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9"/>
  </p:notesMasterIdLst>
  <p:handoutMasterIdLst>
    <p:handoutMasterId r:id="rId20"/>
  </p:handoutMasterIdLst>
  <p:sldIdLst>
    <p:sldId id="267" r:id="rId2"/>
    <p:sldId id="273" r:id="rId3"/>
    <p:sldId id="360" r:id="rId4"/>
    <p:sldId id="364" r:id="rId5"/>
    <p:sldId id="378" r:id="rId6"/>
    <p:sldId id="373" r:id="rId7"/>
    <p:sldId id="365" r:id="rId8"/>
    <p:sldId id="377" r:id="rId9"/>
    <p:sldId id="375" r:id="rId10"/>
    <p:sldId id="376" r:id="rId11"/>
    <p:sldId id="362" r:id="rId12"/>
    <p:sldId id="379" r:id="rId13"/>
    <p:sldId id="368" r:id="rId14"/>
    <p:sldId id="380" r:id="rId15"/>
    <p:sldId id="369" r:id="rId16"/>
    <p:sldId id="381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1733" autoAdjust="0"/>
  </p:normalViewPr>
  <p:slideViewPr>
    <p:cSldViewPr>
      <p:cViewPr varScale="1">
        <p:scale>
          <a:sx n="79" d="100"/>
          <a:sy n="79" d="100"/>
        </p:scale>
        <p:origin x="10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E55737-6E72-409D-B2BE-CC188339953D}" type="datetimeFigureOut">
              <a:rPr lang="en-US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4BC506-2226-41C4-8576-15D213D1D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5671C27-AED0-40DC-9255-A9B01A9C40A2}" type="datetimeFigureOut">
              <a:rPr lang="en-US"/>
              <a:pPr/>
              <a:t>4/7/2015</a:t>
            </a:fld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D87DB68-9AF5-429E-B86B-D58469356B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15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2970287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726769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203859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931853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110861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445696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1357949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600008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371129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41211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740731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668690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134410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2153455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200108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492160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01301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949ADB-8525-4B68-BF60-135C0BF522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BDF59C-7A67-4BED-8A49-D3BC82707E0B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360FF-A473-4865-BBE6-02FE92F721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ADD7A0-04F5-4E5F-9F07-91B0A04E6B8C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ADA682-88E4-467A-BFF6-CB4AE3C4B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01AB17F-A6CB-459C-AB18-8E927FCCFA30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2069F-9148-44D1-9033-5473BCA1B2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0BDA22B-2059-447E-BD9C-8608ED7FF79C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23046-0C97-4C30-BE8B-65B014E0E4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5CAC7D4D-CA42-46C6-ABD2-06B51497712D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AAACD7-5AD9-46EC-A81B-79513245AF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C829FDE-F940-40DA-AD0C-DA74319D798D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580FD-EC88-45AD-9321-E0756D45BE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E8EAD0B-0FCF-4715-96E0-A49D2EF1C7B2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81791-D7E9-4531-8866-C78CD54D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4897FB0-4539-4E72-A056-4582DD88FEAE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EB189-EA8C-4AAD-B208-9AD985DB1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B0318CBF-200C-48E0-A836-826D61117039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4E9C0-413D-4616-93F5-7387366A80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C2137DCD-EA50-4CD2-8F7F-84184FE19A93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2B413-59AF-4E6D-B07E-92DD5EE894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24AABB5-BDC2-4478-A76E-02BB2FA42E27}" type="datetimeFigureOut">
              <a:rPr lang="en-US"/>
              <a:pPr/>
              <a:t>4/7/2015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BC182103-C93B-43B2-BEAC-44D4450EFAC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fld id="{E7523634-B40C-49C7-9EEF-0BF4E100F66A}" type="datetimeFigureOut">
              <a:rPr lang="en-US"/>
              <a:pPr/>
              <a:t>4/7/2015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  <a:ea typeface="MS PGothic" pitchFamily="34" charset="-128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2397E2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35AC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5430BB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819400"/>
            <a:ext cx="7543800" cy="25939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>جلسه دوم</a:t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r>
              <a:rPr lang="fa-IR" sz="3600" dirty="0" smtClean="0">
                <a:latin typeface="Garamond" charset="0"/>
                <a:cs typeface="B Titr" pitchFamily="2" charset="-78"/>
              </a:rPr>
              <a:t>تجزیه و </a:t>
            </a:r>
            <a:r>
              <a:rPr lang="fa-IR" sz="3600" dirty="0" smtClean="0">
                <a:latin typeface="Garamond" charset="0"/>
                <a:ea typeface="+mj-ea"/>
                <a:cs typeface="B Titr" pitchFamily="2" charset="-78"/>
              </a:rPr>
              <a:t>تحلیل سیستم ها</a:t>
            </a:r>
            <a:r>
              <a:rPr lang="fa-IR" dirty="0" smtClean="0">
                <a:latin typeface="Garamond" charset="0"/>
                <a:ea typeface="+mj-ea"/>
                <a:cs typeface="B Titr" pitchFamily="2" charset="-78"/>
              </a:rPr>
              <a:t/>
            </a:r>
            <a:br>
              <a:rPr lang="fa-IR" dirty="0" smtClean="0">
                <a:latin typeface="Garamond" charset="0"/>
                <a:ea typeface="+mj-ea"/>
                <a:cs typeface="B Titr" pitchFamily="2" charset="-78"/>
              </a:rPr>
            </a:br>
            <a:endParaRPr lang="en-US" dirty="0">
              <a:latin typeface="Garamond" charset="0"/>
              <a:ea typeface="+mj-ea"/>
              <a:cs typeface="B Titr" pitchFamily="2" charset="-78"/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742330" y="6172200"/>
            <a:ext cx="107112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a-IR" sz="1100" dirty="0" smtClean="0">
                <a:cs typeface="B Titr" pitchFamily="2" charset="-78"/>
              </a:rPr>
              <a:t>مهندسی نرم افزار</a:t>
            </a:r>
            <a:endParaRPr lang="en-US" sz="1100" dirty="0">
              <a:cs typeface="B Titr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استخراج نیازمندی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638300"/>
            <a:ext cx="782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پیش از تحلیل و مدل سازی نیازمندی ها، باید اطلاعات استخراج و جمع آوری شوند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رایجترین تکنیک تعیین وقت ملاقات و یا مصاحبه است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مشکلات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اولین ملاقات هیچکدام از طرفین نمی دانند چه بپرسند یا چه بگویند، هر دو نگران هستند که صحبت آنها درست تفسیر نشود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3941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نمونه ایی از سوالات که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باید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پرسیده شود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600200"/>
            <a:ext cx="7975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اولین سوال باید به شما درک پایه ایی از سیستم بدهد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این سوال معمولا بر اهداف کلی متمرکز است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 هدف شما از سفارش این نرم افزار چیست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 کاربران این نرم افزار چقدر مهارت کار با کامپیوتر دارند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مجموعه سوالات بعدی </a:t>
            </a:r>
            <a:r>
              <a:rPr lang="fa-IR" sz="2400" b="1" dirty="0">
                <a:solidFill>
                  <a:schemeClr val="tx2"/>
                </a:solidFill>
                <a:cs typeface="B Nazanin" pitchFamily="2" charset="-78"/>
              </a:rPr>
              <a:t>منجر به ایجاد درک بهتری از سیستم می </a:t>
            </a: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شود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 خروجی راه حل مورد نظر شما باید چکونه باشد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 : ورودی نرم افزار شما چیست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این راه حل چه مشکلاتی را برطرف می کند 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9163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نمونه ایی از سوالات که در باید پرسیده شود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638300"/>
            <a:ext cx="79756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آخرین مجموعه سوالات بر موثر بودن ملاقات متمرکز است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آیا شخص یا اشخاص دیگری وجود دارند که اطلاعات داشته باشند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آیا چیزی دیگری مد نظر دارید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آیا سوالات من در ارتباط با مسئله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این سه دست سوالات کمک می کند رابطه آغاز گردد، اما تنها کار لازم نیست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این سوالات مربوط به جلسه اول است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05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تکنیک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FAST (</a:t>
            </a:r>
            <a:r>
              <a:rPr lang="en-US" sz="20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Facilitated Application Requirement Technique)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8351" y="895350"/>
            <a:ext cx="7823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معمولا مشتریان و مهندسان در دو جبهه قرار می گیرند، در صورتیکه باید یک تیم و در کنار هم باشند و نیازمندی ها را تعریف کنند</a:t>
            </a:r>
            <a:endParaRPr lang="fa-IR" sz="2200" b="1" dirty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در روش </a:t>
            </a: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FAST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 تیمی متشکل از مشتریان و مهندسان با رهنمود های زیر توصیه می شوند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ملاقاتی بین مشتریان و مهندسان  ترتیب داده شود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قوانینی برای شروع کار وضع شود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دستور جلسه در هر جلسه مشخص شود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باید به قدری رسمی باشد که تمام نکات را بپوشاند و در عین حال به قدری غیر رسمی باشد که جلوی ایده ها گرفته نشود</a:t>
            </a:r>
          </a:p>
        </p:txBody>
      </p:sp>
    </p:spTree>
    <p:extLst>
      <p:ext uri="{BB962C8B-B14F-4D97-AF65-F5344CB8AC3E}">
        <p14:creationId xmlns:p14="http://schemas.microsoft.com/office/powerpoint/2010/main" val="238578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تکنیک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FAST (</a:t>
            </a:r>
            <a:r>
              <a:rPr lang="en-US" sz="20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Facilitated Application Requirement Technique)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3250" y="1905000"/>
            <a:ext cx="78232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ادامه روش </a:t>
            </a: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FAST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نفر بعنوان رئیس جلسه، جلسه را کنترل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یک مکانیزیم تعریف استفاده شود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خروجی جلسه چگونه </a:t>
            </a:r>
            <a:r>
              <a:rPr lang="fa-IR" sz="2000" b="1" dirty="0">
                <a:solidFill>
                  <a:schemeClr val="tx2"/>
                </a:solidFill>
                <a:cs typeface="B Nazanin" pitchFamily="2" charset="-78"/>
              </a:rPr>
              <a:t>ثبت شود. مثال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فلوچارت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هدف از این جلسات تعیین صورت مسئله، پیشنهاد راه حل است</a:t>
            </a:r>
            <a:endParaRPr lang="fa-IR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048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تکنیک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QFD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617518"/>
            <a:ext cx="810029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در اقتصاد مدرن، محور همه چیز رضایت مشتری است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در این بخش نیازمندی ها به3 بخش تقسیم می شوند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های نرمال(</a:t>
            </a: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Normal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های مورد انتظار(</a:t>
            </a: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Expected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های شگفت آور(</a:t>
            </a: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Exciting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  <a:endParaRPr lang="en-US" sz="22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200" b="1" dirty="0" smtClean="0">
                <a:solidFill>
                  <a:schemeClr val="tx2"/>
                </a:solidFill>
                <a:cs typeface="B Nazanin" pitchFamily="2" charset="-78"/>
              </a:rPr>
              <a:t>QFD</a:t>
            </a: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 بر بیشینه کردن رضایت مشتری از فرایند توسعه نرم افزار تاکید دارد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بر چیزی که برای مشتری ارزش دارد متمرکز می شود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2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667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تکنیک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QFD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109" y="1333500"/>
            <a:ext cx="810029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نرمال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اهدافی که در طول ملاقات ها از طرف مشتری بیان می شود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با برطرف شدن این اهداف مشتری راضی می گردد</a:t>
            </a:r>
          </a:p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های مورد انتظار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های ضمنی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آنقدر اساسی که مشتری آنها را بیان نکند و چنانچه برآورده نشود با عدم رضایت مشتری مواجه هستیم</a:t>
            </a:r>
          </a:p>
        </p:txBody>
      </p:sp>
    </p:spTree>
    <p:extLst>
      <p:ext uri="{BB962C8B-B14F-4D97-AF65-F5344CB8AC3E}">
        <p14:creationId xmlns:p14="http://schemas.microsoft.com/office/powerpoint/2010/main" val="335891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تکنیک 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QFD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2514600"/>
            <a:ext cx="810029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نیازمندی شگفت آور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این ویژگی ها فراتر از انتظارات مشتری است</a:t>
            </a:r>
          </a:p>
          <a:p>
            <a:pPr marL="1200150" lvl="2" indent="-285750" algn="just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200" b="1" dirty="0" smtClean="0">
                <a:solidFill>
                  <a:schemeClr val="tx2"/>
                </a:solidFill>
                <a:cs typeface="B Nazanin" pitchFamily="2" charset="-78"/>
              </a:rPr>
              <a:t>در صورت برآورد شدن رضایت بیشتر مشتری را جلب می کند</a:t>
            </a:r>
          </a:p>
        </p:txBody>
      </p:sp>
    </p:spTree>
    <p:extLst>
      <p:ext uri="{BB962C8B-B14F-4D97-AF65-F5344CB8AC3E}">
        <p14:creationId xmlns:p14="http://schemas.microsoft.com/office/powerpoint/2010/main" val="1670907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مقدمه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3" name="Flowchart: Connector 2"/>
          <p:cNvSpPr/>
          <p:nvPr/>
        </p:nvSpPr>
        <p:spPr>
          <a:xfrm>
            <a:off x="762000" y="2171702"/>
            <a:ext cx="2286000" cy="19812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مهندسی نرم افزار</a:t>
            </a:r>
            <a:endParaRPr lang="en-US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5257800" y="4610102"/>
            <a:ext cx="2286000" cy="1981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طراحی نرم افزار</a:t>
            </a:r>
            <a:endParaRPr lang="en-US" b="1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4" name="Flowchart: Connector 13"/>
          <p:cNvSpPr/>
          <p:nvPr/>
        </p:nvSpPr>
        <p:spPr>
          <a:xfrm>
            <a:off x="1905000" y="2819400"/>
            <a:ext cx="4191000" cy="3619501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3600" b="1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نیازمندی ها</a:t>
            </a:r>
            <a:endParaRPr lang="en-US" sz="3600" b="1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chemeClr val="bg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8150" y="1486584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مهندس نرم افزار وظیفه پیدا کردن نیازمندی ها را دارد تا با آنها نرم افزار مورد نظر را طراحی کند</a:t>
            </a:r>
            <a:endParaRPr lang="fa-IR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تحلیل نیازمندی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765300"/>
            <a:ext cx="77597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در تحلیل نرم افزار ما بدنبال </a:t>
            </a:r>
            <a:r>
              <a:rPr lang="en-US" sz="2000" b="1" dirty="0" smtClean="0">
                <a:solidFill>
                  <a:srgbClr val="C00000"/>
                </a:solidFill>
                <a:cs typeface="B Nazanin" pitchFamily="2" charset="-78"/>
              </a:rPr>
              <a:t>What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ها هستیم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چه نرم افزاری می خواهیم بسازیم</a:t>
            </a:r>
          </a:p>
          <a:p>
            <a:pPr marL="285750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فعالیت مهندس نرم افزار منجر به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تعیین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ویژگی های عملیاتی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تعیین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رابط های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نرم افزار با سایر نرم افزارها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تعیین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قیود و محدودیت های 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نرم افزار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41156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ویژگی های عملیاتی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2286000"/>
            <a:ext cx="77597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داده ها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عملکرد</a:t>
            </a: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رفتارها</a:t>
            </a:r>
          </a:p>
        </p:txBody>
      </p:sp>
    </p:spTree>
    <p:extLst>
      <p:ext uri="{BB962C8B-B14F-4D97-AF65-F5344CB8AC3E}">
        <p14:creationId xmlns:p14="http://schemas.microsoft.com/office/powerpoint/2010/main" val="15702094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داده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9843" y="1638300"/>
            <a:ext cx="8293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داده ها همان اطلاعات مهم هستند که به سیستم باید داده شود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مثال : سایت دانشگاه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هر کدام از صفات باید بطور جداگانه بررسی شوند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مثال: دانشجو دارای مجموعه ایی از صفات است  مانند نام و ...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مجموعه صفات را موجودیت می گویند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400" b="1" dirty="0" smtClean="0">
                <a:solidFill>
                  <a:schemeClr val="tx2"/>
                </a:solidFill>
                <a:cs typeface="B Nazanin" pitchFamily="2" charset="-78"/>
              </a:rPr>
              <a:t>در نهایت باید رابطه موجودیت ها را مشخص کنیم</a:t>
            </a:r>
            <a:endParaRPr lang="fa-IR" sz="24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995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عملکردها و رفتارها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447800"/>
            <a:ext cx="83248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کارهایی که نرم افزار باید انجام دهد را در </a:t>
            </a: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عملکردها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مشخص کنیم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 در سایت دانشگاه دانشجو باید بتواند نمرات را مشاهده کند، انتخاب واحد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رفتاری که نرم افزار در مقابل کارها درنظر می گیرد، در بخش </a:t>
            </a:r>
            <a:r>
              <a:rPr lang="fa-IR" sz="2000" b="1" dirty="0">
                <a:solidFill>
                  <a:srgbClr val="C00000"/>
                </a:solidFill>
                <a:cs typeface="B Nazanin" pitchFamily="2" charset="-78"/>
              </a:rPr>
              <a:t>رفتارها</a:t>
            </a: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 مشخص می کنیم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 : در انتخاب واحد چگونگی کنترل تداخل دروس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رفتار واکنش نرم افزار در مقابل پیش آمدی است که نباید اتفاق بیفتد، به عبارت دیگر پیش آمدی که از روال عادی سیستم خارج است</a:t>
            </a:r>
          </a:p>
          <a:p>
            <a:pPr lvl="3" algn="r" rtl="1">
              <a:lnSpc>
                <a:spcPct val="200000"/>
              </a:lnSpc>
            </a:pPr>
            <a:endParaRPr lang="fa-IR" sz="2000" b="1" dirty="0" smtClean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9150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>
              <a:spcBef>
                <a:spcPct val="50000"/>
              </a:spcBef>
            </a:pPr>
            <a:r>
              <a:rPr lang="fa-IR" sz="2400" b="1" dirty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	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رابط ها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 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interface</a:t>
            </a: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)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56056" y="1147852"/>
            <a:ext cx="77597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بخش هایی از نرم افزار که مکان ورود و خروج اطلاعات یا تبادل اطلاعات با سایر نرم افزار ها است</a:t>
            </a:r>
            <a:endParaRPr lang="en-US" sz="2000" b="1" dirty="0" smtClean="0">
              <a:solidFill>
                <a:schemeClr val="tx2"/>
              </a:solidFill>
              <a:cs typeface="B Nazanin" pitchFamily="2" charset="-78"/>
            </a:endParaRPr>
          </a:p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rgbClr val="C00000"/>
                </a:solidFill>
                <a:cs typeface="B Nazanin" pitchFamily="2" charset="-78"/>
              </a:rPr>
              <a:t>نرم افزار هایی که ما طراحی می کنیم قرار است با چه اینترفیس هایی کار کند؟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4200" y="3733800"/>
            <a:ext cx="1752600" cy="18288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05200" y="4572000"/>
            <a:ext cx="962025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b="1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B Nazanin" pitchFamily="2" charset="-78"/>
              </a:rPr>
              <a:t>نرم افزار</a:t>
            </a:r>
            <a:endParaRPr lang="en-US" b="1" dirty="0">
              <a:solidFill>
                <a:schemeClr val="tx1"/>
              </a:solidFill>
              <a:latin typeface="Arial" pitchFamily="34" charset="0"/>
              <a:ea typeface="MS PGothic" pitchFamily="34" charset="-128"/>
              <a:cs typeface="B Nazanin" pitchFamily="2" charset="-78"/>
            </a:endParaRPr>
          </a:p>
        </p:txBody>
      </p:sp>
      <p:sp>
        <p:nvSpPr>
          <p:cNvPr id="12" name="Flowchart: Connector 11"/>
          <p:cNvSpPr/>
          <p:nvPr/>
        </p:nvSpPr>
        <p:spPr>
          <a:xfrm>
            <a:off x="3960243" y="4513193"/>
            <a:ext cx="157785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35906" y="4610100"/>
            <a:ext cx="104776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69328" y="4572000"/>
            <a:ext cx="10208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3733800"/>
            <a:ext cx="408333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/>
          <p:cNvSpPr/>
          <p:nvPr/>
        </p:nvSpPr>
        <p:spPr>
          <a:xfrm>
            <a:off x="4368764" y="4762500"/>
            <a:ext cx="157785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3441318" y="4711125"/>
            <a:ext cx="157785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6"/>
            <a:endCxn id="6" idx="1"/>
          </p:cNvCxnSpPr>
          <p:nvPr/>
        </p:nvCxnSpPr>
        <p:spPr>
          <a:xfrm flipV="1">
            <a:off x="4526549" y="4819650"/>
            <a:ext cx="309357" cy="19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0"/>
            <a:endCxn id="14" idx="2"/>
          </p:cNvCxnSpPr>
          <p:nvPr/>
        </p:nvCxnSpPr>
        <p:spPr>
          <a:xfrm flipH="1" flipV="1">
            <a:off x="4014167" y="3810000"/>
            <a:ext cx="24969" cy="7031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2"/>
            <a:endCxn id="13" idx="3"/>
          </p:cNvCxnSpPr>
          <p:nvPr/>
        </p:nvCxnSpPr>
        <p:spPr>
          <a:xfrm flipH="1" flipV="1">
            <a:off x="3171411" y="4781550"/>
            <a:ext cx="269907" cy="5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Can 35"/>
          <p:cNvSpPr/>
          <p:nvPr/>
        </p:nvSpPr>
        <p:spPr>
          <a:xfrm>
            <a:off x="6096000" y="3200400"/>
            <a:ext cx="609600" cy="762000"/>
          </a:xfrm>
          <a:prstGeom prst="ca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503050405090304" pitchFamily="18" charset="0"/>
                <a:ea typeface="MS PGothic" pitchFamily="34" charset="-128"/>
                <a:cs typeface="Times New Roman" panose="02020503050405090304" pitchFamily="18" charset="0"/>
              </a:rPr>
              <a:t>DB</a:t>
            </a:r>
          </a:p>
        </p:txBody>
      </p:sp>
      <p:cxnSp>
        <p:nvCxnSpPr>
          <p:cNvPr id="38" name="Elbow Connector 37"/>
          <p:cNvCxnSpPr>
            <a:stCxn id="14" idx="0"/>
            <a:endCxn id="36" idx="2"/>
          </p:cNvCxnSpPr>
          <p:nvPr/>
        </p:nvCxnSpPr>
        <p:spPr>
          <a:xfrm rot="5400000" flipH="1" flipV="1">
            <a:off x="4978883" y="2616684"/>
            <a:ext cx="152400" cy="208183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140501" y="374118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503050405090304" pitchFamily="18" charset="0"/>
                <a:cs typeface="Times New Roman" panose="02020503050405090304" pitchFamily="18" charset="0"/>
              </a:rPr>
              <a:t>PC</a:t>
            </a:r>
            <a:endParaRPr lang="en-US" b="1" dirty="0">
              <a:latin typeface="Times New Roman" panose="02020503050405090304" pitchFamily="18" charset="0"/>
              <a:cs typeface="Times New Roman" panose="0202050305040509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14357" y="5751610"/>
            <a:ext cx="2962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اینترفیس گرفتن اطلاعات از کارت خوان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42" name="Straight Arrow Connector 41"/>
          <p:cNvCxnSpPr>
            <a:stCxn id="15" idx="5"/>
          </p:cNvCxnSpPr>
          <p:nvPr/>
        </p:nvCxnSpPr>
        <p:spPr>
          <a:xfrm>
            <a:off x="4503442" y="4892582"/>
            <a:ext cx="707147" cy="859028"/>
          </a:xfrm>
          <a:prstGeom prst="straightConnector1">
            <a:avLst/>
          </a:prstGeom>
          <a:ln w="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2385796" y="4872514"/>
            <a:ext cx="1108926" cy="829211"/>
          </a:xfrm>
          <a:prstGeom prst="straightConnector1">
            <a:avLst/>
          </a:prstGeom>
          <a:ln w="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7539" y="5746700"/>
            <a:ext cx="2451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اینترفیس دستور شروع نرم افزار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080967" y="4033959"/>
            <a:ext cx="2762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b="1" dirty="0" smtClean="0">
                <a:cs typeface="B Nazanin" panose="00000400000000000000" pitchFamily="2" charset="-78"/>
              </a:rPr>
              <a:t>اینترفیس گرفتن ارتباط با پایگاه داده</a:t>
            </a:r>
            <a:endParaRPr lang="en-US" sz="1600" b="1" dirty="0">
              <a:cs typeface="B Nazanin" panose="00000400000000000000" pitchFamily="2" charset="-78"/>
            </a:endParaRPr>
          </a:p>
        </p:txBody>
      </p:sp>
      <p:cxnSp>
        <p:nvCxnSpPr>
          <p:cNvPr id="49" name="Straight Arrow Connector 48"/>
          <p:cNvCxnSpPr>
            <a:stCxn id="12" idx="7"/>
            <a:endCxn id="48" idx="1"/>
          </p:cNvCxnSpPr>
          <p:nvPr/>
        </p:nvCxnSpPr>
        <p:spPr>
          <a:xfrm flipV="1">
            <a:off x="4094921" y="4203236"/>
            <a:ext cx="986046" cy="332275"/>
          </a:xfrm>
          <a:prstGeom prst="straightConnector1">
            <a:avLst/>
          </a:prstGeom>
          <a:ln w="0"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Cube 53"/>
          <p:cNvSpPr/>
          <p:nvPr/>
        </p:nvSpPr>
        <p:spPr>
          <a:xfrm>
            <a:off x="5441515" y="4561523"/>
            <a:ext cx="1040601" cy="670018"/>
          </a:xfrm>
          <a:prstGeom prst="cube">
            <a:avLst>
              <a:gd name="adj" fmla="val 1093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MS PGothic" pitchFamily="34" charset="-128"/>
                <a:cs typeface="B Nazanin" panose="00000400000000000000" pitchFamily="2" charset="-78"/>
              </a:rPr>
              <a:t>دستگاه کارت خوان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MS PGothic" pitchFamily="34" charset="-128"/>
              <a:cs typeface="B Nazanin" panose="00000400000000000000" pitchFamily="2" charset="-78"/>
            </a:endParaRPr>
          </a:p>
        </p:txBody>
      </p:sp>
      <p:cxnSp>
        <p:nvCxnSpPr>
          <p:cNvPr id="55" name="Straight Arrow Connector 54"/>
          <p:cNvCxnSpPr>
            <a:endCxn id="54" idx="2"/>
          </p:cNvCxnSpPr>
          <p:nvPr/>
        </p:nvCxnSpPr>
        <p:spPr>
          <a:xfrm>
            <a:off x="4940682" y="4772025"/>
            <a:ext cx="500833" cy="161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Cube 56"/>
          <p:cNvSpPr/>
          <p:nvPr/>
        </p:nvSpPr>
        <p:spPr>
          <a:xfrm>
            <a:off x="1332626" y="4426060"/>
            <a:ext cx="1086745" cy="984139"/>
          </a:xfrm>
          <a:prstGeom prst="cube">
            <a:avLst>
              <a:gd name="adj" fmla="val 1093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6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MS PGothic" pitchFamily="34" charset="-128"/>
                <a:cs typeface="B Nazanin" panose="00000400000000000000" pitchFamily="2" charset="-78"/>
              </a:rPr>
              <a:t>دستگاه </a:t>
            </a:r>
            <a:r>
              <a:rPr lang="fa-IR" sz="16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MS PGothic" pitchFamily="34" charset="-128"/>
                <a:cs typeface="B Nazanin" panose="00000400000000000000" pitchFamily="2" charset="-78"/>
              </a:rPr>
              <a:t>موس و کیبورد</a:t>
            </a:r>
            <a:endParaRPr lang="en-US" sz="16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ea typeface="MS PGothic" pitchFamily="34" charset="-128"/>
              <a:cs typeface="B Nazanin" panose="00000400000000000000" pitchFamily="2" charset="-78"/>
            </a:endParaRPr>
          </a:p>
        </p:txBody>
      </p:sp>
      <p:cxnSp>
        <p:nvCxnSpPr>
          <p:cNvPr id="58" name="Straight Arrow Connector 57"/>
          <p:cNvCxnSpPr>
            <a:stCxn id="13" idx="1"/>
          </p:cNvCxnSpPr>
          <p:nvPr/>
        </p:nvCxnSpPr>
        <p:spPr>
          <a:xfrm flipH="1">
            <a:off x="2348300" y="4781550"/>
            <a:ext cx="721028" cy="425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38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lnSpc>
                <a:spcPct val="200000"/>
              </a:lnSpc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انواع رابط ها</a:t>
            </a:r>
            <a:endParaRPr lang="fa-IR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1638300"/>
            <a:ext cx="7823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رابط گرافیکی کاربران</a:t>
            </a:r>
            <a:r>
              <a:rPr lang="en-US" sz="2800" b="1" dirty="0" smtClean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503050405090304" pitchFamily="18" charset="0"/>
                <a:cs typeface="Times New Roman" panose="02020503050405090304" pitchFamily="18" charset="0"/>
              </a:rPr>
              <a:t>GUI</a:t>
            </a: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)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واسط هایی که با کاربران در تعامل هستند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سخت افزار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800" b="1" dirty="0" smtClean="0">
                <a:solidFill>
                  <a:schemeClr val="tx2"/>
                </a:solidFill>
                <a:cs typeface="B Nazanin" pitchFamily="2" charset="-78"/>
              </a:rPr>
              <a:t>نرم افزار</a:t>
            </a:r>
            <a:endParaRPr lang="en-US" sz="28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04805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533400" y="1028700"/>
            <a:ext cx="0" cy="60960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1028700"/>
            <a:ext cx="8001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8150" y="304800"/>
            <a:ext cx="8153400" cy="609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5000">
                <a:schemeClr val="tx1">
                  <a:lumMod val="40000"/>
                  <a:lumOff val="60000"/>
                  <a:alpha val="32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2" algn="r" rtl="1">
              <a:spcBef>
                <a:spcPct val="50000"/>
              </a:spcBef>
            </a:pPr>
            <a:r>
              <a:rPr lang="fa-IR" sz="2400" b="1" dirty="0" smtClean="0">
                <a:solidFill>
                  <a:schemeClr val="tx2"/>
                </a:solidFill>
                <a:ea typeface="IranNastaliq" pitchFamily="18" charset="0"/>
                <a:cs typeface="B Titr" pitchFamily="2" charset="-78"/>
              </a:rPr>
              <a:t>قیود یا محدودیت ها</a:t>
            </a:r>
            <a:endParaRPr lang="en-US" sz="2400" b="1" dirty="0">
              <a:solidFill>
                <a:schemeClr val="tx2"/>
              </a:solidFill>
              <a:ea typeface="IranNastaliq" pitchFamily="18" charset="0"/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8150" y="1981200"/>
            <a:ext cx="7823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بیشتر در مورد سخت افزار مورد نیاز نرم افزار بحث می کند</a:t>
            </a:r>
          </a:p>
          <a:p>
            <a:pPr marL="1200150" lvl="2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مثال: نرم افزار خط تولید چه مقدار حافظه نیاز دارد </a:t>
            </a:r>
          </a:p>
          <a:p>
            <a:pPr marL="1657350" lvl="3" indent="-285750" algn="r" rt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fa-IR" sz="2000" b="1" dirty="0" smtClean="0">
                <a:solidFill>
                  <a:schemeClr val="tx2"/>
                </a:solidFill>
                <a:cs typeface="B Nazanin" pitchFamily="2" charset="-78"/>
              </a:rPr>
              <a:t>این نرم افزار با چه سرعتی دستگاه را بسته بندی می کند تا ضربه ایی به دستگاه وارد نشود</a:t>
            </a:r>
            <a:endParaRPr lang="en-US" sz="2000" b="1" dirty="0">
              <a:solidFill>
                <a:schemeClr val="tx2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1814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3935</TotalTime>
  <Words>799</Words>
  <Application>Microsoft Office PowerPoint</Application>
  <PresentationFormat>On-screen Show (4:3)</PresentationFormat>
  <Paragraphs>107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MS PGothic</vt:lpstr>
      <vt:lpstr>MS PGothic</vt:lpstr>
      <vt:lpstr>Arial</vt:lpstr>
      <vt:lpstr>B Nazanin</vt:lpstr>
      <vt:lpstr>B Titr</vt:lpstr>
      <vt:lpstr>Calibri</vt:lpstr>
      <vt:lpstr>Cambria</vt:lpstr>
      <vt:lpstr>Garamond</vt:lpstr>
      <vt:lpstr>IranNastaliq</vt:lpstr>
      <vt:lpstr>Times New Roman</vt:lpstr>
      <vt:lpstr>Wingdings</vt:lpstr>
      <vt:lpstr>Adjacency</vt:lpstr>
      <vt:lpstr>جلسه دوم  تجزیه و تحلیل سیستم ها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arrum_inc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Engineering</dc:title>
  <dc:creator>Ghasemi</dc:creator>
  <cp:lastModifiedBy>God</cp:lastModifiedBy>
  <cp:revision>216</cp:revision>
  <dcterms:created xsi:type="dcterms:W3CDTF">2007-07-18T05:06:42Z</dcterms:created>
  <dcterms:modified xsi:type="dcterms:W3CDTF">2015-04-07T20:00:35Z</dcterms:modified>
</cp:coreProperties>
</file>