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74" r:id="rId3"/>
    <p:sldId id="257" r:id="rId4"/>
    <p:sldId id="294" r:id="rId5"/>
    <p:sldId id="296" r:id="rId6"/>
    <p:sldId id="258" r:id="rId7"/>
    <p:sldId id="259" r:id="rId8"/>
    <p:sldId id="260" r:id="rId9"/>
    <p:sldId id="261" r:id="rId10"/>
    <p:sldId id="263" r:id="rId11"/>
    <p:sldId id="262" r:id="rId12"/>
    <p:sldId id="275" r:id="rId13"/>
    <p:sldId id="266" r:id="rId14"/>
    <p:sldId id="267" r:id="rId15"/>
    <p:sldId id="268" r:id="rId16"/>
    <p:sldId id="269" r:id="rId17"/>
    <p:sldId id="270" r:id="rId18"/>
    <p:sldId id="271" r:id="rId19"/>
    <p:sldId id="272" r:id="rId20"/>
    <p:sldId id="273" r:id="rId21"/>
    <p:sldId id="265" r:id="rId22"/>
    <p:sldId id="276" r:id="rId23"/>
    <p:sldId id="277" r:id="rId24"/>
    <p:sldId id="278" r:id="rId25"/>
    <p:sldId id="279" r:id="rId26"/>
    <p:sldId id="280" r:id="rId27"/>
    <p:sldId id="281" r:id="rId28"/>
    <p:sldId id="264" r:id="rId29"/>
    <p:sldId id="282" r:id="rId30"/>
    <p:sldId id="283" r:id="rId31"/>
    <p:sldId id="284" r:id="rId32"/>
    <p:sldId id="285" r:id="rId33"/>
    <p:sldId id="287" r:id="rId34"/>
    <p:sldId id="288" r:id="rId35"/>
    <p:sldId id="289" r:id="rId36"/>
    <p:sldId id="290" r:id="rId37"/>
    <p:sldId id="291" r:id="rId38"/>
    <p:sldId id="292" r:id="rId39"/>
    <p:sldId id="293" r:id="rId40"/>
    <p:sldId id="298" r:id="rId41"/>
    <p:sldId id="295" r:id="rId42"/>
    <p:sldId id="297" r:id="rId43"/>
    <p:sldId id="299"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0D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51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1/21/2016</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1/21/2016</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1"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r" defTabSz="914400" rtl="1"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7772400" cy="685800"/>
          </a:xfrm>
        </p:spPr>
        <p:txBody>
          <a:bodyPr>
            <a:noAutofit/>
          </a:bodyPr>
          <a:lstStyle/>
          <a:p>
            <a:pPr algn="ctr"/>
            <a:r>
              <a:rPr lang="fa-IR" sz="6000" dirty="0" smtClean="0">
                <a:latin typeface="Urdu Typesetting" pitchFamily="66" charset="-78"/>
                <a:cs typeface="Urdu Typesetting" pitchFamily="66" charset="-78"/>
              </a:rPr>
              <a:t>به نام خدا</a:t>
            </a:r>
            <a:endParaRPr lang="fa-IR" sz="6000" dirty="0">
              <a:latin typeface="Urdu Typesetting" pitchFamily="66" charset="-78"/>
              <a:cs typeface="Urdu Typesetting" pitchFamily="66"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5907" y="3151257"/>
            <a:ext cx="4881355" cy="2891896"/>
          </a:xfrm>
          <a:prstGeom prst="rect">
            <a:avLst/>
          </a:prstGeom>
        </p:spPr>
      </p:pic>
      <p:sp>
        <p:nvSpPr>
          <p:cNvPr id="6" name="TextBox 5"/>
          <p:cNvSpPr txBox="1"/>
          <p:nvPr/>
        </p:nvSpPr>
        <p:spPr>
          <a:xfrm>
            <a:off x="912122" y="2003286"/>
            <a:ext cx="5722257" cy="707886"/>
          </a:xfrm>
          <a:prstGeom prst="rect">
            <a:avLst/>
          </a:prstGeom>
          <a:noFill/>
        </p:spPr>
        <p:txBody>
          <a:bodyPr wrap="square" rtlCol="1">
            <a:spAutoFit/>
          </a:bodyPr>
          <a:lstStyle/>
          <a:p>
            <a:pPr algn="ctr"/>
            <a:r>
              <a:rPr lang="fa-IR" sz="4000" dirty="0" smtClean="0">
                <a:latin typeface="Urdu Typesetting" pitchFamily="66" charset="-78"/>
                <a:cs typeface="Urdu Typesetting" pitchFamily="66" charset="-78"/>
              </a:rPr>
              <a:t>پروژه کارآفرینی</a:t>
            </a:r>
            <a:endParaRPr lang="fa-IR" sz="4000" dirty="0">
              <a:latin typeface="Urdu Typesetting" pitchFamily="66" charset="-78"/>
              <a:cs typeface="Urdu Typesetting" pitchFamily="66" charset="-78"/>
            </a:endParaRPr>
          </a:p>
        </p:txBody>
      </p:sp>
      <p:sp>
        <p:nvSpPr>
          <p:cNvPr id="8" name="TextBox 7"/>
          <p:cNvSpPr txBox="1"/>
          <p:nvPr/>
        </p:nvSpPr>
        <p:spPr>
          <a:xfrm>
            <a:off x="1371600" y="3505200"/>
            <a:ext cx="2743200" cy="707886"/>
          </a:xfrm>
          <a:prstGeom prst="rect">
            <a:avLst/>
          </a:prstGeom>
          <a:noFill/>
        </p:spPr>
        <p:txBody>
          <a:bodyPr wrap="square" rtlCol="1">
            <a:spAutoFit/>
          </a:bodyPr>
          <a:lstStyle/>
          <a:p>
            <a:r>
              <a:rPr lang="fa-IR" sz="4000" dirty="0" smtClean="0">
                <a:latin typeface="Urdu Typesetting" pitchFamily="66" charset="-78"/>
                <a:cs typeface="Urdu Typesetting" pitchFamily="66" charset="-78"/>
              </a:rPr>
              <a:t>ریحانه عبدالهی</a:t>
            </a:r>
            <a:endParaRPr lang="fa-IR" sz="4000" dirty="0">
              <a:latin typeface="Urdu Typesetting" pitchFamily="66" charset="-78"/>
              <a:cs typeface="Urdu Typesetting" pitchFamily="66" charset="-78"/>
            </a:endParaRPr>
          </a:p>
        </p:txBody>
      </p:sp>
    </p:spTree>
    <p:extLst>
      <p:ext uri="{BB962C8B-B14F-4D97-AF65-F5344CB8AC3E}">
        <p14:creationId xmlns:p14="http://schemas.microsoft.com/office/powerpoint/2010/main" val="2216689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r="35750"/>
          <a:stretch/>
        </p:blipFill>
        <p:spPr>
          <a:xfrm>
            <a:off x="2514600" y="914400"/>
            <a:ext cx="4071937" cy="39610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1" y="5370094"/>
            <a:ext cx="1905000" cy="1247847"/>
          </a:xfrm>
          <a:prstGeom prst="rect">
            <a:avLst/>
          </a:prstGeom>
        </p:spPr>
      </p:pic>
    </p:spTree>
    <p:extLst>
      <p:ext uri="{BB962C8B-B14F-4D97-AF65-F5344CB8AC3E}">
        <p14:creationId xmlns:p14="http://schemas.microsoft.com/office/powerpoint/2010/main" val="13197719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63562"/>
          </a:xfrm>
        </p:spPr>
        <p:txBody>
          <a:bodyPr>
            <a:noAutofit/>
          </a:bodyPr>
          <a:lstStyle/>
          <a:p>
            <a:pPr algn="r"/>
            <a:r>
              <a:rPr lang="fa-IR" sz="5400" dirty="0" smtClean="0">
                <a:latin typeface="Urdu Typesetting" pitchFamily="66" charset="-78"/>
                <a:cs typeface="Urdu Typesetting" pitchFamily="66" charset="-78"/>
              </a:rPr>
              <a:t>کرم دار</a:t>
            </a:r>
            <a:r>
              <a:rPr lang="fa-IR" sz="5400" dirty="0" smtClean="0">
                <a:solidFill>
                  <a:srgbClr val="160DD1"/>
                </a:solidFill>
                <a:latin typeface="Urdu Typesetting" pitchFamily="66" charset="-78"/>
                <a:cs typeface="Urdu Typesetting" pitchFamily="66" charset="-78"/>
              </a:rPr>
              <a:t>:</a:t>
            </a:r>
            <a:endParaRPr lang="fa-IR" sz="5400" dirty="0">
              <a:solidFill>
                <a:srgbClr val="160DD1"/>
              </a:solidFill>
              <a:latin typeface="Urdu Typesetting" pitchFamily="66" charset="-78"/>
              <a:cs typeface="Urdu Typesetting" pitchFamily="66" charset="-78"/>
            </a:endParaRPr>
          </a:p>
        </p:txBody>
      </p:sp>
      <p:pic>
        <p:nvPicPr>
          <p:cNvPr id="7" name="Content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r="33183"/>
          <a:stretch/>
        </p:blipFill>
        <p:spPr>
          <a:xfrm>
            <a:off x="2331750" y="914400"/>
            <a:ext cx="3840450" cy="4024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1" y="5370094"/>
            <a:ext cx="1905000" cy="1247847"/>
          </a:xfrm>
          <a:prstGeom prst="rect">
            <a:avLst/>
          </a:prstGeom>
        </p:spPr>
      </p:pic>
    </p:spTree>
    <p:extLst>
      <p:ext uri="{BB962C8B-B14F-4D97-AF65-F5344CB8AC3E}">
        <p14:creationId xmlns:p14="http://schemas.microsoft.com/office/powerpoint/2010/main" val="11177751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38009"/>
          <a:stretch/>
        </p:blipFill>
        <p:spPr>
          <a:xfrm>
            <a:off x="2971800" y="1100138"/>
            <a:ext cx="3343434" cy="37766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1" y="5370094"/>
            <a:ext cx="1905000" cy="1247847"/>
          </a:xfrm>
          <a:prstGeom prst="rect">
            <a:avLst/>
          </a:prstGeom>
        </p:spPr>
      </p:pic>
    </p:spTree>
    <p:extLst>
      <p:ext uri="{BB962C8B-B14F-4D97-AF65-F5344CB8AC3E}">
        <p14:creationId xmlns:p14="http://schemas.microsoft.com/office/powerpoint/2010/main" val="15030232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05000" y="990600"/>
            <a:ext cx="5715000" cy="3992563"/>
          </a:xfrm>
        </p:spPr>
        <p:txBody>
          <a:bodyPr>
            <a:normAutofit/>
          </a:bodyPr>
          <a:lstStyle/>
          <a:p>
            <a:pPr lvl="2" indent="-342900">
              <a:buClr>
                <a:srgbClr val="160DD1"/>
              </a:buClr>
              <a:buFont typeface="+mj-lt"/>
              <a:buAutoNum type="arabicPeriod" startAt="2"/>
            </a:pPr>
            <a:r>
              <a:rPr lang="fa-IR" sz="2400" dirty="0" smtClean="0">
                <a:latin typeface="Arial" pitchFamily="34" charset="0"/>
                <a:cs typeface="Arial" pitchFamily="34" charset="0"/>
              </a:rPr>
              <a:t>ویفرها</a:t>
            </a:r>
          </a:p>
          <a:p>
            <a:pPr marL="516636" lvl="4" indent="0">
              <a:buClr>
                <a:srgbClr val="160DD1"/>
              </a:buClr>
              <a:buNone/>
            </a:pPr>
            <a:endParaRPr lang="fa-IR" sz="4000" dirty="0" smtClean="0">
              <a:latin typeface="Urdu Typesetting" pitchFamily="66" charset="-78"/>
              <a:cs typeface="Urdu Typesetting" pitchFamily="66" charset="-78"/>
            </a:endParaRPr>
          </a:p>
          <a:p>
            <a:pPr lvl="4" indent="-342900">
              <a:buClr>
                <a:srgbClr val="160DD1"/>
              </a:buClr>
              <a:buFont typeface="Arial" pitchFamily="34" charset="0"/>
              <a:buChar char="•"/>
            </a:pPr>
            <a:r>
              <a:rPr lang="fa-IR" sz="2000" dirty="0" smtClean="0">
                <a:latin typeface="Arial" pitchFamily="34" charset="0"/>
                <a:cs typeface="Arial" pitchFamily="34" charset="0"/>
              </a:rPr>
              <a:t>روکش دار</a:t>
            </a:r>
          </a:p>
          <a:p>
            <a:pPr lvl="4" indent="-342900">
              <a:buClr>
                <a:srgbClr val="160DD1"/>
              </a:buClr>
              <a:buFont typeface="Arial" pitchFamily="34" charset="0"/>
              <a:buChar char="•"/>
            </a:pPr>
            <a:r>
              <a:rPr lang="fa-IR" sz="2000" dirty="0" smtClean="0">
                <a:latin typeface="Arial" pitchFamily="34" charset="0"/>
                <a:cs typeface="Arial" pitchFamily="34" charset="0"/>
              </a:rPr>
              <a:t>ساده</a:t>
            </a:r>
          </a:p>
          <a:p>
            <a:pPr lvl="4" indent="-342900">
              <a:buClr>
                <a:srgbClr val="160DD1"/>
              </a:buClr>
              <a:buFont typeface="Arial" pitchFamily="34" charset="0"/>
              <a:buChar char="•"/>
            </a:pPr>
            <a:r>
              <a:rPr lang="fa-IR" sz="2000" dirty="0" smtClean="0">
                <a:latin typeface="Arial" pitchFamily="34" charset="0"/>
                <a:cs typeface="Arial" pitchFamily="34" charset="0"/>
              </a:rPr>
              <a:t>کارملی</a:t>
            </a:r>
            <a:endParaRPr lang="fa-IR" sz="2000" dirty="0">
              <a:latin typeface="Arial" pitchFamily="34" charset="0"/>
              <a:cs typeface="Arial"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5370094"/>
            <a:ext cx="1905000" cy="1247847"/>
          </a:xfrm>
          <a:prstGeom prst="rect">
            <a:avLst/>
          </a:prstGeom>
        </p:spPr>
      </p:pic>
    </p:spTree>
    <p:extLst>
      <p:ext uri="{BB962C8B-B14F-4D97-AF65-F5344CB8AC3E}">
        <p14:creationId xmlns:p14="http://schemas.microsoft.com/office/powerpoint/2010/main" val="31355019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fa-IR" sz="5400" dirty="0" smtClean="0">
                <a:latin typeface="Urdu Typesetting" pitchFamily="66" charset="-78"/>
                <a:cs typeface="Urdu Typesetting" pitchFamily="66" charset="-78"/>
              </a:rPr>
              <a:t>روکش دار </a:t>
            </a:r>
            <a:r>
              <a:rPr lang="fa-IR" sz="5400" dirty="0" smtClean="0">
                <a:solidFill>
                  <a:srgbClr val="160DD1"/>
                </a:solidFill>
                <a:latin typeface="Urdu Typesetting" pitchFamily="66" charset="-78"/>
                <a:cs typeface="Urdu Typesetting" pitchFamily="66" charset="-78"/>
              </a:rPr>
              <a:t>:</a:t>
            </a:r>
            <a:endParaRPr lang="fa-IR" sz="5400" dirty="0">
              <a:solidFill>
                <a:srgbClr val="160DD1"/>
              </a:solidFill>
              <a:latin typeface="Urdu Typesetting" pitchFamily="66" charset="-78"/>
              <a:cs typeface="Urdu Typesetting" pitchFamily="66" charset="-78"/>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18703"/>
          <a:stretch/>
        </p:blipFill>
        <p:spPr>
          <a:xfrm>
            <a:off x="2701863" y="1100138"/>
            <a:ext cx="4156137" cy="37766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1" y="5370094"/>
            <a:ext cx="1905000" cy="1247847"/>
          </a:xfrm>
          <a:prstGeom prst="rect">
            <a:avLst/>
          </a:prstGeom>
        </p:spPr>
      </p:pic>
    </p:spTree>
    <p:extLst>
      <p:ext uri="{BB962C8B-B14F-4D97-AF65-F5344CB8AC3E}">
        <p14:creationId xmlns:p14="http://schemas.microsoft.com/office/powerpoint/2010/main" val="20339351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43789" b="43953"/>
          <a:stretch/>
        </p:blipFill>
        <p:spPr>
          <a:xfrm>
            <a:off x="2560349" y="1066800"/>
            <a:ext cx="4958051" cy="34616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1" y="5370094"/>
            <a:ext cx="1905000" cy="1247847"/>
          </a:xfrm>
          <a:prstGeom prst="rect">
            <a:avLst/>
          </a:prstGeom>
        </p:spPr>
      </p:pic>
    </p:spTree>
    <p:extLst>
      <p:ext uri="{BB962C8B-B14F-4D97-AF65-F5344CB8AC3E}">
        <p14:creationId xmlns:p14="http://schemas.microsoft.com/office/powerpoint/2010/main" val="29534381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fa-IR" sz="5400" dirty="0" smtClean="0">
                <a:latin typeface="Urdu Typesetting" pitchFamily="66" charset="-78"/>
                <a:cs typeface="Urdu Typesetting" pitchFamily="66" charset="-78"/>
              </a:rPr>
              <a:t>ساده</a:t>
            </a:r>
            <a:r>
              <a:rPr lang="fa-IR" sz="5400" dirty="0" smtClean="0">
                <a:solidFill>
                  <a:srgbClr val="160DD1"/>
                </a:solidFill>
                <a:latin typeface="Urdu Typesetting" pitchFamily="66" charset="-78"/>
                <a:cs typeface="Urdu Typesetting" pitchFamily="66" charset="-78"/>
              </a:rPr>
              <a:t>:</a:t>
            </a:r>
            <a:endParaRPr lang="fa-IR" sz="5400" dirty="0">
              <a:solidFill>
                <a:srgbClr val="160DD1"/>
              </a:solidFill>
              <a:latin typeface="Urdu Typesetting" pitchFamily="66" charset="-78"/>
              <a:cs typeface="Urdu Typesetting" pitchFamily="66" charset="-78"/>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24382"/>
          <a:stretch/>
        </p:blipFill>
        <p:spPr>
          <a:xfrm>
            <a:off x="2743200" y="1100138"/>
            <a:ext cx="4399251" cy="37766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1" y="5370094"/>
            <a:ext cx="1905000" cy="1247847"/>
          </a:xfrm>
          <a:prstGeom prst="rect">
            <a:avLst/>
          </a:prstGeom>
        </p:spPr>
      </p:pic>
    </p:spTree>
    <p:extLst>
      <p:ext uri="{BB962C8B-B14F-4D97-AF65-F5344CB8AC3E}">
        <p14:creationId xmlns:p14="http://schemas.microsoft.com/office/powerpoint/2010/main" val="10849914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fa-IR" sz="5400" dirty="0" smtClean="0">
                <a:latin typeface="Urdu Typesetting" pitchFamily="66" charset="-78"/>
                <a:cs typeface="Urdu Typesetting" pitchFamily="66" charset="-78"/>
              </a:rPr>
              <a:t>کاراملی</a:t>
            </a:r>
            <a:r>
              <a:rPr lang="fa-IR" sz="5400" dirty="0" smtClean="0">
                <a:solidFill>
                  <a:srgbClr val="160DD1"/>
                </a:solidFill>
                <a:latin typeface="Urdu Typesetting" pitchFamily="66" charset="-78"/>
                <a:cs typeface="Urdu Typesetting" pitchFamily="66" charset="-78"/>
              </a:rPr>
              <a:t>:</a:t>
            </a:r>
            <a:endParaRPr lang="fa-IR" sz="5400" dirty="0">
              <a:solidFill>
                <a:srgbClr val="160DD1"/>
              </a:solidFill>
              <a:latin typeface="Urdu Typesetting" pitchFamily="66" charset="-78"/>
              <a:cs typeface="Urdu Typesetting" pitchFamily="66" charset="-78"/>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21259"/>
          <a:stretch/>
        </p:blipFill>
        <p:spPr>
          <a:xfrm>
            <a:off x="2375292" y="1100138"/>
            <a:ext cx="4558908" cy="37766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1" y="5370094"/>
            <a:ext cx="1905000" cy="1247847"/>
          </a:xfrm>
          <a:prstGeom prst="rect">
            <a:avLst/>
          </a:prstGeom>
        </p:spPr>
      </p:pic>
    </p:spTree>
    <p:extLst>
      <p:ext uri="{BB962C8B-B14F-4D97-AF65-F5344CB8AC3E}">
        <p14:creationId xmlns:p14="http://schemas.microsoft.com/office/powerpoint/2010/main" val="21451224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143000"/>
            <a:ext cx="6781800" cy="3579849"/>
          </a:xfrm>
        </p:spPr>
        <p:txBody>
          <a:bodyPr>
            <a:normAutofit/>
          </a:bodyPr>
          <a:lstStyle/>
          <a:p>
            <a:pPr>
              <a:buClr>
                <a:srgbClr val="160DD1"/>
              </a:buClr>
              <a:buFont typeface="+mj-lt"/>
              <a:buAutoNum type="arabicPeriod" startAt="3"/>
            </a:pPr>
            <a:r>
              <a:rPr lang="fa-IR" sz="2400" dirty="0" smtClean="0"/>
              <a:t>شکلات صبحانه</a:t>
            </a:r>
          </a:p>
          <a:p>
            <a:pPr lvl="5">
              <a:lnSpc>
                <a:spcPct val="150000"/>
              </a:lnSpc>
              <a:buClr>
                <a:srgbClr val="160DD1"/>
              </a:buClr>
              <a:buFont typeface="Arial" pitchFamily="34" charset="0"/>
              <a:buChar char="•"/>
            </a:pPr>
            <a:endParaRPr lang="fa-IR" sz="2000" dirty="0" smtClean="0"/>
          </a:p>
          <a:p>
            <a:pPr lvl="4">
              <a:buClr>
                <a:srgbClr val="160DD1"/>
              </a:buClr>
              <a:buFont typeface="Arial" pitchFamily="34" charset="0"/>
              <a:buChar char="•"/>
            </a:pPr>
            <a:r>
              <a:rPr lang="fa-IR" sz="2200" dirty="0" smtClean="0"/>
              <a:t>فندوقی</a:t>
            </a:r>
          </a:p>
          <a:p>
            <a:pPr marL="754380" lvl="5" indent="0">
              <a:buClr>
                <a:srgbClr val="160DD1"/>
              </a:buClr>
              <a:buNone/>
            </a:pPr>
            <a:endParaRPr lang="fa-IR" sz="2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5370094"/>
            <a:ext cx="1905000" cy="1247847"/>
          </a:xfrm>
          <a:prstGeom prst="rect">
            <a:avLst/>
          </a:prstGeom>
        </p:spPr>
      </p:pic>
    </p:spTree>
    <p:extLst>
      <p:ext uri="{BB962C8B-B14F-4D97-AF65-F5344CB8AC3E}">
        <p14:creationId xmlns:p14="http://schemas.microsoft.com/office/powerpoint/2010/main" val="23422111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19200"/>
            <a:ext cx="7520940" cy="3579849"/>
          </a:xfrm>
        </p:spPr>
        <p:txBody>
          <a:bodyPr>
            <a:normAutofit/>
          </a:bodyPr>
          <a:lstStyle/>
          <a:p>
            <a:pPr>
              <a:buClr>
                <a:srgbClr val="160DD1"/>
              </a:buClr>
              <a:buFont typeface="+mj-lt"/>
              <a:buAutoNum type="arabicPeriod" startAt="4"/>
            </a:pPr>
            <a:r>
              <a:rPr lang="fa-IR" sz="2400" dirty="0" smtClean="0"/>
              <a:t>کراکر ها</a:t>
            </a:r>
          </a:p>
          <a:p>
            <a:pPr marL="685800" lvl="4" indent="0">
              <a:buClr>
                <a:srgbClr val="160DD1"/>
              </a:buClr>
              <a:buNone/>
            </a:pPr>
            <a:endParaRPr lang="fa-IR" sz="2000" dirty="0" smtClean="0"/>
          </a:p>
          <a:p>
            <a:pPr lvl="3">
              <a:lnSpc>
                <a:spcPct val="150000"/>
              </a:lnSpc>
              <a:buClr>
                <a:srgbClr val="160DD1"/>
              </a:buClr>
              <a:buFont typeface="Arial" pitchFamily="34" charset="0"/>
              <a:buChar char="•"/>
            </a:pPr>
            <a:r>
              <a:rPr lang="fa-IR" sz="2000" dirty="0" smtClean="0"/>
              <a:t>ساده</a:t>
            </a:r>
            <a:endParaRPr lang="fa-IR" sz="20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32770"/>
          <a:stretch/>
        </p:blipFill>
        <p:spPr>
          <a:xfrm>
            <a:off x="1295400" y="1676400"/>
            <a:ext cx="4336143" cy="31436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1" y="5370094"/>
            <a:ext cx="1905000" cy="1247847"/>
          </a:xfrm>
          <a:prstGeom prst="rect">
            <a:avLst/>
          </a:prstGeom>
        </p:spPr>
      </p:pic>
    </p:spTree>
    <p:extLst>
      <p:ext uri="{BB962C8B-B14F-4D97-AF65-F5344CB8AC3E}">
        <p14:creationId xmlns:p14="http://schemas.microsoft.com/office/powerpoint/2010/main" val="1406930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rtl="0"/>
            <a:r>
              <a:rPr lang="fa-IR" sz="4400" dirty="0">
                <a:latin typeface="Urdu Typesetting" pitchFamily="66" charset="-78"/>
                <a:cs typeface="Urdu Typesetting" pitchFamily="66" charset="-78"/>
              </a:rPr>
              <a:t>تاریخچه شرکت</a:t>
            </a:r>
            <a:r>
              <a:rPr lang="fa-IR" sz="4400" dirty="0">
                <a:solidFill>
                  <a:srgbClr val="160DD1"/>
                </a:solidFill>
                <a:latin typeface="Urdu Typesetting" pitchFamily="66" charset="-78"/>
                <a:cs typeface="Urdu Typesetting" pitchFamily="66" charset="-78"/>
              </a:rPr>
              <a:t>:</a:t>
            </a:r>
            <a:endParaRPr lang="fa-IR" dirty="0">
              <a:solidFill>
                <a:srgbClr val="160DD1"/>
              </a:solidFill>
            </a:endParaRPr>
          </a:p>
        </p:txBody>
      </p:sp>
      <p:sp>
        <p:nvSpPr>
          <p:cNvPr id="2" name="Content Placeholder 1"/>
          <p:cNvSpPr>
            <a:spLocks noGrp="1"/>
          </p:cNvSpPr>
          <p:nvPr>
            <p:ph idx="1"/>
          </p:nvPr>
        </p:nvSpPr>
        <p:spPr/>
        <p:txBody>
          <a:bodyPr>
            <a:normAutofit fontScale="92500"/>
          </a:bodyPr>
          <a:lstStyle/>
          <a:p>
            <a:pPr marL="0" lvl="1" indent="0">
              <a:buNone/>
            </a:pPr>
            <a:r>
              <a:rPr lang="fa-IR" sz="2200" dirty="0"/>
              <a:t>سال تأسیس شرکت گرجی به دهه 40 خورشیدی یعنی سال 1340 بازمی گردد. این شرکت در حقیقت یک شرکت خانوادگی بوده و بنیان گذار آن مرحوم علی گرجی است که متاسفانه امروز در بین ما نیست . این شرکت قبل از پیروزی انقلاب عضو بورس اوراق بهادار بود.مرحوم گرجی کارخانه  را در رباط کریم راه اندازی کرد که برخلاف حال حاضر که رباط کریم شهری بزرگ و صنعتی است آن روزها منطقه ای بود دور افتاده و محروم </a:t>
            </a:r>
            <a:r>
              <a:rPr lang="fa-IR" sz="2400" dirty="0"/>
              <a:t>که</a:t>
            </a:r>
            <a:r>
              <a:rPr lang="fa-IR" sz="2200" dirty="0"/>
              <a:t> تنها راه امرار معاش مردمش از کشاورزی بود.گرجی علاوه بر این که خود در این محیط رشد کرده و توسعه یافته است خدمات متقابلی نیز به رشد و توسعه منطقه رباط کریم داشته است.در طی  سالهای پس از انقلاب افراد زیادی بودند که در شرکت بیسکویت گرجی پرورش یافته‌اند و خود پس از مدتی به دنبال تولید و تاسیس واحدهای صنعتی کوچک رفتند.به عبارتی پس از فارغ التحصیل شدن از دانشگاه گرجی به سمت تولید رفتند.</a:t>
            </a:r>
          </a:p>
          <a:p>
            <a:endParaRPr lang="fa-I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5370094"/>
            <a:ext cx="1905000" cy="1247847"/>
          </a:xfrm>
          <a:prstGeom prst="rect">
            <a:avLst/>
          </a:prstGeom>
        </p:spPr>
      </p:pic>
    </p:spTree>
    <p:extLst>
      <p:ext uri="{BB962C8B-B14F-4D97-AF65-F5344CB8AC3E}">
        <p14:creationId xmlns:p14="http://schemas.microsoft.com/office/powerpoint/2010/main" val="310625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0" y="990600"/>
            <a:ext cx="5640014" cy="357981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1" y="5370094"/>
            <a:ext cx="1905000" cy="1247847"/>
          </a:xfrm>
          <a:prstGeom prst="rect">
            <a:avLst/>
          </a:prstGeom>
        </p:spPr>
      </p:pic>
    </p:spTree>
    <p:extLst>
      <p:ext uri="{BB962C8B-B14F-4D97-AF65-F5344CB8AC3E}">
        <p14:creationId xmlns:p14="http://schemas.microsoft.com/office/powerpoint/2010/main" val="31612999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Clr>
                <a:srgbClr val="160DD1"/>
              </a:buClr>
              <a:buFont typeface="+mj-lt"/>
              <a:buAutoNum type="arabicPeriod" startAt="5"/>
            </a:pPr>
            <a:r>
              <a:rPr lang="fa-IR" sz="2400" dirty="0" smtClean="0"/>
              <a:t>کوکی ها</a:t>
            </a:r>
          </a:p>
          <a:p>
            <a:pPr marL="0" indent="0">
              <a:buClr>
                <a:srgbClr val="160DD1"/>
              </a:buClr>
            </a:pPr>
            <a:endParaRPr lang="fa-IR" sz="2400" dirty="0"/>
          </a:p>
          <a:p>
            <a:pPr lvl="4" indent="-342900">
              <a:buClr>
                <a:srgbClr val="160DD1"/>
              </a:buClr>
              <a:buFont typeface="Arial" pitchFamily="34" charset="0"/>
              <a:buChar char="•"/>
            </a:pPr>
            <a:r>
              <a:rPr lang="fa-IR" sz="2400" dirty="0" smtClean="0"/>
              <a:t>تکه شکلات</a:t>
            </a:r>
          </a:p>
          <a:p>
            <a:pPr lvl="4" indent="-342900">
              <a:buClr>
                <a:srgbClr val="160DD1"/>
              </a:buClr>
              <a:buFont typeface="Arial" pitchFamily="34" charset="0"/>
              <a:buChar char="•"/>
            </a:pPr>
            <a:r>
              <a:rPr lang="fa-IR" sz="2400" dirty="0" smtClean="0"/>
              <a:t>روکش دار</a:t>
            </a:r>
          </a:p>
          <a:p>
            <a:pPr lvl="4" indent="-342900">
              <a:buClr>
                <a:srgbClr val="160DD1"/>
              </a:buClr>
              <a:buFont typeface="Arial" pitchFamily="34" charset="0"/>
              <a:buChar char="•"/>
            </a:pPr>
            <a:r>
              <a:rPr lang="fa-IR" sz="2400" dirty="0" smtClean="0"/>
              <a:t>ساده</a:t>
            </a:r>
          </a:p>
          <a:p>
            <a:pPr lvl="4" indent="-342900">
              <a:buClr>
                <a:srgbClr val="160DD1"/>
              </a:buClr>
              <a:buFont typeface="Arial" pitchFamily="34" charset="0"/>
              <a:buChar char="•"/>
            </a:pPr>
            <a:r>
              <a:rPr lang="fa-IR" sz="2400" dirty="0" smtClean="0"/>
              <a:t>مغز دار</a:t>
            </a:r>
            <a:endParaRPr lang="fa-IR"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5370094"/>
            <a:ext cx="1905000" cy="1247847"/>
          </a:xfrm>
          <a:prstGeom prst="rect">
            <a:avLst/>
          </a:prstGeom>
        </p:spPr>
      </p:pic>
    </p:spTree>
    <p:extLst>
      <p:ext uri="{BB962C8B-B14F-4D97-AF65-F5344CB8AC3E}">
        <p14:creationId xmlns:p14="http://schemas.microsoft.com/office/powerpoint/2010/main" val="16744327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5400" dirty="0" smtClean="0">
                <a:latin typeface="Urdu Typesetting" pitchFamily="66" charset="-78"/>
                <a:cs typeface="Urdu Typesetting" pitchFamily="66" charset="-78"/>
              </a:rPr>
              <a:t>تکه شکلات</a:t>
            </a:r>
            <a:r>
              <a:rPr lang="fa-IR" sz="5400" dirty="0" smtClean="0">
                <a:solidFill>
                  <a:srgbClr val="160DD1"/>
                </a:solidFill>
                <a:latin typeface="Urdu Typesetting" pitchFamily="66" charset="-78"/>
                <a:cs typeface="Urdu Typesetting" pitchFamily="66" charset="-78"/>
              </a:rPr>
              <a:t>:</a:t>
            </a:r>
            <a:endParaRPr lang="fa-IR" sz="5400" dirty="0">
              <a:solidFill>
                <a:srgbClr val="160DD1"/>
              </a:solidFill>
              <a:latin typeface="Urdu Typesetting" pitchFamily="66" charset="-78"/>
              <a:cs typeface="Urdu Typesetting" pitchFamily="66" charset="-7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6603" y="1100138"/>
            <a:ext cx="5533019" cy="35798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1" y="5370094"/>
            <a:ext cx="1905000" cy="1247847"/>
          </a:xfrm>
          <a:prstGeom prst="rect">
            <a:avLst/>
          </a:prstGeom>
        </p:spPr>
      </p:pic>
    </p:spTree>
    <p:extLst>
      <p:ext uri="{BB962C8B-B14F-4D97-AF65-F5344CB8AC3E}">
        <p14:creationId xmlns:p14="http://schemas.microsoft.com/office/powerpoint/2010/main" val="36166232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32363"/>
          <a:stretch/>
        </p:blipFill>
        <p:spPr>
          <a:xfrm>
            <a:off x="2133600" y="1066800"/>
            <a:ext cx="5105400" cy="35798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1" y="5370094"/>
            <a:ext cx="1905000" cy="1247847"/>
          </a:xfrm>
          <a:prstGeom prst="rect">
            <a:avLst/>
          </a:prstGeom>
        </p:spPr>
      </p:pic>
    </p:spTree>
    <p:extLst>
      <p:ext uri="{BB962C8B-B14F-4D97-AF65-F5344CB8AC3E}">
        <p14:creationId xmlns:p14="http://schemas.microsoft.com/office/powerpoint/2010/main" val="2111932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5400" dirty="0" smtClean="0">
                <a:latin typeface="Urdu Typesetting" pitchFamily="66" charset="-78"/>
                <a:cs typeface="Urdu Typesetting" pitchFamily="66" charset="-78"/>
              </a:rPr>
              <a:t>ساده</a:t>
            </a:r>
            <a:r>
              <a:rPr lang="fa-IR" sz="5400" dirty="0" smtClean="0">
                <a:solidFill>
                  <a:srgbClr val="160DD1"/>
                </a:solidFill>
                <a:latin typeface="Urdu Typesetting" pitchFamily="66" charset="-78"/>
                <a:cs typeface="Urdu Typesetting" pitchFamily="66" charset="-78"/>
              </a:rPr>
              <a:t>:</a:t>
            </a:r>
            <a:endParaRPr lang="fa-IR" sz="5400" dirty="0">
              <a:solidFill>
                <a:srgbClr val="160DD1"/>
              </a:solidFill>
              <a:latin typeface="Urdu Typesetting" pitchFamily="66" charset="-78"/>
              <a:cs typeface="Urdu Typesetting" pitchFamily="66" charset="-78"/>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28165"/>
          <a:stretch/>
        </p:blipFill>
        <p:spPr>
          <a:xfrm>
            <a:off x="2057400" y="1219200"/>
            <a:ext cx="5041397" cy="35798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1" y="5410200"/>
            <a:ext cx="1905000" cy="1247847"/>
          </a:xfrm>
          <a:prstGeom prst="rect">
            <a:avLst/>
          </a:prstGeom>
        </p:spPr>
      </p:pic>
    </p:spTree>
    <p:extLst>
      <p:ext uri="{BB962C8B-B14F-4D97-AF65-F5344CB8AC3E}">
        <p14:creationId xmlns:p14="http://schemas.microsoft.com/office/powerpoint/2010/main" val="5750251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4400" dirty="0" smtClean="0">
                <a:latin typeface="Urdu Typesetting" pitchFamily="66" charset="-78"/>
                <a:cs typeface="Urdu Typesetting" pitchFamily="66" charset="-78"/>
              </a:rPr>
              <a:t>طریقه ساخت محصولات </a:t>
            </a:r>
            <a:r>
              <a:rPr lang="fa-IR" sz="4400" dirty="0" smtClean="0">
                <a:solidFill>
                  <a:srgbClr val="160DD1"/>
                </a:solidFill>
                <a:latin typeface="Urdu Typesetting" pitchFamily="66" charset="-78"/>
                <a:cs typeface="Urdu Typesetting" pitchFamily="66" charset="-78"/>
              </a:rPr>
              <a:t>:</a:t>
            </a:r>
            <a:endParaRPr lang="fa-IR" sz="4400" dirty="0">
              <a:solidFill>
                <a:srgbClr val="160DD1"/>
              </a:solidFill>
              <a:latin typeface="Urdu Typesetting" pitchFamily="66" charset="-78"/>
              <a:cs typeface="Urdu Typesetting" pitchFamily="66" charset="-78"/>
            </a:endParaRPr>
          </a:p>
        </p:txBody>
      </p:sp>
      <p:sp>
        <p:nvSpPr>
          <p:cNvPr id="3" name="Content Placeholder 2"/>
          <p:cNvSpPr>
            <a:spLocks noGrp="1"/>
          </p:cNvSpPr>
          <p:nvPr>
            <p:ph idx="1"/>
          </p:nvPr>
        </p:nvSpPr>
        <p:spPr/>
        <p:txBody>
          <a:bodyPr>
            <a:normAutofit/>
          </a:bodyPr>
          <a:lstStyle/>
          <a:p>
            <a:pPr marL="0" lvl="1" indent="0">
              <a:buNone/>
            </a:pPr>
            <a:r>
              <a:rPr lang="fa-IR" sz="2000" dirty="0"/>
              <a:t>فرایند تهیه ی بیسکویت طی 5 مرحله انجام می گیرد</a:t>
            </a:r>
            <a:r>
              <a:rPr lang="fa-IR" sz="2000" dirty="0" smtClean="0"/>
              <a:t>:</a:t>
            </a:r>
          </a:p>
          <a:p>
            <a:pPr marL="0" lvl="1" indent="0">
              <a:buNone/>
            </a:pPr>
            <a:endParaRPr lang="fa-IR" sz="2000" dirty="0" smtClean="0"/>
          </a:p>
          <a:p>
            <a:pPr marL="914400" lvl="3" indent="-457200">
              <a:buClr>
                <a:srgbClr val="160DD1"/>
              </a:buClr>
              <a:buFont typeface="+mj-lt"/>
              <a:buAutoNum type="arabicParenR"/>
            </a:pPr>
            <a:r>
              <a:rPr lang="fa-IR" sz="2000" dirty="0" smtClean="0"/>
              <a:t>تهیه </a:t>
            </a:r>
            <a:r>
              <a:rPr lang="fa-IR" sz="2000" dirty="0"/>
              <a:t>ی </a:t>
            </a:r>
            <a:r>
              <a:rPr lang="fa-IR" sz="2000" dirty="0" smtClean="0"/>
              <a:t>خمیر</a:t>
            </a:r>
          </a:p>
          <a:p>
            <a:pPr marL="914400" lvl="3" indent="-457200">
              <a:buClr>
                <a:srgbClr val="160DD1"/>
              </a:buClr>
              <a:buFont typeface="+mj-lt"/>
              <a:buAutoNum type="arabicParenR"/>
            </a:pPr>
            <a:r>
              <a:rPr lang="fa-IR" sz="2000" dirty="0" smtClean="0"/>
              <a:t>قالب </a:t>
            </a:r>
            <a:r>
              <a:rPr lang="fa-IR" sz="2000" dirty="0"/>
              <a:t>گیری </a:t>
            </a:r>
          </a:p>
          <a:p>
            <a:pPr marL="914400" lvl="3" indent="-457200">
              <a:buClr>
                <a:srgbClr val="160DD1"/>
              </a:buClr>
              <a:buFont typeface="+mj-lt"/>
              <a:buAutoNum type="arabicParenR"/>
            </a:pPr>
            <a:r>
              <a:rPr lang="fa-IR" sz="2000" dirty="0" smtClean="0"/>
              <a:t>پخت</a:t>
            </a:r>
          </a:p>
          <a:p>
            <a:pPr marL="914400" lvl="3" indent="-457200">
              <a:buClr>
                <a:srgbClr val="160DD1"/>
              </a:buClr>
              <a:buFont typeface="+mj-lt"/>
              <a:buAutoNum type="arabicParenR"/>
            </a:pPr>
            <a:r>
              <a:rPr lang="fa-IR" sz="2000" dirty="0" smtClean="0"/>
              <a:t>سرد </a:t>
            </a:r>
            <a:r>
              <a:rPr lang="fa-IR" sz="2000" dirty="0"/>
              <a:t>کردن </a:t>
            </a:r>
          </a:p>
          <a:p>
            <a:pPr marL="914400" lvl="3" indent="-457200">
              <a:buClr>
                <a:srgbClr val="160DD1"/>
              </a:buClr>
              <a:buFont typeface="+mj-lt"/>
              <a:buAutoNum type="arabicParenR"/>
            </a:pPr>
            <a:r>
              <a:rPr lang="fa-IR" sz="2000" dirty="0" smtClean="0"/>
              <a:t>بسته </a:t>
            </a:r>
            <a:r>
              <a:rPr lang="fa-IR" sz="2000" dirty="0"/>
              <a:t>بندی</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5370094"/>
            <a:ext cx="1905000" cy="1247847"/>
          </a:xfrm>
          <a:prstGeom prst="rect">
            <a:avLst/>
          </a:prstGeom>
        </p:spPr>
      </p:pic>
    </p:spTree>
    <p:extLst>
      <p:ext uri="{BB962C8B-B14F-4D97-AF65-F5344CB8AC3E}">
        <p14:creationId xmlns:p14="http://schemas.microsoft.com/office/powerpoint/2010/main" val="16912458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520940" cy="548640"/>
          </a:xfrm>
        </p:spPr>
        <p:txBody>
          <a:bodyPr/>
          <a:lstStyle/>
          <a:p>
            <a:pPr marL="514350" indent="-514350" algn="r">
              <a:buClr>
                <a:srgbClr val="160DD1"/>
              </a:buClr>
              <a:buSzPct val="90000"/>
              <a:buFont typeface="+mj-lt"/>
              <a:buAutoNum type="arabicParenR"/>
            </a:pPr>
            <a:r>
              <a:rPr lang="fa-IR" sz="5400" dirty="0" smtClean="0">
                <a:latin typeface="Urdu Typesetting" pitchFamily="66" charset="-78"/>
                <a:cs typeface="Urdu Typesetting" pitchFamily="66" charset="-78"/>
              </a:rPr>
              <a:t>تهیه خمیر</a:t>
            </a:r>
            <a:r>
              <a:rPr lang="fa-IR" sz="5400" dirty="0" smtClean="0">
                <a:solidFill>
                  <a:srgbClr val="160DD1"/>
                </a:solidFill>
                <a:latin typeface="Urdu Typesetting" pitchFamily="66" charset="-78"/>
                <a:cs typeface="Urdu Typesetting" pitchFamily="66" charset="-78"/>
              </a:rPr>
              <a:t>:</a:t>
            </a:r>
            <a:endParaRPr lang="fa-IR" sz="5400" dirty="0">
              <a:solidFill>
                <a:srgbClr val="160DD1"/>
              </a:solidFill>
              <a:latin typeface="Urdu Typesetting" pitchFamily="66" charset="-78"/>
              <a:cs typeface="Urdu Typesetting" pitchFamily="66" charset="-78"/>
            </a:endParaRPr>
          </a:p>
        </p:txBody>
      </p:sp>
      <p:sp>
        <p:nvSpPr>
          <p:cNvPr id="3" name="Content Placeholder 2"/>
          <p:cNvSpPr>
            <a:spLocks noGrp="1"/>
          </p:cNvSpPr>
          <p:nvPr>
            <p:ph idx="1"/>
          </p:nvPr>
        </p:nvSpPr>
        <p:spPr>
          <a:xfrm>
            <a:off x="838200" y="1524000"/>
            <a:ext cx="7581900" cy="4842972"/>
          </a:xfrm>
        </p:spPr>
        <p:txBody>
          <a:bodyPr>
            <a:noAutofit/>
          </a:bodyPr>
          <a:lstStyle/>
          <a:p>
            <a:pPr marL="457200" lvl="3" indent="0">
              <a:buNone/>
            </a:pPr>
            <a:r>
              <a:rPr lang="fa-IR" sz="2000" dirty="0"/>
              <a:t>آرد به صورت فله تخلیه می شود و سیستم توزيع آرد و شکر به صورت اتوماتیک است یعنی طبق برنامه ای که به وسیله ی کامپیوتر به دستگاه داده می شود و طبق فرمولاسیون آرد و شکر را برداشته و مخلوط می کند و شکر نیز که در ابتدا به صورت کریستالی(دانه درشت) می باشد اول آسیاب شده و به صورت پودر درآمده و سپس برای تهیه ی خمیر انتقال می یابد.</a:t>
            </a:r>
            <a:br>
              <a:rPr lang="fa-IR" sz="2000" dirty="0"/>
            </a:br>
            <a:r>
              <a:rPr lang="fa-IR" sz="2000" dirty="0"/>
              <a:t>مواد تشکیل دهنده ی خمیر بیسکویت ، آرد،شکر،روغن جامد، و افزودنی هایی مانند موادی که باعث غنی شدن می شوند مانند لبنیات،شیر خشک، عصاره ی مالت و... است.</a:t>
            </a:r>
            <a:br>
              <a:rPr lang="fa-IR" sz="2000" dirty="0"/>
            </a:br>
            <a:endParaRPr lang="fa-IR"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5370094"/>
            <a:ext cx="1905000" cy="1247847"/>
          </a:xfrm>
          <a:prstGeom prst="rect">
            <a:avLst/>
          </a:prstGeom>
        </p:spPr>
      </p:pic>
    </p:spTree>
    <p:extLst>
      <p:ext uri="{BB962C8B-B14F-4D97-AF65-F5344CB8AC3E}">
        <p14:creationId xmlns:p14="http://schemas.microsoft.com/office/powerpoint/2010/main" val="38066348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62000"/>
            <a:ext cx="7520940" cy="3579849"/>
          </a:xfrm>
        </p:spPr>
        <p:txBody>
          <a:bodyPr/>
          <a:lstStyle/>
          <a:p>
            <a:pPr marL="169164" lvl="1" indent="0">
              <a:buNone/>
            </a:pPr>
            <a:r>
              <a:rPr lang="fa-IR" sz="2000" dirty="0"/>
              <a:t>در این مرحله مواد اولیه وارد فیلتر ها می شوندو از درون 2 سیلو که در قسمت بالای سالن قرار دارد تخلیه می گردند همچنین اتاق توزیع کوچک دیگری در سالن وجود دارد که مواد اولیه دیگر (افزودنی ها) مربوط به هر نوع بیسکویت را به صورت دستی وارد خمیر می کند  سپس مواد اولیه وارد دستگاه میکس شده و طی 2 یا 3 مرحله خمیر تهیه می شود.3 خط بیسکویت وجود دارد که هر کدام برای تهیه دسته ی خاصی از آنها به کار می رود.</a:t>
            </a:r>
            <a:br>
              <a:rPr lang="fa-IR" sz="2000" dirty="0"/>
            </a:br>
            <a:r>
              <a:rPr lang="fa-IR" sz="2000" dirty="0"/>
              <a:t>در خط شماره ی 4 خمیر در 3 مرحله به صورت ورقه ای نازک در می اید که برای این امر در هر مرحله خمیر از بین دو غلتک که در خلاف جهت هم می چرخند عبور می کند</a:t>
            </a:r>
          </a:p>
          <a:p>
            <a:endParaRPr lang="fa-I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5370094"/>
            <a:ext cx="1905000" cy="1247847"/>
          </a:xfrm>
          <a:prstGeom prst="rect">
            <a:avLst/>
          </a:prstGeom>
        </p:spPr>
      </p:pic>
    </p:spTree>
    <p:extLst>
      <p:ext uri="{BB962C8B-B14F-4D97-AF65-F5344CB8AC3E}">
        <p14:creationId xmlns:p14="http://schemas.microsoft.com/office/powerpoint/2010/main" val="12147927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marL="514350" indent="-514350" algn="r">
              <a:buClr>
                <a:srgbClr val="160DD1"/>
              </a:buClr>
              <a:buSzPct val="90000"/>
              <a:buFont typeface="+mj-lt"/>
              <a:buAutoNum type="arabicParenR" startAt="2"/>
            </a:pPr>
            <a:r>
              <a:rPr lang="fa-IR" sz="5400" dirty="0" smtClean="0">
                <a:latin typeface="Urdu Typesetting" pitchFamily="66" charset="-78"/>
                <a:cs typeface="Urdu Typesetting" pitchFamily="66" charset="-78"/>
              </a:rPr>
              <a:t>قالب زنی</a:t>
            </a:r>
            <a:r>
              <a:rPr lang="fa-IR" sz="5400" dirty="0" smtClean="0">
                <a:solidFill>
                  <a:srgbClr val="160DD1"/>
                </a:solidFill>
                <a:latin typeface="Urdu Typesetting" pitchFamily="66" charset="-78"/>
                <a:cs typeface="Urdu Typesetting" pitchFamily="66" charset="-78"/>
              </a:rPr>
              <a:t>:</a:t>
            </a:r>
            <a:endParaRPr lang="fa-IR" sz="5400" dirty="0">
              <a:solidFill>
                <a:srgbClr val="160DD1"/>
              </a:solidFill>
              <a:latin typeface="Urdu Typesetting" pitchFamily="66" charset="-78"/>
              <a:cs typeface="Urdu Typesetting" pitchFamily="66" charset="-78"/>
            </a:endParaRPr>
          </a:p>
        </p:txBody>
      </p:sp>
      <p:sp>
        <p:nvSpPr>
          <p:cNvPr id="2" name="Content Placeholder 1"/>
          <p:cNvSpPr>
            <a:spLocks noGrp="1"/>
          </p:cNvSpPr>
          <p:nvPr>
            <p:ph idx="1"/>
          </p:nvPr>
        </p:nvSpPr>
        <p:spPr>
          <a:xfrm>
            <a:off x="822960" y="1100628"/>
            <a:ext cx="7635240" cy="4004772"/>
          </a:xfrm>
        </p:spPr>
        <p:txBody>
          <a:bodyPr>
            <a:noAutofit/>
          </a:bodyPr>
          <a:lstStyle/>
          <a:p>
            <a:pPr marL="457200" lvl="3" indent="0">
              <a:buNone/>
            </a:pPr>
            <a:endParaRPr lang="fa-IR" sz="2000" dirty="0" smtClean="0"/>
          </a:p>
          <a:p>
            <a:pPr marL="685800" lvl="4" indent="0">
              <a:buNone/>
            </a:pPr>
            <a:r>
              <a:rPr lang="fa-IR" sz="2000" dirty="0" smtClean="0"/>
              <a:t>در </a:t>
            </a:r>
            <a:r>
              <a:rPr lang="fa-IR" sz="2000" dirty="0"/>
              <a:t>این مرحله خمیر از زیر دستگاه قالبزنی عبور می کند . در این خط قالب ها از نوع روتوری کاتینگ به این معنی که قالب بر روی یک سیلندر می چرخد و ممکن است چاپ در یک مرحله و برش در مرحله ی بعدی و یا هر دو در یک مرحله باشند که بسته به نوع قالب فرق می کند مثلاً در قالب بیسکویت پتی بور چاپ و برش در یک مرحله صورت می گیرد ولی در بیسکویت کودک اول چاپ و بعد برش می خورد و 2 مرحله است در این مرحله اضافه های خمیر برش خورده که اصطلاحاً لاشه نام دارد; به وسیله ی یک سیر بازگشتی به ابتدای خط بازمی گردد و دوباره وارد چرخه تولید می شود.</a:t>
            </a:r>
            <a:br>
              <a:rPr lang="fa-IR" sz="2000" dirty="0"/>
            </a:br>
            <a:r>
              <a:rPr lang="fa-IR" sz="2000" dirty="0"/>
              <a:t>در خط شماره ی 3 مرحله ی نازک کاری مجزا وجود ندارد بلکه در این خط نازک شدن و قالب زنی هر دو همزمان انجام میشود به این صورت که خمیر بین دوغلتک قرار می گیرد و قالب گیری می شود نوع خمیر نیز با خمیر خط 4 متفاوت </a:t>
            </a:r>
            <a:r>
              <a:rPr lang="fa-IR" sz="2000" dirty="0" smtClean="0"/>
              <a:t>است</a:t>
            </a:r>
            <a:endParaRPr lang="fa-IR"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5370094"/>
            <a:ext cx="1905000" cy="1247847"/>
          </a:xfrm>
          <a:prstGeom prst="rect">
            <a:avLst/>
          </a:prstGeom>
        </p:spPr>
      </p:pic>
    </p:spTree>
    <p:extLst>
      <p:ext uri="{BB962C8B-B14F-4D97-AF65-F5344CB8AC3E}">
        <p14:creationId xmlns:p14="http://schemas.microsoft.com/office/powerpoint/2010/main" val="27977122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62000"/>
            <a:ext cx="7696200" cy="4038600"/>
          </a:xfrm>
        </p:spPr>
        <p:txBody>
          <a:bodyPr>
            <a:noAutofit/>
          </a:bodyPr>
          <a:lstStyle/>
          <a:p>
            <a:pPr marL="0" lvl="1" indent="0">
              <a:buNone/>
            </a:pPr>
            <a:r>
              <a:rPr lang="fa-IR" sz="2000" dirty="0"/>
              <a:t>از انواع بیسکویت های این خط می توان به بیسکویت های پذیرایی و پذیرایی نارگیلی ،سبوسه، نسترن،باغ وحش و... اشاره کرد.</a:t>
            </a:r>
          </a:p>
          <a:p>
            <a:pPr marL="0" lvl="1" indent="0">
              <a:buNone/>
            </a:pPr>
            <a:r>
              <a:rPr lang="fa-IR" sz="2000" dirty="0" smtClean="0"/>
              <a:t>و </a:t>
            </a:r>
            <a:r>
              <a:rPr lang="fa-IR" sz="2000" dirty="0"/>
              <a:t>در نهایت خط شماره ی 2 که بسیار شبیه خط 4 است و به همان صورت ورقه ای می شوند اما نوع قالب زنی آن متفاوت است اسم این قالب کاردینگ است و دارای یک حرکت مداوم بالا و پایین است و هنگامی که پایین می اید طرح را بر روی خمیر حک می کند . </a:t>
            </a:r>
            <a:br>
              <a:rPr lang="fa-IR" sz="2000" dirty="0"/>
            </a:br>
            <a:r>
              <a:rPr lang="fa-IR" sz="2000" dirty="0"/>
              <a:t>بیسکویت های کرم دار در این خط تولید می گردند بعد از اینکه این بیسکویتها از فر درامدند و بعد از خنک شدن وارد مرحله ی استکینگ می شوند که بیسکویتها به صورت ایستاده پشت سر هم قرار گرفته رج بندی می شوند و بعد وارد مرحله ی کرم زنی می گردند که بر روی ریلی قرار دارند که یک سری از بیسکویت ها به رو و سری دیگر </a:t>
            </a:r>
            <a:r>
              <a:rPr lang="fa-IR" sz="2000" dirty="0" smtClean="0"/>
              <a:t>پشت گذاشته </a:t>
            </a:r>
            <a:r>
              <a:rPr lang="fa-IR" sz="2000" dirty="0"/>
              <a:t>می شوند و اول بیسکویت هایی که به پشت هستند می ایند و کرم تهیه شده توسط یک لوله به نازل انتقال پیدا می کند و نازل می چرخد و کرم را بر روی بیسکویت تزریق می کند و بعد بیسکویت بعدی که به رو هست بر روی ان قرار می گیرد و به صورت ساندویچ در می آید.</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5370094"/>
            <a:ext cx="1905000" cy="1247847"/>
          </a:xfrm>
          <a:prstGeom prst="rect">
            <a:avLst/>
          </a:prstGeom>
        </p:spPr>
      </p:pic>
    </p:spTree>
    <p:extLst>
      <p:ext uri="{BB962C8B-B14F-4D97-AF65-F5344CB8AC3E}">
        <p14:creationId xmlns:p14="http://schemas.microsoft.com/office/powerpoint/2010/main" val="19252350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3733800"/>
          </a:xfrm>
        </p:spPr>
        <p:txBody>
          <a:bodyPr>
            <a:normAutofit lnSpcReduction="10000"/>
          </a:bodyPr>
          <a:lstStyle/>
          <a:p>
            <a:pPr marL="0" lvl="1" indent="0">
              <a:buNone/>
            </a:pPr>
            <a:r>
              <a:rPr lang="fa-IR" sz="2200" b="0" dirty="0"/>
              <a:t>حکایت گرجی  همین است که با برندی پنجاه و چند ساله محصولاتش همیشه در خانه های مردم حضور داشته است</a:t>
            </a:r>
            <a:r>
              <a:rPr lang="fa-IR" sz="2200" b="0" dirty="0" smtClean="0"/>
              <a:t>.</a:t>
            </a:r>
          </a:p>
          <a:p>
            <a:pPr marL="0" lvl="1" indent="0">
              <a:buNone/>
            </a:pPr>
            <a:r>
              <a:rPr lang="fa-IR" sz="2400" dirty="0"/>
              <a:t>شرکت بیسکویت گرجی (</a:t>
            </a:r>
            <a:r>
              <a:rPr lang="fa-IR" sz="2400" dirty="0" smtClean="0"/>
              <a:t>سهامی عام) بصورت </a:t>
            </a:r>
            <a:r>
              <a:rPr lang="fa-IR" sz="2400" dirty="0"/>
              <a:t>شرکت سهامی خاص تأسیس و طی شماره </a:t>
            </a:r>
            <a:r>
              <a:rPr lang="fa-IR" sz="2400" dirty="0" smtClean="0"/>
              <a:t>7784 </a:t>
            </a:r>
            <a:r>
              <a:rPr lang="fa-IR" sz="2400" dirty="0"/>
              <a:t>مورخ </a:t>
            </a:r>
            <a:br>
              <a:rPr lang="fa-IR" sz="2400" dirty="0"/>
            </a:br>
            <a:r>
              <a:rPr lang="fa-IR" sz="2400" dirty="0" smtClean="0"/>
              <a:t>02/04/ 1340 </a:t>
            </a:r>
            <a:r>
              <a:rPr lang="fa-IR" sz="2400" dirty="0"/>
              <a:t>در اداره ثبت شرکتها و مالکیت صنعتی تهران به ثبت رسیده </a:t>
            </a:r>
            <a:r>
              <a:rPr lang="fa-IR" sz="2400" dirty="0" smtClean="0"/>
              <a:t>است. </a:t>
            </a:r>
            <a:r>
              <a:rPr lang="fa-IR" sz="2400" dirty="0"/>
              <a:t>شرکت در تاریخ </a:t>
            </a:r>
            <a:br>
              <a:rPr lang="fa-IR" sz="2400" dirty="0"/>
            </a:br>
            <a:r>
              <a:rPr lang="fa-IR" sz="2400" dirty="0" smtClean="0"/>
              <a:t>1355/12/02 </a:t>
            </a:r>
            <a:r>
              <a:rPr lang="fa-IR" sz="2400" dirty="0"/>
              <a:t>به سهامی عام تبدیل و در بهمن ماه </a:t>
            </a:r>
            <a:r>
              <a:rPr lang="fa-IR" sz="2400" dirty="0" smtClean="0"/>
              <a:t>1356 </a:t>
            </a:r>
            <a:r>
              <a:rPr lang="fa-IR" sz="2400" dirty="0"/>
              <a:t>در بورس اوراق بهادار تهران پذیرفته شده و در </a:t>
            </a:r>
            <a:br>
              <a:rPr lang="fa-IR" sz="2400" dirty="0"/>
            </a:br>
            <a:r>
              <a:rPr lang="fa-IR" sz="2400" dirty="0"/>
              <a:t>تاریخ </a:t>
            </a:r>
            <a:r>
              <a:rPr lang="fa-IR" sz="2400" dirty="0" smtClean="0"/>
              <a:t>1385/12/06 </a:t>
            </a:r>
            <a:r>
              <a:rPr lang="fa-IR" sz="2400" dirty="0"/>
              <a:t>طی شماره </a:t>
            </a:r>
            <a:r>
              <a:rPr lang="fa-IR" sz="2400" dirty="0" smtClean="0"/>
              <a:t>10054 </a:t>
            </a:r>
            <a:r>
              <a:rPr lang="fa-IR" sz="2400" dirty="0"/>
              <a:t>در سازمان بورس و اوراق بهادار به ثبت رسیده است .</a:t>
            </a:r>
            <a:br>
              <a:rPr lang="fa-IR" sz="2400" dirty="0"/>
            </a:br>
            <a:endParaRPr lang="fa-IR" sz="2400"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5370094"/>
            <a:ext cx="1905000" cy="1247847"/>
          </a:xfrm>
          <a:prstGeom prst="rect">
            <a:avLst/>
          </a:prstGeom>
        </p:spPr>
      </p:pic>
    </p:spTree>
    <p:extLst>
      <p:ext uri="{BB962C8B-B14F-4D97-AF65-F5344CB8AC3E}">
        <p14:creationId xmlns:p14="http://schemas.microsoft.com/office/powerpoint/2010/main" val="41366144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14350" indent="-514350" algn="r">
              <a:buClr>
                <a:srgbClr val="160DD1"/>
              </a:buClr>
              <a:buSzPct val="90000"/>
              <a:buFont typeface="+mj-lt"/>
              <a:buAutoNum type="arabicParenR" startAt="3"/>
            </a:pPr>
            <a:r>
              <a:rPr lang="fa-IR" sz="5400" dirty="0" smtClean="0">
                <a:latin typeface="Urdu Typesetting" pitchFamily="66" charset="-78"/>
                <a:cs typeface="Urdu Typesetting" pitchFamily="66" charset="-78"/>
              </a:rPr>
              <a:t> پخت :</a:t>
            </a:r>
            <a:endParaRPr lang="fa-IR" sz="5400" dirty="0">
              <a:latin typeface="Urdu Typesetting" pitchFamily="66" charset="-78"/>
              <a:cs typeface="Urdu Typesetting" pitchFamily="66" charset="-78"/>
            </a:endParaRPr>
          </a:p>
        </p:txBody>
      </p:sp>
      <p:sp>
        <p:nvSpPr>
          <p:cNvPr id="3" name="Content Placeholder 2"/>
          <p:cNvSpPr>
            <a:spLocks noGrp="1"/>
          </p:cNvSpPr>
          <p:nvPr>
            <p:ph idx="1"/>
          </p:nvPr>
        </p:nvSpPr>
        <p:spPr/>
        <p:txBody>
          <a:bodyPr>
            <a:normAutofit lnSpcReduction="10000"/>
          </a:bodyPr>
          <a:lstStyle/>
          <a:p>
            <a:pPr marL="457200" lvl="3" indent="0">
              <a:buNone/>
            </a:pPr>
            <a:endParaRPr lang="fa-IR" sz="2000" dirty="0" smtClean="0"/>
          </a:p>
          <a:p>
            <a:pPr marL="457200" lvl="3" indent="0">
              <a:buNone/>
            </a:pPr>
            <a:r>
              <a:rPr lang="fa-IR" sz="2000" dirty="0" smtClean="0"/>
              <a:t>در </a:t>
            </a:r>
            <a:r>
              <a:rPr lang="fa-IR" sz="2000" dirty="0"/>
              <a:t>این قسمت بیسکویت 2 مرحله را طی می کنند در مرحله ی اول وارد دستگاه فری می شوند که سر شعله در بالا وجود دارد که بر روی ریلی از درون آن عبور می کنند و اصطلاحاً نیم پخت می شوند و در مرحله ی دوم وارد فر اصلی می گردند.</a:t>
            </a:r>
            <a:br>
              <a:rPr lang="fa-IR" sz="2000" dirty="0"/>
            </a:br>
            <a:r>
              <a:rPr lang="fa-IR" sz="2000" dirty="0"/>
              <a:t>فر مربوط به خط 2 مانند شعله های گازی است که یک سینی طویل بر روی ان قرار دارد و روی سینی باند متحرک است که بیسکویت ها بر روی ان قرار دارد و حرارت به صورت غیر مستقیم است در ضمن فرها تونلی هستند یکی از بیسکویت در حال عبور از داخل این فر می باشند و دما در ابتدا وسط و انتهای ان متفاوت است و در ابتدا دما بیشتر است و به تدریج کاهش می یابد تابه انتها برسد.</a:t>
            </a:r>
            <a:br>
              <a:rPr lang="fa-IR" sz="2000" dirty="0"/>
            </a:br>
            <a:r>
              <a:rPr lang="fa-IR" sz="2000" dirty="0"/>
              <a:t>درخط 4 مشعل هایی وجود دارد که وقتی بیسکویت به سمت جلو حرکت می کند حرارت در خلاف جهت به سمت عقب حرکت می کند.</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5370094"/>
            <a:ext cx="1905000" cy="1247847"/>
          </a:xfrm>
          <a:prstGeom prst="rect">
            <a:avLst/>
          </a:prstGeom>
        </p:spPr>
      </p:pic>
    </p:spTree>
    <p:extLst>
      <p:ext uri="{BB962C8B-B14F-4D97-AF65-F5344CB8AC3E}">
        <p14:creationId xmlns:p14="http://schemas.microsoft.com/office/powerpoint/2010/main" val="25341085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14350" indent="-514350" algn="r">
              <a:buClr>
                <a:srgbClr val="160DD1"/>
              </a:buClr>
              <a:buSzPct val="90000"/>
              <a:buFont typeface="+mj-lt"/>
              <a:buAutoNum type="arabicParenR" startAt="4"/>
            </a:pPr>
            <a:r>
              <a:rPr lang="fa-IR" sz="5400" dirty="0" smtClean="0">
                <a:latin typeface="Urdu Typesetting" pitchFamily="66" charset="-78"/>
                <a:cs typeface="Urdu Typesetting" pitchFamily="66" charset="-78"/>
              </a:rPr>
              <a:t>سرد کردن </a:t>
            </a:r>
            <a:r>
              <a:rPr lang="fa-IR" sz="5400" dirty="0" smtClean="0">
                <a:solidFill>
                  <a:srgbClr val="160DD1"/>
                </a:solidFill>
                <a:latin typeface="Urdu Typesetting" pitchFamily="66" charset="-78"/>
                <a:cs typeface="Urdu Typesetting" pitchFamily="66" charset="-78"/>
              </a:rPr>
              <a:t>:</a:t>
            </a:r>
            <a:endParaRPr lang="fa-IR" sz="5400" dirty="0">
              <a:solidFill>
                <a:srgbClr val="160DD1"/>
              </a:solidFill>
              <a:latin typeface="Urdu Typesetting" pitchFamily="66" charset="-78"/>
              <a:cs typeface="Urdu Typesetting" pitchFamily="66" charset="-78"/>
            </a:endParaRPr>
          </a:p>
        </p:txBody>
      </p:sp>
      <p:sp>
        <p:nvSpPr>
          <p:cNvPr id="3" name="Content Placeholder 2"/>
          <p:cNvSpPr>
            <a:spLocks noGrp="1"/>
          </p:cNvSpPr>
          <p:nvPr>
            <p:ph idx="1"/>
          </p:nvPr>
        </p:nvSpPr>
        <p:spPr/>
        <p:txBody>
          <a:bodyPr>
            <a:normAutofit/>
          </a:bodyPr>
          <a:lstStyle/>
          <a:p>
            <a:pPr marL="457200" lvl="3" indent="0">
              <a:buNone/>
            </a:pPr>
            <a:endParaRPr lang="fa-IR" sz="2000" dirty="0" smtClean="0"/>
          </a:p>
          <a:p>
            <a:pPr marL="457200" lvl="3" indent="0">
              <a:buNone/>
            </a:pPr>
            <a:r>
              <a:rPr lang="fa-IR" sz="2000" dirty="0" smtClean="0"/>
              <a:t>بیسکویت </a:t>
            </a:r>
            <a:r>
              <a:rPr lang="fa-IR" sz="2000" dirty="0"/>
              <a:t>ها بر روی باند خنک کننده قرار می گیرند و این باند در واقع فرصتی است تا بیسکویتها دمای داخل فر را از دست داده به دمای محیط برسند و برای بسته بندی آماده شود این باند ممکن است به صورت رفت و برگشت یا مستقیم باشد که شرکت سازنده تعیین می کند که چه نوع باندی چه طول و برای چه نوع بیسکویتی مناسب است.</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5370094"/>
            <a:ext cx="1905000" cy="1247847"/>
          </a:xfrm>
          <a:prstGeom prst="rect">
            <a:avLst/>
          </a:prstGeom>
        </p:spPr>
      </p:pic>
    </p:spTree>
    <p:extLst>
      <p:ext uri="{BB962C8B-B14F-4D97-AF65-F5344CB8AC3E}">
        <p14:creationId xmlns:p14="http://schemas.microsoft.com/office/powerpoint/2010/main" val="21513318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14350" indent="-514350" algn="r">
              <a:buClr>
                <a:srgbClr val="160DD1"/>
              </a:buClr>
              <a:buSzPct val="90000"/>
              <a:buFont typeface="+mj-lt"/>
              <a:buAutoNum type="arabicParenR" startAt="5"/>
            </a:pPr>
            <a:r>
              <a:rPr lang="fa-IR" sz="5400" dirty="0" smtClean="0">
                <a:latin typeface="Urdu Typesetting" pitchFamily="66" charset="-78"/>
                <a:cs typeface="Urdu Typesetting" pitchFamily="66" charset="-78"/>
              </a:rPr>
              <a:t>بسته بندی کردن </a:t>
            </a:r>
            <a:r>
              <a:rPr lang="fa-IR" sz="5400" dirty="0" smtClean="0">
                <a:solidFill>
                  <a:srgbClr val="160DD1"/>
                </a:solidFill>
                <a:latin typeface="Urdu Typesetting" pitchFamily="66" charset="-78"/>
                <a:cs typeface="Urdu Typesetting" pitchFamily="66" charset="-78"/>
              </a:rPr>
              <a:t>:</a:t>
            </a:r>
            <a:endParaRPr lang="fa-IR" sz="5400" dirty="0">
              <a:solidFill>
                <a:srgbClr val="160DD1"/>
              </a:solidFill>
              <a:latin typeface="Urdu Typesetting" pitchFamily="66" charset="-78"/>
              <a:cs typeface="Urdu Typesetting" pitchFamily="66" charset="-78"/>
            </a:endParaRPr>
          </a:p>
        </p:txBody>
      </p:sp>
      <p:sp>
        <p:nvSpPr>
          <p:cNvPr id="3" name="Content Placeholder 2"/>
          <p:cNvSpPr>
            <a:spLocks noGrp="1"/>
          </p:cNvSpPr>
          <p:nvPr>
            <p:ph idx="1"/>
          </p:nvPr>
        </p:nvSpPr>
        <p:spPr/>
        <p:txBody>
          <a:bodyPr/>
          <a:lstStyle/>
          <a:p>
            <a:pPr marL="457200" lvl="3" indent="0">
              <a:buNone/>
            </a:pPr>
            <a:endParaRPr lang="fa-IR" sz="2000" dirty="0" smtClean="0"/>
          </a:p>
          <a:p>
            <a:pPr marL="457200" lvl="3" indent="0">
              <a:buNone/>
            </a:pPr>
            <a:r>
              <a:rPr lang="fa-IR" sz="2000" dirty="0" smtClean="0"/>
              <a:t>بسته </a:t>
            </a:r>
            <a:r>
              <a:rPr lang="fa-IR" sz="2000" dirty="0"/>
              <a:t>بندی می تواند به صورت بسته ای گرد پیچ و جعبه ای باشد. بیسکویت وقتی از روی باند خنک کننده برداشته می شود بر روی فیدر دستگاه گذاشته می شود و بعد از بسته بندی نیز توسط کارگران برداشته و درون جعبه قرار می گیرد و به انبار منتقل می شود.</a:t>
            </a:r>
            <a:r>
              <a:rPr lang="fa-IR"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5370094"/>
            <a:ext cx="1905000" cy="1247847"/>
          </a:xfrm>
          <a:prstGeom prst="rect">
            <a:avLst/>
          </a:prstGeom>
        </p:spPr>
      </p:pic>
    </p:spTree>
    <p:extLst>
      <p:ext uri="{BB962C8B-B14F-4D97-AF65-F5344CB8AC3E}">
        <p14:creationId xmlns:p14="http://schemas.microsoft.com/office/powerpoint/2010/main" val="10801018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790578943"/>
              </p:ext>
            </p:extLst>
          </p:nvPr>
        </p:nvGraphicFramePr>
        <p:xfrm>
          <a:off x="762000" y="1600200"/>
          <a:ext cx="7772398" cy="3200398"/>
        </p:xfrm>
        <a:graphic>
          <a:graphicData uri="http://schemas.openxmlformats.org/drawingml/2006/table">
            <a:tbl>
              <a:tblPr rtl="1" firstRow="1" bandRow="1">
                <a:tableStyleId>{C083E6E3-FA7D-4D7B-A595-EF9225AFEA82}</a:tableStyleId>
              </a:tblPr>
              <a:tblGrid>
                <a:gridCol w="991763"/>
                <a:gridCol w="772410"/>
                <a:gridCol w="903647"/>
                <a:gridCol w="802408"/>
                <a:gridCol w="873651"/>
                <a:gridCol w="712418"/>
                <a:gridCol w="813657"/>
                <a:gridCol w="922396"/>
                <a:gridCol w="980048"/>
              </a:tblGrid>
              <a:tr h="475823">
                <a:tc>
                  <a:txBody>
                    <a:bodyPr/>
                    <a:lstStyle/>
                    <a:p>
                      <a:pPr rtl="1"/>
                      <a:r>
                        <a:rPr lang="fa-IR" dirty="0" smtClean="0"/>
                        <a:t>شرح</a:t>
                      </a:r>
                      <a:endParaRPr lang="fa-IR" dirty="0"/>
                    </a:p>
                  </a:txBody>
                  <a:tcPr/>
                </a:tc>
                <a:tc gridSpan="4">
                  <a:txBody>
                    <a:bodyPr/>
                    <a:lstStyle/>
                    <a:p>
                      <a:pPr algn="ctr" rtl="1"/>
                      <a:r>
                        <a:rPr lang="fa-IR" dirty="0" smtClean="0"/>
                        <a:t>1393/12/29   </a:t>
                      </a:r>
                      <a:endParaRPr lang="fa-IR" dirty="0"/>
                    </a:p>
                  </a:txBody>
                  <a:tcPr/>
                </a:tc>
                <a:tc hMerge="1">
                  <a:txBody>
                    <a:bodyPr/>
                    <a:lstStyle/>
                    <a:p>
                      <a:pPr rtl="1"/>
                      <a:endParaRPr lang="fa-IR"/>
                    </a:p>
                  </a:txBody>
                  <a:tcPr/>
                </a:tc>
                <a:tc hMerge="1">
                  <a:txBody>
                    <a:bodyPr/>
                    <a:lstStyle/>
                    <a:p>
                      <a:pPr rtl="1"/>
                      <a:endParaRPr lang="fa-IR" dirty="0"/>
                    </a:p>
                  </a:txBody>
                  <a:tcPr/>
                </a:tc>
                <a:tc hMerge="1">
                  <a:txBody>
                    <a:bodyPr/>
                    <a:lstStyle/>
                    <a:p>
                      <a:pPr rtl="1"/>
                      <a:endParaRPr lang="fa-IR"/>
                    </a:p>
                  </a:txBody>
                  <a:tcPr/>
                </a:tc>
                <a:tc gridSpan="4">
                  <a:txBody>
                    <a:bodyPr/>
                    <a:lstStyle/>
                    <a:p>
                      <a:pPr algn="ctr" rtl="1"/>
                      <a:r>
                        <a:rPr lang="fa-IR" dirty="0" smtClean="0"/>
                        <a:t>1392/12/29</a:t>
                      </a:r>
                      <a:endParaRPr lang="fa-IR" dirty="0"/>
                    </a:p>
                  </a:txBody>
                  <a:tcPr/>
                </a:tc>
                <a:tc hMerge="1">
                  <a:txBody>
                    <a:bodyPr/>
                    <a:lstStyle/>
                    <a:p>
                      <a:pPr rtl="1"/>
                      <a:endParaRPr lang="fa-IR"/>
                    </a:p>
                  </a:txBody>
                  <a:tcPr/>
                </a:tc>
                <a:tc hMerge="1">
                  <a:txBody>
                    <a:bodyPr/>
                    <a:lstStyle/>
                    <a:p>
                      <a:pPr rtl="1"/>
                      <a:endParaRPr lang="fa-IR" dirty="0"/>
                    </a:p>
                  </a:txBody>
                  <a:tcPr/>
                </a:tc>
                <a:tc hMerge="1">
                  <a:txBody>
                    <a:bodyPr/>
                    <a:lstStyle/>
                    <a:p>
                      <a:pPr rtl="1"/>
                      <a:endParaRPr lang="fa-IR"/>
                    </a:p>
                  </a:txBody>
                  <a:tcPr/>
                </a:tc>
              </a:tr>
              <a:tr h="475823">
                <a:tc>
                  <a:txBody>
                    <a:bodyPr/>
                    <a:lstStyle/>
                    <a:p>
                      <a:pPr rtl="1"/>
                      <a:r>
                        <a:rPr lang="fa-IR" dirty="0" smtClean="0"/>
                        <a:t>مواد</a:t>
                      </a:r>
                      <a:endParaRPr lang="fa-IR" dirty="0"/>
                    </a:p>
                  </a:txBody>
                  <a:tcPr/>
                </a:tc>
                <a:tc gridSpan="2">
                  <a:txBody>
                    <a:bodyPr/>
                    <a:lstStyle/>
                    <a:p>
                      <a:pPr rtl="1"/>
                      <a:r>
                        <a:rPr lang="fa-IR" dirty="0" smtClean="0"/>
                        <a:t>خرید</a:t>
                      </a:r>
                      <a:endParaRPr lang="fa-IR" dirty="0"/>
                    </a:p>
                  </a:txBody>
                  <a:tcPr/>
                </a:tc>
                <a:tc hMerge="1">
                  <a:txBody>
                    <a:bodyPr/>
                    <a:lstStyle/>
                    <a:p>
                      <a:pPr rtl="1"/>
                      <a:endParaRPr lang="fa-IR"/>
                    </a:p>
                  </a:txBody>
                  <a:tcPr/>
                </a:tc>
                <a:tc gridSpan="2">
                  <a:txBody>
                    <a:bodyPr/>
                    <a:lstStyle/>
                    <a:p>
                      <a:pPr rtl="1"/>
                      <a:r>
                        <a:rPr lang="fa-IR" dirty="0" smtClean="0"/>
                        <a:t>مصرف</a:t>
                      </a:r>
                      <a:endParaRPr lang="fa-IR" dirty="0"/>
                    </a:p>
                  </a:txBody>
                  <a:tcPr/>
                </a:tc>
                <a:tc hMerge="1">
                  <a:txBody>
                    <a:bodyPr/>
                    <a:lstStyle/>
                    <a:p>
                      <a:pPr rtl="1"/>
                      <a:endParaRPr lang="fa-IR"/>
                    </a:p>
                  </a:txBody>
                  <a:tcPr/>
                </a:tc>
                <a:tc gridSpan="2">
                  <a:txBody>
                    <a:bodyPr/>
                    <a:lstStyle/>
                    <a:p>
                      <a:pPr rtl="1"/>
                      <a:r>
                        <a:rPr lang="fa-IR" dirty="0" smtClean="0"/>
                        <a:t>خرید</a:t>
                      </a:r>
                      <a:endParaRPr lang="fa-IR" dirty="0"/>
                    </a:p>
                  </a:txBody>
                  <a:tcPr/>
                </a:tc>
                <a:tc hMerge="1">
                  <a:txBody>
                    <a:bodyPr/>
                    <a:lstStyle/>
                    <a:p>
                      <a:pPr rtl="1"/>
                      <a:endParaRPr lang="fa-IR"/>
                    </a:p>
                  </a:txBody>
                  <a:tcPr/>
                </a:tc>
                <a:tc gridSpan="2">
                  <a:txBody>
                    <a:bodyPr/>
                    <a:lstStyle/>
                    <a:p>
                      <a:pPr rtl="1"/>
                      <a:r>
                        <a:rPr lang="fa-IR" dirty="0" smtClean="0"/>
                        <a:t>مصرف</a:t>
                      </a:r>
                      <a:endParaRPr lang="fa-IR" dirty="0"/>
                    </a:p>
                  </a:txBody>
                  <a:tcPr/>
                </a:tc>
                <a:tc hMerge="1">
                  <a:txBody>
                    <a:bodyPr/>
                    <a:lstStyle/>
                    <a:p>
                      <a:pPr rtl="1"/>
                      <a:endParaRPr lang="fa-IR"/>
                    </a:p>
                  </a:txBody>
                  <a:tcPr/>
                </a:tc>
              </a:tr>
              <a:tr h="821283">
                <a:tc>
                  <a:txBody>
                    <a:bodyPr/>
                    <a:lstStyle/>
                    <a:p>
                      <a:pPr rtl="1"/>
                      <a:endParaRPr lang="fa-IR" dirty="0"/>
                    </a:p>
                  </a:txBody>
                  <a:tcPr/>
                </a:tc>
                <a:tc>
                  <a:txBody>
                    <a:bodyPr/>
                    <a:lstStyle/>
                    <a:p>
                      <a:pPr rtl="1"/>
                      <a:r>
                        <a:rPr lang="fa-IR" dirty="0" smtClean="0"/>
                        <a:t>مقدار</a:t>
                      </a:r>
                    </a:p>
                    <a:p>
                      <a:pPr rtl="1"/>
                      <a:r>
                        <a:rPr lang="fa-IR" dirty="0" smtClean="0"/>
                        <a:t>تن</a:t>
                      </a:r>
                      <a:endParaRPr lang="fa-IR" dirty="0"/>
                    </a:p>
                  </a:txBody>
                  <a:tcPr/>
                </a:tc>
                <a:tc>
                  <a:txBody>
                    <a:bodyPr/>
                    <a:lstStyle/>
                    <a:p>
                      <a:pPr rtl="1"/>
                      <a:r>
                        <a:rPr lang="fa-IR" dirty="0" smtClean="0"/>
                        <a:t>مبلغ</a:t>
                      </a:r>
                    </a:p>
                    <a:p>
                      <a:pPr rtl="1"/>
                      <a:r>
                        <a:rPr lang="fa-IR" dirty="0" smtClean="0"/>
                        <a:t>(م-ر)</a:t>
                      </a:r>
                      <a:endParaRPr lang="fa-IR" dirty="0"/>
                    </a:p>
                  </a:txBody>
                  <a:tcPr/>
                </a:tc>
                <a:tc>
                  <a:txBody>
                    <a:bodyPr/>
                    <a:lstStyle/>
                    <a:p>
                      <a:pPr rtl="1"/>
                      <a:r>
                        <a:rPr lang="fa-IR" dirty="0" smtClean="0"/>
                        <a:t>مقدار</a:t>
                      </a:r>
                    </a:p>
                    <a:p>
                      <a:pPr rtl="1"/>
                      <a:r>
                        <a:rPr lang="fa-IR" dirty="0" smtClean="0"/>
                        <a:t>تن</a:t>
                      </a:r>
                      <a:endParaRPr lang="fa-IR" dirty="0"/>
                    </a:p>
                  </a:txBody>
                  <a:tcPr/>
                </a:tc>
                <a:tc>
                  <a:txBody>
                    <a:bodyPr/>
                    <a:lstStyle/>
                    <a:p>
                      <a:pPr rtl="1"/>
                      <a:r>
                        <a:rPr lang="fa-IR" dirty="0" smtClean="0"/>
                        <a:t>مبلغ</a:t>
                      </a:r>
                    </a:p>
                    <a:p>
                      <a:pPr rtl="1"/>
                      <a:r>
                        <a:rPr lang="fa-IR" dirty="0" smtClean="0"/>
                        <a:t>(م-ر)</a:t>
                      </a:r>
                      <a:endParaRPr lang="fa-IR" dirty="0"/>
                    </a:p>
                  </a:txBody>
                  <a:tcPr/>
                </a:tc>
                <a:tc>
                  <a:txBody>
                    <a:bodyPr/>
                    <a:lstStyle/>
                    <a:p>
                      <a:pPr rtl="1"/>
                      <a:r>
                        <a:rPr lang="fa-IR" dirty="0" smtClean="0"/>
                        <a:t>مقدار</a:t>
                      </a:r>
                    </a:p>
                    <a:p>
                      <a:pPr rtl="1"/>
                      <a:r>
                        <a:rPr lang="fa-IR" dirty="0" smtClean="0"/>
                        <a:t>تن</a:t>
                      </a:r>
                      <a:endParaRPr lang="fa-IR" dirty="0"/>
                    </a:p>
                  </a:txBody>
                  <a:tcPr/>
                </a:tc>
                <a:tc>
                  <a:txBody>
                    <a:bodyPr/>
                    <a:lstStyle/>
                    <a:p>
                      <a:pPr rtl="1"/>
                      <a:r>
                        <a:rPr lang="fa-IR" dirty="0" smtClean="0"/>
                        <a:t>مبلغ</a:t>
                      </a:r>
                    </a:p>
                    <a:p>
                      <a:pPr rtl="1"/>
                      <a:r>
                        <a:rPr lang="fa-IR" dirty="0" smtClean="0"/>
                        <a:t>(م-ر)</a:t>
                      </a:r>
                    </a:p>
                  </a:txBody>
                  <a:tcPr/>
                </a:tc>
                <a:tc>
                  <a:txBody>
                    <a:bodyPr/>
                    <a:lstStyle/>
                    <a:p>
                      <a:pPr rtl="1"/>
                      <a:r>
                        <a:rPr lang="fa-IR" dirty="0" smtClean="0"/>
                        <a:t>مقدار</a:t>
                      </a:r>
                    </a:p>
                    <a:p>
                      <a:pPr rtl="1"/>
                      <a:r>
                        <a:rPr lang="fa-IR" dirty="0" smtClean="0"/>
                        <a:t>تن</a:t>
                      </a:r>
                      <a:endParaRPr lang="fa-IR" dirty="0"/>
                    </a:p>
                  </a:txBody>
                  <a:tcPr/>
                </a:tc>
                <a:tc>
                  <a:txBody>
                    <a:bodyPr/>
                    <a:lstStyle/>
                    <a:p>
                      <a:pPr rtl="1"/>
                      <a:r>
                        <a:rPr lang="fa-IR" dirty="0" smtClean="0"/>
                        <a:t>مبلغ</a:t>
                      </a:r>
                    </a:p>
                    <a:p>
                      <a:pPr rtl="1"/>
                      <a:r>
                        <a:rPr lang="fa-IR" dirty="0" smtClean="0"/>
                        <a:t>(م-ر)</a:t>
                      </a:r>
                      <a:endParaRPr lang="fa-IR" dirty="0"/>
                    </a:p>
                  </a:txBody>
                  <a:tcPr/>
                </a:tc>
              </a:tr>
              <a:tr h="475823">
                <a:tc>
                  <a:txBody>
                    <a:bodyPr/>
                    <a:lstStyle/>
                    <a:p>
                      <a:pPr rtl="1"/>
                      <a:r>
                        <a:rPr lang="fa-IR" dirty="0" smtClean="0"/>
                        <a:t>آرد</a:t>
                      </a:r>
                      <a:endParaRPr lang="fa-IR" dirty="0"/>
                    </a:p>
                  </a:txBody>
                  <a:tcPr/>
                </a:tc>
                <a:tc>
                  <a:txBody>
                    <a:bodyPr/>
                    <a:lstStyle/>
                    <a:p>
                      <a:pPr rtl="1"/>
                      <a:r>
                        <a:rPr lang="fa-IR" dirty="0" smtClean="0"/>
                        <a:t>5597</a:t>
                      </a:r>
                      <a:endParaRPr lang="fa-IR" dirty="0"/>
                    </a:p>
                  </a:txBody>
                  <a:tcPr/>
                </a:tc>
                <a:tc>
                  <a:txBody>
                    <a:bodyPr/>
                    <a:lstStyle/>
                    <a:p>
                      <a:pPr rtl="1"/>
                      <a:r>
                        <a:rPr lang="fa-IR" dirty="0" smtClean="0"/>
                        <a:t>69502</a:t>
                      </a:r>
                      <a:endParaRPr lang="fa-IR" dirty="0"/>
                    </a:p>
                  </a:txBody>
                  <a:tcPr/>
                </a:tc>
                <a:tc>
                  <a:txBody>
                    <a:bodyPr/>
                    <a:lstStyle/>
                    <a:p>
                      <a:pPr rtl="1"/>
                      <a:r>
                        <a:rPr lang="fa-IR" dirty="0" smtClean="0"/>
                        <a:t>5597</a:t>
                      </a:r>
                      <a:endParaRPr lang="fa-IR" dirty="0"/>
                    </a:p>
                  </a:txBody>
                  <a:tcPr/>
                </a:tc>
                <a:tc>
                  <a:txBody>
                    <a:bodyPr/>
                    <a:lstStyle/>
                    <a:p>
                      <a:pPr rtl="1"/>
                      <a:r>
                        <a:rPr lang="fa-IR" dirty="0" smtClean="0"/>
                        <a:t>69502</a:t>
                      </a:r>
                      <a:endParaRPr lang="fa-IR" dirty="0"/>
                    </a:p>
                  </a:txBody>
                  <a:tcPr/>
                </a:tc>
                <a:tc>
                  <a:txBody>
                    <a:bodyPr/>
                    <a:lstStyle/>
                    <a:p>
                      <a:pPr rtl="1"/>
                      <a:r>
                        <a:rPr lang="fa-IR" dirty="0" smtClean="0"/>
                        <a:t>6644</a:t>
                      </a:r>
                      <a:endParaRPr lang="fa-IR" dirty="0"/>
                    </a:p>
                  </a:txBody>
                  <a:tcPr/>
                </a:tc>
                <a:tc>
                  <a:txBody>
                    <a:bodyPr/>
                    <a:lstStyle/>
                    <a:p>
                      <a:pPr rtl="1"/>
                      <a:r>
                        <a:rPr lang="fa-IR" dirty="0" smtClean="0"/>
                        <a:t>61258</a:t>
                      </a:r>
                      <a:endParaRPr lang="fa-IR" dirty="0"/>
                    </a:p>
                  </a:txBody>
                  <a:tcPr/>
                </a:tc>
                <a:tc>
                  <a:txBody>
                    <a:bodyPr/>
                    <a:lstStyle/>
                    <a:p>
                      <a:pPr rtl="1"/>
                      <a:r>
                        <a:rPr lang="fa-IR" dirty="0" smtClean="0"/>
                        <a:t>6644</a:t>
                      </a:r>
                      <a:endParaRPr lang="fa-IR" dirty="0"/>
                    </a:p>
                  </a:txBody>
                  <a:tcPr/>
                </a:tc>
                <a:tc>
                  <a:txBody>
                    <a:bodyPr/>
                    <a:lstStyle/>
                    <a:p>
                      <a:pPr rtl="1"/>
                      <a:r>
                        <a:rPr lang="fa-IR" dirty="0" smtClean="0"/>
                        <a:t>61258</a:t>
                      </a:r>
                      <a:endParaRPr lang="fa-IR" dirty="0"/>
                    </a:p>
                  </a:txBody>
                  <a:tcPr/>
                </a:tc>
              </a:tr>
              <a:tr h="475823">
                <a:tc>
                  <a:txBody>
                    <a:bodyPr/>
                    <a:lstStyle/>
                    <a:p>
                      <a:pPr rtl="1"/>
                      <a:r>
                        <a:rPr lang="fa-IR" dirty="0" smtClean="0"/>
                        <a:t>روغن</a:t>
                      </a:r>
                      <a:endParaRPr lang="fa-IR" dirty="0"/>
                    </a:p>
                  </a:txBody>
                  <a:tcPr/>
                </a:tc>
                <a:tc>
                  <a:txBody>
                    <a:bodyPr/>
                    <a:lstStyle/>
                    <a:p>
                      <a:pPr rtl="1"/>
                      <a:r>
                        <a:rPr lang="fa-IR" dirty="0" smtClean="0"/>
                        <a:t>1775</a:t>
                      </a:r>
                      <a:endParaRPr lang="fa-IR" dirty="0"/>
                    </a:p>
                  </a:txBody>
                  <a:tcPr/>
                </a:tc>
                <a:tc>
                  <a:txBody>
                    <a:bodyPr/>
                    <a:lstStyle/>
                    <a:p>
                      <a:pPr rtl="1"/>
                      <a:r>
                        <a:rPr lang="fa-IR" dirty="0" smtClean="0"/>
                        <a:t>71725</a:t>
                      </a:r>
                      <a:endParaRPr lang="fa-IR" dirty="0"/>
                    </a:p>
                  </a:txBody>
                  <a:tcPr/>
                </a:tc>
                <a:tc>
                  <a:txBody>
                    <a:bodyPr/>
                    <a:lstStyle/>
                    <a:p>
                      <a:pPr rtl="1"/>
                      <a:r>
                        <a:rPr lang="fa-IR" dirty="0" smtClean="0"/>
                        <a:t>1775</a:t>
                      </a:r>
                      <a:endParaRPr lang="fa-IR" dirty="0"/>
                    </a:p>
                  </a:txBody>
                  <a:tcPr/>
                </a:tc>
                <a:tc>
                  <a:txBody>
                    <a:bodyPr/>
                    <a:lstStyle/>
                    <a:p>
                      <a:pPr rtl="1"/>
                      <a:r>
                        <a:rPr lang="fa-IR" dirty="0" smtClean="0"/>
                        <a:t>71725</a:t>
                      </a:r>
                      <a:endParaRPr lang="fa-IR" dirty="0"/>
                    </a:p>
                  </a:txBody>
                  <a:tcPr/>
                </a:tc>
                <a:tc>
                  <a:txBody>
                    <a:bodyPr/>
                    <a:lstStyle/>
                    <a:p>
                      <a:pPr rtl="1"/>
                      <a:r>
                        <a:rPr lang="fa-IR" dirty="0" smtClean="0"/>
                        <a:t>1688</a:t>
                      </a:r>
                      <a:endParaRPr lang="fa-IR" dirty="0"/>
                    </a:p>
                  </a:txBody>
                  <a:tcPr/>
                </a:tc>
                <a:tc>
                  <a:txBody>
                    <a:bodyPr/>
                    <a:lstStyle/>
                    <a:p>
                      <a:pPr rtl="1"/>
                      <a:r>
                        <a:rPr lang="fa-IR" dirty="0" smtClean="0"/>
                        <a:t>76315</a:t>
                      </a:r>
                      <a:endParaRPr lang="fa-IR" dirty="0"/>
                    </a:p>
                  </a:txBody>
                  <a:tcPr/>
                </a:tc>
                <a:tc>
                  <a:txBody>
                    <a:bodyPr/>
                    <a:lstStyle/>
                    <a:p>
                      <a:pPr rtl="1"/>
                      <a:r>
                        <a:rPr lang="fa-IR" dirty="0" smtClean="0"/>
                        <a:t>1688</a:t>
                      </a:r>
                      <a:endParaRPr lang="fa-IR" dirty="0"/>
                    </a:p>
                  </a:txBody>
                  <a:tcPr/>
                </a:tc>
                <a:tc>
                  <a:txBody>
                    <a:bodyPr/>
                    <a:lstStyle/>
                    <a:p>
                      <a:pPr rtl="1"/>
                      <a:r>
                        <a:rPr lang="fa-IR" dirty="0" smtClean="0"/>
                        <a:t>76315</a:t>
                      </a:r>
                      <a:endParaRPr lang="fa-IR" dirty="0"/>
                    </a:p>
                  </a:txBody>
                  <a:tcPr/>
                </a:tc>
              </a:tr>
              <a:tr h="475823">
                <a:tc>
                  <a:txBody>
                    <a:bodyPr/>
                    <a:lstStyle/>
                    <a:p>
                      <a:pPr rtl="1"/>
                      <a:r>
                        <a:rPr lang="fa-IR" dirty="0" smtClean="0"/>
                        <a:t>شکر</a:t>
                      </a:r>
                      <a:endParaRPr lang="fa-IR" dirty="0"/>
                    </a:p>
                  </a:txBody>
                  <a:tcPr/>
                </a:tc>
                <a:tc>
                  <a:txBody>
                    <a:bodyPr/>
                    <a:lstStyle/>
                    <a:p>
                      <a:pPr rtl="1"/>
                      <a:r>
                        <a:rPr lang="fa-IR" dirty="0" smtClean="0"/>
                        <a:t>1974</a:t>
                      </a:r>
                      <a:endParaRPr lang="fa-IR" dirty="0"/>
                    </a:p>
                  </a:txBody>
                  <a:tcPr/>
                </a:tc>
                <a:tc>
                  <a:txBody>
                    <a:bodyPr/>
                    <a:lstStyle/>
                    <a:p>
                      <a:pPr rtl="1"/>
                      <a:r>
                        <a:rPr lang="fa-IR" dirty="0" smtClean="0"/>
                        <a:t>38410</a:t>
                      </a:r>
                      <a:endParaRPr lang="fa-IR" dirty="0"/>
                    </a:p>
                  </a:txBody>
                  <a:tcPr/>
                </a:tc>
                <a:tc>
                  <a:txBody>
                    <a:bodyPr/>
                    <a:lstStyle/>
                    <a:p>
                      <a:pPr rtl="1"/>
                      <a:r>
                        <a:rPr lang="fa-IR" dirty="0" smtClean="0"/>
                        <a:t>1974</a:t>
                      </a:r>
                      <a:endParaRPr lang="fa-IR" dirty="0"/>
                    </a:p>
                  </a:txBody>
                  <a:tcPr/>
                </a:tc>
                <a:tc>
                  <a:txBody>
                    <a:bodyPr/>
                    <a:lstStyle/>
                    <a:p>
                      <a:pPr rtl="1"/>
                      <a:r>
                        <a:rPr lang="fa-IR" dirty="0" smtClean="0"/>
                        <a:t>38410</a:t>
                      </a:r>
                      <a:endParaRPr lang="fa-IR" dirty="0"/>
                    </a:p>
                  </a:txBody>
                  <a:tcPr/>
                </a:tc>
                <a:tc>
                  <a:txBody>
                    <a:bodyPr/>
                    <a:lstStyle/>
                    <a:p>
                      <a:pPr rtl="1"/>
                      <a:r>
                        <a:rPr lang="fa-IR" dirty="0" smtClean="0"/>
                        <a:t>1782</a:t>
                      </a:r>
                      <a:endParaRPr lang="fa-IR" dirty="0"/>
                    </a:p>
                  </a:txBody>
                  <a:tcPr/>
                </a:tc>
                <a:tc>
                  <a:txBody>
                    <a:bodyPr/>
                    <a:lstStyle/>
                    <a:p>
                      <a:pPr rtl="1"/>
                      <a:r>
                        <a:rPr lang="fa-IR" dirty="0" smtClean="0"/>
                        <a:t>31435</a:t>
                      </a:r>
                      <a:endParaRPr lang="fa-IR" dirty="0"/>
                    </a:p>
                  </a:txBody>
                  <a:tcPr/>
                </a:tc>
                <a:tc>
                  <a:txBody>
                    <a:bodyPr/>
                    <a:lstStyle/>
                    <a:p>
                      <a:pPr rtl="1"/>
                      <a:r>
                        <a:rPr lang="fa-IR" dirty="0" smtClean="0"/>
                        <a:t>1782</a:t>
                      </a:r>
                      <a:endParaRPr lang="fa-IR" dirty="0"/>
                    </a:p>
                  </a:txBody>
                  <a:tcPr/>
                </a:tc>
                <a:tc>
                  <a:txBody>
                    <a:bodyPr/>
                    <a:lstStyle/>
                    <a:p>
                      <a:pPr rtl="1"/>
                      <a:r>
                        <a:rPr lang="fa-IR" dirty="0" smtClean="0"/>
                        <a:t>31435</a:t>
                      </a:r>
                      <a:endParaRPr lang="fa-IR" dirty="0"/>
                    </a:p>
                  </a:txBody>
                  <a:tcPr/>
                </a:tc>
              </a:tr>
            </a:tbl>
          </a:graphicData>
        </a:graphic>
      </p:graphicFrame>
      <p:sp>
        <p:nvSpPr>
          <p:cNvPr id="7" name="Title 1"/>
          <p:cNvSpPr>
            <a:spLocks noGrp="1"/>
          </p:cNvSpPr>
          <p:nvPr>
            <p:ph type="title"/>
          </p:nvPr>
        </p:nvSpPr>
        <p:spPr>
          <a:xfrm>
            <a:off x="990600" y="228600"/>
            <a:ext cx="7520940" cy="853440"/>
          </a:xfrm>
        </p:spPr>
        <p:txBody>
          <a:bodyPr/>
          <a:lstStyle/>
          <a:p>
            <a:pPr algn="r"/>
            <a:r>
              <a:rPr lang="fa-IR" dirty="0" smtClean="0"/>
              <a:t/>
            </a:r>
            <a:br>
              <a:rPr lang="fa-IR" dirty="0" smtClean="0"/>
            </a:br>
            <a:r>
              <a:rPr lang="fa-IR" dirty="0" smtClean="0"/>
              <a:t/>
            </a:r>
            <a:br>
              <a:rPr lang="fa-IR" dirty="0" smtClean="0"/>
            </a:br>
            <a:r>
              <a:rPr lang="fa-IR" sz="5400" dirty="0" smtClean="0">
                <a:latin typeface="Urdu Typesetting" pitchFamily="66" charset="-78"/>
                <a:cs typeface="Urdu Typesetting" pitchFamily="66" charset="-78"/>
              </a:rPr>
              <a:t>آمار </a:t>
            </a:r>
            <a:r>
              <a:rPr lang="fa-IR" sz="5400" dirty="0">
                <a:latin typeface="Urdu Typesetting" pitchFamily="66" charset="-78"/>
                <a:cs typeface="Urdu Typesetting" pitchFamily="66" charset="-78"/>
              </a:rPr>
              <a:t>خرید و مصرف مواد اولیه </a:t>
            </a:r>
            <a:r>
              <a:rPr lang="fa-IR" sz="5400" dirty="0" smtClean="0">
                <a:latin typeface="Urdu Typesetting" pitchFamily="66" charset="-78"/>
                <a:cs typeface="Urdu Typesetting" pitchFamily="66" charset="-78"/>
              </a:rPr>
              <a:t>عمده </a:t>
            </a:r>
            <a:r>
              <a:rPr lang="fa-IR" sz="5400" dirty="0" smtClean="0">
                <a:solidFill>
                  <a:srgbClr val="160DD1"/>
                </a:solidFill>
                <a:latin typeface="Urdu Typesetting" pitchFamily="66" charset="-78"/>
                <a:cs typeface="Urdu Typesetting" pitchFamily="66" charset="-78"/>
              </a:rPr>
              <a:t>:</a:t>
            </a:r>
            <a:r>
              <a:rPr lang="fa-IR" dirty="0"/>
              <a:t/>
            </a:r>
            <a:br>
              <a:rPr lang="fa-IR" dirty="0"/>
            </a:br>
            <a:r>
              <a:rPr lang="fa-IR" dirty="0"/>
              <a:t/>
            </a:r>
            <a:br>
              <a:rPr lang="fa-IR" dirty="0"/>
            </a:br>
            <a:endParaRPr lang="fa-IR"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5370094"/>
            <a:ext cx="1905000" cy="1247847"/>
          </a:xfrm>
          <a:prstGeom prst="rect">
            <a:avLst/>
          </a:prstGeom>
        </p:spPr>
      </p:pic>
    </p:spTree>
    <p:extLst>
      <p:ext uri="{BB962C8B-B14F-4D97-AF65-F5344CB8AC3E}">
        <p14:creationId xmlns:p14="http://schemas.microsoft.com/office/powerpoint/2010/main" val="3622130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02860680"/>
              </p:ext>
            </p:extLst>
          </p:nvPr>
        </p:nvGraphicFramePr>
        <p:xfrm>
          <a:off x="822324" y="1100138"/>
          <a:ext cx="7521576" cy="2494280"/>
        </p:xfrm>
        <a:graphic>
          <a:graphicData uri="http://schemas.openxmlformats.org/drawingml/2006/table">
            <a:tbl>
              <a:tblPr rtl="1" firstRow="1" bandRow="1">
                <a:tableStyleId>{C083E6E3-FA7D-4D7B-A595-EF9225AFEA82}</a:tableStyleId>
              </a:tblPr>
              <a:tblGrid>
                <a:gridCol w="2507192"/>
                <a:gridCol w="1253596"/>
                <a:gridCol w="1253596"/>
                <a:gridCol w="1253596"/>
                <a:gridCol w="1253596"/>
              </a:tblGrid>
              <a:tr h="370840">
                <a:tc>
                  <a:txBody>
                    <a:bodyPr/>
                    <a:lstStyle/>
                    <a:p>
                      <a:pPr rtl="1"/>
                      <a:r>
                        <a:rPr lang="fa-IR" dirty="0" smtClean="0"/>
                        <a:t>شرح</a:t>
                      </a:r>
                      <a:endParaRPr lang="fa-IR" dirty="0"/>
                    </a:p>
                  </a:txBody>
                  <a:tcPr/>
                </a:tc>
                <a:tc gridSpan="4">
                  <a:txBody>
                    <a:bodyPr/>
                    <a:lstStyle/>
                    <a:p>
                      <a:pPr algn="ctr" rtl="1"/>
                      <a:r>
                        <a:rPr lang="fa-IR" dirty="0" smtClean="0"/>
                        <a:t>درصد تغییرات</a:t>
                      </a:r>
                      <a:endParaRPr lang="fa-IR" dirty="0"/>
                    </a:p>
                  </a:txBody>
                  <a:tcPr/>
                </a:tc>
                <a:tc hMerge="1">
                  <a:txBody>
                    <a:bodyPr/>
                    <a:lstStyle/>
                    <a:p>
                      <a:pPr rtl="1"/>
                      <a:endParaRPr lang="fa-IR"/>
                    </a:p>
                  </a:txBody>
                  <a:tcPr/>
                </a:tc>
                <a:tc hMerge="1">
                  <a:txBody>
                    <a:bodyPr/>
                    <a:lstStyle/>
                    <a:p>
                      <a:pPr rtl="1"/>
                      <a:endParaRPr lang="fa-IR" dirty="0"/>
                    </a:p>
                  </a:txBody>
                  <a:tcPr/>
                </a:tc>
                <a:tc hMerge="1">
                  <a:txBody>
                    <a:bodyPr/>
                    <a:lstStyle/>
                    <a:p>
                      <a:pPr rtl="1"/>
                      <a:endParaRPr lang="fa-IR"/>
                    </a:p>
                  </a:txBody>
                  <a:tcPr/>
                </a:tc>
              </a:tr>
              <a:tr h="370840">
                <a:tc>
                  <a:txBody>
                    <a:bodyPr/>
                    <a:lstStyle/>
                    <a:p>
                      <a:pPr rtl="1"/>
                      <a:r>
                        <a:rPr lang="fa-IR" dirty="0" smtClean="0"/>
                        <a:t>مواد</a:t>
                      </a:r>
                      <a:endParaRPr lang="fa-IR" dirty="0"/>
                    </a:p>
                  </a:txBody>
                  <a:tcPr/>
                </a:tc>
                <a:tc gridSpan="2">
                  <a:txBody>
                    <a:bodyPr/>
                    <a:lstStyle/>
                    <a:p>
                      <a:pPr algn="ctr" rtl="1"/>
                      <a:r>
                        <a:rPr lang="fa-IR" dirty="0" smtClean="0"/>
                        <a:t>خرید</a:t>
                      </a:r>
                      <a:endParaRPr lang="fa-IR" dirty="0"/>
                    </a:p>
                  </a:txBody>
                  <a:tcPr/>
                </a:tc>
                <a:tc hMerge="1">
                  <a:txBody>
                    <a:bodyPr/>
                    <a:lstStyle/>
                    <a:p>
                      <a:pPr rtl="1"/>
                      <a:endParaRPr lang="fa-IR" dirty="0"/>
                    </a:p>
                  </a:txBody>
                  <a:tcPr/>
                </a:tc>
                <a:tc gridSpan="2">
                  <a:txBody>
                    <a:bodyPr/>
                    <a:lstStyle/>
                    <a:p>
                      <a:pPr algn="ctr" rtl="1"/>
                      <a:r>
                        <a:rPr lang="fa-IR" dirty="0" smtClean="0"/>
                        <a:t>مصرف</a:t>
                      </a:r>
                      <a:endParaRPr lang="fa-IR" dirty="0"/>
                    </a:p>
                  </a:txBody>
                  <a:tcPr/>
                </a:tc>
                <a:tc hMerge="1">
                  <a:txBody>
                    <a:bodyPr/>
                    <a:lstStyle/>
                    <a:p>
                      <a:pPr rtl="1"/>
                      <a:endParaRPr lang="fa-IR" dirty="0"/>
                    </a:p>
                  </a:txBody>
                  <a:tcPr/>
                </a:tc>
              </a:tr>
              <a:tr h="370840">
                <a:tc>
                  <a:txBody>
                    <a:bodyPr/>
                    <a:lstStyle/>
                    <a:p>
                      <a:pPr rtl="1"/>
                      <a:endParaRPr lang="fa-IR" dirty="0"/>
                    </a:p>
                  </a:txBody>
                  <a:tcPr/>
                </a:tc>
                <a:tc>
                  <a:txBody>
                    <a:bodyPr/>
                    <a:lstStyle/>
                    <a:p>
                      <a:pPr rtl="1"/>
                      <a:r>
                        <a:rPr lang="fa-IR" dirty="0" smtClean="0"/>
                        <a:t>مقدار</a:t>
                      </a:r>
                    </a:p>
                    <a:p>
                      <a:pPr rtl="1"/>
                      <a:r>
                        <a:rPr lang="fa-IR" dirty="0" smtClean="0"/>
                        <a:t>تن</a:t>
                      </a:r>
                      <a:endParaRPr lang="fa-IR" dirty="0"/>
                    </a:p>
                  </a:txBody>
                  <a:tcPr/>
                </a:tc>
                <a:tc>
                  <a:txBody>
                    <a:bodyPr/>
                    <a:lstStyle/>
                    <a:p>
                      <a:pPr rtl="1"/>
                      <a:r>
                        <a:rPr lang="fa-IR" dirty="0" smtClean="0"/>
                        <a:t>مبلغ</a:t>
                      </a:r>
                    </a:p>
                    <a:p>
                      <a:pPr rtl="1"/>
                      <a:r>
                        <a:rPr lang="fa-IR" dirty="0" smtClean="0"/>
                        <a:t>(م-ر)</a:t>
                      </a:r>
                      <a:endParaRPr lang="fa-IR" dirty="0"/>
                    </a:p>
                  </a:txBody>
                  <a:tcPr/>
                </a:tc>
                <a:tc>
                  <a:txBody>
                    <a:bodyPr/>
                    <a:lstStyle/>
                    <a:p>
                      <a:pPr rtl="1"/>
                      <a:r>
                        <a:rPr lang="fa-IR" dirty="0" smtClean="0"/>
                        <a:t>مقدار</a:t>
                      </a:r>
                    </a:p>
                    <a:p>
                      <a:pPr rtl="1"/>
                      <a:r>
                        <a:rPr lang="fa-IR" dirty="0" smtClean="0"/>
                        <a:t>تن</a:t>
                      </a:r>
                      <a:endParaRPr lang="fa-IR" dirty="0"/>
                    </a:p>
                  </a:txBody>
                  <a:tcPr/>
                </a:tc>
                <a:tc>
                  <a:txBody>
                    <a:bodyPr/>
                    <a:lstStyle/>
                    <a:p>
                      <a:pPr rtl="1"/>
                      <a:r>
                        <a:rPr lang="fa-IR" dirty="0" smtClean="0"/>
                        <a:t>مبلغ</a:t>
                      </a:r>
                    </a:p>
                    <a:p>
                      <a:pPr rtl="1"/>
                      <a:r>
                        <a:rPr lang="fa-IR" dirty="0" smtClean="0"/>
                        <a:t>(م-ر)</a:t>
                      </a:r>
                      <a:endParaRPr lang="fa-IR" dirty="0"/>
                    </a:p>
                  </a:txBody>
                  <a:tcPr/>
                </a:tc>
              </a:tr>
              <a:tr h="370840">
                <a:tc>
                  <a:txBody>
                    <a:bodyPr/>
                    <a:lstStyle/>
                    <a:p>
                      <a:pPr rtl="1"/>
                      <a:r>
                        <a:rPr lang="fa-IR" dirty="0" smtClean="0"/>
                        <a:t>آرد</a:t>
                      </a:r>
                      <a:endParaRPr lang="fa-IR" dirty="0"/>
                    </a:p>
                  </a:txBody>
                  <a:tcPr/>
                </a:tc>
                <a:tc>
                  <a:txBody>
                    <a:bodyPr/>
                    <a:lstStyle/>
                    <a:p>
                      <a:pPr rtl="1"/>
                      <a:r>
                        <a:rPr lang="en-US" dirty="0" smtClean="0"/>
                        <a:t>-9.7</a:t>
                      </a:r>
                      <a:r>
                        <a:rPr lang="fa-IR" dirty="0" smtClean="0"/>
                        <a:t>%</a:t>
                      </a:r>
                      <a:endParaRPr lang="fa-IR" dirty="0"/>
                    </a:p>
                  </a:txBody>
                  <a:tcPr/>
                </a:tc>
                <a:tc>
                  <a:txBody>
                    <a:bodyPr/>
                    <a:lstStyle/>
                    <a:p>
                      <a:pPr rtl="1"/>
                      <a:r>
                        <a:rPr lang="en-US" dirty="0" smtClean="0"/>
                        <a:t>13%</a:t>
                      </a:r>
                      <a:endParaRPr lang="fa-IR" dirty="0"/>
                    </a:p>
                  </a:txBody>
                  <a:tcPr/>
                </a:tc>
                <a:tc>
                  <a:txBody>
                    <a:bodyPr/>
                    <a:lstStyle/>
                    <a:p>
                      <a:pPr rtl="1"/>
                      <a:r>
                        <a:rPr lang="en-US" dirty="0" smtClean="0"/>
                        <a:t>-9.7</a:t>
                      </a:r>
                      <a:r>
                        <a:rPr lang="fa-IR" dirty="0" smtClean="0"/>
                        <a:t>%</a:t>
                      </a:r>
                      <a:endParaRPr lang="fa-IR" dirty="0"/>
                    </a:p>
                  </a:txBody>
                  <a:tcPr/>
                </a:tc>
                <a:tc>
                  <a:txBody>
                    <a:bodyPr/>
                    <a:lstStyle/>
                    <a:p>
                      <a:pPr rtl="1"/>
                      <a:r>
                        <a:rPr lang="en-US" dirty="0" smtClean="0"/>
                        <a:t>13%</a:t>
                      </a:r>
                      <a:endParaRPr lang="fa-IR" dirty="0"/>
                    </a:p>
                  </a:txBody>
                  <a:tcPr/>
                </a:tc>
              </a:tr>
              <a:tr h="370840">
                <a:tc>
                  <a:txBody>
                    <a:bodyPr/>
                    <a:lstStyle/>
                    <a:p>
                      <a:pPr rtl="1"/>
                      <a:r>
                        <a:rPr lang="fa-IR" dirty="0" smtClean="0"/>
                        <a:t>روغن</a:t>
                      </a:r>
                      <a:endParaRPr lang="fa-IR" dirty="0"/>
                    </a:p>
                  </a:txBody>
                  <a:tcPr/>
                </a:tc>
                <a:tc>
                  <a:txBody>
                    <a:bodyPr/>
                    <a:lstStyle/>
                    <a:p>
                      <a:pPr rtl="1"/>
                      <a:r>
                        <a:rPr lang="fa-IR" dirty="0" smtClean="0"/>
                        <a:t>1،3%</a:t>
                      </a:r>
                      <a:endParaRPr lang="fa-IR" dirty="0"/>
                    </a:p>
                  </a:txBody>
                  <a:tcPr/>
                </a:tc>
                <a:tc>
                  <a:txBody>
                    <a:bodyPr/>
                    <a:lstStyle/>
                    <a:p>
                      <a:pPr rtl="1"/>
                      <a:r>
                        <a:rPr lang="en-US" dirty="0" smtClean="0"/>
                        <a:t>06.%</a:t>
                      </a:r>
                      <a:endParaRPr lang="fa-IR" dirty="0"/>
                    </a:p>
                  </a:txBody>
                  <a:tcPr/>
                </a:tc>
                <a:tc>
                  <a:txBody>
                    <a:bodyPr/>
                    <a:lstStyle/>
                    <a:p>
                      <a:pPr rtl="1"/>
                      <a:r>
                        <a:rPr lang="fa-IR" dirty="0" smtClean="0"/>
                        <a:t>1،3%</a:t>
                      </a:r>
                      <a:endParaRPr lang="fa-IR" dirty="0"/>
                    </a:p>
                  </a:txBody>
                  <a:tcPr/>
                </a:tc>
                <a:tc>
                  <a:txBody>
                    <a:bodyPr/>
                    <a:lstStyle/>
                    <a:p>
                      <a:pPr rtl="1"/>
                      <a:r>
                        <a:rPr lang="en-US" dirty="0" smtClean="0"/>
                        <a:t>-06.%</a:t>
                      </a:r>
                      <a:endParaRPr lang="fa-IR" dirty="0"/>
                    </a:p>
                  </a:txBody>
                  <a:tcPr/>
                </a:tc>
              </a:tr>
              <a:tr h="370840">
                <a:tc>
                  <a:txBody>
                    <a:bodyPr/>
                    <a:lstStyle/>
                    <a:p>
                      <a:pPr rtl="1"/>
                      <a:r>
                        <a:rPr lang="fa-IR" dirty="0" smtClean="0"/>
                        <a:t>شکر</a:t>
                      </a:r>
                      <a:endParaRPr lang="fa-IR" dirty="0"/>
                    </a:p>
                  </a:txBody>
                  <a:tcPr/>
                </a:tc>
                <a:tc>
                  <a:txBody>
                    <a:bodyPr/>
                    <a:lstStyle/>
                    <a:p>
                      <a:pPr rtl="1"/>
                      <a:r>
                        <a:rPr lang="fa-IR" dirty="0" smtClean="0"/>
                        <a:t>2،5%</a:t>
                      </a:r>
                      <a:endParaRPr lang="fa-IR" dirty="0"/>
                    </a:p>
                  </a:txBody>
                  <a:tcPr/>
                </a:tc>
                <a:tc>
                  <a:txBody>
                    <a:bodyPr/>
                    <a:lstStyle/>
                    <a:p>
                      <a:pPr rtl="1"/>
                      <a:r>
                        <a:rPr lang="en-US" dirty="0" smtClean="0"/>
                        <a:t>22%</a:t>
                      </a:r>
                      <a:endParaRPr lang="fa-IR" dirty="0"/>
                    </a:p>
                  </a:txBody>
                  <a:tcPr/>
                </a:tc>
                <a:tc>
                  <a:txBody>
                    <a:bodyPr/>
                    <a:lstStyle/>
                    <a:p>
                      <a:pPr rtl="1"/>
                      <a:r>
                        <a:rPr lang="en-US" dirty="0" smtClean="0"/>
                        <a:t>5</a:t>
                      </a:r>
                      <a:r>
                        <a:rPr lang="fa-IR" dirty="0" smtClean="0"/>
                        <a:t>،2%</a:t>
                      </a:r>
                      <a:endParaRPr lang="fa-IR" dirty="0"/>
                    </a:p>
                  </a:txBody>
                  <a:tcPr/>
                </a:tc>
                <a:tc>
                  <a:txBody>
                    <a:bodyPr/>
                    <a:lstStyle/>
                    <a:p>
                      <a:pPr rtl="1"/>
                      <a:r>
                        <a:rPr lang="en-US" dirty="0" smtClean="0"/>
                        <a:t>22%</a:t>
                      </a:r>
                      <a:endParaRPr lang="fa-IR" dirty="0"/>
                    </a:p>
                  </a:txBody>
                  <a:tcPr/>
                </a:tc>
              </a:tr>
            </a:tbl>
          </a:graphicData>
        </a:graphic>
      </p:graphicFrame>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5370094"/>
            <a:ext cx="1905000" cy="1247847"/>
          </a:xfrm>
          <a:prstGeom prst="rect">
            <a:avLst/>
          </a:prstGeom>
        </p:spPr>
      </p:pic>
    </p:spTree>
    <p:extLst>
      <p:ext uri="{BB962C8B-B14F-4D97-AF65-F5344CB8AC3E}">
        <p14:creationId xmlns:p14="http://schemas.microsoft.com/office/powerpoint/2010/main" val="29233844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5400" dirty="0" smtClean="0">
                <a:latin typeface="Urdu Typesetting" pitchFamily="66" charset="-78"/>
                <a:cs typeface="Urdu Typesetting" pitchFamily="66" charset="-78"/>
              </a:rPr>
              <a:t>مصرف سرانه محصول در ایران </a:t>
            </a:r>
            <a:r>
              <a:rPr lang="fa-IR" sz="5400" dirty="0" smtClean="0">
                <a:solidFill>
                  <a:srgbClr val="160DD1"/>
                </a:solidFill>
                <a:latin typeface="Urdu Typesetting" pitchFamily="66" charset="-78"/>
                <a:cs typeface="Urdu Typesetting" pitchFamily="66" charset="-78"/>
              </a:rPr>
              <a:t>:</a:t>
            </a:r>
            <a:endParaRPr lang="fa-IR" sz="5400" dirty="0">
              <a:solidFill>
                <a:srgbClr val="160DD1"/>
              </a:solidFill>
              <a:latin typeface="Urdu Typesetting" pitchFamily="66" charset="-78"/>
              <a:cs typeface="Urdu Typesetting" pitchFamily="66" charset="-78"/>
            </a:endParaRPr>
          </a:p>
        </p:txBody>
      </p:sp>
      <p:sp>
        <p:nvSpPr>
          <p:cNvPr id="3" name="Content Placeholder 2"/>
          <p:cNvSpPr>
            <a:spLocks noGrp="1"/>
          </p:cNvSpPr>
          <p:nvPr>
            <p:ph idx="1"/>
          </p:nvPr>
        </p:nvSpPr>
        <p:spPr/>
        <p:txBody>
          <a:bodyPr>
            <a:normAutofit/>
          </a:bodyPr>
          <a:lstStyle/>
          <a:p>
            <a:pPr>
              <a:buClr>
                <a:srgbClr val="160DD1"/>
              </a:buClr>
              <a:buSzPct val="90000"/>
              <a:buFont typeface="+mj-lt"/>
              <a:buAutoNum type="arabicParenR"/>
            </a:pPr>
            <a:r>
              <a:rPr lang="fa-IR" sz="2000" dirty="0" smtClean="0"/>
              <a:t>تولید:</a:t>
            </a:r>
          </a:p>
          <a:p>
            <a:pPr marL="0" indent="0">
              <a:buClr>
                <a:srgbClr val="160DD1"/>
              </a:buClr>
              <a:buSzPct val="90000"/>
            </a:pPr>
            <a:endParaRPr lang="fa-IR" sz="2000" dirty="0"/>
          </a:p>
          <a:p>
            <a:pPr marL="0" indent="0">
              <a:buClr>
                <a:srgbClr val="160DD1"/>
              </a:buClr>
              <a:buSzPct val="90000"/>
            </a:pPr>
            <a:endParaRPr lang="fa-IR" sz="2000" dirty="0"/>
          </a:p>
        </p:txBody>
      </p:sp>
      <p:graphicFrame>
        <p:nvGraphicFramePr>
          <p:cNvPr id="4" name="Table 3"/>
          <p:cNvGraphicFramePr>
            <a:graphicFrameLocks noGrp="1"/>
          </p:cNvGraphicFramePr>
          <p:nvPr>
            <p:extLst>
              <p:ext uri="{D42A27DB-BD31-4B8C-83A1-F6EECF244321}">
                <p14:modId xmlns:p14="http://schemas.microsoft.com/office/powerpoint/2010/main" val="3533474744"/>
              </p:ext>
            </p:extLst>
          </p:nvPr>
        </p:nvGraphicFramePr>
        <p:xfrm>
          <a:off x="1600200" y="1676400"/>
          <a:ext cx="6096000" cy="3235960"/>
        </p:xfrm>
        <a:graphic>
          <a:graphicData uri="http://schemas.openxmlformats.org/drawingml/2006/table">
            <a:tbl>
              <a:tblPr rtl="1" firstRow="1" bandRow="1">
                <a:tableStyleId>{C083E6E3-FA7D-4D7B-A595-EF9225AFEA82}</a:tableStyleId>
              </a:tblPr>
              <a:tblGrid>
                <a:gridCol w="1664289"/>
                <a:gridCol w="970053"/>
                <a:gridCol w="1128486"/>
                <a:gridCol w="1103086"/>
                <a:gridCol w="1230086"/>
              </a:tblGrid>
              <a:tr h="370840">
                <a:tc>
                  <a:txBody>
                    <a:bodyPr/>
                    <a:lstStyle/>
                    <a:p>
                      <a:pPr rtl="1"/>
                      <a:r>
                        <a:rPr lang="fa-IR" dirty="0" smtClean="0"/>
                        <a:t>نام محصول</a:t>
                      </a:r>
                      <a:endParaRPr lang="fa-IR" dirty="0"/>
                    </a:p>
                  </a:txBody>
                  <a:tcPr/>
                </a:tc>
                <a:tc gridSpan="2">
                  <a:txBody>
                    <a:bodyPr/>
                    <a:lstStyle/>
                    <a:p>
                      <a:pPr algn="ctr" rtl="1"/>
                      <a:r>
                        <a:rPr lang="fa-IR" dirty="0" smtClean="0"/>
                        <a:t>سال1393</a:t>
                      </a:r>
                      <a:endParaRPr lang="fa-IR" dirty="0"/>
                    </a:p>
                  </a:txBody>
                  <a:tcPr/>
                </a:tc>
                <a:tc hMerge="1">
                  <a:txBody>
                    <a:bodyPr/>
                    <a:lstStyle/>
                    <a:p>
                      <a:pPr rtl="1"/>
                      <a:endParaRPr lang="fa-IR"/>
                    </a:p>
                  </a:txBody>
                  <a:tcPr/>
                </a:tc>
                <a:tc gridSpan="2">
                  <a:txBody>
                    <a:bodyPr/>
                    <a:lstStyle/>
                    <a:p>
                      <a:pPr algn="ctr" rtl="1"/>
                      <a:r>
                        <a:rPr lang="fa-IR" dirty="0" smtClean="0"/>
                        <a:t>سال 1392</a:t>
                      </a:r>
                      <a:endParaRPr lang="fa-IR" dirty="0"/>
                    </a:p>
                  </a:txBody>
                  <a:tcPr/>
                </a:tc>
                <a:tc hMerge="1">
                  <a:txBody>
                    <a:bodyPr/>
                    <a:lstStyle/>
                    <a:p>
                      <a:pPr rtl="1"/>
                      <a:endParaRPr lang="fa-IR"/>
                    </a:p>
                  </a:txBody>
                  <a:tcPr/>
                </a:tc>
              </a:tr>
              <a:tr h="370840">
                <a:tc>
                  <a:txBody>
                    <a:bodyPr/>
                    <a:lstStyle/>
                    <a:p>
                      <a:pPr rtl="1"/>
                      <a:endParaRPr lang="fa-IR" dirty="0"/>
                    </a:p>
                  </a:txBody>
                  <a:tcPr/>
                </a:tc>
                <a:tc>
                  <a:txBody>
                    <a:bodyPr/>
                    <a:lstStyle/>
                    <a:p>
                      <a:pPr rtl="1"/>
                      <a:r>
                        <a:rPr lang="fa-IR" dirty="0" smtClean="0"/>
                        <a:t>میزان</a:t>
                      </a:r>
                    </a:p>
                    <a:p>
                      <a:pPr rtl="1"/>
                      <a:r>
                        <a:rPr lang="fa-IR" dirty="0" smtClean="0"/>
                        <a:t>تن</a:t>
                      </a:r>
                      <a:endParaRPr lang="fa-IR" dirty="0"/>
                    </a:p>
                  </a:txBody>
                  <a:tcPr/>
                </a:tc>
                <a:tc>
                  <a:txBody>
                    <a:bodyPr/>
                    <a:lstStyle/>
                    <a:p>
                      <a:pPr rtl="1"/>
                      <a:r>
                        <a:rPr lang="fa-IR" dirty="0" smtClean="0"/>
                        <a:t>مبلغ</a:t>
                      </a:r>
                    </a:p>
                    <a:p>
                      <a:pPr rtl="1"/>
                      <a:r>
                        <a:rPr lang="fa-IR" dirty="0" smtClean="0"/>
                        <a:t>میلیون ریال</a:t>
                      </a:r>
                      <a:endParaRPr lang="fa-IR" dirty="0"/>
                    </a:p>
                  </a:txBody>
                  <a:tcPr/>
                </a:tc>
                <a:tc>
                  <a:txBody>
                    <a:bodyPr/>
                    <a:lstStyle/>
                    <a:p>
                      <a:pPr rtl="1"/>
                      <a:r>
                        <a:rPr lang="fa-IR" dirty="0" smtClean="0"/>
                        <a:t>میزان</a:t>
                      </a:r>
                    </a:p>
                    <a:p>
                      <a:pPr rtl="1"/>
                      <a:r>
                        <a:rPr lang="fa-IR" dirty="0" smtClean="0"/>
                        <a:t>تن</a:t>
                      </a:r>
                      <a:endParaRPr lang="fa-IR" dirty="0"/>
                    </a:p>
                  </a:txBody>
                  <a:tcPr/>
                </a:tc>
                <a:tc>
                  <a:txBody>
                    <a:bodyPr/>
                    <a:lstStyle/>
                    <a:p>
                      <a:pPr rtl="1"/>
                      <a:r>
                        <a:rPr lang="fa-IR" dirty="0" smtClean="0"/>
                        <a:t>مبلغ</a:t>
                      </a:r>
                    </a:p>
                    <a:p>
                      <a:pPr rtl="1"/>
                      <a:r>
                        <a:rPr lang="fa-IR" dirty="0" smtClean="0"/>
                        <a:t>میلیون ریال</a:t>
                      </a:r>
                      <a:endParaRPr lang="fa-IR" dirty="0"/>
                    </a:p>
                  </a:txBody>
                  <a:tcPr/>
                </a:tc>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انواع ساده</a:t>
                      </a:r>
                    </a:p>
                  </a:txBody>
                  <a:tcPr/>
                </a:tc>
                <a:tc>
                  <a:txBody>
                    <a:bodyPr/>
                    <a:lstStyle/>
                    <a:p>
                      <a:pPr rtl="1"/>
                      <a:r>
                        <a:rPr lang="fa-IR" dirty="0" smtClean="0"/>
                        <a:t>7،526</a:t>
                      </a:r>
                      <a:endParaRPr lang="fa-IR" dirty="0"/>
                    </a:p>
                  </a:txBody>
                  <a:tcPr/>
                </a:tc>
                <a:tc>
                  <a:txBody>
                    <a:bodyPr/>
                    <a:lstStyle/>
                    <a:p>
                      <a:pPr rtl="1"/>
                      <a:r>
                        <a:rPr lang="fa-IR" dirty="0" smtClean="0"/>
                        <a:t>316049</a:t>
                      </a:r>
                      <a:endParaRPr lang="fa-IR" dirty="0"/>
                    </a:p>
                  </a:txBody>
                  <a:tcPr/>
                </a:tc>
                <a:tc>
                  <a:txBody>
                    <a:bodyPr/>
                    <a:lstStyle/>
                    <a:p>
                      <a:pPr rtl="1"/>
                      <a:r>
                        <a:rPr lang="fa-IR" dirty="0" smtClean="0"/>
                        <a:t>7،159</a:t>
                      </a:r>
                      <a:endParaRPr lang="fa-IR" dirty="0"/>
                    </a:p>
                  </a:txBody>
                  <a:tcPr/>
                </a:tc>
                <a:tc>
                  <a:txBody>
                    <a:bodyPr/>
                    <a:lstStyle/>
                    <a:p>
                      <a:pPr rtl="1"/>
                      <a:r>
                        <a:rPr lang="fa-IR" dirty="0" smtClean="0"/>
                        <a:t>264،560</a:t>
                      </a:r>
                      <a:endParaRPr lang="fa-IR" dirty="0"/>
                    </a:p>
                  </a:txBody>
                  <a:tcPr/>
                </a:tc>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انواع کرمدار</a:t>
                      </a:r>
                    </a:p>
                  </a:txBody>
                  <a:tcPr/>
                </a:tc>
                <a:tc>
                  <a:txBody>
                    <a:bodyPr/>
                    <a:lstStyle/>
                    <a:p>
                      <a:pPr rtl="1"/>
                      <a:r>
                        <a:rPr lang="fa-IR" dirty="0" smtClean="0"/>
                        <a:t>1،324</a:t>
                      </a:r>
                      <a:endParaRPr lang="fa-IR" dirty="0"/>
                    </a:p>
                  </a:txBody>
                  <a:tcPr/>
                </a:tc>
                <a:tc>
                  <a:txBody>
                    <a:bodyPr/>
                    <a:lstStyle/>
                    <a:p>
                      <a:pPr rtl="1"/>
                      <a:r>
                        <a:rPr lang="fa-IR" dirty="0" smtClean="0"/>
                        <a:t>52409</a:t>
                      </a:r>
                      <a:endParaRPr lang="fa-IR" dirty="0"/>
                    </a:p>
                  </a:txBody>
                  <a:tcPr/>
                </a:tc>
                <a:tc>
                  <a:txBody>
                    <a:bodyPr/>
                    <a:lstStyle/>
                    <a:p>
                      <a:pPr rtl="1"/>
                      <a:r>
                        <a:rPr lang="fa-IR" dirty="0" smtClean="0"/>
                        <a:t>1،468</a:t>
                      </a:r>
                      <a:endParaRPr lang="fa-IR" dirty="0"/>
                    </a:p>
                  </a:txBody>
                  <a:tcPr/>
                </a:tc>
                <a:tc>
                  <a:txBody>
                    <a:bodyPr/>
                    <a:lstStyle/>
                    <a:p>
                      <a:pPr rtl="1"/>
                      <a:r>
                        <a:rPr lang="fa-IR" dirty="0" smtClean="0"/>
                        <a:t>49،477</a:t>
                      </a:r>
                      <a:endParaRPr lang="fa-IR" dirty="0"/>
                    </a:p>
                  </a:txBody>
                  <a:tcPr/>
                </a:tc>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انواع شکلاتی</a:t>
                      </a:r>
                    </a:p>
                  </a:txBody>
                  <a:tcPr/>
                </a:tc>
                <a:tc>
                  <a:txBody>
                    <a:bodyPr/>
                    <a:lstStyle/>
                    <a:p>
                      <a:pPr rtl="1"/>
                      <a:r>
                        <a:rPr lang="fa-IR" dirty="0" smtClean="0"/>
                        <a:t>64</a:t>
                      </a:r>
                      <a:endParaRPr lang="fa-IR" dirty="0"/>
                    </a:p>
                  </a:txBody>
                  <a:tcPr/>
                </a:tc>
                <a:tc>
                  <a:txBody>
                    <a:bodyPr/>
                    <a:lstStyle/>
                    <a:p>
                      <a:pPr rtl="1"/>
                      <a:r>
                        <a:rPr lang="fa-IR" dirty="0" smtClean="0"/>
                        <a:t>7،050</a:t>
                      </a:r>
                      <a:endParaRPr lang="fa-IR" dirty="0"/>
                    </a:p>
                  </a:txBody>
                  <a:tcPr/>
                </a:tc>
                <a:tc>
                  <a:txBody>
                    <a:bodyPr/>
                    <a:lstStyle/>
                    <a:p>
                      <a:pPr rtl="1"/>
                      <a:r>
                        <a:rPr lang="fa-IR" dirty="0" smtClean="0"/>
                        <a:t>507</a:t>
                      </a:r>
                      <a:endParaRPr lang="fa-IR" dirty="0"/>
                    </a:p>
                  </a:txBody>
                  <a:tcPr/>
                </a:tc>
                <a:tc>
                  <a:txBody>
                    <a:bodyPr/>
                    <a:lstStyle/>
                    <a:p>
                      <a:pPr rtl="1"/>
                      <a:r>
                        <a:rPr lang="fa-IR" dirty="0" smtClean="0"/>
                        <a:t>47،553</a:t>
                      </a:r>
                      <a:endParaRPr lang="fa-IR" dirty="0"/>
                    </a:p>
                  </a:txBody>
                  <a:tcPr/>
                </a:tc>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انواع ویفر</a:t>
                      </a:r>
                    </a:p>
                  </a:txBody>
                  <a:tcPr/>
                </a:tc>
                <a:tc>
                  <a:txBody>
                    <a:bodyPr/>
                    <a:lstStyle/>
                    <a:p>
                      <a:pPr rtl="1"/>
                      <a:r>
                        <a:rPr lang="fa-IR" dirty="0" smtClean="0"/>
                        <a:t>241</a:t>
                      </a:r>
                      <a:endParaRPr lang="fa-IR" dirty="0"/>
                    </a:p>
                  </a:txBody>
                  <a:tcPr/>
                </a:tc>
                <a:tc>
                  <a:txBody>
                    <a:bodyPr/>
                    <a:lstStyle/>
                    <a:p>
                      <a:pPr rtl="1"/>
                      <a:r>
                        <a:rPr lang="fa-IR" dirty="0" smtClean="0"/>
                        <a:t>26،621</a:t>
                      </a:r>
                      <a:endParaRPr lang="fa-IR" dirty="0"/>
                    </a:p>
                  </a:txBody>
                  <a:tcPr/>
                </a:tc>
                <a:tc>
                  <a:txBody>
                    <a:bodyPr/>
                    <a:lstStyle/>
                    <a:p>
                      <a:pPr rtl="1"/>
                      <a:r>
                        <a:rPr lang="fa-IR" dirty="0" smtClean="0"/>
                        <a:t>167</a:t>
                      </a:r>
                      <a:endParaRPr lang="fa-IR" dirty="0"/>
                    </a:p>
                  </a:txBody>
                  <a:tcPr/>
                </a:tc>
                <a:tc>
                  <a:txBody>
                    <a:bodyPr/>
                    <a:lstStyle/>
                    <a:p>
                      <a:pPr rtl="1"/>
                      <a:r>
                        <a:rPr lang="fa-IR" dirty="0" smtClean="0"/>
                        <a:t>15،707</a:t>
                      </a:r>
                      <a:endParaRPr lang="fa-IR" dirty="0"/>
                    </a:p>
                  </a:txBody>
                  <a:tcPr/>
                </a:tc>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انواع کوکی</a:t>
                      </a:r>
                    </a:p>
                  </a:txBody>
                  <a:tcPr/>
                </a:tc>
                <a:tc>
                  <a:txBody>
                    <a:bodyPr/>
                    <a:lstStyle/>
                    <a:p>
                      <a:pPr rtl="1"/>
                      <a:r>
                        <a:rPr lang="fa-IR" dirty="0" smtClean="0"/>
                        <a:t>124</a:t>
                      </a:r>
                      <a:endParaRPr lang="fa-IR" dirty="0"/>
                    </a:p>
                  </a:txBody>
                  <a:tcPr/>
                </a:tc>
                <a:tc>
                  <a:txBody>
                    <a:bodyPr/>
                    <a:lstStyle/>
                    <a:p>
                      <a:pPr rtl="1"/>
                      <a:r>
                        <a:rPr lang="fa-IR" dirty="0" smtClean="0"/>
                        <a:t>3،792</a:t>
                      </a:r>
                      <a:endParaRPr lang="fa-IR" dirty="0"/>
                    </a:p>
                  </a:txBody>
                  <a:tcPr/>
                </a:tc>
                <a:tc>
                  <a:txBody>
                    <a:bodyPr/>
                    <a:lstStyle/>
                    <a:p>
                      <a:pPr rtl="1"/>
                      <a:r>
                        <a:rPr lang="fa-IR" dirty="0" smtClean="0"/>
                        <a:t>184</a:t>
                      </a:r>
                      <a:endParaRPr lang="fa-IR" dirty="0"/>
                    </a:p>
                  </a:txBody>
                  <a:tcPr/>
                </a:tc>
                <a:tc>
                  <a:txBody>
                    <a:bodyPr/>
                    <a:lstStyle/>
                    <a:p>
                      <a:pPr rtl="1"/>
                      <a:r>
                        <a:rPr lang="fa-IR" dirty="0" smtClean="0"/>
                        <a:t>4،792</a:t>
                      </a:r>
                      <a:endParaRPr lang="fa-IR" dirty="0"/>
                    </a:p>
                  </a:txBody>
                  <a:tcPr/>
                </a:tc>
              </a:tr>
              <a:tr h="370840">
                <a:tc>
                  <a:txBody>
                    <a:bodyPr/>
                    <a:lstStyle/>
                    <a:p>
                      <a:pPr rtl="1"/>
                      <a:r>
                        <a:rPr lang="fa-IR" dirty="0" smtClean="0"/>
                        <a:t>جمع</a:t>
                      </a:r>
                      <a:endParaRPr lang="fa-IR" dirty="0"/>
                    </a:p>
                  </a:txBody>
                  <a:tcPr/>
                </a:tc>
                <a:tc>
                  <a:txBody>
                    <a:bodyPr/>
                    <a:lstStyle/>
                    <a:p>
                      <a:pPr rtl="1"/>
                      <a:r>
                        <a:rPr lang="fa-IR" dirty="0" smtClean="0"/>
                        <a:t>9،279</a:t>
                      </a:r>
                      <a:endParaRPr lang="fa-IR" dirty="0"/>
                    </a:p>
                  </a:txBody>
                  <a:tcPr/>
                </a:tc>
                <a:tc>
                  <a:txBody>
                    <a:bodyPr/>
                    <a:lstStyle/>
                    <a:p>
                      <a:pPr rtl="1"/>
                      <a:r>
                        <a:rPr lang="fa-IR" dirty="0" smtClean="0"/>
                        <a:t>405،921</a:t>
                      </a:r>
                      <a:endParaRPr lang="fa-IR" dirty="0"/>
                    </a:p>
                  </a:txBody>
                  <a:tcPr/>
                </a:tc>
                <a:tc>
                  <a:txBody>
                    <a:bodyPr/>
                    <a:lstStyle/>
                    <a:p>
                      <a:pPr rtl="1"/>
                      <a:r>
                        <a:rPr lang="fa-IR" dirty="0" smtClean="0"/>
                        <a:t>9،485</a:t>
                      </a:r>
                      <a:endParaRPr lang="fa-IR" dirty="0"/>
                    </a:p>
                  </a:txBody>
                  <a:tcPr/>
                </a:tc>
                <a:tc>
                  <a:txBody>
                    <a:bodyPr/>
                    <a:lstStyle/>
                    <a:p>
                      <a:pPr rtl="1"/>
                      <a:r>
                        <a:rPr lang="fa-IR" dirty="0" smtClean="0"/>
                        <a:t>382،089</a:t>
                      </a:r>
                      <a:endParaRPr lang="fa-IR" dirty="0"/>
                    </a:p>
                  </a:txBody>
                  <a:tcPr/>
                </a:tc>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5370094"/>
            <a:ext cx="1905000" cy="1247847"/>
          </a:xfrm>
          <a:prstGeom prst="rect">
            <a:avLst/>
          </a:prstGeom>
        </p:spPr>
      </p:pic>
    </p:spTree>
    <p:extLst>
      <p:ext uri="{BB962C8B-B14F-4D97-AF65-F5344CB8AC3E}">
        <p14:creationId xmlns:p14="http://schemas.microsoft.com/office/powerpoint/2010/main" val="32832441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99898517"/>
              </p:ext>
            </p:extLst>
          </p:nvPr>
        </p:nvGraphicFramePr>
        <p:xfrm>
          <a:off x="1828800" y="1066800"/>
          <a:ext cx="6454776" cy="2966720"/>
        </p:xfrm>
        <a:graphic>
          <a:graphicData uri="http://schemas.openxmlformats.org/drawingml/2006/table">
            <a:tbl>
              <a:tblPr rtl="1" firstRow="1" bandRow="1">
                <a:tableStyleId>{C083E6E3-FA7D-4D7B-A595-EF9225AFEA82}</a:tableStyleId>
              </a:tblPr>
              <a:tblGrid>
                <a:gridCol w="2341283"/>
                <a:gridCol w="1675093"/>
                <a:gridCol w="2438400"/>
              </a:tblGrid>
              <a:tr h="370840">
                <a:tc>
                  <a:txBody>
                    <a:bodyPr/>
                    <a:lstStyle/>
                    <a:p>
                      <a:pPr rtl="1"/>
                      <a:r>
                        <a:rPr lang="fa-IR" dirty="0" smtClean="0"/>
                        <a:t>نام محصول</a:t>
                      </a:r>
                      <a:endParaRPr lang="fa-IR" dirty="0"/>
                    </a:p>
                  </a:txBody>
                  <a:tcPr/>
                </a:tc>
                <a:tc gridSpan="2">
                  <a:txBody>
                    <a:bodyPr/>
                    <a:lstStyle/>
                    <a:p>
                      <a:pPr algn="r" rtl="1"/>
                      <a:r>
                        <a:rPr lang="fa-IR" dirty="0" smtClean="0"/>
                        <a:t>              در صد تغییر  </a:t>
                      </a:r>
                      <a:endParaRPr lang="fa-IR" dirty="0"/>
                    </a:p>
                  </a:txBody>
                  <a:tcPr/>
                </a:tc>
                <a:tc hMerge="1">
                  <a:txBody>
                    <a:bodyPr/>
                    <a:lstStyle/>
                    <a:p>
                      <a:pPr rtl="1"/>
                      <a:endParaRPr lang="fa-IR"/>
                    </a:p>
                  </a:txBody>
                  <a:tcPr/>
                </a:tc>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fa-IR" dirty="0" smtClean="0"/>
                    </a:p>
                  </a:txBody>
                  <a:tcPr/>
                </a:tc>
                <a:tc>
                  <a:txBody>
                    <a:bodyPr/>
                    <a:lstStyle/>
                    <a:p>
                      <a:pPr rtl="1"/>
                      <a:r>
                        <a:rPr lang="fa-IR" dirty="0" smtClean="0"/>
                        <a:t>مقدار</a:t>
                      </a:r>
                      <a:endParaRPr lang="fa-IR" dirty="0"/>
                    </a:p>
                  </a:txBody>
                  <a:tcPr/>
                </a:tc>
                <a:tc>
                  <a:txBody>
                    <a:bodyPr/>
                    <a:lstStyle/>
                    <a:p>
                      <a:pPr rtl="1"/>
                      <a:r>
                        <a:rPr lang="fa-IR" dirty="0" smtClean="0"/>
                        <a:t>مبلغ</a:t>
                      </a:r>
                      <a:endParaRPr lang="fa-IR" dirty="0"/>
                    </a:p>
                  </a:txBody>
                  <a:tcPr/>
                </a:tc>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انواع ساده</a:t>
                      </a:r>
                    </a:p>
                  </a:txBody>
                  <a:tcPr/>
                </a:tc>
                <a:tc>
                  <a:txBody>
                    <a:bodyPr/>
                    <a:lstStyle/>
                    <a:p>
                      <a:pPr rtl="1"/>
                      <a:r>
                        <a:rPr lang="en-US" dirty="0" smtClean="0"/>
                        <a:t>5%</a:t>
                      </a:r>
                      <a:endParaRPr lang="fa-IR" dirty="0"/>
                    </a:p>
                  </a:txBody>
                  <a:tcPr/>
                </a:tc>
                <a:tc>
                  <a:txBody>
                    <a:bodyPr/>
                    <a:lstStyle/>
                    <a:p>
                      <a:pPr rtl="1"/>
                      <a:r>
                        <a:rPr lang="en-US" dirty="0" smtClean="0"/>
                        <a:t>19%</a:t>
                      </a:r>
                      <a:endParaRPr lang="fa-IR" dirty="0"/>
                    </a:p>
                  </a:txBody>
                  <a:tcPr/>
                </a:tc>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انواع کرمدار</a:t>
                      </a:r>
                    </a:p>
                  </a:txBody>
                  <a:tcPr/>
                </a:tc>
                <a:tc>
                  <a:txBody>
                    <a:bodyPr/>
                    <a:lstStyle/>
                    <a:p>
                      <a:pPr rtl="1"/>
                      <a:r>
                        <a:rPr lang="en-US" dirty="0" smtClean="0"/>
                        <a:t>-09.%</a:t>
                      </a:r>
                      <a:endParaRPr lang="fa-IR" dirty="0"/>
                    </a:p>
                  </a:txBody>
                  <a:tcPr/>
                </a:tc>
                <a:tc>
                  <a:txBody>
                    <a:bodyPr/>
                    <a:lstStyle/>
                    <a:p>
                      <a:pPr rtl="1"/>
                      <a:r>
                        <a:rPr lang="en-US" dirty="0" smtClean="0"/>
                        <a:t>05.%</a:t>
                      </a:r>
                      <a:endParaRPr lang="fa-IR" dirty="0"/>
                    </a:p>
                  </a:txBody>
                  <a:tcPr/>
                </a:tc>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انواع شکلاتی</a:t>
                      </a:r>
                    </a:p>
                  </a:txBody>
                  <a:tcPr/>
                </a:tc>
                <a:tc>
                  <a:txBody>
                    <a:bodyPr/>
                    <a:lstStyle/>
                    <a:p>
                      <a:pPr rtl="1"/>
                      <a:r>
                        <a:rPr lang="en-US" dirty="0" smtClean="0"/>
                        <a:t>-87%</a:t>
                      </a:r>
                      <a:endParaRPr lang="fa-IR" dirty="0"/>
                    </a:p>
                  </a:txBody>
                  <a:tcPr/>
                </a:tc>
                <a:tc>
                  <a:txBody>
                    <a:bodyPr/>
                    <a:lstStyle/>
                    <a:p>
                      <a:pPr rtl="1"/>
                      <a:r>
                        <a:rPr lang="en-US" dirty="0" smtClean="0"/>
                        <a:t>-85%</a:t>
                      </a:r>
                      <a:endParaRPr lang="fa-IR" dirty="0"/>
                    </a:p>
                  </a:txBody>
                  <a:tcPr/>
                </a:tc>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انواع ویفر</a:t>
                      </a:r>
                    </a:p>
                  </a:txBody>
                  <a:tcPr/>
                </a:tc>
                <a:tc>
                  <a:txBody>
                    <a:bodyPr/>
                    <a:lstStyle/>
                    <a:p>
                      <a:pPr rtl="1"/>
                      <a:r>
                        <a:rPr lang="en-US" dirty="0" smtClean="0"/>
                        <a:t>44%</a:t>
                      </a:r>
                      <a:endParaRPr lang="fa-IR" dirty="0"/>
                    </a:p>
                  </a:txBody>
                  <a:tcPr/>
                </a:tc>
                <a:tc>
                  <a:txBody>
                    <a:bodyPr/>
                    <a:lstStyle/>
                    <a:p>
                      <a:pPr rtl="1"/>
                      <a:r>
                        <a:rPr lang="en-US" dirty="0" smtClean="0"/>
                        <a:t>69%</a:t>
                      </a:r>
                      <a:endParaRPr lang="fa-IR" dirty="0"/>
                    </a:p>
                  </a:txBody>
                  <a:tcPr/>
                </a:tc>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انواع کوکی</a:t>
                      </a:r>
                    </a:p>
                  </a:txBody>
                  <a:tcPr/>
                </a:tc>
                <a:tc>
                  <a:txBody>
                    <a:bodyPr/>
                    <a:lstStyle/>
                    <a:p>
                      <a:pPr rtl="1"/>
                      <a:r>
                        <a:rPr lang="en-US" dirty="0" smtClean="0"/>
                        <a:t>-32%</a:t>
                      </a:r>
                      <a:endParaRPr lang="fa-IR" dirty="0"/>
                    </a:p>
                  </a:txBody>
                  <a:tcPr/>
                </a:tc>
                <a:tc>
                  <a:txBody>
                    <a:bodyPr/>
                    <a:lstStyle/>
                    <a:p>
                      <a:pPr rtl="1"/>
                      <a:r>
                        <a:rPr lang="en-US" dirty="0" smtClean="0"/>
                        <a:t>-20%</a:t>
                      </a:r>
                      <a:endParaRPr lang="fa-IR" dirty="0"/>
                    </a:p>
                  </a:txBody>
                  <a:tcPr/>
                </a:tc>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جمع</a:t>
                      </a:r>
                    </a:p>
                  </a:txBody>
                  <a:tcPr/>
                </a:tc>
                <a:tc>
                  <a:txBody>
                    <a:bodyPr/>
                    <a:lstStyle/>
                    <a:p>
                      <a:pPr rtl="1"/>
                      <a:r>
                        <a:rPr lang="en-US" dirty="0" smtClean="0"/>
                        <a:t>-02.%</a:t>
                      </a:r>
                      <a:endParaRPr lang="fa-IR" dirty="0"/>
                    </a:p>
                  </a:txBody>
                  <a:tcPr/>
                </a:tc>
                <a:tc>
                  <a:txBody>
                    <a:bodyPr/>
                    <a:lstStyle/>
                    <a:p>
                      <a:pPr rtl="1"/>
                      <a:r>
                        <a:rPr lang="en-US" dirty="0" smtClean="0"/>
                        <a:t>06.%</a:t>
                      </a:r>
                      <a:endParaRPr lang="fa-IR" dirty="0"/>
                    </a:p>
                  </a:txBody>
                  <a:tcPr/>
                </a:tc>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5370094"/>
            <a:ext cx="1905000" cy="1247847"/>
          </a:xfrm>
          <a:prstGeom prst="rect">
            <a:avLst/>
          </a:prstGeom>
        </p:spPr>
      </p:pic>
    </p:spTree>
    <p:extLst>
      <p:ext uri="{BB962C8B-B14F-4D97-AF65-F5344CB8AC3E}">
        <p14:creationId xmlns:p14="http://schemas.microsoft.com/office/powerpoint/2010/main" val="13251512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304800"/>
            <a:ext cx="7520940" cy="3579849"/>
          </a:xfrm>
        </p:spPr>
        <p:txBody>
          <a:bodyPr>
            <a:normAutofit/>
          </a:bodyPr>
          <a:lstStyle/>
          <a:p>
            <a:pPr>
              <a:buClr>
                <a:srgbClr val="160DD1"/>
              </a:buClr>
              <a:buSzPct val="90000"/>
              <a:buFont typeface="+mj-lt"/>
              <a:buAutoNum type="arabicParenR" startAt="2"/>
            </a:pPr>
            <a:r>
              <a:rPr lang="fa-IR" sz="2000" dirty="0" smtClean="0"/>
              <a:t>فروش خالص:</a:t>
            </a:r>
          </a:p>
          <a:p>
            <a:pPr marL="0" indent="0">
              <a:buClr>
                <a:srgbClr val="160DD1"/>
              </a:buClr>
              <a:buSzPct val="90000"/>
            </a:pPr>
            <a:endParaRPr lang="fa-IR" sz="2000" dirty="0"/>
          </a:p>
        </p:txBody>
      </p:sp>
      <p:graphicFrame>
        <p:nvGraphicFramePr>
          <p:cNvPr id="4" name="Table 3"/>
          <p:cNvGraphicFramePr>
            <a:graphicFrameLocks noGrp="1"/>
          </p:cNvGraphicFramePr>
          <p:nvPr>
            <p:extLst>
              <p:ext uri="{D42A27DB-BD31-4B8C-83A1-F6EECF244321}">
                <p14:modId xmlns:p14="http://schemas.microsoft.com/office/powerpoint/2010/main" val="1197902973"/>
              </p:ext>
            </p:extLst>
          </p:nvPr>
        </p:nvGraphicFramePr>
        <p:xfrm>
          <a:off x="1295400" y="1066800"/>
          <a:ext cx="6781801" cy="3657596"/>
        </p:xfrm>
        <a:graphic>
          <a:graphicData uri="http://schemas.openxmlformats.org/drawingml/2006/table">
            <a:tbl>
              <a:tblPr rtl="1" firstRow="1" bandRow="1">
                <a:tableStyleId>{C083E6E3-FA7D-4D7B-A595-EF9225AFEA82}</a:tableStyleId>
              </a:tblPr>
              <a:tblGrid>
                <a:gridCol w="1578384"/>
                <a:gridCol w="1126262"/>
                <a:gridCol w="1344252"/>
                <a:gridCol w="1247366"/>
                <a:gridCol w="1485537"/>
              </a:tblGrid>
              <a:tr h="418502">
                <a:tc>
                  <a:txBody>
                    <a:bodyPr/>
                    <a:lstStyle/>
                    <a:p>
                      <a:pPr rtl="1"/>
                      <a:r>
                        <a:rPr lang="fa-IR" dirty="0" smtClean="0"/>
                        <a:t>نام محصول</a:t>
                      </a:r>
                      <a:endParaRPr lang="fa-IR" dirty="0"/>
                    </a:p>
                  </a:txBody>
                  <a:tcPr/>
                </a:tc>
                <a:tc gridSpan="2">
                  <a:txBody>
                    <a:bodyPr/>
                    <a:lstStyle/>
                    <a:p>
                      <a:pPr algn="ctr" rtl="1"/>
                      <a:r>
                        <a:rPr lang="fa-IR" dirty="0" smtClean="0"/>
                        <a:t>سال1393</a:t>
                      </a:r>
                      <a:endParaRPr lang="fa-IR" dirty="0"/>
                    </a:p>
                  </a:txBody>
                  <a:tcPr/>
                </a:tc>
                <a:tc hMerge="1">
                  <a:txBody>
                    <a:bodyPr/>
                    <a:lstStyle/>
                    <a:p>
                      <a:pPr rtl="1"/>
                      <a:endParaRPr lang="fa-IR"/>
                    </a:p>
                  </a:txBody>
                  <a:tcPr/>
                </a:tc>
                <a:tc gridSpan="2">
                  <a:txBody>
                    <a:bodyPr/>
                    <a:lstStyle/>
                    <a:p>
                      <a:pPr algn="ctr" rtl="1"/>
                      <a:r>
                        <a:rPr lang="fa-IR" dirty="0" smtClean="0"/>
                        <a:t>سال 1392</a:t>
                      </a:r>
                      <a:endParaRPr lang="fa-IR" dirty="0"/>
                    </a:p>
                  </a:txBody>
                  <a:tcPr/>
                </a:tc>
                <a:tc hMerge="1">
                  <a:txBody>
                    <a:bodyPr/>
                    <a:lstStyle/>
                    <a:p>
                      <a:pPr rtl="1"/>
                      <a:endParaRPr lang="fa-IR"/>
                    </a:p>
                  </a:txBody>
                  <a:tcPr/>
                </a:tc>
              </a:tr>
              <a:tr h="722348">
                <a:tc>
                  <a:txBody>
                    <a:bodyPr/>
                    <a:lstStyle/>
                    <a:p>
                      <a:pPr rtl="1"/>
                      <a:endParaRPr lang="fa-IR" dirty="0"/>
                    </a:p>
                  </a:txBody>
                  <a:tcPr/>
                </a:tc>
                <a:tc>
                  <a:txBody>
                    <a:bodyPr/>
                    <a:lstStyle/>
                    <a:p>
                      <a:pPr rtl="1"/>
                      <a:r>
                        <a:rPr lang="fa-IR" dirty="0" smtClean="0"/>
                        <a:t>میزان</a:t>
                      </a:r>
                    </a:p>
                    <a:p>
                      <a:pPr rtl="1"/>
                      <a:r>
                        <a:rPr lang="fa-IR" dirty="0" smtClean="0"/>
                        <a:t>تن</a:t>
                      </a:r>
                      <a:endParaRPr lang="fa-IR" dirty="0"/>
                    </a:p>
                  </a:txBody>
                  <a:tcPr/>
                </a:tc>
                <a:tc>
                  <a:txBody>
                    <a:bodyPr/>
                    <a:lstStyle/>
                    <a:p>
                      <a:pPr rtl="1"/>
                      <a:r>
                        <a:rPr lang="fa-IR" dirty="0" smtClean="0"/>
                        <a:t>مبلغ</a:t>
                      </a:r>
                    </a:p>
                    <a:p>
                      <a:pPr rtl="1"/>
                      <a:r>
                        <a:rPr lang="fa-IR" dirty="0" smtClean="0"/>
                        <a:t>میلیون ریال</a:t>
                      </a:r>
                      <a:endParaRPr lang="fa-IR" dirty="0"/>
                    </a:p>
                  </a:txBody>
                  <a:tcPr/>
                </a:tc>
                <a:tc>
                  <a:txBody>
                    <a:bodyPr/>
                    <a:lstStyle/>
                    <a:p>
                      <a:pPr rtl="1"/>
                      <a:r>
                        <a:rPr lang="fa-IR" dirty="0" smtClean="0"/>
                        <a:t>میزان</a:t>
                      </a:r>
                    </a:p>
                    <a:p>
                      <a:pPr rtl="1"/>
                      <a:r>
                        <a:rPr lang="fa-IR" dirty="0" smtClean="0"/>
                        <a:t>تن</a:t>
                      </a:r>
                      <a:endParaRPr lang="fa-IR" dirty="0"/>
                    </a:p>
                  </a:txBody>
                  <a:tcPr/>
                </a:tc>
                <a:tc>
                  <a:txBody>
                    <a:bodyPr/>
                    <a:lstStyle/>
                    <a:p>
                      <a:pPr rtl="1"/>
                      <a:r>
                        <a:rPr lang="fa-IR" dirty="0" smtClean="0"/>
                        <a:t>مبلغ</a:t>
                      </a:r>
                    </a:p>
                    <a:p>
                      <a:pPr rtl="1"/>
                      <a:r>
                        <a:rPr lang="fa-IR" dirty="0" smtClean="0"/>
                        <a:t>میلیون ریال</a:t>
                      </a:r>
                      <a:endParaRPr lang="fa-IR" dirty="0"/>
                    </a:p>
                  </a:txBody>
                  <a:tcPr/>
                </a:tc>
              </a:tr>
              <a:tr h="418502">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انواع ساده</a:t>
                      </a:r>
                    </a:p>
                  </a:txBody>
                  <a:tcPr/>
                </a:tc>
                <a:tc>
                  <a:txBody>
                    <a:bodyPr/>
                    <a:lstStyle/>
                    <a:p>
                      <a:pPr rtl="1"/>
                      <a:r>
                        <a:rPr lang="fa-IR" dirty="0" smtClean="0"/>
                        <a:t>7،572</a:t>
                      </a:r>
                      <a:endParaRPr lang="fa-IR" dirty="0"/>
                    </a:p>
                  </a:txBody>
                  <a:tcPr/>
                </a:tc>
                <a:tc>
                  <a:txBody>
                    <a:bodyPr/>
                    <a:lstStyle/>
                    <a:p>
                      <a:pPr rtl="1"/>
                      <a:r>
                        <a:rPr lang="fa-IR" dirty="0" smtClean="0"/>
                        <a:t>355،920</a:t>
                      </a:r>
                      <a:endParaRPr lang="fa-IR" dirty="0"/>
                    </a:p>
                  </a:txBody>
                  <a:tcPr/>
                </a:tc>
                <a:tc>
                  <a:txBody>
                    <a:bodyPr/>
                    <a:lstStyle/>
                    <a:p>
                      <a:pPr rtl="1"/>
                      <a:r>
                        <a:rPr lang="fa-IR" dirty="0" smtClean="0"/>
                        <a:t>7،319</a:t>
                      </a:r>
                      <a:endParaRPr lang="fa-IR" dirty="0"/>
                    </a:p>
                  </a:txBody>
                  <a:tcPr/>
                </a:tc>
                <a:tc>
                  <a:txBody>
                    <a:bodyPr/>
                    <a:lstStyle/>
                    <a:p>
                      <a:pPr rtl="1"/>
                      <a:r>
                        <a:rPr lang="fa-IR" dirty="0" smtClean="0"/>
                        <a:t>317،115</a:t>
                      </a:r>
                      <a:endParaRPr lang="fa-IR" dirty="0"/>
                    </a:p>
                  </a:txBody>
                  <a:tcPr/>
                </a:tc>
              </a:tr>
              <a:tr h="418502">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انواع کرمدار</a:t>
                      </a:r>
                    </a:p>
                  </a:txBody>
                  <a:tcPr/>
                </a:tc>
                <a:tc>
                  <a:txBody>
                    <a:bodyPr/>
                    <a:lstStyle/>
                    <a:p>
                      <a:pPr rtl="1"/>
                      <a:r>
                        <a:rPr lang="fa-IR" dirty="0" smtClean="0"/>
                        <a:t>1،382</a:t>
                      </a:r>
                      <a:endParaRPr lang="fa-IR" dirty="0"/>
                    </a:p>
                  </a:txBody>
                  <a:tcPr/>
                </a:tc>
                <a:tc>
                  <a:txBody>
                    <a:bodyPr/>
                    <a:lstStyle/>
                    <a:p>
                      <a:pPr rtl="1"/>
                      <a:r>
                        <a:rPr lang="fa-IR" dirty="0" smtClean="0"/>
                        <a:t>88،897</a:t>
                      </a:r>
                      <a:endParaRPr lang="fa-IR" dirty="0"/>
                    </a:p>
                  </a:txBody>
                  <a:tcPr/>
                </a:tc>
                <a:tc>
                  <a:txBody>
                    <a:bodyPr/>
                    <a:lstStyle/>
                    <a:p>
                      <a:pPr rtl="1"/>
                      <a:r>
                        <a:rPr lang="fa-IR" dirty="0" smtClean="0"/>
                        <a:t>1،388</a:t>
                      </a:r>
                      <a:endParaRPr lang="fa-IR" dirty="0"/>
                    </a:p>
                  </a:txBody>
                  <a:tcPr/>
                </a:tc>
                <a:tc>
                  <a:txBody>
                    <a:bodyPr/>
                    <a:lstStyle/>
                    <a:p>
                      <a:pPr rtl="1"/>
                      <a:r>
                        <a:rPr lang="fa-IR" dirty="0" smtClean="0"/>
                        <a:t>93،282</a:t>
                      </a:r>
                      <a:endParaRPr lang="fa-IR" dirty="0"/>
                    </a:p>
                  </a:txBody>
                  <a:tcPr/>
                </a:tc>
              </a:tr>
              <a:tr h="418502">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انواع شکلاتی</a:t>
                      </a:r>
                    </a:p>
                  </a:txBody>
                  <a:tcPr/>
                </a:tc>
                <a:tc>
                  <a:txBody>
                    <a:bodyPr/>
                    <a:lstStyle/>
                    <a:p>
                      <a:pPr rtl="1"/>
                      <a:r>
                        <a:rPr lang="fa-IR" dirty="0" smtClean="0"/>
                        <a:t>66</a:t>
                      </a:r>
                      <a:endParaRPr lang="fa-IR" dirty="0"/>
                    </a:p>
                  </a:txBody>
                  <a:tcPr/>
                </a:tc>
                <a:tc>
                  <a:txBody>
                    <a:bodyPr/>
                    <a:lstStyle/>
                    <a:p>
                      <a:pPr rtl="1"/>
                      <a:r>
                        <a:rPr lang="fa-IR" dirty="0" smtClean="0"/>
                        <a:t>5،623</a:t>
                      </a:r>
                      <a:endParaRPr lang="fa-IR" dirty="0"/>
                    </a:p>
                  </a:txBody>
                  <a:tcPr/>
                </a:tc>
                <a:tc>
                  <a:txBody>
                    <a:bodyPr/>
                    <a:lstStyle/>
                    <a:p>
                      <a:pPr rtl="1"/>
                      <a:r>
                        <a:rPr lang="fa-IR" dirty="0" smtClean="0"/>
                        <a:t>130</a:t>
                      </a:r>
                      <a:endParaRPr lang="fa-IR" dirty="0"/>
                    </a:p>
                  </a:txBody>
                  <a:tcPr/>
                </a:tc>
                <a:tc>
                  <a:txBody>
                    <a:bodyPr/>
                    <a:lstStyle/>
                    <a:p>
                      <a:pPr rtl="1"/>
                      <a:r>
                        <a:rPr lang="fa-IR" dirty="0" smtClean="0"/>
                        <a:t>10،764</a:t>
                      </a:r>
                      <a:endParaRPr lang="fa-IR" dirty="0"/>
                    </a:p>
                  </a:txBody>
                  <a:tcPr/>
                </a:tc>
              </a:tr>
              <a:tr h="418502">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انواع ویفر</a:t>
                      </a:r>
                    </a:p>
                  </a:txBody>
                  <a:tcPr/>
                </a:tc>
                <a:tc>
                  <a:txBody>
                    <a:bodyPr/>
                    <a:lstStyle/>
                    <a:p>
                      <a:pPr rtl="1"/>
                      <a:r>
                        <a:rPr lang="fa-IR" dirty="0" smtClean="0"/>
                        <a:t>241</a:t>
                      </a:r>
                      <a:endParaRPr lang="fa-IR" dirty="0"/>
                    </a:p>
                  </a:txBody>
                  <a:tcPr/>
                </a:tc>
                <a:tc>
                  <a:txBody>
                    <a:bodyPr/>
                    <a:lstStyle/>
                    <a:p>
                      <a:pPr rtl="1"/>
                      <a:r>
                        <a:rPr lang="fa-IR" dirty="0" smtClean="0"/>
                        <a:t>25،283</a:t>
                      </a:r>
                      <a:endParaRPr lang="fa-IR" dirty="0"/>
                    </a:p>
                  </a:txBody>
                  <a:tcPr/>
                </a:tc>
                <a:tc>
                  <a:txBody>
                    <a:bodyPr/>
                    <a:lstStyle/>
                    <a:p>
                      <a:pPr rtl="1"/>
                      <a:r>
                        <a:rPr lang="fa-IR" dirty="0" smtClean="0"/>
                        <a:t>200</a:t>
                      </a:r>
                      <a:endParaRPr lang="fa-IR" dirty="0"/>
                    </a:p>
                  </a:txBody>
                  <a:tcPr/>
                </a:tc>
                <a:tc>
                  <a:txBody>
                    <a:bodyPr/>
                    <a:lstStyle/>
                    <a:p>
                      <a:pPr rtl="1"/>
                      <a:r>
                        <a:rPr lang="fa-IR" dirty="0" smtClean="0"/>
                        <a:t>14،207</a:t>
                      </a:r>
                      <a:endParaRPr lang="fa-IR" dirty="0"/>
                    </a:p>
                  </a:txBody>
                  <a:tcPr/>
                </a:tc>
              </a:tr>
              <a:tr h="418502">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انواع کوکی</a:t>
                      </a:r>
                    </a:p>
                  </a:txBody>
                  <a:tcPr/>
                </a:tc>
                <a:tc>
                  <a:txBody>
                    <a:bodyPr/>
                    <a:lstStyle/>
                    <a:p>
                      <a:pPr rtl="1"/>
                      <a:r>
                        <a:rPr lang="fa-IR" dirty="0" smtClean="0"/>
                        <a:t>135</a:t>
                      </a:r>
                      <a:endParaRPr lang="fa-IR" dirty="0"/>
                    </a:p>
                  </a:txBody>
                  <a:tcPr/>
                </a:tc>
                <a:tc>
                  <a:txBody>
                    <a:bodyPr/>
                    <a:lstStyle/>
                    <a:p>
                      <a:pPr rtl="1"/>
                      <a:r>
                        <a:rPr lang="fa-IR" dirty="0" smtClean="0"/>
                        <a:t>13،047</a:t>
                      </a:r>
                      <a:endParaRPr lang="fa-IR" dirty="0"/>
                    </a:p>
                  </a:txBody>
                  <a:tcPr/>
                </a:tc>
                <a:tc>
                  <a:txBody>
                    <a:bodyPr/>
                    <a:lstStyle/>
                    <a:p>
                      <a:pPr rtl="1"/>
                      <a:r>
                        <a:rPr lang="fa-IR" dirty="0" smtClean="0"/>
                        <a:t>176</a:t>
                      </a:r>
                      <a:endParaRPr lang="fa-IR" dirty="0"/>
                    </a:p>
                  </a:txBody>
                  <a:tcPr/>
                </a:tc>
                <a:tc>
                  <a:txBody>
                    <a:bodyPr/>
                    <a:lstStyle/>
                    <a:p>
                      <a:pPr rtl="1"/>
                      <a:r>
                        <a:rPr lang="fa-IR" dirty="0" smtClean="0"/>
                        <a:t>13،799</a:t>
                      </a:r>
                      <a:endParaRPr lang="fa-IR" dirty="0"/>
                    </a:p>
                  </a:txBody>
                  <a:tcPr/>
                </a:tc>
              </a:tr>
              <a:tr h="424236">
                <a:tc>
                  <a:txBody>
                    <a:bodyPr/>
                    <a:lstStyle/>
                    <a:p>
                      <a:pPr rtl="1"/>
                      <a:r>
                        <a:rPr lang="fa-IR" dirty="0" smtClean="0"/>
                        <a:t>جمع</a:t>
                      </a:r>
                      <a:endParaRPr lang="fa-IR" dirty="0"/>
                    </a:p>
                  </a:txBody>
                  <a:tcPr/>
                </a:tc>
                <a:tc>
                  <a:txBody>
                    <a:bodyPr/>
                    <a:lstStyle/>
                    <a:p>
                      <a:pPr rtl="1"/>
                      <a:r>
                        <a:rPr lang="fa-IR" dirty="0" smtClean="0"/>
                        <a:t>9،396</a:t>
                      </a:r>
                      <a:endParaRPr lang="fa-IR" dirty="0"/>
                    </a:p>
                  </a:txBody>
                  <a:tcPr/>
                </a:tc>
                <a:tc>
                  <a:txBody>
                    <a:bodyPr/>
                    <a:lstStyle/>
                    <a:p>
                      <a:pPr rtl="1"/>
                      <a:r>
                        <a:rPr lang="fa-IR" dirty="0" smtClean="0"/>
                        <a:t>488،770</a:t>
                      </a:r>
                      <a:endParaRPr lang="fa-IR" dirty="0"/>
                    </a:p>
                  </a:txBody>
                  <a:tcPr/>
                </a:tc>
                <a:tc>
                  <a:txBody>
                    <a:bodyPr/>
                    <a:lstStyle/>
                    <a:p>
                      <a:pPr rtl="1"/>
                      <a:r>
                        <a:rPr lang="fa-IR" dirty="0" smtClean="0"/>
                        <a:t>9،213</a:t>
                      </a:r>
                      <a:endParaRPr lang="fa-IR" dirty="0"/>
                    </a:p>
                  </a:txBody>
                  <a:tcPr/>
                </a:tc>
                <a:tc>
                  <a:txBody>
                    <a:bodyPr/>
                    <a:lstStyle/>
                    <a:p>
                      <a:pPr rtl="1"/>
                      <a:r>
                        <a:rPr lang="fa-IR" dirty="0" smtClean="0"/>
                        <a:t>449،176</a:t>
                      </a:r>
                      <a:endParaRPr lang="fa-IR" dirty="0"/>
                    </a:p>
                  </a:txBody>
                  <a:tcPr/>
                </a:tc>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5370094"/>
            <a:ext cx="1905000" cy="1247847"/>
          </a:xfrm>
          <a:prstGeom prst="rect">
            <a:avLst/>
          </a:prstGeom>
        </p:spPr>
      </p:pic>
    </p:spTree>
    <p:extLst>
      <p:ext uri="{BB962C8B-B14F-4D97-AF65-F5344CB8AC3E}">
        <p14:creationId xmlns:p14="http://schemas.microsoft.com/office/powerpoint/2010/main" val="33548105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00990836"/>
              </p:ext>
            </p:extLst>
          </p:nvPr>
        </p:nvGraphicFramePr>
        <p:xfrm>
          <a:off x="838199" y="685800"/>
          <a:ext cx="7620001" cy="3505200"/>
        </p:xfrm>
        <a:graphic>
          <a:graphicData uri="http://schemas.openxmlformats.org/drawingml/2006/table">
            <a:tbl>
              <a:tblPr rtl="1" firstRow="1" bandRow="1">
                <a:tableStyleId>{C083E6E3-FA7D-4D7B-A595-EF9225AFEA82}</a:tableStyleId>
              </a:tblPr>
              <a:tblGrid>
                <a:gridCol w="2642624"/>
                <a:gridCol w="2499716"/>
                <a:gridCol w="2477661"/>
              </a:tblGrid>
              <a:tr h="438150">
                <a:tc>
                  <a:txBody>
                    <a:bodyPr/>
                    <a:lstStyle/>
                    <a:p>
                      <a:pPr rtl="1"/>
                      <a:r>
                        <a:rPr lang="fa-IR" dirty="0" smtClean="0"/>
                        <a:t>نام محصول</a:t>
                      </a:r>
                      <a:endParaRPr lang="fa-IR" dirty="0"/>
                    </a:p>
                  </a:txBody>
                  <a:tcPr/>
                </a:tc>
                <a:tc gridSpan="2">
                  <a:txBody>
                    <a:bodyPr/>
                    <a:lstStyle/>
                    <a:p>
                      <a:pPr algn="r" rtl="1"/>
                      <a:r>
                        <a:rPr lang="fa-IR" dirty="0" smtClean="0"/>
                        <a:t>              در صد تغییر  </a:t>
                      </a:r>
                      <a:endParaRPr lang="fa-IR" dirty="0"/>
                    </a:p>
                  </a:txBody>
                  <a:tcPr/>
                </a:tc>
                <a:tc hMerge="1">
                  <a:txBody>
                    <a:bodyPr/>
                    <a:lstStyle/>
                    <a:p>
                      <a:pPr rtl="1"/>
                      <a:endParaRPr lang="fa-IR"/>
                    </a:p>
                  </a:txBody>
                  <a:tcPr/>
                </a:tc>
              </a:tr>
              <a:tr h="43815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fa-IR" dirty="0" smtClean="0"/>
                    </a:p>
                  </a:txBody>
                  <a:tcPr/>
                </a:tc>
                <a:tc>
                  <a:txBody>
                    <a:bodyPr/>
                    <a:lstStyle/>
                    <a:p>
                      <a:pPr rtl="1"/>
                      <a:r>
                        <a:rPr lang="fa-IR" dirty="0" smtClean="0"/>
                        <a:t>مقدار</a:t>
                      </a:r>
                      <a:endParaRPr lang="fa-IR" dirty="0"/>
                    </a:p>
                  </a:txBody>
                  <a:tcPr/>
                </a:tc>
                <a:tc>
                  <a:txBody>
                    <a:bodyPr/>
                    <a:lstStyle/>
                    <a:p>
                      <a:pPr rtl="1"/>
                      <a:r>
                        <a:rPr lang="fa-IR" dirty="0" smtClean="0"/>
                        <a:t>مبلغ</a:t>
                      </a:r>
                      <a:endParaRPr lang="fa-IR" dirty="0"/>
                    </a:p>
                  </a:txBody>
                  <a:tcPr/>
                </a:tc>
              </a:tr>
              <a:tr h="43815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انواع ساده</a:t>
                      </a:r>
                    </a:p>
                  </a:txBody>
                  <a:tcPr/>
                </a:tc>
                <a:tc>
                  <a:txBody>
                    <a:bodyPr/>
                    <a:lstStyle/>
                    <a:p>
                      <a:pPr rtl="1"/>
                      <a:r>
                        <a:rPr lang="en-US" dirty="0" smtClean="0"/>
                        <a:t>3%</a:t>
                      </a:r>
                      <a:endParaRPr lang="fa-IR" dirty="0"/>
                    </a:p>
                  </a:txBody>
                  <a:tcPr/>
                </a:tc>
                <a:tc>
                  <a:txBody>
                    <a:bodyPr/>
                    <a:lstStyle/>
                    <a:p>
                      <a:pPr rtl="1"/>
                      <a:r>
                        <a:rPr lang="en-US" dirty="0" smtClean="0"/>
                        <a:t>12.2%</a:t>
                      </a:r>
                      <a:endParaRPr lang="fa-IR" dirty="0"/>
                    </a:p>
                  </a:txBody>
                  <a:tcPr/>
                </a:tc>
              </a:tr>
              <a:tr h="43815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انواع کرمدار</a:t>
                      </a:r>
                    </a:p>
                  </a:txBody>
                  <a:tcPr/>
                </a:tc>
                <a:tc>
                  <a:txBody>
                    <a:bodyPr/>
                    <a:lstStyle/>
                    <a:p>
                      <a:pPr rtl="1"/>
                      <a:r>
                        <a:rPr lang="en-US" dirty="0" smtClean="0"/>
                        <a:t>0%</a:t>
                      </a:r>
                      <a:endParaRPr lang="fa-IR" dirty="0"/>
                    </a:p>
                  </a:txBody>
                  <a:tcPr/>
                </a:tc>
                <a:tc>
                  <a:txBody>
                    <a:bodyPr/>
                    <a:lstStyle/>
                    <a:p>
                      <a:pPr rtl="1"/>
                      <a:r>
                        <a:rPr lang="en-US" dirty="0" smtClean="0"/>
                        <a:t>-4.7%</a:t>
                      </a:r>
                      <a:endParaRPr lang="fa-IR" dirty="0"/>
                    </a:p>
                  </a:txBody>
                  <a:tcPr/>
                </a:tc>
              </a:tr>
              <a:tr h="43815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انواع شکلاتی</a:t>
                      </a:r>
                    </a:p>
                  </a:txBody>
                  <a:tcPr/>
                </a:tc>
                <a:tc>
                  <a:txBody>
                    <a:bodyPr/>
                    <a:lstStyle/>
                    <a:p>
                      <a:pPr rtl="1"/>
                      <a:r>
                        <a:rPr lang="en-US" dirty="0" smtClean="0"/>
                        <a:t>-49%</a:t>
                      </a:r>
                      <a:endParaRPr lang="fa-IR" dirty="0"/>
                    </a:p>
                  </a:txBody>
                  <a:tcPr/>
                </a:tc>
                <a:tc>
                  <a:txBody>
                    <a:bodyPr/>
                    <a:lstStyle/>
                    <a:p>
                      <a:pPr rtl="1"/>
                      <a:r>
                        <a:rPr lang="en-US" dirty="0" smtClean="0"/>
                        <a:t>-47.8%</a:t>
                      </a:r>
                      <a:endParaRPr lang="fa-IR" dirty="0"/>
                    </a:p>
                  </a:txBody>
                  <a:tcPr/>
                </a:tc>
              </a:tr>
              <a:tr h="43815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انواع ویفر</a:t>
                      </a:r>
                    </a:p>
                  </a:txBody>
                  <a:tcPr/>
                </a:tc>
                <a:tc>
                  <a:txBody>
                    <a:bodyPr/>
                    <a:lstStyle/>
                    <a:p>
                      <a:pPr rtl="1"/>
                      <a:r>
                        <a:rPr lang="en-US" dirty="0" smtClean="0"/>
                        <a:t>21%</a:t>
                      </a:r>
                      <a:endParaRPr lang="fa-IR" dirty="0"/>
                    </a:p>
                  </a:txBody>
                  <a:tcPr/>
                </a:tc>
                <a:tc>
                  <a:txBody>
                    <a:bodyPr/>
                    <a:lstStyle/>
                    <a:p>
                      <a:pPr rtl="1"/>
                      <a:r>
                        <a:rPr lang="en-US" dirty="0" smtClean="0"/>
                        <a:t>78.0%</a:t>
                      </a:r>
                      <a:endParaRPr lang="fa-IR" dirty="0"/>
                    </a:p>
                  </a:txBody>
                  <a:tcPr/>
                </a:tc>
              </a:tr>
              <a:tr h="43815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انواع کوکی</a:t>
                      </a:r>
                    </a:p>
                  </a:txBody>
                  <a:tcPr/>
                </a:tc>
                <a:tc>
                  <a:txBody>
                    <a:bodyPr/>
                    <a:lstStyle/>
                    <a:p>
                      <a:pPr rtl="1"/>
                      <a:r>
                        <a:rPr lang="en-US" dirty="0" smtClean="0"/>
                        <a:t>-23%</a:t>
                      </a:r>
                      <a:endParaRPr lang="fa-IR" dirty="0"/>
                    </a:p>
                  </a:txBody>
                  <a:tcPr/>
                </a:tc>
                <a:tc>
                  <a:txBody>
                    <a:bodyPr/>
                    <a:lstStyle/>
                    <a:p>
                      <a:pPr rtl="1"/>
                      <a:r>
                        <a:rPr lang="en-US" dirty="0" smtClean="0"/>
                        <a:t>-5.4%</a:t>
                      </a:r>
                      <a:endParaRPr lang="fa-IR" dirty="0"/>
                    </a:p>
                  </a:txBody>
                  <a:tcPr/>
                </a:tc>
              </a:tr>
              <a:tr h="43815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جمع</a:t>
                      </a:r>
                    </a:p>
                  </a:txBody>
                  <a:tcPr/>
                </a:tc>
                <a:tc>
                  <a:txBody>
                    <a:bodyPr/>
                    <a:lstStyle/>
                    <a:p>
                      <a:pPr rtl="1"/>
                      <a:r>
                        <a:rPr lang="en-US" dirty="0" smtClean="0"/>
                        <a:t>2%</a:t>
                      </a:r>
                      <a:endParaRPr lang="fa-IR" dirty="0"/>
                    </a:p>
                  </a:txBody>
                  <a:tcPr/>
                </a:tc>
                <a:tc>
                  <a:txBody>
                    <a:bodyPr/>
                    <a:lstStyle/>
                    <a:p>
                      <a:pPr rtl="1"/>
                      <a:r>
                        <a:rPr lang="en-US" dirty="0" smtClean="0"/>
                        <a:t>8.8%</a:t>
                      </a:r>
                      <a:endParaRPr lang="fa-IR" dirty="0"/>
                    </a:p>
                  </a:txBody>
                  <a:tcPr/>
                </a:tc>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5370094"/>
            <a:ext cx="1905000" cy="1247847"/>
          </a:xfrm>
          <a:prstGeom prst="rect">
            <a:avLst/>
          </a:prstGeom>
        </p:spPr>
      </p:pic>
    </p:spTree>
    <p:extLst>
      <p:ext uri="{BB962C8B-B14F-4D97-AF65-F5344CB8AC3E}">
        <p14:creationId xmlns:p14="http://schemas.microsoft.com/office/powerpoint/2010/main" val="19499774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5400" dirty="0" smtClean="0">
                <a:latin typeface="Urdu Typesetting" pitchFamily="66" charset="-78"/>
                <a:cs typeface="Urdu Typesetting" pitchFamily="66" charset="-78"/>
              </a:rPr>
              <a:t>میزان علاقه مندی مردم نسبت به محصولات :</a:t>
            </a:r>
            <a:endParaRPr lang="fa-IR" sz="5400" dirty="0">
              <a:latin typeface="Urdu Typesetting" pitchFamily="66" charset="-78"/>
              <a:cs typeface="Urdu Typesetting" pitchFamily="66" charset="-78"/>
            </a:endParaRPr>
          </a:p>
        </p:txBody>
      </p:sp>
      <p:sp>
        <p:nvSpPr>
          <p:cNvPr id="3" name="Content Placeholder 2"/>
          <p:cNvSpPr>
            <a:spLocks noGrp="1"/>
          </p:cNvSpPr>
          <p:nvPr>
            <p:ph idx="1"/>
          </p:nvPr>
        </p:nvSpPr>
        <p:spPr/>
        <p:txBody>
          <a:bodyPr/>
          <a:lstStyle/>
          <a:p>
            <a:pPr marL="466344" lvl="3" indent="0">
              <a:buNone/>
            </a:pPr>
            <a:endParaRPr lang="fa-IR" dirty="0"/>
          </a:p>
          <a:p>
            <a:pPr marL="466344" lvl="3" indent="0">
              <a:buNone/>
            </a:pPr>
            <a:r>
              <a:rPr lang="fa-IR" sz="2400" dirty="0" smtClean="0"/>
              <a:t>با توجه به جدول درصد های فروش فوق ، به این تنیجه میرسیم که:</a:t>
            </a:r>
          </a:p>
          <a:p>
            <a:pPr marL="466344" lvl="3" indent="0">
              <a:buNone/>
            </a:pPr>
            <a:r>
              <a:rPr lang="fa-IR" sz="2400" dirty="0" smtClean="0"/>
              <a:t>انواع بیسکویت های ویفر و ساده نسبت به سال قبل فروش بیشتری داشته است یعنی تقاضای مردم بیشتر بوده است.</a:t>
            </a:r>
          </a:p>
          <a:p>
            <a:pPr marL="466344" lvl="3" indent="0">
              <a:buNone/>
            </a:pPr>
            <a:r>
              <a:rPr lang="fa-IR" sz="2400" dirty="0" smtClean="0"/>
              <a:t>انواع بیسکویت های شکلاتی و کوکی و کرمدار نسبت به سال قبل فروش خیلی کمی داشته است .</a:t>
            </a:r>
            <a:endParaRPr lang="fa-IR"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5370094"/>
            <a:ext cx="1905000" cy="1247847"/>
          </a:xfrm>
          <a:prstGeom prst="rect">
            <a:avLst/>
          </a:prstGeom>
        </p:spPr>
      </p:pic>
    </p:spTree>
    <p:extLst>
      <p:ext uri="{BB962C8B-B14F-4D97-AF65-F5344CB8AC3E}">
        <p14:creationId xmlns:p14="http://schemas.microsoft.com/office/powerpoint/2010/main" val="2554876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05428414"/>
              </p:ext>
            </p:extLst>
          </p:nvPr>
        </p:nvGraphicFramePr>
        <p:xfrm>
          <a:off x="609600" y="228600"/>
          <a:ext cx="7924800" cy="4663440"/>
        </p:xfrm>
        <a:graphic>
          <a:graphicData uri="http://schemas.openxmlformats.org/drawingml/2006/table">
            <a:tbl>
              <a:tblPr rtl="1" firstRow="1" bandRow="1">
                <a:tableStyleId>{C083E6E3-FA7D-4D7B-A595-EF9225AFEA82}</a:tableStyleId>
              </a:tblPr>
              <a:tblGrid>
                <a:gridCol w="1981200"/>
                <a:gridCol w="1981200"/>
                <a:gridCol w="1981200"/>
                <a:gridCol w="1981200"/>
              </a:tblGrid>
              <a:tr h="315310">
                <a:tc>
                  <a:txBody>
                    <a:bodyPr/>
                    <a:lstStyle/>
                    <a:p>
                      <a:pPr rtl="1"/>
                      <a:r>
                        <a:rPr lang="fa-IR" sz="1800" kern="1200" dirty="0" smtClean="0">
                          <a:effectLst/>
                        </a:rPr>
                        <a:t>عضو هیات مدیره</a:t>
                      </a:r>
                      <a:endParaRPr lang="fa-IR" dirty="0"/>
                    </a:p>
                  </a:txBody>
                  <a:tcPr/>
                </a:tc>
                <a:tc>
                  <a:txBody>
                    <a:bodyPr/>
                    <a:lstStyle/>
                    <a:p>
                      <a:pPr rtl="1"/>
                      <a:r>
                        <a:rPr lang="fa-IR" sz="1800" kern="1200" dirty="0" smtClean="0">
                          <a:effectLst/>
                        </a:rPr>
                        <a:t>نماینده</a:t>
                      </a:r>
                      <a:endParaRPr lang="fa-IR" dirty="0"/>
                    </a:p>
                  </a:txBody>
                  <a:tcPr/>
                </a:tc>
                <a:tc>
                  <a:txBody>
                    <a:bodyPr/>
                    <a:lstStyle/>
                    <a:p>
                      <a:pPr rtl="1"/>
                      <a:r>
                        <a:rPr lang="fa-IR" sz="1800" kern="1200" dirty="0" smtClean="0">
                          <a:effectLst/>
                        </a:rPr>
                        <a:t>سمت</a:t>
                      </a:r>
                      <a:endParaRPr lang="fa-IR" dirty="0"/>
                    </a:p>
                  </a:txBody>
                  <a:tcPr/>
                </a:tc>
                <a:tc>
                  <a:txBody>
                    <a:bodyPr/>
                    <a:lstStyle/>
                    <a:p>
                      <a:pPr rtl="1"/>
                      <a:r>
                        <a:rPr lang="fa-IR" sz="1800" kern="1200" dirty="0" smtClean="0">
                          <a:effectLst/>
                        </a:rPr>
                        <a:t>امضا</a:t>
                      </a:r>
                      <a:endParaRPr lang="fa-IR" dirty="0"/>
                    </a:p>
                  </a:txBody>
                  <a:tcPr/>
                </a:tc>
              </a:tr>
              <a:tr h="788276">
                <a:tc>
                  <a:txBody>
                    <a:bodyPr/>
                    <a:lstStyle/>
                    <a:p>
                      <a:pPr rtl="1"/>
                      <a:r>
                        <a:rPr lang="fa-IR" sz="1800" kern="1200" dirty="0" smtClean="0">
                          <a:effectLst/>
                        </a:rPr>
                        <a:t>شرکت کشت و صنعت چین چین </a:t>
                      </a:r>
                      <a:br>
                        <a:rPr lang="fa-IR" sz="1800" kern="1200" dirty="0" smtClean="0">
                          <a:effectLst/>
                        </a:rPr>
                      </a:br>
                      <a:r>
                        <a:rPr lang="fa-IR" sz="1800" kern="1200" dirty="0" smtClean="0">
                          <a:effectLst/>
                        </a:rPr>
                        <a:t>(سهامی عام )</a:t>
                      </a:r>
                      <a:endParaRPr lang="fa-IR" dirty="0"/>
                    </a:p>
                  </a:txBody>
                  <a:tcPr/>
                </a:tc>
                <a:tc>
                  <a:txBody>
                    <a:bodyPr/>
                    <a:lstStyle/>
                    <a:p>
                      <a:pPr rtl="1"/>
                      <a:r>
                        <a:rPr lang="fa-IR" sz="1800" kern="1200" dirty="0" smtClean="0">
                          <a:effectLst/>
                        </a:rPr>
                        <a:t>آقای محمد حسین  طائریان</a:t>
                      </a:r>
                      <a:endParaRPr lang="fa-IR" b="1" dirty="0"/>
                    </a:p>
                  </a:txBody>
                  <a:tcPr/>
                </a:tc>
                <a:tc>
                  <a:txBody>
                    <a:bodyPr/>
                    <a:lstStyle/>
                    <a:p>
                      <a:pPr rtl="1"/>
                      <a:r>
                        <a:rPr lang="fa-IR" sz="1800" kern="1200" dirty="0" smtClean="0">
                          <a:effectLst/>
                        </a:rPr>
                        <a:t>رئیس هیئت مدیره</a:t>
                      </a:r>
                      <a:br>
                        <a:rPr lang="fa-IR" sz="1800" kern="1200" dirty="0" smtClean="0">
                          <a:effectLst/>
                        </a:rPr>
                      </a:br>
                      <a:r>
                        <a:rPr lang="fa-IR" sz="1800" kern="1200" dirty="0" smtClean="0">
                          <a:effectLst/>
                        </a:rPr>
                        <a:t/>
                      </a:r>
                      <a:br>
                        <a:rPr lang="fa-IR" sz="1800" kern="1200" dirty="0" smtClean="0">
                          <a:effectLst/>
                        </a:rPr>
                      </a:br>
                      <a:endParaRPr lang="fa-IR" dirty="0"/>
                    </a:p>
                  </a:txBody>
                  <a:tcPr/>
                </a:tc>
                <a:tc>
                  <a:txBody>
                    <a:bodyPr/>
                    <a:lstStyle/>
                    <a:p>
                      <a:pPr rtl="1"/>
                      <a:endParaRPr lang="fa-IR"/>
                    </a:p>
                  </a:txBody>
                  <a:tcPr/>
                </a:tc>
              </a:tr>
              <a:tr h="551793">
                <a:tc>
                  <a:txBody>
                    <a:bodyPr/>
                    <a:lstStyle/>
                    <a:p>
                      <a:pPr rtl="1"/>
                      <a:r>
                        <a:rPr lang="fa-IR" sz="1800" kern="1200" dirty="0" smtClean="0">
                          <a:effectLst/>
                        </a:rPr>
                        <a:t>شرکت زرین لبن (سهامی خاص )</a:t>
                      </a:r>
                      <a:endParaRPr lang="fa-IR" dirty="0"/>
                    </a:p>
                  </a:txBody>
                  <a:tcPr/>
                </a:tc>
                <a:tc>
                  <a:txBody>
                    <a:bodyPr/>
                    <a:lstStyle/>
                    <a:p>
                      <a:pPr rtl="1"/>
                      <a:r>
                        <a:rPr lang="fa-IR" sz="1800" kern="1200" dirty="0" smtClean="0">
                          <a:effectLst/>
                        </a:rPr>
                        <a:t>آقای کامران نیک پرتو</a:t>
                      </a:r>
                      <a:br>
                        <a:rPr lang="fa-IR" sz="1800" kern="1200" dirty="0" smtClean="0">
                          <a:effectLst/>
                        </a:rPr>
                      </a:br>
                      <a:endParaRPr lang="fa-IR" b="1" dirty="0"/>
                    </a:p>
                  </a:txBody>
                  <a:tcPr/>
                </a:tc>
                <a:tc>
                  <a:txBody>
                    <a:bodyPr/>
                    <a:lstStyle/>
                    <a:p>
                      <a:pPr rtl="1"/>
                      <a:r>
                        <a:rPr lang="fa-IR" sz="1800" kern="1200" dirty="0" smtClean="0">
                          <a:effectLst/>
                        </a:rPr>
                        <a:t>نایب رئیس هیئت مدیره</a:t>
                      </a:r>
                      <a:endParaRPr lang="fa-IR" b="1" dirty="0"/>
                    </a:p>
                  </a:txBody>
                  <a:tcPr/>
                </a:tc>
                <a:tc>
                  <a:txBody>
                    <a:bodyPr/>
                    <a:lstStyle/>
                    <a:p>
                      <a:pPr rtl="1"/>
                      <a:endParaRPr lang="fa-IR" dirty="0"/>
                    </a:p>
                  </a:txBody>
                  <a:tcPr/>
                </a:tc>
              </a:tr>
              <a:tr h="788276">
                <a:tc>
                  <a:txBody>
                    <a:bodyPr/>
                    <a:lstStyle/>
                    <a:p>
                      <a:pPr rtl="1"/>
                      <a:r>
                        <a:rPr lang="fa-IR" sz="1800" kern="1200" dirty="0" smtClean="0">
                          <a:effectLst/>
                        </a:rPr>
                        <a:t>شرکت پاکنام (سهامی خاص)</a:t>
                      </a:r>
                      <a:endParaRPr lang="fa-IR" dirty="0"/>
                    </a:p>
                  </a:txBody>
                  <a:tcPr/>
                </a:tc>
                <a:tc>
                  <a:txBody>
                    <a:bodyPr/>
                    <a:lstStyle/>
                    <a:p>
                      <a:r>
                        <a:rPr lang="fa-IR" sz="1800" kern="1200" dirty="0" smtClean="0">
                          <a:effectLst/>
                        </a:rPr>
                        <a:t>آقای سیدعبدالرضا مظفری</a:t>
                      </a:r>
                      <a:br>
                        <a:rPr lang="fa-IR" sz="1800" kern="1200" dirty="0" smtClean="0">
                          <a:effectLst/>
                        </a:rPr>
                      </a:br>
                      <a:endParaRPr lang="fa-IR" b="1" dirty="0"/>
                    </a:p>
                  </a:txBody>
                  <a:tcPr/>
                </a:tc>
                <a:tc>
                  <a:txBody>
                    <a:bodyPr/>
                    <a:lstStyle/>
                    <a:p>
                      <a:r>
                        <a:rPr lang="fa-IR" sz="1800" kern="1200" dirty="0" smtClean="0">
                          <a:effectLst/>
                        </a:rPr>
                        <a:t>عضو هیئت مدیره</a:t>
                      </a:r>
                      <a:br>
                        <a:rPr lang="fa-IR" sz="1800" kern="1200" dirty="0" smtClean="0">
                          <a:effectLst/>
                        </a:rPr>
                      </a:br>
                      <a:r>
                        <a:rPr lang="fa-IR" sz="1800" kern="1200" dirty="0" smtClean="0">
                          <a:effectLst/>
                        </a:rPr>
                        <a:t/>
                      </a:r>
                      <a:br>
                        <a:rPr lang="fa-IR" sz="1800" kern="1200" dirty="0" smtClean="0">
                          <a:effectLst/>
                        </a:rPr>
                      </a:br>
                      <a:endParaRPr lang="fa-IR" b="1" dirty="0"/>
                    </a:p>
                  </a:txBody>
                  <a:tcPr/>
                </a:tc>
                <a:tc>
                  <a:txBody>
                    <a:bodyPr/>
                    <a:lstStyle/>
                    <a:p>
                      <a:pPr rtl="1"/>
                      <a:endParaRPr lang="fa-IR"/>
                    </a:p>
                  </a:txBody>
                  <a:tcPr/>
                </a:tc>
              </a:tr>
              <a:tr h="788276">
                <a:tc>
                  <a:txBody>
                    <a:bodyPr/>
                    <a:lstStyle/>
                    <a:p>
                      <a:pPr rtl="1"/>
                      <a:r>
                        <a:rPr lang="fa-IR" sz="1800" kern="1200" dirty="0" smtClean="0">
                          <a:effectLst/>
                        </a:rPr>
                        <a:t>شرکت سیمان زرین رفسنجان </a:t>
                      </a:r>
                      <a:br>
                        <a:rPr lang="fa-IR" sz="1800" kern="1200" dirty="0" smtClean="0">
                          <a:effectLst/>
                        </a:rPr>
                      </a:br>
                      <a:r>
                        <a:rPr lang="fa-IR" sz="1800" kern="1200" dirty="0" smtClean="0">
                          <a:effectLst/>
                        </a:rPr>
                        <a:t>(سهامی خاص )</a:t>
                      </a:r>
                      <a:endParaRPr lang="fa-IR" dirty="0"/>
                    </a:p>
                  </a:txBody>
                  <a:tcPr/>
                </a:tc>
                <a:tc>
                  <a:txBody>
                    <a:bodyPr/>
                    <a:lstStyle/>
                    <a:p>
                      <a:r>
                        <a:rPr lang="fa-IR" sz="1800" kern="1200" dirty="0" smtClean="0">
                          <a:effectLst/>
                        </a:rPr>
                        <a:t>آقای پیام سلیمی</a:t>
                      </a:r>
                      <a:br>
                        <a:rPr lang="fa-IR" sz="1800" kern="1200" dirty="0" smtClean="0">
                          <a:effectLst/>
                        </a:rPr>
                      </a:br>
                      <a:r>
                        <a:rPr lang="fa-IR" sz="1800" kern="1200" dirty="0" smtClean="0">
                          <a:effectLst/>
                        </a:rPr>
                        <a:t/>
                      </a:r>
                      <a:br>
                        <a:rPr lang="fa-IR" sz="1800" kern="1200" dirty="0" smtClean="0">
                          <a:effectLst/>
                        </a:rPr>
                      </a:br>
                      <a:endParaRPr lang="fa-IR" b="1" dirty="0"/>
                    </a:p>
                  </a:txBody>
                  <a:tcPr/>
                </a:tc>
                <a:tc>
                  <a:txBody>
                    <a:bodyPr/>
                    <a:lstStyle/>
                    <a:p>
                      <a:r>
                        <a:rPr lang="fa-IR" sz="1800" kern="1200" dirty="0" smtClean="0">
                          <a:effectLst/>
                        </a:rPr>
                        <a:t>عضو هیئت مدیره</a:t>
                      </a:r>
                      <a:br>
                        <a:rPr lang="fa-IR" sz="1800" kern="1200" dirty="0" smtClean="0">
                          <a:effectLst/>
                        </a:rPr>
                      </a:br>
                      <a:r>
                        <a:rPr lang="fa-IR" sz="1800" kern="1200" dirty="0" smtClean="0">
                          <a:effectLst/>
                        </a:rPr>
                        <a:t/>
                      </a:r>
                      <a:br>
                        <a:rPr lang="fa-IR" sz="1800" kern="1200" dirty="0" smtClean="0">
                          <a:effectLst/>
                        </a:rPr>
                      </a:br>
                      <a:endParaRPr lang="fa-IR" b="1" dirty="0"/>
                    </a:p>
                  </a:txBody>
                  <a:tcPr/>
                </a:tc>
                <a:tc>
                  <a:txBody>
                    <a:bodyPr/>
                    <a:lstStyle/>
                    <a:p>
                      <a:pPr rtl="1"/>
                      <a:endParaRPr lang="fa-IR"/>
                    </a:p>
                  </a:txBody>
                  <a:tcPr/>
                </a:tc>
              </a:tr>
              <a:tr h="788276">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800" kern="1200" dirty="0" smtClean="0">
                          <a:effectLst/>
                        </a:rPr>
                        <a:t>شرکت آریاملل زرین (سهامی </a:t>
                      </a:r>
                      <a:r>
                        <a:rPr lang="fa-IR" sz="1800" kern="1200" baseline="0" dirty="0" smtClean="0">
                          <a:effectLst/>
                        </a:rPr>
                        <a:t> خاص)</a:t>
                      </a:r>
                    </a:p>
                    <a:p>
                      <a:pPr rtl="1"/>
                      <a:endParaRPr lang="fa-IR" b="1" dirty="0"/>
                    </a:p>
                  </a:txBody>
                  <a:tcPr/>
                </a:tc>
                <a:tc>
                  <a:txBody>
                    <a:bodyPr/>
                    <a:lstStyle/>
                    <a:p>
                      <a:r>
                        <a:rPr lang="fa-IR" sz="1800" kern="1200" dirty="0" smtClean="0">
                          <a:effectLst/>
                        </a:rPr>
                        <a:t>آقای یاسر حسنی</a:t>
                      </a:r>
                      <a:endParaRPr lang="fa-IR" b="1" dirty="0"/>
                    </a:p>
                  </a:txBody>
                  <a:tcPr/>
                </a:tc>
                <a:tc>
                  <a:txBody>
                    <a:bodyPr/>
                    <a:lstStyle/>
                    <a:p>
                      <a:r>
                        <a:rPr lang="fa-IR" sz="1800" kern="1200" dirty="0" smtClean="0">
                          <a:effectLst/>
                        </a:rPr>
                        <a:t>عضو هیئت مدیره</a:t>
                      </a:r>
                      <a:br>
                        <a:rPr lang="fa-IR" sz="1800" kern="1200" dirty="0" smtClean="0">
                          <a:effectLst/>
                        </a:rPr>
                      </a:br>
                      <a:r>
                        <a:rPr lang="fa-IR" sz="1800" kern="1200" dirty="0" smtClean="0">
                          <a:effectLst/>
                        </a:rPr>
                        <a:t/>
                      </a:r>
                      <a:br>
                        <a:rPr lang="fa-IR" sz="1800" kern="1200" dirty="0" smtClean="0">
                          <a:effectLst/>
                        </a:rPr>
                      </a:br>
                      <a:endParaRPr lang="fa-IR" b="1" dirty="0"/>
                    </a:p>
                  </a:txBody>
                  <a:tcPr/>
                </a:tc>
                <a:tc>
                  <a:txBody>
                    <a:bodyPr/>
                    <a:lstStyle/>
                    <a:p>
                      <a:pPr rtl="1"/>
                      <a:endParaRPr lang="fa-IR" dirty="0"/>
                    </a:p>
                  </a:txBody>
                  <a:tcPr/>
                </a:tc>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5370094"/>
            <a:ext cx="1905000" cy="1247847"/>
          </a:xfrm>
          <a:prstGeom prst="rect">
            <a:avLst/>
          </a:prstGeom>
        </p:spPr>
      </p:pic>
    </p:spTree>
    <p:extLst>
      <p:ext uri="{BB962C8B-B14F-4D97-AF65-F5344CB8AC3E}">
        <p14:creationId xmlns:p14="http://schemas.microsoft.com/office/powerpoint/2010/main" val="30624320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5400" dirty="0" smtClean="0">
                <a:latin typeface="Urdu Typesetting" pitchFamily="66" charset="-78"/>
                <a:cs typeface="Urdu Typesetting" pitchFamily="66" charset="-78"/>
              </a:rPr>
              <a:t>صادرات </a:t>
            </a:r>
            <a:r>
              <a:rPr lang="fa-IR" sz="5400" dirty="0" smtClean="0">
                <a:solidFill>
                  <a:srgbClr val="160DD1"/>
                </a:solidFill>
                <a:latin typeface="Urdu Typesetting" pitchFamily="66" charset="-78"/>
                <a:cs typeface="Urdu Typesetting" pitchFamily="66" charset="-78"/>
              </a:rPr>
              <a:t>:</a:t>
            </a:r>
            <a:endParaRPr lang="fa-IR" sz="5400" dirty="0">
              <a:solidFill>
                <a:srgbClr val="160DD1"/>
              </a:solidFill>
              <a:latin typeface="Urdu Typesetting" pitchFamily="66" charset="-78"/>
              <a:cs typeface="Urdu Typesetting" pitchFamily="66" charset="-78"/>
            </a:endParaRPr>
          </a:p>
        </p:txBody>
      </p:sp>
      <p:sp>
        <p:nvSpPr>
          <p:cNvPr id="3" name="Content Placeholder 2"/>
          <p:cNvSpPr>
            <a:spLocks noGrp="1"/>
          </p:cNvSpPr>
          <p:nvPr>
            <p:ph idx="1"/>
          </p:nvPr>
        </p:nvSpPr>
        <p:spPr/>
        <p:txBody>
          <a:bodyPr>
            <a:normAutofit/>
          </a:bodyPr>
          <a:lstStyle/>
          <a:p>
            <a:endParaRPr lang="fa-IR" dirty="0" smtClean="0"/>
          </a:p>
          <a:p>
            <a:pPr lvl="2">
              <a:buClr>
                <a:srgbClr val="160DD1"/>
              </a:buClr>
              <a:buSzPct val="90000"/>
              <a:buFont typeface="Arial" pitchFamily="34" charset="0"/>
              <a:buChar char="•"/>
            </a:pPr>
            <a:r>
              <a:rPr lang="fa-IR" sz="2000" dirty="0"/>
              <a:t>شکیل واحد بازرگانی </a:t>
            </a:r>
            <a:r>
              <a:rPr lang="fa-IR" sz="2000" dirty="0" smtClean="0"/>
              <a:t>خارجی</a:t>
            </a:r>
          </a:p>
          <a:p>
            <a:pPr lvl="2">
              <a:buClr>
                <a:srgbClr val="160DD1"/>
              </a:buClr>
              <a:buSzPct val="90000"/>
              <a:buFont typeface="Arial" pitchFamily="34" charset="0"/>
              <a:buChar char="•"/>
            </a:pPr>
            <a:r>
              <a:rPr lang="fa-IR" sz="2000" dirty="0"/>
              <a:t>انجام مطالعه و تحقیق و توسعه در مورد بازارهای جدید </a:t>
            </a:r>
            <a:r>
              <a:rPr lang="fa-IR" sz="2000" dirty="0" smtClean="0"/>
              <a:t>صادراتی ( از </a:t>
            </a:r>
            <a:r>
              <a:rPr lang="fa-IR" sz="2000" dirty="0"/>
              <a:t>قبیل استرالیا و </a:t>
            </a:r>
            <a:r>
              <a:rPr lang="fa-IR" sz="2000" dirty="0" smtClean="0"/>
              <a:t>......)</a:t>
            </a:r>
          </a:p>
          <a:p>
            <a:pPr lvl="2">
              <a:buClr>
                <a:srgbClr val="160DD1"/>
              </a:buClr>
              <a:buSzPct val="90000"/>
              <a:buFont typeface="Arial" pitchFamily="34" charset="0"/>
              <a:buChar char="•"/>
            </a:pPr>
            <a:r>
              <a:rPr lang="fa-IR" sz="2000" dirty="0"/>
              <a:t>شرکت در نمایشگاههای </a:t>
            </a:r>
            <a:r>
              <a:rPr lang="fa-IR" sz="2000" dirty="0" smtClean="0"/>
              <a:t>خارجی ( امارات </a:t>
            </a:r>
            <a:r>
              <a:rPr lang="fa-IR" sz="2000" dirty="0"/>
              <a:t>متحده عربی و </a:t>
            </a:r>
            <a:r>
              <a:rPr lang="fa-IR" sz="2000" dirty="0" smtClean="0"/>
              <a:t>.....)</a:t>
            </a:r>
          </a:p>
          <a:p>
            <a:pPr lvl="2">
              <a:buClr>
                <a:srgbClr val="160DD1"/>
              </a:buClr>
              <a:buSzPct val="90000"/>
              <a:buFont typeface="Arial" pitchFamily="34" charset="0"/>
              <a:buChar char="•"/>
            </a:pPr>
            <a:r>
              <a:rPr lang="fa-IR" sz="2000" dirty="0"/>
              <a:t>بازدید از کشورهای همسایه </a:t>
            </a:r>
            <a:r>
              <a:rPr lang="fa-IR" sz="2000" dirty="0" smtClean="0"/>
              <a:t>( امارات </a:t>
            </a:r>
            <a:r>
              <a:rPr lang="fa-IR" sz="2000" dirty="0"/>
              <a:t>متحده عربی ، عراق و افغانستان </a:t>
            </a:r>
            <a:r>
              <a:rPr lang="fa-IR" sz="2000" dirty="0" smtClean="0"/>
              <a:t>) </a:t>
            </a:r>
            <a:r>
              <a:rPr lang="fa-IR" sz="2000" dirty="0"/>
              <a:t>و توسعه بازارهای خارجی </a:t>
            </a:r>
            <a:r>
              <a:rPr lang="fa-IR" sz="2000" dirty="0" smtClean="0"/>
              <a:t> فعلی</a:t>
            </a:r>
            <a:r>
              <a:rPr lang="fa-IR" sz="2000" dirty="0"/>
              <a:t/>
            </a:r>
            <a:br>
              <a:rPr lang="fa-IR" sz="2000" dirty="0"/>
            </a:br>
            <a:endParaRPr lang="fa-IR" sz="2000" dirty="0"/>
          </a:p>
        </p:txBody>
      </p:sp>
    </p:spTree>
    <p:extLst>
      <p:ext uri="{BB962C8B-B14F-4D97-AF65-F5344CB8AC3E}">
        <p14:creationId xmlns:p14="http://schemas.microsoft.com/office/powerpoint/2010/main" val="34364716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5400" dirty="0" smtClean="0">
                <a:latin typeface="Urdu Typesetting" pitchFamily="66" charset="-78"/>
                <a:cs typeface="Urdu Typesetting" pitchFamily="66" charset="-78"/>
              </a:rPr>
              <a:t>شیوه ای فروش</a:t>
            </a:r>
            <a:r>
              <a:rPr lang="fa-IR" sz="5400" dirty="0" smtClean="0">
                <a:solidFill>
                  <a:srgbClr val="160DD1"/>
                </a:solidFill>
                <a:latin typeface="Urdu Typesetting" pitchFamily="66" charset="-78"/>
                <a:cs typeface="Urdu Typesetting" pitchFamily="66" charset="-78"/>
              </a:rPr>
              <a:t>:</a:t>
            </a:r>
            <a:endParaRPr lang="fa-IR" sz="5400" dirty="0">
              <a:solidFill>
                <a:srgbClr val="160DD1"/>
              </a:solidFill>
              <a:latin typeface="Urdu Typesetting" pitchFamily="66" charset="-78"/>
              <a:cs typeface="Urdu Typesetting" pitchFamily="66" charset="-78"/>
            </a:endParaRPr>
          </a:p>
        </p:txBody>
      </p:sp>
      <p:sp>
        <p:nvSpPr>
          <p:cNvPr id="3" name="Content Placeholder 2"/>
          <p:cNvSpPr>
            <a:spLocks noGrp="1"/>
          </p:cNvSpPr>
          <p:nvPr>
            <p:ph idx="1"/>
          </p:nvPr>
        </p:nvSpPr>
        <p:spPr/>
        <p:txBody>
          <a:bodyPr/>
          <a:lstStyle/>
          <a:p>
            <a:pPr marL="0" lvl="1" indent="0">
              <a:buClr>
                <a:srgbClr val="160DD1"/>
              </a:buClr>
              <a:buSzPct val="90000"/>
              <a:buNone/>
            </a:pPr>
            <a:endParaRPr lang="fa-IR" dirty="0"/>
          </a:p>
          <a:p>
            <a:pPr marL="800100" lvl="3" indent="-342900">
              <a:buClr>
                <a:srgbClr val="160DD1"/>
              </a:buClr>
              <a:buSzPct val="90000"/>
              <a:buFont typeface="+mj-lt"/>
              <a:buAutoNum type="arabicParenR"/>
            </a:pPr>
            <a:r>
              <a:rPr lang="fa-IR" sz="2000" dirty="0" smtClean="0"/>
              <a:t>تغییر </a:t>
            </a:r>
            <a:r>
              <a:rPr lang="fa-IR" sz="2000" dirty="0"/>
              <a:t>نماینده های فروش و انتخاب نماینده های فعال جهت توزیع محصولات در استان های </a:t>
            </a:r>
            <a:r>
              <a:rPr lang="fa-IR" sz="2000" dirty="0" smtClean="0"/>
              <a:t>کشور</a:t>
            </a:r>
          </a:p>
          <a:p>
            <a:pPr marL="800100" lvl="3" indent="-342900">
              <a:buClr>
                <a:srgbClr val="160DD1"/>
              </a:buClr>
              <a:buSzPct val="90000"/>
              <a:buFont typeface="+mj-lt"/>
              <a:buAutoNum type="arabicParenR"/>
            </a:pPr>
            <a:r>
              <a:rPr lang="fa-IR" sz="2000" dirty="0"/>
              <a:t>تبلیغات گسترده محیطی و تلویزیونی و رادیویی در 3 استان تهران ، خوزستان ، البرز ، </a:t>
            </a:r>
            <a:r>
              <a:rPr lang="fa-IR" sz="2000" dirty="0" smtClean="0"/>
              <a:t>گیلان</a:t>
            </a:r>
          </a:p>
          <a:p>
            <a:pPr marL="800100" lvl="3" indent="-342900">
              <a:buClr>
                <a:srgbClr val="160DD1"/>
              </a:buClr>
              <a:buSzPct val="90000"/>
              <a:buFont typeface="+mj-lt"/>
              <a:buAutoNum type="arabicParenR"/>
            </a:pPr>
            <a:r>
              <a:rPr lang="fa-IR" sz="2000" dirty="0"/>
              <a:t>کسب بازارهای جدید زنجیره </a:t>
            </a:r>
            <a:r>
              <a:rPr lang="fa-IR" sz="2000" dirty="0" smtClean="0"/>
              <a:t>ای( هایپر </a:t>
            </a:r>
            <a:r>
              <a:rPr lang="fa-IR" sz="2000" dirty="0"/>
              <a:t>استار و </a:t>
            </a:r>
            <a:r>
              <a:rPr lang="fa-IR" sz="2000" dirty="0" smtClean="0"/>
              <a:t>.........)</a:t>
            </a:r>
          </a:p>
          <a:p>
            <a:pPr marL="800100" lvl="3" indent="-342900">
              <a:buClr>
                <a:srgbClr val="160DD1"/>
              </a:buClr>
              <a:buSzPct val="90000"/>
              <a:buFont typeface="+mj-lt"/>
              <a:buAutoNum type="arabicParenR"/>
            </a:pPr>
            <a:r>
              <a:rPr lang="fa-IR" sz="2000" dirty="0"/>
              <a:t>راه اندازی سیستم تبلیغاتی در شبکه های </a:t>
            </a:r>
            <a:r>
              <a:rPr lang="fa-IR" sz="2000" dirty="0" smtClean="0"/>
              <a:t>اجتماعی ( وب </a:t>
            </a:r>
            <a:r>
              <a:rPr lang="fa-IR" sz="2000" dirty="0"/>
              <a:t>سایت گرجی و پیچ اینستاگرام </a:t>
            </a:r>
            <a:r>
              <a:rPr lang="fa-IR" sz="2000" dirty="0" smtClean="0"/>
              <a:t>)</a:t>
            </a:r>
            <a:r>
              <a:rPr lang="fa-IR" sz="2000" dirty="0"/>
              <a:t/>
            </a:r>
            <a:br>
              <a:rPr lang="fa-IR" sz="2000" dirty="0"/>
            </a:br>
            <a:r>
              <a:rPr lang="fa-IR" dirty="0"/>
              <a:t/>
            </a:r>
            <a:br>
              <a:rPr lang="fa-IR" dirty="0"/>
            </a:br>
            <a:r>
              <a:rPr lang="fa-IR" dirty="0"/>
              <a:t/>
            </a:r>
            <a:br>
              <a:rPr lang="fa-IR" dirty="0"/>
            </a:br>
            <a:endParaRPr lang="fa-I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5370094"/>
            <a:ext cx="1905000" cy="1247847"/>
          </a:xfrm>
          <a:prstGeom prst="rect">
            <a:avLst/>
          </a:prstGeom>
        </p:spPr>
      </p:pic>
    </p:spTree>
    <p:extLst>
      <p:ext uri="{BB962C8B-B14F-4D97-AF65-F5344CB8AC3E}">
        <p14:creationId xmlns:p14="http://schemas.microsoft.com/office/powerpoint/2010/main" val="4983499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49404031"/>
              </p:ext>
            </p:extLst>
          </p:nvPr>
        </p:nvGraphicFramePr>
        <p:xfrm>
          <a:off x="914400" y="152400"/>
          <a:ext cx="7521575" cy="4212780"/>
        </p:xfrm>
        <a:graphic>
          <a:graphicData uri="http://schemas.openxmlformats.org/drawingml/2006/table">
            <a:tbl>
              <a:tblPr rtl="1" firstRow="1" bandRow="1">
                <a:tableStyleId>{C083E6E3-FA7D-4D7B-A595-EF9225AFEA82}</a:tableStyleId>
              </a:tblPr>
              <a:tblGrid>
                <a:gridCol w="1407433"/>
                <a:gridCol w="1357084"/>
                <a:gridCol w="1455058"/>
                <a:gridCol w="1661886"/>
                <a:gridCol w="1640114"/>
              </a:tblGrid>
              <a:tr h="791593">
                <a:tc>
                  <a:txBody>
                    <a:bodyPr/>
                    <a:lstStyle/>
                    <a:p>
                      <a:pPr rtl="1"/>
                      <a:r>
                        <a:rPr lang="fa-IR" sz="1800" kern="1200" dirty="0" smtClean="0">
                          <a:effectLst/>
                        </a:rPr>
                        <a:t>نام شرکت طرف معامله</a:t>
                      </a:r>
                      <a:endParaRPr lang="fa-IR" dirty="0"/>
                    </a:p>
                  </a:txBody>
                  <a:tcPr/>
                </a:tc>
                <a:tc>
                  <a:txBody>
                    <a:bodyPr/>
                    <a:lstStyle/>
                    <a:p>
                      <a:pPr rtl="1"/>
                      <a:r>
                        <a:rPr lang="fa-IR" sz="1800" kern="1200" dirty="0" smtClean="0">
                          <a:effectLst/>
                        </a:rPr>
                        <a:t>شرح معامله</a:t>
                      </a:r>
                      <a:endParaRPr lang="fa-IR" dirty="0"/>
                    </a:p>
                  </a:txBody>
                  <a:tcPr/>
                </a:tc>
                <a:tc>
                  <a:txBody>
                    <a:bodyPr/>
                    <a:lstStyle/>
                    <a:p>
                      <a:pPr rtl="1"/>
                      <a:r>
                        <a:rPr lang="fa-IR" sz="1800" kern="1200" dirty="0" smtClean="0">
                          <a:effectLst/>
                        </a:rPr>
                        <a:t>فروش(ریال)</a:t>
                      </a:r>
                      <a:endParaRPr lang="fa-IR" dirty="0"/>
                    </a:p>
                  </a:txBody>
                  <a:tcPr/>
                </a:tc>
                <a:tc>
                  <a:txBody>
                    <a:bodyPr/>
                    <a:lstStyle/>
                    <a:p>
                      <a:pPr rtl="1"/>
                      <a:r>
                        <a:rPr lang="fa-IR" sz="1800" kern="1200" dirty="0" smtClean="0">
                          <a:effectLst/>
                        </a:rPr>
                        <a:t>خرید(ریال)</a:t>
                      </a:r>
                      <a:endParaRPr lang="fa-IR" dirty="0"/>
                    </a:p>
                  </a:txBody>
                  <a:tcPr/>
                </a:tc>
                <a:tc>
                  <a:txBody>
                    <a:bodyPr/>
                    <a:lstStyle/>
                    <a:p>
                      <a:pPr rtl="1"/>
                      <a:r>
                        <a:rPr lang="fa-IR" sz="1800" kern="1200" dirty="0" smtClean="0">
                          <a:effectLst/>
                        </a:rPr>
                        <a:t>مانده طلب(بدهی)</a:t>
                      </a:r>
                      <a:br>
                        <a:rPr lang="fa-IR" sz="1800" kern="1200" dirty="0" smtClean="0">
                          <a:effectLst/>
                        </a:rPr>
                      </a:br>
                      <a:r>
                        <a:rPr lang="fa-IR" sz="1800" kern="1200" dirty="0" smtClean="0">
                          <a:effectLst/>
                        </a:rPr>
                        <a:t/>
                      </a:r>
                      <a:br>
                        <a:rPr lang="fa-IR" sz="1800" kern="1200" dirty="0" smtClean="0">
                          <a:effectLst/>
                        </a:rPr>
                      </a:br>
                      <a:endParaRPr lang="fa-IR" dirty="0"/>
                    </a:p>
                  </a:txBody>
                  <a:tcPr/>
                </a:tc>
              </a:tr>
              <a:tr h="1144597">
                <a:tc>
                  <a:txBody>
                    <a:bodyPr/>
                    <a:lstStyle/>
                    <a:p>
                      <a:pPr rtl="1"/>
                      <a:r>
                        <a:rPr lang="fa-IR" sz="1800" kern="1200" dirty="0" smtClean="0">
                          <a:effectLst/>
                        </a:rPr>
                        <a:t>شرکت آریا ملل زرین</a:t>
                      </a:r>
                      <a:endParaRPr lang="fa-IR" dirty="0"/>
                    </a:p>
                  </a:txBody>
                  <a:tcPr/>
                </a:tc>
                <a:tc>
                  <a:txBody>
                    <a:bodyPr/>
                    <a:lstStyle/>
                    <a:p>
                      <a:pPr rtl="1"/>
                      <a:r>
                        <a:rPr lang="fa-IR" sz="1800" kern="1200" dirty="0" smtClean="0">
                          <a:effectLst/>
                        </a:rPr>
                        <a:t>خرید رب و فروش بیسکویت - توزیع پرسنل</a:t>
                      </a:r>
                      <a:endParaRPr lang="fa-IR" dirty="0"/>
                    </a:p>
                  </a:txBody>
                  <a:tcPr/>
                </a:tc>
                <a:tc>
                  <a:txBody>
                    <a:bodyPr/>
                    <a:lstStyle/>
                    <a:p>
                      <a:pPr rtl="1"/>
                      <a:r>
                        <a:rPr lang="fa-IR" dirty="0" smtClean="0"/>
                        <a:t>799،390،628</a:t>
                      </a:r>
                      <a:endParaRPr lang="fa-IR" dirty="0"/>
                    </a:p>
                  </a:txBody>
                  <a:tcPr/>
                </a:tc>
                <a:tc>
                  <a:txBody>
                    <a:bodyPr/>
                    <a:lstStyle/>
                    <a:p>
                      <a:pPr rtl="1"/>
                      <a:r>
                        <a:rPr lang="fa-IR" dirty="0" smtClean="0"/>
                        <a:t>152،513،112</a:t>
                      </a:r>
                      <a:endParaRPr lang="fa-IR" dirty="0"/>
                    </a:p>
                  </a:txBody>
                  <a:tcPr/>
                </a:tc>
                <a:tc>
                  <a:txBody>
                    <a:bodyPr/>
                    <a:lstStyle/>
                    <a:p>
                      <a:pPr rtl="1"/>
                      <a:r>
                        <a:rPr lang="fa-IR" dirty="0" smtClean="0"/>
                        <a:t>680،683،616</a:t>
                      </a:r>
                      <a:endParaRPr lang="fa-IR" dirty="0"/>
                    </a:p>
                  </a:txBody>
                  <a:tcPr/>
                </a:tc>
              </a:tr>
              <a:tr h="920940">
                <a:tc>
                  <a:txBody>
                    <a:bodyPr/>
                    <a:lstStyle/>
                    <a:p>
                      <a:pPr rtl="1"/>
                      <a:r>
                        <a:rPr lang="fa-IR" sz="1800" kern="1200" dirty="0" smtClean="0">
                          <a:effectLst/>
                        </a:rPr>
                        <a:t>شرکت زرین لبن پارس</a:t>
                      </a:r>
                      <a:br>
                        <a:rPr lang="fa-IR" sz="1800" kern="1200" dirty="0" smtClean="0">
                          <a:effectLst/>
                        </a:rPr>
                      </a:br>
                      <a:endParaRPr lang="fa-IR" dirty="0"/>
                    </a:p>
                  </a:txBody>
                  <a:tcPr/>
                </a:tc>
                <a:tc>
                  <a:txBody>
                    <a:bodyPr/>
                    <a:lstStyle/>
                    <a:p>
                      <a:pPr rtl="1"/>
                      <a:r>
                        <a:rPr lang="fa-IR" sz="1800" kern="1200" dirty="0" smtClean="0">
                          <a:effectLst/>
                        </a:rPr>
                        <a:t>فروش بیسکویت - خرید مواد اولیه</a:t>
                      </a:r>
                      <a:endParaRPr lang="fa-IR" dirty="0"/>
                    </a:p>
                  </a:txBody>
                  <a:tcPr/>
                </a:tc>
                <a:tc>
                  <a:txBody>
                    <a:bodyPr/>
                    <a:lstStyle/>
                    <a:p>
                      <a:pPr rtl="1"/>
                      <a:r>
                        <a:rPr lang="fa-IR" dirty="0" smtClean="0"/>
                        <a:t>10،405،979</a:t>
                      </a:r>
                      <a:endParaRPr lang="fa-IR" dirty="0"/>
                    </a:p>
                  </a:txBody>
                  <a:tcPr/>
                </a:tc>
                <a:tc>
                  <a:txBody>
                    <a:bodyPr/>
                    <a:lstStyle/>
                    <a:p>
                      <a:pPr rtl="1"/>
                      <a:r>
                        <a:rPr lang="fa-IR" dirty="0" smtClean="0"/>
                        <a:t>5،164،026،320</a:t>
                      </a:r>
                      <a:endParaRPr lang="fa-IR" dirty="0"/>
                    </a:p>
                  </a:txBody>
                  <a:tcPr/>
                </a:tc>
                <a:tc>
                  <a:txBody>
                    <a:bodyPr/>
                    <a:lstStyle/>
                    <a:p>
                      <a:pPr rtl="1"/>
                      <a:r>
                        <a:rPr lang="fa-IR" dirty="0" smtClean="0"/>
                        <a:t>(214،782،821)</a:t>
                      </a:r>
                      <a:endParaRPr lang="fa-IR" dirty="0"/>
                    </a:p>
                  </a:txBody>
                  <a:tcPr/>
                </a:tc>
              </a:tr>
              <a:tr h="1029071">
                <a:tc>
                  <a:txBody>
                    <a:bodyPr/>
                    <a:lstStyle/>
                    <a:p>
                      <a:pPr rtl="1"/>
                      <a:r>
                        <a:rPr lang="fa-IR" sz="1800" kern="1200" dirty="0" smtClean="0">
                          <a:effectLst/>
                        </a:rPr>
                        <a:t>شرکت پاکنام</a:t>
                      </a:r>
                      <a:endParaRPr lang="fa-IR" dirty="0"/>
                    </a:p>
                  </a:txBody>
                  <a:tcPr/>
                </a:tc>
                <a:tc>
                  <a:txBody>
                    <a:bodyPr/>
                    <a:lstStyle/>
                    <a:p>
                      <a:pPr rtl="1"/>
                      <a:r>
                        <a:rPr lang="fa-IR" sz="1800" kern="1200" dirty="0" smtClean="0">
                          <a:effectLst/>
                        </a:rPr>
                        <a:t>خرید کالا و خدمات و فروش بیسکویت</a:t>
                      </a:r>
                      <a:endParaRPr lang="fa-IR" dirty="0"/>
                    </a:p>
                  </a:txBody>
                  <a:tcPr/>
                </a:tc>
                <a:tc>
                  <a:txBody>
                    <a:bodyPr/>
                    <a:lstStyle/>
                    <a:p>
                      <a:pPr rtl="1"/>
                      <a:r>
                        <a:rPr lang="fa-IR" dirty="0" smtClean="0"/>
                        <a:t>884،839،231</a:t>
                      </a:r>
                      <a:endParaRPr lang="fa-IR" dirty="0"/>
                    </a:p>
                  </a:txBody>
                  <a:tcPr/>
                </a:tc>
                <a:tc>
                  <a:txBody>
                    <a:bodyPr/>
                    <a:lstStyle/>
                    <a:p>
                      <a:pPr rtl="1"/>
                      <a:r>
                        <a:rPr lang="fa-IR" dirty="0" smtClean="0"/>
                        <a:t>462،464،231</a:t>
                      </a:r>
                      <a:endParaRPr lang="fa-IR" dirty="0"/>
                    </a:p>
                  </a:txBody>
                  <a:tcPr/>
                </a:tc>
                <a:tc>
                  <a:txBody>
                    <a:bodyPr/>
                    <a:lstStyle/>
                    <a:p>
                      <a:pPr rtl="1"/>
                      <a:r>
                        <a:rPr lang="fa-IR" dirty="0" smtClean="0"/>
                        <a:t>(33،080،371)</a:t>
                      </a:r>
                      <a:endParaRPr lang="fa-IR" dirty="0"/>
                    </a:p>
                  </a:txBody>
                  <a:tcPr/>
                </a:tc>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5370094"/>
            <a:ext cx="1905000" cy="1247847"/>
          </a:xfrm>
          <a:prstGeom prst="rect">
            <a:avLst/>
          </a:prstGeom>
        </p:spPr>
      </p:pic>
      <p:sp>
        <p:nvSpPr>
          <p:cNvPr id="2" name="Rectangle 1"/>
          <p:cNvSpPr/>
          <p:nvPr/>
        </p:nvSpPr>
        <p:spPr>
          <a:xfrm>
            <a:off x="410029" y="4343400"/>
            <a:ext cx="8305800" cy="923330"/>
          </a:xfrm>
          <a:prstGeom prst="rect">
            <a:avLst/>
          </a:prstGeom>
        </p:spPr>
        <p:txBody>
          <a:bodyPr wrap="square">
            <a:spAutoFit/>
          </a:bodyPr>
          <a:lstStyle/>
          <a:p>
            <a:pPr algn="r"/>
            <a:r>
              <a:rPr lang="fa-IR" dirty="0"/>
              <a:t>توضیح اینکه خرید از پاکنام شامل خرید یک دستگاه پژو </a:t>
            </a:r>
            <a:r>
              <a:rPr lang="fa-IR" dirty="0" smtClean="0"/>
              <a:t>405 </a:t>
            </a:r>
            <a:r>
              <a:rPr lang="fa-IR" dirty="0"/>
              <a:t>، اجاره ساختمان دفتر مرکزی و خرید مواد شوینده می باشد .</a:t>
            </a:r>
            <a:br>
              <a:rPr lang="fa-IR" dirty="0"/>
            </a:br>
            <a:endParaRPr lang="fa-IR" dirty="0"/>
          </a:p>
        </p:txBody>
      </p:sp>
    </p:spTree>
    <p:extLst>
      <p:ext uri="{BB962C8B-B14F-4D97-AF65-F5344CB8AC3E}">
        <p14:creationId xmlns:p14="http://schemas.microsoft.com/office/powerpoint/2010/main" val="112346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5400" dirty="0" smtClean="0">
                <a:latin typeface="Urdu Typesetting" pitchFamily="66" charset="-78"/>
                <a:cs typeface="Urdu Typesetting" pitchFamily="66" charset="-78"/>
              </a:rPr>
              <a:t>موفقیت ها</a:t>
            </a:r>
            <a:r>
              <a:rPr lang="fa-IR" sz="5400" dirty="0" smtClean="0">
                <a:solidFill>
                  <a:srgbClr val="160DD1"/>
                </a:solidFill>
                <a:latin typeface="Urdu Typesetting" pitchFamily="66" charset="-78"/>
                <a:cs typeface="Urdu Typesetting" pitchFamily="66" charset="-78"/>
              </a:rPr>
              <a:t>:</a:t>
            </a:r>
            <a:endParaRPr lang="fa-IR" sz="5400" dirty="0">
              <a:solidFill>
                <a:srgbClr val="160DD1"/>
              </a:solidFill>
              <a:latin typeface="Urdu Typesetting" pitchFamily="66" charset="-78"/>
              <a:cs typeface="Urdu Typesetting" pitchFamily="66" charset="-78"/>
            </a:endParaRPr>
          </a:p>
        </p:txBody>
      </p:sp>
      <p:sp>
        <p:nvSpPr>
          <p:cNvPr id="3" name="Content Placeholder 2"/>
          <p:cNvSpPr>
            <a:spLocks noGrp="1"/>
          </p:cNvSpPr>
          <p:nvPr>
            <p:ph idx="1"/>
          </p:nvPr>
        </p:nvSpPr>
        <p:spPr/>
        <p:txBody>
          <a:bodyPr/>
          <a:lstStyle/>
          <a:p>
            <a:pPr lvl="1"/>
            <a:endParaRPr lang="fa-IR" dirty="0" smtClean="0"/>
          </a:p>
          <a:p>
            <a:pPr lvl="1">
              <a:buClr>
                <a:srgbClr val="160DD1"/>
              </a:buClr>
              <a:buSzPct val="90000"/>
              <a:buFont typeface="Arial" pitchFamily="34" charset="0"/>
              <a:buChar char="•"/>
            </a:pPr>
            <a:r>
              <a:rPr lang="fa-IR" sz="2000" dirty="0"/>
              <a:t>کسب نشان برتر از حامیان کیفیت و </a:t>
            </a:r>
            <a:r>
              <a:rPr lang="fa-IR" sz="2000" dirty="0" smtClean="0"/>
              <a:t>استاندار</a:t>
            </a:r>
            <a:r>
              <a:rPr lang="fa-IR" sz="2000" dirty="0"/>
              <a:t>د</a:t>
            </a:r>
            <a:endParaRPr lang="fa-IR" sz="2000" dirty="0" smtClean="0"/>
          </a:p>
          <a:p>
            <a:pPr lvl="1">
              <a:buClr>
                <a:srgbClr val="160DD1"/>
              </a:buClr>
              <a:buSzPct val="90000"/>
              <a:buFont typeface="Arial" pitchFamily="34" charset="0"/>
              <a:buChar char="•"/>
            </a:pPr>
            <a:r>
              <a:rPr lang="fa-IR" sz="2000" dirty="0"/>
              <a:t>اخذ گواهینامه های از سازمان حلال </a:t>
            </a:r>
            <a:r>
              <a:rPr lang="en-US" sz="2000" dirty="0"/>
              <a:t>ISO22000 </a:t>
            </a:r>
            <a:r>
              <a:rPr lang="fa-IR" sz="2000" dirty="0"/>
              <a:t>از </a:t>
            </a:r>
            <a:r>
              <a:rPr lang="en-US" sz="2000" dirty="0"/>
              <a:t>VRS </a:t>
            </a:r>
            <a:r>
              <a:rPr lang="fa-IR" sz="2000" dirty="0"/>
              <a:t>انگلستان</a:t>
            </a:r>
            <a:br>
              <a:rPr lang="fa-IR" sz="2000" dirty="0"/>
            </a:br>
            <a:endParaRPr lang="fa-IR" sz="2000" dirty="0"/>
          </a:p>
        </p:txBody>
      </p:sp>
    </p:spTree>
    <p:extLst>
      <p:ext uri="{BB962C8B-B14F-4D97-AF65-F5344CB8AC3E}">
        <p14:creationId xmlns:p14="http://schemas.microsoft.com/office/powerpoint/2010/main" val="15291594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5400" dirty="0" smtClean="0">
                <a:latin typeface="Urdu Typesetting" pitchFamily="66" charset="-78"/>
                <a:cs typeface="Urdu Typesetting" pitchFamily="66" charset="-78"/>
              </a:rPr>
              <a:t>ویژگی اخلاقی کارافرینانه</a:t>
            </a:r>
            <a:r>
              <a:rPr lang="fa-IR" sz="5400" dirty="0" smtClean="0">
                <a:solidFill>
                  <a:srgbClr val="160DD1"/>
                </a:solidFill>
                <a:latin typeface="Urdu Typesetting" pitchFamily="66" charset="-78"/>
                <a:cs typeface="Urdu Typesetting" pitchFamily="66" charset="-78"/>
              </a:rPr>
              <a:t>:</a:t>
            </a:r>
            <a:endParaRPr lang="fa-IR" sz="5400" dirty="0">
              <a:solidFill>
                <a:srgbClr val="160DD1"/>
              </a:solidFill>
              <a:latin typeface="Urdu Typesetting" pitchFamily="66" charset="-78"/>
              <a:cs typeface="Urdu Typesetting" pitchFamily="66" charset="-78"/>
            </a:endParaRPr>
          </a:p>
        </p:txBody>
      </p:sp>
      <p:sp>
        <p:nvSpPr>
          <p:cNvPr id="3" name="Content Placeholder 2"/>
          <p:cNvSpPr>
            <a:spLocks noGrp="1"/>
          </p:cNvSpPr>
          <p:nvPr>
            <p:ph idx="1"/>
          </p:nvPr>
        </p:nvSpPr>
        <p:spPr/>
        <p:txBody>
          <a:bodyPr>
            <a:normAutofit lnSpcReduction="10000"/>
          </a:bodyPr>
          <a:lstStyle/>
          <a:p>
            <a:endParaRPr lang="fa-IR" dirty="0" smtClean="0"/>
          </a:p>
          <a:p>
            <a:pPr marL="580644" lvl="2" indent="-342900">
              <a:buClr>
                <a:srgbClr val="160DD1"/>
              </a:buClr>
              <a:buSzPct val="90000"/>
              <a:buFont typeface="+mj-lt"/>
              <a:buAutoNum type="arabicParenR"/>
            </a:pPr>
            <a:r>
              <a:rPr lang="fa-IR" sz="2000" dirty="0" smtClean="0"/>
              <a:t>توانایی مدیریت بالا</a:t>
            </a:r>
          </a:p>
          <a:p>
            <a:pPr marL="580644" lvl="2" indent="-342900">
              <a:buClr>
                <a:srgbClr val="160DD1"/>
              </a:buClr>
              <a:buSzPct val="90000"/>
              <a:buFont typeface="+mj-lt"/>
              <a:buAutoNum type="arabicParenR"/>
            </a:pPr>
            <a:r>
              <a:rPr lang="fa-IR" sz="2000" dirty="0" smtClean="0"/>
              <a:t>پشتکار</a:t>
            </a:r>
          </a:p>
          <a:p>
            <a:pPr marL="580644" lvl="2" indent="-342900">
              <a:buClr>
                <a:srgbClr val="160DD1"/>
              </a:buClr>
              <a:buSzPct val="90000"/>
              <a:buFont typeface="+mj-lt"/>
              <a:buAutoNum type="arabicParenR"/>
            </a:pPr>
            <a:r>
              <a:rPr lang="fa-IR" sz="2000" dirty="0" smtClean="0"/>
              <a:t>قدرت تصمیم گیری بالا</a:t>
            </a:r>
          </a:p>
          <a:p>
            <a:pPr marL="580644" lvl="2" indent="-342900">
              <a:buClr>
                <a:srgbClr val="160DD1"/>
              </a:buClr>
              <a:buSzPct val="90000"/>
              <a:buFont typeface="+mj-lt"/>
              <a:buAutoNum type="arabicParenR"/>
            </a:pPr>
            <a:r>
              <a:rPr lang="fa-IR" sz="2000" dirty="0" smtClean="0"/>
              <a:t>صبر و استقامت</a:t>
            </a:r>
          </a:p>
          <a:p>
            <a:pPr marL="580644" lvl="2" indent="-342900">
              <a:buClr>
                <a:srgbClr val="160DD1"/>
              </a:buClr>
              <a:buSzPct val="90000"/>
              <a:buFont typeface="+mj-lt"/>
              <a:buAutoNum type="arabicParenR"/>
            </a:pPr>
            <a:r>
              <a:rPr lang="fa-IR" sz="2000" dirty="0" smtClean="0"/>
              <a:t>خودباوری</a:t>
            </a:r>
          </a:p>
          <a:p>
            <a:pPr marL="580644" lvl="2" indent="-342900">
              <a:buClr>
                <a:srgbClr val="160DD1"/>
              </a:buClr>
              <a:buSzPct val="90000"/>
              <a:buFont typeface="+mj-lt"/>
              <a:buAutoNum type="arabicParenR"/>
            </a:pPr>
            <a:r>
              <a:rPr lang="fa-IR" sz="2000" dirty="0" smtClean="0"/>
              <a:t>اعتماد به نفس کافی</a:t>
            </a:r>
          </a:p>
          <a:p>
            <a:pPr marL="580644" lvl="2" indent="-342900">
              <a:buClr>
                <a:srgbClr val="160DD1"/>
              </a:buClr>
              <a:buSzPct val="90000"/>
              <a:buFont typeface="+mj-lt"/>
              <a:buAutoNum type="arabicParenR"/>
            </a:pPr>
            <a:r>
              <a:rPr lang="fa-IR" sz="2000" dirty="0" smtClean="0"/>
              <a:t>ریسک پذیری</a:t>
            </a:r>
          </a:p>
          <a:p>
            <a:pPr marL="580644" lvl="2" indent="-342900">
              <a:buClr>
                <a:srgbClr val="160DD1"/>
              </a:buClr>
              <a:buSzPct val="90000"/>
              <a:buFont typeface="+mj-lt"/>
              <a:buAutoNum type="arabicParenR"/>
            </a:pPr>
            <a:r>
              <a:rPr lang="fa-IR" sz="2000" dirty="0" smtClean="0"/>
              <a:t>خلاقیت</a:t>
            </a:r>
          </a:p>
          <a:p>
            <a:pPr marL="580644" lvl="2" indent="-342900">
              <a:buClr>
                <a:srgbClr val="160DD1"/>
              </a:buClr>
              <a:buSzPct val="90000"/>
              <a:buFont typeface="+mj-lt"/>
              <a:buAutoNum type="arabicParenR"/>
            </a:pPr>
            <a:r>
              <a:rPr lang="fa-IR" sz="2000" dirty="0" smtClean="0"/>
              <a:t>باور به کار جمعی یا گروهی</a:t>
            </a:r>
          </a:p>
          <a:p>
            <a:pPr marL="580644" lvl="2" indent="-342900">
              <a:buClr>
                <a:srgbClr val="160DD1"/>
              </a:buClr>
              <a:buSzPct val="90000"/>
              <a:buFont typeface="+mj-lt"/>
              <a:buAutoNum type="arabicParenR"/>
            </a:pPr>
            <a:r>
              <a:rPr lang="fa-IR" sz="2000" dirty="0" smtClean="0"/>
              <a:t>سخت کوشی</a:t>
            </a:r>
            <a:endParaRPr lang="fa-IR"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5410200"/>
            <a:ext cx="1905000" cy="1247847"/>
          </a:xfrm>
          <a:prstGeom prst="rect">
            <a:avLst/>
          </a:prstGeom>
        </p:spPr>
      </p:pic>
    </p:spTree>
    <p:extLst>
      <p:ext uri="{BB962C8B-B14F-4D97-AF65-F5344CB8AC3E}">
        <p14:creationId xmlns:p14="http://schemas.microsoft.com/office/powerpoint/2010/main" val="36296746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63562"/>
          </a:xfrm>
        </p:spPr>
        <p:txBody>
          <a:bodyPr>
            <a:noAutofit/>
          </a:bodyPr>
          <a:lstStyle/>
          <a:p>
            <a:pPr algn="r"/>
            <a:r>
              <a:rPr lang="fa-IR" sz="5400" dirty="0" smtClean="0">
                <a:latin typeface="Urdu Typesetting" pitchFamily="66" charset="-78"/>
                <a:cs typeface="Urdu Typesetting" pitchFamily="66" charset="-78"/>
              </a:rPr>
              <a:t>انواع محصولات</a:t>
            </a:r>
            <a:r>
              <a:rPr lang="fa-IR" sz="5400" dirty="0" smtClean="0">
                <a:solidFill>
                  <a:srgbClr val="160DD1"/>
                </a:solidFill>
                <a:latin typeface="Urdu Typesetting" pitchFamily="66" charset="-78"/>
                <a:cs typeface="Urdu Typesetting" pitchFamily="66" charset="-78"/>
              </a:rPr>
              <a:t>:</a:t>
            </a:r>
            <a:endParaRPr lang="fa-IR" sz="5400" dirty="0">
              <a:solidFill>
                <a:srgbClr val="160DD1"/>
              </a:solidFill>
              <a:latin typeface="Urdu Typesetting" pitchFamily="66" charset="-78"/>
              <a:cs typeface="Urdu Typesetting" pitchFamily="66" charset="-78"/>
            </a:endParaRPr>
          </a:p>
        </p:txBody>
      </p:sp>
      <p:sp>
        <p:nvSpPr>
          <p:cNvPr id="2" name="Content Placeholder 1"/>
          <p:cNvSpPr>
            <a:spLocks noGrp="1"/>
          </p:cNvSpPr>
          <p:nvPr>
            <p:ph idx="1"/>
          </p:nvPr>
        </p:nvSpPr>
        <p:spPr>
          <a:xfrm>
            <a:off x="838200" y="1676400"/>
            <a:ext cx="7520940" cy="2785572"/>
          </a:xfrm>
        </p:spPr>
        <p:txBody>
          <a:bodyPr/>
          <a:lstStyle/>
          <a:p>
            <a:r>
              <a:rPr lang="fa-IR" sz="2200" b="0" dirty="0" smtClean="0"/>
              <a:t>بیسکویت‌ها ، ویفرها ، کراکرها ، کوکی‌ها </a:t>
            </a:r>
            <a:r>
              <a:rPr lang="fa-IR" sz="2200" b="0" dirty="0"/>
              <a:t>و شکلات‌ها این پنج مجموعه هستند</a:t>
            </a:r>
            <a:r>
              <a:rPr lang="fa-IR" sz="2200" b="0" dirty="0" smtClean="0"/>
              <a:t>.</a:t>
            </a:r>
          </a:p>
          <a:p>
            <a:pPr marL="566928" indent="-457200">
              <a:buClr>
                <a:srgbClr val="160DD1"/>
              </a:buClr>
              <a:buSzPct val="90000"/>
              <a:buFont typeface="+mj-lt"/>
              <a:buAutoNum type="arabicParenR"/>
            </a:pPr>
            <a:r>
              <a:rPr lang="fa-IR" sz="2200" b="0" dirty="0" smtClean="0"/>
              <a:t>بیسکویت ها:</a:t>
            </a:r>
          </a:p>
          <a:p>
            <a:pPr marL="109728" indent="0">
              <a:buClr>
                <a:srgbClr val="160DD1"/>
              </a:buClr>
              <a:buSzPct val="90000"/>
            </a:pPr>
            <a:endParaRPr lang="fa-IR" sz="2200" b="0" dirty="0" smtClean="0"/>
          </a:p>
          <a:p>
            <a:pPr lvl="4">
              <a:buClr>
                <a:srgbClr val="160DD1"/>
              </a:buClr>
              <a:buSzPct val="90000"/>
              <a:buFont typeface="Arial" pitchFamily="34" charset="0"/>
              <a:buChar char="•"/>
            </a:pPr>
            <a:r>
              <a:rPr lang="fa-IR" sz="2200" dirty="0" smtClean="0"/>
              <a:t>ساده</a:t>
            </a:r>
          </a:p>
          <a:p>
            <a:pPr lvl="4">
              <a:buClr>
                <a:srgbClr val="160DD1"/>
              </a:buClr>
              <a:buSzPct val="90000"/>
              <a:buFont typeface="Arial" pitchFamily="34" charset="0"/>
              <a:buChar char="•"/>
            </a:pPr>
            <a:r>
              <a:rPr lang="fa-IR" sz="2200" dirty="0" smtClean="0"/>
              <a:t>روکش دار</a:t>
            </a:r>
          </a:p>
          <a:p>
            <a:pPr lvl="4">
              <a:buClr>
                <a:srgbClr val="160DD1"/>
              </a:buClr>
              <a:buSzPct val="90000"/>
              <a:buFont typeface="Arial" pitchFamily="34" charset="0"/>
              <a:buChar char="•"/>
            </a:pPr>
            <a:r>
              <a:rPr lang="fa-IR" sz="2200" dirty="0" smtClean="0"/>
              <a:t>کرم دار</a:t>
            </a:r>
          </a:p>
          <a:p>
            <a:pPr marL="109728" indent="0">
              <a:buClr>
                <a:schemeClr val="accent1">
                  <a:lumMod val="75000"/>
                </a:schemeClr>
              </a:buClr>
              <a:buSzPct val="90000"/>
              <a:buNone/>
            </a:pPr>
            <a:endParaRPr lang="fa-IR" dirty="0"/>
          </a:p>
          <a:p>
            <a:pPr marL="109728" indent="0">
              <a:buClr>
                <a:schemeClr val="accent1">
                  <a:lumMod val="75000"/>
                </a:schemeClr>
              </a:buClr>
              <a:buSzPct val="90000"/>
              <a:buNone/>
            </a:pPr>
            <a:endParaRPr lang="fa-IR"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5370094"/>
            <a:ext cx="1905000" cy="1247847"/>
          </a:xfrm>
          <a:prstGeom prst="rect">
            <a:avLst/>
          </a:prstGeom>
        </p:spPr>
      </p:pic>
    </p:spTree>
    <p:extLst>
      <p:ext uri="{BB962C8B-B14F-4D97-AF65-F5344CB8AC3E}">
        <p14:creationId xmlns:p14="http://schemas.microsoft.com/office/powerpoint/2010/main" val="14045236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487362"/>
          </a:xfrm>
        </p:spPr>
        <p:txBody>
          <a:bodyPr>
            <a:noAutofit/>
          </a:bodyPr>
          <a:lstStyle/>
          <a:p>
            <a:pPr algn="r"/>
            <a:r>
              <a:rPr lang="fa-IR" sz="5400" dirty="0" smtClean="0">
                <a:latin typeface="Urdu Typesetting" pitchFamily="66" charset="-78"/>
                <a:cs typeface="Urdu Typesetting" pitchFamily="66" charset="-78"/>
              </a:rPr>
              <a:t>ساده</a:t>
            </a:r>
            <a:r>
              <a:rPr lang="fa-IR" sz="5400" dirty="0" smtClean="0">
                <a:solidFill>
                  <a:srgbClr val="160DD1"/>
                </a:solidFill>
                <a:latin typeface="Urdu Typesetting" pitchFamily="66" charset="-78"/>
                <a:cs typeface="Urdu Typesetting" pitchFamily="66" charset="-78"/>
              </a:rPr>
              <a:t>:</a:t>
            </a:r>
            <a:endParaRPr lang="fa-IR" sz="5400" dirty="0">
              <a:solidFill>
                <a:srgbClr val="160DD1"/>
              </a:solidFill>
              <a:latin typeface="Urdu Typesetting" pitchFamily="66" charset="-78"/>
              <a:cs typeface="Urdu Typesetting" pitchFamily="66" charset="-78"/>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6047" y="838200"/>
            <a:ext cx="5701553" cy="4038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1" y="5370094"/>
            <a:ext cx="1905000" cy="1247847"/>
          </a:xfrm>
          <a:prstGeom prst="rect">
            <a:avLst/>
          </a:prstGeom>
        </p:spPr>
      </p:pic>
    </p:spTree>
    <p:extLst>
      <p:ext uri="{BB962C8B-B14F-4D97-AF65-F5344CB8AC3E}">
        <p14:creationId xmlns:p14="http://schemas.microsoft.com/office/powerpoint/2010/main" val="2495901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rotWithShape="1">
          <a:blip r:embed="rId2">
            <a:extLst>
              <a:ext uri="{28A0092B-C50C-407E-A947-70E740481C1C}">
                <a14:useLocalDpi xmlns:a14="http://schemas.microsoft.com/office/drawing/2010/main" val="0"/>
              </a:ext>
            </a:extLst>
          </a:blip>
          <a:srcRect r="26543" b="19604"/>
          <a:stretch/>
        </p:blipFill>
        <p:spPr>
          <a:xfrm>
            <a:off x="1981200" y="914400"/>
            <a:ext cx="5259546" cy="40308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1" y="5370094"/>
            <a:ext cx="1905000" cy="1247847"/>
          </a:xfrm>
          <a:prstGeom prst="rect">
            <a:avLst/>
          </a:prstGeom>
        </p:spPr>
      </p:pic>
    </p:spTree>
    <p:extLst>
      <p:ext uri="{BB962C8B-B14F-4D97-AF65-F5344CB8AC3E}">
        <p14:creationId xmlns:p14="http://schemas.microsoft.com/office/powerpoint/2010/main" val="27649003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39762"/>
          </a:xfrm>
        </p:spPr>
        <p:txBody>
          <a:bodyPr>
            <a:normAutofit fontScale="90000"/>
          </a:bodyPr>
          <a:lstStyle/>
          <a:p>
            <a:pPr algn="r"/>
            <a:r>
              <a:rPr lang="fa-IR" sz="5400" dirty="0" smtClean="0">
                <a:latin typeface="Urdu Typesetting" pitchFamily="66" charset="-78"/>
                <a:cs typeface="Urdu Typesetting" pitchFamily="66" charset="-78"/>
              </a:rPr>
              <a:t>روکش دار</a:t>
            </a:r>
            <a:r>
              <a:rPr lang="fa-IR" sz="5400" dirty="0" smtClean="0">
                <a:solidFill>
                  <a:srgbClr val="160DD1"/>
                </a:solidFill>
                <a:latin typeface="Urdu Typesetting" pitchFamily="66" charset="-78"/>
                <a:cs typeface="Urdu Typesetting" pitchFamily="66" charset="-78"/>
              </a:rPr>
              <a:t>:</a:t>
            </a:r>
            <a:endParaRPr lang="fa-IR" sz="5400" dirty="0">
              <a:solidFill>
                <a:srgbClr val="160DD1"/>
              </a:solidFill>
              <a:latin typeface="Urdu Typesetting" pitchFamily="66" charset="-78"/>
              <a:cs typeface="Urdu Typesetting" pitchFamily="66" charset="-78"/>
            </a:endParaRPr>
          </a:p>
        </p:txBody>
      </p:sp>
      <p:pic>
        <p:nvPicPr>
          <p:cNvPr id="7" name="Content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r="36003"/>
          <a:stretch/>
        </p:blipFill>
        <p:spPr>
          <a:xfrm>
            <a:off x="2176463" y="914400"/>
            <a:ext cx="4148137" cy="40511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1" y="5410200"/>
            <a:ext cx="1905000" cy="1247847"/>
          </a:xfrm>
          <a:prstGeom prst="rect">
            <a:avLst/>
          </a:prstGeom>
        </p:spPr>
      </p:pic>
    </p:spTree>
    <p:extLst>
      <p:ext uri="{BB962C8B-B14F-4D97-AF65-F5344CB8AC3E}">
        <p14:creationId xmlns:p14="http://schemas.microsoft.com/office/powerpoint/2010/main" val="17183514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Custom 1">
      <a:dk1>
        <a:sysClr val="windowText" lastClr="000000"/>
      </a:dk1>
      <a:lt1>
        <a:sysClr val="window" lastClr="FFFFFF"/>
      </a:lt1>
      <a:dk2>
        <a:srgbClr val="323232"/>
      </a:dk2>
      <a:lt2>
        <a:srgbClr val="E3DED1"/>
      </a:lt2>
      <a:accent1>
        <a:srgbClr val="F07F09"/>
      </a:accent1>
      <a:accent2>
        <a:srgbClr val="F5D40F"/>
      </a:accent2>
      <a:accent3>
        <a:srgbClr val="160DD1"/>
      </a:accent3>
      <a:accent4>
        <a:srgbClr val="4E8542"/>
      </a:accent4>
      <a:accent5>
        <a:srgbClr val="604878"/>
      </a:accent5>
      <a:accent6>
        <a:srgbClr val="C19859"/>
      </a:accent6>
      <a:hlink>
        <a:srgbClr val="6B9F25"/>
      </a:hlink>
      <a:folHlink>
        <a:srgbClr val="B26B0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495</TotalTime>
  <Words>1371</Words>
  <Application>Microsoft Office PowerPoint</Application>
  <PresentationFormat>On-screen Show (4:3)</PresentationFormat>
  <Paragraphs>346</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Angles</vt:lpstr>
      <vt:lpstr>به نام خدا</vt:lpstr>
      <vt:lpstr>تاریخچه شرکت:</vt:lpstr>
      <vt:lpstr>PowerPoint Presentation</vt:lpstr>
      <vt:lpstr>PowerPoint Presentation</vt:lpstr>
      <vt:lpstr>ویژگی اخلاقی کارافرینانه:</vt:lpstr>
      <vt:lpstr>انواع محصولات:</vt:lpstr>
      <vt:lpstr>ساده:</vt:lpstr>
      <vt:lpstr>PowerPoint Presentation</vt:lpstr>
      <vt:lpstr>روکش دار:</vt:lpstr>
      <vt:lpstr>PowerPoint Presentation</vt:lpstr>
      <vt:lpstr>کرم دار:</vt:lpstr>
      <vt:lpstr>PowerPoint Presentation</vt:lpstr>
      <vt:lpstr>PowerPoint Presentation</vt:lpstr>
      <vt:lpstr>روکش دار :</vt:lpstr>
      <vt:lpstr>PowerPoint Presentation</vt:lpstr>
      <vt:lpstr>ساده:</vt:lpstr>
      <vt:lpstr>کاراملی:</vt:lpstr>
      <vt:lpstr>PowerPoint Presentation</vt:lpstr>
      <vt:lpstr>PowerPoint Presentation</vt:lpstr>
      <vt:lpstr>PowerPoint Presentation</vt:lpstr>
      <vt:lpstr>PowerPoint Presentation</vt:lpstr>
      <vt:lpstr>تکه شکلات:</vt:lpstr>
      <vt:lpstr>PowerPoint Presentation</vt:lpstr>
      <vt:lpstr>ساده:</vt:lpstr>
      <vt:lpstr>طریقه ساخت محصولات :</vt:lpstr>
      <vt:lpstr>تهیه خمیر:</vt:lpstr>
      <vt:lpstr>PowerPoint Presentation</vt:lpstr>
      <vt:lpstr>قالب زنی:</vt:lpstr>
      <vt:lpstr>PowerPoint Presentation</vt:lpstr>
      <vt:lpstr> پخت :</vt:lpstr>
      <vt:lpstr>سرد کردن :</vt:lpstr>
      <vt:lpstr>بسته بندی کردن :</vt:lpstr>
      <vt:lpstr>  آمار خرید و مصرف مواد اولیه عمده :  </vt:lpstr>
      <vt:lpstr>PowerPoint Presentation</vt:lpstr>
      <vt:lpstr>مصرف سرانه محصول در ایران :</vt:lpstr>
      <vt:lpstr>PowerPoint Presentation</vt:lpstr>
      <vt:lpstr>PowerPoint Presentation</vt:lpstr>
      <vt:lpstr>PowerPoint Presentation</vt:lpstr>
      <vt:lpstr>میزان علاقه مندی مردم نسبت به محصولات :</vt:lpstr>
      <vt:lpstr>صادرات :</vt:lpstr>
      <vt:lpstr>شیوه ای فروش:</vt:lpstr>
      <vt:lpstr>PowerPoint Presentation</vt:lpstr>
      <vt:lpstr>موفقیت ها:</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تاریخچه شرکت:</dc:title>
  <dc:creator>WIN8.1</dc:creator>
  <cp:lastModifiedBy>dear user</cp:lastModifiedBy>
  <cp:revision>30</cp:revision>
  <dcterms:created xsi:type="dcterms:W3CDTF">2006-08-16T00:00:00Z</dcterms:created>
  <dcterms:modified xsi:type="dcterms:W3CDTF">2016-01-21T14:53:11Z</dcterms:modified>
</cp:coreProperties>
</file>