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81" r:id="rId21"/>
    <p:sldId id="283" r:id="rId22"/>
    <p:sldId id="274" r:id="rId23"/>
    <p:sldId id="275" r:id="rId24"/>
    <p:sldId id="276" r:id="rId25"/>
    <p:sldId id="277" r:id="rId26"/>
    <p:sldId id="278" r:id="rId27"/>
    <p:sldId id="279" r:id="rId28"/>
    <p:sldId id="280"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جلد" id="{2A783096-5C3B-488C-9166-BB52859CF757}">
          <p14:sldIdLst>
            <p14:sldId id="256"/>
          </p14:sldIdLst>
        </p14:section>
        <p14:section name="اول متوسطه" id="{B1D1EBD7-E2E8-4357-BFF3-80D8900FA82C}">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82"/>
            <p14:sldId id="281"/>
            <p14:sldId id="283"/>
            <p14:sldId id="274"/>
            <p14:sldId id="275"/>
            <p14:sldId id="276"/>
            <p14:sldId id="277"/>
            <p14:sldId id="278"/>
            <p14:sldId id="279"/>
            <p14:sldId id="280"/>
            <p14:sldId id="284"/>
            <p14:sldId id="285"/>
            <p14:sldId id="286"/>
            <p14:sldId id="287"/>
            <p14:sldId id="288"/>
            <p14:sldId id="289"/>
            <p14:sldId id="290"/>
            <p14:sldId id="291"/>
            <p14:sldId id="292"/>
            <p14:sldId id="293"/>
            <p14:sldId id="294"/>
            <p14:sldId id="295"/>
            <p14:sldId id="296"/>
            <p14:sldId id="297"/>
            <p14:sldId id="298"/>
          </p14:sldIdLst>
        </p14:section>
        <p14:section name="دوم متوسطه" id="{BFF3D39C-280B-4F6A-AF4B-0DB57C9DB631}">
          <p14:sldIdLst/>
        </p14:section>
        <p14:section name="سوم متوسطه" id="{F9ECADF1-E55C-499A-8F16-6EAD06794CB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50" autoAdjust="0"/>
    <p:restoredTop sz="94660"/>
  </p:normalViewPr>
  <p:slideViewPr>
    <p:cSldViewPr>
      <p:cViewPr varScale="1">
        <p:scale>
          <a:sx n="81" d="100"/>
          <a:sy n="81"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43" name="Group 42"/>
          <p:cNvGrpSpPr/>
          <p:nvPr/>
        </p:nvGrpSpPr>
        <p:grpSpPr>
          <a:xfrm>
            <a:off x="-382403"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F93396C4-17F2-477A-83A2-5E2EB185F757}" type="datetimeFigureOut">
              <a:rPr lang="fa-IR" smtClean="0"/>
              <a:t>07/16/1435</a:t>
            </a:fld>
            <a:endParaRPr lang="fa-IR"/>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7"/>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7"/>
            <a:ext cx="643667" cy="365125"/>
          </a:xfrm>
        </p:spPr>
        <p:txBody>
          <a:bodyPr/>
          <a:lstStyle>
            <a:lvl1pPr>
              <a:defRPr>
                <a:solidFill>
                  <a:schemeClr val="accent1"/>
                </a:solidFill>
              </a:defRPr>
            </a:lvl1pPr>
          </a:lstStyle>
          <a:p>
            <a:fld id="{2A5C87A3-EC90-44B6-BEFF-8100AC6057F8}" type="slidenum">
              <a:rPr lang="fa-IR" smtClean="0"/>
              <a:t>‹#›</a:t>
            </a:fld>
            <a:endParaRPr lang="fa-IR"/>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a:p>
        </p:txBody>
      </p:sp>
      <p:sp>
        <p:nvSpPr>
          <p:cNvPr id="4" name="Date Placeholder 3"/>
          <p:cNvSpPr>
            <a:spLocks noGrp="1"/>
          </p:cNvSpPr>
          <p:nvPr>
            <p:ph type="dt" sz="half" idx="10"/>
          </p:nvPr>
        </p:nvSpPr>
        <p:spPr/>
        <p:txBody>
          <a:bodyPr/>
          <a:lstStyle/>
          <a:p>
            <a:fld id="{F93396C4-17F2-477A-83A2-5E2EB185F757}" type="datetimeFigureOut">
              <a:rPr lang="fa-IR" smtClean="0"/>
              <a:t>07/16/1435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a:p>
        </p:txBody>
      </p:sp>
      <p:sp>
        <p:nvSpPr>
          <p:cNvPr id="4" name="Date Placeholder 3"/>
          <p:cNvSpPr>
            <a:spLocks noGrp="1"/>
          </p:cNvSpPr>
          <p:nvPr>
            <p:ph type="dt" sz="half" idx="10"/>
          </p:nvPr>
        </p:nvSpPr>
        <p:spPr/>
        <p:txBody>
          <a:bodyPr/>
          <a:lstStyle/>
          <a:p>
            <a:fld id="{F93396C4-17F2-477A-83A2-5E2EB185F757}" type="datetimeFigureOut">
              <a:rPr lang="fa-IR" smtClean="0"/>
              <a:t>07/16/1435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F93396C4-17F2-477A-83A2-5E2EB185F757}" type="datetimeFigureOut">
              <a:rPr lang="fa-IR" smtClean="0"/>
              <a:t>07/16/1435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nchor="b"/>
          <a:lstStyle>
            <a:lvl1pPr algn="l">
              <a:defRPr sz="4000" b="0" cap="none" baseline="0"/>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258645" y="4267201"/>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F93396C4-17F2-477A-83A2-5E2EB185F757}" type="datetimeFigureOut">
              <a:rPr lang="fa-IR" smtClean="0"/>
              <a:t>07/16/1435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5" name="Date Placeholder 4"/>
          <p:cNvSpPr>
            <a:spLocks noGrp="1"/>
          </p:cNvSpPr>
          <p:nvPr>
            <p:ph type="dt" sz="half" idx="10"/>
          </p:nvPr>
        </p:nvSpPr>
        <p:spPr/>
        <p:txBody>
          <a:bodyPr/>
          <a:lstStyle/>
          <a:p>
            <a:fld id="{F93396C4-17F2-477A-83A2-5E2EB185F757}" type="datetimeFigureOut">
              <a:rPr lang="fa-IR" smtClean="0"/>
              <a:t>07/16/1435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5C87A3-EC90-44B6-BEFF-8100AC6057F8}" type="slidenum">
              <a:rPr lang="fa-IR" smtClean="0"/>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smtClean="0"/>
              <a:t>برای ویرایش سبک عنوان اسلاید اصلی، کلیک نمایید</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F93396C4-17F2-477A-83A2-5E2EB185F757}" type="datetimeFigureOut">
              <a:rPr lang="fa-IR" smtClean="0"/>
              <a:t>07/16/1435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3" name="Date Placeholder 2"/>
          <p:cNvSpPr>
            <a:spLocks noGrp="1"/>
          </p:cNvSpPr>
          <p:nvPr>
            <p:ph type="dt" sz="half" idx="10"/>
          </p:nvPr>
        </p:nvSpPr>
        <p:spPr/>
        <p:txBody>
          <a:bodyPr/>
          <a:lstStyle/>
          <a:p>
            <a:fld id="{F93396C4-17F2-477A-83A2-5E2EB185F757}" type="datetimeFigureOut">
              <a:rPr lang="fa-IR" smtClean="0"/>
              <a:t>07/16/1435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396C4-17F2-477A-83A2-5E2EB185F757}" type="datetimeFigureOut">
              <a:rPr lang="fa-IR" smtClean="0"/>
              <a:t>07/16/1435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ا با عنوان">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93396C4-17F2-477A-83A2-5E2EB185F757}" type="datetimeFigureOut">
              <a:rPr lang="fa-IR" smtClean="0"/>
              <a:t>07/16/1435</a:t>
            </a:fld>
            <a:endParaRPr lang="fa-IR"/>
          </a:p>
        </p:txBody>
      </p:sp>
      <p:sp>
        <p:nvSpPr>
          <p:cNvPr id="7" name="Slide Number Placeholder 6"/>
          <p:cNvSpPr>
            <a:spLocks noGrp="1"/>
          </p:cNvSpPr>
          <p:nvPr>
            <p:ph type="sldNum" sz="quarter" idx="12"/>
          </p:nvPr>
        </p:nvSpPr>
        <p:spPr/>
        <p:txBody>
          <a:bodyPr/>
          <a:lstStyle/>
          <a:p>
            <a:fld id="{2A5C87A3-EC90-44B6-BEFF-8100AC6057F8}" type="slidenum">
              <a:rPr lang="fa-IR" smtClean="0"/>
              <a:t>‹#›</a:t>
            </a:fld>
            <a:endParaRPr lang="fa-IR"/>
          </a:p>
        </p:txBody>
      </p:sp>
      <p:sp>
        <p:nvSpPr>
          <p:cNvPr id="58" name="Rectangle 57"/>
          <p:cNvSpPr/>
          <p:nvPr/>
        </p:nvSpPr>
        <p:spPr>
          <a:xfrm>
            <a:off x="905573"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fa-IR"/>
          </a:p>
        </p:txBody>
      </p:sp>
      <p:sp>
        <p:nvSpPr>
          <p:cNvPr id="2" name="Title 1"/>
          <p:cNvSpPr>
            <a:spLocks noGrp="1"/>
          </p:cNvSpPr>
          <p:nvPr>
            <p:ph type="title"/>
          </p:nvPr>
        </p:nvSpPr>
        <p:spPr>
          <a:xfrm>
            <a:off x="4739834" y="2657435"/>
            <a:ext cx="3304572" cy="1463153"/>
          </a:xfrm>
        </p:spPr>
        <p:txBody>
          <a:bodyPr anchor="b">
            <a:normAutofit/>
          </a:bodyPr>
          <a:lstStyle>
            <a:lvl1pPr algn="l">
              <a:defRPr sz="2800" b="0"/>
            </a:lvl1pPr>
          </a:lstStyle>
          <a:p>
            <a:r>
              <a:rPr lang="fa-IR" smtClean="0"/>
              <a:t>برای ویرایش سبک عنوان اسلاید اصلی، کلیک نمایید</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a-IR" smtClean="0"/>
              <a:t>برای ویرایش سبک عنوان اسلاید اصلی، کلیک نمایید</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F93396C4-17F2-477A-83A2-5E2EB185F757}" type="datetimeFigureOut">
              <a:rPr lang="fa-IR" smtClean="0"/>
              <a:t>07/16/1435</a:t>
            </a:fld>
            <a:endParaRPr lang="fa-IR"/>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2A5C87A3-EC90-44B6-BEFF-8100AC6057F8}"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9"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8"/>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F93396C4-17F2-477A-83A2-5E2EB185F757}" type="datetimeFigureOut">
              <a:rPr lang="fa-IR" smtClean="0"/>
              <a:t>07/16/1435</a:t>
            </a:fld>
            <a:endParaRPr lang="fa-IR"/>
          </a:p>
        </p:txBody>
      </p:sp>
      <p:sp>
        <p:nvSpPr>
          <p:cNvPr id="5" name="Footer Placeholder 4"/>
          <p:cNvSpPr>
            <a:spLocks noGrp="1"/>
          </p:cNvSpPr>
          <p:nvPr>
            <p:ph type="ftr" sz="quarter" idx="3"/>
          </p:nvPr>
        </p:nvSpPr>
        <p:spPr>
          <a:xfrm>
            <a:off x="4641448" y="5852161"/>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7" y="224492"/>
            <a:ext cx="1332156" cy="365125"/>
          </a:xfrm>
          <a:prstGeom prst="rect">
            <a:avLst/>
          </a:prstGeom>
        </p:spPr>
        <p:txBody>
          <a:bodyPr vert="horz" lIns="91440" tIns="45720" rIns="91440" bIns="45720" rtlCol="0" anchor="ctr"/>
          <a:lstStyle>
            <a:lvl1pPr algn="l">
              <a:defRPr sz="1200">
                <a:solidFill>
                  <a:srgbClr val="FEFEFE"/>
                </a:solidFill>
              </a:defRPr>
            </a:lvl1pPr>
          </a:lstStyle>
          <a:p>
            <a:fld id="{2A5C87A3-EC90-44B6-BEFF-8100AC6057F8}"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716017" y="3140969"/>
            <a:ext cx="3313355" cy="909628"/>
          </a:xfrm>
        </p:spPr>
        <p:txBody>
          <a:bodyPr>
            <a:normAutofit/>
          </a:bodyPr>
          <a:lstStyle/>
          <a:p>
            <a:pPr algn="ctr"/>
            <a:r>
              <a:rPr lang="fa-IR" sz="4800" b="1" dirty="0" smtClean="0">
                <a:cs typeface="_MRT_Khodkar" pitchFamily="2" charset="-78"/>
              </a:rPr>
              <a:t>فیزیک دبیرستان</a:t>
            </a:r>
            <a:endParaRPr lang="fa-IR" sz="4800" b="1" dirty="0">
              <a:cs typeface="_MRT_Khodkar" pitchFamily="2" charset="-78"/>
            </a:endParaRPr>
          </a:p>
        </p:txBody>
      </p:sp>
      <p:sp>
        <p:nvSpPr>
          <p:cNvPr id="3" name="زیر نویس 2"/>
          <p:cNvSpPr>
            <a:spLocks noGrp="1"/>
          </p:cNvSpPr>
          <p:nvPr>
            <p:ph type="subTitle" idx="1"/>
          </p:nvPr>
        </p:nvSpPr>
        <p:spPr/>
        <p:txBody>
          <a:bodyPr>
            <a:normAutofit/>
          </a:bodyPr>
          <a:lstStyle/>
          <a:p>
            <a:pPr algn="ctr"/>
            <a:r>
              <a:rPr lang="fa-IR" sz="2800" dirty="0" smtClean="0">
                <a:cs typeface="2  Baran" pitchFamily="2" charset="-78"/>
              </a:rPr>
              <a:t>مجید مومنی</a:t>
            </a:r>
          </a:p>
          <a:p>
            <a:pPr algn="ctr"/>
            <a:r>
              <a:rPr lang="fa-IR" sz="2800" dirty="0" smtClean="0">
                <a:cs typeface="2  Baran" pitchFamily="2" charset="-78"/>
              </a:rPr>
              <a:t>بهار 93</a:t>
            </a:r>
            <a:endParaRPr lang="fa-IR" sz="2800" dirty="0">
              <a:cs typeface="2  Baran" pitchFamily="2" charset="-78"/>
            </a:endParaRPr>
          </a:p>
        </p:txBody>
      </p:sp>
    </p:spTree>
    <p:extLst>
      <p:ext uri="{BB962C8B-B14F-4D97-AF65-F5344CB8AC3E}">
        <p14:creationId xmlns:p14="http://schemas.microsoft.com/office/powerpoint/2010/main" val="4217148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fa-IR" sz="6000" dirty="0" smtClean="0">
                <a:cs typeface="_MRT_Khodkar" pitchFamily="2" charset="-78"/>
              </a:rPr>
              <a:t>تمرین</a:t>
            </a:r>
            <a:endParaRPr lang="fa-IR" sz="6000" dirty="0">
              <a:cs typeface="_MRT_Khodkar" pitchFamily="2" charset="-78"/>
            </a:endParaRPr>
          </a:p>
        </p:txBody>
      </p:sp>
      <p:sp>
        <p:nvSpPr>
          <p:cNvPr id="4" name="TextBox 4"/>
          <p:cNvSpPr txBox="1"/>
          <p:nvPr/>
        </p:nvSpPr>
        <p:spPr>
          <a:xfrm>
            <a:off x="827585" y="2636912"/>
            <a:ext cx="7704856" cy="3785652"/>
          </a:xfrm>
          <a:prstGeom prst="rect">
            <a:avLst/>
          </a:prstGeom>
          <a:noFill/>
        </p:spPr>
        <p:txBody>
          <a:bodyPr wrap="square" rtlCol="1">
            <a:spAutoFit/>
          </a:bodyPr>
          <a:lstStyle/>
          <a:p>
            <a:pPr algn="ctr">
              <a:lnSpc>
                <a:spcPct val="150000"/>
              </a:lnSpc>
            </a:pPr>
            <a:r>
              <a:rPr lang="fa-IR" sz="3200" dirty="0" smtClean="0">
                <a:cs typeface="B Yekan" pitchFamily="2" charset="-78"/>
              </a:rPr>
              <a:t>اتومبيلي به جرم</a:t>
            </a:r>
            <a:r>
              <a:rPr lang="en-US" sz="3200" dirty="0" smtClean="0">
                <a:cs typeface="B Yekan" pitchFamily="2" charset="-78"/>
              </a:rPr>
              <a:t>kg </a:t>
            </a:r>
            <a:r>
              <a:rPr lang="fa-IR" sz="3200" dirty="0" smtClean="0">
                <a:cs typeface="B Yekan" pitchFamily="2" charset="-78"/>
              </a:rPr>
              <a:t> 1000با سرعت </a:t>
            </a:r>
            <a:r>
              <a:rPr lang="en-US" sz="3200" dirty="0" smtClean="0">
                <a:cs typeface="B Yekan" pitchFamily="2" charset="-78"/>
              </a:rPr>
              <a:t>m/s </a:t>
            </a:r>
            <a:r>
              <a:rPr lang="fa-IR" sz="3200" dirty="0" smtClean="0">
                <a:cs typeface="B Yekan" pitchFamily="2" charset="-78"/>
              </a:rPr>
              <a:t>20در حال حركت است. اگر اتومبيل ترمز كند و متوقف شود. </a:t>
            </a:r>
          </a:p>
          <a:p>
            <a:pPr algn="ctr">
              <a:lnSpc>
                <a:spcPct val="150000"/>
              </a:lnSpc>
            </a:pPr>
            <a:r>
              <a:rPr lang="fa-IR" sz="3200" dirty="0" smtClean="0">
                <a:cs typeface="B Yekan" pitchFamily="2" charset="-78"/>
              </a:rPr>
              <a:t>چه مقدار انرژي به انرژي دروني جاده و لاستيك ها تبديل مي شود؟</a:t>
            </a:r>
            <a:r>
              <a:rPr lang="fa-IR" sz="3200" dirty="0" smtClean="0"/>
              <a:t/>
            </a:r>
            <a:br>
              <a:rPr lang="fa-IR" sz="3200" dirty="0" smtClean="0"/>
            </a:br>
            <a:endParaRPr lang="fa-IR" sz="3200" dirty="0" smtClean="0"/>
          </a:p>
          <a:p>
            <a:pPr algn="ctr">
              <a:lnSpc>
                <a:spcPct val="150000"/>
              </a:lnSpc>
            </a:pPr>
            <a:endParaRPr lang="fa-IR" sz="3200" dirty="0"/>
          </a:p>
        </p:txBody>
      </p:sp>
    </p:spTree>
    <p:extLst>
      <p:ext uri="{BB962C8B-B14F-4D97-AF65-F5344CB8AC3E}">
        <p14:creationId xmlns:p14="http://schemas.microsoft.com/office/powerpoint/2010/main" val="15350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a:cs typeface="_MRT_Khodkar" pitchFamily="2" charset="-78"/>
              </a:rPr>
              <a:t>قانون </a:t>
            </a:r>
            <a:r>
              <a:rPr lang="fa-IR" dirty="0" err="1">
                <a:cs typeface="_MRT_Khodkar" pitchFamily="2" charset="-78"/>
              </a:rPr>
              <a:t>پايستگي</a:t>
            </a:r>
            <a:r>
              <a:rPr lang="fa-IR" dirty="0">
                <a:cs typeface="_MRT_Khodkar" pitchFamily="2" charset="-78"/>
              </a:rPr>
              <a:t> </a:t>
            </a:r>
            <a:r>
              <a:rPr lang="fa-IR" dirty="0" err="1">
                <a:cs typeface="_MRT_Khodkar" pitchFamily="2" charset="-78"/>
              </a:rPr>
              <a:t>انرژي</a:t>
            </a:r>
            <a:endParaRPr lang="fa-IR" dirty="0">
              <a:cs typeface="_MRT_Khodkar" pitchFamily="2" charset="-78"/>
            </a:endParaRPr>
          </a:p>
        </p:txBody>
      </p:sp>
      <p:sp>
        <p:nvSpPr>
          <p:cNvPr id="4" name="TextBox 5"/>
          <p:cNvSpPr txBox="1"/>
          <p:nvPr/>
        </p:nvSpPr>
        <p:spPr>
          <a:xfrm>
            <a:off x="683568" y="2564904"/>
            <a:ext cx="7695158" cy="3046988"/>
          </a:xfrm>
          <a:prstGeom prst="rect">
            <a:avLst/>
          </a:prstGeom>
          <a:noFill/>
        </p:spPr>
        <p:txBody>
          <a:bodyPr wrap="square" rtlCol="1">
            <a:spAutoFit/>
          </a:bodyPr>
          <a:lstStyle/>
          <a:p>
            <a:pPr algn="ctr"/>
            <a:r>
              <a:rPr lang="fa-IR" sz="3200" dirty="0" smtClean="0">
                <a:cs typeface="2  Baran" pitchFamily="2" charset="-78"/>
              </a:rPr>
              <a:t>انرژي يك جسم هيچ گاه از بين نمي رود و خود به خود نيز بوجود نمي آيد و همواره پايسته (ثابت) مي ماند، </a:t>
            </a:r>
          </a:p>
          <a:p>
            <a:pPr algn="ctr"/>
            <a:r>
              <a:rPr lang="fa-IR" sz="3200" dirty="0" smtClean="0">
                <a:cs typeface="2  Baran" pitchFamily="2" charset="-78"/>
              </a:rPr>
              <a:t>مگر اينكه مقداري از آن را به جسم ديگري بدهد و يا اينكه از جسم ديگر انرژي دريافت كند.</a:t>
            </a:r>
            <a:br>
              <a:rPr lang="fa-IR" sz="3200" dirty="0" smtClean="0">
                <a:cs typeface="2  Baran" pitchFamily="2" charset="-78"/>
              </a:rPr>
            </a:br>
            <a:r>
              <a:rPr lang="fa-IR" sz="3200" dirty="0" smtClean="0">
                <a:cs typeface="2  Baran" pitchFamily="2" charset="-78"/>
              </a:rPr>
              <a:t>در حالي كه انرژي پايسته مي ماند، ممكن است از يك نوع به نوع ديگر تبديل شود.</a:t>
            </a:r>
            <a:endParaRPr lang="fa-IR" sz="3200" dirty="0">
              <a:cs typeface="2  Baran" pitchFamily="2" charset="-78"/>
            </a:endParaRPr>
          </a:p>
        </p:txBody>
      </p:sp>
    </p:spTree>
    <p:extLst>
      <p:ext uri="{BB962C8B-B14F-4D97-AF65-F5344CB8AC3E}">
        <p14:creationId xmlns:p14="http://schemas.microsoft.com/office/powerpoint/2010/main" val="766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fa-IR" dirty="0" err="1">
                <a:cs typeface="_MRT_Khodkar" pitchFamily="2" charset="-78"/>
              </a:rPr>
              <a:t>انرژي</a:t>
            </a:r>
            <a:r>
              <a:rPr lang="fa-IR" dirty="0">
                <a:cs typeface="_MRT_Khodkar" pitchFamily="2" charset="-78"/>
              </a:rPr>
              <a:t> </a:t>
            </a:r>
            <a:r>
              <a:rPr lang="fa-IR" dirty="0" err="1">
                <a:cs typeface="_MRT_Khodkar" pitchFamily="2" charset="-78"/>
              </a:rPr>
              <a:t>پتانسيل</a:t>
            </a:r>
            <a:r>
              <a:rPr lang="fa-IR" dirty="0">
                <a:cs typeface="_MRT_Khodkar" pitchFamily="2" charset="-78"/>
              </a:rPr>
              <a:t> </a:t>
            </a:r>
            <a:r>
              <a:rPr lang="fa-IR" dirty="0" err="1" smtClean="0">
                <a:cs typeface="_MRT_Khodkar" pitchFamily="2" charset="-78"/>
              </a:rPr>
              <a:t>گرانشي</a:t>
            </a:r>
            <a:endParaRPr lang="fa-IR" dirty="0">
              <a:cs typeface="_MRT_Khodkar" pitchFamily="2" charset="-78"/>
            </a:endParaRPr>
          </a:p>
        </p:txBody>
      </p:sp>
      <p:sp>
        <p:nvSpPr>
          <p:cNvPr id="4" name="TextBox 4"/>
          <p:cNvSpPr txBox="1"/>
          <p:nvPr/>
        </p:nvSpPr>
        <p:spPr>
          <a:xfrm>
            <a:off x="642910" y="2132856"/>
            <a:ext cx="8143932" cy="2623795"/>
          </a:xfrm>
          <a:prstGeom prst="rect">
            <a:avLst/>
          </a:prstGeom>
          <a:noFill/>
        </p:spPr>
        <p:txBody>
          <a:bodyPr wrap="square" rtlCol="1">
            <a:spAutoFit/>
          </a:bodyPr>
          <a:lstStyle/>
          <a:p>
            <a:pPr algn="ctr">
              <a:lnSpc>
                <a:spcPct val="150000"/>
              </a:lnSpc>
            </a:pPr>
            <a:r>
              <a:rPr lang="fa-IR" sz="2800" dirty="0" smtClean="0">
                <a:cs typeface="B Mitra" pitchFamily="2" charset="-78"/>
              </a:rPr>
              <a:t>هر گاه جسمي به جرم </a:t>
            </a:r>
            <a:r>
              <a:rPr lang="en-US" sz="2800" dirty="0" smtClean="0">
                <a:cs typeface="B Mitra" pitchFamily="2" charset="-78"/>
              </a:rPr>
              <a:t>m </a:t>
            </a:r>
            <a:r>
              <a:rPr lang="fa-IR" sz="2800" dirty="0" smtClean="0">
                <a:cs typeface="B Mitra" pitchFamily="2" charset="-78"/>
              </a:rPr>
              <a:t>را به ارتفاع </a:t>
            </a:r>
            <a:r>
              <a:rPr lang="en-US" sz="2800" dirty="0" smtClean="0">
                <a:cs typeface="B Mitra" pitchFamily="2" charset="-78"/>
              </a:rPr>
              <a:t> h </a:t>
            </a:r>
            <a:r>
              <a:rPr lang="fa-IR" sz="2800" dirty="0" smtClean="0">
                <a:cs typeface="B Mitra" pitchFamily="2" charset="-78"/>
              </a:rPr>
              <a:t>از سطح زمين بالا ببريم، </a:t>
            </a:r>
          </a:p>
          <a:p>
            <a:pPr algn="ctr">
              <a:lnSpc>
                <a:spcPct val="150000"/>
              </a:lnSpc>
            </a:pPr>
            <a:r>
              <a:rPr lang="fa-IR" sz="2800" dirty="0" smtClean="0">
                <a:cs typeface="B Mitra" pitchFamily="2" charset="-78"/>
              </a:rPr>
              <a:t>كاري كه روي جسم انجام مي دهيم به صورت انرژي پتانسيل درآن ذخيره مي شود و اگر جسم به سطح اوليه خود باز گردد، همين مقدار كار را پس مي دهد. </a:t>
            </a:r>
          </a:p>
          <a:p>
            <a:pPr algn="ctr">
              <a:lnSpc>
                <a:spcPct val="150000"/>
              </a:lnSpc>
            </a:pPr>
            <a:r>
              <a:rPr lang="fa-IR" sz="2800" dirty="0" smtClean="0">
                <a:cs typeface="B Mitra" pitchFamily="2" charset="-78"/>
              </a:rPr>
              <a:t>اين را انرژي پتانسيل گرانشي گويند و از رابطه ي زير محاسبه مي گردد.</a:t>
            </a:r>
            <a:endParaRPr lang="fa-IR" sz="2800" dirty="0">
              <a:cs typeface="B Mitra" pitchFamily="2" charset="-78"/>
            </a:endParaRPr>
          </a:p>
        </p:txBody>
      </p:sp>
      <p:sp>
        <p:nvSpPr>
          <p:cNvPr id="5" name="TextBox 6"/>
          <p:cNvSpPr txBox="1"/>
          <p:nvPr/>
        </p:nvSpPr>
        <p:spPr>
          <a:xfrm>
            <a:off x="4714876" y="5013176"/>
            <a:ext cx="3288144" cy="1384995"/>
          </a:xfrm>
          <a:prstGeom prst="rect">
            <a:avLst/>
          </a:prstGeom>
          <a:noFill/>
        </p:spPr>
        <p:txBody>
          <a:bodyPr wrap="none" rtlCol="1">
            <a:spAutoFit/>
          </a:bodyPr>
          <a:lstStyle/>
          <a:p>
            <a:r>
              <a:rPr lang="en-US" sz="6600" dirty="0" smtClean="0"/>
              <a:t>U=</a:t>
            </a:r>
            <a:r>
              <a:rPr lang="en-US" sz="6600" dirty="0" err="1" smtClean="0"/>
              <a:t>mgh</a:t>
            </a:r>
            <a:endParaRPr lang="en-US" sz="6600" dirty="0" smtClean="0"/>
          </a:p>
          <a:p>
            <a:endParaRPr lang="fa-IR" dirty="0"/>
          </a:p>
        </p:txBody>
      </p:sp>
      <p:pic>
        <p:nvPicPr>
          <p:cNvPr id="6" name="Picture 2" descr="E:\mohamad\فیزیک و آزمایشگاه\interanet\k\f2_files\daz-fiz1-01-10.gif"/>
          <p:cNvPicPr>
            <a:picLocks noChangeAspect="1" noChangeArrowheads="1"/>
          </p:cNvPicPr>
          <p:nvPr/>
        </p:nvPicPr>
        <p:blipFill>
          <a:blip r:embed="rId2"/>
          <a:srcRect/>
          <a:stretch>
            <a:fillRect/>
          </a:stretch>
        </p:blipFill>
        <p:spPr bwMode="auto">
          <a:xfrm>
            <a:off x="323528" y="4739964"/>
            <a:ext cx="4422352" cy="1857388"/>
          </a:xfrm>
          <a:prstGeom prst="rect">
            <a:avLst/>
          </a:prstGeom>
          <a:noFill/>
        </p:spPr>
      </p:pic>
    </p:spTree>
    <p:extLst>
      <p:ext uri="{BB962C8B-B14F-4D97-AF65-F5344CB8AC3E}">
        <p14:creationId xmlns:p14="http://schemas.microsoft.com/office/powerpoint/2010/main" val="24689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8" presetClass="entr" presetSubtype="0" accel="5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fade">
                                      <p:cBhvr>
                                        <p:cTn id="16" dur="2000"/>
                                        <p:tgtEl>
                                          <p:spTgt spid="5"/>
                                        </p:tgtEl>
                                      </p:cBhvr>
                                    </p:animEffect>
                                  </p:childTnLst>
                                </p:cTn>
                              </p:par>
                            </p:childTnLst>
                          </p:cTn>
                        </p:par>
                        <p:par>
                          <p:cTn id="17" fill="hold">
                            <p:stCondLst>
                              <p:cond delay="4000"/>
                            </p:stCondLst>
                            <p:childTnLst>
                              <p:par>
                                <p:cTn id="18" presetID="3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ppt_x</p:attrName>
                                        </p:attrNameLst>
                                      </p:cBhvr>
                                      <p:tavLst>
                                        <p:tav tm="0">
                                          <p:val>
                                            <p:strVal val="#ppt_x"/>
                                          </p:val>
                                        </p:tav>
                                        <p:tav tm="100000">
                                          <p:val>
                                            <p:strVal val="#ppt_x"/>
                                          </p:val>
                                        </p:tav>
                                      </p:tavLst>
                                    </p:anim>
                                    <p:anim calcmode="lin" valueType="num">
                                      <p:cBhvr>
                                        <p:cTn id="22" dur="1800" decel="100000" fill="hold"/>
                                        <p:tgtEl>
                                          <p:spTgt spid="6"/>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fa-IR" sz="4800" dirty="0" smtClean="0">
                <a:cs typeface="_MRT_Khodkar" pitchFamily="2" charset="-78"/>
              </a:rPr>
              <a:t>تمرین</a:t>
            </a:r>
            <a:endParaRPr lang="fa-IR" sz="4800" dirty="0">
              <a:cs typeface="_MRT_Khodkar" pitchFamily="2" charset="-78"/>
            </a:endParaRPr>
          </a:p>
        </p:txBody>
      </p:sp>
      <p:sp>
        <p:nvSpPr>
          <p:cNvPr id="4" name="TextBox 5"/>
          <p:cNvSpPr txBox="1"/>
          <p:nvPr/>
        </p:nvSpPr>
        <p:spPr>
          <a:xfrm>
            <a:off x="755576" y="2564904"/>
            <a:ext cx="7776864" cy="3739485"/>
          </a:xfrm>
          <a:prstGeom prst="rect">
            <a:avLst/>
          </a:prstGeom>
          <a:noFill/>
        </p:spPr>
        <p:txBody>
          <a:bodyPr wrap="square" rtlCol="1">
            <a:spAutoFit/>
          </a:bodyPr>
          <a:lstStyle/>
          <a:p>
            <a:pPr>
              <a:lnSpc>
                <a:spcPct val="150000"/>
              </a:lnSpc>
            </a:pPr>
            <a:r>
              <a:rPr lang="fa-IR" sz="2800" dirty="0" smtClean="0">
                <a:cs typeface="B Yekan" pitchFamily="2" charset="-78"/>
              </a:rPr>
              <a:t>جرمي به جسم 200 گرم را با سرعت </a:t>
            </a:r>
            <a:r>
              <a:rPr lang="en-US" sz="2800" dirty="0" smtClean="0">
                <a:cs typeface="B Yekan" pitchFamily="2" charset="-78"/>
              </a:rPr>
              <a:t>m/s</a:t>
            </a:r>
            <a:r>
              <a:rPr lang="fa-IR" sz="2800" dirty="0" smtClean="0">
                <a:cs typeface="B Yekan" pitchFamily="2" charset="-78"/>
              </a:rPr>
              <a:t>10در راستاي قائم به طرف بالا پرتاب مي كنيم. با ناديده گرفتن اتلاف انرژي، </a:t>
            </a:r>
            <a:br>
              <a:rPr lang="fa-IR" sz="2800" dirty="0" smtClean="0">
                <a:cs typeface="B Yekan" pitchFamily="2" charset="-78"/>
              </a:rPr>
            </a:br>
            <a:r>
              <a:rPr lang="fa-IR" sz="2800" dirty="0" smtClean="0">
                <a:cs typeface="B Yekan" pitchFamily="2" charset="-78"/>
              </a:rPr>
              <a:t>الف)انرژي جنبشي آن در لحظه ي پرتاب چقدر است؟</a:t>
            </a:r>
            <a:br>
              <a:rPr lang="fa-IR" sz="2800" dirty="0" smtClean="0">
                <a:cs typeface="B Yekan" pitchFamily="2" charset="-78"/>
              </a:rPr>
            </a:br>
            <a:r>
              <a:rPr lang="fa-IR" sz="2800" dirty="0" smtClean="0">
                <a:cs typeface="B Yekan" pitchFamily="2" charset="-78"/>
              </a:rPr>
              <a:t>ب) جسم تاچه ارتفاعي بالا مي رود؟</a:t>
            </a:r>
            <a:br>
              <a:rPr lang="fa-IR" sz="2800" dirty="0" smtClean="0">
                <a:cs typeface="B Yekan" pitchFamily="2" charset="-78"/>
              </a:rPr>
            </a:br>
            <a:r>
              <a:rPr lang="fa-IR" sz="2800" dirty="0" smtClean="0">
                <a:cs typeface="B Yekan" pitchFamily="2" charset="-78"/>
              </a:rPr>
              <a:t>پ) سرعت توپ در نيمه ي راه چقدر است؟</a:t>
            </a:r>
            <a:r>
              <a:rPr lang="fa-IR" dirty="0" smtClean="0"/>
              <a:t/>
            </a:r>
            <a:br>
              <a:rPr lang="fa-IR" dirty="0" smtClean="0"/>
            </a:br>
            <a:endParaRPr lang="fa-IR" dirty="0"/>
          </a:p>
        </p:txBody>
      </p:sp>
    </p:spTree>
    <p:extLst>
      <p:ext uri="{BB962C8B-B14F-4D97-AF65-F5344CB8AC3E}">
        <p14:creationId xmlns:p14="http://schemas.microsoft.com/office/powerpoint/2010/main" val="5463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20688"/>
            <a:ext cx="7024744" cy="1143000"/>
          </a:xfrm>
        </p:spPr>
        <p:txBody>
          <a:bodyPr>
            <a:normAutofit/>
          </a:bodyPr>
          <a:lstStyle/>
          <a:p>
            <a:pPr algn="r"/>
            <a:r>
              <a:rPr lang="fa-IR" sz="4800" dirty="0" err="1">
                <a:cs typeface="_MRT_Khodkar" pitchFamily="2" charset="-78"/>
              </a:rPr>
              <a:t>انرژي</a:t>
            </a:r>
            <a:r>
              <a:rPr lang="fa-IR" sz="4800" dirty="0">
                <a:cs typeface="_MRT_Khodkar" pitchFamily="2" charset="-78"/>
              </a:rPr>
              <a:t> </a:t>
            </a:r>
            <a:r>
              <a:rPr lang="fa-IR" sz="4800" dirty="0" err="1">
                <a:cs typeface="_MRT_Khodkar" pitchFamily="2" charset="-78"/>
              </a:rPr>
              <a:t>پتانسيل</a:t>
            </a:r>
            <a:r>
              <a:rPr lang="fa-IR" sz="4800" dirty="0">
                <a:cs typeface="_MRT_Khodkar" pitchFamily="2" charset="-78"/>
              </a:rPr>
              <a:t> </a:t>
            </a:r>
            <a:r>
              <a:rPr lang="fa-IR" sz="4800" dirty="0" err="1" smtClean="0">
                <a:cs typeface="_MRT_Khodkar" pitchFamily="2" charset="-78"/>
              </a:rPr>
              <a:t>كشساني</a:t>
            </a:r>
            <a:endParaRPr lang="fa-IR" sz="4800" dirty="0">
              <a:cs typeface="_MRT_Khodkar" pitchFamily="2" charset="-78"/>
            </a:endParaRPr>
          </a:p>
        </p:txBody>
      </p:sp>
      <p:sp>
        <p:nvSpPr>
          <p:cNvPr id="4" name="TextBox 6"/>
          <p:cNvSpPr txBox="1"/>
          <p:nvPr/>
        </p:nvSpPr>
        <p:spPr>
          <a:xfrm>
            <a:off x="755576" y="2564904"/>
            <a:ext cx="7560840" cy="4739759"/>
          </a:xfrm>
          <a:prstGeom prst="rect">
            <a:avLst/>
          </a:prstGeom>
          <a:noFill/>
        </p:spPr>
        <p:txBody>
          <a:bodyPr wrap="square" rtlCol="1">
            <a:spAutoFit/>
          </a:bodyPr>
          <a:lstStyle/>
          <a:p>
            <a:pPr algn="ctr">
              <a:lnSpc>
                <a:spcPct val="150000"/>
              </a:lnSpc>
            </a:pPr>
            <a:r>
              <a:rPr lang="fa-IR" sz="2400" dirty="0" smtClean="0">
                <a:cs typeface="B Zar" pitchFamily="2" charset="-78"/>
              </a:rPr>
              <a:t>در شكل بالا گلوله با سرعت </a:t>
            </a:r>
            <a:r>
              <a:rPr lang="en-US" sz="2400" dirty="0" smtClean="0">
                <a:cs typeface="B Zar" pitchFamily="2" charset="-78"/>
              </a:rPr>
              <a:t>V </a:t>
            </a:r>
            <a:r>
              <a:rPr lang="fa-IR" sz="2400" dirty="0" smtClean="0">
                <a:cs typeface="B Zar" pitchFamily="2" charset="-78"/>
              </a:rPr>
              <a:t>به فنر افقي برخورد كرده و آن را فشرده مي كند. در اين حركت انرژي جنبشي گلوله به فنر منتقل شده و در آن به صورت انرژي پتانسيل كشساني ذخيره مي شود پس از اينكه گلوله متوقف شد. انرژي پتانسيل كشساني فنر باعث مي شود گلوله اين بار بر خلاف جهت قبلي شروع به حركت كند و انرژي پتانسيل كشساني فنر به انرژي جنبشي در گلوله تبديل مي گردد. اگر از اصطكاك صرف نظر شود، بر اساس قانون پايستگي انرژي، سرعت جدا شدن گلوله از فنر برابر سرعت برخورد گلوله با فنر خواهد بود.</a:t>
            </a:r>
          </a:p>
          <a:p>
            <a:pPr algn="ctr">
              <a:lnSpc>
                <a:spcPct val="150000"/>
              </a:lnSpc>
            </a:pPr>
            <a:r>
              <a:rPr lang="fa-IR" sz="2400" dirty="0" smtClean="0">
                <a:cs typeface="B Zar" pitchFamily="2" charset="-78"/>
              </a:rPr>
              <a:t>انرژي پتانسيل ذخيره شده در فنر را انرژي پتانسيل كشساني مي گويند.</a:t>
            </a:r>
            <a:r>
              <a:rPr lang="fa-IR" sz="2000" dirty="0" smtClean="0"/>
              <a:t/>
            </a:r>
            <a:br>
              <a:rPr lang="fa-IR" sz="2000" dirty="0" smtClean="0"/>
            </a:br>
            <a:endParaRPr lang="fa-IR" sz="2000" dirty="0" smtClean="0"/>
          </a:p>
          <a:p>
            <a:endParaRPr lang="fa-IR" sz="2000" dirty="0"/>
          </a:p>
        </p:txBody>
      </p:sp>
      <p:pic>
        <p:nvPicPr>
          <p:cNvPr id="5" name="Picture 2" descr="E:\mohamad\فیزیک و آزمایشگاه\interanet\k\f2_files\daz-fiz1-01-12.gif"/>
          <p:cNvPicPr>
            <a:picLocks noChangeAspect="1" noChangeArrowheads="1"/>
          </p:cNvPicPr>
          <p:nvPr/>
        </p:nvPicPr>
        <p:blipFill>
          <a:blip r:embed="rId2"/>
          <a:srcRect/>
          <a:stretch>
            <a:fillRect/>
          </a:stretch>
        </p:blipFill>
        <p:spPr bwMode="auto">
          <a:xfrm>
            <a:off x="1403648" y="1628800"/>
            <a:ext cx="3643338" cy="1007990"/>
          </a:xfrm>
          <a:prstGeom prst="rect">
            <a:avLst/>
          </a:prstGeom>
          <a:noFill/>
        </p:spPr>
      </p:pic>
    </p:spTree>
    <p:extLst>
      <p:ext uri="{BB962C8B-B14F-4D97-AF65-F5344CB8AC3E}">
        <p14:creationId xmlns:p14="http://schemas.microsoft.com/office/powerpoint/2010/main" val="268324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4"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1200" fill="hold">
                                          <p:stCondLst>
                                            <p:cond delay="0"/>
                                          </p:stCondLst>
                                        </p:cTn>
                                        <p:tgtEl>
                                          <p:spTgt spid="5"/>
                                        </p:tgtEl>
                                        <p:attrNameLst>
                                          <p:attrName>ppt_x</p:attrName>
                                        </p:attrNameLst>
                                      </p:cBhvr>
                                    </p:anim>
                                    <p:anim from="0" to="-1.0" calcmode="lin" valueType="num">
                                      <p:cBhvr>
                                        <p:cTn id="14" dur="400" decel="50000" autoRev="1" fill="hold">
                                          <p:stCondLst>
                                            <p:cond delay="1200"/>
                                          </p:stCondLst>
                                        </p:cTn>
                                        <p:tgtEl>
                                          <p:spTgt spid="5"/>
                                        </p:tgtEl>
                                        <p:attrNameLst>
                                          <p:attrName>xshear</p:attrName>
                                        </p:attrNameLst>
                                      </p:cBhvr>
                                    </p:anim>
                                    <p:animScale>
                                      <p:cBhvr>
                                        <p:cTn id="15" dur="400" decel="100000" autoRev="1" fill="hold">
                                          <p:stCondLst>
                                            <p:cond delay="1200"/>
                                          </p:stCondLst>
                                        </p:cTn>
                                        <p:tgtEl>
                                          <p:spTgt spid="5"/>
                                        </p:tgtEl>
                                      </p:cBhvr>
                                      <p:from x="100000" y="100000"/>
                                      <p:to x="80000" y="100000"/>
                                    </p:animScale>
                                    <p:anim by="(#ppt_h/3+#ppt_w*0.1)" calcmode="lin" valueType="num">
                                      <p:cBhvr additive="sum">
                                        <p:cTn id="16" dur="400" decel="100000" autoRev="1" fill="hold">
                                          <p:stCondLst>
                                            <p:cond delay="12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1" y="548680"/>
            <a:ext cx="7024744" cy="1143000"/>
          </a:xfrm>
        </p:spPr>
        <p:txBody>
          <a:bodyPr>
            <a:normAutofit/>
          </a:bodyPr>
          <a:lstStyle/>
          <a:p>
            <a:pPr algn="r"/>
            <a:r>
              <a:rPr lang="fa-IR" sz="4800" dirty="0">
                <a:cs typeface="_MRT_Khodkar" pitchFamily="2" charset="-78"/>
              </a:rPr>
              <a:t>منابع </a:t>
            </a:r>
            <a:r>
              <a:rPr lang="fa-IR" sz="4800" dirty="0" err="1" smtClean="0">
                <a:cs typeface="_MRT_Khodkar" pitchFamily="2" charset="-78"/>
              </a:rPr>
              <a:t>انرژي</a:t>
            </a:r>
            <a:endParaRPr lang="fa-IR" sz="4800" dirty="0">
              <a:cs typeface="_MRT_Khodkar" pitchFamily="2" charset="-78"/>
            </a:endParaRPr>
          </a:p>
        </p:txBody>
      </p:sp>
      <p:sp>
        <p:nvSpPr>
          <p:cNvPr id="4" name="TextBox 4"/>
          <p:cNvSpPr txBox="1"/>
          <p:nvPr/>
        </p:nvSpPr>
        <p:spPr>
          <a:xfrm>
            <a:off x="412409" y="1712997"/>
            <a:ext cx="7976015" cy="4524315"/>
          </a:xfrm>
          <a:prstGeom prst="rect">
            <a:avLst/>
          </a:prstGeom>
          <a:noFill/>
        </p:spPr>
        <p:txBody>
          <a:bodyPr wrap="square" rtlCol="1">
            <a:spAutoFit/>
          </a:bodyPr>
          <a:lstStyle/>
          <a:p>
            <a:pPr>
              <a:lnSpc>
                <a:spcPct val="150000"/>
              </a:lnSpc>
            </a:pPr>
            <a:r>
              <a:rPr lang="fa-IR" sz="3200" dirty="0" smtClean="0">
                <a:cs typeface="B Mitra" pitchFamily="2" charset="-78"/>
              </a:rPr>
              <a:t>منابع انرژي به دو دسته تجديد پذير و تجديد ناپذير تقسيم مي شوند. </a:t>
            </a:r>
          </a:p>
          <a:p>
            <a:pPr>
              <a:lnSpc>
                <a:spcPct val="150000"/>
              </a:lnSpc>
            </a:pPr>
            <a:r>
              <a:rPr lang="fa-IR" sz="3200" dirty="0" smtClean="0">
                <a:cs typeface="B Mitra" pitchFamily="2" charset="-78"/>
              </a:rPr>
              <a:t>انرژيهاي تجديد ناپذير فقط يكبار قابليت مصرف دارند، اما انرژيهاي تجديد پذير تمام نمي شوند. </a:t>
            </a:r>
          </a:p>
          <a:p>
            <a:pPr algn="ctr">
              <a:lnSpc>
                <a:spcPct val="150000"/>
              </a:lnSpc>
            </a:pPr>
            <a:r>
              <a:rPr lang="fa-IR" sz="3200" b="1" dirty="0" smtClean="0">
                <a:cs typeface="B Mitra" pitchFamily="2" charset="-78"/>
              </a:rPr>
              <a:t>برخي از اين منابع عبارتند از </a:t>
            </a:r>
            <a:r>
              <a:rPr lang="fa-IR" sz="3200" dirty="0" smtClean="0">
                <a:cs typeface="B Mitra" pitchFamily="2" charset="-78"/>
              </a:rPr>
              <a:t>:</a:t>
            </a:r>
            <a:br>
              <a:rPr lang="fa-IR" sz="3200" dirty="0" smtClean="0">
                <a:cs typeface="B Mitra" pitchFamily="2" charset="-78"/>
              </a:rPr>
            </a:br>
            <a:r>
              <a:rPr lang="fa-IR" sz="3200" dirty="0" smtClean="0">
                <a:cs typeface="B Mitra" pitchFamily="2" charset="-78"/>
              </a:rPr>
              <a:t>انرژي خورشيدي، باد، امواج دريا، انرژي هيدروالكتريك (برق آبي)، انرژي زمين گرمايي، سوخت هاي گياهي (بيومس)</a:t>
            </a:r>
            <a:endParaRPr lang="fa-IR" sz="3200" dirty="0">
              <a:cs typeface="B Mitra" pitchFamily="2" charset="-78"/>
            </a:endParaRPr>
          </a:p>
        </p:txBody>
      </p:sp>
    </p:spTree>
    <p:extLst>
      <p:ext uri="{BB962C8B-B14F-4D97-AF65-F5344CB8AC3E}">
        <p14:creationId xmlns:p14="http://schemas.microsoft.com/office/powerpoint/2010/main" val="310974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1" y="620688"/>
            <a:ext cx="7024744" cy="1143000"/>
          </a:xfrm>
        </p:spPr>
        <p:txBody>
          <a:bodyPr>
            <a:normAutofit/>
          </a:bodyPr>
          <a:lstStyle/>
          <a:p>
            <a:pPr algn="r"/>
            <a:r>
              <a:rPr lang="fa-IR" sz="4400" dirty="0">
                <a:cs typeface="_MRT_Khodkar" pitchFamily="2" charset="-78"/>
              </a:rPr>
              <a:t>منابع </a:t>
            </a:r>
            <a:r>
              <a:rPr lang="fa-IR" sz="4400" dirty="0" err="1">
                <a:cs typeface="_MRT_Khodkar" pitchFamily="2" charset="-78"/>
              </a:rPr>
              <a:t>انرژيهاي</a:t>
            </a:r>
            <a:r>
              <a:rPr lang="fa-IR" sz="4400" dirty="0">
                <a:cs typeface="_MRT_Khodkar" pitchFamily="2" charset="-78"/>
              </a:rPr>
              <a:t> </a:t>
            </a:r>
            <a:r>
              <a:rPr lang="fa-IR" sz="4400" dirty="0" err="1">
                <a:cs typeface="_MRT_Khodkar" pitchFamily="2" charset="-78"/>
              </a:rPr>
              <a:t>تجديد</a:t>
            </a:r>
            <a:r>
              <a:rPr lang="fa-IR" sz="4400" dirty="0">
                <a:cs typeface="_MRT_Khodkar" pitchFamily="2" charset="-78"/>
              </a:rPr>
              <a:t> </a:t>
            </a:r>
            <a:r>
              <a:rPr lang="fa-IR" sz="4400" dirty="0" err="1" smtClean="0">
                <a:cs typeface="_MRT_Khodkar" pitchFamily="2" charset="-78"/>
              </a:rPr>
              <a:t>ناپذير</a:t>
            </a:r>
            <a:endParaRPr lang="fa-IR" sz="4400" dirty="0">
              <a:cs typeface="_MRT_Khodkar" pitchFamily="2" charset="-78"/>
            </a:endParaRPr>
          </a:p>
        </p:txBody>
      </p:sp>
      <p:sp>
        <p:nvSpPr>
          <p:cNvPr id="4" name="TextBox 4"/>
          <p:cNvSpPr txBox="1"/>
          <p:nvPr/>
        </p:nvSpPr>
        <p:spPr>
          <a:xfrm>
            <a:off x="611559" y="2163628"/>
            <a:ext cx="7488833" cy="3785652"/>
          </a:xfrm>
          <a:prstGeom prst="rect">
            <a:avLst/>
          </a:prstGeom>
          <a:noFill/>
        </p:spPr>
        <p:txBody>
          <a:bodyPr wrap="square" rtlCol="1">
            <a:spAutoFit/>
          </a:bodyPr>
          <a:lstStyle/>
          <a:p>
            <a:pPr algn="ctr"/>
            <a:r>
              <a:rPr lang="fa-IR" sz="4800" dirty="0" smtClean="0">
                <a:cs typeface="B Mitra" pitchFamily="2" charset="-78"/>
              </a:rPr>
              <a:t>اين انرژيها فقط يكبار قابليت مصرف دارند.</a:t>
            </a:r>
            <a:br>
              <a:rPr lang="fa-IR" sz="4800" dirty="0" smtClean="0">
                <a:cs typeface="B Mitra" pitchFamily="2" charset="-78"/>
              </a:rPr>
            </a:br>
            <a:r>
              <a:rPr lang="fa-IR" sz="4800" dirty="0" smtClean="0">
                <a:cs typeface="B Mitra" pitchFamily="2" charset="-78"/>
              </a:rPr>
              <a:t>منابع انرژي محدود است و پس از مدتي                 تمام مي شود.</a:t>
            </a:r>
            <a:br>
              <a:rPr lang="fa-IR" sz="4800" dirty="0" smtClean="0">
                <a:cs typeface="B Mitra" pitchFamily="2" charset="-78"/>
              </a:rPr>
            </a:br>
            <a:r>
              <a:rPr lang="fa-IR" sz="4800" dirty="0" smtClean="0">
                <a:cs typeface="B Mitra" pitchFamily="2" charset="-78"/>
              </a:rPr>
              <a:t>سوخت هاي فسيلي و سوخت هاي هسته اي از منابع انرژي تجديد ناپذير هستند.</a:t>
            </a:r>
            <a:endParaRPr lang="fa-IR" sz="4800" dirty="0">
              <a:cs typeface="B Mitra" pitchFamily="2" charset="-78"/>
            </a:endParaRPr>
          </a:p>
        </p:txBody>
      </p:sp>
    </p:spTree>
    <p:extLst>
      <p:ext uri="{BB962C8B-B14F-4D97-AF65-F5344CB8AC3E}">
        <p14:creationId xmlns:p14="http://schemas.microsoft.com/office/powerpoint/2010/main" val="265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1" y="557808"/>
            <a:ext cx="7024744" cy="1143000"/>
          </a:xfrm>
        </p:spPr>
        <p:txBody>
          <a:bodyPr>
            <a:normAutofit/>
          </a:bodyPr>
          <a:lstStyle/>
          <a:p>
            <a:pPr algn="r"/>
            <a:r>
              <a:rPr lang="fa-IR" sz="4400" dirty="0" smtClean="0">
                <a:cs typeface="_MRT_Khodkar" pitchFamily="2" charset="-78"/>
              </a:rPr>
              <a:t>مقایسه</a:t>
            </a:r>
            <a:endParaRPr lang="fa-IR" sz="4400" dirty="0">
              <a:cs typeface="_MRT_Khodkar" pitchFamily="2" charset="-78"/>
            </a:endParaRPr>
          </a:p>
        </p:txBody>
      </p:sp>
      <p:sp>
        <p:nvSpPr>
          <p:cNvPr id="4" name="TextBox 4"/>
          <p:cNvSpPr txBox="1"/>
          <p:nvPr/>
        </p:nvSpPr>
        <p:spPr>
          <a:xfrm>
            <a:off x="-180528" y="1747837"/>
            <a:ext cx="8726369" cy="6001643"/>
          </a:xfrm>
          <a:prstGeom prst="rect">
            <a:avLst/>
          </a:prstGeom>
          <a:noFill/>
        </p:spPr>
        <p:txBody>
          <a:bodyPr wrap="square" rtlCol="1">
            <a:spAutoFit/>
          </a:bodyPr>
          <a:lstStyle/>
          <a:p>
            <a:r>
              <a:rPr lang="fa-IR" sz="3200" b="1" dirty="0" smtClean="0">
                <a:cs typeface="B Mitra" pitchFamily="2" charset="-78"/>
              </a:rPr>
              <a:t>منابع انرژي تجديد پذير :</a:t>
            </a:r>
            <a:r>
              <a:rPr lang="fa-IR" sz="3200" dirty="0" smtClean="0">
                <a:cs typeface="B Mitra" pitchFamily="2" charset="-78"/>
              </a:rPr>
              <a:t/>
            </a:r>
            <a:br>
              <a:rPr lang="fa-IR" sz="3200" dirty="0" smtClean="0">
                <a:cs typeface="B Mitra" pitchFamily="2" charset="-78"/>
              </a:rPr>
            </a:br>
            <a:r>
              <a:rPr lang="fa-IR" sz="3200" dirty="0" smtClean="0">
                <a:cs typeface="B Mitra" pitchFamily="2" charset="-78"/>
              </a:rPr>
              <a:t>• منابع انرژي تجديد پذير تمام نمي شوند.</a:t>
            </a:r>
            <a:br>
              <a:rPr lang="fa-IR" sz="3200" dirty="0" smtClean="0">
                <a:cs typeface="B Mitra" pitchFamily="2" charset="-78"/>
              </a:rPr>
            </a:br>
            <a:r>
              <a:rPr lang="fa-IR" sz="3200" dirty="0" smtClean="0">
                <a:cs typeface="B Mitra" pitchFamily="2" charset="-78"/>
              </a:rPr>
              <a:t>• منابع معمولاً محيط زيست را آلوده نمي كنند</a:t>
            </a:r>
            <a:br>
              <a:rPr lang="fa-IR" sz="3200" dirty="0" smtClean="0">
                <a:cs typeface="B Mitra" pitchFamily="2" charset="-78"/>
              </a:rPr>
            </a:br>
            <a:r>
              <a:rPr lang="fa-IR" sz="3200" dirty="0" smtClean="0">
                <a:cs typeface="B Mitra" pitchFamily="2" charset="-78"/>
              </a:rPr>
              <a:t>• منابع انرژي چون انرژي خورشيدي و ... از جمله منابع انرژي تجديد پذير مي باشند.</a:t>
            </a:r>
          </a:p>
          <a:p>
            <a:r>
              <a:rPr lang="fa-IR" sz="3200" b="1" dirty="0" smtClean="0">
                <a:cs typeface="B Mitra" pitchFamily="2" charset="-78"/>
              </a:rPr>
              <a:t>منابع انرژي تجديد پذير :</a:t>
            </a:r>
            <a:r>
              <a:rPr lang="fa-IR" sz="3200" dirty="0" smtClean="0">
                <a:cs typeface="B Mitra" pitchFamily="2" charset="-78"/>
              </a:rPr>
              <a:t/>
            </a:r>
            <a:br>
              <a:rPr lang="fa-IR" sz="3200" dirty="0" smtClean="0">
                <a:cs typeface="B Mitra" pitchFamily="2" charset="-78"/>
              </a:rPr>
            </a:br>
            <a:r>
              <a:rPr lang="fa-IR" sz="3200" dirty="0" smtClean="0">
                <a:cs typeface="B Mitra" pitchFamily="2" charset="-78"/>
              </a:rPr>
              <a:t>• منابع انرژي تجديد پذير تمام نمي شوند.</a:t>
            </a:r>
            <a:br>
              <a:rPr lang="fa-IR" sz="3200" dirty="0" smtClean="0">
                <a:cs typeface="B Mitra" pitchFamily="2" charset="-78"/>
              </a:rPr>
            </a:br>
            <a:r>
              <a:rPr lang="fa-IR" sz="3200" dirty="0" smtClean="0">
                <a:cs typeface="B Mitra" pitchFamily="2" charset="-78"/>
              </a:rPr>
              <a:t>• منابع معمولاً محيط زيست را آلوده نمي كنند</a:t>
            </a:r>
            <a:br>
              <a:rPr lang="fa-IR" sz="3200" dirty="0" smtClean="0">
                <a:cs typeface="B Mitra" pitchFamily="2" charset="-78"/>
              </a:rPr>
            </a:br>
            <a:r>
              <a:rPr lang="fa-IR" sz="3200" dirty="0" smtClean="0">
                <a:cs typeface="B Mitra" pitchFamily="2" charset="-78"/>
              </a:rPr>
              <a:t>• منابع انرژي چون انرژي خورشيدي و ... از جمله منابع انرژي تجديد پذير مي باشند.</a:t>
            </a:r>
            <a:br>
              <a:rPr lang="fa-IR" sz="3200" dirty="0" smtClean="0">
                <a:cs typeface="B Mitra" pitchFamily="2" charset="-78"/>
              </a:rPr>
            </a:br>
            <a:endParaRPr lang="fa-IR" sz="3200" dirty="0" smtClean="0">
              <a:cs typeface="B Mitra" pitchFamily="2" charset="-78"/>
            </a:endParaRPr>
          </a:p>
          <a:p>
            <a:endParaRPr lang="fa-IR" sz="3200" dirty="0">
              <a:cs typeface="B Mitra" pitchFamily="2" charset="-78"/>
            </a:endParaRPr>
          </a:p>
        </p:txBody>
      </p:sp>
    </p:spTree>
    <p:extLst>
      <p:ext uri="{BB962C8B-B14F-4D97-AF65-F5344CB8AC3E}">
        <p14:creationId xmlns:p14="http://schemas.microsoft.com/office/powerpoint/2010/main" val="1850091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716017" y="2996953"/>
            <a:ext cx="3313355" cy="1053644"/>
          </a:xfrm>
        </p:spPr>
        <p:txBody>
          <a:bodyPr>
            <a:normAutofit/>
          </a:bodyPr>
          <a:lstStyle/>
          <a:p>
            <a:pPr algn="ctr"/>
            <a:r>
              <a:rPr lang="fa-IR" sz="4400" dirty="0" smtClean="0">
                <a:cs typeface="_MRT_Khodkar" pitchFamily="2" charset="-78"/>
              </a:rPr>
              <a:t>فصل چهارم</a:t>
            </a:r>
            <a:endParaRPr lang="fa-IR" sz="4400" dirty="0">
              <a:cs typeface="_MRT_Khodkar" pitchFamily="2" charset="-78"/>
            </a:endParaRPr>
          </a:p>
        </p:txBody>
      </p:sp>
      <p:sp>
        <p:nvSpPr>
          <p:cNvPr id="3" name="زیر نویس 2"/>
          <p:cNvSpPr>
            <a:spLocks noGrp="1"/>
          </p:cNvSpPr>
          <p:nvPr>
            <p:ph type="subTitle" idx="1"/>
          </p:nvPr>
        </p:nvSpPr>
        <p:spPr/>
        <p:txBody>
          <a:bodyPr/>
          <a:lstStyle/>
          <a:p>
            <a:pPr algn="ctr"/>
            <a:r>
              <a:rPr lang="fa-IR" sz="1400" dirty="0">
                <a:solidFill>
                  <a:schemeClr val="tx1"/>
                </a:solidFill>
              </a:rPr>
              <a:t> </a:t>
            </a:r>
            <a:r>
              <a:rPr lang="fa-IR" sz="3600" dirty="0">
                <a:solidFill>
                  <a:schemeClr val="tx1"/>
                </a:solidFill>
                <a:cs typeface="B Zar" pitchFamily="2" charset="-78"/>
              </a:rPr>
              <a:t>نور و بازتاب نور</a:t>
            </a:r>
            <a:endParaRPr lang="fa-IR" dirty="0">
              <a:solidFill>
                <a:schemeClr val="tx1"/>
              </a:solidFill>
              <a:cs typeface="2  Baran" pitchFamily="2" charset="-78"/>
            </a:endParaRPr>
          </a:p>
        </p:txBody>
      </p:sp>
    </p:spTree>
    <p:extLst>
      <p:ext uri="{BB962C8B-B14F-4D97-AF65-F5344CB8AC3E}">
        <p14:creationId xmlns:p14="http://schemas.microsoft.com/office/powerpoint/2010/main" val="396936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908720"/>
            <a:ext cx="7024744" cy="1143000"/>
          </a:xfrm>
        </p:spPr>
        <p:txBody>
          <a:bodyPr>
            <a:normAutofit/>
          </a:bodyPr>
          <a:lstStyle/>
          <a:p>
            <a:pPr algn="r"/>
            <a:r>
              <a:rPr lang="fa-IR" sz="4400" dirty="0">
                <a:solidFill>
                  <a:schemeClr val="tx1">
                    <a:lumMod val="95000"/>
                    <a:lumOff val="5000"/>
                  </a:schemeClr>
                </a:solidFill>
                <a:latin typeface="IranNastaliq" pitchFamily="18" charset="0"/>
                <a:cs typeface="IranNastaliq" pitchFamily="18" charset="0"/>
              </a:rPr>
              <a:t>انتشار نور</a:t>
            </a:r>
            <a:endParaRPr lang="fa-IR" sz="4400" dirty="0">
              <a:latin typeface="IranNastaliq" pitchFamily="18" charset="0"/>
              <a:cs typeface="IranNastaliq" pitchFamily="18" charset="0"/>
            </a:endParaRPr>
          </a:p>
        </p:txBody>
      </p:sp>
      <p:sp>
        <p:nvSpPr>
          <p:cNvPr id="4" name="Content Placeholder 2"/>
          <p:cNvSpPr>
            <a:spLocks noGrp="1"/>
          </p:cNvSpPr>
          <p:nvPr>
            <p:ph idx="1"/>
          </p:nvPr>
        </p:nvSpPr>
        <p:spPr>
          <a:xfrm>
            <a:off x="749871" y="2132856"/>
            <a:ext cx="7638553" cy="4201716"/>
          </a:xfrm>
        </p:spPr>
        <p:txBody>
          <a:bodyPr/>
          <a:lstStyle/>
          <a:p>
            <a:pPr marL="0" indent="0" algn="r" eaLnBrk="1" hangingPunct="1">
              <a:buFont typeface="Wingdings 3" pitchFamily="18" charset="2"/>
              <a:buNone/>
            </a:pPr>
            <a:r>
              <a:rPr lang="fa-IR" sz="2800" dirty="0" smtClean="0">
                <a:cs typeface="B Zar" pitchFamily="2" charset="-78"/>
              </a:rPr>
              <a:t>هنگام طلوع </a:t>
            </a:r>
            <a:r>
              <a:rPr lang="fa-IR" sz="2800" dirty="0" err="1" smtClean="0">
                <a:cs typeface="B Zar" pitchFamily="2" charset="-78"/>
              </a:rPr>
              <a:t>خورشید،بخشی</a:t>
            </a:r>
            <a:r>
              <a:rPr lang="fa-IR" sz="2800" dirty="0" smtClean="0">
                <a:cs typeface="B Zar" pitchFamily="2" charset="-78"/>
              </a:rPr>
              <a:t> از سطح زمین را که به طرف خورشید است، روشنایی </a:t>
            </a:r>
            <a:r>
              <a:rPr lang="fa-IR" sz="2800" dirty="0" err="1" smtClean="0">
                <a:cs typeface="B Zar" pitchFamily="2" charset="-78"/>
              </a:rPr>
              <a:t>فرامی</a:t>
            </a:r>
            <a:r>
              <a:rPr lang="fa-IR" sz="2800" dirty="0" smtClean="0">
                <a:cs typeface="B Zar" pitchFamily="2" charset="-78"/>
              </a:rPr>
              <a:t> </a:t>
            </a:r>
            <a:r>
              <a:rPr lang="fa-IR" sz="2800" dirty="0" err="1" smtClean="0">
                <a:cs typeface="B Zar" pitchFamily="2" charset="-78"/>
              </a:rPr>
              <a:t>گیرد.هنگام</a:t>
            </a:r>
            <a:r>
              <a:rPr lang="fa-IR" sz="2800" dirty="0" smtClean="0">
                <a:cs typeface="B Zar" pitchFamily="2" charset="-78"/>
              </a:rPr>
              <a:t> شب نیز چراغ روشنی که در فاصله ی دوری از ما قرار دارد می بینیم.</a:t>
            </a:r>
          </a:p>
          <a:p>
            <a:pPr marL="0" indent="0" algn="r" eaLnBrk="1" hangingPunct="1">
              <a:buFont typeface="Wingdings 3" pitchFamily="18" charset="2"/>
              <a:buNone/>
            </a:pPr>
            <a:r>
              <a:rPr lang="fa-IR" sz="2800" dirty="0" smtClean="0">
                <a:cs typeface="B Zar" pitchFamily="2" charset="-78"/>
              </a:rPr>
              <a:t>رسیدن نور خورشید به زمین و رسیدن نور چراغ روشن به چشم </a:t>
            </a:r>
            <a:r>
              <a:rPr lang="fa-IR" sz="2800" dirty="0" err="1" smtClean="0">
                <a:cs typeface="B Zar" pitchFamily="2" charset="-78"/>
              </a:rPr>
              <a:t>ودیده</a:t>
            </a:r>
            <a:r>
              <a:rPr lang="fa-IR" sz="2800" dirty="0" smtClean="0">
                <a:cs typeface="B Zar" pitchFamily="2" charset="-78"/>
              </a:rPr>
              <a:t> شدن آن از فاصله ی دور به سبب انتشار نور از سطح آن ها </a:t>
            </a:r>
            <a:r>
              <a:rPr lang="fa-IR" sz="2800" dirty="0" err="1" smtClean="0">
                <a:cs typeface="B Zar" pitchFamily="2" charset="-78"/>
              </a:rPr>
              <a:t>است.محیطی</a:t>
            </a:r>
            <a:r>
              <a:rPr lang="fa-IR" sz="2800" dirty="0" smtClean="0">
                <a:cs typeface="B Zar" pitchFamily="2" charset="-78"/>
              </a:rPr>
              <a:t> که نور از آن عبور می کند محیط شفاف نامیده می شود.</a:t>
            </a:r>
          </a:p>
          <a:p>
            <a:pPr marL="0" indent="0" algn="r" eaLnBrk="1" hangingPunct="1">
              <a:buFont typeface="Wingdings 3" pitchFamily="18" charset="2"/>
              <a:buNone/>
            </a:pPr>
            <a:r>
              <a:rPr lang="fa-IR" sz="2800" dirty="0" smtClean="0">
                <a:cs typeface="B Zar" pitchFamily="2" charset="-78"/>
              </a:rPr>
              <a:t>چشمه ی نور دو نوع می باشد:</a:t>
            </a:r>
          </a:p>
          <a:p>
            <a:pPr marL="0" indent="0" algn="r" eaLnBrk="1" hangingPunct="1">
              <a:buFont typeface="Wingdings 3" pitchFamily="18" charset="2"/>
              <a:buNone/>
            </a:pPr>
            <a:r>
              <a:rPr lang="fa-IR" sz="2800" dirty="0" smtClean="0">
                <a:cs typeface="B Zar" pitchFamily="2" charset="-78"/>
              </a:rPr>
              <a:t>1-چشمه ی نور نقطه ای</a:t>
            </a:r>
          </a:p>
          <a:p>
            <a:pPr marL="0" indent="0" algn="r" eaLnBrk="1" hangingPunct="1">
              <a:buFont typeface="Wingdings 3" pitchFamily="18" charset="2"/>
              <a:buNone/>
            </a:pPr>
            <a:r>
              <a:rPr lang="fa-IR" sz="2800" dirty="0" smtClean="0">
                <a:cs typeface="B Zar" pitchFamily="2" charset="-78"/>
              </a:rPr>
              <a:t>2-چشمه ی نور گسترده</a:t>
            </a:r>
          </a:p>
        </p:txBody>
      </p:sp>
    </p:spTree>
    <p:extLst>
      <p:ext uri="{BB962C8B-B14F-4D97-AF65-F5344CB8AC3E}">
        <p14:creationId xmlns:p14="http://schemas.microsoft.com/office/powerpoint/2010/main" val="325807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716017" y="2996953"/>
            <a:ext cx="3313355" cy="1053644"/>
          </a:xfrm>
        </p:spPr>
        <p:txBody>
          <a:bodyPr>
            <a:normAutofit/>
          </a:bodyPr>
          <a:lstStyle/>
          <a:p>
            <a:pPr algn="ctr"/>
            <a:r>
              <a:rPr lang="fa-IR" sz="4400" dirty="0" smtClean="0">
                <a:cs typeface="_MRT_Khodkar" pitchFamily="2" charset="-78"/>
              </a:rPr>
              <a:t>فصل اول</a:t>
            </a:r>
            <a:endParaRPr lang="fa-IR" sz="4400" dirty="0">
              <a:cs typeface="_MRT_Khodkar" pitchFamily="2" charset="-78"/>
            </a:endParaRPr>
          </a:p>
        </p:txBody>
      </p:sp>
      <p:sp>
        <p:nvSpPr>
          <p:cNvPr id="3" name="زیر نویس 2"/>
          <p:cNvSpPr>
            <a:spLocks noGrp="1"/>
          </p:cNvSpPr>
          <p:nvPr>
            <p:ph type="subTitle" idx="1"/>
          </p:nvPr>
        </p:nvSpPr>
        <p:spPr/>
        <p:txBody>
          <a:bodyPr/>
          <a:lstStyle/>
          <a:p>
            <a:pPr algn="ctr"/>
            <a:r>
              <a:rPr lang="fa-IR" sz="3600" dirty="0" smtClean="0">
                <a:cs typeface="2  Baran" pitchFamily="2" charset="-78"/>
              </a:rPr>
              <a:t>انرژی</a:t>
            </a:r>
            <a:endParaRPr lang="fa-IR" dirty="0">
              <a:cs typeface="2  Baran" pitchFamily="2" charset="-78"/>
            </a:endParaRPr>
          </a:p>
        </p:txBody>
      </p:sp>
    </p:spTree>
    <p:extLst>
      <p:ext uri="{BB962C8B-B14F-4D97-AF65-F5344CB8AC3E}">
        <p14:creationId xmlns:p14="http://schemas.microsoft.com/office/powerpoint/2010/main" val="396144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20688"/>
            <a:ext cx="7024744" cy="1143000"/>
          </a:xfrm>
        </p:spPr>
        <p:txBody>
          <a:bodyPr/>
          <a:lstStyle/>
          <a:p>
            <a:pPr algn="r"/>
            <a:r>
              <a:rPr lang="fa-IR" dirty="0">
                <a:solidFill>
                  <a:schemeClr val="tx1">
                    <a:lumMod val="95000"/>
                    <a:lumOff val="5000"/>
                  </a:schemeClr>
                </a:solidFill>
                <a:latin typeface="IranNastaliq" pitchFamily="18" charset="0"/>
                <a:cs typeface="IranNastaliq" pitchFamily="18" charset="0"/>
              </a:rPr>
              <a:t>چشمه ی </a:t>
            </a:r>
            <a:r>
              <a:rPr lang="fa-IR" dirty="0" err="1">
                <a:solidFill>
                  <a:schemeClr val="tx1">
                    <a:lumMod val="95000"/>
                    <a:lumOff val="5000"/>
                  </a:schemeClr>
                </a:solidFill>
                <a:latin typeface="IranNastaliq" pitchFamily="18" charset="0"/>
                <a:cs typeface="IranNastaliq" pitchFamily="18" charset="0"/>
              </a:rPr>
              <a:t>نورگسترده</a:t>
            </a:r>
            <a:r>
              <a:rPr lang="fa-IR" dirty="0">
                <a:solidFill>
                  <a:schemeClr val="tx1">
                    <a:lumMod val="95000"/>
                    <a:lumOff val="5000"/>
                  </a:schemeClr>
                </a:solidFill>
                <a:latin typeface="IranNastaliq" pitchFamily="18" charset="0"/>
                <a:cs typeface="IranNastaliq" pitchFamily="18" charset="0"/>
              </a:rPr>
              <a:t> </a:t>
            </a:r>
            <a:r>
              <a:rPr lang="fa-IR" dirty="0" err="1">
                <a:solidFill>
                  <a:schemeClr val="tx1">
                    <a:lumMod val="95000"/>
                    <a:lumOff val="5000"/>
                  </a:schemeClr>
                </a:solidFill>
                <a:latin typeface="IranNastaliq" pitchFamily="18" charset="0"/>
                <a:cs typeface="IranNastaliq" pitchFamily="18" charset="0"/>
              </a:rPr>
              <a:t>ونقطه</a:t>
            </a:r>
            <a:r>
              <a:rPr lang="fa-IR" dirty="0">
                <a:solidFill>
                  <a:schemeClr val="tx1">
                    <a:lumMod val="95000"/>
                    <a:lumOff val="5000"/>
                  </a:schemeClr>
                </a:solidFill>
                <a:latin typeface="IranNastaliq" pitchFamily="18" charset="0"/>
                <a:cs typeface="IranNastaliq" pitchFamily="18" charset="0"/>
              </a:rPr>
              <a:t> ای </a:t>
            </a:r>
            <a:endParaRPr lang="fa-IR" dirty="0">
              <a:latin typeface="IranNastaliq" pitchFamily="18" charset="0"/>
              <a:cs typeface="IranNastaliq" pitchFamily="18" charset="0"/>
            </a:endParaRPr>
          </a:p>
        </p:txBody>
      </p:sp>
      <p:sp>
        <p:nvSpPr>
          <p:cNvPr id="4" name="Content Placeholder 2"/>
          <p:cNvSpPr>
            <a:spLocks noGrp="1"/>
          </p:cNvSpPr>
          <p:nvPr>
            <p:ph idx="1"/>
          </p:nvPr>
        </p:nvSpPr>
        <p:spPr>
          <a:xfrm>
            <a:off x="1115616" y="1844824"/>
            <a:ext cx="7206505" cy="4557440"/>
          </a:xfrm>
        </p:spPr>
        <p:txBody>
          <a:bodyPr/>
          <a:lstStyle/>
          <a:p>
            <a:pPr marL="0" indent="0" algn="r" eaLnBrk="1" hangingPunct="1">
              <a:buFont typeface="Wingdings 3" pitchFamily="18" charset="2"/>
              <a:buNone/>
            </a:pPr>
            <a:r>
              <a:rPr lang="fa-IR" sz="2800" dirty="0" smtClean="0">
                <a:cs typeface="B Zar" pitchFamily="2" charset="-78"/>
              </a:rPr>
              <a:t>یک شی نورانی نظیر </a:t>
            </a:r>
            <a:r>
              <a:rPr lang="fa-IR" sz="2800" dirty="0" err="1" smtClean="0">
                <a:cs typeface="B Zar" pitchFamily="2" charset="-78"/>
              </a:rPr>
              <a:t>خورشید،چراغ</a:t>
            </a:r>
            <a:r>
              <a:rPr lang="fa-IR" sz="2800" dirty="0" smtClean="0">
                <a:cs typeface="B Zar" pitchFamily="2" charset="-78"/>
              </a:rPr>
              <a:t> </a:t>
            </a:r>
            <a:r>
              <a:rPr lang="fa-IR" sz="2800" dirty="0" err="1" smtClean="0">
                <a:cs typeface="B Zar" pitchFamily="2" charset="-78"/>
              </a:rPr>
              <a:t>روشن،شعله</a:t>
            </a:r>
            <a:r>
              <a:rPr lang="fa-IR" sz="2800" dirty="0" smtClean="0">
                <a:cs typeface="B Zar" pitchFamily="2" charset="-78"/>
              </a:rPr>
              <a:t> ی شمع و... را چشمه ی نور گسترده می </a:t>
            </a:r>
            <a:r>
              <a:rPr lang="fa-IR" sz="2800" dirty="0" err="1" smtClean="0">
                <a:cs typeface="B Zar" pitchFamily="2" charset="-78"/>
              </a:rPr>
              <a:t>نامیم.اگر</a:t>
            </a:r>
            <a:r>
              <a:rPr lang="fa-IR" sz="2800" dirty="0" smtClean="0">
                <a:cs typeface="B Zar" pitchFamily="2" charset="-78"/>
              </a:rPr>
              <a:t> صفحه ای از مقوا که روی آن روزنه ی کوچکی ایجاد شده است در مقابل چراغ روشنی قرار </a:t>
            </a:r>
            <a:r>
              <a:rPr lang="fa-IR" sz="2800" dirty="0" err="1" smtClean="0">
                <a:cs typeface="B Zar" pitchFamily="2" charset="-78"/>
              </a:rPr>
              <a:t>دهیم،نور</a:t>
            </a:r>
            <a:r>
              <a:rPr lang="fa-IR" sz="2800" dirty="0" smtClean="0">
                <a:cs typeface="B Zar" pitchFamily="2" charset="-78"/>
              </a:rPr>
              <a:t> چراغ پس از گذشتن از روزنه منتشر می شود و روزنه مانند یک چشمه نور کوچک عمل می کند که آن را چشمه نور نقطه ای می </a:t>
            </a:r>
            <a:r>
              <a:rPr lang="fa-IR" sz="2800" dirty="0" err="1" smtClean="0">
                <a:cs typeface="B Zar" pitchFamily="2" charset="-78"/>
              </a:rPr>
              <a:t>نامیم.ستاره</a:t>
            </a:r>
            <a:r>
              <a:rPr lang="fa-IR" sz="2800" dirty="0" smtClean="0">
                <a:cs typeface="B Zar" pitchFamily="2" charset="-78"/>
              </a:rPr>
              <a:t> </a:t>
            </a:r>
            <a:r>
              <a:rPr lang="fa-IR" sz="2800" dirty="0" err="1" smtClean="0">
                <a:cs typeface="B Zar" pitchFamily="2" charset="-78"/>
              </a:rPr>
              <a:t>هایی</a:t>
            </a:r>
            <a:r>
              <a:rPr lang="fa-IR" sz="2800" dirty="0" smtClean="0">
                <a:cs typeface="B Zar" pitchFamily="2" charset="-78"/>
              </a:rPr>
              <a:t> که در فاصله ی بسیار دور قرار </a:t>
            </a:r>
            <a:r>
              <a:rPr lang="fa-IR" sz="2800" dirty="0" err="1" smtClean="0">
                <a:cs typeface="B Zar" pitchFamily="2" charset="-78"/>
              </a:rPr>
              <a:t>دارند،به</a:t>
            </a:r>
            <a:r>
              <a:rPr lang="fa-IR" sz="2800" dirty="0" smtClean="0">
                <a:cs typeface="B Zar" pitchFamily="2" charset="-78"/>
              </a:rPr>
              <a:t> صورت نقطه ی نورانی دیده می شود یا چراغ روشنی که در فاصله ی دوری از ما قرار گرفته است نیز نمونه </a:t>
            </a:r>
            <a:r>
              <a:rPr lang="fa-IR" sz="2800" dirty="0" err="1" smtClean="0">
                <a:cs typeface="B Zar" pitchFamily="2" charset="-78"/>
              </a:rPr>
              <a:t>هایی</a:t>
            </a:r>
            <a:r>
              <a:rPr lang="fa-IR" sz="2800" dirty="0" smtClean="0">
                <a:cs typeface="B Zar" pitchFamily="2" charset="-78"/>
              </a:rPr>
              <a:t> از چشمه های نور نقطه ای هستند.</a:t>
            </a:r>
          </a:p>
          <a:p>
            <a:pPr marL="0" indent="0" algn="r" eaLnBrk="1" hangingPunct="1">
              <a:buFont typeface="Wingdings 3" pitchFamily="18" charset="2"/>
              <a:buNone/>
            </a:pPr>
            <a:r>
              <a:rPr lang="fa-IR" sz="2800" dirty="0" smtClean="0">
                <a:cs typeface="B Zar" pitchFamily="2" charset="-78"/>
              </a:rPr>
              <a:t>چشمه های نور نقطه ای تنها سایه ایجاد می کنند اما چشمه نور گسترده علاوه </a:t>
            </a:r>
            <a:r>
              <a:rPr lang="fa-IR" sz="2800" dirty="0" err="1" smtClean="0">
                <a:cs typeface="B Zar" pitchFamily="2" charset="-78"/>
              </a:rPr>
              <a:t>برتولید</a:t>
            </a:r>
            <a:r>
              <a:rPr lang="fa-IR" sz="2800" dirty="0" smtClean="0">
                <a:cs typeface="B Zar" pitchFamily="2" charset="-78"/>
              </a:rPr>
              <a:t> سایه باعث تشکیل نیم سایه نیز می شوند.</a:t>
            </a:r>
            <a:endParaRPr lang="en-US" sz="2800" dirty="0" smtClean="0">
              <a:cs typeface="B Zar" pitchFamily="2" charset="-78"/>
            </a:endParaRPr>
          </a:p>
        </p:txBody>
      </p:sp>
    </p:spTree>
    <p:extLst>
      <p:ext uri="{BB962C8B-B14F-4D97-AF65-F5344CB8AC3E}">
        <p14:creationId xmlns:p14="http://schemas.microsoft.com/office/powerpoint/2010/main" val="11575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764704"/>
            <a:ext cx="7024744" cy="1143000"/>
          </a:xfrm>
        </p:spPr>
        <p:txBody>
          <a:bodyPr>
            <a:normAutofit/>
          </a:bodyPr>
          <a:lstStyle/>
          <a:p>
            <a:pPr algn="r"/>
            <a:r>
              <a:rPr lang="fa-IR" sz="4400" dirty="0">
                <a:solidFill>
                  <a:schemeClr val="bg2">
                    <a:lumMod val="10000"/>
                  </a:schemeClr>
                </a:solidFill>
                <a:latin typeface="IranNastaliq" pitchFamily="18" charset="0"/>
                <a:cs typeface="IranNastaliq" pitchFamily="18" charset="0"/>
              </a:rPr>
              <a:t>باریکه ی نور</a:t>
            </a:r>
            <a:endParaRPr lang="fa-IR" sz="4400" dirty="0">
              <a:latin typeface="IranNastaliq" pitchFamily="18" charset="0"/>
              <a:cs typeface="IranNastaliq" pitchFamily="18" charset="0"/>
            </a:endParaRPr>
          </a:p>
        </p:txBody>
      </p:sp>
      <p:sp>
        <p:nvSpPr>
          <p:cNvPr id="4" name="Content Placeholder 2"/>
          <p:cNvSpPr>
            <a:spLocks noGrp="1"/>
          </p:cNvSpPr>
          <p:nvPr>
            <p:ph idx="1"/>
          </p:nvPr>
        </p:nvSpPr>
        <p:spPr>
          <a:xfrm>
            <a:off x="107504" y="1844824"/>
            <a:ext cx="8596312" cy="5332413"/>
          </a:xfrm>
        </p:spPr>
        <p:txBody>
          <a:bodyPr/>
          <a:lstStyle/>
          <a:p>
            <a:pPr marL="0" indent="0" algn="r" eaLnBrk="1" hangingPunct="1">
              <a:buFont typeface="Wingdings 3" pitchFamily="18" charset="2"/>
              <a:buNone/>
            </a:pPr>
            <a:r>
              <a:rPr lang="fa-IR" sz="2800" dirty="0" smtClean="0">
                <a:cs typeface="B Zar" pitchFamily="2" charset="-78"/>
              </a:rPr>
              <a:t>مسیر نوری که از شکاف ها می گذرد یک باریکه ی نور می </a:t>
            </a:r>
            <a:r>
              <a:rPr lang="fa-IR" sz="2800" dirty="0" err="1" smtClean="0">
                <a:cs typeface="B Zar" pitchFamily="2" charset="-78"/>
              </a:rPr>
              <a:t>باشد.به</a:t>
            </a:r>
            <a:r>
              <a:rPr lang="fa-IR" sz="2800" dirty="0" smtClean="0">
                <a:cs typeface="B Zar" pitchFamily="2" charset="-78"/>
              </a:rPr>
              <a:t> طور مثال هنگام عبور نور از شکاف میان در و دیوار به یک اتاق کاملا تاریک باریکه نور تشکیل می شود. </a:t>
            </a:r>
          </a:p>
          <a:p>
            <a:pPr marL="0" indent="0" algn="r" eaLnBrk="1" hangingPunct="1">
              <a:buFont typeface="Wingdings 3" pitchFamily="18" charset="2"/>
              <a:buNone/>
            </a:pPr>
            <a:r>
              <a:rPr lang="fa-IR" sz="2800" dirty="0" smtClean="0">
                <a:cs typeface="B Zar" pitchFamily="2" charset="-78"/>
              </a:rPr>
              <a:t>باریکه ی نور با پهنای بسیار کم را پرتو نور می نامند . در واقع می توان گفت هر باریکه </a:t>
            </a:r>
            <a:r>
              <a:rPr lang="fa-IR" sz="2800" dirty="0" err="1" smtClean="0">
                <a:cs typeface="B Zar" pitchFamily="2" charset="-78"/>
              </a:rPr>
              <a:t>نور،شامل</a:t>
            </a:r>
            <a:r>
              <a:rPr lang="fa-IR" sz="2800" dirty="0" smtClean="0">
                <a:cs typeface="B Zar" pitchFamily="2" charset="-78"/>
              </a:rPr>
              <a:t> دسته ای از پرتو های نور است .</a:t>
            </a:r>
          </a:p>
          <a:p>
            <a:pPr marL="0" indent="0" algn="r" eaLnBrk="1" hangingPunct="1">
              <a:buFont typeface="Wingdings 3" pitchFamily="18" charset="2"/>
              <a:buNone/>
            </a:pPr>
            <a:r>
              <a:rPr lang="fa-IR" sz="2800" dirty="0" smtClean="0"/>
              <a:t> </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3533776"/>
            <a:ext cx="2520280" cy="277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59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a:latin typeface="IranNastaliq" pitchFamily="18" charset="0"/>
                <a:cs typeface="IranNastaliq" pitchFamily="18" charset="0"/>
              </a:rPr>
              <a:t>سایه چیست؟</a:t>
            </a:r>
            <a:endParaRPr lang="en-US" dirty="0">
              <a:latin typeface="IranNastaliq" pitchFamily="18" charset="0"/>
              <a:cs typeface="IranNastaliq" pitchFamily="18" charset="0"/>
            </a:endParaRPr>
          </a:p>
        </p:txBody>
      </p:sp>
      <p:sp>
        <p:nvSpPr>
          <p:cNvPr id="4" name="Rectangle 3"/>
          <p:cNvSpPr/>
          <p:nvPr/>
        </p:nvSpPr>
        <p:spPr>
          <a:xfrm>
            <a:off x="971600" y="2659797"/>
            <a:ext cx="7162800" cy="830997"/>
          </a:xfrm>
          <a:prstGeom prst="rect">
            <a:avLst/>
          </a:prstGeom>
        </p:spPr>
        <p:txBody>
          <a:bodyPr wrap="square">
            <a:spAutoFit/>
          </a:bodyPr>
          <a:lstStyle/>
          <a:p>
            <a:pPr algn="r" rtl="1"/>
            <a:r>
              <a:rPr lang="fa-IR" sz="2400" dirty="0" smtClean="0">
                <a:cs typeface="B Davat" pitchFamily="2" charset="-78"/>
              </a:rPr>
              <a:t>اگر جسم کدری  مقابل  منبع نور قرار گیرد، نور از آن عبور </a:t>
            </a:r>
            <a:r>
              <a:rPr lang="fa-IR" sz="2400" dirty="0" err="1" smtClean="0">
                <a:cs typeface="B Davat" pitchFamily="2" charset="-78"/>
              </a:rPr>
              <a:t>نمی</a:t>
            </a:r>
            <a:r>
              <a:rPr lang="fa-IR" sz="2400" dirty="0" smtClean="0">
                <a:cs typeface="B Davat" pitchFamily="2" charset="-78"/>
              </a:rPr>
              <a:t> کند؛ لذا پشت جسم فضای تاریکی ایجاد می شود که سایه نام دارد.</a:t>
            </a:r>
            <a:endParaRPr lang="en-US" sz="2400" dirty="0">
              <a:cs typeface="B Davat" pitchFamily="2" charset="-7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23119"/>
            <a:ext cx="4178456" cy="239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Computer\Pictures\daz-fiz1-04-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914091"/>
            <a:ext cx="3223591" cy="221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4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a:solidFill>
                  <a:schemeClr val="bg2">
                    <a:lumMod val="10000"/>
                  </a:schemeClr>
                </a:solidFill>
                <a:latin typeface="IranNastaliq" pitchFamily="18" charset="0"/>
                <a:cs typeface="IranNastaliq" pitchFamily="18" charset="0"/>
              </a:rPr>
              <a:t>خورشید گرفتگی</a:t>
            </a:r>
            <a:endParaRPr lang="fa-IR" dirty="0">
              <a:latin typeface="IranNastaliq" pitchFamily="18" charset="0"/>
              <a:cs typeface="IranNastaliq" pitchFamily="18" charset="0"/>
            </a:endParaRPr>
          </a:p>
        </p:txBody>
      </p:sp>
      <p:sp>
        <p:nvSpPr>
          <p:cNvPr id="4" name="Content Placeholder 2"/>
          <p:cNvSpPr>
            <a:spLocks noGrp="1"/>
          </p:cNvSpPr>
          <p:nvPr>
            <p:ph idx="1"/>
          </p:nvPr>
        </p:nvSpPr>
        <p:spPr>
          <a:xfrm>
            <a:off x="677863" y="2204864"/>
            <a:ext cx="7638553" cy="4397549"/>
          </a:xfrm>
        </p:spPr>
        <p:txBody>
          <a:bodyPr/>
          <a:lstStyle/>
          <a:p>
            <a:pPr marL="0" indent="0" algn="r" eaLnBrk="1" hangingPunct="1">
              <a:buFont typeface="Wingdings 3" pitchFamily="18" charset="2"/>
              <a:buNone/>
            </a:pPr>
            <a:r>
              <a:rPr lang="fa-IR" sz="2800" dirty="0" smtClean="0">
                <a:cs typeface="B Zar" pitchFamily="2" charset="-78"/>
              </a:rPr>
              <a:t>هر گاه خورشید </a:t>
            </a:r>
            <a:r>
              <a:rPr lang="fa-IR" sz="2800" dirty="0" err="1" smtClean="0">
                <a:cs typeface="B Zar" pitchFamily="2" charset="-78"/>
              </a:rPr>
              <a:t>وماه</a:t>
            </a:r>
            <a:r>
              <a:rPr lang="fa-IR" sz="2800" dirty="0" smtClean="0">
                <a:cs typeface="B Zar" pitchFamily="2" charset="-78"/>
              </a:rPr>
              <a:t> </a:t>
            </a:r>
            <a:r>
              <a:rPr lang="fa-IR" sz="2800" dirty="0" err="1" smtClean="0">
                <a:cs typeface="B Zar" pitchFamily="2" charset="-78"/>
              </a:rPr>
              <a:t>وزمین</a:t>
            </a:r>
            <a:r>
              <a:rPr lang="fa-IR" sz="2800" dirty="0" smtClean="0">
                <a:cs typeface="B Zar" pitchFamily="2" charset="-78"/>
              </a:rPr>
              <a:t> بر روی یک خط راست قرار گیرد به طوری که ماه بین زمین </a:t>
            </a:r>
            <a:r>
              <a:rPr lang="fa-IR" sz="2800" dirty="0" err="1" smtClean="0">
                <a:cs typeface="B Zar" pitchFamily="2" charset="-78"/>
              </a:rPr>
              <a:t>وخورشید</a:t>
            </a:r>
            <a:r>
              <a:rPr lang="fa-IR" sz="2800" dirty="0" smtClean="0">
                <a:cs typeface="B Zar" pitchFamily="2" charset="-78"/>
              </a:rPr>
              <a:t> باشید سایه ماه بر روی زمین می افتد که به این پدیده خورشید گرفتگی می گویند که علت آن سیر مستقیم نور می باشد.</a:t>
            </a:r>
          </a:p>
          <a:p>
            <a:pPr marL="0" indent="0" algn="r" eaLnBrk="1" hangingPunct="1">
              <a:buFont typeface="Wingdings 3" pitchFamily="18" charset="2"/>
              <a:buNone/>
            </a:pPr>
            <a:r>
              <a:rPr lang="fa-IR" sz="2800" dirty="0" smtClean="0">
                <a:cs typeface="B Zar" pitchFamily="2" charset="-78"/>
              </a:rPr>
              <a:t>خورشید گرفتگی سه نوع می باشد:1-جزئی  2-کامل  3-حلقه ای</a:t>
            </a:r>
          </a:p>
          <a:p>
            <a:pPr marL="0" indent="0" algn="r" eaLnBrk="1" hangingPunct="1">
              <a:buFont typeface="Wingdings 3" pitchFamily="18" charset="2"/>
              <a:buNone/>
            </a:pPr>
            <a:endParaRPr lang="fa-IR" sz="2800" dirty="0" smtClean="0">
              <a:cs typeface="B Zar" pitchFamily="2" charset="-78"/>
            </a:endParaRPr>
          </a:p>
          <a:p>
            <a:pPr marL="0" indent="0" algn="r" eaLnBrk="1" hangingPunct="1">
              <a:buFont typeface="Wingdings 3" pitchFamily="18" charset="2"/>
              <a:buNone/>
            </a:pPr>
            <a:endParaRPr lang="en-US" sz="2800" dirty="0" smtClean="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542" y="4149080"/>
            <a:ext cx="2232248" cy="197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08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67859"/>
            <a:ext cx="2599541" cy="20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daneshnameh.roshd.ir/mavara/img/daneshnameh_up/a/a6/phm02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56" y="1124744"/>
            <a:ext cx="3365004" cy="150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www.persianstar.com/images/stories/eclipse/eclips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104" y="3921467"/>
            <a:ext cx="3572880" cy="131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www.persianstar.com/images/stories/eclipse/eclips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438" y="3912085"/>
            <a:ext cx="3388823" cy="131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93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fa-IR" sz="4800" dirty="0">
                <a:solidFill>
                  <a:schemeClr val="tx1">
                    <a:lumMod val="95000"/>
                    <a:lumOff val="5000"/>
                  </a:schemeClr>
                </a:solidFill>
                <a:latin typeface="IranNastaliq" pitchFamily="18" charset="0"/>
                <a:cs typeface="IranNastaliq" pitchFamily="18" charset="0"/>
              </a:rPr>
              <a:t>ماه گرفتگی</a:t>
            </a:r>
            <a:endParaRPr lang="fa-IR" sz="4800" dirty="0">
              <a:latin typeface="IranNastaliq" pitchFamily="18" charset="0"/>
              <a:cs typeface="IranNastaliq" pitchFamily="18" charset="0"/>
            </a:endParaRPr>
          </a:p>
        </p:txBody>
      </p:sp>
      <p:sp>
        <p:nvSpPr>
          <p:cNvPr id="4" name="Content Placeholder 2"/>
          <p:cNvSpPr>
            <a:spLocks noGrp="1"/>
          </p:cNvSpPr>
          <p:nvPr>
            <p:ph idx="1"/>
          </p:nvPr>
        </p:nvSpPr>
        <p:spPr>
          <a:xfrm>
            <a:off x="683568" y="2132856"/>
            <a:ext cx="7782569" cy="3625652"/>
          </a:xfrm>
        </p:spPr>
        <p:txBody>
          <a:bodyPr/>
          <a:lstStyle/>
          <a:p>
            <a:pPr marL="0" indent="0" algn="r" eaLnBrk="1" hangingPunct="1">
              <a:buFont typeface="Wingdings 3" pitchFamily="18" charset="2"/>
              <a:buNone/>
            </a:pPr>
            <a:r>
              <a:rPr lang="fa-IR" sz="2800" dirty="0" err="1" smtClean="0">
                <a:cs typeface="B Zar" pitchFamily="2" charset="-78"/>
              </a:rPr>
              <a:t>هرگاه</a:t>
            </a:r>
            <a:r>
              <a:rPr lang="fa-IR" sz="2800" dirty="0" smtClean="0">
                <a:cs typeface="B Zar" pitchFamily="2" charset="-78"/>
              </a:rPr>
              <a:t> خورشید و زمین ماه بر روی یک خط راست قرار گیرند به طوری که زمین بین ماه </a:t>
            </a:r>
            <a:r>
              <a:rPr lang="fa-IR" sz="2800" dirty="0" err="1" smtClean="0">
                <a:cs typeface="B Zar" pitchFamily="2" charset="-78"/>
              </a:rPr>
              <a:t>وخورشید</a:t>
            </a:r>
            <a:r>
              <a:rPr lang="fa-IR" sz="2800" dirty="0" smtClean="0">
                <a:cs typeface="B Zar" pitchFamily="2" charset="-78"/>
              </a:rPr>
              <a:t> باشد سایه زمین بر روی ماه می افتد که به این پدیده ماه گرفتگی می گویند.</a:t>
            </a:r>
          </a:p>
          <a:p>
            <a:pPr marL="0" indent="0" algn="r" eaLnBrk="1" hangingPunct="1">
              <a:buFont typeface="Wingdings 3" pitchFamily="18" charset="2"/>
              <a:buNone/>
            </a:pP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717032"/>
            <a:ext cx="2778409"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arthursclipart.org/nature/nature/eclipse%20of%20su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04" y="4493557"/>
            <a:ext cx="4470960" cy="131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624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iranblog.com/images/vyff8hafb5v8lwng0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1215715"/>
            <a:ext cx="2840656" cy="199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daneshnameh.roshd.ir/mavara/img/daneshnameh_up/4/4c/phm028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24" y="1268760"/>
            <a:ext cx="2999388" cy="159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abhisays.com/wp-content/uploads/2009/07/zrtn_001p63156a74_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89040"/>
            <a:ext cx="2840656" cy="19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735" y="3789040"/>
            <a:ext cx="2691202" cy="21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165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692696"/>
            <a:ext cx="7024744" cy="1143000"/>
          </a:xfrm>
        </p:spPr>
        <p:txBody>
          <a:bodyPr>
            <a:normAutofit/>
          </a:bodyPr>
          <a:lstStyle/>
          <a:p>
            <a:pPr algn="r"/>
            <a:r>
              <a:rPr lang="fa-IR" sz="4800" dirty="0">
                <a:solidFill>
                  <a:schemeClr val="tx1">
                    <a:lumMod val="95000"/>
                    <a:lumOff val="5000"/>
                  </a:schemeClr>
                </a:solidFill>
                <a:latin typeface="IranNastaliq" pitchFamily="18" charset="0"/>
                <a:cs typeface="IranNastaliq" pitchFamily="18" charset="0"/>
              </a:rPr>
              <a:t>بازتاب نور</a:t>
            </a:r>
            <a:endParaRPr lang="fa-IR" sz="4800" dirty="0">
              <a:latin typeface="IranNastaliq" pitchFamily="18" charset="0"/>
              <a:cs typeface="IranNastaliq" pitchFamily="18" charset="0"/>
            </a:endParaRPr>
          </a:p>
        </p:txBody>
      </p:sp>
      <p:sp>
        <p:nvSpPr>
          <p:cNvPr id="6" name="Content Placeholder 2"/>
          <p:cNvSpPr>
            <a:spLocks noGrp="1"/>
          </p:cNvSpPr>
          <p:nvPr>
            <p:ph idx="1"/>
          </p:nvPr>
        </p:nvSpPr>
        <p:spPr>
          <a:xfrm>
            <a:off x="389831" y="2060848"/>
            <a:ext cx="7998593" cy="4525690"/>
          </a:xfrm>
        </p:spPr>
        <p:txBody>
          <a:bodyPr/>
          <a:lstStyle/>
          <a:p>
            <a:pPr marL="0" indent="0" algn="r" eaLnBrk="1" hangingPunct="1">
              <a:buFont typeface="Wingdings 3" pitchFamily="18" charset="2"/>
              <a:buNone/>
            </a:pPr>
            <a:r>
              <a:rPr lang="fa-IR" sz="2800" dirty="0" smtClean="0">
                <a:cs typeface="B Zar" pitchFamily="2" charset="-78"/>
              </a:rPr>
              <a:t>بازگشت نور از سطح اجسام را باز تاب نور می </a:t>
            </a:r>
            <a:r>
              <a:rPr lang="fa-IR" sz="2800" dirty="0" err="1" smtClean="0">
                <a:cs typeface="B Zar" pitchFamily="2" charset="-78"/>
              </a:rPr>
              <a:t>نامیم</a:t>
            </a:r>
            <a:r>
              <a:rPr lang="fa-IR" sz="2800" dirty="0" smtClean="0">
                <a:cs typeface="B Zar" pitchFamily="2" charset="-78"/>
              </a:rPr>
              <a:t>.</a:t>
            </a:r>
          </a:p>
          <a:p>
            <a:pPr marL="0" indent="0" algn="r" eaLnBrk="1" hangingPunct="1">
              <a:buFont typeface="Wingdings 3" pitchFamily="18" charset="2"/>
              <a:buNone/>
            </a:pPr>
            <a:r>
              <a:rPr lang="fa-IR" sz="2800" dirty="0" smtClean="0">
                <a:cs typeface="B Zar" pitchFamily="2" charset="-78"/>
              </a:rPr>
              <a:t>سطح های صیقلی نظیر ورقه های </a:t>
            </a:r>
            <a:r>
              <a:rPr lang="fa-IR" sz="2800" dirty="0" err="1" smtClean="0">
                <a:cs typeface="B Zar" pitchFamily="2" charset="-78"/>
              </a:rPr>
              <a:t>نیکلی</a:t>
            </a:r>
            <a:r>
              <a:rPr lang="fa-IR" sz="2800" dirty="0" smtClean="0">
                <a:cs typeface="B Zar" pitchFamily="2" charset="-78"/>
              </a:rPr>
              <a:t> </a:t>
            </a:r>
            <a:r>
              <a:rPr lang="fa-IR" sz="2800" dirty="0" err="1" smtClean="0">
                <a:cs typeface="B Zar" pitchFamily="2" charset="-78"/>
              </a:rPr>
              <a:t>ونقره</a:t>
            </a:r>
            <a:r>
              <a:rPr lang="fa-IR" sz="2800" dirty="0" smtClean="0">
                <a:cs typeface="B Zar" pitchFamily="2" charset="-78"/>
              </a:rPr>
              <a:t> </a:t>
            </a:r>
            <a:r>
              <a:rPr lang="fa-IR" sz="2800" dirty="0" err="1" smtClean="0">
                <a:cs typeface="B Zar" pitchFamily="2" charset="-78"/>
              </a:rPr>
              <a:t>اندود،یا</a:t>
            </a:r>
            <a:r>
              <a:rPr lang="fa-IR" sz="2800" dirty="0" smtClean="0">
                <a:cs typeface="B Zar" pitchFamily="2" charset="-78"/>
              </a:rPr>
              <a:t> شیشه </a:t>
            </a:r>
            <a:r>
              <a:rPr lang="fa-IR" sz="2800" dirty="0" err="1" smtClean="0">
                <a:cs typeface="B Zar" pitchFamily="2" charset="-78"/>
              </a:rPr>
              <a:t>هایی</a:t>
            </a:r>
            <a:r>
              <a:rPr lang="fa-IR" sz="2800" dirty="0" smtClean="0">
                <a:cs typeface="B Zar" pitchFamily="2" charset="-78"/>
              </a:rPr>
              <a:t> که یک طرف آن جیوه اندود شده </a:t>
            </a:r>
            <a:r>
              <a:rPr lang="fa-IR" sz="2800" dirty="0" err="1" smtClean="0">
                <a:cs typeface="B Zar" pitchFamily="2" charset="-78"/>
              </a:rPr>
              <a:t>است،مانند</a:t>
            </a:r>
            <a:r>
              <a:rPr lang="fa-IR" sz="2800" dirty="0" smtClean="0">
                <a:cs typeface="B Zar" pitchFamily="2" charset="-78"/>
              </a:rPr>
              <a:t> آینه ها پدیده بازتاب را به خوبی نشان می </a:t>
            </a:r>
            <a:r>
              <a:rPr lang="fa-IR" sz="2800" dirty="0" err="1" smtClean="0">
                <a:cs typeface="B Zar" pitchFamily="2" charset="-78"/>
              </a:rPr>
              <a:t>دهند.بازتاب</a:t>
            </a:r>
            <a:r>
              <a:rPr lang="fa-IR" sz="2800" dirty="0" smtClean="0">
                <a:cs typeface="B Zar" pitchFamily="2" charset="-78"/>
              </a:rPr>
              <a:t> از این سطح ها را بازتاب آینه ای می نامند.</a:t>
            </a:r>
          </a:p>
          <a:p>
            <a:pPr marL="0" indent="0" algn="r" eaLnBrk="1" hangingPunct="1">
              <a:buFont typeface="Wingdings 3" pitchFamily="18" charset="2"/>
              <a:buNone/>
            </a:pPr>
            <a:r>
              <a:rPr lang="fa-IR" sz="2800" dirty="0" smtClean="0">
                <a:cs typeface="B Zar" pitchFamily="2" charset="-78"/>
              </a:rPr>
              <a:t>پرتو نوری که به سطح جسم می تابد پرتو تابش </a:t>
            </a:r>
            <a:r>
              <a:rPr lang="fa-IR" sz="2800" dirty="0" err="1" smtClean="0">
                <a:cs typeface="B Zar" pitchFamily="2" charset="-78"/>
              </a:rPr>
              <a:t>وپرتو</a:t>
            </a:r>
            <a:r>
              <a:rPr lang="fa-IR" sz="2800" dirty="0" smtClean="0">
                <a:cs typeface="B Zar" pitchFamily="2" charset="-78"/>
              </a:rPr>
              <a:t> بازگشت از سطح را پرتو بازتاب می </a:t>
            </a:r>
            <a:r>
              <a:rPr lang="fa-IR" sz="2800" dirty="0" err="1" smtClean="0">
                <a:cs typeface="B Zar" pitchFamily="2" charset="-78"/>
              </a:rPr>
              <a:t>نامند.نقطه</a:t>
            </a:r>
            <a:r>
              <a:rPr lang="fa-IR" sz="2800" dirty="0" smtClean="0">
                <a:cs typeface="B Zar" pitchFamily="2" charset="-78"/>
              </a:rPr>
              <a:t> ای را که نور به آن می تابد نقطه ی تابش </a:t>
            </a:r>
            <a:r>
              <a:rPr lang="fa-IR" sz="2800" dirty="0" err="1" smtClean="0">
                <a:cs typeface="B Zar" pitchFamily="2" charset="-78"/>
              </a:rPr>
              <a:t>وزاویه</a:t>
            </a:r>
            <a:r>
              <a:rPr lang="fa-IR" sz="2800" dirty="0" smtClean="0">
                <a:cs typeface="B Zar" pitchFamily="2" charset="-78"/>
              </a:rPr>
              <a:t> ی بین پرتو تابش و خط عمود بر سطح در نقطه ی برخورد نور را زاویه ی تابش می نامند و زاویه ی بین خط عمود </a:t>
            </a:r>
            <a:r>
              <a:rPr lang="fa-IR" sz="2800" dirty="0" err="1" smtClean="0">
                <a:cs typeface="B Zar" pitchFamily="2" charset="-78"/>
              </a:rPr>
              <a:t>وپرتو</a:t>
            </a:r>
            <a:r>
              <a:rPr lang="fa-IR" sz="2800" dirty="0" smtClean="0">
                <a:cs typeface="B Zar" pitchFamily="2" charset="-78"/>
              </a:rPr>
              <a:t> بازتاب را زاویه ی بازتاب می نامند.</a:t>
            </a:r>
            <a:endParaRPr lang="en-US" sz="2800" dirty="0" smtClean="0">
              <a:cs typeface="B Zar" pitchFamily="2" charset="-78"/>
            </a:endParaRPr>
          </a:p>
        </p:txBody>
      </p:sp>
    </p:spTree>
    <p:extLst>
      <p:ext uri="{BB962C8B-B14F-4D97-AF65-F5344CB8AC3E}">
        <p14:creationId xmlns:p14="http://schemas.microsoft.com/office/powerpoint/2010/main" val="351089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2536" y="1190252"/>
            <a:ext cx="8596312" cy="6199188"/>
          </a:xfrm>
        </p:spPr>
        <p:txBody>
          <a:bodyPr/>
          <a:lstStyle/>
          <a:p>
            <a:pPr marL="0" indent="0" algn="r" eaLnBrk="1" hangingPunct="1">
              <a:buFont typeface="Wingdings 3" pitchFamily="18" charset="2"/>
              <a:buNone/>
            </a:pPr>
            <a:r>
              <a:rPr lang="fa-IR" sz="2800" dirty="0" smtClean="0">
                <a:cs typeface="B Zar" pitchFamily="2" charset="-78"/>
              </a:rPr>
              <a:t>زاویه ی تابش ،</a:t>
            </a:r>
            <a:r>
              <a:rPr lang="fa-IR" sz="2800" dirty="0" err="1" smtClean="0">
                <a:cs typeface="B Zar" pitchFamily="2" charset="-78"/>
              </a:rPr>
              <a:t>متمم</a:t>
            </a:r>
            <a:r>
              <a:rPr lang="fa-IR" sz="2800" dirty="0" smtClean="0">
                <a:cs typeface="B Zar" pitchFamily="2" charset="-78"/>
              </a:rPr>
              <a:t> زاویه ی بین پرتو تابش </a:t>
            </a:r>
            <a:r>
              <a:rPr lang="fa-IR" sz="2800" dirty="0" err="1" smtClean="0">
                <a:cs typeface="B Zar" pitchFamily="2" charset="-78"/>
              </a:rPr>
              <a:t>وسطح</a:t>
            </a:r>
            <a:r>
              <a:rPr lang="fa-IR" sz="2800" dirty="0" smtClean="0">
                <a:cs typeface="B Zar" pitchFamily="2" charset="-78"/>
              </a:rPr>
              <a:t> آینه است.</a:t>
            </a:r>
          </a:p>
          <a:p>
            <a:pPr marL="0" indent="0" algn="r" eaLnBrk="1" hangingPunct="1">
              <a:buFont typeface="Wingdings 3" pitchFamily="18" charset="2"/>
              <a:buNone/>
            </a:pPr>
            <a:r>
              <a:rPr lang="fa-IR" sz="2800" dirty="0" smtClean="0">
                <a:cs typeface="B Zar" pitchFamily="2" charset="-78"/>
              </a:rPr>
              <a:t>با توجه به شکل داریم:</a:t>
            </a:r>
          </a:p>
          <a:p>
            <a:pPr marL="0" indent="0" algn="r" eaLnBrk="1" hangingPunct="1">
              <a:buFont typeface="Wingdings 3" pitchFamily="18" charset="2"/>
              <a:buNone/>
            </a:pPr>
            <a:r>
              <a:rPr lang="en-US" sz="3600" dirty="0" err="1" smtClean="0">
                <a:cs typeface="B Zar" pitchFamily="2" charset="-78"/>
              </a:rPr>
              <a:t>i+a</a:t>
            </a:r>
            <a:r>
              <a:rPr lang="en-US" sz="3600" dirty="0" smtClean="0">
                <a:cs typeface="B Zar" pitchFamily="2" charset="-78"/>
              </a:rPr>
              <a:t>=</a:t>
            </a:r>
            <a:r>
              <a:rPr lang="fa-IR" sz="3600" dirty="0" smtClean="0">
                <a:cs typeface="B Zar" pitchFamily="2" charset="-78"/>
              </a:rPr>
              <a:t>90</a:t>
            </a:r>
          </a:p>
          <a:p>
            <a:pPr marL="0" indent="0" algn="r" eaLnBrk="1" hangingPunct="1">
              <a:buFont typeface="Wingdings 3" pitchFamily="18" charset="2"/>
              <a:buNone/>
            </a:pPr>
            <a:endParaRPr lang="en-US" sz="3600" dirty="0" smtClean="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20888"/>
            <a:ext cx="435451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1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836712"/>
            <a:ext cx="7024744" cy="1143000"/>
          </a:xfrm>
        </p:spPr>
        <p:txBody>
          <a:bodyPr>
            <a:normAutofit/>
          </a:bodyPr>
          <a:lstStyle/>
          <a:p>
            <a:pPr algn="r"/>
            <a:r>
              <a:rPr lang="fa-IR" sz="4800" dirty="0">
                <a:solidFill>
                  <a:schemeClr val="tx1">
                    <a:lumMod val="95000"/>
                    <a:lumOff val="5000"/>
                  </a:schemeClr>
                </a:solidFill>
                <a:latin typeface="IranNastaliq" pitchFamily="18" charset="0"/>
                <a:cs typeface="IranNastaliq" pitchFamily="18" charset="0"/>
              </a:rPr>
              <a:t>انواع بازتاب</a:t>
            </a:r>
            <a:endParaRPr lang="fa-IR" sz="4800" dirty="0">
              <a:latin typeface="IranNastaliq" pitchFamily="18" charset="0"/>
              <a:cs typeface="IranNastaliq" pitchFamily="18" charset="0"/>
            </a:endParaRPr>
          </a:p>
        </p:txBody>
      </p:sp>
      <p:sp>
        <p:nvSpPr>
          <p:cNvPr id="4" name="Content Placeholder 2"/>
          <p:cNvSpPr>
            <a:spLocks noGrp="1"/>
          </p:cNvSpPr>
          <p:nvPr>
            <p:ph idx="1"/>
          </p:nvPr>
        </p:nvSpPr>
        <p:spPr>
          <a:xfrm>
            <a:off x="677863" y="1988840"/>
            <a:ext cx="7710561" cy="4473872"/>
          </a:xfrm>
        </p:spPr>
        <p:txBody>
          <a:bodyPr/>
          <a:lstStyle/>
          <a:p>
            <a:pPr marL="0" indent="0" algn="r" eaLnBrk="1" hangingPunct="1">
              <a:buFont typeface="Wingdings 3" pitchFamily="18" charset="2"/>
              <a:buNone/>
            </a:pPr>
            <a:r>
              <a:rPr lang="fa-IR" sz="2800" dirty="0" smtClean="0">
                <a:cs typeface="B Zar" pitchFamily="2" charset="-78"/>
              </a:rPr>
              <a:t>1-منظم:هرگاه پرتو های موازی که به یک سطح برخورد می </a:t>
            </a:r>
            <a:r>
              <a:rPr lang="fa-IR" sz="2800" dirty="0" err="1" smtClean="0">
                <a:cs typeface="B Zar" pitchFamily="2" charset="-78"/>
              </a:rPr>
              <a:t>کنند،موازی</a:t>
            </a:r>
            <a:r>
              <a:rPr lang="fa-IR" sz="2800" dirty="0" smtClean="0">
                <a:cs typeface="B Zar" pitchFamily="2" charset="-78"/>
              </a:rPr>
              <a:t> نیز منعکس شوند در این صورت تمام  زاویه های تابش با تمام زاویه های بازتابش برابر است مانند انعکاس از سطح آینه.</a:t>
            </a:r>
          </a:p>
          <a:p>
            <a:pPr marL="0" indent="0" algn="r" eaLnBrk="1" hangingPunct="1">
              <a:buFont typeface="Wingdings 3" pitchFamily="18" charset="2"/>
              <a:buNone/>
            </a:pPr>
            <a:r>
              <a:rPr lang="fa-IR" sz="2800" dirty="0" smtClean="0">
                <a:cs typeface="B Zar" pitchFamily="2" charset="-78"/>
              </a:rPr>
              <a:t>2-نامنظم:هرگاه پرتو های موازی به سطحی برخورد کنند و به صورت نامنظم پراکنده شوند در این صورت </a:t>
            </a:r>
            <a:r>
              <a:rPr lang="fa-IR" sz="2800" dirty="0" err="1" smtClean="0">
                <a:cs typeface="B Zar" pitchFamily="2" charset="-78"/>
              </a:rPr>
              <a:t>بازتاب،زاویه</a:t>
            </a:r>
            <a:r>
              <a:rPr lang="fa-IR" sz="2800" dirty="0" smtClean="0">
                <a:cs typeface="B Zar" pitchFamily="2" charset="-78"/>
              </a:rPr>
              <a:t> تابش </a:t>
            </a:r>
            <a:r>
              <a:rPr lang="fa-IR" sz="2800" dirty="0" err="1" smtClean="0">
                <a:cs typeface="B Zar" pitchFamily="2" charset="-78"/>
              </a:rPr>
              <a:t>هرپرتوی</a:t>
            </a:r>
            <a:r>
              <a:rPr lang="fa-IR" sz="2800" dirty="0" smtClean="0">
                <a:cs typeface="B Zar" pitchFamily="2" charset="-78"/>
              </a:rPr>
              <a:t> با زاویه ی بازتابش خودش برابر است ولی تمام زاویه های تابش با تمام زاویه های بازتابش برابر نیست چنین </a:t>
            </a:r>
            <a:r>
              <a:rPr lang="fa-IR" sz="2800" dirty="0" err="1" smtClean="0">
                <a:cs typeface="B Zar" pitchFamily="2" charset="-78"/>
              </a:rPr>
              <a:t>بازتابشی</a:t>
            </a:r>
            <a:r>
              <a:rPr lang="fa-IR" sz="2800" dirty="0" smtClean="0">
                <a:cs typeface="B Zar" pitchFamily="2" charset="-78"/>
              </a:rPr>
              <a:t> را نامنظم </a:t>
            </a:r>
            <a:r>
              <a:rPr lang="fa-IR" sz="2800" dirty="0" err="1" smtClean="0">
                <a:cs typeface="B Zar" pitchFamily="2" charset="-78"/>
              </a:rPr>
              <a:t>گویند.مانند</a:t>
            </a:r>
            <a:r>
              <a:rPr lang="fa-IR" sz="2800" dirty="0" smtClean="0">
                <a:cs typeface="B Zar" pitchFamily="2" charset="-78"/>
              </a:rPr>
              <a:t> انعکاس از سطح مقوا. </a:t>
            </a:r>
            <a:endParaRPr lang="en-US" sz="2800" dirty="0" smtClean="0">
              <a:cs typeface="B Zar" pitchFamily="2" charset="-78"/>
            </a:endParaRPr>
          </a:p>
        </p:txBody>
      </p:sp>
    </p:spTree>
    <p:extLst>
      <p:ext uri="{BB962C8B-B14F-4D97-AF65-F5344CB8AC3E}">
        <p14:creationId xmlns:p14="http://schemas.microsoft.com/office/powerpoint/2010/main" val="373089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smtClean="0">
                <a:cs typeface="_MRT_Khodkar" pitchFamily="2" charset="-78"/>
              </a:rPr>
              <a:t>تعریف انرژی</a:t>
            </a:r>
            <a:endParaRPr lang="fa-IR" dirty="0">
              <a:cs typeface="_MRT_Khodkar" pitchFamily="2" charset="-78"/>
            </a:endParaRPr>
          </a:p>
        </p:txBody>
      </p:sp>
      <p:sp>
        <p:nvSpPr>
          <p:cNvPr id="3" name="نگهدارنده مکان محتوا 2"/>
          <p:cNvSpPr>
            <a:spLocks noGrp="1"/>
          </p:cNvSpPr>
          <p:nvPr>
            <p:ph idx="1"/>
          </p:nvPr>
        </p:nvSpPr>
        <p:spPr>
          <a:xfrm>
            <a:off x="1115616" y="2852937"/>
            <a:ext cx="6777317" cy="1897436"/>
          </a:xfrm>
        </p:spPr>
        <p:txBody>
          <a:bodyPr>
            <a:normAutofit/>
          </a:bodyPr>
          <a:lstStyle/>
          <a:p>
            <a:pPr marL="68580" indent="0" algn="ctr">
              <a:buNone/>
            </a:pPr>
            <a:r>
              <a:rPr lang="fa-IR" sz="4000" dirty="0" err="1">
                <a:cs typeface="2  Baran" pitchFamily="2" charset="-78"/>
              </a:rPr>
              <a:t>قابليت</a:t>
            </a:r>
            <a:r>
              <a:rPr lang="fa-IR" sz="4000" dirty="0">
                <a:cs typeface="2  Baran" pitchFamily="2" charset="-78"/>
              </a:rPr>
              <a:t> انجام </a:t>
            </a:r>
            <a:r>
              <a:rPr lang="fa-IR" sz="4000" dirty="0" err="1">
                <a:cs typeface="2  Baran" pitchFamily="2" charset="-78"/>
              </a:rPr>
              <a:t>كار</a:t>
            </a:r>
            <a:r>
              <a:rPr lang="fa-IR" sz="4000" dirty="0">
                <a:cs typeface="2  Baran" pitchFamily="2" charset="-78"/>
              </a:rPr>
              <a:t> </a:t>
            </a:r>
            <a:r>
              <a:rPr lang="fa-IR" sz="4000" dirty="0" err="1">
                <a:cs typeface="2  Baran" pitchFamily="2" charset="-78"/>
              </a:rPr>
              <a:t>يا</a:t>
            </a:r>
            <a:r>
              <a:rPr lang="fa-IR" sz="4000" dirty="0">
                <a:cs typeface="2  Baran" pitchFamily="2" charset="-78"/>
              </a:rPr>
              <a:t> </a:t>
            </a:r>
            <a:r>
              <a:rPr lang="fa-IR" sz="4000" dirty="0" err="1">
                <a:cs typeface="2  Baran" pitchFamily="2" charset="-78"/>
              </a:rPr>
              <a:t>ظرفيت</a:t>
            </a:r>
            <a:r>
              <a:rPr lang="fa-IR" sz="4000" dirty="0">
                <a:cs typeface="2  Baran" pitchFamily="2" charset="-78"/>
              </a:rPr>
              <a:t> انجام </a:t>
            </a:r>
            <a:r>
              <a:rPr lang="fa-IR" sz="4000" dirty="0" err="1">
                <a:cs typeface="2  Baran" pitchFamily="2" charset="-78"/>
              </a:rPr>
              <a:t>كار</a:t>
            </a:r>
            <a:r>
              <a:rPr lang="fa-IR" sz="4000" dirty="0">
                <a:cs typeface="2  Baran" pitchFamily="2" charset="-78"/>
              </a:rPr>
              <a:t> در </a:t>
            </a:r>
            <a:r>
              <a:rPr lang="fa-IR" sz="4000" dirty="0" err="1">
                <a:cs typeface="2  Baran" pitchFamily="2" charset="-78"/>
              </a:rPr>
              <a:t>يك</a:t>
            </a:r>
            <a:r>
              <a:rPr lang="fa-IR" sz="4000" dirty="0">
                <a:cs typeface="2  Baran" pitchFamily="2" charset="-78"/>
              </a:rPr>
              <a:t> جسم </a:t>
            </a:r>
            <a:r>
              <a:rPr lang="fa-IR" sz="4000" dirty="0" err="1">
                <a:cs typeface="2  Baran" pitchFamily="2" charset="-78"/>
              </a:rPr>
              <a:t>يا</a:t>
            </a:r>
            <a:r>
              <a:rPr lang="fa-IR" sz="4000" dirty="0">
                <a:cs typeface="2  Baran" pitchFamily="2" charset="-78"/>
              </a:rPr>
              <a:t> ماده ، </a:t>
            </a:r>
            <a:r>
              <a:rPr lang="fa-IR" sz="4000" dirty="0" err="1">
                <a:cs typeface="2  Baran" pitchFamily="2" charset="-78"/>
              </a:rPr>
              <a:t>انرژي</a:t>
            </a:r>
            <a:r>
              <a:rPr lang="fa-IR" sz="4000" dirty="0">
                <a:cs typeface="2  Baran" pitchFamily="2" charset="-78"/>
              </a:rPr>
              <a:t> آن جسم </a:t>
            </a:r>
            <a:r>
              <a:rPr lang="fa-IR" sz="4000" dirty="0" err="1">
                <a:cs typeface="2  Baran" pitchFamily="2" charset="-78"/>
              </a:rPr>
              <a:t>مي</a:t>
            </a:r>
            <a:r>
              <a:rPr lang="fa-IR" sz="4000" dirty="0">
                <a:cs typeface="2  Baran" pitchFamily="2" charset="-78"/>
              </a:rPr>
              <a:t> </a:t>
            </a:r>
            <a:r>
              <a:rPr lang="fa-IR" sz="4000" dirty="0" err="1">
                <a:cs typeface="2  Baran" pitchFamily="2" charset="-78"/>
              </a:rPr>
              <a:t>گويند</a:t>
            </a:r>
            <a:r>
              <a:rPr lang="fa-IR" sz="4000" dirty="0" smtClean="0">
                <a:cs typeface="2  Baran" pitchFamily="2" charset="-78"/>
              </a:rPr>
              <a:t>.</a:t>
            </a:r>
            <a:endParaRPr lang="fa-IR" sz="4000" dirty="0">
              <a:cs typeface="2  Baran" pitchFamily="2" charset="-78"/>
            </a:endParaRPr>
          </a:p>
        </p:txBody>
      </p:sp>
    </p:spTree>
    <p:extLst>
      <p:ext uri="{BB962C8B-B14F-4D97-AF65-F5344CB8AC3E}">
        <p14:creationId xmlns:p14="http://schemas.microsoft.com/office/powerpoint/2010/main" val="318495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764704"/>
            <a:ext cx="7024744" cy="1143000"/>
          </a:xfrm>
        </p:spPr>
        <p:txBody>
          <a:bodyPr>
            <a:normAutofit/>
          </a:bodyPr>
          <a:lstStyle/>
          <a:p>
            <a:pPr algn="r"/>
            <a:r>
              <a:rPr lang="fa-IR" sz="4800" dirty="0">
                <a:solidFill>
                  <a:schemeClr val="tx1">
                    <a:lumMod val="95000"/>
                    <a:lumOff val="5000"/>
                  </a:schemeClr>
                </a:solidFill>
                <a:latin typeface="IranNastaliq" pitchFamily="18" charset="0"/>
                <a:cs typeface="IranNastaliq" pitchFamily="18" charset="0"/>
              </a:rPr>
              <a:t>قوانین بازتاب</a:t>
            </a:r>
            <a:endParaRPr lang="fa-IR" sz="4800" dirty="0">
              <a:latin typeface="IranNastaliq" pitchFamily="18" charset="0"/>
              <a:cs typeface="IranNastaliq" pitchFamily="18" charset="0"/>
            </a:endParaRPr>
          </a:p>
        </p:txBody>
      </p:sp>
      <p:sp>
        <p:nvSpPr>
          <p:cNvPr id="4" name="Content Placeholder 2"/>
          <p:cNvSpPr>
            <a:spLocks noGrp="1"/>
          </p:cNvSpPr>
          <p:nvPr>
            <p:ph idx="1"/>
          </p:nvPr>
        </p:nvSpPr>
        <p:spPr>
          <a:xfrm>
            <a:off x="-396552" y="1976438"/>
            <a:ext cx="8596312" cy="4881562"/>
          </a:xfrm>
        </p:spPr>
        <p:txBody>
          <a:bodyPr/>
          <a:lstStyle/>
          <a:p>
            <a:pPr marL="0" indent="0" algn="r" eaLnBrk="1" hangingPunct="1">
              <a:buFont typeface="Wingdings 3" pitchFamily="18" charset="2"/>
              <a:buNone/>
            </a:pPr>
            <a:r>
              <a:rPr lang="fa-IR" sz="2800" dirty="0" smtClean="0">
                <a:cs typeface="B Zar" pitchFamily="2" charset="-78"/>
              </a:rPr>
              <a:t>الف-پرتو </a:t>
            </a:r>
            <a:r>
              <a:rPr lang="fa-IR" sz="2800" dirty="0" err="1" smtClean="0">
                <a:cs typeface="B Zar" pitchFamily="2" charset="-78"/>
              </a:rPr>
              <a:t>تابش،پرتو</a:t>
            </a:r>
            <a:r>
              <a:rPr lang="fa-IR" sz="2800" dirty="0" smtClean="0">
                <a:cs typeface="B Zar" pitchFamily="2" charset="-78"/>
              </a:rPr>
              <a:t> بازتاب و خط عمود </a:t>
            </a:r>
            <a:r>
              <a:rPr lang="fa-IR" sz="2800" dirty="0" err="1" smtClean="0">
                <a:cs typeface="B Zar" pitchFamily="2" charset="-78"/>
              </a:rPr>
              <a:t>برسطح</a:t>
            </a:r>
            <a:r>
              <a:rPr lang="fa-IR" sz="2800" dirty="0" smtClean="0">
                <a:cs typeface="B Zar" pitchFamily="2" charset="-78"/>
              </a:rPr>
              <a:t> آینه هر سه </a:t>
            </a:r>
            <a:r>
              <a:rPr lang="fa-IR" sz="2800" dirty="0" err="1" smtClean="0">
                <a:cs typeface="B Zar" pitchFamily="2" charset="-78"/>
              </a:rPr>
              <a:t>بریک</a:t>
            </a:r>
            <a:r>
              <a:rPr lang="fa-IR" sz="2800" dirty="0" smtClean="0">
                <a:cs typeface="B Zar" pitchFamily="2" charset="-78"/>
              </a:rPr>
              <a:t> صفحه </a:t>
            </a:r>
            <a:r>
              <a:rPr lang="fa-IR" sz="2800" dirty="0" err="1" smtClean="0">
                <a:cs typeface="B Zar" pitchFamily="2" charset="-78"/>
              </a:rPr>
              <a:t>واقعند</a:t>
            </a:r>
            <a:r>
              <a:rPr lang="fa-IR" sz="2800" dirty="0" smtClean="0">
                <a:cs typeface="B Zar" pitchFamily="2" charset="-78"/>
              </a:rPr>
              <a:t>.</a:t>
            </a:r>
          </a:p>
          <a:p>
            <a:pPr marL="0" indent="0" algn="r" eaLnBrk="1" hangingPunct="1">
              <a:buFont typeface="Wingdings 3" pitchFamily="18" charset="2"/>
              <a:buNone/>
            </a:pPr>
            <a:r>
              <a:rPr lang="en-US" sz="2800" dirty="0" smtClean="0">
                <a:cs typeface="B Zar" pitchFamily="2" charset="-78"/>
              </a:rPr>
              <a:t> i=r</a:t>
            </a:r>
            <a:r>
              <a:rPr lang="fa-IR" sz="2800" dirty="0" smtClean="0">
                <a:cs typeface="B Zar" pitchFamily="2" charset="-78"/>
              </a:rPr>
              <a:t>ب-زاویه ی تابش و زاویه ی بازتاب باهم برابرند.        </a:t>
            </a:r>
            <a:endParaRPr lang="en-US" sz="2800" dirty="0" smtClean="0">
              <a:cs typeface="B Zar" pitchFamily="2" charset="-78"/>
            </a:endParaRPr>
          </a:p>
          <a:p>
            <a:pPr marL="0" indent="0" algn="ctr" eaLnBrk="1" hangingPunct="1">
              <a:buFont typeface="Wingdings 3" pitchFamily="18" charset="2"/>
              <a:buNone/>
            </a:pPr>
            <a:endParaRPr lang="en-US" sz="2800" dirty="0" smtClean="0">
              <a:cs typeface="B Zar" pitchFamily="2" charset="-78"/>
            </a:endParaRPr>
          </a:p>
        </p:txBody>
      </p:sp>
    </p:spTree>
    <p:extLst>
      <p:ext uri="{BB962C8B-B14F-4D97-AF65-F5344CB8AC3E}">
        <p14:creationId xmlns:p14="http://schemas.microsoft.com/office/powerpoint/2010/main" val="372059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fa-IR" sz="4800" dirty="0">
                <a:latin typeface="IranNastaliq" pitchFamily="18" charset="0"/>
                <a:cs typeface="IranNastaliq" pitchFamily="18" charset="0"/>
              </a:rPr>
              <a:t>انواع آینه </a:t>
            </a:r>
            <a:r>
              <a:rPr lang="fa-IR" sz="4800" dirty="0" smtClean="0">
                <a:latin typeface="IranNastaliq" pitchFamily="18" charset="0"/>
                <a:cs typeface="IranNastaliq" pitchFamily="18" charset="0"/>
              </a:rPr>
              <a:t>ها</a:t>
            </a:r>
            <a:endParaRPr lang="fa-IR" sz="4800" dirty="0">
              <a:latin typeface="IranNastaliq" pitchFamily="18" charset="0"/>
              <a:cs typeface="IranNastaliq" pitchFamily="18" charset="0"/>
            </a:endParaRPr>
          </a:p>
        </p:txBody>
      </p:sp>
      <p:sp>
        <p:nvSpPr>
          <p:cNvPr id="3" name="نگهدارنده مکان محتوا 2"/>
          <p:cNvSpPr>
            <a:spLocks noGrp="1"/>
          </p:cNvSpPr>
          <p:nvPr>
            <p:ph idx="1"/>
          </p:nvPr>
        </p:nvSpPr>
        <p:spPr/>
        <p:txBody>
          <a:bodyPr/>
          <a:lstStyle/>
          <a:p>
            <a:pPr marL="0" indent="0">
              <a:buNone/>
            </a:pPr>
            <a:r>
              <a:rPr lang="fa-IR" dirty="0" smtClean="0">
                <a:cs typeface="B Zar" pitchFamily="2" charset="-78"/>
              </a:rPr>
              <a:t>1-تخت  </a:t>
            </a:r>
          </a:p>
          <a:p>
            <a:pPr marL="0" indent="0">
              <a:buNone/>
            </a:pPr>
            <a:r>
              <a:rPr lang="fa-IR" dirty="0" smtClean="0">
                <a:cs typeface="B Zar" pitchFamily="2" charset="-78"/>
              </a:rPr>
              <a:t> </a:t>
            </a:r>
            <a:r>
              <a:rPr lang="fa-IR" dirty="0">
                <a:cs typeface="B Zar" pitchFamily="2" charset="-78"/>
              </a:rPr>
              <a:t>2-کروی(خمیده</a:t>
            </a:r>
            <a:r>
              <a:rPr lang="fa-IR" dirty="0" smtClean="0">
                <a:cs typeface="B Zar" pitchFamily="2" charset="-78"/>
              </a:rPr>
              <a:t>):</a:t>
            </a:r>
          </a:p>
          <a:p>
            <a:pPr marL="0" indent="0">
              <a:buNone/>
            </a:pPr>
            <a:r>
              <a:rPr lang="fa-IR" dirty="0" smtClean="0">
                <a:cs typeface="B Zar" pitchFamily="2" charset="-78"/>
              </a:rPr>
              <a:t>	الف)</a:t>
            </a:r>
            <a:r>
              <a:rPr lang="fa-IR" dirty="0" err="1" smtClean="0">
                <a:cs typeface="B Zar" pitchFamily="2" charset="-78"/>
              </a:rPr>
              <a:t>مقعر</a:t>
            </a:r>
            <a:r>
              <a:rPr lang="fa-IR" dirty="0" smtClean="0">
                <a:cs typeface="B Zar" pitchFamily="2" charset="-78"/>
              </a:rPr>
              <a:t>(کاو)</a:t>
            </a:r>
          </a:p>
          <a:p>
            <a:pPr marL="0" indent="0">
              <a:buNone/>
            </a:pPr>
            <a:r>
              <a:rPr lang="fa-IR" dirty="0" smtClean="0">
                <a:cs typeface="B Zar" pitchFamily="2" charset="-78"/>
              </a:rPr>
              <a:t>	 ب)-محدب(</a:t>
            </a:r>
            <a:r>
              <a:rPr lang="fa-IR" dirty="0" err="1" smtClean="0">
                <a:cs typeface="B Zar" pitchFamily="2" charset="-78"/>
              </a:rPr>
              <a:t>کوژ</a:t>
            </a:r>
            <a:r>
              <a:rPr lang="fa-IR" dirty="0">
                <a:cs typeface="B Zar" pitchFamily="2" charset="-78"/>
              </a:rPr>
              <a:t>)</a:t>
            </a:r>
            <a:endParaRPr lang="fa-IR" dirty="0"/>
          </a:p>
        </p:txBody>
      </p:sp>
    </p:spTree>
    <p:extLst>
      <p:ext uri="{BB962C8B-B14F-4D97-AF65-F5344CB8AC3E}">
        <p14:creationId xmlns:p14="http://schemas.microsoft.com/office/powerpoint/2010/main" val="151166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6767" y="692696"/>
            <a:ext cx="6412359" cy="26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421282"/>
            <a:ext cx="3636119" cy="267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616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fa-IR" sz="4400" dirty="0">
                <a:solidFill>
                  <a:schemeClr val="tx1">
                    <a:lumMod val="95000"/>
                    <a:lumOff val="5000"/>
                  </a:schemeClr>
                </a:solidFill>
                <a:latin typeface="IranNastaliq" pitchFamily="18" charset="0"/>
                <a:cs typeface="IranNastaliq" pitchFamily="18" charset="0"/>
              </a:rPr>
              <a:t>ویژگی های تصویر </a:t>
            </a:r>
            <a:r>
              <a:rPr lang="fa-IR" sz="4400" dirty="0" err="1">
                <a:solidFill>
                  <a:schemeClr val="tx1">
                    <a:lumMod val="95000"/>
                    <a:lumOff val="5000"/>
                  </a:schemeClr>
                </a:solidFill>
                <a:latin typeface="IranNastaliq" pitchFamily="18" charset="0"/>
                <a:cs typeface="IranNastaliq" pitchFamily="18" charset="0"/>
              </a:rPr>
              <a:t>درآینه</a:t>
            </a:r>
            <a:r>
              <a:rPr lang="fa-IR" sz="4400" dirty="0">
                <a:solidFill>
                  <a:schemeClr val="tx1">
                    <a:lumMod val="95000"/>
                    <a:lumOff val="5000"/>
                  </a:schemeClr>
                </a:solidFill>
                <a:latin typeface="IranNastaliq" pitchFamily="18" charset="0"/>
                <a:cs typeface="IranNastaliq" pitchFamily="18" charset="0"/>
              </a:rPr>
              <a:t> های تخت</a:t>
            </a:r>
            <a:endParaRPr lang="fa-IR" sz="4400" dirty="0">
              <a:latin typeface="IranNastaliq" pitchFamily="18" charset="0"/>
              <a:cs typeface="IranNastaliq" pitchFamily="18" charset="0"/>
            </a:endParaRPr>
          </a:p>
        </p:txBody>
      </p:sp>
      <p:sp>
        <p:nvSpPr>
          <p:cNvPr id="4" name="Content Placeholder 2"/>
          <p:cNvSpPr>
            <a:spLocks noGrp="1"/>
          </p:cNvSpPr>
          <p:nvPr>
            <p:ph idx="1"/>
          </p:nvPr>
        </p:nvSpPr>
        <p:spPr>
          <a:xfrm>
            <a:off x="-108520" y="2348881"/>
            <a:ext cx="8680007" cy="4509120"/>
          </a:xfrm>
        </p:spPr>
        <p:txBody>
          <a:bodyPr/>
          <a:lstStyle/>
          <a:p>
            <a:pPr marL="0" indent="0" algn="r" eaLnBrk="1" hangingPunct="1">
              <a:buFont typeface="Wingdings 3" pitchFamily="18" charset="2"/>
              <a:buNone/>
            </a:pPr>
            <a:r>
              <a:rPr lang="fa-IR" sz="2800" dirty="0" smtClean="0">
                <a:cs typeface="B Zar" pitchFamily="2" charset="-78"/>
              </a:rPr>
              <a:t>1-اگر </a:t>
            </a:r>
            <a:r>
              <a:rPr lang="fa-IR" sz="2800" dirty="0" err="1" smtClean="0">
                <a:cs typeface="B Zar" pitchFamily="2" charset="-78"/>
              </a:rPr>
              <a:t>واقعا</a:t>
            </a:r>
            <a:r>
              <a:rPr lang="fa-IR" sz="2800" dirty="0" smtClean="0">
                <a:cs typeface="B Zar" pitchFamily="2" charset="-78"/>
              </a:rPr>
              <a:t> در محل     نقطه ی نورانی وجود داشت </a:t>
            </a:r>
            <a:r>
              <a:rPr lang="fa-IR" sz="2800" dirty="0" err="1" smtClean="0">
                <a:cs typeface="B Zar" pitchFamily="2" charset="-78"/>
              </a:rPr>
              <a:t>وپرتوهایی</a:t>
            </a:r>
            <a:r>
              <a:rPr lang="fa-IR" sz="2800" dirty="0" smtClean="0">
                <a:cs typeface="B Zar" pitchFamily="2" charset="-78"/>
              </a:rPr>
              <a:t> از آن به چشم </a:t>
            </a:r>
          </a:p>
          <a:p>
            <a:pPr marL="0" indent="0" algn="r" eaLnBrk="1" hangingPunct="1">
              <a:buFont typeface="Wingdings 3" pitchFamily="18" charset="2"/>
              <a:buNone/>
            </a:pPr>
            <a:r>
              <a:rPr lang="fa-IR" sz="2800" dirty="0" smtClean="0">
                <a:cs typeface="B Zar" pitchFamily="2" charset="-78"/>
              </a:rPr>
              <a:t>می </a:t>
            </a:r>
            <a:r>
              <a:rPr lang="fa-IR" sz="2800" dirty="0" err="1" smtClean="0">
                <a:cs typeface="B Zar" pitchFamily="2" charset="-78"/>
              </a:rPr>
              <a:t>رسید،آن</a:t>
            </a:r>
            <a:r>
              <a:rPr lang="fa-IR" sz="2800" dirty="0" smtClean="0">
                <a:cs typeface="B Zar" pitchFamily="2" charset="-78"/>
              </a:rPr>
              <a:t> </a:t>
            </a:r>
            <a:r>
              <a:rPr lang="fa-IR" sz="2800" dirty="0" err="1" smtClean="0">
                <a:cs typeface="B Zar" pitchFamily="2" charset="-78"/>
              </a:rPr>
              <a:t>پرتوها</a:t>
            </a:r>
            <a:r>
              <a:rPr lang="fa-IR" sz="2800" dirty="0" smtClean="0">
                <a:cs typeface="B Zar" pitchFamily="2" charset="-78"/>
              </a:rPr>
              <a:t> مانند </a:t>
            </a:r>
            <a:r>
              <a:rPr lang="fa-IR" sz="2800" dirty="0" err="1" smtClean="0">
                <a:cs typeface="B Zar" pitchFamily="2" charset="-78"/>
              </a:rPr>
              <a:t>پرتوهایی</a:t>
            </a:r>
            <a:r>
              <a:rPr lang="fa-IR" sz="2800" dirty="0" smtClean="0">
                <a:cs typeface="B Zar" pitchFamily="2" charset="-78"/>
              </a:rPr>
              <a:t> بودند که از سطح آینه به چشم رسیده </a:t>
            </a:r>
            <a:r>
              <a:rPr lang="fa-IR" sz="2800" dirty="0" err="1" smtClean="0">
                <a:cs typeface="B Zar" pitchFamily="2" charset="-78"/>
              </a:rPr>
              <a:t>اند</a:t>
            </a:r>
            <a:r>
              <a:rPr lang="fa-IR" sz="2800" dirty="0" smtClean="0">
                <a:cs typeface="B Zar" pitchFamily="2" charset="-78"/>
              </a:rPr>
              <a:t> به در      است.      را تصویر مجازی </a:t>
            </a:r>
            <a:r>
              <a:rPr lang="en-US" sz="2800" dirty="0" smtClean="0">
                <a:cs typeface="B Zar" pitchFamily="2" charset="-78"/>
              </a:rPr>
              <a:t>A</a:t>
            </a:r>
            <a:r>
              <a:rPr lang="fa-IR" sz="2800" dirty="0" smtClean="0">
                <a:cs typeface="B Zar" pitchFamily="2" charset="-78"/>
              </a:rPr>
              <a:t>همین سبب انسان تصور می کند نقطه نورانی </a:t>
            </a:r>
          </a:p>
          <a:p>
            <a:pPr marL="0" indent="0" algn="r" eaLnBrk="1" hangingPunct="1">
              <a:buFont typeface="Wingdings 3" pitchFamily="18" charset="2"/>
              <a:buNone/>
            </a:pPr>
            <a:r>
              <a:rPr lang="fa-IR" sz="2800" dirty="0" smtClean="0">
                <a:cs typeface="B Zar" pitchFamily="2" charset="-78"/>
              </a:rPr>
              <a:t>می </a:t>
            </a:r>
            <a:r>
              <a:rPr lang="fa-IR" sz="2800" dirty="0" err="1" smtClean="0">
                <a:cs typeface="B Zar" pitchFamily="2" charset="-78"/>
              </a:rPr>
              <a:t>نامیم.تصویر</a:t>
            </a:r>
            <a:r>
              <a:rPr lang="fa-IR" sz="2800" dirty="0" smtClean="0">
                <a:cs typeface="B Zar" pitchFamily="2" charset="-78"/>
              </a:rPr>
              <a:t> مجازی از برخورد امتداد پرتو های بازتاب حاصل می شود.</a:t>
            </a:r>
            <a:r>
              <a:rPr lang="en-US" sz="2800" dirty="0" smtClean="0">
                <a:cs typeface="B Zar" pitchFamily="2" charset="-78"/>
              </a:rPr>
              <a:t>A</a:t>
            </a:r>
          </a:p>
          <a:p>
            <a:pPr marL="0" indent="0" algn="r" eaLnBrk="1" hangingPunct="1">
              <a:buFont typeface="Wingdings 3" pitchFamily="18" charset="2"/>
              <a:buNone/>
            </a:pPr>
            <a:r>
              <a:rPr lang="fa-IR" sz="2800" dirty="0" smtClean="0">
                <a:cs typeface="B Zar" pitchFamily="2" charset="-78"/>
              </a:rPr>
              <a:t>2-درآینه تخت ،طول تصویر </a:t>
            </a:r>
            <a:r>
              <a:rPr lang="fa-IR" sz="2800" dirty="0" err="1" smtClean="0">
                <a:cs typeface="B Zar" pitchFamily="2" charset="-78"/>
              </a:rPr>
              <a:t>باطول</a:t>
            </a:r>
            <a:r>
              <a:rPr lang="fa-IR" sz="2800" dirty="0" smtClean="0">
                <a:cs typeface="B Zar" pitchFamily="2" charset="-78"/>
              </a:rPr>
              <a:t> شی برابر است.</a:t>
            </a:r>
          </a:p>
          <a:p>
            <a:pPr marL="0" indent="0" algn="r" eaLnBrk="1" hangingPunct="1">
              <a:buFont typeface="Wingdings 3" pitchFamily="18" charset="2"/>
              <a:buNone/>
            </a:pPr>
            <a:r>
              <a:rPr lang="fa-IR" sz="2800" dirty="0" smtClean="0">
                <a:cs typeface="B Zar" pitchFamily="2" charset="-78"/>
              </a:rPr>
              <a:t>3-تصویر </a:t>
            </a:r>
            <a:r>
              <a:rPr lang="fa-IR" sz="2800" dirty="0" err="1" smtClean="0">
                <a:cs typeface="B Zar" pitchFamily="2" charset="-78"/>
              </a:rPr>
              <a:t>درآینه</a:t>
            </a:r>
            <a:r>
              <a:rPr lang="fa-IR" sz="2800" dirty="0" smtClean="0">
                <a:cs typeface="B Zar" pitchFamily="2" charset="-78"/>
              </a:rPr>
              <a:t> تخت نسبت به جسم مستقیم است.</a:t>
            </a:r>
          </a:p>
          <a:p>
            <a:pPr marL="0" indent="0" algn="r" eaLnBrk="1" hangingPunct="1">
              <a:buFont typeface="Wingdings 3" pitchFamily="18" charset="2"/>
              <a:buNone/>
            </a:pPr>
            <a:endParaRPr lang="en-US" sz="2800" dirty="0" smtClean="0"/>
          </a:p>
        </p:txBody>
      </p:sp>
    </p:spTree>
    <p:extLst>
      <p:ext uri="{BB962C8B-B14F-4D97-AF65-F5344CB8AC3E}">
        <p14:creationId xmlns:p14="http://schemas.microsoft.com/office/powerpoint/2010/main" val="101127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716017" y="2996953"/>
            <a:ext cx="3313355" cy="1053644"/>
          </a:xfrm>
        </p:spPr>
        <p:txBody>
          <a:bodyPr>
            <a:normAutofit/>
          </a:bodyPr>
          <a:lstStyle/>
          <a:p>
            <a:pPr algn="ctr"/>
            <a:r>
              <a:rPr lang="fa-IR" sz="4400" dirty="0" smtClean="0">
                <a:cs typeface="_MRT_Khodkar" pitchFamily="2" charset="-78"/>
              </a:rPr>
              <a:t>فصل پنجم</a:t>
            </a:r>
            <a:endParaRPr lang="fa-IR" sz="4400" dirty="0">
              <a:cs typeface="_MRT_Khodkar" pitchFamily="2" charset="-78"/>
            </a:endParaRPr>
          </a:p>
        </p:txBody>
      </p:sp>
      <p:sp>
        <p:nvSpPr>
          <p:cNvPr id="3" name="زیر نویس 2"/>
          <p:cNvSpPr>
            <a:spLocks noGrp="1"/>
          </p:cNvSpPr>
          <p:nvPr>
            <p:ph type="subTitle" idx="1"/>
          </p:nvPr>
        </p:nvSpPr>
        <p:spPr/>
        <p:txBody>
          <a:bodyPr/>
          <a:lstStyle/>
          <a:p>
            <a:pPr algn="ctr"/>
            <a:r>
              <a:rPr lang="fa-IR" sz="3600" dirty="0" smtClean="0">
                <a:cs typeface="2  Baran" pitchFamily="2" charset="-78"/>
              </a:rPr>
              <a:t>شکست نور</a:t>
            </a:r>
            <a:endParaRPr lang="fa-IR" dirty="0">
              <a:cs typeface="2  Baran" pitchFamily="2" charset="-78"/>
            </a:endParaRPr>
          </a:p>
        </p:txBody>
      </p:sp>
    </p:spTree>
    <p:extLst>
      <p:ext uri="{BB962C8B-B14F-4D97-AF65-F5344CB8AC3E}">
        <p14:creationId xmlns:p14="http://schemas.microsoft.com/office/powerpoint/2010/main" val="900916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620688"/>
            <a:ext cx="7024744" cy="1143000"/>
          </a:xfrm>
        </p:spPr>
        <p:txBody>
          <a:bodyPr>
            <a:normAutofit/>
          </a:bodyPr>
          <a:lstStyle/>
          <a:p>
            <a:pPr algn="r"/>
            <a:r>
              <a:rPr lang="ar-SA" sz="4800" b="1" dirty="0">
                <a:ln w="10541" cmpd="sng">
                  <a:solidFill>
                    <a:srgbClr val="7D7D7D">
                      <a:tint val="100000"/>
                      <a:shade val="100000"/>
                      <a:satMod val="110000"/>
                    </a:srgbClr>
                  </a:solidFill>
                  <a:prstDash val="solid"/>
                </a:ln>
                <a:solidFill>
                  <a:schemeClr val="tx1"/>
                </a:solidFill>
                <a:latin typeface="IranNastaliq" pitchFamily="18" charset="0"/>
                <a:cs typeface="IranNastaliq" pitchFamily="18" charset="0"/>
              </a:rPr>
              <a:t>چرا نور می </a:t>
            </a:r>
            <a:r>
              <a:rPr lang="ar-SA" sz="4800" b="1" dirty="0" smtClean="0">
                <a:ln w="10541" cmpd="sng">
                  <a:solidFill>
                    <a:srgbClr val="7D7D7D">
                      <a:tint val="100000"/>
                      <a:shade val="100000"/>
                      <a:satMod val="110000"/>
                    </a:srgbClr>
                  </a:solidFill>
                  <a:prstDash val="solid"/>
                </a:ln>
                <a:solidFill>
                  <a:schemeClr val="tx1"/>
                </a:solidFill>
                <a:latin typeface="IranNastaliq" pitchFamily="18" charset="0"/>
                <a:cs typeface="IranNastaliq" pitchFamily="18" charset="0"/>
              </a:rPr>
              <a:t>شکند</a:t>
            </a:r>
            <a:endParaRPr lang="fa-IR" sz="4800" dirty="0">
              <a:solidFill>
                <a:schemeClr val="tx1"/>
              </a:solidFill>
            </a:endParaRPr>
          </a:p>
        </p:txBody>
      </p:sp>
      <p:sp>
        <p:nvSpPr>
          <p:cNvPr id="4" name="Content Placeholder 2"/>
          <p:cNvSpPr>
            <a:spLocks noGrp="1"/>
          </p:cNvSpPr>
          <p:nvPr>
            <p:ph idx="1"/>
          </p:nvPr>
        </p:nvSpPr>
        <p:spPr>
          <a:xfrm>
            <a:off x="755576" y="1628800"/>
            <a:ext cx="7570088" cy="4176464"/>
          </a:xfrm>
        </p:spPr>
        <p:txBody>
          <a:bodyPr>
            <a:normAutofit lnSpcReduction="10000"/>
          </a:bodyPr>
          <a:lstStyle/>
          <a:p>
            <a:pPr algn="r" rtl="1">
              <a:lnSpc>
                <a:spcPct val="150000"/>
              </a:lnSpc>
            </a:pPr>
            <a:r>
              <a:rPr lang="ar-SA" sz="3600" dirty="0" smtClean="0">
                <a:latin typeface="Arial" pitchFamily="34" charset="0"/>
                <a:cs typeface="Arial" pitchFamily="34" charset="0"/>
              </a:rPr>
              <a:t>دلیل اصلی پدیده شکست نور تغییر سرعت نور در محیط های شفاف مختلف می باشد. هرگاه پرتو نوری به طور مایل از محیط شفافی وارد محیط شفاف دیگری شود هنگام گذشتن از سطح جدایی می شکند</a:t>
            </a:r>
            <a:r>
              <a:rPr lang="en-US" sz="3600" dirty="0" smtClean="0">
                <a:latin typeface="Arial" pitchFamily="34" charset="0"/>
                <a:cs typeface="Arial" pitchFamily="34" charset="0"/>
              </a:rPr>
              <a:t>.</a:t>
            </a:r>
          </a:p>
          <a:p>
            <a:pPr algn="r" rtl="1">
              <a:lnSpc>
                <a:spcPct val="150000"/>
              </a:lnSpc>
            </a:pPr>
            <a:endParaRPr lang="en-US" sz="3600" dirty="0">
              <a:latin typeface="Arial" pitchFamily="34" charset="0"/>
              <a:cs typeface="Arial" pitchFamily="34" charset="0"/>
            </a:endParaRPr>
          </a:p>
        </p:txBody>
      </p:sp>
      <p:pic>
        <p:nvPicPr>
          <p:cNvPr id="5" name="Picture 2" descr="C:\Users\Mehboode\Desktop\glass_of_water.jpg"/>
          <p:cNvPicPr>
            <a:picLocks noChangeAspect="1" noChangeArrowheads="1"/>
          </p:cNvPicPr>
          <p:nvPr/>
        </p:nvPicPr>
        <p:blipFill>
          <a:blip r:embed="rId2"/>
          <a:srcRect/>
          <a:stretch>
            <a:fillRect/>
          </a:stretch>
        </p:blipFill>
        <p:spPr bwMode="auto">
          <a:xfrm>
            <a:off x="1225381" y="4797152"/>
            <a:ext cx="1137166" cy="1613392"/>
          </a:xfrm>
          <a:prstGeom prst="roundRect">
            <a:avLst>
              <a:gd name="adj" fmla="val 8594"/>
            </a:avLst>
          </a:prstGeom>
          <a:solidFill>
            <a:srgbClr val="FFFFFF">
              <a:shade val="85000"/>
            </a:srgbClr>
          </a:solidFill>
          <a:ln>
            <a:solidFill>
              <a:schemeClr val="accent5">
                <a:lumMod val="60000"/>
                <a:lumOff val="40000"/>
              </a:schemeClr>
            </a:solidFill>
          </a:ln>
          <a:effectLst>
            <a:reflection blurRad="12700" stA="38000" endPos="28000" dist="5000" dir="5400000" sy="-100000" algn="bl" rotWithShape="0"/>
          </a:effectLst>
          <a:scene3d>
            <a:camera prst="perspectiveContrastingRightFacing"/>
            <a:lightRig rig="threePt" dir="t"/>
          </a:scene3d>
        </p:spPr>
      </p:pic>
      <p:pic>
        <p:nvPicPr>
          <p:cNvPr id="6" name="Picture 3" descr="C:\Users\Mehboode\Pictures\Wallpapers\pic (198).jpg"/>
          <p:cNvPicPr>
            <a:picLocks noChangeAspect="1" noChangeArrowheads="1"/>
          </p:cNvPicPr>
          <p:nvPr/>
        </p:nvPicPr>
        <p:blipFill>
          <a:blip r:embed="rId3" cstate="print"/>
          <a:srcRect/>
          <a:stretch>
            <a:fillRect/>
          </a:stretch>
        </p:blipFill>
        <p:spPr bwMode="auto">
          <a:xfrm flipH="1">
            <a:off x="2771800" y="4797152"/>
            <a:ext cx="2452447" cy="1379918"/>
          </a:xfrm>
          <a:prstGeom prst="roundRect">
            <a:avLst>
              <a:gd name="adj" fmla="val 8594"/>
            </a:avLst>
          </a:prstGeom>
          <a:solidFill>
            <a:srgbClr val="FFFFFF">
              <a:shade val="85000"/>
            </a:srgbClr>
          </a:solidFill>
          <a:ln>
            <a:solidFill>
              <a:schemeClr val="accent1">
                <a:lumMod val="50000"/>
              </a:schemeClr>
            </a:solidFill>
          </a:ln>
          <a:effectLst>
            <a:reflection blurRad="12700" stA="38000" endPos="28000" dist="5000" dir="5400000" sy="-100000" algn="bl" rotWithShape="0"/>
          </a:effectLst>
          <a:scene3d>
            <a:camera prst="perspectiveHeroicExtremeLeftFacing"/>
            <a:lightRig rig="threePt" dir="t"/>
          </a:scene3d>
        </p:spPr>
      </p:pic>
    </p:spTree>
    <p:extLst>
      <p:ext uri="{BB962C8B-B14F-4D97-AF65-F5344CB8AC3E}">
        <p14:creationId xmlns:p14="http://schemas.microsoft.com/office/powerpoint/2010/main" val="28115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afterEffect">
                                  <p:stCondLst>
                                    <p:cond delay="0"/>
                                  </p:stCondLst>
                                  <p:iterate type="lt">
                                    <p:tmPct val="10000"/>
                                  </p:iterate>
                                  <p:childTnLst>
                                    <p:set>
                                      <p:cBhvr override="childStyle">
                                        <p:cTn id="6" dur="500" autoRev="1" fill="hold"/>
                                        <p:tgtEl>
                                          <p:spTgt spid="4">
                                            <p:txEl>
                                              <p:pRg st="0" end="0"/>
                                            </p:txEl>
                                          </p:spTgt>
                                        </p:tgtEl>
                                        <p:attrNameLst>
                                          <p:attrName>style.color</p:attrName>
                                        </p:attrNameLst>
                                      </p:cBhvr>
                                      <p:to>
                                        <p:clrVal>
                                          <a:schemeClr val="accent2"/>
                                        </p:clrVal>
                                      </p:to>
                                    </p:set>
                                    <p:set>
                                      <p:cBhvr>
                                        <p:cTn id="7" dur="500" autoRev="1" fill="hold"/>
                                        <p:tgtEl>
                                          <p:spTgt spid="4">
                                            <p:txEl>
                                              <p:pRg st="0" end="0"/>
                                            </p:txEl>
                                          </p:spTgt>
                                        </p:tgtEl>
                                        <p:attrNameLst>
                                          <p:attrName>fillcolor</p:attrName>
                                        </p:attrNameLst>
                                      </p:cBhvr>
                                      <p:to>
                                        <p:clrVal>
                                          <a:schemeClr val="accent2"/>
                                        </p:clrVal>
                                      </p:to>
                                    </p:set>
                                    <p:set>
                                      <p:cBhvr>
                                        <p:cTn id="8" dur="500" autoRev="1" fill="hold"/>
                                        <p:tgtEl>
                                          <p:spTgt spid="4">
                                            <p:txEl>
                                              <p:pRg st="0" end="0"/>
                                            </p:txEl>
                                          </p:spTgt>
                                        </p:tgtEl>
                                        <p:attrNameLst>
                                          <p:attrName>fill.type</p:attrName>
                                        </p:attrNameLst>
                                      </p:cBhvr>
                                      <p:to>
                                        <p:strVal val="solid"/>
                                      </p:to>
                                    </p:set>
                                  </p:childTnLst>
                                </p:cTn>
                              </p:par>
                            </p:childTnLst>
                          </p:cTn>
                        </p:par>
                        <p:par>
                          <p:cTn id="9" fill="hold">
                            <p:stCondLst>
                              <p:cond delay="14600"/>
                            </p:stCondLst>
                            <p:childTnLst>
                              <p:par>
                                <p:cTn id="10" presetID="8" presetClass="emph" presetSubtype="0" fill="hold" nodeType="afterEffect">
                                  <p:stCondLst>
                                    <p:cond delay="0"/>
                                  </p:stCondLst>
                                  <p:childTnLst>
                                    <p:animRot by="21600000">
                                      <p:cBhvr>
                                        <p:cTn id="11" dur="2000" fill="hold"/>
                                        <p:tgtEl>
                                          <p:spTgt spid="5"/>
                                        </p:tgtEl>
                                        <p:attrNameLst>
                                          <p:attrName>r</p:attrName>
                                        </p:attrNameLst>
                                      </p:cBhvr>
                                    </p:animRot>
                                  </p:childTnLst>
                                </p:cTn>
                              </p:par>
                            </p:childTnLst>
                          </p:cTn>
                        </p:par>
                        <p:par>
                          <p:cTn id="12" fill="hold">
                            <p:stCondLst>
                              <p:cond delay="16600"/>
                            </p:stCondLst>
                            <p:childTnLst>
                              <p:par>
                                <p:cTn id="13" presetID="8" presetClass="emph" presetSubtype="0" fill="hold" nodeType="afterEffect">
                                  <p:stCondLst>
                                    <p:cond delay="0"/>
                                  </p:stCondLst>
                                  <p:childTnLst>
                                    <p:animRot by="21600000">
                                      <p:cBhvr>
                                        <p:cTn id="14" dur="2000" fill="hold"/>
                                        <p:tgtEl>
                                          <p:spTgt spid="5"/>
                                        </p:tgtEl>
                                        <p:attrNameLst>
                                          <p:attrName>r</p:attrName>
                                        </p:attrNameLst>
                                      </p:cBhvr>
                                    </p:animRot>
                                  </p:childTnLst>
                                </p:cTn>
                              </p:par>
                            </p:childTnLst>
                          </p:cTn>
                        </p:par>
                        <p:par>
                          <p:cTn id="15" fill="hold">
                            <p:stCondLst>
                              <p:cond delay="18600"/>
                            </p:stCondLst>
                            <p:childTnLst>
                              <p:par>
                                <p:cTn id="16" presetID="16" presetClass="entr" presetSubtype="37"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92696"/>
            <a:ext cx="7024744" cy="1143000"/>
          </a:xfrm>
        </p:spPr>
        <p:txBody>
          <a:bodyPr/>
          <a:lstStyle/>
          <a:p>
            <a:pPr algn="r"/>
            <a:r>
              <a:rPr lang="fa-IR" dirty="0">
                <a:solidFill>
                  <a:schemeClr val="tx1"/>
                </a:solidFill>
                <a:latin typeface="IranNastaliq" pitchFamily="18" charset="0"/>
                <a:cs typeface="IranNastaliq" pitchFamily="18" charset="0"/>
              </a:rPr>
              <a:t>قوانین </a:t>
            </a:r>
            <a:r>
              <a:rPr lang="fa-IR" dirty="0" smtClean="0">
                <a:solidFill>
                  <a:schemeClr val="tx1"/>
                </a:solidFill>
                <a:latin typeface="IranNastaliq" pitchFamily="18" charset="0"/>
                <a:cs typeface="IranNastaliq" pitchFamily="18" charset="0"/>
              </a:rPr>
              <a:t>شکست </a:t>
            </a:r>
            <a:r>
              <a:rPr lang="fa-IR" dirty="0">
                <a:solidFill>
                  <a:schemeClr val="tx1"/>
                </a:solidFill>
                <a:latin typeface="IranNastaliq" pitchFamily="18" charset="0"/>
                <a:cs typeface="IranNastaliq" pitchFamily="18" charset="0"/>
              </a:rPr>
              <a:t>نور</a:t>
            </a:r>
          </a:p>
        </p:txBody>
      </p:sp>
      <p:sp>
        <p:nvSpPr>
          <p:cNvPr id="4" name="Content Placeholder 1"/>
          <p:cNvSpPr>
            <a:spLocks noGrp="1"/>
          </p:cNvSpPr>
          <p:nvPr>
            <p:ph sz="quarter" idx="1"/>
          </p:nvPr>
        </p:nvSpPr>
        <p:spPr>
          <a:xfrm>
            <a:off x="2987824" y="1700808"/>
            <a:ext cx="5111750" cy="3816424"/>
          </a:xfrm>
        </p:spPr>
        <p:txBody>
          <a:bodyPr>
            <a:normAutofit lnSpcReduction="10000"/>
          </a:bodyPr>
          <a:lstStyle/>
          <a:p>
            <a:pPr lvl="0" algn="r" rtl="1"/>
            <a:r>
              <a:rPr lang="ar-SA" sz="2400" dirty="0" smtClean="0">
                <a:latin typeface="Arial" pitchFamily="34" charset="0"/>
                <a:cs typeface="Arial" pitchFamily="34" charset="0"/>
              </a:rPr>
              <a:t>پرتو تابش ، خط عمود بر سطح جدا كننده دو محيط در نقطه تابش و پرتو شكست ، در يك صفحه واقعند</a:t>
            </a:r>
            <a:r>
              <a:rPr lang="en-US" sz="2400" dirty="0" smtClean="0">
                <a:latin typeface="Arial" pitchFamily="34" charset="0"/>
                <a:cs typeface="Arial" pitchFamily="34" charset="0"/>
              </a:rPr>
              <a:t>.</a:t>
            </a:r>
          </a:p>
          <a:p>
            <a:pPr lvl="0" algn="r" rtl="1"/>
            <a:r>
              <a:rPr lang="ar-SA" sz="2400" dirty="0" smtClean="0">
                <a:latin typeface="Arial" pitchFamily="34" charset="0"/>
                <a:cs typeface="Arial" pitchFamily="34" charset="0"/>
              </a:rPr>
              <a:t>نسبت سينوس زاويه تابش به سينوس زاويه شكست ، براي پرتو هايي كه از يك محيط شفاف وارد محيط شفاف ديگري مي شوند مقداري ثابت است</a:t>
            </a:r>
            <a:r>
              <a:rPr lang="en-US" sz="2400" dirty="0" smtClean="0">
                <a:latin typeface="Arial" pitchFamily="34" charset="0"/>
                <a:cs typeface="Arial" pitchFamily="34" charset="0"/>
              </a:rPr>
              <a:t>. </a:t>
            </a:r>
          </a:p>
          <a:p>
            <a:pPr lvl="0" algn="r" rtl="1"/>
            <a:r>
              <a:rPr lang="ar-SA" sz="2400" dirty="0" smtClean="0">
                <a:latin typeface="Arial" pitchFamily="34" charset="0"/>
                <a:cs typeface="Arial" pitchFamily="34" charset="0"/>
              </a:rPr>
              <a:t>ضريب شكست يك محيط نسبت به خلا (يا بطور تقريبي هوا )  را</a:t>
            </a:r>
            <a:r>
              <a:rPr lang="en-US" sz="2400" dirty="0" smtClean="0">
                <a:latin typeface="Arial" pitchFamily="34" charset="0"/>
                <a:cs typeface="Arial" pitchFamily="34" charset="0"/>
              </a:rPr>
              <a:t> </a:t>
            </a:r>
            <a:r>
              <a:rPr lang="ar-SA" sz="2400" dirty="0" smtClean="0">
                <a:latin typeface="Arial" pitchFamily="34" charset="0"/>
                <a:cs typeface="Arial" pitchFamily="34" charset="0"/>
              </a:rPr>
              <a:t>ضريب شكست مطلق</a:t>
            </a:r>
            <a:r>
              <a:rPr lang="en-US" sz="2400" dirty="0" smtClean="0">
                <a:latin typeface="Arial" pitchFamily="34" charset="0"/>
                <a:cs typeface="Arial" pitchFamily="34" charset="0"/>
              </a:rPr>
              <a:t> </a:t>
            </a:r>
            <a:r>
              <a:rPr lang="ar-SA" sz="2400" dirty="0" smtClean="0">
                <a:latin typeface="Arial" pitchFamily="34" charset="0"/>
                <a:cs typeface="Arial" pitchFamily="34" charset="0"/>
              </a:rPr>
              <a:t>آن محيط گويند</a:t>
            </a:r>
            <a:r>
              <a:rPr lang="en-US" sz="2400" dirty="0" smtClean="0">
                <a:latin typeface="Arial" pitchFamily="34" charset="0"/>
                <a:cs typeface="Arial" pitchFamily="34" charset="0"/>
              </a:rPr>
              <a:t>.</a:t>
            </a:r>
          </a:p>
          <a:p>
            <a:pPr algn="r" rtl="1">
              <a:buNone/>
            </a:pPr>
            <a:endPar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a:p>
            <a:pPr algn="r" rtl="1">
              <a:buNone/>
            </a:pP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pic>
        <p:nvPicPr>
          <p:cNvPr id="5" name="Picture 4" descr="http://www.knowclub.com/physics-book/3/3/text.h2.gif"/>
          <p:cNvPicPr/>
          <p:nvPr/>
        </p:nvPicPr>
        <p:blipFill>
          <a:blip r:embed="rId2"/>
          <a:srcRect/>
          <a:stretch>
            <a:fillRect/>
          </a:stretch>
        </p:blipFill>
        <p:spPr bwMode="auto">
          <a:xfrm>
            <a:off x="899592" y="4941168"/>
            <a:ext cx="5638800" cy="1600200"/>
          </a:xfrm>
          <a:prstGeom prst="rect">
            <a:avLst/>
          </a:prstGeom>
          <a:noFill/>
          <a:ln w="9525">
            <a:noFill/>
            <a:miter lim="800000"/>
            <a:headEnd/>
            <a:tailEnd/>
          </a:ln>
        </p:spPr>
      </p:pic>
    </p:spTree>
    <p:extLst>
      <p:ext uri="{BB962C8B-B14F-4D97-AF65-F5344CB8AC3E}">
        <p14:creationId xmlns:p14="http://schemas.microsoft.com/office/powerpoint/2010/main" val="30458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20" presetClass="emph" presetSubtype="0" fill="hold" nodeType="afterEffect">
                                  <p:stCondLst>
                                    <p:cond delay="0"/>
                                  </p:stCondLst>
                                  <p:childTnLst>
                                    <p:set>
                                      <p:cBhvr override="childStyle">
                                        <p:cTn id="27" dur="1000" autoRev="1" fill="hold"/>
                                        <p:tgtEl>
                                          <p:spTgt spid="4">
                                            <p:txEl>
                                              <p:pRg st="0" end="0"/>
                                            </p:txEl>
                                          </p:spTgt>
                                        </p:tgtEl>
                                        <p:attrNameLst>
                                          <p:attrName>style.color</p:attrName>
                                        </p:attrNameLst>
                                      </p:cBhvr>
                                      <p:to>
                                        <p:clrVal>
                                          <a:srgbClr val="2841FC"/>
                                        </p:clrVal>
                                      </p:to>
                                    </p:set>
                                    <p:set>
                                      <p:cBhvr>
                                        <p:cTn id="28" dur="1000" autoRev="1" fill="hold"/>
                                        <p:tgtEl>
                                          <p:spTgt spid="4">
                                            <p:txEl>
                                              <p:pRg st="0" end="0"/>
                                            </p:txEl>
                                          </p:spTgt>
                                        </p:tgtEl>
                                        <p:attrNameLst>
                                          <p:attrName>fillcolor</p:attrName>
                                        </p:attrNameLst>
                                      </p:cBhvr>
                                      <p:to>
                                        <p:clrVal>
                                          <a:srgbClr val="2841FC"/>
                                        </p:clrVal>
                                      </p:to>
                                    </p:set>
                                    <p:set>
                                      <p:cBhvr>
                                        <p:cTn id="29" dur="1000" autoRev="1" fill="hold"/>
                                        <p:tgtEl>
                                          <p:spTgt spid="4">
                                            <p:txEl>
                                              <p:pRg st="0" end="0"/>
                                            </p:txEl>
                                          </p:spTgt>
                                        </p:tgtEl>
                                        <p:attrNameLst>
                                          <p:attrName>fill.type</p:attrName>
                                        </p:attrNameLst>
                                      </p:cBhvr>
                                      <p:to>
                                        <p:strVal val="solid"/>
                                      </p:to>
                                    </p:set>
                                  </p:childTnLst>
                                </p:cTn>
                              </p:par>
                            </p:childTnLst>
                          </p:cTn>
                        </p:par>
                        <p:par>
                          <p:cTn id="30" fill="hold">
                            <p:stCondLst>
                              <p:cond delay="8000"/>
                            </p:stCondLst>
                            <p:childTnLst>
                              <p:par>
                                <p:cTn id="31" presetID="16" presetClass="emph" presetSubtype="0" fill="hold" nodeType="afterEffect">
                                  <p:stCondLst>
                                    <p:cond delay="0"/>
                                  </p:stCondLst>
                                  <p:childTnLst>
                                    <p:set>
                                      <p:cBhvr override="childStyle">
                                        <p:cTn id="32" dur="2000" fill="hold"/>
                                        <p:tgtEl>
                                          <p:spTgt spid="4">
                                            <p:txEl>
                                              <p:pRg st="1" end="1"/>
                                            </p:txEl>
                                          </p:spTgt>
                                        </p:tgtEl>
                                        <p:attrNameLst>
                                          <p:attrName>style.color</p:attrName>
                                        </p:attrNameLst>
                                      </p:cBhvr>
                                      <p:to>
                                        <p:clrVal>
                                          <a:srgbClr val="6AFAAB"/>
                                        </p:clrVal>
                                      </p:to>
                                    </p:set>
                                    <p:set>
                                      <p:cBhvr>
                                        <p:cTn id="33" dur="2000" fill="hold"/>
                                        <p:tgtEl>
                                          <p:spTgt spid="4">
                                            <p:txEl>
                                              <p:pRg st="1" end="1"/>
                                            </p:txEl>
                                          </p:spTgt>
                                        </p:tgtEl>
                                        <p:attrNameLst>
                                          <p:attrName>fillcolor</p:attrName>
                                        </p:attrNameLst>
                                      </p:cBhvr>
                                      <p:to>
                                        <p:clrVal>
                                          <a:srgbClr val="6AFAAB"/>
                                        </p:clrVal>
                                      </p:to>
                                    </p:set>
                                    <p:set>
                                      <p:cBhvr>
                                        <p:cTn id="34" dur="2000" fill="hold"/>
                                        <p:tgtEl>
                                          <p:spTgt spid="4">
                                            <p:txEl>
                                              <p:pRg st="1" end="1"/>
                                            </p:txEl>
                                          </p:spTgt>
                                        </p:tgtEl>
                                        <p:attrNameLst>
                                          <p:attrName>fill.type</p:attrName>
                                        </p:attrNameLst>
                                      </p:cBhvr>
                                      <p:to>
                                        <p:strVal val="solid"/>
                                      </p:to>
                                    </p:set>
                                  </p:childTnLst>
                                </p:cTn>
                              </p:par>
                            </p:childTnLst>
                          </p:cTn>
                        </p:par>
                        <p:par>
                          <p:cTn id="35" fill="hold">
                            <p:stCondLst>
                              <p:cond delay="10000"/>
                            </p:stCondLst>
                            <p:childTnLst>
                              <p:par>
                                <p:cTn id="36" presetID="16" presetClass="emph" presetSubtype="0" fill="hold" nodeType="afterEffect">
                                  <p:stCondLst>
                                    <p:cond delay="0"/>
                                  </p:stCondLst>
                                  <p:childTnLst>
                                    <p:set>
                                      <p:cBhvr override="childStyle">
                                        <p:cTn id="37" dur="2000" fill="hold"/>
                                        <p:tgtEl>
                                          <p:spTgt spid="4">
                                            <p:txEl>
                                              <p:pRg st="2" end="2"/>
                                            </p:txEl>
                                          </p:spTgt>
                                        </p:tgtEl>
                                        <p:attrNameLst>
                                          <p:attrName>style.color</p:attrName>
                                        </p:attrNameLst>
                                      </p:cBhvr>
                                      <p:to>
                                        <p:clrVal>
                                          <a:srgbClr val="D83F02"/>
                                        </p:clrVal>
                                      </p:to>
                                    </p:set>
                                    <p:set>
                                      <p:cBhvr>
                                        <p:cTn id="38" dur="2000" fill="hold"/>
                                        <p:tgtEl>
                                          <p:spTgt spid="4">
                                            <p:txEl>
                                              <p:pRg st="2" end="2"/>
                                            </p:txEl>
                                          </p:spTgt>
                                        </p:tgtEl>
                                        <p:attrNameLst>
                                          <p:attrName>fillcolor</p:attrName>
                                        </p:attrNameLst>
                                      </p:cBhvr>
                                      <p:to>
                                        <p:clrVal>
                                          <a:srgbClr val="D83F02"/>
                                        </p:clrVal>
                                      </p:to>
                                    </p:set>
                                    <p:set>
                                      <p:cBhvr>
                                        <p:cTn id="39" dur="2000" fill="hold"/>
                                        <p:tgtEl>
                                          <p:spTgt spid="4">
                                            <p:txEl>
                                              <p:pRg st="2" end="2"/>
                                            </p:txEl>
                                          </p:spTgt>
                                        </p:tgtEl>
                                        <p:attrNameLst>
                                          <p:attrName>fill.type</p:attrName>
                                        </p:attrNameLst>
                                      </p:cBhvr>
                                      <p:to>
                                        <p:strVal val="solid"/>
                                      </p:to>
                                    </p:set>
                                  </p:childTnLst>
                                </p:cTn>
                              </p:par>
                            </p:childTnLst>
                          </p:cTn>
                        </p:par>
                        <p:par>
                          <p:cTn id="40" fill="hold">
                            <p:stCondLst>
                              <p:cond delay="12000"/>
                            </p:stCondLst>
                            <p:childTnLst>
                              <p:par>
                                <p:cTn id="41" presetID="19" presetClass="entr" presetSubtype="1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0" fill="hold"/>
                                        <p:tgtEl>
                                          <p:spTgt spid="5"/>
                                        </p:tgtEl>
                                        <p:attrNameLst>
                                          <p:attrName>ppt_w</p:attrName>
                                        </p:attrNameLst>
                                      </p:cBhvr>
                                      <p:tavLst>
                                        <p:tav tm="0" fmla="#ppt_w*sin(2.5*pi*$)">
                                          <p:val>
                                            <p:fltVal val="0"/>
                                          </p:val>
                                        </p:tav>
                                        <p:tav tm="100000">
                                          <p:val>
                                            <p:fltVal val="1"/>
                                          </p:val>
                                        </p:tav>
                                      </p:tavLst>
                                    </p:anim>
                                    <p:anim calcmode="lin" valueType="num">
                                      <p:cBhvr>
                                        <p:cTn id="44"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764704"/>
            <a:ext cx="7024744" cy="1143000"/>
          </a:xfrm>
        </p:spPr>
        <p:txBody>
          <a:bodyPr/>
          <a:lstStyle/>
          <a:p>
            <a:pPr algn="r"/>
            <a:r>
              <a:rPr lang="fa-IR"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IranNastaliq" pitchFamily="18" charset="0"/>
                <a:cs typeface="IranNastaliq" pitchFamily="18" charset="0"/>
              </a:rPr>
              <a:t>عمق ظاهری و واقعی</a:t>
            </a:r>
            <a:endParaRPr lang="fa-IR" dirty="0">
              <a:solidFill>
                <a:schemeClr val="tx1"/>
              </a:solidFill>
            </a:endParaRPr>
          </a:p>
        </p:txBody>
      </p:sp>
      <p:sp>
        <p:nvSpPr>
          <p:cNvPr id="4" name="Content Placeholder 5"/>
          <p:cNvSpPr>
            <a:spLocks noGrp="1"/>
          </p:cNvSpPr>
          <p:nvPr>
            <p:ph sz="quarter" idx="4294967295"/>
          </p:nvPr>
        </p:nvSpPr>
        <p:spPr>
          <a:xfrm>
            <a:off x="4427984" y="2132856"/>
            <a:ext cx="3520440" cy="4114800"/>
          </a:xfrm>
          <a:prstGeom prst="rect">
            <a:avLst/>
          </a:prstGeom>
        </p:spPr>
        <p:txBody>
          <a:bodyPr>
            <a:normAutofit/>
          </a:bodyPr>
          <a:lstStyle/>
          <a:p>
            <a:pPr marL="68580" indent="0" algn="r" rtl="1">
              <a:buNone/>
            </a:pPr>
            <a:r>
              <a:rPr lang="fa-IR" sz="2800" dirty="0" smtClean="0">
                <a:ln w="12700">
                  <a:solidFill>
                    <a:schemeClr val="tx2">
                      <a:satMod val="155000"/>
                    </a:schemeClr>
                  </a:solidFill>
                  <a:prstDash val="solid"/>
                </a:ln>
                <a:solidFill>
                  <a:schemeClr val="tx1"/>
                </a:solidFill>
                <a:latin typeface="Arial" pitchFamily="34" charset="0"/>
                <a:cs typeface="2  Baran" pitchFamily="2" charset="-78"/>
              </a:rPr>
              <a:t>وقتی نور به طور مایل از یک محیط شفاف وارد یک محیط شفاف دیگر می شود˛در مرز مشترک دو محیط ˛تغییر مسیر میدهد (شکسته می شود) و همین عامل باعث می شود که سکه بالا تر به نظر برسد.</a:t>
            </a:r>
            <a:endParaRPr lang="en-US" sz="2800" dirty="0">
              <a:ln w="12700">
                <a:solidFill>
                  <a:schemeClr val="tx2">
                    <a:satMod val="155000"/>
                  </a:schemeClr>
                </a:solidFill>
                <a:prstDash val="solid"/>
              </a:ln>
              <a:solidFill>
                <a:schemeClr val="tx1"/>
              </a:solidFill>
              <a:latin typeface="Arial" pitchFamily="34" charset="0"/>
              <a:cs typeface="2  Baran" pitchFamily="2" charset="-78"/>
            </a:endParaRPr>
          </a:p>
        </p:txBody>
      </p:sp>
      <p:pic>
        <p:nvPicPr>
          <p:cNvPr id="5" name="Picture 2" descr="C:\Users\Mehboode\Desktop\f26005.jpg"/>
          <p:cNvPicPr>
            <a:picLocks noChangeAspect="1" noChangeArrowheads="1"/>
          </p:cNvPicPr>
          <p:nvPr/>
        </p:nvPicPr>
        <p:blipFill>
          <a:blip r:embed="rId2"/>
          <a:srcRect/>
          <a:stretch>
            <a:fillRect/>
          </a:stretch>
        </p:blipFill>
        <p:spPr bwMode="auto">
          <a:xfrm>
            <a:off x="1323603" y="1124744"/>
            <a:ext cx="2600325" cy="3810000"/>
          </a:xfrm>
          <a:prstGeom prst="rect">
            <a:avLst/>
          </a:prstGeom>
          <a:noFill/>
        </p:spPr>
      </p:pic>
      <p:sp>
        <p:nvSpPr>
          <p:cNvPr id="6" name="Rectangle 13"/>
          <p:cNvSpPr>
            <a:spLocks noChangeArrowheads="1"/>
          </p:cNvSpPr>
          <p:nvPr/>
        </p:nvSpPr>
        <p:spPr bwMode="auto">
          <a:xfrm>
            <a:off x="1776767" y="4458350"/>
            <a:ext cx="90632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447800" algn="l"/>
                <a:tab pos="1581150" algn="l"/>
              </a:tabLst>
            </a:pPr>
            <a:r>
              <a:rPr lang="en-US" dirty="0" smtClean="0">
                <a:solidFill>
                  <a:prstClr val="black"/>
                </a:solidFill>
                <a:latin typeface="Arial" pitchFamily="34" charset="0"/>
                <a:cs typeface="Arial" pitchFamily="34" charset="0"/>
              </a:rPr>
              <a:t/>
            </a:r>
            <a:br>
              <a:rPr lang="en-US" dirty="0" smtClean="0">
                <a:solidFill>
                  <a:prstClr val="black"/>
                </a:solidFill>
                <a:latin typeface="Arial" pitchFamily="34" charset="0"/>
                <a:cs typeface="Arial" pitchFamily="34" charset="0"/>
              </a:rPr>
            </a:br>
            <a:endParaRPr lang="en-US" dirty="0" smtClean="0">
              <a:solidFill>
                <a:prstClr val="black"/>
              </a:solidFill>
              <a:latin typeface="Arial" pitchFamily="34" charset="0"/>
              <a:cs typeface="Arial" pitchFamily="34" charset="0"/>
            </a:endParaRPr>
          </a:p>
          <a:p>
            <a:pPr eaLnBrk="0" fontAlgn="base" hangingPunct="0">
              <a:spcBef>
                <a:spcPct val="0"/>
              </a:spcBef>
              <a:spcAft>
                <a:spcPct val="0"/>
              </a:spcAft>
              <a:tabLst>
                <a:tab pos="1447800" algn="l"/>
                <a:tab pos="1581150" algn="l"/>
              </a:tabLst>
            </a:pPr>
            <a:r>
              <a:rPr lang="en-US" sz="1100" dirty="0" smtClean="0">
                <a:solidFill>
                  <a:prstClr val="black"/>
                </a:solidFill>
                <a:latin typeface="Calibri" pitchFamily="34" charset="0"/>
                <a:ea typeface="Calibri" pitchFamily="34" charset="0"/>
                <a:cs typeface="Arial" pitchFamily="34" charset="0"/>
              </a:rPr>
              <a:t>		</a:t>
            </a:r>
            <a:endParaRPr lang="en-US" sz="700" dirty="0" smtClean="0">
              <a:solidFill>
                <a:prstClr val="black"/>
              </a:solidFill>
              <a:latin typeface="Arial" pitchFamily="34" charset="0"/>
              <a:cs typeface="Arial" pitchFamily="34" charset="0"/>
            </a:endParaRPr>
          </a:p>
          <a:p>
            <a:pPr eaLnBrk="0" fontAlgn="base" hangingPunct="0">
              <a:spcBef>
                <a:spcPct val="0"/>
              </a:spcBef>
              <a:spcAft>
                <a:spcPct val="0"/>
              </a:spcAft>
              <a:tabLst>
                <a:tab pos="1447800" algn="l"/>
                <a:tab pos="1581150" algn="l"/>
              </a:tabLst>
            </a:pPr>
            <a:r>
              <a:rPr lang="en-US" sz="1100" dirty="0" smtClean="0">
                <a:solidFill>
                  <a:prstClr val="black"/>
                </a:solidFill>
                <a:latin typeface="Calibri" pitchFamily="34" charset="0"/>
                <a:ea typeface="Calibri" pitchFamily="34" charset="0"/>
                <a:cs typeface="Arial" pitchFamily="34" charset="0"/>
              </a:rPr>
              <a:t>		</a:t>
            </a:r>
            <a:r>
              <a:rPr lang="en-US" sz="1100" dirty="0">
                <a:solidFill>
                  <a:prstClr val="black"/>
                </a:solidFill>
                <a:latin typeface="High Tower Text"/>
                <a:ea typeface="Calibri" pitchFamily="34" charset="0"/>
                <a:cs typeface="Arial" pitchFamily="34" charset="0"/>
              </a:rPr>
              <a:t>=</a:t>
            </a:r>
            <a:r>
              <a:rPr lang="fa-IR" sz="1100" dirty="0" smtClean="0">
                <a:solidFill>
                  <a:prstClr val="black"/>
                </a:solidFill>
                <a:latin typeface="Calibri" pitchFamily="34" charset="0"/>
                <a:ea typeface="Calibri" pitchFamily="34" charset="0"/>
                <a:cs typeface="Arial" pitchFamily="34" charset="0"/>
              </a:rPr>
              <a:t>عمق ظاهری</a:t>
            </a:r>
            <a:endParaRPr lang="en-US" dirty="0" smtClean="0">
              <a:solidFill>
                <a:prstClr val="black"/>
              </a:solidFill>
              <a:latin typeface="Arial" pitchFamily="34" charset="0"/>
              <a:cs typeface="Arial" pitchFamily="34" charset="0"/>
            </a:endParaRPr>
          </a:p>
        </p:txBody>
      </p:sp>
      <p:sp>
        <p:nvSpPr>
          <p:cNvPr id="7" name="Rectangle 6"/>
          <p:cNvSpPr/>
          <p:nvPr/>
        </p:nvSpPr>
        <p:spPr>
          <a:xfrm>
            <a:off x="3108500" y="5426913"/>
            <a:ext cx="734496" cy="261610"/>
          </a:xfrm>
          <a:prstGeom prst="rect">
            <a:avLst/>
          </a:prstGeom>
        </p:spPr>
        <p:txBody>
          <a:bodyPr wrap="none">
            <a:spAutoFit/>
          </a:bodyPr>
          <a:lstStyle/>
          <a:p>
            <a:r>
              <a:rPr lang="ar-SA" sz="1100" dirty="0" smtClean="0">
                <a:solidFill>
                  <a:prstClr val="black"/>
                </a:solidFill>
                <a:latin typeface="Calibri" pitchFamily="34" charset="0"/>
                <a:ea typeface="Calibri" pitchFamily="34" charset="0"/>
                <a:cs typeface="Arial" pitchFamily="34" charset="0"/>
              </a:rPr>
              <a:t>عمق واقعی</a:t>
            </a:r>
            <a:r>
              <a:rPr lang="en-US" sz="1100" dirty="0" smtClean="0">
                <a:solidFill>
                  <a:prstClr val="black"/>
                </a:solidFill>
                <a:latin typeface="Calibri" pitchFamily="34" charset="0"/>
                <a:ea typeface="Calibri" pitchFamily="34" charset="0"/>
                <a:cs typeface="Arial" pitchFamily="34" charset="0"/>
              </a:rPr>
              <a:t> </a:t>
            </a:r>
            <a:endParaRPr lang="en-US" sz="1100" dirty="0">
              <a:solidFill>
                <a:prstClr val="black"/>
              </a:solidFill>
            </a:endParaRPr>
          </a:p>
        </p:txBody>
      </p:sp>
      <p:sp>
        <p:nvSpPr>
          <p:cNvPr id="8" name="Rectangle 7"/>
          <p:cNvSpPr/>
          <p:nvPr/>
        </p:nvSpPr>
        <p:spPr>
          <a:xfrm>
            <a:off x="2575100" y="5960313"/>
            <a:ext cx="1564852" cy="276999"/>
          </a:xfrm>
          <a:prstGeom prst="rect">
            <a:avLst/>
          </a:prstGeom>
        </p:spPr>
        <p:txBody>
          <a:bodyPr wrap="none">
            <a:spAutoFit/>
          </a:bodyPr>
          <a:lstStyle/>
          <a:p>
            <a:r>
              <a:rPr lang="fa-IR" sz="1200" dirty="0" smtClean="0">
                <a:solidFill>
                  <a:prstClr val="black"/>
                </a:solidFill>
                <a:latin typeface="Calibri" pitchFamily="34" charset="0"/>
                <a:ea typeface="Calibri" pitchFamily="34" charset="0"/>
                <a:cs typeface="Arial" pitchFamily="34" charset="0"/>
              </a:rPr>
              <a:t>ضریب شکست محیط شفاف</a:t>
            </a:r>
            <a:endParaRPr lang="en-US" sz="1200" dirty="0">
              <a:solidFill>
                <a:prstClr val="black"/>
              </a:solidFill>
            </a:endParaRPr>
          </a:p>
        </p:txBody>
      </p:sp>
      <p:cxnSp>
        <p:nvCxnSpPr>
          <p:cNvPr id="9" name="Straight Connector 24"/>
          <p:cNvCxnSpPr/>
          <p:nvPr/>
        </p:nvCxnSpPr>
        <p:spPr>
          <a:xfrm>
            <a:off x="2848744" y="5733256"/>
            <a:ext cx="12192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85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500"/>
                                        <p:tgtEl>
                                          <p:spTgt spid="4">
                                            <p:txEl>
                                              <p:pRg st="0" end="0"/>
                                            </p:txEl>
                                          </p:spTgt>
                                        </p:tgtEl>
                                        <p:attrNameLst>
                                          <p:attrName>style.color</p:attrName>
                                        </p:attrNameLst>
                                      </p:cBhvr>
                                      <p:tavLst>
                                        <p:tav tm="0">
                                          <p:val>
                                            <p:clrVal>
                                              <a:schemeClr val="accent2"/>
                                            </p:clrVal>
                                          </p:val>
                                        </p:tav>
                                        <p:tav tm="50000">
                                          <p:val>
                                            <p:clrVal>
                                              <a:srgbClr val="31F736"/>
                                            </p:clrVal>
                                          </p:val>
                                        </p:tav>
                                      </p:tavLst>
                                    </p:anim>
                                    <p:anim calcmode="discrete" valueType="clr">
                                      <p:cBhvr>
                                        <p:cTn id="8" dur="5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4">
                                            <p:txEl>
                                              <p:pRg st="0" end="0"/>
                                            </p:txEl>
                                          </p:spTgt>
                                        </p:tgtEl>
                                        <p:attrNameLst>
                                          <p:attrName>fill.type</p:attrName>
                                        </p:attrNameLst>
                                      </p:cBhvr>
                                      <p:to>
                                        <p:strVal val="solid"/>
                                      </p:to>
                                    </p:set>
                                  </p:childTnLst>
                                </p:cTn>
                              </p:par>
                            </p:childTnLst>
                          </p:cTn>
                        </p:par>
                        <p:par>
                          <p:cTn id="10" fill="hold">
                            <p:stCondLst>
                              <p:cond delay="3375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35750"/>
                            </p:stCondLst>
                            <p:childTnLst>
                              <p:par>
                                <p:cTn id="28" presetID="24" presetClass="emph" presetSubtype="0" fill="hold" nodeType="afterEffect">
                                  <p:stCondLst>
                                    <p:cond delay="0"/>
                                  </p:stCondLst>
                                  <p:childTnLst>
                                    <p:animClr clrSpc="hsl" dir="cw">
                                      <p:cBhvr override="childStyle">
                                        <p:cTn id="29" dur="500" fill="hold"/>
                                        <p:tgtEl>
                                          <p:spTgt spid="5"/>
                                        </p:tgtEl>
                                        <p:attrNameLst>
                                          <p:attrName>style.color</p:attrName>
                                        </p:attrNameLst>
                                      </p:cBhvr>
                                      <p:by>
                                        <p:hsl h="0" s="-12549" l="-25098"/>
                                      </p:by>
                                    </p:animClr>
                                    <p:animClr clrSpc="hsl" dir="cw">
                                      <p:cBhvr>
                                        <p:cTn id="30" dur="500" fill="hold"/>
                                        <p:tgtEl>
                                          <p:spTgt spid="5"/>
                                        </p:tgtEl>
                                        <p:attrNameLst>
                                          <p:attrName>fillcolor</p:attrName>
                                        </p:attrNameLst>
                                      </p:cBhvr>
                                      <p:by>
                                        <p:hsl h="0" s="-12549" l="-25098"/>
                                      </p:by>
                                    </p:animClr>
                                    <p:animClr clrSpc="hsl" dir="cw">
                                      <p:cBhvr>
                                        <p:cTn id="31" dur="500" fill="hold"/>
                                        <p:tgtEl>
                                          <p:spTgt spid="5"/>
                                        </p:tgtEl>
                                        <p:attrNameLst>
                                          <p:attrName>stroke.color</p:attrName>
                                        </p:attrNameLst>
                                      </p:cBhvr>
                                      <p:by>
                                        <p:hsl h="0" s="-12549" l="-25098"/>
                                      </p:by>
                                    </p:animClr>
                                    <p:set>
                                      <p:cBhvr>
                                        <p:cTn id="32" dur="500" fill="hold"/>
                                        <p:tgtEl>
                                          <p:spTgt spid="5"/>
                                        </p:tgtEl>
                                        <p:attrNameLst>
                                          <p:attrName>fill.type</p:attrName>
                                        </p:attrNameLst>
                                      </p:cBhvr>
                                      <p:to>
                                        <p:strVal val="solid"/>
                                      </p:to>
                                    </p:set>
                                  </p:childTnLst>
                                </p:cTn>
                              </p:par>
                            </p:childTnLst>
                          </p:cTn>
                        </p:par>
                        <p:par>
                          <p:cTn id="33" fill="hold">
                            <p:stCondLst>
                              <p:cond delay="3625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1"/>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7950"/>
                            </p:stCondLst>
                            <p:childTnLst>
                              <p:par>
                                <p:cTn id="40" presetID="8" presetClass="entr" presetSubtype="16"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par>
                          <p:cTn id="43" fill="hold">
                            <p:stCondLst>
                              <p:cond delay="3995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p:cTn id="4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
                                            <p:txEl>
                                              <p:pRg st="0" end="0"/>
                                            </p:txEl>
                                          </p:spTgt>
                                        </p:tgtEl>
                                      </p:cBhvr>
                                    </p:animEffect>
                                  </p:childTnLst>
                                </p:cTn>
                              </p:par>
                            </p:childTnLst>
                          </p:cTn>
                        </p:par>
                        <p:par>
                          <p:cTn id="51" fill="hold">
                            <p:stCondLst>
                              <p:cond delay="40400"/>
                            </p:stCondLst>
                            <p:childTnLst>
                              <p:par>
                                <p:cTn id="52" presetID="41" presetClass="entr" presetSubtype="0" fill="hold" nodeType="afterEffect">
                                  <p:stCondLst>
                                    <p:cond delay="0"/>
                                  </p:stCondLst>
                                  <p:iterate type="lt">
                                    <p:tmPct val="10000"/>
                                  </p:iterate>
                                  <p:childTnLst>
                                    <p:set>
                                      <p:cBhvr>
                                        <p:cTn id="53" dur="1" fill="hold">
                                          <p:stCondLst>
                                            <p:cond delay="0"/>
                                          </p:stCondLst>
                                        </p:cTn>
                                        <p:tgtEl>
                                          <p:spTgt spid="6">
                                            <p:txEl>
                                              <p:pRg st="1" end="1"/>
                                            </p:txEl>
                                          </p:spTgt>
                                        </p:tgtEl>
                                        <p:attrNameLst>
                                          <p:attrName>style.visibility</p:attrName>
                                        </p:attrNameLst>
                                      </p:cBhvr>
                                      <p:to>
                                        <p:strVal val="visible"/>
                                      </p:to>
                                    </p:set>
                                    <p:anim calcmode="lin" valueType="num">
                                      <p:cBhvr>
                                        <p:cTn id="54"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56"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
                                            <p:txEl>
                                              <p:pRg st="1" end="1"/>
                                            </p:txEl>
                                          </p:spTgt>
                                        </p:tgtEl>
                                      </p:cBhvr>
                                    </p:animEffect>
                                  </p:childTnLst>
                                </p:cTn>
                              </p:par>
                            </p:childTnLst>
                          </p:cTn>
                        </p:par>
                        <p:par>
                          <p:cTn id="59" fill="hold">
                            <p:stCondLst>
                              <p:cond delay="4085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6">
                                            <p:txEl>
                                              <p:pRg st="2" end="2"/>
                                            </p:txEl>
                                          </p:spTgt>
                                        </p:tgtEl>
                                        <p:attrNameLst>
                                          <p:attrName>style.visibility</p:attrName>
                                        </p:attrNameLst>
                                      </p:cBhvr>
                                      <p:to>
                                        <p:strVal val="visible"/>
                                      </p:to>
                                    </p:set>
                                    <p:anim by="(-#ppt_w*2)" calcmode="lin" valueType="num">
                                      <p:cBhvr rctx="PPT">
                                        <p:cTn id="62" dur="500" autoRev="1" fill="hold">
                                          <p:stCondLst>
                                            <p:cond delay="0"/>
                                          </p:stCondLst>
                                        </p:cTn>
                                        <p:tgtEl>
                                          <p:spTgt spid="6">
                                            <p:txEl>
                                              <p:pRg st="2" end="2"/>
                                            </p:txEl>
                                          </p:spTgt>
                                        </p:tgtEl>
                                        <p:attrNameLst>
                                          <p:attrName>ppt_w</p:attrName>
                                        </p:attrNameLst>
                                      </p:cBhvr>
                                    </p:anim>
                                    <p:anim by="(#ppt_w*0.50)" calcmode="lin" valueType="num">
                                      <p:cBhvr>
                                        <p:cTn id="63" dur="500" decel="50000" autoRev="1" fill="hold">
                                          <p:stCondLst>
                                            <p:cond delay="0"/>
                                          </p:stCondLst>
                                        </p:cTn>
                                        <p:tgtEl>
                                          <p:spTgt spid="6">
                                            <p:txEl>
                                              <p:pRg st="2" end="2"/>
                                            </p:txEl>
                                          </p:spTgt>
                                        </p:tgtEl>
                                        <p:attrNameLst>
                                          <p:attrName>ppt_x</p:attrName>
                                        </p:attrNameLst>
                                      </p:cBhvr>
                                    </p:anim>
                                    <p:anim from="(-#ppt_h/2)" to="(#ppt_y)" calcmode="lin" valueType="num">
                                      <p:cBhvr>
                                        <p:cTn id="64" dur="1000" fill="hold">
                                          <p:stCondLst>
                                            <p:cond delay="0"/>
                                          </p:stCondLst>
                                        </p:cTn>
                                        <p:tgtEl>
                                          <p:spTgt spid="6">
                                            <p:txEl>
                                              <p:pRg st="2" end="2"/>
                                            </p:txEl>
                                          </p:spTgt>
                                        </p:tgtEl>
                                        <p:attrNameLst>
                                          <p:attrName>ppt_y</p:attrName>
                                        </p:attrNameLst>
                                      </p:cBhvr>
                                    </p:anim>
                                    <p:animRot by="21600000">
                                      <p:cBhvr>
                                        <p:cTn id="65" dur="1000" fill="hold">
                                          <p:stCondLst>
                                            <p:cond delay="0"/>
                                          </p:stCondLst>
                                        </p:cTn>
                                        <p:tgtEl>
                                          <p:spTgt spid="6">
                                            <p:txEl>
                                              <p:pRg st="2" end="2"/>
                                            </p:txEl>
                                          </p:spTgt>
                                        </p:tgtEl>
                                        <p:attrNameLst>
                                          <p:attrName>r</p:attrName>
                                        </p:attrNameLst>
                                      </p:cBhvr>
                                    </p:animRot>
                                  </p:childTnLst>
                                </p:cTn>
                              </p:par>
                            </p:childTnLst>
                          </p:cTn>
                        </p:par>
                        <p:par>
                          <p:cTn id="66" fill="hold">
                            <p:stCondLst>
                              <p:cond delay="42650"/>
                            </p:stCondLst>
                            <p:childTnLst>
                              <p:par>
                                <p:cTn id="67" presetID="22" presetClass="emph" presetSubtype="0" fill="hold" nodeType="afterEffect">
                                  <p:stCondLst>
                                    <p:cond delay="0"/>
                                  </p:stCondLst>
                                  <p:childTnLst>
                                    <p:animClr clrSpc="hsl" dir="cw">
                                      <p:cBhvr override="childStyle">
                                        <p:cTn id="68" dur="500" fill="hold"/>
                                        <p:tgtEl>
                                          <p:spTgt spid="9"/>
                                        </p:tgtEl>
                                        <p:attrNameLst>
                                          <p:attrName>style.color</p:attrName>
                                        </p:attrNameLst>
                                      </p:cBhvr>
                                      <p:by>
                                        <p:hsl h="-7200000" s="0" l="0"/>
                                      </p:by>
                                    </p:animClr>
                                    <p:animClr clrSpc="hsl" dir="cw">
                                      <p:cBhvr>
                                        <p:cTn id="69" dur="500" fill="hold"/>
                                        <p:tgtEl>
                                          <p:spTgt spid="9"/>
                                        </p:tgtEl>
                                        <p:attrNameLst>
                                          <p:attrName>fillcolor</p:attrName>
                                        </p:attrNameLst>
                                      </p:cBhvr>
                                      <p:by>
                                        <p:hsl h="-7200000" s="0" l="0"/>
                                      </p:by>
                                    </p:animClr>
                                    <p:animClr clrSpc="hsl" dir="cw">
                                      <p:cBhvr>
                                        <p:cTn id="70" dur="500" fill="hold"/>
                                        <p:tgtEl>
                                          <p:spTgt spid="9"/>
                                        </p:tgtEl>
                                        <p:attrNameLst>
                                          <p:attrName>stroke.color</p:attrName>
                                        </p:attrNameLst>
                                      </p:cBhvr>
                                      <p:by>
                                        <p:hsl h="-7200000" s="0" l="0"/>
                                      </p:by>
                                    </p:animClr>
                                    <p:set>
                                      <p:cBhvr>
                                        <p:cTn id="71"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548680"/>
            <a:ext cx="7024744" cy="1143000"/>
          </a:xfrm>
        </p:spPr>
        <p:txBody>
          <a:bodyPr>
            <a:normAutofit/>
          </a:bodyPr>
          <a:lstStyle/>
          <a:p>
            <a:pPr algn="r"/>
            <a:r>
              <a:rPr lang="ar-SA" dirty="0">
                <a:solidFill>
                  <a:schemeClr val="tx1"/>
                </a:solidFill>
                <a:latin typeface="IranNastaliq" pitchFamily="18" charset="0"/>
                <a:cs typeface="IranNastaliq" pitchFamily="18" charset="0"/>
              </a:rPr>
              <a:t>ضريب شكست</a:t>
            </a:r>
            <a:r>
              <a:rPr lang="en-US" dirty="0">
                <a:solidFill>
                  <a:schemeClr val="tx1"/>
                </a:solidFill>
                <a:latin typeface="IranNastaliq" pitchFamily="18" charset="0"/>
                <a:cs typeface="IranNastaliq" pitchFamily="18" charset="0"/>
              </a:rPr>
              <a:t> </a:t>
            </a:r>
            <a:r>
              <a:rPr lang="ar-SA" dirty="0">
                <a:solidFill>
                  <a:schemeClr val="tx1"/>
                </a:solidFill>
                <a:latin typeface="IranNastaliq" pitchFamily="18" charset="0"/>
                <a:cs typeface="IranNastaliq" pitchFamily="18" charset="0"/>
              </a:rPr>
              <a:t>چيست؟</a:t>
            </a:r>
            <a:endParaRPr lang="fa-IR" dirty="0">
              <a:solidFill>
                <a:schemeClr val="tx1"/>
              </a:solidFill>
              <a:latin typeface="IranNastaliq" pitchFamily="18" charset="0"/>
              <a:cs typeface="IranNastaliq" pitchFamily="18" charset="0"/>
            </a:endParaRPr>
          </a:p>
        </p:txBody>
      </p:sp>
      <p:sp>
        <p:nvSpPr>
          <p:cNvPr id="4" name="Content Placeholder 3"/>
          <p:cNvSpPr>
            <a:spLocks noGrp="1"/>
          </p:cNvSpPr>
          <p:nvPr>
            <p:ph sz="half" idx="4294967295"/>
          </p:nvPr>
        </p:nvSpPr>
        <p:spPr>
          <a:xfrm>
            <a:off x="3707904" y="1700808"/>
            <a:ext cx="4536504" cy="4084712"/>
          </a:xfrm>
          <a:prstGeom prst="rect">
            <a:avLst/>
          </a:prstGeom>
        </p:spPr>
        <p:txBody>
          <a:bodyPr>
            <a:noAutofit/>
          </a:bodyPr>
          <a:lstStyle/>
          <a:p>
            <a:pPr marL="68580" indent="0" algn="r" rtl="1">
              <a:buNone/>
            </a:pPr>
            <a:r>
              <a:rPr lang="ar-SA" sz="2400" dirty="0" smtClean="0">
                <a:latin typeface="Microsoft Uighur" pitchFamily="2" charset="-78"/>
                <a:ea typeface="Arial Unicode MS" pitchFamily="34" charset="-128"/>
                <a:cs typeface="Microsoft Uighur" pitchFamily="2" charset="-78"/>
              </a:rPr>
              <a:t>تعريف</a:t>
            </a:r>
            <a:r>
              <a:rPr lang="en-US" sz="2400" dirty="0" smtClean="0">
                <a:latin typeface="Microsoft Uighur" pitchFamily="2" charset="-78"/>
                <a:ea typeface="Arial Unicode MS" pitchFamily="34" charset="-128"/>
                <a:cs typeface="Microsoft Uighur" pitchFamily="2" charset="-78"/>
              </a:rPr>
              <a:t>: </a:t>
            </a:r>
            <a:r>
              <a:rPr lang="ar-SA" sz="2400" dirty="0" smtClean="0">
                <a:latin typeface="Microsoft Uighur" pitchFamily="2" charset="-78"/>
                <a:ea typeface="Arial Unicode MS" pitchFamily="34" charset="-128"/>
                <a:cs typeface="Microsoft Uighur" pitchFamily="2" charset="-78"/>
              </a:rPr>
              <a:t>نسبت سرعت نور در هوا به سرعت نور در يك محيط شفاف را ضريب شكست آن محيط مي نامند و</a:t>
            </a:r>
            <a:r>
              <a:rPr lang="en-US" sz="2400" dirty="0" smtClean="0">
                <a:latin typeface="Microsoft Uighur" pitchFamily="2" charset="-78"/>
                <a:ea typeface="Arial Unicode MS" pitchFamily="34" charset="-128"/>
                <a:cs typeface="Microsoft Uighur" pitchFamily="2" charset="-78"/>
              </a:rPr>
              <a:t> </a:t>
            </a:r>
            <a:r>
              <a:rPr lang="ar-SA" sz="2400" dirty="0" smtClean="0">
                <a:latin typeface="Microsoft Uighur" pitchFamily="2" charset="-78"/>
                <a:ea typeface="Arial Unicode MS" pitchFamily="34" charset="-128"/>
                <a:cs typeface="Microsoft Uighur" pitchFamily="2" charset="-78"/>
              </a:rPr>
              <a:t>با نماد</a:t>
            </a:r>
            <a:r>
              <a:rPr lang="en-US" sz="2400" dirty="0" smtClean="0">
                <a:latin typeface="Microsoft Uighur" pitchFamily="2" charset="-78"/>
                <a:ea typeface="Arial Unicode MS" pitchFamily="34" charset="-128"/>
                <a:cs typeface="Microsoft Uighur" pitchFamily="2" charset="-78"/>
              </a:rPr>
              <a:t> n </a:t>
            </a:r>
            <a:r>
              <a:rPr lang="ar-SA" sz="2400" dirty="0" smtClean="0">
                <a:latin typeface="Microsoft Uighur" pitchFamily="2" charset="-78"/>
                <a:ea typeface="Arial Unicode MS" pitchFamily="34" charset="-128"/>
                <a:cs typeface="Microsoft Uighur" pitchFamily="2" charset="-78"/>
              </a:rPr>
              <a:t>نشان مي دهيم</a:t>
            </a:r>
            <a:r>
              <a:rPr lang="en-US" sz="2400" dirty="0" smtClean="0">
                <a:latin typeface="Microsoft Uighur" pitchFamily="2" charset="-78"/>
                <a:ea typeface="Arial Unicode MS" pitchFamily="34" charset="-128"/>
                <a:cs typeface="Microsoft Uighur" pitchFamily="2" charset="-78"/>
              </a:rPr>
              <a:t>.</a:t>
            </a:r>
          </a:p>
          <a:p>
            <a:pPr marL="68580" indent="0" algn="r" rtl="1">
              <a:buNone/>
            </a:pPr>
            <a:r>
              <a:rPr lang="fa-IR" dirty="0">
                <a:latin typeface="Microsoft Uighur" pitchFamily="2" charset="-78"/>
                <a:ea typeface="Arial Unicode MS" pitchFamily="34" charset="-128"/>
                <a:cs typeface="Microsoft Uighur" pitchFamily="2" charset="-78"/>
              </a:rPr>
              <a:t>ا</a:t>
            </a:r>
            <a:r>
              <a:rPr lang="ar-SA" sz="2400" dirty="0" smtClean="0">
                <a:latin typeface="Microsoft Uighur" pitchFamily="2" charset="-78"/>
                <a:ea typeface="Arial Unicode MS" pitchFamily="34" charset="-128"/>
                <a:cs typeface="Microsoft Uighur" pitchFamily="2" charset="-78"/>
              </a:rPr>
              <a:t>گر </a:t>
            </a:r>
            <a:r>
              <a:rPr lang="ar-SA" sz="2400" dirty="0" smtClean="0">
                <a:latin typeface="Microsoft Uighur" pitchFamily="2" charset="-78"/>
                <a:ea typeface="Arial Unicode MS" pitchFamily="34" charset="-128"/>
                <a:cs typeface="Microsoft Uighur" pitchFamily="2" charset="-78"/>
              </a:rPr>
              <a:t>سرعت نور در هو ا</a:t>
            </a:r>
            <a:r>
              <a:rPr lang="en-US" sz="2400" dirty="0" smtClean="0">
                <a:latin typeface="Microsoft Uighur" pitchFamily="2" charset="-78"/>
                <a:ea typeface="Arial Unicode MS" pitchFamily="34" charset="-128"/>
                <a:cs typeface="Microsoft Uighur" pitchFamily="2" charset="-78"/>
              </a:rPr>
              <a:t> C </a:t>
            </a:r>
            <a:r>
              <a:rPr lang="ar-SA" sz="2400" dirty="0" smtClean="0">
                <a:latin typeface="Microsoft Uighur" pitchFamily="2" charset="-78"/>
                <a:ea typeface="Arial Unicode MS" pitchFamily="34" charset="-128"/>
                <a:cs typeface="Microsoft Uighur" pitchFamily="2" charset="-78"/>
              </a:rPr>
              <a:t>و سرعت نور در ماده شفاف</a:t>
            </a:r>
            <a:r>
              <a:rPr lang="en-US" sz="2400" dirty="0" smtClean="0">
                <a:latin typeface="Microsoft Uighur" pitchFamily="2" charset="-78"/>
                <a:ea typeface="Arial Unicode MS" pitchFamily="34" charset="-128"/>
                <a:cs typeface="Microsoft Uighur" pitchFamily="2" charset="-78"/>
              </a:rPr>
              <a:t> V </a:t>
            </a:r>
            <a:r>
              <a:rPr lang="ar-SA" sz="2400" dirty="0" smtClean="0">
                <a:latin typeface="Microsoft Uighur" pitchFamily="2" charset="-78"/>
                <a:ea typeface="Arial Unicode MS" pitchFamily="34" charset="-128"/>
                <a:cs typeface="Microsoft Uighur" pitchFamily="2" charset="-78"/>
              </a:rPr>
              <a:t>باشد داريم</a:t>
            </a:r>
            <a:r>
              <a:rPr lang="en-US" sz="2400" dirty="0" smtClean="0">
                <a:latin typeface="Microsoft Uighur" pitchFamily="2" charset="-78"/>
                <a:ea typeface="Arial Unicode MS" pitchFamily="34" charset="-128"/>
                <a:cs typeface="Microsoft Uighur" pitchFamily="2" charset="-78"/>
              </a:rPr>
              <a:t>:</a:t>
            </a:r>
          </a:p>
          <a:p>
            <a:pPr marL="68580" indent="0" algn="r" rtl="1">
              <a:buNone/>
            </a:pPr>
            <a:r>
              <a:rPr lang="ar-SA" sz="2400" dirty="0" smtClean="0">
                <a:latin typeface="Microsoft Uighur" pitchFamily="2" charset="-78"/>
                <a:ea typeface="Arial Unicode MS" pitchFamily="34" charset="-128"/>
                <a:cs typeface="Microsoft Uighur" pitchFamily="2" charset="-78"/>
              </a:rPr>
              <a:t>هر قدر ضريب شكست ماده شفاف بيشتر باشد</a:t>
            </a:r>
            <a:r>
              <a:rPr lang="en-US" sz="2400" dirty="0" smtClean="0">
                <a:latin typeface="Microsoft Uighur" pitchFamily="2" charset="-78"/>
                <a:ea typeface="Arial Unicode MS" pitchFamily="34" charset="-128"/>
                <a:cs typeface="Microsoft Uighur" pitchFamily="2" charset="-78"/>
              </a:rPr>
              <a:t> ( n </a:t>
            </a:r>
            <a:r>
              <a:rPr lang="ar-SA" sz="2400" dirty="0" smtClean="0">
                <a:latin typeface="Microsoft Uighur" pitchFamily="2" charset="-78"/>
                <a:ea typeface="Arial Unicode MS" pitchFamily="34" charset="-128"/>
                <a:cs typeface="Microsoft Uighur" pitchFamily="2" charset="-78"/>
              </a:rPr>
              <a:t>بزرگتر باشد</a:t>
            </a:r>
            <a:r>
              <a:rPr lang="en-US" sz="2400" dirty="0" smtClean="0">
                <a:latin typeface="Microsoft Uighur" pitchFamily="2" charset="-78"/>
                <a:ea typeface="Arial Unicode MS" pitchFamily="34" charset="-128"/>
                <a:cs typeface="Microsoft Uighur" pitchFamily="2" charset="-78"/>
              </a:rPr>
              <a:t>) </a:t>
            </a:r>
            <a:r>
              <a:rPr lang="ar-SA" sz="2400" dirty="0" smtClean="0">
                <a:latin typeface="Microsoft Uighur" pitchFamily="2" charset="-78"/>
                <a:ea typeface="Arial Unicode MS" pitchFamily="34" charset="-128"/>
                <a:cs typeface="Microsoft Uighur" pitchFamily="2" charset="-78"/>
              </a:rPr>
              <a:t>نور بيشتر شكسته مي شود يعني زاويه انحراف بيشتر ميشود و به همان ميزان سرعت نور بيشتر كاهش پيدا مي كند</a:t>
            </a:r>
            <a:r>
              <a:rPr lang="en-US" sz="2400" dirty="0" smtClean="0">
                <a:latin typeface="Microsoft Uighur" pitchFamily="2" charset="-78"/>
                <a:ea typeface="Arial Unicode MS" pitchFamily="34" charset="-128"/>
                <a:cs typeface="Microsoft Uighur" pitchFamily="2" charset="-78"/>
              </a:rPr>
              <a:t>.</a:t>
            </a:r>
          </a:p>
          <a:p>
            <a:pPr algn="r" rtl="1">
              <a:buNone/>
            </a:pP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Uighur" pitchFamily="2" charset="-78"/>
              <a:ea typeface="Arial Unicode MS" pitchFamily="34" charset="-128"/>
              <a:cs typeface="Microsoft Uighur" pitchFamily="2" charset="-78"/>
            </a:endParaRPr>
          </a:p>
          <a:p>
            <a:pPr algn="r" rtl="1"/>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itchFamily="34" charset="-128"/>
              <a:ea typeface="Arial Unicode MS" pitchFamily="34" charset="-128"/>
              <a:cs typeface="Arial Unicode MS" pitchFamily="34" charset="-128"/>
            </a:endParaRPr>
          </a:p>
        </p:txBody>
      </p:sp>
      <p:pic>
        <p:nvPicPr>
          <p:cNvPr id="5" name="Picture 8" descr="http://www.knowclub.com/physics-book/3/3/5-1-2.gif"/>
          <p:cNvPicPr/>
          <p:nvPr/>
        </p:nvPicPr>
        <p:blipFill>
          <a:blip r:embed="rId2"/>
          <a:srcRect/>
          <a:stretch>
            <a:fillRect/>
          </a:stretch>
        </p:blipFill>
        <p:spPr bwMode="auto">
          <a:xfrm>
            <a:off x="732420" y="5373216"/>
            <a:ext cx="3648075" cy="685800"/>
          </a:xfrm>
          <a:prstGeom prst="rect">
            <a:avLst/>
          </a:prstGeom>
          <a:noFill/>
          <a:ln w="9525">
            <a:noFill/>
            <a:miter lim="800000"/>
            <a:headEnd/>
            <a:tailEnd/>
          </a:ln>
        </p:spPr>
      </p:pic>
      <p:pic>
        <p:nvPicPr>
          <p:cNvPr id="6" name="Picture 3" descr="C:\Users\Mehboode\Pictures\Wallpapers\pic (152).jpg"/>
          <p:cNvPicPr>
            <a:picLocks noChangeAspect="1" noChangeArrowheads="1"/>
          </p:cNvPicPr>
          <p:nvPr/>
        </p:nvPicPr>
        <p:blipFill>
          <a:blip r:embed="rId3" cstate="print"/>
          <a:srcRect/>
          <a:stretch>
            <a:fillRect/>
          </a:stretch>
        </p:blipFill>
        <p:spPr bwMode="auto">
          <a:xfrm>
            <a:off x="732420" y="1384848"/>
            <a:ext cx="3733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RightFacing"/>
            <a:lightRig rig="threePt" dir="t"/>
          </a:scene3d>
        </p:spPr>
      </p:pic>
    </p:spTree>
    <p:extLst>
      <p:ext uri="{BB962C8B-B14F-4D97-AF65-F5344CB8AC3E}">
        <p14:creationId xmlns:p14="http://schemas.microsoft.com/office/powerpoint/2010/main" val="22807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afterEffect">
                                  <p:stCondLst>
                                    <p:cond delay="0"/>
                                  </p:stCondLst>
                                  <p:iterate type="lt">
                                    <p:tmPct val="10000"/>
                                  </p:iterate>
                                  <p:childTnLst>
                                    <p:set>
                                      <p:cBhvr override="childStyle">
                                        <p:cTn id="6" dur="500" autoRev="1" fill="hold"/>
                                        <p:tgtEl>
                                          <p:spTgt spid="4">
                                            <p:txEl>
                                              <p:pRg st="0" end="0"/>
                                            </p:txEl>
                                          </p:spTgt>
                                        </p:tgtEl>
                                        <p:attrNameLst>
                                          <p:attrName>style.color</p:attrName>
                                        </p:attrNameLst>
                                      </p:cBhvr>
                                      <p:to>
                                        <p:clrVal>
                                          <a:srgbClr val="F676C8"/>
                                        </p:clrVal>
                                      </p:to>
                                    </p:set>
                                    <p:set>
                                      <p:cBhvr>
                                        <p:cTn id="7" dur="500" autoRev="1" fill="hold"/>
                                        <p:tgtEl>
                                          <p:spTgt spid="4">
                                            <p:txEl>
                                              <p:pRg st="0" end="0"/>
                                            </p:txEl>
                                          </p:spTgt>
                                        </p:tgtEl>
                                        <p:attrNameLst>
                                          <p:attrName>fillcolor</p:attrName>
                                        </p:attrNameLst>
                                      </p:cBhvr>
                                      <p:to>
                                        <p:clrVal>
                                          <a:srgbClr val="F676C8"/>
                                        </p:clrVal>
                                      </p:to>
                                    </p:set>
                                    <p:set>
                                      <p:cBhvr>
                                        <p:cTn id="8" dur="500" autoRev="1" fill="hold"/>
                                        <p:tgtEl>
                                          <p:spTgt spid="4">
                                            <p:txEl>
                                              <p:pRg st="0" end="0"/>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4">
                                            <p:txEl>
                                              <p:pRg st="1" end="1"/>
                                            </p:txEl>
                                          </p:spTgt>
                                        </p:tgtEl>
                                        <p:attrNameLst>
                                          <p:attrName>style.color</p:attrName>
                                        </p:attrNameLst>
                                      </p:cBhvr>
                                      <p:to>
                                        <p:clrVal>
                                          <a:srgbClr val="3624A4"/>
                                        </p:clrVal>
                                      </p:to>
                                    </p:set>
                                    <p:set>
                                      <p:cBhvr>
                                        <p:cTn id="11" dur="500" autoRev="1" fill="hold"/>
                                        <p:tgtEl>
                                          <p:spTgt spid="4">
                                            <p:txEl>
                                              <p:pRg st="1" end="1"/>
                                            </p:txEl>
                                          </p:spTgt>
                                        </p:tgtEl>
                                        <p:attrNameLst>
                                          <p:attrName>fillcolor</p:attrName>
                                        </p:attrNameLst>
                                      </p:cBhvr>
                                      <p:to>
                                        <p:clrVal>
                                          <a:srgbClr val="3624A4"/>
                                        </p:clrVal>
                                      </p:to>
                                    </p:set>
                                    <p:set>
                                      <p:cBhvr>
                                        <p:cTn id="12" dur="500" autoRev="1" fill="hold"/>
                                        <p:tgtEl>
                                          <p:spTgt spid="4">
                                            <p:txEl>
                                              <p:pRg st="1" end="1"/>
                                            </p:txEl>
                                          </p:spTgt>
                                        </p:tgtEl>
                                        <p:attrNameLst>
                                          <p:attrName>fill.type</p:attrName>
                                        </p:attrNameLst>
                                      </p:cBhvr>
                                      <p:to>
                                        <p:strVal val="solid"/>
                                      </p:to>
                                    </p:set>
                                  </p:childTnLst>
                                </p:cTn>
                              </p:par>
                              <p:par>
                                <p:cTn id="13" presetID="20" presetClass="emph" presetSubtype="0" fill="hold" nodeType="withEffect">
                                  <p:stCondLst>
                                    <p:cond delay="0"/>
                                  </p:stCondLst>
                                  <p:iterate type="lt">
                                    <p:tmPct val="10000"/>
                                  </p:iterate>
                                  <p:childTnLst>
                                    <p:set>
                                      <p:cBhvr override="childStyle">
                                        <p:cTn id="14" dur="500" autoRev="1" fill="hold"/>
                                        <p:tgtEl>
                                          <p:spTgt spid="4">
                                            <p:txEl>
                                              <p:pRg st="2" end="2"/>
                                            </p:txEl>
                                          </p:spTgt>
                                        </p:tgtEl>
                                        <p:attrNameLst>
                                          <p:attrName>style.color</p:attrName>
                                        </p:attrNameLst>
                                      </p:cBhvr>
                                      <p:to>
                                        <p:clrVal>
                                          <a:srgbClr val="98FEA9"/>
                                        </p:clrVal>
                                      </p:to>
                                    </p:set>
                                    <p:set>
                                      <p:cBhvr>
                                        <p:cTn id="15" dur="500" autoRev="1" fill="hold"/>
                                        <p:tgtEl>
                                          <p:spTgt spid="4">
                                            <p:txEl>
                                              <p:pRg st="2" end="2"/>
                                            </p:txEl>
                                          </p:spTgt>
                                        </p:tgtEl>
                                        <p:attrNameLst>
                                          <p:attrName>fillcolor</p:attrName>
                                        </p:attrNameLst>
                                      </p:cBhvr>
                                      <p:to>
                                        <p:clrVal>
                                          <a:srgbClr val="98FEA9"/>
                                        </p:clrVal>
                                      </p:to>
                                    </p:set>
                                    <p:set>
                                      <p:cBhvr>
                                        <p:cTn id="16" dur="500" autoRev="1" fill="hold"/>
                                        <p:tgtEl>
                                          <p:spTgt spid="4">
                                            <p:txEl>
                                              <p:pRg st="2" end="2"/>
                                            </p:txEl>
                                          </p:spTgt>
                                        </p:tgtEl>
                                        <p:attrNameLst>
                                          <p:attrName>fill.type</p:attrName>
                                        </p:attrNameLst>
                                      </p:cBhvr>
                                      <p:to>
                                        <p:strVal val="solid"/>
                                      </p:to>
                                    </p:set>
                                  </p:childTnLst>
                                </p:cTn>
                              </p:par>
                            </p:childTnLst>
                          </p:cTn>
                        </p:par>
                        <p:par>
                          <p:cTn id="17" fill="hold">
                            <p:stCondLst>
                              <p:cond delay="13300"/>
                            </p:stCondLst>
                            <p:childTnLst>
                              <p:par>
                                <p:cTn id="18" presetID="6"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500"/>
                                        <p:tgtEl>
                                          <p:spTgt spid="5"/>
                                        </p:tgtEl>
                                      </p:cBhvr>
                                    </p:animEffect>
                                  </p:childTnLst>
                                </p:cTn>
                              </p:par>
                            </p:childTnLst>
                          </p:cTn>
                        </p:par>
                        <p:par>
                          <p:cTn id="21" fill="hold">
                            <p:stCondLst>
                              <p:cond delay="138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92696"/>
            <a:ext cx="7024744" cy="1143000"/>
          </a:xfrm>
        </p:spPr>
        <p:txBody>
          <a:bodyPr>
            <a:normAutofit/>
          </a:bodyPr>
          <a:lstStyle/>
          <a:p>
            <a:pPr algn="r" fontAlgn="base">
              <a:lnSpc>
                <a:spcPct val="150000"/>
              </a:lnSpc>
              <a:spcAft>
                <a:spcPct val="0"/>
              </a:spcAft>
            </a:pPr>
            <a:r>
              <a:rPr lang="ar-SA" sz="4400" dirty="0">
                <a:solidFill>
                  <a:schemeClr val="tx1"/>
                </a:solidFill>
                <a:latin typeface="IranNastaliq" pitchFamily="18" charset="0"/>
                <a:ea typeface="Times New Roman" pitchFamily="18" charset="0"/>
                <a:cs typeface="IranNastaliq" pitchFamily="18" charset="0"/>
              </a:rPr>
              <a:t>ز</a:t>
            </a:r>
            <a:r>
              <a:rPr lang="ar-SA" sz="4400" dirty="0" bmk="">
                <a:solidFill>
                  <a:schemeClr val="tx1"/>
                </a:solidFill>
                <a:latin typeface="IranNastaliq" pitchFamily="18" charset="0"/>
                <a:ea typeface="Times New Roman" pitchFamily="18" charset="0"/>
                <a:cs typeface="IranNastaliq" pitchFamily="18" charset="0"/>
              </a:rPr>
              <a:t>اويه حد</a:t>
            </a:r>
            <a:r>
              <a:rPr lang="en-US" sz="4400" dirty="0">
                <a:solidFill>
                  <a:schemeClr val="tx1"/>
                </a:solidFill>
                <a:latin typeface="IranNastaliq" pitchFamily="18" charset="0"/>
                <a:ea typeface="Times New Roman" pitchFamily="18" charset="0"/>
                <a:cs typeface="IranNastaliq" pitchFamily="18" charset="0"/>
              </a:rPr>
              <a:t> </a:t>
            </a:r>
            <a:r>
              <a:rPr lang="ar-SA" sz="4400" dirty="0">
                <a:solidFill>
                  <a:schemeClr val="tx1"/>
                </a:solidFill>
                <a:latin typeface="IranNastaliq" pitchFamily="18" charset="0"/>
                <a:ea typeface="Times New Roman" pitchFamily="18" charset="0"/>
                <a:cs typeface="IranNastaliq" pitchFamily="18" charset="0"/>
              </a:rPr>
              <a:t>چگونه است؟</a:t>
            </a:r>
            <a:endParaRPr lang="en-US" sz="4400" dirty="0">
              <a:solidFill>
                <a:schemeClr val="tx1"/>
              </a:solidFill>
              <a:latin typeface="IranNastaliq" pitchFamily="18" charset="0"/>
              <a:cs typeface="IranNastaliq" pitchFamily="18" charset="0"/>
            </a:endParaRPr>
          </a:p>
        </p:txBody>
      </p:sp>
      <p:sp>
        <p:nvSpPr>
          <p:cNvPr id="4" name="Rectangle 8"/>
          <p:cNvSpPr>
            <a:spLocks noChangeArrowheads="1"/>
          </p:cNvSpPr>
          <p:nvPr/>
        </p:nvSpPr>
        <p:spPr bwMode="auto">
          <a:xfrm>
            <a:off x="2627784" y="1772816"/>
            <a:ext cx="5688632" cy="1869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lnSpc>
                <a:spcPct val="150000"/>
              </a:lnSpc>
              <a:spcBef>
                <a:spcPct val="0"/>
              </a:spcBef>
              <a:spcAft>
                <a:spcPct val="0"/>
              </a:spcAft>
            </a:pPr>
            <a:r>
              <a:rPr lang="ar-SA" sz="2000" dirty="0" smtClean="0">
                <a:solidFill>
                  <a:prstClr val="black"/>
                </a:solidFill>
                <a:latin typeface="Arial" pitchFamily="34" charset="0"/>
                <a:ea typeface="Times New Roman" pitchFamily="18" charset="0"/>
                <a:cs typeface="2  Baran" pitchFamily="2" charset="-78"/>
              </a:rPr>
              <a:t>تعريف</a:t>
            </a:r>
            <a:r>
              <a:rPr lang="en-US" sz="2000" dirty="0" smtClean="0">
                <a:solidFill>
                  <a:prstClr val="black"/>
                </a:solidFill>
                <a:latin typeface="Arial" pitchFamily="34" charset="0"/>
                <a:ea typeface="Times New Roman" pitchFamily="18" charset="0"/>
                <a:cs typeface="2  Baran" pitchFamily="2" charset="-78"/>
              </a:rPr>
              <a:t>: </a:t>
            </a:r>
            <a:r>
              <a:rPr lang="ar-SA" sz="2000" dirty="0" smtClean="0">
                <a:solidFill>
                  <a:prstClr val="black"/>
                </a:solidFill>
                <a:latin typeface="Arial" pitchFamily="34" charset="0"/>
                <a:ea typeface="Times New Roman" pitchFamily="18" charset="0"/>
                <a:cs typeface="2  Baran" pitchFamily="2" charset="-78"/>
              </a:rPr>
              <a:t>در پديده شكست نور هرگاه زاويه شكست به 90 درجه برسد، ( يعني پرتو شكست بر سطح جدايي دو محيط مماس شود) زاويه تابش</a:t>
            </a:r>
            <a:r>
              <a:rPr lang="en-US" sz="2000" dirty="0" smtClean="0">
                <a:solidFill>
                  <a:prstClr val="black"/>
                </a:solidFill>
                <a:latin typeface="Arial" pitchFamily="34" charset="0"/>
                <a:ea typeface="Times New Roman" pitchFamily="18" charset="0"/>
                <a:cs typeface="2  Baran" pitchFamily="2" charset="-78"/>
              </a:rPr>
              <a:t> </a:t>
            </a:r>
            <a:r>
              <a:rPr lang="ar-SA" sz="2000" dirty="0" smtClean="0">
                <a:solidFill>
                  <a:prstClr val="black"/>
                </a:solidFill>
                <a:latin typeface="Tahoma" pitchFamily="34" charset="0"/>
                <a:ea typeface="Times New Roman" pitchFamily="18" charset="0"/>
                <a:cs typeface="2  Baran" pitchFamily="2" charset="-78"/>
              </a:rPr>
              <a:t>به مقداري مي رسد كه آنرا زاويه حد دو محيط مي نامند</a:t>
            </a:r>
            <a:r>
              <a:rPr lang="en-US" sz="2000" dirty="0" smtClean="0">
                <a:solidFill>
                  <a:prstClr val="black"/>
                </a:solidFill>
                <a:latin typeface="Tahoma" pitchFamily="34" charset="0"/>
                <a:ea typeface="Times New Roman" pitchFamily="18" charset="0"/>
                <a:cs typeface="2  Baran" pitchFamily="2" charset="-78"/>
              </a:rPr>
              <a:t>.</a:t>
            </a:r>
            <a:endParaRPr lang="en-US" sz="2000" dirty="0" smtClean="0">
              <a:solidFill>
                <a:prstClr val="black"/>
              </a:solidFill>
              <a:latin typeface="Arial" pitchFamily="34" charset="0"/>
              <a:cs typeface="2  Baran" pitchFamily="2" charset="-78"/>
            </a:endParaRPr>
          </a:p>
          <a:p>
            <a:pPr algn="r" rtl="1" eaLnBrk="0" fontAlgn="base" hangingPunct="0">
              <a:lnSpc>
                <a:spcPct val="150000"/>
              </a:lnSpc>
              <a:spcBef>
                <a:spcPct val="0"/>
              </a:spcBef>
              <a:spcAft>
                <a:spcPct val="0"/>
              </a:spcAft>
            </a:pPr>
            <a:endParaRPr lang="en-US" sz="2000" dirty="0" smtClean="0">
              <a:ln w="10160">
                <a:solidFill>
                  <a:srgbClr val="D16349"/>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endParaRPr>
          </a:p>
        </p:txBody>
      </p:sp>
      <p:sp>
        <p:nvSpPr>
          <p:cNvPr id="5" name="Rectangle 9"/>
          <p:cNvSpPr>
            <a:spLocks noChangeArrowheads="1"/>
          </p:cNvSpPr>
          <p:nvPr/>
        </p:nvSpPr>
        <p:spPr bwMode="auto">
          <a:xfrm rot="10800000" flipV="1">
            <a:off x="1907704" y="3283222"/>
            <a:ext cx="6629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lnSpc>
                <a:spcPct val="150000"/>
              </a:lnSpc>
              <a:spcBef>
                <a:spcPct val="0"/>
              </a:spcBef>
              <a:spcAft>
                <a:spcPct val="0"/>
              </a:spcAft>
            </a:pPr>
            <a:r>
              <a:rPr lang="ar-SA" sz="2000" dirty="0" smtClean="0">
                <a:solidFill>
                  <a:prstClr val="black"/>
                </a:solidFill>
                <a:latin typeface="Tahoma" pitchFamily="34" charset="0"/>
                <a:ea typeface="Times New Roman" pitchFamily="18" charset="0"/>
                <a:cs typeface="2  Baran" pitchFamily="2" charset="-78"/>
              </a:rPr>
              <a:t>هر محيط شفاف داراي زاويه حد معيني است. مثلاًزاويه حد آب تقريباً 48 درجه و زاويه حد شيشه در حدود 42 درجه است</a:t>
            </a:r>
            <a:r>
              <a:rPr lang="en-US" sz="2000" dirty="0" smtClean="0">
                <a:solidFill>
                  <a:prstClr val="black"/>
                </a:solidFill>
                <a:latin typeface="Tahoma" pitchFamily="34" charset="0"/>
                <a:ea typeface="Times New Roman" pitchFamily="18" charset="0"/>
                <a:cs typeface="2  Baran" pitchFamily="2" charset="-78"/>
              </a:rPr>
              <a:t>.</a:t>
            </a:r>
            <a:endParaRPr lang="en-US" sz="2000" dirty="0" smtClean="0">
              <a:solidFill>
                <a:prstClr val="black"/>
              </a:solidFill>
              <a:latin typeface="Arial" pitchFamily="34" charset="0"/>
              <a:cs typeface="2  Baran" pitchFamily="2" charset="-78"/>
            </a:endParaRPr>
          </a:p>
          <a:p>
            <a:pPr algn="r" rtl="1" eaLnBrk="0" fontAlgn="base" hangingPunct="0">
              <a:lnSpc>
                <a:spcPct val="150000"/>
              </a:lnSpc>
              <a:spcBef>
                <a:spcPct val="0"/>
              </a:spcBef>
              <a:spcAft>
                <a:spcPct val="0"/>
              </a:spcAft>
            </a:pPr>
            <a:r>
              <a:rPr lang="en-US" sz="2000" dirty="0" smtClean="0">
                <a:solidFill>
                  <a:prstClr val="black"/>
                </a:solidFill>
                <a:latin typeface="Wingdings" pitchFamily="2" charset="2"/>
                <a:ea typeface="Times New Roman" pitchFamily="18" charset="0"/>
                <a:cs typeface="2  Baran" pitchFamily="2" charset="-78"/>
              </a:rPr>
              <a:t>E</a:t>
            </a:r>
            <a:r>
              <a:rPr lang="ar-SA" sz="2000" dirty="0" smtClean="0">
                <a:solidFill>
                  <a:prstClr val="black"/>
                </a:solidFill>
                <a:latin typeface="Tahoma" pitchFamily="34" charset="0"/>
                <a:ea typeface="Times New Roman" pitchFamily="18" charset="0"/>
                <a:cs typeface="2  Baran" pitchFamily="2" charset="-78"/>
              </a:rPr>
              <a:t>تذكر مهم</a:t>
            </a:r>
            <a:r>
              <a:rPr lang="en-US" sz="2000" dirty="0" smtClean="0">
                <a:solidFill>
                  <a:prstClr val="black"/>
                </a:solidFill>
                <a:latin typeface="Tahoma" pitchFamily="34" charset="0"/>
                <a:ea typeface="Times New Roman" pitchFamily="18" charset="0"/>
                <a:cs typeface="2  Baran" pitchFamily="2" charset="-78"/>
              </a:rPr>
              <a:t>:</a:t>
            </a:r>
            <a:r>
              <a:rPr lang="en-US" sz="2000" dirty="0" smtClean="0">
                <a:solidFill>
                  <a:prstClr val="black"/>
                </a:solidFill>
                <a:latin typeface="Calibri"/>
                <a:ea typeface="Times New Roman" pitchFamily="18" charset="0"/>
                <a:cs typeface="2  Baran" pitchFamily="2" charset="-78"/>
              </a:rPr>
              <a:t> </a:t>
            </a:r>
            <a:r>
              <a:rPr lang="ar-SA" sz="2000" dirty="0" smtClean="0">
                <a:solidFill>
                  <a:prstClr val="black"/>
                </a:solidFill>
                <a:latin typeface="Tahoma" pitchFamily="34" charset="0"/>
                <a:ea typeface="Times New Roman" pitchFamily="18" charset="0"/>
                <a:cs typeface="2  Baran" pitchFamily="2" charset="-78"/>
              </a:rPr>
              <a:t>زاويه حد هنگامي به وجود مي آيد كه نور از محيط غليظ وارد محيط رقيق شود</a:t>
            </a:r>
            <a:r>
              <a:rPr lang="en-US" sz="2000" dirty="0" smtClean="0">
                <a:solidFill>
                  <a:prstClr val="black"/>
                </a:solidFill>
                <a:latin typeface="Tahoma" pitchFamily="34" charset="0"/>
                <a:ea typeface="Times New Roman" pitchFamily="18" charset="0"/>
                <a:cs typeface="2  Baran" pitchFamily="2" charset="-78"/>
              </a:rPr>
              <a:t>.</a:t>
            </a:r>
            <a:endParaRPr lang="en-US" sz="2000" dirty="0" smtClean="0">
              <a:solidFill>
                <a:prstClr val="black"/>
              </a:solidFill>
              <a:latin typeface="Arial" pitchFamily="34" charset="0"/>
              <a:cs typeface="2  Baran" pitchFamily="2" charset="-78"/>
            </a:endParaRPr>
          </a:p>
        </p:txBody>
      </p:sp>
      <p:pic>
        <p:nvPicPr>
          <p:cNvPr id="6" name="Picture 2" descr="http://www.knowclub.com/physics-book/3/3/image013.gif"/>
          <p:cNvPicPr>
            <a:picLocks noChangeAspect="1" noChangeArrowheads="1"/>
          </p:cNvPicPr>
          <p:nvPr/>
        </p:nvPicPr>
        <p:blipFill>
          <a:blip r:embed="rId2"/>
          <a:srcRect/>
          <a:stretch>
            <a:fillRect/>
          </a:stretch>
        </p:blipFill>
        <p:spPr bwMode="auto">
          <a:xfrm>
            <a:off x="1115616" y="4647248"/>
            <a:ext cx="2736304" cy="1849261"/>
          </a:xfrm>
          <a:prstGeom prst="rect">
            <a:avLst/>
          </a:prstGeom>
          <a:noFill/>
        </p:spPr>
      </p:pic>
    </p:spTree>
    <p:extLst>
      <p:ext uri="{BB962C8B-B14F-4D97-AF65-F5344CB8AC3E}">
        <p14:creationId xmlns:p14="http://schemas.microsoft.com/office/powerpoint/2010/main" val="25186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par>
                          <p:cTn id="14" fill="hold">
                            <p:stCondLst>
                              <p:cond delay="20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4">
                                            <p:txEl>
                                              <p:pRg st="0" end="0"/>
                                            </p:txEl>
                                          </p:spTgt>
                                        </p:tgtEl>
                                        <p:attrNameLst>
                                          <p:attrName>style.color</p:attrName>
                                        </p:attrNameLst>
                                      </p:cBhvr>
                                      <p:to>
                                        <p:clrVal>
                                          <a:srgbClr val="C8043C"/>
                                        </p:clrVal>
                                      </p:to>
                                    </p:set>
                                    <p:set>
                                      <p:cBhvr>
                                        <p:cTn id="17" dur="500" autoRev="1" fill="hold"/>
                                        <p:tgtEl>
                                          <p:spTgt spid="4">
                                            <p:txEl>
                                              <p:pRg st="0" end="0"/>
                                            </p:txEl>
                                          </p:spTgt>
                                        </p:tgtEl>
                                        <p:attrNameLst>
                                          <p:attrName>fillcolor</p:attrName>
                                        </p:attrNameLst>
                                      </p:cBhvr>
                                      <p:to>
                                        <p:clrVal>
                                          <a:srgbClr val="C8043C"/>
                                        </p:clrVal>
                                      </p:to>
                                    </p:set>
                                    <p:set>
                                      <p:cBhvr>
                                        <p:cTn id="18" dur="500" autoRev="1" fill="hold"/>
                                        <p:tgtEl>
                                          <p:spTgt spid="4">
                                            <p:txEl>
                                              <p:pRg st="0" end="0"/>
                                            </p:txEl>
                                          </p:spTgt>
                                        </p:tgtEl>
                                        <p:attrNameLst>
                                          <p:attrName>fill.type</p:attrName>
                                        </p:attrNameLst>
                                      </p:cBhvr>
                                      <p:to>
                                        <p:strVal val="solid"/>
                                      </p:to>
                                    </p:set>
                                  </p:childTnLst>
                                </p:cTn>
                              </p:par>
                            </p:childTnLst>
                          </p:cTn>
                        </p:par>
                        <p:par>
                          <p:cTn id="19" fill="hold">
                            <p:stCondLst>
                              <p:cond delay="16200"/>
                            </p:stCondLst>
                            <p:childTnLst>
                              <p:par>
                                <p:cTn id="20" presetID="51" presetClass="entr" presetSubtype="0" fill="hold" nodeType="afterEffect">
                                  <p:stCondLst>
                                    <p:cond delay="0"/>
                                  </p:stCondLst>
                                  <p:iterate type="lt">
                                    <p:tmPct val="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770" decel="100000"/>
                                        <p:tgtEl>
                                          <p:spTgt spid="5">
                                            <p:txEl>
                                              <p:pRg st="0" end="0"/>
                                            </p:txEl>
                                          </p:spTgt>
                                        </p:tgtEl>
                                      </p:cBhvr>
                                    </p:animEffect>
                                    <p:animScale>
                                      <p:cBhvr>
                                        <p:cTn id="23" dur="770" decel="100000"/>
                                        <p:tgtEl>
                                          <p:spTgt spid="5">
                                            <p:txEl>
                                              <p:pRg st="0" end="0"/>
                                            </p:txEl>
                                          </p:spTgt>
                                        </p:tgtEl>
                                      </p:cBhvr>
                                      <p:from x="10000" y="10000"/>
                                      <p:to x="200000" y="450000"/>
                                    </p:animScale>
                                    <p:animScale>
                                      <p:cBhvr>
                                        <p:cTn id="24" dur="1230" accel="100000" fill="hold">
                                          <p:stCondLst>
                                            <p:cond delay="770"/>
                                          </p:stCondLst>
                                        </p:cTn>
                                        <p:tgtEl>
                                          <p:spTgt spid="5">
                                            <p:txEl>
                                              <p:pRg st="0" end="0"/>
                                            </p:txEl>
                                          </p:spTgt>
                                        </p:tgtEl>
                                      </p:cBhvr>
                                      <p:from x="200000" y="450000"/>
                                      <p:to x="100000" y="100000"/>
                                    </p:animScale>
                                    <p:set>
                                      <p:cBhvr>
                                        <p:cTn id="25" dur="770" fill="hold"/>
                                        <p:tgtEl>
                                          <p:spTgt spid="5">
                                            <p:txEl>
                                              <p:pRg st="0" end="0"/>
                                            </p:txEl>
                                          </p:spTgt>
                                        </p:tgtEl>
                                        <p:attrNameLst>
                                          <p:attrName>ppt_x</p:attrName>
                                        </p:attrNameLst>
                                      </p:cBhvr>
                                      <p:to>
                                        <p:strVal val="(0.5)"/>
                                      </p:to>
                                    </p:set>
                                    <p:anim from="(0.5)" to="(#ppt_x)" calcmode="lin" valueType="num">
                                      <p:cBhvr>
                                        <p:cTn id="26" dur="1230" accel="100000" fill="hold">
                                          <p:stCondLst>
                                            <p:cond delay="770"/>
                                          </p:stCondLst>
                                        </p:cTn>
                                        <p:tgtEl>
                                          <p:spTgt spid="5">
                                            <p:txEl>
                                              <p:pRg st="0" end="0"/>
                                            </p:txEl>
                                          </p:spTgt>
                                        </p:tgtEl>
                                        <p:attrNameLst>
                                          <p:attrName>ppt_x</p:attrName>
                                        </p:attrNameLst>
                                      </p:cBhvr>
                                    </p:anim>
                                    <p:set>
                                      <p:cBhvr>
                                        <p:cTn id="27" dur="770" fill="hold"/>
                                        <p:tgtEl>
                                          <p:spTgt spid="5">
                                            <p:txEl>
                                              <p:pRg st="0" end="0"/>
                                            </p:txEl>
                                          </p:spTgt>
                                        </p:tgtEl>
                                        <p:attrNameLst>
                                          <p:attrName>ppt_y</p:attrName>
                                        </p:attrNameLst>
                                      </p:cBhvr>
                                      <p:to>
                                        <p:strVal val="(#ppt_y+0.4)"/>
                                      </p:to>
                                    </p:set>
                                    <p:anim from="(#ppt_y+0.4)" to="(#ppt_y)" calcmode="lin" valueType="num">
                                      <p:cBhvr>
                                        <p:cTn id="28" dur="1230" accel="100000" fill="hold">
                                          <p:stCondLst>
                                            <p:cond delay="770"/>
                                          </p:stCondLst>
                                        </p:cTn>
                                        <p:tgtEl>
                                          <p:spTgt spid="5">
                                            <p:txEl>
                                              <p:pRg st="0" end="0"/>
                                            </p:txEl>
                                          </p:spTgt>
                                        </p:tgtEl>
                                        <p:attrNameLst>
                                          <p:attrName>ppt_y</p:attrName>
                                        </p:attrNameLst>
                                      </p:cBhvr>
                                    </p:anim>
                                  </p:childTnLst>
                                </p:cTn>
                              </p:par>
                            </p:childTnLst>
                          </p:cTn>
                        </p:par>
                        <p:par>
                          <p:cTn id="29" fill="hold">
                            <p:stCondLst>
                              <p:cond delay="18200"/>
                            </p:stCondLst>
                            <p:childTnLst>
                              <p:par>
                                <p:cTn id="30" presetID="51" presetClass="entr" presetSubtype="0" fill="hold" nodeType="afterEffect">
                                  <p:stCondLst>
                                    <p:cond delay="0"/>
                                  </p:stCondLst>
                                  <p:iterate type="lt">
                                    <p:tmPct val="0"/>
                                  </p:iterate>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770" decel="100000"/>
                                        <p:tgtEl>
                                          <p:spTgt spid="5">
                                            <p:txEl>
                                              <p:pRg st="1" end="1"/>
                                            </p:txEl>
                                          </p:spTgt>
                                        </p:tgtEl>
                                      </p:cBhvr>
                                    </p:animEffect>
                                    <p:animScale>
                                      <p:cBhvr>
                                        <p:cTn id="33" dur="770" decel="100000"/>
                                        <p:tgtEl>
                                          <p:spTgt spid="5">
                                            <p:txEl>
                                              <p:pRg st="1" end="1"/>
                                            </p:txEl>
                                          </p:spTgt>
                                        </p:tgtEl>
                                      </p:cBhvr>
                                      <p:from x="10000" y="10000"/>
                                      <p:to x="200000" y="450000"/>
                                    </p:animScale>
                                    <p:animScale>
                                      <p:cBhvr>
                                        <p:cTn id="34" dur="1230" accel="100000" fill="hold">
                                          <p:stCondLst>
                                            <p:cond delay="770"/>
                                          </p:stCondLst>
                                        </p:cTn>
                                        <p:tgtEl>
                                          <p:spTgt spid="5">
                                            <p:txEl>
                                              <p:pRg st="1" end="1"/>
                                            </p:txEl>
                                          </p:spTgt>
                                        </p:tgtEl>
                                      </p:cBhvr>
                                      <p:from x="200000" y="450000"/>
                                      <p:to x="100000" y="100000"/>
                                    </p:animScale>
                                    <p:set>
                                      <p:cBhvr>
                                        <p:cTn id="35" dur="770" fill="hold"/>
                                        <p:tgtEl>
                                          <p:spTgt spid="5">
                                            <p:txEl>
                                              <p:pRg st="1" end="1"/>
                                            </p:txEl>
                                          </p:spTgt>
                                        </p:tgtEl>
                                        <p:attrNameLst>
                                          <p:attrName>ppt_x</p:attrName>
                                        </p:attrNameLst>
                                      </p:cBhvr>
                                      <p:to>
                                        <p:strVal val="(0.5)"/>
                                      </p:to>
                                    </p:set>
                                    <p:anim from="(0.5)" to="(#ppt_x)" calcmode="lin" valueType="num">
                                      <p:cBhvr>
                                        <p:cTn id="36" dur="1230" accel="100000" fill="hold">
                                          <p:stCondLst>
                                            <p:cond delay="770"/>
                                          </p:stCondLst>
                                        </p:cTn>
                                        <p:tgtEl>
                                          <p:spTgt spid="5">
                                            <p:txEl>
                                              <p:pRg st="1" end="1"/>
                                            </p:txEl>
                                          </p:spTgt>
                                        </p:tgtEl>
                                        <p:attrNameLst>
                                          <p:attrName>ppt_x</p:attrName>
                                        </p:attrNameLst>
                                      </p:cBhvr>
                                    </p:anim>
                                    <p:set>
                                      <p:cBhvr>
                                        <p:cTn id="37" dur="770" fill="hold"/>
                                        <p:tgtEl>
                                          <p:spTgt spid="5">
                                            <p:txEl>
                                              <p:pRg st="1" end="1"/>
                                            </p:txEl>
                                          </p:spTgt>
                                        </p:tgtEl>
                                        <p:attrNameLst>
                                          <p:attrName>ppt_y</p:attrName>
                                        </p:attrNameLst>
                                      </p:cBhvr>
                                      <p:to>
                                        <p:strVal val="(#ppt_y+0.4)"/>
                                      </p:to>
                                    </p:set>
                                    <p:anim from="(#ppt_y+0.4)" to="(#ppt_y)" calcmode="lin" valueType="num">
                                      <p:cBhvr>
                                        <p:cTn id="38" dur="1230" accel="100000" fill="hold">
                                          <p:stCondLst>
                                            <p:cond delay="770"/>
                                          </p:stCondLst>
                                        </p:cTn>
                                        <p:tgtEl>
                                          <p:spTgt spid="5">
                                            <p:txEl>
                                              <p:pRg st="1" end="1"/>
                                            </p:txEl>
                                          </p:spTgt>
                                        </p:tgtEl>
                                        <p:attrNameLst>
                                          <p:attrName>ppt_y</p:attrName>
                                        </p:attrNameLst>
                                      </p:cBhvr>
                                    </p:anim>
                                  </p:childTnLst>
                                </p:cTn>
                              </p:par>
                            </p:childTnLst>
                          </p:cTn>
                        </p:par>
                        <p:par>
                          <p:cTn id="39" fill="hold">
                            <p:stCondLst>
                              <p:cond delay="20200"/>
                            </p:stCondLst>
                            <p:childTnLst>
                              <p:par>
                                <p:cTn id="40" presetID="20" presetClass="emph" presetSubtype="0" fill="hold" nodeType="afterEffect">
                                  <p:stCondLst>
                                    <p:cond delay="0"/>
                                  </p:stCondLst>
                                  <p:iterate type="lt">
                                    <p:tmPct val="10000"/>
                                  </p:iterate>
                                  <p:childTnLst>
                                    <p:set>
                                      <p:cBhvr override="childStyle">
                                        <p:cTn id="41" dur="500" autoRev="1" fill="hold"/>
                                        <p:tgtEl>
                                          <p:spTgt spid="5">
                                            <p:txEl>
                                              <p:pRg st="0" end="0"/>
                                            </p:txEl>
                                          </p:spTgt>
                                        </p:tgtEl>
                                        <p:attrNameLst>
                                          <p:attrName>style.color</p:attrName>
                                        </p:attrNameLst>
                                      </p:cBhvr>
                                      <p:to>
                                        <p:clrVal>
                                          <a:srgbClr val="3D07C5"/>
                                        </p:clrVal>
                                      </p:to>
                                    </p:set>
                                    <p:set>
                                      <p:cBhvr>
                                        <p:cTn id="42" dur="500" autoRev="1" fill="hold"/>
                                        <p:tgtEl>
                                          <p:spTgt spid="5">
                                            <p:txEl>
                                              <p:pRg st="0" end="0"/>
                                            </p:txEl>
                                          </p:spTgt>
                                        </p:tgtEl>
                                        <p:attrNameLst>
                                          <p:attrName>fillcolor</p:attrName>
                                        </p:attrNameLst>
                                      </p:cBhvr>
                                      <p:to>
                                        <p:clrVal>
                                          <a:srgbClr val="3D07C5"/>
                                        </p:clrVal>
                                      </p:to>
                                    </p:set>
                                    <p:set>
                                      <p:cBhvr>
                                        <p:cTn id="43" dur="500" autoRev="1" fill="hold"/>
                                        <p:tgtEl>
                                          <p:spTgt spid="5">
                                            <p:txEl>
                                              <p:pRg st="0" end="0"/>
                                            </p:txEl>
                                          </p:spTgt>
                                        </p:tgtEl>
                                        <p:attrNameLst>
                                          <p:attrName>fill.type</p:attrName>
                                        </p:attrNameLst>
                                      </p:cBhvr>
                                      <p:to>
                                        <p:strVal val="solid"/>
                                      </p:to>
                                    </p:set>
                                  </p:childTnLst>
                                </p:cTn>
                              </p:par>
                            </p:childTnLst>
                          </p:cTn>
                        </p:par>
                        <p:par>
                          <p:cTn id="44" fill="hold">
                            <p:stCondLst>
                              <p:cond delay="29700"/>
                            </p:stCondLst>
                            <p:childTnLst>
                              <p:par>
                                <p:cTn id="45" presetID="20" presetClass="emph" presetSubtype="0" fill="hold" nodeType="afterEffect">
                                  <p:stCondLst>
                                    <p:cond delay="0"/>
                                  </p:stCondLst>
                                  <p:iterate type="lt">
                                    <p:tmPct val="10000"/>
                                  </p:iterate>
                                  <p:childTnLst>
                                    <p:set>
                                      <p:cBhvr override="childStyle">
                                        <p:cTn id="46" dur="500" autoRev="1" fill="hold"/>
                                        <p:tgtEl>
                                          <p:spTgt spid="5">
                                            <p:txEl>
                                              <p:pRg st="1" end="1"/>
                                            </p:txEl>
                                          </p:spTgt>
                                        </p:tgtEl>
                                        <p:attrNameLst>
                                          <p:attrName>style.color</p:attrName>
                                        </p:attrNameLst>
                                      </p:cBhvr>
                                      <p:to>
                                        <p:clrVal>
                                          <a:srgbClr val="02CA28"/>
                                        </p:clrVal>
                                      </p:to>
                                    </p:set>
                                    <p:set>
                                      <p:cBhvr>
                                        <p:cTn id="47" dur="500" autoRev="1" fill="hold"/>
                                        <p:tgtEl>
                                          <p:spTgt spid="5">
                                            <p:txEl>
                                              <p:pRg st="1" end="1"/>
                                            </p:txEl>
                                          </p:spTgt>
                                        </p:tgtEl>
                                        <p:attrNameLst>
                                          <p:attrName>fillcolor</p:attrName>
                                        </p:attrNameLst>
                                      </p:cBhvr>
                                      <p:to>
                                        <p:clrVal>
                                          <a:srgbClr val="02CA28"/>
                                        </p:clrVal>
                                      </p:to>
                                    </p:set>
                                    <p:set>
                                      <p:cBhvr>
                                        <p:cTn id="48" dur="500" autoRev="1" fill="hold"/>
                                        <p:tgtEl>
                                          <p:spTgt spid="5">
                                            <p:txEl>
                                              <p:pRg st="1" end="1"/>
                                            </p:txEl>
                                          </p:spTgt>
                                        </p:tgtEl>
                                        <p:attrNameLst>
                                          <p:attrName>fill.type</p:attrName>
                                        </p:attrNameLst>
                                      </p:cBhvr>
                                      <p:to>
                                        <p:strVal val="solid"/>
                                      </p:to>
                                    </p:set>
                                  </p:childTnLst>
                                </p:cTn>
                              </p:par>
                            </p:childTnLst>
                          </p:cTn>
                        </p:par>
                        <p:par>
                          <p:cTn id="49" fill="hold">
                            <p:stCondLst>
                              <p:cond delay="37000"/>
                            </p:stCondLst>
                            <p:childTnLst>
                              <p:par>
                                <p:cTn id="50" presetID="29"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ppt_x</p:attrName>
                                        </p:attrNameLst>
                                      </p:cBhvr>
                                      <p:tavLst>
                                        <p:tav tm="0">
                                          <p:val>
                                            <p:strVal val="#ppt_x-.2"/>
                                          </p:val>
                                        </p:tav>
                                        <p:tav tm="100000">
                                          <p:val>
                                            <p:strVal val="#ppt_x"/>
                                          </p:val>
                                        </p:tav>
                                      </p:tavLst>
                                    </p:anim>
                                    <p:anim calcmode="lin" valueType="num">
                                      <p:cBhvr>
                                        <p:cTn id="5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6"/>
                                        </p:tgtEl>
                                      </p:cBhvr>
                                    </p:animEffect>
                                  </p:childTnLst>
                                </p:cTn>
                              </p:par>
                            </p:childTnLst>
                          </p:cTn>
                        </p:par>
                        <p:par>
                          <p:cTn id="55" fill="hold">
                            <p:stCondLst>
                              <p:cond delay="38000"/>
                            </p:stCondLst>
                            <p:childTnLst>
                              <p:par>
                                <p:cTn id="56" presetID="19" presetClass="emph" presetSubtype="0" fill="hold" nodeType="afterEffect">
                                  <p:stCondLst>
                                    <p:cond delay="0"/>
                                  </p:stCondLst>
                                  <p:childTnLst>
                                    <p:animClr clrSpc="rgb" dir="cw">
                                      <p:cBhvr override="childStyle">
                                        <p:cTn id="57" dur="500" fill="hold"/>
                                        <p:tgtEl>
                                          <p:spTgt spid="6"/>
                                        </p:tgtEl>
                                        <p:attrNameLst>
                                          <p:attrName>style.color</p:attrName>
                                        </p:attrNameLst>
                                      </p:cBhvr>
                                      <p:to>
                                        <a:srgbClr val="C84F04"/>
                                      </p:to>
                                    </p:animClr>
                                    <p:animClr clrSpc="rgb" dir="cw">
                                      <p:cBhvr>
                                        <p:cTn id="58" dur="500" fill="hold"/>
                                        <p:tgtEl>
                                          <p:spTgt spid="6"/>
                                        </p:tgtEl>
                                        <p:attrNameLst>
                                          <p:attrName>fillcolor</p:attrName>
                                        </p:attrNameLst>
                                      </p:cBhvr>
                                      <p:to>
                                        <a:srgbClr val="C84F04"/>
                                      </p:to>
                                    </p:animClr>
                                    <p:set>
                                      <p:cBhvr>
                                        <p:cTn id="59" dur="500" fill="hold"/>
                                        <p:tgtEl>
                                          <p:spTgt spid="6"/>
                                        </p:tgtEl>
                                        <p:attrNameLst>
                                          <p:attrName>fill.type</p:attrName>
                                        </p:attrNameLst>
                                      </p:cBhvr>
                                      <p:to>
                                        <p:strVal val="solid"/>
                                      </p:to>
                                    </p:set>
                                    <p:set>
                                      <p:cBhvr>
                                        <p:cTn id="60"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a:cs typeface="_MRT_Khodkar" pitchFamily="2" charset="-78"/>
              </a:rPr>
              <a:t>آهنگ مصرف </a:t>
            </a:r>
            <a:r>
              <a:rPr lang="fa-IR" dirty="0" err="1">
                <a:cs typeface="_MRT_Khodkar" pitchFamily="2" charset="-78"/>
              </a:rPr>
              <a:t>انرژي</a:t>
            </a:r>
            <a:endParaRPr lang="fa-IR" dirty="0">
              <a:cs typeface="_MRT_Khodkar" pitchFamily="2" charset="-78"/>
            </a:endParaRPr>
          </a:p>
        </p:txBody>
      </p:sp>
      <p:sp>
        <p:nvSpPr>
          <p:cNvPr id="3" name="نگهدارنده مکان محتوا 2"/>
          <p:cNvSpPr>
            <a:spLocks noGrp="1"/>
          </p:cNvSpPr>
          <p:nvPr>
            <p:ph idx="1"/>
          </p:nvPr>
        </p:nvSpPr>
        <p:spPr>
          <a:xfrm>
            <a:off x="1043492" y="2323652"/>
            <a:ext cx="7344932" cy="3553620"/>
          </a:xfrm>
        </p:spPr>
        <p:txBody>
          <a:bodyPr>
            <a:normAutofit/>
          </a:bodyPr>
          <a:lstStyle/>
          <a:p>
            <a:pPr marL="68580" indent="0" algn="ctr">
              <a:buNone/>
            </a:pPr>
            <a:r>
              <a:rPr lang="fa-IR" sz="3200" dirty="0">
                <a:cs typeface="2  Baran" pitchFamily="2" charset="-78"/>
              </a:rPr>
              <a:t>مقدار </a:t>
            </a:r>
            <a:r>
              <a:rPr lang="fa-IR" sz="3200" dirty="0" err="1">
                <a:cs typeface="2  Baran" pitchFamily="2" charset="-78"/>
              </a:rPr>
              <a:t>انرژي</a:t>
            </a:r>
            <a:r>
              <a:rPr lang="fa-IR" sz="3200" dirty="0">
                <a:cs typeface="2  Baran" pitchFamily="2" charset="-78"/>
              </a:rPr>
              <a:t> است </a:t>
            </a:r>
            <a:r>
              <a:rPr lang="fa-IR" sz="3200" dirty="0" err="1">
                <a:cs typeface="2  Baran" pitchFamily="2" charset="-78"/>
              </a:rPr>
              <a:t>كه</a:t>
            </a:r>
            <a:r>
              <a:rPr lang="fa-IR" sz="3200" dirty="0">
                <a:cs typeface="2  Baran" pitchFamily="2" charset="-78"/>
              </a:rPr>
              <a:t> در </a:t>
            </a:r>
            <a:r>
              <a:rPr lang="fa-IR" sz="3200" dirty="0" err="1">
                <a:cs typeface="2  Baran" pitchFamily="2" charset="-78"/>
              </a:rPr>
              <a:t>يك</a:t>
            </a:r>
            <a:r>
              <a:rPr lang="fa-IR" sz="3200" dirty="0">
                <a:cs typeface="2  Baran" pitchFamily="2" charset="-78"/>
              </a:rPr>
              <a:t> زمان </a:t>
            </a:r>
            <a:r>
              <a:rPr lang="fa-IR" sz="3200" dirty="0" err="1">
                <a:cs typeface="2  Baran" pitchFamily="2" charset="-78"/>
              </a:rPr>
              <a:t>معين</a:t>
            </a:r>
            <a:r>
              <a:rPr lang="fa-IR" sz="3200" dirty="0">
                <a:cs typeface="2  Baran" pitchFamily="2" charset="-78"/>
              </a:rPr>
              <a:t> مصرف </a:t>
            </a:r>
            <a:r>
              <a:rPr lang="fa-IR" sz="3200" dirty="0" err="1">
                <a:cs typeface="2  Baran" pitchFamily="2" charset="-78"/>
              </a:rPr>
              <a:t>مي</a:t>
            </a:r>
            <a:r>
              <a:rPr lang="fa-IR" sz="3200" dirty="0">
                <a:cs typeface="2  Baran" pitchFamily="2" charset="-78"/>
              </a:rPr>
              <a:t> شود، </a:t>
            </a:r>
          </a:p>
          <a:p>
            <a:pPr marL="68580" indent="0" algn="ctr">
              <a:buNone/>
            </a:pPr>
            <a:r>
              <a:rPr lang="fa-IR" sz="3200" dirty="0">
                <a:cs typeface="2  Baran" pitchFamily="2" charset="-78"/>
              </a:rPr>
              <a:t>به طور مثال به هنگام </a:t>
            </a:r>
            <a:r>
              <a:rPr lang="fa-IR" sz="3200" dirty="0" err="1">
                <a:cs typeface="2  Baran" pitchFamily="2" charset="-78"/>
              </a:rPr>
              <a:t>خوابيدن</a:t>
            </a:r>
            <a:r>
              <a:rPr lang="fa-IR" sz="3200" dirty="0">
                <a:cs typeface="2  Baran" pitchFamily="2" charset="-78"/>
              </a:rPr>
              <a:t> در هر </a:t>
            </a:r>
            <a:r>
              <a:rPr lang="fa-IR" sz="3200" dirty="0" err="1">
                <a:cs typeface="2  Baran" pitchFamily="2" charset="-78"/>
              </a:rPr>
              <a:t>دقيقه</a:t>
            </a:r>
            <a:r>
              <a:rPr lang="fa-IR" sz="3200" dirty="0">
                <a:cs typeface="2  Baran" pitchFamily="2" charset="-78"/>
              </a:rPr>
              <a:t> 5 </a:t>
            </a:r>
            <a:r>
              <a:rPr lang="fa-IR" sz="3200" dirty="0" err="1">
                <a:cs typeface="2  Baran" pitchFamily="2" charset="-78"/>
              </a:rPr>
              <a:t>كيلو</a:t>
            </a:r>
            <a:r>
              <a:rPr lang="fa-IR" sz="3200" dirty="0">
                <a:cs typeface="2  Baran" pitchFamily="2" charset="-78"/>
              </a:rPr>
              <a:t> </a:t>
            </a:r>
            <a:r>
              <a:rPr lang="fa-IR" sz="3200" dirty="0" err="1">
                <a:cs typeface="2  Baran" pitchFamily="2" charset="-78"/>
              </a:rPr>
              <a:t>ژول</a:t>
            </a:r>
            <a:r>
              <a:rPr lang="fa-IR" sz="3200" dirty="0">
                <a:cs typeface="2  Baran" pitchFamily="2" charset="-78"/>
              </a:rPr>
              <a:t> </a:t>
            </a:r>
            <a:r>
              <a:rPr lang="fa-IR" sz="3200" dirty="0" err="1">
                <a:cs typeface="2  Baran" pitchFamily="2" charset="-78"/>
              </a:rPr>
              <a:t>انرژي</a:t>
            </a:r>
            <a:r>
              <a:rPr lang="fa-IR" sz="3200" dirty="0">
                <a:cs typeface="2  Baran" pitchFamily="2" charset="-78"/>
              </a:rPr>
              <a:t> مصرف </a:t>
            </a:r>
            <a:r>
              <a:rPr lang="fa-IR" sz="3200" dirty="0" err="1">
                <a:cs typeface="2  Baran" pitchFamily="2" charset="-78"/>
              </a:rPr>
              <a:t>مي</a:t>
            </a:r>
            <a:r>
              <a:rPr lang="fa-IR" sz="3200" dirty="0">
                <a:cs typeface="2  Baran" pitchFamily="2" charset="-78"/>
              </a:rPr>
              <a:t> شود.</a:t>
            </a:r>
          </a:p>
          <a:p>
            <a:pPr marL="68580" indent="0" algn="ctr">
              <a:buNone/>
            </a:pPr>
            <a:r>
              <a:rPr lang="fa-IR" sz="3200" dirty="0">
                <a:cs typeface="2  Baran" pitchFamily="2" charset="-78"/>
              </a:rPr>
              <a:t>آهنگ مصرف </a:t>
            </a:r>
            <a:r>
              <a:rPr lang="fa-IR" sz="3200" dirty="0" err="1">
                <a:cs typeface="2  Baran" pitchFamily="2" charset="-78"/>
              </a:rPr>
              <a:t>انرژي</a:t>
            </a:r>
            <a:r>
              <a:rPr lang="fa-IR" sz="3200" dirty="0">
                <a:cs typeface="2  Baran" pitchFamily="2" charset="-78"/>
              </a:rPr>
              <a:t> را توان مصرف </a:t>
            </a:r>
            <a:r>
              <a:rPr lang="fa-IR" sz="3200" dirty="0" err="1">
                <a:cs typeface="2  Baran" pitchFamily="2" charset="-78"/>
              </a:rPr>
              <a:t>انرژي</a:t>
            </a:r>
            <a:r>
              <a:rPr lang="fa-IR" sz="3200" dirty="0">
                <a:cs typeface="2  Baran" pitchFamily="2" charset="-78"/>
              </a:rPr>
              <a:t> </a:t>
            </a:r>
            <a:r>
              <a:rPr lang="fa-IR" sz="3200" dirty="0" err="1">
                <a:cs typeface="2  Baran" pitchFamily="2" charset="-78"/>
              </a:rPr>
              <a:t>نيز</a:t>
            </a:r>
            <a:r>
              <a:rPr lang="fa-IR" sz="3200" dirty="0">
                <a:cs typeface="2  Baran" pitchFamily="2" charset="-78"/>
              </a:rPr>
              <a:t> </a:t>
            </a:r>
            <a:r>
              <a:rPr lang="fa-IR" sz="3200" dirty="0" err="1">
                <a:cs typeface="2  Baran" pitchFamily="2" charset="-78"/>
              </a:rPr>
              <a:t>مي</a:t>
            </a:r>
            <a:r>
              <a:rPr lang="fa-IR" sz="3200" dirty="0">
                <a:cs typeface="2  Baran" pitchFamily="2" charset="-78"/>
              </a:rPr>
              <a:t> </a:t>
            </a:r>
            <a:r>
              <a:rPr lang="fa-IR" sz="3200" dirty="0" smtClean="0">
                <a:cs typeface="2  Baran" pitchFamily="2" charset="-78"/>
              </a:rPr>
              <a:t>نامند</a:t>
            </a:r>
            <a:endParaRPr lang="fa-IR" sz="3200" dirty="0">
              <a:cs typeface="2  Baran" pitchFamily="2" charset="-78"/>
            </a:endParaRPr>
          </a:p>
        </p:txBody>
      </p:sp>
    </p:spTree>
    <p:extLst>
      <p:ext uri="{BB962C8B-B14F-4D97-AF65-F5344CB8AC3E}">
        <p14:creationId xmlns:p14="http://schemas.microsoft.com/office/powerpoint/2010/main" val="3142917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rot="10800000" flipV="1">
            <a:off x="1691680" y="1772816"/>
            <a:ext cx="6629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lnSpc>
                <a:spcPct val="150000"/>
              </a:lnSpc>
              <a:spcBef>
                <a:spcPct val="0"/>
              </a:spcBef>
              <a:spcAft>
                <a:spcPct val="0"/>
              </a:spcAft>
            </a:pPr>
            <a:r>
              <a:rPr lang="ar-SA" sz="2000" dirty="0" smtClean="0">
                <a:solidFill>
                  <a:prstClr val="black"/>
                </a:solidFill>
                <a:latin typeface="Tahoma" pitchFamily="34" charset="0"/>
                <a:ea typeface="Times New Roman" pitchFamily="18" charset="0"/>
                <a:cs typeface="2  Baran" pitchFamily="2" charset="-78"/>
              </a:rPr>
              <a:t>هر محيط شفاف داراي زاويه حد معيني است. مثلاًزاويه حد آب تقريباً 48 درجه و زاويه حد شيشه در حدود 42 درجه است</a:t>
            </a:r>
            <a:r>
              <a:rPr lang="en-US" sz="2000" dirty="0" smtClean="0">
                <a:solidFill>
                  <a:prstClr val="black"/>
                </a:solidFill>
                <a:latin typeface="Tahoma" pitchFamily="34" charset="0"/>
                <a:ea typeface="Times New Roman" pitchFamily="18" charset="0"/>
                <a:cs typeface="2  Baran" pitchFamily="2" charset="-78"/>
              </a:rPr>
              <a:t>.</a:t>
            </a:r>
            <a:endParaRPr lang="en-US" sz="2000" dirty="0" smtClean="0">
              <a:solidFill>
                <a:prstClr val="black"/>
              </a:solidFill>
              <a:latin typeface="Arial" pitchFamily="34" charset="0"/>
              <a:cs typeface="2  Baran" pitchFamily="2" charset="-78"/>
            </a:endParaRPr>
          </a:p>
          <a:p>
            <a:pPr algn="r" rtl="1" eaLnBrk="0" fontAlgn="base" hangingPunct="0">
              <a:lnSpc>
                <a:spcPct val="150000"/>
              </a:lnSpc>
              <a:spcBef>
                <a:spcPct val="0"/>
              </a:spcBef>
              <a:spcAft>
                <a:spcPct val="0"/>
              </a:spcAft>
            </a:pPr>
            <a:r>
              <a:rPr lang="en-US" sz="2000" dirty="0" smtClean="0">
                <a:solidFill>
                  <a:prstClr val="black"/>
                </a:solidFill>
                <a:latin typeface="Wingdings" pitchFamily="2" charset="2"/>
                <a:ea typeface="Times New Roman" pitchFamily="18" charset="0"/>
                <a:cs typeface="2  Baran" pitchFamily="2" charset="-78"/>
              </a:rPr>
              <a:t>E</a:t>
            </a:r>
            <a:r>
              <a:rPr lang="ar-SA" sz="2000" dirty="0" smtClean="0">
                <a:solidFill>
                  <a:prstClr val="black"/>
                </a:solidFill>
                <a:latin typeface="Tahoma" pitchFamily="34" charset="0"/>
                <a:ea typeface="Times New Roman" pitchFamily="18" charset="0"/>
                <a:cs typeface="2  Baran" pitchFamily="2" charset="-78"/>
              </a:rPr>
              <a:t>تذكر مهم</a:t>
            </a:r>
            <a:r>
              <a:rPr lang="en-US" sz="2000" dirty="0" smtClean="0">
                <a:solidFill>
                  <a:prstClr val="black"/>
                </a:solidFill>
                <a:latin typeface="Tahoma" pitchFamily="34" charset="0"/>
                <a:ea typeface="Times New Roman" pitchFamily="18" charset="0"/>
                <a:cs typeface="2  Baran" pitchFamily="2" charset="-78"/>
              </a:rPr>
              <a:t>:</a:t>
            </a:r>
            <a:r>
              <a:rPr lang="en-US" sz="2000" dirty="0" smtClean="0">
                <a:solidFill>
                  <a:prstClr val="black"/>
                </a:solidFill>
                <a:latin typeface="Calibri"/>
                <a:ea typeface="Times New Roman" pitchFamily="18" charset="0"/>
                <a:cs typeface="2  Baran" pitchFamily="2" charset="-78"/>
              </a:rPr>
              <a:t> </a:t>
            </a:r>
            <a:r>
              <a:rPr lang="ar-SA" sz="2000" dirty="0" smtClean="0">
                <a:solidFill>
                  <a:prstClr val="black"/>
                </a:solidFill>
                <a:latin typeface="Tahoma" pitchFamily="34" charset="0"/>
                <a:ea typeface="Times New Roman" pitchFamily="18" charset="0"/>
                <a:cs typeface="2  Baran" pitchFamily="2" charset="-78"/>
              </a:rPr>
              <a:t>زاويه حد هنگامي به وجود مي آيد كه نور از محيط غليظ وارد محيط رقيق شود</a:t>
            </a:r>
            <a:r>
              <a:rPr lang="en-US" sz="2000" dirty="0" smtClean="0">
                <a:solidFill>
                  <a:prstClr val="black"/>
                </a:solidFill>
                <a:latin typeface="Tahoma" pitchFamily="34" charset="0"/>
                <a:ea typeface="Times New Roman" pitchFamily="18" charset="0"/>
                <a:cs typeface="2  Baran" pitchFamily="2" charset="-78"/>
              </a:rPr>
              <a:t>.</a:t>
            </a:r>
            <a:endParaRPr lang="en-US" sz="2000" dirty="0" smtClean="0">
              <a:solidFill>
                <a:prstClr val="black"/>
              </a:solidFill>
              <a:latin typeface="Arial" pitchFamily="34" charset="0"/>
              <a:cs typeface="2  Baran" pitchFamily="2" charset="-78"/>
            </a:endParaRPr>
          </a:p>
        </p:txBody>
      </p:sp>
      <p:pic>
        <p:nvPicPr>
          <p:cNvPr id="5" name="Picture 2" descr="http://www.knowclub.com/physics-book/3/3/image013.gif"/>
          <p:cNvPicPr>
            <a:picLocks noChangeAspect="1" noChangeArrowheads="1"/>
          </p:cNvPicPr>
          <p:nvPr/>
        </p:nvPicPr>
        <p:blipFill>
          <a:blip r:embed="rId2"/>
          <a:srcRect/>
          <a:stretch>
            <a:fillRect/>
          </a:stretch>
        </p:blipFill>
        <p:spPr bwMode="auto">
          <a:xfrm>
            <a:off x="899592" y="3956003"/>
            <a:ext cx="2736304" cy="1849261"/>
          </a:xfrm>
          <a:prstGeom prst="rect">
            <a:avLst/>
          </a:prstGeom>
          <a:noFill/>
        </p:spPr>
      </p:pic>
    </p:spTree>
    <p:extLst>
      <p:ext uri="{BB962C8B-B14F-4D97-AF65-F5344CB8AC3E}">
        <p14:creationId xmlns:p14="http://schemas.microsoft.com/office/powerpoint/2010/main" val="24228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iterate type="lt">
                                    <p:tmPct val="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770" decel="100000"/>
                                        <p:tgtEl>
                                          <p:spTgt spid="4">
                                            <p:txEl>
                                              <p:pRg st="1" end="1"/>
                                            </p:txEl>
                                          </p:spTgt>
                                        </p:tgtEl>
                                      </p:cBhvr>
                                    </p:animEffect>
                                    <p:animScale>
                                      <p:cBhvr>
                                        <p:cTn id="18" dur="770" decel="100000"/>
                                        <p:tgtEl>
                                          <p:spTgt spid="4">
                                            <p:txEl>
                                              <p:pRg st="1" end="1"/>
                                            </p:txEl>
                                          </p:spTgt>
                                        </p:tgtEl>
                                      </p:cBhvr>
                                      <p:from x="10000" y="10000"/>
                                      <p:to x="200000" y="450000"/>
                                    </p:animScale>
                                    <p:animScale>
                                      <p:cBhvr>
                                        <p:cTn id="19" dur="1230" accel="100000" fill="hold">
                                          <p:stCondLst>
                                            <p:cond delay="770"/>
                                          </p:stCondLst>
                                        </p:cTn>
                                        <p:tgtEl>
                                          <p:spTgt spid="4">
                                            <p:txEl>
                                              <p:pRg st="1" end="1"/>
                                            </p:txEl>
                                          </p:spTgt>
                                        </p:tgtEl>
                                      </p:cBhvr>
                                      <p:from x="200000" y="450000"/>
                                      <p:to x="100000" y="100000"/>
                                    </p:animScale>
                                    <p:set>
                                      <p:cBhvr>
                                        <p:cTn id="20" dur="770" fill="hold"/>
                                        <p:tgtEl>
                                          <p:spTgt spid="4">
                                            <p:txEl>
                                              <p:pRg st="1" end="1"/>
                                            </p:txEl>
                                          </p:spTgt>
                                        </p:tgtEl>
                                        <p:attrNameLst>
                                          <p:attrName>ppt_x</p:attrName>
                                        </p:attrNameLst>
                                      </p:cBhvr>
                                      <p:to>
                                        <p:strVal val="(0.5)"/>
                                      </p:to>
                                    </p:set>
                                    <p:anim from="(0.5)" to="(#ppt_x)" calcmode="lin" valueType="num">
                                      <p:cBhvr>
                                        <p:cTn id="21" dur="1230" accel="100000" fill="hold">
                                          <p:stCondLst>
                                            <p:cond delay="770"/>
                                          </p:stCondLst>
                                        </p:cTn>
                                        <p:tgtEl>
                                          <p:spTgt spid="4">
                                            <p:txEl>
                                              <p:pRg st="1" end="1"/>
                                            </p:txEl>
                                          </p:spTgt>
                                        </p:tgtEl>
                                        <p:attrNameLst>
                                          <p:attrName>ppt_x</p:attrName>
                                        </p:attrNameLst>
                                      </p:cBhvr>
                                    </p:anim>
                                    <p:set>
                                      <p:cBhvr>
                                        <p:cTn id="22" dur="770" fill="hold"/>
                                        <p:tgtEl>
                                          <p:spTgt spid="4">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4">
                                            <p:txEl>
                                              <p:pRg st="1" end="1"/>
                                            </p:txEl>
                                          </p:spTgt>
                                        </p:tgtEl>
                                        <p:attrNameLst>
                                          <p:attrName>ppt_y</p:attrName>
                                        </p:attrNameLst>
                                      </p:cBhvr>
                                    </p:anim>
                                  </p:childTnLst>
                                </p:cTn>
                              </p:par>
                            </p:childTnLst>
                          </p:cTn>
                        </p:par>
                        <p:par>
                          <p:cTn id="24" fill="hold">
                            <p:stCondLst>
                              <p:cond delay="4000"/>
                            </p:stCondLst>
                            <p:childTnLst>
                              <p:par>
                                <p:cTn id="25" presetID="20" presetClass="emph" presetSubtype="0" fill="hold" nodeType="afterEffect">
                                  <p:stCondLst>
                                    <p:cond delay="0"/>
                                  </p:stCondLst>
                                  <p:iterate type="lt">
                                    <p:tmPct val="10000"/>
                                  </p:iterate>
                                  <p:childTnLst>
                                    <p:set>
                                      <p:cBhvr override="childStyle">
                                        <p:cTn id="26" dur="500" autoRev="1" fill="hold"/>
                                        <p:tgtEl>
                                          <p:spTgt spid="4">
                                            <p:txEl>
                                              <p:pRg st="0" end="0"/>
                                            </p:txEl>
                                          </p:spTgt>
                                        </p:tgtEl>
                                        <p:attrNameLst>
                                          <p:attrName>style.color</p:attrName>
                                        </p:attrNameLst>
                                      </p:cBhvr>
                                      <p:to>
                                        <p:clrVal>
                                          <a:srgbClr val="3D07C5"/>
                                        </p:clrVal>
                                      </p:to>
                                    </p:set>
                                    <p:set>
                                      <p:cBhvr>
                                        <p:cTn id="27" dur="500" autoRev="1" fill="hold"/>
                                        <p:tgtEl>
                                          <p:spTgt spid="4">
                                            <p:txEl>
                                              <p:pRg st="0" end="0"/>
                                            </p:txEl>
                                          </p:spTgt>
                                        </p:tgtEl>
                                        <p:attrNameLst>
                                          <p:attrName>fillcolor</p:attrName>
                                        </p:attrNameLst>
                                      </p:cBhvr>
                                      <p:to>
                                        <p:clrVal>
                                          <a:srgbClr val="3D07C5"/>
                                        </p:clrVal>
                                      </p:to>
                                    </p:set>
                                    <p:set>
                                      <p:cBhvr>
                                        <p:cTn id="28" dur="500" autoRev="1" fill="hold"/>
                                        <p:tgtEl>
                                          <p:spTgt spid="4">
                                            <p:txEl>
                                              <p:pRg st="0" end="0"/>
                                            </p:txEl>
                                          </p:spTgt>
                                        </p:tgtEl>
                                        <p:attrNameLst>
                                          <p:attrName>fill.type</p:attrName>
                                        </p:attrNameLst>
                                      </p:cBhvr>
                                      <p:to>
                                        <p:strVal val="solid"/>
                                      </p:to>
                                    </p:set>
                                  </p:childTnLst>
                                </p:cTn>
                              </p:par>
                            </p:childTnLst>
                          </p:cTn>
                        </p:par>
                        <p:par>
                          <p:cTn id="29" fill="hold">
                            <p:stCondLst>
                              <p:cond delay="13500"/>
                            </p:stCondLst>
                            <p:childTnLst>
                              <p:par>
                                <p:cTn id="30" presetID="20" presetClass="emph" presetSubtype="0" fill="hold" nodeType="afterEffect">
                                  <p:stCondLst>
                                    <p:cond delay="0"/>
                                  </p:stCondLst>
                                  <p:iterate type="lt">
                                    <p:tmPct val="10000"/>
                                  </p:iterate>
                                  <p:childTnLst>
                                    <p:set>
                                      <p:cBhvr override="childStyle">
                                        <p:cTn id="31" dur="500" autoRev="1" fill="hold"/>
                                        <p:tgtEl>
                                          <p:spTgt spid="4">
                                            <p:txEl>
                                              <p:pRg st="1" end="1"/>
                                            </p:txEl>
                                          </p:spTgt>
                                        </p:tgtEl>
                                        <p:attrNameLst>
                                          <p:attrName>style.color</p:attrName>
                                        </p:attrNameLst>
                                      </p:cBhvr>
                                      <p:to>
                                        <p:clrVal>
                                          <a:srgbClr val="02CA28"/>
                                        </p:clrVal>
                                      </p:to>
                                    </p:set>
                                    <p:set>
                                      <p:cBhvr>
                                        <p:cTn id="32" dur="500" autoRev="1" fill="hold"/>
                                        <p:tgtEl>
                                          <p:spTgt spid="4">
                                            <p:txEl>
                                              <p:pRg st="1" end="1"/>
                                            </p:txEl>
                                          </p:spTgt>
                                        </p:tgtEl>
                                        <p:attrNameLst>
                                          <p:attrName>fillcolor</p:attrName>
                                        </p:attrNameLst>
                                      </p:cBhvr>
                                      <p:to>
                                        <p:clrVal>
                                          <a:srgbClr val="02CA28"/>
                                        </p:clrVal>
                                      </p:to>
                                    </p:set>
                                    <p:set>
                                      <p:cBhvr>
                                        <p:cTn id="33" dur="500" autoRev="1" fill="hold"/>
                                        <p:tgtEl>
                                          <p:spTgt spid="4">
                                            <p:txEl>
                                              <p:pRg st="1" end="1"/>
                                            </p:txEl>
                                          </p:spTgt>
                                        </p:tgtEl>
                                        <p:attrNameLst>
                                          <p:attrName>fill.type</p:attrName>
                                        </p:attrNameLst>
                                      </p:cBhvr>
                                      <p:to>
                                        <p:strVal val="solid"/>
                                      </p:to>
                                    </p:set>
                                  </p:childTnLst>
                                </p:cTn>
                              </p:par>
                            </p:childTnLst>
                          </p:cTn>
                        </p:par>
                        <p:par>
                          <p:cTn id="34" fill="hold">
                            <p:stCondLst>
                              <p:cond delay="20800"/>
                            </p:stCondLst>
                            <p:childTnLst>
                              <p:par>
                                <p:cTn id="35" presetID="2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childTnLst>
                          </p:cTn>
                        </p:par>
                        <p:par>
                          <p:cTn id="40" fill="hold">
                            <p:stCondLst>
                              <p:cond delay="21800"/>
                            </p:stCondLst>
                            <p:childTnLst>
                              <p:par>
                                <p:cTn id="41" presetID="19" presetClass="emph" presetSubtype="0" fill="hold" nodeType="afterEffect">
                                  <p:stCondLst>
                                    <p:cond delay="0"/>
                                  </p:stCondLst>
                                  <p:childTnLst>
                                    <p:animClr clrSpc="rgb" dir="cw">
                                      <p:cBhvr override="childStyle">
                                        <p:cTn id="42" dur="500" fill="hold"/>
                                        <p:tgtEl>
                                          <p:spTgt spid="5"/>
                                        </p:tgtEl>
                                        <p:attrNameLst>
                                          <p:attrName>style.color</p:attrName>
                                        </p:attrNameLst>
                                      </p:cBhvr>
                                      <p:to>
                                        <a:srgbClr val="C84F04"/>
                                      </p:to>
                                    </p:animClr>
                                    <p:animClr clrSpc="rgb" dir="cw">
                                      <p:cBhvr>
                                        <p:cTn id="43" dur="500" fill="hold"/>
                                        <p:tgtEl>
                                          <p:spTgt spid="5"/>
                                        </p:tgtEl>
                                        <p:attrNameLst>
                                          <p:attrName>fillcolor</p:attrName>
                                        </p:attrNameLst>
                                      </p:cBhvr>
                                      <p:to>
                                        <a:srgbClr val="C84F0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92696"/>
            <a:ext cx="7024744" cy="1143000"/>
          </a:xfrm>
        </p:spPr>
        <p:txBody>
          <a:bodyPr>
            <a:normAutofit/>
          </a:bodyPr>
          <a:lstStyle/>
          <a:p>
            <a:pPr algn="r"/>
            <a:r>
              <a:rPr lang="fa-IR" sz="4800" dirty="0" smtClean="0">
                <a:solidFill>
                  <a:schemeClr val="tx1"/>
                </a:solidFill>
                <a:latin typeface="IranNastaliq" pitchFamily="18" charset="0"/>
                <a:cs typeface="IranNastaliq" pitchFamily="18" charset="0"/>
              </a:rPr>
              <a:t>بازتاب کلی</a:t>
            </a:r>
            <a:endParaRPr lang="fa-IR" sz="4800" dirty="0">
              <a:solidFill>
                <a:schemeClr val="tx1"/>
              </a:solidFill>
              <a:latin typeface="IranNastaliq" pitchFamily="18" charset="0"/>
              <a:cs typeface="IranNastaliq" pitchFamily="18" charset="0"/>
            </a:endParaRPr>
          </a:p>
        </p:txBody>
      </p:sp>
      <p:sp>
        <p:nvSpPr>
          <p:cNvPr id="4" name="Text Placeholder 2"/>
          <p:cNvSpPr txBox="1">
            <a:spLocks/>
          </p:cNvSpPr>
          <p:nvPr/>
        </p:nvSpPr>
        <p:spPr>
          <a:xfrm>
            <a:off x="1259632" y="2133600"/>
            <a:ext cx="6922368" cy="2591544"/>
          </a:xfrm>
          <a:prstGeom prst="rect">
            <a:avLst/>
          </a:prstGeom>
        </p:spPr>
        <p:txBody>
          <a:bodyPr vert="horz" lIns="91440" tIns="45720" rIns="91440" bIns="45720" rtlCol="0">
            <a:no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ar-SA" dirty="0">
                <a:cs typeface="2  Baran" pitchFamily="2" charset="-78"/>
              </a:rPr>
              <a:t>در پديده شكست نور، اگر زاويه تابش از زاويه حد بيشتر شود، پرتو تابش نمي تواند از محيط غليظ خارج شود و تمام نور از سطح جداكننده دومحيط به درون محيط غليظ باز مي تابد. يعني سطح جداكننده دو محيط مانند يك آينه عمل مي كند. به اين پديده بازتابش كلي ميگويند</a:t>
            </a:r>
            <a:r>
              <a:rPr lang="en-US" dirty="0">
                <a:cs typeface="2  Baran" pitchFamily="2" charset="-78"/>
              </a:rPr>
              <a:t>.</a:t>
            </a:r>
          </a:p>
          <a:p>
            <a:endParaRPr lang="en-US" sz="2800" dirty="0">
              <a:latin typeface="Arial" pitchFamily="34" charset="0"/>
              <a:cs typeface="Arial" pitchFamily="34" charset="0"/>
            </a:endParaRPr>
          </a:p>
        </p:txBody>
      </p:sp>
      <p:pic>
        <p:nvPicPr>
          <p:cNvPr id="5" name="Picture 4" descr="http://www.knowclub.com/physics-book/3/3/ph1-5-05-14.gif"/>
          <p:cNvPicPr/>
          <p:nvPr/>
        </p:nvPicPr>
        <p:blipFill>
          <a:blip r:embed="rId2"/>
          <a:srcRect/>
          <a:stretch>
            <a:fillRect/>
          </a:stretch>
        </p:blipFill>
        <p:spPr bwMode="auto">
          <a:xfrm>
            <a:off x="899592" y="3861048"/>
            <a:ext cx="3821224" cy="2400672"/>
          </a:xfrm>
          <a:prstGeom prst="roundRect">
            <a:avLst>
              <a:gd name="adj" fmla="val 8594"/>
            </a:avLst>
          </a:prstGeom>
          <a:solidFill>
            <a:srgbClr val="FFFFFF">
              <a:shade val="85000"/>
            </a:srgbClr>
          </a:solidFill>
          <a:ln>
            <a:solidFill>
              <a:schemeClr val="accent3">
                <a:lumMod val="40000"/>
                <a:lumOff val="60000"/>
              </a:schemeClr>
            </a:solid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pic>
        <p:nvPicPr>
          <p:cNvPr id="6" name="Picture 3" descr="http://www.knowclub.com/physics-book/3/3/image014.gif"/>
          <p:cNvPicPr/>
          <p:nvPr/>
        </p:nvPicPr>
        <p:blipFill>
          <a:blip r:embed="rId3"/>
          <a:srcRect/>
          <a:stretch>
            <a:fillRect/>
          </a:stretch>
        </p:blipFill>
        <p:spPr bwMode="auto">
          <a:xfrm>
            <a:off x="5292080" y="3918384"/>
            <a:ext cx="2514600" cy="2286000"/>
          </a:xfrm>
          <a:prstGeom prst="roundRect">
            <a:avLst>
              <a:gd name="adj" fmla="val 8594"/>
            </a:avLst>
          </a:prstGeom>
          <a:solidFill>
            <a:srgbClr val="FFFFFF">
              <a:shade val="85000"/>
            </a:srgbClr>
          </a:solidFill>
          <a:ln>
            <a:solidFill>
              <a:schemeClr val="accent3">
                <a:lumMod val="40000"/>
                <a:lumOff val="60000"/>
              </a:schemeClr>
            </a:solidFill>
          </a:ln>
          <a:effectLst>
            <a:reflection blurRad="12700" stA="38000" endPos="28000" dist="5000" dir="5400000" sy="-100000" algn="bl" rotWithShape="0"/>
          </a:effectLst>
          <a:scene3d>
            <a:camera prst="perspectiveContrastingRightFacing"/>
            <a:lightRig rig="threePt" dir="t"/>
          </a:scene3d>
        </p:spPr>
      </p:pic>
    </p:spTree>
    <p:extLst>
      <p:ext uri="{BB962C8B-B14F-4D97-AF65-F5344CB8AC3E}">
        <p14:creationId xmlns:p14="http://schemas.microsoft.com/office/powerpoint/2010/main" val="25710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2792" y="548680"/>
            <a:ext cx="7024744" cy="1143000"/>
          </a:xfrm>
        </p:spPr>
        <p:txBody>
          <a:bodyPr>
            <a:normAutofit/>
          </a:bodyPr>
          <a:lstStyle/>
          <a:p>
            <a:pPr algn="r"/>
            <a:r>
              <a:rPr lang="fa-IR" sz="4800" dirty="0" smtClean="0">
                <a:solidFill>
                  <a:schemeClr val="tx1"/>
                </a:solidFill>
                <a:latin typeface="IranNastaliq" pitchFamily="18" charset="0"/>
                <a:cs typeface="IranNastaliq" pitchFamily="18" charset="0"/>
              </a:rPr>
              <a:t>سراب</a:t>
            </a:r>
            <a:endParaRPr lang="fa-IR" sz="4800" dirty="0">
              <a:solidFill>
                <a:schemeClr val="tx1"/>
              </a:solidFill>
              <a:latin typeface="IranNastaliq" pitchFamily="18" charset="0"/>
              <a:cs typeface="IranNastaliq" pitchFamily="18" charset="0"/>
            </a:endParaRPr>
          </a:p>
        </p:txBody>
      </p:sp>
      <p:sp>
        <p:nvSpPr>
          <p:cNvPr id="4" name="Rectangle 3"/>
          <p:cNvSpPr/>
          <p:nvPr/>
        </p:nvSpPr>
        <p:spPr>
          <a:xfrm>
            <a:off x="899592" y="1700808"/>
            <a:ext cx="7488832" cy="3416320"/>
          </a:xfrm>
          <a:prstGeom prst="rect">
            <a:avLst/>
          </a:prstGeom>
        </p:spPr>
        <p:txBody>
          <a:bodyPr wrap="square">
            <a:spAutoFit/>
          </a:bodyPr>
          <a:lstStyle/>
          <a:p>
            <a:r>
              <a:rPr lang="ar-SA" sz="2400" dirty="0">
                <a:latin typeface="IranNastaliq" pitchFamily="18" charset="0"/>
                <a:cs typeface="2  Baran" pitchFamily="2" charset="-78"/>
              </a:rPr>
              <a:t>پديده سراب معمولاً در بيابان ها و جاده ها در روزهاي گرم اتفاق مي افتد. هر چه به سطح زمين نزديك تر مي شويم دماي لايه هاي هوا بيشتر و در نتيجه رقيق تر مي شود. پرتو هاي نور كه از يك شئي دور مانند درخت به طور مايل به سطح زمين مي تابند، در اثر عبور از لايه هاي غليظ تر به لايه هاي رقيق تر به تدريج به طرف بالا شكست مي يابند تا اين كه در لايه هاي نزديك به سطح زمين زاويه تابش آنها از زاويه حد اين لايه ها بزرگتر شده و بازتاب كلي صورت مي گيرد. پرتوهاي بازتاب پس از شكست هاي متوالي( از لايه هاي رقيق تر به غليظ تر ) به چشم ما مي رسند، در اين صورت لايه هاي نزديك به سطح زمين كه نور را باز مي تابانند مانند سطح آب به نظر مي رسند</a:t>
            </a:r>
            <a:r>
              <a:rPr lang="en-US" sz="2400" dirty="0">
                <a:latin typeface="IranNastaliq" pitchFamily="18" charset="0"/>
                <a:cs typeface="2  Baran" pitchFamily="2" charset="-78"/>
              </a:rPr>
              <a:t>.</a:t>
            </a:r>
          </a:p>
        </p:txBody>
      </p:sp>
      <p:pic>
        <p:nvPicPr>
          <p:cNvPr id="5" name="Picture 7" descr="http://www.knowclub.com/physics-book/3/3/ph1-5-08-2.gif"/>
          <p:cNvPicPr/>
          <p:nvPr/>
        </p:nvPicPr>
        <p:blipFill>
          <a:blip r:embed="rId2"/>
          <a:srcRect/>
          <a:stretch>
            <a:fillRect/>
          </a:stretch>
        </p:blipFill>
        <p:spPr bwMode="auto">
          <a:xfrm>
            <a:off x="1187624" y="4736128"/>
            <a:ext cx="2971800" cy="1524000"/>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a:scene3d>
            <a:camera prst="perspectiveContrastingRightFacing"/>
            <a:lightRig rig="threePt" dir="t"/>
          </a:scene3d>
        </p:spPr>
      </p:pic>
      <p:pic>
        <p:nvPicPr>
          <p:cNvPr id="6" name="Picture 2" descr="C:\Users\Mehboode\Desktop\490372_3OyIATE0.jpg"/>
          <p:cNvPicPr>
            <a:picLocks noChangeAspect="1" noChangeArrowheads="1"/>
          </p:cNvPicPr>
          <p:nvPr/>
        </p:nvPicPr>
        <p:blipFill>
          <a:blip r:embed="rId3"/>
          <a:srcRect/>
          <a:stretch>
            <a:fillRect/>
          </a:stretch>
        </p:blipFill>
        <p:spPr bwMode="auto">
          <a:xfrm>
            <a:off x="5292080" y="5117128"/>
            <a:ext cx="2294283" cy="1143000"/>
          </a:xfrm>
          <a:prstGeom prst="roundRect">
            <a:avLst>
              <a:gd name="adj" fmla="val 8594"/>
            </a:avLst>
          </a:prstGeom>
          <a:solidFill>
            <a:srgbClr val="FFFFFF">
              <a:shade val="85000"/>
            </a:srgbClr>
          </a:solidFill>
          <a:ln>
            <a:solidFill>
              <a:schemeClr val="accent2">
                <a:lumMod val="40000"/>
                <a:lumOff val="60000"/>
              </a:schemeClr>
            </a:solidFill>
          </a:ln>
          <a:effectLst>
            <a:reflection blurRad="12700" stA="38000" endPos="28000" dist="5000" dir="5400000" sy="-100000" algn="bl" rotWithShape="0"/>
          </a:effectLst>
          <a:scene3d>
            <a:camera prst="perspectiveHeroicExtremeLeftFacing"/>
            <a:lightRig rig="threePt" dir="t"/>
          </a:scene3d>
        </p:spPr>
      </p:pic>
    </p:spTree>
    <p:extLst>
      <p:ext uri="{BB962C8B-B14F-4D97-AF65-F5344CB8AC3E}">
        <p14:creationId xmlns:p14="http://schemas.microsoft.com/office/powerpoint/2010/main" val="39646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764704"/>
            <a:ext cx="7024744" cy="1143000"/>
          </a:xfrm>
        </p:spPr>
        <p:txBody>
          <a:bodyPr>
            <a:normAutofit/>
          </a:bodyPr>
          <a:lstStyle/>
          <a:p>
            <a:pPr algn="r"/>
            <a:r>
              <a:rPr lang="fa-IR" sz="5400" dirty="0" smtClean="0">
                <a:solidFill>
                  <a:schemeClr val="tx1"/>
                </a:solidFill>
                <a:latin typeface="IranNastaliq" pitchFamily="18" charset="0"/>
                <a:cs typeface="IranNastaliq" pitchFamily="18" charset="0"/>
              </a:rPr>
              <a:t>منشور</a:t>
            </a:r>
            <a:endParaRPr lang="fa-IR" sz="5400" dirty="0">
              <a:solidFill>
                <a:schemeClr val="tx1"/>
              </a:solidFill>
              <a:latin typeface="IranNastaliq" pitchFamily="18" charset="0"/>
              <a:cs typeface="IranNastaliq" pitchFamily="18" charset="0"/>
            </a:endParaRPr>
          </a:p>
        </p:txBody>
      </p:sp>
      <p:sp>
        <p:nvSpPr>
          <p:cNvPr id="4" name="Rectangle 1"/>
          <p:cNvSpPr>
            <a:spLocks noChangeArrowheads="1"/>
          </p:cNvSpPr>
          <p:nvPr/>
        </p:nvSpPr>
        <p:spPr bwMode="auto">
          <a:xfrm>
            <a:off x="1259632" y="1844824"/>
            <a:ext cx="73201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en-US" sz="2400" dirty="0" smtClean="0">
                <a:solidFill>
                  <a:prstClr val="black"/>
                </a:solidFill>
                <a:latin typeface="Arial" pitchFamily="34" charset="0"/>
                <a:ea typeface="Times New Roman" pitchFamily="18" charset="0"/>
                <a:cs typeface="2  Baran" pitchFamily="2" charset="-78"/>
              </a:rPr>
              <a:t> </a:t>
            </a:r>
            <a:r>
              <a:rPr lang="ar-SA" sz="2400" dirty="0" smtClean="0">
                <a:solidFill>
                  <a:prstClr val="black"/>
                </a:solidFill>
                <a:latin typeface="Arial" pitchFamily="34" charset="0"/>
                <a:ea typeface="Times New Roman" pitchFamily="18" charset="0"/>
                <a:cs typeface="2  Baran" pitchFamily="2" charset="-78"/>
              </a:rPr>
              <a:t>منشور جسم شفاف و سختي است كه معمولاً قاعده آن به شكل مثلث بوده و داراي دو وجه غير موازي است. هرگاه پرتو نور تك رنگي را به يكي از وجه هاي آن بتابانيم، شكسته شده و به طرف قاعده ضخيم منشور منحرف مي شود</a:t>
            </a:r>
            <a:r>
              <a:rPr lang="en-US" sz="2400" dirty="0" smtClean="0">
                <a:solidFill>
                  <a:prstClr val="black"/>
                </a:solidFill>
                <a:latin typeface="Arial" pitchFamily="34" charset="0"/>
                <a:ea typeface="Times New Roman" pitchFamily="18" charset="0"/>
                <a:cs typeface="2  Baran" pitchFamily="2" charset="-78"/>
              </a:rPr>
              <a:t>.</a:t>
            </a:r>
            <a:endParaRPr lang="en-US" sz="2400" dirty="0" smtClean="0">
              <a:solidFill>
                <a:prstClr val="black"/>
              </a:solidFill>
              <a:latin typeface="Arial" pitchFamily="34" charset="0"/>
              <a:cs typeface="2  Baran" pitchFamily="2" charset="-78"/>
            </a:endParaRPr>
          </a:p>
        </p:txBody>
      </p:sp>
      <p:pic>
        <p:nvPicPr>
          <p:cNvPr id="5" name="Picture Placeholder 4" descr="http://www.knowclub.com/physics-book/3/3-1/ph1-5-06-18-b.jpg"/>
          <p:cNvPicPr>
            <a:picLocks/>
          </p:cNvPicPr>
          <p:nvPr/>
        </p:nvPicPr>
        <p:blipFill>
          <a:blip r:embed="rId2"/>
          <a:srcRect t="7442" b="7442"/>
          <a:stretch>
            <a:fillRect/>
          </a:stretch>
        </p:blipFill>
        <p:spPr bwMode="auto">
          <a:xfrm rot="420000">
            <a:off x="4528195" y="3421168"/>
            <a:ext cx="3337015" cy="1848677"/>
          </a:xfrm>
          <a:prstGeom prst="roundRect">
            <a:avLst>
              <a:gd name="adj" fmla="val 8594"/>
            </a:avLst>
          </a:prstGeom>
          <a:solidFill>
            <a:srgbClr val="FFFFFF">
              <a:shade val="85000"/>
            </a:srgbClr>
          </a:solidFill>
          <a:ln>
            <a:solidFill>
              <a:schemeClr val="accent3">
                <a:lumMod val="40000"/>
                <a:lumOff val="60000"/>
              </a:schemeClr>
            </a:solidFill>
          </a:ln>
          <a:effectLst>
            <a:reflection blurRad="12700" stA="38000" endPos="28000" dist="5000" dir="5400000" sy="-100000" algn="bl" rotWithShape="0"/>
          </a:effectLst>
        </p:spPr>
      </p:pic>
      <p:pic>
        <p:nvPicPr>
          <p:cNvPr id="6" name="Picture 5" descr="http://www.knowclub.com/physics-book/3/3-1/9-5.gif"/>
          <p:cNvPicPr/>
          <p:nvPr/>
        </p:nvPicPr>
        <p:blipFill>
          <a:blip r:embed="rId3"/>
          <a:srcRect/>
          <a:stretch>
            <a:fillRect/>
          </a:stretch>
        </p:blipFill>
        <p:spPr bwMode="auto">
          <a:xfrm>
            <a:off x="683568" y="3054571"/>
            <a:ext cx="2104174" cy="1578214"/>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a:scene3d>
            <a:camera prst="isometricOffAxis1Right"/>
            <a:lightRig rig="threePt" dir="t"/>
          </a:scene3d>
        </p:spPr>
      </p:pic>
      <p:pic>
        <p:nvPicPr>
          <p:cNvPr id="7" name="Picture 7" descr="http://www.knowclub.com/physics-book/3/3-1/image018.gif"/>
          <p:cNvPicPr/>
          <p:nvPr/>
        </p:nvPicPr>
        <p:blipFill>
          <a:blip r:embed="rId4"/>
          <a:srcRect/>
          <a:stretch>
            <a:fillRect/>
          </a:stretch>
        </p:blipFill>
        <p:spPr bwMode="auto">
          <a:xfrm>
            <a:off x="1178668" y="5013176"/>
            <a:ext cx="3152655" cy="1436215"/>
          </a:xfrm>
          <a:prstGeom prst="rect">
            <a:avLst/>
          </a:prstGeom>
          <a:noFill/>
          <a:ln w="9525">
            <a:noFill/>
            <a:miter lim="800000"/>
            <a:headEnd/>
            <a:tailEnd/>
          </a:ln>
        </p:spPr>
      </p:pic>
    </p:spTree>
    <p:extLst>
      <p:ext uri="{BB962C8B-B14F-4D97-AF65-F5344CB8AC3E}">
        <p14:creationId xmlns:p14="http://schemas.microsoft.com/office/powerpoint/2010/main" val="39342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mph" presetSubtype="0" fill="hold" nodeType="withEffect">
                                  <p:stCondLst>
                                    <p:cond delay="0"/>
                                  </p:stCondLst>
                                  <p:iterate type="lt">
                                    <p:tmPct val="10000"/>
                                  </p:iterate>
                                  <p:childTnLst>
                                    <p:set>
                                      <p:cBhvr override="childStyle">
                                        <p:cTn id="9" dur="500" autoRev="1" fill="hold"/>
                                        <p:tgtEl>
                                          <p:spTgt spid="4">
                                            <p:txEl>
                                              <p:pRg st="0" end="0"/>
                                            </p:txEl>
                                          </p:spTgt>
                                        </p:tgtEl>
                                        <p:attrNameLst>
                                          <p:attrName>style.color</p:attrName>
                                        </p:attrNameLst>
                                      </p:cBhvr>
                                      <p:to>
                                        <p:clrVal>
                                          <a:schemeClr val="accent2"/>
                                        </p:clrVal>
                                      </p:to>
                                    </p:set>
                                    <p:set>
                                      <p:cBhvr>
                                        <p:cTn id="10" dur="500" autoRev="1" fill="hold"/>
                                        <p:tgtEl>
                                          <p:spTgt spid="4">
                                            <p:txEl>
                                              <p:pRg st="0" end="0"/>
                                            </p:txEl>
                                          </p:spTgt>
                                        </p:tgtEl>
                                        <p:attrNameLst>
                                          <p:attrName>fillcolor</p:attrName>
                                        </p:attrNameLst>
                                      </p:cBhvr>
                                      <p:to>
                                        <p:clrVal>
                                          <a:schemeClr val="accent2"/>
                                        </p:clrVal>
                                      </p:to>
                                    </p:set>
                                    <p:set>
                                      <p:cBhvr>
                                        <p:cTn id="11" dur="500" autoRev="1" fill="hold"/>
                                        <p:tgtEl>
                                          <p:spTgt spid="4">
                                            <p:txEl>
                                              <p:pRg st="0" end="0"/>
                                            </p:txEl>
                                          </p:spTgt>
                                        </p:tgtEl>
                                        <p:attrNameLst>
                                          <p:attrName>fill.type</p:attrName>
                                        </p:attrNameLst>
                                      </p:cBhvr>
                                      <p:to>
                                        <p:strVal val="solid"/>
                                      </p:to>
                                    </p:set>
                                  </p:childTnLst>
                                </p:cTn>
                              </p:par>
                            </p:childTnLst>
                          </p:cTn>
                        </p:par>
                        <p:par>
                          <p:cTn id="12" fill="hold">
                            <p:stCondLst>
                              <p:cond delay="164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set>
                                      <p:cBhvr>
                                        <p:cTn id="15" dur="455" fill="hold">
                                          <p:stCondLst>
                                            <p:cond delay="0"/>
                                          </p:stCondLst>
                                        </p:cTn>
                                        <p:tgtEl>
                                          <p:spTgt spid="5"/>
                                        </p:tgtEl>
                                        <p:attrNameLst>
                                          <p:attrName>style.rotation</p:attrName>
                                        </p:attrNameLst>
                                      </p:cBhvr>
                                      <p:to>
                                        <p:strVal val="-45.0"/>
                                      </p:to>
                                    </p:set>
                                    <p:anim calcmode="lin" valueType="num">
                                      <p:cBhvr>
                                        <p:cTn id="1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7400"/>
                            </p:stCondLst>
                            <p:childTnLst>
                              <p:par>
                                <p:cTn id="21" presetID="36" presetClass="emph" presetSubtype="0" fill="hold" nodeType="afterEffect">
                                  <p:stCondLst>
                                    <p:cond delay="0"/>
                                  </p:stCondLst>
                                  <p:iterate type="lt">
                                    <p:tmPct val="10000"/>
                                  </p:iterate>
                                  <p:childTnLst>
                                    <p:animScale>
                                      <p:cBhvr>
                                        <p:cTn id="22" dur="250" autoRev="1" fill="hold">
                                          <p:stCondLst>
                                            <p:cond delay="0"/>
                                          </p:stCondLst>
                                        </p:cTn>
                                        <p:tgtEl>
                                          <p:spTgt spid="5"/>
                                        </p:tgtEl>
                                      </p:cBhvr>
                                      <p:to x="80000" y="100000"/>
                                    </p:animScale>
                                    <p:anim by="(#ppt_w*0.10)" calcmode="lin" valueType="num">
                                      <p:cBhvr>
                                        <p:cTn id="23" dur="250" autoRev="1" fill="hold">
                                          <p:stCondLst>
                                            <p:cond delay="0"/>
                                          </p:stCondLst>
                                        </p:cTn>
                                        <p:tgtEl>
                                          <p:spTgt spid="5"/>
                                        </p:tgtEl>
                                        <p:attrNameLst>
                                          <p:attrName>ppt_x</p:attrName>
                                        </p:attrNameLst>
                                      </p:cBhvr>
                                    </p:anim>
                                    <p:anim by="(-#ppt_w*0.10)" calcmode="lin" valueType="num">
                                      <p:cBhvr>
                                        <p:cTn id="24" dur="250" autoRev="1" fill="hold">
                                          <p:stCondLst>
                                            <p:cond delay="0"/>
                                          </p:stCondLst>
                                        </p:cTn>
                                        <p:tgtEl>
                                          <p:spTgt spid="5"/>
                                        </p:tgtEl>
                                        <p:attrNameLst>
                                          <p:attrName>ppt_y</p:attrName>
                                        </p:attrNameLst>
                                      </p:cBhvr>
                                    </p:anim>
                                    <p:animRot by="-480000">
                                      <p:cBhvr>
                                        <p:cTn id="25" dur="250" autoRev="1" fill="hold">
                                          <p:stCondLst>
                                            <p:cond delay="0"/>
                                          </p:stCondLst>
                                        </p:cTn>
                                        <p:tgtEl>
                                          <p:spTgt spid="5"/>
                                        </p:tgtEl>
                                        <p:attrNameLst>
                                          <p:attrName>r</p:attrName>
                                        </p:attrNameLst>
                                      </p:cBhvr>
                                    </p:animRot>
                                  </p:childTnLst>
                                </p:cTn>
                              </p:par>
                            </p:childTnLst>
                          </p:cTn>
                        </p:par>
                        <p:par>
                          <p:cTn id="26" fill="hold">
                            <p:stCondLst>
                              <p:cond delay="17900"/>
                            </p:stCondLst>
                            <p:childTnLst>
                              <p:par>
                                <p:cTn id="27" presetID="14" presetClass="entr" presetSubtype="1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18400"/>
                            </p:stCondLst>
                            <p:childTnLst>
                              <p:par>
                                <p:cTn id="31" presetID="21"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4)">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smtClean="0">
                <a:cs typeface="_MRT_Khodkar" pitchFamily="2" charset="-78"/>
              </a:rPr>
              <a:t>تمرین</a:t>
            </a:r>
            <a:endParaRPr lang="fa-IR" dirty="0">
              <a:cs typeface="_MRT_Khodkar" pitchFamily="2" charset="-78"/>
            </a:endParaRPr>
          </a:p>
        </p:txBody>
      </p:sp>
      <p:sp>
        <p:nvSpPr>
          <p:cNvPr id="3" name="نگهدارنده مکان محتوا 2"/>
          <p:cNvSpPr>
            <a:spLocks noGrp="1"/>
          </p:cNvSpPr>
          <p:nvPr>
            <p:ph idx="1"/>
          </p:nvPr>
        </p:nvSpPr>
        <p:spPr>
          <a:xfrm>
            <a:off x="1043492" y="2323653"/>
            <a:ext cx="7344932" cy="3481612"/>
          </a:xfrm>
        </p:spPr>
        <p:txBody>
          <a:bodyPr>
            <a:normAutofit/>
          </a:bodyPr>
          <a:lstStyle/>
          <a:p>
            <a:pPr marL="68580" indent="0">
              <a:buNone/>
            </a:pPr>
            <a:r>
              <a:rPr lang="fa-IR" sz="2800" dirty="0">
                <a:cs typeface="2  Baran" pitchFamily="2" charset="-78"/>
              </a:rPr>
              <a:t>در ده </a:t>
            </a:r>
            <a:r>
              <a:rPr lang="fa-IR" sz="2800" dirty="0" err="1">
                <a:cs typeface="2  Baran" pitchFamily="2" charset="-78"/>
              </a:rPr>
              <a:t>دقيقه</a:t>
            </a:r>
            <a:r>
              <a:rPr lang="fa-IR" sz="2800" dirty="0">
                <a:cs typeface="2  Baran" pitchFamily="2" charset="-78"/>
              </a:rPr>
              <a:t> دوچرخه </a:t>
            </a:r>
            <a:r>
              <a:rPr lang="fa-IR" sz="2800" dirty="0" err="1">
                <a:cs typeface="2  Baran" pitchFamily="2" charset="-78"/>
              </a:rPr>
              <a:t>سواري</a:t>
            </a:r>
            <a:r>
              <a:rPr lang="fa-IR" sz="2800" dirty="0">
                <a:cs typeface="2  Baran" pitchFamily="2" charset="-78"/>
              </a:rPr>
              <a:t> با سرعت </a:t>
            </a:r>
            <a:r>
              <a:rPr lang="en-US" sz="2800" dirty="0">
                <a:cs typeface="2  Baran" pitchFamily="2" charset="-78"/>
              </a:rPr>
              <a:t>km/h</a:t>
            </a:r>
            <a:r>
              <a:rPr lang="fa-IR" sz="2800" dirty="0">
                <a:cs typeface="2  Baran" pitchFamily="2" charset="-78"/>
              </a:rPr>
              <a:t>21</a:t>
            </a:r>
            <a:r>
              <a:rPr lang="en-US" sz="2800" dirty="0">
                <a:cs typeface="2  Baran" pitchFamily="2" charset="-78"/>
              </a:rPr>
              <a:t> </a:t>
            </a:r>
            <a:r>
              <a:rPr lang="fa-IR" sz="2800" dirty="0">
                <a:cs typeface="2  Baran" pitchFamily="2" charset="-78"/>
              </a:rPr>
              <a:t>چه مقدار </a:t>
            </a:r>
            <a:r>
              <a:rPr lang="fa-IR" sz="2800" dirty="0" err="1">
                <a:cs typeface="2  Baran" pitchFamily="2" charset="-78"/>
              </a:rPr>
              <a:t>انرژي</a:t>
            </a:r>
            <a:r>
              <a:rPr lang="fa-IR" sz="2800" dirty="0">
                <a:cs typeface="2  Baran" pitchFamily="2" charset="-78"/>
              </a:rPr>
              <a:t> مصرف </a:t>
            </a:r>
            <a:r>
              <a:rPr lang="fa-IR" sz="2800" dirty="0" err="1">
                <a:cs typeface="2  Baran" pitchFamily="2" charset="-78"/>
              </a:rPr>
              <a:t>مي</a:t>
            </a:r>
            <a:r>
              <a:rPr lang="fa-IR" sz="2800" dirty="0">
                <a:cs typeface="2  Baran" pitchFamily="2" charset="-78"/>
              </a:rPr>
              <a:t> شود؟</a:t>
            </a:r>
          </a:p>
          <a:p>
            <a:pPr marL="68580" indent="0">
              <a:buNone/>
            </a:pPr>
            <a:r>
              <a:rPr lang="fa-IR" sz="2800" dirty="0" smtClean="0">
                <a:cs typeface="2  Baran" pitchFamily="2" charset="-78"/>
              </a:rPr>
              <a:t>اگر </a:t>
            </a:r>
            <a:r>
              <a:rPr lang="fa-IR" sz="2800" dirty="0">
                <a:cs typeface="2  Baran" pitchFamily="2" charset="-78"/>
              </a:rPr>
              <a:t>بازده بدن شخص 15 درصد باشد، با خوردن چه مقدار </a:t>
            </a:r>
            <a:r>
              <a:rPr lang="fa-IR" sz="2800" dirty="0" err="1">
                <a:cs typeface="2  Baran" pitchFamily="2" charset="-78"/>
              </a:rPr>
              <a:t>شير</a:t>
            </a:r>
            <a:r>
              <a:rPr lang="fa-IR" sz="2800" dirty="0">
                <a:cs typeface="2  Baran" pitchFamily="2" charset="-78"/>
              </a:rPr>
              <a:t> </a:t>
            </a:r>
            <a:r>
              <a:rPr lang="fa-IR" sz="2800" dirty="0" err="1">
                <a:cs typeface="2  Baran" pitchFamily="2" charset="-78"/>
              </a:rPr>
              <a:t>اين</a:t>
            </a:r>
            <a:r>
              <a:rPr lang="fa-IR" sz="2800" dirty="0">
                <a:cs typeface="2  Baran" pitchFamily="2" charset="-78"/>
              </a:rPr>
              <a:t> </a:t>
            </a:r>
            <a:r>
              <a:rPr lang="fa-IR" sz="2800" dirty="0" err="1">
                <a:cs typeface="2  Baran" pitchFamily="2" charset="-78"/>
              </a:rPr>
              <a:t>انرژي</a:t>
            </a:r>
            <a:r>
              <a:rPr lang="fa-IR" sz="2800" dirty="0">
                <a:cs typeface="2  Baran" pitchFamily="2" charset="-78"/>
              </a:rPr>
              <a:t> </a:t>
            </a:r>
            <a:r>
              <a:rPr lang="fa-IR" sz="2800" dirty="0" err="1">
                <a:cs typeface="2  Baran" pitchFamily="2" charset="-78"/>
              </a:rPr>
              <a:t>براي</a:t>
            </a:r>
            <a:r>
              <a:rPr lang="fa-IR" sz="2800" dirty="0">
                <a:cs typeface="2  Baran" pitchFamily="2" charset="-78"/>
              </a:rPr>
              <a:t> او فراهم </a:t>
            </a:r>
            <a:r>
              <a:rPr lang="fa-IR" sz="2800" dirty="0" err="1">
                <a:cs typeface="2  Baran" pitchFamily="2" charset="-78"/>
              </a:rPr>
              <a:t>مي</a:t>
            </a:r>
            <a:r>
              <a:rPr lang="fa-IR" sz="2800" dirty="0">
                <a:cs typeface="2  Baran" pitchFamily="2" charset="-78"/>
              </a:rPr>
              <a:t> شود</a:t>
            </a:r>
            <a:r>
              <a:rPr lang="fa-IR" sz="2800" dirty="0" smtClean="0">
                <a:cs typeface="2  Baran" pitchFamily="2" charset="-78"/>
              </a:rPr>
              <a:t>؟</a:t>
            </a:r>
            <a:endParaRPr lang="fa-IR" sz="2800" dirty="0">
              <a:cs typeface="2  Baran" pitchFamily="2" charset="-78"/>
            </a:endParaRPr>
          </a:p>
        </p:txBody>
      </p:sp>
    </p:spTree>
    <p:extLst>
      <p:ext uri="{BB962C8B-B14F-4D97-AF65-F5344CB8AC3E}">
        <p14:creationId xmlns:p14="http://schemas.microsoft.com/office/powerpoint/2010/main" val="212178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smtClean="0">
                <a:cs typeface="_MRT_Khodkar" pitchFamily="2" charset="-78"/>
              </a:rPr>
              <a:t>انرژی جنبشی</a:t>
            </a:r>
            <a:endParaRPr lang="fa-IR" dirty="0">
              <a:cs typeface="_MRT_Khodkar" pitchFamily="2" charset="-78"/>
            </a:endParaRPr>
          </a:p>
        </p:txBody>
      </p:sp>
      <p:sp>
        <p:nvSpPr>
          <p:cNvPr id="3" name="نگهدارنده مکان محتوا 2"/>
          <p:cNvSpPr>
            <a:spLocks noGrp="1"/>
          </p:cNvSpPr>
          <p:nvPr>
            <p:ph idx="1"/>
          </p:nvPr>
        </p:nvSpPr>
        <p:spPr>
          <a:xfrm>
            <a:off x="1043492" y="2323653"/>
            <a:ext cx="7056900" cy="1537396"/>
          </a:xfrm>
        </p:spPr>
        <p:txBody>
          <a:bodyPr>
            <a:normAutofit/>
          </a:bodyPr>
          <a:lstStyle/>
          <a:p>
            <a:r>
              <a:rPr lang="fa-IR" sz="2800" b="1" dirty="0" err="1">
                <a:cs typeface="2  Baran" pitchFamily="2" charset="-78"/>
              </a:rPr>
              <a:t>انرژي</a:t>
            </a:r>
            <a:r>
              <a:rPr lang="fa-IR" sz="2800" b="1" dirty="0">
                <a:cs typeface="2  Baran" pitchFamily="2" charset="-78"/>
              </a:rPr>
              <a:t> </a:t>
            </a:r>
            <a:r>
              <a:rPr lang="fa-IR" sz="2800" b="1" dirty="0" err="1">
                <a:cs typeface="2  Baran" pitchFamily="2" charset="-78"/>
              </a:rPr>
              <a:t>يك</a:t>
            </a:r>
            <a:r>
              <a:rPr lang="fa-IR" sz="2800" b="1" dirty="0">
                <a:cs typeface="2  Baran" pitchFamily="2" charset="-78"/>
              </a:rPr>
              <a:t> جسم </a:t>
            </a:r>
            <a:r>
              <a:rPr lang="fa-IR" sz="2800" b="1" dirty="0" err="1">
                <a:cs typeface="2  Baran" pitchFamily="2" charset="-78"/>
              </a:rPr>
              <a:t>متحرك</a:t>
            </a:r>
            <a:r>
              <a:rPr lang="fa-IR" sz="2800" b="1" dirty="0">
                <a:cs typeface="2  Baran" pitchFamily="2" charset="-78"/>
              </a:rPr>
              <a:t> را </a:t>
            </a:r>
            <a:r>
              <a:rPr lang="fa-IR" sz="2800" b="1" dirty="0" err="1">
                <a:cs typeface="2  Baran" pitchFamily="2" charset="-78"/>
              </a:rPr>
              <a:t>انرژي</a:t>
            </a:r>
            <a:r>
              <a:rPr lang="fa-IR" sz="2800" b="1" dirty="0">
                <a:cs typeface="2  Baran" pitchFamily="2" charset="-78"/>
              </a:rPr>
              <a:t> </a:t>
            </a:r>
            <a:r>
              <a:rPr lang="fa-IR" sz="2800" b="1" dirty="0" err="1">
                <a:cs typeface="2  Baran" pitchFamily="2" charset="-78"/>
              </a:rPr>
              <a:t>جنبشي</a:t>
            </a:r>
            <a:r>
              <a:rPr lang="fa-IR" sz="2800" b="1" dirty="0">
                <a:cs typeface="2  Baran" pitchFamily="2" charset="-78"/>
              </a:rPr>
              <a:t> </a:t>
            </a:r>
            <a:r>
              <a:rPr lang="fa-IR" sz="2800" b="1" dirty="0" err="1">
                <a:cs typeface="2  Baran" pitchFamily="2" charset="-78"/>
              </a:rPr>
              <a:t>مي</a:t>
            </a:r>
            <a:r>
              <a:rPr lang="fa-IR" sz="2800" b="1" dirty="0">
                <a:cs typeface="2  Baran" pitchFamily="2" charset="-78"/>
              </a:rPr>
              <a:t> </a:t>
            </a:r>
            <a:r>
              <a:rPr lang="fa-IR" sz="2800" b="1" dirty="0" err="1">
                <a:cs typeface="2  Baran" pitchFamily="2" charset="-78"/>
              </a:rPr>
              <a:t>گويند</a:t>
            </a:r>
            <a:r>
              <a:rPr lang="fa-IR" sz="2800" b="1" dirty="0">
                <a:cs typeface="2  Baran" pitchFamily="2" charset="-78"/>
              </a:rPr>
              <a:t>. </a:t>
            </a:r>
          </a:p>
          <a:p>
            <a:r>
              <a:rPr lang="fa-IR" sz="2800" dirty="0" err="1">
                <a:cs typeface="2  Baran" pitchFamily="2" charset="-78"/>
              </a:rPr>
              <a:t>اين</a:t>
            </a:r>
            <a:r>
              <a:rPr lang="fa-IR" sz="2800" dirty="0">
                <a:cs typeface="2  Baran" pitchFamily="2" charset="-78"/>
              </a:rPr>
              <a:t> </a:t>
            </a:r>
            <a:r>
              <a:rPr lang="fa-IR" sz="2800" dirty="0" err="1">
                <a:cs typeface="2  Baran" pitchFamily="2" charset="-78"/>
              </a:rPr>
              <a:t>انرژي</a:t>
            </a:r>
            <a:r>
              <a:rPr lang="fa-IR" sz="2800" dirty="0">
                <a:cs typeface="2  Baran" pitchFamily="2" charset="-78"/>
              </a:rPr>
              <a:t> با جسم متناسب و با مجذور سرعت جسم </a:t>
            </a:r>
            <a:r>
              <a:rPr lang="fa-IR" sz="2800" dirty="0" err="1">
                <a:cs typeface="2  Baran" pitchFamily="2" charset="-78"/>
              </a:rPr>
              <a:t>نيز</a:t>
            </a:r>
            <a:r>
              <a:rPr lang="fa-IR" sz="2800" dirty="0">
                <a:cs typeface="2  Baran" pitchFamily="2" charset="-78"/>
              </a:rPr>
              <a:t> متناسب است و از رابطه ي </a:t>
            </a:r>
            <a:r>
              <a:rPr lang="fa-IR" sz="2800" dirty="0" err="1">
                <a:cs typeface="2  Baran" pitchFamily="2" charset="-78"/>
              </a:rPr>
              <a:t>زير</a:t>
            </a:r>
            <a:r>
              <a:rPr lang="fa-IR" sz="2800" dirty="0">
                <a:cs typeface="2  Baran" pitchFamily="2" charset="-78"/>
              </a:rPr>
              <a:t> محاسبه </a:t>
            </a:r>
            <a:r>
              <a:rPr lang="fa-IR" sz="2800" dirty="0" err="1">
                <a:cs typeface="2  Baran" pitchFamily="2" charset="-78"/>
              </a:rPr>
              <a:t>مي</a:t>
            </a:r>
            <a:r>
              <a:rPr lang="fa-IR" sz="2800" dirty="0">
                <a:cs typeface="2  Baran" pitchFamily="2" charset="-78"/>
              </a:rPr>
              <a:t> شود</a:t>
            </a:r>
            <a:r>
              <a:rPr lang="fa-IR" sz="2800" dirty="0" smtClean="0">
                <a:cs typeface="2  Baran" pitchFamily="2" charset="-78"/>
              </a:rPr>
              <a:t>:	</a:t>
            </a:r>
            <a:r>
              <a:rPr lang="en-US" sz="2800" dirty="0">
                <a:cs typeface="2  Baran" pitchFamily="2" charset="-78"/>
              </a:rPr>
              <a:t>K= 1/2 m v</a:t>
            </a:r>
            <a:r>
              <a:rPr lang="en-US" sz="2800" baseline="30000" dirty="0">
                <a:cs typeface="2  Baran" pitchFamily="2" charset="-78"/>
              </a:rPr>
              <a:t>2</a:t>
            </a:r>
            <a:endParaRPr lang="fa-IR" sz="2800" dirty="0">
              <a:cs typeface="2  Baran" pitchFamily="2" charset="-78"/>
            </a:endParaRPr>
          </a:p>
          <a:p>
            <a:pPr marL="68580" indent="0">
              <a:buNone/>
            </a:pPr>
            <a:endParaRPr lang="fa-IR" dirty="0" smtClean="0">
              <a:cs typeface="2  Baran" pitchFamily="2" charset="-78"/>
            </a:endParaRPr>
          </a:p>
        </p:txBody>
      </p:sp>
      <p:sp>
        <p:nvSpPr>
          <p:cNvPr id="4" name="TextBox 12"/>
          <p:cNvSpPr txBox="1"/>
          <p:nvPr/>
        </p:nvSpPr>
        <p:spPr>
          <a:xfrm>
            <a:off x="3131840" y="4005063"/>
            <a:ext cx="4825156" cy="2677656"/>
          </a:xfrm>
          <a:prstGeom prst="rect">
            <a:avLst/>
          </a:prstGeom>
          <a:noFill/>
        </p:spPr>
        <p:txBody>
          <a:bodyPr wrap="square" rtlCol="1">
            <a:spAutoFit/>
          </a:bodyPr>
          <a:lstStyle/>
          <a:p>
            <a:pPr>
              <a:lnSpc>
                <a:spcPct val="150000"/>
              </a:lnSpc>
            </a:pPr>
            <a:r>
              <a:rPr lang="en-US" sz="2800" dirty="0" smtClean="0">
                <a:cs typeface="B Yekan" pitchFamily="2" charset="-78"/>
              </a:rPr>
              <a:t>M </a:t>
            </a:r>
            <a:r>
              <a:rPr lang="fa-IR" sz="2800" dirty="0" smtClean="0">
                <a:cs typeface="B Yekan" pitchFamily="2" charset="-78"/>
              </a:rPr>
              <a:t>جرم جسم بر حسب كيلوگرم </a:t>
            </a:r>
            <a:r>
              <a:rPr lang="en-US" sz="2800" dirty="0" smtClean="0">
                <a:cs typeface="B Yekan" pitchFamily="2" charset="-78"/>
              </a:rPr>
              <a:t>(kg)</a:t>
            </a:r>
          </a:p>
          <a:p>
            <a:pPr>
              <a:lnSpc>
                <a:spcPct val="150000"/>
              </a:lnSpc>
            </a:pPr>
            <a:r>
              <a:rPr lang="en-US" sz="2800" dirty="0" smtClean="0">
                <a:cs typeface="B Yekan" pitchFamily="2" charset="-78"/>
              </a:rPr>
              <a:t>V </a:t>
            </a:r>
            <a:r>
              <a:rPr lang="fa-IR" sz="2800" dirty="0" smtClean="0">
                <a:cs typeface="B Yekan" pitchFamily="2" charset="-78"/>
              </a:rPr>
              <a:t>سرعت جسم بر حسب متر بر ثانيه </a:t>
            </a:r>
            <a:r>
              <a:rPr lang="en-US" sz="2800" dirty="0" smtClean="0">
                <a:cs typeface="B Yekan" pitchFamily="2" charset="-78"/>
              </a:rPr>
              <a:t>(m/s)</a:t>
            </a:r>
            <a:r>
              <a:rPr lang="fa-IR" sz="2800" dirty="0" smtClean="0">
                <a:cs typeface="B Yekan" pitchFamily="2" charset="-78"/>
              </a:rPr>
              <a:t>                         </a:t>
            </a:r>
          </a:p>
          <a:p>
            <a:pPr>
              <a:lnSpc>
                <a:spcPct val="150000"/>
              </a:lnSpc>
            </a:pPr>
            <a:r>
              <a:rPr lang="fa-IR" sz="2800" dirty="0" smtClean="0">
                <a:cs typeface="B Yekan" pitchFamily="2" charset="-78"/>
              </a:rPr>
              <a:t> </a:t>
            </a:r>
            <a:r>
              <a:rPr lang="en-US" sz="2800" dirty="0" smtClean="0">
                <a:cs typeface="B Yekan" pitchFamily="2" charset="-78"/>
              </a:rPr>
              <a:t>K</a:t>
            </a:r>
            <a:r>
              <a:rPr lang="fa-IR" sz="2800" dirty="0" smtClean="0">
                <a:cs typeface="B Yekan" pitchFamily="2" charset="-78"/>
              </a:rPr>
              <a:t>انرژي جنبشي جسم بر حسب ژول </a:t>
            </a:r>
            <a:r>
              <a:rPr lang="en-US" sz="2800" dirty="0" smtClean="0">
                <a:cs typeface="B Yekan" pitchFamily="2" charset="-78"/>
              </a:rPr>
              <a:t>(J)</a:t>
            </a:r>
          </a:p>
          <a:p>
            <a:pPr>
              <a:lnSpc>
                <a:spcPct val="150000"/>
              </a:lnSpc>
            </a:pPr>
            <a:endParaRPr lang="fa-IR" sz="2800" dirty="0">
              <a:cs typeface="B Yekan" pitchFamily="2" charset="-78"/>
            </a:endParaRPr>
          </a:p>
        </p:txBody>
      </p:sp>
    </p:spTree>
    <p:extLst>
      <p:ext uri="{BB962C8B-B14F-4D97-AF65-F5344CB8AC3E}">
        <p14:creationId xmlns:p14="http://schemas.microsoft.com/office/powerpoint/2010/main" val="29957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dirty="0" smtClean="0">
                <a:cs typeface="_MRT_Khodkar" pitchFamily="2" charset="-78"/>
              </a:rPr>
              <a:t>نکات</a:t>
            </a:r>
            <a:endParaRPr lang="fa-IR" dirty="0">
              <a:cs typeface="_MRT_Khodkar" pitchFamily="2" charset="-78"/>
            </a:endParaRPr>
          </a:p>
        </p:txBody>
      </p:sp>
      <p:sp>
        <p:nvSpPr>
          <p:cNvPr id="3" name="نگهدارنده مکان محتوا 2"/>
          <p:cNvSpPr>
            <a:spLocks noGrp="1"/>
          </p:cNvSpPr>
          <p:nvPr>
            <p:ph idx="1"/>
          </p:nvPr>
        </p:nvSpPr>
        <p:spPr/>
        <p:txBody>
          <a:bodyPr/>
          <a:lstStyle/>
          <a:p>
            <a:pPr marL="342900" lvl="4" indent="-274320"/>
            <a:r>
              <a:rPr lang="fa-IR" sz="2800" dirty="0">
                <a:cs typeface="2  Baran" pitchFamily="2" charset="-78"/>
              </a:rPr>
              <a:t>‌</a:t>
            </a:r>
            <a:r>
              <a:rPr lang="fa-IR" sz="2800" dirty="0" err="1">
                <a:cs typeface="2  Baran" pitchFamily="2" charset="-78"/>
              </a:rPr>
              <a:t>انرژي</a:t>
            </a:r>
            <a:r>
              <a:rPr lang="fa-IR" sz="2800" dirty="0">
                <a:cs typeface="2  Baran" pitchFamily="2" charset="-78"/>
              </a:rPr>
              <a:t> </a:t>
            </a:r>
            <a:r>
              <a:rPr lang="fa-IR" sz="2800" dirty="0" err="1">
                <a:cs typeface="2  Baran" pitchFamily="2" charset="-78"/>
              </a:rPr>
              <a:t>جنبشي</a:t>
            </a:r>
            <a:r>
              <a:rPr lang="fa-IR" sz="2800" dirty="0">
                <a:cs typeface="2  Baran" pitchFamily="2" charset="-78"/>
              </a:rPr>
              <a:t> </a:t>
            </a:r>
            <a:r>
              <a:rPr lang="fa-IR" sz="2800" dirty="0" err="1">
                <a:cs typeface="2  Baran" pitchFamily="2" charset="-78"/>
              </a:rPr>
              <a:t>يك</a:t>
            </a:r>
            <a:r>
              <a:rPr lang="fa-IR" sz="2800" dirty="0">
                <a:cs typeface="2  Baran" pitchFamily="2" charset="-78"/>
              </a:rPr>
              <a:t> جسم با جرم جسم و مجذور سرعت آن نسبت </a:t>
            </a:r>
            <a:r>
              <a:rPr lang="fa-IR" sz="2800" dirty="0" err="1">
                <a:cs typeface="2  Baran" pitchFamily="2" charset="-78"/>
              </a:rPr>
              <a:t>مستقيم</a:t>
            </a:r>
            <a:r>
              <a:rPr lang="fa-IR" sz="2800" dirty="0">
                <a:cs typeface="2  Baran" pitchFamily="2" charset="-78"/>
              </a:rPr>
              <a:t> دارد. </a:t>
            </a:r>
          </a:p>
          <a:p>
            <a:r>
              <a:rPr lang="fa-IR" dirty="0" smtClean="0">
                <a:cs typeface="2  Baran" pitchFamily="2" charset="-78"/>
              </a:rPr>
              <a:t>بطور مثال</a:t>
            </a:r>
          </a:p>
          <a:p>
            <a:pPr>
              <a:lnSpc>
                <a:spcPct val="150000"/>
              </a:lnSpc>
            </a:pPr>
            <a:r>
              <a:rPr lang="fa-IR" dirty="0">
                <a:solidFill>
                  <a:srgbClr val="FF0000"/>
                </a:solidFill>
                <a:cs typeface="2  Titr" pitchFamily="2" charset="-78"/>
              </a:rPr>
              <a:t>اگر جرم جسم دو برابر شود . </a:t>
            </a:r>
            <a:r>
              <a:rPr lang="fa-IR" dirty="0" err="1">
                <a:solidFill>
                  <a:srgbClr val="FF0000"/>
                </a:solidFill>
                <a:cs typeface="2  Titr" pitchFamily="2" charset="-78"/>
              </a:rPr>
              <a:t>انرژي</a:t>
            </a:r>
            <a:r>
              <a:rPr lang="fa-IR" dirty="0">
                <a:solidFill>
                  <a:srgbClr val="FF0000"/>
                </a:solidFill>
                <a:cs typeface="2  Titr" pitchFamily="2" charset="-78"/>
              </a:rPr>
              <a:t> </a:t>
            </a:r>
            <a:r>
              <a:rPr lang="fa-IR" dirty="0" err="1">
                <a:solidFill>
                  <a:srgbClr val="FF0000"/>
                </a:solidFill>
                <a:cs typeface="2  Titr" pitchFamily="2" charset="-78"/>
              </a:rPr>
              <a:t>جنبشي</a:t>
            </a:r>
            <a:r>
              <a:rPr lang="fa-IR" dirty="0">
                <a:solidFill>
                  <a:srgbClr val="FF0000"/>
                </a:solidFill>
                <a:cs typeface="2  Titr" pitchFamily="2" charset="-78"/>
              </a:rPr>
              <a:t> دو برابر</a:t>
            </a:r>
          </a:p>
          <a:p>
            <a:pPr>
              <a:lnSpc>
                <a:spcPct val="150000"/>
              </a:lnSpc>
            </a:pPr>
            <a:r>
              <a:rPr lang="fa-IR" dirty="0">
                <a:solidFill>
                  <a:srgbClr val="FF0000"/>
                </a:solidFill>
                <a:cs typeface="2  Titr" pitchFamily="2" charset="-78"/>
              </a:rPr>
              <a:t>اگر سرعت جسم دو برابر شود، </a:t>
            </a:r>
            <a:r>
              <a:rPr lang="fa-IR" dirty="0" err="1">
                <a:solidFill>
                  <a:srgbClr val="FF0000"/>
                </a:solidFill>
                <a:cs typeface="2  Titr" pitchFamily="2" charset="-78"/>
              </a:rPr>
              <a:t>انرژي</a:t>
            </a:r>
            <a:r>
              <a:rPr lang="fa-IR" dirty="0">
                <a:solidFill>
                  <a:srgbClr val="FF0000"/>
                </a:solidFill>
                <a:cs typeface="2  Titr" pitchFamily="2" charset="-78"/>
              </a:rPr>
              <a:t> </a:t>
            </a:r>
            <a:r>
              <a:rPr lang="fa-IR" dirty="0" err="1">
                <a:solidFill>
                  <a:srgbClr val="FF0000"/>
                </a:solidFill>
                <a:cs typeface="2  Titr" pitchFamily="2" charset="-78"/>
              </a:rPr>
              <a:t>جنبشي</a:t>
            </a:r>
            <a:r>
              <a:rPr lang="fa-IR" dirty="0">
                <a:solidFill>
                  <a:srgbClr val="FF0000"/>
                </a:solidFill>
                <a:cs typeface="2  Titr" pitchFamily="2" charset="-78"/>
              </a:rPr>
              <a:t> آن چهار برابر </a:t>
            </a:r>
            <a:r>
              <a:rPr lang="fa-IR" dirty="0" err="1">
                <a:solidFill>
                  <a:srgbClr val="FF0000"/>
                </a:solidFill>
                <a:cs typeface="2  Titr" pitchFamily="2" charset="-78"/>
              </a:rPr>
              <a:t>مي</a:t>
            </a:r>
            <a:r>
              <a:rPr lang="fa-IR" dirty="0">
                <a:solidFill>
                  <a:srgbClr val="FF0000"/>
                </a:solidFill>
                <a:cs typeface="2  Titr" pitchFamily="2" charset="-78"/>
              </a:rPr>
              <a:t> شود</a:t>
            </a:r>
            <a:endParaRPr lang="fa-IR" dirty="0"/>
          </a:p>
        </p:txBody>
      </p:sp>
    </p:spTree>
    <p:extLst>
      <p:ext uri="{BB962C8B-B14F-4D97-AF65-F5344CB8AC3E}">
        <p14:creationId xmlns:p14="http://schemas.microsoft.com/office/powerpoint/2010/main" val="756777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fa-IR" sz="5400" dirty="0" smtClean="0">
                <a:cs typeface="_MRT_Khodkar" pitchFamily="2" charset="-78"/>
              </a:rPr>
              <a:t>تمرین</a:t>
            </a:r>
            <a:endParaRPr lang="fa-IR" dirty="0">
              <a:cs typeface="_MRT_Khodkar" pitchFamily="2" charset="-78"/>
            </a:endParaRPr>
          </a:p>
        </p:txBody>
      </p:sp>
      <p:sp>
        <p:nvSpPr>
          <p:cNvPr id="4" name="TextBox 4"/>
          <p:cNvSpPr txBox="1"/>
          <p:nvPr/>
        </p:nvSpPr>
        <p:spPr>
          <a:xfrm>
            <a:off x="899592" y="2821422"/>
            <a:ext cx="7338228" cy="1384995"/>
          </a:xfrm>
          <a:prstGeom prst="rect">
            <a:avLst/>
          </a:prstGeom>
          <a:noFill/>
        </p:spPr>
        <p:txBody>
          <a:bodyPr wrap="square" rtlCol="1">
            <a:spAutoFit/>
          </a:bodyPr>
          <a:lstStyle/>
          <a:p>
            <a:pPr algn="ctr">
              <a:lnSpc>
                <a:spcPct val="150000"/>
              </a:lnSpc>
            </a:pPr>
            <a:r>
              <a:rPr lang="fa-IR" sz="2800" dirty="0" smtClean="0">
                <a:cs typeface="2  Baran" pitchFamily="2" charset="-78"/>
              </a:rPr>
              <a:t>گلوله اي به جرم </a:t>
            </a:r>
            <a:r>
              <a:rPr lang="en-US" sz="2800" dirty="0" smtClean="0">
                <a:cs typeface="2  Baran" pitchFamily="2" charset="-78"/>
              </a:rPr>
              <a:t>g</a:t>
            </a:r>
            <a:r>
              <a:rPr lang="fa-IR" sz="2800" dirty="0" smtClean="0">
                <a:cs typeface="2  Baran" pitchFamily="2" charset="-78"/>
              </a:rPr>
              <a:t>100</a:t>
            </a:r>
            <a:r>
              <a:rPr lang="en-US" sz="2800" dirty="0" smtClean="0">
                <a:cs typeface="2  Baran" pitchFamily="2" charset="-78"/>
              </a:rPr>
              <a:t> </a:t>
            </a:r>
            <a:r>
              <a:rPr lang="fa-IR" sz="2800" dirty="0" smtClean="0">
                <a:cs typeface="2  Baran" pitchFamily="2" charset="-78"/>
              </a:rPr>
              <a:t>و انرژي جنبشي 20ژول با سرعت ثابت در حال حركت است. سرعت اين گلوله چقدر است ؟</a:t>
            </a:r>
            <a:endParaRPr lang="fa-IR" sz="2800" dirty="0">
              <a:cs typeface="2  Baran" pitchFamily="2" charset="-78"/>
            </a:endParaRPr>
          </a:p>
        </p:txBody>
      </p:sp>
    </p:spTree>
    <p:extLst>
      <p:ext uri="{BB962C8B-B14F-4D97-AF65-F5344CB8AC3E}">
        <p14:creationId xmlns:p14="http://schemas.microsoft.com/office/powerpoint/2010/main" val="22841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4563" y="620688"/>
            <a:ext cx="7024744" cy="1143000"/>
          </a:xfrm>
        </p:spPr>
        <p:txBody>
          <a:bodyPr>
            <a:normAutofit/>
          </a:bodyPr>
          <a:lstStyle/>
          <a:p>
            <a:pPr algn="r"/>
            <a:r>
              <a:rPr lang="fa-IR" dirty="0" err="1">
                <a:cs typeface="_MRT_Khodkar" pitchFamily="2" charset="-78"/>
              </a:rPr>
              <a:t>انرژي</a:t>
            </a:r>
            <a:r>
              <a:rPr lang="fa-IR" dirty="0">
                <a:cs typeface="_MRT_Khodkar" pitchFamily="2" charset="-78"/>
              </a:rPr>
              <a:t> </a:t>
            </a:r>
            <a:r>
              <a:rPr lang="fa-IR" dirty="0" err="1" smtClean="0">
                <a:cs typeface="_MRT_Khodkar" pitchFamily="2" charset="-78"/>
              </a:rPr>
              <a:t>دروني</a:t>
            </a:r>
            <a:endParaRPr lang="fa-IR" dirty="0">
              <a:cs typeface="_MRT_Khodkar" pitchFamily="2" charset="-78"/>
            </a:endParaRPr>
          </a:p>
        </p:txBody>
      </p:sp>
      <p:sp>
        <p:nvSpPr>
          <p:cNvPr id="4" name="TextBox 4"/>
          <p:cNvSpPr txBox="1"/>
          <p:nvPr/>
        </p:nvSpPr>
        <p:spPr>
          <a:xfrm>
            <a:off x="827584" y="2276872"/>
            <a:ext cx="7632848" cy="3108543"/>
          </a:xfrm>
          <a:prstGeom prst="rect">
            <a:avLst/>
          </a:prstGeom>
          <a:noFill/>
        </p:spPr>
        <p:txBody>
          <a:bodyPr wrap="square" rtlCol="1">
            <a:spAutoFit/>
          </a:bodyPr>
          <a:lstStyle/>
          <a:p>
            <a:pPr algn="ctr"/>
            <a:r>
              <a:rPr lang="fa-IR" sz="2800" dirty="0" smtClean="0">
                <a:cs typeface="2  Baran" pitchFamily="2" charset="-78"/>
              </a:rPr>
              <a:t>به مجموع انرژيهاي جنبشي و پتانسيل ذرات يك ماده </a:t>
            </a:r>
            <a:r>
              <a:rPr lang="fa-IR" sz="2800" b="1" dirty="0" smtClean="0">
                <a:cs typeface="2  Baran" pitchFamily="2" charset="-78"/>
              </a:rPr>
              <a:t>انرژي دروني </a:t>
            </a:r>
            <a:r>
              <a:rPr lang="fa-IR" sz="2800" dirty="0" smtClean="0">
                <a:cs typeface="2  Baran" pitchFamily="2" charset="-78"/>
              </a:rPr>
              <a:t>آن جسم گويند. </a:t>
            </a:r>
          </a:p>
          <a:p>
            <a:pPr algn="ctr"/>
            <a:r>
              <a:rPr lang="fa-IR" sz="2800" dirty="0" smtClean="0">
                <a:cs typeface="2  Baran" pitchFamily="2" charset="-78"/>
              </a:rPr>
              <a:t>هر گاه به ماده گرما بدهيم. انرژي دروني آن افزايش مي يابد در اثر مالش دو سطح بر روي يكديگر مقداري انرژي به انرژي دروني دو جسم تبديل مي شود كه به آن اصطلاحاً</a:t>
            </a:r>
            <a:r>
              <a:rPr lang="fa-IR" sz="2800" b="1" dirty="0" smtClean="0">
                <a:cs typeface="2  Baran" pitchFamily="2" charset="-78"/>
              </a:rPr>
              <a:t> اصطكاك </a:t>
            </a:r>
            <a:r>
              <a:rPr lang="fa-IR" sz="2800" dirty="0" smtClean="0">
                <a:cs typeface="2  Baran" pitchFamily="2" charset="-78"/>
              </a:rPr>
              <a:t>مي گويند. </a:t>
            </a:r>
          </a:p>
          <a:p>
            <a:pPr algn="ctr"/>
            <a:r>
              <a:rPr lang="fa-IR" sz="2800" dirty="0" smtClean="0">
                <a:cs typeface="2  Baran" pitchFamily="2" charset="-78"/>
              </a:rPr>
              <a:t>در واقع انرژي حاصل از اصطكاك كه به صورت گرما در مي آيد تلف نشده و فقط انرژي مكانيكي به انرژي دروني تبديل شده است</a:t>
            </a:r>
            <a:r>
              <a:rPr lang="fa-IR" sz="2800" dirty="0" smtClean="0">
                <a:cs typeface="2  Baran" pitchFamily="2" charset="-78"/>
              </a:rPr>
              <a:t>.</a:t>
            </a:r>
            <a:endParaRPr lang="fa-IR" dirty="0">
              <a:cs typeface="2  Baran" pitchFamily="2" charset="-78"/>
            </a:endParaRPr>
          </a:p>
        </p:txBody>
      </p:sp>
    </p:spTree>
    <p:extLst>
      <p:ext uri="{BB962C8B-B14F-4D97-AF65-F5344CB8AC3E}">
        <p14:creationId xmlns:p14="http://schemas.microsoft.com/office/powerpoint/2010/main" val="266274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آستین">
  <a:themeElements>
    <a:clrScheme name="آستی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آستی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آستی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158</TotalTime>
  <Words>1844</Words>
  <Application>Microsoft Office PowerPoint</Application>
  <PresentationFormat>نمایش روی پرده (4:3)</PresentationFormat>
  <Paragraphs>133</Paragraphs>
  <Slides>43</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43</vt:i4>
      </vt:variant>
    </vt:vector>
  </HeadingPairs>
  <TitlesOfParts>
    <vt:vector size="44" baseType="lpstr">
      <vt:lpstr>آستین</vt:lpstr>
      <vt:lpstr>فیزیک دبیرستان</vt:lpstr>
      <vt:lpstr>فصل اول</vt:lpstr>
      <vt:lpstr>تعریف انرژی</vt:lpstr>
      <vt:lpstr>آهنگ مصرف انرژي</vt:lpstr>
      <vt:lpstr>تمرین</vt:lpstr>
      <vt:lpstr>انرژی جنبشی</vt:lpstr>
      <vt:lpstr>نکات</vt:lpstr>
      <vt:lpstr>تمرین</vt:lpstr>
      <vt:lpstr>انرژي دروني</vt:lpstr>
      <vt:lpstr>تمرین</vt:lpstr>
      <vt:lpstr>قانون پايستگي انرژي</vt:lpstr>
      <vt:lpstr>انرژي پتانسيل گرانشي</vt:lpstr>
      <vt:lpstr>تمرین</vt:lpstr>
      <vt:lpstr>انرژي پتانسيل كشساني</vt:lpstr>
      <vt:lpstr>منابع انرژي</vt:lpstr>
      <vt:lpstr>منابع انرژيهاي تجديد ناپذير</vt:lpstr>
      <vt:lpstr>مقایسه</vt:lpstr>
      <vt:lpstr>فصل چهارم</vt:lpstr>
      <vt:lpstr>انتشار نور</vt:lpstr>
      <vt:lpstr>چشمه ی نورگسترده ونقطه ای </vt:lpstr>
      <vt:lpstr>باریکه ی نور</vt:lpstr>
      <vt:lpstr>سایه چیست؟</vt:lpstr>
      <vt:lpstr>خورشید گرفتگی</vt:lpstr>
      <vt:lpstr>ارائه PowerPoint</vt:lpstr>
      <vt:lpstr>ماه گرفتگی</vt:lpstr>
      <vt:lpstr>ارائه PowerPoint</vt:lpstr>
      <vt:lpstr>بازتاب نور</vt:lpstr>
      <vt:lpstr>ارائه PowerPoint</vt:lpstr>
      <vt:lpstr>انواع بازتاب</vt:lpstr>
      <vt:lpstr>قوانین بازتاب</vt:lpstr>
      <vt:lpstr>انواع آینه ها</vt:lpstr>
      <vt:lpstr>ارائه PowerPoint</vt:lpstr>
      <vt:lpstr>ویژگی های تصویر درآینه های تخت</vt:lpstr>
      <vt:lpstr>فصل پنجم</vt:lpstr>
      <vt:lpstr>چرا نور می شکند</vt:lpstr>
      <vt:lpstr>قوانین شکست نور</vt:lpstr>
      <vt:lpstr>عمق ظاهری و واقعی</vt:lpstr>
      <vt:lpstr>ضريب شكست چيست؟</vt:lpstr>
      <vt:lpstr>زاويه حد چگونه است؟</vt:lpstr>
      <vt:lpstr>ارائه PowerPoint</vt:lpstr>
      <vt:lpstr>بازتاب کلی</vt:lpstr>
      <vt:lpstr>سراب</vt:lpstr>
      <vt:lpstr>منشور</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فیزیک دبیرستان</dc:title>
  <dc:creator>MRT Pack 20 DVDs</dc:creator>
  <cp:lastModifiedBy>MRT Pack 20 DVDs</cp:lastModifiedBy>
  <cp:revision>7</cp:revision>
  <dcterms:created xsi:type="dcterms:W3CDTF">2014-05-15T15:53:27Z</dcterms:created>
  <dcterms:modified xsi:type="dcterms:W3CDTF">2014-05-15T18:31:35Z</dcterms:modified>
</cp:coreProperties>
</file>