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66" r:id="rId2"/>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0F77FF-2C94-4CD3-B1CB-61975246859F}" type="datetimeFigureOut">
              <a:rPr lang="en-US" smtClean="0"/>
              <a:t>3/11/2014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23A6AB-D072-486C-8AAD-53F4386E6B02}" type="slidenum">
              <a:rPr lang="en-US" smtClean="0"/>
              <a:t>‹#›</a:t>
            </a:fld>
            <a:endParaRPr lang="en-US"/>
          </a:p>
        </p:txBody>
      </p:sp>
    </p:spTree>
    <p:extLst>
      <p:ext uri="{BB962C8B-B14F-4D97-AF65-F5344CB8AC3E}">
        <p14:creationId xmlns:p14="http://schemas.microsoft.com/office/powerpoint/2010/main" val="3866061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Composite measure:</a:t>
            </a:r>
            <a:r>
              <a:rPr lang="en-US" baseline="0" dirty="0" smtClean="0"/>
              <a:t> </a:t>
            </a:r>
            <a:r>
              <a:rPr lang="fa-IR" baseline="0" dirty="0" smtClean="0"/>
              <a:t>مقیاس مرکب</a:t>
            </a:r>
            <a:endParaRPr lang="en-US" baseline="0" dirty="0" smtClean="0"/>
          </a:p>
          <a:p>
            <a:r>
              <a:rPr lang="en-US" baseline="0" dirty="0" err="1" smtClean="0"/>
              <a:t>Composit</a:t>
            </a:r>
            <a:r>
              <a:rPr lang="en-US" baseline="0" dirty="0" smtClean="0"/>
              <a:t> number:</a:t>
            </a:r>
            <a:r>
              <a:rPr lang="fa-IR" baseline="0" dirty="0" smtClean="0"/>
              <a:t>عدد مرکب</a:t>
            </a:r>
          </a:p>
          <a:p>
            <a:r>
              <a:rPr lang="en-US" baseline="0" dirty="0" smtClean="0"/>
              <a:t>Comprehensive: </a:t>
            </a:r>
            <a:r>
              <a:rPr lang="fa-IR" baseline="0" dirty="0" smtClean="0"/>
              <a:t>جامع، فراگیر</a:t>
            </a:r>
          </a:p>
          <a:p>
            <a:r>
              <a:rPr lang="en-US" baseline="0" dirty="0" smtClean="0"/>
              <a:t>Indicative: </a:t>
            </a:r>
            <a:r>
              <a:rPr lang="fa-IR" baseline="0" dirty="0" smtClean="0"/>
              <a:t>نشان دهنده</a:t>
            </a:r>
          </a:p>
          <a:p>
            <a:r>
              <a:rPr lang="en-US" baseline="0" dirty="0" smtClean="0"/>
              <a:t>Genuinely:</a:t>
            </a:r>
            <a:r>
              <a:rPr lang="fa-IR" baseline="0" dirty="0" smtClean="0"/>
              <a:t> حقیقتا</a:t>
            </a:r>
            <a:endParaRPr lang="en-US" dirty="0"/>
          </a:p>
        </p:txBody>
      </p:sp>
      <p:sp>
        <p:nvSpPr>
          <p:cNvPr id="4" name="Slide Number Placeholder 3"/>
          <p:cNvSpPr>
            <a:spLocks noGrp="1"/>
          </p:cNvSpPr>
          <p:nvPr>
            <p:ph type="sldNum" sz="quarter" idx="10"/>
          </p:nvPr>
        </p:nvSpPr>
        <p:spPr/>
        <p:txBody>
          <a:bodyPr/>
          <a:lstStyle/>
          <a:p>
            <a:fld id="{2223A6AB-D072-486C-8AAD-53F4386E6B02}" type="slidenum">
              <a:rPr lang="en-US" smtClean="0"/>
              <a:t>5</a:t>
            </a:fld>
            <a:endParaRPr lang="en-US"/>
          </a:p>
        </p:txBody>
      </p:sp>
    </p:spTree>
    <p:extLst>
      <p:ext uri="{BB962C8B-B14F-4D97-AF65-F5344CB8AC3E}">
        <p14:creationId xmlns:p14="http://schemas.microsoft.com/office/powerpoint/2010/main" val="2449818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1D8BD707-D9CF-40AE-B4C6-C98DA3205C09}" type="datetimeFigureOut">
              <a:rPr lang="en-US" smtClean="0"/>
              <a:pPr/>
              <a:t>3/11/2014</a:t>
            </a:fld>
            <a:endParaRPr lang="en-US"/>
          </a:p>
        </p:txBody>
      </p:sp>
      <p:sp>
        <p:nvSpPr>
          <p:cNvPr id="17" name="Slide Number Placeholder 16"/>
          <p:cNvSpPr>
            <a:spLocks noGrp="1"/>
          </p:cNvSpPr>
          <p:nvPr>
            <p:ph type="sldNum" sz="quarter" idx="11"/>
          </p:nvPr>
        </p:nvSpPr>
        <p:spPr/>
        <p:txBody>
          <a:bodyPr/>
          <a:lstStyle/>
          <a:p>
            <a:fld id="{B6F15528-21DE-4FAA-801E-634DDDAF4B2B}" type="slidenum">
              <a:rPr lang="en-US" smtClean="0"/>
              <a:pPr/>
              <a:t>‹#›</a:t>
            </a:fld>
            <a:endParaRPr lang="en-US"/>
          </a:p>
        </p:txBody>
      </p:sp>
      <p:sp>
        <p:nvSpPr>
          <p:cNvPr id="19" name="Footer Placeholder 1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1D8BD707-D9CF-40AE-B4C6-C98DA3205C09}" type="datetimeFigureOut">
              <a:rPr lang="en-US" smtClean="0"/>
              <a:pPr/>
              <a:t>3/11/2014</a:t>
            </a:fld>
            <a:endParaRPr lang="en-US"/>
          </a:p>
        </p:txBody>
      </p:sp>
      <p:sp>
        <p:nvSpPr>
          <p:cNvPr id="12" name="Slide Number Placeholder 11"/>
          <p:cNvSpPr>
            <a:spLocks noGrp="1"/>
          </p:cNvSpPr>
          <p:nvPr>
            <p:ph type="sldNum" sz="quarter" idx="15"/>
          </p:nvPr>
        </p:nvSpPr>
        <p:spPr/>
        <p:txBody>
          <a:bodyPr/>
          <a:lstStyle/>
          <a:p>
            <a:fld id="{B6F15528-21DE-4FAA-801E-634DDDAF4B2B}" type="slidenum">
              <a:rPr lang="en-US" smtClean="0"/>
              <a:pPr/>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1D8BD707-D9CF-40AE-B4C6-C98DA3205C09}" type="datetimeFigureOut">
              <a:rPr lang="en-US" smtClean="0"/>
              <a:pPr/>
              <a:t>3/11/2014</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1D8BD707-D9CF-40AE-B4C6-C98DA3205C09}" type="datetimeFigureOut">
              <a:rPr lang="en-US" smtClean="0"/>
              <a:pPr/>
              <a:t>3/11/2014</a:t>
            </a:fld>
            <a:endParaRPr lang="en-US"/>
          </a:p>
        </p:txBody>
      </p:sp>
      <p:sp>
        <p:nvSpPr>
          <p:cNvPr id="12" name="Slide Number Placeholder 11"/>
          <p:cNvSpPr>
            <a:spLocks noGrp="1"/>
          </p:cNvSpPr>
          <p:nvPr>
            <p:ph type="sldNum" sz="quarter" idx="16"/>
          </p:nvPr>
        </p:nvSpPr>
        <p:spPr/>
        <p:txBody>
          <a:bodyPr/>
          <a:lstStyle/>
          <a:p>
            <a:fld id="{B6F15528-21DE-4FAA-801E-634DDDAF4B2B}" type="slidenum">
              <a:rPr lang="en-US" smtClean="0"/>
              <a:pPr/>
              <a:t>‹#›</a:t>
            </a:fld>
            <a:endParaRPr lang="en-US"/>
          </a:p>
        </p:txBody>
      </p:sp>
      <p:sp>
        <p:nvSpPr>
          <p:cNvPr id="13" name="Footer Placeholder 12"/>
          <p:cNvSpPr>
            <a:spLocks noGrp="1"/>
          </p:cNvSpPr>
          <p:nvPr>
            <p:ph type="ftr" sz="quarter" idx="17"/>
          </p:nvPr>
        </p:nvSpPr>
        <p:spPr/>
        <p:txBody>
          <a:bodyPr/>
          <a:lstStyle/>
          <a:p>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1D8BD707-D9CF-40AE-B4C6-C98DA3205C09}" type="datetimeFigureOut">
              <a:rPr lang="en-US" smtClean="0"/>
              <a:pPr/>
              <a:t>3/11/2014</a:t>
            </a:fld>
            <a:endParaRPr lang="en-US"/>
          </a:p>
        </p:txBody>
      </p:sp>
      <p:sp>
        <p:nvSpPr>
          <p:cNvPr id="12" name="Slide Number Placeholder 11"/>
          <p:cNvSpPr>
            <a:spLocks noGrp="1"/>
          </p:cNvSpPr>
          <p:nvPr>
            <p:ph type="sldNum" sz="quarter" idx="17"/>
          </p:nvPr>
        </p:nvSpPr>
        <p:spPr/>
        <p:txBody>
          <a:bodyPr/>
          <a:lstStyle/>
          <a:p>
            <a:fld id="{B6F15528-21DE-4FAA-801E-634DDDAF4B2B}" type="slidenum">
              <a:rPr lang="en-US" smtClean="0"/>
              <a:pPr/>
              <a:t>‹#›</a:t>
            </a:fld>
            <a:endParaRPr lang="en-US"/>
          </a:p>
        </p:txBody>
      </p:sp>
      <p:sp>
        <p:nvSpPr>
          <p:cNvPr id="13" name="Footer Placeholder 12"/>
          <p:cNvSpPr>
            <a:spLocks noGrp="1"/>
          </p:cNvSpPr>
          <p:nvPr>
            <p:ph type="ftr" sz="quarter" idx="18"/>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1D8BD707-D9CF-40AE-B4C6-C98DA3205C09}" type="datetimeFigureOut">
              <a:rPr lang="en-US" smtClean="0"/>
              <a:pPr/>
              <a:t>3/11/2014</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1D8BD707-D9CF-40AE-B4C6-C98DA3205C09}" type="datetimeFigureOut">
              <a:rPr lang="en-US" smtClean="0"/>
              <a:pPr/>
              <a:t>3/11/2014</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1D8BD707-D9CF-40AE-B4C6-C98DA3205C09}" type="datetimeFigureOut">
              <a:rPr lang="en-US" smtClean="0"/>
              <a:pPr/>
              <a:t>3/11/2014</a:t>
            </a:fld>
            <a:endParaRPr lang="en-US"/>
          </a:p>
        </p:txBody>
      </p:sp>
      <p:sp>
        <p:nvSpPr>
          <p:cNvPr id="19" name="Slide Number Placeholder 18"/>
          <p:cNvSpPr>
            <a:spLocks noGrp="1"/>
          </p:cNvSpPr>
          <p:nvPr>
            <p:ph type="sldNum" sz="quarter" idx="16"/>
          </p:nvPr>
        </p:nvSpPr>
        <p:spPr/>
        <p:txBody>
          <a:bodyPr/>
          <a:lstStyle/>
          <a:p>
            <a:fld id="{B6F15528-21DE-4FAA-801E-634DDDAF4B2B}" type="slidenum">
              <a:rPr lang="en-US" smtClean="0"/>
              <a:pPr/>
              <a:t>‹#›</a:t>
            </a:fld>
            <a:endParaRPr lang="en-US"/>
          </a:p>
        </p:txBody>
      </p:sp>
      <p:sp>
        <p:nvSpPr>
          <p:cNvPr id="23" name="Footer Placeholder 22"/>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1D8BD707-D9CF-40AE-B4C6-C98DA3205C09}" type="datetimeFigureOut">
              <a:rPr lang="en-US" smtClean="0"/>
              <a:pPr/>
              <a:t>3/11/2014</a:t>
            </a:fld>
            <a:endParaRPr lang="en-US"/>
          </a:p>
        </p:txBody>
      </p:sp>
      <p:sp>
        <p:nvSpPr>
          <p:cNvPr id="14" name="Slide Number Placeholder 13"/>
          <p:cNvSpPr>
            <a:spLocks noGrp="1"/>
          </p:cNvSpPr>
          <p:nvPr>
            <p:ph type="sldNum" sz="quarter" idx="15"/>
          </p:nvPr>
        </p:nvSpPr>
        <p:spPr>
          <a:xfrm>
            <a:off x="4038600" y="6172200"/>
            <a:ext cx="1066800" cy="304800"/>
          </a:xfrm>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6"/>
          </p:nvPr>
        </p:nvSpPr>
        <p:spPr>
          <a:xfrm>
            <a:off x="1447800" y="6486525"/>
            <a:ext cx="6248400" cy="29210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1D8BD707-D9CF-40AE-B4C6-C98DA3205C09}" type="datetimeFigureOut">
              <a:rPr lang="en-US" smtClean="0"/>
              <a:pPr/>
              <a:t>3/11/2014</a:t>
            </a:fld>
            <a:endParaRPr lang="en-US"/>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B6F15528-21DE-4FAA-801E-634DDDAF4B2B}" type="slidenum">
              <a:rPr lang="en-US" smtClean="0"/>
              <a:pPr/>
              <a:t>‹#›</a:t>
            </a:fld>
            <a:endParaRPr lang="en-US"/>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667000"/>
            <a:ext cx="8549135" cy="1323439"/>
          </a:xfrm>
          <a:prstGeom prst="rect">
            <a:avLst/>
          </a:prstGeom>
          <a:noFill/>
        </p:spPr>
        <p:txBody>
          <a:bodyPr wrap="none" rtlCol="0">
            <a:spAutoFit/>
          </a:bodyPr>
          <a:lstStyle/>
          <a:p>
            <a:r>
              <a:rPr lang="fa-IR" sz="8000" dirty="0" smtClean="0">
                <a:cs typeface="B Morvarid" panose="00000400000000000000" pitchFamily="2" charset="-78"/>
              </a:rPr>
              <a:t>بسم الله الرحمن الرحیم</a:t>
            </a:r>
            <a:endParaRPr lang="en-US" sz="8000" dirty="0">
              <a:cs typeface="B Morvarid" panose="00000400000000000000" pitchFamily="2" charset="-78"/>
            </a:endParaRPr>
          </a:p>
        </p:txBody>
      </p:sp>
    </p:spTree>
    <p:extLst>
      <p:ext uri="{BB962C8B-B14F-4D97-AF65-F5344CB8AC3E}">
        <p14:creationId xmlns:p14="http://schemas.microsoft.com/office/powerpoint/2010/main" val="32649909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342900" indent="-342900" algn="l">
              <a:buFont typeface="Arial" pitchFamily="34" charset="0"/>
              <a:buChar char="•"/>
            </a:pPr>
            <a:r>
              <a:rPr lang="en-US" dirty="0"/>
              <a:t>Most importantly, the social indicator should be genuinely indicative</a:t>
            </a:r>
            <a:r>
              <a:rPr lang="en-US" dirty="0" smtClean="0"/>
              <a:t>. That is, you should be able to see an explicit link between the social indicator and a broader concept of goodness and see why the particular measure being employed is a good shorthand for this concept. That is, the social indicator should have face validity.</a:t>
            </a:r>
            <a:endParaRPr lang="en-US" dirty="0"/>
          </a:p>
          <a:p>
            <a:pPr algn="l"/>
            <a:endParaRPr lang="en-US" dirty="0"/>
          </a:p>
        </p:txBody>
      </p:sp>
      <p:sp>
        <p:nvSpPr>
          <p:cNvPr id="3" name="Title 2"/>
          <p:cNvSpPr>
            <a:spLocks noGrp="1"/>
          </p:cNvSpPr>
          <p:nvPr>
            <p:ph type="title"/>
          </p:nvPr>
        </p:nvSpPr>
        <p:spPr/>
        <p:txBody>
          <a:bodyPr/>
          <a:lstStyle/>
          <a:p>
            <a:r>
              <a:rPr lang="en-US" dirty="0" smtClean="0"/>
              <a:t>Being indicative</a:t>
            </a:r>
            <a:endParaRPr lang="en-US" dirty="0"/>
          </a:p>
        </p:txBody>
      </p:sp>
    </p:spTree>
    <p:extLst>
      <p:ext uri="{BB962C8B-B14F-4D97-AF65-F5344CB8AC3E}">
        <p14:creationId xmlns:p14="http://schemas.microsoft.com/office/powerpoint/2010/main" val="5634548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2819400"/>
            <a:ext cx="7964040" cy="1015663"/>
          </a:xfrm>
          <a:prstGeom prst="rect">
            <a:avLst/>
          </a:prstGeom>
          <a:noFill/>
        </p:spPr>
        <p:txBody>
          <a:bodyPr wrap="none" rtlCol="0">
            <a:spAutoFit/>
          </a:bodyPr>
          <a:lstStyle/>
          <a:p>
            <a:r>
              <a:rPr lang="fa-IR" sz="6000" dirty="0" smtClean="0">
                <a:cs typeface="B Morvarid" panose="00000400000000000000" pitchFamily="2" charset="-78"/>
              </a:rPr>
              <a:t>و السلام علی </a:t>
            </a:r>
            <a:r>
              <a:rPr lang="fa-IR" sz="6000" dirty="0" smtClean="0">
                <a:solidFill>
                  <a:srgbClr val="FF0000"/>
                </a:solidFill>
                <a:cs typeface="B Morvarid" panose="00000400000000000000" pitchFamily="2" charset="-78"/>
              </a:rPr>
              <a:t>الشمس</a:t>
            </a:r>
            <a:r>
              <a:rPr lang="fa-IR" sz="6000" dirty="0" smtClean="0">
                <a:cs typeface="B Morvarid" panose="00000400000000000000" pitchFamily="2" charset="-78"/>
              </a:rPr>
              <a:t> و الضحی</a:t>
            </a:r>
            <a:endParaRPr lang="en-US" sz="6000" dirty="0">
              <a:cs typeface="B Morvarid" panose="00000400000000000000" pitchFamily="2" charset="-78"/>
            </a:endParaRPr>
          </a:p>
        </p:txBody>
      </p:sp>
    </p:spTree>
    <p:extLst>
      <p:ext uri="{BB962C8B-B14F-4D97-AF65-F5344CB8AC3E}">
        <p14:creationId xmlns:p14="http://schemas.microsoft.com/office/powerpoint/2010/main" val="766898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z="2800" dirty="0" smtClean="0"/>
              <a:t>Robert Miller</a:t>
            </a:r>
            <a:endParaRPr lang="en-US" sz="2800" dirty="0"/>
          </a:p>
        </p:txBody>
      </p:sp>
      <p:sp>
        <p:nvSpPr>
          <p:cNvPr id="2" name="Title 1"/>
          <p:cNvSpPr>
            <a:spLocks noGrp="1"/>
          </p:cNvSpPr>
          <p:nvPr>
            <p:ph type="title"/>
          </p:nvPr>
        </p:nvSpPr>
        <p:spPr/>
        <p:txBody>
          <a:bodyPr>
            <a:noAutofit/>
          </a:bodyPr>
          <a:lstStyle/>
          <a:p>
            <a:r>
              <a:rPr lang="en-US" sz="2800" dirty="0" smtClean="0">
                <a:solidFill>
                  <a:srgbClr val="C00000"/>
                </a:solidFill>
              </a:rPr>
              <a:t>Social indicators</a:t>
            </a:r>
            <a:endParaRPr lang="en-US" sz="2800" dirty="0">
              <a:solidFill>
                <a:srgbClr val="C00000"/>
              </a:solidFill>
            </a:endParaRPr>
          </a:p>
        </p:txBody>
      </p:sp>
      <p:sp>
        <p:nvSpPr>
          <p:cNvPr id="4" name="TextBox 3"/>
          <p:cNvSpPr txBox="1"/>
          <p:nvPr/>
        </p:nvSpPr>
        <p:spPr>
          <a:xfrm>
            <a:off x="5678051" y="5486400"/>
            <a:ext cx="3255570" cy="1015663"/>
          </a:xfrm>
          <a:prstGeom prst="rect">
            <a:avLst/>
          </a:prstGeom>
          <a:noFill/>
        </p:spPr>
        <p:txBody>
          <a:bodyPr wrap="none" rtlCol="0">
            <a:spAutoFit/>
          </a:bodyPr>
          <a:lstStyle/>
          <a:p>
            <a:pPr algn="ctr"/>
            <a:r>
              <a:rPr lang="en-US" sz="2000" dirty="0" smtClean="0"/>
              <a:t>By </a:t>
            </a:r>
            <a:r>
              <a:rPr lang="en-US" sz="2000" dirty="0" err="1" smtClean="0"/>
              <a:t>Majid</a:t>
            </a:r>
            <a:r>
              <a:rPr lang="en-US" sz="2000" dirty="0" smtClean="0"/>
              <a:t> </a:t>
            </a:r>
            <a:r>
              <a:rPr lang="en-US" sz="2000" dirty="0" err="1" smtClean="0"/>
              <a:t>Motahhary</a:t>
            </a:r>
            <a:r>
              <a:rPr lang="en-US" sz="2000" dirty="0" smtClean="0"/>
              <a:t> </a:t>
            </a:r>
            <a:r>
              <a:rPr lang="en-US" sz="2000" dirty="0" err="1" smtClean="0"/>
              <a:t>nia</a:t>
            </a:r>
            <a:endParaRPr lang="en-US" sz="2000" dirty="0" smtClean="0"/>
          </a:p>
          <a:p>
            <a:pPr algn="ctr"/>
            <a:r>
              <a:rPr lang="en-US" sz="2000" dirty="0" smtClean="0"/>
              <a:t>Winter 2014</a:t>
            </a:r>
          </a:p>
          <a:p>
            <a:pPr algn="ctr"/>
            <a:r>
              <a:rPr lang="en-US" sz="2000" dirty="0" smtClean="0"/>
              <a:t>Imam </a:t>
            </a:r>
            <a:r>
              <a:rPr lang="en-US" sz="2000" dirty="0" err="1" smtClean="0"/>
              <a:t>Sadiq</a:t>
            </a:r>
            <a:r>
              <a:rPr lang="en-US" sz="2000" dirty="0" smtClean="0"/>
              <a:t> University, Tehran</a:t>
            </a:r>
            <a:endParaRPr lang="en-US" sz="2000" dirty="0"/>
          </a:p>
        </p:txBody>
      </p:sp>
    </p:spTree>
    <p:extLst>
      <p:ext uri="{BB962C8B-B14F-4D97-AF65-F5344CB8AC3E}">
        <p14:creationId xmlns:p14="http://schemas.microsoft.com/office/powerpoint/2010/main" val="6007067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pPr marL="457200" indent="-457200" algn="l">
              <a:buFont typeface="Garamond" pitchFamily="18" charset="0"/>
              <a:buChar char="►"/>
            </a:pPr>
            <a:r>
              <a:rPr lang="en-US" sz="2800" dirty="0" smtClean="0"/>
              <a:t>From A-Z of social research</a:t>
            </a:r>
            <a:endParaRPr lang="en-US" sz="2800" dirty="0"/>
          </a:p>
        </p:txBody>
      </p:sp>
      <p:sp>
        <p:nvSpPr>
          <p:cNvPr id="3" name="Title 2"/>
          <p:cNvSpPr>
            <a:spLocks noGrp="1"/>
          </p:cNvSpPr>
          <p:nvPr>
            <p:ph type="title"/>
          </p:nvPr>
        </p:nvSpPr>
        <p:spPr/>
        <p:txBody>
          <a:bodyPr>
            <a:normAutofit/>
          </a:bodyPr>
          <a:lstStyle/>
          <a:p>
            <a:r>
              <a:rPr lang="en-US" sz="2400" dirty="0" smtClean="0">
                <a:solidFill>
                  <a:schemeClr val="bg1"/>
                </a:solidFill>
              </a:rPr>
              <a:t>Reference</a:t>
            </a:r>
            <a:endParaRPr lang="en-US" sz="2400" dirty="0">
              <a:solidFill>
                <a:schemeClr val="bg1"/>
              </a:solidFill>
            </a:endParaRPr>
          </a:p>
        </p:txBody>
      </p:sp>
    </p:spTree>
    <p:extLst>
      <p:ext uri="{BB962C8B-B14F-4D97-AF65-F5344CB8AC3E}">
        <p14:creationId xmlns:p14="http://schemas.microsoft.com/office/powerpoint/2010/main" val="33707874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2020824"/>
            <a:ext cx="8229600" cy="4532376"/>
          </a:xfrm>
        </p:spPr>
        <p:txBody>
          <a:bodyPr>
            <a:normAutofit lnSpcReduction="10000"/>
          </a:bodyPr>
          <a:lstStyle/>
          <a:p>
            <a:pPr marL="342900" indent="-342900" algn="l">
              <a:buFont typeface="Garamond" pitchFamily="18" charset="0"/>
              <a:buChar char="►"/>
            </a:pPr>
            <a:r>
              <a:rPr lang="en-US" sz="2400" dirty="0" smtClean="0"/>
              <a:t>Social indicators are scales developed from publicly available social statistics.</a:t>
            </a:r>
          </a:p>
          <a:p>
            <a:pPr marL="342900" indent="-342900" algn="l">
              <a:buFont typeface="Garamond" pitchFamily="18" charset="0"/>
              <a:buChar char="►"/>
            </a:pPr>
            <a:endParaRPr lang="en-US" sz="2400" dirty="0"/>
          </a:p>
          <a:p>
            <a:pPr marL="342900" indent="-342900" algn="l">
              <a:buFont typeface="Garamond" pitchFamily="18" charset="0"/>
              <a:buChar char="►"/>
            </a:pPr>
            <a:endParaRPr lang="en-US" sz="2400" dirty="0" smtClean="0"/>
          </a:p>
          <a:p>
            <a:pPr marL="342900" indent="-342900" algn="l">
              <a:buFont typeface="Garamond" pitchFamily="18" charset="0"/>
              <a:buChar char="►"/>
            </a:pPr>
            <a:endParaRPr lang="en-US" sz="2400" dirty="0"/>
          </a:p>
          <a:p>
            <a:pPr marL="342900" indent="-342900" algn="l">
              <a:buFont typeface="Garamond" pitchFamily="18" charset="0"/>
              <a:buChar char="►"/>
            </a:pPr>
            <a:endParaRPr lang="en-US" sz="2400" dirty="0" smtClean="0"/>
          </a:p>
          <a:p>
            <a:pPr marL="342900" indent="-342900" algn="l">
              <a:buFont typeface="Garamond" pitchFamily="18" charset="0"/>
              <a:buChar char="►"/>
            </a:pPr>
            <a:endParaRPr lang="en-US" sz="2400" dirty="0"/>
          </a:p>
          <a:p>
            <a:pPr marL="342900" indent="-342900" algn="l">
              <a:buFont typeface="Garamond" pitchFamily="18" charset="0"/>
              <a:buChar char="►"/>
            </a:pPr>
            <a:endParaRPr lang="en-US" sz="2400" dirty="0" smtClean="0"/>
          </a:p>
          <a:p>
            <a:pPr marL="342900" indent="-342900" algn="l">
              <a:buFont typeface="Garamond" pitchFamily="18" charset="0"/>
              <a:buChar char="►"/>
            </a:pPr>
            <a:r>
              <a:rPr lang="en-US" dirty="0" smtClean="0"/>
              <a:t>Dictionary:</a:t>
            </a:r>
            <a:endParaRPr lang="en-US" dirty="0"/>
          </a:p>
          <a:p>
            <a:pPr marL="342900" indent="-342900" algn="l">
              <a:buFont typeface="Garamond" pitchFamily="18" charset="0"/>
              <a:buChar char="►"/>
            </a:pPr>
            <a:r>
              <a:rPr lang="en-US" sz="1800" dirty="0" smtClean="0"/>
              <a:t>Something that can be regarded as a sign of something else.(Longman)</a:t>
            </a:r>
          </a:p>
          <a:p>
            <a:pPr marL="342900" indent="-342900" algn="l">
              <a:buFont typeface="Garamond" pitchFamily="18" charset="0"/>
              <a:buChar char="►"/>
            </a:pPr>
            <a:r>
              <a:rPr lang="en-US" sz="1800" dirty="0" smtClean="0"/>
              <a:t>One of the lights on a car that flash to show which way the car is turning.(Longman)</a:t>
            </a:r>
          </a:p>
          <a:p>
            <a:pPr marL="342900" indent="-342900" algn="l">
              <a:buFont typeface="Garamond" pitchFamily="18" charset="0"/>
              <a:buChar char="►"/>
            </a:pPr>
            <a:endParaRPr lang="en-US" sz="2400" dirty="0" smtClean="0"/>
          </a:p>
          <a:p>
            <a:pPr marL="342900" indent="-342900" algn="l">
              <a:buFont typeface="Garamond" pitchFamily="18" charset="0"/>
              <a:buChar char="►"/>
            </a:pPr>
            <a:endParaRPr lang="en-US" sz="2400" dirty="0"/>
          </a:p>
        </p:txBody>
      </p:sp>
      <p:sp>
        <p:nvSpPr>
          <p:cNvPr id="3" name="Title 2"/>
          <p:cNvSpPr>
            <a:spLocks noGrp="1"/>
          </p:cNvSpPr>
          <p:nvPr>
            <p:ph type="title"/>
          </p:nvPr>
        </p:nvSpPr>
        <p:spPr/>
        <p:txBody>
          <a:bodyPr/>
          <a:lstStyle/>
          <a:p>
            <a:r>
              <a:rPr lang="en-US" sz="2400" dirty="0" smtClean="0">
                <a:solidFill>
                  <a:schemeClr val="bg1"/>
                </a:solidFill>
              </a:rPr>
              <a:t>Definition</a:t>
            </a:r>
            <a:endParaRPr lang="en-US" dirty="0">
              <a:solidFill>
                <a:schemeClr val="bg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600" y="2667000"/>
            <a:ext cx="3454400" cy="2590800"/>
          </a:xfrm>
          <a:prstGeom prst="rect">
            <a:avLst/>
          </a:prstGeom>
        </p:spPr>
      </p:pic>
    </p:spTree>
    <p:extLst>
      <p:ext uri="{BB962C8B-B14F-4D97-AF65-F5344CB8AC3E}">
        <p14:creationId xmlns:p14="http://schemas.microsoft.com/office/powerpoint/2010/main" val="102379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342900" indent="-342900" algn="l">
              <a:buFont typeface="Garamond" pitchFamily="18" charset="0"/>
              <a:buChar char="►"/>
            </a:pPr>
            <a:r>
              <a:rPr lang="en-US" dirty="0" smtClean="0"/>
              <a:t>A true social indicator has features that make it more than just a composite measure</a:t>
            </a:r>
            <a:r>
              <a:rPr lang="fa-IR" dirty="0" smtClean="0"/>
              <a:t>:</a:t>
            </a:r>
            <a:endParaRPr lang="en-US" dirty="0" smtClean="0"/>
          </a:p>
          <a:p>
            <a:pPr marL="457200" indent="-457200" algn="l">
              <a:buFont typeface="+mj-lt"/>
              <a:buAutoNum type="arabicPeriod"/>
            </a:pPr>
            <a:r>
              <a:rPr lang="en-US" dirty="0" smtClean="0"/>
              <a:t>A social indicator is a set of </a:t>
            </a:r>
            <a:r>
              <a:rPr lang="en-US" i="1" dirty="0" smtClean="0"/>
              <a:t>normative statistics.</a:t>
            </a:r>
            <a:endParaRPr lang="en-US" dirty="0"/>
          </a:p>
          <a:p>
            <a:pPr marL="457200" indent="-457200" algn="l">
              <a:buFont typeface="+mj-lt"/>
              <a:buAutoNum type="arabicPeriod"/>
            </a:pPr>
            <a:r>
              <a:rPr lang="en-US" dirty="0" smtClean="0"/>
              <a:t>Social indicators should relate to </a:t>
            </a:r>
            <a:r>
              <a:rPr lang="en-US" i="1" dirty="0" smtClean="0"/>
              <a:t>outputs</a:t>
            </a:r>
            <a:r>
              <a:rPr lang="en-US" dirty="0" smtClean="0"/>
              <a:t> of social programmers rather than </a:t>
            </a:r>
            <a:r>
              <a:rPr lang="en-US" i="1" dirty="0" smtClean="0"/>
              <a:t>inputs</a:t>
            </a:r>
            <a:r>
              <a:rPr lang="en-US" dirty="0"/>
              <a:t>.</a:t>
            </a:r>
            <a:endParaRPr lang="en-US" dirty="0" smtClean="0"/>
          </a:p>
          <a:p>
            <a:pPr marL="457200" indent="-457200" algn="l">
              <a:buFont typeface="+mj-lt"/>
              <a:buAutoNum type="arabicPeriod"/>
            </a:pPr>
            <a:r>
              <a:rPr lang="en-US" dirty="0" smtClean="0"/>
              <a:t>Social indicators should be </a:t>
            </a:r>
            <a:r>
              <a:rPr lang="en-US" i="1" dirty="0" smtClean="0"/>
              <a:t>composite numbers</a:t>
            </a:r>
            <a:r>
              <a:rPr lang="en-US" dirty="0" smtClean="0"/>
              <a:t> rather than being based on just a single fact.</a:t>
            </a:r>
          </a:p>
          <a:p>
            <a:pPr marL="457200" indent="-457200" algn="l">
              <a:buFont typeface="+mj-lt"/>
              <a:buAutoNum type="arabicPeriod"/>
            </a:pPr>
            <a:r>
              <a:rPr lang="en-US" dirty="0" smtClean="0"/>
              <a:t>Social indicators should be </a:t>
            </a:r>
            <a:r>
              <a:rPr lang="en-US" i="1" dirty="0" smtClean="0"/>
              <a:t>comprehensive</a:t>
            </a:r>
            <a:r>
              <a:rPr lang="en-US" dirty="0" smtClean="0"/>
              <a:t>.</a:t>
            </a:r>
          </a:p>
          <a:p>
            <a:pPr marL="457200" indent="-457200" algn="l">
              <a:buFont typeface="+mj-lt"/>
              <a:buAutoNum type="arabicPeriod"/>
            </a:pPr>
            <a:r>
              <a:rPr lang="en-US" dirty="0" smtClean="0"/>
              <a:t>Most importantly, the social indicator should be genuinely </a:t>
            </a:r>
            <a:r>
              <a:rPr lang="en-US" i="1" dirty="0" smtClean="0"/>
              <a:t>indicative.</a:t>
            </a:r>
            <a:endParaRPr lang="en-US" dirty="0" smtClean="0"/>
          </a:p>
        </p:txBody>
      </p:sp>
      <p:sp>
        <p:nvSpPr>
          <p:cNvPr id="3" name="Title 2"/>
          <p:cNvSpPr>
            <a:spLocks noGrp="1"/>
          </p:cNvSpPr>
          <p:nvPr>
            <p:ph type="title"/>
          </p:nvPr>
        </p:nvSpPr>
        <p:spPr/>
        <p:txBody>
          <a:bodyPr/>
          <a:lstStyle/>
          <a:p>
            <a:r>
              <a:rPr lang="en-US" dirty="0" smtClean="0"/>
              <a:t>Features of a True social indicator</a:t>
            </a:r>
            <a:endParaRPr lang="en-US" dirty="0"/>
          </a:p>
        </p:txBody>
      </p:sp>
    </p:spTree>
    <p:extLst>
      <p:ext uri="{BB962C8B-B14F-4D97-AF65-F5344CB8AC3E}">
        <p14:creationId xmlns:p14="http://schemas.microsoft.com/office/powerpoint/2010/main" val="10731602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342900" indent="-342900" algn="l">
              <a:buFont typeface="Wingdings" pitchFamily="18" charset="0"/>
              <a:buChar char="q"/>
            </a:pPr>
            <a:r>
              <a:rPr lang="en-US" dirty="0" smtClean="0"/>
              <a:t>That is the value that the social indicator statistics take on cab range over an idea from good to bad.</a:t>
            </a:r>
          </a:p>
          <a:p>
            <a:pPr marL="342900" indent="-342900" algn="l">
              <a:buFont typeface="Wingdings" pitchFamily="18" charset="0"/>
              <a:buChar char="q"/>
            </a:pPr>
            <a:r>
              <a:rPr lang="en-US" dirty="0" smtClean="0"/>
              <a:t>What is good and bad is, of course, a value judgment.</a:t>
            </a:r>
            <a:endParaRPr lang="en-US" dirty="0"/>
          </a:p>
        </p:txBody>
      </p:sp>
      <p:sp>
        <p:nvSpPr>
          <p:cNvPr id="3" name="Title 2"/>
          <p:cNvSpPr>
            <a:spLocks noGrp="1"/>
          </p:cNvSpPr>
          <p:nvPr>
            <p:ph type="title"/>
          </p:nvPr>
        </p:nvSpPr>
        <p:spPr/>
        <p:txBody>
          <a:bodyPr/>
          <a:lstStyle/>
          <a:p>
            <a:r>
              <a:rPr lang="en-US" dirty="0" smtClean="0"/>
              <a:t>To be Normative statistic</a:t>
            </a:r>
            <a:endParaRPr lang="en-US" dirty="0"/>
          </a:p>
        </p:txBody>
      </p:sp>
    </p:spTree>
    <p:extLst>
      <p:ext uri="{BB962C8B-B14F-4D97-AF65-F5344CB8AC3E}">
        <p14:creationId xmlns:p14="http://schemas.microsoft.com/office/powerpoint/2010/main" val="34202481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457200" indent="-457200" algn="l">
              <a:buFont typeface="Wingdings" pitchFamily="18" charset="0"/>
              <a:buChar char="q"/>
            </a:pPr>
            <a:r>
              <a:rPr lang="en-US" dirty="0"/>
              <a:t>Social indicators should relate to </a:t>
            </a:r>
            <a:r>
              <a:rPr lang="en-US" i="1" dirty="0"/>
              <a:t>outputs</a:t>
            </a:r>
            <a:r>
              <a:rPr lang="en-US" dirty="0"/>
              <a:t> of social programmers rather than </a:t>
            </a:r>
            <a:r>
              <a:rPr lang="en-US" i="1" dirty="0"/>
              <a:t>inputs</a:t>
            </a:r>
            <a:r>
              <a:rPr lang="en-US" dirty="0" smtClean="0"/>
              <a:t>.</a:t>
            </a:r>
          </a:p>
          <a:p>
            <a:pPr marL="457200" indent="-457200" algn="l">
              <a:buFont typeface="Wingdings" pitchFamily="18" charset="0"/>
              <a:buChar char="q"/>
            </a:pPr>
            <a:r>
              <a:rPr lang="en-US" dirty="0" smtClean="0"/>
              <a:t>For example the quality of health care being provided in a society would be more validly indicated by genuine improvement in the health of population(an output of health system) rather than gross expenditure on the health services(an input).</a:t>
            </a:r>
            <a:endParaRPr lang="en-US" dirty="0"/>
          </a:p>
        </p:txBody>
      </p:sp>
      <p:sp>
        <p:nvSpPr>
          <p:cNvPr id="3" name="Title 2"/>
          <p:cNvSpPr>
            <a:spLocks noGrp="1"/>
          </p:cNvSpPr>
          <p:nvPr>
            <p:ph type="title"/>
          </p:nvPr>
        </p:nvSpPr>
        <p:spPr/>
        <p:txBody>
          <a:bodyPr/>
          <a:lstStyle/>
          <a:p>
            <a:r>
              <a:rPr lang="en-US" dirty="0" smtClean="0"/>
              <a:t>Being related to outputs</a:t>
            </a:r>
            <a:endParaRPr lang="en-US" dirty="0"/>
          </a:p>
        </p:txBody>
      </p:sp>
    </p:spTree>
    <p:extLst>
      <p:ext uri="{BB962C8B-B14F-4D97-AF65-F5344CB8AC3E}">
        <p14:creationId xmlns:p14="http://schemas.microsoft.com/office/powerpoint/2010/main" val="19153599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342900" indent="-342900" algn="l">
              <a:buFont typeface="Wingdings" pitchFamily="18" charset="0"/>
              <a:buChar char="v"/>
            </a:pPr>
            <a:r>
              <a:rPr lang="en-US" dirty="0"/>
              <a:t>Social indicators should be </a:t>
            </a:r>
            <a:r>
              <a:rPr lang="en-US" i="1" dirty="0"/>
              <a:t>composite numbers</a:t>
            </a:r>
            <a:r>
              <a:rPr lang="en-US" dirty="0"/>
              <a:t> rather than being based on just a single fact</a:t>
            </a:r>
            <a:r>
              <a:rPr lang="en-US" dirty="0" smtClean="0"/>
              <a:t>.</a:t>
            </a:r>
          </a:p>
          <a:p>
            <a:pPr marL="342900" indent="-342900" algn="l">
              <a:buFont typeface="Wingdings" pitchFamily="18" charset="0"/>
              <a:buChar char="v"/>
            </a:pPr>
            <a:r>
              <a:rPr lang="en-US" dirty="0" smtClean="0"/>
              <a:t>For example the housing conditions of an area being based on what portion of houses have basic amenities like hot water, indoor toilet, good wiring, etc. rather than any single fact.</a:t>
            </a:r>
            <a:endParaRPr lang="en-US" dirty="0"/>
          </a:p>
          <a:p>
            <a:pPr marL="342900" indent="-342900" algn="l">
              <a:buFont typeface="Arial" pitchFamily="34" charset="0"/>
              <a:buChar char="•"/>
            </a:pPr>
            <a:endParaRPr lang="en-US" dirty="0"/>
          </a:p>
        </p:txBody>
      </p:sp>
      <p:sp>
        <p:nvSpPr>
          <p:cNvPr id="3" name="Title 2"/>
          <p:cNvSpPr>
            <a:spLocks noGrp="1"/>
          </p:cNvSpPr>
          <p:nvPr>
            <p:ph type="title"/>
          </p:nvPr>
        </p:nvSpPr>
        <p:spPr/>
        <p:txBody>
          <a:bodyPr/>
          <a:lstStyle/>
          <a:p>
            <a:r>
              <a:rPr lang="en-US" dirty="0" smtClean="0"/>
              <a:t>Composite number</a:t>
            </a:r>
            <a:endParaRPr lang="en-US" dirty="0"/>
          </a:p>
        </p:txBody>
      </p:sp>
    </p:spTree>
    <p:extLst>
      <p:ext uri="{BB962C8B-B14F-4D97-AF65-F5344CB8AC3E}">
        <p14:creationId xmlns:p14="http://schemas.microsoft.com/office/powerpoint/2010/main" val="7825357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342900" indent="-342900" algn="l">
              <a:buFont typeface="Courier New" pitchFamily="49" charset="0"/>
              <a:buChar char="o"/>
            </a:pPr>
            <a:r>
              <a:rPr lang="en-US" dirty="0"/>
              <a:t>Social indicators should be </a:t>
            </a:r>
            <a:r>
              <a:rPr lang="en-US" i="1" dirty="0"/>
              <a:t>comprehensive</a:t>
            </a:r>
            <a:r>
              <a:rPr lang="en-US" dirty="0" smtClean="0"/>
              <a:t>., that is, they should relate to broad concepts like educational level or juvenile delinquency rather than just to specific details of these broad concepts.</a:t>
            </a:r>
            <a:endParaRPr lang="en-US" dirty="0"/>
          </a:p>
          <a:p>
            <a:pPr algn="l"/>
            <a:endParaRPr lang="en-US" dirty="0"/>
          </a:p>
        </p:txBody>
      </p:sp>
      <p:sp>
        <p:nvSpPr>
          <p:cNvPr id="3" name="Title 2"/>
          <p:cNvSpPr>
            <a:spLocks noGrp="1"/>
          </p:cNvSpPr>
          <p:nvPr>
            <p:ph type="title"/>
          </p:nvPr>
        </p:nvSpPr>
        <p:spPr/>
        <p:txBody>
          <a:bodyPr/>
          <a:lstStyle/>
          <a:p>
            <a:r>
              <a:rPr lang="en-US" dirty="0" smtClean="0"/>
              <a:t>Being comprehensive</a:t>
            </a:r>
            <a:endParaRPr lang="en-US" dirty="0"/>
          </a:p>
        </p:txBody>
      </p:sp>
    </p:spTree>
    <p:extLst>
      <p:ext uri="{BB962C8B-B14F-4D97-AF65-F5344CB8AC3E}">
        <p14:creationId xmlns:p14="http://schemas.microsoft.com/office/powerpoint/2010/main" val="26511975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66</TotalTime>
  <Words>425</Words>
  <Application>Microsoft Office PowerPoint</Application>
  <PresentationFormat>On-screen Show (4:3)</PresentationFormat>
  <Paragraphs>46</Paragraphs>
  <Slides>11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B Morvarid</vt:lpstr>
      <vt:lpstr>Calibri</vt:lpstr>
      <vt:lpstr>Courier New</vt:lpstr>
      <vt:lpstr>Garamond</vt:lpstr>
      <vt:lpstr>Tahoma</vt:lpstr>
      <vt:lpstr>Tunga</vt:lpstr>
      <vt:lpstr>Wingdings</vt:lpstr>
      <vt:lpstr>BlackTie</vt:lpstr>
      <vt:lpstr>PowerPoint Presentation</vt:lpstr>
      <vt:lpstr>Social indicators</vt:lpstr>
      <vt:lpstr>Reference</vt:lpstr>
      <vt:lpstr>Definition</vt:lpstr>
      <vt:lpstr>Features of a True social indicator</vt:lpstr>
      <vt:lpstr>To be Normative statistic</vt:lpstr>
      <vt:lpstr>Being related to outputs</vt:lpstr>
      <vt:lpstr>Composite number</vt:lpstr>
      <vt:lpstr>Being comprehensive</vt:lpstr>
      <vt:lpstr>Being indicative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indicators</dc:title>
  <dc:creator>fadak</dc:creator>
  <cp:lastModifiedBy>fadak</cp:lastModifiedBy>
  <cp:revision>11</cp:revision>
  <dcterms:created xsi:type="dcterms:W3CDTF">2006-08-16T00:00:00Z</dcterms:created>
  <dcterms:modified xsi:type="dcterms:W3CDTF">2014-03-11T08:02:28Z</dcterms:modified>
</cp:coreProperties>
</file>