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60" r:id="rId4"/>
    <p:sldId id="259" r:id="rId5"/>
    <p:sldId id="258" r:id="rId6"/>
    <p:sldId id="267" r:id="rId7"/>
    <p:sldId id="261" r:id="rId8"/>
    <p:sldId id="262" r:id="rId9"/>
    <p:sldId id="263" r:id="rId10"/>
    <p:sldId id="266" r:id="rId11"/>
    <p:sldId id="264" r:id="rId12"/>
    <p:sldId id="268"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D9EF466-7E06-44A6-9BFA-DA4A41DD8260}" type="datetimeFigureOut">
              <a:rPr lang="en-US" smtClean="0"/>
              <a:t>9/16/2021</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4234845758"/>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373856329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465966235"/>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3759560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164848539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9EF466-7E06-44A6-9BFA-DA4A41DD8260}"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25026146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D9EF466-7E06-44A6-9BFA-DA4A41DD8260}"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38557975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9EF466-7E06-44A6-9BFA-DA4A41DD8260}"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317657224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9EF466-7E06-44A6-9BFA-DA4A41DD8260}"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321123910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9EF466-7E06-44A6-9BFA-DA4A41DD8260}"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8485299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9EF466-7E06-44A6-9BFA-DA4A41DD8260}" type="datetimeFigureOut">
              <a:rPr lang="en-US" smtClean="0"/>
              <a:t>9/16/2021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199806661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55617708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9EF466-7E06-44A6-9BFA-DA4A41DD8260}" type="datetimeFigureOut">
              <a:rPr lang="en-US" smtClean="0"/>
              <a:t>9/16/2021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412680772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9EF466-7E06-44A6-9BFA-DA4A41DD8260}" type="datetimeFigureOut">
              <a:rPr lang="en-US" smtClean="0"/>
              <a:t>9/16/2021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384397432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EF466-7E06-44A6-9BFA-DA4A41DD8260}" type="datetimeFigureOut">
              <a:rPr lang="en-US" smtClean="0"/>
              <a:t>9/16/2021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347006708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189055438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9EF466-7E06-44A6-9BFA-DA4A41DD8260}" type="datetimeFigureOut">
              <a:rPr lang="en-US" smtClean="0"/>
              <a:t>9/16/2021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312FB8-77F8-40CC-BE8A-8824390A0B9C}" type="slidenum">
              <a:rPr lang="en-US" smtClean="0"/>
              <a:t>‹#›</a:t>
            </a:fld>
            <a:endParaRPr lang="en-US"/>
          </a:p>
        </p:txBody>
      </p:sp>
    </p:spTree>
    <p:extLst>
      <p:ext uri="{BB962C8B-B14F-4D97-AF65-F5344CB8AC3E}">
        <p14:creationId xmlns:p14="http://schemas.microsoft.com/office/powerpoint/2010/main" val="55757048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D9EF466-7E06-44A6-9BFA-DA4A41DD8260}" type="datetimeFigureOut">
              <a:rPr lang="en-US" smtClean="0"/>
              <a:t>9/16/2021</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312FB8-77F8-40CC-BE8A-8824390A0B9C}" type="slidenum">
              <a:rPr lang="en-US" smtClean="0"/>
              <a:t>‹#›</a:t>
            </a:fld>
            <a:endParaRPr lang="en-US"/>
          </a:p>
        </p:txBody>
      </p:sp>
    </p:spTree>
    <p:extLst>
      <p:ext uri="{BB962C8B-B14F-4D97-AF65-F5344CB8AC3E}">
        <p14:creationId xmlns:p14="http://schemas.microsoft.com/office/powerpoint/2010/main" val="25709501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A58443-5810-45D4-9236-0653E751400C}"/>
              </a:ext>
            </a:extLst>
          </p:cNvPr>
          <p:cNvSpPr txBox="1"/>
          <p:nvPr/>
        </p:nvSpPr>
        <p:spPr>
          <a:xfrm>
            <a:off x="3567820" y="251989"/>
            <a:ext cx="5056357" cy="1600438"/>
          </a:xfrm>
          <a:prstGeom prst="rect">
            <a:avLst/>
          </a:prstGeom>
          <a:noFill/>
        </p:spPr>
        <p:txBody>
          <a:bodyPr wrap="square" rtlCol="0">
            <a:spAutoFit/>
          </a:bodyPr>
          <a:lstStyle/>
          <a:p>
            <a:pPr algn="ctr" defTabSz="914400" rtl="1">
              <a:lnSpc>
                <a:spcPct val="80000"/>
              </a:lnSpc>
              <a:spcBef>
                <a:spcPts val="1000"/>
              </a:spcBef>
              <a:buSzPct val="125000"/>
            </a:pPr>
            <a:r>
              <a:rPr lang="fa-IR" sz="8000" cap="all" dirty="0" err="1">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نوترکیبی</a:t>
            </a:r>
            <a:r>
              <a:rPr lang="fa-IR" sz="8000"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 </a:t>
            </a:r>
            <a:r>
              <a:rPr lang="fa-IR" sz="3600"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a:t>
            </a:r>
            <a:r>
              <a:rPr lang="en-US" altLang="en-US" sz="2400" b="1" dirty="0">
                <a:solidFill>
                  <a:srgbClr val="FFFF00"/>
                </a:solidFill>
                <a:effectLst>
                  <a:glow rad="101600">
                    <a:schemeClr val="bg1">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Recombination</a:t>
            </a:r>
            <a:r>
              <a:rPr lang="fa-IR" sz="3600"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a:t>
            </a:r>
            <a:endParaRPr lang="en-US" sz="3200"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endParaRPr>
          </a:p>
        </p:txBody>
      </p:sp>
      <p:sp>
        <p:nvSpPr>
          <p:cNvPr id="6" name="TextBox 5">
            <a:extLst>
              <a:ext uri="{FF2B5EF4-FFF2-40B4-BE49-F238E27FC236}">
                <a16:creationId xmlns:a16="http://schemas.microsoft.com/office/drawing/2014/main" id="{BAF04B79-AC29-4B32-B64B-2705AD268BEF}"/>
              </a:ext>
            </a:extLst>
          </p:cNvPr>
          <p:cNvSpPr txBox="1"/>
          <p:nvPr/>
        </p:nvSpPr>
        <p:spPr>
          <a:xfrm>
            <a:off x="580237" y="1852427"/>
            <a:ext cx="11031520" cy="4263796"/>
          </a:xfrm>
          <a:prstGeom prst="rect">
            <a:avLst/>
          </a:prstGeom>
          <a:noFill/>
        </p:spPr>
        <p:txBody>
          <a:bodyPr wrap="square" rtlCol="0">
            <a:spAutoFit/>
          </a:bodyPr>
          <a:lstStyle/>
          <a:p>
            <a:pPr algn="ctr" defTabSz="914400" rtl="1">
              <a:lnSpc>
                <a:spcPct val="200000"/>
              </a:lnSpc>
              <a:spcBef>
                <a:spcPts val="1000"/>
              </a:spcBef>
              <a:buSzPct val="125000"/>
            </a:pPr>
            <a:r>
              <a:rPr lang="fa-IR"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تهیه و تنظیم: سید محمدرضا مولائی</a:t>
            </a:r>
          </a:p>
          <a:p>
            <a:pPr algn="ctr" defTabSz="914400" rtl="1">
              <a:lnSpc>
                <a:spcPct val="200000"/>
              </a:lnSpc>
              <a:spcBef>
                <a:spcPts val="1000"/>
              </a:spcBef>
              <a:buSzPct val="125000"/>
            </a:pPr>
            <a:r>
              <a:rPr lang="fa-IR"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کلاس هشتم 2</a:t>
            </a:r>
          </a:p>
          <a:p>
            <a:pPr algn="ctr" defTabSz="914400" rtl="1">
              <a:lnSpc>
                <a:spcPct val="200000"/>
              </a:lnSpc>
              <a:spcBef>
                <a:spcPts val="1000"/>
              </a:spcBef>
              <a:buSzPct val="125000"/>
            </a:pPr>
            <a:r>
              <a:rPr lang="fa-IR"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استاد راهنما: جناب آقای یحیی</a:t>
            </a:r>
          </a:p>
          <a:p>
            <a:pPr algn="ctr" defTabSz="914400" rtl="1">
              <a:lnSpc>
                <a:spcPct val="200000"/>
              </a:lnSpc>
              <a:spcBef>
                <a:spcPts val="1000"/>
              </a:spcBef>
              <a:buSzPct val="125000"/>
            </a:pPr>
            <a:r>
              <a:rPr lang="fa-IR"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اردیبهشت ماه 1400</a:t>
            </a:r>
          </a:p>
        </p:txBody>
      </p:sp>
      <p:sp>
        <p:nvSpPr>
          <p:cNvPr id="2" name="TextBox 1">
            <a:extLst>
              <a:ext uri="{FF2B5EF4-FFF2-40B4-BE49-F238E27FC236}">
                <a16:creationId xmlns:a16="http://schemas.microsoft.com/office/drawing/2014/main" id="{2257ABD2-6EE0-42EF-8C78-0334FFFBFFA6}"/>
              </a:ext>
            </a:extLst>
          </p:cNvPr>
          <p:cNvSpPr txBox="1"/>
          <p:nvPr/>
        </p:nvSpPr>
        <p:spPr>
          <a:xfrm>
            <a:off x="4102218" y="6235209"/>
            <a:ext cx="3987558"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WWW.kavosh2020.blog.ir</a:t>
            </a:r>
          </a:p>
        </p:txBody>
      </p:sp>
    </p:spTree>
    <p:extLst>
      <p:ext uri="{BB962C8B-B14F-4D97-AF65-F5344CB8AC3E}">
        <p14:creationId xmlns:p14="http://schemas.microsoft.com/office/powerpoint/2010/main" val="82389288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BE2BF-8C22-4B5B-9413-72CCDD960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3121" y="692092"/>
            <a:ext cx="5305758" cy="54738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1414105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9F793C-0090-4083-B656-55B4E59B439B}"/>
              </a:ext>
            </a:extLst>
          </p:cNvPr>
          <p:cNvSpPr txBox="1"/>
          <p:nvPr/>
        </p:nvSpPr>
        <p:spPr>
          <a:xfrm>
            <a:off x="1123950" y="714375"/>
            <a:ext cx="9420225" cy="5016951"/>
          </a:xfrm>
          <a:prstGeom prst="rect">
            <a:avLst/>
          </a:prstGeom>
          <a:noFill/>
        </p:spPr>
        <p:txBody>
          <a:bodyPr wrap="square" rtlCol="0">
            <a:spAutoFit/>
          </a:bodyPr>
          <a:lstStyle/>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در رابطه هم توانی هیچ یک از دو الل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نمی‌تواند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بر دیگری به درستی غالب شود و هردو الل به صورت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هم‌زمان</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بروز پیدا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می‌کنند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مثل گاوی که یک الل برای رنگ موی سیاه دارد و یک الل برای رنگ موی سفید به همین دلیل مو در بعضی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قسمت‌ها</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سفید و در بعضی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قسمت‌ها</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سیاه است.</a:t>
            </a:r>
          </a:p>
          <a:p>
            <a:pPr algn="r" rtl="1">
              <a:lnSpc>
                <a:spcPct val="150000"/>
              </a:lnSpc>
            </a:pPr>
            <a:endPar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در رابطه غالبیت ناقص هردو الل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به‌طور</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هم‌زمان</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ترکیبی اثر خود را نشان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می‌دهند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صفتی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بینابین ظاهر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می‌کنند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مثلاً رنگ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گلبرگ‌های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یک گل شمعدانی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دیپلوئیدی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که یک الل رنگ سرخ دارد و یک الل رنگ سفید به دلیل رابطه غالب ناقص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گلبرگ‌های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صورتی خواهد داشت. یعنی ترکیب رنگ سرخ و سفید.</a:t>
            </a:r>
            <a:endParaRPr lang="en-US"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p:txBody>
      </p:sp>
    </p:spTree>
    <p:extLst>
      <p:ext uri="{BB962C8B-B14F-4D97-AF65-F5344CB8AC3E}">
        <p14:creationId xmlns:p14="http://schemas.microsoft.com/office/powerpoint/2010/main" val="3835315170"/>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0EA233-44B7-4CBB-BBC9-67E9B51B1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3986" y="498409"/>
            <a:ext cx="5464028" cy="4737056"/>
          </a:xfrm>
          <a:prstGeom prst="rect">
            <a:avLst/>
          </a:prstGeom>
          <a:ln w="88900" cap="sq" cmpd="thickThin">
            <a:solidFill>
              <a:srgbClr val="000000"/>
            </a:solidFill>
            <a:prstDash val="solid"/>
            <a:miter lim="800000"/>
          </a:ln>
          <a:effectLst>
            <a:innerShdw blurRad="76200">
              <a:srgbClr val="000000"/>
            </a:innerShdw>
          </a:effectLst>
        </p:spPr>
      </p:pic>
      <p:sp>
        <p:nvSpPr>
          <p:cNvPr id="5" name="TextBox 4">
            <a:extLst>
              <a:ext uri="{FF2B5EF4-FFF2-40B4-BE49-F238E27FC236}">
                <a16:creationId xmlns:a16="http://schemas.microsoft.com/office/drawing/2014/main" id="{968D3EC5-31F2-4A8B-B199-FE4A87CD08FB}"/>
              </a:ext>
            </a:extLst>
          </p:cNvPr>
          <p:cNvSpPr txBox="1"/>
          <p:nvPr/>
        </p:nvSpPr>
        <p:spPr>
          <a:xfrm>
            <a:off x="3842158" y="5444455"/>
            <a:ext cx="4228051" cy="584775"/>
          </a:xfrm>
          <a:prstGeom prst="rect">
            <a:avLst/>
          </a:prstGeom>
          <a:noFill/>
        </p:spPr>
        <p:txBody>
          <a:bodyPr wrap="square" rtlCol="0">
            <a:spAutoFit/>
          </a:bodyPr>
          <a:lstStyle/>
          <a:p>
            <a:pPr algn="ctr" rtl="1"/>
            <a:r>
              <a:rPr lang="fa-IR"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هم توانی</a:t>
            </a:r>
            <a:endParaRPr lang="en-US"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endParaRPr>
          </a:p>
        </p:txBody>
      </p:sp>
    </p:spTree>
    <p:extLst>
      <p:ext uri="{BB962C8B-B14F-4D97-AF65-F5344CB8AC3E}">
        <p14:creationId xmlns:p14="http://schemas.microsoft.com/office/powerpoint/2010/main" val="215316714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68554A-6432-4BFA-9C39-80C3C9778330}"/>
              </a:ext>
            </a:extLst>
          </p:cNvPr>
          <p:cNvSpPr txBox="1"/>
          <p:nvPr/>
        </p:nvSpPr>
        <p:spPr>
          <a:xfrm>
            <a:off x="133350" y="2497976"/>
            <a:ext cx="12277725" cy="1862048"/>
          </a:xfrm>
          <a:prstGeom prst="rect">
            <a:avLst/>
          </a:prstGeom>
          <a:noFill/>
        </p:spPr>
        <p:txBody>
          <a:bodyPr wrap="square" rtlCol="0">
            <a:spAutoFit/>
          </a:bodyPr>
          <a:lstStyle/>
          <a:p>
            <a:pPr algn="ctr"/>
            <a:r>
              <a:rPr lang="fa-IR" sz="115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با تشکر از همراهی شما</a:t>
            </a:r>
            <a:endParaRPr lang="en-US" sz="115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endParaRPr>
          </a:p>
        </p:txBody>
      </p:sp>
    </p:spTree>
    <p:extLst>
      <p:ext uri="{BB962C8B-B14F-4D97-AF65-F5344CB8AC3E}">
        <p14:creationId xmlns:p14="http://schemas.microsoft.com/office/powerpoint/2010/main" val="160546148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2BCB93E-EDC4-4132-B3D7-99700ABABEC4}"/>
              </a:ext>
            </a:extLst>
          </p:cNvPr>
          <p:cNvSpPr txBox="1"/>
          <p:nvPr/>
        </p:nvSpPr>
        <p:spPr>
          <a:xfrm>
            <a:off x="981512" y="702390"/>
            <a:ext cx="9907397" cy="5839868"/>
          </a:xfrm>
          <a:prstGeom prst="rect">
            <a:avLst/>
          </a:prstGeom>
          <a:noFill/>
        </p:spPr>
        <p:txBody>
          <a:bodyPr wrap="square" rtlCol="0">
            <a:spAutoFit/>
          </a:bodyPr>
          <a:lstStyle/>
          <a:p>
            <a:pPr algn="r" rtl="1">
              <a:lnSpc>
                <a:spcPct val="150000"/>
              </a:lnSpc>
            </a:pP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نوترکیبی ژنتیکی به طور کلی فرایندی است که طی آن مولکول های اسید نوکلئیک شکسته شده و به یکدیگر متصل می شوند. این عمل در اکثر اوقات در</a:t>
            </a:r>
            <a:r>
              <a:rPr lang="fa-IR" sz="2800" b="1" dirty="0">
                <a:solidFill>
                  <a:schemeClr val="tx2">
                    <a:lumMod val="20000"/>
                    <a:lumOff val="80000"/>
                  </a:schemeClr>
                </a:solidFill>
                <a:effectLst>
                  <a:glow rad="101600">
                    <a:schemeClr val="accent4">
                      <a:lumMod val="75000"/>
                      <a:alpha val="60000"/>
                    </a:schemeClr>
                  </a:glow>
                  <a:outerShdw blurRad="50800" dist="38100" dir="2700000" algn="tl" rotWithShape="0">
                    <a:prstClr val="black">
                      <a:alpha val="40000"/>
                    </a:prstClr>
                  </a:outerShdw>
                </a:effectLst>
                <a:cs typeface="B Badr" panose="00000400000000000000" pitchFamily="2" charset="-78"/>
              </a:rPr>
              <a:t> </a:t>
            </a:r>
            <a:r>
              <a:rPr lang="en-US" sz="2800" b="1" dirty="0">
                <a:effectLst>
                  <a:glow rad="101600">
                    <a:schemeClr val="accent4">
                      <a:lumMod val="75000"/>
                      <a:alpha val="60000"/>
                    </a:scheme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DNA</a:t>
            </a:r>
            <a:r>
              <a:rPr lang="fa-IR" sz="2800" b="1" dirty="0">
                <a:solidFill>
                  <a:schemeClr val="tx2">
                    <a:lumMod val="20000"/>
                    <a:lumOff val="80000"/>
                  </a:schemeClr>
                </a:solidFill>
                <a:effectLst>
                  <a:glow rad="101600">
                    <a:schemeClr val="accent4">
                      <a:lumMod val="75000"/>
                      <a:alpha val="60000"/>
                    </a:schemeClr>
                  </a:glow>
                  <a:outerShdw blurRad="50800" dist="38100" dir="2700000" algn="tl" rotWithShape="0">
                    <a:prstClr val="black">
                      <a:alpha val="40000"/>
                    </a:prstClr>
                  </a:outerShdw>
                </a:effectLst>
                <a:cs typeface="B Badr" panose="00000400000000000000" pitchFamily="2" charset="-78"/>
              </a:rPr>
              <a:t> </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و مواقعی نیز در </a:t>
            </a:r>
            <a:r>
              <a:rPr lang="en-US" sz="2800" b="1" dirty="0">
                <a:effectLst>
                  <a:glow rad="101600">
                    <a:schemeClr val="accent4">
                      <a:lumMod val="75000"/>
                      <a:alpha val="60000"/>
                    </a:scheme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RNA</a:t>
            </a:r>
            <a:r>
              <a:rPr lang="fa-IR" sz="2800" b="1" dirty="0">
                <a:solidFill>
                  <a:schemeClr val="tx2">
                    <a:lumMod val="20000"/>
                    <a:lumOff val="80000"/>
                  </a:schemeClr>
                </a:solidFill>
                <a:effectLst>
                  <a:glow rad="101600">
                    <a:schemeClr val="accent4">
                      <a:lumMod val="75000"/>
                      <a:alpha val="60000"/>
                    </a:schemeClr>
                  </a:glow>
                  <a:outerShdw blurRad="50800" dist="38100" dir="2700000" algn="tl" rotWithShape="0">
                    <a:prstClr val="black">
                      <a:alpha val="40000"/>
                    </a:prstClr>
                  </a:outerShdw>
                </a:effectLst>
                <a:cs typeface="B Badr" panose="00000400000000000000" pitchFamily="2" charset="-78"/>
              </a:rPr>
              <a:t> </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رخ می دهد.</a:t>
            </a:r>
          </a:p>
          <a:p>
            <a:pPr algn="r" rtl="1">
              <a:lnSpc>
                <a:spcPct val="150000"/>
              </a:lnSpc>
            </a:pP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این فرایند در هوهسته‌ای‌ها (یوکاریوت) در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میوز</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رخ داده و به آن فرایند چلیپایی شدن یا کراسینگ اوور می گویند.</a:t>
            </a:r>
          </a:p>
          <a:p>
            <a:pPr algn="r" rtl="1">
              <a:lnSpc>
                <a:spcPct val="150000"/>
              </a:lnSpc>
            </a:pP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در مهندسی ژنتیک فرایند نوترکیبی بسیار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پرکاربرد</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است. به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وسیلة</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آن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می‌توان</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ژنوم موجودات مختلف را به موجودی دیگر وارد کرد.</a:t>
            </a:r>
          </a:p>
          <a:p>
            <a:pPr algn="r" rtl="1">
              <a:lnSpc>
                <a:spcPct val="150000"/>
              </a:lnSpc>
            </a:pP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در این تحقیق طبق درس، به نوترکیبی در سلول های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یوکاریوت</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می پردازیم.</a:t>
            </a:r>
            <a:b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br>
            <a:endParaRPr lang="en-US"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p:txBody>
      </p:sp>
    </p:spTree>
    <p:extLst>
      <p:ext uri="{BB962C8B-B14F-4D97-AF65-F5344CB8AC3E}">
        <p14:creationId xmlns:p14="http://schemas.microsoft.com/office/powerpoint/2010/main" val="2146762539"/>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B0457C-194F-4303-8280-9C7B04A65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394" y="1371600"/>
            <a:ext cx="5715000" cy="3831973"/>
          </a:xfrm>
          <a:prstGeom prst="snip2DiagRect">
            <a:avLst>
              <a:gd name="adj1" fmla="val 16157"/>
              <a:gd name="adj2" fmla="val 15673"/>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26" name="Picture 2" descr="آشنایی با خواص و ویتامین های پرتقال و پوست و آب میوه آن - آشپزی ها">
            <a:extLst>
              <a:ext uri="{FF2B5EF4-FFF2-40B4-BE49-F238E27FC236}">
                <a16:creationId xmlns:a16="http://schemas.microsoft.com/office/drawing/2014/main" id="{DE72CD35-4211-4588-AD64-80E32A3348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06" y="1371600"/>
            <a:ext cx="5108411" cy="3831973"/>
          </a:xfrm>
          <a:prstGeom prst="snip2DiagRect">
            <a:avLst>
              <a:gd name="adj1" fmla="val 15411"/>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84683174"/>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06947C-3A98-4AEF-83A7-0B605AFF4359}"/>
              </a:ext>
            </a:extLst>
          </p:cNvPr>
          <p:cNvSpPr txBox="1"/>
          <p:nvPr/>
        </p:nvSpPr>
        <p:spPr>
          <a:xfrm>
            <a:off x="1005106" y="1669442"/>
            <a:ext cx="9976607" cy="4478149"/>
          </a:xfrm>
          <a:prstGeom prst="rect">
            <a:avLst/>
          </a:prstGeom>
          <a:noFill/>
        </p:spPr>
        <p:txBody>
          <a:bodyPr wrap="square">
            <a:spAutoFit/>
          </a:bodyPr>
          <a:lstStyle/>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کراسینگ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اوور</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در تقسیم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میوز</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عمدتا در پروفاز1 رخ می دهد و بین دو کروموزم همتا (همولوگ) اتفاق می افتد.</a:t>
            </a:r>
          </a:p>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در طی فرایند نوترکیبی جا به جایی فام‌تن‌ های پدر و مادری رخ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می‌دهد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می‌تواند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سبب تولید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دگره</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‌های جدید شود.</a:t>
            </a:r>
          </a:p>
          <a:p>
            <a:pPr algn="r" rtl="1">
              <a:lnSpc>
                <a:spcPct val="150000"/>
              </a:lnSpc>
            </a:pPr>
            <a:endPar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کروموزم های همتا یا همولوگ جفت کروموزوم‌هایی هستند که با ژن‌های با ویژگی‌های مشابه در جایگاه کروموزمی (لوکوس) متناظر از لحاظ طول، موقعیت سانترومر و... مشابه هستند. در این جفت، یک کروموزم از پدر و دیگری از مادر آمده است.</a:t>
            </a:r>
          </a:p>
        </p:txBody>
      </p:sp>
      <p:sp>
        <p:nvSpPr>
          <p:cNvPr id="2" name="TextBox 1">
            <a:extLst>
              <a:ext uri="{FF2B5EF4-FFF2-40B4-BE49-F238E27FC236}">
                <a16:creationId xmlns:a16="http://schemas.microsoft.com/office/drawing/2014/main" id="{24F0AAB4-4DA3-498A-9849-D63FB6289039}"/>
              </a:ext>
            </a:extLst>
          </p:cNvPr>
          <p:cNvSpPr txBox="1"/>
          <p:nvPr/>
        </p:nvSpPr>
        <p:spPr>
          <a:xfrm>
            <a:off x="5657850" y="360986"/>
            <a:ext cx="5162550" cy="854080"/>
          </a:xfrm>
          <a:prstGeom prst="rect">
            <a:avLst/>
          </a:prstGeom>
          <a:noFill/>
        </p:spPr>
        <p:txBody>
          <a:bodyPr wrap="square" rtlCol="0">
            <a:spAutoFit/>
          </a:bodyPr>
          <a:lstStyle/>
          <a:p>
            <a:pPr algn="r" rtl="1">
              <a:lnSpc>
                <a:spcPct val="150000"/>
              </a:lnSpc>
            </a:pPr>
            <a:r>
              <a:rPr lang="fa-IR" sz="36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کراسینگ </a:t>
            </a:r>
            <a:r>
              <a:rPr lang="fa-IR" sz="3600" b="1" cap="all" dirty="0" err="1">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اوور</a:t>
            </a:r>
            <a:r>
              <a:rPr lang="fa-IR" sz="36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 </a:t>
            </a:r>
            <a:r>
              <a:rPr lang="fa-IR" sz="3200" cap="all" dirty="0">
                <a:solidFill>
                  <a:srgbClr val="FFFF00"/>
                </a:solidFill>
                <a:effectLst>
                  <a:glow rad="165100">
                    <a:schemeClr val="bg1">
                      <a:alpha val="47000"/>
                    </a:schemeClr>
                  </a:glow>
                  <a:outerShdw blurRad="63500" sx="102000" sy="102000" algn="ctr" rotWithShape="0">
                    <a:prstClr val="black">
                      <a:alpha val="40000"/>
                    </a:prstClr>
                  </a:outerShdw>
                </a:effectLst>
              </a:rPr>
              <a:t>(</a:t>
            </a:r>
            <a:r>
              <a:rPr lang="en-US" sz="3200" b="1" dirty="0">
                <a:solidFill>
                  <a:srgbClr val="FFFF00"/>
                </a:solidFill>
                <a:effectLst>
                  <a:glow rad="101600">
                    <a:schemeClr val="bg1">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Crossing over</a:t>
            </a:r>
            <a:r>
              <a:rPr lang="fa-IR" sz="3200" cap="all" dirty="0">
                <a:solidFill>
                  <a:srgbClr val="FFFF00"/>
                </a:solidFill>
                <a:effectLst>
                  <a:glow rad="165100">
                    <a:schemeClr val="bg1">
                      <a:alpha val="47000"/>
                    </a:schemeClr>
                  </a:glow>
                  <a:outerShdw blurRad="63500" sx="102000" sy="102000" algn="ctr" rotWithShape="0">
                    <a:prstClr val="black">
                      <a:alpha val="40000"/>
                    </a:prstClr>
                  </a:outerShdw>
                </a:effectLst>
              </a:rPr>
              <a:t>):</a:t>
            </a:r>
            <a:endParaRPr lang="en-US" sz="3200" cap="all" dirty="0">
              <a:solidFill>
                <a:srgbClr val="FFFF00"/>
              </a:solidFill>
              <a:effectLst>
                <a:glow rad="165100">
                  <a:schemeClr val="bg1">
                    <a:alpha val="47000"/>
                  </a:schemeClr>
                </a:glow>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2650911251"/>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3732F2-93E5-4E78-9D59-0F3C7CDBBE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75" y="565068"/>
            <a:ext cx="4732199" cy="5727864"/>
          </a:xfrm>
          <a:prstGeom prst="round2DiagRect">
            <a:avLst>
              <a:gd name="adj1" fmla="val 14576"/>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a:extLst>
              <a:ext uri="{FF2B5EF4-FFF2-40B4-BE49-F238E27FC236}">
                <a16:creationId xmlns:a16="http://schemas.microsoft.com/office/drawing/2014/main" id="{143C92C4-DF77-48AE-B59A-C9BF53712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002" y="1589213"/>
            <a:ext cx="4732198" cy="3679573"/>
          </a:xfrm>
          <a:prstGeom prst="round2DiagRect">
            <a:avLst>
              <a:gd name="adj1" fmla="val 13302"/>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17992136"/>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نوترکیبی همولوگ">
            <a:extLst>
              <a:ext uri="{FF2B5EF4-FFF2-40B4-BE49-F238E27FC236}">
                <a16:creationId xmlns:a16="http://schemas.microsoft.com/office/drawing/2014/main" id="{2F62D85A-6A2D-44C0-89AC-B8955AF03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54" y="1690382"/>
            <a:ext cx="4734512" cy="34772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CC076F1-D564-49A6-9F03-410C99C8FF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332" y="1690384"/>
            <a:ext cx="4552014" cy="3477234"/>
          </a:xfrm>
          <a:prstGeom prst="round2DiagRect">
            <a:avLst>
              <a:gd name="adj1" fmla="val 1471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2940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ACF288-99EB-4DC2-A3DB-3F1012126AEA}"/>
              </a:ext>
            </a:extLst>
          </p:cNvPr>
          <p:cNvSpPr txBox="1"/>
          <p:nvPr/>
        </p:nvSpPr>
        <p:spPr>
          <a:xfrm>
            <a:off x="1402359" y="1263920"/>
            <a:ext cx="9219501" cy="3910814"/>
          </a:xfrm>
          <a:prstGeom prst="rect">
            <a:avLst/>
          </a:prstGeom>
          <a:noFill/>
        </p:spPr>
        <p:txBody>
          <a:bodyPr wrap="square" rtlCol="0">
            <a:spAutoFit/>
          </a:bodyPr>
          <a:lstStyle/>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هر ژن بر روی کروموزم (فام‌تن) جایگاه ویژه‌ای (لوکوس) دارد در این جایگاه ویژه، نوکلئوتید ها چیده شده‌اند که به آن توالی اسید نوکلئیک می‌گویند.</a:t>
            </a:r>
          </a:p>
          <a:p>
            <a:pPr algn="r" rtl="1">
              <a:lnSpc>
                <a:spcPct val="150000"/>
              </a:lnSpc>
            </a:pP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یا دگره به شکل‌های مختلف یک ژن که در یک مکان بر روی کروموزم (لوکوس) قرار می‌گیرند، می‌گویند.</a:t>
            </a:r>
          </a:p>
          <a:p>
            <a:pPr algn="r" rtl="1">
              <a:lnSpc>
                <a:spcPct val="150000"/>
              </a:lnSpc>
            </a:pP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الل‌ها</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ممکن است به صورت دوتایی و یا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چندتایی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بر بیان یک صفت خاص تاثیر بگذارند.</a:t>
            </a:r>
          </a:p>
          <a:p>
            <a:pPr algn="r" rtl="1">
              <a:lnSpc>
                <a:spcPct val="150000"/>
              </a:lnSpc>
            </a:pPr>
            <a:b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br>
            <a:endParaRPr lang="en-US"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p:txBody>
      </p:sp>
      <p:pic>
        <p:nvPicPr>
          <p:cNvPr id="7" name="Picture 6">
            <a:extLst>
              <a:ext uri="{FF2B5EF4-FFF2-40B4-BE49-F238E27FC236}">
                <a16:creationId xmlns:a16="http://schemas.microsoft.com/office/drawing/2014/main" id="{A4140794-173D-4742-BA93-5873AE546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4953" y="4663055"/>
            <a:ext cx="3628942" cy="1524156"/>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1AEB9531-405F-41C6-A22D-4E6DFC869F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9139" y="4516868"/>
            <a:ext cx="2671366" cy="1816530"/>
          </a:xfrm>
          <a:prstGeom prst="rect">
            <a:avLst/>
          </a:prstGeom>
          <a:ln w="88900" cap="sq" cmpd="thickThin">
            <a:solidFill>
              <a:srgbClr val="000000"/>
            </a:solidFill>
            <a:prstDash val="solid"/>
            <a:miter lim="800000"/>
          </a:ln>
          <a:effectLst>
            <a:innerShdw blurRad="76200">
              <a:srgbClr val="000000"/>
            </a:innerShdw>
          </a:effectLst>
        </p:spPr>
      </p:pic>
      <p:sp>
        <p:nvSpPr>
          <p:cNvPr id="2" name="TextBox 1">
            <a:extLst>
              <a:ext uri="{FF2B5EF4-FFF2-40B4-BE49-F238E27FC236}">
                <a16:creationId xmlns:a16="http://schemas.microsoft.com/office/drawing/2014/main" id="{CD6E7192-49E5-48B5-962F-BA782485C879}"/>
              </a:ext>
            </a:extLst>
          </p:cNvPr>
          <p:cNvSpPr txBox="1"/>
          <p:nvPr/>
        </p:nvSpPr>
        <p:spPr>
          <a:xfrm>
            <a:off x="7688160" y="335333"/>
            <a:ext cx="2933700" cy="854080"/>
          </a:xfrm>
          <a:prstGeom prst="rect">
            <a:avLst/>
          </a:prstGeom>
          <a:noFill/>
        </p:spPr>
        <p:txBody>
          <a:bodyPr wrap="square" rtlCol="0">
            <a:spAutoFit/>
          </a:bodyPr>
          <a:lstStyle/>
          <a:p>
            <a:pPr algn="r" rtl="1">
              <a:lnSpc>
                <a:spcPct val="150000"/>
              </a:lnSpc>
            </a:pPr>
            <a:r>
              <a:rPr lang="fa-IR" sz="3600" b="1" cap="all" dirty="0" err="1">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الل</a:t>
            </a:r>
            <a:r>
              <a:rPr lang="fa-IR" sz="3200" b="1" cap="all" dirty="0">
                <a:solidFill>
                  <a:srgbClr val="FFFF00"/>
                </a:solidFill>
                <a:effectLst>
                  <a:glow rad="165100">
                    <a:schemeClr val="bg1">
                      <a:alpha val="47000"/>
                    </a:schemeClr>
                  </a:glow>
                  <a:outerShdw blurRad="63500" sx="102000" sy="102000" algn="ctr" rotWithShape="0">
                    <a:prstClr val="black">
                      <a:alpha val="40000"/>
                    </a:prstClr>
                  </a:outerShdw>
                </a:effectLst>
                <a:cs typeface="B Badr" panose="00000400000000000000" pitchFamily="2" charset="-78"/>
              </a:rPr>
              <a:t> </a:t>
            </a:r>
            <a:r>
              <a:rPr lang="fa-IR" sz="3200" cap="all" dirty="0">
                <a:solidFill>
                  <a:srgbClr val="FFFF00"/>
                </a:solidFill>
                <a:effectLst>
                  <a:glow rad="165100">
                    <a:schemeClr val="bg1">
                      <a:alpha val="47000"/>
                    </a:schemeClr>
                  </a:glow>
                  <a:outerShdw blurRad="63500" sx="102000" sy="102000" algn="ctr" rotWithShape="0">
                    <a:prstClr val="black">
                      <a:alpha val="40000"/>
                    </a:prstClr>
                  </a:outerShdw>
                </a:effectLst>
              </a:rPr>
              <a:t>(</a:t>
            </a:r>
            <a:r>
              <a:rPr lang="en-US" sz="3200" b="1" dirty="0">
                <a:solidFill>
                  <a:srgbClr val="FFFF00"/>
                </a:solidFill>
                <a:effectLst>
                  <a:glow rad="101600">
                    <a:schemeClr val="bg1">
                      <a:alpha val="60000"/>
                    </a:schemeClr>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Allele</a:t>
            </a:r>
            <a:r>
              <a:rPr lang="fa-IR" sz="3200" cap="all" dirty="0">
                <a:solidFill>
                  <a:srgbClr val="FFFF00"/>
                </a:solidFill>
                <a:effectLst>
                  <a:glow rad="165100">
                    <a:schemeClr val="bg1">
                      <a:alpha val="47000"/>
                    </a:schemeClr>
                  </a:glow>
                  <a:outerShdw blurRad="63500" sx="102000" sy="102000" algn="ctr" rotWithShape="0">
                    <a:prstClr val="black">
                      <a:alpha val="40000"/>
                    </a:prstClr>
                  </a:outerShdw>
                </a:effectLst>
              </a:rPr>
              <a:t>):</a:t>
            </a:r>
            <a:endParaRPr lang="en-US" sz="3200" cap="all" dirty="0">
              <a:solidFill>
                <a:srgbClr val="FFFF00"/>
              </a:solidFill>
              <a:effectLst>
                <a:glow rad="165100">
                  <a:schemeClr val="bg1">
                    <a:alpha val="47000"/>
                  </a:schemeClr>
                </a:glow>
                <a:outerShdw blurRad="63500" sx="102000" sy="102000" algn="ctr" rotWithShape="0">
                  <a:prstClr val="black">
                    <a:alpha val="40000"/>
                  </a:prstClr>
                </a:outerShdw>
              </a:effectLst>
            </a:endParaRPr>
          </a:p>
        </p:txBody>
      </p:sp>
    </p:spTree>
    <p:extLst>
      <p:ext uri="{BB962C8B-B14F-4D97-AF65-F5344CB8AC3E}">
        <p14:creationId xmlns:p14="http://schemas.microsoft.com/office/powerpoint/2010/main" val="149663546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BA5A98-76F1-4740-BAC2-D2BFDFE3926F}"/>
              </a:ext>
            </a:extLst>
          </p:cNvPr>
          <p:cNvSpPr txBox="1"/>
          <p:nvPr/>
        </p:nvSpPr>
        <p:spPr>
          <a:xfrm>
            <a:off x="1441508" y="1551563"/>
            <a:ext cx="9308983" cy="3754874"/>
          </a:xfrm>
          <a:prstGeom prst="rect">
            <a:avLst/>
          </a:prstGeom>
          <a:noFill/>
        </p:spPr>
        <p:txBody>
          <a:bodyPr wrap="square" rtlCol="0">
            <a:spAutoFit/>
          </a:bodyPr>
          <a:lstStyle/>
          <a:p>
            <a:pPr algn="r" rtl="1">
              <a:lnSpc>
                <a:spcPct val="150000"/>
              </a:lnSpc>
            </a:pP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بی تردید همیشه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ها در یک ژن یکسان نیستند و ممکن است از پدر یک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از مادر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اللی</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دیگر انتقال یابد اما بعضی اوقات در نهایت فرزند یکی از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ها را به ارث می برد و یا بعضی اوقات ترکیبی از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ها به ارث برده می شود در چه شرایطی این اتفاقات رخ می دهند؟؟؟</a:t>
            </a:r>
          </a:p>
          <a:p>
            <a:pPr algn="r" rtl="1">
              <a:lnSpc>
                <a:spcPct val="150000"/>
              </a:lnSpc>
            </a:pPr>
            <a:endPar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a:p>
            <a:pPr algn="r" rtl="1"/>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بین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الل‌ها</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سه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رابطة</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(غالب و مغلوب)، (غالب ناقص) و (</a:t>
            </a:r>
            <a:r>
              <a:rPr lang="fa-IR" sz="28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هم‌توان</a:t>
            </a:r>
            <a:r>
              <a:rPr lang="fa-IR" sz="28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برقرار است.</a:t>
            </a:r>
          </a:p>
        </p:txBody>
      </p:sp>
    </p:spTree>
    <p:extLst>
      <p:ext uri="{BB962C8B-B14F-4D97-AF65-F5344CB8AC3E}">
        <p14:creationId xmlns:p14="http://schemas.microsoft.com/office/powerpoint/2010/main" val="78811682"/>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EC62B-4BC2-4F21-B5F1-8883AC486DF5}"/>
              </a:ext>
            </a:extLst>
          </p:cNvPr>
          <p:cNvSpPr txBox="1"/>
          <p:nvPr/>
        </p:nvSpPr>
        <p:spPr>
          <a:xfrm>
            <a:off x="1524000" y="635927"/>
            <a:ext cx="9344025" cy="5586145"/>
          </a:xfrm>
          <a:prstGeom prst="rect">
            <a:avLst/>
          </a:prstGeom>
          <a:noFill/>
        </p:spPr>
        <p:txBody>
          <a:bodyPr wrap="square" rtlCol="0">
            <a:spAutoFit/>
          </a:bodyPr>
          <a:lstStyle/>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همه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الل‌ها</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با هم برابر نیستند. برخی از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آن‌ها</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از بروز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الل‌های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دیگر جلوگیری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می‌کنند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که عملکرد آن توسط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دیگر پوشانده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می‌شود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الل‌های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مغلوب (</a:t>
            </a:r>
            <a:r>
              <a:rPr lang="en-US" sz="2400" b="1" dirty="0">
                <a:effectLst>
                  <a:glow rad="101600">
                    <a:schemeClr val="accent4">
                      <a:lumMod val="75000"/>
                      <a:alpha val="60000"/>
                    </a:scheme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Recessive Allele</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نام دارند.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الل‌هایی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که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می‌توانند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در حضور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دیگر در فرد ظاهر شوند،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الل</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غالب (</a:t>
            </a:r>
            <a:r>
              <a:rPr lang="en-US" sz="2400" b="1" dirty="0">
                <a:effectLst>
                  <a:glow rad="101600">
                    <a:schemeClr val="accent4">
                      <a:lumMod val="75000"/>
                      <a:alpha val="60000"/>
                    </a:schemeClr>
                  </a:glow>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Dominant Allele</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نام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می‌گیرند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a:t>
            </a:r>
          </a:p>
          <a:p>
            <a:pPr algn="r" rtl="1">
              <a:lnSpc>
                <a:spcPct val="150000"/>
              </a:lnSpc>
            </a:pP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مثلاً صاف یا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چروکیده</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بودن دانه یک گیاه فقط از طریق دو الل روی کروموزم‌های همتا تعیین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می‌شود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درصورتی که الل مربوط به چروکیدگی الل مغلوب باشد و الل مربوط به صافی الل غالب؛ اگر روی یکی از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کروموزم‌ها</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الل غالب باشد و روی دیگری الل مغلوب چون الل صافی غالب است دانه گیاه صاف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می‌شود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درصورتی که هردو الل غالب باشند نیز همان اتفاق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می‌افتد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دانه صاف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می‌شود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و تنها در صورتی که هردو الل روی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کروموزمهای</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همتا مغلوب باشند دانه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چروکیده</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 </a:t>
            </a:r>
            <a:r>
              <a:rPr lang="fa-IR" sz="2400" b="1" dirty="0" err="1">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می‌شود</a:t>
            </a:r>
            <a:r>
              <a:rPr lang="fa-IR"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rPr>
              <a:t>.</a:t>
            </a:r>
            <a:endParaRPr lang="en-US" sz="2400" b="1" dirty="0">
              <a:effectLst>
                <a:glow rad="101600">
                  <a:schemeClr val="accent4">
                    <a:lumMod val="75000"/>
                    <a:alpha val="60000"/>
                  </a:schemeClr>
                </a:glow>
                <a:outerShdw blurRad="50800" dist="38100" dir="2700000" algn="tl" rotWithShape="0">
                  <a:prstClr val="black">
                    <a:alpha val="40000"/>
                  </a:prstClr>
                </a:outerShdw>
              </a:effectLst>
              <a:cs typeface="B Nazanin" panose="00000400000000000000" pitchFamily="2" charset="-78"/>
            </a:endParaRPr>
          </a:p>
        </p:txBody>
      </p:sp>
    </p:spTree>
    <p:extLst>
      <p:ext uri="{BB962C8B-B14F-4D97-AF65-F5344CB8AC3E}">
        <p14:creationId xmlns:p14="http://schemas.microsoft.com/office/powerpoint/2010/main" val="539135937"/>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Circuit</Template>
  <TotalTime>308</TotalTime>
  <Words>657</Words>
  <Application>Microsoft Office PowerPoint</Application>
  <PresentationFormat>Widescreen</PresentationFormat>
  <Paragraphs>30</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Tw Cen MT</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Shadows</dc:creator>
  <cp:lastModifiedBy>Shadows</cp:lastModifiedBy>
  <cp:revision>31</cp:revision>
  <dcterms:created xsi:type="dcterms:W3CDTF">2021-05-06T14:59:57Z</dcterms:created>
  <dcterms:modified xsi:type="dcterms:W3CDTF">2021-09-16T17:14:23Z</dcterms:modified>
</cp:coreProperties>
</file>