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19"/>
  </p:notesMasterIdLst>
  <p:sldIdLst>
    <p:sldId id="271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0339-6ECC-4E32-B3BA-CB2563989D45}" type="datetimeFigureOut">
              <a:rPr lang="en-US" smtClean="0"/>
              <a:t>12-Mar-13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7EDE-EF1C-4A1B-AAAF-9846444ED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E7EDE-EF1C-4A1B-AAAF-9846444ED2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1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7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2" y="1794936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3"/>
            <a:ext cx="1213821" cy="365125"/>
          </a:xfrm>
        </p:spPr>
        <p:txBody>
          <a:bodyPr/>
          <a:lstStyle/>
          <a:p>
            <a:fld id="{7B97A40F-3CF4-4BA8-BA6A-1155736FA788}" type="datetime1">
              <a:rPr lang="en-US" smtClean="0"/>
              <a:t>12-Mar-13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3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3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C610-705D-441C-83D8-2A430A49D972}" type="datetime1">
              <a:rPr lang="en-US" smtClean="0"/>
              <a:t>12-Mar-13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93B3-96ED-4036-A6B1-2C912209E64D}" type="datetime1">
              <a:rPr lang="en-US" smtClean="0"/>
              <a:t>12-Mar-13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80B7-E298-48E6-9C23-FB54CCD178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6C77-4CFA-445B-BFD7-030D08CF6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1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52DC-78C5-41D3-920C-22EB8EF4A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03B1-0BE8-4344-AC2F-0B00E26CC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4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FF54-DCA2-4734-A0AE-DEE2227004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5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CC07-E922-41E2-84D1-67E56A898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5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0816-0C8E-45DE-8A74-C91D377E1C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89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D97E-628D-493B-9A81-A7E773B44C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D5F3-6041-49AC-B3BF-0B16E33D896C}" type="datetime1">
              <a:rPr lang="en-US" smtClean="0"/>
              <a:t>12-Mar-13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0EED-ED59-4F49-8028-AD5FD9F59E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4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AA04-1081-486D-8E9B-8369EDC47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3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DA67-B09F-4837-8B13-EFE96D78DD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0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C9B5-14E2-4065-B217-45D29E47EB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62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C087-22E7-4F5C-A949-F9DD3E640B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6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5044-4EB7-462B-BD16-3FC7680E21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53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0A18-1C52-4BFF-86F7-C0235CACA1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2453-8DB2-4072-980F-D506DD803C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24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7B4E-5CCF-4E25-882E-F40F9EAA02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80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FED2-7EC9-45F0-AC91-D9AA7E521C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10D2-2462-4745-A8E8-2BB0E0282E06}" type="datetime1">
              <a:rPr lang="en-US" smtClean="0"/>
              <a:t>12-Mar-13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5596-0998-40F2-B7F5-29AE214CA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90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5EEF-FE0C-4B78-A03A-83F525C28B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5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AB8-5499-4255-8FCA-B656FA48BE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46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0962-2D85-4B9A-BB0B-E85B39AE52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0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A7DA-EE73-42F6-A60A-B41AFC5DA9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4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39EC-30F1-4FFD-B84E-9710F1E149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98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6FC6-71AD-4937-A528-4BE87533D4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81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EF-1F69-4AD1-A8FB-9984EDAFEE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4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FC9E-B55F-45C0-B99B-8EF3B0A86C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5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5647-7BE4-433F-835E-8113AB67A8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9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D4E4-55BB-4013-B516-EFBDE912BA75}" type="datetime1">
              <a:rPr lang="en-US" smtClean="0"/>
              <a:t>12-Mar-13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F364-BDA4-45D5-BA83-573F3F839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96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0DD0-170D-45A0-9BF1-62F8F879FF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94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AB5B-5651-49F3-A455-7DD55C87CD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97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0DD-9910-487E-855A-681ABF5AB1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69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2D85-510C-44AD-91F8-6BD82B476B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2651-FC55-4F89-9B5A-2A7C07B86E88}" type="datetime1">
              <a:rPr lang="en-US" smtClean="0"/>
              <a:t>12-Mar-13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AE1D-04B5-41DB-B63A-6A1DB06428CF}" type="datetime1">
              <a:rPr lang="en-US" smtClean="0"/>
              <a:t>12-Mar-13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6C4A-16B0-48A6-8C6F-22A83A23F563}" type="datetime1">
              <a:rPr lang="en-US" smtClean="0"/>
              <a:t>12-Mar-13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3"/>
            <a:ext cx="1213821" cy="365125"/>
          </a:xfrm>
        </p:spPr>
        <p:txBody>
          <a:bodyPr/>
          <a:lstStyle/>
          <a:p>
            <a:fld id="{15348416-2406-40DF-9832-42F05FCEFED6}" type="datetime1">
              <a:rPr lang="en-US" smtClean="0"/>
              <a:t>12-Mar-13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2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2"/>
            <a:ext cx="554023" cy="365125"/>
          </a:xfrm>
        </p:spPr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8"/>
            <a:ext cx="1213821" cy="365125"/>
          </a:xfrm>
        </p:spPr>
        <p:txBody>
          <a:bodyPr/>
          <a:lstStyle/>
          <a:p>
            <a:fld id="{E076D56D-9554-4280-A20E-C7A9EDF939F1}" type="datetime1">
              <a:rPr lang="en-US" smtClean="0"/>
              <a:t>12-Mar-13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8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3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237880-DFEA-4449-8ED3-4DD677611225}" type="datetime1">
              <a:rPr lang="en-US" smtClean="0"/>
              <a:t>12-Mar-13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3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3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845EEF-9EDE-42F7-B59A-7BE3F5B1FD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7474-F607-43F3-93CF-3AB097CF69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B16A-B2BD-4947-BC86-0B84A103A5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2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05C4-5F06-453C-81E8-381295A410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12-Mar-13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ttachment5.jpeg"/>
          <p:cNvPicPr>
            <a:picLocks noGrp="1" noChangeAspect="1"/>
          </p:cNvPicPr>
          <p:nvPr>
            <p:ph idx="1"/>
          </p:nvPr>
        </p:nvPicPr>
        <p:blipFill>
          <a:blip r:embed="rId3"/>
          <a:srcRect b="888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G:\rahim of1\erae\شیوه ارائه مهندس رحیم اف\Refrences\بسم الله\0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3333">
                <a:tint val="45000"/>
                <a:satMod val="400000"/>
              </a:srgbClr>
            </a:duotone>
          </a:blip>
          <a:srcRect l="3704" t="1299" r="1852"/>
          <a:stretch>
            <a:fillRect/>
          </a:stretch>
        </p:blipFill>
        <p:spPr bwMode="auto">
          <a:xfrm>
            <a:off x="4876800" y="533399"/>
            <a:ext cx="3733800" cy="5564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0EC8-7D44-4D29-836A-54569A681D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218227" y="1017230"/>
            <a:ext cx="3064827" cy="1503037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/>
              <a:t>چون متغیرها نامحدودند و تابع هدف کمینه سازي است، مقدار </a:t>
            </a:r>
            <a:r>
              <a:rPr lang="fa-IR" b="1" dirty="0" smtClean="0"/>
              <a:t> بهینه </a:t>
            </a:r>
            <a:r>
              <a:rPr lang="fa-IR" b="1" dirty="0"/>
              <a:t>متغیرها صفر است </a:t>
            </a:r>
            <a:r>
              <a:rPr lang="fa-IR" b="1" dirty="0" smtClean="0"/>
              <a:t>اما  </a:t>
            </a:r>
            <a:r>
              <a:rPr lang="en-US" b="1" dirty="0" smtClean="0"/>
              <a:t>MATLAB</a:t>
            </a:r>
            <a:r>
              <a:rPr lang="fa-IR" b="1" dirty="0" smtClean="0"/>
              <a:t> این مقادیر را تقریباً صفر محاسبه کرده است.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4812174" y="1321659"/>
            <a:ext cx="3021013" cy="135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40513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60000">
            <a:off x="7464163" y="5873021"/>
            <a:ext cx="647383" cy="388254"/>
          </a:xfrm>
        </p:spPr>
        <p:txBody>
          <a:bodyPr/>
          <a:lstStyle/>
          <a:p>
            <a:r>
              <a:rPr lang="fa-IR" dirty="0" smtClean="0"/>
              <a:t>10/14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مثال 2 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fa-IR" dirty="0" smtClean="0"/>
                  <a:t>مدل </a:t>
                </a:r>
                <a:r>
                  <a:rPr lang="fa-IR" dirty="0"/>
                  <a:t>ریاضی زیر را در </a:t>
                </a:r>
                <a:r>
                  <a:rPr lang="en-US" dirty="0"/>
                  <a:t>MATLAB </a:t>
                </a:r>
                <a:r>
                  <a:rPr lang="fa-IR" dirty="0"/>
                  <a:t> محاسبه می کنیم:</a:t>
                </a:r>
                <a:endParaRPr lang="fa-IR" dirty="0" smtClean="0"/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>
                  <a:buNone/>
                </a:pPr>
                <a:r>
                  <a:rPr lang="fa-IR" dirty="0" smtClean="0"/>
                  <a:t>    </a:t>
                </a:r>
                <a:r>
                  <a:rPr lang="en-US" dirty="0" smtClean="0"/>
                  <a:t>Min </a:t>
                </a:r>
                <a:r>
                  <a:rPr lang="en-US" dirty="0"/>
                  <a:t>Z= 3x+5x+7x+5x+9x</a:t>
                </a:r>
              </a:p>
              <a:p>
                <a:pPr marL="0" indent="0">
                  <a:buNone/>
                </a:pPr>
                <a:r>
                  <a:rPr lang="fa-IR" dirty="0" smtClean="0"/>
                  <a:t>   </a:t>
                </a:r>
                <a:r>
                  <a:rPr lang="en-US" dirty="0" smtClean="0"/>
                  <a:t>s.t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fa-IR" dirty="0" smtClean="0"/>
                  <a:t>     </a:t>
                </a:r>
                <a:r>
                  <a:rPr lang="en-US" dirty="0" smtClean="0"/>
                  <a:t>2x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+4x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+5x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+6x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+7x</a:t>
                </a:r>
                <a:r>
                  <a:rPr lang="en-US" baseline="-25000" dirty="0" smtClean="0"/>
                  <a:t>5</a:t>
                </a:r>
                <a14:m>
                  <m:oMath xmlns:m="http://schemas.openxmlformats.org/officeDocument/2006/math">
                    <m:r>
                      <a:rPr lang="en-US" i="1"/>
                      <m:t>≤</m:t>
                    </m:r>
                  </m:oMath>
                </a14:m>
                <a:r>
                  <a:rPr lang="en-US" dirty="0"/>
                  <a:t>200</a:t>
                </a:r>
              </a:p>
              <a:p>
                <a:pPr marL="0" indent="0">
                  <a:buNone/>
                </a:pPr>
                <a:r>
                  <a:rPr lang="fa-IR" dirty="0" smtClean="0"/>
                  <a:t>     </a:t>
                </a:r>
                <a:r>
                  <a:rPr lang="en-US" dirty="0" smtClean="0"/>
                  <a:t>7x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+5x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+8x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+2x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+9x</a:t>
                </a:r>
                <a:r>
                  <a:rPr lang="en-US" baseline="-25000" dirty="0" smtClean="0"/>
                  <a:t>5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≤</m:t>
                    </m:r>
                  </m:oMath>
                </a14:m>
                <a:r>
                  <a:rPr lang="en-US" dirty="0"/>
                  <a:t> 300</a:t>
                </a:r>
              </a:p>
              <a:p>
                <a:pPr marL="0" indent="0">
                  <a:buNone/>
                </a:pPr>
                <a:r>
                  <a:rPr lang="fa-IR" dirty="0" smtClean="0"/>
                  <a:t>    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5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≥</m:t>
                    </m:r>
                  </m:oMath>
                </a14:m>
                <a:r>
                  <a:rPr lang="en-US" dirty="0"/>
                  <a:t> 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5" t="-1184" r="-1476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1752600" y="3886200"/>
            <a:ext cx="2286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43801" y="5809153"/>
            <a:ext cx="680426" cy="365125"/>
          </a:xfrm>
        </p:spPr>
        <p:txBody>
          <a:bodyPr/>
          <a:lstStyle/>
          <a:p>
            <a:r>
              <a:rPr lang="fa-IR" dirty="0" smtClean="0"/>
              <a:t>11/14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86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93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1" y="5809153"/>
            <a:ext cx="680426" cy="365125"/>
          </a:xfrm>
        </p:spPr>
        <p:txBody>
          <a:bodyPr/>
          <a:lstStyle/>
          <a:p>
            <a:r>
              <a:rPr lang="fa-IR" dirty="0" smtClean="0"/>
              <a:t>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2130425"/>
            <a:ext cx="4724400" cy="1470025"/>
          </a:xfrm>
        </p:spPr>
        <p:txBody>
          <a:bodyPr>
            <a:prstTxWarp prst="textWave2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Any question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C:\Documents and Settings\X\My Documents\My Pictures\present\question-mark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3810000" cy="4762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>
                    <a:tint val="75000"/>
                  </a:prstClr>
                </a:solidFill>
              </a:rPr>
              <a:t>13/14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804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ks\attachment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90600" y="3962400"/>
            <a:ext cx="7772400" cy="1500187"/>
          </a:xfrm>
        </p:spPr>
        <p:txBody>
          <a:bodyPr/>
          <a:lstStyle/>
          <a:p>
            <a:pPr algn="r"/>
            <a:r>
              <a:rPr lang="fa-IR" sz="6600" dirty="0" smtClean="0">
                <a:solidFill>
                  <a:schemeClr val="tx1"/>
                </a:solidFill>
              </a:rPr>
              <a:t>با تشکر از توجه شما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END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9385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00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LINPROG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برنامه ریزی خطی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fa-IR" dirty="0" smtClean="0"/>
              <a:t>منا نامجو</a:t>
            </a:r>
          </a:p>
          <a:p>
            <a:pPr marL="0" indent="0" algn="ctr">
              <a:buNone/>
            </a:pPr>
            <a:r>
              <a:rPr lang="fa-IR" dirty="0" smtClean="0"/>
              <a:t>سحر طاهری</a:t>
            </a:r>
          </a:p>
          <a:p>
            <a:pPr marL="0" indent="0" algn="ctr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239000" cy="434340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en-US" sz="1400" dirty="0">
                <a:cs typeface="B Nazanin" pitchFamily="2" charset="-78"/>
              </a:rPr>
              <a:t> </a:t>
            </a:r>
          </a:p>
          <a:p>
            <a:pPr marL="0" indent="0" algn="ctr" rtl="1">
              <a:buNone/>
            </a:pP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واژه‌ی متلب هم به معنی محیط محاسبات رقمی و هم به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معنی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خود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زبان برنامه‌نویسی مربوطه‌است که از ترکیب دو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واژه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ایجاد شده‌است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این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نام حاکی از رویکرد ماتریس محور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برنامه‌است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که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در آن حتی اعداد منفرد هم به عنوان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ماتریس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در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نظر گرفته می‌شوند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کار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کردن با ماتریس‌ها در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بسیار ساده است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در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حقیقت تمام داده‌ها در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به شکل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یک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ماتریس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ذخیره می‌شوند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برای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مثال یک عدد (اسکالر) به شکل یک ماتریس 1*1 ذخیره می‌شود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یک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رشته مانند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"Whale is the biggest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animal"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به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شکل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ماتریسی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با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یک سطر و چندین ستون (که تعداد ستون‌ها به تعداد کاراکترهاست) ذخیره می‌شود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حتی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یک تصویر به شکل یک ماتریس سه بعدی ذخیره می‌گردد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که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بُعد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اول و دوم آن برای تعیین مختصات نقاط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بُعد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سوم آن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برای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تعیین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رنگ نقاط استفاده می‌شود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فایل‌های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صوتی نیز در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به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شکل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ماتریس‌های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تک ستون (بردارهای ستونی)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ذخیره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می‌شوند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بنابراین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جای تعجب نیست که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مخفف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عبارت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Matrix Laboratory 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باشد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rtl="1">
              <a:buNone/>
            </a:pPr>
            <a:endParaRPr lang="en-US" sz="1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3/14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>
                <a:cs typeface="B Nazanin" pitchFamily="2" charset="-78"/>
              </a:rPr>
              <a:t>محیط نرم </a:t>
            </a:r>
            <a:r>
              <a:rPr lang="fa-IR" sz="4000" b="1" dirty="0" smtClean="0">
                <a:cs typeface="B Nazanin" pitchFamily="2" charset="-78"/>
              </a:rPr>
              <a:t>افزار</a:t>
            </a:r>
            <a:r>
              <a:rPr lang="en-US" sz="4000" b="1" dirty="0" smtClean="0">
                <a:cs typeface="B Nazanin" pitchFamily="2" charset="-78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fa-IR" sz="4000" b="1" dirty="0">
                <a:cs typeface="B Nazanin" pitchFamily="2" charset="-78"/>
              </a:rPr>
              <a:t>:</a:t>
            </a:r>
            <a:endParaRPr lang="en-US" sz="4000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1"/>
            <a:ext cx="7619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5715000"/>
            <a:ext cx="554023" cy="365125"/>
          </a:xfrm>
        </p:spPr>
        <p:txBody>
          <a:bodyPr/>
          <a:lstStyle/>
          <a:p>
            <a:r>
              <a:rPr lang="fa-IR" dirty="0" smtClean="0"/>
              <a:t>4/14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/>
              <a:t>شکل کلی مسأله اي که حل می گردد: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93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>
                <a:cs typeface="B Nazanin" pitchFamily="2" charset="-78"/>
              </a:rPr>
              <a:t>نحوه فراخوانی دستور حل مدل هاي برنامه ریزي خطی: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linprog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f,A,b,Aeq,beq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a-I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که در آن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a-IR" dirty="0" smtClean="0">
                <a:cs typeface="B Nazanin" pitchFamily="2" charset="-78"/>
              </a:rPr>
              <a:t>:</a:t>
            </a:r>
            <a:r>
              <a:rPr lang="fa-IR" dirty="0">
                <a:cs typeface="B Nazanin" pitchFamily="2" charset="-78"/>
              </a:rPr>
              <a:t>ماتریس ضرایب تابع هدف</a:t>
            </a:r>
            <a:r>
              <a:rPr lang="fa-IR" dirty="0" smtClean="0">
                <a:cs typeface="B Nazanin" pitchFamily="2" charset="-78"/>
              </a:rPr>
              <a:t>،</a:t>
            </a:r>
          </a:p>
          <a:p>
            <a:pPr marL="0" indent="0" algn="r" rtl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>
                <a:cs typeface="B Nazanin" pitchFamily="2" charset="-78"/>
              </a:rPr>
              <a:t>به ترتیب ضرایب فنی و مقادیر سمت راست محدودیت هاي نامساوي 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Aeq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b="1" dirty="0" err="1" smtClean="0">
                <a:cs typeface="B Nazanin" pitchFamily="2" charset="-78"/>
              </a:rPr>
              <a:t>beq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به ترتیب ضرایب فنی و مقادیر سمت راست محدودیت هاي </a:t>
            </a:r>
            <a:r>
              <a:rPr lang="fa-IR" dirty="0" smtClean="0">
                <a:cs typeface="B Nazanin" pitchFamily="2" charset="-78"/>
              </a:rPr>
              <a:t>مساوي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هستند. در حالت پیش </a:t>
            </a:r>
            <a:r>
              <a:rPr lang="fa-IR" dirty="0" smtClean="0">
                <a:cs typeface="B Nazanin" pitchFamily="2" charset="-78"/>
              </a:rPr>
              <a:t>فرض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هیچ گونه کرانی بر روي متغیرها در نظر نمی گیرد و فرض می کند که متغیرها </a:t>
            </a:r>
            <a:r>
              <a:rPr lang="fa-IR" dirty="0" smtClean="0">
                <a:cs typeface="B Nazanin" pitchFamily="2" charset="-78"/>
              </a:rPr>
              <a:t>آزاد </a:t>
            </a:r>
            <a:r>
              <a:rPr lang="fa-IR" dirty="0">
                <a:cs typeface="B Nazanin" pitchFamily="2" charset="-78"/>
              </a:rPr>
              <a:t>در علامت هستند. اگر به جز ماتریس هاي گفته شده، بر روي حد بالا یا حد پایین متغیرها کرانی داشته باشیم، به این </a:t>
            </a:r>
            <a:r>
              <a:rPr lang="fa-IR" dirty="0" smtClean="0">
                <a:cs typeface="B Nazanin" pitchFamily="2" charset="-78"/>
              </a:rPr>
              <a:t>صورت </a:t>
            </a:r>
            <a:r>
              <a:rPr lang="fa-IR" dirty="0">
                <a:cs typeface="B Nazanin" pitchFamily="2" charset="-78"/>
              </a:rPr>
              <a:t>فراخوانی می کنیم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linprog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f,A,b,Aeq,beq,lb,ub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6/14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b="1" dirty="0">
                <a:cs typeface="B Nazanin" pitchFamily="2" charset="-78"/>
              </a:rPr>
              <a:t>و اگر بخواهیم به جز مقدار بهینه متغیرها، مقدار تابع هدف بهینه نیز گزارش شود به این صورت فراخوانی می کنیم:</a:t>
            </a:r>
            <a:endParaRPr lang="en-US" sz="25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x,fval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linprog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(...)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7/14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cs typeface="B Nazanin" pitchFamily="2" charset="-78"/>
              </a:rPr>
              <a:t>مثال 1 :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 rtl="1">
                  <a:buNone/>
                </a:pPr>
                <a:r>
                  <a:rPr lang="fa-IR" dirty="0">
                    <a:cs typeface="B Nazanin" pitchFamily="2" charset="-78"/>
                  </a:rPr>
                  <a:t>به عنوان مثال مدل ریاضی زیر را در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MATLAB</a:t>
                </a:r>
                <a:r>
                  <a:rPr lang="fa-IR" dirty="0">
                    <a:cs typeface="B Nazanin" pitchFamily="2" charset="-78"/>
                  </a:rPr>
                  <a:t> حل میکنیم :</a:t>
                </a:r>
                <a:endParaRPr lang="fa-IR" dirty="0" smtClean="0"/>
              </a:p>
              <a:p>
                <a:pPr marL="0" indent="0">
                  <a:buNone/>
                </a:pPr>
                <a:endParaRPr lang="fa-IR" dirty="0" smtClean="0"/>
              </a:p>
              <a:p>
                <a:pPr marL="0" indent="0">
                  <a:buNone/>
                </a:pPr>
                <a:r>
                  <a:rPr lang="en-US" dirty="0" smtClean="0"/>
                  <a:t>Max </a:t>
                </a:r>
                <a:r>
                  <a:rPr lang="en-US" dirty="0"/>
                  <a:t>z = 3x</a:t>
                </a:r>
                <a:r>
                  <a:rPr lang="en-US" baseline="-25000" dirty="0"/>
                  <a:t>1</a:t>
                </a:r>
                <a:r>
                  <a:rPr lang="en-US" dirty="0"/>
                  <a:t>+5x</a:t>
                </a:r>
                <a:r>
                  <a:rPr lang="en-US" baseline="-25000" dirty="0"/>
                  <a:t>2</a:t>
                </a:r>
                <a:r>
                  <a:rPr lang="en-US" dirty="0"/>
                  <a:t>+7x</a:t>
                </a:r>
                <a:r>
                  <a:rPr lang="en-US" baseline="-25000" dirty="0"/>
                  <a:t>3</a:t>
                </a:r>
                <a:r>
                  <a:rPr lang="en-US" dirty="0"/>
                  <a:t>+5x</a:t>
                </a:r>
                <a:r>
                  <a:rPr lang="en-US" baseline="-25000" dirty="0"/>
                  <a:t>4</a:t>
                </a:r>
                <a:r>
                  <a:rPr lang="en-US" dirty="0"/>
                  <a:t>+9x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s.t: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2x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+4x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+5x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+6x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+7x</a:t>
                </a:r>
                <a:r>
                  <a:rPr lang="en-US" baseline="-25000" dirty="0" smtClean="0"/>
                  <a:t>5</a:t>
                </a:r>
                <a14:m>
                  <m:oMath xmlns:m="http://schemas.openxmlformats.org/officeDocument/2006/math">
                    <m:r>
                      <a:rPr lang="en-US" i="1" baseline="-25000"/>
                      <m:t>≤</m:t>
                    </m:r>
                  </m:oMath>
                </a14:m>
                <a:r>
                  <a:rPr lang="en-US" dirty="0"/>
                  <a:t>200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7x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+5x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+8x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+2x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+9x</a:t>
                </a:r>
                <a:r>
                  <a:rPr lang="en-US" baseline="-25000" dirty="0" smtClean="0"/>
                  <a:t>5</a:t>
                </a:r>
                <a14:m>
                  <m:oMath xmlns:m="http://schemas.openxmlformats.org/officeDocument/2006/math">
                    <m:r>
                      <a:rPr lang="en-US" i="1" baseline="-25000"/>
                      <m:t>≤</m:t>
                    </m:r>
                  </m:oMath>
                </a14:m>
                <a:r>
                  <a:rPr lang="en-US" dirty="0"/>
                  <a:t>300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5 </a:t>
                </a:r>
                <a14:m>
                  <m:oMath xmlns:m="http://schemas.openxmlformats.org/officeDocument/2006/math">
                    <m:r>
                      <a:rPr lang="en-US" i="1" baseline="-25000"/>
                      <m:t>≥ </m:t>
                    </m:r>
                  </m:oMath>
                </a14:m>
                <a:r>
                  <a:rPr lang="en-US" dirty="0"/>
                  <a:t>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70" t="-2369" r="-1476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1600201" y="3886200"/>
            <a:ext cx="228599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8/14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581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505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1"/>
            <a:ext cx="3276600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124200"/>
            <a:ext cx="31718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9/14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276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Pushpin</vt:lpstr>
      <vt:lpstr>Office Theme</vt:lpstr>
      <vt:lpstr>1_Office Theme</vt:lpstr>
      <vt:lpstr>2_Office Theme</vt:lpstr>
      <vt:lpstr>PowerPoint Presentation</vt:lpstr>
      <vt:lpstr>LINPROG برنامه ریزی خطی</vt:lpstr>
      <vt:lpstr>MATLAB</vt:lpstr>
      <vt:lpstr>محیط نرم افزار MATLAB:</vt:lpstr>
      <vt:lpstr>شکل کلی مسأله اي که حل می گردد:</vt:lpstr>
      <vt:lpstr>نحوه فراخوانی دستور حل مدل هاي برنامه ریزي خطی:</vt:lpstr>
      <vt:lpstr>و اگر بخواهیم به جز مقدار بهینه متغیرها، مقدار تابع هدف بهینه نیز گزارش شود به این صورت فراخوانی می کنیم:</vt:lpstr>
      <vt:lpstr>مثال 1 :</vt:lpstr>
      <vt:lpstr>PowerPoint Presentation</vt:lpstr>
      <vt:lpstr>چون متغیرها نامحدودند و تابع هدف کمینه سازي است، مقدار  بهینه متغیرها صفر است اما  MATLAB این مقادیر را تقریباً صفر محاسبه کرده است.</vt:lpstr>
      <vt:lpstr>مثال 2 :</vt:lpstr>
      <vt:lpstr>PowerPoint Presentation</vt:lpstr>
      <vt:lpstr>Any question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</dc:creator>
  <cp:lastModifiedBy>parsia</cp:lastModifiedBy>
  <cp:revision>12</cp:revision>
  <dcterms:created xsi:type="dcterms:W3CDTF">2013-03-12T07:28:47Z</dcterms:created>
  <dcterms:modified xsi:type="dcterms:W3CDTF">2013-03-12T09:30:30Z</dcterms:modified>
</cp:coreProperties>
</file>