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5" r:id="rId2"/>
    <p:sldId id="267" r:id="rId3"/>
    <p:sldId id="257" r:id="rId4"/>
    <p:sldId id="258" r:id="rId5"/>
    <p:sldId id="259" r:id="rId6"/>
    <p:sldId id="260" r:id="rId7"/>
    <p:sldId id="262" r:id="rId8"/>
    <p:sldId id="263"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08" autoAdjust="0"/>
    <p:restoredTop sz="94660"/>
  </p:normalViewPr>
  <p:slideViewPr>
    <p:cSldViewPr>
      <p:cViewPr varScale="1">
        <p:scale>
          <a:sx n="69" d="100"/>
          <a:sy n="69"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56BE34A-F90F-4CCA-9233-3D855E3C3BE7}" type="datetimeFigureOut">
              <a:rPr lang="en-US" smtClean="0"/>
              <a:t>1/30/2016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02A0BDC-1CF1-4C77-8D1F-FCEF7ABF62F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6BE34A-F90F-4CCA-9233-3D855E3C3BE7}"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2A0BDC-1CF1-4C77-8D1F-FCEF7ABF62F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6BE34A-F90F-4CCA-9233-3D855E3C3BE7}"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2A0BDC-1CF1-4C77-8D1F-FCEF7ABF62F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6BE34A-F90F-4CCA-9233-3D855E3C3BE7}"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2A0BDC-1CF1-4C77-8D1F-FCEF7ABF62F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56BE34A-F90F-4CCA-9233-3D855E3C3BE7}"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2A0BDC-1CF1-4C77-8D1F-FCEF7ABF62F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6BE34A-F90F-4CCA-9233-3D855E3C3BE7}"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2A0BDC-1CF1-4C77-8D1F-FCEF7ABF62F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56BE34A-F90F-4CCA-9233-3D855E3C3BE7}" type="datetimeFigureOut">
              <a:rPr lang="en-US" smtClean="0"/>
              <a:t>1/30/2016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2A0BDC-1CF1-4C77-8D1F-FCEF7ABF62F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6BE34A-F90F-4CCA-9233-3D855E3C3BE7}"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2A0BDC-1CF1-4C77-8D1F-FCEF7ABF62F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BE34A-F90F-4CCA-9233-3D855E3C3BE7}" type="datetimeFigureOut">
              <a:rPr lang="en-US" smtClean="0"/>
              <a:t>1/30/2016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2A0BDC-1CF1-4C77-8D1F-FCEF7ABF62F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6BE34A-F90F-4CCA-9233-3D855E3C3BE7}"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2A0BDC-1CF1-4C77-8D1F-FCEF7ABF62F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6BE34A-F90F-4CCA-9233-3D855E3C3BE7}"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02A0BDC-1CF1-4C77-8D1F-FCEF7ABF62F5}"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56BE34A-F90F-4CCA-9233-3D855E3C3BE7}" type="datetimeFigureOut">
              <a:rPr lang="en-US" smtClean="0"/>
              <a:t>1/30/2016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02A0BDC-1CF1-4C77-8D1F-FCEF7ABF62F5}"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fa.wikipedia.org/wiki/%D8%AC%D9%86%D8%A7%D8%B3_%D8%AA%D8%A7%D9%85"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fa.wikipedia.org/wiki/%D9%BE%D8%B1%D9%86%D8%AF%D9%87_%D8%B4%DA%A9%D8%A7%D8%B1%DB%8C" TargetMode="External"/><Relationship Id="rId2" Type="http://schemas.openxmlformats.org/officeDocument/2006/relationships/hyperlink" Target="https://fa.wikipedia.org/wiki/%D8%A8%D8%A7%D8%B2_%28%D9%BE%D8%B1%D9%86%D8%AF%D9%87%2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fa.wikipedia.org/wiki/%D8%AE%D8%B1%D9%88%D8%B3" TargetMode="External"/><Relationship Id="rId2" Type="http://schemas.openxmlformats.org/officeDocument/2006/relationships/hyperlink" Target="https://fa.wikipedia.org/w/index.php?title=%D8%AE%D8%B1%D9%88%D8%B4&amp;action=edit&amp;redlink=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fa.wikipedia.org/wiki/%DA%86%D9%85%D9%8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749333">
            <a:off x="5318125" y="322263"/>
            <a:ext cx="3429000" cy="4038600"/>
          </a:xfrm>
          <a:prstGeom prst="rect">
            <a:avLst/>
          </a:prstGeom>
          <a:solidFill>
            <a:schemeClr val="accent3">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pic>
        <p:nvPicPr>
          <p:cNvPr id="5" name="Picture 2" descr="G:\Besmelah\059.jpg"/>
          <p:cNvPicPr>
            <a:picLocks noChangeAspect="1" noChangeArrowheads="1"/>
          </p:cNvPicPr>
          <p:nvPr/>
        </p:nvPicPr>
        <p:blipFill>
          <a:blip r:embed="rId2" cstate="print"/>
          <a:srcRect/>
          <a:stretch>
            <a:fillRect/>
          </a:stretch>
        </p:blipFill>
        <p:spPr bwMode="auto">
          <a:xfrm rot="1200509">
            <a:off x="6114242" y="777927"/>
            <a:ext cx="1981200" cy="31285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5"/>
          <p:cNvSpPr/>
          <p:nvPr/>
        </p:nvSpPr>
        <p:spPr>
          <a:xfrm rot="1784834">
            <a:off x="2547938" y="1417638"/>
            <a:ext cx="2590800" cy="3276600"/>
          </a:xfrm>
          <a:prstGeom prst="rect">
            <a:avLst/>
          </a:prstGeom>
          <a:solidFill>
            <a:schemeClr val="accent3">
              <a:lumMod val="40000"/>
              <a:lumOff val="6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pic>
        <p:nvPicPr>
          <p:cNvPr id="7" name="Picture 2" descr="G:\Besmelah\059.jpg"/>
          <p:cNvPicPr>
            <a:picLocks noChangeAspect="1" noChangeArrowheads="1"/>
          </p:cNvPicPr>
          <p:nvPr/>
        </p:nvPicPr>
        <p:blipFill>
          <a:blip r:embed="rId3" cstate="print"/>
          <a:srcRect/>
          <a:stretch>
            <a:fillRect/>
          </a:stretch>
        </p:blipFill>
        <p:spPr bwMode="auto">
          <a:xfrm rot="595694">
            <a:off x="3216227" y="2008220"/>
            <a:ext cx="1377217" cy="20710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Rectangle 7"/>
          <p:cNvSpPr/>
          <p:nvPr/>
        </p:nvSpPr>
        <p:spPr>
          <a:xfrm rot="711030">
            <a:off x="395288" y="3605213"/>
            <a:ext cx="2455862" cy="2617787"/>
          </a:xfrm>
          <a:prstGeom prst="rect">
            <a:avLst/>
          </a:prstGeom>
          <a:solidFill>
            <a:schemeClr val="accent3">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pic>
        <p:nvPicPr>
          <p:cNvPr id="9" name="Picture 2" descr="G:\Besmelah\059.jpg"/>
          <p:cNvPicPr>
            <a:picLocks noChangeAspect="1" noChangeArrowheads="1"/>
          </p:cNvPicPr>
          <p:nvPr/>
        </p:nvPicPr>
        <p:blipFill>
          <a:blip r:embed="rId3" cstate="print"/>
          <a:srcRect/>
          <a:stretch>
            <a:fillRect/>
          </a:stretch>
        </p:blipFill>
        <p:spPr bwMode="auto">
          <a:xfrm rot="595694">
            <a:off x="930228" y="3913218"/>
            <a:ext cx="1377217" cy="20710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128" name="Slide Number Placeholder 1"/>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82483080-7FB0-48A0-B5E6-B00418CEA555}" type="slidenum">
              <a:rPr lang="en-US" smtClean="0">
                <a:solidFill>
                  <a:srgbClr val="595959"/>
                </a:solidFill>
              </a:rPr>
              <a:pPr/>
              <a:t>1</a:t>
            </a:fld>
            <a:endParaRPr lang="en-US" smtClean="0">
              <a:solidFill>
                <a:srgbClr val="595959"/>
              </a:solidFill>
            </a:endParaRPr>
          </a:p>
        </p:txBody>
      </p:sp>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389120"/>
          </a:xfrm>
        </p:spPr>
        <p:txBody>
          <a:bodyPr>
            <a:normAutofit/>
          </a:bodyPr>
          <a:lstStyle/>
          <a:p>
            <a:pPr algn="r"/>
            <a:r>
              <a:rPr lang="fa-IR" sz="6000" dirty="0" smtClean="0">
                <a:latin typeface="Andalus" pitchFamily="18" charset="-78"/>
                <a:cs typeface="Andalus" pitchFamily="18" charset="-78"/>
              </a:rPr>
              <a:t>ادبیات فارسی</a:t>
            </a:r>
          </a:p>
          <a:p>
            <a:pPr algn="r"/>
            <a:r>
              <a:rPr lang="fa-IR" sz="6000" dirty="0" smtClean="0">
                <a:latin typeface="Andalus" pitchFamily="18" charset="-78"/>
                <a:cs typeface="Andalus" pitchFamily="18" charset="-78"/>
              </a:rPr>
              <a:t>اریه ی ادبی جناس</a:t>
            </a:r>
          </a:p>
          <a:p>
            <a:pPr algn="r"/>
            <a:r>
              <a:rPr lang="fa-IR" sz="6000" dirty="0" smtClean="0">
                <a:latin typeface="Andalus" pitchFamily="18" charset="-78"/>
                <a:cs typeface="Andalus" pitchFamily="18" charset="-78"/>
              </a:rPr>
              <a:t>استاد کرم سیما</a:t>
            </a:r>
          </a:p>
          <a:p>
            <a:pPr algn="r"/>
            <a:r>
              <a:rPr lang="fa-IR" sz="6000" dirty="0" smtClean="0">
                <a:latin typeface="Andalus" pitchFamily="18" charset="-78"/>
                <a:cs typeface="Andalus" pitchFamily="18" charset="-78"/>
              </a:rPr>
              <a:t>سحر مصطفی پور</a:t>
            </a:r>
            <a:endParaRPr lang="en-US" sz="6000" dirty="0">
              <a:latin typeface="Andalus" pitchFamily="18" charset="-78"/>
              <a:cs typeface="Andalus" pitchFamily="18" charset="-78"/>
            </a:endParaRPr>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917448"/>
            <a:ext cx="8183880" cy="4187952"/>
          </a:xfrm>
        </p:spPr>
        <p:txBody>
          <a:bodyPr>
            <a:normAutofit/>
          </a:bodyPr>
          <a:lstStyle/>
          <a:p>
            <a:pPr algn="r"/>
            <a:r>
              <a:rPr lang="fa-IR" b="1" dirty="0" smtClean="0">
                <a:latin typeface="Arial" pitchFamily="34" charset="0"/>
                <a:cs typeface="Arial" pitchFamily="34" charset="0"/>
              </a:rPr>
              <a:t>جناس</a:t>
            </a:r>
            <a:r>
              <a:rPr lang="fa-IR" dirty="0" smtClean="0">
                <a:latin typeface="Arial" pitchFamily="34" charset="0"/>
                <a:cs typeface="Arial" pitchFamily="34" charset="0"/>
              </a:rPr>
              <a:t> یک‌سانی و هم‌سانی دو یا چند واژه در واج‌های سازنده را گویند، اگر معنی متفاوتی داشته باشند. در دو کلمه هم‌جنس گاه جز معنی هیچ گونه تفاوتی ندارند و گاه علاوه بر معنی، در یک مصوت یا صامت با هم متفاوت‌اند. به دو کلمه هم جنس یا هم‌معنی که در یک مصراع یا بیت به کار می‌رود، ارکان جناس گویند. ارزش جناس به موسیقی و آهنگی است که در سخن می‌آفریند و زیبایی جناس در گرو پیوندی است که با معنی سخن دارد. جناس در شعر و نیز در نثر به کار می‌رود. جناس تام یک‌سانی دو واژه در تعداد و ترتیب واج‌هاست؛ </a:t>
            </a:r>
            <a:r>
              <a:rPr lang="fa-IR" dirty="0" smtClean="0">
                <a:latin typeface="Arial" pitchFamily="34" charset="0"/>
                <a:cs typeface="Arial" pitchFamily="34" charset="0"/>
                <a:hlinkClick r:id="rId2" tooltip="جناس تام"/>
              </a:rPr>
              <a:t>جناس تام</a:t>
            </a:r>
            <a:r>
              <a:rPr lang="fa-IR" dirty="0" smtClean="0">
                <a:latin typeface="Arial" pitchFamily="34" charset="0"/>
                <a:cs typeface="Arial" pitchFamily="34" charset="0"/>
              </a:rPr>
              <a:t> بر موسیقی درونی مصراع یا جمله می‌افزاید</a:t>
            </a:r>
            <a:endParaRPr lang="en-US" dirty="0">
              <a:latin typeface="Arial" pitchFamily="34" charset="0"/>
              <a:cs typeface="Arial" pitchFamily="34" charset="0"/>
            </a:endParaRP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389120"/>
          </a:xfrm>
        </p:spPr>
        <p:txBody>
          <a:bodyPr/>
          <a:lstStyle/>
          <a:p>
            <a:pPr algn="r">
              <a:buNone/>
            </a:pPr>
            <a:r>
              <a:rPr lang="fa-IR" dirty="0" smtClean="0">
                <a:latin typeface="Arial" pitchFamily="34" charset="0"/>
                <a:cs typeface="Arial" pitchFamily="34" charset="0"/>
              </a:rPr>
              <a:t>بردوخته‌ام دیده چو </a:t>
            </a:r>
            <a:r>
              <a:rPr lang="fa-IR" b="1" dirty="0" smtClean="0">
                <a:latin typeface="Arial" pitchFamily="34" charset="0"/>
                <a:cs typeface="Arial" pitchFamily="34" charset="0"/>
              </a:rPr>
              <a:t>باز</a:t>
            </a:r>
            <a:r>
              <a:rPr lang="fa-IR" dirty="0" smtClean="0">
                <a:latin typeface="Arial" pitchFamily="34" charset="0"/>
                <a:cs typeface="Arial" pitchFamily="34" charset="0"/>
              </a:rPr>
              <a:t> از همه </a:t>
            </a:r>
            <a:r>
              <a:rPr lang="fa-IR" dirty="0" smtClean="0">
                <a:latin typeface="Arial" pitchFamily="34" charset="0"/>
                <a:cs typeface="Arial" pitchFamily="34" charset="0"/>
              </a:rPr>
              <a:t>عالم</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pPr algn="r">
              <a:buNone/>
            </a:pPr>
            <a:endParaRPr lang="en-US" dirty="0" smtClean="0">
              <a:latin typeface="Arial" pitchFamily="34" charset="0"/>
              <a:cs typeface="Arial" pitchFamily="34" charset="0"/>
            </a:endParaRPr>
          </a:p>
          <a:p>
            <a:pPr algn="r">
              <a:buNone/>
            </a:pPr>
            <a:r>
              <a:rPr lang="fa-IR" dirty="0" smtClean="0">
                <a:latin typeface="Arial" pitchFamily="34" charset="0"/>
                <a:cs typeface="Arial" pitchFamily="34" charset="0"/>
              </a:rPr>
              <a:t>تا </a:t>
            </a:r>
            <a:r>
              <a:rPr lang="fa-IR" dirty="0" smtClean="0">
                <a:latin typeface="Arial" pitchFamily="34" charset="0"/>
                <a:cs typeface="Arial" pitchFamily="34" charset="0"/>
              </a:rPr>
              <a:t>دیده </a:t>
            </a:r>
            <a:r>
              <a:rPr lang="fa-IR" dirty="0" smtClean="0">
                <a:latin typeface="Arial" pitchFamily="34" charset="0"/>
                <a:cs typeface="Arial" pitchFamily="34" charset="0"/>
              </a:rPr>
              <a:t>من </a:t>
            </a:r>
            <a:r>
              <a:rPr lang="fa-IR" dirty="0" smtClean="0">
                <a:latin typeface="Arial" pitchFamily="34" charset="0"/>
                <a:cs typeface="Arial" pitchFamily="34" charset="0"/>
              </a:rPr>
              <a:t>بر رخ زیبای تو </a:t>
            </a:r>
            <a:r>
              <a:rPr lang="fa-IR" b="1" dirty="0" smtClean="0">
                <a:latin typeface="Arial" pitchFamily="34" charset="0"/>
                <a:cs typeface="Arial" pitchFamily="34" charset="0"/>
              </a:rPr>
              <a:t>باز</a:t>
            </a:r>
            <a:r>
              <a:rPr lang="fa-IR" dirty="0" smtClean="0">
                <a:latin typeface="Arial" pitchFamily="34" charset="0"/>
                <a:cs typeface="Arial" pitchFamily="34" charset="0"/>
              </a:rPr>
              <a:t> </a:t>
            </a:r>
            <a:r>
              <a:rPr lang="fa-IR" dirty="0" smtClean="0">
                <a:latin typeface="Arial" pitchFamily="34" charset="0"/>
                <a:cs typeface="Arial" pitchFamily="34" charset="0"/>
              </a:rPr>
              <a:t>است</a:t>
            </a:r>
            <a:endParaRPr lang="en-US" dirty="0" smtClean="0">
              <a:latin typeface="Arial" pitchFamily="34" charset="0"/>
              <a:cs typeface="Arial" pitchFamily="34" charset="0"/>
            </a:endParaRPr>
          </a:p>
          <a:p>
            <a:pPr algn="r">
              <a:buNone/>
            </a:pPr>
            <a:endParaRPr lang="en-US" dirty="0" smtClean="0">
              <a:latin typeface="Arial" pitchFamily="34" charset="0"/>
              <a:cs typeface="Arial" pitchFamily="34" charset="0"/>
            </a:endParaRPr>
          </a:p>
          <a:p>
            <a:pPr algn="r">
              <a:buNone/>
            </a:pPr>
            <a:r>
              <a:rPr lang="fa-IR" dirty="0" smtClean="0">
                <a:latin typeface="Arial" pitchFamily="34" charset="0"/>
                <a:cs typeface="Arial" pitchFamily="34" charset="0"/>
              </a:rPr>
              <a:t>در این مثال واژه « باز» دو بار به کار رفته است؛ </a:t>
            </a:r>
            <a:r>
              <a:rPr lang="fa-IR" dirty="0" smtClean="0">
                <a:latin typeface="Arial" pitchFamily="34" charset="0"/>
                <a:cs typeface="Arial" pitchFamily="34" charset="0"/>
                <a:hlinkClick r:id="rId2" tooltip="باز (پرنده)"/>
              </a:rPr>
              <a:t>باز</a:t>
            </a:r>
            <a:r>
              <a:rPr lang="fa-IR" dirty="0" smtClean="0">
                <a:latin typeface="Arial" pitchFamily="34" charset="0"/>
                <a:cs typeface="Arial" pitchFamily="34" charset="0"/>
              </a:rPr>
              <a:t> اول به معنی </a:t>
            </a:r>
            <a:r>
              <a:rPr lang="fa-IR" dirty="0" smtClean="0">
                <a:latin typeface="Arial" pitchFamily="34" charset="0"/>
                <a:cs typeface="Arial" pitchFamily="34" charset="0"/>
                <a:hlinkClick r:id="rId3" tooltip="پرنده شکاری"/>
              </a:rPr>
              <a:t>پرنده شکاری</a:t>
            </a:r>
            <a:r>
              <a:rPr lang="fa-IR" dirty="0" smtClean="0">
                <a:latin typeface="Arial" pitchFamily="34" charset="0"/>
                <a:cs typeface="Arial" pitchFamily="34" charset="0"/>
              </a:rPr>
              <a:t> و باز دوم به معنی گشاده است</a:t>
            </a:r>
            <a:endParaRPr lang="en-US" dirty="0">
              <a:latin typeface="Arial" pitchFamily="34" charset="0"/>
              <a:cs typeface="Arial" pitchFamily="34" charset="0"/>
            </a:endParaRPr>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37048"/>
          </a:xfrm>
        </p:spPr>
        <p:txBody>
          <a:bodyPr>
            <a:normAutofit/>
          </a:bodyPr>
          <a:lstStyle/>
          <a:p>
            <a:pPr algn="r"/>
            <a:r>
              <a:rPr lang="fa-IR" b="1" dirty="0" smtClean="0">
                <a:latin typeface="Arial" pitchFamily="34" charset="0"/>
                <a:cs typeface="Arial" pitchFamily="34" charset="0"/>
              </a:rPr>
              <a:t>جناس ناقص حرکتی</a:t>
            </a:r>
          </a:p>
          <a:p>
            <a:pPr algn="r"/>
            <a:r>
              <a:rPr lang="fa-IR" dirty="0" smtClean="0">
                <a:latin typeface="Arial" pitchFamily="34" charset="0"/>
                <a:cs typeface="Arial" pitchFamily="34" charset="0"/>
              </a:rPr>
              <a:t>یک‌سانی دو یا چند واژه در صامت‌ها و اختلاف آن‌ها در مصوت‌های کوتاه است. تکرار صامت‌ها، موسیقی </a:t>
            </a:r>
            <a:r>
              <a:rPr lang="en-US" dirty="0" smtClean="0">
                <a:latin typeface="Arial" pitchFamily="34" charset="0"/>
                <a:cs typeface="Arial" pitchFamily="34" charset="0"/>
              </a:rPr>
              <a:t>:</a:t>
            </a:r>
            <a:r>
              <a:rPr lang="fa-IR" dirty="0" smtClean="0">
                <a:latin typeface="Arial" pitchFamily="34" charset="0"/>
                <a:cs typeface="Arial" pitchFamily="34" charset="0"/>
              </a:rPr>
              <a:t>درونی </a:t>
            </a:r>
            <a:r>
              <a:rPr lang="fa-IR" dirty="0" smtClean="0">
                <a:latin typeface="Arial" pitchFamily="34" charset="0"/>
                <a:cs typeface="Arial" pitchFamily="34" charset="0"/>
              </a:rPr>
              <a:t>مصراع را پدید می‌آورد؛ مانند</a:t>
            </a:r>
          </a:p>
          <a:p>
            <a:pPr algn="r">
              <a:buNone/>
            </a:pPr>
            <a:r>
              <a:rPr lang="fa-IR" dirty="0" smtClean="0">
                <a:latin typeface="Arial" pitchFamily="34" charset="0"/>
                <a:cs typeface="Arial" pitchFamily="34" charset="0"/>
              </a:rPr>
              <a:t>شکر </a:t>
            </a:r>
            <a:r>
              <a:rPr lang="fa-IR" dirty="0" smtClean="0">
                <a:latin typeface="Arial" pitchFamily="34" charset="0"/>
                <a:cs typeface="Arial" pitchFamily="34" charset="0"/>
              </a:rPr>
              <a:t>کند چرخ فلک، از </a:t>
            </a:r>
            <a:r>
              <a:rPr lang="fa-IR" b="1" dirty="0" smtClean="0">
                <a:latin typeface="Arial" pitchFamily="34" charset="0"/>
                <a:cs typeface="Arial" pitchFamily="34" charset="0"/>
              </a:rPr>
              <a:t>مَلِک</a:t>
            </a:r>
            <a:r>
              <a:rPr lang="fa-IR" dirty="0" smtClean="0">
                <a:latin typeface="Arial" pitchFamily="34" charset="0"/>
                <a:cs typeface="Arial" pitchFamily="34" charset="0"/>
              </a:rPr>
              <a:t> و </a:t>
            </a:r>
            <a:r>
              <a:rPr lang="fa-IR" b="1" dirty="0" smtClean="0">
                <a:latin typeface="Arial" pitchFamily="34" charset="0"/>
                <a:cs typeface="Arial" pitchFamily="34" charset="0"/>
              </a:rPr>
              <a:t>مُلک</a:t>
            </a:r>
            <a:r>
              <a:rPr lang="fa-IR" dirty="0" smtClean="0">
                <a:latin typeface="Arial" pitchFamily="34" charset="0"/>
                <a:cs typeface="Arial" pitchFamily="34" charset="0"/>
              </a:rPr>
              <a:t> و </a:t>
            </a:r>
            <a:r>
              <a:rPr lang="fa-IR" b="1" dirty="0" smtClean="0">
                <a:latin typeface="Arial" pitchFamily="34" charset="0"/>
                <a:cs typeface="Arial" pitchFamily="34" charset="0"/>
              </a:rPr>
              <a:t>مَلَک</a:t>
            </a:r>
            <a:endParaRPr lang="fa-IR" dirty="0" smtClean="0">
              <a:latin typeface="Arial" pitchFamily="34" charset="0"/>
              <a:cs typeface="Arial" pitchFamily="34" charset="0"/>
            </a:endParaRPr>
          </a:p>
          <a:p>
            <a:pPr algn="r">
              <a:buNone/>
            </a:pPr>
            <a:r>
              <a:rPr lang="fa-IR" dirty="0" smtClean="0">
                <a:latin typeface="Arial" pitchFamily="34" charset="0"/>
                <a:cs typeface="Arial" pitchFamily="34" charset="0"/>
              </a:rPr>
              <a:t>کز </a:t>
            </a:r>
            <a:r>
              <a:rPr lang="fa-IR" dirty="0" smtClean="0">
                <a:latin typeface="Arial" pitchFamily="34" charset="0"/>
                <a:cs typeface="Arial" pitchFamily="34" charset="0"/>
              </a:rPr>
              <a:t>کرم و بخشش او، روشن و بخشنده </a:t>
            </a:r>
            <a:r>
              <a:rPr lang="fa-IR" dirty="0" smtClean="0">
                <a:latin typeface="Arial" pitchFamily="34" charset="0"/>
                <a:cs typeface="Arial" pitchFamily="34" charset="0"/>
              </a:rPr>
              <a:t>شدم</a:t>
            </a:r>
          </a:p>
          <a:p>
            <a:pPr algn="r"/>
            <a:r>
              <a:rPr lang="fa-IR" dirty="0" smtClean="0">
                <a:latin typeface="Arial" pitchFamily="34" charset="0"/>
                <a:cs typeface="Arial" pitchFamily="34" charset="0"/>
              </a:rPr>
              <a:t>در بیت بالا، سه واژه « مَلِک، مُلک، مَلَک» به کار رفته‌اند، صامت‌های هر سه واژه یک‌سان اما مصوت‌های کوتاه آنان و همچنان معنی شان با هم متفاوت است</a:t>
            </a:r>
            <a:endParaRPr lang="en-US" b="1" dirty="0" smtClean="0">
              <a:latin typeface="Arial" pitchFamily="34" charset="0"/>
              <a:cs typeface="Arial" pitchFamily="34" charset="0"/>
            </a:endParaRPr>
          </a:p>
          <a:p>
            <a:pPr algn="r">
              <a:buNone/>
            </a:pPr>
            <a:endParaRPr lang="en-US" dirty="0" smtClean="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0352"/>
            <a:ext cx="8153400" cy="5489448"/>
          </a:xfrm>
        </p:spPr>
        <p:txBody>
          <a:bodyPr>
            <a:normAutofit fontScale="92500"/>
          </a:bodyPr>
          <a:lstStyle/>
          <a:p>
            <a:pPr algn="r"/>
            <a:r>
              <a:rPr lang="fa-IR" b="1" dirty="0" smtClean="0">
                <a:latin typeface="Arial" pitchFamily="34" charset="0"/>
                <a:cs typeface="Arial" pitchFamily="34" charset="0"/>
              </a:rPr>
              <a:t>جناس ناقص اختلافی</a:t>
            </a:r>
          </a:p>
          <a:p>
            <a:pPr algn="r"/>
            <a:r>
              <a:rPr lang="fa-IR" dirty="0" smtClean="0">
                <a:latin typeface="Arial" pitchFamily="34" charset="0"/>
                <a:cs typeface="Arial" pitchFamily="34" charset="0"/>
              </a:rPr>
              <a:t>اختلاف دو کلمه در حرف اول، وسط یا آخر است. جناس میان دو واژه آن‌گاه جناس ناقص خوانده می‌شوند که اختلاف آن‌ها بیش از </a:t>
            </a:r>
            <a:r>
              <a:rPr lang="fa-IR" dirty="0" smtClean="0">
                <a:latin typeface="Arial" pitchFamily="34" charset="0"/>
                <a:cs typeface="Arial" pitchFamily="34" charset="0"/>
              </a:rPr>
              <a:t>یک </a:t>
            </a:r>
            <a:r>
              <a:rPr lang="fa-IR" dirty="0" smtClean="0">
                <a:latin typeface="Arial" pitchFamily="34" charset="0"/>
                <a:cs typeface="Arial" pitchFamily="34" charset="0"/>
              </a:rPr>
              <a:t>حرف نباشد. برای </a:t>
            </a:r>
            <a:r>
              <a:rPr lang="fa-IR" dirty="0" smtClean="0">
                <a:latin typeface="Arial" pitchFamily="34" charset="0"/>
                <a:cs typeface="Arial" pitchFamily="34" charset="0"/>
              </a:rPr>
              <a:t>نمونه</a:t>
            </a:r>
          </a:p>
          <a:p>
            <a:pPr algn="r">
              <a:buNone/>
            </a:pPr>
            <a:r>
              <a:rPr lang="fa-IR" dirty="0" smtClean="0">
                <a:latin typeface="Arial" pitchFamily="34" charset="0"/>
                <a:cs typeface="Arial" pitchFamily="34" charset="0"/>
              </a:rPr>
              <a:t>بدان گه که خیزد </a:t>
            </a:r>
            <a:r>
              <a:rPr lang="fa-IR" b="1" dirty="0" smtClean="0">
                <a:latin typeface="Arial" pitchFamily="34" charset="0"/>
                <a:cs typeface="Arial" pitchFamily="34" charset="0"/>
              </a:rPr>
              <a:t>خروش</a:t>
            </a:r>
            <a:r>
              <a:rPr lang="fa-IR" dirty="0" smtClean="0">
                <a:latin typeface="Arial" pitchFamily="34" charset="0"/>
                <a:cs typeface="Arial" pitchFamily="34" charset="0"/>
              </a:rPr>
              <a:t> </a:t>
            </a:r>
            <a:r>
              <a:rPr lang="fa-IR" b="1" dirty="0" smtClean="0">
                <a:latin typeface="Arial" pitchFamily="34" charset="0"/>
                <a:cs typeface="Arial" pitchFamily="34" charset="0"/>
              </a:rPr>
              <a:t>خروس</a:t>
            </a:r>
          </a:p>
          <a:p>
            <a:pPr algn="r">
              <a:buNone/>
            </a:pPr>
            <a:endParaRPr lang="fa-IR" dirty="0" smtClean="0">
              <a:latin typeface="Arial" pitchFamily="34" charset="0"/>
              <a:cs typeface="Arial" pitchFamily="34" charset="0"/>
            </a:endParaRPr>
          </a:p>
          <a:p>
            <a:pPr algn="r">
              <a:buNone/>
            </a:pPr>
            <a:endParaRPr lang="fa-IR" dirty="0" smtClean="0">
              <a:latin typeface="Arial" pitchFamily="34" charset="0"/>
              <a:cs typeface="Arial" pitchFamily="34" charset="0"/>
            </a:endParaRPr>
          </a:p>
          <a:p>
            <a:pPr algn="r">
              <a:buNone/>
            </a:pPr>
            <a:r>
              <a:rPr lang="fa-IR" dirty="0" smtClean="0">
                <a:latin typeface="Arial" pitchFamily="34" charset="0"/>
                <a:cs typeface="Arial" pitchFamily="34" charset="0"/>
              </a:rPr>
              <a:t>ز </a:t>
            </a:r>
            <a:r>
              <a:rPr lang="fa-IR" dirty="0" smtClean="0">
                <a:latin typeface="Arial" pitchFamily="34" charset="0"/>
                <a:cs typeface="Arial" pitchFamily="34" charset="0"/>
              </a:rPr>
              <a:t>درگاه برخاست آوای </a:t>
            </a:r>
            <a:r>
              <a:rPr lang="fa-IR" dirty="0" smtClean="0">
                <a:latin typeface="Arial" pitchFamily="34" charset="0"/>
                <a:cs typeface="Arial" pitchFamily="34" charset="0"/>
              </a:rPr>
              <a:t>کوس</a:t>
            </a:r>
          </a:p>
          <a:p>
            <a:pPr algn="r">
              <a:buNone/>
            </a:pPr>
            <a:r>
              <a:rPr lang="fa-IR" dirty="0" smtClean="0">
                <a:latin typeface="Arial" pitchFamily="34" charset="0"/>
                <a:cs typeface="Arial" pitchFamily="34" charset="0"/>
              </a:rPr>
              <a:t>در این مثال، دو کلمه «</a:t>
            </a:r>
            <a:r>
              <a:rPr lang="fa-IR" dirty="0" smtClean="0">
                <a:latin typeface="Arial" pitchFamily="34" charset="0"/>
                <a:cs typeface="Arial" pitchFamily="34" charset="0"/>
                <a:hlinkClick r:id="rId2" tooltip="خروش (صفحه وجود ندارد)"/>
              </a:rPr>
              <a:t>خروش</a:t>
            </a:r>
            <a:r>
              <a:rPr lang="fa-IR" dirty="0" smtClean="0">
                <a:latin typeface="Arial" pitchFamily="34" charset="0"/>
                <a:cs typeface="Arial" pitchFamily="34" charset="0"/>
              </a:rPr>
              <a:t>» و «</a:t>
            </a:r>
            <a:r>
              <a:rPr lang="fa-IR" dirty="0" smtClean="0">
                <a:latin typeface="Arial" pitchFamily="34" charset="0"/>
                <a:cs typeface="Arial" pitchFamily="34" charset="0"/>
                <a:hlinkClick r:id="rId3" tooltip="خروس"/>
              </a:rPr>
              <a:t>خروس</a:t>
            </a:r>
            <a:r>
              <a:rPr lang="fa-IR" dirty="0" smtClean="0">
                <a:latin typeface="Arial" pitchFamily="34" charset="0"/>
                <a:cs typeface="Arial" pitchFamily="34" charset="0"/>
              </a:rPr>
              <a:t>» در کنار هم آمده‌اند، آخرین صامت دو کلمه با هم متفاوت است. هماهنگی این دو واژه در بقیه صامت‌ها و مصوت‌ها و هماهنگی حرف اول آن‌ها با «خیزد» از عوامل آفرینش موسیقی در مصراع اول است. این جناس در کتب سنتی، به تفکیک اختلاف در حرف اول، وسط و آخر، جناس مضارع، لاحق </a:t>
            </a:r>
            <a:r>
              <a:rPr lang="fa-IR" dirty="0" smtClean="0"/>
              <a:t>و </a:t>
            </a:r>
            <a:r>
              <a:rPr lang="fa-IR" dirty="0" smtClean="0">
                <a:latin typeface="Arial" pitchFamily="34" charset="0"/>
                <a:cs typeface="Arial" pitchFamily="34" charset="0"/>
              </a:rPr>
              <a:t>مطرف نامیده می‌شده است</a:t>
            </a:r>
            <a:r>
              <a:rPr lang="fa-IR" dirty="0" smtClean="0"/>
              <a:t>.</a:t>
            </a:r>
          </a:p>
        </p:txBody>
      </p:sp>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183880" cy="5486400"/>
          </a:xfrm>
        </p:spPr>
        <p:txBody>
          <a:bodyPr/>
          <a:lstStyle/>
          <a:p>
            <a:pPr algn="r"/>
            <a:r>
              <a:rPr lang="fa-IR" b="1" dirty="0" smtClean="0">
                <a:latin typeface="Arial" pitchFamily="34" charset="0"/>
                <a:cs typeface="Arial" pitchFamily="34" charset="0"/>
              </a:rPr>
              <a:t>جناس ناقص افزایشی</a:t>
            </a:r>
          </a:p>
          <a:p>
            <a:pPr algn="r"/>
            <a:r>
              <a:rPr lang="fa-IR" dirty="0" smtClean="0">
                <a:latin typeface="Arial" pitchFamily="34" charset="0"/>
                <a:cs typeface="Arial" pitchFamily="34" charset="0"/>
              </a:rPr>
              <a:t>اختلاف دو واژه است در معنی و تعداد حروف، این نوع جناس در کتب سنتی جناس زاید یا مذیّل نامیده می‌شده است. در جناس ناقص افزایشی، افزایش ممکن است در حرف اول، وسط و آخر رخ دهد. </a:t>
            </a:r>
            <a:r>
              <a:rPr lang="fa-IR" dirty="0" smtClean="0">
                <a:latin typeface="Arial" pitchFamily="34" charset="0"/>
                <a:cs typeface="Arial" pitchFamily="34" charset="0"/>
              </a:rPr>
              <a:t>مانند:</a:t>
            </a:r>
          </a:p>
          <a:p>
            <a:pPr algn="r">
              <a:buNone/>
            </a:pPr>
            <a:r>
              <a:rPr lang="fa-IR" dirty="0" smtClean="0">
                <a:latin typeface="Arial" pitchFamily="34" charset="0"/>
                <a:cs typeface="Arial" pitchFamily="34" charset="0"/>
              </a:rPr>
              <a:t>سرو </a:t>
            </a:r>
            <a:r>
              <a:rPr lang="fa-IR" b="1" dirty="0" smtClean="0">
                <a:latin typeface="Arial" pitchFamily="34" charset="0"/>
                <a:cs typeface="Arial" pitchFamily="34" charset="0"/>
              </a:rPr>
              <a:t>چمان</a:t>
            </a:r>
            <a:r>
              <a:rPr lang="fa-IR" dirty="0" smtClean="0">
                <a:latin typeface="Arial" pitchFamily="34" charset="0"/>
                <a:cs typeface="Arial" pitchFamily="34" charset="0"/>
              </a:rPr>
              <a:t> من چرا میل </a:t>
            </a:r>
            <a:r>
              <a:rPr lang="fa-IR" b="1" dirty="0" smtClean="0">
                <a:latin typeface="Arial" pitchFamily="34" charset="0"/>
                <a:cs typeface="Arial" pitchFamily="34" charset="0"/>
              </a:rPr>
              <a:t>چمن</a:t>
            </a:r>
            <a:r>
              <a:rPr lang="fa-IR" dirty="0" smtClean="0">
                <a:latin typeface="Arial" pitchFamily="34" charset="0"/>
                <a:cs typeface="Arial" pitchFamily="34" charset="0"/>
              </a:rPr>
              <a:t> نمی‌کند </a:t>
            </a:r>
          </a:p>
          <a:p>
            <a:pPr algn="r">
              <a:buNone/>
            </a:pPr>
            <a:r>
              <a:rPr lang="fa-IR" dirty="0" smtClean="0">
                <a:latin typeface="Arial" pitchFamily="34" charset="0"/>
                <a:cs typeface="Arial" pitchFamily="34" charset="0"/>
              </a:rPr>
              <a:t>همدم گل نمی‌شود، یاد سمن </a:t>
            </a:r>
            <a:r>
              <a:rPr lang="fa-IR" dirty="0" smtClean="0">
                <a:latin typeface="Arial" pitchFamily="34" charset="0"/>
                <a:cs typeface="Arial" pitchFamily="34" charset="0"/>
              </a:rPr>
              <a:t>نمی‌کند</a:t>
            </a:r>
          </a:p>
          <a:p>
            <a:pPr algn="r">
              <a:buNone/>
            </a:pPr>
            <a:r>
              <a:rPr lang="fa-IR" dirty="0" smtClean="0">
                <a:latin typeface="Arial" pitchFamily="34" charset="0"/>
                <a:cs typeface="Arial" pitchFamily="34" charset="0"/>
              </a:rPr>
              <a:t>در این بیت، واژه «چمان» یک حرف بیشتر از «</a:t>
            </a:r>
            <a:r>
              <a:rPr lang="fa-IR" dirty="0" smtClean="0">
                <a:latin typeface="Arial" pitchFamily="34" charset="0"/>
                <a:cs typeface="Arial" pitchFamily="34" charset="0"/>
                <a:hlinkClick r:id="rId2" tooltip="چمن"/>
              </a:rPr>
              <a:t>چمن</a:t>
            </a:r>
            <a:r>
              <a:rPr lang="fa-IR" dirty="0" smtClean="0">
                <a:latin typeface="Arial" pitchFamily="34" charset="0"/>
                <a:cs typeface="Arial" pitchFamily="34" charset="0"/>
              </a:rPr>
              <a:t>» دارد. حرف در وسط آن افزوده شده است. هم‌سانی سه صامت دیگر در این دو واژه و همراهی چمان و چمن با کلمه «چرا» در آفرینش موسیقی درونی نقش داشته است</a:t>
            </a:r>
            <a:r>
              <a:rPr lang="fa-IR" dirty="0" smtClean="0"/>
              <a:t>.</a:t>
            </a:r>
            <a:endParaRPr lang="en-US" dirty="0"/>
          </a:p>
        </p:txBody>
      </p:sp>
    </p:spTree>
  </p:cSld>
  <p:clrMapOvr>
    <a:masterClrMapping/>
  </p:clrMapOvr>
  <p:transition>
    <p:strips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89448"/>
          </a:xfrm>
        </p:spPr>
        <p:txBody>
          <a:bodyPr/>
          <a:lstStyle/>
          <a:p>
            <a:pPr algn="r"/>
            <a:r>
              <a:rPr lang="fa-IR" b="1" dirty="0" smtClean="0">
                <a:latin typeface="Arial" pitchFamily="34" charset="0"/>
                <a:cs typeface="Arial" pitchFamily="34" charset="0"/>
              </a:rPr>
              <a:t>جناس تام</a:t>
            </a:r>
          </a:p>
          <a:p>
            <a:pPr algn="r"/>
            <a:r>
              <a:rPr lang="fa-IR" dirty="0" smtClean="0">
                <a:latin typeface="Arial" pitchFamily="34" charset="0"/>
                <a:cs typeface="Arial" pitchFamily="34" charset="0"/>
              </a:rPr>
              <a:t>آن است که دو کلمه در بیتی بیاید در خط و تلفظ یکسان باشند، اما دو معنی متفاوت داشته باشند. مانند :</a:t>
            </a:r>
          </a:p>
          <a:p>
            <a:pPr algn="r"/>
            <a:r>
              <a:rPr lang="fa-IR" dirty="0" smtClean="0">
                <a:latin typeface="Arial" pitchFamily="34" charset="0"/>
                <a:cs typeface="Arial" pitchFamily="34" charset="0"/>
              </a:rPr>
              <a:t>بهرام </a:t>
            </a:r>
            <a:r>
              <a:rPr lang="fa-IR" dirty="0" smtClean="0">
                <a:latin typeface="Arial" pitchFamily="34" charset="0"/>
                <a:cs typeface="Arial" pitchFamily="34" charset="0"/>
              </a:rPr>
              <a:t>که </a:t>
            </a:r>
            <a:r>
              <a:rPr lang="fa-IR" b="1" dirty="0" smtClean="0">
                <a:latin typeface="Arial" pitchFamily="34" charset="0"/>
                <a:cs typeface="Arial" pitchFamily="34" charset="0"/>
              </a:rPr>
              <a:t>گور</a:t>
            </a:r>
            <a:r>
              <a:rPr lang="fa-IR" dirty="0" smtClean="0">
                <a:latin typeface="Arial" pitchFamily="34" charset="0"/>
                <a:cs typeface="Arial" pitchFamily="34" charset="0"/>
              </a:rPr>
              <a:t> می‌گرفتی همه </a:t>
            </a:r>
            <a:r>
              <a:rPr lang="fa-IR" dirty="0" smtClean="0">
                <a:latin typeface="Arial" pitchFamily="34" charset="0"/>
                <a:cs typeface="Arial" pitchFamily="34" charset="0"/>
              </a:rPr>
              <a:t>عمر</a:t>
            </a:r>
          </a:p>
          <a:p>
            <a:pPr algn="r"/>
            <a:r>
              <a:rPr lang="fa-IR" dirty="0" smtClean="0">
                <a:latin typeface="Arial" pitchFamily="34" charset="0"/>
                <a:cs typeface="Arial" pitchFamily="34" charset="0"/>
              </a:rPr>
              <a:t>دیدی که چگونه </a:t>
            </a:r>
            <a:r>
              <a:rPr lang="fa-IR" b="1" dirty="0" smtClean="0">
                <a:latin typeface="Arial" pitchFamily="34" charset="0"/>
                <a:cs typeface="Arial" pitchFamily="34" charset="0"/>
              </a:rPr>
              <a:t>گور</a:t>
            </a:r>
            <a:r>
              <a:rPr lang="fa-IR" dirty="0" smtClean="0">
                <a:latin typeface="Arial" pitchFamily="34" charset="0"/>
                <a:cs typeface="Arial" pitchFamily="34" charset="0"/>
              </a:rPr>
              <a:t> بهرام </a:t>
            </a:r>
            <a:r>
              <a:rPr lang="fa-IR" dirty="0" smtClean="0">
                <a:latin typeface="Arial" pitchFamily="34" charset="0"/>
                <a:cs typeface="Arial" pitchFamily="34" charset="0"/>
              </a:rPr>
              <a:t>گرفت</a:t>
            </a:r>
          </a:p>
          <a:p>
            <a:pPr algn="r"/>
            <a:r>
              <a:rPr lang="fa-IR" dirty="0" smtClean="0">
                <a:latin typeface="Arial" pitchFamily="34" charset="0"/>
                <a:cs typeface="Arial" pitchFamily="34" charset="0"/>
              </a:rPr>
              <a:t>گور اول به معنی گورخر و گور دوم به معنی قبر است</a:t>
            </a:r>
            <a:endParaRPr lang="en-US" dirty="0">
              <a:latin typeface="Arial" pitchFamily="34" charset="0"/>
              <a:cs typeface="Arial" pitchFamily="34" charset="0"/>
            </a:endParaRPr>
          </a:p>
        </p:txBody>
      </p:sp>
    </p:spTree>
  </p:cSld>
  <p:clrMapOvr>
    <a:masterClrMapping/>
  </p:clrMapOvr>
  <p:transition>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8" name="Picture 4"/>
          <p:cNvPicPr>
            <a:picLocks noChangeAspect="1" noChangeArrowheads="1"/>
          </p:cNvPicPr>
          <p:nvPr/>
        </p:nvPicPr>
        <p:blipFill>
          <a:blip r:embed="rId2">
            <a:extLst>
              <a:ext uri="{28A0092B-C50C-407E-A947-70E740481C1C}"/>
            </a:extLst>
          </a:blip>
          <a:srcRect/>
          <a:stretch>
            <a:fillRect/>
          </a:stretch>
        </p:blipFill>
        <p:spPr bwMode="auto">
          <a:xfrm>
            <a:off x="179512" y="188640"/>
            <a:ext cx="5342136" cy="576063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ext uri="{91240B29-F687-4F45-9708-019B960494DF}"/>
            <a:ext uri="{AF507438-7753-43E0-B8FC-AC1667EBCBE1}"/>
          </a:extLst>
        </p:spPr>
      </p:pic>
      <p:pic>
        <p:nvPicPr>
          <p:cNvPr id="11269" name="Picture 5"/>
          <p:cNvPicPr>
            <a:picLocks noChangeAspect="1" noChangeArrowheads="1"/>
          </p:cNvPicPr>
          <p:nvPr/>
        </p:nvPicPr>
        <p:blipFill>
          <a:blip r:embed="rId3">
            <a:extLst>
              <a:ext uri="{28A0092B-C50C-407E-A947-70E740481C1C}"/>
            </a:extLst>
          </a:blip>
          <a:srcRect/>
          <a:stretch>
            <a:fillRect/>
          </a:stretch>
        </p:blipFill>
        <p:spPr bwMode="auto">
          <a:xfrm rot="697675">
            <a:off x="4530815" y="1484667"/>
            <a:ext cx="4202507" cy="439248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ext uri="{91240B29-F687-4F45-9708-019B960494DF}"/>
            <a:ext uri="{AF507438-7753-43E0-B8FC-AC1667EBCBE1}"/>
          </a:extLst>
        </p:spPr>
      </p:pic>
      <p:sp>
        <p:nvSpPr>
          <p:cNvPr id="4" name="Slide Number Placeholder 3"/>
          <p:cNvSpPr>
            <a:spLocks noGrp="1"/>
          </p:cNvSpPr>
          <p:nvPr>
            <p:ph type="sldNum" sz="quarter" idx="12"/>
          </p:nvPr>
        </p:nvSpPr>
        <p:spPr/>
        <p:txBody>
          <a:bodyPr/>
          <a:lstStyle/>
          <a:p>
            <a:pPr>
              <a:defRPr/>
            </a:pPr>
            <a:fld id="{2EDFC81E-134D-4194-A5ED-0DFA667778B6}" type="slidenum">
              <a:rPr lang="en-US"/>
              <a:pPr>
                <a:defRPr/>
              </a:pPr>
              <a:t>9</a:t>
            </a:fld>
            <a:endParaRPr lang="en-US"/>
          </a:p>
        </p:txBody>
      </p:sp>
    </p:spTree>
  </p:cSld>
  <p:clrMapOvr>
    <a:masterClrMapping/>
  </p:clrMapOvr>
  <p:transition>
    <p:checke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TotalTime>
  <Words>479</Words>
  <Application>Microsoft Office PowerPoint</Application>
  <PresentationFormat>On-screen Show (4:3)</PresentationFormat>
  <Paragraphs>35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shahr rayane</dc:creator>
  <cp:lastModifiedBy>shahr rayane</cp:lastModifiedBy>
  <cp:revision>2</cp:revision>
  <dcterms:created xsi:type="dcterms:W3CDTF">2016-01-30T16:09:44Z</dcterms:created>
  <dcterms:modified xsi:type="dcterms:W3CDTF">2016-01-30T16:45:28Z</dcterms:modified>
</cp:coreProperties>
</file>