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3"/>
  </p:notesMasterIdLst>
  <p:sldIdLst>
    <p:sldId id="295" r:id="rId2"/>
    <p:sldId id="258" r:id="rId3"/>
    <p:sldId id="297" r:id="rId4"/>
    <p:sldId id="296" r:id="rId5"/>
    <p:sldId id="298" r:id="rId6"/>
    <p:sldId id="271" r:id="rId7"/>
    <p:sldId id="299" r:id="rId8"/>
    <p:sldId id="264" r:id="rId9"/>
    <p:sldId id="300" r:id="rId10"/>
    <p:sldId id="301" r:id="rId11"/>
    <p:sldId id="302" r:id="rId12"/>
    <p:sldId id="263" r:id="rId13"/>
    <p:sldId id="303" r:id="rId14"/>
    <p:sldId id="268" r:id="rId15"/>
    <p:sldId id="288" r:id="rId16"/>
    <p:sldId id="304" r:id="rId17"/>
    <p:sldId id="266" r:id="rId18"/>
    <p:sldId id="270" r:id="rId19"/>
    <p:sldId id="276" r:id="rId20"/>
    <p:sldId id="277" r:id="rId21"/>
    <p:sldId id="294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007635"/>
    <a:srgbClr val="D2FDFE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17" autoAdjust="0"/>
    <p:restoredTop sz="84112" autoAdjust="0"/>
  </p:normalViewPr>
  <p:slideViewPr>
    <p:cSldViewPr>
      <p:cViewPr>
        <p:scale>
          <a:sx n="40" d="100"/>
          <a:sy n="40" d="100"/>
        </p:scale>
        <p:origin x="-738" y="-3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22E102-2EDC-456F-B7F2-558AC643E821}" type="doc">
      <dgm:prSet loTypeId="urn:microsoft.com/office/officeart/2005/8/layout/orgChart1" loCatId="hierarchy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A9B60C3-C513-4627-9296-D187850A2497}" type="pres">
      <dgm:prSet presAssocID="{C022E102-2EDC-456F-B7F2-558AC643E82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</dgm:ptLst>
  <dgm:cxnLst>
    <dgm:cxn modelId="{C66B5A83-CBC3-4B22-9387-42D26A9B6B04}" type="presOf" srcId="{C022E102-2EDC-456F-B7F2-558AC643E821}" destId="{CA9B60C3-C513-4627-9296-D187850A2497}" srcOrd="0" destOrd="0" presId="urn:microsoft.com/office/officeart/2005/8/layout/orgChart1"/>
  </dgm:cxnLst>
  <dgm:bg>
    <a:solidFill>
      <a:srgbClr val="FFFF00"/>
    </a:solidFill>
  </dgm:bg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CFDDEFF-8254-42B6-AA68-AEA34F2E3A7A}" type="doc">
      <dgm:prSet loTypeId="urn:microsoft.com/office/officeart/2005/8/layout/cycle8" loCatId="cycle" qsTypeId="urn:microsoft.com/office/officeart/2005/8/quickstyle/simple3" qsCatId="simple" csTypeId="urn:microsoft.com/office/officeart/2005/8/colors/colorful5" csCatId="colorful" phldr="1"/>
      <dgm:spPr/>
    </dgm:pt>
    <dgm:pt modelId="{A3A49976-5660-4118-8082-CFDAFAD0BA9F}">
      <dgm:prSet phldrT="[Text]"/>
      <dgm:spPr/>
      <dgm:t>
        <a:bodyPr/>
        <a:lstStyle/>
        <a:p>
          <a:r>
            <a:rPr lang="fa-IR" dirty="0" smtClean="0">
              <a:cs typeface="2  Titr" pitchFamily="2" charset="-78"/>
            </a:rPr>
            <a:t>پويايي و متغير بودن محيط داخلي و خارجي</a:t>
          </a:r>
          <a:endParaRPr lang="en-US" dirty="0">
            <a:cs typeface="2  Titr" pitchFamily="2" charset="-78"/>
          </a:endParaRPr>
        </a:p>
      </dgm:t>
    </dgm:pt>
    <dgm:pt modelId="{288A8721-9F44-450A-A817-F0844DA36EBE}" type="parTrans" cxnId="{27A9F91B-8F30-4F89-8F48-69BECFB8FBE9}">
      <dgm:prSet/>
      <dgm:spPr/>
      <dgm:t>
        <a:bodyPr/>
        <a:lstStyle/>
        <a:p>
          <a:endParaRPr lang="en-US"/>
        </a:p>
      </dgm:t>
    </dgm:pt>
    <dgm:pt modelId="{FA0E51E4-E28D-4DAC-BF11-03B73EFCC0D6}" type="sibTrans" cxnId="{27A9F91B-8F30-4F89-8F48-69BECFB8FBE9}">
      <dgm:prSet/>
      <dgm:spPr/>
      <dgm:t>
        <a:bodyPr/>
        <a:lstStyle/>
        <a:p>
          <a:endParaRPr lang="en-US"/>
        </a:p>
      </dgm:t>
    </dgm:pt>
    <dgm:pt modelId="{86BCD0CE-77AA-4683-848B-754A47686393}">
      <dgm:prSet phldrT="[Text]"/>
      <dgm:spPr/>
      <dgm:t>
        <a:bodyPr/>
        <a:lstStyle/>
        <a:p>
          <a:r>
            <a:rPr lang="fa-IR" b="1" dirty="0" smtClean="0">
              <a:cs typeface="2  Titr" pitchFamily="2" charset="-78"/>
            </a:rPr>
            <a:t>خسارت برگشت بالا و جبران ناپذير</a:t>
          </a:r>
          <a:endParaRPr lang="en-US" b="1" dirty="0">
            <a:cs typeface="2  Titr" pitchFamily="2" charset="-78"/>
          </a:endParaRPr>
        </a:p>
      </dgm:t>
    </dgm:pt>
    <dgm:pt modelId="{629CA7AC-BACD-433E-A9E7-DBCDC2A4DC51}" type="parTrans" cxnId="{5922FD63-8713-4F50-93FC-696CD7D0FEA5}">
      <dgm:prSet/>
      <dgm:spPr/>
      <dgm:t>
        <a:bodyPr/>
        <a:lstStyle/>
        <a:p>
          <a:endParaRPr lang="en-US"/>
        </a:p>
      </dgm:t>
    </dgm:pt>
    <dgm:pt modelId="{450EF662-35CA-4692-BD16-D06371A973D5}" type="sibTrans" cxnId="{5922FD63-8713-4F50-93FC-696CD7D0FEA5}">
      <dgm:prSet/>
      <dgm:spPr/>
      <dgm:t>
        <a:bodyPr/>
        <a:lstStyle/>
        <a:p>
          <a:endParaRPr lang="en-US"/>
        </a:p>
      </dgm:t>
    </dgm:pt>
    <dgm:pt modelId="{AF41E63A-A50C-45C2-810C-B8B5C0C8246A}">
      <dgm:prSet phldrT="[Text]"/>
      <dgm:spPr/>
      <dgm:t>
        <a:bodyPr/>
        <a:lstStyle/>
        <a:p>
          <a:r>
            <a:rPr lang="fa-IR" dirty="0" smtClean="0">
              <a:cs typeface="2  Titr" pitchFamily="2" charset="-78"/>
            </a:rPr>
            <a:t>بلند مدت  و مهم بودن نتايج</a:t>
          </a:r>
          <a:endParaRPr lang="en-US" dirty="0">
            <a:cs typeface="2  Titr" pitchFamily="2" charset="-78"/>
          </a:endParaRPr>
        </a:p>
      </dgm:t>
    </dgm:pt>
    <dgm:pt modelId="{D28F6873-0259-43DC-832B-B6B979CCEAE3}" type="parTrans" cxnId="{0A5E85B5-351B-4925-904F-D79352066A98}">
      <dgm:prSet/>
      <dgm:spPr/>
      <dgm:t>
        <a:bodyPr/>
        <a:lstStyle/>
        <a:p>
          <a:endParaRPr lang="en-US"/>
        </a:p>
      </dgm:t>
    </dgm:pt>
    <dgm:pt modelId="{5DC6F0BB-91E1-40D1-AF3B-9401A1428CB0}" type="sibTrans" cxnId="{0A5E85B5-351B-4925-904F-D79352066A98}">
      <dgm:prSet/>
      <dgm:spPr/>
      <dgm:t>
        <a:bodyPr/>
        <a:lstStyle/>
        <a:p>
          <a:endParaRPr lang="en-US"/>
        </a:p>
      </dgm:t>
    </dgm:pt>
    <dgm:pt modelId="{70073BAA-13C7-4E80-97CD-825597FC089C}" type="pres">
      <dgm:prSet presAssocID="{1CFDDEFF-8254-42B6-AA68-AEA34F2E3A7A}" presName="compositeShape" presStyleCnt="0">
        <dgm:presLayoutVars>
          <dgm:chMax val="7"/>
          <dgm:dir/>
          <dgm:resizeHandles val="exact"/>
        </dgm:presLayoutVars>
      </dgm:prSet>
      <dgm:spPr/>
    </dgm:pt>
    <dgm:pt modelId="{90351331-1C10-49F2-9848-45A63D5A37D6}" type="pres">
      <dgm:prSet presAssocID="{1CFDDEFF-8254-42B6-AA68-AEA34F2E3A7A}" presName="wedge1" presStyleLbl="node1" presStyleIdx="0" presStyleCnt="3"/>
      <dgm:spPr/>
      <dgm:t>
        <a:bodyPr/>
        <a:lstStyle/>
        <a:p>
          <a:endParaRPr lang="en-US"/>
        </a:p>
      </dgm:t>
    </dgm:pt>
    <dgm:pt modelId="{42947D0D-6C68-4D65-A70E-2DB58C58B4D5}" type="pres">
      <dgm:prSet presAssocID="{1CFDDEFF-8254-42B6-AA68-AEA34F2E3A7A}" presName="dummy1a" presStyleCnt="0"/>
      <dgm:spPr/>
    </dgm:pt>
    <dgm:pt modelId="{E7B5F15F-CE24-42D1-826F-608EC188E452}" type="pres">
      <dgm:prSet presAssocID="{1CFDDEFF-8254-42B6-AA68-AEA34F2E3A7A}" presName="dummy1b" presStyleCnt="0"/>
      <dgm:spPr/>
    </dgm:pt>
    <dgm:pt modelId="{47FC3C82-5386-4757-B3F1-ED9368A4D8DB}" type="pres">
      <dgm:prSet presAssocID="{1CFDDEFF-8254-42B6-AA68-AEA34F2E3A7A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F2D13D-66FE-486D-87F1-228463CF632C}" type="pres">
      <dgm:prSet presAssocID="{1CFDDEFF-8254-42B6-AA68-AEA34F2E3A7A}" presName="wedge2" presStyleLbl="node1" presStyleIdx="1" presStyleCnt="3"/>
      <dgm:spPr/>
      <dgm:t>
        <a:bodyPr/>
        <a:lstStyle/>
        <a:p>
          <a:endParaRPr lang="en-US"/>
        </a:p>
      </dgm:t>
    </dgm:pt>
    <dgm:pt modelId="{43BAC0DC-3971-4BAD-9CE7-BDD39425D7B0}" type="pres">
      <dgm:prSet presAssocID="{1CFDDEFF-8254-42B6-AA68-AEA34F2E3A7A}" presName="dummy2a" presStyleCnt="0"/>
      <dgm:spPr/>
    </dgm:pt>
    <dgm:pt modelId="{DE2E52E5-8648-4B93-B711-2C7233CDB512}" type="pres">
      <dgm:prSet presAssocID="{1CFDDEFF-8254-42B6-AA68-AEA34F2E3A7A}" presName="dummy2b" presStyleCnt="0"/>
      <dgm:spPr/>
    </dgm:pt>
    <dgm:pt modelId="{45A7D10F-9907-49BA-9B19-68F6E3B70349}" type="pres">
      <dgm:prSet presAssocID="{1CFDDEFF-8254-42B6-AA68-AEA34F2E3A7A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C9EA6D-D74C-4801-A9E4-19FC9D67738B}" type="pres">
      <dgm:prSet presAssocID="{1CFDDEFF-8254-42B6-AA68-AEA34F2E3A7A}" presName="wedge3" presStyleLbl="node1" presStyleIdx="2" presStyleCnt="3"/>
      <dgm:spPr/>
      <dgm:t>
        <a:bodyPr/>
        <a:lstStyle/>
        <a:p>
          <a:endParaRPr lang="en-US"/>
        </a:p>
      </dgm:t>
    </dgm:pt>
    <dgm:pt modelId="{C900E9D7-4C40-4569-AD1D-A291CB104E01}" type="pres">
      <dgm:prSet presAssocID="{1CFDDEFF-8254-42B6-AA68-AEA34F2E3A7A}" presName="dummy3a" presStyleCnt="0"/>
      <dgm:spPr/>
    </dgm:pt>
    <dgm:pt modelId="{1E503D1F-B6B6-42E6-81FB-C5AA98974B31}" type="pres">
      <dgm:prSet presAssocID="{1CFDDEFF-8254-42B6-AA68-AEA34F2E3A7A}" presName="dummy3b" presStyleCnt="0"/>
      <dgm:spPr/>
    </dgm:pt>
    <dgm:pt modelId="{C215545A-105C-46E1-8FC6-D235AD559AEE}" type="pres">
      <dgm:prSet presAssocID="{1CFDDEFF-8254-42B6-AA68-AEA34F2E3A7A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DE0F1B-953A-4757-BA2D-08E6A0CC0F3C}" type="pres">
      <dgm:prSet presAssocID="{FA0E51E4-E28D-4DAC-BF11-03B73EFCC0D6}" presName="arrowWedge1" presStyleLbl="fgSibTrans2D1" presStyleIdx="0" presStyleCnt="3"/>
      <dgm:spPr/>
    </dgm:pt>
    <dgm:pt modelId="{1AEDA2B4-06A8-49A4-9E03-53EC1A830B0F}" type="pres">
      <dgm:prSet presAssocID="{450EF662-35CA-4692-BD16-D06371A973D5}" presName="arrowWedge2" presStyleLbl="fgSibTrans2D1" presStyleIdx="1" presStyleCnt="3"/>
      <dgm:spPr/>
    </dgm:pt>
    <dgm:pt modelId="{65F2443A-EA88-4583-99FD-E1D2DC74E8D6}" type="pres">
      <dgm:prSet presAssocID="{5DC6F0BB-91E1-40D1-AF3B-9401A1428CB0}" presName="arrowWedge3" presStyleLbl="fgSibTrans2D1" presStyleIdx="2" presStyleCnt="3"/>
      <dgm:spPr/>
    </dgm:pt>
  </dgm:ptLst>
  <dgm:cxnLst>
    <dgm:cxn modelId="{9076BCED-B7F0-4C30-BA29-E4A08065E32B}" type="presOf" srcId="{A3A49976-5660-4118-8082-CFDAFAD0BA9F}" destId="{47FC3C82-5386-4757-B3F1-ED9368A4D8DB}" srcOrd="1" destOrd="0" presId="urn:microsoft.com/office/officeart/2005/8/layout/cycle8"/>
    <dgm:cxn modelId="{5922FD63-8713-4F50-93FC-696CD7D0FEA5}" srcId="{1CFDDEFF-8254-42B6-AA68-AEA34F2E3A7A}" destId="{86BCD0CE-77AA-4683-848B-754A47686393}" srcOrd="1" destOrd="0" parTransId="{629CA7AC-BACD-433E-A9E7-DBCDC2A4DC51}" sibTransId="{450EF662-35CA-4692-BD16-D06371A973D5}"/>
    <dgm:cxn modelId="{5395BA0C-A2C7-4D52-9557-D7A3DFF37CD5}" type="presOf" srcId="{1CFDDEFF-8254-42B6-AA68-AEA34F2E3A7A}" destId="{70073BAA-13C7-4E80-97CD-825597FC089C}" srcOrd="0" destOrd="0" presId="urn:microsoft.com/office/officeart/2005/8/layout/cycle8"/>
    <dgm:cxn modelId="{27A9F91B-8F30-4F89-8F48-69BECFB8FBE9}" srcId="{1CFDDEFF-8254-42B6-AA68-AEA34F2E3A7A}" destId="{A3A49976-5660-4118-8082-CFDAFAD0BA9F}" srcOrd="0" destOrd="0" parTransId="{288A8721-9F44-450A-A817-F0844DA36EBE}" sibTransId="{FA0E51E4-E28D-4DAC-BF11-03B73EFCC0D6}"/>
    <dgm:cxn modelId="{BCCDC55C-ED57-4D6B-B941-DCE58D9B9850}" type="presOf" srcId="{AF41E63A-A50C-45C2-810C-B8B5C0C8246A}" destId="{C215545A-105C-46E1-8FC6-D235AD559AEE}" srcOrd="1" destOrd="0" presId="urn:microsoft.com/office/officeart/2005/8/layout/cycle8"/>
    <dgm:cxn modelId="{16D7F978-186D-41CF-BB34-078524AF7BA0}" type="presOf" srcId="{AF41E63A-A50C-45C2-810C-B8B5C0C8246A}" destId="{DAC9EA6D-D74C-4801-A9E4-19FC9D67738B}" srcOrd="0" destOrd="0" presId="urn:microsoft.com/office/officeart/2005/8/layout/cycle8"/>
    <dgm:cxn modelId="{B250568E-0D7F-472C-B86C-32AD4EEFC54B}" type="presOf" srcId="{86BCD0CE-77AA-4683-848B-754A47686393}" destId="{A1F2D13D-66FE-486D-87F1-228463CF632C}" srcOrd="0" destOrd="0" presId="urn:microsoft.com/office/officeart/2005/8/layout/cycle8"/>
    <dgm:cxn modelId="{0A5E85B5-351B-4925-904F-D79352066A98}" srcId="{1CFDDEFF-8254-42B6-AA68-AEA34F2E3A7A}" destId="{AF41E63A-A50C-45C2-810C-B8B5C0C8246A}" srcOrd="2" destOrd="0" parTransId="{D28F6873-0259-43DC-832B-B6B979CCEAE3}" sibTransId="{5DC6F0BB-91E1-40D1-AF3B-9401A1428CB0}"/>
    <dgm:cxn modelId="{DA9EA18B-B4A2-45A5-A3AC-3F98BBC5938F}" type="presOf" srcId="{A3A49976-5660-4118-8082-CFDAFAD0BA9F}" destId="{90351331-1C10-49F2-9848-45A63D5A37D6}" srcOrd="0" destOrd="0" presId="urn:microsoft.com/office/officeart/2005/8/layout/cycle8"/>
    <dgm:cxn modelId="{684C9BE1-AF9D-41CC-AFA7-BEF86ADF2138}" type="presOf" srcId="{86BCD0CE-77AA-4683-848B-754A47686393}" destId="{45A7D10F-9907-49BA-9B19-68F6E3B70349}" srcOrd="1" destOrd="0" presId="urn:microsoft.com/office/officeart/2005/8/layout/cycle8"/>
    <dgm:cxn modelId="{B0BDE296-EF7D-48E0-ADB9-8A8650FC2258}" type="presParOf" srcId="{70073BAA-13C7-4E80-97CD-825597FC089C}" destId="{90351331-1C10-49F2-9848-45A63D5A37D6}" srcOrd="0" destOrd="0" presId="urn:microsoft.com/office/officeart/2005/8/layout/cycle8"/>
    <dgm:cxn modelId="{6EC74EFD-61E6-4D58-9185-CB86B87BE0C3}" type="presParOf" srcId="{70073BAA-13C7-4E80-97CD-825597FC089C}" destId="{42947D0D-6C68-4D65-A70E-2DB58C58B4D5}" srcOrd="1" destOrd="0" presId="urn:microsoft.com/office/officeart/2005/8/layout/cycle8"/>
    <dgm:cxn modelId="{7C2364DC-C834-4372-931B-5995E57D4EE5}" type="presParOf" srcId="{70073BAA-13C7-4E80-97CD-825597FC089C}" destId="{E7B5F15F-CE24-42D1-826F-608EC188E452}" srcOrd="2" destOrd="0" presId="urn:microsoft.com/office/officeart/2005/8/layout/cycle8"/>
    <dgm:cxn modelId="{95C0639B-4A11-4387-9D85-5E120500A7DD}" type="presParOf" srcId="{70073BAA-13C7-4E80-97CD-825597FC089C}" destId="{47FC3C82-5386-4757-B3F1-ED9368A4D8DB}" srcOrd="3" destOrd="0" presId="urn:microsoft.com/office/officeart/2005/8/layout/cycle8"/>
    <dgm:cxn modelId="{9E3EF091-7FB8-4FA1-B288-FBFCFDF4C38D}" type="presParOf" srcId="{70073BAA-13C7-4E80-97CD-825597FC089C}" destId="{A1F2D13D-66FE-486D-87F1-228463CF632C}" srcOrd="4" destOrd="0" presId="urn:microsoft.com/office/officeart/2005/8/layout/cycle8"/>
    <dgm:cxn modelId="{4D24B492-2E80-451D-BC87-7CA005D11063}" type="presParOf" srcId="{70073BAA-13C7-4E80-97CD-825597FC089C}" destId="{43BAC0DC-3971-4BAD-9CE7-BDD39425D7B0}" srcOrd="5" destOrd="0" presId="urn:microsoft.com/office/officeart/2005/8/layout/cycle8"/>
    <dgm:cxn modelId="{E7C901BD-C5EC-41D7-B9FC-8F134F09C80E}" type="presParOf" srcId="{70073BAA-13C7-4E80-97CD-825597FC089C}" destId="{DE2E52E5-8648-4B93-B711-2C7233CDB512}" srcOrd="6" destOrd="0" presId="urn:microsoft.com/office/officeart/2005/8/layout/cycle8"/>
    <dgm:cxn modelId="{DC679B28-AB1C-4615-9423-6D837E640557}" type="presParOf" srcId="{70073BAA-13C7-4E80-97CD-825597FC089C}" destId="{45A7D10F-9907-49BA-9B19-68F6E3B70349}" srcOrd="7" destOrd="0" presId="urn:microsoft.com/office/officeart/2005/8/layout/cycle8"/>
    <dgm:cxn modelId="{52311F3C-7F8F-4217-AC93-5864D5A62DF3}" type="presParOf" srcId="{70073BAA-13C7-4E80-97CD-825597FC089C}" destId="{DAC9EA6D-D74C-4801-A9E4-19FC9D67738B}" srcOrd="8" destOrd="0" presId="urn:microsoft.com/office/officeart/2005/8/layout/cycle8"/>
    <dgm:cxn modelId="{752C92FD-3F72-439D-AB83-9420E3DB4DD9}" type="presParOf" srcId="{70073BAA-13C7-4E80-97CD-825597FC089C}" destId="{C900E9D7-4C40-4569-AD1D-A291CB104E01}" srcOrd="9" destOrd="0" presId="urn:microsoft.com/office/officeart/2005/8/layout/cycle8"/>
    <dgm:cxn modelId="{2708DD4F-8175-480C-8B3E-5F56A1F49FE0}" type="presParOf" srcId="{70073BAA-13C7-4E80-97CD-825597FC089C}" destId="{1E503D1F-B6B6-42E6-81FB-C5AA98974B31}" srcOrd="10" destOrd="0" presId="urn:microsoft.com/office/officeart/2005/8/layout/cycle8"/>
    <dgm:cxn modelId="{3085DC88-0B8D-4721-A8C0-68F921E90C65}" type="presParOf" srcId="{70073BAA-13C7-4E80-97CD-825597FC089C}" destId="{C215545A-105C-46E1-8FC6-D235AD559AEE}" srcOrd="11" destOrd="0" presId="urn:microsoft.com/office/officeart/2005/8/layout/cycle8"/>
    <dgm:cxn modelId="{0B696064-0E23-43D5-ACFE-BB1FD2EA145C}" type="presParOf" srcId="{70073BAA-13C7-4E80-97CD-825597FC089C}" destId="{3BDE0F1B-953A-4757-BA2D-08E6A0CC0F3C}" srcOrd="12" destOrd="0" presId="urn:microsoft.com/office/officeart/2005/8/layout/cycle8"/>
    <dgm:cxn modelId="{FF07844B-AC9C-46F5-8BE0-96774B22C44E}" type="presParOf" srcId="{70073BAA-13C7-4E80-97CD-825597FC089C}" destId="{1AEDA2B4-06A8-49A4-9E03-53EC1A830B0F}" srcOrd="13" destOrd="0" presId="urn:microsoft.com/office/officeart/2005/8/layout/cycle8"/>
    <dgm:cxn modelId="{ED6108A5-4E41-4899-9D12-0F8124EB2473}" type="presParOf" srcId="{70073BAA-13C7-4E80-97CD-825597FC089C}" destId="{65F2443A-EA88-4583-99FD-E1D2DC74E8D6}" srcOrd="14" destOrd="0" presId="urn:microsoft.com/office/officeart/2005/8/layout/cycle8"/>
  </dgm:cxnLst>
  <dgm:bg>
    <a:gradFill>
      <a:gsLst>
        <a:gs pos="0">
          <a:srgbClr val="5E9EFF"/>
        </a:gs>
        <a:gs pos="39999">
          <a:srgbClr val="85C2FF"/>
        </a:gs>
        <a:gs pos="70000">
          <a:srgbClr val="C4D6EB"/>
        </a:gs>
        <a:gs pos="100000">
          <a:srgbClr val="FFEBFA"/>
        </a:gs>
      </a:gsLst>
      <a:lin ang="5400000" scaled="0"/>
    </a:gradFill>
  </dgm:bg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70F9A9D-09C0-456F-BF13-19697DDEFB52}" type="doc">
      <dgm:prSet loTypeId="urn:microsoft.com/office/officeart/2005/8/layout/bProcess3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8E80A13-3635-43F6-B32D-BA1D5A86E762}">
      <dgm:prSet phldrT="[Text]" custT="1"/>
      <dgm:spPr/>
      <dgm:t>
        <a:bodyPr/>
        <a:lstStyle/>
        <a:p>
          <a:r>
            <a:rPr lang="fa-IR" sz="2400" dirty="0" smtClean="0">
              <a:solidFill>
                <a:schemeClr val="tx1"/>
              </a:solidFill>
              <a:cs typeface="2  Titr" pitchFamily="2" charset="-78"/>
            </a:rPr>
            <a:t>شناسايي رويداد هاي مطلوب و نامطلوب</a:t>
          </a:r>
          <a:endParaRPr lang="en-US" sz="2400" dirty="0">
            <a:solidFill>
              <a:schemeClr val="tx1"/>
            </a:solidFill>
            <a:cs typeface="2  Titr" pitchFamily="2" charset="-78"/>
          </a:endParaRPr>
        </a:p>
      </dgm:t>
    </dgm:pt>
    <dgm:pt modelId="{3BD80C47-132F-4D19-90B4-A097B52AAF27}" type="parTrans" cxnId="{9485CCD9-1D78-4104-BC54-F7D4488A54E5}">
      <dgm:prSet/>
      <dgm:spPr/>
      <dgm:t>
        <a:bodyPr/>
        <a:lstStyle/>
        <a:p>
          <a:endParaRPr lang="en-US" sz="2400">
            <a:solidFill>
              <a:schemeClr val="tx1"/>
            </a:solidFill>
            <a:cs typeface="2  Titr" pitchFamily="2" charset="-78"/>
          </a:endParaRPr>
        </a:p>
      </dgm:t>
    </dgm:pt>
    <dgm:pt modelId="{53EF598C-5402-47A5-A767-FBC72E3BBEE0}" type="sibTrans" cxnId="{9485CCD9-1D78-4104-BC54-F7D4488A54E5}">
      <dgm:prSet custT="1"/>
      <dgm:spPr/>
      <dgm:t>
        <a:bodyPr/>
        <a:lstStyle/>
        <a:p>
          <a:endParaRPr lang="en-US" sz="2400">
            <a:solidFill>
              <a:schemeClr val="tx1"/>
            </a:solidFill>
            <a:cs typeface="2  Titr" pitchFamily="2" charset="-78"/>
          </a:endParaRPr>
        </a:p>
      </dgm:t>
    </dgm:pt>
    <dgm:pt modelId="{BC079D7D-FCE6-406E-B0B8-BD52BDC6656E}">
      <dgm:prSet phldrT="[Text]" custT="1"/>
      <dgm:spPr/>
      <dgm:t>
        <a:bodyPr/>
        <a:lstStyle/>
        <a:p>
          <a:r>
            <a:rPr lang="fa-IR" sz="2400" dirty="0" smtClean="0">
              <a:solidFill>
                <a:schemeClr val="tx1"/>
              </a:solidFill>
              <a:cs typeface="2  Titr" pitchFamily="2" charset="-78"/>
            </a:rPr>
            <a:t>تعيين زمان و احتمال روي دادن آن</a:t>
          </a:r>
          <a:endParaRPr lang="en-US" sz="2400" dirty="0">
            <a:solidFill>
              <a:schemeClr val="tx1"/>
            </a:solidFill>
            <a:cs typeface="2  Titr" pitchFamily="2" charset="-78"/>
          </a:endParaRPr>
        </a:p>
      </dgm:t>
    </dgm:pt>
    <dgm:pt modelId="{77B91763-A3B0-4432-9768-D96D8A6E7849}" type="parTrans" cxnId="{4EFAC05D-B614-4CB7-8C23-911CECCF5CBF}">
      <dgm:prSet/>
      <dgm:spPr/>
      <dgm:t>
        <a:bodyPr/>
        <a:lstStyle/>
        <a:p>
          <a:endParaRPr lang="en-US" sz="2400">
            <a:solidFill>
              <a:schemeClr val="tx1"/>
            </a:solidFill>
            <a:cs typeface="2  Titr" pitchFamily="2" charset="-78"/>
          </a:endParaRPr>
        </a:p>
      </dgm:t>
    </dgm:pt>
    <dgm:pt modelId="{CB3E774B-AD72-4BB3-A080-76CC65D8F045}" type="sibTrans" cxnId="{4EFAC05D-B614-4CB7-8C23-911CECCF5CBF}">
      <dgm:prSet custT="1"/>
      <dgm:spPr/>
      <dgm:t>
        <a:bodyPr/>
        <a:lstStyle/>
        <a:p>
          <a:endParaRPr lang="en-US" sz="2400">
            <a:solidFill>
              <a:schemeClr val="tx1"/>
            </a:solidFill>
            <a:cs typeface="2  Titr" pitchFamily="2" charset="-78"/>
          </a:endParaRPr>
        </a:p>
      </dgm:t>
    </dgm:pt>
    <dgm:pt modelId="{073E6299-49D0-4FDA-9827-662F45234C02}">
      <dgm:prSet phldrT="[Text]" custT="1"/>
      <dgm:spPr/>
      <dgm:t>
        <a:bodyPr/>
        <a:lstStyle/>
        <a:p>
          <a:r>
            <a:rPr lang="fa-IR" sz="2400" dirty="0" smtClean="0">
              <a:solidFill>
                <a:schemeClr val="tx1"/>
              </a:solidFill>
              <a:cs typeface="2  Titr" pitchFamily="2" charset="-78"/>
            </a:rPr>
            <a:t>برآورد ضرر يا منفعت رويداد</a:t>
          </a:r>
          <a:endParaRPr lang="en-US" sz="2400" dirty="0">
            <a:solidFill>
              <a:schemeClr val="tx1"/>
            </a:solidFill>
            <a:cs typeface="2  Titr" pitchFamily="2" charset="-78"/>
          </a:endParaRPr>
        </a:p>
      </dgm:t>
    </dgm:pt>
    <dgm:pt modelId="{B35402D4-4A86-4386-A792-0823112C530E}" type="parTrans" cxnId="{34C21FEB-9D8B-49BA-8D0F-BF96E78B789C}">
      <dgm:prSet/>
      <dgm:spPr/>
      <dgm:t>
        <a:bodyPr/>
        <a:lstStyle/>
        <a:p>
          <a:endParaRPr lang="en-US" sz="2400">
            <a:solidFill>
              <a:schemeClr val="tx1"/>
            </a:solidFill>
            <a:cs typeface="2  Titr" pitchFamily="2" charset="-78"/>
          </a:endParaRPr>
        </a:p>
      </dgm:t>
    </dgm:pt>
    <dgm:pt modelId="{B28AED20-A747-4E86-8589-F84FE4ED8D5B}" type="sibTrans" cxnId="{34C21FEB-9D8B-49BA-8D0F-BF96E78B789C}">
      <dgm:prSet custT="1"/>
      <dgm:spPr/>
      <dgm:t>
        <a:bodyPr/>
        <a:lstStyle/>
        <a:p>
          <a:endParaRPr lang="en-US" sz="2400">
            <a:solidFill>
              <a:schemeClr val="tx1"/>
            </a:solidFill>
            <a:cs typeface="2  Titr" pitchFamily="2" charset="-78"/>
          </a:endParaRPr>
        </a:p>
      </dgm:t>
    </dgm:pt>
    <dgm:pt modelId="{64E5FA7A-0BEC-4317-8DF0-EBC52B52DB35}">
      <dgm:prSet custT="1"/>
      <dgm:spPr/>
      <dgm:t>
        <a:bodyPr/>
        <a:lstStyle/>
        <a:p>
          <a:r>
            <a:rPr lang="fa-IR" sz="2400" dirty="0" smtClean="0">
              <a:solidFill>
                <a:schemeClr val="tx1"/>
              </a:solidFill>
              <a:cs typeface="2  Titr" pitchFamily="2" charset="-78"/>
            </a:rPr>
            <a:t>تهيه برنامه اقتضايي سازگار با استراتژي و امكان پذير بودن </a:t>
          </a:r>
          <a:endParaRPr lang="en-US" sz="2400" dirty="0">
            <a:solidFill>
              <a:schemeClr val="tx1"/>
            </a:solidFill>
            <a:cs typeface="2  Titr" pitchFamily="2" charset="-78"/>
          </a:endParaRPr>
        </a:p>
      </dgm:t>
    </dgm:pt>
    <dgm:pt modelId="{1160D057-DFBA-4817-835D-5DC178C93A31}" type="parTrans" cxnId="{D0C40FB1-0E90-4A04-A4A1-F39ADBD24894}">
      <dgm:prSet/>
      <dgm:spPr/>
      <dgm:t>
        <a:bodyPr/>
        <a:lstStyle/>
        <a:p>
          <a:endParaRPr lang="en-US" sz="2400">
            <a:solidFill>
              <a:schemeClr val="tx1"/>
            </a:solidFill>
            <a:cs typeface="2  Titr" pitchFamily="2" charset="-78"/>
          </a:endParaRPr>
        </a:p>
      </dgm:t>
    </dgm:pt>
    <dgm:pt modelId="{B13A73AA-C0AD-4B89-87BF-A7935EFB11E3}" type="sibTrans" cxnId="{D0C40FB1-0E90-4A04-A4A1-F39ADBD24894}">
      <dgm:prSet custT="1"/>
      <dgm:spPr/>
      <dgm:t>
        <a:bodyPr/>
        <a:lstStyle/>
        <a:p>
          <a:endParaRPr lang="en-US" sz="2400">
            <a:solidFill>
              <a:schemeClr val="tx1"/>
            </a:solidFill>
            <a:cs typeface="2  Titr" pitchFamily="2" charset="-78"/>
          </a:endParaRPr>
        </a:p>
      </dgm:t>
    </dgm:pt>
    <dgm:pt modelId="{FFD09339-11A4-463D-A99F-3A9C6318036F}">
      <dgm:prSet custT="1"/>
      <dgm:spPr/>
      <dgm:t>
        <a:bodyPr/>
        <a:lstStyle/>
        <a:p>
          <a:r>
            <a:rPr lang="fa-IR" sz="2400" dirty="0" smtClean="0">
              <a:solidFill>
                <a:schemeClr val="tx1"/>
              </a:solidFill>
              <a:cs typeface="2  Titr" pitchFamily="2" charset="-78"/>
            </a:rPr>
            <a:t>برآورد اثر برنامه اقتضايي بر رويداد</a:t>
          </a:r>
          <a:endParaRPr lang="en-US" sz="2400" dirty="0">
            <a:solidFill>
              <a:schemeClr val="tx1"/>
            </a:solidFill>
            <a:cs typeface="2  Titr" pitchFamily="2" charset="-78"/>
          </a:endParaRPr>
        </a:p>
      </dgm:t>
    </dgm:pt>
    <dgm:pt modelId="{873B5D54-1A4C-4158-86EF-816869170B25}" type="sibTrans" cxnId="{9B878381-45D0-4839-9B93-0B9F4A282BB1}">
      <dgm:prSet custT="1"/>
      <dgm:spPr/>
      <dgm:t>
        <a:bodyPr/>
        <a:lstStyle/>
        <a:p>
          <a:endParaRPr lang="en-US" sz="2400">
            <a:solidFill>
              <a:schemeClr val="tx1"/>
            </a:solidFill>
            <a:cs typeface="2  Titr" pitchFamily="2" charset="-78"/>
          </a:endParaRPr>
        </a:p>
      </dgm:t>
    </dgm:pt>
    <dgm:pt modelId="{AADE70EC-C336-4F91-B65B-8BC7019ECE7B}" type="parTrans" cxnId="{9B878381-45D0-4839-9B93-0B9F4A282BB1}">
      <dgm:prSet/>
      <dgm:spPr/>
      <dgm:t>
        <a:bodyPr/>
        <a:lstStyle/>
        <a:p>
          <a:endParaRPr lang="en-US" sz="2400">
            <a:solidFill>
              <a:schemeClr val="tx1"/>
            </a:solidFill>
            <a:cs typeface="2  Titr" pitchFamily="2" charset="-78"/>
          </a:endParaRPr>
        </a:p>
      </dgm:t>
    </dgm:pt>
    <dgm:pt modelId="{9C4E5B6C-93F0-4194-A3F3-12F4AD7528B7}">
      <dgm:prSet custT="1"/>
      <dgm:spPr/>
      <dgm:t>
        <a:bodyPr/>
        <a:lstStyle/>
        <a:p>
          <a:r>
            <a:rPr lang="fa-IR" sz="2400" dirty="0" smtClean="0">
              <a:solidFill>
                <a:schemeClr val="tx1"/>
              </a:solidFill>
              <a:cs typeface="2  Titr" pitchFamily="2" charset="-78"/>
            </a:rPr>
            <a:t>تعيين اخطارها و نشانه هاي اوليه و نظارت بر اخطارها</a:t>
          </a:r>
          <a:endParaRPr lang="en-US" sz="2400" dirty="0">
            <a:solidFill>
              <a:schemeClr val="tx1"/>
            </a:solidFill>
            <a:cs typeface="2  Titr" pitchFamily="2" charset="-78"/>
          </a:endParaRPr>
        </a:p>
      </dgm:t>
    </dgm:pt>
    <dgm:pt modelId="{AD7AE9C3-C2AF-421D-B4AC-DC2121138D66}" type="parTrans" cxnId="{F1AD5E8B-6E35-4247-B6FF-F4D547BEA8CA}">
      <dgm:prSet/>
      <dgm:spPr/>
      <dgm:t>
        <a:bodyPr/>
        <a:lstStyle/>
        <a:p>
          <a:endParaRPr lang="en-US" sz="2400">
            <a:solidFill>
              <a:schemeClr val="tx1"/>
            </a:solidFill>
            <a:cs typeface="2  Titr" pitchFamily="2" charset="-78"/>
          </a:endParaRPr>
        </a:p>
      </dgm:t>
    </dgm:pt>
    <dgm:pt modelId="{7604FA3A-8E56-4705-A096-D179CB0478F4}" type="sibTrans" cxnId="{F1AD5E8B-6E35-4247-B6FF-F4D547BEA8CA}">
      <dgm:prSet custT="1"/>
      <dgm:spPr/>
      <dgm:t>
        <a:bodyPr/>
        <a:lstStyle/>
        <a:p>
          <a:endParaRPr lang="en-US" sz="2400">
            <a:solidFill>
              <a:schemeClr val="tx1"/>
            </a:solidFill>
            <a:cs typeface="2  Titr" pitchFamily="2" charset="-78"/>
          </a:endParaRPr>
        </a:p>
      </dgm:t>
    </dgm:pt>
    <dgm:pt modelId="{F73FD219-2EFA-4960-AFC6-1BAE87195718}">
      <dgm:prSet custT="1"/>
      <dgm:spPr/>
      <dgm:t>
        <a:bodyPr/>
        <a:lstStyle/>
        <a:p>
          <a:r>
            <a:rPr lang="fa-IR" sz="2400" dirty="0" smtClean="0">
              <a:solidFill>
                <a:schemeClr val="tx1"/>
              </a:solidFill>
              <a:cs typeface="2  Titr" pitchFamily="2" charset="-78"/>
            </a:rPr>
            <a:t>اقدام مقتضي پس از دريافت نشانه ها</a:t>
          </a:r>
          <a:endParaRPr lang="en-US" sz="2400" dirty="0">
            <a:solidFill>
              <a:schemeClr val="tx1"/>
            </a:solidFill>
            <a:cs typeface="2  Titr" pitchFamily="2" charset="-78"/>
          </a:endParaRPr>
        </a:p>
      </dgm:t>
    </dgm:pt>
    <dgm:pt modelId="{BD1AE060-245A-444D-90A4-D22773D2B096}" type="parTrans" cxnId="{207558A1-C2E0-4366-8DA9-180CCFBB6C36}">
      <dgm:prSet/>
      <dgm:spPr/>
      <dgm:t>
        <a:bodyPr/>
        <a:lstStyle/>
        <a:p>
          <a:endParaRPr lang="en-US" sz="2400">
            <a:solidFill>
              <a:schemeClr val="tx1"/>
            </a:solidFill>
            <a:cs typeface="2  Titr" pitchFamily="2" charset="-78"/>
          </a:endParaRPr>
        </a:p>
      </dgm:t>
    </dgm:pt>
    <dgm:pt modelId="{ED882D32-3D16-4BA2-B358-004E8973D1C0}" type="sibTrans" cxnId="{207558A1-C2E0-4366-8DA9-180CCFBB6C36}">
      <dgm:prSet/>
      <dgm:spPr/>
      <dgm:t>
        <a:bodyPr/>
        <a:lstStyle/>
        <a:p>
          <a:endParaRPr lang="en-US" sz="2400">
            <a:solidFill>
              <a:schemeClr val="tx1"/>
            </a:solidFill>
            <a:cs typeface="2  Titr" pitchFamily="2" charset="-78"/>
          </a:endParaRPr>
        </a:p>
      </dgm:t>
    </dgm:pt>
    <dgm:pt modelId="{E8A3CDFA-E982-47C8-87F9-B402B5820487}" type="pres">
      <dgm:prSet presAssocID="{A70F9A9D-09C0-456F-BF13-19697DDEFB5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A7F4EB7-0F66-4349-830E-9D271A01BB24}" type="pres">
      <dgm:prSet presAssocID="{E8E80A13-3635-43F6-B32D-BA1D5A86E762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B04F60-1ED8-49B3-8971-79043F7EA257}" type="pres">
      <dgm:prSet presAssocID="{53EF598C-5402-47A5-A767-FBC72E3BBEE0}" presName="sibTrans" presStyleLbl="sibTrans1D1" presStyleIdx="0" presStyleCnt="6"/>
      <dgm:spPr/>
      <dgm:t>
        <a:bodyPr/>
        <a:lstStyle/>
        <a:p>
          <a:endParaRPr lang="en-US"/>
        </a:p>
      </dgm:t>
    </dgm:pt>
    <dgm:pt modelId="{F730A00A-0D64-449D-BF55-8C4BCCED701C}" type="pres">
      <dgm:prSet presAssocID="{53EF598C-5402-47A5-A767-FBC72E3BBEE0}" presName="connectorText" presStyleLbl="sibTrans1D1" presStyleIdx="0" presStyleCnt="6"/>
      <dgm:spPr/>
      <dgm:t>
        <a:bodyPr/>
        <a:lstStyle/>
        <a:p>
          <a:endParaRPr lang="en-US"/>
        </a:p>
      </dgm:t>
    </dgm:pt>
    <dgm:pt modelId="{AF529240-E05B-4D9C-8077-6C5D15DE2DD9}" type="pres">
      <dgm:prSet presAssocID="{BC079D7D-FCE6-406E-B0B8-BD52BDC6656E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9FFFB8-9B70-4816-8612-086C8A21D6D4}" type="pres">
      <dgm:prSet presAssocID="{CB3E774B-AD72-4BB3-A080-76CC65D8F045}" presName="sibTrans" presStyleLbl="sibTrans1D1" presStyleIdx="1" presStyleCnt="6"/>
      <dgm:spPr/>
      <dgm:t>
        <a:bodyPr/>
        <a:lstStyle/>
        <a:p>
          <a:endParaRPr lang="en-US"/>
        </a:p>
      </dgm:t>
    </dgm:pt>
    <dgm:pt modelId="{4BF24443-28D3-411F-9D83-8F4091C5E920}" type="pres">
      <dgm:prSet presAssocID="{CB3E774B-AD72-4BB3-A080-76CC65D8F045}" presName="connectorText" presStyleLbl="sibTrans1D1" presStyleIdx="1" presStyleCnt="6"/>
      <dgm:spPr/>
      <dgm:t>
        <a:bodyPr/>
        <a:lstStyle/>
        <a:p>
          <a:endParaRPr lang="en-US"/>
        </a:p>
      </dgm:t>
    </dgm:pt>
    <dgm:pt modelId="{2BA73239-B021-437D-85E1-AD95D1DF7C46}" type="pres">
      <dgm:prSet presAssocID="{073E6299-49D0-4FDA-9827-662F45234C02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CF0688-4256-4891-9477-B8372473E389}" type="pres">
      <dgm:prSet presAssocID="{B28AED20-A747-4E86-8589-F84FE4ED8D5B}" presName="sibTrans" presStyleLbl="sibTrans1D1" presStyleIdx="2" presStyleCnt="6"/>
      <dgm:spPr/>
      <dgm:t>
        <a:bodyPr/>
        <a:lstStyle/>
        <a:p>
          <a:endParaRPr lang="en-US"/>
        </a:p>
      </dgm:t>
    </dgm:pt>
    <dgm:pt modelId="{590C0D90-3376-43FC-AB1A-365847629A25}" type="pres">
      <dgm:prSet presAssocID="{B28AED20-A747-4E86-8589-F84FE4ED8D5B}" presName="connectorText" presStyleLbl="sibTrans1D1" presStyleIdx="2" presStyleCnt="6"/>
      <dgm:spPr/>
      <dgm:t>
        <a:bodyPr/>
        <a:lstStyle/>
        <a:p>
          <a:endParaRPr lang="en-US"/>
        </a:p>
      </dgm:t>
    </dgm:pt>
    <dgm:pt modelId="{56170665-2608-4B58-9353-3BEC63483F19}" type="pres">
      <dgm:prSet presAssocID="{64E5FA7A-0BEC-4317-8DF0-EBC52B52DB35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DC68DD-AC1D-4863-B823-0A7CF3D74E97}" type="pres">
      <dgm:prSet presAssocID="{B13A73AA-C0AD-4B89-87BF-A7935EFB11E3}" presName="sibTrans" presStyleLbl="sibTrans1D1" presStyleIdx="3" presStyleCnt="6"/>
      <dgm:spPr/>
      <dgm:t>
        <a:bodyPr/>
        <a:lstStyle/>
        <a:p>
          <a:endParaRPr lang="en-US"/>
        </a:p>
      </dgm:t>
    </dgm:pt>
    <dgm:pt modelId="{9FB8060B-0E04-459D-B9CE-9F74D6554240}" type="pres">
      <dgm:prSet presAssocID="{B13A73AA-C0AD-4B89-87BF-A7935EFB11E3}" presName="connectorText" presStyleLbl="sibTrans1D1" presStyleIdx="3" presStyleCnt="6"/>
      <dgm:spPr/>
      <dgm:t>
        <a:bodyPr/>
        <a:lstStyle/>
        <a:p>
          <a:endParaRPr lang="en-US"/>
        </a:p>
      </dgm:t>
    </dgm:pt>
    <dgm:pt modelId="{16990829-33AE-448B-924F-BCC6FF14D347}" type="pres">
      <dgm:prSet presAssocID="{FFD09339-11A4-463D-A99F-3A9C6318036F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810133-5708-43F7-9B0F-DFFD96136E9A}" type="pres">
      <dgm:prSet presAssocID="{873B5D54-1A4C-4158-86EF-816869170B25}" presName="sibTrans" presStyleLbl="sibTrans1D1" presStyleIdx="4" presStyleCnt="6"/>
      <dgm:spPr/>
      <dgm:t>
        <a:bodyPr/>
        <a:lstStyle/>
        <a:p>
          <a:endParaRPr lang="en-US"/>
        </a:p>
      </dgm:t>
    </dgm:pt>
    <dgm:pt modelId="{D13C1557-C357-41CA-97A6-0BECE6FE2C79}" type="pres">
      <dgm:prSet presAssocID="{873B5D54-1A4C-4158-86EF-816869170B25}" presName="connectorText" presStyleLbl="sibTrans1D1" presStyleIdx="4" presStyleCnt="6"/>
      <dgm:spPr/>
      <dgm:t>
        <a:bodyPr/>
        <a:lstStyle/>
        <a:p>
          <a:endParaRPr lang="en-US"/>
        </a:p>
      </dgm:t>
    </dgm:pt>
    <dgm:pt modelId="{643683C5-2E70-476A-8470-16421172596C}" type="pres">
      <dgm:prSet presAssocID="{9C4E5B6C-93F0-4194-A3F3-12F4AD7528B7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C2C8BC-A2B3-437D-8964-295FB75538C7}" type="pres">
      <dgm:prSet presAssocID="{7604FA3A-8E56-4705-A096-D179CB0478F4}" presName="sibTrans" presStyleLbl="sibTrans1D1" presStyleIdx="5" presStyleCnt="6"/>
      <dgm:spPr/>
      <dgm:t>
        <a:bodyPr/>
        <a:lstStyle/>
        <a:p>
          <a:endParaRPr lang="en-US"/>
        </a:p>
      </dgm:t>
    </dgm:pt>
    <dgm:pt modelId="{DCC67F4D-3B53-4D02-BE85-B3E1FDDA28BF}" type="pres">
      <dgm:prSet presAssocID="{7604FA3A-8E56-4705-A096-D179CB0478F4}" presName="connectorText" presStyleLbl="sibTrans1D1" presStyleIdx="5" presStyleCnt="6"/>
      <dgm:spPr/>
      <dgm:t>
        <a:bodyPr/>
        <a:lstStyle/>
        <a:p>
          <a:endParaRPr lang="en-US"/>
        </a:p>
      </dgm:t>
    </dgm:pt>
    <dgm:pt modelId="{E9E6779A-5F84-4DAD-96EF-31940B157213}" type="pres">
      <dgm:prSet presAssocID="{F73FD219-2EFA-4960-AFC6-1BAE87195718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F441FB7-0A3F-4708-89DC-DEA2A78B173F}" type="presOf" srcId="{53EF598C-5402-47A5-A767-FBC72E3BBEE0}" destId="{F730A00A-0D64-449D-BF55-8C4BCCED701C}" srcOrd="1" destOrd="0" presId="urn:microsoft.com/office/officeart/2005/8/layout/bProcess3"/>
    <dgm:cxn modelId="{F1AD5E8B-6E35-4247-B6FF-F4D547BEA8CA}" srcId="{A70F9A9D-09C0-456F-BF13-19697DDEFB52}" destId="{9C4E5B6C-93F0-4194-A3F3-12F4AD7528B7}" srcOrd="5" destOrd="0" parTransId="{AD7AE9C3-C2AF-421D-B4AC-DC2121138D66}" sibTransId="{7604FA3A-8E56-4705-A096-D179CB0478F4}"/>
    <dgm:cxn modelId="{D0C40FB1-0E90-4A04-A4A1-F39ADBD24894}" srcId="{A70F9A9D-09C0-456F-BF13-19697DDEFB52}" destId="{64E5FA7A-0BEC-4317-8DF0-EBC52B52DB35}" srcOrd="3" destOrd="0" parTransId="{1160D057-DFBA-4817-835D-5DC178C93A31}" sibTransId="{B13A73AA-C0AD-4B89-87BF-A7935EFB11E3}"/>
    <dgm:cxn modelId="{9485CCD9-1D78-4104-BC54-F7D4488A54E5}" srcId="{A70F9A9D-09C0-456F-BF13-19697DDEFB52}" destId="{E8E80A13-3635-43F6-B32D-BA1D5A86E762}" srcOrd="0" destOrd="0" parTransId="{3BD80C47-132F-4D19-90B4-A097B52AAF27}" sibTransId="{53EF598C-5402-47A5-A767-FBC72E3BBEE0}"/>
    <dgm:cxn modelId="{A795C33C-02B9-4CEF-9512-04756D0F1C9C}" type="presOf" srcId="{7604FA3A-8E56-4705-A096-D179CB0478F4}" destId="{5AC2C8BC-A2B3-437D-8964-295FB75538C7}" srcOrd="0" destOrd="0" presId="urn:microsoft.com/office/officeart/2005/8/layout/bProcess3"/>
    <dgm:cxn modelId="{048E5F41-E9F1-4B50-9BFE-3CC05BFB956E}" type="presOf" srcId="{873B5D54-1A4C-4158-86EF-816869170B25}" destId="{D13C1557-C357-41CA-97A6-0BECE6FE2C79}" srcOrd="1" destOrd="0" presId="urn:microsoft.com/office/officeart/2005/8/layout/bProcess3"/>
    <dgm:cxn modelId="{83C86C44-27ED-4BEB-A468-75CC13A70662}" type="presOf" srcId="{CB3E774B-AD72-4BB3-A080-76CC65D8F045}" destId="{4BF24443-28D3-411F-9D83-8F4091C5E920}" srcOrd="1" destOrd="0" presId="urn:microsoft.com/office/officeart/2005/8/layout/bProcess3"/>
    <dgm:cxn modelId="{ACF5FD9B-C4D8-4786-AAD8-96D6C466BDCF}" type="presOf" srcId="{873B5D54-1A4C-4158-86EF-816869170B25}" destId="{9D810133-5708-43F7-9B0F-DFFD96136E9A}" srcOrd="0" destOrd="0" presId="urn:microsoft.com/office/officeart/2005/8/layout/bProcess3"/>
    <dgm:cxn modelId="{64D70B68-1E2A-49C1-8749-DC8544982571}" type="presOf" srcId="{B28AED20-A747-4E86-8589-F84FE4ED8D5B}" destId="{590C0D90-3376-43FC-AB1A-365847629A25}" srcOrd="1" destOrd="0" presId="urn:microsoft.com/office/officeart/2005/8/layout/bProcess3"/>
    <dgm:cxn modelId="{02C0DD9D-566E-4B96-9E6D-AD49CD4900E0}" type="presOf" srcId="{F73FD219-2EFA-4960-AFC6-1BAE87195718}" destId="{E9E6779A-5F84-4DAD-96EF-31940B157213}" srcOrd="0" destOrd="0" presId="urn:microsoft.com/office/officeart/2005/8/layout/bProcess3"/>
    <dgm:cxn modelId="{221E58F5-7B47-4DE5-9ECC-D043D25448CB}" type="presOf" srcId="{9C4E5B6C-93F0-4194-A3F3-12F4AD7528B7}" destId="{643683C5-2E70-476A-8470-16421172596C}" srcOrd="0" destOrd="0" presId="urn:microsoft.com/office/officeart/2005/8/layout/bProcess3"/>
    <dgm:cxn modelId="{CA389471-2C5A-4698-8680-53FCD90F8870}" type="presOf" srcId="{073E6299-49D0-4FDA-9827-662F45234C02}" destId="{2BA73239-B021-437D-85E1-AD95D1DF7C46}" srcOrd="0" destOrd="0" presId="urn:microsoft.com/office/officeart/2005/8/layout/bProcess3"/>
    <dgm:cxn modelId="{34C21FEB-9D8B-49BA-8D0F-BF96E78B789C}" srcId="{A70F9A9D-09C0-456F-BF13-19697DDEFB52}" destId="{073E6299-49D0-4FDA-9827-662F45234C02}" srcOrd="2" destOrd="0" parTransId="{B35402D4-4A86-4386-A792-0823112C530E}" sibTransId="{B28AED20-A747-4E86-8589-F84FE4ED8D5B}"/>
    <dgm:cxn modelId="{0E1E99EF-8EA2-4C5C-83E6-51D82C656074}" type="presOf" srcId="{E8E80A13-3635-43F6-B32D-BA1D5A86E762}" destId="{0A7F4EB7-0F66-4349-830E-9D271A01BB24}" srcOrd="0" destOrd="0" presId="urn:microsoft.com/office/officeart/2005/8/layout/bProcess3"/>
    <dgm:cxn modelId="{4E505333-66E2-46BC-A752-EACC0DA7510A}" type="presOf" srcId="{BC079D7D-FCE6-406E-B0B8-BD52BDC6656E}" destId="{AF529240-E05B-4D9C-8077-6C5D15DE2DD9}" srcOrd="0" destOrd="0" presId="urn:microsoft.com/office/officeart/2005/8/layout/bProcess3"/>
    <dgm:cxn modelId="{C4D64330-D628-48F2-8DD1-C89B70214C68}" type="presOf" srcId="{B28AED20-A747-4E86-8589-F84FE4ED8D5B}" destId="{20CF0688-4256-4891-9477-B8372473E389}" srcOrd="0" destOrd="0" presId="urn:microsoft.com/office/officeart/2005/8/layout/bProcess3"/>
    <dgm:cxn modelId="{5430AF42-765F-41D7-883B-0213C3437456}" type="presOf" srcId="{7604FA3A-8E56-4705-A096-D179CB0478F4}" destId="{DCC67F4D-3B53-4D02-BE85-B3E1FDDA28BF}" srcOrd="1" destOrd="0" presId="urn:microsoft.com/office/officeart/2005/8/layout/bProcess3"/>
    <dgm:cxn modelId="{78AE16C9-7C4D-4D0F-BA2A-3CB917A17B41}" type="presOf" srcId="{CB3E774B-AD72-4BB3-A080-76CC65D8F045}" destId="{DF9FFFB8-9B70-4816-8612-086C8A21D6D4}" srcOrd="0" destOrd="0" presId="urn:microsoft.com/office/officeart/2005/8/layout/bProcess3"/>
    <dgm:cxn modelId="{DB6A695D-2B58-4EC8-82D2-D798FB792DE3}" type="presOf" srcId="{53EF598C-5402-47A5-A767-FBC72E3BBEE0}" destId="{AEB04F60-1ED8-49B3-8971-79043F7EA257}" srcOrd="0" destOrd="0" presId="urn:microsoft.com/office/officeart/2005/8/layout/bProcess3"/>
    <dgm:cxn modelId="{11630FC7-39A5-4F00-B7FA-69A995003E39}" type="presOf" srcId="{A70F9A9D-09C0-456F-BF13-19697DDEFB52}" destId="{E8A3CDFA-E982-47C8-87F9-B402B5820487}" srcOrd="0" destOrd="0" presId="urn:microsoft.com/office/officeart/2005/8/layout/bProcess3"/>
    <dgm:cxn modelId="{78E6C906-A268-464B-B52D-BE9A6C1F4C96}" type="presOf" srcId="{B13A73AA-C0AD-4B89-87BF-A7935EFB11E3}" destId="{9FB8060B-0E04-459D-B9CE-9F74D6554240}" srcOrd="1" destOrd="0" presId="urn:microsoft.com/office/officeart/2005/8/layout/bProcess3"/>
    <dgm:cxn modelId="{207558A1-C2E0-4366-8DA9-180CCFBB6C36}" srcId="{A70F9A9D-09C0-456F-BF13-19697DDEFB52}" destId="{F73FD219-2EFA-4960-AFC6-1BAE87195718}" srcOrd="6" destOrd="0" parTransId="{BD1AE060-245A-444D-90A4-D22773D2B096}" sibTransId="{ED882D32-3D16-4BA2-B358-004E8973D1C0}"/>
    <dgm:cxn modelId="{9B878381-45D0-4839-9B93-0B9F4A282BB1}" srcId="{A70F9A9D-09C0-456F-BF13-19697DDEFB52}" destId="{FFD09339-11A4-463D-A99F-3A9C6318036F}" srcOrd="4" destOrd="0" parTransId="{AADE70EC-C336-4F91-B65B-8BC7019ECE7B}" sibTransId="{873B5D54-1A4C-4158-86EF-816869170B25}"/>
    <dgm:cxn modelId="{07C23AA3-DAC6-48C3-B4B5-96E865199092}" type="presOf" srcId="{FFD09339-11A4-463D-A99F-3A9C6318036F}" destId="{16990829-33AE-448B-924F-BCC6FF14D347}" srcOrd="0" destOrd="0" presId="urn:microsoft.com/office/officeart/2005/8/layout/bProcess3"/>
    <dgm:cxn modelId="{4EFAC05D-B614-4CB7-8C23-911CECCF5CBF}" srcId="{A70F9A9D-09C0-456F-BF13-19697DDEFB52}" destId="{BC079D7D-FCE6-406E-B0B8-BD52BDC6656E}" srcOrd="1" destOrd="0" parTransId="{77B91763-A3B0-4432-9768-D96D8A6E7849}" sibTransId="{CB3E774B-AD72-4BB3-A080-76CC65D8F045}"/>
    <dgm:cxn modelId="{BFF9B99F-B8BA-45AF-9398-31C813EB79D2}" type="presOf" srcId="{64E5FA7A-0BEC-4317-8DF0-EBC52B52DB35}" destId="{56170665-2608-4B58-9353-3BEC63483F19}" srcOrd="0" destOrd="0" presId="urn:microsoft.com/office/officeart/2005/8/layout/bProcess3"/>
    <dgm:cxn modelId="{A48A9DE2-3B2F-4849-8C80-CC8638CF0F77}" type="presOf" srcId="{B13A73AA-C0AD-4B89-87BF-A7935EFB11E3}" destId="{A5DC68DD-AC1D-4863-B823-0A7CF3D74E97}" srcOrd="0" destOrd="0" presId="urn:microsoft.com/office/officeart/2005/8/layout/bProcess3"/>
    <dgm:cxn modelId="{24C9E949-ECB4-4F02-9521-53848D314F96}" type="presParOf" srcId="{E8A3CDFA-E982-47C8-87F9-B402B5820487}" destId="{0A7F4EB7-0F66-4349-830E-9D271A01BB24}" srcOrd="0" destOrd="0" presId="urn:microsoft.com/office/officeart/2005/8/layout/bProcess3"/>
    <dgm:cxn modelId="{0264EDE1-FBFA-43B4-A130-85F679B14165}" type="presParOf" srcId="{E8A3CDFA-E982-47C8-87F9-B402B5820487}" destId="{AEB04F60-1ED8-49B3-8971-79043F7EA257}" srcOrd="1" destOrd="0" presId="urn:microsoft.com/office/officeart/2005/8/layout/bProcess3"/>
    <dgm:cxn modelId="{6C843F17-CEFD-4519-B456-062F18232BBC}" type="presParOf" srcId="{AEB04F60-1ED8-49B3-8971-79043F7EA257}" destId="{F730A00A-0D64-449D-BF55-8C4BCCED701C}" srcOrd="0" destOrd="0" presId="urn:microsoft.com/office/officeart/2005/8/layout/bProcess3"/>
    <dgm:cxn modelId="{36DCF087-6306-4588-8129-C074A466B359}" type="presParOf" srcId="{E8A3CDFA-E982-47C8-87F9-B402B5820487}" destId="{AF529240-E05B-4D9C-8077-6C5D15DE2DD9}" srcOrd="2" destOrd="0" presId="urn:microsoft.com/office/officeart/2005/8/layout/bProcess3"/>
    <dgm:cxn modelId="{733D6239-D5BB-4087-9255-EA558F322E8D}" type="presParOf" srcId="{E8A3CDFA-E982-47C8-87F9-B402B5820487}" destId="{DF9FFFB8-9B70-4816-8612-086C8A21D6D4}" srcOrd="3" destOrd="0" presId="urn:microsoft.com/office/officeart/2005/8/layout/bProcess3"/>
    <dgm:cxn modelId="{F588E7E3-9843-49D8-9A9E-E6A1396AECEC}" type="presParOf" srcId="{DF9FFFB8-9B70-4816-8612-086C8A21D6D4}" destId="{4BF24443-28D3-411F-9D83-8F4091C5E920}" srcOrd="0" destOrd="0" presId="urn:microsoft.com/office/officeart/2005/8/layout/bProcess3"/>
    <dgm:cxn modelId="{F1F9652E-B926-477D-9CC0-A32E381E9F15}" type="presParOf" srcId="{E8A3CDFA-E982-47C8-87F9-B402B5820487}" destId="{2BA73239-B021-437D-85E1-AD95D1DF7C46}" srcOrd="4" destOrd="0" presId="urn:microsoft.com/office/officeart/2005/8/layout/bProcess3"/>
    <dgm:cxn modelId="{3309881B-9FA0-4805-BD82-6C3CCF149A4A}" type="presParOf" srcId="{E8A3CDFA-E982-47C8-87F9-B402B5820487}" destId="{20CF0688-4256-4891-9477-B8372473E389}" srcOrd="5" destOrd="0" presId="urn:microsoft.com/office/officeart/2005/8/layout/bProcess3"/>
    <dgm:cxn modelId="{5DB8801E-091E-4084-9E34-C970B530825A}" type="presParOf" srcId="{20CF0688-4256-4891-9477-B8372473E389}" destId="{590C0D90-3376-43FC-AB1A-365847629A25}" srcOrd="0" destOrd="0" presId="urn:microsoft.com/office/officeart/2005/8/layout/bProcess3"/>
    <dgm:cxn modelId="{1689391A-B891-4308-AD4D-C84A9322471A}" type="presParOf" srcId="{E8A3CDFA-E982-47C8-87F9-B402B5820487}" destId="{56170665-2608-4B58-9353-3BEC63483F19}" srcOrd="6" destOrd="0" presId="urn:microsoft.com/office/officeart/2005/8/layout/bProcess3"/>
    <dgm:cxn modelId="{FD28CB91-39F0-48E8-8DF1-36933CD26228}" type="presParOf" srcId="{E8A3CDFA-E982-47C8-87F9-B402B5820487}" destId="{A5DC68DD-AC1D-4863-B823-0A7CF3D74E97}" srcOrd="7" destOrd="0" presId="urn:microsoft.com/office/officeart/2005/8/layout/bProcess3"/>
    <dgm:cxn modelId="{19450CA3-0E57-44D3-9784-3A57B3A5856B}" type="presParOf" srcId="{A5DC68DD-AC1D-4863-B823-0A7CF3D74E97}" destId="{9FB8060B-0E04-459D-B9CE-9F74D6554240}" srcOrd="0" destOrd="0" presId="urn:microsoft.com/office/officeart/2005/8/layout/bProcess3"/>
    <dgm:cxn modelId="{4D3F7E00-5CB7-49EC-A5E6-6D2DE8D75E3D}" type="presParOf" srcId="{E8A3CDFA-E982-47C8-87F9-B402B5820487}" destId="{16990829-33AE-448B-924F-BCC6FF14D347}" srcOrd="8" destOrd="0" presId="urn:microsoft.com/office/officeart/2005/8/layout/bProcess3"/>
    <dgm:cxn modelId="{B2645410-DCA2-49A3-B773-3CB0522169D9}" type="presParOf" srcId="{E8A3CDFA-E982-47C8-87F9-B402B5820487}" destId="{9D810133-5708-43F7-9B0F-DFFD96136E9A}" srcOrd="9" destOrd="0" presId="urn:microsoft.com/office/officeart/2005/8/layout/bProcess3"/>
    <dgm:cxn modelId="{4F7BB478-FE3E-483C-8666-F5C279CAE28B}" type="presParOf" srcId="{9D810133-5708-43F7-9B0F-DFFD96136E9A}" destId="{D13C1557-C357-41CA-97A6-0BECE6FE2C79}" srcOrd="0" destOrd="0" presId="urn:microsoft.com/office/officeart/2005/8/layout/bProcess3"/>
    <dgm:cxn modelId="{83187A0F-5446-4420-BA4D-0D3596FC5B88}" type="presParOf" srcId="{E8A3CDFA-E982-47C8-87F9-B402B5820487}" destId="{643683C5-2E70-476A-8470-16421172596C}" srcOrd="10" destOrd="0" presId="urn:microsoft.com/office/officeart/2005/8/layout/bProcess3"/>
    <dgm:cxn modelId="{A84E88F5-2860-4C15-9C54-0B4CE5CEF500}" type="presParOf" srcId="{E8A3CDFA-E982-47C8-87F9-B402B5820487}" destId="{5AC2C8BC-A2B3-437D-8964-295FB75538C7}" srcOrd="11" destOrd="0" presId="urn:microsoft.com/office/officeart/2005/8/layout/bProcess3"/>
    <dgm:cxn modelId="{21B269B1-06AC-4875-8953-D68D10A31520}" type="presParOf" srcId="{5AC2C8BC-A2B3-437D-8964-295FB75538C7}" destId="{DCC67F4D-3B53-4D02-BE85-B3E1FDDA28BF}" srcOrd="0" destOrd="0" presId="urn:microsoft.com/office/officeart/2005/8/layout/bProcess3"/>
    <dgm:cxn modelId="{01FF73AA-5D21-4A82-97FD-03E8AF92A6D8}" type="presParOf" srcId="{E8A3CDFA-E982-47C8-87F9-B402B5820487}" destId="{E9E6779A-5F84-4DAD-96EF-31940B157213}" srcOrd="12" destOrd="0" presId="urn:microsoft.com/office/officeart/2005/8/layout/bProcess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4BF3B2-E590-4BF2-AD41-623F28867533}" type="datetimeFigureOut">
              <a:rPr lang="en-US" smtClean="0"/>
              <a:pPr/>
              <a:t>1/18/2002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0B7954-8423-43F8-8674-F071D0E44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CECBC-83C7-49BB-93A9-104B656A3B7D}" type="datetimeFigureOut">
              <a:rPr lang="en-US" smtClean="0"/>
              <a:pPr/>
              <a:t>1/18/2002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FCD45-43AB-4C26-9344-B0228EBCF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CECBC-83C7-49BB-93A9-104B656A3B7D}" type="datetimeFigureOut">
              <a:rPr lang="en-US" smtClean="0"/>
              <a:pPr/>
              <a:t>1/18/2002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FCD45-43AB-4C26-9344-B0228EBCF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CECBC-83C7-49BB-93A9-104B656A3B7D}" type="datetimeFigureOut">
              <a:rPr lang="en-US" smtClean="0"/>
              <a:pPr/>
              <a:t>1/18/2002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FCD45-43AB-4C26-9344-B0228EBCF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CECBC-83C7-49BB-93A9-104B656A3B7D}" type="datetimeFigureOut">
              <a:rPr lang="en-US" smtClean="0"/>
              <a:pPr/>
              <a:t>1/18/2002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FCD45-43AB-4C26-9344-B0228EBCF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CECBC-83C7-49BB-93A9-104B656A3B7D}" type="datetimeFigureOut">
              <a:rPr lang="en-US" smtClean="0"/>
              <a:pPr/>
              <a:t>1/18/2002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FCD45-43AB-4C26-9344-B0228EBCF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CECBC-83C7-49BB-93A9-104B656A3B7D}" type="datetimeFigureOut">
              <a:rPr lang="en-US" smtClean="0"/>
              <a:pPr/>
              <a:t>1/18/2002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FCD45-43AB-4C26-9344-B0228EBCF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CECBC-83C7-49BB-93A9-104B656A3B7D}" type="datetimeFigureOut">
              <a:rPr lang="en-US" smtClean="0"/>
              <a:pPr/>
              <a:t>1/18/2002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FCD45-43AB-4C26-9344-B0228EBCF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CECBC-83C7-49BB-93A9-104B656A3B7D}" type="datetimeFigureOut">
              <a:rPr lang="en-US" smtClean="0"/>
              <a:pPr/>
              <a:t>1/18/2002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FCD45-43AB-4C26-9344-B0228EBCF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CECBC-83C7-49BB-93A9-104B656A3B7D}" type="datetimeFigureOut">
              <a:rPr lang="en-US" smtClean="0"/>
              <a:pPr/>
              <a:t>1/18/2002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FCD45-43AB-4C26-9344-B0228EBCF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CECBC-83C7-49BB-93A9-104B656A3B7D}" type="datetimeFigureOut">
              <a:rPr lang="en-US" smtClean="0"/>
              <a:pPr/>
              <a:t>1/18/2002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FCD45-43AB-4C26-9344-B0228EBCF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CECBC-83C7-49BB-93A9-104B656A3B7D}" type="datetimeFigureOut">
              <a:rPr lang="en-US" smtClean="0"/>
              <a:pPr/>
              <a:t>1/18/2002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FCD45-43AB-4C26-9344-B0228EBCF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CECBC-83C7-49BB-93A9-104B656A3B7D}" type="datetimeFigureOut">
              <a:rPr lang="en-US" smtClean="0"/>
              <a:pPr/>
              <a:t>1/18/2002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FCD45-43AB-4C26-9344-B0228EBCF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Relationship Id="rId5" Type="http://schemas.openxmlformats.org/officeDocument/2006/relationships/slide" Target="slide6.xml"/><Relationship Id="rId4" Type="http://schemas.openxmlformats.org/officeDocument/2006/relationships/slide" Target="slide1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openxmlformats.org/officeDocument/2006/relationships/slide" Target="slide6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7" Type="http://schemas.openxmlformats.org/officeDocument/2006/relationships/slide" Target="slide20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7.xml"/><Relationship Id="rId5" Type="http://schemas.openxmlformats.org/officeDocument/2006/relationships/slide" Target="slide7.xml"/><Relationship Id="rId4" Type="http://schemas.openxmlformats.org/officeDocument/2006/relationships/slide" Target="slide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6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251950" cy="7131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124200" y="5562600"/>
            <a:ext cx="5638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800" b="1" dirty="0" smtClean="0">
                <a:solidFill>
                  <a:srgbClr val="D2FDFE"/>
                </a:solidFill>
                <a:cs typeface="B Titr" pitchFamily="2" charset="-78"/>
              </a:rPr>
              <a:t>فصل نهم:</a:t>
            </a:r>
          </a:p>
          <a:p>
            <a:pPr algn="r" rtl="1"/>
            <a:r>
              <a:rPr lang="fa-IR" sz="2800" b="1" dirty="0" smtClean="0">
                <a:solidFill>
                  <a:srgbClr val="D2FDFE"/>
                </a:solidFill>
                <a:cs typeface="B Titr" pitchFamily="2" charset="-78"/>
              </a:rPr>
              <a:t>بررسي ، ارزيابي ، كنترل استرات‍‍ِژي</a:t>
            </a:r>
            <a:endParaRPr lang="en-US" sz="2800" b="1" dirty="0">
              <a:solidFill>
                <a:srgbClr val="D2FDFE"/>
              </a:solidFill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31261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96200" y="2590800"/>
            <a:ext cx="175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400" dirty="0" smtClean="0">
                <a:cs typeface="B Titr" pitchFamily="2" charset="-78"/>
              </a:rPr>
              <a:t>معيار ها ي ارزيابي روملت</a:t>
            </a:r>
            <a:endParaRPr lang="en-US" sz="2400" dirty="0">
              <a:cs typeface="B Titr" pitchFamily="2" charset="-78"/>
            </a:endParaRPr>
          </a:p>
        </p:txBody>
      </p:sp>
      <p:sp>
        <p:nvSpPr>
          <p:cNvPr id="3" name="Right Brace 2"/>
          <p:cNvSpPr/>
          <p:nvPr/>
        </p:nvSpPr>
        <p:spPr>
          <a:xfrm>
            <a:off x="7315200" y="0"/>
            <a:ext cx="533400" cy="655320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cs typeface="B Titr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629400" y="10668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>
                <a:solidFill>
                  <a:srgbClr val="FF0000"/>
                </a:solidFill>
                <a:cs typeface="B Titr" pitchFamily="2" charset="-78"/>
              </a:rPr>
              <a:t>سازگاري</a:t>
            </a:r>
            <a:endParaRPr lang="en-US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5" name="Right Brace 4"/>
          <p:cNvSpPr/>
          <p:nvPr/>
        </p:nvSpPr>
        <p:spPr>
          <a:xfrm>
            <a:off x="5943600" y="0"/>
            <a:ext cx="533400" cy="2514600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cs typeface="B Titr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228600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 smtClean="0">
                <a:cs typeface="B Titr" pitchFamily="2" charset="-78"/>
              </a:rPr>
              <a:t>1</a:t>
            </a:r>
            <a:r>
              <a:rPr lang="fa-IR" dirty="0" smtClean="0">
                <a:solidFill>
                  <a:srgbClr val="FF0000"/>
                </a:solidFill>
                <a:cs typeface="B Titr" pitchFamily="2" charset="-78"/>
              </a:rPr>
              <a:t>.سازگاري با نيروي هاي انساني: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1219200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 smtClean="0">
                <a:cs typeface="B Titr" pitchFamily="2" charset="-78"/>
              </a:rPr>
              <a:t>2 . </a:t>
            </a:r>
            <a:r>
              <a:rPr lang="fa-IR" dirty="0" smtClean="0">
                <a:solidFill>
                  <a:srgbClr val="FF0000"/>
                </a:solidFill>
                <a:cs typeface="B Titr" pitchFamily="2" charset="-78"/>
              </a:rPr>
              <a:t>سازگاري بين واحد هاي سازمان</a:t>
            </a:r>
            <a:r>
              <a:rPr lang="fa-IR" dirty="0" smtClean="0">
                <a:cs typeface="B Titr" pitchFamily="2" charset="-78"/>
              </a:rPr>
              <a:t>: موفقيت يك بخش موجب شكست بخش ديگر نگردد --</a:t>
            </a:r>
            <a:r>
              <a:rPr lang="en-US" dirty="0" smtClean="0">
                <a:cs typeface="B Titr" pitchFamily="2" charset="-78"/>
              </a:rPr>
              <a:t>&lt;</a:t>
            </a:r>
            <a:r>
              <a:rPr lang="fa-IR" dirty="0" smtClean="0">
                <a:cs typeface="B Titr" pitchFamily="2" charset="-78"/>
              </a:rPr>
              <a:t> منشا  استراتژي ناسازگار سازمان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2819400"/>
            <a:ext cx="746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 smtClean="0">
                <a:solidFill>
                  <a:srgbClr val="FF0000"/>
                </a:solidFill>
                <a:cs typeface="B Titr" pitchFamily="2" charset="-78"/>
              </a:rPr>
              <a:t>هماهنگي با محيط : </a:t>
            </a:r>
            <a:r>
              <a:rPr lang="fa-IR" dirty="0" smtClean="0">
                <a:cs typeface="B Titr" pitchFamily="2" charset="-78"/>
              </a:rPr>
              <a:t>استراتژي به گونه اي باشد كه در مقابل تغييرات محيط خارجي و داخلي واكنش نشان داده و خودرا با شرايط وفق دهد. 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19" name="Right Brace 18"/>
          <p:cNvSpPr/>
          <p:nvPr/>
        </p:nvSpPr>
        <p:spPr>
          <a:xfrm>
            <a:off x="2514600" y="0"/>
            <a:ext cx="381000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0" y="0"/>
            <a:ext cx="2667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r" rtl="1">
              <a:buAutoNum type="arabicPeriod"/>
            </a:pPr>
            <a:r>
              <a:rPr lang="fa-IR" dirty="0" smtClean="0">
                <a:cs typeface="2  Titr" pitchFamily="2" charset="-78"/>
              </a:rPr>
              <a:t>تغييرات اوليه و ضروري در نيروي انساني</a:t>
            </a:r>
          </a:p>
          <a:p>
            <a:pPr marL="342900" indent="-342900" algn="r" rtl="1">
              <a:buAutoNum type="arabicPeriod"/>
            </a:pPr>
            <a:r>
              <a:rPr lang="fa-IR" dirty="0" smtClean="0">
                <a:cs typeface="2  Titr" pitchFamily="2" charset="-78"/>
              </a:rPr>
              <a:t>تغييرات پي در پي بدون حل مشكل</a:t>
            </a:r>
          </a:p>
          <a:p>
            <a:pPr algn="r" rtl="1"/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81000" y="1828800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 smtClean="0">
                <a:cs typeface="B Titr" pitchFamily="2" charset="-78"/>
              </a:rPr>
              <a:t>3. </a:t>
            </a:r>
            <a:r>
              <a:rPr lang="fa-IR" dirty="0" smtClean="0">
                <a:solidFill>
                  <a:srgbClr val="FF0000"/>
                </a:solidFill>
                <a:cs typeface="B Titr" pitchFamily="2" charset="-78"/>
              </a:rPr>
              <a:t>افزايش ارجاع مشكلات از طرف كاركنان به مقامات ارشد </a:t>
            </a:r>
            <a:r>
              <a:rPr lang="fa-IR" dirty="0" smtClean="0">
                <a:cs typeface="B Titr" pitchFamily="2" charset="-78"/>
              </a:rPr>
              <a:t>: منشا  استراتژي ناسازگار در سازمان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791200" y="38100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 smtClean="0">
                <a:solidFill>
                  <a:srgbClr val="FF0000"/>
                </a:solidFill>
                <a:cs typeface="B Titr" pitchFamily="2" charset="-78"/>
              </a:rPr>
              <a:t>امكان پذير بودن: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25" name="Right Brace 24"/>
          <p:cNvSpPr/>
          <p:nvPr/>
        </p:nvSpPr>
        <p:spPr>
          <a:xfrm>
            <a:off x="5638800" y="3581400"/>
            <a:ext cx="228600" cy="762000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0" y="3505201"/>
            <a:ext cx="556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r" rtl="1">
              <a:buAutoNum type="arabicPeriod"/>
            </a:pPr>
            <a:r>
              <a:rPr lang="fa-IR" dirty="0" smtClean="0">
                <a:cs typeface="2  Titr" pitchFamily="2" charset="-78"/>
              </a:rPr>
              <a:t>مالي </a:t>
            </a:r>
          </a:p>
          <a:p>
            <a:pPr marL="342900" indent="-342900" algn="r" rtl="1">
              <a:buAutoNum type="arabicPeriod"/>
            </a:pPr>
            <a:r>
              <a:rPr lang="fa-IR" dirty="0" smtClean="0">
                <a:cs typeface="2  Titr" pitchFamily="2" charset="-78"/>
              </a:rPr>
              <a:t>انساني و سازماني</a:t>
            </a:r>
          </a:p>
          <a:p>
            <a:pPr marL="342900" indent="-342900" algn="r" rtl="1">
              <a:buAutoNum type="arabicPeriod"/>
            </a:pPr>
            <a:r>
              <a:rPr lang="fa-IR" dirty="0" smtClean="0">
                <a:cs typeface="2  Titr" pitchFamily="2" charset="-78"/>
              </a:rPr>
              <a:t>فيزيكي و امكانات</a:t>
            </a:r>
          </a:p>
          <a:p>
            <a:pPr algn="r" rtl="1"/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609600" y="487680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 smtClean="0">
                <a:solidFill>
                  <a:srgbClr val="FF0000"/>
                </a:solidFill>
                <a:cs typeface="B Titr" pitchFamily="2" charset="-78"/>
              </a:rPr>
              <a:t>مزيت رقابتي: </a:t>
            </a:r>
          </a:p>
        </p:txBody>
      </p:sp>
      <p:sp>
        <p:nvSpPr>
          <p:cNvPr id="28" name="Right Brace 27"/>
          <p:cNvSpPr/>
          <p:nvPr/>
        </p:nvSpPr>
        <p:spPr>
          <a:xfrm>
            <a:off x="5638800" y="4648199"/>
            <a:ext cx="228600" cy="762000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3581400" y="4572000"/>
            <a:ext cx="198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r" rtl="1">
              <a:buAutoNum type="arabicPeriod"/>
            </a:pPr>
            <a:r>
              <a:rPr lang="fa-IR" dirty="0" smtClean="0">
                <a:cs typeface="2  Titr" pitchFamily="2" charset="-78"/>
              </a:rPr>
              <a:t>منابع </a:t>
            </a:r>
          </a:p>
          <a:p>
            <a:pPr marL="342900" indent="-342900" algn="r" rtl="1">
              <a:buAutoNum type="arabicPeriod"/>
            </a:pPr>
            <a:r>
              <a:rPr lang="fa-IR" dirty="0" smtClean="0">
                <a:cs typeface="2  Titr" pitchFamily="2" charset="-78"/>
              </a:rPr>
              <a:t>مهارت</a:t>
            </a:r>
          </a:p>
          <a:p>
            <a:pPr marL="342900" indent="-342900" algn="r" rtl="1">
              <a:buAutoNum type="arabicPeriod"/>
            </a:pPr>
            <a:r>
              <a:rPr lang="fa-IR" dirty="0" smtClean="0">
                <a:cs typeface="2  Titr" pitchFamily="2" charset="-78"/>
              </a:rPr>
              <a:t>جايگاه محصول</a:t>
            </a:r>
          </a:p>
        </p:txBody>
      </p:sp>
      <p:sp>
        <p:nvSpPr>
          <p:cNvPr id="31" name="Right Arrow Callout 30"/>
          <p:cNvSpPr/>
          <p:nvPr/>
        </p:nvSpPr>
        <p:spPr>
          <a:xfrm>
            <a:off x="609600" y="4267200"/>
            <a:ext cx="2895600" cy="1447800"/>
          </a:xfrm>
          <a:prstGeom prst="right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fa-IR" dirty="0" smtClean="0">
                <a:cs typeface="B Titr" pitchFamily="2" charset="-78"/>
              </a:rPr>
              <a:t>آيا  استراتژي به </a:t>
            </a:r>
            <a:r>
              <a:rPr lang="fa-IR" u="sng" dirty="0" smtClean="0">
                <a:cs typeface="B Titr" pitchFamily="2" charset="-78"/>
              </a:rPr>
              <a:t>حفظ</a:t>
            </a:r>
            <a:r>
              <a:rPr lang="fa-IR" dirty="0" smtClean="0">
                <a:cs typeface="B Titr" pitchFamily="2" charset="-78"/>
              </a:rPr>
              <a:t> يا</a:t>
            </a:r>
            <a:r>
              <a:rPr lang="fa-IR" u="sng" dirty="0" smtClean="0">
                <a:cs typeface="B Titr" pitchFamily="2" charset="-78"/>
              </a:rPr>
              <a:t> ايجاد </a:t>
            </a:r>
            <a:r>
              <a:rPr lang="fa-IR" dirty="0" smtClean="0">
                <a:cs typeface="B Titr" pitchFamily="2" charset="-78"/>
              </a:rPr>
              <a:t>مزيت رقابتي كمك مي كند 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20" name="Action Button: Home 19">
            <a:hlinkClick r:id="rId2" action="ppaction://hlinksldjump" highlightClick="1"/>
          </p:cNvPr>
          <p:cNvSpPr/>
          <p:nvPr/>
        </p:nvSpPr>
        <p:spPr>
          <a:xfrm>
            <a:off x="8153400" y="6172200"/>
            <a:ext cx="990600" cy="685800"/>
          </a:xfrm>
          <a:prstGeom prst="actionButtonHom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 advClick="0"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2FD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wn Arrow Callout 1"/>
          <p:cNvSpPr/>
          <p:nvPr/>
        </p:nvSpPr>
        <p:spPr>
          <a:xfrm>
            <a:off x="609600" y="838200"/>
            <a:ext cx="8229600" cy="1981200"/>
          </a:xfrm>
          <a:prstGeom prst="downArrowCallout">
            <a:avLst>
              <a:gd name="adj1" fmla="val 25000"/>
              <a:gd name="adj2" fmla="val 26215"/>
              <a:gd name="adj3" fmla="val 28644"/>
              <a:gd name="adj4" fmla="val 6497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r" rtl="1">
              <a:buAutoNum type="arabicPeriod"/>
            </a:pPr>
            <a:r>
              <a:rPr lang="fa-IR" sz="2000" dirty="0" smtClean="0">
                <a:cs typeface="2  Titr" pitchFamily="2" charset="-78"/>
              </a:rPr>
              <a:t>بررسي منابع استراتژي: تهيه ماتريس ارزيابي عوامل خارجي و داخلي تجديد نظر شده</a:t>
            </a:r>
          </a:p>
          <a:p>
            <a:pPr marL="342900" indent="-342900" algn="r" rtl="1">
              <a:buAutoNum type="arabicPeriod"/>
            </a:pPr>
            <a:r>
              <a:rPr lang="fa-IR" sz="2000" dirty="0" smtClean="0">
                <a:cs typeface="2  Titr" pitchFamily="2" charset="-78"/>
              </a:rPr>
              <a:t>ارزيابي منابع استراتژي: مقايسه ماتريس هاي تجديد نظر شده با ماتريس هاي قبلي</a:t>
            </a:r>
          </a:p>
          <a:p>
            <a:pPr algn="ctr"/>
            <a:r>
              <a:rPr lang="fa-IR" sz="2000" dirty="0" smtClean="0">
                <a:cs typeface="2  Titr" pitchFamily="2" charset="-78"/>
              </a:rPr>
              <a:t> </a:t>
            </a:r>
            <a:endParaRPr lang="en-US" sz="2000" dirty="0">
              <a:cs typeface="2  Titr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43200" y="0"/>
            <a:ext cx="426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800" b="1" dirty="0" smtClean="0">
                <a:cs typeface="2  Titr" pitchFamily="2" charset="-78"/>
              </a:rPr>
              <a:t>چارچوب ارزيابي استراتژي</a:t>
            </a:r>
            <a:endParaRPr lang="en-US" sz="2800" b="1" dirty="0">
              <a:cs typeface="2  Titr" pitchFamily="2" charset="-78"/>
            </a:endParaRPr>
          </a:p>
        </p:txBody>
      </p:sp>
      <p:sp>
        <p:nvSpPr>
          <p:cNvPr id="4" name="Oval 3"/>
          <p:cNvSpPr/>
          <p:nvPr/>
        </p:nvSpPr>
        <p:spPr>
          <a:xfrm>
            <a:off x="4038600" y="2819400"/>
            <a:ext cx="1371600" cy="7620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b="1" dirty="0" smtClean="0">
                <a:cs typeface="2  Titr" pitchFamily="2" charset="-78"/>
              </a:rPr>
              <a:t>تفاوت </a:t>
            </a:r>
            <a:endParaRPr lang="en-US" sz="2400" b="1" dirty="0">
              <a:cs typeface="2  Titr" pitchFamily="2" charset="-78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rot="10800000">
            <a:off x="2895600" y="3124200"/>
            <a:ext cx="9906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057400" y="2895600"/>
            <a:ext cx="838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 smtClean="0">
                <a:cs typeface="2  Titr" pitchFamily="2" charset="-78"/>
              </a:rPr>
              <a:t>آري</a:t>
            </a:r>
            <a:endParaRPr lang="en-US" dirty="0">
              <a:cs typeface="2  Titr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15000" y="3048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 smtClean="0">
                <a:cs typeface="2  Titr" pitchFamily="2" charset="-78"/>
              </a:rPr>
              <a:t>نه</a:t>
            </a:r>
            <a:endParaRPr lang="en-US" dirty="0">
              <a:cs typeface="2  Titr" pitchFamily="2" charset="-78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5334000" y="3200400"/>
            <a:ext cx="53181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Down Arrow Callout 11">
            <a:hlinkClick r:id="rId2" action="ppaction://hlinksldjump"/>
          </p:cNvPr>
          <p:cNvSpPr/>
          <p:nvPr/>
        </p:nvSpPr>
        <p:spPr>
          <a:xfrm>
            <a:off x="6934200" y="2895600"/>
            <a:ext cx="1828800" cy="1219200"/>
          </a:xfrm>
          <a:prstGeom prst="downArrowCallout">
            <a:avLst>
              <a:gd name="adj1" fmla="val 18684"/>
              <a:gd name="adj2" fmla="val 27794"/>
              <a:gd name="adj3" fmla="val 28644"/>
              <a:gd name="adj4" fmla="val 6497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r" rtl="1"/>
            <a:r>
              <a:rPr lang="fa-IR" sz="2000" dirty="0" smtClean="0">
                <a:cs typeface="2  Titr" pitchFamily="2" charset="-78"/>
              </a:rPr>
              <a:t>محاسبه عملكرد سازمان </a:t>
            </a:r>
            <a:endParaRPr lang="en-US" sz="2000" dirty="0">
              <a:cs typeface="2  Titr" pitchFamily="2" charset="-78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6172200" y="3200400"/>
            <a:ext cx="53181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7162800" y="4191000"/>
            <a:ext cx="1371600" cy="7620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b="1" dirty="0" smtClean="0">
                <a:cs typeface="2  Titr" pitchFamily="2" charset="-78"/>
              </a:rPr>
              <a:t>تفاوت </a:t>
            </a:r>
            <a:endParaRPr lang="en-US" sz="2400" b="1" dirty="0">
              <a:cs typeface="2  Titr" pitchFamily="2" charset="-78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rot="10800000">
            <a:off x="2895600" y="4495800"/>
            <a:ext cx="41148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133600" y="4343400"/>
            <a:ext cx="838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 smtClean="0">
                <a:cs typeface="2  Titr" pitchFamily="2" charset="-78"/>
              </a:rPr>
              <a:t>آري</a:t>
            </a:r>
            <a:endParaRPr lang="en-US" dirty="0">
              <a:cs typeface="2  Titr" pitchFamily="2" charset="-78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rot="10800000">
            <a:off x="1600200" y="31242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0800000">
            <a:off x="1676400" y="44958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>
            <a:off x="7697788" y="5256212"/>
            <a:ext cx="454818" cy="7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620000" y="5486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 smtClean="0">
                <a:cs typeface="2  Titr" pitchFamily="2" charset="-78"/>
              </a:rPr>
              <a:t>نه</a:t>
            </a:r>
            <a:endParaRPr lang="en-US" dirty="0">
              <a:cs typeface="2  Titr" pitchFamily="2" charset="-78"/>
            </a:endParaRPr>
          </a:p>
        </p:txBody>
      </p:sp>
      <p:sp>
        <p:nvSpPr>
          <p:cNvPr id="28" name="Bevel 27"/>
          <p:cNvSpPr/>
          <p:nvPr/>
        </p:nvSpPr>
        <p:spPr>
          <a:xfrm>
            <a:off x="5943600" y="6248400"/>
            <a:ext cx="3200400" cy="609600"/>
          </a:xfrm>
          <a:prstGeom prst="beve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b="1" dirty="0" smtClean="0">
                <a:solidFill>
                  <a:schemeClr val="tx1"/>
                </a:solidFill>
                <a:cs typeface="2  Titr" pitchFamily="2" charset="-78"/>
              </a:rPr>
              <a:t>ادامه فعاليت</a:t>
            </a:r>
            <a:endParaRPr lang="en-US" sz="2400" b="1" dirty="0">
              <a:solidFill>
                <a:schemeClr val="tx1"/>
              </a:solidFill>
              <a:cs typeface="2  Titr" pitchFamily="2" charset="-78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rot="5400000">
            <a:off x="7621588" y="6018212"/>
            <a:ext cx="454818" cy="7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3" name="Explosion 2 32">
            <a:hlinkClick r:id="rId3" action="ppaction://hlinksldjump"/>
          </p:cNvPr>
          <p:cNvSpPr/>
          <p:nvPr/>
        </p:nvSpPr>
        <p:spPr>
          <a:xfrm>
            <a:off x="0" y="2590800"/>
            <a:ext cx="2209800" cy="3124200"/>
          </a:xfrm>
          <a:prstGeom prst="irregularSeal2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 smtClean="0">
                <a:cs typeface="2  Titr" pitchFamily="2" charset="-78"/>
              </a:rPr>
              <a:t>اقدامات اصلاحي</a:t>
            </a:r>
            <a:endParaRPr lang="en-US" sz="2000" dirty="0">
              <a:cs typeface="2  Titr" pitchFamily="2" charset="-78"/>
            </a:endParaRPr>
          </a:p>
        </p:txBody>
      </p:sp>
      <p:sp>
        <p:nvSpPr>
          <p:cNvPr id="34" name="Rectangle 33">
            <a:hlinkClick r:id="rId4" action="ppaction://hlinksldjump"/>
          </p:cNvPr>
          <p:cNvSpPr/>
          <p:nvPr/>
        </p:nvSpPr>
        <p:spPr>
          <a:xfrm>
            <a:off x="0" y="6400800"/>
            <a:ext cx="2667000" cy="4572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solidFill>
                  <a:srgbClr val="FF0000"/>
                </a:solidFill>
              </a:rPr>
              <a:t>نتيجه: ماتريس قضاوت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3" name="Action Button: Home 22">
            <a:hlinkClick r:id="rId5" action="ppaction://hlinksldjump" highlightClick="1"/>
          </p:cNvPr>
          <p:cNvSpPr/>
          <p:nvPr/>
        </p:nvSpPr>
        <p:spPr>
          <a:xfrm>
            <a:off x="0" y="0"/>
            <a:ext cx="990600" cy="685800"/>
          </a:xfrm>
          <a:prstGeom prst="actionButtonHom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 advClick="0">
    <p:cover dir="r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>
            <a:spLocks noChangeArrowheads="1"/>
          </p:cNvSpPr>
          <p:nvPr/>
        </p:nvSpPr>
        <p:spPr bwMode="auto">
          <a:xfrm>
            <a:off x="762000" y="0"/>
            <a:ext cx="8029880" cy="85947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lnSpc>
                <a:spcPct val="120000"/>
              </a:lnSpc>
              <a:defRPr/>
            </a:pPr>
            <a:r>
              <a:rPr lang="fa-IR" sz="3200" dirty="0" smtClean="0">
                <a:cs typeface="B Titr" pitchFamily="2" charset="-78"/>
              </a:rPr>
              <a:t>روش هاي محاسبه عملكرد سازمان</a:t>
            </a:r>
            <a:endParaRPr lang="fa-IR" sz="3200" dirty="0">
              <a:cs typeface="B Titr" pitchFamily="2" charset="-78"/>
            </a:endParaRP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990600" y="1752600"/>
            <a:ext cx="2286000" cy="1676400"/>
            <a:chOff x="1065" y="1654"/>
            <a:chExt cx="1057" cy="635"/>
          </a:xfrm>
        </p:grpSpPr>
        <p:sp>
          <p:nvSpPr>
            <p:cNvPr id="31" name="Line 11"/>
            <p:cNvSpPr>
              <a:spLocks noChangeShapeType="1"/>
            </p:cNvSpPr>
            <p:nvPr/>
          </p:nvSpPr>
          <p:spPr bwMode="auto">
            <a:xfrm flipH="1">
              <a:off x="1591" y="1975"/>
              <a:ext cx="240" cy="7"/>
            </a:xfrm>
            <a:prstGeom prst="line">
              <a:avLst/>
            </a:prstGeom>
            <a:ln>
              <a:solidFill>
                <a:schemeClr val="tx1"/>
              </a:solidFill>
              <a:headEnd/>
              <a:tailEnd type="triangl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fa-IR" sz="1800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1065" y="1654"/>
              <a:ext cx="1057" cy="63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lnSpc>
                  <a:spcPct val="120000"/>
                </a:lnSpc>
                <a:defRPr/>
              </a:pPr>
              <a:r>
                <a:rPr lang="fa-IR" sz="2000" dirty="0" smtClean="0">
                  <a:cs typeface="B Titr" pitchFamily="2" charset="-78"/>
                </a:rPr>
                <a:t>مقايسه عملكرد شركت </a:t>
              </a:r>
            </a:p>
            <a:p>
              <a:pPr algn="ctr">
                <a:lnSpc>
                  <a:spcPct val="120000"/>
                </a:lnSpc>
                <a:defRPr/>
              </a:pPr>
              <a:r>
                <a:rPr lang="fa-IR" sz="2000" dirty="0" smtClean="0">
                  <a:cs typeface="B Titr" pitchFamily="2" charset="-78"/>
                </a:rPr>
                <a:t>با ميانگين صنعت</a:t>
              </a:r>
              <a:endParaRPr lang="en-US" sz="2000" dirty="0">
                <a:cs typeface="B Titr" pitchFamily="2" charset="-78"/>
              </a:endParaRPr>
            </a:p>
          </p:txBody>
        </p:sp>
      </p:grpSp>
      <p:sp>
        <p:nvSpPr>
          <p:cNvPr id="34" name="Rectangle 13"/>
          <p:cNvSpPr>
            <a:spLocks noChangeArrowheads="1"/>
          </p:cNvSpPr>
          <p:nvPr/>
        </p:nvSpPr>
        <p:spPr bwMode="auto">
          <a:xfrm>
            <a:off x="4038600" y="1828800"/>
            <a:ext cx="2057400" cy="1676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lnSpc>
                <a:spcPct val="120000"/>
              </a:lnSpc>
              <a:defRPr/>
            </a:pPr>
            <a:r>
              <a:rPr lang="fa-IR" sz="2000" dirty="0" smtClean="0">
                <a:cs typeface="B Titr" pitchFamily="2" charset="-78"/>
              </a:rPr>
              <a:t>مقايسه عملكرد شركت با </a:t>
            </a:r>
          </a:p>
          <a:p>
            <a:pPr algn="ctr">
              <a:lnSpc>
                <a:spcPct val="120000"/>
              </a:lnSpc>
              <a:defRPr/>
            </a:pPr>
            <a:r>
              <a:rPr lang="fa-IR" sz="2000" dirty="0" smtClean="0">
                <a:cs typeface="B Titr" pitchFamily="2" charset="-78"/>
              </a:rPr>
              <a:t>شركت هاي رقيب</a:t>
            </a:r>
            <a:endParaRPr lang="en-US" sz="2000" dirty="0">
              <a:cs typeface="B Titr" pitchFamily="2" charset="-78"/>
            </a:endParaRPr>
          </a:p>
        </p:txBody>
      </p:sp>
      <p:sp>
        <p:nvSpPr>
          <p:cNvPr id="36" name="Rectangle 16"/>
          <p:cNvSpPr>
            <a:spLocks noChangeArrowheads="1"/>
          </p:cNvSpPr>
          <p:nvPr/>
        </p:nvSpPr>
        <p:spPr bwMode="auto">
          <a:xfrm>
            <a:off x="6705600" y="1828800"/>
            <a:ext cx="2133600" cy="1676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lnSpc>
                <a:spcPct val="120000"/>
              </a:lnSpc>
              <a:defRPr/>
            </a:pPr>
            <a:r>
              <a:rPr lang="fa-IR" sz="2000" dirty="0" smtClean="0">
                <a:cs typeface="B Titr" pitchFamily="2" charset="-78"/>
              </a:rPr>
              <a:t>مقايسه عملكرد سازمان </a:t>
            </a:r>
          </a:p>
          <a:p>
            <a:pPr algn="ctr">
              <a:lnSpc>
                <a:spcPct val="120000"/>
              </a:lnSpc>
              <a:defRPr/>
            </a:pPr>
            <a:r>
              <a:rPr lang="fa-IR" sz="2000" dirty="0" smtClean="0">
                <a:cs typeface="B Titr" pitchFamily="2" charset="-78"/>
              </a:rPr>
              <a:t>در دوره هاي مختلف</a:t>
            </a:r>
            <a:endParaRPr lang="en-US" sz="2000" dirty="0">
              <a:cs typeface="B Titr" pitchFamily="2" charset="-78"/>
            </a:endParaRPr>
          </a:p>
        </p:txBody>
      </p:sp>
      <p:sp>
        <p:nvSpPr>
          <p:cNvPr id="21" name="Line 8"/>
          <p:cNvSpPr>
            <a:spLocks noChangeShapeType="1"/>
          </p:cNvSpPr>
          <p:nvPr/>
        </p:nvSpPr>
        <p:spPr bwMode="auto">
          <a:xfrm>
            <a:off x="1904998" y="4572000"/>
            <a:ext cx="45719" cy="533400"/>
          </a:xfrm>
          <a:prstGeom prst="line">
            <a:avLst/>
          </a:prstGeom>
          <a:ln>
            <a:solidFill>
              <a:schemeClr val="tx1"/>
            </a:solidFill>
            <a:headEnd/>
            <a:tailEnd type="triangl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fa-IR" sz="180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5562600" y="1066800"/>
            <a:ext cx="19050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16200000" flipH="1">
            <a:off x="4838700" y="1409700"/>
            <a:ext cx="6096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10800000" flipV="1">
            <a:off x="1828800" y="1066800"/>
            <a:ext cx="26670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6324600" y="5181600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dirty="0" smtClean="0">
                <a:cs typeface="B Titr" pitchFamily="2" charset="-78"/>
              </a:rPr>
              <a:t>براحتي قابل سنجش  مانند شاخص هاي مالي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43" name="Line 8"/>
          <p:cNvSpPr>
            <a:spLocks noChangeShapeType="1"/>
          </p:cNvSpPr>
          <p:nvPr/>
        </p:nvSpPr>
        <p:spPr bwMode="auto">
          <a:xfrm>
            <a:off x="7772400" y="4648200"/>
            <a:ext cx="45719" cy="457200"/>
          </a:xfrm>
          <a:prstGeom prst="line">
            <a:avLst/>
          </a:prstGeom>
          <a:ln>
            <a:solidFill>
              <a:schemeClr val="tx1"/>
            </a:solidFill>
            <a:headEnd/>
            <a:tailEnd type="triangl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fa-IR" sz="1800"/>
          </a:p>
        </p:txBody>
      </p:sp>
      <p:sp>
        <p:nvSpPr>
          <p:cNvPr id="46" name="TextBox 45"/>
          <p:cNvSpPr txBox="1"/>
          <p:nvPr/>
        </p:nvSpPr>
        <p:spPr>
          <a:xfrm>
            <a:off x="0" y="5257800"/>
            <a:ext cx="365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dirty="0" smtClean="0">
                <a:cs typeface="B Titr" pitchFamily="2" charset="-78"/>
              </a:rPr>
              <a:t>بيشتر مربوط به عوامل انساني است مانند نارضايتي ، كاهش عملكرد ،جايگاه برند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53" name="Left Brace 52"/>
          <p:cNvSpPr/>
          <p:nvPr/>
        </p:nvSpPr>
        <p:spPr>
          <a:xfrm rot="5400000">
            <a:off x="4275638" y="117979"/>
            <a:ext cx="865538" cy="8071768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914400" y="42672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dirty="0" smtClean="0">
                <a:cs typeface="B Titr" pitchFamily="2" charset="-78"/>
              </a:rPr>
              <a:t>كيفي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858000" y="42672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dirty="0" smtClean="0">
                <a:cs typeface="B Titr" pitchFamily="2" charset="-78"/>
              </a:rPr>
              <a:t>كمي</a:t>
            </a:r>
            <a:endParaRPr lang="en-US" dirty="0">
              <a:cs typeface="B Titr" pitchFamily="2" charset="-78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1981200" y="6019800"/>
            <a:ext cx="14478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10800000" flipV="1">
            <a:off x="6629400" y="5791200"/>
            <a:ext cx="9906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Explosion 2 47">
            <a:hlinkClick r:id="rId3" action="ppaction://hlinksldjump"/>
          </p:cNvPr>
          <p:cNvSpPr/>
          <p:nvPr/>
        </p:nvSpPr>
        <p:spPr>
          <a:xfrm>
            <a:off x="3733800" y="5486400"/>
            <a:ext cx="2971800" cy="1371600"/>
          </a:xfrm>
          <a:prstGeom prst="irregularSeal2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b="1" dirty="0" smtClean="0">
                <a:cs typeface="2  Titr" pitchFamily="2" charset="-78"/>
              </a:rPr>
              <a:t>حسابرسي </a:t>
            </a:r>
            <a:endParaRPr lang="en-US" sz="2400" b="1" dirty="0">
              <a:cs typeface="2  Titr" pitchFamily="2" charset="-78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96200" y="25908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400" dirty="0" smtClean="0">
                <a:cs typeface="B Titr" pitchFamily="2" charset="-78"/>
              </a:rPr>
              <a:t>حسابرسي</a:t>
            </a:r>
            <a:endParaRPr lang="en-US" sz="2400" dirty="0">
              <a:cs typeface="B Titr" pitchFamily="2" charset="-78"/>
            </a:endParaRPr>
          </a:p>
        </p:txBody>
      </p:sp>
      <p:sp>
        <p:nvSpPr>
          <p:cNvPr id="3" name="Right Brace 2"/>
          <p:cNvSpPr/>
          <p:nvPr/>
        </p:nvSpPr>
        <p:spPr>
          <a:xfrm>
            <a:off x="7086600" y="1371600"/>
            <a:ext cx="762000" cy="5181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cs typeface="B Titr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77000" y="16002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400" dirty="0" smtClean="0">
                <a:solidFill>
                  <a:srgbClr val="FF0000"/>
                </a:solidFill>
                <a:cs typeface="B Titr" pitchFamily="2" charset="-78"/>
              </a:rPr>
              <a:t>مالي :</a:t>
            </a:r>
            <a:endParaRPr lang="en-US" sz="2400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5" name="Right Brace 4"/>
          <p:cNvSpPr/>
          <p:nvPr/>
        </p:nvSpPr>
        <p:spPr>
          <a:xfrm>
            <a:off x="5867400" y="1295400"/>
            <a:ext cx="457200" cy="312420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cs typeface="B Titr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2286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 smtClean="0">
                <a:solidFill>
                  <a:srgbClr val="FF0000"/>
                </a:solidFill>
                <a:cs typeface="B Titr" pitchFamily="2" charset="-78"/>
              </a:rPr>
              <a:t>حسابرسي : </a:t>
            </a:r>
            <a:r>
              <a:rPr lang="fa-IR" sz="2400" dirty="0" smtClean="0">
                <a:cs typeface="B Titr" pitchFamily="2" charset="-78"/>
              </a:rPr>
              <a:t>فرآيندي منظم است كه مدارك ،اسناد  و ابراز نظر ها را بررسي و با شاخص هاي تعيين شده  مقايسه و نتايج را به ذينفعان ارائه مي دهد</a:t>
            </a:r>
            <a:endParaRPr lang="en-US" sz="2400" dirty="0">
              <a:cs typeface="B Titr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1447800"/>
            <a:ext cx="5486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 smtClean="0">
                <a:solidFill>
                  <a:srgbClr val="FF0000"/>
                </a:solidFill>
                <a:cs typeface="B Titr" pitchFamily="2" charset="-78"/>
              </a:rPr>
              <a:t>1. حسابرسي  مستقل</a:t>
            </a:r>
            <a:r>
              <a:rPr lang="fa-IR" dirty="0" smtClean="0">
                <a:cs typeface="B Titr" pitchFamily="2" charset="-78"/>
              </a:rPr>
              <a:t>: بررسي  صورت مالي سازمان را با اخذ دستمزد انجام داده و با شاخص هاي مقايسه مي نمايد و به سازمان گزارش مي دهد .</a:t>
            </a:r>
          </a:p>
          <a:p>
            <a:pPr algn="r" rtl="1"/>
            <a:endParaRPr lang="en-US" dirty="0">
              <a:cs typeface="B Titr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00800" y="54102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400" dirty="0" smtClean="0">
                <a:solidFill>
                  <a:srgbClr val="FF0000"/>
                </a:solidFill>
                <a:cs typeface="B Titr" pitchFamily="2" charset="-78"/>
              </a:rPr>
              <a:t>محيطي:</a:t>
            </a:r>
            <a:endParaRPr lang="en-US" sz="2400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2667000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 smtClean="0">
                <a:solidFill>
                  <a:srgbClr val="FF0000"/>
                </a:solidFill>
                <a:cs typeface="B Titr" pitchFamily="2" charset="-78"/>
              </a:rPr>
              <a:t>2.  حسابرسي داخلي:</a:t>
            </a:r>
            <a:r>
              <a:rPr lang="fa-IR" dirty="0" smtClean="0">
                <a:cs typeface="B Titr" pitchFamily="2" charset="-78"/>
              </a:rPr>
              <a:t> از مجموعه اي از استاندارد هاي پذيرفته شده حسابرسي استفاده مي كنند. 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3400" y="3886200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 smtClean="0">
                <a:solidFill>
                  <a:srgbClr val="FF0000"/>
                </a:solidFill>
                <a:cs typeface="B Titr" pitchFamily="2" charset="-78"/>
              </a:rPr>
              <a:t>3. حسابرسي دولتي:  </a:t>
            </a:r>
            <a:r>
              <a:rPr lang="fa-IR" dirty="0" smtClean="0">
                <a:cs typeface="B Titr" pitchFamily="2" charset="-78"/>
              </a:rPr>
              <a:t>بررسي رعايت 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-381000" y="33528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 smtClean="0">
                <a:cs typeface="B Titr" pitchFamily="2" charset="-78"/>
              </a:rPr>
              <a:t>1.قوانين دولت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19" name="Right Brace 18"/>
          <p:cNvSpPr/>
          <p:nvPr/>
        </p:nvSpPr>
        <p:spPr>
          <a:xfrm>
            <a:off x="2209800" y="3276600"/>
            <a:ext cx="685800" cy="160020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cs typeface="B Titr" pitchFamily="2" charset="-7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-304800" y="39624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 smtClean="0">
                <a:cs typeface="B Titr" pitchFamily="2" charset="-78"/>
              </a:rPr>
              <a:t>2. قانون اساسي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-457200" y="44196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 smtClean="0">
                <a:cs typeface="B Titr" pitchFamily="2" charset="-78"/>
              </a:rPr>
              <a:t>3.سياست هاي دولت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0" y="5410200"/>
            <a:ext cx="6400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Titr" pitchFamily="2" charset="-78"/>
              </a:rPr>
              <a:t>بررسي مواردي از قبيل: اثرات اجتماعي ،طراحي محصول ،بسته بندي ،حمل و نقل ، شناخت اقلام مورد مصرف مشتري ،،اقلامي كه بايد از دور خارج كرد.</a:t>
            </a:r>
            <a:endParaRPr lang="en-US" sz="2000" dirty="0">
              <a:cs typeface="B Titr" pitchFamily="2" charset="-78"/>
            </a:endParaRPr>
          </a:p>
        </p:txBody>
      </p:sp>
      <p:sp>
        <p:nvSpPr>
          <p:cNvPr id="18" name="Up Arrow 17">
            <a:hlinkClick r:id="rId2" action="ppaction://hlinksldjump"/>
          </p:cNvPr>
          <p:cNvSpPr/>
          <p:nvPr/>
        </p:nvSpPr>
        <p:spPr>
          <a:xfrm>
            <a:off x="8077200" y="5715000"/>
            <a:ext cx="1066800" cy="762000"/>
          </a:xfrm>
          <a:prstGeom prst="up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 advClick="0">
    <p:wheel spokes="8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990600" y="304800"/>
            <a:ext cx="74819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3200" u="sng" dirty="0" smtClean="0">
                <a:solidFill>
                  <a:srgbClr val="FF0000"/>
                </a:solidFill>
                <a:cs typeface="B Titr" pitchFamily="2" charset="-78"/>
              </a:rPr>
              <a:t>انواع اقدامات اصلاحي</a:t>
            </a:r>
            <a:endParaRPr lang="en-US" sz="3200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26" name="Rectangle 7"/>
          <p:cNvSpPr>
            <a:spLocks noChangeArrowheads="1"/>
          </p:cNvSpPr>
          <p:nvPr/>
        </p:nvSpPr>
        <p:spPr bwMode="auto">
          <a:xfrm>
            <a:off x="2895600" y="1447799"/>
            <a:ext cx="936625" cy="4419601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vert="vert270" wrap="none" anchor="ctr"/>
          <a:lstStyle/>
          <a:p>
            <a:pPr algn="ctr"/>
            <a:r>
              <a:rPr lang="fa-IR" sz="2000" b="1" dirty="0" smtClean="0">
                <a:latin typeface="Verdana" pitchFamily="34" charset="0"/>
                <a:cs typeface="B Titr" pitchFamily="2" charset="-78"/>
              </a:rPr>
              <a:t>بهر بره برداري از فرصت هاي خارجي</a:t>
            </a:r>
            <a:endParaRPr lang="en-US" sz="2000" b="1" dirty="0">
              <a:latin typeface="Verdana" pitchFamily="34" charset="0"/>
              <a:cs typeface="B Titr" pitchFamily="2" charset="-78"/>
            </a:endParaRPr>
          </a:p>
        </p:txBody>
      </p:sp>
      <p:sp>
        <p:nvSpPr>
          <p:cNvPr id="27" name="Rectangle 8"/>
          <p:cNvSpPr>
            <a:spLocks noChangeArrowheads="1"/>
          </p:cNvSpPr>
          <p:nvPr/>
        </p:nvSpPr>
        <p:spPr bwMode="auto">
          <a:xfrm>
            <a:off x="381000" y="1523999"/>
            <a:ext cx="936625" cy="427182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vert="vert270" wrap="none" anchor="ctr"/>
          <a:lstStyle/>
          <a:p>
            <a:pPr algn="ctr" eaLnBrk="1" hangingPunct="1"/>
            <a:r>
              <a:rPr lang="fa-IR" sz="2000" b="1" dirty="0" smtClean="0">
                <a:latin typeface="Verdana" pitchFamily="34" charset="0"/>
                <a:cs typeface="B Titr" pitchFamily="2" charset="-78"/>
              </a:rPr>
              <a:t>اجتناب از تهديدات خارجي يا كاهش اثرات آن</a:t>
            </a:r>
            <a:endParaRPr lang="en-US" sz="2000" b="1" dirty="0">
              <a:latin typeface="Verdana" pitchFamily="34" charset="0"/>
              <a:cs typeface="B Titr" pitchFamily="2" charset="-78"/>
            </a:endParaRPr>
          </a:p>
        </p:txBody>
      </p:sp>
      <p:sp>
        <p:nvSpPr>
          <p:cNvPr id="28" name="Rectangle 9"/>
          <p:cNvSpPr>
            <a:spLocks noChangeArrowheads="1"/>
          </p:cNvSpPr>
          <p:nvPr/>
        </p:nvSpPr>
        <p:spPr bwMode="auto">
          <a:xfrm>
            <a:off x="7467600" y="1371600"/>
            <a:ext cx="936625" cy="4495800"/>
          </a:xfrm>
          <a:prstGeom prst="rect">
            <a:avLst/>
          </a:prstGeom>
          <a:solidFill>
            <a:schemeClr val="bg2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vert="vert270" wrap="none" anchor="ctr"/>
          <a:lstStyle/>
          <a:p>
            <a:pPr algn="ctr"/>
            <a:r>
              <a:rPr lang="fa-IR" sz="2000" b="1" dirty="0" smtClean="0">
                <a:latin typeface="Verdana" pitchFamily="34" charset="0"/>
                <a:cs typeface="B Titr" pitchFamily="2" charset="-78"/>
              </a:rPr>
              <a:t>بهبود نقاط ضعف داخلي</a:t>
            </a:r>
            <a:endParaRPr lang="en-US" sz="2000" b="1" dirty="0">
              <a:latin typeface="Verdana" pitchFamily="34" charset="0"/>
              <a:cs typeface="B Titr" pitchFamily="2" charset="-78"/>
            </a:endParaRPr>
          </a:p>
        </p:txBody>
      </p:sp>
      <p:sp>
        <p:nvSpPr>
          <p:cNvPr id="29" name="Line 10"/>
          <p:cNvSpPr>
            <a:spLocks noChangeShapeType="1"/>
          </p:cNvSpPr>
          <p:nvPr/>
        </p:nvSpPr>
        <p:spPr bwMode="auto">
          <a:xfrm flipH="1" flipV="1">
            <a:off x="7947038" y="1173158"/>
            <a:ext cx="45719" cy="31496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" name="Line 17"/>
          <p:cNvSpPr>
            <a:spLocks noChangeShapeType="1"/>
          </p:cNvSpPr>
          <p:nvPr/>
        </p:nvSpPr>
        <p:spPr bwMode="auto">
          <a:xfrm>
            <a:off x="3330575" y="1131886"/>
            <a:ext cx="0" cy="31962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" name="Line 19"/>
          <p:cNvSpPr>
            <a:spLocks noChangeShapeType="1"/>
          </p:cNvSpPr>
          <p:nvPr/>
        </p:nvSpPr>
        <p:spPr bwMode="auto">
          <a:xfrm flipV="1">
            <a:off x="914400" y="1066799"/>
            <a:ext cx="0" cy="31962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457200" y="1066800"/>
            <a:ext cx="7620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33400" y="61722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 smtClean="0">
                <a:cs typeface="B Titr" pitchFamily="2" charset="-78"/>
              </a:rPr>
              <a:t>سوال:  براي انجام اقدامات اصلاحي چه مواردي را بايد در نظر گرفت ؟</a:t>
            </a:r>
            <a:endParaRPr lang="en-US" sz="2400" dirty="0">
              <a:cs typeface="B Titr" pitchFamily="2" charset="-78"/>
            </a:endParaRP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5715000" y="1371600"/>
            <a:ext cx="936625" cy="4495800"/>
          </a:xfrm>
          <a:prstGeom prst="rect">
            <a:avLst/>
          </a:prstGeom>
          <a:solidFill>
            <a:schemeClr val="bg2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vert="vert270" wrap="none" anchor="ctr"/>
          <a:lstStyle/>
          <a:p>
            <a:pPr algn="ctr"/>
            <a:r>
              <a:rPr lang="fa-IR" sz="2000" b="1" dirty="0" smtClean="0">
                <a:latin typeface="Verdana" pitchFamily="34" charset="0"/>
                <a:cs typeface="B Titr" pitchFamily="2" charset="-78"/>
              </a:rPr>
              <a:t>بهره برداري از نقاط قوت و رسيدن به موقعيت بهتر</a:t>
            </a:r>
            <a:endParaRPr lang="en-US" sz="2000" b="1" dirty="0">
              <a:latin typeface="Verdana" pitchFamily="34" charset="0"/>
              <a:cs typeface="B Titr" pitchFamily="2" charset="-78"/>
            </a:endParaRPr>
          </a:p>
        </p:txBody>
      </p:sp>
      <p:sp>
        <p:nvSpPr>
          <p:cNvPr id="14" name="Line 10"/>
          <p:cNvSpPr>
            <a:spLocks noChangeShapeType="1"/>
          </p:cNvSpPr>
          <p:nvPr/>
        </p:nvSpPr>
        <p:spPr bwMode="auto">
          <a:xfrm flipH="1" flipV="1">
            <a:off x="6019798" y="1142998"/>
            <a:ext cx="45719" cy="31496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Bevel 18">
            <a:hlinkClick r:id="rId3" action="ppaction://hlinksldjump"/>
          </p:cNvPr>
          <p:cNvSpPr/>
          <p:nvPr/>
        </p:nvSpPr>
        <p:spPr>
          <a:xfrm>
            <a:off x="0" y="6019800"/>
            <a:ext cx="1219200" cy="838200"/>
          </a:xfrm>
          <a:prstGeom prst="beve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800" b="1" dirty="0" smtClean="0"/>
              <a:t>پاسخ</a:t>
            </a:r>
            <a:endParaRPr lang="en-US" sz="2800" b="1" dirty="0"/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53200" y="2895600"/>
            <a:ext cx="259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3200" dirty="0" smtClean="0">
                <a:cs typeface="B Titr" pitchFamily="2" charset="-78"/>
              </a:rPr>
              <a:t>چارچوب زماني داشته باشد</a:t>
            </a:r>
            <a:endParaRPr lang="en-US" sz="3200" dirty="0">
              <a:cs typeface="B Titr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895600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400" dirty="0" smtClean="0">
                <a:cs typeface="B Titr" pitchFamily="2" charset="-78"/>
              </a:rPr>
              <a:t>سازگار با مسئوليت اجتماعي باشد</a:t>
            </a:r>
            <a:endParaRPr lang="en-US" sz="2400" dirty="0">
              <a:cs typeface="B Titr" pitchFamily="2" charset="-78"/>
            </a:endParaRPr>
          </a:p>
        </p:txBody>
      </p:sp>
      <p:sp>
        <p:nvSpPr>
          <p:cNvPr id="5" name="Quad Arrow Callout 4"/>
          <p:cNvSpPr/>
          <p:nvPr/>
        </p:nvSpPr>
        <p:spPr>
          <a:xfrm>
            <a:off x="2438400" y="990600"/>
            <a:ext cx="4114800" cy="4495800"/>
          </a:xfrm>
          <a:prstGeom prst="quadArrowCallou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dirty="0" smtClean="0">
                <a:solidFill>
                  <a:schemeClr val="tx1"/>
                </a:solidFill>
                <a:cs typeface="2  Titr" pitchFamily="2" charset="-78"/>
              </a:rPr>
              <a:t>الزامات اقدامات اصلاحي</a:t>
            </a:r>
            <a:endParaRPr lang="en-US" sz="3200" dirty="0">
              <a:solidFill>
                <a:schemeClr val="tx1"/>
              </a:solidFill>
              <a:cs typeface="2  Titr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0" y="5638800"/>
            <a:ext cx="4495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3200" dirty="0" smtClean="0">
                <a:cs typeface="B Titr" pitchFamily="2" charset="-78"/>
              </a:rPr>
              <a:t>منجر به بهبود وضعيت شركت از نظر رقابت گردد</a:t>
            </a:r>
            <a:endParaRPr lang="en-US" sz="3200" dirty="0">
              <a:cs typeface="B Titr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95600" y="304800"/>
            <a:ext cx="327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3200" dirty="0" smtClean="0">
                <a:cs typeface="B Titr" pitchFamily="2" charset="-78"/>
              </a:rPr>
              <a:t>پذيرش ريسك مناسب</a:t>
            </a:r>
            <a:endParaRPr lang="en-US" sz="3200" dirty="0">
              <a:cs typeface="B Titr" pitchFamily="2" charset="-78"/>
            </a:endParaRPr>
          </a:p>
        </p:txBody>
      </p:sp>
      <p:sp>
        <p:nvSpPr>
          <p:cNvPr id="8" name="Up Arrow 7">
            <a:hlinkClick r:id="rId2" action="ppaction://hlinksldjump"/>
          </p:cNvPr>
          <p:cNvSpPr/>
          <p:nvPr/>
        </p:nvSpPr>
        <p:spPr>
          <a:xfrm>
            <a:off x="0" y="0"/>
            <a:ext cx="1066800" cy="762000"/>
          </a:xfrm>
          <a:prstGeom prst="up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 advClick="0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0" y="914401"/>
          <a:ext cx="9144000" cy="5638802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1027664"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>
                          <a:solidFill>
                            <a:schemeClr val="tx1"/>
                          </a:solidFill>
                          <a:cs typeface="2  Titr" pitchFamily="2" charset="-78"/>
                        </a:rPr>
                        <a:t>نتيجه</a:t>
                      </a:r>
                      <a:endParaRPr lang="en-US" sz="2000" b="1" dirty="0">
                        <a:solidFill>
                          <a:schemeClr val="tx1"/>
                        </a:solidFill>
                        <a:cs typeface="2  Tit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>
                          <a:solidFill>
                            <a:schemeClr val="tx1"/>
                          </a:solidFill>
                          <a:cs typeface="2  Titr" pitchFamily="2" charset="-78"/>
                        </a:rPr>
                        <a:t>شركت به اهداف مورد انتظار</a:t>
                      </a:r>
                      <a:r>
                        <a:rPr lang="fa-IR" sz="2000" b="1" baseline="0" dirty="0" smtClean="0">
                          <a:solidFill>
                            <a:schemeClr val="tx1"/>
                          </a:solidFill>
                          <a:cs typeface="2  Titr" pitchFamily="2" charset="-78"/>
                        </a:rPr>
                        <a:t> دست يافته است</a:t>
                      </a:r>
                      <a:endParaRPr lang="en-US" sz="2000" b="1" dirty="0">
                        <a:solidFill>
                          <a:schemeClr val="tx1"/>
                        </a:solidFill>
                        <a:cs typeface="2  Tit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>
                          <a:solidFill>
                            <a:schemeClr val="tx1"/>
                          </a:solidFill>
                          <a:cs typeface="2  Titr" pitchFamily="2" charset="-78"/>
                        </a:rPr>
                        <a:t>تغيير عمده اي در در موقعيت استراتژيك خارجي رخ داده است</a:t>
                      </a:r>
                      <a:endParaRPr lang="en-US" sz="2000" b="1" dirty="0">
                        <a:solidFill>
                          <a:schemeClr val="tx1"/>
                        </a:solidFill>
                        <a:cs typeface="2  Tit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>
                          <a:solidFill>
                            <a:schemeClr val="tx1"/>
                          </a:solidFill>
                          <a:cs typeface="2  Titr" pitchFamily="2" charset="-78"/>
                        </a:rPr>
                        <a:t>تغيير عمده در موقعيت</a:t>
                      </a:r>
                      <a:r>
                        <a:rPr lang="fa-IR" sz="2000" b="1" baseline="0" dirty="0" smtClean="0">
                          <a:solidFill>
                            <a:schemeClr val="tx1"/>
                          </a:solidFill>
                          <a:cs typeface="2  Titr" pitchFamily="2" charset="-78"/>
                        </a:rPr>
                        <a:t> استراتژيك داخلي رخ داده است</a:t>
                      </a:r>
                      <a:endParaRPr lang="en-US" sz="2000" b="1" dirty="0">
                        <a:solidFill>
                          <a:schemeClr val="tx1"/>
                        </a:solidFill>
                        <a:cs typeface="2  Titr" pitchFamily="2" charset="-78"/>
                      </a:endParaRPr>
                    </a:p>
                  </a:txBody>
                  <a:tcPr/>
                </a:tc>
              </a:tr>
              <a:tr h="492477"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>
                          <a:solidFill>
                            <a:schemeClr val="tx1"/>
                          </a:solidFill>
                          <a:cs typeface="2  Titr" pitchFamily="2" charset="-78"/>
                        </a:rPr>
                        <a:t>اقدام اصلاحي</a:t>
                      </a:r>
                      <a:endParaRPr lang="en-US" sz="2000" b="1" dirty="0">
                        <a:solidFill>
                          <a:schemeClr val="tx1"/>
                        </a:solidFill>
                        <a:cs typeface="2  Tit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>
                          <a:solidFill>
                            <a:schemeClr val="tx1"/>
                          </a:solidFill>
                          <a:cs typeface="2  Titr" pitchFamily="2" charset="-78"/>
                        </a:rPr>
                        <a:t>نه</a:t>
                      </a:r>
                      <a:endParaRPr lang="en-US" sz="2000" b="1" dirty="0">
                        <a:solidFill>
                          <a:schemeClr val="tx1"/>
                        </a:solidFill>
                        <a:cs typeface="2  Tit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>
                          <a:solidFill>
                            <a:schemeClr val="tx1"/>
                          </a:solidFill>
                          <a:cs typeface="2  Titr" pitchFamily="2" charset="-78"/>
                        </a:rPr>
                        <a:t>نه</a:t>
                      </a:r>
                      <a:endParaRPr lang="en-US" sz="2000" b="1" dirty="0">
                        <a:solidFill>
                          <a:schemeClr val="tx1"/>
                        </a:solidFill>
                        <a:cs typeface="2  Tit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>
                          <a:solidFill>
                            <a:schemeClr val="tx1"/>
                          </a:solidFill>
                          <a:cs typeface="2  Titr" pitchFamily="2" charset="-78"/>
                        </a:rPr>
                        <a:t>نه</a:t>
                      </a:r>
                      <a:endParaRPr lang="en-US" sz="2000" b="1" dirty="0">
                        <a:solidFill>
                          <a:schemeClr val="tx1"/>
                        </a:solidFill>
                        <a:cs typeface="2  Titr" pitchFamily="2" charset="-78"/>
                      </a:endParaRPr>
                    </a:p>
                  </a:txBody>
                  <a:tcPr/>
                </a:tc>
              </a:tr>
              <a:tr h="492477">
                <a:tc>
                  <a:txBody>
                    <a:bodyPr/>
                    <a:lstStyle/>
                    <a:p>
                      <a:pPr algn="ctr"/>
                      <a:r>
                        <a:rPr lang="fa-IR" sz="2000" b="1" smtClean="0">
                          <a:solidFill>
                            <a:schemeClr val="tx1"/>
                          </a:solidFill>
                          <a:cs typeface="2  Titr" pitchFamily="2" charset="-78"/>
                        </a:rPr>
                        <a:t>اقدام اصلاحي</a:t>
                      </a:r>
                      <a:endParaRPr lang="en-US" sz="2000" b="1" dirty="0">
                        <a:solidFill>
                          <a:schemeClr val="tx1"/>
                        </a:solidFill>
                        <a:cs typeface="2  Tit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>
                          <a:solidFill>
                            <a:schemeClr val="tx1"/>
                          </a:solidFill>
                          <a:cs typeface="2  Titr" pitchFamily="2" charset="-78"/>
                        </a:rPr>
                        <a:t>آري</a:t>
                      </a:r>
                      <a:endParaRPr lang="en-US" sz="2000" b="1" dirty="0">
                        <a:solidFill>
                          <a:schemeClr val="tx1"/>
                        </a:solidFill>
                        <a:cs typeface="2  Tit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smtClean="0">
                          <a:solidFill>
                            <a:schemeClr val="tx1"/>
                          </a:solidFill>
                          <a:cs typeface="2  Titr" pitchFamily="2" charset="-78"/>
                        </a:rPr>
                        <a:t>آري</a:t>
                      </a:r>
                      <a:endParaRPr lang="en-US" sz="2000" b="1" dirty="0">
                        <a:solidFill>
                          <a:schemeClr val="tx1"/>
                        </a:solidFill>
                        <a:cs typeface="2  Tit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>
                          <a:solidFill>
                            <a:schemeClr val="tx1"/>
                          </a:solidFill>
                          <a:cs typeface="2  Titr" pitchFamily="2" charset="-78"/>
                        </a:rPr>
                        <a:t>آري</a:t>
                      </a:r>
                      <a:endParaRPr lang="en-US" sz="2000" b="1" dirty="0">
                        <a:solidFill>
                          <a:schemeClr val="tx1"/>
                        </a:solidFill>
                        <a:cs typeface="2  Titr" pitchFamily="2" charset="-78"/>
                      </a:endParaRPr>
                    </a:p>
                  </a:txBody>
                  <a:tcPr/>
                </a:tc>
              </a:tr>
              <a:tr h="492477">
                <a:tc>
                  <a:txBody>
                    <a:bodyPr/>
                    <a:lstStyle/>
                    <a:p>
                      <a:pPr algn="ctr"/>
                      <a:r>
                        <a:rPr lang="fa-IR" sz="2000" b="1" smtClean="0">
                          <a:solidFill>
                            <a:schemeClr val="tx1"/>
                          </a:solidFill>
                          <a:cs typeface="2  Titr" pitchFamily="2" charset="-78"/>
                        </a:rPr>
                        <a:t>اقدام اصلاحي</a:t>
                      </a:r>
                      <a:endParaRPr lang="en-US" sz="2000" b="1" dirty="0">
                        <a:solidFill>
                          <a:schemeClr val="tx1"/>
                        </a:solidFill>
                        <a:cs typeface="2  Tit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>
                          <a:solidFill>
                            <a:schemeClr val="tx1"/>
                          </a:solidFill>
                          <a:cs typeface="2  Titr" pitchFamily="2" charset="-78"/>
                        </a:rPr>
                        <a:t>نه</a:t>
                      </a:r>
                      <a:endParaRPr lang="en-US" sz="2000" b="1" dirty="0">
                        <a:solidFill>
                          <a:schemeClr val="tx1"/>
                        </a:solidFill>
                        <a:cs typeface="2  Tit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>
                          <a:solidFill>
                            <a:schemeClr val="tx1"/>
                          </a:solidFill>
                          <a:cs typeface="2  Titr" pitchFamily="2" charset="-78"/>
                        </a:rPr>
                        <a:t>آري</a:t>
                      </a:r>
                      <a:endParaRPr lang="en-US" sz="2000" b="1" dirty="0">
                        <a:solidFill>
                          <a:schemeClr val="tx1"/>
                        </a:solidFill>
                        <a:cs typeface="2  Tit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smtClean="0">
                          <a:solidFill>
                            <a:schemeClr val="tx1"/>
                          </a:solidFill>
                          <a:cs typeface="2  Titr" pitchFamily="2" charset="-78"/>
                        </a:rPr>
                        <a:t>آري</a:t>
                      </a:r>
                      <a:endParaRPr lang="en-US" sz="2000" b="1" dirty="0">
                        <a:solidFill>
                          <a:schemeClr val="tx1"/>
                        </a:solidFill>
                        <a:cs typeface="2  Titr" pitchFamily="2" charset="-78"/>
                      </a:endParaRPr>
                    </a:p>
                  </a:txBody>
                  <a:tcPr/>
                </a:tc>
              </a:tr>
              <a:tr h="716251">
                <a:tc>
                  <a:txBody>
                    <a:bodyPr/>
                    <a:lstStyle/>
                    <a:p>
                      <a:pPr algn="ctr"/>
                      <a:r>
                        <a:rPr lang="fa-IR" sz="2000" b="1" smtClean="0">
                          <a:solidFill>
                            <a:schemeClr val="tx1"/>
                          </a:solidFill>
                          <a:cs typeface="2  Titr" pitchFamily="2" charset="-78"/>
                        </a:rPr>
                        <a:t>اقدام اصلاحي</a:t>
                      </a:r>
                      <a:endParaRPr lang="en-US" sz="2000" b="1" dirty="0">
                        <a:solidFill>
                          <a:schemeClr val="tx1"/>
                        </a:solidFill>
                        <a:cs typeface="2  Tit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1" dirty="0" smtClean="0">
                          <a:solidFill>
                            <a:schemeClr val="tx1"/>
                          </a:solidFill>
                          <a:cs typeface="2  Titr" pitchFamily="2" charset="-78"/>
                        </a:rPr>
                        <a:t>آري</a:t>
                      </a:r>
                      <a:endParaRPr lang="en-US" sz="2000" b="1" dirty="0" smtClean="0">
                        <a:solidFill>
                          <a:schemeClr val="tx1"/>
                        </a:solidFill>
                        <a:cs typeface="2  Titr" pitchFamily="2" charset="-78"/>
                      </a:endParaRPr>
                    </a:p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cs typeface="2  Tit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>
                          <a:solidFill>
                            <a:schemeClr val="tx1"/>
                          </a:solidFill>
                          <a:cs typeface="2  Titr" pitchFamily="2" charset="-78"/>
                        </a:rPr>
                        <a:t>نه</a:t>
                      </a:r>
                      <a:endParaRPr lang="en-US" sz="2000" b="1" dirty="0">
                        <a:solidFill>
                          <a:schemeClr val="tx1"/>
                        </a:solidFill>
                        <a:cs typeface="2  Tit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smtClean="0">
                          <a:solidFill>
                            <a:schemeClr val="tx1"/>
                          </a:solidFill>
                          <a:cs typeface="2  Titr" pitchFamily="2" charset="-78"/>
                        </a:rPr>
                        <a:t>آري</a:t>
                      </a:r>
                      <a:endParaRPr lang="en-US" sz="2000" b="1" dirty="0">
                        <a:solidFill>
                          <a:schemeClr val="tx1"/>
                        </a:solidFill>
                        <a:cs typeface="2  Titr" pitchFamily="2" charset="-78"/>
                      </a:endParaRPr>
                    </a:p>
                  </a:txBody>
                  <a:tcPr/>
                </a:tc>
              </a:tr>
              <a:tr h="492477">
                <a:tc>
                  <a:txBody>
                    <a:bodyPr/>
                    <a:lstStyle/>
                    <a:p>
                      <a:pPr algn="ctr"/>
                      <a:r>
                        <a:rPr lang="fa-IR" sz="2000" b="1" smtClean="0">
                          <a:solidFill>
                            <a:schemeClr val="tx1"/>
                          </a:solidFill>
                          <a:cs typeface="2  Titr" pitchFamily="2" charset="-78"/>
                        </a:rPr>
                        <a:t>اقدام اصلاحي</a:t>
                      </a:r>
                      <a:endParaRPr lang="en-US" sz="2000" b="1" dirty="0">
                        <a:solidFill>
                          <a:schemeClr val="tx1"/>
                        </a:solidFill>
                        <a:cs typeface="2  Tit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>
                          <a:solidFill>
                            <a:schemeClr val="tx1"/>
                          </a:solidFill>
                          <a:cs typeface="2  Titr" pitchFamily="2" charset="-78"/>
                        </a:rPr>
                        <a:t>نه</a:t>
                      </a:r>
                      <a:endParaRPr lang="en-US" sz="2000" b="1" dirty="0">
                        <a:solidFill>
                          <a:schemeClr val="tx1"/>
                        </a:solidFill>
                        <a:cs typeface="2  Tit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>
                          <a:solidFill>
                            <a:schemeClr val="tx1"/>
                          </a:solidFill>
                          <a:cs typeface="2  Titr" pitchFamily="2" charset="-78"/>
                        </a:rPr>
                        <a:t>نه</a:t>
                      </a:r>
                      <a:endParaRPr lang="en-US" sz="2000" b="1" dirty="0">
                        <a:solidFill>
                          <a:schemeClr val="tx1"/>
                        </a:solidFill>
                        <a:cs typeface="2  Tit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>
                          <a:solidFill>
                            <a:schemeClr val="tx1"/>
                          </a:solidFill>
                          <a:cs typeface="2  Titr" pitchFamily="2" charset="-78"/>
                        </a:rPr>
                        <a:t>آري</a:t>
                      </a:r>
                      <a:endParaRPr lang="en-US" sz="2000" b="1" dirty="0">
                        <a:solidFill>
                          <a:schemeClr val="tx1"/>
                        </a:solidFill>
                        <a:cs typeface="2  Titr" pitchFamily="2" charset="-78"/>
                      </a:endParaRPr>
                    </a:p>
                  </a:txBody>
                  <a:tcPr/>
                </a:tc>
              </a:tr>
              <a:tr h="716251">
                <a:tc>
                  <a:txBody>
                    <a:bodyPr/>
                    <a:lstStyle/>
                    <a:p>
                      <a:pPr algn="ctr"/>
                      <a:r>
                        <a:rPr lang="fa-IR" sz="2000" b="1" smtClean="0">
                          <a:solidFill>
                            <a:schemeClr val="tx1"/>
                          </a:solidFill>
                          <a:cs typeface="2  Titr" pitchFamily="2" charset="-78"/>
                        </a:rPr>
                        <a:t>اقدام اصلاحي</a:t>
                      </a:r>
                      <a:endParaRPr lang="en-US" sz="2000" b="1" dirty="0">
                        <a:solidFill>
                          <a:schemeClr val="tx1"/>
                        </a:solidFill>
                        <a:cs typeface="2  Tit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1" dirty="0" smtClean="0">
                          <a:solidFill>
                            <a:schemeClr val="tx1"/>
                          </a:solidFill>
                          <a:cs typeface="2  Titr" pitchFamily="2" charset="-78"/>
                        </a:rPr>
                        <a:t>آري</a:t>
                      </a:r>
                      <a:endParaRPr lang="en-US" sz="2000" b="1" dirty="0" smtClean="0">
                        <a:solidFill>
                          <a:schemeClr val="tx1"/>
                        </a:solidFill>
                        <a:cs typeface="2  Titr" pitchFamily="2" charset="-78"/>
                      </a:endParaRPr>
                    </a:p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cs typeface="2  Tit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smtClean="0">
                          <a:solidFill>
                            <a:schemeClr val="tx1"/>
                          </a:solidFill>
                          <a:cs typeface="2  Titr" pitchFamily="2" charset="-78"/>
                        </a:rPr>
                        <a:t>آري</a:t>
                      </a:r>
                      <a:endParaRPr lang="en-US" sz="2000" b="1" dirty="0">
                        <a:solidFill>
                          <a:schemeClr val="tx1"/>
                        </a:solidFill>
                        <a:cs typeface="2  Tit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smtClean="0">
                          <a:solidFill>
                            <a:schemeClr val="tx1"/>
                          </a:solidFill>
                          <a:cs typeface="2  Titr" pitchFamily="2" charset="-78"/>
                        </a:rPr>
                        <a:t>نه</a:t>
                      </a:r>
                      <a:endParaRPr lang="en-US" sz="2000" b="1" dirty="0">
                        <a:solidFill>
                          <a:schemeClr val="tx1"/>
                        </a:solidFill>
                        <a:cs typeface="2  Titr" pitchFamily="2" charset="-78"/>
                      </a:endParaRPr>
                    </a:p>
                  </a:txBody>
                  <a:tcPr/>
                </a:tc>
              </a:tr>
              <a:tr h="492477"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>
                          <a:solidFill>
                            <a:schemeClr val="tx1"/>
                          </a:solidFill>
                          <a:cs typeface="2  Titr" pitchFamily="2" charset="-78"/>
                        </a:rPr>
                        <a:t>اقدام اصلاحي</a:t>
                      </a:r>
                      <a:endParaRPr lang="en-US" sz="2000" b="1" dirty="0">
                        <a:solidFill>
                          <a:schemeClr val="tx1"/>
                        </a:solidFill>
                        <a:cs typeface="2  Tit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>
                          <a:solidFill>
                            <a:schemeClr val="tx1"/>
                          </a:solidFill>
                          <a:cs typeface="2  Titr" pitchFamily="2" charset="-78"/>
                        </a:rPr>
                        <a:t>نه</a:t>
                      </a:r>
                      <a:endParaRPr lang="en-US" sz="2000" b="1" dirty="0">
                        <a:solidFill>
                          <a:schemeClr val="tx1"/>
                        </a:solidFill>
                        <a:cs typeface="2  Tit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>
                          <a:solidFill>
                            <a:schemeClr val="tx1"/>
                          </a:solidFill>
                          <a:cs typeface="2  Titr" pitchFamily="2" charset="-78"/>
                        </a:rPr>
                        <a:t>آري</a:t>
                      </a:r>
                      <a:endParaRPr lang="en-US" sz="2000" b="1" dirty="0">
                        <a:solidFill>
                          <a:schemeClr val="tx1"/>
                        </a:solidFill>
                        <a:cs typeface="2  Tit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smtClean="0">
                          <a:solidFill>
                            <a:schemeClr val="tx1"/>
                          </a:solidFill>
                          <a:cs typeface="2  Titr" pitchFamily="2" charset="-78"/>
                        </a:rPr>
                        <a:t>نه</a:t>
                      </a:r>
                      <a:endParaRPr lang="en-US" sz="2000" b="1" dirty="0">
                        <a:solidFill>
                          <a:schemeClr val="tx1"/>
                        </a:solidFill>
                        <a:cs typeface="2  Titr" pitchFamily="2" charset="-78"/>
                      </a:endParaRPr>
                    </a:p>
                  </a:txBody>
                  <a:tcPr/>
                </a:tc>
              </a:tr>
              <a:tr h="716251"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>
                          <a:solidFill>
                            <a:schemeClr val="tx1"/>
                          </a:solidFill>
                          <a:cs typeface="2  Titr" pitchFamily="2" charset="-78"/>
                        </a:rPr>
                        <a:t>ادامه فعاليت</a:t>
                      </a:r>
                      <a:endParaRPr lang="en-US" sz="2000" b="1" dirty="0">
                        <a:solidFill>
                          <a:schemeClr val="tx1"/>
                        </a:solidFill>
                        <a:cs typeface="2  Titr" pitchFamily="2" charset="-78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1" dirty="0" smtClean="0">
                          <a:solidFill>
                            <a:schemeClr val="tx1"/>
                          </a:solidFill>
                          <a:cs typeface="2  Titr" pitchFamily="2" charset="-78"/>
                        </a:rPr>
                        <a:t>آري</a:t>
                      </a:r>
                      <a:endParaRPr lang="en-US" sz="2000" b="1" dirty="0" smtClean="0">
                        <a:solidFill>
                          <a:schemeClr val="tx1"/>
                        </a:solidFill>
                        <a:cs typeface="2  Titr" pitchFamily="2" charset="-78"/>
                      </a:endParaRPr>
                    </a:p>
                    <a:p>
                      <a:pPr algn="ctr"/>
                      <a:endParaRPr lang="en-US" sz="2000" b="1" dirty="0">
                        <a:solidFill>
                          <a:schemeClr val="tx1"/>
                        </a:solidFill>
                        <a:cs typeface="2  Titr" pitchFamily="2" charset="-78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>
                          <a:solidFill>
                            <a:schemeClr val="tx1"/>
                          </a:solidFill>
                          <a:cs typeface="2  Titr" pitchFamily="2" charset="-78"/>
                        </a:rPr>
                        <a:t>نه</a:t>
                      </a:r>
                      <a:endParaRPr lang="en-US" sz="2000" b="1" dirty="0">
                        <a:solidFill>
                          <a:schemeClr val="tx1"/>
                        </a:solidFill>
                        <a:cs typeface="2  Titr" pitchFamily="2" charset="-78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dirty="0" smtClean="0">
                          <a:solidFill>
                            <a:schemeClr val="tx1"/>
                          </a:solidFill>
                          <a:cs typeface="2  Titr" pitchFamily="2" charset="-78"/>
                        </a:rPr>
                        <a:t>نه</a:t>
                      </a:r>
                      <a:endParaRPr lang="en-US" sz="2000" b="1" dirty="0">
                        <a:solidFill>
                          <a:schemeClr val="tx1"/>
                        </a:solidFill>
                        <a:cs typeface="2  Titr" pitchFamily="2" charset="-78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200400" y="162580"/>
            <a:ext cx="342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800" dirty="0" smtClean="0">
                <a:cs typeface="2  Titr" pitchFamily="2" charset="-78"/>
              </a:rPr>
              <a:t>ماتريس قضاوت</a:t>
            </a:r>
            <a:endParaRPr lang="en-US" sz="2800" dirty="0">
              <a:cs typeface="2  Titr" pitchFamily="2" charset="-78"/>
            </a:endParaRPr>
          </a:p>
        </p:txBody>
      </p:sp>
      <p:sp>
        <p:nvSpPr>
          <p:cNvPr id="6" name="Up Arrow 5">
            <a:hlinkClick r:id="rId2" action="ppaction://hlinksldjump"/>
          </p:cNvPr>
          <p:cNvSpPr/>
          <p:nvPr/>
        </p:nvSpPr>
        <p:spPr>
          <a:xfrm>
            <a:off x="8077200" y="5791200"/>
            <a:ext cx="1066800" cy="762000"/>
          </a:xfrm>
          <a:prstGeom prst="up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 advClick="0">
    <p:checker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772400" cy="792162"/>
          </a:xfrm>
        </p:spPr>
        <p:txBody>
          <a:bodyPr>
            <a:normAutofit/>
          </a:bodyPr>
          <a:lstStyle/>
          <a:p>
            <a:pPr algn="ctr"/>
            <a:r>
              <a:rPr lang="fa-IR" sz="3600" b="1" dirty="0" smtClean="0">
                <a:cs typeface="B Titr" pitchFamily="2" charset="-78"/>
              </a:rPr>
              <a:t>ويژگي هاي سيستم ارزيابي اثر بخش </a:t>
            </a:r>
            <a:endParaRPr lang="en-US" sz="3600" b="1" dirty="0">
              <a:cs typeface="B Titr" pitchFamily="2" charset="-78"/>
            </a:endParaRPr>
          </a:p>
        </p:txBody>
      </p:sp>
      <p:sp>
        <p:nvSpPr>
          <p:cNvPr id="11" name="Oval 3"/>
          <p:cNvSpPr>
            <a:spLocks noChangeArrowheads="1"/>
          </p:cNvSpPr>
          <p:nvPr/>
        </p:nvSpPr>
        <p:spPr bwMode="auto">
          <a:xfrm>
            <a:off x="0" y="2971800"/>
            <a:ext cx="9144000" cy="9906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fa-IR" sz="2400" b="1" dirty="0" smtClean="0">
                <a:cs typeface="B Titr" pitchFamily="2" charset="-78"/>
              </a:rPr>
              <a:t>ارزيابي استراتژي اطلاعات را به هنگام ارائه دهد </a:t>
            </a:r>
            <a:r>
              <a:rPr lang="fa-IR" sz="1600" b="1" dirty="0" smtClean="0">
                <a:cs typeface="B Titr" pitchFamily="2" charset="-78"/>
              </a:rPr>
              <a:t>(تغييرات محيط)</a:t>
            </a:r>
            <a:endParaRPr lang="en-US" sz="1700" b="1" dirty="0">
              <a:cs typeface="B Titr" pitchFamily="2" charset="-78"/>
            </a:endParaRPr>
          </a:p>
        </p:txBody>
      </p:sp>
      <p:sp>
        <p:nvSpPr>
          <p:cNvPr id="12" name="Oval 6"/>
          <p:cNvSpPr>
            <a:spLocks noChangeArrowheads="1"/>
          </p:cNvSpPr>
          <p:nvPr/>
        </p:nvSpPr>
        <p:spPr bwMode="auto">
          <a:xfrm>
            <a:off x="0" y="762000"/>
            <a:ext cx="9144000" cy="8382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rtl="1"/>
            <a:r>
              <a:rPr lang="fa-IR" sz="2400" b="1" dirty="0" smtClean="0">
                <a:cs typeface="B Titr" pitchFamily="2" charset="-78"/>
              </a:rPr>
              <a:t>ارزيابي استراتژي به صرفه و  اقتصادي باشد </a:t>
            </a:r>
            <a:r>
              <a:rPr lang="fa-IR" b="1" dirty="0" smtClean="0">
                <a:cs typeface="B Titr" pitchFamily="2" charset="-78"/>
              </a:rPr>
              <a:t>(اطلاعات بيش از اندازه) 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13" name="Oval 8"/>
          <p:cNvSpPr>
            <a:spLocks noChangeArrowheads="1"/>
          </p:cNvSpPr>
          <p:nvPr/>
        </p:nvSpPr>
        <p:spPr bwMode="auto">
          <a:xfrm>
            <a:off x="0" y="1828800"/>
            <a:ext cx="9144000" cy="9906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fa-IR" sz="2400" b="1" dirty="0" smtClean="0">
                <a:cs typeface="B Titr" pitchFamily="2" charset="-78"/>
              </a:rPr>
              <a:t>ارزيابي استراتژي رابطه منطقي و معقول با هدف سازمان داشته باشد</a:t>
            </a:r>
            <a:r>
              <a:rPr lang="fa-IR" b="1" dirty="0" smtClean="0">
                <a:cs typeface="B Titr" pitchFamily="2" charset="-78"/>
              </a:rPr>
              <a:t>(شاخص مناسب)</a:t>
            </a:r>
            <a:endParaRPr lang="en-US" b="1" dirty="0">
              <a:cs typeface="B Titr" pitchFamily="2" charset="-78"/>
            </a:endParaRPr>
          </a:p>
        </p:txBody>
      </p:sp>
      <p:sp>
        <p:nvSpPr>
          <p:cNvPr id="14" name="Oval 3"/>
          <p:cNvSpPr>
            <a:spLocks noChangeArrowheads="1"/>
          </p:cNvSpPr>
          <p:nvPr/>
        </p:nvSpPr>
        <p:spPr bwMode="auto">
          <a:xfrm>
            <a:off x="0" y="4038600"/>
            <a:ext cx="9144000" cy="9906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fa-IR" sz="2400" b="1" dirty="0" smtClean="0">
                <a:cs typeface="B Titr" pitchFamily="2" charset="-78"/>
              </a:rPr>
              <a:t>تصويري درست از آنچه روي مي دهد ارائه دهد</a:t>
            </a:r>
            <a:r>
              <a:rPr lang="fa-IR" sz="1600" b="1" dirty="0" smtClean="0">
                <a:cs typeface="B Titr" pitchFamily="2" charset="-78"/>
              </a:rPr>
              <a:t>(كاهش سود به خاطر ركود نه كاركنان9</a:t>
            </a:r>
            <a:endParaRPr lang="en-US" sz="1700" b="1" dirty="0">
              <a:cs typeface="B Titr" pitchFamily="2" charset="-78"/>
            </a:endParaRPr>
          </a:p>
        </p:txBody>
      </p:sp>
      <p:sp>
        <p:nvSpPr>
          <p:cNvPr id="15" name="Oval 3"/>
          <p:cNvSpPr>
            <a:spLocks noChangeArrowheads="1"/>
          </p:cNvSpPr>
          <p:nvPr/>
        </p:nvSpPr>
        <p:spPr bwMode="auto">
          <a:xfrm>
            <a:off x="304800" y="5105400"/>
            <a:ext cx="8839200" cy="990600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fa-IR" sz="2400" b="1" dirty="0" smtClean="0">
                <a:cs typeface="B Titr" pitchFamily="2" charset="-78"/>
              </a:rPr>
              <a:t>باعث ايجاد افزايش درك و اعتماد بين افراد گروه شود </a:t>
            </a:r>
            <a:r>
              <a:rPr lang="fa-IR" sz="1600" b="1" dirty="0" smtClean="0">
                <a:cs typeface="B Titr" pitchFamily="2" charset="-78"/>
              </a:rPr>
              <a:t>(با  توجيه در خصوص تغييرات)</a:t>
            </a:r>
            <a:endParaRPr lang="en-US" sz="1700" b="1" dirty="0">
              <a:cs typeface="B Titr" pitchFamily="2" charset="-7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61722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800" dirty="0" smtClean="0">
                <a:solidFill>
                  <a:srgbClr val="FF0000"/>
                </a:solidFill>
                <a:cs typeface="B Titr" pitchFamily="2" charset="-78"/>
              </a:rPr>
              <a:t>سوال:  آيا سيستم  اثر بخش و استانداردي براي سازمانها وجود دارد؟   </a:t>
            </a:r>
            <a:endParaRPr lang="en-US" sz="2800" dirty="0">
              <a:solidFill>
                <a:srgbClr val="FF0000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610600" cy="5791200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sz="3600" b="1" dirty="0" smtClean="0">
                <a:latin typeface="Arial Narrow" pitchFamily="34" charset="0"/>
                <a:cs typeface="B Titr" pitchFamily="2" charset="-78"/>
              </a:rPr>
              <a:t>پاسخ: </a:t>
            </a:r>
            <a:br>
              <a:rPr lang="fa-IR" sz="3600" b="1" dirty="0" smtClean="0">
                <a:latin typeface="Arial Narrow" pitchFamily="34" charset="0"/>
                <a:cs typeface="B Titr" pitchFamily="2" charset="-78"/>
              </a:rPr>
            </a:br>
            <a:r>
              <a:rPr lang="fa-IR" sz="3600" b="1" dirty="0" smtClean="0">
                <a:latin typeface="Arial Narrow" pitchFamily="34" charset="0"/>
                <a:cs typeface="B Titr" pitchFamily="2" charset="-78"/>
              </a:rPr>
              <a:t>با توجه به اينكه عوامل تعيين كننده سيستم ارزيابي استراتژي نقاط قوت و ضعف ،اهداف ، مساله ها ، سبك مديريت ،اندازه سازمان  مي باشد و از طرفي اين موارد درسازمانهاي مختلف متفاوت است لذا مي توان گفت سيستم ارزيابي استانداردي براي تمام سازمانها وجود ندارد  .</a:t>
            </a:r>
            <a:br>
              <a:rPr lang="fa-IR" sz="3600" b="1" dirty="0" smtClean="0">
                <a:latin typeface="Arial Narrow" pitchFamily="34" charset="0"/>
                <a:cs typeface="B Titr" pitchFamily="2" charset="-78"/>
              </a:rPr>
            </a:br>
            <a:r>
              <a:rPr lang="fa-IR" sz="3600" b="1" dirty="0" smtClean="0">
                <a:latin typeface="Arial Narrow" pitchFamily="34" charset="0"/>
                <a:cs typeface="B Titr" pitchFamily="2" charset="-78"/>
              </a:rPr>
              <a:t/>
            </a:r>
            <a:br>
              <a:rPr lang="fa-IR" sz="3600" b="1" dirty="0" smtClean="0">
                <a:latin typeface="Arial Narrow" pitchFamily="34" charset="0"/>
                <a:cs typeface="B Titr" pitchFamily="2" charset="-78"/>
              </a:rPr>
            </a:br>
            <a:r>
              <a:rPr lang="fa-IR" sz="3600" b="1" dirty="0" smtClean="0">
                <a:solidFill>
                  <a:srgbClr val="FF0000"/>
                </a:solidFill>
                <a:latin typeface="Arial Narrow" pitchFamily="34" charset="0"/>
                <a:cs typeface="B Titr" pitchFamily="2" charset="-78"/>
              </a:rPr>
              <a:t>راه حل:</a:t>
            </a:r>
            <a:r>
              <a:rPr lang="fa-IR" sz="3600" b="1" dirty="0" smtClean="0">
                <a:latin typeface="Arial Narrow" pitchFamily="34" charset="0"/>
                <a:cs typeface="B Titr" pitchFamily="2" charset="-78"/>
              </a:rPr>
              <a:t>با توجه به اينكه يك ارزيابي استراتژي موثر ،حوادث ناخوشايند و خوشايند را پيش بيني و سازمان را براي مواجه با آن آماده  مي سازد  ، سازمانها  مي توانند از </a:t>
            </a:r>
            <a:br>
              <a:rPr lang="fa-IR" sz="3600" b="1" dirty="0" smtClean="0">
                <a:latin typeface="Arial Narrow" pitchFamily="34" charset="0"/>
                <a:cs typeface="B Titr" pitchFamily="2" charset="-78"/>
              </a:rPr>
            </a:br>
            <a:r>
              <a:rPr lang="fa-IR" sz="3600" b="1" dirty="0" smtClean="0">
                <a:latin typeface="Arial Narrow" pitchFamily="34" charset="0"/>
                <a:cs typeface="B Titr" pitchFamily="2" charset="-78"/>
              </a:rPr>
              <a:t>                                  </a:t>
            </a:r>
            <a:br>
              <a:rPr lang="fa-IR" sz="3600" b="1" dirty="0" smtClean="0">
                <a:latin typeface="Arial Narrow" pitchFamily="34" charset="0"/>
                <a:cs typeface="B Titr" pitchFamily="2" charset="-78"/>
              </a:rPr>
            </a:br>
            <a:r>
              <a:rPr lang="fa-IR" sz="3600" b="1" dirty="0" smtClean="0">
                <a:latin typeface="Arial Narrow" pitchFamily="34" charset="0"/>
                <a:cs typeface="B Titr" pitchFamily="2" charset="-78"/>
              </a:rPr>
              <a:t/>
            </a:r>
            <a:br>
              <a:rPr lang="fa-IR" sz="3600" b="1" dirty="0" smtClean="0">
                <a:latin typeface="Arial Narrow" pitchFamily="34" charset="0"/>
                <a:cs typeface="B Titr" pitchFamily="2" charset="-78"/>
              </a:rPr>
            </a:br>
            <a:r>
              <a:rPr lang="fa-IR" sz="3600" b="1" dirty="0" smtClean="0">
                <a:latin typeface="Arial Narrow" pitchFamily="34" charset="0"/>
                <a:cs typeface="B Titr" pitchFamily="2" charset="-78"/>
              </a:rPr>
              <a:t>استفاده نمايند. </a:t>
            </a:r>
            <a:br>
              <a:rPr lang="fa-IR" sz="3600" b="1" dirty="0" smtClean="0">
                <a:latin typeface="Arial Narrow" pitchFamily="34" charset="0"/>
                <a:cs typeface="B Titr" pitchFamily="2" charset="-78"/>
              </a:rPr>
            </a:br>
            <a:endParaRPr lang="en-US" sz="3600" b="1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6" name="Frame 5">
            <a:hlinkClick r:id="rId2" action="ppaction://hlinksldjump"/>
          </p:cNvPr>
          <p:cNvSpPr/>
          <p:nvPr/>
        </p:nvSpPr>
        <p:spPr>
          <a:xfrm>
            <a:off x="2590800" y="5105400"/>
            <a:ext cx="3962400" cy="990600"/>
          </a:xfrm>
          <a:prstGeom prst="fram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b="1" i="1" u="sng" dirty="0" smtClean="0">
                <a:solidFill>
                  <a:schemeClr val="tx1"/>
                </a:solidFill>
                <a:latin typeface="Arial Narrow" pitchFamily="34" charset="0"/>
                <a:cs typeface="B Titr" pitchFamily="2" charset="-78"/>
              </a:rPr>
              <a:t>برنامه ريزي اقتضايي</a:t>
            </a:r>
            <a:endParaRPr lang="en-US" sz="2800" i="1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Diagram 20"/>
          <p:cNvGraphicFramePr/>
          <p:nvPr/>
        </p:nvGraphicFramePr>
        <p:xfrm>
          <a:off x="0" y="1066800"/>
          <a:ext cx="91440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990600" y="0"/>
            <a:ext cx="74819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3200" i="1" u="sng" dirty="0" smtClean="0">
                <a:solidFill>
                  <a:srgbClr val="FF0000"/>
                </a:solidFill>
                <a:cs typeface="B Titr" pitchFamily="2" charset="-78"/>
              </a:rPr>
              <a:t>مراحل برنامه ريزي اقتضايي</a:t>
            </a:r>
            <a:endParaRPr lang="en-US" sz="2400" i="1" dirty="0">
              <a:cs typeface="B Titr" pitchFamily="2" charset="-78"/>
            </a:endParaRPr>
          </a:p>
        </p:txBody>
      </p:sp>
      <p:sp>
        <p:nvSpPr>
          <p:cNvPr id="24" name="Action Button: Home 23">
            <a:hlinkClick r:id="rId7" action="ppaction://hlinksldjump" highlightClick="1"/>
          </p:cNvPr>
          <p:cNvSpPr/>
          <p:nvPr/>
        </p:nvSpPr>
        <p:spPr>
          <a:xfrm>
            <a:off x="0" y="0"/>
            <a:ext cx="990600" cy="685800"/>
          </a:xfrm>
          <a:prstGeom prst="actionButtonHom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 advClick="0">
    <p:cut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96000" y="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800" b="1" dirty="0" smtClean="0">
                <a:solidFill>
                  <a:srgbClr val="FF0000"/>
                </a:solidFill>
                <a:cs typeface="2  Titr" pitchFamily="2" charset="-78"/>
              </a:rPr>
              <a:t>مفاهيم؟</a:t>
            </a:r>
            <a:endParaRPr lang="en-US" sz="2800" b="1" dirty="0">
              <a:solidFill>
                <a:srgbClr val="FF0000"/>
              </a:solidFill>
              <a:cs typeface="2  Titr" pitchFamily="2" charset="-78"/>
            </a:endParaRPr>
          </a:p>
        </p:txBody>
      </p:sp>
      <p:sp>
        <p:nvSpPr>
          <p:cNvPr id="9" name="Left Arrow Callout 8"/>
          <p:cNvSpPr/>
          <p:nvPr/>
        </p:nvSpPr>
        <p:spPr>
          <a:xfrm>
            <a:off x="6781800" y="533400"/>
            <a:ext cx="1752600" cy="1143000"/>
          </a:xfrm>
          <a:prstGeom prst="leftArrowCallou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b="1" dirty="0" smtClean="0">
                <a:cs typeface="2  Titr" pitchFamily="2" charset="-78"/>
              </a:rPr>
              <a:t>بررسي</a:t>
            </a:r>
            <a:endParaRPr lang="en-US" sz="2800" b="1" dirty="0">
              <a:cs typeface="2  Titr" pitchFamily="2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57400" y="762000"/>
            <a:ext cx="472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400" dirty="0" smtClean="0">
                <a:cs typeface="2  Titr" pitchFamily="2" charset="-78"/>
              </a:rPr>
              <a:t>جمع آوري ديتا و اطلاعات </a:t>
            </a:r>
            <a:endParaRPr lang="en-US" sz="2400" dirty="0">
              <a:cs typeface="2  Titr" pitchFamily="2" charset="-78"/>
            </a:endParaRPr>
          </a:p>
        </p:txBody>
      </p:sp>
      <p:sp>
        <p:nvSpPr>
          <p:cNvPr id="14" name="Left Arrow Callout 13"/>
          <p:cNvSpPr/>
          <p:nvPr/>
        </p:nvSpPr>
        <p:spPr>
          <a:xfrm>
            <a:off x="6934200" y="2438400"/>
            <a:ext cx="1828800" cy="1143000"/>
          </a:xfrm>
          <a:prstGeom prst="leftArrowCallou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b="1" dirty="0" smtClean="0">
                <a:cs typeface="2  Titr" pitchFamily="2" charset="-78"/>
              </a:rPr>
              <a:t>ارزيابي</a:t>
            </a:r>
            <a:endParaRPr lang="en-US" sz="2800" b="1" dirty="0">
              <a:cs typeface="2  Titr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114800" y="2590800"/>
            <a:ext cx="297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400" dirty="0" smtClean="0">
                <a:cs typeface="2  Titr" pitchFamily="2" charset="-78"/>
              </a:rPr>
              <a:t>مقايسه اطلاعات بدست آمده با يك شاخص</a:t>
            </a:r>
            <a:endParaRPr lang="en-US" sz="2400" dirty="0">
              <a:cs typeface="2  Titr" pitchFamily="2" charset="-78"/>
            </a:endParaRPr>
          </a:p>
        </p:txBody>
      </p:sp>
      <p:sp>
        <p:nvSpPr>
          <p:cNvPr id="16" name="Left Arrow Callout 15"/>
          <p:cNvSpPr/>
          <p:nvPr/>
        </p:nvSpPr>
        <p:spPr>
          <a:xfrm>
            <a:off x="6934200" y="4648200"/>
            <a:ext cx="1828800" cy="1143000"/>
          </a:xfrm>
          <a:prstGeom prst="leftArrowCallou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800" b="1" dirty="0" smtClean="0">
                <a:cs typeface="2  Titr" pitchFamily="2" charset="-78"/>
              </a:rPr>
              <a:t>كنترل</a:t>
            </a:r>
            <a:endParaRPr lang="en-US" sz="2800" b="1" dirty="0">
              <a:cs typeface="2  Titr" pitchFamily="2" charset="-78"/>
            </a:endParaRPr>
          </a:p>
        </p:txBody>
      </p:sp>
      <p:sp>
        <p:nvSpPr>
          <p:cNvPr id="17" name="Right Brace 16"/>
          <p:cNvSpPr/>
          <p:nvPr/>
        </p:nvSpPr>
        <p:spPr>
          <a:xfrm>
            <a:off x="3886200" y="2209800"/>
            <a:ext cx="609600" cy="160020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-533400" y="2286000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 smtClean="0">
                <a:cs typeface="2  Titr" pitchFamily="2" charset="-78"/>
              </a:rPr>
              <a:t>كيفي :                             نگرش،زيبايي</a:t>
            </a:r>
            <a:endParaRPr lang="en-US" sz="2400" dirty="0">
              <a:cs typeface="2  Titr" pitchFamily="2" charset="-7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-914400" y="3124200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 smtClean="0">
                <a:cs typeface="2  Titr" pitchFamily="2" charset="-78"/>
              </a:rPr>
              <a:t>كمي :                               سود ، قد</a:t>
            </a:r>
            <a:endParaRPr lang="en-US" sz="2400" dirty="0">
              <a:cs typeface="2  Titr" pitchFamily="2" charset="-7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0" y="5029200"/>
            <a:ext cx="7543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dirty="0" smtClean="0">
                <a:cs typeface="2  Titr" pitchFamily="2" charset="-78"/>
              </a:rPr>
              <a:t>انجام اقدامات لازم براي  از بين بردن انحراف بين شاخص و اطلاعات  </a:t>
            </a:r>
            <a:endParaRPr lang="en-US" sz="2000" dirty="0">
              <a:cs typeface="2  Titr" pitchFamily="2" charset="-78"/>
            </a:endParaRPr>
          </a:p>
        </p:txBody>
      </p:sp>
      <p:sp>
        <p:nvSpPr>
          <p:cNvPr id="22" name="Down Arrow 21"/>
          <p:cNvSpPr/>
          <p:nvPr/>
        </p:nvSpPr>
        <p:spPr>
          <a:xfrm>
            <a:off x="7848600" y="1752600"/>
            <a:ext cx="304800" cy="533400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7848600" y="3886200"/>
            <a:ext cx="304800" cy="533400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Double Brace 23"/>
          <p:cNvSpPr/>
          <p:nvPr/>
        </p:nvSpPr>
        <p:spPr>
          <a:xfrm>
            <a:off x="381000" y="6172200"/>
            <a:ext cx="4876800" cy="381000"/>
          </a:xfrm>
          <a:prstGeom prst="bracePair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بررسي ،ارزيابي و كنترل  استراتژي = ارزيابي استراتژي</a:t>
            </a:r>
            <a:endParaRPr lang="en-US" dirty="0"/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0" y="457200"/>
            <a:ext cx="91440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4000" u="sng" dirty="0" smtClean="0">
                <a:solidFill>
                  <a:srgbClr val="FF0000"/>
                </a:solidFill>
                <a:cs typeface="B Titr" pitchFamily="2" charset="-78"/>
              </a:rPr>
              <a:t>نقش رايانه در ارزيابي استراتژي  :</a:t>
            </a:r>
            <a:r>
              <a:rPr lang="fa-IR" sz="3200" i="1" u="sng" dirty="0" smtClean="0">
                <a:cs typeface="B Titr" pitchFamily="2" charset="-78"/>
              </a:rPr>
              <a:t>رايانه تنها ابزاري است براي تصميم گيري و مي بايست با در هم آميختن قضاوت شهودي و تحليل آماري تصميم  گيري صورت پذيرد.</a:t>
            </a:r>
            <a:endParaRPr lang="en-US" sz="3200" i="1" dirty="0">
              <a:cs typeface="B Titr" pitchFamily="2" charset="-78"/>
            </a:endParaRPr>
          </a:p>
        </p:txBody>
      </p:sp>
      <p:sp>
        <p:nvSpPr>
          <p:cNvPr id="12" name="Down Arrow 11"/>
          <p:cNvSpPr/>
          <p:nvPr/>
        </p:nvSpPr>
        <p:spPr>
          <a:xfrm>
            <a:off x="6934200" y="2514600"/>
            <a:ext cx="1828800" cy="1066800"/>
          </a:xfrm>
          <a:prstGeom prst="down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dirty="0" smtClean="0">
                <a:cs typeface="B Titr" pitchFamily="2" charset="-78"/>
              </a:rPr>
              <a:t>مزايا</a:t>
            </a:r>
            <a:endParaRPr lang="en-US" sz="2400" dirty="0">
              <a:cs typeface="B Titr" pitchFamily="2" charset="-78"/>
            </a:endParaRPr>
          </a:p>
        </p:txBody>
      </p:sp>
      <p:sp>
        <p:nvSpPr>
          <p:cNvPr id="23" name="Down Arrow 22"/>
          <p:cNvSpPr/>
          <p:nvPr/>
        </p:nvSpPr>
        <p:spPr>
          <a:xfrm>
            <a:off x="1676400" y="2590800"/>
            <a:ext cx="1828800" cy="1066800"/>
          </a:xfrm>
          <a:prstGeom prst="down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dirty="0" smtClean="0">
                <a:cs typeface="B Titr" pitchFamily="2" charset="-78"/>
              </a:rPr>
              <a:t>معايب</a:t>
            </a:r>
            <a:endParaRPr lang="en-US" sz="2400" dirty="0">
              <a:cs typeface="B Titr" pitchFamily="2" charset="-7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410200" y="3733800"/>
            <a:ext cx="3733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800" dirty="0" smtClean="0">
                <a:cs typeface="2  Titr" pitchFamily="2" charset="-78"/>
              </a:rPr>
              <a:t>1.حجم انبوهي از اطلاعات </a:t>
            </a:r>
          </a:p>
          <a:p>
            <a:pPr algn="r" rtl="1"/>
            <a:endParaRPr lang="fa-IR" sz="2800" dirty="0" smtClean="0">
              <a:cs typeface="2  Titr" pitchFamily="2" charset="-78"/>
            </a:endParaRPr>
          </a:p>
          <a:p>
            <a:pPr algn="r" rtl="1"/>
            <a:r>
              <a:rPr lang="fa-IR" sz="2800" dirty="0" smtClean="0">
                <a:cs typeface="2  Titr" pitchFamily="2" charset="-78"/>
              </a:rPr>
              <a:t>2. سرعت پردازش بالا</a:t>
            </a:r>
          </a:p>
          <a:p>
            <a:pPr algn="r" rtl="1"/>
            <a:endParaRPr lang="fa-IR" sz="2800" dirty="0" smtClean="0">
              <a:cs typeface="2  Titr" pitchFamily="2" charset="-78"/>
            </a:endParaRPr>
          </a:p>
          <a:p>
            <a:pPr algn="r" rtl="1"/>
            <a:r>
              <a:rPr lang="fa-IR" sz="2800" dirty="0" smtClean="0">
                <a:cs typeface="2  Titr" pitchFamily="2" charset="-78"/>
              </a:rPr>
              <a:t>3. دقت بالا</a:t>
            </a:r>
          </a:p>
          <a:p>
            <a:pPr algn="r" rtl="1"/>
            <a:endParaRPr lang="en-US" sz="2800" dirty="0">
              <a:cs typeface="2  Titr" pitchFamily="2" charset="-78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33400" y="3749457"/>
            <a:ext cx="37338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800" dirty="0" smtClean="0">
                <a:cs typeface="2  Titr" pitchFamily="2" charset="-78"/>
              </a:rPr>
              <a:t>1.امنيت اطلاعات</a:t>
            </a:r>
          </a:p>
          <a:p>
            <a:pPr algn="r" rtl="1"/>
            <a:endParaRPr lang="fa-IR" sz="2800" dirty="0" smtClean="0">
              <a:cs typeface="2  Titr" pitchFamily="2" charset="-78"/>
            </a:endParaRPr>
          </a:p>
          <a:p>
            <a:pPr algn="r" rtl="1"/>
            <a:r>
              <a:rPr lang="fa-IR" sz="2800" dirty="0" smtClean="0">
                <a:cs typeface="2  Titr" pitchFamily="2" charset="-78"/>
              </a:rPr>
              <a:t>2. عدم امكان برنامه نويسي ارزش ها ،نگرش ها ،اصول اخلاقي ،سليقه ها و.....</a:t>
            </a:r>
          </a:p>
          <a:p>
            <a:pPr algn="r" rtl="1"/>
            <a:endParaRPr lang="fa-IR" sz="2800" dirty="0" smtClean="0">
              <a:cs typeface="2  Titr" pitchFamily="2" charset="-78"/>
            </a:endParaRPr>
          </a:p>
          <a:p>
            <a:pPr algn="r" rtl="1"/>
            <a:endParaRPr lang="en-US" sz="2800" dirty="0">
              <a:cs typeface="2  Titr" pitchFamily="2" charset="-78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98203" y="428604"/>
            <a:ext cx="8202887" cy="3046988"/>
          </a:xfrm>
          <a:prstGeom prst="rect">
            <a:avLst/>
          </a:prstGeom>
        </p:spPr>
        <p:txBody>
          <a:bodyPr wrap="none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>
              <a:lnSpc>
                <a:spcPct val="120000"/>
              </a:lnSpc>
              <a:defRPr/>
            </a:pPr>
            <a:r>
              <a:rPr lang="fa-IR" sz="80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 pitchFamily="34" charset="0"/>
                <a:cs typeface="B Titr" pitchFamily="2" charset="-78"/>
              </a:rPr>
              <a:t>و صلی الله علی محمد </a:t>
            </a:r>
          </a:p>
          <a:p>
            <a:pPr algn="ctr">
              <a:lnSpc>
                <a:spcPct val="120000"/>
              </a:lnSpc>
              <a:defRPr/>
            </a:pPr>
            <a:r>
              <a:rPr lang="fa-IR" sz="80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 pitchFamily="34" charset="0"/>
                <a:cs typeface="B Titr" pitchFamily="2" charset="-78"/>
              </a:rPr>
              <a:t>و آل محمد</a:t>
            </a:r>
          </a:p>
        </p:txBody>
      </p:sp>
      <p:sp>
        <p:nvSpPr>
          <p:cNvPr id="6" name="Rectangle 5"/>
          <p:cNvSpPr/>
          <p:nvPr/>
        </p:nvSpPr>
        <p:spPr>
          <a:xfrm>
            <a:off x="-32" y="3857628"/>
            <a:ext cx="8501122" cy="10895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fa-IR" sz="5400" b="1" dirty="0">
                <a:solidFill>
                  <a:srgbClr val="FF0000"/>
                </a:solidFill>
                <a:effectLst>
                  <a:reflection blurRad="6350" stA="60000" endA="900" endPos="60000" dist="60007" dir="5400000" sy="-100000" algn="bl" rotWithShape="0"/>
                </a:effectLst>
                <a:latin typeface="Arial" pitchFamily="34" charset="0"/>
                <a:cs typeface="B Titr" pitchFamily="2" charset="-78"/>
              </a:rPr>
              <a:t>اللهم صلی علی محمد و آل </a:t>
            </a:r>
            <a:r>
              <a:rPr lang="fa-IR" sz="5400" b="1" dirty="0" smtClean="0">
                <a:solidFill>
                  <a:srgbClr val="FF0000"/>
                </a:solidFill>
                <a:effectLst>
                  <a:reflection blurRad="6350" stA="60000" endA="900" endPos="60000" dist="60007" dir="5400000" sy="-100000" algn="bl" rotWithShape="0"/>
                </a:effectLst>
                <a:latin typeface="Arial" pitchFamily="34" charset="0"/>
                <a:cs typeface="B Titr" pitchFamily="2" charset="-78"/>
              </a:rPr>
              <a:t>حمد </a:t>
            </a:r>
            <a:endParaRPr lang="fa-IR" sz="5400" b="1" dirty="0">
              <a:solidFill>
                <a:srgbClr val="FF0000"/>
              </a:solidFill>
              <a:effectLst>
                <a:reflection blurRad="6350" stA="60000" endA="900" endPos="60000" dist="60007" dir="5400000" sy="-100000" algn="bl" rotWithShape="0"/>
              </a:effectLst>
              <a:latin typeface="Arial" pitchFamily="34" charset="0"/>
              <a:cs typeface="B Titr" pitchFamily="2" charset="-78"/>
            </a:endParaRPr>
          </a:p>
        </p:txBody>
      </p:sp>
    </p:spTree>
  </p:cSld>
  <p:clrMapOvr>
    <a:masterClrMapping/>
  </p:clrMapOvr>
  <p:transition spd="slow" advClick="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11"/>
          <p:cNvSpPr>
            <a:spLocks noChangeShapeType="1"/>
          </p:cNvSpPr>
          <p:nvPr/>
        </p:nvSpPr>
        <p:spPr bwMode="auto">
          <a:xfrm flipH="1">
            <a:off x="7146925" y="3143250"/>
            <a:ext cx="425450" cy="11113"/>
          </a:xfrm>
          <a:prstGeom prst="line">
            <a:avLst/>
          </a:prstGeom>
          <a:ln>
            <a:solidFill>
              <a:schemeClr val="tx1"/>
            </a:solidFill>
            <a:headEnd/>
            <a:tailEnd type="triangl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fa-IR" sz="1800"/>
          </a:p>
        </p:txBody>
      </p:sp>
      <p:sp>
        <p:nvSpPr>
          <p:cNvPr id="3" name="Line 11"/>
          <p:cNvSpPr>
            <a:spLocks noChangeShapeType="1"/>
          </p:cNvSpPr>
          <p:nvPr/>
        </p:nvSpPr>
        <p:spPr bwMode="auto">
          <a:xfrm flipH="1">
            <a:off x="5715000" y="3143250"/>
            <a:ext cx="425450" cy="11113"/>
          </a:xfrm>
          <a:prstGeom prst="line">
            <a:avLst/>
          </a:prstGeom>
          <a:ln>
            <a:solidFill>
              <a:schemeClr val="tx1"/>
            </a:solidFill>
            <a:headEnd/>
            <a:tailEnd type="triangl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fa-IR" sz="180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7620000" y="2590800"/>
            <a:ext cx="1008062" cy="10080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lnSpc>
                <a:spcPct val="120000"/>
              </a:lnSpc>
              <a:defRPr/>
            </a:pPr>
            <a:r>
              <a:rPr lang="fa-IR" sz="1800" dirty="0">
                <a:cs typeface="B Titr" pitchFamily="2" charset="-78"/>
              </a:rPr>
              <a:t>تعیین </a:t>
            </a:r>
          </a:p>
          <a:p>
            <a:pPr algn="ctr">
              <a:lnSpc>
                <a:spcPct val="120000"/>
              </a:lnSpc>
              <a:defRPr/>
            </a:pPr>
            <a:r>
              <a:rPr lang="fa-IR" sz="1800" dirty="0">
                <a:cs typeface="B Titr" pitchFamily="2" charset="-78"/>
              </a:rPr>
              <a:t>ماموریت </a:t>
            </a:r>
            <a:endParaRPr lang="en-US" sz="1800" dirty="0">
              <a:cs typeface="B Titr" pitchFamily="2" charset="-78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072188" y="2625725"/>
            <a:ext cx="1036637" cy="10080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lnSpc>
                <a:spcPct val="120000"/>
              </a:lnSpc>
              <a:defRPr/>
            </a:pPr>
            <a:r>
              <a:rPr lang="fa-IR" sz="1800">
                <a:cs typeface="B Titr" pitchFamily="2" charset="-78"/>
              </a:rPr>
              <a:t>تعیین </a:t>
            </a:r>
          </a:p>
          <a:p>
            <a:pPr algn="ctr">
              <a:lnSpc>
                <a:spcPct val="120000"/>
              </a:lnSpc>
              <a:defRPr/>
            </a:pPr>
            <a:r>
              <a:rPr lang="fa-IR" sz="1800">
                <a:cs typeface="B Titr" pitchFamily="2" charset="-78"/>
              </a:rPr>
              <a:t>هدفهای </a:t>
            </a:r>
          </a:p>
          <a:p>
            <a:pPr algn="ctr">
              <a:lnSpc>
                <a:spcPct val="120000"/>
              </a:lnSpc>
              <a:defRPr/>
            </a:pPr>
            <a:r>
              <a:rPr lang="fa-IR" sz="1800">
                <a:cs typeface="B Titr" pitchFamily="2" charset="-78"/>
              </a:rPr>
              <a:t>بلند مدت </a:t>
            </a:r>
            <a:endParaRPr lang="en-US" sz="1800">
              <a:cs typeface="B Titr" pitchFamily="2" charset="-78"/>
            </a:endParaRPr>
          </a:p>
        </p:txBody>
      </p:sp>
      <p:grpSp>
        <p:nvGrpSpPr>
          <p:cNvPr id="6" name="Group 6"/>
          <p:cNvGrpSpPr>
            <a:grpSpLocks/>
          </p:cNvGrpSpPr>
          <p:nvPr/>
        </p:nvGrpSpPr>
        <p:grpSpPr bwMode="auto">
          <a:xfrm>
            <a:off x="214313" y="2625725"/>
            <a:ext cx="1570037" cy="1008063"/>
            <a:chOff x="150" y="1654"/>
            <a:chExt cx="802" cy="635"/>
          </a:xfrm>
        </p:grpSpPr>
        <p:sp>
          <p:nvSpPr>
            <p:cNvPr id="7" name="Line 8"/>
            <p:cNvSpPr>
              <a:spLocks noChangeShapeType="1"/>
            </p:cNvSpPr>
            <p:nvPr/>
          </p:nvSpPr>
          <p:spPr bwMode="auto">
            <a:xfrm flipH="1">
              <a:off x="676" y="1982"/>
              <a:ext cx="276" cy="7"/>
            </a:xfrm>
            <a:prstGeom prst="line">
              <a:avLst/>
            </a:prstGeom>
            <a:ln>
              <a:solidFill>
                <a:schemeClr val="tx1"/>
              </a:solidFill>
              <a:headEnd/>
              <a:tailEnd type="triangle" w="med" len="med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fa-IR" sz="1800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150" y="1654"/>
              <a:ext cx="507" cy="63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lnSpc>
                  <a:spcPct val="120000"/>
                </a:lnSpc>
                <a:defRPr/>
              </a:pPr>
              <a:r>
                <a:rPr lang="fa-IR" sz="1800" dirty="0">
                  <a:cs typeface="B Titr" pitchFamily="2" charset="-78"/>
                </a:rPr>
                <a:t>محاسبه و </a:t>
              </a:r>
            </a:p>
            <a:p>
              <a:pPr algn="ctr">
                <a:lnSpc>
                  <a:spcPct val="120000"/>
                </a:lnSpc>
                <a:defRPr/>
              </a:pPr>
              <a:r>
                <a:rPr lang="fa-IR" sz="1800" dirty="0">
                  <a:cs typeface="B Titr" pitchFamily="2" charset="-78"/>
                </a:rPr>
                <a:t>ارزیابی </a:t>
              </a:r>
            </a:p>
            <a:p>
              <a:pPr algn="ctr">
                <a:lnSpc>
                  <a:spcPct val="120000"/>
                </a:lnSpc>
                <a:defRPr/>
              </a:pPr>
              <a:r>
                <a:rPr lang="fa-IR" sz="1800" dirty="0">
                  <a:cs typeface="B Titr" pitchFamily="2" charset="-78"/>
                </a:rPr>
                <a:t>عملکرد</a:t>
              </a:r>
              <a:endParaRPr lang="en-US" sz="1800" dirty="0">
                <a:cs typeface="B Titr" pitchFamily="2" charset="-78"/>
              </a:endParaRPr>
            </a:p>
          </p:txBody>
        </p:sp>
      </p:grp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1714500" y="2625725"/>
            <a:ext cx="1357313" cy="1008063"/>
            <a:chOff x="1065" y="1654"/>
            <a:chExt cx="766" cy="635"/>
          </a:xfrm>
        </p:grpSpPr>
        <p:sp>
          <p:nvSpPr>
            <p:cNvPr id="10" name="Line 11"/>
            <p:cNvSpPr>
              <a:spLocks noChangeShapeType="1"/>
            </p:cNvSpPr>
            <p:nvPr/>
          </p:nvSpPr>
          <p:spPr bwMode="auto">
            <a:xfrm flipH="1">
              <a:off x="1591" y="1975"/>
              <a:ext cx="240" cy="7"/>
            </a:xfrm>
            <a:prstGeom prst="line">
              <a:avLst/>
            </a:prstGeom>
            <a:ln>
              <a:solidFill>
                <a:schemeClr val="tx1"/>
              </a:solidFill>
              <a:headEnd/>
              <a:tailEnd type="triangl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fa-IR" sz="1800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1065" y="1654"/>
              <a:ext cx="501" cy="63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lnSpc>
                  <a:spcPct val="120000"/>
                </a:lnSpc>
                <a:defRPr/>
              </a:pPr>
              <a:r>
                <a:rPr lang="fa-IR" sz="1800" dirty="0">
                  <a:cs typeface="B Titr" pitchFamily="2" charset="-78"/>
                </a:rPr>
                <a:t>تخصیص </a:t>
              </a:r>
            </a:p>
            <a:p>
              <a:pPr algn="ctr">
                <a:lnSpc>
                  <a:spcPct val="120000"/>
                </a:lnSpc>
                <a:defRPr/>
              </a:pPr>
              <a:r>
                <a:rPr lang="fa-IR" sz="1800" dirty="0">
                  <a:cs typeface="B Titr" pitchFamily="2" charset="-78"/>
                </a:rPr>
                <a:t>منابع</a:t>
              </a:r>
              <a:endParaRPr lang="en-US" sz="1800" dirty="0">
                <a:cs typeface="B Titr" pitchFamily="2" charset="-78"/>
              </a:endParaRPr>
            </a:p>
          </p:txBody>
        </p:sp>
      </p:grpSp>
      <p:grpSp>
        <p:nvGrpSpPr>
          <p:cNvPr id="12" name="Group 12"/>
          <p:cNvGrpSpPr>
            <a:grpSpLocks/>
          </p:cNvGrpSpPr>
          <p:nvPr/>
        </p:nvGrpSpPr>
        <p:grpSpPr bwMode="auto">
          <a:xfrm>
            <a:off x="2930525" y="2625725"/>
            <a:ext cx="1784350" cy="1008063"/>
            <a:chOff x="1839" y="1654"/>
            <a:chExt cx="990" cy="635"/>
          </a:xfrm>
        </p:grpSpPr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1839" y="1654"/>
              <a:ext cx="723" cy="63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>
                <a:lnSpc>
                  <a:spcPct val="120000"/>
                </a:lnSpc>
                <a:defRPr/>
              </a:pPr>
              <a:r>
                <a:rPr lang="fa-IR" sz="1800" dirty="0">
                  <a:cs typeface="B Titr" pitchFamily="2" charset="-78"/>
                </a:rPr>
                <a:t>تعیین </a:t>
              </a:r>
            </a:p>
            <a:p>
              <a:pPr algn="ctr">
                <a:lnSpc>
                  <a:spcPct val="120000"/>
                </a:lnSpc>
                <a:defRPr/>
              </a:pPr>
              <a:r>
                <a:rPr lang="fa-IR" sz="1800" dirty="0">
                  <a:cs typeface="B Titr" pitchFamily="2" charset="-78"/>
                </a:rPr>
                <a:t>هدفهای سالانه </a:t>
              </a:r>
            </a:p>
            <a:p>
              <a:pPr algn="ctr">
                <a:lnSpc>
                  <a:spcPct val="120000"/>
                </a:lnSpc>
                <a:defRPr/>
              </a:pPr>
              <a:r>
                <a:rPr lang="fa-IR" sz="1800" dirty="0">
                  <a:cs typeface="B Titr" pitchFamily="2" charset="-78"/>
                </a:rPr>
                <a:t>و سیاستها</a:t>
              </a:r>
              <a:endParaRPr lang="en-US" sz="1800" dirty="0">
                <a:cs typeface="B Titr" pitchFamily="2" charset="-78"/>
              </a:endParaRPr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 flipH="1" flipV="1">
              <a:off x="2598" y="1964"/>
              <a:ext cx="231" cy="11"/>
            </a:xfrm>
            <a:prstGeom prst="line">
              <a:avLst/>
            </a:prstGeom>
            <a:ln>
              <a:solidFill>
                <a:schemeClr val="tx1"/>
              </a:solidFill>
              <a:headEnd/>
              <a:tailEnd type="triangl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fa-IR" sz="1800"/>
            </a:p>
          </p:txBody>
        </p:sp>
      </p:grp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4500563" y="2625725"/>
            <a:ext cx="1217612" cy="10080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lnSpc>
                <a:spcPct val="120000"/>
              </a:lnSpc>
              <a:defRPr/>
            </a:pPr>
            <a:r>
              <a:rPr lang="fa-IR" sz="1800" dirty="0">
                <a:cs typeface="B Titr" pitchFamily="2" charset="-78"/>
              </a:rPr>
              <a:t>تدوین، ارزیابی</a:t>
            </a:r>
          </a:p>
          <a:p>
            <a:pPr algn="ctr">
              <a:lnSpc>
                <a:spcPct val="120000"/>
              </a:lnSpc>
              <a:defRPr/>
            </a:pPr>
            <a:r>
              <a:rPr lang="fa-IR" sz="1800" dirty="0">
                <a:cs typeface="B Titr" pitchFamily="2" charset="-78"/>
              </a:rPr>
              <a:t>و انتخاب </a:t>
            </a:r>
          </a:p>
          <a:p>
            <a:pPr algn="ctr">
              <a:lnSpc>
                <a:spcPct val="120000"/>
              </a:lnSpc>
              <a:defRPr/>
            </a:pPr>
            <a:r>
              <a:rPr lang="fa-IR" sz="1800" dirty="0">
                <a:cs typeface="B Titr" pitchFamily="2" charset="-78"/>
              </a:rPr>
              <a:t>استراتژی ها</a:t>
            </a:r>
            <a:endParaRPr lang="en-US" sz="1800" dirty="0">
              <a:cs typeface="B Titr" pitchFamily="2" charset="-78"/>
            </a:endParaRPr>
          </a:p>
        </p:txBody>
      </p:sp>
      <p:grpSp>
        <p:nvGrpSpPr>
          <p:cNvPr id="16" name="Group 22"/>
          <p:cNvGrpSpPr>
            <a:grpSpLocks/>
          </p:cNvGrpSpPr>
          <p:nvPr/>
        </p:nvGrpSpPr>
        <p:grpSpPr bwMode="auto">
          <a:xfrm>
            <a:off x="428625" y="727075"/>
            <a:ext cx="7929563" cy="4889500"/>
            <a:chOff x="304" y="458"/>
            <a:chExt cx="4995" cy="3080"/>
          </a:xfrm>
        </p:grpSpPr>
        <p:sp>
          <p:nvSpPr>
            <p:cNvPr id="145438" name="Line 23"/>
            <p:cNvSpPr>
              <a:spLocks noChangeShapeType="1"/>
            </p:cNvSpPr>
            <p:nvPr/>
          </p:nvSpPr>
          <p:spPr bwMode="auto">
            <a:xfrm flipV="1">
              <a:off x="5289" y="487"/>
              <a:ext cx="10" cy="116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stealth" w="med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39" name="Line 24"/>
            <p:cNvSpPr>
              <a:spLocks noChangeShapeType="1"/>
            </p:cNvSpPr>
            <p:nvPr/>
          </p:nvSpPr>
          <p:spPr bwMode="auto">
            <a:xfrm flipV="1">
              <a:off x="5240" y="2291"/>
              <a:ext cx="0" cy="12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40" name="Line 25"/>
            <p:cNvSpPr>
              <a:spLocks noChangeShapeType="1"/>
            </p:cNvSpPr>
            <p:nvPr/>
          </p:nvSpPr>
          <p:spPr bwMode="auto">
            <a:xfrm flipV="1">
              <a:off x="304" y="476"/>
              <a:ext cx="10" cy="116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41" name="Line 26"/>
            <p:cNvSpPr>
              <a:spLocks noChangeShapeType="1"/>
            </p:cNvSpPr>
            <p:nvPr/>
          </p:nvSpPr>
          <p:spPr bwMode="auto">
            <a:xfrm flipV="1">
              <a:off x="313" y="2280"/>
              <a:ext cx="0" cy="12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42" name="Line 27"/>
            <p:cNvSpPr>
              <a:spLocks noChangeShapeType="1"/>
            </p:cNvSpPr>
            <p:nvPr/>
          </p:nvSpPr>
          <p:spPr bwMode="auto">
            <a:xfrm>
              <a:off x="323" y="467"/>
              <a:ext cx="4962" cy="2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43" name="Line 28"/>
            <p:cNvSpPr>
              <a:spLocks noChangeShapeType="1"/>
            </p:cNvSpPr>
            <p:nvPr/>
          </p:nvSpPr>
          <p:spPr bwMode="auto">
            <a:xfrm>
              <a:off x="317" y="3509"/>
              <a:ext cx="4923" cy="2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44" name="Line 29"/>
            <p:cNvSpPr>
              <a:spLocks noChangeShapeType="1"/>
            </p:cNvSpPr>
            <p:nvPr/>
          </p:nvSpPr>
          <p:spPr bwMode="auto">
            <a:xfrm>
              <a:off x="1247" y="476"/>
              <a:ext cx="0" cy="18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45" name="Line 30"/>
            <p:cNvSpPr>
              <a:spLocks noChangeShapeType="1"/>
            </p:cNvSpPr>
            <p:nvPr/>
          </p:nvSpPr>
          <p:spPr bwMode="auto">
            <a:xfrm>
              <a:off x="2191" y="458"/>
              <a:ext cx="0" cy="18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46" name="Line 31"/>
            <p:cNvSpPr>
              <a:spLocks noChangeShapeType="1"/>
            </p:cNvSpPr>
            <p:nvPr/>
          </p:nvSpPr>
          <p:spPr bwMode="auto">
            <a:xfrm>
              <a:off x="3198" y="467"/>
              <a:ext cx="0" cy="18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47" name="Line 32"/>
            <p:cNvSpPr>
              <a:spLocks noChangeShapeType="1"/>
            </p:cNvSpPr>
            <p:nvPr/>
          </p:nvSpPr>
          <p:spPr bwMode="auto">
            <a:xfrm>
              <a:off x="4214" y="476"/>
              <a:ext cx="0" cy="18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48" name="Line 33"/>
            <p:cNvSpPr>
              <a:spLocks noChangeShapeType="1"/>
            </p:cNvSpPr>
            <p:nvPr/>
          </p:nvSpPr>
          <p:spPr bwMode="auto">
            <a:xfrm>
              <a:off x="4830" y="476"/>
              <a:ext cx="0" cy="18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49" name="Line 34"/>
            <p:cNvSpPr>
              <a:spLocks noChangeShapeType="1"/>
            </p:cNvSpPr>
            <p:nvPr/>
          </p:nvSpPr>
          <p:spPr bwMode="auto">
            <a:xfrm flipV="1">
              <a:off x="1247" y="3339"/>
              <a:ext cx="0" cy="18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50" name="Line 35"/>
            <p:cNvSpPr>
              <a:spLocks noChangeShapeType="1"/>
            </p:cNvSpPr>
            <p:nvPr/>
          </p:nvSpPr>
          <p:spPr bwMode="auto">
            <a:xfrm flipV="1">
              <a:off x="2218" y="3330"/>
              <a:ext cx="0" cy="18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51" name="Line 36"/>
            <p:cNvSpPr>
              <a:spLocks noChangeShapeType="1"/>
            </p:cNvSpPr>
            <p:nvPr/>
          </p:nvSpPr>
          <p:spPr bwMode="auto">
            <a:xfrm flipV="1">
              <a:off x="3198" y="3339"/>
              <a:ext cx="0" cy="18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52" name="Line 37"/>
            <p:cNvSpPr>
              <a:spLocks noChangeShapeType="1"/>
            </p:cNvSpPr>
            <p:nvPr/>
          </p:nvSpPr>
          <p:spPr bwMode="auto">
            <a:xfrm flipV="1">
              <a:off x="4195" y="3339"/>
              <a:ext cx="0" cy="18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53" name="Line 38"/>
            <p:cNvSpPr>
              <a:spLocks noChangeShapeType="1"/>
            </p:cNvSpPr>
            <p:nvPr/>
          </p:nvSpPr>
          <p:spPr bwMode="auto">
            <a:xfrm flipV="1">
              <a:off x="4830" y="3339"/>
              <a:ext cx="0" cy="18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54" name="Line 39"/>
            <p:cNvSpPr>
              <a:spLocks noChangeShapeType="1"/>
            </p:cNvSpPr>
            <p:nvPr/>
          </p:nvSpPr>
          <p:spPr bwMode="auto">
            <a:xfrm>
              <a:off x="313" y="2296"/>
              <a:ext cx="0" cy="31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55" name="Line 40"/>
            <p:cNvSpPr>
              <a:spLocks noChangeShapeType="1"/>
            </p:cNvSpPr>
            <p:nvPr/>
          </p:nvSpPr>
          <p:spPr bwMode="auto">
            <a:xfrm rot="10800000">
              <a:off x="304" y="1298"/>
              <a:ext cx="0" cy="31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" name="Group 43"/>
          <p:cNvGrpSpPr>
            <a:grpSpLocks/>
          </p:cNvGrpSpPr>
          <p:nvPr/>
        </p:nvGrpSpPr>
        <p:grpSpPr bwMode="auto">
          <a:xfrm>
            <a:off x="142875" y="5640388"/>
            <a:ext cx="1500188" cy="360362"/>
            <a:chOff x="30" y="3672"/>
            <a:chExt cx="945" cy="227"/>
          </a:xfrm>
        </p:grpSpPr>
        <p:sp>
          <p:nvSpPr>
            <p:cNvPr id="145436" name="Rectangle 44"/>
            <p:cNvSpPr>
              <a:spLocks noChangeArrowheads="1"/>
            </p:cNvSpPr>
            <p:nvPr/>
          </p:nvSpPr>
          <p:spPr bwMode="auto">
            <a:xfrm>
              <a:off x="30" y="3672"/>
              <a:ext cx="907" cy="227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a-IR" sz="1800" dirty="0">
                  <a:cs typeface="B Traffic" pitchFamily="2" charset="-78"/>
                </a:rPr>
                <a:t>ارزیابی </a:t>
              </a:r>
              <a:r>
                <a:rPr lang="fa-IR" sz="1800" dirty="0" smtClean="0">
                  <a:cs typeface="B Traffic" pitchFamily="2" charset="-78"/>
                </a:rPr>
                <a:t>استراتژیها </a:t>
              </a:r>
              <a:endParaRPr lang="en-US" sz="1800" dirty="0">
                <a:cs typeface="B Traffic" pitchFamily="2" charset="-78"/>
              </a:endParaRPr>
            </a:p>
          </p:txBody>
        </p:sp>
        <p:sp>
          <p:nvSpPr>
            <p:cNvPr id="145437" name="Line 45"/>
            <p:cNvSpPr>
              <a:spLocks noChangeShapeType="1"/>
            </p:cNvSpPr>
            <p:nvPr/>
          </p:nvSpPr>
          <p:spPr bwMode="auto">
            <a:xfrm>
              <a:off x="975" y="3673"/>
              <a:ext cx="0" cy="22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" name="Group 46"/>
          <p:cNvGrpSpPr>
            <a:grpSpLocks/>
          </p:cNvGrpSpPr>
          <p:nvPr/>
        </p:nvGrpSpPr>
        <p:grpSpPr bwMode="auto">
          <a:xfrm>
            <a:off x="1643063" y="5630863"/>
            <a:ext cx="2655887" cy="360362"/>
            <a:chOff x="1035" y="3666"/>
            <a:chExt cx="1673" cy="227"/>
          </a:xfrm>
        </p:grpSpPr>
        <p:sp>
          <p:nvSpPr>
            <p:cNvPr id="145433" name="Rectangle 47"/>
            <p:cNvSpPr>
              <a:spLocks noChangeArrowheads="1"/>
            </p:cNvSpPr>
            <p:nvPr/>
          </p:nvSpPr>
          <p:spPr bwMode="auto">
            <a:xfrm>
              <a:off x="1301" y="3666"/>
              <a:ext cx="907" cy="227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a-IR" sz="1800" dirty="0">
                  <a:cs typeface="B Traffic" pitchFamily="2" charset="-78"/>
                </a:rPr>
                <a:t>اجرای </a:t>
              </a:r>
              <a:r>
                <a:rPr lang="fa-IR" sz="1800" dirty="0" smtClean="0">
                  <a:cs typeface="B Traffic" pitchFamily="2" charset="-78"/>
                </a:rPr>
                <a:t>استراتژیها </a:t>
              </a:r>
              <a:endParaRPr lang="en-US" sz="1800" dirty="0">
                <a:cs typeface="B Traffic" pitchFamily="2" charset="-78"/>
              </a:endParaRPr>
            </a:p>
          </p:txBody>
        </p:sp>
        <p:sp>
          <p:nvSpPr>
            <p:cNvPr id="145434" name="Line 48"/>
            <p:cNvSpPr>
              <a:spLocks noChangeShapeType="1"/>
            </p:cNvSpPr>
            <p:nvPr/>
          </p:nvSpPr>
          <p:spPr bwMode="auto">
            <a:xfrm>
              <a:off x="2254" y="3792"/>
              <a:ext cx="454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35" name="Line 49"/>
            <p:cNvSpPr>
              <a:spLocks noChangeShapeType="1"/>
            </p:cNvSpPr>
            <p:nvPr/>
          </p:nvSpPr>
          <p:spPr bwMode="auto">
            <a:xfrm flipH="1">
              <a:off x="1035" y="3764"/>
              <a:ext cx="32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" name="Group 50"/>
          <p:cNvGrpSpPr>
            <a:grpSpLocks/>
          </p:cNvGrpSpPr>
          <p:nvPr/>
        </p:nvGrpSpPr>
        <p:grpSpPr bwMode="auto">
          <a:xfrm>
            <a:off x="4319588" y="5616575"/>
            <a:ext cx="3455987" cy="385763"/>
            <a:chOff x="2699" y="3657"/>
            <a:chExt cx="2177" cy="243"/>
          </a:xfrm>
        </p:grpSpPr>
        <p:sp>
          <p:nvSpPr>
            <p:cNvPr id="145430" name="Rectangle 51"/>
            <p:cNvSpPr>
              <a:spLocks noChangeArrowheads="1"/>
            </p:cNvSpPr>
            <p:nvPr/>
          </p:nvSpPr>
          <p:spPr bwMode="auto">
            <a:xfrm>
              <a:off x="3969" y="3657"/>
              <a:ext cx="907" cy="227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a-IR" sz="1800" dirty="0">
                  <a:cs typeface="B Traffic" pitchFamily="2" charset="-78"/>
                </a:rPr>
                <a:t>تدوین </a:t>
              </a:r>
              <a:r>
                <a:rPr lang="fa-IR" sz="1800" dirty="0" smtClean="0">
                  <a:cs typeface="B Traffic" pitchFamily="2" charset="-78"/>
                </a:rPr>
                <a:t>استراتژیها </a:t>
              </a:r>
              <a:endParaRPr lang="en-US" sz="1800" dirty="0">
                <a:cs typeface="B Traffic" pitchFamily="2" charset="-78"/>
              </a:endParaRPr>
            </a:p>
          </p:txBody>
        </p:sp>
        <p:sp>
          <p:nvSpPr>
            <p:cNvPr id="145431" name="Line 52"/>
            <p:cNvSpPr>
              <a:spLocks noChangeShapeType="1"/>
            </p:cNvSpPr>
            <p:nvPr/>
          </p:nvSpPr>
          <p:spPr bwMode="auto">
            <a:xfrm>
              <a:off x="2699" y="3674"/>
              <a:ext cx="0" cy="22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432" name="Line 54"/>
            <p:cNvSpPr>
              <a:spLocks noChangeShapeType="1"/>
            </p:cNvSpPr>
            <p:nvPr/>
          </p:nvSpPr>
          <p:spPr bwMode="auto">
            <a:xfrm flipH="1">
              <a:off x="2699" y="3793"/>
              <a:ext cx="12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0" name="Rectangle 55"/>
          <p:cNvSpPr>
            <a:spLocks noChangeArrowheads="1"/>
          </p:cNvSpPr>
          <p:nvPr/>
        </p:nvSpPr>
        <p:spPr bwMode="auto">
          <a:xfrm>
            <a:off x="1889125" y="354013"/>
            <a:ext cx="5111750" cy="36036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fa-IR" sz="2800" dirty="0">
                <a:solidFill>
                  <a:srgbClr val="C00000"/>
                </a:solidFill>
                <a:latin typeface="Arial" pitchFamily="34" charset="0"/>
                <a:cs typeface="B Titr" pitchFamily="2" charset="-78"/>
              </a:rPr>
              <a:t>الگوی جامع مدیریت استراتژیک </a:t>
            </a:r>
            <a:endParaRPr lang="en-US" sz="2800" dirty="0">
              <a:solidFill>
                <a:srgbClr val="C00000"/>
              </a:solidFill>
              <a:latin typeface="Arial" pitchFamily="34" charset="0"/>
              <a:cs typeface="B Titr" pitchFamily="2" charset="-78"/>
            </a:endParaRPr>
          </a:p>
        </p:txBody>
      </p:sp>
      <p:cxnSp>
        <p:nvCxnSpPr>
          <p:cNvPr id="51" name="Straight Arrow Connector 50"/>
          <p:cNvCxnSpPr>
            <a:stCxn id="145430" idx="3"/>
          </p:cNvCxnSpPr>
          <p:nvPr/>
        </p:nvCxnSpPr>
        <p:spPr>
          <a:xfrm flipV="1">
            <a:off x="7775575" y="5786438"/>
            <a:ext cx="439738" cy="11112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19"/>
          <p:cNvSpPr>
            <a:spLocks noChangeArrowheads="1"/>
          </p:cNvSpPr>
          <p:nvPr/>
        </p:nvSpPr>
        <p:spPr bwMode="auto">
          <a:xfrm>
            <a:off x="6400800" y="990600"/>
            <a:ext cx="1909763" cy="10080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lnSpc>
                <a:spcPct val="120000"/>
              </a:lnSpc>
              <a:defRPr/>
            </a:pPr>
            <a:r>
              <a:rPr lang="fa-IR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Titr" pitchFamily="2" charset="-78"/>
              </a:rPr>
              <a:t>تجزيه و تحليل </a:t>
            </a:r>
            <a:r>
              <a:rPr lang="fa-IR" sz="18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Titr" pitchFamily="2" charset="-78"/>
              </a:rPr>
              <a:t>خارجی 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  <a:cs typeface="B Titr" pitchFamily="2" charset="-78"/>
            </a:endParaRPr>
          </a:p>
        </p:txBody>
      </p:sp>
      <p:sp>
        <p:nvSpPr>
          <p:cNvPr id="57" name="Rectangle 2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400800" y="4267200"/>
            <a:ext cx="1833563" cy="10080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lnSpc>
                <a:spcPct val="120000"/>
              </a:lnSpc>
              <a:defRPr/>
            </a:pPr>
            <a:r>
              <a:rPr lang="fa-IR" sz="1800" dirty="0" smtClean="0">
                <a:cs typeface="B Titr" pitchFamily="2" charset="-78"/>
              </a:rPr>
              <a:t>تجزيه و تحليل داخلي</a:t>
            </a:r>
            <a:endParaRPr lang="en-US" sz="1800" dirty="0">
              <a:cs typeface="B Titr" pitchFamily="2" charset="-78"/>
            </a:endParaRPr>
          </a:p>
        </p:txBody>
      </p:sp>
      <p:sp>
        <p:nvSpPr>
          <p:cNvPr id="58" name="Line 21"/>
          <p:cNvSpPr>
            <a:spLocks noChangeShapeType="1"/>
          </p:cNvSpPr>
          <p:nvPr/>
        </p:nvSpPr>
        <p:spPr bwMode="auto">
          <a:xfrm flipV="1">
            <a:off x="7342188" y="2101850"/>
            <a:ext cx="15875" cy="21828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66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/>
          <p:cNvCxnSpPr/>
          <p:nvPr/>
        </p:nvCxnSpPr>
        <p:spPr>
          <a:xfrm rot="5400000" flipH="1" flipV="1">
            <a:off x="-1904206" y="4190206"/>
            <a:ext cx="44196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04800" y="6400800"/>
            <a:ext cx="38862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2971800" y="2438400"/>
            <a:ext cx="1143000" cy="685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2  Titr" pitchFamily="2" charset="-78"/>
              </a:rPr>
              <a:t>هدف</a:t>
            </a:r>
            <a:endParaRPr lang="en-US" dirty="0">
              <a:cs typeface="2  Titr" pitchFamily="2" charset="-78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rot="5400000" flipH="1" flipV="1">
            <a:off x="2743994" y="4266406"/>
            <a:ext cx="44196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953000" y="6477000"/>
            <a:ext cx="38862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7696200" y="2514600"/>
            <a:ext cx="1447800" cy="9906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2  Titr" pitchFamily="2" charset="-78"/>
              </a:rPr>
              <a:t>ماموريت ،</a:t>
            </a:r>
            <a:endParaRPr lang="en-US" dirty="0">
              <a:cs typeface="2  Titr" pitchFamily="2" charset="-78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rot="5400000" flipH="1" flipV="1">
            <a:off x="5067300" y="3467100"/>
            <a:ext cx="2895600" cy="2667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0" name="Curved Connector 19"/>
          <p:cNvCxnSpPr/>
          <p:nvPr/>
        </p:nvCxnSpPr>
        <p:spPr>
          <a:xfrm flipV="1">
            <a:off x="5257800" y="3429000"/>
            <a:ext cx="2971800" cy="28194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2" name="Elbow Connector 21"/>
          <p:cNvCxnSpPr/>
          <p:nvPr/>
        </p:nvCxnSpPr>
        <p:spPr>
          <a:xfrm flipV="1">
            <a:off x="5181600" y="3429000"/>
            <a:ext cx="2971800" cy="2743200"/>
          </a:xfrm>
          <a:prstGeom prst="bentConnector3">
            <a:avLst>
              <a:gd name="adj1" fmla="val 50810"/>
            </a:avLst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Shape 23"/>
          <p:cNvCxnSpPr>
            <a:endCxn id="16" idx="2"/>
          </p:cNvCxnSpPr>
          <p:nvPr/>
        </p:nvCxnSpPr>
        <p:spPr>
          <a:xfrm rot="5400000" flipH="1" flipV="1">
            <a:off x="4781550" y="3562350"/>
            <a:ext cx="3467100" cy="2362200"/>
          </a:xfrm>
          <a:prstGeom prst="curvedConnector2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7" name="Curved Connector 36"/>
          <p:cNvCxnSpPr>
            <a:endCxn id="16" idx="4"/>
          </p:cNvCxnSpPr>
          <p:nvPr/>
        </p:nvCxnSpPr>
        <p:spPr>
          <a:xfrm flipV="1">
            <a:off x="5257800" y="3505200"/>
            <a:ext cx="3162300" cy="2590800"/>
          </a:xfrm>
          <a:prstGeom prst="curvedConnector2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09600" y="533400"/>
            <a:ext cx="289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2  Titr" pitchFamily="2" charset="-78"/>
              </a:rPr>
              <a:t>ارزيابي عملكرد: مقايسه نتايج با اهداف </a:t>
            </a:r>
            <a:endParaRPr lang="en-US" sz="2000" dirty="0">
              <a:cs typeface="2  Titr" pitchFamily="2" charset="-78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495800" y="457200"/>
            <a:ext cx="4343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2  Titr" pitchFamily="2" charset="-78"/>
              </a:rPr>
              <a:t>ارزيابي  استراتژي ( بررسي  ارزيابي كنترل):</a:t>
            </a:r>
          </a:p>
          <a:p>
            <a:pPr algn="r" rtl="1"/>
            <a:r>
              <a:rPr lang="fa-IR" sz="2000" dirty="0" smtClean="0">
                <a:cs typeface="2  Titr" pitchFamily="2" charset="-78"/>
              </a:rPr>
              <a:t>فرآيند مديريت استراتژي  بررسي مي گردد كه ايا ما را به ماموريت و اهداف نزديك مينمايد يا خير  </a:t>
            </a:r>
            <a:endParaRPr lang="en-US" sz="2000" dirty="0">
              <a:cs typeface="2  Titr" pitchFamily="2" charset="-78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610600" y="633478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cs typeface="2  Elham" pitchFamily="2" charset="-78"/>
              </a:rPr>
              <a:t>t</a:t>
            </a:r>
            <a:endParaRPr lang="en-US" sz="2800" b="1" dirty="0">
              <a:cs typeface="2  Elham" pitchFamily="2" charset="-78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962400" y="633478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cs typeface="2  Elham" pitchFamily="2" charset="-78"/>
              </a:rPr>
              <a:t>t</a:t>
            </a:r>
            <a:endParaRPr lang="en-US" sz="2800" b="1" dirty="0">
              <a:cs typeface="2  Elham" pitchFamily="2" charset="-78"/>
            </a:endParaRPr>
          </a:p>
        </p:txBody>
      </p:sp>
      <p:sp>
        <p:nvSpPr>
          <p:cNvPr id="45" name="Oval 44"/>
          <p:cNvSpPr/>
          <p:nvPr/>
        </p:nvSpPr>
        <p:spPr>
          <a:xfrm>
            <a:off x="457200" y="6019800"/>
            <a:ext cx="2286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Curved Connector 46"/>
          <p:cNvCxnSpPr/>
          <p:nvPr/>
        </p:nvCxnSpPr>
        <p:spPr>
          <a:xfrm flipV="1">
            <a:off x="914400" y="3505200"/>
            <a:ext cx="2819400" cy="24384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733800" y="33528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b="1" dirty="0" smtClean="0"/>
              <a:t>نتايج</a:t>
            </a:r>
            <a:endParaRPr lang="en-US" b="1" dirty="0"/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2FD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javad\Desktop\Presentation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657600"/>
            <a:ext cx="8839200" cy="3200400"/>
          </a:xfrm>
          <a:prstGeom prst="rect">
            <a:avLst/>
          </a:prstGeom>
          <a:noFill/>
        </p:spPr>
      </p:pic>
      <p:sp>
        <p:nvSpPr>
          <p:cNvPr id="52" name="TextBox 51"/>
          <p:cNvSpPr txBox="1"/>
          <p:nvPr/>
        </p:nvSpPr>
        <p:spPr>
          <a:xfrm>
            <a:off x="304800" y="457200"/>
            <a:ext cx="8534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2  Titr" pitchFamily="2" charset="-78"/>
              </a:rPr>
              <a:t>مراحل ارزيابي  استراتژيك:</a:t>
            </a:r>
          </a:p>
          <a:p>
            <a:pPr algn="r" rtl="1"/>
            <a:endParaRPr lang="fa-IR" sz="2000" dirty="0" smtClean="0">
              <a:cs typeface="2  Titr" pitchFamily="2" charset="-78"/>
            </a:endParaRPr>
          </a:p>
          <a:p>
            <a:pPr algn="r" rtl="1"/>
            <a:r>
              <a:rPr lang="fa-IR" sz="2000" dirty="0" smtClean="0">
                <a:cs typeface="2  Titr" pitchFamily="2" charset="-78"/>
              </a:rPr>
              <a:t>1- بررسي مباني اصلي استراتژي شركت </a:t>
            </a:r>
          </a:p>
          <a:p>
            <a:pPr algn="r" rtl="1"/>
            <a:endParaRPr lang="fa-IR" sz="2000" dirty="0" smtClean="0">
              <a:cs typeface="2  Titr" pitchFamily="2" charset="-78"/>
            </a:endParaRPr>
          </a:p>
          <a:p>
            <a:pPr algn="r" rtl="1"/>
            <a:r>
              <a:rPr lang="fa-IR" sz="2000" dirty="0" smtClean="0">
                <a:cs typeface="2  Titr" pitchFamily="2" charset="-78"/>
              </a:rPr>
              <a:t>2-  مقايسه نتايج حاصله  با نتايج مورد انتظار</a:t>
            </a:r>
          </a:p>
          <a:p>
            <a:pPr algn="r" rtl="1"/>
            <a:endParaRPr lang="fa-IR" sz="2000" dirty="0" smtClean="0">
              <a:cs typeface="2  Titr" pitchFamily="2" charset="-78"/>
            </a:endParaRPr>
          </a:p>
          <a:p>
            <a:pPr algn="r" rtl="1"/>
            <a:r>
              <a:rPr lang="fa-IR" sz="2000" dirty="0" smtClean="0">
                <a:cs typeface="2  Titr" pitchFamily="2" charset="-78"/>
              </a:rPr>
              <a:t>   3- اقدامات اصلاحي   </a:t>
            </a:r>
          </a:p>
        </p:txBody>
      </p:sp>
      <p:sp>
        <p:nvSpPr>
          <p:cNvPr id="53" name="Right Brace 52"/>
          <p:cNvSpPr/>
          <p:nvPr/>
        </p:nvSpPr>
        <p:spPr>
          <a:xfrm>
            <a:off x="4038600" y="1447800"/>
            <a:ext cx="533400" cy="914400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3048000" y="1447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b="1" dirty="0" smtClean="0"/>
              <a:t>زمان </a:t>
            </a:r>
            <a:endParaRPr lang="en-US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2971800" y="1981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b="1" dirty="0" smtClean="0"/>
              <a:t>ميزان </a:t>
            </a:r>
            <a:endParaRPr lang="en-US" b="1" dirty="0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Oval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0" y="2895600"/>
            <a:ext cx="3059113" cy="18288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3333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2400" b="1" dirty="0" smtClean="0">
                <a:cs typeface="B Titr" pitchFamily="2" charset="-78"/>
              </a:rPr>
              <a:t>چارچوب اجرايي</a:t>
            </a:r>
            <a:endParaRPr lang="en-US" sz="1700" b="1" dirty="0">
              <a:cs typeface="B Titr" pitchFamily="2" charset="-78"/>
            </a:endParaRPr>
          </a:p>
        </p:txBody>
      </p:sp>
      <p:sp>
        <p:nvSpPr>
          <p:cNvPr id="29700" name="Oval 4"/>
          <p:cNvSpPr>
            <a:spLocks noChangeArrowheads="1"/>
          </p:cNvSpPr>
          <p:nvPr/>
        </p:nvSpPr>
        <p:spPr bwMode="auto">
          <a:xfrm>
            <a:off x="3810000" y="2994025"/>
            <a:ext cx="2209800" cy="20193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chemeClr val="accent2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  <a:effectLst>
            <a:prstShdw prst="shdw13" dist="53882" dir="13500000">
              <a:srgbClr val="868686"/>
            </a:prstShdw>
          </a:effectLst>
        </p:spPr>
        <p:txBody>
          <a:bodyPr wrap="none" anchor="ctr"/>
          <a:lstStyle/>
          <a:p>
            <a:pPr algn="ctr" rtl="1"/>
            <a:r>
              <a:rPr lang="fa-IR" sz="2000" b="1" dirty="0" smtClean="0">
                <a:cs typeface="2  Titr" pitchFamily="2" charset="-78"/>
              </a:rPr>
              <a:t>ارزيابي استراتژي</a:t>
            </a:r>
            <a:endParaRPr lang="en-US" sz="2400" b="1" dirty="0">
              <a:cs typeface="2  Titr" pitchFamily="2" charset="-78"/>
            </a:endParaRPr>
          </a:p>
        </p:txBody>
      </p:sp>
      <p:sp>
        <p:nvSpPr>
          <p:cNvPr id="29702" name="Oval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505200" y="5334000"/>
            <a:ext cx="2968625" cy="15240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fa-IR" sz="2400" b="1" dirty="0" smtClean="0">
                <a:cs typeface="B Titr" pitchFamily="2" charset="-78"/>
              </a:rPr>
              <a:t>معيار ها</a:t>
            </a:r>
            <a:endParaRPr lang="en-US" sz="1600" dirty="0">
              <a:cs typeface="B Titr" pitchFamily="2" charset="-78"/>
            </a:endParaRPr>
          </a:p>
        </p:txBody>
      </p:sp>
      <p:sp>
        <p:nvSpPr>
          <p:cNvPr id="29704" name="Oval 8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6659562" y="2743200"/>
            <a:ext cx="2484438" cy="16383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2400" b="1" dirty="0" smtClean="0">
                <a:cs typeface="B Titr" pitchFamily="2" charset="-78"/>
              </a:rPr>
              <a:t>مشكلات</a:t>
            </a:r>
            <a:endParaRPr lang="en-US" sz="2000" b="1" dirty="0">
              <a:cs typeface="B Titr" pitchFamily="2" charset="-78"/>
            </a:endParaRPr>
          </a:p>
        </p:txBody>
      </p:sp>
      <p:sp>
        <p:nvSpPr>
          <p:cNvPr id="29706" name="Oval 10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019800" y="304800"/>
            <a:ext cx="2743200" cy="16002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99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fa-IR" sz="2400" b="1" dirty="0" smtClean="0">
                <a:cs typeface="B Titr" pitchFamily="2" charset="-78"/>
              </a:rPr>
              <a:t>اهميت </a:t>
            </a:r>
            <a:endParaRPr lang="en-US" b="1" dirty="0">
              <a:cs typeface="B Titr" pitchFamily="2" charset="-78"/>
            </a:endParaRPr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 flipH="1" flipV="1">
            <a:off x="3059113" y="3716338"/>
            <a:ext cx="792162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 flipH="1" flipV="1">
            <a:off x="5943600" y="3721098"/>
            <a:ext cx="838200" cy="88901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>
            <a:off x="3200400" y="1828800"/>
            <a:ext cx="1066800" cy="1295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6" name="Line 20"/>
          <p:cNvSpPr>
            <a:spLocks noChangeShapeType="1"/>
          </p:cNvSpPr>
          <p:nvPr/>
        </p:nvSpPr>
        <p:spPr bwMode="auto">
          <a:xfrm>
            <a:off x="4907281" y="5029200"/>
            <a:ext cx="45719" cy="304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Oval 10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81000" y="381000"/>
            <a:ext cx="3352800" cy="16002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99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fa-IR" sz="2400" b="1" dirty="0" smtClean="0">
                <a:cs typeface="B Titr" pitchFamily="2" charset="-78"/>
              </a:rPr>
              <a:t>ويژگي هاي استراتژي اثر بخش</a:t>
            </a:r>
            <a:endParaRPr lang="en-US" b="1" dirty="0">
              <a:cs typeface="B Titr" pitchFamily="2" charset="-78"/>
            </a:endParaRPr>
          </a:p>
        </p:txBody>
      </p:sp>
      <p:sp>
        <p:nvSpPr>
          <p:cNvPr id="13" name="Line 16"/>
          <p:cNvSpPr>
            <a:spLocks noChangeShapeType="1"/>
          </p:cNvSpPr>
          <p:nvPr/>
        </p:nvSpPr>
        <p:spPr bwMode="auto">
          <a:xfrm flipH="1">
            <a:off x="5562600" y="1752600"/>
            <a:ext cx="990600" cy="1447799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858000" y="6273225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3200" dirty="0" smtClean="0">
                <a:cs typeface="2  Titr" pitchFamily="2" charset="-78"/>
                <a:hlinkClick r:id="rId7" action="ppaction://hlinksldjump"/>
              </a:rPr>
              <a:t>نقش رايانه</a:t>
            </a:r>
            <a:endParaRPr lang="en-US" sz="3200" dirty="0">
              <a:cs typeface="2  Titr" pitchFamily="2" charset="-78"/>
            </a:endParaRPr>
          </a:p>
        </p:txBody>
      </p:sp>
    </p:spTree>
  </p:cSld>
  <p:clrMapOvr>
    <a:masterClrMapping/>
  </p:clrMapOvr>
  <p:transition spd="slow" advClick="0">
    <p:check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629400" y="304800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800" dirty="0" smtClean="0">
                <a:cs typeface="2  Titr" pitchFamily="2" charset="-78"/>
              </a:rPr>
              <a:t>اهميت</a:t>
            </a:r>
            <a:endParaRPr lang="en-US" sz="2800" dirty="0">
              <a:cs typeface="2  Titr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43800" y="19050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b="1" dirty="0" smtClean="0"/>
              <a:t>استراتژي ثابت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600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b="1" dirty="0" smtClean="0"/>
              <a:t>از دست دادن زمان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0" y="5638800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b="1" dirty="0" smtClean="0"/>
              <a:t>برگشت در پايان هزينه زياد در بر دارد</a:t>
            </a:r>
            <a:endParaRPr lang="en-US" b="1" dirty="0"/>
          </a:p>
        </p:txBody>
      </p:sp>
      <p:sp>
        <p:nvSpPr>
          <p:cNvPr id="8" name="Action Button: Home 7">
            <a:hlinkClick r:id="rId6" action="ppaction://hlinksldjump" highlightClick="1"/>
          </p:cNvPr>
          <p:cNvSpPr/>
          <p:nvPr/>
        </p:nvSpPr>
        <p:spPr>
          <a:xfrm>
            <a:off x="8153400" y="6172200"/>
            <a:ext cx="990600" cy="685800"/>
          </a:xfrm>
          <a:prstGeom prst="actionButtonHom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 advClick="0">
    <p:comb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533400" y="304800"/>
            <a:ext cx="7772400" cy="85947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lnSpc>
                <a:spcPct val="120000"/>
              </a:lnSpc>
              <a:defRPr/>
            </a:pPr>
            <a:r>
              <a:rPr lang="fa-IR" sz="2800" dirty="0" smtClean="0">
                <a:cs typeface="B Titr" pitchFamily="2" charset="-78"/>
              </a:rPr>
              <a:t>دلايل مشكل شدن ارزيابي استراتژي</a:t>
            </a:r>
            <a:endParaRPr lang="en-US" sz="2800" dirty="0">
              <a:cs typeface="B Titr" pitchFamily="2" charset="-78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705600" y="52578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dirty="0" smtClean="0">
                <a:cs typeface="B Titr" pitchFamily="2" charset="-78"/>
              </a:rPr>
              <a:t>پيش بيني آينده را مشكل تر مي كند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581400" y="4724400"/>
            <a:ext cx="1752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dirty="0" smtClean="0">
                <a:cs typeface="B Titr" pitchFamily="2" charset="-78"/>
              </a:rPr>
              <a:t>منسوخ شدن بهترين برنامه ها  با سرعت بالا-</a:t>
            </a:r>
          </a:p>
          <a:p>
            <a:pPr algn="ctr"/>
            <a:r>
              <a:rPr lang="fa-IR" dirty="0" smtClean="0">
                <a:cs typeface="B Titr" pitchFamily="2" charset="-78"/>
              </a:rPr>
              <a:t>كاهش يافتن دوره زماني اجراي برنامه ها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22" name="Down Arrow 21"/>
          <p:cNvSpPr/>
          <p:nvPr/>
        </p:nvSpPr>
        <p:spPr>
          <a:xfrm>
            <a:off x="5715000" y="1219200"/>
            <a:ext cx="3429000" cy="3124200"/>
          </a:xfrm>
          <a:prstGeom prst="downArrow">
            <a:avLst>
              <a:gd name="adj1" fmla="val 50000"/>
              <a:gd name="adj2" fmla="val 50396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600" dirty="0" smtClean="0">
                <a:cs typeface="B Titr" pitchFamily="2" charset="-78"/>
              </a:rPr>
              <a:t>پيچيدگي عوامل محيطي</a:t>
            </a:r>
            <a:endParaRPr lang="en-US" sz="3600" dirty="0">
              <a:cs typeface="B Titr" pitchFamily="2" charset="-78"/>
            </a:endParaRPr>
          </a:p>
        </p:txBody>
      </p:sp>
      <p:sp>
        <p:nvSpPr>
          <p:cNvPr id="23" name="Down Arrow 22"/>
          <p:cNvSpPr/>
          <p:nvPr/>
        </p:nvSpPr>
        <p:spPr>
          <a:xfrm>
            <a:off x="2743200" y="1219200"/>
            <a:ext cx="3429000" cy="3124200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600" dirty="0" smtClean="0">
                <a:cs typeface="B Titr" pitchFamily="2" charset="-78"/>
              </a:rPr>
              <a:t>افزايش آهنگ و سرعت تغييرات</a:t>
            </a:r>
            <a:endParaRPr lang="en-US" sz="3600" dirty="0">
              <a:cs typeface="B Titr" pitchFamily="2" charset="-78"/>
            </a:endParaRPr>
          </a:p>
        </p:txBody>
      </p:sp>
      <p:sp>
        <p:nvSpPr>
          <p:cNvPr id="18" name="Down Arrow 17"/>
          <p:cNvSpPr/>
          <p:nvPr/>
        </p:nvSpPr>
        <p:spPr>
          <a:xfrm>
            <a:off x="0" y="1371600"/>
            <a:ext cx="2819400" cy="2819400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600" dirty="0" smtClean="0">
                <a:cs typeface="B Titr" pitchFamily="2" charset="-78"/>
              </a:rPr>
              <a:t>افزايش تعداد متغيرها</a:t>
            </a:r>
            <a:endParaRPr lang="en-US" sz="3600" dirty="0">
              <a:cs typeface="B Titr" pitchFamily="2" charset="-7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81000" y="5181600"/>
            <a:ext cx="198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dirty="0" smtClean="0">
                <a:cs typeface="B Titr" pitchFamily="2" charset="-78"/>
              </a:rPr>
              <a:t>افزايش تعداد رويداد هايي  داخلي و خارجي كه بر سازمان  تاثير دارند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9" name="Action Button: Home 8">
            <a:hlinkClick r:id="rId3" action="ppaction://hlinksldjump" highlightClick="1"/>
          </p:cNvPr>
          <p:cNvSpPr/>
          <p:nvPr/>
        </p:nvSpPr>
        <p:spPr>
          <a:xfrm>
            <a:off x="8153400" y="6172200"/>
            <a:ext cx="990600" cy="685800"/>
          </a:xfrm>
          <a:prstGeom prst="actionButtonHom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 advClick="0">
    <p:randomBa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928662" y="1142984"/>
            <a:ext cx="74819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3200" u="sng" dirty="0" smtClean="0">
                <a:solidFill>
                  <a:srgbClr val="FF0000"/>
                </a:solidFill>
                <a:cs typeface="B Titr" pitchFamily="2" charset="-78"/>
              </a:rPr>
              <a:t>معيار هاي ارزيابي استراتژي  ريچارد روملت</a:t>
            </a:r>
            <a:endParaRPr lang="en-US" sz="3200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26" name="Rectangle 7"/>
          <p:cNvSpPr>
            <a:spLocks noChangeArrowheads="1"/>
          </p:cNvSpPr>
          <p:nvPr/>
        </p:nvSpPr>
        <p:spPr bwMode="auto">
          <a:xfrm>
            <a:off x="3024190" y="2771780"/>
            <a:ext cx="936625" cy="28194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vert="vert270" wrap="none" anchor="ctr"/>
          <a:lstStyle/>
          <a:p>
            <a:pPr algn="ctr"/>
            <a:r>
              <a:rPr lang="fa-IR" sz="2800" b="1" dirty="0" smtClean="0">
                <a:latin typeface="Verdana" pitchFamily="34" charset="0"/>
                <a:cs typeface="B Titr" pitchFamily="2" charset="-78"/>
              </a:rPr>
              <a:t>امكان پذير بودن</a:t>
            </a:r>
            <a:endParaRPr lang="en-US" sz="2800" b="1" dirty="0">
              <a:latin typeface="Verdana" pitchFamily="34" charset="0"/>
              <a:cs typeface="B Titr" pitchFamily="2" charset="-78"/>
            </a:endParaRPr>
          </a:p>
        </p:txBody>
      </p:sp>
      <p:sp>
        <p:nvSpPr>
          <p:cNvPr id="27" name="Rectangle 8"/>
          <p:cNvSpPr>
            <a:spLocks noChangeArrowheads="1"/>
          </p:cNvSpPr>
          <p:nvPr/>
        </p:nvSpPr>
        <p:spPr bwMode="auto">
          <a:xfrm>
            <a:off x="4648200" y="2743200"/>
            <a:ext cx="936625" cy="290671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vert="vert270" wrap="none" anchor="ctr"/>
          <a:lstStyle/>
          <a:p>
            <a:pPr algn="ctr" eaLnBrk="1" hangingPunct="1"/>
            <a:r>
              <a:rPr lang="fa-IR" sz="2400" b="1" dirty="0" smtClean="0">
                <a:latin typeface="Verdana" pitchFamily="34" charset="0"/>
                <a:cs typeface="B Titr" pitchFamily="2" charset="-78"/>
              </a:rPr>
              <a:t>هماهنگي با عوامل محيطي</a:t>
            </a:r>
            <a:endParaRPr lang="en-US" sz="2400" b="1" dirty="0">
              <a:latin typeface="Verdana" pitchFamily="34" charset="0"/>
              <a:cs typeface="B Titr" pitchFamily="2" charset="-78"/>
            </a:endParaRPr>
          </a:p>
        </p:txBody>
      </p:sp>
      <p:sp>
        <p:nvSpPr>
          <p:cNvPr id="28" name="Rectangle 9"/>
          <p:cNvSpPr>
            <a:spLocks noChangeArrowheads="1"/>
          </p:cNvSpPr>
          <p:nvPr/>
        </p:nvSpPr>
        <p:spPr bwMode="auto">
          <a:xfrm>
            <a:off x="6607175" y="2655886"/>
            <a:ext cx="936625" cy="3059114"/>
          </a:xfrm>
          <a:prstGeom prst="rect">
            <a:avLst/>
          </a:prstGeom>
          <a:solidFill>
            <a:schemeClr val="bg2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vert="vert270" wrap="none" anchor="ctr"/>
          <a:lstStyle/>
          <a:p>
            <a:pPr algn="ctr"/>
            <a:r>
              <a:rPr lang="fa-IR" sz="2800" b="1" dirty="0" smtClean="0">
                <a:latin typeface="Verdana" pitchFamily="34" charset="0"/>
                <a:cs typeface="B Titr" pitchFamily="2" charset="-78"/>
              </a:rPr>
              <a:t>سازگاري </a:t>
            </a:r>
            <a:endParaRPr lang="en-US" sz="2800" b="1" dirty="0">
              <a:latin typeface="Verdana" pitchFamily="34" charset="0"/>
              <a:cs typeface="B Titr" pitchFamily="2" charset="-78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762000" y="2362200"/>
            <a:ext cx="69342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347790" y="2695580"/>
            <a:ext cx="936625" cy="2819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vert270" wrap="none" anchor="ctr"/>
          <a:lstStyle/>
          <a:p>
            <a:pPr algn="ctr"/>
            <a:r>
              <a:rPr lang="fa-IR" sz="2800" b="1" dirty="0" smtClean="0">
                <a:latin typeface="Verdana" pitchFamily="34" charset="0"/>
                <a:cs typeface="B Titr" pitchFamily="2" charset="-78"/>
              </a:rPr>
              <a:t>داشتن مزيت رقابتي</a:t>
            </a:r>
            <a:endParaRPr lang="en-US" sz="2800" b="1" dirty="0">
              <a:latin typeface="Verdana" pitchFamily="34" charset="0"/>
              <a:cs typeface="B Titr" pitchFamily="2" charset="-78"/>
            </a:endParaRPr>
          </a:p>
        </p:txBody>
      </p:sp>
      <p:cxnSp>
        <p:nvCxnSpPr>
          <p:cNvPr id="17" name="Straight Arrow Connector 16"/>
          <p:cNvCxnSpPr>
            <a:endCxn id="11" idx="0"/>
          </p:cNvCxnSpPr>
          <p:nvPr/>
        </p:nvCxnSpPr>
        <p:spPr>
          <a:xfrm rot="5400000">
            <a:off x="1655762" y="2522542"/>
            <a:ext cx="333380" cy="126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3344858" y="2598742"/>
            <a:ext cx="333380" cy="126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>
            <a:off x="4945058" y="2522542"/>
            <a:ext cx="333380" cy="126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>
            <a:off x="6926258" y="2522542"/>
            <a:ext cx="333380" cy="126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936</TotalTime>
  <Words>998</Words>
  <Application>Microsoft Office PowerPoint</Application>
  <PresentationFormat>On-screen Show (4:3)</PresentationFormat>
  <Paragraphs>212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ويژگي هاي سيستم ارزيابي اثر بخش </vt:lpstr>
      <vt:lpstr>پاسخ:  با توجه به اينكه عوامل تعيين كننده سيستم ارزيابي استراتژي نقاط قوت و ضعف ،اهداف ، مساله ها ، سبك مديريت ،اندازه سازمان  مي باشد و از طرفي اين موارد درسازمانهاي مختلف متفاوت است لذا مي توان گفت سيستم ارزيابي استانداردي براي تمام سازمانها وجود ندارد  .  راه حل:با توجه به اينكه يك ارزيابي استراتژي موثر ،حوادث ناخوشايند و خوشايند را پيش بيني و سازمان را براي مواجه با آن آماده  مي سازد  ، سازمانها  مي توانند از                                      استفاده نمايند.  </vt:lpstr>
      <vt:lpstr>Slide 19</vt:lpstr>
      <vt:lpstr>Slide 20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javad</dc:creator>
  <cp:lastModifiedBy>javad</cp:lastModifiedBy>
  <cp:revision>163</cp:revision>
  <dcterms:created xsi:type="dcterms:W3CDTF">2002-01-01T10:05:59Z</dcterms:created>
  <dcterms:modified xsi:type="dcterms:W3CDTF">2002-01-18T15:50:36Z</dcterms:modified>
</cp:coreProperties>
</file>