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5" r:id="rId6"/>
    <p:sldId id="261" r:id="rId7"/>
    <p:sldId id="264" r:id="rId8"/>
    <p:sldId id="260" r:id="rId9"/>
    <p:sldId id="263" r:id="rId10"/>
    <p:sldId id="262" r:id="rId11"/>
    <p:sldId id="266" r:id="rId12"/>
    <p:sldId id="265" r:id="rId13"/>
    <p:sldId id="268" r:id="rId14"/>
    <p:sldId id="267" r:id="rId15"/>
    <p:sldId id="270" r:id="rId16"/>
    <p:sldId id="269" r:id="rId17"/>
    <p:sldId id="274"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3FC307E-DE0C-4951-8D94-5FAA4047B45A}" type="datetimeFigureOut">
              <a:rPr lang="en-US" smtClean="0"/>
              <a:t>11/20/2015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FB54EB0-465B-4AFD-9275-08E69C54756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3FC307E-DE0C-4951-8D94-5FAA4047B45A}" type="datetimeFigureOut">
              <a:rPr lang="en-US" smtClean="0"/>
              <a:t>11/20/2015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FB54EB0-465B-4AFD-9275-08E69C5475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3FC307E-DE0C-4951-8D94-5FAA4047B45A}" type="datetimeFigureOut">
              <a:rPr lang="en-US" smtClean="0"/>
              <a:t>11/20/2015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FB54EB0-465B-4AFD-9275-08E69C54756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3FC307E-DE0C-4951-8D94-5FAA4047B45A}" type="datetimeFigureOut">
              <a:rPr lang="en-US" smtClean="0"/>
              <a:t>11/20/2015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B54EB0-465B-4AFD-9275-08E69C5475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3FC307E-DE0C-4951-8D94-5FAA4047B45A}" type="datetimeFigureOut">
              <a:rPr lang="en-US" smtClean="0"/>
              <a:t>11/20/2015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B54EB0-465B-4AFD-9275-08E69C547562}"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3FC307E-DE0C-4951-8D94-5FAA4047B45A}" type="datetimeFigureOut">
              <a:rPr lang="en-US" smtClean="0"/>
              <a:t>11/20/2015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FB54EB0-465B-4AFD-9275-08E69C5475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ufoo.com/" TargetMode="External"/><Relationship Id="rId2" Type="http://schemas.openxmlformats.org/officeDocument/2006/relationships/hyperlink" Target="http://www.surveymonkey.com/" TargetMode="External"/><Relationship Id="rId1" Type="http://schemas.openxmlformats.org/officeDocument/2006/relationships/slideLayout" Target="../slideLayouts/slideLayout2.xml"/><Relationship Id="rId4" Type="http://schemas.openxmlformats.org/officeDocument/2006/relationships/hyperlink" Target="http://www.drive.google.co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بازاریابی اینترنتی</a:t>
            </a:r>
            <a:endParaRPr lang="en-US" dirty="0"/>
          </a:p>
        </p:txBody>
      </p:sp>
      <p:sp>
        <p:nvSpPr>
          <p:cNvPr id="3" name="Subtitle 2"/>
          <p:cNvSpPr>
            <a:spLocks noGrp="1"/>
          </p:cNvSpPr>
          <p:nvPr>
            <p:ph type="subTitle" idx="1"/>
          </p:nvPr>
        </p:nvSpPr>
        <p:spPr/>
        <p:txBody>
          <a:bodyPr/>
          <a:lstStyle/>
          <a:p>
            <a:r>
              <a:rPr lang="fa-IR" dirty="0" smtClean="0"/>
              <a:t>نازنین ایلی</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fa-IR" dirty="0" smtClean="0"/>
              <a:t>مشکل</a:t>
            </a:r>
            <a:endParaRPr lang="en-US" dirty="0"/>
          </a:p>
        </p:txBody>
      </p:sp>
      <p:sp>
        <p:nvSpPr>
          <p:cNvPr id="3" name="Content Placeholder 2"/>
          <p:cNvSpPr>
            <a:spLocks noGrp="1"/>
          </p:cNvSpPr>
          <p:nvPr>
            <p:ph idx="1"/>
          </p:nvPr>
        </p:nvSpPr>
        <p:spPr/>
        <p:txBody>
          <a:bodyPr/>
          <a:lstStyle/>
          <a:p>
            <a:pPr algn="r">
              <a:lnSpc>
                <a:spcPct val="150000"/>
              </a:lnSpc>
              <a:buNone/>
            </a:pPr>
            <a:r>
              <a:rPr lang="fa-IR" dirty="0" smtClean="0"/>
              <a:t>مشکل اینست که محاسبه و ارزیابی اتفاقات پیش بینی شده چالش بر انگیز است .</a:t>
            </a:r>
          </a:p>
          <a:p>
            <a:pPr algn="r" rtl="1">
              <a:lnSpc>
                <a:spcPct val="150000"/>
              </a:lnSpc>
              <a:buFont typeface="Wingdings" pitchFamily="2" charset="2"/>
              <a:buChar char="ü"/>
            </a:pPr>
            <a:r>
              <a:rPr lang="fa-IR" dirty="0" smtClean="0"/>
              <a:t>وقفه زمانی ایجاد شده</a:t>
            </a:r>
          </a:p>
          <a:p>
            <a:pPr algn="r" rtl="1">
              <a:lnSpc>
                <a:spcPct val="150000"/>
              </a:lnSpc>
              <a:buFont typeface="Wingdings" pitchFamily="2" charset="2"/>
              <a:buChar char="ü"/>
            </a:pPr>
            <a:r>
              <a:rPr lang="fa-IR" dirty="0" smtClean="0"/>
              <a:t>از دست رفتن حجم زیادی از اطلاعات</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راه حل</a:t>
            </a:r>
            <a:endParaRPr lang="en-US" dirty="0"/>
          </a:p>
        </p:txBody>
      </p:sp>
      <p:sp>
        <p:nvSpPr>
          <p:cNvPr id="3" name="Content Placeholder 2"/>
          <p:cNvSpPr>
            <a:spLocks noGrp="1"/>
          </p:cNvSpPr>
          <p:nvPr>
            <p:ph idx="1"/>
          </p:nvPr>
        </p:nvSpPr>
        <p:spPr/>
        <p:txBody>
          <a:bodyPr/>
          <a:lstStyle/>
          <a:p>
            <a:pPr algn="r">
              <a:lnSpc>
                <a:spcPct val="150000"/>
              </a:lnSpc>
              <a:buNone/>
            </a:pPr>
            <a:r>
              <a:rPr lang="en-US" dirty="0" err="1" smtClean="0"/>
              <a:t>brandsEye</a:t>
            </a:r>
            <a:r>
              <a:rPr lang="en-US" dirty="0" smtClean="0"/>
              <a:t>:</a:t>
            </a:r>
          </a:p>
          <a:p>
            <a:pPr algn="r">
              <a:lnSpc>
                <a:spcPct val="150000"/>
              </a:lnSpc>
              <a:buNone/>
            </a:pPr>
            <a:r>
              <a:rPr lang="fa-IR" dirty="0" smtClean="0"/>
              <a:t>ابزار آنلاین مانیتورینگ و ثبت محاورات واقعی بلادرنگ</a:t>
            </a:r>
          </a:p>
          <a:p>
            <a:pPr algn="r">
              <a:lnSpc>
                <a:spcPct val="150000"/>
              </a:lnSpc>
              <a:buNone/>
            </a:pPr>
            <a:r>
              <a:rPr lang="fa-IR" dirty="0" smtClean="0"/>
              <a:t>همزمان با رخداد نگرشی را به مدیران و اسپانسرها می دهد.</a:t>
            </a:r>
          </a:p>
          <a:p>
            <a:pPr algn="r">
              <a:lnSpc>
                <a:spcPct val="150000"/>
              </a:lnSpc>
              <a:buNone/>
            </a:pPr>
            <a:r>
              <a:rPr lang="fa-IR" dirty="0" smtClean="0"/>
              <a:t>همچنین محدوده متری برگزاری را پیشنهاد می دهد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هویت برند آی</a:t>
            </a:r>
            <a:endParaRPr lang="en-US" dirty="0"/>
          </a:p>
        </p:txBody>
      </p:sp>
      <p:sp>
        <p:nvSpPr>
          <p:cNvPr id="3" name="Content Placeholder 2"/>
          <p:cNvSpPr>
            <a:spLocks noGrp="1"/>
          </p:cNvSpPr>
          <p:nvPr>
            <p:ph idx="1"/>
          </p:nvPr>
        </p:nvSpPr>
        <p:spPr/>
        <p:txBody>
          <a:bodyPr/>
          <a:lstStyle/>
          <a:p>
            <a:pPr algn="r" rtl="1">
              <a:buNone/>
            </a:pPr>
            <a:r>
              <a:rPr lang="en-US" dirty="0" err="1" smtClean="0"/>
              <a:t>BrandsEye</a:t>
            </a:r>
            <a:r>
              <a:rPr lang="en-US" dirty="0" smtClean="0"/>
              <a:t> </a:t>
            </a:r>
            <a:r>
              <a:rPr lang="en-US" dirty="0"/>
              <a:t> </a:t>
            </a:r>
            <a:r>
              <a:rPr lang="fa-IR" dirty="0"/>
              <a:t>نه تنها حضور آنلاین شما را ردیابی و تشخیص می‌دهد بلکه نمره‌های اعتبار و خوش نامی هم به شما و هم برای رقبایتان ارایه می‌دهد. این ابزار به رقبای شما اجازه می‌دهد تا احساسات و نظرات مشتریان خودشان نظارت کرده درحالیکه قضاوت‌هایی درباره چگونگی پاسخ به حملاتی که شهرت آنها را هدف قرار داده است، کسب می‌کنند</a:t>
            </a:r>
            <a:r>
              <a:rPr lang="fa-IR"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229600" cy="5029200"/>
          </a:xfrm>
        </p:spPr>
        <p:txBody>
          <a:bodyPr>
            <a:normAutofit/>
          </a:bodyPr>
          <a:lstStyle/>
          <a:p>
            <a:pPr algn="r">
              <a:lnSpc>
                <a:spcPct val="150000"/>
              </a:lnSpc>
              <a:buNone/>
            </a:pPr>
            <a:r>
              <a:rPr lang="fa-IR" dirty="0" smtClean="0"/>
              <a:t>در طی دوسال متوالی که سازمان از برند آی در طول برنامه و قبل از آن استفاده کرد توانست خواسته های شنوندگان و اجرا کنندگان را متوجه شوند .</a:t>
            </a:r>
          </a:p>
          <a:p>
            <a:pPr algn="r">
              <a:lnSpc>
                <a:spcPct val="150000"/>
              </a:lnSpc>
              <a:buNone/>
            </a:pPr>
            <a:r>
              <a:rPr lang="fa-IR" dirty="0" smtClean="0"/>
              <a:t>اینکار جانشینی برای پرسش بود .</a:t>
            </a:r>
          </a:p>
          <a:p>
            <a:pPr algn="r">
              <a:lnSpc>
                <a:spcPct val="150000"/>
              </a:lnSpc>
              <a:buNone/>
            </a:pPr>
            <a:r>
              <a:rPr lang="fa-IR" dirty="0" smtClean="0"/>
              <a:t>همچنین باعث ایجاد موقعیت های تجاری جدید گردید.</a:t>
            </a:r>
          </a:p>
          <a:p>
            <a:pPr algn="r">
              <a:lnSpc>
                <a:spcPct val="150000"/>
              </a:lnSpc>
              <a:buNone/>
            </a:pPr>
            <a:r>
              <a:rPr lang="fa-IR" dirty="0" smtClean="0"/>
              <a:t>زمان دستیابی به اطلاعات بلادرنگ گردید و تحلیل داده ها ساده تر شد .</a:t>
            </a:r>
          </a:p>
          <a:p>
            <a:pPr algn="r">
              <a:lnSpc>
                <a:spcPct val="150000"/>
              </a:lnSpc>
              <a:buNone/>
            </a:pPr>
            <a:r>
              <a:rPr lang="fa-IR" dirty="0" smtClean="0"/>
              <a:t>در حالیکه قبلا اینکار ماهها طول می کشید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عوائد</a:t>
            </a:r>
            <a:endParaRPr lang="en-US" dirty="0"/>
          </a:p>
        </p:txBody>
      </p:sp>
      <p:sp>
        <p:nvSpPr>
          <p:cNvPr id="3" name="Content Placeholder 2"/>
          <p:cNvSpPr>
            <a:spLocks noGrp="1"/>
          </p:cNvSpPr>
          <p:nvPr>
            <p:ph idx="1"/>
          </p:nvPr>
        </p:nvSpPr>
        <p:spPr/>
        <p:txBody>
          <a:bodyPr/>
          <a:lstStyle/>
          <a:p>
            <a:pPr algn="r" rtl="1">
              <a:lnSpc>
                <a:spcPct val="200000"/>
              </a:lnSpc>
              <a:buFont typeface="Wingdings" pitchFamily="2" charset="2"/>
              <a:buChar char="ü"/>
            </a:pPr>
            <a:r>
              <a:rPr lang="fa-IR" dirty="0" smtClean="0"/>
              <a:t>تعداد شرکت کنندگان در فستیوال افزایش یافت</a:t>
            </a:r>
          </a:p>
          <a:p>
            <a:pPr algn="r" rtl="1">
              <a:lnSpc>
                <a:spcPct val="200000"/>
              </a:lnSpc>
              <a:buFont typeface="Wingdings" pitchFamily="2" charset="2"/>
              <a:buChar char="ü"/>
            </a:pPr>
            <a:r>
              <a:rPr lang="fa-IR" dirty="0" smtClean="0"/>
              <a:t>میزان بازگشت سرمایه اسپانسر ها افزایش یافت.</a:t>
            </a:r>
          </a:p>
          <a:p>
            <a:pPr algn="r" rtl="1">
              <a:lnSpc>
                <a:spcPct val="200000"/>
              </a:lnSpc>
              <a:buFont typeface="Wingdings" pitchFamily="2" charset="2"/>
              <a:buChar char="ü"/>
            </a:pPr>
            <a:r>
              <a:rPr lang="fa-IR" dirty="0" smtClean="0"/>
              <a:t>عایدی مالی برگزارکنندگان بیشتر شد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OTS</a:t>
            </a:r>
            <a:endParaRPr lang="en-US" dirty="0"/>
          </a:p>
        </p:txBody>
      </p:sp>
      <p:sp>
        <p:nvSpPr>
          <p:cNvPr id="3" name="Content Placeholder 2"/>
          <p:cNvSpPr>
            <a:spLocks noGrp="1"/>
          </p:cNvSpPr>
          <p:nvPr>
            <p:ph idx="1"/>
          </p:nvPr>
        </p:nvSpPr>
        <p:spPr/>
        <p:txBody>
          <a:bodyPr>
            <a:normAutofit/>
          </a:bodyPr>
          <a:lstStyle/>
          <a:p>
            <a:pPr algn="r">
              <a:lnSpc>
                <a:spcPct val="150000"/>
              </a:lnSpc>
              <a:buNone/>
            </a:pPr>
            <a:r>
              <a:rPr lang="en-US" dirty="0" smtClean="0"/>
              <a:t>Number of </a:t>
            </a:r>
            <a:r>
              <a:rPr lang="en-US" dirty="0" err="1" smtClean="0"/>
              <a:t>oppurtunities</a:t>
            </a:r>
            <a:endParaRPr lang="en-US" dirty="0" smtClean="0"/>
          </a:p>
          <a:p>
            <a:pPr algn="r">
              <a:lnSpc>
                <a:spcPct val="150000"/>
              </a:lnSpc>
              <a:buNone/>
            </a:pPr>
            <a:r>
              <a:rPr lang="fa-IR" dirty="0" smtClean="0"/>
              <a:t>تعداد دیدگاه ها  و نقطه نظر های بدست آمده به وسیله تعداد اطلاعات حاضرین .افزایش تعداد از 707284 به تعداد 3098545</a:t>
            </a:r>
          </a:p>
          <a:p>
            <a:pPr algn="r">
              <a:lnSpc>
                <a:spcPct val="150000"/>
              </a:lnSpc>
              <a:buNone/>
            </a:pPr>
            <a:r>
              <a:rPr lang="fa-IR" dirty="0" smtClean="0"/>
              <a:t>خرید آنلاین بلیط ها برای تمامی نقاط کشور</a:t>
            </a:r>
          </a:p>
          <a:p>
            <a:pPr algn="r">
              <a:lnSpc>
                <a:spcPct val="150000"/>
              </a:lnSpc>
              <a:buNone/>
            </a:pPr>
            <a:r>
              <a:rPr lang="fa-IR" dirty="0" smtClean="0"/>
              <a:t>رده بندی اسپانسرها بر اساس شرکت فزاینده انها در فستیوال</a:t>
            </a:r>
          </a:p>
          <a:p>
            <a:pPr algn="r">
              <a:lnSpc>
                <a:spcPct val="150000"/>
              </a:lnSpc>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تصویری فراتر</a:t>
            </a:r>
            <a:endParaRPr lang="en-US" dirty="0"/>
          </a:p>
        </p:txBody>
      </p:sp>
      <p:sp>
        <p:nvSpPr>
          <p:cNvPr id="3" name="Content Placeholder 2"/>
          <p:cNvSpPr>
            <a:spLocks noGrp="1"/>
          </p:cNvSpPr>
          <p:nvPr>
            <p:ph idx="1"/>
          </p:nvPr>
        </p:nvSpPr>
        <p:spPr/>
        <p:txBody>
          <a:bodyPr/>
          <a:lstStyle/>
          <a:p>
            <a:pPr algn="r">
              <a:lnSpc>
                <a:spcPct val="150000"/>
              </a:lnSpc>
              <a:buNone/>
            </a:pPr>
            <a:r>
              <a:rPr lang="fa-IR" dirty="0" smtClean="0"/>
              <a:t>توجه به توجهات و خواسته های کاربران بسیار مهم است</a:t>
            </a:r>
          </a:p>
          <a:p>
            <a:pPr algn="r">
              <a:lnSpc>
                <a:spcPct val="150000"/>
              </a:lnSpc>
              <a:buNone/>
            </a:pPr>
            <a:r>
              <a:rPr lang="fa-IR" dirty="0" smtClean="0"/>
              <a:t>تحقیقات بازار استراتژی محتوای بازاریابی شما را مشخص می کند.</a:t>
            </a:r>
          </a:p>
          <a:p>
            <a:pPr algn="r">
              <a:lnSpc>
                <a:spcPct val="150000"/>
              </a:lnSpc>
              <a:buNone/>
            </a:pPr>
            <a:r>
              <a:rPr lang="fa-IR" dirty="0" smtClean="0"/>
              <a:t>ابزارها وکانال هایی مثل بازاریابی ایمیلی یا تبلیغات تحت وب کمک می کند تا شما خاطبین خود راپیدا کنید و بفهید آنها بیشتر وقت خود را کجا سپری می کنند .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Crimson Hexagon’s </a:t>
            </a:r>
            <a:endParaRPr lang="en-US" dirty="0"/>
          </a:p>
        </p:txBody>
      </p:sp>
      <p:sp>
        <p:nvSpPr>
          <p:cNvPr id="3" name="Content Placeholder 2"/>
          <p:cNvSpPr>
            <a:spLocks noGrp="1"/>
          </p:cNvSpPr>
          <p:nvPr>
            <p:ph idx="1"/>
          </p:nvPr>
        </p:nvSpPr>
        <p:spPr/>
        <p:txBody>
          <a:bodyPr/>
          <a:lstStyle/>
          <a:p>
            <a:pPr algn="r" rtl="1">
              <a:lnSpc>
                <a:spcPct val="200000"/>
              </a:lnSpc>
              <a:buNone/>
            </a:pPr>
            <a:r>
              <a:rPr lang="en-US" dirty="0"/>
              <a:t> </a:t>
            </a:r>
            <a:r>
              <a:rPr lang="fa-IR" dirty="0"/>
              <a:t>پلتفرم برای تحلیل و نظارت بر رسانه‌های اجتماعی است که شرکت‌ها را قادر می‌سازد تا از طریق شنیدن میلیاردها گفتگو در رسانه‌های آنلاین، بینش‌های عملی نسبت به نظر و عقاید مصرف کنندگان یک نام تجاری، محصول و یا بازار بدست آورند</a:t>
            </a:r>
            <a:r>
              <a:rPr lang="fa-IR" dirty="0" smtClean="0"/>
              <a:t> </a:t>
            </a:r>
            <a:r>
              <a:rPr lang="fa-IR" dirty="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t>
            </a:r>
            <a:r>
              <a:rPr lang="en-US" dirty="0" err="1" smtClean="0"/>
              <a:t>SiteCatalyst</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algn="r" rtl="1">
              <a:lnSpc>
                <a:spcPct val="250000"/>
              </a:lnSpc>
              <a:buNone/>
            </a:pPr>
            <a:r>
              <a:rPr lang="fa-IR" dirty="0" smtClean="0"/>
              <a:t>بازاریابانی </a:t>
            </a:r>
            <a:r>
              <a:rPr lang="fa-IR" dirty="0"/>
              <a:t>با هوش قانونی و فوری، در رابطه با استراتژی‌های آنلاین و طرح‌های ابتکاری بازاریابی فراهم می‌کند</a:t>
            </a:r>
            <a:r>
              <a:rPr lang="fa-IR" dirty="0" smtClean="0"/>
              <a:t> </a:t>
            </a:r>
            <a:r>
              <a:rPr lang="en-US" dirty="0" err="1"/>
              <a:t>SiteCatalyst</a:t>
            </a:r>
            <a:r>
              <a:rPr lang="en-US" dirty="0"/>
              <a:t> </a:t>
            </a:r>
            <a:r>
              <a:rPr lang="fa-IR" dirty="0"/>
              <a:t>به بازاریابان کمک می‌کند تا به سرعت سودمندترین مسیرها را از طریق وب سایت خود شناسایی کنند، تعیین کنند که کجا بازدیدکنندگان درحال دور شدن از سایتشان هستند و معیارهای موفقیت حیاتی برای کمپین‌های بازاریابی آنلاین را تعریف کنند</a:t>
            </a:r>
            <a:r>
              <a:rPr lang="fa-IR" dirty="0" smtClean="0"/>
              <a:t> </a:t>
            </a:r>
            <a:r>
              <a:rPr lang="fa-IR" dirty="0"/>
              <a:t>.</a:t>
            </a:r>
            <a:r>
              <a:rPr lang="fa-IR" dirty="0" smtClean="0"/>
              <a:t> </a:t>
            </a:r>
          </a:p>
          <a:p>
            <a:pPr algn="r" rtl="1">
              <a:lnSpc>
                <a:spcPct val="250000"/>
              </a:lnSpc>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Cymfony’s</a:t>
            </a:r>
            <a:r>
              <a:rPr lang="en-US" dirty="0" smtClean="0"/>
              <a:t> </a:t>
            </a:r>
            <a:r>
              <a:rPr lang="en-US" dirty="0" err="1" smtClean="0"/>
              <a:t>Verismo</a:t>
            </a:r>
            <a:r>
              <a:rPr lang="en-US" dirty="0" smtClean="0"/>
              <a:t> </a:t>
            </a:r>
            <a:endParaRPr lang="en-US" dirty="0"/>
          </a:p>
        </p:txBody>
      </p:sp>
      <p:sp>
        <p:nvSpPr>
          <p:cNvPr id="3" name="Content Placeholder 2"/>
          <p:cNvSpPr>
            <a:spLocks noGrp="1"/>
          </p:cNvSpPr>
          <p:nvPr>
            <p:ph idx="1"/>
          </p:nvPr>
        </p:nvSpPr>
        <p:spPr/>
        <p:txBody>
          <a:bodyPr/>
          <a:lstStyle/>
          <a:p>
            <a:pPr algn="r" rtl="1">
              <a:lnSpc>
                <a:spcPct val="150000"/>
              </a:lnSpc>
              <a:buNone/>
            </a:pPr>
            <a:r>
              <a:rPr lang="fa-IR" dirty="0" smtClean="0"/>
              <a:t>به </a:t>
            </a:r>
            <a:r>
              <a:rPr lang="fa-IR" dirty="0"/>
              <a:t>روابط عمومی‌ها کمک می‌کند موفقیت خود را با معیارهای روشن و ساده نشان دهند. روش شناسی</a:t>
            </a:r>
            <a:r>
              <a:rPr lang="fa-IR" dirty="0" smtClean="0"/>
              <a:t> </a:t>
            </a:r>
            <a:r>
              <a:rPr lang="en-US" dirty="0" err="1"/>
              <a:t>Verismo</a:t>
            </a:r>
            <a:r>
              <a:rPr lang="en-US" dirty="0"/>
              <a:t> </a:t>
            </a:r>
            <a:r>
              <a:rPr lang="fa-IR" dirty="0"/>
              <a:t>عناصر ضروری ارتباطات موفق را شامل قابلیت مشاهده، شهرت، نفوذ و عاطفه ضبط می‌کند. مدل</a:t>
            </a:r>
            <a:r>
              <a:rPr lang="fa-IR" dirty="0" smtClean="0"/>
              <a:t> </a:t>
            </a:r>
            <a:r>
              <a:rPr lang="en-US" dirty="0"/>
              <a:t>VRIS </a:t>
            </a:r>
            <a:r>
              <a:rPr lang="fa-IR" dirty="0"/>
              <a:t>یا</a:t>
            </a:r>
            <a:r>
              <a:rPr lang="fa-IR" dirty="0" smtClean="0"/>
              <a:t> </a:t>
            </a:r>
            <a:r>
              <a:rPr lang="en-US" dirty="0" err="1"/>
              <a:t>Verismo</a:t>
            </a:r>
            <a:r>
              <a:rPr lang="en-US" dirty="0"/>
              <a:t> </a:t>
            </a:r>
            <a:r>
              <a:rPr lang="fa-IR" dirty="0"/>
              <a:t>این عناصر را در همکاری با مشتری در مدلی که نتایج روابط را با اهداف کسب و کار تنظیم می</a:t>
            </a:r>
            <a:r>
              <a:rPr lang="fa-IR" dirty="0" smtClean="0"/>
              <a:t> </a:t>
            </a:r>
            <a:r>
              <a:rPr lang="fa-IR" dirty="0"/>
              <a:t>‎نماید، تعریف و وزن گذاری می‌کند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توجیح هزینه های تحقیق</a:t>
            </a:r>
            <a:endParaRPr lang="en-US" dirty="0"/>
          </a:p>
        </p:txBody>
      </p:sp>
      <p:sp>
        <p:nvSpPr>
          <p:cNvPr id="3" name="Content Placeholder 2"/>
          <p:cNvSpPr>
            <a:spLocks noGrp="1"/>
          </p:cNvSpPr>
          <p:nvPr>
            <p:ph idx="1"/>
          </p:nvPr>
        </p:nvSpPr>
        <p:spPr/>
        <p:txBody>
          <a:bodyPr>
            <a:normAutofit lnSpcReduction="10000"/>
          </a:bodyPr>
          <a:lstStyle/>
          <a:p>
            <a:pPr algn="r">
              <a:lnSpc>
                <a:spcPct val="150000"/>
              </a:lnSpc>
              <a:buNone/>
            </a:pPr>
            <a:r>
              <a:rPr lang="fa-IR" dirty="0" smtClean="0"/>
              <a:t>تحقیق مهمترین بخش استراتژی رشد هر تجارت است .</a:t>
            </a:r>
          </a:p>
          <a:p>
            <a:pPr algn="r">
              <a:lnSpc>
                <a:spcPct val="150000"/>
              </a:lnSpc>
              <a:buNone/>
            </a:pPr>
            <a:r>
              <a:rPr lang="fa-IR" dirty="0" smtClean="0"/>
              <a:t>اما میزان هزینه گذاری برای تحقیق با در نظر گرفتن مزایای آن بسیار مهم است .</a:t>
            </a:r>
          </a:p>
          <a:p>
            <a:pPr algn="r">
              <a:lnSpc>
                <a:spcPct val="150000"/>
              </a:lnSpc>
              <a:buNone/>
            </a:pPr>
            <a:r>
              <a:rPr lang="fa-IR" dirty="0" smtClean="0"/>
              <a:t>تحقیقات راهبردی یک مقدار بیشتر از هزینه های پرسنلی هزینه بر است .و بستگی به مهارت های مدیر دارد .</a:t>
            </a:r>
          </a:p>
          <a:p>
            <a:pPr algn="r">
              <a:lnSpc>
                <a:spcPct val="150000"/>
              </a:lnSpc>
              <a:buNone/>
            </a:pPr>
            <a:r>
              <a:rPr lang="fa-IR" dirty="0" smtClean="0"/>
              <a:t>تصمیم گیری اینکه تجارت شما در چه مقیاسی نیاز به سرمایه گذاری بر روی تحقیقات دارد،به عمق تحقیقات لازمه بستگی دارد.</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Digimind</a:t>
            </a:r>
            <a:endParaRPr lang="en-US" dirty="0"/>
          </a:p>
        </p:txBody>
      </p:sp>
      <p:sp>
        <p:nvSpPr>
          <p:cNvPr id="3" name="Content Placeholder 2"/>
          <p:cNvSpPr>
            <a:spLocks noGrp="1"/>
          </p:cNvSpPr>
          <p:nvPr>
            <p:ph idx="1"/>
          </p:nvPr>
        </p:nvSpPr>
        <p:spPr>
          <a:xfrm>
            <a:off x="381000" y="1524000"/>
            <a:ext cx="8229600" cy="4525963"/>
          </a:xfrm>
        </p:spPr>
        <p:txBody>
          <a:bodyPr/>
          <a:lstStyle/>
          <a:p>
            <a:pPr algn="r">
              <a:lnSpc>
                <a:spcPct val="150000"/>
              </a:lnSpc>
            </a:pPr>
            <a:r>
              <a:rPr lang="fa-IR" dirty="0" smtClean="0"/>
              <a:t>مجموعه </a:t>
            </a:r>
            <a:r>
              <a:rPr lang="fa-IR" dirty="0"/>
              <a:t>جامعی از ابزارها برای حمایت از کارهای تکراری در زمینه هوش رقابتی فراهم می‌آورد ـ از جمله جمع آوری داده‌ها، مدیریت اطلاعات، تجزیه و تحلیل داده‌ها و انتشار- در حالیکه از تمام فرمت‌های اینترنتی پشتیبانی می‌کند ـ صفحات وب، وب نامرئی، وبلاگ‌ها، فروم‌ها، فیدهای آر اس اس و غیره</a:t>
            </a:r>
            <a:r>
              <a:rPr lang="fa-IR" dirty="0" smtClean="0"/>
              <a:t> </a:t>
            </a:r>
            <a:r>
              <a:rPr lang="fa-IR" dirty="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تست در تحقیق </a:t>
            </a:r>
            <a:endParaRPr lang="en-US" dirty="0"/>
          </a:p>
        </p:txBody>
      </p:sp>
      <p:sp>
        <p:nvSpPr>
          <p:cNvPr id="3" name="Content Placeholder 2"/>
          <p:cNvSpPr>
            <a:spLocks noGrp="1"/>
          </p:cNvSpPr>
          <p:nvPr>
            <p:ph idx="1"/>
          </p:nvPr>
        </p:nvSpPr>
        <p:spPr/>
        <p:txBody>
          <a:bodyPr>
            <a:noAutofit/>
          </a:bodyPr>
          <a:lstStyle/>
          <a:p>
            <a:pPr algn="r">
              <a:lnSpc>
                <a:spcPct val="150000"/>
              </a:lnSpc>
              <a:buNone/>
            </a:pPr>
            <a:r>
              <a:rPr lang="fa-IR" sz="3600" dirty="0" smtClean="0"/>
              <a:t>تست کردن باید مد نظرترین قسمت هر بازاریابی دیجیتال باشد .</a:t>
            </a:r>
          </a:p>
          <a:p>
            <a:pPr algn="r">
              <a:lnSpc>
                <a:spcPct val="150000"/>
              </a:lnSpc>
              <a:buNone/>
            </a:pPr>
            <a:r>
              <a:rPr lang="fa-IR" sz="3600" dirty="0" smtClean="0"/>
              <a:t>پیگیری یک مسیر مشخص که بارزتیرن مشخصه اکثر بازاریابی های دیجیتال است به ما اجازه می دهد فرضیه های ابتدایی محتوا تست شود که آیا آنها ما را به اهداف می رساند یا خیر</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ابزارهای تجارت</a:t>
            </a:r>
            <a:endParaRPr lang="en-US" dirty="0"/>
          </a:p>
        </p:txBody>
      </p:sp>
      <p:sp>
        <p:nvSpPr>
          <p:cNvPr id="3" name="Content Placeholder 2"/>
          <p:cNvSpPr>
            <a:spLocks noGrp="1"/>
          </p:cNvSpPr>
          <p:nvPr>
            <p:ph idx="1"/>
          </p:nvPr>
        </p:nvSpPr>
        <p:spPr>
          <a:xfrm>
            <a:off x="-304800" y="1600200"/>
            <a:ext cx="8229600" cy="4953000"/>
          </a:xfrm>
        </p:spPr>
        <p:txBody>
          <a:bodyPr>
            <a:normAutofit/>
          </a:bodyPr>
          <a:lstStyle/>
          <a:p>
            <a:pPr algn="r">
              <a:buNone/>
            </a:pPr>
            <a:r>
              <a:rPr lang="fa-IR" dirty="0" smtClean="0"/>
              <a:t>ایجاد ارزیابی های آنلاین </a:t>
            </a:r>
          </a:p>
          <a:p>
            <a:pPr algn="r">
              <a:buNone/>
            </a:pPr>
            <a:r>
              <a:rPr lang="en-US" dirty="0" smtClean="0">
                <a:hlinkClick r:id="rId2"/>
              </a:rPr>
              <a:t>www.surveymonkey.com</a:t>
            </a:r>
            <a:endParaRPr lang="en-US" dirty="0" smtClean="0"/>
          </a:p>
          <a:p>
            <a:pPr algn="r">
              <a:buNone/>
            </a:pPr>
            <a:r>
              <a:rPr lang="en-US" dirty="0" smtClean="0">
                <a:hlinkClick r:id="rId3"/>
              </a:rPr>
              <a:t>www.wufoo.com</a:t>
            </a:r>
            <a:endParaRPr lang="en-US" dirty="0" smtClean="0"/>
          </a:p>
          <a:p>
            <a:pPr algn="r">
              <a:buNone/>
            </a:pPr>
            <a:r>
              <a:rPr lang="en-US" dirty="0" smtClean="0"/>
              <a:t>www.Kwiksurveys.com</a:t>
            </a:r>
          </a:p>
          <a:p>
            <a:pPr algn="r">
              <a:buNone/>
            </a:pPr>
            <a:r>
              <a:rPr lang="fa-IR" dirty="0" smtClean="0"/>
              <a:t>فرم های گوگل </a:t>
            </a:r>
            <a:r>
              <a:rPr lang="en-US" dirty="0" smtClean="0">
                <a:hlinkClick r:id="rId4"/>
              </a:rPr>
              <a:t>www.drive.google.com</a:t>
            </a:r>
            <a:endParaRPr lang="en-US" dirty="0" smtClean="0"/>
          </a:p>
          <a:p>
            <a:pPr algn="r">
              <a:buNone/>
            </a:pPr>
            <a:r>
              <a:rPr lang="fa-IR" dirty="0" smtClean="0"/>
              <a:t>ابزارهای تست اینترنتی</a:t>
            </a:r>
          </a:p>
          <a:p>
            <a:pPr algn="r">
              <a:buNone/>
            </a:pPr>
            <a:r>
              <a:rPr lang="fa-IR" dirty="0" smtClean="0"/>
              <a:t>ابزارهای مانیتورینگ آنلاین ...</a:t>
            </a:r>
          </a:p>
          <a:p>
            <a:pPr algn="r">
              <a:buNone/>
            </a:pPr>
            <a:r>
              <a:rPr lang="fa-IR" dirty="0" smtClean="0"/>
              <a:t>ابزارهای ارزیابی بر پایه موبایل ها</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19200" y="0"/>
            <a:ext cx="12875617" cy="7239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مزایا و چالش ها</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pPr algn="r">
              <a:lnSpc>
                <a:spcPct val="150000"/>
              </a:lnSpc>
              <a:buNone/>
            </a:pPr>
            <a:r>
              <a:rPr lang="fa-IR" dirty="0" smtClean="0"/>
              <a:t>تحقیقات بازار به طور فزاینده به سمت ابزارهای انلاین متمایل شده اند .اینترنت بستر تحقیقات را با هزینه کمتر  مهیا کرده است.همچنین مرزهای جغرافیایی را از بین برده است .و سرعت تحقیق بالاتر رفته است .</a:t>
            </a:r>
          </a:p>
          <a:p>
            <a:pPr algn="r">
              <a:lnSpc>
                <a:spcPct val="150000"/>
              </a:lnSpc>
              <a:buNone/>
            </a:pPr>
            <a:r>
              <a:rPr lang="fa-IR" dirty="0" smtClean="0"/>
              <a:t>این به این مفهوم نیست که هزینه ها صفر شده است. بلکه به این معنی است که به گروه بزرگتری از افراد بدون هزینه فراهم کننده ها دست پیدا کنیم .</a:t>
            </a:r>
          </a:p>
          <a:p>
            <a:pPr algn="r">
              <a:lnSpc>
                <a:spcPct val="150000"/>
              </a:lnSpc>
              <a:buNone/>
            </a:pPr>
            <a:r>
              <a:rPr lang="fa-IR" dirty="0" smtClean="0"/>
              <a:t>که این ها خود باعث ایجاد چالش هایی گشته است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چالش ها</a:t>
            </a:r>
            <a:endParaRPr lang="en-US" dirty="0"/>
          </a:p>
        </p:txBody>
      </p:sp>
      <p:sp>
        <p:nvSpPr>
          <p:cNvPr id="3" name="Content Placeholder 2"/>
          <p:cNvSpPr>
            <a:spLocks noGrp="1"/>
          </p:cNvSpPr>
          <p:nvPr>
            <p:ph idx="1"/>
          </p:nvPr>
        </p:nvSpPr>
        <p:spPr/>
        <p:txBody>
          <a:bodyPr/>
          <a:lstStyle/>
          <a:p>
            <a:pPr algn="r">
              <a:buNone/>
            </a:pPr>
            <a:r>
              <a:rPr lang="fa-IR" dirty="0" smtClean="0"/>
              <a:t>عدم کنترل محیط تحقیق</a:t>
            </a:r>
          </a:p>
          <a:p>
            <a:pPr algn="r">
              <a:buNone/>
            </a:pPr>
            <a:r>
              <a:rPr lang="fa-IR" dirty="0" smtClean="0"/>
              <a:t>اهمیت ماندگاری و ارزش اطلاعات</a:t>
            </a:r>
          </a:p>
          <a:p>
            <a:pPr algn="r">
              <a:buNone/>
            </a:pPr>
            <a:r>
              <a:rPr lang="fa-IR" dirty="0" smtClean="0"/>
              <a:t>سوء برداشت از سوالات </a:t>
            </a:r>
          </a:p>
          <a:p>
            <a:pPr algn="r">
              <a:buNone/>
            </a:pPr>
            <a:r>
              <a:rPr lang="fa-IR" dirty="0" smtClean="0"/>
              <a:t>پاسخ های غیرصادقانه</a:t>
            </a:r>
          </a:p>
          <a:p>
            <a:pPr algn="r">
              <a:buNone/>
            </a:pPr>
            <a:r>
              <a:rPr lang="fa-IR" dirty="0" smtClean="0"/>
              <a:t>کم شدن ارزش تحقیق</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Rocking the daisies</a:t>
            </a:r>
            <a:endParaRPr lang="en-US" dirty="0"/>
          </a:p>
        </p:txBody>
      </p:sp>
      <p:sp>
        <p:nvSpPr>
          <p:cNvPr id="3" name="Content Placeholder 2"/>
          <p:cNvSpPr>
            <a:spLocks noGrp="1"/>
          </p:cNvSpPr>
          <p:nvPr>
            <p:ph idx="1"/>
          </p:nvPr>
        </p:nvSpPr>
        <p:spPr>
          <a:xfrm>
            <a:off x="457200" y="2438400"/>
            <a:ext cx="7239000" cy="4846320"/>
          </a:xfrm>
        </p:spPr>
        <p:txBody>
          <a:bodyPr/>
          <a:lstStyle/>
          <a:p>
            <a:pPr algn="r" rtl="1">
              <a:lnSpc>
                <a:spcPct val="150000"/>
              </a:lnSpc>
              <a:buNone/>
            </a:pPr>
            <a:r>
              <a:rPr lang="en-US" dirty="0" smtClean="0"/>
              <a:t>Rocking the daisies </a:t>
            </a:r>
            <a:r>
              <a:rPr lang="fa-IR" dirty="0" smtClean="0"/>
              <a:t> فستیوال موسیقی از روش مانیتورینگ آنلاین برای ارزیابی برگشت سرمایه برای سرمایه گذاران و اسپانسرها استفاده کرد .</a:t>
            </a:r>
            <a:endParaRPr lang="en-US" dirty="0" smtClean="0"/>
          </a:p>
          <a:p>
            <a:pPr algn="r" rtl="1">
              <a:lnSpc>
                <a:spcPct val="150000"/>
              </a:lnSpc>
              <a:buNone/>
            </a:pPr>
            <a:r>
              <a:rPr lang="en-US" dirty="0" smtClean="0"/>
              <a:t>Return on investment( ROI)</a:t>
            </a:r>
            <a:endParaRPr lang="fa-I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مشکل</a:t>
            </a:r>
            <a:endParaRPr lang="en-US" dirty="0"/>
          </a:p>
        </p:txBody>
      </p:sp>
      <p:sp>
        <p:nvSpPr>
          <p:cNvPr id="3" name="Content Placeholder 2"/>
          <p:cNvSpPr>
            <a:spLocks noGrp="1"/>
          </p:cNvSpPr>
          <p:nvPr>
            <p:ph idx="1"/>
          </p:nvPr>
        </p:nvSpPr>
        <p:spPr/>
        <p:txBody>
          <a:bodyPr/>
          <a:lstStyle/>
          <a:p>
            <a:pPr algn="r" rtl="1">
              <a:lnSpc>
                <a:spcPct val="150000"/>
              </a:lnSpc>
              <a:buNone/>
            </a:pPr>
            <a:r>
              <a:rPr lang="en-US" dirty="0" smtClean="0"/>
              <a:t>Rocking the daisies</a:t>
            </a:r>
            <a:r>
              <a:rPr lang="fa-IR" dirty="0" smtClean="0"/>
              <a:t> فستیوال موسیقی در آفریقای جنوبی است که اکتبر هر سال بر پا می شود .</a:t>
            </a:r>
          </a:p>
          <a:p>
            <a:pPr algn="r" rtl="1">
              <a:lnSpc>
                <a:spcPct val="150000"/>
              </a:lnSpc>
              <a:buNone/>
            </a:pPr>
            <a:r>
              <a:rPr lang="fa-IR" dirty="0" smtClean="0"/>
              <a:t>برای برگزارکنندگان ارزیابی میزان موفقیت و بسیار مهم است زیرا بر طبق آن برنامه ریزی سال بعد صورت می گیرد .سوالاتی که مطرح می شود اینست که“ چگونه فستیوال عامه پسند تر شود یا چگونه می توانیم ثابت کنیم که برگزاری امسال از سال قبل بهتر است؟</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130</TotalTime>
  <Words>799</Words>
  <Application>Microsoft Office PowerPoint</Application>
  <PresentationFormat>On-screen Show (4:3)</PresentationFormat>
  <Paragraphs>72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بازاریابی اینترنتی</vt:lpstr>
      <vt:lpstr>توجیح هزینه های تحقیق</vt:lpstr>
      <vt:lpstr>اهمیت تست در تحقیق </vt:lpstr>
      <vt:lpstr>ابزارهای تجارت</vt:lpstr>
      <vt:lpstr>Slide 5</vt:lpstr>
      <vt:lpstr>مزایا و چالش ها</vt:lpstr>
      <vt:lpstr>چالش ها</vt:lpstr>
      <vt:lpstr>Rocking the daisies</vt:lpstr>
      <vt:lpstr>مشکل</vt:lpstr>
      <vt:lpstr>مشکل</vt:lpstr>
      <vt:lpstr>راه حل</vt:lpstr>
      <vt:lpstr>هویت برند آی</vt:lpstr>
      <vt:lpstr>Slide 13</vt:lpstr>
      <vt:lpstr>عوائد</vt:lpstr>
      <vt:lpstr>OTS</vt:lpstr>
      <vt:lpstr>تصویری فراتر</vt:lpstr>
      <vt:lpstr>Crimson Hexagon’s </vt:lpstr>
      <vt:lpstr>Adobe SiteCatalyst </vt:lpstr>
      <vt:lpstr>Cymfony’s Verismo </vt:lpstr>
      <vt:lpstr>Digimind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بازاریابی اینترنتی</dc:title>
  <dc:creator>milade noor</dc:creator>
  <cp:lastModifiedBy>milade noor</cp:lastModifiedBy>
  <cp:revision>14</cp:revision>
  <dcterms:created xsi:type="dcterms:W3CDTF">2015-11-20T16:54:11Z</dcterms:created>
  <dcterms:modified xsi:type="dcterms:W3CDTF">2015-11-20T19:04:45Z</dcterms:modified>
</cp:coreProperties>
</file>