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6" r:id="rId2"/>
    <p:sldId id="277" r:id="rId3"/>
    <p:sldId id="278" r:id="rId4"/>
    <p:sldId id="256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92" r:id="rId22"/>
    <p:sldId id="291" r:id="rId23"/>
    <p:sldId id="279" r:id="rId24"/>
    <p:sldId id="290" r:id="rId25"/>
    <p:sldId id="282" r:id="rId26"/>
    <p:sldId id="286" r:id="rId27"/>
    <p:sldId id="287" r:id="rId28"/>
    <p:sldId id="288" r:id="rId29"/>
    <p:sldId id="289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7" r:id="rId42"/>
    <p:sldId id="305" r:id="rId43"/>
    <p:sldId id="306" r:id="rId44"/>
    <p:sldId id="309" r:id="rId45"/>
    <p:sldId id="310" r:id="rId46"/>
    <p:sldId id="311" r:id="rId47"/>
    <p:sldId id="312" r:id="rId48"/>
    <p:sldId id="313" r:id="rId49"/>
    <p:sldId id="314" r:id="rId50"/>
    <p:sldId id="315" r:id="rId51"/>
    <p:sldId id="316" r:id="rId52"/>
    <p:sldId id="317" r:id="rId53"/>
    <p:sldId id="318" r:id="rId54"/>
    <p:sldId id="319" r:id="rId55"/>
    <p:sldId id="320" r:id="rId56"/>
    <p:sldId id="321" r:id="rId57"/>
    <p:sldId id="322" r:id="rId58"/>
    <p:sldId id="323" r:id="rId59"/>
    <p:sldId id="324" r:id="rId60"/>
    <p:sldId id="325" r:id="rId61"/>
    <p:sldId id="326" r:id="rId62"/>
    <p:sldId id="327" r:id="rId63"/>
    <p:sldId id="328" r:id="rId64"/>
    <p:sldId id="329" r:id="rId65"/>
    <p:sldId id="330" r:id="rId66"/>
    <p:sldId id="331" r:id="rId67"/>
    <p:sldId id="333" r:id="rId68"/>
    <p:sldId id="334" r:id="rId69"/>
    <p:sldId id="335" r:id="rId70"/>
    <p:sldId id="336" r:id="rId71"/>
    <p:sldId id="337" r:id="rId72"/>
    <p:sldId id="338" r:id="rId73"/>
    <p:sldId id="339" r:id="rId74"/>
    <p:sldId id="340" r:id="rId75"/>
    <p:sldId id="332" r:id="rId7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03" autoAdjust="0"/>
    <p:restoredTop sz="94599" autoAdjust="0"/>
  </p:normalViewPr>
  <p:slideViewPr>
    <p:cSldViewPr>
      <p:cViewPr varScale="1">
        <p:scale>
          <a:sx n="70" d="100"/>
          <a:sy n="70" d="100"/>
        </p:scale>
        <p:origin x="34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4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1C2-092A-49E0-A40A-C20DB4053871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0448-6339-47EA-990B-5E3D9F52E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1C2-092A-49E0-A40A-C20DB4053871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0448-6339-47EA-990B-5E3D9F52E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1C2-092A-49E0-A40A-C20DB4053871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0448-6339-47EA-990B-5E3D9F52E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1C2-092A-49E0-A40A-C20DB4053871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0448-6339-47EA-990B-5E3D9F52E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1C2-092A-49E0-A40A-C20DB4053871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0448-6339-47EA-990B-5E3D9F52E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1C2-092A-49E0-A40A-C20DB4053871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0448-6339-47EA-990B-5E3D9F52E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1C2-092A-49E0-A40A-C20DB4053871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0448-6339-47EA-990B-5E3D9F52E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1C2-092A-49E0-A40A-C20DB4053871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0448-6339-47EA-990B-5E3D9F52E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1C2-092A-49E0-A40A-C20DB4053871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0448-6339-47EA-990B-5E3D9F52E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1C2-092A-49E0-A40A-C20DB4053871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0448-6339-47EA-990B-5E3D9F52E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1C2-092A-49E0-A40A-C20DB4053871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CB0448-6339-47EA-990B-5E3D9F52E0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newsflash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6291C2-092A-49E0-A40A-C20DB4053871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CB0448-6339-47EA-990B-5E3D9F52E0D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newsflash/>
    <p:sndAc>
      <p:stSnd>
        <p:snd r:embed="rId13" name="wind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3200" dirty="0" smtClean="0"/>
              <a:t>تشکیلات حج در قرآن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 rtl="1"/>
            <a:r>
              <a:rPr lang="fa-IR" b="1" dirty="0" smtClean="0">
                <a:solidFill>
                  <a:srgbClr val="FF0000"/>
                </a:solidFill>
              </a:rPr>
              <a:t>وَإِذِ ابْتَلَى إِبْرَاهِیمَ رَبُّهُ بِكَلِمَاتٍ فَأَتَمَّهُنَّ قَالَ إِنِّی جَاعِلُكَ لِلنَّاسِ إِمَامًا قَالَ وَمِنْ ذُرِّیتِی قَالَ لَا ینَالُ عَهْدِی الظَّالِمِینَ«124» بقره</a:t>
            </a:r>
          </a:p>
          <a:p>
            <a:pPr algn="just" rtl="1"/>
            <a:r>
              <a:rPr lang="fa-IR" sz="4000" b="1" dirty="0" smtClean="0">
                <a:latin typeface="IranNastaliq" pitchFamily="18" charset="0"/>
                <a:cs typeface="IranNastaliq" pitchFamily="18" charset="0"/>
              </a:rPr>
              <a:t>(به خاطر آورید) هنگامی که خداوند، ابراهیم را با وسایل گوناگونی آزمود. و او به خوبی از عهده این آزمایشها برآمد. خداوند به او فرمود: «من تو را امام و پیشوای مردم قرار دادم!» ابراهیم عرض کرد: «از دودمان من (نیز امامانی قرار بده!)» خداوند فرمود: «پیمان من، به ستمکاران نمی‌رسد! (و تنها آن دسته از فرزندان تو که پاک و معصوم باشند، شایسته این مقامند)».</a:t>
            </a:r>
            <a:endParaRPr lang="en-US" sz="4000" b="1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SA" sz="3200" dirty="0" smtClean="0"/>
              <a:t>4ـ اعضاي شوراي عالي حج و زيارت: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5720" y="2000240"/>
            <a:ext cx="8572560" cy="464347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ar-SA" sz="2000" dirty="0" smtClean="0">
                <a:latin typeface="Titr" pitchFamily="2" charset="-78"/>
                <a:cs typeface="Titr" pitchFamily="2" charset="-78"/>
              </a:rPr>
              <a:t>ـ رييس جمهور (رييس شوراي عالي و در غياب وي معاون اول رييس جمهور).</a:t>
            </a:r>
            <a:endParaRPr lang="en-US" sz="20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2400" dirty="0" smtClean="0">
                <a:latin typeface="Titr" pitchFamily="2" charset="-78"/>
                <a:cs typeface="Titr" pitchFamily="2" charset="-78"/>
              </a:rPr>
              <a:t>ـ وزير فرهنگ و ارشاد اسلامي. </a:t>
            </a:r>
            <a:endParaRPr lang="en-US" sz="24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2400" dirty="0" smtClean="0">
                <a:latin typeface="Titr" pitchFamily="2" charset="-78"/>
                <a:cs typeface="Titr" pitchFamily="2" charset="-78"/>
              </a:rPr>
              <a:t>ـ نماينده مقام معظم رهبري در امور حج و زيارت (در صورت معرفي).</a:t>
            </a:r>
            <a:endParaRPr lang="en-US" sz="24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2400" dirty="0" smtClean="0">
                <a:latin typeface="Titr" pitchFamily="2" charset="-78"/>
                <a:cs typeface="Titr" pitchFamily="2" charset="-78"/>
              </a:rPr>
              <a:t>ـ وزير امور خارجه.</a:t>
            </a:r>
            <a:endParaRPr lang="en-US" sz="24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2400" dirty="0" smtClean="0">
                <a:latin typeface="Titr" pitchFamily="2" charset="-78"/>
                <a:cs typeface="Titr" pitchFamily="2" charset="-78"/>
              </a:rPr>
              <a:t>ـ وزير كشور</a:t>
            </a:r>
            <a:endParaRPr lang="en-US" sz="24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2400" dirty="0" smtClean="0">
                <a:latin typeface="Titr" pitchFamily="2" charset="-78"/>
                <a:cs typeface="Titr" pitchFamily="2" charset="-78"/>
              </a:rPr>
              <a:t>ـ وزير امور اقتصاد و دارايي.</a:t>
            </a:r>
            <a:endParaRPr lang="en-US" sz="24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2400" dirty="0" smtClean="0">
                <a:latin typeface="Titr" pitchFamily="2" charset="-78"/>
                <a:cs typeface="Titr" pitchFamily="2" charset="-78"/>
              </a:rPr>
              <a:t>ـ وزير راه و ترابري.</a:t>
            </a:r>
            <a:endParaRPr lang="en-US" sz="24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2400" dirty="0" smtClean="0">
                <a:latin typeface="Titr" pitchFamily="2" charset="-78"/>
                <a:cs typeface="Titr" pitchFamily="2" charset="-78"/>
              </a:rPr>
              <a:t>ـ وزير بهداشت، درمان و آموزش پزشكي.</a:t>
            </a:r>
            <a:endParaRPr lang="en-US" sz="24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2400" dirty="0" smtClean="0">
                <a:latin typeface="Titr" pitchFamily="2" charset="-78"/>
                <a:cs typeface="Titr" pitchFamily="2" charset="-78"/>
              </a:rPr>
              <a:t>ـ رييس سازمان مديريت و برنامه‌ريزي كشور.</a:t>
            </a:r>
            <a:endParaRPr lang="en-US" sz="24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2400" dirty="0" smtClean="0">
                <a:latin typeface="Titr" pitchFamily="2" charset="-78"/>
                <a:cs typeface="Titr" pitchFamily="2" charset="-78"/>
              </a:rPr>
              <a:t>ـ فرمانده نيروي انتظامي كشور. </a:t>
            </a:r>
            <a:endParaRPr lang="en-US" sz="24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endParaRPr lang="en-US" sz="2400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3200" dirty="0" smtClean="0"/>
              <a:t>ادامه </a:t>
            </a:r>
            <a:r>
              <a:rPr lang="ar-SA" sz="3200" dirty="0" smtClean="0"/>
              <a:t>اعضاي شوراي عالي حج و زيارت: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2000240"/>
            <a:ext cx="8429684" cy="435771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 rtl="1"/>
            <a:r>
              <a:rPr lang="ar-SA" sz="3600" dirty="0" smtClean="0">
                <a:latin typeface="Titr" pitchFamily="2" charset="-78"/>
                <a:cs typeface="Titr" pitchFamily="2" charset="-78"/>
              </a:rPr>
              <a:t>ــ رييس سازمان صدا و سيما.</a:t>
            </a:r>
            <a:endParaRPr lang="en-US" sz="36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3600" dirty="0" smtClean="0">
                <a:latin typeface="Titr" pitchFamily="2" charset="-78"/>
                <a:cs typeface="Titr" pitchFamily="2" charset="-78"/>
              </a:rPr>
              <a:t>ـ رييس سازمان حج و زيارت (دبير شورا).</a:t>
            </a:r>
            <a:endParaRPr lang="en-US" sz="36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3600" dirty="0" smtClean="0">
                <a:latin typeface="Titr" pitchFamily="2" charset="-78"/>
                <a:cs typeface="Titr" pitchFamily="2" charset="-78"/>
              </a:rPr>
              <a:t>ـ رييس كميسيون مشترك ايران و كشور مربوط (حسب مورد).</a:t>
            </a:r>
            <a:endParaRPr lang="en-US" sz="36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3600" dirty="0" smtClean="0">
                <a:latin typeface="Titr" pitchFamily="2" charset="-78"/>
                <a:cs typeface="Titr" pitchFamily="2" charset="-78"/>
              </a:rPr>
              <a:t>ـ يك نفر صاحب نظر به انتخاب وزير فرهنگ و ارشاد اسلامي.</a:t>
            </a:r>
            <a:endParaRPr lang="en-US" sz="36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endParaRPr lang="fa-IR" sz="36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3600" dirty="0" smtClean="0">
                <a:latin typeface="Titr" pitchFamily="2" charset="-78"/>
                <a:cs typeface="Titr" pitchFamily="2" charset="-78"/>
              </a:rPr>
              <a:t> يك نفر صاحب نظر به انتخاب نماينده مقام معظم رهبري در امور حج و زيارت.</a:t>
            </a:r>
            <a:endParaRPr lang="en-US" sz="36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3600" dirty="0" smtClean="0">
                <a:latin typeface="Titr" pitchFamily="2" charset="-78"/>
                <a:cs typeface="Titr" pitchFamily="2" charset="-78"/>
              </a:rPr>
              <a:t>تبصره1ـ ترتيب تشكيل و رسميت جلسات و نحوه راي‌گيري به موجب آيين‌نامه‌اي خواهد بود كه به تصويب شورا مي‌رسد.</a:t>
            </a:r>
            <a:endParaRPr lang="en-US" sz="36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3600" dirty="0" smtClean="0">
                <a:latin typeface="Titr" pitchFamily="2" charset="-78"/>
                <a:cs typeface="Titr" pitchFamily="2" charset="-78"/>
              </a:rPr>
              <a:t>تبصره2ـ دبيرخانه شوراي عالي حج و زيارت در سازمان تشكيل مي‌گردد.</a:t>
            </a:r>
            <a:endParaRPr lang="en-US" sz="36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endParaRPr lang="en-US" sz="3600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SA" sz="3200" dirty="0" smtClean="0"/>
              <a:t>5 ـ شرح وظايف شوراي عالي حج و زيارت: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2000240"/>
            <a:ext cx="8429684" cy="435771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ـ </a:t>
            </a:r>
            <a:r>
              <a:rPr lang="ar-SA" sz="3200" dirty="0" smtClean="0">
                <a:latin typeface="IranNastaliq" pitchFamily="18" charset="0"/>
                <a:cs typeface="IranNastaliq" pitchFamily="18" charset="0"/>
              </a:rPr>
              <a:t>بررسي و تصويب برنامه‌هاي راهبردي، اهداف، سياست‌ها، خط مشي‌ها و روش‌هاي اجرايي سازمان در امور مربوط به حج و زيارت.</a:t>
            </a:r>
            <a:endParaRPr lang="en-US" sz="32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r>
              <a:rPr lang="ar-SA" sz="3200" dirty="0" smtClean="0">
                <a:latin typeface="IranNastaliq" pitchFamily="18" charset="0"/>
                <a:cs typeface="IranNastaliq" pitchFamily="18" charset="0"/>
              </a:rPr>
              <a:t>ـ بررسي و تصويب آيين‌نامه‌هاي مالي و معاملاتي مربوط به بودجه عمليات اجرايي سازمان.</a:t>
            </a:r>
            <a:endParaRPr lang="en-US" sz="32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r>
              <a:rPr lang="ar-SA" sz="3200" dirty="0" smtClean="0">
                <a:latin typeface="IranNastaliq" pitchFamily="18" charset="0"/>
                <a:cs typeface="IranNastaliq" pitchFamily="18" charset="0"/>
              </a:rPr>
              <a:t>ـ بررسي و تصويب ميزان وجوه قابل دريافت از زائران و تعيين نحوه مديريت و مصرف آن در چارچوب منافع جامع زائران.</a:t>
            </a:r>
            <a:endParaRPr lang="en-US" sz="32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r>
              <a:rPr lang="ar-SA" sz="3200" dirty="0" smtClean="0">
                <a:latin typeface="IranNastaliq" pitchFamily="18" charset="0"/>
                <a:cs typeface="IranNastaliq" pitchFamily="18" charset="0"/>
              </a:rPr>
              <a:t>ـ تصميم‌گيري نسبت به كليه پيشنهادهاي مربوط به حج و زيارت ارايه شده به شورا در چارچوب قوانين و مقررات. </a:t>
            </a:r>
            <a:endParaRPr lang="en-US" sz="32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endParaRPr lang="en-US" sz="40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2800" dirty="0" smtClean="0"/>
              <a:t>ادامه </a:t>
            </a:r>
            <a:r>
              <a:rPr lang="ar-SA" sz="2800" dirty="0" smtClean="0"/>
              <a:t>شرح وظايف شوراي عالي حج و زيارت: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2000240"/>
            <a:ext cx="8429684" cy="435771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 rtl="1"/>
            <a:r>
              <a:rPr lang="ar-SA" sz="3600" dirty="0" smtClean="0"/>
              <a:t>ـ بررسي و تاييد ضوابط اجرايي نحوه گزينش و صدور مجوز و تعليق و نيز لغو مجوز كارگزاران امور حج و زيارت اعم از حقيقي و حقوقي. </a:t>
            </a:r>
            <a:endParaRPr lang="en-US" sz="3600" dirty="0" smtClean="0"/>
          </a:p>
          <a:p>
            <a:pPr algn="just" rtl="1"/>
            <a:r>
              <a:rPr lang="ar-SA" sz="3600" dirty="0" smtClean="0"/>
              <a:t>ـ تعيين حسابرسان قانوني سازمان.</a:t>
            </a:r>
            <a:endParaRPr lang="en-US" sz="3600" dirty="0" smtClean="0"/>
          </a:p>
          <a:p>
            <a:pPr algn="just" rtl="1"/>
            <a:r>
              <a:rPr lang="ar-SA" sz="3600" dirty="0" smtClean="0"/>
              <a:t>تبصره1ـ مصوبات شورا پس از تاييد رييس جمهور توسط دبيرشورا ابلاغ مي‌گردد.</a:t>
            </a:r>
            <a:endParaRPr lang="fa-IR" sz="3600" dirty="0" smtClean="0"/>
          </a:p>
          <a:p>
            <a:pPr algn="just" rtl="1"/>
            <a:r>
              <a:rPr lang="ar-SA" sz="3600" dirty="0" smtClean="0"/>
              <a:t>تبصره2ـ مازاد احتمالي وجوه دريافت شده از زائران توسط حسابرسان سازمان مشخص و بنا به پيشنهاد وزير فرهنگ و ارشاد اسلامي و تاييد رييس جمهور در چارچوب منافع زائران به مصرف امور فرهنگي و خيريه مي‌رسد.</a:t>
            </a:r>
            <a:endParaRPr lang="en-US" sz="3600" dirty="0"/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SA" sz="2800" dirty="0" smtClean="0"/>
              <a:t> ـ وظايف و اختيارات نمايندگي ولي فقيه در امورحج و زيارت: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2000240"/>
            <a:ext cx="8429684" cy="435771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/>
            <a:r>
              <a:rPr lang="ar-SA" sz="3600" dirty="0" smtClean="0">
                <a:latin typeface="Titr" pitchFamily="2" charset="-78"/>
                <a:cs typeface="Titr" pitchFamily="2" charset="-78"/>
              </a:rPr>
              <a:t>ـ براساس احكام و دستورات ولي‌فقيه كه صادر شده است يا صادر خواهد شد، تعيين مي‌گردد.</a:t>
            </a:r>
            <a:r>
              <a:rPr lang="en-US" sz="3600" dirty="0" smtClean="0">
                <a:latin typeface="Titr" pitchFamily="2" charset="-78"/>
                <a:cs typeface="Titr" pitchFamily="2" charset="-78"/>
              </a:rPr>
              <a:t> </a:t>
            </a:r>
          </a:p>
          <a:p>
            <a:pPr algn="just" rtl="1"/>
            <a:r>
              <a:rPr lang="ar-SA" sz="3600" dirty="0" smtClean="0">
                <a:latin typeface="Titr" pitchFamily="2" charset="-78"/>
                <a:cs typeface="Titr" pitchFamily="2" charset="-78"/>
              </a:rPr>
              <a:t>تبصره ـ رييس سازمان حج و زيارت توسط وزير فرهنگ و ارشاد اسلامي با هماهنگي نماينده ولي‌فقيه در امور حج و زيارت به عنوان معاون وزير انتخاب مي‌شود.</a:t>
            </a:r>
            <a:endParaRPr lang="en-US" sz="3600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SA" sz="2800" dirty="0" smtClean="0"/>
              <a:t>7ـ اهم وظايف رييس سازمان: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2000240"/>
            <a:ext cx="8429684" cy="435771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 rtl="1"/>
            <a:r>
              <a:rPr lang="ar-SA" sz="3600" dirty="0" smtClean="0"/>
              <a:t>ـ تهيه و تدوين برنامه‌هاي راهبردي و آيين‌نامه‌هاي مورد نياز سازمان و پيشنهاد آن براي تصويب به مراجع ذيربط.</a:t>
            </a:r>
            <a:endParaRPr lang="en-US" sz="3600" dirty="0" smtClean="0"/>
          </a:p>
          <a:p>
            <a:pPr algn="just" rtl="1"/>
            <a:r>
              <a:rPr lang="ar-SA" sz="3600" dirty="0" smtClean="0"/>
              <a:t>ـ بكارگيري و عزل و نصب نيروي انساني سازمان درچارچوب قوانين و مقررات مربوط.ـ ساماندهي آموزش و نظارت و كنترل حسن اجراي برنامه‌هاي ابلاغي در مركز و دفاتر استان‌ها.</a:t>
            </a:r>
            <a:endParaRPr lang="fa-IR" sz="3600" dirty="0" smtClean="0"/>
          </a:p>
          <a:p>
            <a:pPr algn="just" rtl="1"/>
            <a:r>
              <a:rPr lang="ar-SA" sz="3600" dirty="0" smtClean="0"/>
              <a:t>ـ امضاي مكاتبات و اسناد، افتتاح حساب در بانكها و معرفي امضاهاي مجاز و صدور اجازه پرداخت هزينه‌ها و حدود برنامه‌ها و اعتبارات مصوب.</a:t>
            </a:r>
            <a:endParaRPr lang="en-US" sz="3600" dirty="0" smtClean="0"/>
          </a:p>
          <a:p>
            <a:pPr algn="just" rtl="1"/>
            <a:endParaRPr lang="en-US" sz="3600" dirty="0"/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2858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SA" sz="2800" dirty="0" smtClean="0"/>
              <a:t>7ـ اهم وظايف رييس سازمان: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1785926"/>
            <a:ext cx="8429684" cy="478634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ar-SA" sz="2800" dirty="0" smtClean="0">
                <a:latin typeface="IranNastaliq" pitchFamily="18" charset="0"/>
                <a:cs typeface="IranNastaliq" pitchFamily="18" charset="0"/>
              </a:rPr>
              <a:t>ـ نمايندگي سازمان در مقابل اشخاص حقيقي و حقوقي طرف دعوي اعم از داخلي و خارجي با حق انتخاب وكيل و حق وكالت دولت تا يك درجه و ارايه پيشنهاد صلح و سازش به مراجع ذيصلاح با رعايت قوانين و مقررات مربوط.</a:t>
            </a:r>
            <a:endParaRPr lang="en-US" sz="28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r>
              <a:rPr lang="ar-SA" sz="2800" dirty="0" smtClean="0">
                <a:latin typeface="IranNastaliq" pitchFamily="18" charset="0"/>
                <a:cs typeface="IranNastaliq" pitchFamily="18" charset="0"/>
              </a:rPr>
              <a:t>ـ تهيه و تنظيم شرح وظايف و نمودار سازماني سازمان حج و زيارت و </a:t>
            </a:r>
            <a:r>
              <a:rPr lang="ar-SA" sz="3200" dirty="0" smtClean="0">
                <a:latin typeface="IranNastaliq" pitchFamily="18" charset="0"/>
                <a:cs typeface="IranNastaliq" pitchFamily="18" charset="0"/>
              </a:rPr>
              <a:t>اجراي</a:t>
            </a:r>
            <a:r>
              <a:rPr lang="ar-SA" sz="2800" dirty="0" smtClean="0">
                <a:latin typeface="IranNastaliq" pitchFamily="18" charset="0"/>
                <a:cs typeface="IranNastaliq" pitchFamily="18" charset="0"/>
              </a:rPr>
              <a:t> آن پس از تاييد وزير، تصويب شوراي عالي حج و زيارت و تاييد سازمان مديريت و برنامه‌ريزي كشور</a:t>
            </a:r>
            <a:r>
              <a:rPr lang="fa-IR" sz="2800" dirty="0" smtClean="0">
                <a:latin typeface="IranNastaliq" pitchFamily="18" charset="0"/>
                <a:cs typeface="IranNastaliq" pitchFamily="18" charset="0"/>
              </a:rPr>
              <a:t>.</a:t>
            </a:r>
          </a:p>
          <a:p>
            <a:pPr algn="just" rtl="1"/>
            <a:r>
              <a:rPr lang="ar-SA" sz="2800" dirty="0" smtClean="0">
                <a:latin typeface="IranNastaliq" pitchFamily="18" charset="0"/>
                <a:cs typeface="IranNastaliq" pitchFamily="18" charset="0"/>
              </a:rPr>
              <a:t>ـ تهيه و تنظيم بودجه سالانه سازمان و ارايه آن به شوراي عالي حج و زيارت جهت تصويب.</a:t>
            </a:r>
            <a:endParaRPr lang="fa-IR" sz="28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r>
              <a:rPr lang="ar-SA" sz="2800" dirty="0" smtClean="0">
                <a:latin typeface="IranNastaliq" pitchFamily="18" charset="0"/>
                <a:cs typeface="IranNastaliq" pitchFamily="18" charset="0"/>
              </a:rPr>
              <a:t>ـ اداره دبيرخانه شوراي عالي حج و زيارت و اهتمام در اجراي مصوبات شورا.</a:t>
            </a:r>
            <a:endParaRPr lang="fa-IR" sz="28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r>
              <a:rPr lang="ar-SA" sz="2800" dirty="0" smtClean="0">
                <a:latin typeface="IranNastaliq" pitchFamily="18" charset="0"/>
                <a:cs typeface="IranNastaliq" pitchFamily="18" charset="0"/>
              </a:rPr>
              <a:t>ـ تهيه و تدوين آيين‌نامه‌ها و دستورالعمل‌هاي مورد نياز.</a:t>
            </a:r>
            <a:endParaRPr lang="en-US" sz="28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endParaRPr lang="en-US" sz="28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SA" sz="2800" dirty="0" smtClean="0"/>
              <a:t>7ـ اهم وظايف رييس سازمان: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2000240"/>
            <a:ext cx="8429684" cy="435771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/>
            <a:r>
              <a:rPr lang="ar-SA" sz="3600" dirty="0" smtClean="0"/>
              <a:t>تبصره1ـ رييس سازمان حج و زيارت در مقابل وزير فرهنگ و ارشاد اسلامي پاسخگوست. تبصره2ـ حق‌الزحمه حسابرسان توسط سازمان پرداخت مي‌شود.</a:t>
            </a:r>
            <a:endParaRPr lang="en-US" sz="3600" dirty="0" smtClean="0"/>
          </a:p>
          <a:p>
            <a:pPr algn="just" rtl="1"/>
            <a:r>
              <a:rPr lang="ar-SA" sz="3600" dirty="0" smtClean="0"/>
              <a:t>تبصره3ـ اسناد و اوراق بهادار و تعهدآور مالي در مورد اعتبارات موضوع مفاد اين مصوبه با امضاي رييس سازمان (يا مقام مجاز از طرف وي) و نيز ذيحساب معتبر خواهدبود. </a:t>
            </a:r>
            <a:endParaRPr lang="en-US" sz="3600" dirty="0" smtClean="0"/>
          </a:p>
          <a:p>
            <a:pPr algn="just" rtl="1"/>
            <a:endParaRPr lang="en-US" sz="3600" dirty="0"/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001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2800" dirty="0" smtClean="0"/>
              <a:t>وظایف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1571612"/>
            <a:ext cx="8429684" cy="485778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ar-SA" sz="4400" b="1" dirty="0" smtClean="0">
                <a:latin typeface="IranNastaliq" pitchFamily="18" charset="0"/>
                <a:cs typeface="IranNastaliq" pitchFamily="18" charset="0"/>
              </a:rPr>
              <a:t>8 ـ </a:t>
            </a:r>
            <a:r>
              <a:rPr lang="ar-SA" sz="4400" dirty="0" smtClean="0">
                <a:latin typeface="IranNastaliq" pitchFamily="18" charset="0"/>
                <a:cs typeface="IranNastaliq" pitchFamily="18" charset="0"/>
              </a:rPr>
              <a:t>سازمان حج و زيارت موظف است برنامه‌ها و طرح‌هاي اجرايي لازم در زمينه بيمه زائران، وصول و ايصال ماترك زائران متوفي، اسكان، امور بهداشتي و سلامت جسمي، تغذيه، امنيت و رواديد، حمل و نقل و ديگر امور مربوط با همكاري مسئولين وزارتخانه‌ها و سازمانهاي ذيربط تدوين و به مورد اجرا درآورد. 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endParaRPr lang="en-US" sz="44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2800" dirty="0" smtClean="0"/>
              <a:t>نحوه هزینه اعتبار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2000240"/>
            <a:ext cx="8429684" cy="435771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/>
            <a:r>
              <a:rPr lang="ar-SA" sz="3600" b="1" dirty="0" smtClean="0"/>
              <a:t>9ـ </a:t>
            </a:r>
            <a:r>
              <a:rPr lang="ar-SA" sz="3600" dirty="0" smtClean="0"/>
              <a:t>كليه هزينه‌هايي كه اعتبار آن از محل بودجه عمومي كشور تامين مي‌شود و نيز ساير خدماتي كه در زمينه امور حج و زيارت در اين اساسنامه براي آن حكمي پيش‌بيني نشده تابع مقررات عمومي كشور خواهد بود.</a:t>
            </a:r>
            <a:endParaRPr lang="en-US" sz="3600" dirty="0"/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3200" dirty="0" smtClean="0"/>
              <a:t>تشکیلات حج در قرآن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/>
            <a:r>
              <a:rPr lang="fa-IR" b="1" dirty="0" smtClean="0">
                <a:solidFill>
                  <a:srgbClr val="FF0000"/>
                </a:solidFill>
              </a:rPr>
              <a:t>وَإِذْ جَعَلْنَا الْبَیتَ مَثَابَةً لِلنَّاسِ وَأَمْنًا وَاتَّخِذُوا مِنْ مَقَامِ إِبْرَاهِیمَ مُصَلًّى وَعَهِدْنَا إِلَى إِبْرَاهِیمَ وَإِسْمَاعِیلَ أَنْ طَهِّرَا بَیتِی لِلطَّائِفِینَ وَالْعَاكِفِینَ وَالرُّكَّعِ السُّجُودِ«125» بقره</a:t>
            </a:r>
          </a:p>
          <a:p>
            <a:pPr algn="just" rtl="1"/>
            <a:r>
              <a:rPr lang="fa-IR" b="1" dirty="0" smtClean="0"/>
              <a:t>و (به خاطر بیاورید) هنگامی که خانه کعبه را محل بازگشت و مرکز امن و امان برای مردم قرار دادیم! و (برای تجدید خاطره،) از مقام ابراهیم، عبادتگاهی برای خود انتخاب کنید! و ما به ابراهیم و اسماعیل امر کردیم که: «خانه مرا برای طواف‌کنندگان و مجاوران و رکوع‌کنندگان و سجده‌کنندگان، پاک و پاکیزه کنید!»</a:t>
            </a:r>
            <a:endParaRPr lang="en-US" b="1" dirty="0"/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21444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fa-IR" sz="2800" dirty="0" smtClean="0"/>
              <a:t>استخدام کارکنان حج و نحوه صدور مجور فعالیت زیارتی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2000240"/>
            <a:ext cx="8429684" cy="435771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/>
            <a:r>
              <a:rPr lang="ar-SA" sz="3600" b="1" dirty="0" smtClean="0">
                <a:latin typeface="Titr" pitchFamily="2" charset="-78"/>
                <a:cs typeface="Titr" pitchFamily="2" charset="-78"/>
              </a:rPr>
              <a:t>10ـ </a:t>
            </a:r>
            <a:r>
              <a:rPr lang="ar-SA" sz="3600" dirty="0" smtClean="0">
                <a:latin typeface="Titr" pitchFamily="2" charset="-78"/>
                <a:cs typeface="Titr" pitchFamily="2" charset="-78"/>
              </a:rPr>
              <a:t>كاركنان سازمان مشمول مقررات قانون استخدام كشوري و آيين‌نامه‌ها و مقررات مربوط به آن مي‌باشند.</a:t>
            </a:r>
            <a:endParaRPr lang="en-US" sz="36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3600" b="1" dirty="0" smtClean="0">
                <a:latin typeface="Titr" pitchFamily="2" charset="-78"/>
                <a:cs typeface="Titr" pitchFamily="2" charset="-78"/>
              </a:rPr>
              <a:t>11ـ </a:t>
            </a:r>
            <a:r>
              <a:rPr lang="ar-SA" sz="3600" dirty="0" smtClean="0">
                <a:latin typeface="Titr" pitchFamily="2" charset="-78"/>
                <a:cs typeface="Titr" pitchFamily="2" charset="-78"/>
              </a:rPr>
              <a:t>صدور مجوز فعاليت اشخاص حقيقي و حقوقي و انتخاب كارگزاران در امورحج و زيارت و نحوه نظارت بر انجام وظايف و فعاليت شركت‌ها و دفاتر خدمات زيارتي براساس دستورالعملي خواهد بود كه توسط سازمان تنظيم و به تصويب هيات وزيران خواهد رسيد.</a:t>
            </a:r>
            <a:endParaRPr lang="en-US" sz="36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endParaRPr lang="en-US" sz="3600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5" grpId="1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001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چارت سازمان حج وزیارت</a:t>
            </a:r>
            <a:endParaRPr lang="en-US" sz="72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4291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286116" y="1928802"/>
            <a:ext cx="2143140" cy="114300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معاون وزیر ورئیس سازمان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Left-Right-Up Arrow 11"/>
          <p:cNvSpPr/>
          <p:nvPr/>
        </p:nvSpPr>
        <p:spPr>
          <a:xfrm>
            <a:off x="3286116" y="3143248"/>
            <a:ext cx="2286016" cy="1214446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643570" y="3143248"/>
            <a:ext cx="2643206" cy="1500198"/>
          </a:xfrm>
          <a:prstGeom prst="ellipse">
            <a:avLst/>
          </a:prstGeom>
          <a:solidFill>
            <a:srgbClr val="FFFF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a-IR" sz="2400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ucrosiaUPC" pitchFamily="18" charset="-34"/>
                <a:cs typeface="EucrosiaUPC" pitchFamily="18" charset="-34"/>
              </a:rPr>
              <a:t>معاون حج،عمره وعتبات سازمان</a:t>
            </a:r>
            <a:endParaRPr lang="en-US" sz="2400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ucrosiaUPC" pitchFamily="18" charset="-34"/>
              <a:cs typeface="EucrosiaUPC" pitchFamily="18" charset="-34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42910" y="3214686"/>
            <a:ext cx="2428892" cy="157163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a-IR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معاون توسعه منابع انسانی </a:t>
            </a:r>
            <a:endParaRPr lang="en-US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 flipV="1">
            <a:off x="-80877" y="2857496"/>
            <a:ext cx="250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001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چارت سازمان حج وزیارت</a:t>
            </a:r>
            <a:endParaRPr lang="en-US" sz="66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44022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flipV="1">
            <a:off x="-80877" y="2857496"/>
            <a:ext cx="250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Quad Arrow 8"/>
          <p:cNvSpPr/>
          <p:nvPr/>
        </p:nvSpPr>
        <p:spPr>
          <a:xfrm>
            <a:off x="3143240" y="3143248"/>
            <a:ext cx="2857520" cy="1643074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500430" y="4857760"/>
            <a:ext cx="2286016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Titr" pitchFamily="2" charset="-78"/>
                <a:cs typeface="Titr" pitchFamily="2" charset="-78"/>
              </a:rPr>
              <a:t>اداره کل فنی وامورکارگزاران</a:t>
            </a:r>
            <a:endParaRPr lang="en-US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214678" y="2000240"/>
            <a:ext cx="2500330" cy="100013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معاون حج ،عمره وعتبات</a:t>
            </a:r>
            <a:endParaRPr lang="en-US" dirty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714348" y="3429000"/>
            <a:ext cx="2357454" cy="121444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اداره کل تغذیه وتدارکات سازمان</a:t>
            </a:r>
            <a:endParaRPr lang="en-US" dirty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6286512" y="3357562"/>
            <a:ext cx="2071702" cy="114300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اداره کل پذیرش واعزام سازمان</a:t>
            </a:r>
            <a:endParaRPr lang="en-US" dirty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001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چارت سازمان حج وزیارت</a:t>
            </a:r>
            <a:endParaRPr lang="en-US" sz="72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00034" y="1643050"/>
            <a:ext cx="8358246" cy="50006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flipV="1">
            <a:off x="-80877" y="2857496"/>
            <a:ext cx="250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Oval 10"/>
          <p:cNvSpPr/>
          <p:nvPr/>
        </p:nvSpPr>
        <p:spPr>
          <a:xfrm>
            <a:off x="3214678" y="1785926"/>
            <a:ext cx="2357454" cy="1285884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معاون توسعه منابع انسانی </a:t>
            </a:r>
            <a:endParaRPr 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786446" y="3429000"/>
            <a:ext cx="1928826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اداره کل امور مالی </a:t>
            </a:r>
            <a:endParaRPr lang="en-US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000100" y="3429000"/>
            <a:ext cx="1985970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اداره کل توسعه منابع انسانی وپشتیبانی</a:t>
            </a:r>
            <a:endParaRPr lang="en-US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Cross 12"/>
          <p:cNvSpPr/>
          <p:nvPr/>
        </p:nvSpPr>
        <p:spPr>
          <a:xfrm>
            <a:off x="3357554" y="3143248"/>
            <a:ext cx="2071702" cy="1857388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86116" y="5214950"/>
            <a:ext cx="2357454" cy="10001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اداره کل امور حقوقی وقرارداد ها</a:t>
            </a:r>
            <a:endParaRPr lang="en-US" sz="2400" dirty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fa-IR" sz="8000" dirty="0" smtClean="0">
                <a:latin typeface="IranNastaliq" pitchFamily="18" charset="0"/>
                <a:cs typeface="IranNastaliq" pitchFamily="18" charset="0"/>
              </a:rPr>
              <a:t>واحدهای حوزه ریاست سازمان</a:t>
            </a:r>
            <a:endParaRPr lang="en-US" sz="8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85926"/>
            <a:ext cx="8401080" cy="47149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اداره کل حوزه ریاست وروابط عمومی.</a:t>
            </a:r>
          </a:p>
          <a:p>
            <a:pPr algn="r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گزینش.</a:t>
            </a:r>
          </a:p>
          <a:p>
            <a:pPr algn="r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حراست.</a:t>
            </a:r>
          </a:p>
          <a:p>
            <a:pPr algn="r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دفترنمایندگی حج وزیارت در عربستان.</a:t>
            </a:r>
          </a:p>
          <a:p>
            <a:pPr algn="r" rtl="1"/>
            <a:r>
              <a:rPr lang="fa-IR" sz="3200" b="1" dirty="0" smtClean="0">
                <a:latin typeface="Titr" pitchFamily="2" charset="-78"/>
                <a:cs typeface="Titr" pitchFamily="2" charset="-78"/>
              </a:rPr>
              <a:t>نمایندگی امور حج و زیارت در سوریه و عراق.</a:t>
            </a:r>
          </a:p>
          <a:p>
            <a:pPr lvl="0" algn="r" rtl="1"/>
            <a:r>
              <a:rPr lang="fa-IR" sz="3200" b="1" dirty="0" smtClean="0">
                <a:latin typeface="Titr" pitchFamily="2" charset="-78"/>
                <a:cs typeface="Titr" pitchFamily="2" charset="-78"/>
              </a:rPr>
              <a:t>دفتر بازرسی، ارزیابی عملکرد و رسیدگی به شکایات .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3200" b="1" dirty="0" smtClean="0">
                <a:latin typeface="Titr" pitchFamily="2" charset="-78"/>
                <a:cs typeface="Titr" pitchFamily="2" charset="-78"/>
              </a:rPr>
              <a:t>دفتر بهسازی، آموزش و فناوری.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algn="r" rtl="1"/>
            <a:endParaRPr lang="fa-IR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10515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60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141046" cy="464347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 algn="just" rtl="1"/>
            <a:r>
              <a:rPr lang="fa-IR" sz="54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وظایف حوزه ریاست و روابط عمومی:</a:t>
            </a:r>
          </a:p>
          <a:p>
            <a:pPr lvl="0" algn="just" rtl="1"/>
            <a:endParaRPr lang="en-US" dirty="0" smtClean="0"/>
          </a:p>
          <a:p>
            <a:pPr lvl="0" algn="just" rtl="1"/>
            <a:r>
              <a:rPr lang="fa-IR" dirty="0" smtClean="0">
                <a:latin typeface="Titr" pitchFamily="2" charset="-78"/>
                <a:cs typeface="Titr" pitchFamily="2" charset="-78"/>
              </a:rPr>
              <a:t>1-برقراری ارتباط مستمر با مسئولان در مرکز و استانها بمنظور اطلاع از فعالیت های انجام شده و تهیه کارنامه فعالیت های سازمان و انتشار آنها حسب نظر رئیس شازمان و همچنین هدایت فعالیت استان ها در راستای سیاست های مصوب سازمان.</a:t>
            </a:r>
            <a:endParaRPr lang="en-US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dirty="0" smtClean="0">
                <a:latin typeface="Titr" pitchFamily="2" charset="-78"/>
                <a:cs typeface="Titr" pitchFamily="2" charset="-78"/>
              </a:rPr>
              <a:t>2-ابلاغ کلیه دستورات، مصوبات و بخشنامه های رئیس سازمان به اشخاص و واحدهای ذیربط.</a:t>
            </a:r>
            <a:endParaRPr lang="en-US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dirty="0" smtClean="0">
                <a:latin typeface="Titr" pitchFamily="2" charset="-78"/>
                <a:cs typeface="Titr" pitchFamily="2" charset="-78"/>
              </a:rPr>
              <a:t>3-تهیه و تنظیم صورتجلسات ریاست و مسئولان سازمان و پیگیری تصمیمات متخذه تا حصول نتیجه.</a:t>
            </a:r>
            <a:endParaRPr lang="en-US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endParaRPr lang="en-US" dirty="0"/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10515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60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141046" cy="464347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 algn="just" rtl="1"/>
            <a:r>
              <a:rPr lang="fa-IR" dirty="0" smtClean="0">
                <a:latin typeface="Titr" pitchFamily="2" charset="-78"/>
                <a:cs typeface="Titr" pitchFamily="2" charset="-78"/>
              </a:rPr>
              <a:t>4-بررسی و پاسخگوئی به پیشنهادات و سئوالات و انتقادات واصله به سازمان یا منعکس شده در رسانه های گروهی از طریق هماهنگی و کسب نظر از واحد تخصصی ذیربط و با هماهنگی ریاست سازمان و جمع آوری پیشنهادات و نقطه نظرات  عمومی و تخصصی و سنجش افکار نسبت به سازمان و ارائه نتایج حاصله به مسئولان.</a:t>
            </a:r>
            <a:endParaRPr lang="en-US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dirty="0" smtClean="0">
                <a:latin typeface="Titr" pitchFamily="2" charset="-78"/>
                <a:cs typeface="Titr" pitchFamily="2" charset="-78"/>
              </a:rPr>
              <a:t>5-دریافت نامه های ثبت شده و توزیع نامه ها و یادداشت های خاص ریاست سازمان و گزارش کتبی و شفاهی مطالب مهم و فوری به رئیس سازمان و جمع آوری و تنظیم اطلاعات کاری مورد نیاز ریاست سازمان و تهیه آرشیوی از اطلاعات موجود و حفظ و نگهداری اسناد مربوطه.</a:t>
            </a:r>
            <a:endParaRPr lang="en-US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endParaRPr lang="en-US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10515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60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141046" cy="464347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 algn="just" rtl="1"/>
            <a:r>
              <a:rPr lang="fa-IR" dirty="0" smtClean="0">
                <a:latin typeface="Titr" pitchFamily="2" charset="-78"/>
                <a:cs typeface="Titr" pitchFamily="2" charset="-78"/>
              </a:rPr>
              <a:t>6-انجام امور مربوط به مصاحبه ها و کنفرانس های رئیس سازمان با رسانه ها و امور تشریفات مربوط به مهمانان و بازدیدها و انجام امور مطبوعاتی و روابط عمومی سازمان طبق مقررات مربوطه.</a:t>
            </a:r>
            <a:endParaRPr lang="en-US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dirty="0" smtClean="0">
                <a:latin typeface="Titr" pitchFamily="2" charset="-78"/>
                <a:cs typeface="Titr" pitchFamily="2" charset="-78"/>
              </a:rPr>
              <a:t>7-تهیه عکس های خبری و فیلم یا اسلاید، پوستر و عکس و لوح فشرده و بروشور اماکن دینی و زیارتی و گزارش مصور فعالیت های سازمان همراه توضیحات لازم جهت بهره گیری در موارد آگاهی همگانی و آموزش کارگزاران و مسئولین کاروانها و ستادها.</a:t>
            </a:r>
            <a:endParaRPr lang="en-US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dirty="0" smtClean="0">
                <a:latin typeface="Titr" pitchFamily="2" charset="-78"/>
                <a:cs typeface="Titr" pitchFamily="2" charset="-78"/>
              </a:rPr>
              <a:t>8-راه اندازی مرکز مستند سازی فعالیتهای حج و زیارت و آرشیو مجازی اسناد و مدارک سازمان و تغذیه سایت اطلاع رسانی خبری و تهیه تشریفات تحلیلی و خبری و بولتن های نوبه ای و گردآوری و جمع بندی آثار منتشره توسط دفاتر استانها.</a:t>
            </a:r>
            <a:endParaRPr lang="en-US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endParaRPr lang="en-US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10515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60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141046" cy="464347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 algn="just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9-تهیه تقویم اجرائی جهت انجام امور مربوط به مراسم و برنامه های ملی و اسلامی در روزهای تاریخی سال و اقدام لازم در این زمینه.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10-برگزاری نمایشگاه و همایش و شرکت در تشکیل نمایشگاه هائی که از طرف دستگاهها و ارگانهای انقلاب اسلامی برپا می شود بمنظور انعکاس فعالیت ها و اقدامات سازمان.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11-تهیه و تنظیم و اجرای برنامه و امور سمینارهای سازمان با همکاری واحدهای اجرائی و خدماتی سازمان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endParaRPr lang="en-US" sz="3200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10515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60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141046" cy="464347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 algn="just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12-هماهنگی مستمر با واحدهای مختلف وزارت امور خارجه و سازمان فرهنگ و ارتباطات اسلامی و سایر مراجع ذیربط.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13-پی گیری مصوبات شورایعالی حج و شورای بعثه و تشکیل جلسه شورای مدیران سازمان .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14-حضور فعال نماینده همراه ریاست سازمان و هیات های اعزامی به کشورهای مورد نظر و فعال کردن دفتر روابط عمومی در ستادهای دائم و موقت حج و زیارت.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endParaRPr lang="en-US" sz="3200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3200" dirty="0" smtClean="0"/>
              <a:t>تشکیلات حج در قرآن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/>
            <a:r>
              <a:rPr lang="fa-IR" b="1" dirty="0" smtClean="0">
                <a:solidFill>
                  <a:srgbClr val="FF0000"/>
                </a:solidFill>
              </a:rPr>
              <a:t>وَإِذْ یرْفَعُ إِبْرَاهِیمُ الْقَوَاعِدَ مِنَ الْبَیتِ وَإِسْمَاعِیلُ رَبَّنَا تَقَبَّلْ مِنَّا إِنَّكَ أَنْتَ السَّمِیعُ الْعَلِیمُ«127» بقره</a:t>
            </a:r>
          </a:p>
          <a:p>
            <a:pPr algn="just" rtl="1"/>
            <a:r>
              <a:rPr lang="fa-IR" sz="5200" b="1" dirty="0" smtClean="0">
                <a:latin typeface="IranNastaliq" pitchFamily="18" charset="0"/>
                <a:cs typeface="IranNastaliq" pitchFamily="18" charset="0"/>
              </a:rPr>
              <a:t>و (نیز به یاد آورید) هنگامی را که ابراهیم و اسماعیل، پایه‌های خانه (کعبه) را بالا می‌بردند، (و می‌گفتند:) «پروردگارا! از ما بپذیر، که تو شنوا و دانایی!</a:t>
            </a:r>
            <a:endParaRPr lang="en-US" sz="5200" b="1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10515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60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141046" cy="464347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 rtl="1"/>
            <a:r>
              <a:rPr lang="fa-IR" sz="66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وظایف گزینش:</a:t>
            </a:r>
          </a:p>
          <a:p>
            <a:pPr lvl="0" algn="just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بررسی، تحقیق، شناسائی و گزینش داوطلبان خدمت رسمی و غیر رسمی و مشمول قانون کار که توسط اداره کل منابع انسانی و پشتیبانی معرفی می شوند در بدو ورود در چارچوب قوانین، مقررات و آئین نامه های اجرائی گزینش و بخشنامه های هیات عالی و هیات مرکزی گزینش و تشکیل جلسات و صورتجلسات هیات.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endParaRPr lang="en-US" sz="3200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55318" cy="105156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 rtl="1"/>
            <a:r>
              <a:rPr lang="fa-IR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60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507209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 rtl="1"/>
            <a:r>
              <a:rPr lang="fa-IR" sz="54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وظایف حراست:</a:t>
            </a:r>
          </a:p>
          <a:p>
            <a:pPr lvl="0" algn="just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1-تهیه طرح حراست فیزیکی سازمان براساس شرح وظایف مصوب و قانونی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2-انجام امور حراست اخبار، اسناد و مدارک سازمان براساس شرح وظایف مصوب و قانونی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3-انجام امور حراست پرسنل مندرج در شرح وظایف ابلاغی به واحدهای حراست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4-انجام امور حراست کارگزاران زیارتی مندرج در شرح وظایف ابلاغی به واحدهای حراست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endParaRPr lang="en-US" sz="3200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55318" cy="105156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 rtl="1"/>
            <a:r>
              <a:rPr lang="fa-IR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60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507209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 rtl="1"/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وظایف حراست:</a:t>
            </a:r>
          </a:p>
          <a:p>
            <a:pPr lvl="0" algn="just" rtl="1"/>
            <a:r>
              <a:rPr lang="fa-IR" sz="3600" dirty="0" smtClean="0">
                <a:latin typeface="Titr" pitchFamily="2" charset="-78"/>
                <a:cs typeface="Titr" pitchFamily="2" charset="-78"/>
              </a:rPr>
              <a:t>5-تهیه و تنظیم و اجرای برنامه های آموزشی مربوط به امور حراستی برای پرسنل واحد و همچنین بقیه پرسنل سازمان</a:t>
            </a:r>
            <a:endParaRPr lang="en-US" sz="3600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sz="3600" dirty="0" smtClean="0">
                <a:latin typeface="Titr" pitchFamily="2" charset="-78"/>
                <a:cs typeface="Titr" pitchFamily="2" charset="-78"/>
              </a:rPr>
              <a:t>6-دریافت و ثبت و ارسال مراسلات طبقه بندی شده و دائر کردن مرکز اسناد محرمانه و تولید بولتن های مورد نیاز</a:t>
            </a:r>
            <a:endParaRPr lang="en-US" sz="36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endParaRPr lang="en-US" sz="3600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92869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572560" cy="492922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fa-IR" sz="28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دفتر نمایندگی ایران در عربستان .</a:t>
            </a:r>
          </a:p>
          <a:p>
            <a:pPr lvl="0" algn="just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1-هماهنگی و ارتباط مستمر با نماینده بعثه مقام معظم رهبری در عربستان بمنظور انجام بهتر امور فرهنگی و تبلیغاتی زائرین.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2-هماهنگی و همکاری مستمر با سفارت جمهوری اسلامی ایران و کنسولگری و انعکاس و پیگیری بموقع موارد ضروری و احیاناً طرح دعاوی برای حفظ حقوق سازمان بمنظور ایجاد رفاه و تسهیلات بیشتر برای زائرین و ایجاد هماهنگی لازم جهت ملاقات رسمی مسئولین سازمان با مقامات وزارت حج عربستان سعودی و پیگیری مصوبات مذاکرات مختلف جلسات رسمی بین هیاتهای ایرانی و سعودی و شرکت در محاکم پس از هماهنگی بین سازمان و سفارت کشورمان در عربستان.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endParaRPr lang="en-US" sz="28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92869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572560" cy="4929222"/>
          </a:xfrm>
          <a:solidFill>
            <a:schemeClr val="bg1">
              <a:lumMod val="8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fa-IR" sz="32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نمایندگی ایران در عربستان .</a:t>
            </a:r>
          </a:p>
          <a:p>
            <a:pPr lvl="0" algn="just" rtl="1"/>
            <a:r>
              <a:rPr lang="fa-IR" sz="3200" b="1" dirty="0" smtClean="0">
                <a:latin typeface="IranNastaliq" pitchFamily="18" charset="0"/>
                <a:cs typeface="IranNastaliq" pitchFamily="18" charset="0"/>
              </a:rPr>
              <a:t>3-ایجاد ارتباط مستمر با مسئولین ادارات و مراکز دولتی عربستان سعودی به منظور اتخاذ تدابیر لازم برای مقدمات برنامه های حج و عمره و همچنین شناسائی و تلاش برای رفع موانع و مشکلات احتمالی به منظور تامین رفاه و سلامتی هر چه بیشتر زائرین.</a:t>
            </a:r>
            <a:endParaRPr lang="en-US" sz="3200" b="1" dirty="0" smtClean="0">
              <a:latin typeface="IranNastaliq" pitchFamily="18" charset="0"/>
              <a:cs typeface="IranNastaliq" pitchFamily="18" charset="0"/>
            </a:endParaRPr>
          </a:p>
          <a:p>
            <a:pPr lvl="0" algn="just" rtl="1"/>
            <a:r>
              <a:rPr lang="fa-IR" sz="3200" b="1" dirty="0" smtClean="0">
                <a:latin typeface="IranNastaliq" pitchFamily="18" charset="0"/>
                <a:cs typeface="IranNastaliq" pitchFamily="18" charset="0"/>
              </a:rPr>
              <a:t>4-مطالعه و بررسی مستمر بازار عربستان و جمع آوری آمار و ایجاد بانک اطلاعاتی مورد نیاز از تغییر قیمت ها و تعیین زمان مناسب به منظور خرید مواد غذائی مورد نیاز زائرین و اقدام در جهت خرید و توزیع آن مواد و تامین امکانات رفاهی حجاج و معتمرین بیت ا.. الحرام و زائرین بنا بر دستور ریاست سازمان  </a:t>
            </a:r>
            <a:endParaRPr lang="en-US" sz="3200" b="1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endParaRPr lang="fa-IR" sz="3200" b="1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algn="just" rtl="1"/>
            <a:endParaRPr lang="en-US" sz="32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92869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5072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fa-IR" sz="44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نمایندگی ایران در عربستان .</a:t>
            </a:r>
          </a:p>
          <a:p>
            <a:pPr lvl="0" algn="just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5-شناسائی و ایجاد ارتباط با شرکت های طرف قرارداد و سایر شرکت های تجاری و بازرگانی و خدماتی بمنظور تمدید پیمان نامه های قبلی و یا عقد قراردادهای جدید با توجه به برنامه های مصوب سازمان و صرفه و صلاح جمهوری اسلامی ایران و پیگیری قراردادها، تفاهم نامه ها و موافقت نامه های انجام شده بین سازمان و مقامات عربستان سعودی تا حصول نتیجه نهائی.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endParaRPr lang="fa-IR" sz="4400" b="1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algn="just" rtl="1"/>
            <a:endParaRPr lang="en-US" sz="4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92869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5000660"/>
          </a:xfr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fa-IR" sz="60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نمایندگی ایران در عربستان .</a:t>
            </a:r>
          </a:p>
          <a:p>
            <a:pPr lvl="0" algn="just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6-عقد قرارداد و اجرای برنامه ها و سیاست های اعلام شده در امور مسکن، تغذیه، بهداشت و حمل و نقل زائران و نیروهای بعثه و پزشکی و ستادها و همچنین نظارت بر کار و ارزشیابی عملکرد مدیران ثابت و راهنما و انجام پیگیری های لازم جهت رفع احتمالی برای تامین رفاه هرچه بیشتر زائرین.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7-همکاری و تشریک مساعی با مسئولین امر برای برنامه ریزی و توزیع مناسب مسکن و نیز مواد غذائی مورد نیاز زائرین اعم از حج و عمره.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endParaRPr lang="fa-IR" sz="3200" b="1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algn="just" rtl="1"/>
            <a:endParaRPr lang="en-US" sz="32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50006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fa-IR" sz="40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نمایندگی ایران در عربستان .</a:t>
            </a:r>
          </a:p>
          <a:p>
            <a:pPr lvl="0" algn="just" rtl="1"/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8-بررسی و انتخاب محل مناسب برای نگهداری لوازم و اثاثیه بعثه، ستادها، بیمارستانها و درمانگاهها و مواد غذائی خریداری شده و صورت برداری و ثبت اطلاعات و مشخصات اموال در رایانه و تحویل و تحول آنها .</a:t>
            </a:r>
            <a:endParaRPr lang="en-US" sz="3600" dirty="0" smtClean="0">
              <a:latin typeface="IranNastaliq" pitchFamily="18" charset="0"/>
              <a:cs typeface="IranNastaliq" pitchFamily="18" charset="0"/>
            </a:endParaRPr>
          </a:p>
          <a:p>
            <a:pPr lvl="0" algn="just" rtl="1"/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9-نظارت بر اقامتگاههای محل اسکان حجاج و زائرین عمره و انجام امور مربوطه و نظارت بر حسن اجرای تعهدات طرف های قرارداد از نظر اسکان، تغذیه، حمل و نقل و غیره.</a:t>
            </a:r>
            <a:endParaRPr lang="en-US" sz="36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endParaRPr lang="en-US" sz="28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501122" cy="5000660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fa-IR" sz="48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نمایندگی ایران در عربستان .</a:t>
            </a:r>
          </a:p>
          <a:p>
            <a:pPr lvl="0" algn="just" rtl="1"/>
            <a:r>
              <a:rPr lang="fa-IR" sz="2400" dirty="0" smtClean="0">
                <a:latin typeface="Titr" pitchFamily="2" charset="-78"/>
                <a:cs typeface="Titr" pitchFamily="2" charset="-78"/>
              </a:rPr>
              <a:t>10-همکاری با واحدهای ذیربط سازمان در تعیین استانداردهای مورد نیاز در زمینه مسکن، مواد غذائی و مسائل بهداشتی و رفاهی براساس مقررات و دستورالعمل های جاری در کشور عربستان سعودی.</a:t>
            </a:r>
            <a:endParaRPr lang="en-US" sz="2400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sz="2400" dirty="0" smtClean="0">
                <a:latin typeface="Titr" pitchFamily="2" charset="-78"/>
                <a:cs typeface="Titr" pitchFamily="2" charset="-78"/>
              </a:rPr>
              <a:t>11-نظارت بر اقدامات بهداشتی و درمانی کادر پزشکی اعزامی از داخل ایران با هماهنگی مرکز پزشکی حج.</a:t>
            </a:r>
            <a:endParaRPr lang="en-US" sz="2400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sz="2400" dirty="0" smtClean="0">
                <a:latin typeface="Titr" pitchFamily="2" charset="-78"/>
                <a:cs typeface="Titr" pitchFamily="2" charset="-78"/>
              </a:rPr>
              <a:t>12-همکاری و تشریک مساعی با مسئولین امر برای تهیه و تحویل به موقع چادرها در منا و عرفات در ایام تشریق.</a:t>
            </a:r>
            <a:endParaRPr lang="en-US" sz="2400" dirty="0" smtClean="0">
              <a:latin typeface="Titr" pitchFamily="2" charset="-78"/>
              <a:cs typeface="Titr" pitchFamily="2" charset="-78"/>
            </a:endParaRPr>
          </a:p>
          <a:p>
            <a:pPr lvl="0" algn="just" rtl="1"/>
            <a:r>
              <a:rPr lang="fa-IR" sz="2400" dirty="0" smtClean="0">
                <a:latin typeface="Titr" pitchFamily="2" charset="-78"/>
                <a:cs typeface="Titr" pitchFamily="2" charset="-78"/>
              </a:rPr>
              <a:t>13-انجام هماهنگی با موسسات مطوفی و ادلا و نقابه و دفتر وزیر حج و امیر مکه و مدینه و مسئولین فرودگاه ها و سیستم بانکی عربستان و گزارش ملاقاتها و بازدیدها و شرکت در سمینارهای مختلف به ریاست سازمان.</a:t>
            </a:r>
            <a:endParaRPr lang="en-US" sz="24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endParaRPr lang="en-US" sz="2400" b="1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501122" cy="5000660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0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نمایندگی ایران در عربستان .</a:t>
            </a:r>
          </a:p>
          <a:p>
            <a:pPr lvl="0" algn="r" rtl="1"/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14-برقراری ارتباط مستمر با بعثه های سایر کشورهای اسلامی و مطالعه و بررسی شیوه های اجرای حج و عمره آنان</a:t>
            </a:r>
            <a:endParaRPr lang="en-US" sz="40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15-تهیه گردش کار و مدون سازی روشهای اجرائی و مقررات کشور عربستان نظیر ترخیص کالا، مراجعه به موسسات و دستگاههای عمومی و دولتی، درج آگهی مناقصه و تهیه بانک های اطلاعاتی لازم در این موارد.</a:t>
            </a:r>
            <a:endParaRPr lang="en-US" sz="4000" dirty="0" smtClean="0">
              <a:latin typeface="IranNastaliq" pitchFamily="18" charset="0"/>
              <a:cs typeface="IranNastaliq" pitchFamily="18" charset="0"/>
            </a:endParaRPr>
          </a:p>
          <a:p>
            <a:pPr algn="r" rtl="1"/>
            <a:endParaRPr lang="fa-IR" sz="4000" b="1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18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3200" b="1" dirty="0" smtClean="0"/>
              <a:t/>
            </a:r>
            <a:br>
              <a:rPr lang="fa-IR" sz="3200" b="1" dirty="0" smtClean="0"/>
            </a:br>
            <a:r>
              <a:rPr lang="ar-SA" sz="3200" b="1" dirty="0" smtClean="0"/>
              <a:t>مصوبه </a:t>
            </a:r>
            <a:r>
              <a:rPr lang="ar-SA" sz="3200" b="1" dirty="0"/>
              <a:t>شورايعالي اداري راجع به اهداف و وظايف سازمان حج و زيارت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 rtl="1"/>
            <a:r>
              <a:rPr lang="ar-SA" b="1" dirty="0"/>
              <a:t>شوراي عالـي اداري درصـد و بيـست و هفتمـين جلسه مورخ 24/3/1384 به منظور ايجاد انسجام در ساختار تشكيلاتي سازمـان حـج و زيـارت و با توجـه به لايحه قانوني تشكيل سازمان حج و زيارت مصوب 1358 شوراي انقلاب تصويب نمود:</a:t>
            </a:r>
            <a:endParaRPr lang="en-US" b="1" dirty="0"/>
          </a:p>
          <a:p>
            <a:pPr algn="just" rtl="1"/>
            <a:r>
              <a:rPr lang="ar-SA" sz="3900" b="1" dirty="0">
                <a:latin typeface="IranNastaliq" pitchFamily="18" charset="0"/>
                <a:cs typeface="IranNastaliq" pitchFamily="18" charset="0"/>
              </a:rPr>
              <a:t>سازمان حج و زيارت ـ كه منبعد در اين تصويب‌نامه، سازمان ناميده مي‌شود ـ مؤسسه‌اي دولتي، مستقل و وابسته به وزارت فرهنگ و ارشاد اسلامي است كه براساس سياست‌هاي مصوب نظام، انديشه‌هاي امام راحل (ره)، رهنمودهاي مقام معظم رهبري و رييس جمهور و اين مصوبه اداره مي‌گردد.</a:t>
            </a:r>
            <a:endParaRPr lang="en-US" sz="3900" b="1" dirty="0">
              <a:latin typeface="IranNastaliq" pitchFamily="18" charset="0"/>
              <a:cs typeface="IranNastaliq" pitchFamily="18" charset="0"/>
            </a:endParaRPr>
          </a:p>
          <a:p>
            <a:pPr algn="just" rtl="1"/>
            <a:endParaRPr lang="en-US" b="1" dirty="0"/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501122" cy="5000660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32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نمایندگی ایران در عربستان .</a:t>
            </a:r>
          </a:p>
          <a:p>
            <a:pPr lvl="0" algn="r" rtl="1"/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16-همکاری و تشریک مساعی با مسئولین امر برای تنظیم برنامه های پرواز زائرین اعم از حج و عمره با توجه به ظرفیت هواپیماها و فرودگاه ها و زمان رفت و برگشت براساس سیستم های اعلام شده و نظارت بر امر ورود و خروج بموقع زائرین از فرودگاه.</a:t>
            </a:r>
            <a:endParaRPr lang="en-US" sz="32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17-طرح دعوی و شرکت در محاکم قضائی کشور عربستان برای حفظ حقوق سازمان و زائرین</a:t>
            </a:r>
            <a:endParaRPr lang="en-US" sz="32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18-پیگیری و انجام اقدامات لازم در امور مربوط به بیماران، مصدومین، فوت شدگان و گم شدگان و دستگیرشدگان در ایام حج و عمره.</a:t>
            </a:r>
            <a:endParaRPr lang="en-US" sz="3200" dirty="0" smtClean="0">
              <a:latin typeface="IranNastaliq" pitchFamily="18" charset="0"/>
              <a:cs typeface="IranNastaliq" pitchFamily="18" charset="0"/>
            </a:endParaRPr>
          </a:p>
          <a:p>
            <a:pPr algn="r" rtl="1"/>
            <a:endParaRPr lang="fa-IR" sz="3200" b="1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1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643998" cy="5000660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36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نمایندگی ایران در عربستان .</a:t>
            </a:r>
          </a:p>
          <a:p>
            <a:pPr lvl="0" algn="r" rtl="1"/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19-تسویه حساب نهائی با مکتب وکلا، نقابه، شرکتها، مالکان، موسسات مطوفین و ادلاء و بانک توسعه و غیره</a:t>
            </a:r>
            <a:endParaRPr lang="en-US" sz="36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20-نظارت بر چگونگی عزیمت و خدمات رسانی کاروانهای خصوصی مجاز و انتقال مشکلات مربوط به رئیس سازمان</a:t>
            </a:r>
            <a:endParaRPr lang="en-US" sz="36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21-نظارت بر عملکرد و فعالیت های موسسات و شرکت های ایرانی مجری عمره و عملکرد شرکت های سعودی با در نظر گرفتن مفاد قراردادهای منعقده</a:t>
            </a:r>
            <a:endParaRPr lang="en-US" sz="3600" dirty="0" smtClean="0">
              <a:latin typeface="IranNastaliq" pitchFamily="18" charset="0"/>
              <a:cs typeface="IranNastaliq" pitchFamily="18" charset="0"/>
            </a:endParaRPr>
          </a:p>
          <a:p>
            <a:pPr algn="r" rtl="1"/>
            <a:endParaRPr lang="fa-IR" sz="3600" b="1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16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501122" cy="5000660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0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نمایندگی ایران در عربستان .</a:t>
            </a: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دستور کلیه پرداختها و تائید کلیه تقاضاهای خرید و سایر هزینه های سازمان در عربستان و تائید اسناد هزینه در حدود اختیارات تفویضی.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حفظ انبار و اموال ها و ابنیه و تاسیسات مربوط به سازمان.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تامین کلیه تسهیلات و اخذ امکانات لازم در فرودگاه جده و مدینه در موسم حج تمتع و عمره.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algn="r" rtl="1"/>
            <a:endParaRPr lang="fa-IR" sz="3200" b="1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1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501122" cy="5000660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r" rtl="1"/>
            <a:r>
              <a:rPr lang="fa-IR" sz="40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وظایف نمایندگی امور حج و زیارت در سوریه و عراق:</a:t>
            </a:r>
            <a:endParaRPr lang="en-US" sz="4000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نظارت بر عملکرد مدیران راهنمای سفرهای زیارتی و مسئولین دفاتر و شرکت های خدمات زیارتی در مورد نحوه اسکان، تغذیه و وسایل رفاهی و بهداشتی زائرین و تهیه و ارسال گزارش های مربوطه به منظور ادامه کار و صدور مجوز های بعدی برای انجام تورهای زیارتی</a:t>
            </a:r>
            <a:endParaRPr lang="en-US" sz="40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نظارت بر امور حمل و نقل زائرین و کار راهنمایان و رانندگان اتوبوسهای حامل زائرین ایرانی و تهیه و ارسال گزارشهای لازم.</a:t>
            </a:r>
            <a:endParaRPr lang="en-US" sz="4000" dirty="0" smtClean="0">
              <a:latin typeface="IranNastaliq" pitchFamily="18" charset="0"/>
              <a:cs typeface="IranNastaliq" pitchFamily="18" charset="0"/>
            </a:endParaRPr>
          </a:p>
          <a:p>
            <a:pPr algn="r" rtl="1"/>
            <a:endParaRPr lang="fa-IR" sz="4000" b="1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18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501122" cy="5000660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r" rtl="1"/>
            <a:r>
              <a:rPr lang="fa-IR" sz="40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وظایف نمایندگی امور حج و زیارت در سوریه و عراق:</a:t>
            </a:r>
            <a:endParaRPr lang="en-US" sz="4000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3200" dirty="0" smtClean="0"/>
              <a:t>انجام امور مربوط به زائرین ایرانی در آن کشور و رفع مشکلات آنان از قبیل سرقت و مفقود شدن اموال مسافران با همکاری ارگانهای ذیربط.</a:t>
            </a:r>
            <a:endParaRPr lang="en-US" sz="3200" dirty="0" smtClean="0"/>
          </a:p>
          <a:p>
            <a:pPr lvl="0" algn="r" rtl="1"/>
            <a:r>
              <a:rPr lang="fa-IR" sz="3200" dirty="0" smtClean="0"/>
              <a:t>تشکیل جلسات لازم برای مدیران راهنمای سفرهای زیارتی و مسئولین دفاتر و شرکت های زیارتی اعم از مسافرتهای هوائی و زمینی و اخذ نظرات و پیشنهادات و رسیدگی به شکایات و مشکلات آنان و ارائه گزارشهای لازم به مسئولین ذیربط در سازمان</a:t>
            </a:r>
            <a:endParaRPr lang="en-US" sz="3200" dirty="0" smtClean="0"/>
          </a:p>
          <a:p>
            <a:pPr algn="r" rtl="1"/>
            <a:endParaRPr lang="fa-IR" sz="3200" b="1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1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501122" cy="5000660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r" rtl="1"/>
            <a:r>
              <a:rPr lang="fa-IR" sz="32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وظایف نمایندگی امور حج و زیارت در سوریه و عراق:</a:t>
            </a:r>
            <a:endParaRPr lang="en-US" sz="3200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بازرسی مستمر از هتلهای محل اسکان زائرین ایرانی و مکانهای زیارتی</a:t>
            </a:r>
            <a:endParaRPr lang="en-US" sz="48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هماهنگی و همکاری مستمر با سفارت جمهوری اسلامی ایران و سایر ارگانهای ایرانی مستقر در آن کشور بمنظور ایجاد رفاه و تسهیلات بیشتر برای زائرین.</a:t>
            </a:r>
            <a:endParaRPr lang="en-US" sz="4800" dirty="0" smtClean="0">
              <a:latin typeface="IranNastaliq" pitchFamily="18" charset="0"/>
              <a:cs typeface="IranNastaliq" pitchFamily="18" charset="0"/>
            </a:endParaRPr>
          </a:p>
          <a:p>
            <a:pPr algn="r" rtl="1">
              <a:buNone/>
            </a:pPr>
            <a:endParaRPr lang="fa-IR" sz="2400" b="1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11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29684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501122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r" rtl="1"/>
            <a:r>
              <a:rPr lang="fa-IR" sz="40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بازرسی، ارزیابی عملکرد و رسیدگی به شکایات:</a:t>
            </a:r>
            <a:endParaRPr lang="en-US" sz="4000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حفظ اصل کیفیت و پاسخگو کردن سیستم در کلیه شرایط با ملاحظات سازمانی و تلاش برای نظارت پذیر کردن جامعه مورد ارزیابی.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سنجش وضعیت رضایتمندی مخاطبان و دریافت کنندگان خدمات و اندازه گیری مستمر سطح بهبود امور و پیشنهاد اصلاح فرآیندهای اجرائی.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algn="r" rtl="1"/>
            <a:endParaRPr lang="fa-IR" sz="3200" b="1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1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501122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r" rtl="1"/>
            <a:r>
              <a:rPr lang="fa-IR" sz="40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بازرسی، ارزیابی عملکرد و رسیدگی به شکایات:</a:t>
            </a:r>
            <a:endParaRPr lang="en-US" sz="4000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جنبه حقوقی و اجرائی دادن به نتایج بازرسی ها و ارزیابی ها و محسوس کردن میزان اثربخشی نظارت و بازرسی .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رسیدگی محسوس و نامحسوس به انواع شکایات واصله با حفظ حقوق و اجازه دفاع به طرف های شکایت و پاسخگوئی منطقی به افراد و نهادهای ذینفع.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algn="r" rtl="1"/>
            <a:endParaRPr lang="fa-IR" sz="3200" b="1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1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501122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r" rtl="1"/>
            <a:r>
              <a:rPr lang="fa-IR" sz="36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بازرسی، ارزیابی عملکرد و رسیدگی به شکایات:</a:t>
            </a:r>
            <a:endParaRPr lang="en-US" sz="3600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شایسته گزینی بازرسان با هدف افزایش ضریب اطمینان کاری و تعیین ویژگی ها و شرایط بازرسان</a:t>
            </a:r>
            <a:endParaRPr lang="en-US" sz="40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بهره گیری از فناوری اطلاعات در طراحی و اجرا و تحلیل و گزارش گیری از نظام نظارت و ارزیابی عملکرد و فرآیندها.</a:t>
            </a:r>
            <a:endParaRPr lang="en-US" sz="40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تهیه ابزارهای نظارت جهت جمع آوری و درستی آزمائی و صحه گذاری و پردازش و تحلیل دادها و اطلاعات و اعتباردهی به گزارشات در جهت تقویت و بهبود سیستم جاری.</a:t>
            </a:r>
            <a:endParaRPr lang="en-US" sz="4000" dirty="0" smtClean="0">
              <a:latin typeface="IranNastaliq" pitchFamily="18" charset="0"/>
              <a:cs typeface="IranNastaliq" pitchFamily="18" charset="0"/>
            </a:endParaRPr>
          </a:p>
          <a:p>
            <a:pPr algn="r" rtl="1"/>
            <a:endParaRPr lang="fa-IR" sz="2800" b="1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12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r" rtl="1"/>
            <a:r>
              <a:rPr lang="fa-IR" sz="48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بازرسی، ارزیابی عملکرد و رسیدگی به شکایات:</a:t>
            </a:r>
            <a:endParaRPr lang="en-US" sz="4800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طبقه بندی و حفظ اطلاعات محرمانه و رعایت معیارهای اخلاقی و شرعی در خصوص مسائل خصوصی افراد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تنظیم سازوکار جهت مشارکت دادن افراد متخصص در تحلیل و ارزیابی کارشناسی نتایج ارزشیابی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رسیدگی به شکایات اداری و فنی ارجاع شده از سوی رئیس سازمان و تفکیک موضوعی و طبقه بندی شکایات.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algn="r" rtl="1"/>
            <a:endParaRPr lang="fa-IR" sz="4000" b="1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18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SA" sz="3200" dirty="0" smtClean="0"/>
              <a:t>1ـ هدف كلي سازمان: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/>
            <a:r>
              <a:rPr lang="ar-SA" dirty="0" smtClean="0"/>
              <a:t>سياستگذاري، نظارت، هدايت و اداره امور حج و زيارت عتبات عاليات در خارج از كشور و برقراري ارتباط با كشورهاي اسلامي و مجامع بين‌المللي اسلامي در امر حج و زيارت و شناساندن ماهيت و ابعاد مختلف انقلاب اسلامي به حجاج.</a:t>
            </a:r>
            <a:endParaRPr lang="en-US" dirty="0" smtClean="0"/>
          </a:p>
          <a:p>
            <a:pPr algn="just" rtl="1"/>
            <a:endParaRPr lang="en-US" b="1" dirty="0"/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8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بهسازی، آموزش و فناوری:</a:t>
            </a:r>
          </a:p>
          <a:p>
            <a:pPr lvl="0" algn="r" rtl="1"/>
            <a:r>
              <a:rPr lang="fa-IR" sz="2400" dirty="0" smtClean="0"/>
              <a:t>سیاست گذاری، هدایت و نظارت بر فعالیت های آموزشی کارگزاران حج و زیارت</a:t>
            </a:r>
            <a:endParaRPr lang="en-US" sz="2400" dirty="0" smtClean="0"/>
          </a:p>
          <a:p>
            <a:pPr lvl="0" algn="r" rtl="1"/>
            <a:r>
              <a:rPr lang="fa-IR" sz="2400" dirty="0" smtClean="0"/>
              <a:t>تشکیل کمیسیونهای مشورتی و هسته های مطالعاتی برای ارائه راه کارهای مناسب و تهیه ضوابط و استانداردهای مورد نیاز.</a:t>
            </a:r>
            <a:endParaRPr lang="en-US" sz="2400" dirty="0" smtClean="0"/>
          </a:p>
          <a:p>
            <a:pPr lvl="0" algn="r" rtl="1"/>
            <a:r>
              <a:rPr lang="fa-IR" sz="2400" dirty="0" smtClean="0"/>
              <a:t>تهیه موضوعات کاربردی تاثیرگذار و اولویت بندی آن و سفارش و تحویل و کنترل کیفیت پروژه های تحقیقاتی</a:t>
            </a:r>
            <a:endParaRPr lang="en-US" sz="2400" dirty="0" smtClean="0"/>
          </a:p>
          <a:p>
            <a:pPr lvl="0" algn="r" rtl="1"/>
            <a:endParaRPr lang="en-US" sz="2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8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بهسازی، آموزش و فناوری:</a:t>
            </a:r>
          </a:p>
          <a:p>
            <a:pPr lvl="0" algn="r" rtl="1"/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تعریف پروژه های راهبردی و سازماندهی تحقیقات و بهره مندی از ظرفیت های علمی موجود و بکارگیری تیم های تحقیقاتی در سطح کشور.</a:t>
            </a:r>
            <a:endParaRPr lang="en-US" sz="40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تاسیس و فعال کردن مراکز الکترونیکی اسناد و مدارک و مستند کردن فعالیت های جاری سازمان و تهیه آرشیو مطالب</a:t>
            </a:r>
            <a:endParaRPr lang="en-US" sz="40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انتقال نتایج پژوهش های کاربردی انجام شده به سیستم تصمیم گیری سازمان و بستر سازی جهت پیاده کردن نتایج پژوهش های علمی</a:t>
            </a:r>
            <a:endParaRPr lang="en-US" sz="40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2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8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بهسازی، آموزش و فناوری:</a:t>
            </a:r>
          </a:p>
          <a:p>
            <a:pPr lvl="0" algn="r" rtl="1"/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نشر و گسترش فعالیتهای علمی و فکری و ایجاد پایگاه ها و هسته های تحقیقاتی</a:t>
            </a:r>
            <a:endParaRPr lang="en-US" sz="5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ترغیب کارگزاران و کارکنان به امور پژوهشی و بهره برداری از تحقیقات انجام شده</a:t>
            </a:r>
            <a:endParaRPr lang="en-US" sz="5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انجام وظیفه دبیرخانه شورای انفورماتیک</a:t>
            </a:r>
            <a:endParaRPr lang="en-US" sz="5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2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60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بهسازی، آموزش و فناوری:</a:t>
            </a: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همکاری با دانشگاه ها و مراکز و مجامع علمی ایرانی فعال و ارتباط با انجمن ها و مجامع علمی و برگزاری نشست های مشترک با دیگر مراکز علمی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بررسی نیازهای آموزشی کارگزاران زیارتی و تولید محتوای مطالب منتشره توسط سازمان و منابع آموزشی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برگزاری دوره های آموزشی جهت ارتقای سطح علمی کارگزاران زیارتی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4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8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بهسازی، آموزش و فناوری:</a:t>
            </a:r>
          </a:p>
          <a:p>
            <a:pPr lvl="0" algn="r" rtl="1"/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سازماندهی و نظارت بر اجرای برنامه های آموزشی و تهیه و تدوین منابع آموزشی متناسب با نیازها</a:t>
            </a:r>
            <a:endParaRPr lang="en-US" sz="36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شناسائی و جمع آوری اطلاعات آموزشی و ارزش گذاری دوره های آموزشی</a:t>
            </a:r>
            <a:endParaRPr lang="en-US" sz="36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تنظیم و تعیین دوره ها متناسب با مقررات و ضوابط در قالب استانداردهای آموزشی</a:t>
            </a:r>
            <a:endParaRPr lang="en-US" sz="36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برنامه ریزی برگزاری آزمون های مختلف و تدوین آئین نامه امتحانات و گردآوری بانک سئوالات و تألیف منابع و متون آموزشی و بازنگری مداوم برنامه های درسی و تنظیم سرفصل دروس دوره ها</a:t>
            </a:r>
            <a:endParaRPr lang="en-US" sz="36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36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8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بهسازی، آموزش و فناوری:</a:t>
            </a:r>
          </a:p>
          <a:p>
            <a:pPr lvl="0" algn="r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تدوین منابع درسی و تحلیل محتوای آموزشی و انجام تحقیقات و مطالعات براساس نیازمندیهای آموزشی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تأمین و جذب مدرسین و برگزاری جلسات پژوهشی و آموزشی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برقراری ارتباط با موسسات آموزشی به منظور تبادل نظر و جذب همکاری های لازم و مبادله اطلاعات علمی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برنامه ریزی سمینارها و کنفرانس های آموزشی و توجیهی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صدور گواهی های دوره های آموزشی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endParaRPr lang="en-US" sz="2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8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بهسازی، آموزش و فناوری:</a:t>
            </a:r>
          </a:p>
          <a:p>
            <a:pPr lvl="0" algn="r" rtl="1"/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همکاری با سایر واحدها در جهت ارائه خدمات آموزشی تخصصی در راستای وظایف سازمان</a:t>
            </a:r>
            <a:endParaRPr lang="en-US" sz="48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تدوین و ابلاغ دستورالعملهای اجرائی آموزشی کارگزاران به واحدهای آموزش مراکز استانها</a:t>
            </a:r>
            <a:endParaRPr lang="en-US" sz="48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طراحی و بهره برداری از سایت اطلاع رسانی مرکز آموزشی حج و زیارت</a:t>
            </a:r>
            <a:endParaRPr lang="en-US" sz="48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تهیه نرم افزارهای آموزشی برای استفاده کاربردی و آموزش کاربران سیستم آموزشی</a:t>
            </a:r>
            <a:endParaRPr lang="en-US" sz="48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2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8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بهسازی، آموزش و فناوری:</a:t>
            </a:r>
          </a:p>
          <a:p>
            <a:pPr lvl="0" algn="r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فراهم سازی نظام آموزشی مناسب در جهت ارتقاء سطح مهارت و دانش و بصیرت دینی کارگزاران حج و زیارت بخصوص مدیران کاروانها و راهنمایان.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تربیت نیروی انسانی متدین و کارآزموده.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برگزاری جلسات هماهنگی با سایر دستگاههای ذیربط جهت تسهیل امور مربوطه و فراگیر کردن و تعمیق آموزش ها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endParaRPr lang="en-US" sz="2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8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بهسازی، آموزش و فناوری:</a:t>
            </a:r>
          </a:p>
          <a:p>
            <a:pPr lvl="0" algn="r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تدوین پیشنهاد برنامه های دوره به صورت سالانه و اخذ مصوبات لازم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تشکیل شورای آموزشی و اداره جلسات شورا و جمع بندی و هدایت نتایج تصمیمات شورا و اجرائی نمودن آنها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نظارت کامل بر سیستم های مکانیزه مورد عمل واحدهای سازمان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2800" dirty="0" smtClean="0">
                <a:latin typeface="Titr" pitchFamily="2" charset="-78"/>
                <a:cs typeface="Titr" pitchFamily="2" charset="-78"/>
              </a:rPr>
              <a:t>انجام مطالعات، جمع آوری و بهره برداری از اطلاعات و آمار مربوط به حجاج و زائران با هماهنگی سایر واحدهای ذیربط.</a:t>
            </a:r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endParaRPr lang="en-US" sz="2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8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بهسازی، آموزش و فناوری:</a:t>
            </a:r>
          </a:p>
          <a:p>
            <a:pPr lvl="0" algn="r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تهیه گزارش های آماری سالیانه و تجزیه و تحلیل و ارائه آمار حجاج و زائران ثبت نام شده هر سال به تفکیک و ارائه به مقام مافوق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نظارت بر جمع آوری اطلاعات و آمار حجاج و زائران در شهرهای مکه و مدینه و همچنین جمع آوری و طبقه بندی و تجریه و تحلیل پیشنهادات ارائه شده توسط ستادهای مذکور در زمینه اطلاعات و آمار و خدمات ارائه شده و ارائه به مقامات ذیربط.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endParaRPr lang="en-US" sz="2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SA" sz="3200" dirty="0" smtClean="0"/>
              <a:t>2ـ وظايف سازمان: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97898"/>
            <a:ext cx="8229600" cy="464347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ar-SA" sz="2800" dirty="0" smtClean="0">
                <a:latin typeface="IranNastaliq" pitchFamily="18" charset="0"/>
                <a:cs typeface="IranNastaliq" pitchFamily="18" charset="0"/>
              </a:rPr>
              <a:t>ـ اجراي كليه دستورات و ارشادات مقام معظم رهبري.</a:t>
            </a:r>
            <a:endParaRPr lang="en-US" sz="28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r>
              <a:rPr lang="ar-SA" sz="2800" dirty="0" smtClean="0">
                <a:latin typeface="IranNastaliq" pitchFamily="18" charset="0"/>
                <a:cs typeface="IranNastaliq" pitchFamily="18" charset="0"/>
              </a:rPr>
              <a:t>ـ تهيه و تدوين برنامه‌هاي راهبردي، سياست‌ها، خط مشي‌ها و روش‌هاي اجرايي حج و زيارت جهت ارايه به شوراي عالي حج و ساير مراجع ذيربط.</a:t>
            </a:r>
            <a:endParaRPr lang="en-US" sz="28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r>
              <a:rPr lang="ar-SA" sz="2800" dirty="0" smtClean="0">
                <a:latin typeface="IranNastaliq" pitchFamily="18" charset="0"/>
                <a:cs typeface="IranNastaliq" pitchFamily="18" charset="0"/>
              </a:rPr>
              <a:t>-اداره امور حج، عمره و زيارت عتبات مقدس و اماكن متبركه خارج از كشور با استفاده از نيروي انساني متدين و كارآزموده و بهره‌گيري از آخرين فن‌آوري‌هاي اطلاعات.</a:t>
            </a:r>
            <a:endParaRPr lang="en-US" sz="28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r>
              <a:rPr lang="ar-SA" sz="2800" dirty="0" smtClean="0">
                <a:latin typeface="IranNastaliq" pitchFamily="18" charset="0"/>
                <a:cs typeface="IranNastaliq" pitchFamily="18" charset="0"/>
              </a:rPr>
              <a:t>ـ انجام پژوهش و اطلاع رساني پيرامون مسائل فرهنگي، اجتماعي، خدماتي، رفاهي و ساير امور مربوط به حج و زيارت و نيز نظرسنجي از زائران و ارزشيابي و ارزيابي عملكرد سازمان‌ها، نهادها و بخش‌هاي مختلف دولتي و غيردولتي مسئول و تهيه گزارش‌هاي لازم براي ارايه به مراجع ذيربط.</a:t>
            </a:r>
            <a:endParaRPr lang="en-US" sz="28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endParaRPr lang="en-US" sz="2800" b="1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60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بهسازی، آموزش و فناوری:</a:t>
            </a:r>
          </a:p>
          <a:p>
            <a:pPr lvl="0" algn="r" rtl="1"/>
            <a:r>
              <a:rPr lang="fa-IR" sz="3200" dirty="0" smtClean="0"/>
              <a:t>تدوین برنامه های نرم افزاری متناسب با فعالیتهای واحدهای تابعه سازمان بطور مستمر و منظم</a:t>
            </a:r>
            <a:endParaRPr lang="en-US" sz="3200" dirty="0" smtClean="0"/>
          </a:p>
          <a:p>
            <a:pPr lvl="0" algn="r" rtl="1"/>
            <a:r>
              <a:rPr lang="fa-IR" sz="3200" dirty="0" smtClean="0"/>
              <a:t>طبقه بندی و تجزیه و تحلیل اطلاعات جمع آوری شده با توجه به نیازهای سازمان و ارائه آن به مسئولین واحدهای ذیربط</a:t>
            </a:r>
            <a:endParaRPr lang="en-US" sz="3200" dirty="0" smtClean="0"/>
          </a:p>
          <a:p>
            <a:pPr lvl="0" algn="r" rtl="1"/>
            <a:r>
              <a:rPr lang="fa-IR" sz="3200" dirty="0" smtClean="0"/>
              <a:t>تهیه و ارائه طرح های لازم در زمینه مکانیزه نمودن سیستمها مورد نیاز سازمان و اجراء آنها پس از موافقت ریاست سازمان.</a:t>
            </a:r>
            <a:endParaRPr lang="en-US" sz="3200" dirty="0" smtClean="0"/>
          </a:p>
          <a:p>
            <a:pPr lvl="0" algn="r" rtl="1"/>
            <a:endParaRPr lang="en-US" sz="32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8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دفتر بهسازی، آموزش و فناوری:</a:t>
            </a: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انجام اقدامات اجرائی در جهت نصب و راه اندازی سیستم ها و شبکه های کامپیوتری و نرم افزاری 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نصب تجهیزات کامپیوتری و انجام اقدامات اجرائی در زمینه توسعه و یکپارچگی و انسجام سیستم ها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ارائه پیشنهاد مشخصات تجهیزات کامپیوتری مورد نیاز و نظارت بر حسن اجرای مراحل تامین آنها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endParaRPr lang="en-US" sz="2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372476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42971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400" b="1" dirty="0" smtClean="0">
                <a:solidFill>
                  <a:srgbClr val="FF0000"/>
                </a:solidFill>
              </a:rPr>
              <a:t>معاونت حج، عمره و عتبات:</a:t>
            </a: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هدایت و جهت دهی راهبردی حوزه های تحت پوشش با تکیه بر قوانین و مقررات سازمان و شورابعالی حج و نیز حوزه نمایندگی ولی فقیه در امور حج.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تهیه و تدوین برنامه های کوتاه مدت، میان مدت و بلند مدت در حوزه حج، عمره، اعتاب مقدسه (عراق و سوریه) جهت ارائه به مقامات ذیربط سازمانی.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algn="r" rtl="1"/>
            <a:endParaRPr lang="en-US" sz="20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800" b="1" dirty="0" smtClean="0">
                <a:solidFill>
                  <a:srgbClr val="FF0000"/>
                </a:solidFill>
              </a:rPr>
              <a:t>معاونت حج، عمره و عتبات:</a:t>
            </a:r>
          </a:p>
          <a:p>
            <a:pPr lvl="0" algn="r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ارتباط با دفاتر نمایندگی خارج از کشور و دفاتر حج و زیارت استانها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ایجاد و برقراری ارتباط و بهره گیری از توانمندی کارشناسی بدنه حوزه مربوطه برای نیل به اهداف سازمانی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3200" dirty="0" smtClean="0">
                <a:latin typeface="Titr" pitchFamily="2" charset="-78"/>
                <a:cs typeface="Titr" pitchFamily="2" charset="-78"/>
              </a:rPr>
              <a:t>بهره گیری از توان حداکثری کارشناسان حوزه مذکور در فراهم سازی شرایط مطلوب ارائه خدمات ارباب رجوع، ضمن راه اندازی اتاق فکر متشکل از صاحبنظران و متخصصین در زمینه حج و زیارت.</a:t>
            </a:r>
            <a:endParaRPr lang="en-US" sz="3200" dirty="0" smtClean="0">
              <a:latin typeface="Titr" pitchFamily="2" charset="-78"/>
              <a:cs typeface="Titr" pitchFamily="2" charset="-78"/>
            </a:endParaRPr>
          </a:p>
          <a:p>
            <a:pPr algn="r" rtl="1"/>
            <a:endParaRPr lang="en-US" sz="3200" b="1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01154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800" b="1" dirty="0" smtClean="0">
                <a:solidFill>
                  <a:srgbClr val="FF0000"/>
                </a:solidFill>
              </a:rPr>
              <a:t>معاونت حج، عمره و عتبات:</a:t>
            </a: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ایجاد انگیزه برای فعالیتهای جمعی و همکاری گروهی با نگرش به اصل شایسته سالاری.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انجام هماهنگی لازم با کلیه واحدهای سازمان و اخذ نظرات مشورتی.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تهیه و تنظیم فرآیندها و هدایت و سازماندهی کلیه امور مربوط به حج و سفرهای زیارتی جهت تسهیل امور زائران اعزامی.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  <a:p>
            <a:pPr algn="r" rtl="1"/>
            <a:endParaRPr lang="en-US" sz="4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ریاست سازمان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800" b="1" dirty="0" smtClean="0">
                <a:solidFill>
                  <a:srgbClr val="FF0000"/>
                </a:solidFill>
              </a:rPr>
              <a:t>معاونت حج، عمره و عتبات:</a:t>
            </a:r>
          </a:p>
          <a:p>
            <a:pPr lvl="0" algn="r" rtl="1"/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برنامه ریزی به منظور تهیه برنامه های ثبت نام و تعیین روش جذب متقاضیان.</a:t>
            </a:r>
            <a:endParaRPr lang="en-US" sz="5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تمشیت کلیه امور زیارتی محوله با هماهنگی مدیران و کارشناسان.</a:t>
            </a:r>
            <a:endParaRPr lang="en-US" sz="5400" dirty="0" smtClean="0">
              <a:latin typeface="IranNastaliq" pitchFamily="18" charset="0"/>
              <a:cs typeface="IranNastaliq" pitchFamily="18" charset="0"/>
            </a:endParaRPr>
          </a:p>
          <a:p>
            <a:pPr lvl="0" algn="r" rtl="1"/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انجام کلیه امور محوله از سوی ریاست سازمان با اخذ نظر کارشناسی.</a:t>
            </a:r>
            <a:endParaRPr lang="en-US" sz="5400" dirty="0" smtClean="0">
              <a:latin typeface="IranNastaliq" pitchFamily="18" charset="0"/>
              <a:cs typeface="IranNastaliq" pitchFamily="18" charset="0"/>
            </a:endParaRPr>
          </a:p>
          <a:p>
            <a:pPr algn="r" rtl="1"/>
            <a:endParaRPr lang="en-US" sz="5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معاونت حج وعمره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4800" dirty="0" smtClean="0"/>
              <a:t> </a:t>
            </a:r>
            <a:r>
              <a:rPr lang="fa-IR" sz="4000" b="1" dirty="0" smtClean="0">
                <a:latin typeface="Titr" pitchFamily="2" charset="-78"/>
                <a:cs typeface="Titr" pitchFamily="2" charset="-78"/>
              </a:rPr>
              <a:t>اداره کل برنامه ریزی پذیرش و اعزام:</a:t>
            </a:r>
          </a:p>
          <a:p>
            <a:pPr lvl="0" algn="r" rtl="1"/>
            <a:r>
              <a:rPr lang="fa-IR" sz="4000" b="1" dirty="0" smtClean="0">
                <a:latin typeface="Titr" pitchFamily="2" charset="-78"/>
                <a:cs typeface="Titr" pitchFamily="2" charset="-78"/>
              </a:rPr>
              <a:t>اداره کل برنامه ریزی تدارکات و امور رفاهی:</a:t>
            </a:r>
            <a:endParaRPr lang="en-US" sz="40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4000" b="1" dirty="0" smtClean="0">
                <a:latin typeface="Titr" pitchFamily="2" charset="-78"/>
                <a:cs typeface="Titr" pitchFamily="2" charset="-78"/>
              </a:rPr>
              <a:t>اداره کل فنی و امور کارگزاران:</a:t>
            </a:r>
            <a:endParaRPr lang="en-US" sz="40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4000" b="1" dirty="0" smtClean="0">
                <a:latin typeface="Titr" pitchFamily="2" charset="-78"/>
                <a:cs typeface="Titr" pitchFamily="2" charset="-78"/>
              </a:rPr>
              <a:t>اداره کل امور عتبات عالیات (اعتاب مقدسه):</a:t>
            </a:r>
            <a:endParaRPr lang="en-US" sz="4000" dirty="0" smtClean="0">
              <a:latin typeface="Titr" pitchFamily="2" charset="-78"/>
              <a:cs typeface="Titr" pitchFamily="2" charset="-78"/>
            </a:endParaRPr>
          </a:p>
          <a:p>
            <a:pPr algn="r" rtl="1"/>
            <a:endParaRPr lang="fa-IR" sz="4800" b="1" dirty="0" smtClean="0"/>
          </a:p>
          <a:p>
            <a:pPr algn="r" rtl="1"/>
            <a:endParaRPr lang="en-US" sz="2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معاونت حج وعمره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3200" b="1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ادارات تابعه اداره کل برنامه ریزی وپذیرش واعزام:</a:t>
            </a:r>
          </a:p>
          <a:p>
            <a:pPr algn="r" rtl="1"/>
            <a:r>
              <a:rPr lang="fa-IR" sz="3600" b="1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1- پذیرش:</a:t>
            </a:r>
          </a:p>
          <a:p>
            <a:pPr lvl="0" algn="r" rtl="1"/>
            <a:r>
              <a:rPr lang="fa-IR" sz="3600" b="1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2-</a:t>
            </a:r>
            <a:r>
              <a:rPr lang="fa-IR" sz="3600" b="1" dirty="0" smtClean="0">
                <a:latin typeface="Titr" pitchFamily="2" charset="-78"/>
                <a:cs typeface="Titr" pitchFamily="2" charset="-78"/>
              </a:rPr>
              <a:t>روادید:</a:t>
            </a:r>
            <a:endParaRPr lang="en-US" sz="36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3600" b="1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3-</a:t>
            </a:r>
            <a:r>
              <a:rPr lang="fa-IR" sz="3600" b="1" dirty="0" smtClean="0">
                <a:latin typeface="Titr" pitchFamily="2" charset="-78"/>
                <a:cs typeface="Titr" pitchFamily="2" charset="-78"/>
              </a:rPr>
              <a:t>حمل و نقل هوائی:</a:t>
            </a:r>
            <a:endParaRPr lang="en-US" sz="3600" dirty="0" smtClean="0">
              <a:latin typeface="Titr" pitchFamily="2" charset="-78"/>
              <a:cs typeface="Titr" pitchFamily="2" charset="-78"/>
            </a:endParaRPr>
          </a:p>
          <a:p>
            <a:pPr lvl="0" algn="r" rtl="1"/>
            <a:r>
              <a:rPr lang="fa-IR" sz="3600" b="1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4-</a:t>
            </a:r>
            <a:r>
              <a:rPr lang="fa-IR" sz="3600" b="1" dirty="0" smtClean="0">
                <a:latin typeface="Titr" pitchFamily="2" charset="-78"/>
                <a:cs typeface="Titr" pitchFamily="2" charset="-78"/>
              </a:rPr>
              <a:t>حمل و نقل درون شهری:</a:t>
            </a:r>
            <a:endParaRPr lang="en-US" sz="3600" dirty="0" smtClean="0">
              <a:latin typeface="Titr" pitchFamily="2" charset="-78"/>
              <a:cs typeface="Titr" pitchFamily="2" charset="-78"/>
            </a:endParaRPr>
          </a:p>
          <a:p>
            <a:pPr algn="r" rtl="1"/>
            <a:r>
              <a:rPr lang="fa-IR" sz="3600" b="1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5-</a:t>
            </a:r>
            <a:r>
              <a:rPr lang="fa-IR" sz="3600" b="1" dirty="0" smtClean="0">
                <a:latin typeface="Titr" pitchFamily="2" charset="-78"/>
                <a:cs typeface="Titr" pitchFamily="2" charset="-78"/>
              </a:rPr>
              <a:t>حمل و نقل بین شهری:</a:t>
            </a:r>
          </a:p>
          <a:p>
            <a:pPr lvl="0" algn="r" rtl="1"/>
            <a:r>
              <a:rPr lang="fa-IR" sz="3600" b="1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6-</a:t>
            </a:r>
            <a:r>
              <a:rPr lang="fa-IR" sz="3600" b="1" dirty="0" smtClean="0">
                <a:latin typeface="Titr" pitchFamily="2" charset="-78"/>
                <a:cs typeface="Titr" pitchFamily="2" charset="-78"/>
              </a:rPr>
              <a:t>حمل و نقل مشاعر:</a:t>
            </a:r>
            <a:endParaRPr lang="en-US" sz="3600" dirty="0" smtClean="0">
              <a:latin typeface="Titr" pitchFamily="2" charset="-78"/>
              <a:cs typeface="Titr" pitchFamily="2" charset="-78"/>
            </a:endParaRPr>
          </a:p>
          <a:p>
            <a:pPr algn="r" rtl="1"/>
            <a:endParaRPr lang="en-US" sz="2400" b="1" dirty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معاونت حج وعمره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64" y="1500174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2000" b="1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وظایف ادارات تابعه اداره کل برنامه ریزی وپذیرش واعزام:</a:t>
            </a:r>
          </a:p>
          <a:p>
            <a:pPr algn="r" rtl="1"/>
            <a:r>
              <a:rPr lang="fa-IR" sz="2800" b="1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1- پذیرش:</a:t>
            </a:r>
          </a:p>
          <a:p>
            <a:pPr marL="363538" lvl="8" indent="-182563" algn="just" rtl="1"/>
            <a:r>
              <a:rPr lang="fa-IR" sz="2800" dirty="0" smtClean="0"/>
              <a:t>1-تعیین سیاست و روش ثبت نام متقاضیان سفرهای حج، عمره، عتبات و سوریه با استفاده کامل از فضای مجازی</a:t>
            </a:r>
            <a:endParaRPr lang="en-US" sz="2800" dirty="0" smtClean="0"/>
          </a:p>
          <a:p>
            <a:pPr lvl="0" algn="r" rtl="1"/>
            <a:r>
              <a:rPr lang="fa-IR" sz="2800" dirty="0" smtClean="0"/>
              <a:t>2-هماهنگی با مراکز ثبت نام انبوه متقاضیان سفرهای زیارتی و اولویت بندی ثبت نام شدگان و بهبود مستمر روشهای موجود.</a:t>
            </a:r>
            <a:endParaRPr lang="en-US" sz="2800" dirty="0" smtClean="0"/>
          </a:p>
          <a:p>
            <a:pPr lvl="0" algn="r" rtl="1"/>
            <a:r>
              <a:rPr lang="fa-IR" sz="2800" dirty="0" smtClean="0"/>
              <a:t>3-تهیه و تنظیم برنامه های عملیاتی ثبت نام و اعزام حجاج و زائران و هماهنگی با دستگاههای ذیربط</a:t>
            </a:r>
            <a:endParaRPr lang="en-US" sz="2800" dirty="0" smtClean="0"/>
          </a:p>
          <a:p>
            <a:pPr lvl="0" algn="r" rtl="1"/>
            <a:r>
              <a:rPr lang="fa-IR" sz="2800" dirty="0" smtClean="0"/>
              <a:t>4-بازبینی برنامه ها و تهیه بخشنامه های مربوط به گردش کار امور ثبت نام، نقل و انتقال، اعزام و نظارت بر نحوه اجرای آنها</a:t>
            </a:r>
            <a:endParaRPr lang="en-US" sz="2800" dirty="0" smtClean="0"/>
          </a:p>
          <a:p>
            <a:pPr lvl="0" algn="r" rtl="1"/>
            <a:endParaRPr lang="en-US" sz="2800" dirty="0" smtClean="0">
              <a:latin typeface="Titr" pitchFamily="2" charset="-78"/>
              <a:cs typeface="Titr" pitchFamily="2" charset="-78"/>
            </a:endParaRPr>
          </a:p>
          <a:p>
            <a:pPr algn="r" rtl="1"/>
            <a:endParaRPr lang="en-US" sz="1800" b="1" dirty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معاونت حج وعمره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64" y="1500174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2000" b="1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وظایف ادارات تابعه اداره کل برنامه ریزی وپذیرش واعزام:</a:t>
            </a:r>
          </a:p>
          <a:p>
            <a:pPr algn="r" rtl="1"/>
            <a:r>
              <a:rPr lang="fa-IR" sz="2800" b="1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1- پذیرش:</a:t>
            </a:r>
          </a:p>
          <a:p>
            <a:pPr lvl="0" algn="r" rtl="1"/>
            <a:r>
              <a:rPr lang="fa-IR" sz="2800" dirty="0" smtClean="0"/>
              <a:t>5-هماهنگی و برنامه ریزی جهت اخذ روادید و نظارت بر انجام مراحل مربوطه و نیز برنامه ریزی ورود و خروج اتباع ایرانی</a:t>
            </a:r>
            <a:endParaRPr lang="en-US" sz="2800" dirty="0" smtClean="0"/>
          </a:p>
          <a:p>
            <a:pPr lvl="0" algn="r" rtl="1"/>
            <a:r>
              <a:rPr lang="fa-IR" sz="2800" dirty="0" smtClean="0"/>
              <a:t>6-هماهنگی با خطوط هوائی انتقال دهنده زائران در زمینه برنامه اعزام و رزرواسیون</a:t>
            </a:r>
            <a:endParaRPr lang="en-US" sz="2800" dirty="0" smtClean="0"/>
          </a:p>
          <a:p>
            <a:pPr lvl="0" algn="r" rtl="1"/>
            <a:r>
              <a:rPr lang="fa-IR" sz="2800" dirty="0" smtClean="0"/>
              <a:t>7-هماهنگی با دفاتر حج و زیارت استانها جهت توازن آمارها  و اجرای دستورالعمل ها و گزارش تکمیل ظرفیت ها</a:t>
            </a:r>
            <a:endParaRPr lang="en-US" sz="2800" dirty="0" smtClean="0"/>
          </a:p>
          <a:p>
            <a:pPr algn="r" rtl="1">
              <a:buNone/>
            </a:pPr>
            <a:endParaRPr lang="fa-IR" sz="2800" b="1" dirty="0" smtClean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3200" dirty="0" smtClean="0"/>
              <a:t> ادامه </a:t>
            </a:r>
            <a:r>
              <a:rPr lang="ar-SA" sz="3200" dirty="0" smtClean="0"/>
              <a:t>وظايف سازمان: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/>
            <a:r>
              <a:rPr lang="ar-SA" dirty="0" smtClean="0"/>
              <a:t>ـ ايجاد ارتباط و هماهنگي با سازمان‌ها، دستگاه‌ها و نهادهاي مسئول در امورحج و زيارت.          </a:t>
            </a:r>
            <a:endParaRPr lang="fa-IR" dirty="0" smtClean="0"/>
          </a:p>
          <a:p>
            <a:pPr algn="just" rtl="1"/>
            <a:r>
              <a:rPr lang="ar-SA" dirty="0" smtClean="0"/>
              <a:t> ـ برنامه‌ريزي و اقدام در جهت ارتقاي سطح مهارت، دانش و بصيرت ديني كارگزاران حج و زيارت به ويژه مسئولان كاروان‌ها و راهنمايان و نيز رسيدگي و نظارت بر امور مربوط به عملكرد آنان.</a:t>
            </a:r>
            <a:endParaRPr lang="en-US" dirty="0" smtClean="0"/>
          </a:p>
          <a:p>
            <a:pPr algn="just" rtl="1"/>
            <a:r>
              <a:rPr lang="ar-SA" dirty="0" smtClean="0"/>
              <a:t>ـ بررسي و صدور و لغو مجوز فعاليت دفاتر خدمات زيارتي و كاروان‌هاي حج تمتع براساس دستورالعمل‌هاي مربوطه و برخورد قانوني با افراد حقيقي و حقوقي غير مجاز كه خارج از ضوابط سازمان حج و زيارت عمل مي‌كنند.</a:t>
            </a:r>
            <a:endParaRPr lang="en-US" dirty="0" smtClean="0"/>
          </a:p>
          <a:p>
            <a:pPr algn="just" rtl="1"/>
            <a:endParaRPr lang="en-US" b="1" dirty="0"/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معاونت حج وعمره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64" y="1500174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2000" b="1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وظایف ادارات تابعه اداره کل برنامه ریزی وپذیرش واعزام:</a:t>
            </a:r>
          </a:p>
          <a:p>
            <a:pPr algn="r" rtl="1"/>
            <a:r>
              <a:rPr lang="fa-IR" sz="2800" b="1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1- پذیرش:</a:t>
            </a:r>
          </a:p>
          <a:p>
            <a:pPr lvl="0" algn="r" rtl="1"/>
            <a:r>
              <a:rPr lang="fa-IR" sz="2800" dirty="0" smtClean="0"/>
              <a:t>8-ارائه طریق جهت بهره برداری شرعی و قانونی از وجوه ثبت نام زائران به منظور حفظ ارزش پول مردم</a:t>
            </a:r>
            <a:endParaRPr lang="en-US" sz="2800" dirty="0" smtClean="0"/>
          </a:p>
          <a:p>
            <a:pPr lvl="0" algn="r" rtl="1"/>
            <a:r>
              <a:rPr lang="fa-IR" sz="2800" dirty="0" smtClean="0"/>
              <a:t>9-تلاش برای تسهیل امور کاربران و متقاضیان ثبت نام مردم در بانک ها و دفاتر و کاروانها</a:t>
            </a:r>
            <a:endParaRPr lang="en-US" sz="2800" dirty="0" smtClean="0"/>
          </a:p>
          <a:p>
            <a:pPr lvl="0" algn="r" rtl="1"/>
            <a:r>
              <a:rPr lang="fa-IR" sz="2800" dirty="0" smtClean="0"/>
              <a:t>10-برنامه ریزی تعداد و گنجایش ایستگاه های پروازی و نظارت بر استانداردهای خدمات رفاهی در فرودگاه ها و نظارت بر اجرای برنامه پروازی مورد توافق</a:t>
            </a:r>
            <a:endParaRPr lang="en-US" sz="2800" dirty="0" smtClean="0"/>
          </a:p>
          <a:p>
            <a:pPr algn="r" rtl="1"/>
            <a:endParaRPr lang="fa-IR" sz="2800" b="1" dirty="0" smtClean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  <a:p>
            <a:pPr algn="r" rtl="1">
              <a:buNone/>
            </a:pPr>
            <a:endParaRPr lang="fa-IR" sz="2800" b="1" dirty="0" smtClean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معاونت حج وعمره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64" y="1500174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2000" b="1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وظایف ادارات تابعه اداره کل برنامه ریزی وپذیرش واعزام:</a:t>
            </a:r>
          </a:p>
          <a:p>
            <a:pPr algn="r" rtl="1"/>
            <a:r>
              <a:rPr lang="fa-IR" sz="2800" b="1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1- پذیرش:</a:t>
            </a:r>
          </a:p>
          <a:p>
            <a:pPr lvl="0" algn="r" rtl="1"/>
            <a:r>
              <a:rPr lang="fa-IR" sz="2800" dirty="0" smtClean="0"/>
              <a:t>11-پیش بینی تعداد زائران اعزامی با توجه به منابع و توافقات و امکانات داخلی و بین المللی و تکریم آنان</a:t>
            </a:r>
            <a:endParaRPr lang="en-US" sz="2800" dirty="0" smtClean="0"/>
          </a:p>
          <a:p>
            <a:pPr lvl="0" algn="r" rtl="1"/>
            <a:r>
              <a:rPr lang="fa-IR" sz="2800" dirty="0" smtClean="0"/>
              <a:t>12-نظارت بر عملکرد استان ها از نظر اجرای دستورالعمل های پذیرش و ثبت نام</a:t>
            </a:r>
            <a:endParaRPr lang="en-US" sz="2800" dirty="0" smtClean="0"/>
          </a:p>
          <a:p>
            <a:pPr lvl="0" algn="r" rtl="1"/>
            <a:r>
              <a:rPr lang="fa-IR" sz="2800" dirty="0" smtClean="0"/>
              <a:t>13-تهیه و تدوین ضوابط واگذاری و انتقال حق تشرف</a:t>
            </a:r>
            <a:endParaRPr lang="en-US" sz="2800" dirty="0" smtClean="0"/>
          </a:p>
          <a:p>
            <a:pPr lvl="0" algn="r" rtl="1"/>
            <a:r>
              <a:rPr lang="fa-IR" sz="2800" dirty="0" smtClean="0"/>
              <a:t>برقراری جلسات با سازمان نظام وظیفه در مورد اعزام مشمولین و نیروهای نظامی و انتظامی</a:t>
            </a:r>
            <a:endParaRPr lang="en-US" sz="2800" dirty="0" smtClean="0"/>
          </a:p>
          <a:p>
            <a:pPr algn="r" rtl="1"/>
            <a:endParaRPr lang="fa-IR" sz="2800" b="1" dirty="0" smtClean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  <a:p>
            <a:pPr algn="r" rtl="1">
              <a:buNone/>
            </a:pPr>
            <a:endParaRPr lang="fa-IR" sz="2800" b="1" dirty="0" smtClean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معاونت حج وعمره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64" y="1714464"/>
            <a:ext cx="8501154" cy="492924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2000" b="1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وظایف ادارات تابعه اداره کل برنامه ریزی وپذیرش واعزام:</a:t>
            </a:r>
          </a:p>
          <a:p>
            <a:pPr algn="r" rtl="1"/>
            <a:r>
              <a:rPr lang="fa-IR" sz="2800" b="1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1- پذیرش:</a:t>
            </a:r>
          </a:p>
          <a:p>
            <a:pPr lvl="0" algn="r" rtl="1"/>
            <a:r>
              <a:rPr lang="fa-IR" sz="2800" dirty="0" smtClean="0"/>
              <a:t>14-طراحی، تهیه و تدارک فرم های مورد نیاز با همکاری واحدهای ذیربط</a:t>
            </a:r>
            <a:endParaRPr lang="en-US" sz="2800" dirty="0" smtClean="0"/>
          </a:p>
          <a:p>
            <a:pPr lvl="0" algn="r" rtl="1"/>
            <a:r>
              <a:rPr lang="fa-IR" sz="2800" dirty="0" smtClean="0"/>
              <a:t>15-انجام هماهنگی با ارگان های مستقر در فرودگاههای کشور</a:t>
            </a:r>
            <a:endParaRPr lang="en-US" sz="2800" dirty="0" smtClean="0"/>
          </a:p>
          <a:p>
            <a:pPr lvl="0" algn="r" rtl="1"/>
            <a:r>
              <a:rPr lang="fa-IR" sz="2800" dirty="0" smtClean="0"/>
              <a:t>16-برنامه ریزی در زمینه حمل و نقل زمینی حجاج و زائران داخل و خارج از کشور</a:t>
            </a:r>
            <a:endParaRPr lang="en-US" sz="2800" dirty="0" smtClean="0"/>
          </a:p>
          <a:p>
            <a:pPr algn="r" rtl="1">
              <a:buNone/>
            </a:pPr>
            <a:endParaRPr lang="fa-IR" sz="2800" b="1" dirty="0" smtClean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  <a:p>
            <a:pPr algn="r" rtl="1">
              <a:buNone/>
            </a:pPr>
            <a:endParaRPr lang="fa-IR" sz="2800" b="1" dirty="0" smtClean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معاونت حج وعمره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2000" b="1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وظایف ادارات تابعه اداره کل برنامه ریزی وپذیرش واعزام:</a:t>
            </a:r>
          </a:p>
          <a:p>
            <a:pPr algn="r" rtl="1"/>
            <a:r>
              <a:rPr lang="fa-IR" sz="2800" b="1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1- پذیرش:</a:t>
            </a:r>
          </a:p>
          <a:p>
            <a:pPr lvl="0" algn="r" rtl="1"/>
            <a:r>
              <a:rPr lang="fa-IR" sz="2800" dirty="0" smtClean="0"/>
              <a:t>17-برنامه ریزی به منظور عقد قراردادها و موافقت نامه های لازم با ارگانها و مقامات ذیربط در مورد مسائل نقل و انتقال زائران و توجیه مدیران و عوامل کاروان ها نسبت به مقررات و دستورالعمل های حمل و نقل</a:t>
            </a:r>
            <a:endParaRPr lang="en-US" sz="2800" dirty="0" smtClean="0"/>
          </a:p>
          <a:p>
            <a:pPr lvl="0" algn="r" rtl="1"/>
            <a:r>
              <a:rPr lang="fa-IR" sz="2800" dirty="0" smtClean="0"/>
              <a:t>18-تهیه گزارش های جامع و تکمیلی و ارائه به مقام مافوق</a:t>
            </a:r>
            <a:endParaRPr lang="en-US" sz="2800" dirty="0" smtClean="0"/>
          </a:p>
          <a:p>
            <a:pPr lvl="0" algn="r" rtl="1"/>
            <a:r>
              <a:rPr lang="fa-IR" sz="2800" dirty="0" smtClean="0"/>
              <a:t>19-تهیه و تنظیم اطلاعیه فراخوان جهت مراجعه به کاروان ها و دفاتر و اطلاع رسانی به افراد ذینفع</a:t>
            </a:r>
            <a:endParaRPr lang="en-US" sz="2800" dirty="0" smtClean="0"/>
          </a:p>
          <a:p>
            <a:pPr lvl="0" algn="r" rtl="1"/>
            <a:r>
              <a:rPr lang="fa-IR" sz="2800" dirty="0" smtClean="0"/>
              <a:t>20-بررسی نرم افزار ثبت نام و پذیرش و ارائه نقطه نظرات لازم به واحد مربوطه جهت اصلاح سیستم ها</a:t>
            </a:r>
            <a:endParaRPr lang="en-US" sz="2800" dirty="0" smtClean="0"/>
          </a:p>
          <a:p>
            <a:pPr algn="r" rtl="1"/>
            <a:endParaRPr lang="fa-IR" sz="2800" b="1" dirty="0" smtClean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  <a:p>
            <a:pPr algn="r" rtl="1">
              <a:buNone/>
            </a:pPr>
            <a:endParaRPr lang="fa-IR" sz="2800" b="1" dirty="0" smtClean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وظایف واحدهای سازمانی حوزه معاونت حج وعمره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64" y="1500174"/>
            <a:ext cx="8715436" cy="5143536"/>
          </a:xfr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2000" b="1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وظایف ادارات تابعه اداره کل برنامه ریزی وپذیرش واعزام:</a:t>
            </a:r>
          </a:p>
          <a:p>
            <a:pPr algn="r" rtl="1"/>
            <a:r>
              <a:rPr lang="fa-IR" sz="2800" b="1" dirty="0" smtClean="0">
                <a:solidFill>
                  <a:schemeClr val="tx1"/>
                </a:solidFill>
                <a:latin typeface="Titr" pitchFamily="2" charset="-78"/>
                <a:cs typeface="Titr" pitchFamily="2" charset="-78"/>
              </a:rPr>
              <a:t>1- پذیرش:</a:t>
            </a:r>
          </a:p>
          <a:p>
            <a:pPr algn="r" rtl="1">
              <a:buNone/>
            </a:pPr>
            <a:endParaRPr lang="fa-IR" sz="2800" b="1" dirty="0" smtClean="0">
              <a:solidFill>
                <a:schemeClr val="tx1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3200" dirty="0" smtClean="0"/>
              <a:t> ادامه </a:t>
            </a:r>
            <a:r>
              <a:rPr lang="ar-SA" sz="3200" dirty="0" smtClean="0"/>
              <a:t>وظايف سازمان: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5720" y="2000240"/>
            <a:ext cx="8572560" cy="464347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ar-SA" sz="2000" dirty="0" smtClean="0">
                <a:latin typeface="Titr" pitchFamily="2" charset="-78"/>
                <a:cs typeface="Titr" pitchFamily="2" charset="-78"/>
              </a:rPr>
              <a:t>ـ اهتمام براي حفظ عزت و منزلت و حقوق زئران ايراني در خارج از كشور و اقدام لازم در مورد شكايات و پيشنهادات آنان و فراهم نمودن زمينه مشاركت ايشان در امور فرهنگي و رفاهي.</a:t>
            </a:r>
            <a:endParaRPr lang="en-US" sz="20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2000" dirty="0" smtClean="0">
                <a:latin typeface="Titr" pitchFamily="2" charset="-78"/>
                <a:cs typeface="Titr" pitchFamily="2" charset="-78"/>
              </a:rPr>
              <a:t>ـ اجراي مصويات شوراي عالي حج و زيارت و ساير مراجع قانوني.</a:t>
            </a:r>
            <a:endParaRPr lang="en-US" sz="20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2000" dirty="0" smtClean="0">
                <a:latin typeface="Titr" pitchFamily="2" charset="-78"/>
                <a:cs typeface="Titr" pitchFamily="2" charset="-78"/>
              </a:rPr>
              <a:t>ـ نظارت بر حسن اجراي برنامه‌هاي زيارتي در كشورهاي عربستان سعودي، عراق و سوريه.</a:t>
            </a:r>
            <a:r>
              <a:rPr lang="fa-IR" sz="2000" dirty="0" smtClean="0">
                <a:latin typeface="Titr" pitchFamily="2" charset="-78"/>
                <a:cs typeface="Titr" pitchFamily="2" charset="-78"/>
              </a:rPr>
              <a:t> </a:t>
            </a:r>
          </a:p>
          <a:p>
            <a:pPr algn="just" rtl="1"/>
            <a:r>
              <a:rPr lang="ar-SA" sz="2000" dirty="0" smtClean="0">
                <a:latin typeface="Titr" pitchFamily="2" charset="-78"/>
                <a:cs typeface="Titr" pitchFamily="2" charset="-78"/>
              </a:rPr>
              <a:t>ـ ايجاد ارتباط با مقامات ذيربط كشورهاي عربستان سعودي، عراق و سوريه با همـكاري و همـاهنگي نمـايندگي‌هاي وزارت امور خارجه در كشورهاي مذكور به منظور پيگيري مسائل و مشكلات حجاج و زائران ايراني.</a:t>
            </a:r>
            <a:endParaRPr lang="en-US" sz="20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2000" dirty="0" smtClean="0">
                <a:latin typeface="Titr" pitchFamily="2" charset="-78"/>
                <a:cs typeface="Titr" pitchFamily="2" charset="-78"/>
              </a:rPr>
              <a:t>ـ سازماندهي امور مربوط به زائران ايراني خارج از كشور و نظارت بر حسن اجراي آن.</a:t>
            </a:r>
            <a:br>
              <a:rPr lang="ar-SA" sz="2000" dirty="0" smtClean="0">
                <a:latin typeface="Titr" pitchFamily="2" charset="-78"/>
                <a:cs typeface="Titr" pitchFamily="2" charset="-78"/>
              </a:rPr>
            </a:br>
            <a:r>
              <a:rPr lang="ar-SA" sz="2000" dirty="0" smtClean="0">
                <a:latin typeface="Titr" pitchFamily="2" charset="-78"/>
                <a:cs typeface="Titr" pitchFamily="2" charset="-78"/>
              </a:rPr>
              <a:t>ـ برنامه‌ريزي براي گسترش و تنوع خدمات بيمه و بهداشت و درمان حجاج و زائران.</a:t>
            </a:r>
            <a:br>
              <a:rPr lang="ar-SA" sz="2000" dirty="0" smtClean="0">
                <a:latin typeface="Titr" pitchFamily="2" charset="-78"/>
                <a:cs typeface="Titr" pitchFamily="2" charset="-78"/>
              </a:rPr>
            </a:br>
            <a:r>
              <a:rPr lang="ar-SA" sz="2000" dirty="0" smtClean="0">
                <a:latin typeface="Titr" pitchFamily="2" charset="-78"/>
                <a:cs typeface="Titr" pitchFamily="2" charset="-78"/>
              </a:rPr>
              <a:t>ـ مطالعه و بررسي راهكارهاي استفاده از منابع و امكانات بخش غيردولتي در زمينه‌هاي حج و زيارت.</a:t>
            </a:r>
            <a:endParaRPr lang="fa-IR" sz="2000" dirty="0" smtClean="0">
              <a:latin typeface="Titr" pitchFamily="2" charset="-78"/>
              <a:cs typeface="Titr" pitchFamily="2" charset="-78"/>
            </a:endParaRPr>
          </a:p>
          <a:p>
            <a:pPr algn="just" rtl="1"/>
            <a:r>
              <a:rPr lang="ar-SA" sz="2000" dirty="0" smtClean="0">
                <a:latin typeface="Titr" pitchFamily="2" charset="-78"/>
                <a:cs typeface="Titr" pitchFamily="2" charset="-78"/>
              </a:rPr>
              <a:t>ـ انجام ساير وظايفي كه به موجب قوانين و مقررات بر عهده سازمان قرار گرفته و يا خواهد گرفت.</a:t>
            </a:r>
            <a:endParaRPr lang="en-US" sz="2000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SA" sz="3200" dirty="0" smtClean="0"/>
              <a:t>3ـ اركان سازمان: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2000240"/>
            <a:ext cx="8429684" cy="450059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ـ شوراي عالي حج و زيارت. </a:t>
            </a:r>
            <a:endParaRPr lang="en-US" sz="48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ـ نمايندگي ولي فقيه در امور حج و زيارت (در صورت معرفي).</a:t>
            </a:r>
            <a:endParaRPr lang="en-US" sz="48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ـ رييس سازمان حج و زيارت.  </a:t>
            </a:r>
            <a:endParaRPr lang="en-US" sz="4800" dirty="0" smtClean="0">
              <a:latin typeface="IranNastaliq" pitchFamily="18" charset="0"/>
              <a:cs typeface="IranNastaliq" pitchFamily="18" charset="0"/>
            </a:endParaRPr>
          </a:p>
          <a:p>
            <a:pPr algn="just" rtl="1"/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ـ حسابرسان.</a:t>
            </a:r>
            <a:endParaRPr lang="en-US" sz="48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1309</TotalTime>
  <Words>5586</Words>
  <Application>Microsoft Office PowerPoint</Application>
  <PresentationFormat>On-screen Show (4:3)</PresentationFormat>
  <Paragraphs>356</Paragraphs>
  <Slides>75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3" baseType="lpstr">
      <vt:lpstr>Calibri</vt:lpstr>
      <vt:lpstr>Constantia</vt:lpstr>
      <vt:lpstr>EucrosiaUPC</vt:lpstr>
      <vt:lpstr>IranNastaliq</vt:lpstr>
      <vt:lpstr>Majalla UI</vt:lpstr>
      <vt:lpstr>Titr</vt:lpstr>
      <vt:lpstr>Wingdings 2</vt:lpstr>
      <vt:lpstr>Flow</vt:lpstr>
      <vt:lpstr>تشکیلات حج در قرآن</vt:lpstr>
      <vt:lpstr>تشکیلات حج در قرآن</vt:lpstr>
      <vt:lpstr>تشکیلات حج در قرآن</vt:lpstr>
      <vt:lpstr> مصوبه شورايعالي اداري راجع به اهداف و وظايف سازمان حج و زيارت </vt:lpstr>
      <vt:lpstr>1ـ هدف كلي سازمان: </vt:lpstr>
      <vt:lpstr>2ـ وظايف سازمان: </vt:lpstr>
      <vt:lpstr> ادامه وظايف سازمان: </vt:lpstr>
      <vt:lpstr> ادامه وظايف سازمان: </vt:lpstr>
      <vt:lpstr>3ـ اركان سازمان: </vt:lpstr>
      <vt:lpstr>4ـ اعضاي شوراي عالي حج و زيارت: </vt:lpstr>
      <vt:lpstr>ادامه اعضاي شوراي عالي حج و زيارت: </vt:lpstr>
      <vt:lpstr>5 ـ شرح وظايف شوراي عالي حج و زيارت: </vt:lpstr>
      <vt:lpstr>ادامه شرح وظايف شوراي عالي حج و زيارت: </vt:lpstr>
      <vt:lpstr> ـ وظايف و اختيارات نمايندگي ولي فقيه در امورحج و زيارت:</vt:lpstr>
      <vt:lpstr>7ـ اهم وظايف رييس سازمان: </vt:lpstr>
      <vt:lpstr>7ـ اهم وظايف رييس سازمان: </vt:lpstr>
      <vt:lpstr>7ـ اهم وظايف رييس سازمان: </vt:lpstr>
      <vt:lpstr>وظایف</vt:lpstr>
      <vt:lpstr>نحوه هزینه اعتبار</vt:lpstr>
      <vt:lpstr>استخدام کارکنان حج و نحوه صدور مجور فعالیت زیارتی </vt:lpstr>
      <vt:lpstr>چارت سازمان حج وزیارت</vt:lpstr>
      <vt:lpstr>چارت سازمان حج وزیارت</vt:lpstr>
      <vt:lpstr>چارت سازمان حج وزیارت</vt:lpstr>
      <vt:lpstr>واحدهای حوزه ریاست سازمان</vt:lpstr>
      <vt:lpstr> وظایف واحدهای سازمانی حوزه ریاست سازمان</vt:lpstr>
      <vt:lpstr> وظایف واحدهای سازمانی حوزه ریاست سازمان</vt:lpstr>
      <vt:lpstr> وظایف واحدهای سازمانی حوزه ریاست سازمان</vt:lpstr>
      <vt:lpstr> وظایف واحدهای سازمانی حوزه ریاست سازمان</vt:lpstr>
      <vt:lpstr> وظایف واحدهای سازمانی حوزه ریاست سازمان</vt:lpstr>
      <vt:lpstr> وظایف واحدهای سازمانی حوزه ریاست سازمان</vt:lpstr>
      <vt:lpstr> وظایف واحدهای سازمانی حوزه ریاست سازمان</vt:lpstr>
      <vt:lpstr> 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ریاست سازمان</vt:lpstr>
      <vt:lpstr>وظایف واحدهای سازمانی حوزه معاونت حج وعمره</vt:lpstr>
      <vt:lpstr>وظایف واحدهای سازمانی حوزه معاونت حج وعمره</vt:lpstr>
      <vt:lpstr>وظایف واحدهای سازمانی حوزه معاونت حج وعمره</vt:lpstr>
      <vt:lpstr>وظایف واحدهای سازمانی حوزه معاونت حج وعمره</vt:lpstr>
      <vt:lpstr>وظایف واحدهای سازمانی حوزه معاونت حج وعمره</vt:lpstr>
      <vt:lpstr>وظایف واحدهای سازمانی حوزه معاونت حج وعمره</vt:lpstr>
      <vt:lpstr>وظایف واحدهای سازمانی حوزه معاونت حج وعمره</vt:lpstr>
      <vt:lpstr>وظایف واحدهای سازمانی حوزه معاونت حج وعمره</vt:lpstr>
      <vt:lpstr>وظایف واحدهای سازمانی حوزه معاونت حج وعمره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مصوبه شورايعالي اداري راجع به اهداف و وظايف سازمان حج و زيارت </dc:title>
  <dc:creator>modir</dc:creator>
  <cp:lastModifiedBy>sadati</cp:lastModifiedBy>
  <cp:revision>195</cp:revision>
  <dcterms:created xsi:type="dcterms:W3CDTF">2012-02-14T18:19:56Z</dcterms:created>
  <dcterms:modified xsi:type="dcterms:W3CDTF">2016-01-02T14:59:34Z</dcterms:modified>
</cp:coreProperties>
</file>