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9"/>
  </p:notesMasterIdLst>
  <p:sldIdLst>
    <p:sldId id="256" r:id="rId2"/>
    <p:sldId id="262" r:id="rId3"/>
    <p:sldId id="257" r:id="rId4"/>
    <p:sldId id="260" r:id="rId5"/>
    <p:sldId id="258" r:id="rId6"/>
    <p:sldId id="259" r:id="rId7"/>
    <p:sldId id="263" r:id="rId8"/>
    <p:sldId id="264" r:id="rId9"/>
    <p:sldId id="282" r:id="rId10"/>
    <p:sldId id="265" r:id="rId11"/>
    <p:sldId id="266" r:id="rId12"/>
    <p:sldId id="277" r:id="rId13"/>
    <p:sldId id="281" r:id="rId14"/>
    <p:sldId id="285" r:id="rId15"/>
    <p:sldId id="267" r:id="rId16"/>
    <p:sldId id="269" r:id="rId17"/>
    <p:sldId id="271" r:id="rId18"/>
    <p:sldId id="270" r:id="rId19"/>
    <p:sldId id="287" r:id="rId20"/>
    <p:sldId id="272" r:id="rId21"/>
    <p:sldId id="273" r:id="rId22"/>
    <p:sldId id="274" r:id="rId23"/>
    <p:sldId id="280" r:id="rId24"/>
    <p:sldId id="276" r:id="rId25"/>
    <p:sldId id="278" r:id="rId26"/>
    <p:sldId id="261" r:id="rId27"/>
    <p:sldId id="286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34"/>
    <a:srgbClr val="F85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33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46B90-C249-4A10-9077-A39FD92F8AA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C992F8-9491-440C-8FE8-9F0547D558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879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92F8-9491-440C-8FE8-9F0547D5589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61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C992F8-9491-440C-8FE8-9F0547D5589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68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6E66C8-5372-4609-9AE5-9B2B9418A202}" type="datetimeFigureOut">
              <a:rPr lang="en-US" smtClean="0"/>
              <a:pPr/>
              <a:t>9/2/2015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1383F3-10F9-458D-A0C2-7D8ABBA3457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7717"/>
            <a:ext cx="9144000" cy="69557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85852" y="428604"/>
            <a:ext cx="6143668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000" dirty="0" smtClean="0">
                <a:ln w="18415" cmpd="sng">
                  <a:solidFill>
                    <a:srgbClr val="92D05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2  Arshia" pitchFamily="2" charset="-78"/>
              </a:rPr>
              <a:t>بسم الله الرحمن الرحیم</a:t>
            </a:r>
            <a:endParaRPr lang="en-US" sz="8000" dirty="0">
              <a:ln w="18415" cmpd="sng">
                <a:solidFill>
                  <a:srgbClr val="92D05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2  Arshia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4282" y="3786190"/>
            <a:ext cx="6572296" cy="29289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15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Badr" pitchFamily="2" charset="-78"/>
              </a:rPr>
              <a:t>زیبایی ظاهری از نگاه اسلام</a:t>
            </a:r>
            <a:endParaRPr lang="en-US" sz="115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4"/>
          <p:cNvSpPr/>
          <p:nvPr/>
        </p:nvSpPr>
        <p:spPr>
          <a:xfrm>
            <a:off x="2357422" y="0"/>
            <a:ext cx="4500594" cy="1785926"/>
          </a:xfrm>
          <a:prstGeom prst="downArrow">
            <a:avLst>
              <a:gd name="adj1" fmla="val 50000"/>
              <a:gd name="adj2" fmla="val 50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بهترین لباس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215074" y="2000240"/>
            <a:ext cx="2652730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بهترین جنس لباس</a:t>
            </a:r>
            <a:endParaRPr lang="en-US" sz="31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357158" y="3214686"/>
            <a:ext cx="5857884" cy="12144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solidFill>
                  <a:schemeClr val="tx1"/>
                </a:solidFill>
                <a:cs typeface="2  Badr" pitchFamily="2" charset="-78"/>
              </a:rPr>
              <a:t>امام صادق</a:t>
            </a:r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(ع)</a:t>
            </a:r>
            <a:r>
              <a:rPr lang="ar-SA" sz="3200" dirty="0" smtClean="0">
                <a:solidFill>
                  <a:schemeClr val="tx1"/>
                </a:solidFill>
                <a:cs typeface="2  Badr" pitchFamily="2" charset="-78"/>
              </a:rPr>
              <a:t>: كتان از پوشاك پيامبران است‏</a:t>
            </a:r>
            <a:endParaRPr lang="en-US" sz="32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20" y="2928934"/>
            <a:ext cx="14287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2  Badr" pitchFamily="2" charset="-78"/>
              </a:rPr>
              <a:t>سنن النبی ص 126</a:t>
            </a:r>
            <a:endParaRPr kumimoji="0" lang="fa-I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2  Badr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286512" y="3286124"/>
            <a:ext cx="2571768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بهترین نوع لباس</a:t>
            </a:r>
            <a:endParaRPr lang="en-US" sz="31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285720" y="1928802"/>
            <a:ext cx="5857884" cy="12144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علی(ع): لباس پنبه بپوشيد 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كه لباس رسول خدا(ص) بود</a:t>
            </a:r>
            <a:endParaRPr lang="en-US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34" y="4286256"/>
            <a:ext cx="148470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2  Badr" pitchFamily="2" charset="-78"/>
              </a:rPr>
              <a:t>آداب و سنن/ ص 74</a:t>
            </a:r>
            <a:endParaRPr lang="en-US" sz="1600" dirty="0">
              <a:cs typeface="2  Badr" pitchFamily="2" charset="-78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286512" y="4643446"/>
            <a:ext cx="2571768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بهترین رنگ لباس</a:t>
            </a:r>
            <a:endParaRPr lang="en-US" sz="31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357158" y="4572008"/>
            <a:ext cx="5857884" cy="12144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پیامبراکرم(ص)</a:t>
            </a:r>
            <a:r>
              <a:rPr lang="ar-SA" sz="3200" dirty="0" smtClean="0">
                <a:solidFill>
                  <a:schemeClr val="tx1"/>
                </a:solidFill>
                <a:cs typeface="2  Badr" pitchFamily="2" charset="-78"/>
              </a:rPr>
              <a:t>: براى لباس</a:t>
            </a:r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،</a:t>
            </a:r>
          </a:p>
          <a:p>
            <a:pPr algn="ctr" rtl="1"/>
            <a:r>
              <a:rPr lang="ar-SA" sz="3200" dirty="0" smtClean="0">
                <a:solidFill>
                  <a:schemeClr val="tx1"/>
                </a:solidFill>
                <a:cs typeface="2  Badr" pitchFamily="2" charset="-78"/>
              </a:rPr>
              <a:t>رنگى بهتر از سفيدى نيست‏</a:t>
            </a:r>
            <a:endParaRPr lang="en-US" sz="32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8596" y="5715016"/>
            <a:ext cx="19880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2  Badr" pitchFamily="2" charset="-78"/>
              </a:rPr>
              <a:t>مکارم الاخلاق ج1/ ص 196</a:t>
            </a:r>
            <a:endParaRPr lang="en-US" sz="1600" dirty="0"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25" grpId="0"/>
      <p:bldP spid="10" grpId="0" animBg="1"/>
      <p:bldP spid="11" grpId="0" animBg="1"/>
      <p:bldP spid="12" grpId="0"/>
      <p:bldP spid="13" grpId="0" animBg="1"/>
      <p:bldP spid="14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1643042" y="0"/>
            <a:ext cx="6000792" cy="1785926"/>
          </a:xfrm>
          <a:prstGeom prst="downArrow">
            <a:avLst>
              <a:gd name="adj1" fmla="val 50000"/>
              <a:gd name="adj2" fmla="val 50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زشت ترین لباس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143636" y="2786058"/>
            <a:ext cx="2857520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زشت ترین رنگ لباس</a:t>
            </a:r>
            <a:endParaRPr lang="en-US" sz="31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14282" y="2643182"/>
            <a:ext cx="5857884" cy="1214446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 smtClean="0">
                <a:solidFill>
                  <a:schemeClr val="bg1"/>
                </a:solidFill>
                <a:cs typeface="2  Badr" pitchFamily="2" charset="-78"/>
              </a:rPr>
              <a:t>امام صادق</a:t>
            </a:r>
            <a:r>
              <a:rPr lang="fa-IR" sz="3200" dirty="0" smtClean="0">
                <a:solidFill>
                  <a:schemeClr val="bg1"/>
                </a:solidFill>
                <a:cs typeface="2  Badr" pitchFamily="2" charset="-78"/>
              </a:rPr>
              <a:t>(ع)</a:t>
            </a:r>
            <a:r>
              <a:rPr lang="ar-SA" sz="3200" dirty="0" smtClean="0">
                <a:solidFill>
                  <a:schemeClr val="bg1"/>
                </a:solidFill>
                <a:cs typeface="2  Badr" pitchFamily="2" charset="-78"/>
              </a:rPr>
              <a:t>: </a:t>
            </a:r>
            <a:r>
              <a:rPr lang="fa-IR" sz="3200" dirty="0" smtClean="0">
                <a:solidFill>
                  <a:schemeClr val="bg1"/>
                </a:solidFill>
                <a:cs typeface="2  Badr" pitchFamily="2" charset="-78"/>
              </a:rPr>
              <a:t>رسول خدا(ص) رنگ سرخ را در لباس ناپسند می دانست</a:t>
            </a:r>
            <a:endParaRPr lang="en-US" sz="3200" dirty="0">
              <a:solidFill>
                <a:schemeClr val="bg1"/>
              </a:solidFill>
              <a:cs typeface="2  Badr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85720" y="3786190"/>
            <a:ext cx="13692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2  Badr" pitchFamily="2" charset="-78"/>
              </a:rPr>
              <a:t>سنن النبی/ ص133</a:t>
            </a:r>
            <a:endParaRPr lang="en-US" sz="1600" dirty="0">
              <a:cs typeface="2  Bad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072198" y="4714884"/>
            <a:ext cx="2867044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زشت ترین پیراهن</a:t>
            </a:r>
            <a:endParaRPr lang="en-US" sz="31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42844" y="4643446"/>
            <a:ext cx="5857884" cy="1214446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3200" b="1" dirty="0" smtClean="0">
              <a:solidFill>
                <a:schemeClr val="bg1"/>
              </a:solidFill>
              <a:cs typeface="2  Badr" pitchFamily="2" charset="-78"/>
            </a:endParaRPr>
          </a:p>
          <a:p>
            <a:pPr algn="ctr" rtl="1"/>
            <a:r>
              <a:rPr lang="ar-SA" sz="3200" dirty="0" smtClean="0">
                <a:solidFill>
                  <a:schemeClr val="bg1"/>
                </a:solidFill>
                <a:cs typeface="2  Badr" pitchFamily="2" charset="-78"/>
              </a:rPr>
              <a:t>امام </a:t>
            </a:r>
            <a:r>
              <a:rPr lang="fa-IR" sz="3200" dirty="0" smtClean="0">
                <a:solidFill>
                  <a:schemeClr val="bg1"/>
                </a:solidFill>
                <a:cs typeface="2  Badr" pitchFamily="2" charset="-78"/>
              </a:rPr>
              <a:t>علی(ع)</a:t>
            </a:r>
            <a:r>
              <a:rPr lang="ar-SA" sz="3200" dirty="0" smtClean="0">
                <a:solidFill>
                  <a:schemeClr val="bg1"/>
                </a:solidFill>
                <a:cs typeface="2  Badr" pitchFamily="2" charset="-78"/>
              </a:rPr>
              <a:t>:</a:t>
            </a:r>
            <a:r>
              <a:rPr lang="fa-IR" sz="3200" dirty="0" smtClean="0">
                <a:solidFill>
                  <a:schemeClr val="bg1"/>
                </a:solidFill>
                <a:cs typeface="2  Badr" pitchFamily="2" charset="-78"/>
              </a:rPr>
              <a:t> </a:t>
            </a:r>
            <a:r>
              <a:rPr lang="fa-IR" sz="3200" dirty="0" smtClean="0">
                <a:cs typeface="2  Badr" pitchFamily="2" charset="-78"/>
              </a:rPr>
              <a:t>پوشيدن پيراهن كوتاه‏ </a:t>
            </a:r>
          </a:p>
          <a:p>
            <a:pPr algn="ctr" rtl="1"/>
            <a:r>
              <a:rPr lang="fa-IR" sz="3200" dirty="0" smtClean="0">
                <a:cs typeface="2  Badr" pitchFamily="2" charset="-78"/>
              </a:rPr>
              <a:t>از اخلاق قوم لوط است</a:t>
            </a:r>
            <a:endParaRPr lang="en-US" sz="3200" dirty="0" smtClean="0">
              <a:cs typeface="2  Badr" pitchFamily="2" charset="-78"/>
            </a:endParaRPr>
          </a:p>
          <a:p>
            <a:pPr algn="ctr" rtl="1"/>
            <a:endParaRPr lang="en-US" sz="3200" b="1" dirty="0">
              <a:solidFill>
                <a:schemeClr val="bg1"/>
              </a:solidFill>
              <a:cs typeface="2 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5720" y="5857892"/>
            <a:ext cx="189667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1600" dirty="0" smtClean="0">
                <a:cs typeface="2  Badr" pitchFamily="2" charset="-78"/>
              </a:rPr>
              <a:t>قصص الانبیا/ ص213و214</a:t>
            </a:r>
            <a:endParaRPr lang="en-US" sz="1600" dirty="0"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 animBg="1"/>
      <p:bldP spid="9" grpId="0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1" descr="C:\Users\Arad\Pictures\IMAGE6347682630667449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3000364" y="0"/>
            <a:ext cx="3143272" cy="15716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انگشتر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929322" y="2143116"/>
            <a:ext cx="3000396" cy="9287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بهترین جنس انگشتری</a:t>
            </a:r>
            <a:endParaRPr lang="en-US" sz="32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5720" y="2000240"/>
            <a:ext cx="5500726" cy="121444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انگشتر نقره سنّت پیامبر(ص) است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حلیة المتقین/ص13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29256" y="3571876"/>
            <a:ext cx="3571900" cy="10001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زشت ترین جنس انگشتری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(مخصوص مردان)</a:t>
            </a:r>
            <a:endParaRPr lang="en-US" sz="32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14282" y="3429000"/>
            <a:ext cx="5143536" cy="1357322"/>
          </a:xfrm>
          <a:prstGeom prst="horizontalScroll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bg1"/>
                </a:solidFill>
                <a:cs typeface="2  Badr" pitchFamily="2" charset="-78"/>
              </a:rPr>
              <a:t>پیامبراکرم(ص) از انگشترطلا نهی فرمود</a:t>
            </a:r>
          </a:p>
          <a:p>
            <a:pPr rtl="1"/>
            <a:r>
              <a:rPr lang="fa-IR" sz="1600" dirty="0" smtClean="0">
                <a:solidFill>
                  <a:schemeClr val="bg1"/>
                </a:solidFill>
                <a:cs typeface="2  Badr" pitchFamily="2" charset="-78"/>
              </a:rPr>
              <a:t>خصال ج‏2/ص185</a:t>
            </a:r>
            <a:endParaRPr lang="en-US" sz="1600" dirty="0">
              <a:solidFill>
                <a:schemeClr val="bg1"/>
              </a:solidFill>
              <a:cs typeface="2  Bad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14348" y="4929198"/>
            <a:ext cx="7858180" cy="1500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حکم شرعی: زینت کردن به طلا برای مردان حرام است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و نمازخواندن با آن باعث باطل شدن نماز می شود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توضیح المسائل مراجع تقلید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2844" y="1285860"/>
            <a:ext cx="5572164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اثرگذاری بر گلبولهای قرمز خون مردان</a:t>
            </a:r>
            <a:endParaRPr lang="en-US" sz="31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و دچار مشکل شدن سیستم ایمنی بدن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714480" y="357166"/>
            <a:ext cx="5786478" cy="857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cs typeface="2  Badr" pitchFamily="2" charset="-78"/>
              </a:rPr>
              <a:t>استفاده از طلا برای مردان و علم پزشکي</a:t>
            </a:r>
            <a:endParaRPr lang="en-US" sz="3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143240" y="2571744"/>
            <a:ext cx="5786478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موجب غلظت خون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مردان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شده و به مرور زمان</a:t>
            </a:r>
            <a:endParaRPr lang="fa-IR" sz="31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به امراض قلبی و سکته منتهی می شود</a:t>
            </a:r>
            <a:endParaRPr lang="fa-IR" sz="31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4282" y="3857628"/>
            <a:ext cx="6000792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طلا می تواند روند فعالیت ارگانیسم مردان را تسریع کند و به تحریکات عصبی منتهی شود، برخلاف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نقره که برای مردان، آرامش بخش است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14282" y="5214950"/>
            <a:ext cx="8715436" cy="128588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استفاده طولانی ا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ز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طلا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بر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تمام هورمونهای مردان تأثیر منفی می گذارد 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ازجمله آنها: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کاهش ترشح تستسترون و کمبود اسپرماتوزوئید،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 که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درنهایت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منجر به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کاهش قدرت جنسی و در نتیجه عقیم شدن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 می گردد</a:t>
            </a:r>
          </a:p>
        </p:txBody>
      </p:sp>
      <p:sp>
        <p:nvSpPr>
          <p:cNvPr id="9" name="Rectangle 8"/>
          <p:cNvSpPr/>
          <p:nvPr/>
        </p:nvSpPr>
        <p:spPr>
          <a:xfrm>
            <a:off x="214282" y="6519446"/>
            <a:ext cx="157947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1600" dirty="0" smtClean="0">
                <a:cs typeface="2  Badr" pitchFamily="2" charset="-78"/>
              </a:rPr>
              <a:t>http://tabnak.ir</a:t>
            </a:r>
            <a:endParaRPr lang="en-US" sz="1600" dirty="0"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0" y="1785926"/>
            <a:ext cx="5929322" cy="49292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800" b="1" dirty="0" smtClean="0">
                <a:solidFill>
                  <a:schemeClr val="tx1"/>
                </a:solidFill>
                <a:cs typeface="2  Badr" pitchFamily="2" charset="-78"/>
              </a:rPr>
              <a:t>امام صادق (ع):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*عقيق امان است از بريده شدن دست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*امان است از كشته شدن</a:t>
            </a:r>
          </a:p>
          <a:p>
            <a:pPr algn="r" rtl="1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*خدا دوست دارد به هنگام دعا دستى بسوى او بالا رود كه انگشتر عقيق داشته باشد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*خيلى جاى شگفت است كه دستى انگشتر عقيق داشته باشد و از پول خالى بماند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*عقيق حرز و نگهدار از هر بلا است</a:t>
            </a:r>
          </a:p>
          <a:p>
            <a:pPr algn="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*امان از فقر است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مکارم الاخلاق ج1/ص 166و167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pic>
        <p:nvPicPr>
          <p:cNvPr id="8" name="Picture 7" descr="7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1158" y="2643182"/>
            <a:ext cx="3072842" cy="2928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3071802" y="428604"/>
            <a:ext cx="2857520" cy="8572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cs typeface="2  Badr" pitchFamily="2" charset="-78"/>
              </a:rPr>
              <a:t>نگین انگشتری</a:t>
            </a:r>
            <a:endParaRPr lang="en-US" sz="3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7871540606816336997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45296" y="714356"/>
            <a:ext cx="3198704" cy="2391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ounded Rectangle 3"/>
          <p:cNvSpPr/>
          <p:nvPr/>
        </p:nvSpPr>
        <p:spPr>
          <a:xfrm>
            <a:off x="142844" y="1000108"/>
            <a:ext cx="5643602" cy="17859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صادق(ع): فیروزه چشم را نیرو می دهد، نیروی دل را زیاد می کند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حلیة المتقین ص16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pic>
        <p:nvPicPr>
          <p:cNvPr id="24578" name="Picture 2" descr="C:\Users\Arad\Downloads\2-1340777301IMG_39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66" y="3786190"/>
            <a:ext cx="3071834" cy="32861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ounded Rectangle 8"/>
          <p:cNvSpPr/>
          <p:nvPr/>
        </p:nvSpPr>
        <p:spPr>
          <a:xfrm>
            <a:off x="142844" y="4429132"/>
            <a:ext cx="5715040" cy="2000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صادق (ع): هرکه آن را به دست کند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خدا به هر دیدن آن، زیارتی یا حجّی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یا عمره ای در نامه عمل او بنویسد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حلیة المتقین ص16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C:\Users\Arad\Downloads\168594_4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4691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500298" y="0"/>
            <a:ext cx="4357718" cy="157161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بوی خوش (عطر)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1125763" y="1970210"/>
            <a:ext cx="7000924" cy="138439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صادق(ع):نماز کسی که خوشبو باشد از هفتاد نماز که بدون بوی خوش باشد بهتر است</a:t>
            </a:r>
            <a:endParaRPr lang="en-US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83072" y="3185325"/>
            <a:ext cx="13548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2  Badr" pitchFamily="2" charset="-78"/>
              </a:rPr>
              <a:t>حلیة المتقین ص95</a:t>
            </a:r>
            <a:endParaRPr lang="en-US" sz="1600" dirty="0">
              <a:cs typeface="2  Badr" pitchFamily="2" charset="-78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267113" y="4077072"/>
            <a:ext cx="6718224" cy="1674966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32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پیامبراکرم(ص):آنچه در راه بوى خوش مصرف شود اسراف نمي باشد</a:t>
            </a:r>
            <a:endParaRPr lang="en-US" sz="32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endParaRPr lang="en-US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75656" y="5582761"/>
            <a:ext cx="18453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600" dirty="0" smtClean="0">
                <a:cs typeface="2  Badr" pitchFamily="2" charset="-78"/>
              </a:rPr>
              <a:t>مکارم الاخلاق ج1/ ص81</a:t>
            </a:r>
            <a:endParaRPr lang="en-US" sz="1600" dirty="0"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9794" cy="6858000"/>
          </a:xfrm>
        </p:spPr>
      </p:pic>
      <p:sp>
        <p:nvSpPr>
          <p:cNvPr id="10" name="Rectangle 9"/>
          <p:cNvSpPr/>
          <p:nvPr/>
        </p:nvSpPr>
        <p:spPr>
          <a:xfrm>
            <a:off x="5475654" y="4180344"/>
            <a:ext cx="3707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fa-I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امام صادق(ع</a:t>
            </a:r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) می فرمایند: </a:t>
            </a:r>
          </a:p>
          <a:p>
            <a:pPr algn="ctr" rtl="1"/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هر </a:t>
            </a:r>
            <a:r>
              <a:rPr lang="fa-I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كس گلى بدستش </a:t>
            </a:r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رسيد </a:t>
            </a:r>
            <a:r>
              <a:rPr lang="fa-I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ببويد </a:t>
            </a:r>
            <a:endParaRPr lang="fa-IR" sz="2800" dirty="0" smtClean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  <a:p>
            <a:pPr algn="ctr" rtl="1"/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و </a:t>
            </a:r>
            <a:r>
              <a:rPr lang="fa-I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بر ديدگان نهد و بگويد</a:t>
            </a:r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:</a:t>
            </a:r>
            <a:endParaRPr lang="fa-IR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  <a:p>
            <a:pPr algn="ctr" rtl="1"/>
            <a:r>
              <a:rPr lang="fa-I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(</a:t>
            </a:r>
            <a:r>
              <a:rPr lang="fa-IR" sz="24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اللهم صل علی محمد و آل محمد</a:t>
            </a:r>
            <a:r>
              <a:rPr lang="fa-IR" sz="24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)</a:t>
            </a:r>
          </a:p>
          <a:p>
            <a:pPr algn="ctr" rtl="1"/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قبل </a:t>
            </a:r>
            <a:r>
              <a:rPr lang="fa-I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از آنكه گل را </a:t>
            </a:r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بيافكند</a:t>
            </a:r>
          </a:p>
          <a:p>
            <a:pPr algn="ctr" rtl="1"/>
            <a:r>
              <a:rPr lang="fa-IR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آمرزيده </a:t>
            </a:r>
            <a:r>
              <a:rPr lang="fa-IR" sz="2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خواهد شد</a:t>
            </a:r>
            <a:endParaRPr lang="en-US" sz="28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4561" y="6519446"/>
            <a:ext cx="163378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/>
            <a:r>
              <a:rPr lang="fa-IR" sz="1400" dirty="0" smtClean="0">
                <a:solidFill>
                  <a:schemeClr val="bg1"/>
                </a:solidFill>
                <a:cs typeface="2  Badr" pitchFamily="2" charset="-78"/>
              </a:rPr>
              <a:t>مکارم الاخلاق ج1/ ص81</a:t>
            </a:r>
            <a:endParaRPr lang="en-US" sz="1400" dirty="0">
              <a:solidFill>
                <a:schemeClr val="bg1"/>
              </a:solidFill>
              <a:cs typeface="2  Badr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03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372476" cy="5214974"/>
          </a:xfrm>
        </p:spPr>
        <p:txBody>
          <a:bodyPr>
            <a:noAutofit/>
          </a:bodyPr>
          <a:lstStyle/>
          <a:p>
            <a:pPr algn="r" rtl="1">
              <a:buNone/>
            </a:pPr>
            <a:r>
              <a:rPr lang="fa-I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ehr" pitchFamily="2" charset="-78"/>
              </a:rPr>
              <a:t>آیا اسلام با خوش تیپی مخالفه؟</a:t>
            </a:r>
          </a:p>
          <a:p>
            <a:pPr algn="r" rtl="1">
              <a:buNone/>
            </a:pPr>
            <a:endParaRPr lang="fa-IR" sz="3200" dirty="0" smtClean="0">
              <a:cs typeface="2  Mehr" pitchFamily="2" charset="-78"/>
            </a:endParaRPr>
          </a:p>
          <a:p>
            <a:pPr algn="r" rtl="1">
              <a:buNone/>
            </a:pPr>
            <a:r>
              <a:rPr lang="fa-I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ehr" pitchFamily="2" charset="-78"/>
              </a:rPr>
              <a:t>آیا لازمه که ظاهر خوبی داشته باشیم؟</a:t>
            </a:r>
          </a:p>
          <a:p>
            <a:pPr algn="r" rtl="1">
              <a:buNone/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ehr" pitchFamily="2" charset="-78"/>
            </a:endParaRPr>
          </a:p>
          <a:p>
            <a:pPr algn="r" rtl="1">
              <a:buNone/>
            </a:pPr>
            <a:r>
              <a:rPr lang="fa-I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ehr" pitchFamily="2" charset="-78"/>
              </a:rPr>
              <a:t>ملاک زیبایی از نظر اسلام چیه؟</a:t>
            </a:r>
          </a:p>
          <a:p>
            <a:pPr algn="r" rtl="1">
              <a:buNone/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ehr" pitchFamily="2" charset="-78"/>
            </a:endParaRPr>
          </a:p>
          <a:p>
            <a:pPr algn="r" rtl="1">
              <a:buNone/>
            </a:pPr>
            <a:r>
              <a:rPr lang="fa-I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ehr" pitchFamily="2" charset="-78"/>
              </a:rPr>
              <a:t>چه نوع تیپی مورد قبوله؟</a:t>
            </a:r>
          </a:p>
          <a:p>
            <a:pPr algn="r" rtl="1">
              <a:buNone/>
            </a:pPr>
            <a:endParaRPr lang="fa-IR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Mehr" pitchFamily="2" charset="-78"/>
            </a:endParaRPr>
          </a:p>
          <a:p>
            <a:pPr algn="r" rtl="1">
              <a:buNone/>
            </a:pPr>
            <a:r>
              <a:rPr lang="fa-IR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Mehr" pitchFamily="2" charset="-78"/>
              </a:rPr>
              <a:t>آیا افراد ژولیده به خدا نزدیک ترند؟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714480" y="0"/>
            <a:ext cx="5786478" cy="178592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199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2  Mehr" pitchFamily="2" charset="-78"/>
              </a:rPr>
              <a:t>؟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500298" y="0"/>
            <a:ext cx="4357718" cy="142873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کفش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0034" y="4000504"/>
            <a:ext cx="8072494" cy="20002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حضرت امام صادق(ع): هر كس به بازار براى خريد كفش سفيد يا زرد برود قبل از خريد آن كفش، از راهى كه به گمانش نمى‏رسد مالى را بدست خواهد آورد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الآداب الدينية/ ص238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42910" y="1643050"/>
            <a:ext cx="8001056" cy="142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صادق(ع) : كفش سياه و نعلين زرد از سنت(پیامبر) است.</a:t>
            </a:r>
          </a:p>
          <a:p>
            <a:pPr rtl="1"/>
            <a:endParaRPr lang="fa-IR" sz="300" dirty="0" smtClean="0">
              <a:cs typeface="2  Badr" pitchFamily="2" charset="-78"/>
            </a:endParaRP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سنن النبی/ ص132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642910" y="857232"/>
            <a:ext cx="8001056" cy="14287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علی(ع): كفش نوكدار مپوشيد كه آن كفش فرعون است 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و او نخستين فردى بود كه كفش نوكدار پوشيد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تحف العقول/ص95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pic>
        <p:nvPicPr>
          <p:cNvPr id="29698" name="Picture 2" descr="C:\Users\Arad\Downloads\mo912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375" y="3263900"/>
            <a:ext cx="4053886" cy="2665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699" name="Picture 3" descr="C:\Users\Arad\Downloads\کفش پوتین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6565" y="3286124"/>
            <a:ext cx="3433443" cy="26432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rad\Pictures\Sto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Down Arrow 4"/>
          <p:cNvSpPr/>
          <p:nvPr/>
        </p:nvSpPr>
        <p:spPr>
          <a:xfrm>
            <a:off x="1500166" y="0"/>
            <a:ext cx="5929354" cy="100013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خط</a:t>
            </a:r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قرمز</a:t>
            </a:r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 </a:t>
            </a:r>
            <a:r>
              <a:rPr lang="fa-IR" sz="4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اسلام</a:t>
            </a:r>
            <a:endParaRPr lang="en-US" sz="44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28596" y="4857760"/>
            <a:ext cx="8358246" cy="157163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حسن مجتبى(ع): هركس در دنيا لباس شهرت به تن كند، خداوند در روز قيامت لباسى از آتش به او بپوشاند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مشکاة الانوار/ ص685</a:t>
            </a:r>
            <a:endParaRPr lang="en-US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357422" y="428604"/>
            <a:ext cx="4224366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2  Badr" pitchFamily="2" charset="-78"/>
              </a:rPr>
              <a:t>لباس شُهرت نباشد!</a:t>
            </a:r>
            <a:endParaRPr lang="en-US" sz="4400" b="1" dirty="0">
              <a:solidFill>
                <a:srgbClr val="FF0000"/>
              </a:solidFill>
              <a:cs typeface="2  Bad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28596" y="2000240"/>
            <a:ext cx="8358246" cy="221457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لباسى که پوشيدن آن بخاطر رنگ يا كيفيت دوخت يا کهنه بودن آن و... مناسب نيست بطورى كه اگر آن را در برابر مردم بپوشد</a:t>
            </a:r>
          </a:p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توجه آنان را به خود جلب نموده و </a:t>
            </a:r>
            <a:r>
              <a:rPr lang="fa-IR" sz="3200" dirty="0" smtClean="0">
                <a:solidFill>
                  <a:srgbClr val="FF0000"/>
                </a:solidFill>
                <a:cs typeface="2  Badr" pitchFamily="2" charset="-78"/>
              </a:rPr>
              <a:t>انگشت نما </a:t>
            </a:r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مى‏شود</a:t>
            </a:r>
          </a:p>
          <a:p>
            <a:pPr rtl="1"/>
            <a:r>
              <a:rPr lang="fa-IR" sz="1600" dirty="0" smtClean="0">
                <a:solidFill>
                  <a:schemeClr val="tx1"/>
                </a:solidFill>
                <a:cs typeface="2  Badr" pitchFamily="2" charset="-78"/>
              </a:rPr>
              <a:t>اجوبة الاستفتائات امام خامنه ای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C:\Users\Arad\Downloads\4536248390948553688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4"/>
            <a:ext cx="9144000" cy="681037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714348" y="428604"/>
            <a:ext cx="7786742" cy="135732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rgbClr val="FF0000"/>
                </a:solidFill>
                <a:cs typeface="2  Badr" pitchFamily="2" charset="-78"/>
              </a:rPr>
              <a:t>تیپ ما مروّج فرهنگِ دشمنان اسلام نباشد!</a:t>
            </a:r>
            <a:endParaRPr lang="en-US" sz="4400" b="1" dirty="0">
              <a:solidFill>
                <a:srgbClr val="FF0000"/>
              </a:solidFill>
              <a:cs typeface="2  Badr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857364"/>
            <a:ext cx="914400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endParaRPr lang="fa-IR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Elham" pitchFamily="2" charset="-78"/>
            </a:endParaRPr>
          </a:p>
          <a:p>
            <a:pPr algn="r" rtl="1"/>
            <a:r>
              <a:rPr lang="fa-IR" sz="48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Elham" pitchFamily="2" charset="-78"/>
              </a:rPr>
              <a:t>خداوند متعال:</a:t>
            </a:r>
          </a:p>
          <a:p>
            <a:pPr algn="ctr" rtl="1"/>
            <a:r>
              <a:rPr lang="fa-I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Elham" pitchFamily="2" charset="-78"/>
              </a:rPr>
              <a:t>به بندگانم بگو به لباس دشمنانم درنیایند</a:t>
            </a:r>
          </a:p>
          <a:p>
            <a:pPr algn="ctr" rtl="1"/>
            <a:r>
              <a:rPr lang="fa-I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Elham" pitchFamily="2" charset="-78"/>
              </a:rPr>
              <a:t>و خود را شبیه دشمنان من نکنند</a:t>
            </a:r>
          </a:p>
          <a:p>
            <a:pPr algn="ctr" rtl="1"/>
            <a:r>
              <a:rPr lang="fa-I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Elham" pitchFamily="2" charset="-78"/>
              </a:rPr>
              <a:t>که در این صورت آنها هم</a:t>
            </a:r>
          </a:p>
          <a:p>
            <a:pPr algn="ctr" rtl="1"/>
            <a:r>
              <a:rPr lang="fa-IR" sz="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Elham" pitchFamily="2" charset="-78"/>
              </a:rPr>
              <a:t>دشمن من خواهند بود.</a:t>
            </a:r>
          </a:p>
          <a:p>
            <a:pPr algn="ctr" rtl="1"/>
            <a:endParaRPr lang="fa-IR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Elham" pitchFamily="2" charset="-78"/>
            </a:endParaRPr>
          </a:p>
          <a:p>
            <a:pPr rtl="1"/>
            <a:r>
              <a:rPr lang="fa-IR" sz="1400" dirty="0" smtClean="0">
                <a:cs typeface="2  Elham" pitchFamily="2" charset="-78"/>
              </a:rPr>
              <a:t>(حدیث قدسی)-مستدرک الوسائل ج16 ص208</a:t>
            </a:r>
            <a:endParaRPr lang="fa-IR" sz="1400" dirty="0">
              <a:cs typeface="2  Elham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rad\Downloads\2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4488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1000100" y="428604"/>
            <a:ext cx="6643734" cy="135732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به یاد زیباترین زیبای عالم</a:t>
            </a:r>
          </a:p>
          <a:p>
            <a:pPr algn="ctr"/>
            <a:r>
              <a:rPr lang="fa-I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که پرده </a:t>
            </a:r>
            <a:r>
              <a:rPr lang="fa-IR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گناهانمان</a:t>
            </a:r>
            <a:r>
              <a:rPr lang="fa-IR" sz="4400" b="1" dirty="0" smtClean="0"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 مانع دیدن اوست...</a:t>
            </a:r>
            <a:endParaRPr lang="en-US" sz="4400" b="1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43438" y="5143512"/>
            <a:ext cx="4143404" cy="192880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4400" b="1" dirty="0" smtClean="0">
                <a:solidFill>
                  <a:srgbClr val="92D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IranNastaliq" pitchFamily="18" charset="0"/>
                <a:cs typeface="IranNastaliq" pitchFamily="18" charset="0"/>
              </a:rPr>
              <a:t>اللهم عجل لولیک الفرج</a:t>
            </a:r>
            <a:endParaRPr lang="en-US" sz="4400" b="1" dirty="0">
              <a:solidFill>
                <a:srgbClr val="92D05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IranNastaliq" pitchFamily="18" charset="0"/>
              <a:cs typeface="IranNastaliq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ad\Downloads\تصاویر\13920820_0424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9947" y="576564"/>
            <a:ext cx="5429288" cy="60722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5"/>
          <p:cNvSpPr/>
          <p:nvPr/>
        </p:nvSpPr>
        <p:spPr>
          <a:xfrm>
            <a:off x="1853791" y="4515194"/>
            <a:ext cx="5181600" cy="213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fa-IR"/>
            </a:defPPr>
            <a:lvl1pPr marL="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r" defTabSz="914400" rtl="1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1"/>
            <a:r>
              <a:rPr lang="fa-IR" sz="4400" b="1" dirty="0" smtClean="0">
                <a:cs typeface="2  Badr" pitchFamily="2" charset="-78"/>
              </a:rPr>
              <a:t>اسلاید بهشت</a:t>
            </a:r>
          </a:p>
          <a:p>
            <a:pPr algn="ctr" rtl="1"/>
            <a:r>
              <a:rPr lang="fa-IR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پاورپوینت با موض</a:t>
            </a:r>
            <a:r>
              <a:rPr lang="fa-IR" sz="3200" b="1" dirty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و</a:t>
            </a:r>
            <a:r>
              <a:rPr lang="fa-IR" sz="3200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عات متنوع دینی</a:t>
            </a:r>
          </a:p>
          <a:p>
            <a:pPr algn="ctr" rtl="1"/>
            <a:r>
              <a:rPr lang="en-US" sz="3200" b="1" dirty="0" smtClean="0">
                <a:latin typeface="Candara" pitchFamily="34" charset="0"/>
                <a:cs typeface="2  Badr" pitchFamily="2" charset="-78"/>
              </a:rPr>
              <a:t>www.slide.blog.ir</a:t>
            </a:r>
            <a:endParaRPr lang="en-US" sz="3200" b="1" dirty="0">
              <a:latin typeface="Candara" pitchFamily="34" charset="0"/>
              <a:cs typeface="2  Badr" pitchFamily="2" charset="-78"/>
            </a:endParaRPr>
          </a:p>
        </p:txBody>
      </p:sp>
    </p:spTree>
  </p:cSld>
  <p:clrMapOvr>
    <a:masterClrMapping/>
  </p:clrMapOvr>
  <p:transition spd="slow">
    <p:newsfla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rad\Downloads\1_Waterfal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00938"/>
          </a:xfrm>
          <a:prstGeom prst="rect">
            <a:avLst/>
          </a:prstGeom>
          <a:noFill/>
        </p:spPr>
      </p:pic>
      <p:sp>
        <p:nvSpPr>
          <p:cNvPr id="9" name="Rounded Rectangle 8"/>
          <p:cNvSpPr/>
          <p:nvPr/>
        </p:nvSpPr>
        <p:spPr>
          <a:xfrm>
            <a:off x="2357422" y="0"/>
            <a:ext cx="4714908" cy="928670"/>
          </a:xfrm>
          <a:prstGeom prst="roundRect">
            <a:avLst/>
          </a:prstGeo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Arshia" pitchFamily="2" charset="-78"/>
              </a:rPr>
              <a:t>زیبایی از نگاه قرآن کریم</a:t>
            </a:r>
            <a:endParaRPr lang="en-US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Arshia" pitchFamily="2" charset="-78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357290" y="2714620"/>
            <a:ext cx="6143668" cy="1714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قُل مَن حَرَّمَ زِينَةَ اللَّهِ الَّتِي أَخرَجَ لِعِبادِهِ</a:t>
            </a:r>
            <a:endParaRPr lang="en-US" sz="4000" b="1" dirty="0" smtClean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  <a:p>
            <a:endParaRPr lang="fa-IR" sz="1600" b="1" dirty="0" smtClean="0">
              <a:solidFill>
                <a:srgbClr val="002060"/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  <a:p>
            <a:r>
              <a:rPr lang="fa-IR" sz="1600" b="1" dirty="0" smtClean="0">
                <a:solidFill>
                  <a:srgbClr val="002060"/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     اعراف/32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4282" y="4643446"/>
            <a:ext cx="7143800" cy="17145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(ای پیامبر) بگو چه كسى زينت هاى الهى را كه براى بندگان خود آفريده حرام كرده است ؟</a:t>
            </a:r>
            <a:endParaRPr lang="en-US" sz="4000" dirty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rad\Downloads\Nature_Wallpaper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357422" y="0"/>
            <a:ext cx="4357718" cy="857232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Arshia" pitchFamily="2" charset="-78"/>
              </a:rPr>
              <a:t>زیبایی از نگاه احادیث</a:t>
            </a:r>
            <a:endParaRPr lang="en-US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Arshia" pitchFamily="2" charset="-78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3071810"/>
            <a:ext cx="8358246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امام صادق</a:t>
            </a:r>
            <a:r>
              <a:rPr kumimoji="0" lang="fa-IR" sz="39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 </a:t>
            </a:r>
            <a:r>
              <a:rPr kumimoji="0" lang="ar-SA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(ع): خدا </a:t>
            </a:r>
            <a:r>
              <a:rPr kumimoji="0" lang="fa-IR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زیبایی و زیبا سازی را </a:t>
            </a:r>
            <a:r>
              <a:rPr kumimoji="0" lang="ar-SA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دوست دارد و ژوليدگى و ژوليده‏سازى را بد دارد </a:t>
            </a:r>
            <a:r>
              <a:rPr kumimoji="0" lang="fa-IR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زیرا </a:t>
            </a:r>
            <a:r>
              <a:rPr kumimoji="0" lang="ar-SA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چون خدا </a:t>
            </a:r>
            <a:endParaRPr kumimoji="0" lang="fa-IR" sz="3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alibri" pitchFamily="34" charset="0"/>
              <a:ea typeface="Calibri" pitchFamily="34" charset="0"/>
              <a:cs typeface="2  Badr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39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58000" dir="5400000" sy="-100000" algn="bl" rotWithShape="0"/>
                </a:effectLst>
                <a:latin typeface="Calibri" pitchFamily="34" charset="0"/>
                <a:ea typeface="Calibri" pitchFamily="34" charset="0"/>
                <a:cs typeface="2  Badr" pitchFamily="2" charset="-78"/>
              </a:rPr>
              <a:t>نعمتى به بنده‏اش دهد خواهد اثرش نمایان شود</a:t>
            </a:r>
            <a:endParaRPr kumimoji="0" lang="fa-IR" sz="39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58000" dir="5400000" sy="-100000" algn="bl" rotWithShape="0"/>
              </a:effectLst>
              <a:latin typeface="Calibri" pitchFamily="34" charset="0"/>
              <a:ea typeface="Calibri" pitchFamily="34" charset="0"/>
              <a:cs typeface="2  Badr" pitchFamily="2" charset="-78"/>
            </a:endParaRPr>
          </a:p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itchFamily="2" charset="-78"/>
              </a:rPr>
              <a:t>آداب و سنن</a:t>
            </a:r>
            <a:r>
              <a:rPr lang="fa-IR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itchFamily="2" charset="-78"/>
              </a:rPr>
              <a:t>/</a:t>
            </a:r>
            <a:r>
              <a:rPr lang="ar-SA" b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2  Badr" pitchFamily="2" charset="-78"/>
              </a:rPr>
              <a:t>ص90</a:t>
            </a:r>
            <a:endParaRPr lang="en-US" b="1" dirty="0" smtClean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rad\Downloads\1_25q9d1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0"/>
            <a:ext cx="9753600" cy="7143776"/>
          </a:xfrm>
          <a:prstGeom prst="rect">
            <a:avLst/>
          </a:prstGeom>
          <a:noFill/>
        </p:spPr>
      </p:pic>
      <p:sp>
        <p:nvSpPr>
          <p:cNvPr id="5" name="Horizontal Scroll 4"/>
          <p:cNvSpPr/>
          <p:nvPr/>
        </p:nvSpPr>
        <p:spPr>
          <a:xfrm>
            <a:off x="-214346" y="3714752"/>
            <a:ext cx="9358346" cy="2928934"/>
          </a:xfrm>
          <a:prstGeom prst="horizontalScroll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پیامبراکرم(ص): خداوند دوست دارد كه بنده چون به سوى برادران خود بيرون ميرود، خود را براى آنها منظم كند</a:t>
            </a:r>
          </a:p>
          <a:p>
            <a:pPr algn="ctr" rtl="1"/>
            <a:r>
              <a:rPr lang="fa-IR" sz="4000" dirty="0" smtClean="0"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cs typeface="2  Badr" pitchFamily="2" charset="-78"/>
              </a:rPr>
              <a:t>و خود را بيارايد و زيبا سازد</a:t>
            </a:r>
            <a:endParaRPr lang="en-US" sz="4000" dirty="0" smtClean="0"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  <a:cs typeface="2  Badr" pitchFamily="2" charset="-78"/>
            </a:endParaRPr>
          </a:p>
          <a:p>
            <a:pPr rtl="1"/>
            <a:r>
              <a:rPr lang="fa-IR" sz="1600" dirty="0" smtClean="0">
                <a:solidFill>
                  <a:schemeClr val="bg2"/>
                </a:solidFill>
                <a:cs typeface="2  Badr" pitchFamily="2" charset="-78"/>
              </a:rPr>
              <a:t>مكارم الأخلاق/ ص68</a:t>
            </a:r>
            <a:endParaRPr lang="en-US" sz="1600" dirty="0" smtClean="0">
              <a:solidFill>
                <a:schemeClr val="bg2"/>
              </a:solidFill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rad\Downloads\1_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90586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2357422" y="0"/>
            <a:ext cx="4429156" cy="1214446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9600" b="1" dirty="0" smtClean="0">
                <a:ln w="12700">
                  <a:solidFill>
                    <a:srgbClr val="0070C0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cs typeface="2  Arshia" pitchFamily="2" charset="-78"/>
              </a:rPr>
              <a:t>چکاپ زیبایی</a:t>
            </a:r>
            <a:endParaRPr lang="en-US" sz="9600" b="1" dirty="0">
              <a:ln w="12700">
                <a:solidFill>
                  <a:srgbClr val="0070C0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cs typeface="2  Arshia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0" y="5572140"/>
            <a:ext cx="9144000" cy="150019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8800" b="1" dirty="0" smtClean="0">
                <a:ln w="10541" cmpd="sng">
                  <a:solidFill>
                    <a:srgbClr val="FF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cs typeface="2  Badr" pitchFamily="2" charset="-78"/>
              </a:rPr>
              <a:t>آیا ظاهر ما اسلامی است؟</a:t>
            </a:r>
            <a:endParaRPr lang="en-US" sz="8800" b="1" dirty="0">
              <a:ln w="10541" cmpd="sng">
                <a:solidFill>
                  <a:srgbClr val="FF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cs typeface="2  Badr" pitchFamily="2" charset="-78"/>
            </a:endParaRPr>
          </a:p>
        </p:txBody>
      </p:sp>
      <p:sp>
        <p:nvSpPr>
          <p:cNvPr id="12" name="Cloud Callout 11"/>
          <p:cNvSpPr/>
          <p:nvPr/>
        </p:nvSpPr>
        <p:spPr>
          <a:xfrm>
            <a:off x="714348" y="2857496"/>
            <a:ext cx="3429024" cy="2357454"/>
          </a:xfrm>
          <a:prstGeom prst="cloudCallout">
            <a:avLst>
              <a:gd name="adj1" fmla="val -51129"/>
              <a:gd name="adj2" fmla="val 70500"/>
            </a:avLst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bg1"/>
                </a:solidFill>
                <a:cs typeface="2  Badr" pitchFamily="2" charset="-78"/>
              </a:rPr>
              <a:t>برای پاسخ به آن با ما همراه شوید</a:t>
            </a:r>
            <a:endParaRPr lang="en-US" sz="3200" b="1" dirty="0">
              <a:solidFill>
                <a:schemeClr val="bg1"/>
              </a:solidFill>
              <a:cs typeface="2  Badr" pitchFamily="2" charset="-78"/>
            </a:endParaRPr>
          </a:p>
        </p:txBody>
      </p:sp>
      <p:sp>
        <p:nvSpPr>
          <p:cNvPr id="13" name="Down Arrow 12"/>
          <p:cNvSpPr/>
          <p:nvPr/>
        </p:nvSpPr>
        <p:spPr>
          <a:xfrm rot="9381913">
            <a:off x="5595465" y="3198897"/>
            <a:ext cx="1451087" cy="2201926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857760"/>
            <a:ext cx="2214578" cy="538146"/>
          </a:xfrm>
        </p:spPr>
        <p:txBody>
          <a:bodyPr>
            <a:normAutofit fontScale="25000" lnSpcReduction="20000"/>
          </a:bodyPr>
          <a:lstStyle/>
          <a:p>
            <a:pPr algn="r" rtl="1">
              <a:buNone/>
            </a:pPr>
            <a:r>
              <a:rPr lang="fa-IR" sz="7200" dirty="0" smtClean="0">
                <a:cs typeface="2  Badr" pitchFamily="2" charset="-78"/>
              </a:rPr>
              <a:t>مكارم الأخلاق/ ص67و68</a:t>
            </a:r>
            <a:endParaRPr lang="en-US" sz="7200" dirty="0">
              <a:cs typeface="2  Badr" pitchFamily="2" charset="-78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3000364" y="0"/>
            <a:ext cx="3143272" cy="1785926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موی سَر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143240" y="1785926"/>
            <a:ext cx="2857520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rgbClr val="00B050"/>
                </a:solidFill>
                <a:cs typeface="2  Badr" pitchFamily="2" charset="-78"/>
              </a:rPr>
              <a:t>سیره نبی رحمت(ص)</a:t>
            </a:r>
            <a:endParaRPr lang="en-US" sz="3200" b="1" dirty="0">
              <a:solidFill>
                <a:srgbClr val="00B050"/>
              </a:solidFill>
              <a:cs typeface="2  Badr" pitchFamily="2" charset="-78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285720" y="2857496"/>
            <a:ext cx="8643998" cy="100013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32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پيامبر در آينه نگاه مى‏كرد، موهاى سرش را منظم مى‏نمود و شانه‏ مى‏زد </a:t>
            </a:r>
          </a:p>
          <a:p>
            <a:pPr algn="ctr"/>
            <a:endParaRPr lang="en-US" dirty="0"/>
          </a:p>
        </p:txBody>
      </p:sp>
      <p:sp>
        <p:nvSpPr>
          <p:cNvPr id="11" name="Horizontal Scroll 10"/>
          <p:cNvSpPr/>
          <p:nvPr/>
        </p:nvSpPr>
        <p:spPr>
          <a:xfrm>
            <a:off x="285720" y="3929066"/>
            <a:ext cx="8643998" cy="100013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پيامبر براى اصحاب نیز خود را آراسته مى‏كرد، چه رسد به خانواده خود</a:t>
            </a:r>
            <a:endParaRPr lang="en-US" sz="31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214282" y="5214950"/>
            <a:ext cx="8715436" cy="1357322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امام كاظم (ع): چون موى سر دراز شود چشم ضعيف گردد و ديدش برود، و زائل كردن مو چشم را روشن كند و ديدش را بيفزايد</a:t>
            </a:r>
            <a:endParaRPr lang="en-US" sz="32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6488668"/>
            <a:ext cx="192882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2  Badr" pitchFamily="2" charset="-78"/>
              </a:rPr>
              <a:t>آداب و سنن/ ص57</a:t>
            </a:r>
            <a:endParaRPr kumimoji="0" lang="fa-IR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animBg="1"/>
      <p:bldP spid="10" grpId="0" animBg="1"/>
      <p:bldP spid="11" grpId="0" animBg="1"/>
      <p:bldP spid="12" grpId="0" animBg="1"/>
      <p:bldP spid="153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/>
          <p:nvPr/>
        </p:nvSpPr>
        <p:spPr>
          <a:xfrm>
            <a:off x="2285984" y="0"/>
            <a:ext cx="4572032" cy="1785926"/>
          </a:xfrm>
          <a:prstGeom prst="downArrow">
            <a:avLst>
              <a:gd name="adj1" fmla="val 50000"/>
              <a:gd name="adj2" fmla="val 50788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موی صورت</a:t>
            </a:r>
          </a:p>
          <a:p>
            <a:pPr algn="ctr" rtl="1"/>
            <a:r>
              <a:rPr lang="fa-IR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Zar" pitchFamily="2" charset="-78"/>
              </a:rPr>
              <a:t>(محاسن)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B Za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0100" y="3429000"/>
            <a:ext cx="7572428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30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fa-IR" sz="3000" dirty="0" smtClean="0">
                <a:solidFill>
                  <a:schemeClr val="tx1"/>
                </a:solidFill>
                <a:cs typeface="2  Badr" pitchFamily="2" charset="-78"/>
              </a:rPr>
              <a:t>حکم شرعی: تراشیدن ریش حرام است</a:t>
            </a:r>
            <a:r>
              <a:rPr lang="fa-IR" sz="2000" dirty="0" smtClean="0">
                <a:solidFill>
                  <a:schemeClr val="tx1"/>
                </a:solidFill>
                <a:cs typeface="2  Badr" pitchFamily="2" charset="-78"/>
              </a:rPr>
              <a:t>(بنابراحتیاط واجب یا مطلقاً)</a:t>
            </a:r>
          </a:p>
          <a:p>
            <a:pPr rtl="1"/>
            <a:endParaRPr lang="fa-IR" sz="1000" dirty="0" smtClean="0">
              <a:solidFill>
                <a:schemeClr val="tx1"/>
              </a:solidFill>
              <a:cs typeface="2  Badr" pitchFamily="2" charset="-78"/>
            </a:endParaRPr>
          </a:p>
          <a:p>
            <a:pPr rtl="1"/>
            <a:r>
              <a:rPr lang="fa-IR" sz="2000" dirty="0" smtClean="0">
                <a:solidFill>
                  <a:schemeClr val="tx1"/>
                </a:solidFill>
                <a:cs typeface="2  Badr" pitchFamily="2" charset="-78"/>
              </a:rPr>
              <a:t>(رجوع به رساله و استفتائات مرجع شود)</a:t>
            </a:r>
          </a:p>
          <a:p>
            <a:pPr algn="ctr"/>
            <a:endParaRPr lang="en-US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0100" y="5143512"/>
            <a:ext cx="7572428" cy="135732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3000" dirty="0" smtClean="0">
                <a:solidFill>
                  <a:srgbClr val="FF0000"/>
                </a:solidFill>
                <a:cs typeface="2  Badr" pitchFamily="2" charset="-78"/>
              </a:rPr>
              <a:t>مقدارکوتاهی ریش:</a:t>
            </a:r>
            <a:r>
              <a:rPr lang="fa-IR" sz="3200" b="1" dirty="0" smtClean="0"/>
              <a:t>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عرفاً بر آن ريش صدق كند</a:t>
            </a:r>
          </a:p>
          <a:p>
            <a:pPr algn="r" rtl="1"/>
            <a:r>
              <a:rPr lang="fa-IR" sz="3100" dirty="0" smtClean="0">
                <a:solidFill>
                  <a:srgbClr val="FF0000"/>
                </a:solidFill>
                <a:cs typeface="2  Badr" pitchFamily="2" charset="-78"/>
              </a:rPr>
              <a:t>مقداربلندی ریش: 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بلندبودن آن بيش از قبضه دست كراهت دارد</a:t>
            </a:r>
          </a:p>
          <a:p>
            <a:pPr rtl="1"/>
            <a:r>
              <a:rPr lang="fa-IR" sz="1700" dirty="0" smtClean="0">
                <a:solidFill>
                  <a:schemeClr val="tx1"/>
                </a:solidFill>
                <a:cs typeface="2  Badr" pitchFamily="2" charset="-78"/>
              </a:rPr>
              <a:t>استفتائات امام خامنه ای</a:t>
            </a:r>
            <a:endParaRPr lang="en-US" sz="17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09624" y="2009764"/>
            <a:ext cx="7572428" cy="12858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fa-IR" sz="30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fa-IR" sz="3000" dirty="0" smtClean="0">
                <a:solidFill>
                  <a:schemeClr val="tx1"/>
                </a:solidFill>
                <a:cs typeface="2  Badr" pitchFamily="2" charset="-78"/>
              </a:rPr>
              <a:t>رسول خدا (ص) : شارِبها(سبیل) را بگيريد و محاسن را بگذاريد</a:t>
            </a:r>
          </a:p>
          <a:p>
            <a:pPr algn="ctr" rtl="1"/>
            <a:r>
              <a:rPr lang="fa-IR" sz="3000" dirty="0" smtClean="0">
                <a:solidFill>
                  <a:schemeClr val="tx1"/>
                </a:solidFill>
                <a:cs typeface="2  Badr" pitchFamily="2" charset="-78"/>
              </a:rPr>
              <a:t>و شبيه مجوس(گروهی از زرتشت) نشويد</a:t>
            </a:r>
            <a:endParaRPr lang="en-US" sz="30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/>
            <a:endParaRPr lang="en-US" dirty="0">
              <a:solidFill>
                <a:schemeClr val="tx1"/>
              </a:solidFill>
              <a:cs typeface="2  Bad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357422" y="428604"/>
            <a:ext cx="4143404" cy="78581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600" dirty="0" smtClean="0">
                <a:solidFill>
                  <a:schemeClr val="tx1"/>
                </a:solidFill>
                <a:cs typeface="2  Badr" pitchFamily="2" charset="-78"/>
              </a:rPr>
              <a:t>ریش تراشی و علم پزشکی</a:t>
            </a:r>
            <a:endParaRPr lang="en-US" sz="3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43702" y="1785926"/>
            <a:ext cx="2295540" cy="9191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فواید ریش</a:t>
            </a:r>
            <a:endParaRPr lang="en-US" sz="32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2844" y="1500174"/>
            <a:ext cx="6357982" cy="1428760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دکتر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فینکور جرج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: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 نگه داری دهان،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مانع شدن از رطوبت اضافی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دهان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،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سلامتی دندان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 و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غده های لعابی</a:t>
            </a:r>
            <a:endParaRPr lang="fa-IR" sz="3100" dirty="0" smtClean="0">
              <a:solidFill>
                <a:schemeClr val="tx1"/>
              </a:solidFill>
              <a:cs typeface="2  Badr" pitchFamily="2" charset="-78"/>
            </a:endParaRPr>
          </a:p>
          <a:p>
            <a:pPr rtl="1"/>
            <a:r>
              <a:rPr lang="en-US" sz="1600" dirty="0" smtClean="0">
                <a:solidFill>
                  <a:schemeClr val="tx1"/>
                </a:solidFill>
                <a:cs typeface="2  Badr" pitchFamily="2" charset="-78"/>
              </a:rPr>
              <a:t>http://fa.parsiteb.com</a:t>
            </a:r>
            <a:endParaRPr lang="fa-IR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43636" y="4572008"/>
            <a:ext cx="2795606" cy="99060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dirty="0" smtClean="0">
                <a:solidFill>
                  <a:schemeClr val="tx1"/>
                </a:solidFill>
                <a:cs typeface="2  Badr" pitchFamily="2" charset="-78"/>
              </a:rPr>
              <a:t>مضرات ریش تراشی</a:t>
            </a:r>
            <a:endParaRPr lang="en-US" sz="3200" dirty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14282" y="3214686"/>
            <a:ext cx="5572164" cy="178595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پروفسور جان اس لیکر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: 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تراشیدن ریش باعث سرطان بزاق آب دهان می شود و مخصوصا</a:t>
            </a:r>
            <a:r>
              <a:rPr lang="fa-IR" sz="3100" dirty="0" smtClean="0">
                <a:solidFill>
                  <a:schemeClr val="tx1"/>
                </a:solidFill>
                <a:cs typeface="2  Badr" pitchFamily="2" charset="-78"/>
              </a:rPr>
              <a:t>ً</a:t>
            </a:r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 روی روده کوچک و کبد اثر مخربی دارد</a:t>
            </a:r>
            <a:endParaRPr lang="fa-IR" sz="3100" dirty="0" smtClean="0">
              <a:solidFill>
                <a:schemeClr val="tx1"/>
              </a:solidFill>
              <a:cs typeface="2  Badr" pitchFamily="2" charset="-78"/>
            </a:endParaRPr>
          </a:p>
          <a:p>
            <a:pPr rtl="1"/>
            <a:r>
              <a:rPr lang="ar-SA" sz="1600" dirty="0" smtClean="0">
                <a:solidFill>
                  <a:schemeClr val="tx1"/>
                </a:solidFill>
                <a:cs typeface="2  Badr" pitchFamily="2" charset="-78"/>
              </a:rPr>
              <a:t>مجله پزشکی نانسنس لایز</a:t>
            </a:r>
            <a:endParaRPr lang="fa-IR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14282" y="5214950"/>
            <a:ext cx="5572164" cy="121444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پیدایش بعضی از امراض دهان و گلو</a:t>
            </a:r>
            <a:endParaRPr lang="fa-IR" sz="3100" dirty="0" smtClean="0">
              <a:solidFill>
                <a:schemeClr val="tx1"/>
              </a:solidFill>
              <a:cs typeface="2  Badr" pitchFamily="2" charset="-78"/>
            </a:endParaRPr>
          </a:p>
          <a:p>
            <a:pPr algn="ctr" rtl="1"/>
            <a:r>
              <a:rPr lang="ar-SA" sz="3100" dirty="0" smtClean="0">
                <a:solidFill>
                  <a:schemeClr val="tx1"/>
                </a:solidFill>
                <a:cs typeface="2  Badr" pitchFamily="2" charset="-78"/>
              </a:rPr>
              <a:t>جمع شدن باکتری در غدد لنفاوی کف پا</a:t>
            </a:r>
            <a:endParaRPr lang="fa-IR" sz="3100" dirty="0" smtClean="0">
              <a:solidFill>
                <a:schemeClr val="tx1"/>
              </a:solidFill>
              <a:cs typeface="2  Badr" pitchFamily="2" charset="-78"/>
            </a:endParaRPr>
          </a:p>
          <a:p>
            <a:pPr rtl="1"/>
            <a:r>
              <a:rPr lang="ar-SA" sz="1600" dirty="0" smtClean="0">
                <a:solidFill>
                  <a:schemeClr val="tx1"/>
                </a:solidFill>
                <a:cs typeface="2  Badr" pitchFamily="2" charset="-78"/>
              </a:rPr>
              <a:t>مجله پزشکی فارتی پنتز</a:t>
            </a:r>
            <a:endParaRPr lang="fa-IR" sz="1600" dirty="0" smtClean="0">
              <a:solidFill>
                <a:schemeClr val="tx1"/>
              </a:solidFill>
              <a:cs typeface="2  Badr" pitchFamily="2" charset="-78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7158" y="6519446"/>
            <a:ext cx="26727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rtl="1"/>
            <a:r>
              <a:rPr lang="en-US" sz="1600" dirty="0" smtClean="0"/>
              <a:t>http://negar.charchoob.com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1322</TotalTime>
  <Words>1111</Words>
  <Application>Microsoft Office PowerPoint</Application>
  <PresentationFormat>On-screen Show (4:3)</PresentationFormat>
  <Paragraphs>159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2  Arshia</vt:lpstr>
      <vt:lpstr>2  Badr</vt:lpstr>
      <vt:lpstr>2  Elham</vt:lpstr>
      <vt:lpstr>2  Mehr</vt:lpstr>
      <vt:lpstr>Arial</vt:lpstr>
      <vt:lpstr>B Zar</vt:lpstr>
      <vt:lpstr>Calibri</vt:lpstr>
      <vt:lpstr>Candara</vt:lpstr>
      <vt:lpstr>Constantia</vt:lpstr>
      <vt:lpstr>IranNastaliq</vt:lpstr>
      <vt:lpstr>Majalla UI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Arad</dc:creator>
  <cp:lastModifiedBy>alireza shirzad</cp:lastModifiedBy>
  <cp:revision>146</cp:revision>
  <dcterms:created xsi:type="dcterms:W3CDTF">2013-08-22T06:34:42Z</dcterms:created>
  <dcterms:modified xsi:type="dcterms:W3CDTF">2015-09-02T08:12:48Z</dcterms:modified>
</cp:coreProperties>
</file>