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3"/>
  </p:notesMasterIdLst>
  <p:handoutMasterIdLst>
    <p:handoutMasterId r:id="rId94"/>
  </p:handoutMasterIdLst>
  <p:sldIdLst>
    <p:sldId id="426" r:id="rId2"/>
    <p:sldId id="374" r:id="rId3"/>
    <p:sldId id="406" r:id="rId4"/>
    <p:sldId id="260" r:id="rId5"/>
    <p:sldId id="308" r:id="rId6"/>
    <p:sldId id="309" r:id="rId7"/>
    <p:sldId id="310" r:id="rId8"/>
    <p:sldId id="407" r:id="rId9"/>
    <p:sldId id="311" r:id="rId10"/>
    <p:sldId id="315" r:id="rId11"/>
    <p:sldId id="350" r:id="rId12"/>
    <p:sldId id="408" r:id="rId13"/>
    <p:sldId id="351" r:id="rId14"/>
    <p:sldId id="312" r:id="rId15"/>
    <p:sldId id="313" r:id="rId16"/>
    <p:sldId id="314" r:id="rId17"/>
    <p:sldId id="378" r:id="rId18"/>
    <p:sldId id="377" r:id="rId19"/>
    <p:sldId id="379" r:id="rId20"/>
    <p:sldId id="380" r:id="rId21"/>
    <p:sldId id="381" r:id="rId22"/>
    <p:sldId id="382" r:id="rId23"/>
    <p:sldId id="414" r:id="rId24"/>
    <p:sldId id="415" r:id="rId25"/>
    <p:sldId id="416" r:id="rId26"/>
    <p:sldId id="417" r:id="rId27"/>
    <p:sldId id="418" r:id="rId28"/>
    <p:sldId id="419" r:id="rId29"/>
    <p:sldId id="420" r:id="rId30"/>
    <p:sldId id="421" r:id="rId31"/>
    <p:sldId id="422" r:id="rId32"/>
    <p:sldId id="423" r:id="rId33"/>
    <p:sldId id="424" r:id="rId34"/>
    <p:sldId id="425" r:id="rId35"/>
    <p:sldId id="327" r:id="rId36"/>
    <p:sldId id="367" r:id="rId37"/>
    <p:sldId id="368" r:id="rId38"/>
    <p:sldId id="279" r:id="rId39"/>
    <p:sldId id="280" r:id="rId40"/>
    <p:sldId id="281" r:id="rId41"/>
    <p:sldId id="273" r:id="rId42"/>
    <p:sldId id="296" r:id="rId43"/>
    <p:sldId id="401" r:id="rId44"/>
    <p:sldId id="402" r:id="rId45"/>
    <p:sldId id="403" r:id="rId46"/>
    <p:sldId id="297" r:id="rId47"/>
    <p:sldId id="340" r:id="rId48"/>
    <p:sldId id="341" r:id="rId49"/>
    <p:sldId id="371" r:id="rId50"/>
    <p:sldId id="343" r:id="rId51"/>
    <p:sldId id="344" r:id="rId52"/>
    <p:sldId id="274" r:id="rId53"/>
    <p:sldId id="271" r:id="rId54"/>
    <p:sldId id="400" r:id="rId55"/>
    <p:sldId id="275" r:id="rId56"/>
    <p:sldId id="276" r:id="rId57"/>
    <p:sldId id="277" r:id="rId58"/>
    <p:sldId id="278" r:id="rId59"/>
    <p:sldId id="288" r:id="rId60"/>
    <p:sldId id="391" r:id="rId61"/>
    <p:sldId id="384" r:id="rId62"/>
    <p:sldId id="385" r:id="rId63"/>
    <p:sldId id="320" r:id="rId64"/>
    <p:sldId id="347" r:id="rId65"/>
    <p:sldId id="386" r:id="rId66"/>
    <p:sldId id="387" r:id="rId67"/>
    <p:sldId id="389" r:id="rId68"/>
    <p:sldId id="298" r:id="rId69"/>
    <p:sldId id="299" r:id="rId70"/>
    <p:sldId id="300" r:id="rId71"/>
    <p:sldId id="301" r:id="rId72"/>
    <p:sldId id="302" r:id="rId73"/>
    <p:sldId id="365" r:id="rId74"/>
    <p:sldId id="353" r:id="rId75"/>
    <p:sldId id="354" r:id="rId76"/>
    <p:sldId id="355" r:id="rId77"/>
    <p:sldId id="357" r:id="rId78"/>
    <p:sldId id="392" r:id="rId79"/>
    <p:sldId id="393" r:id="rId80"/>
    <p:sldId id="394" r:id="rId81"/>
    <p:sldId id="409" r:id="rId82"/>
    <p:sldId id="410" r:id="rId83"/>
    <p:sldId id="411" r:id="rId84"/>
    <p:sldId id="412" r:id="rId85"/>
    <p:sldId id="413" r:id="rId86"/>
    <p:sldId id="404" r:id="rId87"/>
    <p:sldId id="396" r:id="rId88"/>
    <p:sldId id="397" r:id="rId89"/>
    <p:sldId id="398" r:id="rId90"/>
    <p:sldId id="399" r:id="rId91"/>
    <p:sldId id="405" r:id="rId9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omic Sans MS" panose="030F0702030302020204" pitchFamily="66" charset="0"/>
        <a:ea typeface="+mn-ea"/>
        <a:cs typeface="Arial" panose="020B0604020202020204" pitchFamily="34" charset="0"/>
      </a:defRPr>
    </a:lvl5pPr>
    <a:lvl6pPr marL="2286000" algn="r" defTabSz="914400" rtl="1" eaLnBrk="1" latinLnBrk="0" hangingPunct="1">
      <a:defRPr kern="1200">
        <a:solidFill>
          <a:schemeClr val="tx1"/>
        </a:solidFill>
        <a:latin typeface="Comic Sans MS" panose="030F0702030302020204" pitchFamily="66" charset="0"/>
        <a:ea typeface="+mn-ea"/>
        <a:cs typeface="Arial" panose="020B0604020202020204" pitchFamily="34" charset="0"/>
      </a:defRPr>
    </a:lvl6pPr>
    <a:lvl7pPr marL="2743200" algn="r" defTabSz="914400" rtl="1" eaLnBrk="1" latinLnBrk="0" hangingPunct="1">
      <a:defRPr kern="1200">
        <a:solidFill>
          <a:schemeClr val="tx1"/>
        </a:solidFill>
        <a:latin typeface="Comic Sans MS" panose="030F0702030302020204" pitchFamily="66" charset="0"/>
        <a:ea typeface="+mn-ea"/>
        <a:cs typeface="Arial" panose="020B0604020202020204" pitchFamily="34" charset="0"/>
      </a:defRPr>
    </a:lvl7pPr>
    <a:lvl8pPr marL="3200400" algn="r" defTabSz="914400" rtl="1" eaLnBrk="1" latinLnBrk="0" hangingPunct="1">
      <a:defRPr kern="1200">
        <a:solidFill>
          <a:schemeClr val="tx1"/>
        </a:solidFill>
        <a:latin typeface="Comic Sans MS" panose="030F0702030302020204" pitchFamily="66" charset="0"/>
        <a:ea typeface="+mn-ea"/>
        <a:cs typeface="Arial" panose="020B0604020202020204" pitchFamily="34" charset="0"/>
      </a:defRPr>
    </a:lvl8pPr>
    <a:lvl9pPr marL="3657600" algn="r" defTabSz="914400" rtl="1" eaLnBrk="1" latinLnBrk="0" hangingPunct="1">
      <a:defRPr kern="1200">
        <a:solidFill>
          <a:schemeClr val="tx1"/>
        </a:solidFill>
        <a:latin typeface="Comic Sans MS" panose="030F0702030302020204" pitchFamily="66"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D60093"/>
    <a:srgbClr val="FF0066"/>
    <a:srgbClr val="6B75FB"/>
    <a:srgbClr val="9966FF"/>
    <a:srgbClr val="666633"/>
    <a:srgbClr val="80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4" autoAdjust="0"/>
    <p:restoredTop sz="94660"/>
  </p:normalViewPr>
  <p:slideViewPr>
    <p:cSldViewPr>
      <p:cViewPr varScale="1">
        <p:scale>
          <a:sx n="66" d="100"/>
          <a:sy n="66" d="100"/>
        </p:scale>
        <p:origin x="149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notesMaster" Target="notesMasters/notesMaster1.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08A2CF-C617-4A96-BBD6-78E94964F63B}" type="doc">
      <dgm:prSet loTypeId="urn:microsoft.com/office/officeart/2005/8/layout/radial1" loCatId="relationship" qsTypeId="urn:microsoft.com/office/officeart/2005/8/quickstyle/simple1" qsCatId="simple" csTypeId="urn:microsoft.com/office/officeart/2005/8/colors/accent1_2" csCatId="accent1"/>
      <dgm:spPr/>
    </dgm:pt>
    <dgm:pt modelId="{CAFFE6BB-7E0A-4475-B7CB-9CA9D903236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1"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ابعاد سازمان يادگيرنده</a:t>
          </a:r>
          <a:endParaRPr kumimoji="0" lang="en-US" b="1"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CFA79F6C-B44E-4AA3-B00C-1A9D969F32DE}" type="parTrans" cxnId="{5F68D296-94D1-4CF8-B96B-4BC234C3F4F7}">
      <dgm:prSet/>
      <dgm:spPr/>
    </dgm:pt>
    <dgm:pt modelId="{486DE6F4-3128-4BDF-9E36-EFE0DD71ED25}" type="sibTrans" cxnId="{5F68D296-94D1-4CF8-B96B-4BC234C3F4F7}">
      <dgm:prSet/>
      <dgm:spPr/>
    </dgm:pt>
    <dgm:pt modelId="{7DB6C8EA-41AC-4F98-9420-783B257B67B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يادگيري مستمر</a:t>
          </a:r>
          <a:endParaRPr kumimoji="0" lang="en-US" b="0" i="0" u="none" strike="noStrike" cap="none" normalizeH="0" baseline="0" smtClean="0">
            <a:ln>
              <a:noFill/>
            </a:ln>
            <a:solidFill>
              <a:schemeClr val="tx1"/>
            </a:solidFill>
            <a:effectLst/>
            <a:latin typeface="Arial" panose="020B0604020202020204" pitchFamily="34" charset="0"/>
            <a:cs typeface="Tahoma" panose="020B0604030504040204" pitchFamily="34" charset="0"/>
          </a:endParaRPr>
        </a:p>
      </dgm:t>
    </dgm:pt>
    <dgm:pt modelId="{1ADB7FB4-53A8-4FEB-B177-AC6CCAFCA17E}" type="parTrans" cxnId="{94F5055B-22AB-4D0D-9399-7591ED7262D0}">
      <dgm:prSet/>
      <dgm:spPr/>
      <dgm:t>
        <a:bodyPr/>
        <a:lstStyle/>
        <a:p>
          <a:pPr rtl="1"/>
          <a:endParaRPr lang="fa-IR"/>
        </a:p>
      </dgm:t>
    </dgm:pt>
    <dgm:pt modelId="{B0718D94-00E0-4722-9EB9-4E580C05CDA8}" type="sibTrans" cxnId="{94F5055B-22AB-4D0D-9399-7591ED7262D0}">
      <dgm:prSet/>
      <dgm:spPr/>
    </dgm:pt>
    <dgm:pt modelId="{F1EDB88A-F6F3-4D88-BA53-A5D62E591DC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يادگيري تيمي</a:t>
          </a: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1557D816-0EDF-429F-88A9-6B8C3A29669C}" type="parTrans" cxnId="{1584BC75-31D3-44E5-88D5-7D974F35F852}">
      <dgm:prSet/>
      <dgm:spPr/>
      <dgm:t>
        <a:bodyPr/>
        <a:lstStyle/>
        <a:p>
          <a:pPr rtl="1"/>
          <a:endParaRPr lang="fa-IR"/>
        </a:p>
      </dgm:t>
    </dgm:pt>
    <dgm:pt modelId="{9A466210-EFED-4367-A05D-8D9219EF0A73}" type="sibTrans" cxnId="{1584BC75-31D3-44E5-88D5-7D974F35F852}">
      <dgm:prSet/>
      <dgm:spPr/>
    </dgm:pt>
    <dgm:pt modelId="{94D769DE-3271-4152-A6DB-D03A272AD97A}">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توانمند سازي</a:t>
          </a: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2F70A7C4-F5EC-4644-9430-97277A92D63B}" type="parTrans" cxnId="{A84ED8FE-4D14-4C78-AF4C-372D27147FD7}">
      <dgm:prSet/>
      <dgm:spPr/>
      <dgm:t>
        <a:bodyPr/>
        <a:lstStyle/>
        <a:p>
          <a:pPr rtl="1"/>
          <a:endParaRPr lang="fa-IR"/>
        </a:p>
      </dgm:t>
    </dgm:pt>
    <dgm:pt modelId="{6C495CCF-451C-46E2-9A88-AD406ACFA42D}" type="sibTrans" cxnId="{A84ED8FE-4D14-4C78-AF4C-372D27147FD7}">
      <dgm:prSet/>
      <dgm:spPr/>
    </dgm:pt>
    <dgm:pt modelId="{5218584D-9E24-4067-8EC7-17251A87DE0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اتصال و ارتباط سيستم</a:t>
          </a: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07151B29-457E-483D-9644-3FD3A5B6D403}" type="parTrans" cxnId="{B2C875A0-08C4-4D55-9F21-141281AA9B3A}">
      <dgm:prSet/>
      <dgm:spPr/>
      <dgm:t>
        <a:bodyPr/>
        <a:lstStyle/>
        <a:p>
          <a:pPr rtl="1"/>
          <a:endParaRPr lang="fa-IR"/>
        </a:p>
      </dgm:t>
    </dgm:pt>
    <dgm:pt modelId="{C38203C0-418A-4B88-885C-B007F97DA647}" type="sibTrans" cxnId="{B2C875A0-08C4-4D55-9F21-141281AA9B3A}">
      <dgm:prSet/>
      <dgm:spPr/>
    </dgm:pt>
    <dgm:pt modelId="{B76C6B14-6735-46F2-8EF2-166B422EEF0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رهبري استراتژيك</a:t>
          </a: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FDC7FA48-F713-4A56-936C-6DE6564683DB}" type="parTrans" cxnId="{E1AAA6E1-BBE0-4E09-B1ED-C20299DBD7A3}">
      <dgm:prSet/>
      <dgm:spPr/>
      <dgm:t>
        <a:bodyPr/>
        <a:lstStyle/>
        <a:p>
          <a:pPr rtl="1"/>
          <a:endParaRPr lang="fa-IR"/>
        </a:p>
      </dgm:t>
    </dgm:pt>
    <dgm:pt modelId="{933FA565-1BDC-4B8A-AF6D-2D276B4E733C}" type="sibTrans" cxnId="{E1AAA6E1-BBE0-4E09-B1ED-C20299DBD7A3}">
      <dgm:prSet/>
      <dgm:spPr/>
    </dgm:pt>
    <dgm:pt modelId="{036DADDC-423D-4F4C-8E8D-ACBA24FA5B8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سيستم جايگيري</a:t>
          </a: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8EC95C66-FE24-4213-840E-7B2418DD7458}" type="parTrans" cxnId="{D7EBF631-0E9F-4184-B000-D7B394016388}">
      <dgm:prSet/>
      <dgm:spPr/>
      <dgm:t>
        <a:bodyPr/>
        <a:lstStyle/>
        <a:p>
          <a:pPr rtl="1"/>
          <a:endParaRPr lang="fa-IR"/>
        </a:p>
      </dgm:t>
    </dgm:pt>
    <dgm:pt modelId="{945473A4-8943-40DC-B8C5-299512B94453}" type="sibTrans" cxnId="{D7EBF631-0E9F-4184-B000-D7B394016388}">
      <dgm:prSet/>
      <dgm:spPr/>
    </dgm:pt>
    <dgm:pt modelId="{83159192-CC3A-4260-AABC-8AC4774687D2}">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پرسش و گفتگو</a:t>
          </a: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E4B49DC5-A5BB-4CC6-85BA-B078EC83179E}" type="parTrans" cxnId="{AEC56AF3-4C93-4D76-A331-4021166E2D66}">
      <dgm:prSet/>
      <dgm:spPr/>
      <dgm:t>
        <a:bodyPr/>
        <a:lstStyle/>
        <a:p>
          <a:pPr rtl="1"/>
          <a:endParaRPr lang="fa-IR"/>
        </a:p>
      </dgm:t>
    </dgm:pt>
    <dgm:pt modelId="{DA0B7FBA-54BD-4BDB-9F37-A4915BA92A24}" type="sibTrans" cxnId="{AEC56AF3-4C93-4D76-A331-4021166E2D66}">
      <dgm:prSet/>
      <dgm:spPr/>
    </dgm:pt>
    <dgm:pt modelId="{9B9D456D-D1C9-449E-AB57-6863092FE95A}" type="pres">
      <dgm:prSet presAssocID="{1D08A2CF-C617-4A96-BBD6-78E94964F63B}" presName="cycle" presStyleCnt="0">
        <dgm:presLayoutVars>
          <dgm:chMax val="1"/>
          <dgm:dir/>
          <dgm:animLvl val="ctr"/>
          <dgm:resizeHandles val="exact"/>
        </dgm:presLayoutVars>
      </dgm:prSet>
      <dgm:spPr/>
    </dgm:pt>
    <dgm:pt modelId="{133ADCCA-BEE3-48A5-A7EA-0DB0AFFC221A}" type="pres">
      <dgm:prSet presAssocID="{CAFFE6BB-7E0A-4475-B7CB-9CA9D903236C}" presName="centerShape" presStyleLbl="node0" presStyleIdx="0" presStyleCnt="1"/>
      <dgm:spPr/>
      <dgm:t>
        <a:bodyPr/>
        <a:lstStyle/>
        <a:p>
          <a:endParaRPr lang="en-US"/>
        </a:p>
      </dgm:t>
    </dgm:pt>
    <dgm:pt modelId="{56AC3726-A86D-4C37-BCEC-883A33472A04}" type="pres">
      <dgm:prSet presAssocID="{1ADB7FB4-53A8-4FEB-B177-AC6CCAFCA17E}" presName="Name9" presStyleLbl="parChTrans1D2" presStyleIdx="0" presStyleCnt="7"/>
      <dgm:spPr/>
      <dgm:t>
        <a:bodyPr/>
        <a:lstStyle/>
        <a:p>
          <a:endParaRPr lang="en-US"/>
        </a:p>
      </dgm:t>
    </dgm:pt>
    <dgm:pt modelId="{6C5F9FDA-DEAF-4DDC-A954-6F2331AEC24E}" type="pres">
      <dgm:prSet presAssocID="{1ADB7FB4-53A8-4FEB-B177-AC6CCAFCA17E}" presName="connTx" presStyleLbl="parChTrans1D2" presStyleIdx="0" presStyleCnt="7"/>
      <dgm:spPr/>
      <dgm:t>
        <a:bodyPr/>
        <a:lstStyle/>
        <a:p>
          <a:endParaRPr lang="en-US"/>
        </a:p>
      </dgm:t>
    </dgm:pt>
    <dgm:pt modelId="{E815B885-F9E0-4253-A927-BD12D6DCB91C}" type="pres">
      <dgm:prSet presAssocID="{7DB6C8EA-41AC-4F98-9420-783B257B67BE}" presName="node" presStyleLbl="node1" presStyleIdx="0" presStyleCnt="7">
        <dgm:presLayoutVars>
          <dgm:bulletEnabled val="1"/>
        </dgm:presLayoutVars>
      </dgm:prSet>
      <dgm:spPr/>
      <dgm:t>
        <a:bodyPr/>
        <a:lstStyle/>
        <a:p>
          <a:endParaRPr lang="en-US"/>
        </a:p>
      </dgm:t>
    </dgm:pt>
    <dgm:pt modelId="{0F469EB1-5B37-4BF4-AFEA-A2E83780FD66}" type="pres">
      <dgm:prSet presAssocID="{1557D816-0EDF-429F-88A9-6B8C3A29669C}" presName="Name9" presStyleLbl="parChTrans1D2" presStyleIdx="1" presStyleCnt="7"/>
      <dgm:spPr/>
      <dgm:t>
        <a:bodyPr/>
        <a:lstStyle/>
        <a:p>
          <a:endParaRPr lang="en-US"/>
        </a:p>
      </dgm:t>
    </dgm:pt>
    <dgm:pt modelId="{B6D019D3-B95F-4421-BCE5-1F958081A672}" type="pres">
      <dgm:prSet presAssocID="{1557D816-0EDF-429F-88A9-6B8C3A29669C}" presName="connTx" presStyleLbl="parChTrans1D2" presStyleIdx="1" presStyleCnt="7"/>
      <dgm:spPr/>
      <dgm:t>
        <a:bodyPr/>
        <a:lstStyle/>
        <a:p>
          <a:endParaRPr lang="en-US"/>
        </a:p>
      </dgm:t>
    </dgm:pt>
    <dgm:pt modelId="{93836C1F-E4D1-4AD2-BE59-52981DB7B7D7}" type="pres">
      <dgm:prSet presAssocID="{F1EDB88A-F6F3-4D88-BA53-A5D62E591DCC}" presName="node" presStyleLbl="node1" presStyleIdx="1" presStyleCnt="7">
        <dgm:presLayoutVars>
          <dgm:bulletEnabled val="1"/>
        </dgm:presLayoutVars>
      </dgm:prSet>
      <dgm:spPr/>
      <dgm:t>
        <a:bodyPr/>
        <a:lstStyle/>
        <a:p>
          <a:endParaRPr lang="en-US"/>
        </a:p>
      </dgm:t>
    </dgm:pt>
    <dgm:pt modelId="{F59C4857-1858-40F4-9D68-1994D775C826}" type="pres">
      <dgm:prSet presAssocID="{2F70A7C4-F5EC-4644-9430-97277A92D63B}" presName="Name9" presStyleLbl="parChTrans1D2" presStyleIdx="2" presStyleCnt="7"/>
      <dgm:spPr/>
      <dgm:t>
        <a:bodyPr/>
        <a:lstStyle/>
        <a:p>
          <a:endParaRPr lang="en-US"/>
        </a:p>
      </dgm:t>
    </dgm:pt>
    <dgm:pt modelId="{A8087541-6455-4791-9642-0CED085A721B}" type="pres">
      <dgm:prSet presAssocID="{2F70A7C4-F5EC-4644-9430-97277A92D63B}" presName="connTx" presStyleLbl="parChTrans1D2" presStyleIdx="2" presStyleCnt="7"/>
      <dgm:spPr/>
      <dgm:t>
        <a:bodyPr/>
        <a:lstStyle/>
        <a:p>
          <a:endParaRPr lang="en-US"/>
        </a:p>
      </dgm:t>
    </dgm:pt>
    <dgm:pt modelId="{09B30AC4-BFCA-4EE8-B3A9-B164746D80EB}" type="pres">
      <dgm:prSet presAssocID="{94D769DE-3271-4152-A6DB-D03A272AD97A}" presName="node" presStyleLbl="node1" presStyleIdx="2" presStyleCnt="7">
        <dgm:presLayoutVars>
          <dgm:bulletEnabled val="1"/>
        </dgm:presLayoutVars>
      </dgm:prSet>
      <dgm:spPr/>
      <dgm:t>
        <a:bodyPr/>
        <a:lstStyle/>
        <a:p>
          <a:endParaRPr lang="en-US"/>
        </a:p>
      </dgm:t>
    </dgm:pt>
    <dgm:pt modelId="{C3014E79-FE55-4902-93FD-24545229A363}" type="pres">
      <dgm:prSet presAssocID="{07151B29-457E-483D-9644-3FD3A5B6D403}" presName="Name9" presStyleLbl="parChTrans1D2" presStyleIdx="3" presStyleCnt="7"/>
      <dgm:spPr/>
      <dgm:t>
        <a:bodyPr/>
        <a:lstStyle/>
        <a:p>
          <a:endParaRPr lang="en-US"/>
        </a:p>
      </dgm:t>
    </dgm:pt>
    <dgm:pt modelId="{BA4E8852-1FA6-48FE-91DC-3B1F3CF20CBF}" type="pres">
      <dgm:prSet presAssocID="{07151B29-457E-483D-9644-3FD3A5B6D403}" presName="connTx" presStyleLbl="parChTrans1D2" presStyleIdx="3" presStyleCnt="7"/>
      <dgm:spPr/>
      <dgm:t>
        <a:bodyPr/>
        <a:lstStyle/>
        <a:p>
          <a:endParaRPr lang="en-US"/>
        </a:p>
      </dgm:t>
    </dgm:pt>
    <dgm:pt modelId="{9B8D5C0C-55FC-4547-8277-2BB6690020E1}" type="pres">
      <dgm:prSet presAssocID="{5218584D-9E24-4067-8EC7-17251A87DE0F}" presName="node" presStyleLbl="node1" presStyleIdx="3" presStyleCnt="7">
        <dgm:presLayoutVars>
          <dgm:bulletEnabled val="1"/>
        </dgm:presLayoutVars>
      </dgm:prSet>
      <dgm:spPr/>
      <dgm:t>
        <a:bodyPr/>
        <a:lstStyle/>
        <a:p>
          <a:endParaRPr lang="en-US"/>
        </a:p>
      </dgm:t>
    </dgm:pt>
    <dgm:pt modelId="{A539C769-FDEE-4610-8C59-F070F454AB86}" type="pres">
      <dgm:prSet presAssocID="{FDC7FA48-F713-4A56-936C-6DE6564683DB}" presName="Name9" presStyleLbl="parChTrans1D2" presStyleIdx="4" presStyleCnt="7"/>
      <dgm:spPr/>
      <dgm:t>
        <a:bodyPr/>
        <a:lstStyle/>
        <a:p>
          <a:endParaRPr lang="en-US"/>
        </a:p>
      </dgm:t>
    </dgm:pt>
    <dgm:pt modelId="{4F6C4B36-4279-4802-A53B-E69F9915F485}" type="pres">
      <dgm:prSet presAssocID="{FDC7FA48-F713-4A56-936C-6DE6564683DB}" presName="connTx" presStyleLbl="parChTrans1D2" presStyleIdx="4" presStyleCnt="7"/>
      <dgm:spPr/>
      <dgm:t>
        <a:bodyPr/>
        <a:lstStyle/>
        <a:p>
          <a:endParaRPr lang="en-US"/>
        </a:p>
      </dgm:t>
    </dgm:pt>
    <dgm:pt modelId="{42693246-2D58-4FB9-BE9D-FEBAAB42687D}" type="pres">
      <dgm:prSet presAssocID="{B76C6B14-6735-46F2-8EF2-166B422EEF0B}" presName="node" presStyleLbl="node1" presStyleIdx="4" presStyleCnt="7">
        <dgm:presLayoutVars>
          <dgm:bulletEnabled val="1"/>
        </dgm:presLayoutVars>
      </dgm:prSet>
      <dgm:spPr/>
      <dgm:t>
        <a:bodyPr/>
        <a:lstStyle/>
        <a:p>
          <a:endParaRPr lang="en-US"/>
        </a:p>
      </dgm:t>
    </dgm:pt>
    <dgm:pt modelId="{578923CE-89EF-4807-987D-ECE6C31BECF1}" type="pres">
      <dgm:prSet presAssocID="{8EC95C66-FE24-4213-840E-7B2418DD7458}" presName="Name9" presStyleLbl="parChTrans1D2" presStyleIdx="5" presStyleCnt="7"/>
      <dgm:spPr/>
      <dgm:t>
        <a:bodyPr/>
        <a:lstStyle/>
        <a:p>
          <a:endParaRPr lang="en-US"/>
        </a:p>
      </dgm:t>
    </dgm:pt>
    <dgm:pt modelId="{024580AC-CFEB-4DF1-9229-B716B205B749}" type="pres">
      <dgm:prSet presAssocID="{8EC95C66-FE24-4213-840E-7B2418DD7458}" presName="connTx" presStyleLbl="parChTrans1D2" presStyleIdx="5" presStyleCnt="7"/>
      <dgm:spPr/>
      <dgm:t>
        <a:bodyPr/>
        <a:lstStyle/>
        <a:p>
          <a:endParaRPr lang="en-US"/>
        </a:p>
      </dgm:t>
    </dgm:pt>
    <dgm:pt modelId="{0E08D5AD-BE2C-47E8-B519-9A3F8A69C0BB}" type="pres">
      <dgm:prSet presAssocID="{036DADDC-423D-4F4C-8E8D-ACBA24FA5B81}" presName="node" presStyleLbl="node1" presStyleIdx="5" presStyleCnt="7">
        <dgm:presLayoutVars>
          <dgm:bulletEnabled val="1"/>
        </dgm:presLayoutVars>
      </dgm:prSet>
      <dgm:spPr/>
      <dgm:t>
        <a:bodyPr/>
        <a:lstStyle/>
        <a:p>
          <a:endParaRPr lang="en-US"/>
        </a:p>
      </dgm:t>
    </dgm:pt>
    <dgm:pt modelId="{26B201CF-EEAF-471D-8D9C-07453E94B3E8}" type="pres">
      <dgm:prSet presAssocID="{E4B49DC5-A5BB-4CC6-85BA-B078EC83179E}" presName="Name9" presStyleLbl="parChTrans1D2" presStyleIdx="6" presStyleCnt="7"/>
      <dgm:spPr/>
      <dgm:t>
        <a:bodyPr/>
        <a:lstStyle/>
        <a:p>
          <a:endParaRPr lang="en-US"/>
        </a:p>
      </dgm:t>
    </dgm:pt>
    <dgm:pt modelId="{0CE20478-039D-4CAB-9999-2673985C3715}" type="pres">
      <dgm:prSet presAssocID="{E4B49DC5-A5BB-4CC6-85BA-B078EC83179E}" presName="connTx" presStyleLbl="parChTrans1D2" presStyleIdx="6" presStyleCnt="7"/>
      <dgm:spPr/>
      <dgm:t>
        <a:bodyPr/>
        <a:lstStyle/>
        <a:p>
          <a:endParaRPr lang="en-US"/>
        </a:p>
      </dgm:t>
    </dgm:pt>
    <dgm:pt modelId="{50069B7C-CDA2-44EC-8E60-8B65DDD94ACA}" type="pres">
      <dgm:prSet presAssocID="{83159192-CC3A-4260-AABC-8AC4774687D2}" presName="node" presStyleLbl="node1" presStyleIdx="6" presStyleCnt="7">
        <dgm:presLayoutVars>
          <dgm:bulletEnabled val="1"/>
        </dgm:presLayoutVars>
      </dgm:prSet>
      <dgm:spPr/>
      <dgm:t>
        <a:bodyPr/>
        <a:lstStyle/>
        <a:p>
          <a:endParaRPr lang="en-US"/>
        </a:p>
      </dgm:t>
    </dgm:pt>
  </dgm:ptLst>
  <dgm:cxnLst>
    <dgm:cxn modelId="{23A146E6-29FD-414D-A044-4D9AF482DB11}" type="presOf" srcId="{8EC95C66-FE24-4213-840E-7B2418DD7458}" destId="{578923CE-89EF-4807-987D-ECE6C31BECF1}" srcOrd="0" destOrd="0" presId="urn:microsoft.com/office/officeart/2005/8/layout/radial1"/>
    <dgm:cxn modelId="{B9120128-AEBE-40DA-9217-9B321EDED659}" type="presOf" srcId="{1557D816-0EDF-429F-88A9-6B8C3A29669C}" destId="{0F469EB1-5B37-4BF4-AFEA-A2E83780FD66}" srcOrd="0" destOrd="0" presId="urn:microsoft.com/office/officeart/2005/8/layout/radial1"/>
    <dgm:cxn modelId="{AEC56AF3-4C93-4D76-A331-4021166E2D66}" srcId="{CAFFE6BB-7E0A-4475-B7CB-9CA9D903236C}" destId="{83159192-CC3A-4260-AABC-8AC4774687D2}" srcOrd="6" destOrd="0" parTransId="{E4B49DC5-A5BB-4CC6-85BA-B078EC83179E}" sibTransId="{DA0B7FBA-54BD-4BDB-9F37-A4915BA92A24}"/>
    <dgm:cxn modelId="{73E665A2-F9D3-4FA1-9870-BB22BDEFC682}" type="presOf" srcId="{2F70A7C4-F5EC-4644-9430-97277A92D63B}" destId="{F59C4857-1858-40F4-9D68-1994D775C826}" srcOrd="0" destOrd="0" presId="urn:microsoft.com/office/officeart/2005/8/layout/radial1"/>
    <dgm:cxn modelId="{BFCE8113-C7F9-41C6-9FD2-44EBD983BFF3}" type="presOf" srcId="{1ADB7FB4-53A8-4FEB-B177-AC6CCAFCA17E}" destId="{56AC3726-A86D-4C37-BCEC-883A33472A04}" srcOrd="0" destOrd="0" presId="urn:microsoft.com/office/officeart/2005/8/layout/radial1"/>
    <dgm:cxn modelId="{890862FA-BFF3-45D6-8EB2-955A45CDB94F}" type="presOf" srcId="{1557D816-0EDF-429F-88A9-6B8C3A29669C}" destId="{B6D019D3-B95F-4421-BCE5-1F958081A672}" srcOrd="1" destOrd="0" presId="urn:microsoft.com/office/officeart/2005/8/layout/radial1"/>
    <dgm:cxn modelId="{2045E32D-88CC-4CFF-A89B-00C986BEA62B}" type="presOf" srcId="{2F70A7C4-F5EC-4644-9430-97277A92D63B}" destId="{A8087541-6455-4791-9642-0CED085A721B}" srcOrd="1" destOrd="0" presId="urn:microsoft.com/office/officeart/2005/8/layout/radial1"/>
    <dgm:cxn modelId="{230AD8AA-8C7F-4EFD-8416-93E775B1FFB2}" type="presOf" srcId="{1D08A2CF-C617-4A96-BBD6-78E94964F63B}" destId="{9B9D456D-D1C9-449E-AB57-6863092FE95A}" srcOrd="0" destOrd="0" presId="urn:microsoft.com/office/officeart/2005/8/layout/radial1"/>
    <dgm:cxn modelId="{EE467002-D9E8-468F-8560-A77C2EA93983}" type="presOf" srcId="{83159192-CC3A-4260-AABC-8AC4774687D2}" destId="{50069B7C-CDA2-44EC-8E60-8B65DDD94ACA}" srcOrd="0" destOrd="0" presId="urn:microsoft.com/office/officeart/2005/8/layout/radial1"/>
    <dgm:cxn modelId="{D7EBF631-0E9F-4184-B000-D7B394016388}" srcId="{CAFFE6BB-7E0A-4475-B7CB-9CA9D903236C}" destId="{036DADDC-423D-4F4C-8E8D-ACBA24FA5B81}" srcOrd="5" destOrd="0" parTransId="{8EC95C66-FE24-4213-840E-7B2418DD7458}" sibTransId="{945473A4-8943-40DC-B8C5-299512B94453}"/>
    <dgm:cxn modelId="{1584BC75-31D3-44E5-88D5-7D974F35F852}" srcId="{CAFFE6BB-7E0A-4475-B7CB-9CA9D903236C}" destId="{F1EDB88A-F6F3-4D88-BA53-A5D62E591DCC}" srcOrd="1" destOrd="0" parTransId="{1557D816-0EDF-429F-88A9-6B8C3A29669C}" sibTransId="{9A466210-EFED-4367-A05D-8D9219EF0A73}"/>
    <dgm:cxn modelId="{7497E25A-6572-467F-8CA1-5A074547E77A}" type="presOf" srcId="{8EC95C66-FE24-4213-840E-7B2418DD7458}" destId="{024580AC-CFEB-4DF1-9229-B716B205B749}" srcOrd="1" destOrd="0" presId="urn:microsoft.com/office/officeart/2005/8/layout/radial1"/>
    <dgm:cxn modelId="{5F68D296-94D1-4CF8-B96B-4BC234C3F4F7}" srcId="{1D08A2CF-C617-4A96-BBD6-78E94964F63B}" destId="{CAFFE6BB-7E0A-4475-B7CB-9CA9D903236C}" srcOrd="0" destOrd="0" parTransId="{CFA79F6C-B44E-4AA3-B00C-1A9D969F32DE}" sibTransId="{486DE6F4-3128-4BDF-9E36-EFE0DD71ED25}"/>
    <dgm:cxn modelId="{3DA73DF7-35B2-49A7-AD24-A2AF0F0FD5F9}" type="presOf" srcId="{07151B29-457E-483D-9644-3FD3A5B6D403}" destId="{C3014E79-FE55-4902-93FD-24545229A363}" srcOrd="0" destOrd="0" presId="urn:microsoft.com/office/officeart/2005/8/layout/radial1"/>
    <dgm:cxn modelId="{2E9365B6-4BC9-4806-BB3D-B0B0F1798699}" type="presOf" srcId="{E4B49DC5-A5BB-4CC6-85BA-B078EC83179E}" destId="{0CE20478-039D-4CAB-9999-2673985C3715}" srcOrd="1" destOrd="0" presId="urn:microsoft.com/office/officeart/2005/8/layout/radial1"/>
    <dgm:cxn modelId="{94F5055B-22AB-4D0D-9399-7591ED7262D0}" srcId="{CAFFE6BB-7E0A-4475-B7CB-9CA9D903236C}" destId="{7DB6C8EA-41AC-4F98-9420-783B257B67BE}" srcOrd="0" destOrd="0" parTransId="{1ADB7FB4-53A8-4FEB-B177-AC6CCAFCA17E}" sibTransId="{B0718D94-00E0-4722-9EB9-4E580C05CDA8}"/>
    <dgm:cxn modelId="{7B9A5F4E-1316-41EA-A9FD-9D1810BEBDE4}" type="presOf" srcId="{FDC7FA48-F713-4A56-936C-6DE6564683DB}" destId="{A539C769-FDEE-4610-8C59-F070F454AB86}" srcOrd="0" destOrd="0" presId="urn:microsoft.com/office/officeart/2005/8/layout/radial1"/>
    <dgm:cxn modelId="{79A55DB1-C17F-4FE3-AB91-604B0A2C2D40}" type="presOf" srcId="{036DADDC-423D-4F4C-8E8D-ACBA24FA5B81}" destId="{0E08D5AD-BE2C-47E8-B519-9A3F8A69C0BB}" srcOrd="0" destOrd="0" presId="urn:microsoft.com/office/officeart/2005/8/layout/radial1"/>
    <dgm:cxn modelId="{CE69AA8D-A4C2-4FAA-989C-CF7FD9DE2184}" type="presOf" srcId="{E4B49DC5-A5BB-4CC6-85BA-B078EC83179E}" destId="{26B201CF-EEAF-471D-8D9C-07453E94B3E8}" srcOrd="0" destOrd="0" presId="urn:microsoft.com/office/officeart/2005/8/layout/radial1"/>
    <dgm:cxn modelId="{EE8900AF-BAED-42E3-A67A-39DAF869225A}" type="presOf" srcId="{07151B29-457E-483D-9644-3FD3A5B6D403}" destId="{BA4E8852-1FA6-48FE-91DC-3B1F3CF20CBF}" srcOrd="1" destOrd="0" presId="urn:microsoft.com/office/officeart/2005/8/layout/radial1"/>
    <dgm:cxn modelId="{E1AAA6E1-BBE0-4E09-B1ED-C20299DBD7A3}" srcId="{CAFFE6BB-7E0A-4475-B7CB-9CA9D903236C}" destId="{B76C6B14-6735-46F2-8EF2-166B422EEF0B}" srcOrd="4" destOrd="0" parTransId="{FDC7FA48-F713-4A56-936C-6DE6564683DB}" sibTransId="{933FA565-1BDC-4B8A-AF6D-2D276B4E733C}"/>
    <dgm:cxn modelId="{B58CC7F4-5393-4B62-AD58-60DD0972CFFA}" type="presOf" srcId="{B76C6B14-6735-46F2-8EF2-166B422EEF0B}" destId="{42693246-2D58-4FB9-BE9D-FEBAAB42687D}" srcOrd="0" destOrd="0" presId="urn:microsoft.com/office/officeart/2005/8/layout/radial1"/>
    <dgm:cxn modelId="{41EDEC32-985E-409E-A770-C4EF3E7DAD16}" type="presOf" srcId="{7DB6C8EA-41AC-4F98-9420-783B257B67BE}" destId="{E815B885-F9E0-4253-A927-BD12D6DCB91C}" srcOrd="0" destOrd="0" presId="urn:microsoft.com/office/officeart/2005/8/layout/radial1"/>
    <dgm:cxn modelId="{D978718E-136B-49BB-8376-1B8EC3C4FF72}" type="presOf" srcId="{1ADB7FB4-53A8-4FEB-B177-AC6CCAFCA17E}" destId="{6C5F9FDA-DEAF-4DDC-A954-6F2331AEC24E}" srcOrd="1" destOrd="0" presId="urn:microsoft.com/office/officeart/2005/8/layout/radial1"/>
    <dgm:cxn modelId="{F5963365-66DC-4F65-BD23-5F65AF9E89A0}" type="presOf" srcId="{5218584D-9E24-4067-8EC7-17251A87DE0F}" destId="{9B8D5C0C-55FC-4547-8277-2BB6690020E1}" srcOrd="0" destOrd="0" presId="urn:microsoft.com/office/officeart/2005/8/layout/radial1"/>
    <dgm:cxn modelId="{36CFD664-2EF1-459F-8FAD-CBC7ED0A081C}" type="presOf" srcId="{94D769DE-3271-4152-A6DB-D03A272AD97A}" destId="{09B30AC4-BFCA-4EE8-B3A9-B164746D80EB}" srcOrd="0" destOrd="0" presId="urn:microsoft.com/office/officeart/2005/8/layout/radial1"/>
    <dgm:cxn modelId="{8BE6AD3C-03F2-48EB-AD6F-7022EAE6AD00}" type="presOf" srcId="{CAFFE6BB-7E0A-4475-B7CB-9CA9D903236C}" destId="{133ADCCA-BEE3-48A5-A7EA-0DB0AFFC221A}" srcOrd="0" destOrd="0" presId="urn:microsoft.com/office/officeart/2005/8/layout/radial1"/>
    <dgm:cxn modelId="{FF6869B9-FB1C-4CC0-A132-CD73D644645B}" type="presOf" srcId="{F1EDB88A-F6F3-4D88-BA53-A5D62E591DCC}" destId="{93836C1F-E4D1-4AD2-BE59-52981DB7B7D7}" srcOrd="0" destOrd="0" presId="urn:microsoft.com/office/officeart/2005/8/layout/radial1"/>
    <dgm:cxn modelId="{A84ED8FE-4D14-4C78-AF4C-372D27147FD7}" srcId="{CAFFE6BB-7E0A-4475-B7CB-9CA9D903236C}" destId="{94D769DE-3271-4152-A6DB-D03A272AD97A}" srcOrd="2" destOrd="0" parTransId="{2F70A7C4-F5EC-4644-9430-97277A92D63B}" sibTransId="{6C495CCF-451C-46E2-9A88-AD406ACFA42D}"/>
    <dgm:cxn modelId="{9888B490-7A1C-43C5-AB3B-7E2296FD8763}" type="presOf" srcId="{FDC7FA48-F713-4A56-936C-6DE6564683DB}" destId="{4F6C4B36-4279-4802-A53B-E69F9915F485}" srcOrd="1" destOrd="0" presId="urn:microsoft.com/office/officeart/2005/8/layout/radial1"/>
    <dgm:cxn modelId="{B2C875A0-08C4-4D55-9F21-141281AA9B3A}" srcId="{CAFFE6BB-7E0A-4475-B7CB-9CA9D903236C}" destId="{5218584D-9E24-4067-8EC7-17251A87DE0F}" srcOrd="3" destOrd="0" parTransId="{07151B29-457E-483D-9644-3FD3A5B6D403}" sibTransId="{C38203C0-418A-4B88-885C-B007F97DA647}"/>
    <dgm:cxn modelId="{0A135B8D-972E-4537-8531-637038AEA9DD}" type="presParOf" srcId="{9B9D456D-D1C9-449E-AB57-6863092FE95A}" destId="{133ADCCA-BEE3-48A5-A7EA-0DB0AFFC221A}" srcOrd="0" destOrd="0" presId="urn:microsoft.com/office/officeart/2005/8/layout/radial1"/>
    <dgm:cxn modelId="{8F271E22-910E-44F2-BA8E-96E6664D8A7C}" type="presParOf" srcId="{9B9D456D-D1C9-449E-AB57-6863092FE95A}" destId="{56AC3726-A86D-4C37-BCEC-883A33472A04}" srcOrd="1" destOrd="0" presId="urn:microsoft.com/office/officeart/2005/8/layout/radial1"/>
    <dgm:cxn modelId="{6E16F7C0-2204-469A-BA57-7C0E6A0972A9}" type="presParOf" srcId="{56AC3726-A86D-4C37-BCEC-883A33472A04}" destId="{6C5F9FDA-DEAF-4DDC-A954-6F2331AEC24E}" srcOrd="0" destOrd="0" presId="urn:microsoft.com/office/officeart/2005/8/layout/radial1"/>
    <dgm:cxn modelId="{A6771B28-95B0-4D45-98D6-19B17F124998}" type="presParOf" srcId="{9B9D456D-D1C9-449E-AB57-6863092FE95A}" destId="{E815B885-F9E0-4253-A927-BD12D6DCB91C}" srcOrd="2" destOrd="0" presId="urn:microsoft.com/office/officeart/2005/8/layout/radial1"/>
    <dgm:cxn modelId="{A43DC2C9-6B82-4BAB-AA8F-7BFB5F84072E}" type="presParOf" srcId="{9B9D456D-D1C9-449E-AB57-6863092FE95A}" destId="{0F469EB1-5B37-4BF4-AFEA-A2E83780FD66}" srcOrd="3" destOrd="0" presId="urn:microsoft.com/office/officeart/2005/8/layout/radial1"/>
    <dgm:cxn modelId="{51514CC1-A84D-409F-9E56-059B4129EC28}" type="presParOf" srcId="{0F469EB1-5B37-4BF4-AFEA-A2E83780FD66}" destId="{B6D019D3-B95F-4421-BCE5-1F958081A672}" srcOrd="0" destOrd="0" presId="urn:microsoft.com/office/officeart/2005/8/layout/radial1"/>
    <dgm:cxn modelId="{71C67AD2-D903-4BF3-8EAF-88DFF41E336B}" type="presParOf" srcId="{9B9D456D-D1C9-449E-AB57-6863092FE95A}" destId="{93836C1F-E4D1-4AD2-BE59-52981DB7B7D7}" srcOrd="4" destOrd="0" presId="urn:microsoft.com/office/officeart/2005/8/layout/radial1"/>
    <dgm:cxn modelId="{0317716E-105C-41E8-9980-26EEB583D2C0}" type="presParOf" srcId="{9B9D456D-D1C9-449E-AB57-6863092FE95A}" destId="{F59C4857-1858-40F4-9D68-1994D775C826}" srcOrd="5" destOrd="0" presId="urn:microsoft.com/office/officeart/2005/8/layout/radial1"/>
    <dgm:cxn modelId="{D1B596F0-F8A9-4FF3-9400-355A3A6CA6FE}" type="presParOf" srcId="{F59C4857-1858-40F4-9D68-1994D775C826}" destId="{A8087541-6455-4791-9642-0CED085A721B}" srcOrd="0" destOrd="0" presId="urn:microsoft.com/office/officeart/2005/8/layout/radial1"/>
    <dgm:cxn modelId="{508A068D-7540-435B-9E93-E7C18C49F9BB}" type="presParOf" srcId="{9B9D456D-D1C9-449E-AB57-6863092FE95A}" destId="{09B30AC4-BFCA-4EE8-B3A9-B164746D80EB}" srcOrd="6" destOrd="0" presId="urn:microsoft.com/office/officeart/2005/8/layout/radial1"/>
    <dgm:cxn modelId="{6D29D0C6-8E88-4DEB-8789-C1688B794CD7}" type="presParOf" srcId="{9B9D456D-D1C9-449E-AB57-6863092FE95A}" destId="{C3014E79-FE55-4902-93FD-24545229A363}" srcOrd="7" destOrd="0" presId="urn:microsoft.com/office/officeart/2005/8/layout/radial1"/>
    <dgm:cxn modelId="{6A508011-E8A9-4EB5-A6A7-14D5D7EDACE3}" type="presParOf" srcId="{C3014E79-FE55-4902-93FD-24545229A363}" destId="{BA4E8852-1FA6-48FE-91DC-3B1F3CF20CBF}" srcOrd="0" destOrd="0" presId="urn:microsoft.com/office/officeart/2005/8/layout/radial1"/>
    <dgm:cxn modelId="{DBC19361-CE0C-45B9-BC52-93580B419909}" type="presParOf" srcId="{9B9D456D-D1C9-449E-AB57-6863092FE95A}" destId="{9B8D5C0C-55FC-4547-8277-2BB6690020E1}" srcOrd="8" destOrd="0" presId="urn:microsoft.com/office/officeart/2005/8/layout/radial1"/>
    <dgm:cxn modelId="{7B007874-454D-4B3C-8E90-9277773B9D1E}" type="presParOf" srcId="{9B9D456D-D1C9-449E-AB57-6863092FE95A}" destId="{A539C769-FDEE-4610-8C59-F070F454AB86}" srcOrd="9" destOrd="0" presId="urn:microsoft.com/office/officeart/2005/8/layout/radial1"/>
    <dgm:cxn modelId="{919682F5-4C12-4C80-A6DB-2042D3AC8512}" type="presParOf" srcId="{A539C769-FDEE-4610-8C59-F070F454AB86}" destId="{4F6C4B36-4279-4802-A53B-E69F9915F485}" srcOrd="0" destOrd="0" presId="urn:microsoft.com/office/officeart/2005/8/layout/radial1"/>
    <dgm:cxn modelId="{6F452421-E788-4CC9-A847-9E0CB5DE555E}" type="presParOf" srcId="{9B9D456D-D1C9-449E-AB57-6863092FE95A}" destId="{42693246-2D58-4FB9-BE9D-FEBAAB42687D}" srcOrd="10" destOrd="0" presId="urn:microsoft.com/office/officeart/2005/8/layout/radial1"/>
    <dgm:cxn modelId="{CF7ABC56-E5B7-4DAA-9CE7-C058EFF779F7}" type="presParOf" srcId="{9B9D456D-D1C9-449E-AB57-6863092FE95A}" destId="{578923CE-89EF-4807-987D-ECE6C31BECF1}" srcOrd="11" destOrd="0" presId="urn:microsoft.com/office/officeart/2005/8/layout/radial1"/>
    <dgm:cxn modelId="{0ADF55EF-46CD-4A35-B4FE-2E29D1CABB74}" type="presParOf" srcId="{578923CE-89EF-4807-987D-ECE6C31BECF1}" destId="{024580AC-CFEB-4DF1-9229-B716B205B749}" srcOrd="0" destOrd="0" presId="urn:microsoft.com/office/officeart/2005/8/layout/radial1"/>
    <dgm:cxn modelId="{1EC6D266-B327-4ABB-90A3-1783F3C19F26}" type="presParOf" srcId="{9B9D456D-D1C9-449E-AB57-6863092FE95A}" destId="{0E08D5AD-BE2C-47E8-B519-9A3F8A69C0BB}" srcOrd="12" destOrd="0" presId="urn:microsoft.com/office/officeart/2005/8/layout/radial1"/>
    <dgm:cxn modelId="{79E3FD4E-91B0-4E0B-9495-AB1F1AD9450D}" type="presParOf" srcId="{9B9D456D-D1C9-449E-AB57-6863092FE95A}" destId="{26B201CF-EEAF-471D-8D9C-07453E94B3E8}" srcOrd="13" destOrd="0" presId="urn:microsoft.com/office/officeart/2005/8/layout/radial1"/>
    <dgm:cxn modelId="{AD98AF65-F095-46CE-8FEA-C3FAD895CD15}" type="presParOf" srcId="{26B201CF-EEAF-471D-8D9C-07453E94B3E8}" destId="{0CE20478-039D-4CAB-9999-2673985C3715}" srcOrd="0" destOrd="0" presId="urn:microsoft.com/office/officeart/2005/8/layout/radial1"/>
    <dgm:cxn modelId="{FBDF7846-3083-43D5-B3DC-C5BAA26A5A2A}" type="presParOf" srcId="{9B9D456D-D1C9-449E-AB57-6863092FE95A}" destId="{50069B7C-CDA2-44EC-8E60-8B65DDD94ACA}"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A883C2-C98F-4644-B83C-15F96CFB05F2}" type="doc">
      <dgm:prSet loTypeId="urn:microsoft.com/office/officeart/2005/8/layout/pyramid1" loCatId="pyramid" qsTypeId="urn:microsoft.com/office/officeart/2005/8/quickstyle/simple1" qsCatId="simple" csTypeId="urn:microsoft.com/office/officeart/2005/8/colors/accent1_2" csCatId="accent1"/>
      <dgm:spPr/>
    </dgm:pt>
    <dgm:pt modelId="{20672479-EF03-48C5-B4BF-23E541514BB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فردي</a:t>
          </a: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81006CE8-CE9E-409F-A63F-46166DDCBD57}" type="parTrans" cxnId="{A0A65D19-B8D3-4780-8DDD-F6510E1AC06D}">
      <dgm:prSet/>
      <dgm:spPr/>
    </dgm:pt>
    <dgm:pt modelId="{57EDBBCC-CE52-4ACD-BAB5-41B53D7F4861}" type="sibTrans" cxnId="{A0A65D19-B8D3-4780-8DDD-F6510E1AC06D}">
      <dgm:prSet/>
      <dgm:spPr/>
    </dgm:pt>
    <dgm:pt modelId="{7797D494-F4FD-4AD2-A859-9551F6197EA1}">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گروهي</a:t>
          </a: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AAD7C20F-3E33-4826-A913-77C2BB58D4E1}" type="parTrans" cxnId="{B3B84066-8FA9-4343-B0D4-841F794EA0A9}">
      <dgm:prSet/>
      <dgm:spPr/>
    </dgm:pt>
    <dgm:pt modelId="{0F21B6A1-CC19-4B54-A565-BD8A512AC353}" type="sibTrans" cxnId="{B3B84066-8FA9-4343-B0D4-841F794EA0A9}">
      <dgm:prSet/>
      <dgm:spPr/>
    </dgm:pt>
    <dgm:pt modelId="{6B8193FB-DF2D-4048-9D23-766CCD53483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rPr>
            <a:t>سازماني</a:t>
          </a: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Times New Roman" panose="02020603050405020304" pitchFamily="18" charset="0"/>
            <a:cs typeface="Tahoma" panose="020B0604030504040204" pitchFamily="34" charset="0"/>
          </a:endParaRPr>
        </a:p>
      </dgm:t>
    </dgm:pt>
    <dgm:pt modelId="{844C347B-90F7-4F59-9ACA-884FA185A317}" type="parTrans" cxnId="{A838227B-FDFF-4697-AB50-2716D5B6F8A9}">
      <dgm:prSet/>
      <dgm:spPr/>
    </dgm:pt>
    <dgm:pt modelId="{F3376B27-8254-4319-A1E1-FB9F2521E594}" type="sibTrans" cxnId="{A838227B-FDFF-4697-AB50-2716D5B6F8A9}">
      <dgm:prSet/>
      <dgm:spPr/>
    </dgm:pt>
    <dgm:pt modelId="{D52E540A-21D6-44B0-8976-297B4C536C20}" type="pres">
      <dgm:prSet presAssocID="{FDA883C2-C98F-4644-B83C-15F96CFB05F2}" presName="Name0" presStyleCnt="0">
        <dgm:presLayoutVars>
          <dgm:dir/>
          <dgm:animLvl val="lvl"/>
          <dgm:resizeHandles val="exact"/>
        </dgm:presLayoutVars>
      </dgm:prSet>
      <dgm:spPr/>
    </dgm:pt>
    <dgm:pt modelId="{702A67FD-3F3A-42EF-BC38-31ADF65A3258}" type="pres">
      <dgm:prSet presAssocID="{20672479-EF03-48C5-B4BF-23E541514BB7}" presName="Name8" presStyleCnt="0"/>
      <dgm:spPr/>
    </dgm:pt>
    <dgm:pt modelId="{850A1363-7187-4D70-8FC0-5BE50DC0A5DA}" type="pres">
      <dgm:prSet presAssocID="{20672479-EF03-48C5-B4BF-23E541514BB7}" presName="level" presStyleLbl="node1" presStyleIdx="0" presStyleCnt="3">
        <dgm:presLayoutVars>
          <dgm:chMax val="1"/>
          <dgm:bulletEnabled val="1"/>
        </dgm:presLayoutVars>
      </dgm:prSet>
      <dgm:spPr/>
      <dgm:t>
        <a:bodyPr/>
        <a:lstStyle/>
        <a:p>
          <a:endParaRPr lang="en-US"/>
        </a:p>
      </dgm:t>
    </dgm:pt>
    <dgm:pt modelId="{3CD9B83D-434A-4F4F-95DA-B2486AD52029}" type="pres">
      <dgm:prSet presAssocID="{20672479-EF03-48C5-B4BF-23E541514BB7}" presName="levelTx" presStyleLbl="revTx" presStyleIdx="0" presStyleCnt="0">
        <dgm:presLayoutVars>
          <dgm:chMax val="1"/>
          <dgm:bulletEnabled val="1"/>
        </dgm:presLayoutVars>
      </dgm:prSet>
      <dgm:spPr/>
      <dgm:t>
        <a:bodyPr/>
        <a:lstStyle/>
        <a:p>
          <a:endParaRPr lang="en-US"/>
        </a:p>
      </dgm:t>
    </dgm:pt>
    <dgm:pt modelId="{E6F9E945-7143-4F35-9C9F-23ADCE09471C}" type="pres">
      <dgm:prSet presAssocID="{7797D494-F4FD-4AD2-A859-9551F6197EA1}" presName="Name8" presStyleCnt="0"/>
      <dgm:spPr/>
    </dgm:pt>
    <dgm:pt modelId="{1E0211FF-3523-4473-814D-8C6226CBBDCD}" type="pres">
      <dgm:prSet presAssocID="{7797D494-F4FD-4AD2-A859-9551F6197EA1}" presName="level" presStyleLbl="node1" presStyleIdx="1" presStyleCnt="3">
        <dgm:presLayoutVars>
          <dgm:chMax val="1"/>
          <dgm:bulletEnabled val="1"/>
        </dgm:presLayoutVars>
      </dgm:prSet>
      <dgm:spPr/>
      <dgm:t>
        <a:bodyPr/>
        <a:lstStyle/>
        <a:p>
          <a:endParaRPr lang="en-US"/>
        </a:p>
      </dgm:t>
    </dgm:pt>
    <dgm:pt modelId="{671ADF9E-5046-4B98-9746-3BC31B816269}" type="pres">
      <dgm:prSet presAssocID="{7797D494-F4FD-4AD2-A859-9551F6197EA1}" presName="levelTx" presStyleLbl="revTx" presStyleIdx="0" presStyleCnt="0">
        <dgm:presLayoutVars>
          <dgm:chMax val="1"/>
          <dgm:bulletEnabled val="1"/>
        </dgm:presLayoutVars>
      </dgm:prSet>
      <dgm:spPr/>
      <dgm:t>
        <a:bodyPr/>
        <a:lstStyle/>
        <a:p>
          <a:endParaRPr lang="en-US"/>
        </a:p>
      </dgm:t>
    </dgm:pt>
    <dgm:pt modelId="{979575B6-FFED-488D-840A-72B617EFF69E}" type="pres">
      <dgm:prSet presAssocID="{6B8193FB-DF2D-4048-9D23-766CCD534837}" presName="Name8" presStyleCnt="0"/>
      <dgm:spPr/>
    </dgm:pt>
    <dgm:pt modelId="{124FDE7F-E3E1-4B88-A43C-3822821197EE}" type="pres">
      <dgm:prSet presAssocID="{6B8193FB-DF2D-4048-9D23-766CCD534837}" presName="level" presStyleLbl="node1" presStyleIdx="2" presStyleCnt="3">
        <dgm:presLayoutVars>
          <dgm:chMax val="1"/>
          <dgm:bulletEnabled val="1"/>
        </dgm:presLayoutVars>
      </dgm:prSet>
      <dgm:spPr/>
      <dgm:t>
        <a:bodyPr/>
        <a:lstStyle/>
        <a:p>
          <a:endParaRPr lang="en-US"/>
        </a:p>
      </dgm:t>
    </dgm:pt>
    <dgm:pt modelId="{4D44E668-0E8D-4DDB-85C2-4641EDA375AD}" type="pres">
      <dgm:prSet presAssocID="{6B8193FB-DF2D-4048-9D23-766CCD534837}" presName="levelTx" presStyleLbl="revTx" presStyleIdx="0" presStyleCnt="0">
        <dgm:presLayoutVars>
          <dgm:chMax val="1"/>
          <dgm:bulletEnabled val="1"/>
        </dgm:presLayoutVars>
      </dgm:prSet>
      <dgm:spPr/>
      <dgm:t>
        <a:bodyPr/>
        <a:lstStyle/>
        <a:p>
          <a:endParaRPr lang="en-US"/>
        </a:p>
      </dgm:t>
    </dgm:pt>
  </dgm:ptLst>
  <dgm:cxnLst>
    <dgm:cxn modelId="{907FF4BC-CFDC-45C3-9882-38B01268B78A}" type="presOf" srcId="{7797D494-F4FD-4AD2-A859-9551F6197EA1}" destId="{671ADF9E-5046-4B98-9746-3BC31B816269}" srcOrd="1" destOrd="0" presId="urn:microsoft.com/office/officeart/2005/8/layout/pyramid1"/>
    <dgm:cxn modelId="{A1899B97-02BC-4362-909F-56D69107433C}" type="presOf" srcId="{6B8193FB-DF2D-4048-9D23-766CCD534837}" destId="{124FDE7F-E3E1-4B88-A43C-3822821197EE}" srcOrd="0" destOrd="0" presId="urn:microsoft.com/office/officeart/2005/8/layout/pyramid1"/>
    <dgm:cxn modelId="{10E7C67A-5C3B-4B82-9717-347E64BD7FF0}" type="presOf" srcId="{7797D494-F4FD-4AD2-A859-9551F6197EA1}" destId="{1E0211FF-3523-4473-814D-8C6226CBBDCD}" srcOrd="0" destOrd="0" presId="urn:microsoft.com/office/officeart/2005/8/layout/pyramid1"/>
    <dgm:cxn modelId="{EC4965D7-DB8F-48C8-8B7D-514AA5F6A67D}" type="presOf" srcId="{FDA883C2-C98F-4644-B83C-15F96CFB05F2}" destId="{D52E540A-21D6-44B0-8976-297B4C536C20}" srcOrd="0" destOrd="0" presId="urn:microsoft.com/office/officeart/2005/8/layout/pyramid1"/>
    <dgm:cxn modelId="{B3B84066-8FA9-4343-B0D4-841F794EA0A9}" srcId="{FDA883C2-C98F-4644-B83C-15F96CFB05F2}" destId="{7797D494-F4FD-4AD2-A859-9551F6197EA1}" srcOrd="1" destOrd="0" parTransId="{AAD7C20F-3E33-4826-A913-77C2BB58D4E1}" sibTransId="{0F21B6A1-CC19-4B54-A565-BD8A512AC353}"/>
    <dgm:cxn modelId="{A838227B-FDFF-4697-AB50-2716D5B6F8A9}" srcId="{FDA883C2-C98F-4644-B83C-15F96CFB05F2}" destId="{6B8193FB-DF2D-4048-9D23-766CCD534837}" srcOrd="2" destOrd="0" parTransId="{844C347B-90F7-4F59-9ACA-884FA185A317}" sibTransId="{F3376B27-8254-4319-A1E1-FB9F2521E594}"/>
    <dgm:cxn modelId="{3AD50E2C-3E46-4C40-9272-A3D42E79F3D0}" type="presOf" srcId="{20672479-EF03-48C5-B4BF-23E541514BB7}" destId="{850A1363-7187-4D70-8FC0-5BE50DC0A5DA}" srcOrd="0" destOrd="0" presId="urn:microsoft.com/office/officeart/2005/8/layout/pyramid1"/>
    <dgm:cxn modelId="{AF9AC3D1-114A-4365-9306-3B003D1D6A2F}" type="presOf" srcId="{20672479-EF03-48C5-B4BF-23E541514BB7}" destId="{3CD9B83D-434A-4F4F-95DA-B2486AD52029}" srcOrd="1" destOrd="0" presId="urn:microsoft.com/office/officeart/2005/8/layout/pyramid1"/>
    <dgm:cxn modelId="{674D0FBB-B6C0-4FE9-B279-B406410C87E9}" type="presOf" srcId="{6B8193FB-DF2D-4048-9D23-766CCD534837}" destId="{4D44E668-0E8D-4DDB-85C2-4641EDA375AD}" srcOrd="1" destOrd="0" presId="urn:microsoft.com/office/officeart/2005/8/layout/pyramid1"/>
    <dgm:cxn modelId="{A0A65D19-B8D3-4780-8DDD-F6510E1AC06D}" srcId="{FDA883C2-C98F-4644-B83C-15F96CFB05F2}" destId="{20672479-EF03-48C5-B4BF-23E541514BB7}" srcOrd="0" destOrd="0" parTransId="{81006CE8-CE9E-409F-A63F-46166DDCBD57}" sibTransId="{57EDBBCC-CE52-4ACD-BAB5-41B53D7F4861}"/>
    <dgm:cxn modelId="{B7B27324-B3C3-427F-8FC8-E96711F46E3B}" type="presParOf" srcId="{D52E540A-21D6-44B0-8976-297B4C536C20}" destId="{702A67FD-3F3A-42EF-BC38-31ADF65A3258}" srcOrd="0" destOrd="0" presId="urn:microsoft.com/office/officeart/2005/8/layout/pyramid1"/>
    <dgm:cxn modelId="{46F0FD23-8FDE-4FC9-8A8A-BDF992CB3182}" type="presParOf" srcId="{702A67FD-3F3A-42EF-BC38-31ADF65A3258}" destId="{850A1363-7187-4D70-8FC0-5BE50DC0A5DA}" srcOrd="0" destOrd="0" presId="urn:microsoft.com/office/officeart/2005/8/layout/pyramid1"/>
    <dgm:cxn modelId="{57CE30C5-2E73-4EA1-ABE5-061B0D958DF6}" type="presParOf" srcId="{702A67FD-3F3A-42EF-BC38-31ADF65A3258}" destId="{3CD9B83D-434A-4F4F-95DA-B2486AD52029}" srcOrd="1" destOrd="0" presId="urn:microsoft.com/office/officeart/2005/8/layout/pyramid1"/>
    <dgm:cxn modelId="{235F1DCF-5A56-4221-ABE3-3866967845E7}" type="presParOf" srcId="{D52E540A-21D6-44B0-8976-297B4C536C20}" destId="{E6F9E945-7143-4F35-9C9F-23ADCE09471C}" srcOrd="1" destOrd="0" presId="urn:microsoft.com/office/officeart/2005/8/layout/pyramid1"/>
    <dgm:cxn modelId="{93116FD3-9E8B-4235-9E9F-0A914D0119EE}" type="presParOf" srcId="{E6F9E945-7143-4F35-9C9F-23ADCE09471C}" destId="{1E0211FF-3523-4473-814D-8C6226CBBDCD}" srcOrd="0" destOrd="0" presId="urn:microsoft.com/office/officeart/2005/8/layout/pyramid1"/>
    <dgm:cxn modelId="{2434CC5B-59CE-4406-A212-4DE60B84F9B3}" type="presParOf" srcId="{E6F9E945-7143-4F35-9C9F-23ADCE09471C}" destId="{671ADF9E-5046-4B98-9746-3BC31B816269}" srcOrd="1" destOrd="0" presId="urn:microsoft.com/office/officeart/2005/8/layout/pyramid1"/>
    <dgm:cxn modelId="{9049FEFA-8D81-4F5F-A189-0FF784E9F16A}" type="presParOf" srcId="{D52E540A-21D6-44B0-8976-297B4C536C20}" destId="{979575B6-FFED-488D-840A-72B617EFF69E}" srcOrd="2" destOrd="0" presId="urn:microsoft.com/office/officeart/2005/8/layout/pyramid1"/>
    <dgm:cxn modelId="{0D4DF925-AFB4-4091-91E3-79E336573E48}" type="presParOf" srcId="{979575B6-FFED-488D-840A-72B617EFF69E}" destId="{124FDE7F-E3E1-4B88-A43C-3822821197EE}" srcOrd="0" destOrd="0" presId="urn:microsoft.com/office/officeart/2005/8/layout/pyramid1"/>
    <dgm:cxn modelId="{60D6CA1D-BC75-40F5-8B2C-B571D8651B92}" type="presParOf" srcId="{979575B6-FFED-488D-840A-72B617EFF69E}" destId="{4D44E668-0E8D-4DDB-85C2-4641EDA375AD}"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3ADCCA-BEE3-48A5-A7EA-0DB0AFFC221A}">
      <dsp:nvSpPr>
        <dsp:cNvPr id="0" name=""/>
        <dsp:cNvSpPr/>
      </dsp:nvSpPr>
      <dsp:spPr>
        <a:xfrm>
          <a:off x="1742877" y="2112314"/>
          <a:ext cx="1179906" cy="11799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1500" b="1"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ابعاد سازمان يادگيرنده</a:t>
          </a:r>
          <a:endParaRPr kumimoji="0" lang="en-US" sz="1500" b="1"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1915670" y="2285107"/>
        <a:ext cx="834320" cy="834320"/>
      </dsp:txXfrm>
    </dsp:sp>
    <dsp:sp modelId="{56AC3726-A86D-4C37-BCEC-883A33472A04}">
      <dsp:nvSpPr>
        <dsp:cNvPr id="0" name=""/>
        <dsp:cNvSpPr/>
      </dsp:nvSpPr>
      <dsp:spPr>
        <a:xfrm rot="16200000">
          <a:off x="2037652" y="1794376"/>
          <a:ext cx="590356" cy="45520"/>
        </a:xfrm>
        <a:custGeom>
          <a:avLst/>
          <a:gdLst/>
          <a:ahLst/>
          <a:cxnLst/>
          <a:rect l="0" t="0" r="0" b="0"/>
          <a:pathLst>
            <a:path>
              <a:moveTo>
                <a:pt x="0" y="22760"/>
              </a:moveTo>
              <a:lnTo>
                <a:pt x="590356"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2318072" y="1802377"/>
        <a:ext cx="29517" cy="29517"/>
      </dsp:txXfrm>
    </dsp:sp>
    <dsp:sp modelId="{E815B885-F9E0-4253-A927-BD12D6DCB91C}">
      <dsp:nvSpPr>
        <dsp:cNvPr id="0" name=""/>
        <dsp:cNvSpPr/>
      </dsp:nvSpPr>
      <dsp:spPr>
        <a:xfrm>
          <a:off x="1742877" y="342052"/>
          <a:ext cx="1179906" cy="11799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يادگيري مستمر</a:t>
          </a:r>
          <a:endParaRPr kumimoji="0" lang="en-US" sz="1500" b="0" i="0" u="none" strike="noStrike" kern="1200" cap="none" normalizeH="0" baseline="0" smtClean="0">
            <a:ln>
              <a:noFill/>
            </a:ln>
            <a:solidFill>
              <a:schemeClr val="tx1"/>
            </a:solidFill>
            <a:effectLst/>
            <a:latin typeface="Arial" panose="020B0604020202020204" pitchFamily="34" charset="0"/>
            <a:cs typeface="Tahoma" panose="020B0604030504040204" pitchFamily="34" charset="0"/>
          </a:endParaRPr>
        </a:p>
      </dsp:txBody>
      <dsp:txXfrm>
        <a:off x="1915670" y="514845"/>
        <a:ext cx="834320" cy="834320"/>
      </dsp:txXfrm>
    </dsp:sp>
    <dsp:sp modelId="{0F469EB1-5B37-4BF4-AFEA-A2E83780FD66}">
      <dsp:nvSpPr>
        <dsp:cNvPr id="0" name=""/>
        <dsp:cNvSpPr/>
      </dsp:nvSpPr>
      <dsp:spPr>
        <a:xfrm rot="19285714">
          <a:off x="2729676" y="2127637"/>
          <a:ext cx="590356" cy="45520"/>
        </a:xfrm>
        <a:custGeom>
          <a:avLst/>
          <a:gdLst/>
          <a:ahLst/>
          <a:cxnLst/>
          <a:rect l="0" t="0" r="0" b="0"/>
          <a:pathLst>
            <a:path>
              <a:moveTo>
                <a:pt x="0" y="22760"/>
              </a:moveTo>
              <a:lnTo>
                <a:pt x="590356"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010095" y="2135638"/>
        <a:ext cx="29517" cy="29517"/>
      </dsp:txXfrm>
    </dsp:sp>
    <dsp:sp modelId="{93836C1F-E4D1-4AD2-BE59-52981DB7B7D7}">
      <dsp:nvSpPr>
        <dsp:cNvPr id="0" name=""/>
        <dsp:cNvSpPr/>
      </dsp:nvSpPr>
      <dsp:spPr>
        <a:xfrm>
          <a:off x="3126924" y="1008574"/>
          <a:ext cx="1179906" cy="11799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يادگيري تيمي</a:t>
          </a:r>
          <a:endParaRPr kumimoji="0" lang="en-US"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3299717" y="1181367"/>
        <a:ext cx="834320" cy="834320"/>
      </dsp:txXfrm>
    </dsp:sp>
    <dsp:sp modelId="{F59C4857-1858-40F4-9D68-1994D775C826}">
      <dsp:nvSpPr>
        <dsp:cNvPr id="0" name=""/>
        <dsp:cNvSpPr/>
      </dsp:nvSpPr>
      <dsp:spPr>
        <a:xfrm rot="771429">
          <a:off x="2900592" y="2876468"/>
          <a:ext cx="590356" cy="45520"/>
        </a:xfrm>
        <a:custGeom>
          <a:avLst/>
          <a:gdLst/>
          <a:ahLst/>
          <a:cxnLst/>
          <a:rect l="0" t="0" r="0" b="0"/>
          <a:pathLst>
            <a:path>
              <a:moveTo>
                <a:pt x="0" y="22760"/>
              </a:moveTo>
              <a:lnTo>
                <a:pt x="590356"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3181011" y="2884469"/>
        <a:ext cx="29517" cy="29517"/>
      </dsp:txXfrm>
    </dsp:sp>
    <dsp:sp modelId="{09B30AC4-BFCA-4EE8-B3A9-B164746D80EB}">
      <dsp:nvSpPr>
        <dsp:cNvPr id="0" name=""/>
        <dsp:cNvSpPr/>
      </dsp:nvSpPr>
      <dsp:spPr>
        <a:xfrm>
          <a:off x="3468756" y="2506235"/>
          <a:ext cx="1179906" cy="11799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توانمند سازي</a:t>
          </a:r>
          <a:endParaRPr kumimoji="0" lang="en-US"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3641549" y="2679028"/>
        <a:ext cx="834320" cy="834320"/>
      </dsp:txXfrm>
    </dsp:sp>
    <dsp:sp modelId="{C3014E79-FE55-4902-93FD-24545229A363}">
      <dsp:nvSpPr>
        <dsp:cNvPr id="0" name=""/>
        <dsp:cNvSpPr/>
      </dsp:nvSpPr>
      <dsp:spPr>
        <a:xfrm rot="3857143">
          <a:off x="2421696" y="3476983"/>
          <a:ext cx="590356" cy="45520"/>
        </a:xfrm>
        <a:custGeom>
          <a:avLst/>
          <a:gdLst/>
          <a:ahLst/>
          <a:cxnLst/>
          <a:rect l="0" t="0" r="0" b="0"/>
          <a:pathLst>
            <a:path>
              <a:moveTo>
                <a:pt x="0" y="22760"/>
              </a:moveTo>
              <a:lnTo>
                <a:pt x="590356"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a:off x="2702116" y="3484984"/>
        <a:ext cx="29517" cy="29517"/>
      </dsp:txXfrm>
    </dsp:sp>
    <dsp:sp modelId="{9B8D5C0C-55FC-4547-8277-2BB6690020E1}">
      <dsp:nvSpPr>
        <dsp:cNvPr id="0" name=""/>
        <dsp:cNvSpPr/>
      </dsp:nvSpPr>
      <dsp:spPr>
        <a:xfrm>
          <a:off x="2510965" y="3707266"/>
          <a:ext cx="1179906" cy="11799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اتصال و ارتباط سيستم</a:t>
          </a:r>
          <a:endParaRPr kumimoji="0" lang="en-US"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2683758" y="3880059"/>
        <a:ext cx="834320" cy="834320"/>
      </dsp:txXfrm>
    </dsp:sp>
    <dsp:sp modelId="{A539C769-FDEE-4610-8C59-F070F454AB86}">
      <dsp:nvSpPr>
        <dsp:cNvPr id="0" name=""/>
        <dsp:cNvSpPr/>
      </dsp:nvSpPr>
      <dsp:spPr>
        <a:xfrm rot="6942857">
          <a:off x="1653608" y="3476983"/>
          <a:ext cx="590356" cy="45520"/>
        </a:xfrm>
        <a:custGeom>
          <a:avLst/>
          <a:gdLst/>
          <a:ahLst/>
          <a:cxnLst/>
          <a:rect l="0" t="0" r="0" b="0"/>
          <a:pathLst>
            <a:path>
              <a:moveTo>
                <a:pt x="0" y="22760"/>
              </a:moveTo>
              <a:lnTo>
                <a:pt x="590356"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1934028" y="3484984"/>
        <a:ext cx="29517" cy="29517"/>
      </dsp:txXfrm>
    </dsp:sp>
    <dsp:sp modelId="{42693246-2D58-4FB9-BE9D-FEBAAB42687D}">
      <dsp:nvSpPr>
        <dsp:cNvPr id="0" name=""/>
        <dsp:cNvSpPr/>
      </dsp:nvSpPr>
      <dsp:spPr>
        <a:xfrm>
          <a:off x="974789" y="3707266"/>
          <a:ext cx="1179906" cy="11799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رهبري استراتژيك</a:t>
          </a:r>
          <a:endParaRPr kumimoji="0" lang="en-US"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1147582" y="3880059"/>
        <a:ext cx="834320" cy="834320"/>
      </dsp:txXfrm>
    </dsp:sp>
    <dsp:sp modelId="{578923CE-89EF-4807-987D-ECE6C31BECF1}">
      <dsp:nvSpPr>
        <dsp:cNvPr id="0" name=""/>
        <dsp:cNvSpPr/>
      </dsp:nvSpPr>
      <dsp:spPr>
        <a:xfrm rot="10028571">
          <a:off x="1174713" y="2876468"/>
          <a:ext cx="590356" cy="45520"/>
        </a:xfrm>
        <a:custGeom>
          <a:avLst/>
          <a:gdLst/>
          <a:ahLst/>
          <a:cxnLst/>
          <a:rect l="0" t="0" r="0" b="0"/>
          <a:pathLst>
            <a:path>
              <a:moveTo>
                <a:pt x="0" y="22760"/>
              </a:moveTo>
              <a:lnTo>
                <a:pt x="590356"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1455132" y="2884469"/>
        <a:ext cx="29517" cy="29517"/>
      </dsp:txXfrm>
    </dsp:sp>
    <dsp:sp modelId="{0E08D5AD-BE2C-47E8-B519-9A3F8A69C0BB}">
      <dsp:nvSpPr>
        <dsp:cNvPr id="0" name=""/>
        <dsp:cNvSpPr/>
      </dsp:nvSpPr>
      <dsp:spPr>
        <a:xfrm>
          <a:off x="16999" y="2506235"/>
          <a:ext cx="1179906" cy="11799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سيستم جايگيري</a:t>
          </a:r>
          <a:endParaRPr kumimoji="0" lang="en-US"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189792" y="2679028"/>
        <a:ext cx="834320" cy="834320"/>
      </dsp:txXfrm>
    </dsp:sp>
    <dsp:sp modelId="{26B201CF-EEAF-471D-8D9C-07453E94B3E8}">
      <dsp:nvSpPr>
        <dsp:cNvPr id="0" name=""/>
        <dsp:cNvSpPr/>
      </dsp:nvSpPr>
      <dsp:spPr>
        <a:xfrm rot="13114286">
          <a:off x="1345629" y="2127637"/>
          <a:ext cx="590356" cy="45520"/>
        </a:xfrm>
        <a:custGeom>
          <a:avLst/>
          <a:gdLst/>
          <a:ahLst/>
          <a:cxnLst/>
          <a:rect l="0" t="0" r="0" b="0"/>
          <a:pathLst>
            <a:path>
              <a:moveTo>
                <a:pt x="0" y="22760"/>
              </a:moveTo>
              <a:lnTo>
                <a:pt x="590356" y="227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fa-IR" sz="500" kern="1200"/>
        </a:p>
      </dsp:txBody>
      <dsp:txXfrm rot="10800000">
        <a:off x="1626048" y="2135638"/>
        <a:ext cx="29517" cy="29517"/>
      </dsp:txXfrm>
    </dsp:sp>
    <dsp:sp modelId="{50069B7C-CDA2-44EC-8E60-8B65DDD94ACA}">
      <dsp:nvSpPr>
        <dsp:cNvPr id="0" name=""/>
        <dsp:cNvSpPr/>
      </dsp:nvSpPr>
      <dsp:spPr>
        <a:xfrm>
          <a:off x="358830" y="1008574"/>
          <a:ext cx="1179906" cy="117990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پرسش و گفتگو</a:t>
          </a:r>
          <a:endParaRPr kumimoji="0" lang="en-US" sz="15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531623" y="1181367"/>
        <a:ext cx="834320" cy="834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0A1363-7187-4D70-8FC0-5BE50DC0A5DA}">
      <dsp:nvSpPr>
        <dsp:cNvPr id="0" name=""/>
        <dsp:cNvSpPr/>
      </dsp:nvSpPr>
      <dsp:spPr>
        <a:xfrm>
          <a:off x="1258887" y="0"/>
          <a:ext cx="1258887" cy="1219199"/>
        </a:xfrm>
        <a:prstGeom prst="trapezoid">
          <a:avLst>
            <a:gd name="adj" fmla="val 5162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37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فردي</a:t>
          </a:r>
          <a:endParaRPr kumimoji="0" lang="en-US" sz="37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1258887" y="0"/>
        <a:ext cx="1258887" cy="1219199"/>
      </dsp:txXfrm>
    </dsp:sp>
    <dsp:sp modelId="{1E0211FF-3523-4473-814D-8C6226CBBDCD}">
      <dsp:nvSpPr>
        <dsp:cNvPr id="0" name=""/>
        <dsp:cNvSpPr/>
      </dsp:nvSpPr>
      <dsp:spPr>
        <a:xfrm>
          <a:off x="629443" y="1219199"/>
          <a:ext cx="2517774" cy="1219199"/>
        </a:xfrm>
        <a:prstGeom prst="trapezoid">
          <a:avLst>
            <a:gd name="adj" fmla="val 5162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37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گروهي</a:t>
          </a:r>
          <a:endParaRPr kumimoji="0" lang="en-US" sz="37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1070054" y="1219199"/>
        <a:ext cx="1636553" cy="1219199"/>
      </dsp:txXfrm>
    </dsp:sp>
    <dsp:sp modelId="{124FDE7F-E3E1-4B88-A43C-3822821197EE}">
      <dsp:nvSpPr>
        <dsp:cNvPr id="0" name=""/>
        <dsp:cNvSpPr/>
      </dsp:nvSpPr>
      <dsp:spPr>
        <a:xfrm>
          <a:off x="0" y="2438399"/>
          <a:ext cx="3776661" cy="1219199"/>
        </a:xfrm>
        <a:prstGeom prst="trapezoid">
          <a:avLst>
            <a:gd name="adj" fmla="val 51628"/>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6990" tIns="46990" rIns="46990" bIns="4699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a-IR" sz="37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rPr>
            <a:t>سازماني</a:t>
          </a:r>
          <a:endParaRPr kumimoji="0" lang="en-US" sz="37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700" b="0" i="0" u="none" strike="noStrike" kern="1200" cap="none" normalizeH="0" baseline="0" smtClean="0">
            <a:ln>
              <a:noFill/>
            </a:ln>
            <a:solidFill>
              <a:schemeClr val="tx1"/>
            </a:solidFill>
            <a:effectLst/>
            <a:latin typeface="Times New Roman" panose="02020603050405020304" pitchFamily="18" charset="0"/>
            <a:cs typeface="Tahoma" panose="020B0604030504040204" pitchFamily="34" charset="0"/>
          </a:endParaRPr>
        </a:p>
      </dsp:txBody>
      <dsp:txXfrm>
        <a:off x="660915" y="2438399"/>
        <a:ext cx="2454830" cy="1219199"/>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Arial" charset="0"/>
              </a:defRPr>
            </a:lvl1pPr>
          </a:lstStyle>
          <a:p>
            <a:pPr>
              <a:defRPr/>
            </a:pPr>
            <a:endParaRPr lang="en-US"/>
          </a:p>
        </p:txBody>
      </p:sp>
      <p:sp>
        <p:nvSpPr>
          <p:cNvPr id="1607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Arial" charset="0"/>
              </a:defRPr>
            </a:lvl1pPr>
          </a:lstStyle>
          <a:p>
            <a:pPr>
              <a:defRPr/>
            </a:pPr>
            <a:endParaRPr lang="en-US"/>
          </a:p>
        </p:txBody>
      </p:sp>
      <p:sp>
        <p:nvSpPr>
          <p:cNvPr id="1607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Arial" charset="0"/>
              </a:defRPr>
            </a:lvl1pPr>
          </a:lstStyle>
          <a:p>
            <a:pPr>
              <a:defRPr/>
            </a:pPr>
            <a:endParaRPr lang="en-US"/>
          </a:p>
        </p:txBody>
      </p:sp>
      <p:sp>
        <p:nvSpPr>
          <p:cNvPr id="1607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A5918C97-82D8-4D1F-AE34-EDE708BC35BF}" type="slidenum">
              <a:rPr lang="ar-SA"/>
              <a:pPr/>
              <a:t>‹#›</a:t>
            </a:fld>
            <a:endParaRPr lang="en-US"/>
          </a:p>
        </p:txBody>
      </p:sp>
    </p:spTree>
    <p:extLst>
      <p:ext uri="{BB962C8B-B14F-4D97-AF65-F5344CB8AC3E}">
        <p14:creationId xmlns:p14="http://schemas.microsoft.com/office/powerpoint/2010/main" val="731456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Arial" charset="0"/>
              </a:defRPr>
            </a:lvl1pPr>
          </a:lstStyle>
          <a:p>
            <a:pPr>
              <a:defRPr/>
            </a:pPr>
            <a:endParaRPr lang="en-US"/>
          </a:p>
        </p:txBody>
      </p:sp>
      <p:sp>
        <p:nvSpPr>
          <p:cNvPr id="1638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Arial" charset="0"/>
              </a:defRPr>
            </a:lvl1pPr>
          </a:lstStyle>
          <a:p>
            <a:pPr>
              <a:defRPr/>
            </a:pPr>
            <a:endParaRPr lang="en-US"/>
          </a:p>
        </p:txBody>
      </p:sp>
      <p:sp>
        <p:nvSpPr>
          <p:cNvPr id="983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8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Arial" charset="0"/>
              </a:defRPr>
            </a:lvl1pPr>
          </a:lstStyle>
          <a:p>
            <a:pPr>
              <a:defRPr/>
            </a:pPr>
            <a:endParaRPr lang="en-US"/>
          </a:p>
        </p:txBody>
      </p:sp>
      <p:sp>
        <p:nvSpPr>
          <p:cNvPr id="1638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51F152A8-FC7B-4863-8E8A-5E81EF50D4CB}" type="slidenum">
              <a:rPr lang="ar-SA"/>
              <a:pPr/>
              <a:t>‹#›</a:t>
            </a:fld>
            <a:endParaRPr lang="en-US"/>
          </a:p>
        </p:txBody>
      </p:sp>
    </p:spTree>
    <p:extLst>
      <p:ext uri="{BB962C8B-B14F-4D97-AF65-F5344CB8AC3E}">
        <p14:creationId xmlns:p14="http://schemas.microsoft.com/office/powerpoint/2010/main" val="18167487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defRPr/>
            </a:pPr>
            <a:endParaRPr lang="en-US">
              <a:cs typeface="Arial" charset="0"/>
            </a:endParaRPr>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US">
                <a:cs typeface="Arial" charset="0"/>
              </a:endParaRPr>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US">
                <a:cs typeface="Arial" charset="0"/>
              </a:endParaRPr>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cs typeface="Arial" charset="0"/>
              </a:endParaRPr>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cs typeface="Arial" charset="0"/>
                </a:endParaRPr>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en-US">
                <a:cs typeface="Arial" charset="0"/>
              </a:endParaRPr>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defRPr/>
              </a:pPr>
              <a:endParaRPr lang="en-US">
                <a:cs typeface="Arial" charset="0"/>
              </a:endParaRPr>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cs typeface="Arial" charset="0"/>
              </a:endParaRPr>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cs typeface="Arial" charset="0"/>
                </a:endParaRPr>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defRPr/>
            </a:pPr>
            <a:endParaRPr lang="en-US">
              <a:cs typeface="Arial" charset="0"/>
            </a:endParaRPr>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defRPr/>
            </a:pPr>
            <a:endParaRPr lang="en-US">
              <a:cs typeface="Arial" charset="0"/>
            </a:endParaRPr>
          </a:p>
        </p:txBody>
      </p:sp>
      <p:sp>
        <p:nvSpPr>
          <p:cNvPr id="8195"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en-US"/>
              <a:t>Click to edit Master title style</a:t>
            </a:r>
          </a:p>
        </p:txBody>
      </p:sp>
      <p:sp>
        <p:nvSpPr>
          <p:cNvPr id="8196"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en-US"/>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fld id="{39493D53-F781-4A74-81B4-355945E76038}" type="slidenum">
              <a:rPr lang="ar-SA"/>
              <a:pPr/>
              <a:t>‹#›</a:t>
            </a:fld>
            <a:endParaRPr lang="en-US"/>
          </a:p>
        </p:txBody>
      </p:sp>
      <p:sp>
        <p:nvSpPr>
          <p:cNvPr id="30" name="Rectangle 29"/>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2432130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fld id="{8846A86C-494E-4CCF-A8EF-C92B8D9E4F92}" type="slidenum">
              <a:rPr lang="ar-SA"/>
              <a:pPr/>
              <a:t>‹#›</a:t>
            </a:fld>
            <a:endParaRPr lang="en-US"/>
          </a:p>
        </p:txBody>
      </p:sp>
    </p:spTree>
    <p:extLst>
      <p:ext uri="{BB962C8B-B14F-4D97-AF65-F5344CB8AC3E}">
        <p14:creationId xmlns:p14="http://schemas.microsoft.com/office/powerpoint/2010/main" val="315604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fld id="{1E143D58-DDEE-4E7A-98EA-1BE73A9EE1DC}" type="slidenum">
              <a:rPr lang="ar-SA"/>
              <a:pPr/>
              <a:t>‹#›</a:t>
            </a:fld>
            <a:endParaRPr lang="en-US"/>
          </a:p>
        </p:txBody>
      </p:sp>
    </p:spTree>
    <p:extLst>
      <p:ext uri="{BB962C8B-B14F-4D97-AF65-F5344CB8AC3E}">
        <p14:creationId xmlns:p14="http://schemas.microsoft.com/office/powerpoint/2010/main" val="2005697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3" name="Date Placeholder 2"/>
          <p:cNvSpPr>
            <a:spLocks noGrp="1"/>
          </p:cNvSpPr>
          <p:nvPr>
            <p:ph type="dt" sz="half" idx="10"/>
          </p:nvPr>
        </p:nvSpPr>
        <p:spPr>
          <a:xfrm>
            <a:off x="457200" y="6251575"/>
            <a:ext cx="2133600" cy="476250"/>
          </a:xfrm>
        </p:spPr>
        <p:txBody>
          <a:bodyPr/>
          <a:lstStyle>
            <a:lvl1pPr>
              <a:defRPr/>
            </a:lvl1pPr>
          </a:lstStyle>
          <a:p>
            <a:endParaRPr lang="en-US" altLang="fa-IR"/>
          </a:p>
        </p:txBody>
      </p:sp>
      <p:sp>
        <p:nvSpPr>
          <p:cNvPr id="4" name="Slide Number Placeholder 3"/>
          <p:cNvSpPr>
            <a:spLocks noGrp="1"/>
          </p:cNvSpPr>
          <p:nvPr>
            <p:ph type="sldNum" sz="quarter" idx="11"/>
          </p:nvPr>
        </p:nvSpPr>
        <p:spPr>
          <a:xfrm>
            <a:off x="6553200" y="6248400"/>
            <a:ext cx="2133600" cy="476250"/>
          </a:xfrm>
        </p:spPr>
        <p:txBody>
          <a:bodyPr/>
          <a:lstStyle>
            <a:lvl1pPr>
              <a:defRPr/>
            </a:lvl1pPr>
          </a:lstStyle>
          <a:p>
            <a:fld id="{59ED06A6-6BC0-4EBC-9B10-CAC57A818CC3}" type="slidenum">
              <a:rPr lang="en-US" altLang="fa-IR"/>
              <a:pPr/>
              <a:t>‹#›</a:t>
            </a:fld>
            <a:endParaRPr lang="en-US" altLang="fa-IR"/>
          </a:p>
        </p:txBody>
      </p:sp>
      <p:sp>
        <p:nvSpPr>
          <p:cNvPr id="5" name="Footer Placeholder 4"/>
          <p:cNvSpPr>
            <a:spLocks noGrp="1"/>
          </p:cNvSpPr>
          <p:nvPr>
            <p:ph type="ftr" sz="quarter" idx="12"/>
          </p:nvPr>
        </p:nvSpPr>
        <p:spPr>
          <a:xfrm>
            <a:off x="3124200" y="6248400"/>
            <a:ext cx="2895600" cy="476250"/>
          </a:xfrm>
        </p:spPr>
        <p:txBody>
          <a:bodyPr/>
          <a:lstStyle>
            <a:lvl1pPr>
              <a:defRPr/>
            </a:lvl1pPr>
          </a:lstStyle>
          <a:p>
            <a:endParaRPr lang="en-US" altLang="fa-IR"/>
          </a:p>
        </p:txBody>
      </p:sp>
    </p:spTree>
    <p:extLst>
      <p:ext uri="{BB962C8B-B14F-4D97-AF65-F5344CB8AC3E}">
        <p14:creationId xmlns:p14="http://schemas.microsoft.com/office/powerpoint/2010/main" val="2348965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fld id="{544D93CD-F55F-41EE-B44F-C9982D8C89D9}" type="slidenum">
              <a:rPr lang="ar-SA"/>
              <a:pPr/>
              <a:t>‹#›</a:t>
            </a:fld>
            <a:endParaRPr lang="en-US"/>
          </a:p>
        </p:txBody>
      </p:sp>
    </p:spTree>
    <p:extLst>
      <p:ext uri="{BB962C8B-B14F-4D97-AF65-F5344CB8AC3E}">
        <p14:creationId xmlns:p14="http://schemas.microsoft.com/office/powerpoint/2010/main" val="215583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fld id="{7A7DD66D-009F-4B6F-82EA-C7822ACD45DC}" type="slidenum">
              <a:rPr lang="ar-SA"/>
              <a:pPr/>
              <a:t>‹#›</a:t>
            </a:fld>
            <a:endParaRPr lang="en-US"/>
          </a:p>
        </p:txBody>
      </p:sp>
    </p:spTree>
    <p:extLst>
      <p:ext uri="{BB962C8B-B14F-4D97-AF65-F5344CB8AC3E}">
        <p14:creationId xmlns:p14="http://schemas.microsoft.com/office/powerpoint/2010/main" val="1171374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fld id="{529F15E9-6FD3-4946-9F8B-14BDE14542E1}" type="slidenum">
              <a:rPr lang="ar-SA"/>
              <a:pPr/>
              <a:t>‹#›</a:t>
            </a:fld>
            <a:endParaRPr lang="en-US"/>
          </a:p>
        </p:txBody>
      </p:sp>
    </p:spTree>
    <p:extLst>
      <p:ext uri="{BB962C8B-B14F-4D97-AF65-F5344CB8AC3E}">
        <p14:creationId xmlns:p14="http://schemas.microsoft.com/office/powerpoint/2010/main" val="427930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fld id="{22787212-7898-40DA-9269-C68BFCAA25CC}" type="slidenum">
              <a:rPr lang="ar-SA"/>
              <a:pPr/>
              <a:t>‹#›</a:t>
            </a:fld>
            <a:endParaRPr lang="en-US"/>
          </a:p>
        </p:txBody>
      </p:sp>
    </p:spTree>
    <p:extLst>
      <p:ext uri="{BB962C8B-B14F-4D97-AF65-F5344CB8AC3E}">
        <p14:creationId xmlns:p14="http://schemas.microsoft.com/office/powerpoint/2010/main" val="1468600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fld id="{EEFAD6D6-490A-4B65-B6C4-AD3278498000}" type="slidenum">
              <a:rPr lang="ar-SA"/>
              <a:pPr/>
              <a:t>‹#›</a:t>
            </a:fld>
            <a:endParaRPr lang="en-US"/>
          </a:p>
        </p:txBody>
      </p:sp>
    </p:spTree>
    <p:extLst>
      <p:ext uri="{BB962C8B-B14F-4D97-AF65-F5344CB8AC3E}">
        <p14:creationId xmlns:p14="http://schemas.microsoft.com/office/powerpoint/2010/main" val="2111941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fld id="{BC5F5850-DADE-47D6-B575-A6460C780AFA}" type="slidenum">
              <a:rPr lang="ar-SA"/>
              <a:pPr/>
              <a:t>‹#›</a:t>
            </a:fld>
            <a:endParaRPr lang="en-US"/>
          </a:p>
        </p:txBody>
      </p:sp>
    </p:spTree>
    <p:extLst>
      <p:ext uri="{BB962C8B-B14F-4D97-AF65-F5344CB8AC3E}">
        <p14:creationId xmlns:p14="http://schemas.microsoft.com/office/powerpoint/2010/main" val="331203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fld id="{59C7F44B-2F33-4E49-AAC0-811BF8309C65}" type="slidenum">
              <a:rPr lang="ar-SA"/>
              <a:pPr/>
              <a:t>‹#›</a:t>
            </a:fld>
            <a:endParaRPr lang="en-US"/>
          </a:p>
        </p:txBody>
      </p:sp>
    </p:spTree>
    <p:extLst>
      <p:ext uri="{BB962C8B-B14F-4D97-AF65-F5344CB8AC3E}">
        <p14:creationId xmlns:p14="http://schemas.microsoft.com/office/powerpoint/2010/main" val="926231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fld id="{0E0A4628-AFAE-4412-8413-E3D1F0938B59}" type="slidenum">
              <a:rPr lang="ar-SA"/>
              <a:pPr/>
              <a:t>‹#›</a:t>
            </a:fld>
            <a:endParaRPr lang="en-US"/>
          </a:p>
        </p:txBody>
      </p:sp>
    </p:spTree>
    <p:extLst>
      <p:ext uri="{BB962C8B-B14F-4D97-AF65-F5344CB8AC3E}">
        <p14:creationId xmlns:p14="http://schemas.microsoft.com/office/powerpoint/2010/main" val="4033825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defRPr/>
            </a:pPr>
            <a:endParaRPr lang="en-US">
              <a:cs typeface="Arial" charset="0"/>
            </a:endParaRPr>
          </a:p>
        </p:txBody>
      </p:sp>
      <p:sp>
        <p:nvSpPr>
          <p:cNvPr id="3075"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76"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3"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cs typeface="Arial" charset="0"/>
              </a:defRPr>
            </a:lvl1pPr>
          </a:lstStyle>
          <a:p>
            <a:pPr>
              <a:defRPr/>
            </a:pPr>
            <a:endParaRPr lang="en-US"/>
          </a:p>
        </p:txBody>
      </p:sp>
      <p:sp>
        <p:nvSpPr>
          <p:cNvPr id="7174"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cs typeface="Arial" charset="0"/>
              </a:defRPr>
            </a:lvl1pPr>
          </a:lstStyle>
          <a:p>
            <a:pPr>
              <a:defRPr/>
            </a:pPr>
            <a:endParaRPr lang="en-US"/>
          </a:p>
        </p:txBody>
      </p:sp>
      <p:sp>
        <p:nvSpPr>
          <p:cNvPr id="7175"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fld id="{01E8640F-A052-43FE-9A04-245EBC45EB3A}" type="slidenum">
              <a:rPr lang="ar-SA"/>
              <a:pPr/>
              <a:t>‹#›</a:t>
            </a:fld>
            <a:endParaRPr lang="en-US"/>
          </a:p>
        </p:txBody>
      </p:sp>
      <p:sp>
        <p:nvSpPr>
          <p:cNvPr id="7176"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defRPr/>
            </a:pPr>
            <a:endParaRPr lang="en-US">
              <a:cs typeface="Arial" charset="0"/>
            </a:endParaRPr>
          </a:p>
        </p:txBody>
      </p:sp>
      <p:sp>
        <p:nvSpPr>
          <p:cNvPr id="7177"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defRPr/>
            </a:pPr>
            <a:endParaRPr lang="en-US">
              <a:cs typeface="Arial" charset="0"/>
            </a:endParaRPr>
          </a:p>
        </p:txBody>
      </p:sp>
      <p:grpSp>
        <p:nvGrpSpPr>
          <p:cNvPr id="3082" name="Group 10"/>
          <p:cNvGrpSpPr>
            <a:grpSpLocks/>
          </p:cNvGrpSpPr>
          <p:nvPr/>
        </p:nvGrpSpPr>
        <p:grpSpPr bwMode="auto">
          <a:xfrm>
            <a:off x="7938" y="5540375"/>
            <a:ext cx="1784350" cy="1246188"/>
            <a:chOff x="5" y="3490"/>
            <a:chExt cx="1124" cy="785"/>
          </a:xfrm>
        </p:grpSpPr>
        <p:sp>
          <p:nvSpPr>
            <p:cNvPr id="7179"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defRPr/>
              </a:pPr>
              <a:endParaRPr lang="en-US">
                <a:cs typeface="Arial" charset="0"/>
              </a:endParaRPr>
            </a:p>
          </p:txBody>
        </p:sp>
        <p:sp>
          <p:nvSpPr>
            <p:cNvPr id="7180"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defRPr/>
              </a:pPr>
              <a:endParaRPr lang="en-US">
                <a:cs typeface="Arial" charset="0"/>
              </a:endParaRPr>
            </a:p>
          </p:txBody>
        </p:sp>
        <p:sp>
          <p:nvSpPr>
            <p:cNvPr id="7181"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en-US">
                <a:cs typeface="Arial" charset="0"/>
              </a:endParaRPr>
            </a:p>
          </p:txBody>
        </p:sp>
        <p:sp>
          <p:nvSpPr>
            <p:cNvPr id="7182"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en-US">
                <a:cs typeface="Arial" charset="0"/>
              </a:endParaRPr>
            </a:p>
          </p:txBody>
        </p:sp>
        <p:sp>
          <p:nvSpPr>
            <p:cNvPr id="7183"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defRPr/>
              </a:pPr>
              <a:endParaRPr lang="en-US">
                <a:cs typeface="Arial" charset="0"/>
              </a:endParaRPr>
            </a:p>
          </p:txBody>
        </p:sp>
        <p:sp>
          <p:nvSpPr>
            <p:cNvPr id="7184"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defRPr/>
              </a:pPr>
              <a:endParaRPr lang="en-US">
                <a:cs typeface="Arial" charset="0"/>
              </a:endParaRPr>
            </a:p>
          </p:txBody>
        </p:sp>
        <p:sp>
          <p:nvSpPr>
            <p:cNvPr id="7185"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defRPr/>
              </a:pPr>
              <a:endParaRPr lang="en-US">
                <a:cs typeface="Arial" charset="0"/>
              </a:endParaRPr>
            </a:p>
          </p:txBody>
        </p:sp>
        <p:sp>
          <p:nvSpPr>
            <p:cNvPr id="7186"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defRPr/>
              </a:pPr>
              <a:endParaRPr lang="en-US">
                <a:cs typeface="Arial" charset="0"/>
              </a:endParaRPr>
            </a:p>
          </p:txBody>
        </p:sp>
        <p:sp>
          <p:nvSpPr>
            <p:cNvPr id="7187"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defRPr/>
              </a:pPr>
              <a:endParaRPr lang="en-US">
                <a:cs typeface="Arial" charset="0"/>
              </a:endParaRPr>
            </a:p>
          </p:txBody>
        </p:sp>
        <p:grpSp>
          <p:nvGrpSpPr>
            <p:cNvPr id="3108" name="Group 20"/>
            <p:cNvGrpSpPr>
              <a:grpSpLocks/>
            </p:cNvGrpSpPr>
            <p:nvPr userDrawn="1"/>
          </p:nvGrpSpPr>
          <p:grpSpPr bwMode="auto">
            <a:xfrm>
              <a:off x="5" y="3490"/>
              <a:ext cx="1124" cy="780"/>
              <a:chOff x="5" y="3490"/>
              <a:chExt cx="1124" cy="780"/>
            </a:xfrm>
          </p:grpSpPr>
          <p:grpSp>
            <p:nvGrpSpPr>
              <p:cNvPr id="3109" name="Group 21"/>
              <p:cNvGrpSpPr>
                <a:grpSpLocks/>
              </p:cNvGrpSpPr>
              <p:nvPr userDrawn="1"/>
            </p:nvGrpSpPr>
            <p:grpSpPr bwMode="auto">
              <a:xfrm>
                <a:off x="499" y="3562"/>
                <a:ext cx="548" cy="708"/>
                <a:chOff x="499" y="3562"/>
                <a:chExt cx="548" cy="708"/>
              </a:xfrm>
            </p:grpSpPr>
            <p:sp>
              <p:nvSpPr>
                <p:cNvPr id="7190"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191"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192"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defRPr/>
                  </a:pPr>
                  <a:endParaRPr lang="en-US">
                    <a:cs typeface="Arial" charset="0"/>
                  </a:endParaRPr>
                </a:p>
              </p:txBody>
            </p:sp>
          </p:grpSp>
          <p:sp>
            <p:nvSpPr>
              <p:cNvPr id="7193"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194"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195"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defRPr/>
                </a:pPr>
                <a:endParaRPr lang="en-US">
                  <a:cs typeface="Arial" charset="0"/>
                </a:endParaRPr>
              </a:p>
            </p:txBody>
          </p:sp>
          <p:grpSp>
            <p:nvGrpSpPr>
              <p:cNvPr id="3113" name="Group 28"/>
              <p:cNvGrpSpPr>
                <a:grpSpLocks/>
              </p:cNvGrpSpPr>
              <p:nvPr userDrawn="1"/>
            </p:nvGrpSpPr>
            <p:grpSpPr bwMode="auto">
              <a:xfrm>
                <a:off x="5" y="3490"/>
                <a:ext cx="1124" cy="678"/>
                <a:chOff x="5" y="3490"/>
                <a:chExt cx="1124" cy="678"/>
              </a:xfrm>
            </p:grpSpPr>
            <p:sp>
              <p:nvSpPr>
                <p:cNvPr id="7197"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198"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199"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00"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01"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02"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03"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04"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defRPr/>
                  </a:pPr>
                  <a:endParaRPr lang="en-US">
                    <a:cs typeface="Arial" charset="0"/>
                  </a:endParaRPr>
                </a:p>
              </p:txBody>
            </p:sp>
          </p:grpSp>
        </p:grpSp>
      </p:grpSp>
      <p:grpSp>
        <p:nvGrpSpPr>
          <p:cNvPr id="3083" name="Group 37"/>
          <p:cNvGrpSpPr>
            <a:grpSpLocks/>
          </p:cNvGrpSpPr>
          <p:nvPr/>
        </p:nvGrpSpPr>
        <p:grpSpPr bwMode="auto">
          <a:xfrm>
            <a:off x="8680450" y="2116138"/>
            <a:ext cx="385763" cy="4308475"/>
            <a:chOff x="5468" y="1333"/>
            <a:chExt cx="243" cy="2714"/>
          </a:xfrm>
        </p:grpSpPr>
        <p:sp>
          <p:nvSpPr>
            <p:cNvPr id="7206"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US">
                <a:cs typeface="Arial" charset="0"/>
              </a:endParaRPr>
            </a:p>
          </p:txBody>
        </p:sp>
        <p:sp>
          <p:nvSpPr>
            <p:cNvPr id="7207"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en-US">
                <a:cs typeface="Arial" charset="0"/>
              </a:endParaRPr>
            </a:p>
          </p:txBody>
        </p:sp>
      </p:grpSp>
      <p:grpSp>
        <p:nvGrpSpPr>
          <p:cNvPr id="3084" name="Group 40"/>
          <p:cNvGrpSpPr>
            <a:grpSpLocks/>
          </p:cNvGrpSpPr>
          <p:nvPr/>
        </p:nvGrpSpPr>
        <p:grpSpPr bwMode="auto">
          <a:xfrm>
            <a:off x="7318375" y="90488"/>
            <a:ext cx="2133600" cy="1911350"/>
            <a:chOff x="4610" y="57"/>
            <a:chExt cx="1344" cy="1204"/>
          </a:xfrm>
        </p:grpSpPr>
        <p:grpSp>
          <p:nvGrpSpPr>
            <p:cNvPr id="3085" name="Group 41"/>
            <p:cNvGrpSpPr>
              <a:grpSpLocks/>
            </p:cNvGrpSpPr>
            <p:nvPr userDrawn="1"/>
          </p:nvGrpSpPr>
          <p:grpSpPr bwMode="auto">
            <a:xfrm>
              <a:off x="4610" y="57"/>
              <a:ext cx="1344" cy="1204"/>
              <a:chOff x="4610" y="57"/>
              <a:chExt cx="1344" cy="1204"/>
            </a:xfrm>
          </p:grpSpPr>
          <p:sp>
            <p:nvSpPr>
              <p:cNvPr id="7210"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defRPr/>
                </a:pPr>
                <a:endParaRPr lang="en-US">
                  <a:cs typeface="Arial" charset="0"/>
                </a:endParaRPr>
              </a:p>
            </p:txBody>
          </p:sp>
          <p:grpSp>
            <p:nvGrpSpPr>
              <p:cNvPr id="3088" name="Group 43"/>
              <p:cNvGrpSpPr>
                <a:grpSpLocks/>
              </p:cNvGrpSpPr>
              <p:nvPr userDrawn="1"/>
            </p:nvGrpSpPr>
            <p:grpSpPr bwMode="auto">
              <a:xfrm>
                <a:off x="4610" y="57"/>
                <a:ext cx="1344" cy="985"/>
                <a:chOff x="4610" y="57"/>
                <a:chExt cx="1344" cy="985"/>
              </a:xfrm>
            </p:grpSpPr>
            <p:sp>
              <p:nvSpPr>
                <p:cNvPr id="7212"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13" name="Freeform 45"/>
                <p:cNvSpPr>
                  <a:spLocks/>
                </p:cNvSpPr>
                <p:nvPr userDrawn="1"/>
              </p:nvSpPr>
              <p:spPr bwMode="auto">
                <a:xfrm rot="-3172564">
                  <a:off x="5050" y="330"/>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14" name="Freeform 46"/>
                <p:cNvSpPr>
                  <a:spLocks/>
                </p:cNvSpPr>
                <p:nvPr userDrawn="1"/>
              </p:nvSpPr>
              <p:spPr bwMode="auto">
                <a:xfrm rot="-3172564">
                  <a:off x="4860" y="180"/>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15"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16" name="Freeform 48"/>
                <p:cNvSpPr>
                  <a:spLocks/>
                </p:cNvSpPr>
                <p:nvPr userDrawn="1"/>
              </p:nvSpPr>
              <p:spPr bwMode="auto">
                <a:xfrm rot="-3172564">
                  <a:off x="5299" y="895"/>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17" name="Freeform 49"/>
                <p:cNvSpPr>
                  <a:spLocks/>
                </p:cNvSpPr>
                <p:nvPr userDrawn="1"/>
              </p:nvSpPr>
              <p:spPr bwMode="auto">
                <a:xfrm rot="-3172564">
                  <a:off x="5253" y="804"/>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18"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defRPr/>
                  </a:pPr>
                  <a:endParaRPr lang="en-US">
                    <a:cs typeface="Arial" charset="0"/>
                  </a:endParaRPr>
                </a:p>
              </p:txBody>
            </p:sp>
            <p:sp>
              <p:nvSpPr>
                <p:cNvPr id="7219" name="Freeform 51"/>
                <p:cNvSpPr>
                  <a:spLocks/>
                </p:cNvSpPr>
                <p:nvPr userDrawn="1"/>
              </p:nvSpPr>
              <p:spPr bwMode="auto">
                <a:xfrm rot="-3172564">
                  <a:off x="4949" y="140"/>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defRPr/>
                  </a:pPr>
                  <a:endParaRPr lang="en-US">
                    <a:cs typeface="Arial" charset="0"/>
                  </a:endParaRPr>
                </a:p>
              </p:txBody>
            </p:sp>
          </p:grpSp>
        </p:grpSp>
        <p:sp>
          <p:nvSpPr>
            <p:cNvPr id="7220"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defRPr/>
              </a:pPr>
              <a:endParaRPr lang="en-US">
                <a:cs typeface="Arial" charset="0"/>
              </a:endParaRPr>
            </a:p>
          </p:txBody>
        </p:sp>
      </p:grpSp>
      <p:sp>
        <p:nvSpPr>
          <p:cNvPr id="53" name="Rectangle 52"/>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 id="2147483685" r:id="rId12"/>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cs typeface="Arial" charset="0"/>
        </a:defRPr>
      </a:lvl2pPr>
      <a:lvl3pPr algn="ctr" rtl="0" eaLnBrk="0" fontAlgn="base" hangingPunct="0">
        <a:spcBef>
          <a:spcPct val="0"/>
        </a:spcBef>
        <a:spcAft>
          <a:spcPct val="0"/>
        </a:spcAft>
        <a:defRPr sz="4400">
          <a:solidFill>
            <a:schemeClr val="tx1"/>
          </a:solidFill>
          <a:latin typeface="Comic Sans MS" pitchFamily="66" charset="0"/>
          <a:cs typeface="Arial" charset="0"/>
        </a:defRPr>
      </a:lvl3pPr>
      <a:lvl4pPr algn="ctr" rtl="0" eaLnBrk="0" fontAlgn="base" hangingPunct="0">
        <a:spcBef>
          <a:spcPct val="0"/>
        </a:spcBef>
        <a:spcAft>
          <a:spcPct val="0"/>
        </a:spcAft>
        <a:defRPr sz="4400">
          <a:solidFill>
            <a:schemeClr val="tx1"/>
          </a:solidFill>
          <a:latin typeface="Comic Sans MS" pitchFamily="66" charset="0"/>
          <a:cs typeface="Arial" charset="0"/>
        </a:defRPr>
      </a:lvl4pPr>
      <a:lvl5pPr algn="ctr" rtl="0" eaLnBrk="0" fontAlgn="base" hangingPunct="0">
        <a:spcBef>
          <a:spcPct val="0"/>
        </a:spcBef>
        <a:spcAft>
          <a:spcPct val="0"/>
        </a:spcAft>
        <a:defRPr sz="4400">
          <a:solidFill>
            <a:schemeClr val="tx1"/>
          </a:solidFill>
          <a:latin typeface="Comic Sans MS" pitchFamily="66" charset="0"/>
          <a:cs typeface="Arial" charset="0"/>
        </a:defRPr>
      </a:lvl5pPr>
      <a:lvl6pPr marL="457200" algn="ctr" rtl="0" fontAlgn="base">
        <a:spcBef>
          <a:spcPct val="0"/>
        </a:spcBef>
        <a:spcAft>
          <a:spcPct val="0"/>
        </a:spcAft>
        <a:defRPr sz="4400">
          <a:solidFill>
            <a:schemeClr val="tx1"/>
          </a:solidFill>
          <a:latin typeface="Comic Sans MS" pitchFamily="66" charset="0"/>
          <a:cs typeface="Arial" charset="0"/>
        </a:defRPr>
      </a:lvl6pPr>
      <a:lvl7pPr marL="914400" algn="ctr" rtl="0" fontAlgn="base">
        <a:spcBef>
          <a:spcPct val="0"/>
        </a:spcBef>
        <a:spcAft>
          <a:spcPct val="0"/>
        </a:spcAft>
        <a:defRPr sz="4400">
          <a:solidFill>
            <a:schemeClr val="tx1"/>
          </a:solidFill>
          <a:latin typeface="Comic Sans MS" pitchFamily="66" charset="0"/>
          <a:cs typeface="Arial" charset="0"/>
        </a:defRPr>
      </a:lvl7pPr>
      <a:lvl8pPr marL="1371600" algn="ctr" rtl="0" fontAlgn="base">
        <a:spcBef>
          <a:spcPct val="0"/>
        </a:spcBef>
        <a:spcAft>
          <a:spcPct val="0"/>
        </a:spcAft>
        <a:defRPr sz="4400">
          <a:solidFill>
            <a:schemeClr val="tx1"/>
          </a:solidFill>
          <a:latin typeface="Comic Sans MS" pitchFamily="66" charset="0"/>
          <a:cs typeface="Arial" charset="0"/>
        </a:defRPr>
      </a:lvl8pPr>
      <a:lvl9pPr marL="1828800" algn="ctr" rtl="0" fontAlgn="base">
        <a:spcBef>
          <a:spcPct val="0"/>
        </a:spcBef>
        <a:spcAft>
          <a:spcPct val="0"/>
        </a:spcAft>
        <a:defRPr sz="4400">
          <a:solidFill>
            <a:schemeClr val="tx1"/>
          </a:solidFill>
          <a:latin typeface="Comic Sans MS" pitchFamily="66"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1.xml.rels><?xml version="1.0" encoding="UTF-8" standalone="yes"?>
<Relationships xmlns="http://schemas.openxmlformats.org/package/2006/relationships"><Relationship Id="rId2" Type="http://schemas.openxmlformats.org/officeDocument/2006/relationships/hyperlink" Target="http://www.amazon.com/exec/obidos/tg/detail/-/0674576292/bigdogsbowlofbi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BESM05"/>
          <p:cNvPicPr>
            <a:picLocks noChangeAspect="1" noChangeArrowheads="1"/>
          </p:cNvPicPr>
          <p:nvPr/>
        </p:nvPicPr>
        <p:blipFill>
          <a:blip r:embed="rId2">
            <a:clrChange>
              <a:clrFrom>
                <a:srgbClr val="FFFFFF"/>
              </a:clrFrom>
              <a:clrTo>
                <a:srgbClr val="FFFFFF">
                  <a:alpha val="0"/>
                </a:srgbClr>
              </a:clrTo>
            </a:clrChange>
            <a:grayscl/>
          </a:blip>
          <a:srcRect/>
          <a:stretch>
            <a:fillRect/>
          </a:stretch>
        </p:blipFill>
        <p:spPr bwMode="auto">
          <a:xfrm>
            <a:off x="696058" y="533400"/>
            <a:ext cx="7609742" cy="5971434"/>
          </a:xfrm>
          <a:prstGeom prst="rect">
            <a:avLst/>
          </a:prstGeom>
          <a:noFill/>
          <a:ln w="9525">
            <a:noFill/>
            <a:miter lim="800000"/>
            <a:headEnd/>
            <a:tailEnd/>
          </a:ln>
        </p:spPr>
      </p:pic>
    </p:spTree>
    <p:extLst>
      <p:ext uri="{BB962C8B-B14F-4D97-AF65-F5344CB8AC3E}">
        <p14:creationId xmlns:p14="http://schemas.microsoft.com/office/powerpoint/2010/main" val="401175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3500" fill="hold"/>
                                        <p:tgtEl>
                                          <p:spTgt spid="4"/>
                                        </p:tgtEl>
                                        <p:attrNameLst>
                                          <p:attrName>ppt_w</p:attrName>
                                        </p:attrNameLst>
                                      </p:cBhvr>
                                      <p:tavLst>
                                        <p:tav tm="0">
                                          <p:val>
                                            <p:fltVal val="0"/>
                                          </p:val>
                                        </p:tav>
                                        <p:tav tm="100000">
                                          <p:val>
                                            <p:strVal val="#ppt_w"/>
                                          </p:val>
                                        </p:tav>
                                      </p:tavLst>
                                    </p:anim>
                                    <p:anim calcmode="lin" valueType="num">
                                      <p:cBhvr>
                                        <p:cTn id="8" dur="3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C83BDDE7-ED12-40A1-B9EB-B38EA7D85007}" type="slidenum">
              <a:rPr lang="ar-SA"/>
              <a:pPr eaLnBrk="1" hangingPunct="1"/>
              <a:t>10</a:t>
            </a:fld>
            <a:endParaRPr lang="en-US"/>
          </a:p>
        </p:txBody>
      </p:sp>
      <p:sp>
        <p:nvSpPr>
          <p:cNvPr id="14339" name="Rectangle 2"/>
          <p:cNvSpPr>
            <a:spLocks noGrp="1" noChangeArrowheads="1"/>
          </p:cNvSpPr>
          <p:nvPr>
            <p:ph type="title"/>
          </p:nvPr>
        </p:nvSpPr>
        <p:spPr>
          <a:xfrm>
            <a:off x="685800" y="762000"/>
            <a:ext cx="6870700" cy="1600200"/>
          </a:xfrm>
        </p:spPr>
        <p:txBody>
          <a:bodyPr/>
          <a:lstStyle/>
          <a:p>
            <a:pPr eaLnBrk="1" hangingPunct="1"/>
            <a:r>
              <a:rPr lang="fa-IR" sz="6600" smtClean="0">
                <a:solidFill>
                  <a:schemeClr val="folHlink"/>
                </a:solidFill>
                <a:cs typeface="Titr" panose="00000700000000000000" pitchFamily="2" charset="-78"/>
              </a:rPr>
              <a:t>دو ويژگي </a:t>
            </a:r>
            <a:br>
              <a:rPr lang="fa-IR" sz="6600" smtClean="0">
                <a:solidFill>
                  <a:schemeClr val="folHlink"/>
                </a:solidFill>
                <a:cs typeface="Titr" panose="00000700000000000000" pitchFamily="2" charset="-78"/>
              </a:rPr>
            </a:br>
            <a:r>
              <a:rPr lang="fa-IR" sz="6600" smtClean="0">
                <a:solidFill>
                  <a:schemeClr val="folHlink"/>
                </a:solidFill>
                <a:cs typeface="Titr" panose="00000700000000000000" pitchFamily="2" charset="-78"/>
              </a:rPr>
              <a:t>مشترك در تعاريف</a:t>
            </a:r>
            <a:endParaRPr lang="en-US" sz="6600" smtClean="0">
              <a:solidFill>
                <a:schemeClr val="folHlink"/>
              </a:solidFill>
              <a:cs typeface="Titr" panose="00000700000000000000" pitchFamily="2" charset="-78"/>
            </a:endParaRPr>
          </a:p>
        </p:txBody>
      </p:sp>
      <p:sp>
        <p:nvSpPr>
          <p:cNvPr id="14340" name="Rectangle 3"/>
          <p:cNvSpPr>
            <a:spLocks noGrp="1" noChangeArrowheads="1"/>
          </p:cNvSpPr>
          <p:nvPr>
            <p:ph type="body" idx="1"/>
          </p:nvPr>
        </p:nvSpPr>
        <p:spPr>
          <a:xfrm>
            <a:off x="685800" y="2895600"/>
            <a:ext cx="7696200" cy="2362200"/>
          </a:xfrm>
        </p:spPr>
        <p:txBody>
          <a:bodyPr/>
          <a:lstStyle/>
          <a:p>
            <a:pPr algn="r" rtl="1" eaLnBrk="1" hangingPunct="1"/>
            <a:r>
              <a:rPr lang="fa-IR" sz="6000" smtClean="0">
                <a:cs typeface="Titr" panose="00000700000000000000" pitchFamily="2" charset="-78"/>
              </a:rPr>
              <a:t>تازگي ونو بودن</a:t>
            </a:r>
          </a:p>
          <a:p>
            <a:pPr algn="r" rtl="1" eaLnBrk="1" hangingPunct="1"/>
            <a:r>
              <a:rPr lang="fa-IR" sz="6000" smtClean="0">
                <a:cs typeface="Titr" panose="00000700000000000000" pitchFamily="2" charset="-78"/>
              </a:rPr>
              <a:t>ارزشمندي و مناسب بودن</a:t>
            </a:r>
            <a:endParaRPr lang="en-US" sz="60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C954CB90-234B-4A87-B00A-E29DCB96F83F}" type="slidenum">
              <a:rPr lang="ar-SA"/>
              <a:pPr eaLnBrk="1" hangingPunct="1"/>
              <a:t>11</a:t>
            </a:fld>
            <a:endParaRPr lang="en-US"/>
          </a:p>
        </p:txBody>
      </p:sp>
      <p:sp>
        <p:nvSpPr>
          <p:cNvPr id="15363" name="Rectangle 2"/>
          <p:cNvSpPr>
            <a:spLocks noGrp="1" noChangeArrowheads="1"/>
          </p:cNvSpPr>
          <p:nvPr>
            <p:ph type="title"/>
          </p:nvPr>
        </p:nvSpPr>
        <p:spPr/>
        <p:txBody>
          <a:bodyPr/>
          <a:lstStyle/>
          <a:p>
            <a:pPr eaLnBrk="1" hangingPunct="1"/>
            <a:r>
              <a:rPr lang="fa-IR" smtClean="0">
                <a:solidFill>
                  <a:srgbClr val="800000"/>
                </a:solidFill>
                <a:cs typeface="Titr" panose="00000700000000000000" pitchFamily="2" charset="-78"/>
              </a:rPr>
              <a:t>بزرگترين عاملي كه جلوي تفكر خلاق را مي گيرد.</a:t>
            </a:r>
            <a:endParaRPr lang="en-US" smtClean="0">
              <a:solidFill>
                <a:srgbClr val="800000"/>
              </a:solidFill>
              <a:cs typeface="Titr" panose="00000700000000000000" pitchFamily="2" charset="-78"/>
            </a:endParaRPr>
          </a:p>
        </p:txBody>
      </p:sp>
      <p:sp>
        <p:nvSpPr>
          <p:cNvPr id="15364" name="Rectangle 3"/>
          <p:cNvSpPr>
            <a:spLocks noGrp="1" noChangeArrowheads="1"/>
          </p:cNvSpPr>
          <p:nvPr>
            <p:ph type="body" idx="1"/>
          </p:nvPr>
        </p:nvSpPr>
        <p:spPr>
          <a:xfrm>
            <a:off x="685800" y="2133600"/>
            <a:ext cx="7696200" cy="3657600"/>
          </a:xfrm>
        </p:spPr>
        <p:txBody>
          <a:bodyPr/>
          <a:lstStyle/>
          <a:p>
            <a:pPr algn="ctr" rtl="1" eaLnBrk="1" hangingPunct="1">
              <a:buFontTx/>
              <a:buNone/>
            </a:pPr>
            <a:r>
              <a:rPr lang="fa-IR" sz="9600" smtClean="0">
                <a:cs typeface="Titr" panose="00000700000000000000" pitchFamily="2" charset="-78"/>
              </a:rPr>
              <a:t>فكر مي كنيم خلاق نيستيم</a:t>
            </a:r>
            <a:endParaRPr lang="en-US" sz="96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679BB90E-FC17-4009-AC30-69B1FF3DEE9B}" type="slidenum">
              <a:rPr lang="ar-SA"/>
              <a:pPr eaLnBrk="1" hangingPunct="1"/>
              <a:t>12</a:t>
            </a:fld>
            <a:endParaRPr lang="en-US"/>
          </a:p>
        </p:txBody>
      </p:sp>
      <p:sp>
        <p:nvSpPr>
          <p:cNvPr id="203778" name="Rectangle 2"/>
          <p:cNvSpPr>
            <a:spLocks noGrp="1" noChangeArrowheads="1"/>
          </p:cNvSpPr>
          <p:nvPr>
            <p:ph type="ctrTitle"/>
          </p:nvPr>
        </p:nvSpPr>
        <p:spPr>
          <a:xfrm>
            <a:off x="792163" y="685800"/>
            <a:ext cx="7772400" cy="685800"/>
          </a:xfrm>
          <a:effectLst>
            <a:outerShdw dist="71842" dir="2700000" algn="ctr" rotWithShape="0">
              <a:srgbClr val="000000"/>
            </a:outerShdw>
          </a:effectLst>
        </p:spPr>
        <p:txBody>
          <a:bodyPr/>
          <a:lstStyle/>
          <a:p>
            <a:pPr defTabSz="1025525" eaLnBrk="1" hangingPunct="1">
              <a:defRPr/>
            </a:pPr>
            <a:r>
              <a:rPr lang="fa-IR" sz="3500" smtClean="0">
                <a:solidFill>
                  <a:srgbClr val="FF0000"/>
                </a:solidFill>
                <a:effectLst/>
                <a:cs typeface="B Titr" pitchFamily="2" charset="-78"/>
              </a:rPr>
              <a:t>نحوه تشکیل اندیشه های جدید :</a:t>
            </a:r>
            <a:r>
              <a:rPr lang="en-US" sz="3500" smtClean="0">
                <a:solidFill>
                  <a:srgbClr val="FF0000"/>
                </a:solidFill>
                <a:effectLst/>
                <a:cs typeface="B Titr" pitchFamily="2" charset="-78"/>
              </a:rPr>
              <a:t/>
            </a:r>
            <a:br>
              <a:rPr lang="en-US" sz="3500" smtClean="0">
                <a:solidFill>
                  <a:srgbClr val="FF0000"/>
                </a:solidFill>
                <a:effectLst/>
                <a:cs typeface="B Titr" pitchFamily="2" charset="-78"/>
              </a:rPr>
            </a:br>
            <a:endParaRPr lang="en-US" sz="3500" smtClean="0">
              <a:solidFill>
                <a:srgbClr val="FF0000"/>
              </a:solidFill>
              <a:effectLst/>
              <a:cs typeface="B Titr" pitchFamily="2" charset="-78"/>
            </a:endParaRPr>
          </a:p>
        </p:txBody>
      </p:sp>
      <p:sp>
        <p:nvSpPr>
          <p:cNvPr id="203779" name="Rectangle 3"/>
          <p:cNvSpPr>
            <a:spLocks noGrp="1" noChangeArrowheads="1"/>
          </p:cNvSpPr>
          <p:nvPr>
            <p:ph type="subTitle" idx="1"/>
          </p:nvPr>
        </p:nvSpPr>
        <p:spPr>
          <a:xfrm>
            <a:off x="0" y="960438"/>
            <a:ext cx="9144000" cy="5897562"/>
          </a:xfrm>
          <a:effectLst>
            <a:outerShdw dist="35921" dir="2700000" algn="ctr" rotWithShape="0">
              <a:schemeClr val="tx1"/>
            </a:outerShdw>
          </a:effectLst>
        </p:spPr>
        <p:txBody>
          <a:bodyPr/>
          <a:lstStyle/>
          <a:p>
            <a:pPr algn="r" defTabSz="1025525" eaLnBrk="1" hangingPunct="1">
              <a:lnSpc>
                <a:spcPct val="80000"/>
              </a:lnSpc>
              <a:defRPr/>
            </a:pPr>
            <a:r>
              <a:rPr lang="ar-SA" sz="1800" b="1" smtClean="0">
                <a:solidFill>
                  <a:srgbClr val="000000"/>
                </a:solidFill>
                <a:cs typeface="B Zar" pitchFamily="2" charset="-78"/>
              </a:rPr>
              <a:t>مغز انسان از دو نيمكره چپ و راست تشكيل شده است كه هركدام مهارتها وفعاليتهاي فكري خاصي را برعهده </a:t>
            </a:r>
            <a:r>
              <a:rPr lang="ar-SA" sz="2000" b="1" smtClean="0">
                <a:solidFill>
                  <a:srgbClr val="000000"/>
                </a:solidFill>
                <a:cs typeface="B Zar" pitchFamily="2" charset="-78"/>
              </a:rPr>
              <a:t>دارند</a:t>
            </a:r>
            <a:r>
              <a:rPr lang="fa-IR" sz="2000" b="1" smtClean="0">
                <a:solidFill>
                  <a:srgbClr val="000000"/>
                </a:solidFill>
                <a:cs typeface="B Zar" pitchFamily="2" charset="-78"/>
              </a:rPr>
              <a:t>.</a:t>
            </a:r>
          </a:p>
          <a:p>
            <a:pPr algn="r" defTabSz="1025525" eaLnBrk="1" hangingPunct="1">
              <a:lnSpc>
                <a:spcPct val="80000"/>
              </a:lnSpc>
              <a:defRPr/>
            </a:pPr>
            <a:r>
              <a:rPr lang="ar-SA" sz="1800" b="1" smtClean="0">
                <a:solidFill>
                  <a:srgbClr val="000000"/>
                </a:solidFill>
                <a:cs typeface="B Zar" pitchFamily="2" charset="-78"/>
              </a:rPr>
              <a:t>اطلاعات </a:t>
            </a:r>
            <a:r>
              <a:rPr lang="fa-IR" sz="1800" b="1" smtClean="0">
                <a:solidFill>
                  <a:srgbClr val="000000"/>
                </a:solidFill>
                <a:cs typeface="B Zar" pitchFamily="2" charset="-78"/>
              </a:rPr>
              <a:t>در مغز انسان به دو شیوه متفاوت گردآوری و پـردازش می شود . نیـم کـره چپ </a:t>
            </a:r>
          </a:p>
          <a:p>
            <a:pPr algn="r" defTabSz="1025525" eaLnBrk="1" hangingPunct="1">
              <a:lnSpc>
                <a:spcPct val="80000"/>
              </a:lnSpc>
              <a:defRPr/>
            </a:pPr>
            <a:r>
              <a:rPr lang="fa-IR" sz="1800" b="1" smtClean="0">
                <a:solidFill>
                  <a:srgbClr val="000000"/>
                </a:solidFill>
                <a:cs typeface="B Zar" pitchFamily="2" charset="-78"/>
              </a:rPr>
              <a:t>که به مغز کنترل کننده مشهور است ، تـجزیه و تـحلیل ، مقـایسه و سپس انتخاب می کنـد . </a:t>
            </a:r>
          </a:p>
          <a:p>
            <a:pPr algn="r" defTabSz="1025525" eaLnBrk="1" hangingPunct="1">
              <a:lnSpc>
                <a:spcPct val="80000"/>
              </a:lnSpc>
              <a:defRPr/>
            </a:pPr>
            <a:r>
              <a:rPr lang="fa-IR" sz="1800" b="1" smtClean="0">
                <a:solidFill>
                  <a:srgbClr val="000000"/>
                </a:solidFill>
                <a:cs typeface="B Zar" pitchFamily="2" charset="-78"/>
              </a:rPr>
              <a:t>نیم کره راست یا مغز خلاق ، مطالب را تجسم ، پیش بینی و ایده ایجاد می کند .</a:t>
            </a:r>
          </a:p>
          <a:p>
            <a:pPr algn="r" defTabSz="1025525" eaLnBrk="1" hangingPunct="1">
              <a:lnSpc>
                <a:spcPct val="80000"/>
              </a:lnSpc>
              <a:defRPr/>
            </a:pPr>
            <a:endParaRPr lang="fa-IR" sz="1800" b="1" smtClean="0">
              <a:solidFill>
                <a:srgbClr val="000000"/>
              </a:solidFill>
              <a:cs typeface="B Zar" pitchFamily="2" charset="-78"/>
            </a:endParaRPr>
          </a:p>
          <a:p>
            <a:pPr algn="r" defTabSz="1025525" eaLnBrk="1" hangingPunct="1">
              <a:lnSpc>
                <a:spcPct val="80000"/>
              </a:lnSpc>
              <a:defRPr/>
            </a:pPr>
            <a:r>
              <a:rPr lang="fa-IR" sz="1800" b="1" smtClean="0">
                <a:solidFill>
                  <a:srgbClr val="000000"/>
                </a:solidFill>
                <a:cs typeface="B Zar" pitchFamily="2" charset="-78"/>
              </a:rPr>
              <a:t>با</a:t>
            </a:r>
            <a:r>
              <a:rPr lang="ar-SA" sz="1800" b="1" smtClean="0">
                <a:solidFill>
                  <a:srgbClr val="000000"/>
                </a:solidFill>
                <a:cs typeface="B Zar" pitchFamily="2" charset="-78"/>
              </a:rPr>
              <a:t>اين وصف ، منظ</a:t>
            </a:r>
            <a:r>
              <a:rPr lang="fa-IR" sz="1800" b="1" smtClean="0">
                <a:solidFill>
                  <a:srgbClr val="000000"/>
                </a:solidFill>
                <a:cs typeface="B Zar" pitchFamily="2" charset="-78"/>
              </a:rPr>
              <a:t>ـ</a:t>
            </a:r>
            <a:r>
              <a:rPr lang="ar-SA" sz="1800" b="1" smtClean="0">
                <a:solidFill>
                  <a:srgbClr val="000000"/>
                </a:solidFill>
                <a:cs typeface="B Zar" pitchFamily="2" charset="-78"/>
              </a:rPr>
              <a:t>ور اي</a:t>
            </a:r>
            <a:r>
              <a:rPr lang="fa-IR" sz="1800" b="1" smtClean="0">
                <a:solidFill>
                  <a:srgbClr val="000000"/>
                </a:solidFill>
                <a:cs typeface="B Zar" pitchFamily="2" charset="-78"/>
              </a:rPr>
              <a:t>ـ</a:t>
            </a:r>
            <a:r>
              <a:rPr lang="ar-SA" sz="1800" b="1" smtClean="0">
                <a:solidFill>
                  <a:srgbClr val="000000"/>
                </a:solidFill>
                <a:cs typeface="B Zar" pitchFamily="2" charset="-78"/>
              </a:rPr>
              <a:t>ن نيست كه نيمكره راست و چپ </a:t>
            </a:r>
            <a:r>
              <a:rPr lang="fa-IR" sz="1800" b="1" smtClean="0">
                <a:solidFill>
                  <a:srgbClr val="000000"/>
                </a:solidFill>
                <a:cs typeface="B Zar" pitchFamily="2" charset="-78"/>
              </a:rPr>
              <a:t> </a:t>
            </a:r>
            <a:r>
              <a:rPr lang="ar-SA" sz="1800" b="1" smtClean="0">
                <a:solidFill>
                  <a:srgbClr val="000000"/>
                </a:solidFill>
                <a:cs typeface="B Zar" pitchFamily="2" charset="-78"/>
              </a:rPr>
              <a:t>مغز در تض</a:t>
            </a:r>
            <a:r>
              <a:rPr lang="fa-IR" sz="1800" b="1" smtClean="0">
                <a:solidFill>
                  <a:srgbClr val="000000"/>
                </a:solidFill>
                <a:cs typeface="B Zar" pitchFamily="2" charset="-78"/>
              </a:rPr>
              <a:t>ـ</a:t>
            </a:r>
            <a:r>
              <a:rPr lang="ar-SA" sz="1800" b="1" smtClean="0">
                <a:solidFill>
                  <a:srgbClr val="000000"/>
                </a:solidFill>
                <a:cs typeface="B Zar" pitchFamily="2" charset="-78"/>
              </a:rPr>
              <a:t>اد با </a:t>
            </a:r>
            <a:endParaRPr lang="fa-IR" sz="1800" b="1" smtClean="0">
              <a:solidFill>
                <a:srgbClr val="000000"/>
              </a:solidFill>
              <a:cs typeface="B Zar" pitchFamily="2" charset="-78"/>
            </a:endParaRPr>
          </a:p>
          <a:p>
            <a:pPr algn="r" defTabSz="1025525" eaLnBrk="1" hangingPunct="1">
              <a:lnSpc>
                <a:spcPct val="80000"/>
              </a:lnSpc>
              <a:defRPr/>
            </a:pPr>
            <a:r>
              <a:rPr lang="ar-SA" sz="1800" b="1" smtClean="0">
                <a:solidFill>
                  <a:srgbClr val="000000"/>
                </a:solidFill>
                <a:cs typeface="B Zar" pitchFamily="2" charset="-78"/>
              </a:rPr>
              <a:t>يكديگر و متعارضند</a:t>
            </a:r>
            <a:r>
              <a:rPr lang="fa-IR" sz="1800" b="1" smtClean="0">
                <a:solidFill>
                  <a:srgbClr val="000000"/>
                </a:solidFill>
                <a:cs typeface="B Zar" pitchFamily="2" charset="-78"/>
              </a:rPr>
              <a:t> </a:t>
            </a:r>
            <a:r>
              <a:rPr lang="ar-SA" sz="1800" b="1" smtClean="0">
                <a:solidFill>
                  <a:srgbClr val="000000"/>
                </a:solidFill>
                <a:cs typeface="B Zar" pitchFamily="2" charset="-78"/>
              </a:rPr>
              <a:t>، بلكه اين دو نيمكره مكمل و يك كل تجزيه ن</a:t>
            </a:r>
            <a:r>
              <a:rPr lang="fa-IR" sz="1800" b="1" smtClean="0">
                <a:solidFill>
                  <a:srgbClr val="000000"/>
                </a:solidFill>
                <a:cs typeface="B Zar" pitchFamily="2" charset="-78"/>
              </a:rPr>
              <a:t>ـ</a:t>
            </a:r>
            <a:r>
              <a:rPr lang="ar-SA" sz="1800" b="1" smtClean="0">
                <a:solidFill>
                  <a:srgbClr val="000000"/>
                </a:solidFill>
                <a:cs typeface="B Zar" pitchFamily="2" charset="-78"/>
              </a:rPr>
              <a:t>اپذيرند. </a:t>
            </a:r>
            <a:endParaRPr lang="fa-IR" sz="1800" b="1" smtClean="0">
              <a:solidFill>
                <a:srgbClr val="000000"/>
              </a:solidFill>
              <a:cs typeface="B Zar" pitchFamily="2" charset="-78"/>
            </a:endParaRPr>
          </a:p>
          <a:p>
            <a:pPr algn="r" defTabSz="1025525" eaLnBrk="1" hangingPunct="1">
              <a:lnSpc>
                <a:spcPct val="80000"/>
              </a:lnSpc>
              <a:defRPr/>
            </a:pPr>
            <a:r>
              <a:rPr lang="fa-IR" sz="1800" b="1" smtClean="0">
                <a:cs typeface="B Zar" pitchFamily="2" charset="-78"/>
              </a:rPr>
              <a:t> </a:t>
            </a:r>
            <a:r>
              <a:rPr lang="ar-SA" sz="1800" b="1" smtClean="0">
                <a:solidFill>
                  <a:srgbClr val="000000"/>
                </a:solidFill>
                <a:cs typeface="B Zar" pitchFamily="2" charset="-78"/>
              </a:rPr>
              <a:t>هدف ،</a:t>
            </a:r>
            <a:r>
              <a:rPr lang="fa-IR" sz="1800" b="1" smtClean="0">
                <a:solidFill>
                  <a:srgbClr val="000000"/>
                </a:solidFill>
                <a:cs typeface="B Zar" pitchFamily="2" charset="-78"/>
              </a:rPr>
              <a:t> </a:t>
            </a:r>
            <a:r>
              <a:rPr lang="ar-SA" sz="1800" b="1" smtClean="0">
                <a:solidFill>
                  <a:srgbClr val="000000"/>
                </a:solidFill>
                <a:cs typeface="B Zar" pitchFamily="2" charset="-78"/>
              </a:rPr>
              <a:t>برقراري ارتباط بين اين دو بخش ودرنتيجه ايجاد زمينه لازم براي </a:t>
            </a:r>
            <a:endParaRPr lang="fa-IR" sz="1800" b="1" smtClean="0">
              <a:solidFill>
                <a:srgbClr val="000000"/>
              </a:solidFill>
              <a:cs typeface="B Zar" pitchFamily="2" charset="-78"/>
            </a:endParaRPr>
          </a:p>
          <a:p>
            <a:pPr algn="r" defTabSz="1025525" eaLnBrk="1" hangingPunct="1">
              <a:lnSpc>
                <a:spcPct val="80000"/>
              </a:lnSpc>
              <a:defRPr/>
            </a:pPr>
            <a:r>
              <a:rPr lang="ar-SA" sz="1800" b="1" smtClean="0">
                <a:solidFill>
                  <a:srgbClr val="000000"/>
                </a:solidFill>
                <a:cs typeface="B Zar" pitchFamily="2" charset="-78"/>
              </a:rPr>
              <a:t>همبستگي سودمند و همكاري بهترآنهاست تاهردو بتوانند قابليتها وتوانائيهاي</a:t>
            </a:r>
            <a:endParaRPr lang="fa-IR" sz="1800" b="1" smtClean="0">
              <a:solidFill>
                <a:srgbClr val="000000"/>
              </a:solidFill>
              <a:cs typeface="B Zar" pitchFamily="2" charset="-78"/>
            </a:endParaRPr>
          </a:p>
          <a:p>
            <a:pPr algn="r" defTabSz="1025525" eaLnBrk="1" hangingPunct="1">
              <a:lnSpc>
                <a:spcPct val="80000"/>
              </a:lnSpc>
              <a:defRPr/>
            </a:pPr>
            <a:r>
              <a:rPr lang="ar-SA" sz="1800" b="1" smtClean="0">
                <a:solidFill>
                  <a:srgbClr val="000000"/>
                </a:solidFill>
                <a:cs typeface="B Zar" pitchFamily="2" charset="-78"/>
              </a:rPr>
              <a:t> خويش را درهم آميزند</a:t>
            </a:r>
            <a:r>
              <a:rPr lang="fa-IR" sz="1800" b="1" smtClean="0">
                <a:solidFill>
                  <a:srgbClr val="000000"/>
                </a:solidFill>
                <a:cs typeface="B Zar" pitchFamily="2" charset="-78"/>
              </a:rPr>
              <a:t> .</a:t>
            </a:r>
          </a:p>
          <a:p>
            <a:pPr algn="r" defTabSz="1025525" eaLnBrk="1" hangingPunct="1">
              <a:lnSpc>
                <a:spcPct val="80000"/>
              </a:lnSpc>
              <a:defRPr/>
            </a:pPr>
            <a:r>
              <a:rPr lang="ar-SA" sz="1800" b="1" smtClean="0">
                <a:solidFill>
                  <a:srgbClr val="000000"/>
                </a:solidFill>
                <a:cs typeface="B Zar" pitchFamily="2" charset="-78"/>
              </a:rPr>
              <a:t>لازم به ذكر است كه صاحبان افكار و ان</a:t>
            </a:r>
            <a:r>
              <a:rPr lang="fa-IR" sz="1800" b="1" smtClean="0">
                <a:solidFill>
                  <a:srgbClr val="000000"/>
                </a:solidFill>
                <a:cs typeface="B Zar" pitchFamily="2" charset="-78"/>
              </a:rPr>
              <a:t>ـ</a:t>
            </a:r>
            <a:r>
              <a:rPr lang="ar-SA" sz="1800" b="1" smtClean="0">
                <a:solidFill>
                  <a:srgbClr val="000000"/>
                </a:solidFill>
                <a:cs typeface="B Zar" pitchFamily="2" charset="-78"/>
              </a:rPr>
              <a:t>ديشه ه</a:t>
            </a:r>
            <a:r>
              <a:rPr lang="fa-IR" sz="1800" b="1" smtClean="0">
                <a:solidFill>
                  <a:srgbClr val="000000"/>
                </a:solidFill>
                <a:cs typeface="B Zar" pitchFamily="2" charset="-78"/>
              </a:rPr>
              <a:t>ـ</a:t>
            </a:r>
            <a:r>
              <a:rPr lang="ar-SA" sz="1800" b="1" smtClean="0">
                <a:solidFill>
                  <a:srgbClr val="000000"/>
                </a:solidFill>
                <a:cs typeface="B Zar" pitchFamily="2" charset="-78"/>
              </a:rPr>
              <a:t>اي بزرگ از هر دو سوي </a:t>
            </a:r>
            <a:endParaRPr lang="fa-IR" sz="1800" b="1" smtClean="0">
              <a:solidFill>
                <a:srgbClr val="000000"/>
              </a:solidFill>
              <a:cs typeface="B Zar" pitchFamily="2" charset="-78"/>
            </a:endParaRPr>
          </a:p>
          <a:p>
            <a:pPr algn="r" defTabSz="1025525" eaLnBrk="1" hangingPunct="1">
              <a:lnSpc>
                <a:spcPct val="80000"/>
              </a:lnSpc>
              <a:defRPr/>
            </a:pPr>
            <a:r>
              <a:rPr lang="ar-SA" sz="1800" b="1" smtClean="0">
                <a:solidFill>
                  <a:srgbClr val="000000"/>
                </a:solidFill>
                <a:cs typeface="B Zar" pitchFamily="2" charset="-78"/>
              </a:rPr>
              <a:t>مغزشان بهره گرفته اند و اگر مشاهده مي شود ب</a:t>
            </a:r>
            <a:r>
              <a:rPr lang="fa-IR" sz="1800" b="1" smtClean="0">
                <a:solidFill>
                  <a:srgbClr val="000000"/>
                </a:solidFill>
                <a:cs typeface="B Zar" pitchFamily="2" charset="-78"/>
              </a:rPr>
              <a:t>ـ</a:t>
            </a:r>
            <a:r>
              <a:rPr lang="ar-SA" sz="1800" b="1" smtClean="0">
                <a:solidFill>
                  <a:srgbClr val="000000"/>
                </a:solidFill>
                <a:cs typeface="B Zar" pitchFamily="2" charset="-78"/>
              </a:rPr>
              <a:t>يشتر اف</a:t>
            </a:r>
            <a:r>
              <a:rPr lang="fa-IR" sz="1800" b="1" smtClean="0">
                <a:solidFill>
                  <a:srgbClr val="000000"/>
                </a:solidFill>
                <a:cs typeface="B Zar" pitchFamily="2" charset="-78"/>
              </a:rPr>
              <a:t>ـ</a:t>
            </a:r>
            <a:r>
              <a:rPr lang="ar-SA" sz="1800" b="1" smtClean="0">
                <a:solidFill>
                  <a:srgbClr val="000000"/>
                </a:solidFill>
                <a:cs typeface="B Zar" pitchFamily="2" charset="-78"/>
              </a:rPr>
              <a:t>راد فقط از كارايي</a:t>
            </a:r>
            <a:endParaRPr lang="fa-IR" sz="1800" b="1" smtClean="0">
              <a:solidFill>
                <a:srgbClr val="000000"/>
              </a:solidFill>
              <a:cs typeface="B Zar" pitchFamily="2" charset="-78"/>
            </a:endParaRPr>
          </a:p>
          <a:p>
            <a:pPr algn="r" defTabSz="1025525" eaLnBrk="1" hangingPunct="1">
              <a:lnSpc>
                <a:spcPct val="80000"/>
              </a:lnSpc>
              <a:defRPr/>
            </a:pPr>
            <a:r>
              <a:rPr lang="ar-SA" sz="1800" b="1" smtClean="0">
                <a:solidFill>
                  <a:srgbClr val="000000"/>
                </a:solidFill>
                <a:cs typeface="B Zar" pitchFamily="2" charset="-78"/>
              </a:rPr>
              <a:t> يك طرف مغز خود استفاده مي كنند به دلي</a:t>
            </a:r>
            <a:r>
              <a:rPr lang="fa-IR" sz="1800" b="1" smtClean="0">
                <a:solidFill>
                  <a:srgbClr val="000000"/>
                </a:solidFill>
                <a:cs typeface="B Zar" pitchFamily="2" charset="-78"/>
              </a:rPr>
              <a:t>ـ</a:t>
            </a:r>
            <a:r>
              <a:rPr lang="ar-SA" sz="1800" b="1" smtClean="0">
                <a:solidFill>
                  <a:srgbClr val="000000"/>
                </a:solidFill>
                <a:cs typeface="B Zar" pitchFamily="2" charset="-78"/>
              </a:rPr>
              <a:t>ل ن</a:t>
            </a:r>
            <a:r>
              <a:rPr lang="fa-IR" sz="1800" b="1" smtClean="0">
                <a:solidFill>
                  <a:srgbClr val="000000"/>
                </a:solidFill>
                <a:cs typeface="B Zar" pitchFamily="2" charset="-78"/>
              </a:rPr>
              <a:t>ـ</a:t>
            </a:r>
            <a:r>
              <a:rPr lang="ar-SA" sz="1800" b="1" smtClean="0">
                <a:solidFill>
                  <a:srgbClr val="000000"/>
                </a:solidFill>
                <a:cs typeface="B Zar" pitchFamily="2" charset="-78"/>
              </a:rPr>
              <a:t>ارسايي و ن</a:t>
            </a:r>
            <a:r>
              <a:rPr lang="fa-IR" sz="1800" b="1" smtClean="0">
                <a:solidFill>
                  <a:srgbClr val="000000"/>
                </a:solidFill>
                <a:cs typeface="B Zar" pitchFamily="2" charset="-78"/>
              </a:rPr>
              <a:t>ـ</a:t>
            </a:r>
            <a:r>
              <a:rPr lang="ar-SA" sz="1800" b="1" smtClean="0">
                <a:solidFill>
                  <a:srgbClr val="000000"/>
                </a:solidFill>
                <a:cs typeface="B Zar" pitchFamily="2" charset="-78"/>
              </a:rPr>
              <a:t>اتواني عضوي </a:t>
            </a:r>
            <a:endParaRPr lang="fa-IR" sz="1800" b="1" smtClean="0">
              <a:solidFill>
                <a:srgbClr val="000000"/>
              </a:solidFill>
              <a:cs typeface="B Zar" pitchFamily="2" charset="-78"/>
            </a:endParaRPr>
          </a:p>
          <a:p>
            <a:pPr algn="r" defTabSz="1025525" eaLnBrk="1" hangingPunct="1">
              <a:lnSpc>
                <a:spcPct val="80000"/>
              </a:lnSpc>
              <a:defRPr/>
            </a:pPr>
            <a:r>
              <a:rPr lang="ar-SA" sz="1800" b="1" smtClean="0">
                <a:solidFill>
                  <a:srgbClr val="000000"/>
                </a:solidFill>
                <a:cs typeface="B Zar" pitchFamily="2" charset="-78"/>
              </a:rPr>
              <a:t>طرف ديگر نيست ب</a:t>
            </a:r>
            <a:r>
              <a:rPr lang="fa-IR" sz="1800" b="1" smtClean="0">
                <a:solidFill>
                  <a:srgbClr val="000000"/>
                </a:solidFill>
                <a:cs typeface="B Zar" pitchFamily="2" charset="-78"/>
              </a:rPr>
              <a:t>ـ</a:t>
            </a:r>
            <a:r>
              <a:rPr lang="ar-SA" sz="1800" b="1" smtClean="0">
                <a:solidFill>
                  <a:srgbClr val="000000"/>
                </a:solidFill>
                <a:cs typeface="B Zar" pitchFamily="2" charset="-78"/>
              </a:rPr>
              <a:t>لكه به اي</a:t>
            </a:r>
            <a:r>
              <a:rPr lang="fa-IR" sz="1800" b="1" smtClean="0">
                <a:solidFill>
                  <a:srgbClr val="000000"/>
                </a:solidFill>
                <a:cs typeface="B Zar" pitchFamily="2" charset="-78"/>
              </a:rPr>
              <a:t>ـ</a:t>
            </a:r>
            <a:r>
              <a:rPr lang="ar-SA" sz="1800" b="1" smtClean="0">
                <a:solidFill>
                  <a:srgbClr val="000000"/>
                </a:solidFill>
                <a:cs typeface="B Zar" pitchFamily="2" charset="-78"/>
              </a:rPr>
              <a:t>ن علت است كه طرف ديگر مغز بدون تمرين </a:t>
            </a:r>
            <a:endParaRPr lang="fa-IR" sz="1800" b="1" smtClean="0">
              <a:solidFill>
                <a:srgbClr val="000000"/>
              </a:solidFill>
              <a:cs typeface="B Zar" pitchFamily="2" charset="-78"/>
            </a:endParaRPr>
          </a:p>
          <a:p>
            <a:pPr algn="r" defTabSz="1025525" eaLnBrk="1" hangingPunct="1">
              <a:lnSpc>
                <a:spcPct val="80000"/>
              </a:lnSpc>
              <a:defRPr/>
            </a:pPr>
            <a:r>
              <a:rPr lang="ar-SA" sz="1800" b="1" smtClean="0">
                <a:solidFill>
                  <a:srgbClr val="000000"/>
                </a:solidFill>
                <a:cs typeface="B Zar" pitchFamily="2" charset="-78"/>
              </a:rPr>
              <a:t>و استفاده ب</a:t>
            </a:r>
            <a:r>
              <a:rPr lang="fa-IR" sz="1800" b="1" smtClean="0">
                <a:solidFill>
                  <a:srgbClr val="000000"/>
                </a:solidFill>
                <a:cs typeface="B Zar" pitchFamily="2" charset="-78"/>
              </a:rPr>
              <a:t>ـ</a:t>
            </a:r>
            <a:r>
              <a:rPr lang="ar-SA" sz="1800" b="1" smtClean="0">
                <a:solidFill>
                  <a:srgbClr val="000000"/>
                </a:solidFill>
                <a:cs typeface="B Zar" pitchFamily="2" charset="-78"/>
              </a:rPr>
              <a:t>اقي مانده و به اندازه ك</a:t>
            </a:r>
            <a:r>
              <a:rPr lang="fa-IR" sz="1800" b="1" smtClean="0">
                <a:solidFill>
                  <a:srgbClr val="000000"/>
                </a:solidFill>
                <a:cs typeface="B Zar" pitchFamily="2" charset="-78"/>
              </a:rPr>
              <a:t>ـ</a:t>
            </a:r>
            <a:r>
              <a:rPr lang="ar-SA" sz="1800" b="1" smtClean="0">
                <a:solidFill>
                  <a:srgbClr val="000000"/>
                </a:solidFill>
                <a:cs typeface="B Zar" pitchFamily="2" charset="-78"/>
              </a:rPr>
              <a:t>افي مج</a:t>
            </a:r>
            <a:r>
              <a:rPr lang="fa-IR" sz="1800" b="1" smtClean="0">
                <a:solidFill>
                  <a:srgbClr val="000000"/>
                </a:solidFill>
                <a:cs typeface="B Zar" pitchFamily="2" charset="-78"/>
              </a:rPr>
              <a:t>ـ</a:t>
            </a:r>
            <a:r>
              <a:rPr lang="ar-SA" sz="1800" b="1" smtClean="0">
                <a:solidFill>
                  <a:srgbClr val="000000"/>
                </a:solidFill>
                <a:cs typeface="B Zar" pitchFamily="2" charset="-78"/>
              </a:rPr>
              <a:t>ال و فرصت تكامل و پيشرفت </a:t>
            </a:r>
            <a:endParaRPr lang="fa-IR" sz="1800" b="1" smtClean="0">
              <a:solidFill>
                <a:srgbClr val="000000"/>
              </a:solidFill>
              <a:cs typeface="B Zar" pitchFamily="2" charset="-78"/>
            </a:endParaRPr>
          </a:p>
          <a:p>
            <a:pPr algn="r" defTabSz="1025525" eaLnBrk="1" hangingPunct="1">
              <a:lnSpc>
                <a:spcPct val="80000"/>
              </a:lnSpc>
              <a:defRPr/>
            </a:pPr>
            <a:r>
              <a:rPr lang="ar-SA" sz="1800" b="1" smtClean="0">
                <a:solidFill>
                  <a:srgbClr val="000000"/>
                </a:solidFill>
                <a:cs typeface="B Zar" pitchFamily="2" charset="-78"/>
              </a:rPr>
              <a:t>همانند طرف </a:t>
            </a:r>
            <a:r>
              <a:rPr lang="fa-IR" sz="1800" b="1" smtClean="0">
                <a:solidFill>
                  <a:srgbClr val="000000"/>
                </a:solidFill>
                <a:cs typeface="B Zar" pitchFamily="2" charset="-78"/>
              </a:rPr>
              <a:t>د</a:t>
            </a:r>
            <a:r>
              <a:rPr lang="ar-SA" sz="1800" b="1" smtClean="0">
                <a:solidFill>
                  <a:srgbClr val="000000"/>
                </a:solidFill>
                <a:cs typeface="B Zar" pitchFamily="2" charset="-78"/>
              </a:rPr>
              <a:t>يگر به آن داده نشده است</a:t>
            </a:r>
            <a:r>
              <a:rPr lang="fa-IR" sz="1800" b="1" smtClean="0">
                <a:solidFill>
                  <a:srgbClr val="000000"/>
                </a:solidFill>
                <a:cs typeface="B Zar" pitchFamily="2" charset="-78"/>
              </a:rPr>
              <a:t>.</a:t>
            </a:r>
          </a:p>
          <a:p>
            <a:pPr algn="r" defTabSz="1025525" eaLnBrk="1" hangingPunct="1">
              <a:lnSpc>
                <a:spcPct val="80000"/>
              </a:lnSpc>
              <a:defRPr/>
            </a:pPr>
            <a:r>
              <a:rPr lang="en-US" sz="600" smtClean="0"/>
              <a:t> </a:t>
            </a:r>
          </a:p>
        </p:txBody>
      </p:sp>
      <p:pic>
        <p:nvPicPr>
          <p:cNvPr id="16389" name="Picture 4" descr="لازمه خلق ايده هاي جديد اين است كه آن را در تخيل و تصور ايجاد كرد و انجام داد اگر رويا و تصور بهبود يابد انجام آن بهبود خواهديافت"/>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 y="3017838"/>
            <a:ext cx="1957388" cy="2947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907B8299-8249-45B1-8CCA-2A1A0887E2B9}" type="slidenum">
              <a:rPr lang="ar-SA"/>
              <a:pPr eaLnBrk="1" hangingPunct="1"/>
              <a:t>13</a:t>
            </a:fld>
            <a:endParaRPr lang="en-US"/>
          </a:p>
        </p:txBody>
      </p:sp>
      <p:sp>
        <p:nvSpPr>
          <p:cNvPr id="17411" name="Rectangle 2"/>
          <p:cNvSpPr>
            <a:spLocks noGrp="1" noChangeArrowheads="1"/>
          </p:cNvSpPr>
          <p:nvPr>
            <p:ph type="title"/>
          </p:nvPr>
        </p:nvSpPr>
        <p:spPr/>
        <p:txBody>
          <a:bodyPr/>
          <a:lstStyle/>
          <a:p>
            <a:pPr rtl="1" eaLnBrk="1" hangingPunct="1"/>
            <a:r>
              <a:rPr lang="fa-IR" smtClean="0">
                <a:solidFill>
                  <a:srgbClr val="800000"/>
                </a:solidFill>
                <a:cs typeface="Titr" panose="00000700000000000000" pitchFamily="2" charset="-78"/>
              </a:rPr>
              <a:t>چگونه ذهنتان را براي داشتن فكر خلاق آماده كنيد.</a:t>
            </a:r>
            <a:endParaRPr lang="en-US" smtClean="0">
              <a:solidFill>
                <a:srgbClr val="800000"/>
              </a:solidFill>
              <a:cs typeface="Titr" panose="00000700000000000000" pitchFamily="2" charset="-78"/>
            </a:endParaRPr>
          </a:p>
        </p:txBody>
      </p:sp>
      <p:sp>
        <p:nvSpPr>
          <p:cNvPr id="17412" name="Rectangle 3"/>
          <p:cNvSpPr>
            <a:spLocks noGrp="1" noChangeArrowheads="1"/>
          </p:cNvSpPr>
          <p:nvPr>
            <p:ph type="body" idx="1"/>
          </p:nvPr>
        </p:nvSpPr>
        <p:spPr/>
        <p:txBody>
          <a:bodyPr/>
          <a:lstStyle/>
          <a:p>
            <a:pPr algn="r" rtl="1" eaLnBrk="1" hangingPunct="1"/>
            <a:r>
              <a:rPr lang="fa-IR" sz="2800" smtClean="0">
                <a:cs typeface="Titr" panose="00000700000000000000" pitchFamily="2" charset="-78"/>
              </a:rPr>
              <a:t>هميشه جوياي علم باشيد.</a:t>
            </a:r>
          </a:p>
          <a:p>
            <a:pPr algn="r" rtl="1" eaLnBrk="1" hangingPunct="1"/>
            <a:r>
              <a:rPr lang="fa-IR" sz="2800" smtClean="0">
                <a:cs typeface="Titr" panose="00000700000000000000" pitchFamily="2" charset="-78"/>
              </a:rPr>
              <a:t>زياد بخوانيد، همه چيز بخوانيد.</a:t>
            </a:r>
          </a:p>
          <a:p>
            <a:pPr algn="r" rtl="1" eaLnBrk="1" hangingPunct="1"/>
            <a:r>
              <a:rPr lang="fa-IR" sz="2800" smtClean="0">
                <a:cs typeface="Titr" panose="00000700000000000000" pitchFamily="2" charset="-78"/>
              </a:rPr>
              <a:t>مطالبي را كه مي خوانيد دسته بندي كنيد.</a:t>
            </a:r>
          </a:p>
          <a:p>
            <a:pPr algn="r" rtl="1" eaLnBrk="1" hangingPunct="1"/>
            <a:r>
              <a:rPr lang="fa-IR" sz="2800" smtClean="0">
                <a:cs typeface="Titr" panose="00000700000000000000" pitchFamily="2" charset="-78"/>
              </a:rPr>
              <a:t> زماني را هم براي تبادل نظر با ديگران بگذاريد.</a:t>
            </a:r>
          </a:p>
          <a:p>
            <a:pPr algn="r" rtl="1" eaLnBrk="1" hangingPunct="1"/>
            <a:r>
              <a:rPr lang="fa-IR" sz="2800" smtClean="0">
                <a:cs typeface="Titr" panose="00000700000000000000" pitchFamily="2" charset="-78"/>
              </a:rPr>
              <a:t>مجامع و جلساتي برويد كه به رشته ي كاري شما مربوطاند.</a:t>
            </a:r>
          </a:p>
          <a:p>
            <a:pPr algn="r" rtl="1" eaLnBrk="1" hangingPunct="1"/>
            <a:r>
              <a:rPr lang="fa-IR" sz="2800" smtClean="0">
                <a:cs typeface="Titr" panose="00000700000000000000" pitchFamily="2" charset="-78"/>
              </a:rPr>
              <a:t>به كشورهاي ديگر سفر كنيد.</a:t>
            </a:r>
          </a:p>
          <a:p>
            <a:pPr algn="r" rtl="1" eaLnBrk="1" hangingPunct="1"/>
            <a:r>
              <a:rPr lang="fa-IR" sz="2800" smtClean="0">
                <a:cs typeface="Titr" panose="00000700000000000000" pitchFamily="2" charset="-78"/>
              </a:rPr>
              <a:t>مهارت هاي شنيداري خود رابالا ببريد.</a:t>
            </a:r>
          </a:p>
          <a:p>
            <a:pPr algn="r" rtl="1" eaLnBrk="1" hangingPunct="1"/>
            <a:endParaRPr lang="en-US" sz="2800" smtClean="0">
              <a:cs typeface="Titr" panose="00000700000000000000" pitchFamily="2" charset="-78"/>
            </a:endParaRPr>
          </a:p>
          <a:p>
            <a:pPr algn="r" rtl="1" eaLnBrk="1" hangingPunct="1"/>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06420C77-5D7F-425C-BA01-4EA880260269}" type="slidenum">
              <a:rPr lang="ar-SA"/>
              <a:pPr eaLnBrk="1" hangingPunct="1"/>
              <a:t>14</a:t>
            </a:fld>
            <a:endParaRPr lang="en-US"/>
          </a:p>
        </p:txBody>
      </p:sp>
      <p:sp>
        <p:nvSpPr>
          <p:cNvPr id="65538" name="Rectangle 2"/>
          <p:cNvSpPr>
            <a:spLocks noGrp="1" noChangeArrowheads="1"/>
          </p:cNvSpPr>
          <p:nvPr>
            <p:ph type="title"/>
          </p:nvPr>
        </p:nvSpPr>
        <p:spPr/>
        <p:txBody>
          <a:bodyPr/>
          <a:lstStyle/>
          <a:p>
            <a:pPr eaLnBrk="1" hangingPunct="1">
              <a:defRPr/>
            </a:pPr>
            <a:r>
              <a:rPr lang="ar-SA" sz="7200" b="1" smtClean="0">
                <a:solidFill>
                  <a:schemeClr val="folHlink"/>
                </a:solidFill>
                <a:effectLst>
                  <a:outerShdw blurRad="38100" dist="38100" dir="2700000" algn="tl">
                    <a:srgbClr val="C0C0C0"/>
                  </a:outerShdw>
                </a:effectLst>
                <a:cs typeface="Titr" pitchFamily="2" charset="-78"/>
              </a:rPr>
              <a:t>ضرورت خلاق</a:t>
            </a:r>
            <a:r>
              <a:rPr lang="fa-IR" sz="7200" b="1" smtClean="0">
                <a:solidFill>
                  <a:schemeClr val="folHlink"/>
                </a:solidFill>
                <a:effectLst>
                  <a:outerShdw blurRad="38100" dist="38100" dir="2700000" algn="tl">
                    <a:srgbClr val="C0C0C0"/>
                  </a:outerShdw>
                </a:effectLst>
                <a:cs typeface="Titr" pitchFamily="2" charset="-78"/>
              </a:rPr>
              <a:t>ي</a:t>
            </a:r>
            <a:r>
              <a:rPr lang="ar-SA" sz="7200" b="1" smtClean="0">
                <a:solidFill>
                  <a:schemeClr val="folHlink"/>
                </a:solidFill>
                <a:effectLst>
                  <a:outerShdw blurRad="38100" dist="38100" dir="2700000" algn="tl">
                    <a:srgbClr val="C0C0C0"/>
                  </a:outerShdw>
                </a:effectLst>
                <a:cs typeface="Titr" pitchFamily="2" charset="-78"/>
              </a:rPr>
              <a:t>ت:</a:t>
            </a:r>
            <a:endParaRPr lang="en-US" sz="7200" b="1" smtClean="0">
              <a:solidFill>
                <a:schemeClr val="folHlink"/>
              </a:solidFill>
              <a:effectLst>
                <a:outerShdw blurRad="38100" dist="38100" dir="2700000" algn="tl">
                  <a:srgbClr val="C0C0C0"/>
                </a:outerShdw>
              </a:effectLst>
              <a:cs typeface="Titr" pitchFamily="2" charset="-78"/>
            </a:endParaRPr>
          </a:p>
        </p:txBody>
      </p:sp>
      <p:sp>
        <p:nvSpPr>
          <p:cNvPr id="65539" name="Rectangle 3"/>
          <p:cNvSpPr>
            <a:spLocks noGrp="1" noChangeArrowheads="1"/>
          </p:cNvSpPr>
          <p:nvPr>
            <p:ph type="body" idx="1"/>
          </p:nvPr>
        </p:nvSpPr>
        <p:spPr/>
        <p:txBody>
          <a:bodyPr/>
          <a:lstStyle/>
          <a:p>
            <a:pPr algn="just" rtl="1" eaLnBrk="1" hangingPunct="1">
              <a:lnSpc>
                <a:spcPct val="80000"/>
              </a:lnSpc>
              <a:buFontTx/>
              <a:buNone/>
              <a:defRPr/>
            </a:pPr>
            <a:r>
              <a:rPr lang="ar-SA" sz="3600" b="1" smtClean="0">
                <a:cs typeface="Titr" pitchFamily="2" charset="-78"/>
              </a:rPr>
              <a:t>دن</a:t>
            </a:r>
            <a:r>
              <a:rPr lang="fa-IR" sz="3600" b="1" smtClean="0">
                <a:cs typeface="Titr" pitchFamily="2" charset="-78"/>
              </a:rPr>
              <a:t>ي</a:t>
            </a:r>
            <a:r>
              <a:rPr lang="ar-SA" sz="3600" b="1" smtClean="0">
                <a:cs typeface="Titr" pitchFamily="2" charset="-78"/>
              </a:rPr>
              <a:t>اي امروز به قدري پ</a:t>
            </a:r>
            <a:r>
              <a:rPr lang="fa-IR" sz="3600" b="1" smtClean="0">
                <a:cs typeface="Titr" pitchFamily="2" charset="-78"/>
              </a:rPr>
              <a:t>ي</a:t>
            </a:r>
            <a:r>
              <a:rPr lang="ar-SA" sz="3600" b="1" smtClean="0">
                <a:cs typeface="Titr" pitchFamily="2" charset="-78"/>
              </a:rPr>
              <a:t>چ</a:t>
            </a:r>
            <a:r>
              <a:rPr lang="fa-IR" sz="3600" b="1" smtClean="0">
                <a:cs typeface="Titr" pitchFamily="2" charset="-78"/>
              </a:rPr>
              <a:t>ي</a:t>
            </a:r>
            <a:r>
              <a:rPr lang="ar-SA" sz="3600" b="1" smtClean="0">
                <a:cs typeface="Titr" pitchFamily="2" charset="-78"/>
              </a:rPr>
              <a:t>ده ، پو</a:t>
            </a:r>
            <a:r>
              <a:rPr lang="fa-IR" sz="3600" b="1" smtClean="0">
                <a:cs typeface="Titr" pitchFamily="2" charset="-78"/>
              </a:rPr>
              <a:t>ي</a:t>
            </a:r>
            <a:r>
              <a:rPr lang="ar-SA" sz="3600" b="1" smtClean="0">
                <a:cs typeface="Titr" pitchFamily="2" charset="-78"/>
              </a:rPr>
              <a:t>ا و نامطمئن است که ما مجبور</a:t>
            </a:r>
            <a:r>
              <a:rPr lang="fa-IR" sz="3600" b="1" smtClean="0">
                <a:cs typeface="Titr" pitchFamily="2" charset="-78"/>
              </a:rPr>
              <a:t>ي</a:t>
            </a:r>
            <a:r>
              <a:rPr lang="ar-SA" sz="3600" b="1" smtClean="0">
                <a:cs typeface="Titr" pitchFamily="2" charset="-78"/>
              </a:rPr>
              <a:t>م</a:t>
            </a:r>
            <a:r>
              <a:rPr lang="fa-IR" sz="3600" b="1" smtClean="0">
                <a:cs typeface="Titr" pitchFamily="2" charset="-78"/>
              </a:rPr>
              <a:t> (با</a:t>
            </a:r>
            <a:r>
              <a:rPr lang="ar-SA" sz="3600" b="1" smtClean="0">
                <a:cs typeface="Titr" pitchFamily="2" charset="-78"/>
              </a:rPr>
              <a:t>ي</a:t>
            </a:r>
            <a:r>
              <a:rPr lang="fa-IR" sz="3600" b="1" smtClean="0">
                <a:cs typeface="Titr" pitchFamily="2" charset="-78"/>
              </a:rPr>
              <a:t>د آماده باش</a:t>
            </a:r>
            <a:r>
              <a:rPr lang="ar-SA" sz="3600" b="1" smtClean="0">
                <a:cs typeface="Titr" pitchFamily="2" charset="-78"/>
              </a:rPr>
              <a:t>ي</a:t>
            </a:r>
            <a:r>
              <a:rPr lang="fa-IR" sz="3600" b="1" smtClean="0">
                <a:cs typeface="Titr" pitchFamily="2" charset="-78"/>
              </a:rPr>
              <a:t>م)</a:t>
            </a:r>
            <a:r>
              <a:rPr lang="ar-SA" sz="3600" b="1" smtClean="0">
                <a:cs typeface="Titr" pitchFamily="2" charset="-78"/>
              </a:rPr>
              <a:t> براي رشد ، پ</a:t>
            </a:r>
            <a:r>
              <a:rPr lang="fa-IR" sz="3600" b="1" smtClean="0">
                <a:cs typeface="Titr" pitchFamily="2" charset="-78"/>
              </a:rPr>
              <a:t>ي</a:t>
            </a:r>
            <a:r>
              <a:rPr lang="ar-SA" sz="3600" b="1" smtClean="0">
                <a:cs typeface="Titr" pitchFamily="2" charset="-78"/>
              </a:rPr>
              <a:t>شرفت و حتّي </a:t>
            </a:r>
            <a:r>
              <a:rPr lang="ar-SA" sz="4000" b="1" smtClean="0">
                <a:solidFill>
                  <a:schemeClr val="tx2"/>
                </a:solidFill>
                <a:effectLst>
                  <a:outerShdw blurRad="38100" dist="38100" dir="2700000" algn="tl">
                    <a:srgbClr val="C0C0C0"/>
                  </a:outerShdw>
                </a:effectLst>
                <a:cs typeface="Titr" pitchFamily="2" charset="-78"/>
              </a:rPr>
              <a:t>بقا</a:t>
            </a:r>
            <a:r>
              <a:rPr lang="ar-SA" sz="3600" b="1" smtClean="0">
                <a:cs typeface="Titr" pitchFamily="2" charset="-78"/>
              </a:rPr>
              <a:t>  هر لحظه مشکل جد</a:t>
            </a:r>
            <a:r>
              <a:rPr lang="fa-IR" sz="3600" b="1" smtClean="0">
                <a:cs typeface="Titr" pitchFamily="2" charset="-78"/>
              </a:rPr>
              <a:t>ي</a:t>
            </a:r>
            <a:r>
              <a:rPr lang="ar-SA" sz="3600" b="1" smtClean="0">
                <a:cs typeface="Titr" pitchFamily="2" charset="-78"/>
              </a:rPr>
              <a:t>دي را حل کن</a:t>
            </a:r>
            <a:r>
              <a:rPr lang="fa-IR" sz="3600" b="1" smtClean="0">
                <a:cs typeface="Titr" pitchFamily="2" charset="-78"/>
              </a:rPr>
              <a:t>ي</a:t>
            </a:r>
            <a:r>
              <a:rPr lang="ar-SA" sz="3600" b="1" smtClean="0">
                <a:cs typeface="Titr" pitchFamily="2" charset="-78"/>
              </a:rPr>
              <a:t>م.</a:t>
            </a:r>
            <a:endParaRPr lang="fa-IR" sz="3600" b="1" smtClean="0">
              <a:cs typeface="Titr" pitchFamily="2" charset="-78"/>
            </a:endParaRPr>
          </a:p>
          <a:p>
            <a:pPr algn="just" rtl="1" eaLnBrk="1" hangingPunct="1">
              <a:lnSpc>
                <a:spcPct val="80000"/>
              </a:lnSpc>
              <a:buFontTx/>
              <a:buNone/>
              <a:defRPr/>
            </a:pPr>
            <a:r>
              <a:rPr lang="fa-IR" sz="3600" b="1" smtClean="0">
                <a:solidFill>
                  <a:schemeClr val="folHlink"/>
                </a:solidFill>
                <a:cs typeface="Titr" pitchFamily="2" charset="-78"/>
              </a:rPr>
              <a:t>ضرورت خلاقيت از دو بعد :</a:t>
            </a:r>
          </a:p>
          <a:p>
            <a:pPr algn="just" rtl="1" eaLnBrk="1" hangingPunct="1">
              <a:lnSpc>
                <a:spcPct val="80000"/>
              </a:lnSpc>
              <a:buFontTx/>
              <a:buNone/>
              <a:defRPr/>
            </a:pPr>
            <a:r>
              <a:rPr lang="fa-IR" sz="3600" b="1" smtClean="0">
                <a:cs typeface="Titr" pitchFamily="2" charset="-78"/>
              </a:rPr>
              <a:t>بعد مادي </a:t>
            </a:r>
          </a:p>
          <a:p>
            <a:pPr algn="just" rtl="1" eaLnBrk="1" hangingPunct="1">
              <a:lnSpc>
                <a:spcPct val="80000"/>
              </a:lnSpc>
              <a:buFontTx/>
              <a:buNone/>
              <a:defRPr/>
            </a:pPr>
            <a:r>
              <a:rPr lang="fa-IR" sz="3600" b="1" smtClean="0">
                <a:cs typeface="Titr" pitchFamily="2" charset="-78"/>
              </a:rPr>
              <a:t>بعد معنوي</a:t>
            </a:r>
            <a:endParaRPr lang="en-US" sz="3600" b="1" smtClean="0">
              <a:cs typeface="Titr" pitchFamily="2" charset="-78"/>
            </a:endParaRPr>
          </a:p>
          <a:p>
            <a:pPr eaLnBrk="1" hangingPunct="1">
              <a:lnSpc>
                <a:spcPct val="80000"/>
              </a:lnSpc>
              <a:defRPr/>
            </a:pPr>
            <a:endParaRPr lang="en-US" sz="1800" smtClean="0">
              <a:cs typeface="Titr"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AFA41EB3-EA0E-4AD2-85EE-8BF479F0103F}" type="slidenum">
              <a:rPr lang="ar-SA"/>
              <a:pPr eaLnBrk="1" hangingPunct="1"/>
              <a:t>15</a:t>
            </a:fld>
            <a:endParaRPr lang="en-US"/>
          </a:p>
        </p:txBody>
      </p:sp>
      <p:sp>
        <p:nvSpPr>
          <p:cNvPr id="66562" name="Rectangle 2"/>
          <p:cNvSpPr>
            <a:spLocks noGrp="1" noChangeArrowheads="1"/>
          </p:cNvSpPr>
          <p:nvPr>
            <p:ph type="title"/>
          </p:nvPr>
        </p:nvSpPr>
        <p:spPr>
          <a:xfrm>
            <a:off x="1206500" y="457200"/>
            <a:ext cx="6870700" cy="1600200"/>
          </a:xfrm>
        </p:spPr>
        <p:txBody>
          <a:bodyPr/>
          <a:lstStyle/>
          <a:p>
            <a:pPr rtl="1" eaLnBrk="1" hangingPunct="1">
              <a:defRPr/>
            </a:pPr>
            <a:r>
              <a:rPr lang="fa-IR" sz="6600" b="1" smtClean="0">
                <a:solidFill>
                  <a:schemeClr val="folHlink"/>
                </a:solidFill>
                <a:effectLst>
                  <a:outerShdw blurRad="38100" dist="38100" dir="2700000" algn="tl">
                    <a:srgbClr val="C0C0C0"/>
                  </a:outerShdw>
                </a:effectLst>
                <a:cs typeface="Titr" pitchFamily="2" charset="-78"/>
              </a:rPr>
              <a:t>بعد مادي</a:t>
            </a:r>
            <a:br>
              <a:rPr lang="fa-IR" sz="6600" b="1" smtClean="0">
                <a:solidFill>
                  <a:schemeClr val="folHlink"/>
                </a:solidFill>
                <a:effectLst>
                  <a:outerShdw blurRad="38100" dist="38100" dir="2700000" algn="tl">
                    <a:srgbClr val="C0C0C0"/>
                  </a:outerShdw>
                </a:effectLst>
                <a:cs typeface="Titr" pitchFamily="2" charset="-78"/>
              </a:rPr>
            </a:br>
            <a:r>
              <a:rPr lang="fa-IR" sz="4800" b="1" smtClean="0">
                <a:effectLst>
                  <a:outerShdw blurRad="38100" dist="38100" dir="2700000" algn="tl">
                    <a:srgbClr val="C0C0C0"/>
                  </a:outerShdw>
                </a:effectLst>
                <a:cs typeface="Titr" pitchFamily="2" charset="-78"/>
              </a:rPr>
              <a:t>يا مرگ يا خلاقيت</a:t>
            </a:r>
            <a:endParaRPr lang="en-US" sz="4800" b="1" smtClean="0">
              <a:effectLst>
                <a:outerShdw blurRad="38100" dist="38100" dir="2700000" algn="tl">
                  <a:srgbClr val="C0C0C0"/>
                </a:outerShdw>
              </a:effectLst>
              <a:cs typeface="Titr" pitchFamily="2" charset="-78"/>
            </a:endParaRPr>
          </a:p>
        </p:txBody>
      </p:sp>
      <p:sp>
        <p:nvSpPr>
          <p:cNvPr id="19460" name="Rectangle 3"/>
          <p:cNvSpPr>
            <a:spLocks noGrp="1" noChangeArrowheads="1"/>
          </p:cNvSpPr>
          <p:nvPr>
            <p:ph type="body" idx="1"/>
          </p:nvPr>
        </p:nvSpPr>
        <p:spPr>
          <a:xfrm>
            <a:off x="838200" y="2133600"/>
            <a:ext cx="7696200" cy="3657600"/>
          </a:xfrm>
        </p:spPr>
        <p:txBody>
          <a:bodyPr/>
          <a:lstStyle/>
          <a:p>
            <a:pPr algn="just" rtl="1" eaLnBrk="1" hangingPunct="1">
              <a:buFontTx/>
              <a:buNone/>
            </a:pPr>
            <a:r>
              <a:rPr lang="fa-IR" sz="3600" b="1" smtClean="0">
                <a:solidFill>
                  <a:schemeClr val="folHlink"/>
                </a:solidFill>
                <a:cs typeface="Titr" panose="00000700000000000000" pitchFamily="2" charset="-78"/>
              </a:rPr>
              <a:t>واژه هاي جديدي مبتني بر تصور وايده:</a:t>
            </a:r>
          </a:p>
          <a:p>
            <a:pPr algn="just" eaLnBrk="1" hangingPunct="1">
              <a:buFontTx/>
              <a:buNone/>
            </a:pPr>
            <a:r>
              <a:rPr lang="en-US" b="1" smtClean="0">
                <a:cs typeface="Titr" panose="00000700000000000000" pitchFamily="2" charset="-78"/>
              </a:rPr>
              <a:t>Engineering               Imagineering</a:t>
            </a:r>
          </a:p>
          <a:p>
            <a:pPr algn="just" eaLnBrk="1" hangingPunct="1">
              <a:buFontTx/>
              <a:buNone/>
            </a:pPr>
            <a:r>
              <a:rPr lang="en-US" b="1" smtClean="0">
                <a:cs typeface="Titr" panose="00000700000000000000" pitchFamily="2" charset="-78"/>
              </a:rPr>
              <a:t>Technology</a:t>
            </a:r>
          </a:p>
          <a:p>
            <a:pPr algn="just" eaLnBrk="1" hangingPunct="1">
              <a:buFontTx/>
              <a:buNone/>
            </a:pPr>
            <a:r>
              <a:rPr lang="en-US" b="1" smtClean="0">
                <a:cs typeface="Titr" panose="00000700000000000000" pitchFamily="2" charset="-78"/>
              </a:rPr>
              <a:t>Organization              Innovation</a:t>
            </a:r>
          </a:p>
          <a:p>
            <a:pPr algn="just" eaLnBrk="1" hangingPunct="1">
              <a:buFontTx/>
              <a:buNone/>
            </a:pPr>
            <a:r>
              <a:rPr lang="en-US" b="1" smtClean="0">
                <a:cs typeface="Titr" panose="00000700000000000000" pitchFamily="2" charset="-78"/>
              </a:rPr>
              <a:t>Manager                   Imager</a:t>
            </a:r>
          </a:p>
          <a:p>
            <a:pPr algn="just" eaLnBrk="1" hangingPunct="1">
              <a:buFontTx/>
              <a:buNone/>
            </a:pPr>
            <a:r>
              <a:rPr lang="en-US" b="1" smtClean="0">
                <a:cs typeface="Titr" panose="00000700000000000000" pitchFamily="2" charset="-78"/>
              </a:rPr>
              <a:t>University</a:t>
            </a:r>
          </a:p>
          <a:p>
            <a:pPr algn="just" eaLnBrk="1" hangingPunct="1">
              <a:buFontTx/>
              <a:buNone/>
            </a:pPr>
            <a:endParaRPr lang="en-US" b="1"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44FCD73C-95E7-4B0B-8E85-41C531A4F80A}" type="slidenum">
              <a:rPr lang="ar-SA"/>
              <a:pPr eaLnBrk="1" hangingPunct="1"/>
              <a:t>16</a:t>
            </a:fld>
            <a:endParaRPr lang="en-US"/>
          </a:p>
        </p:txBody>
      </p:sp>
      <p:sp>
        <p:nvSpPr>
          <p:cNvPr id="67586" name="Rectangle 2"/>
          <p:cNvSpPr>
            <a:spLocks noGrp="1" noChangeArrowheads="1"/>
          </p:cNvSpPr>
          <p:nvPr>
            <p:ph type="title"/>
          </p:nvPr>
        </p:nvSpPr>
        <p:spPr>
          <a:xfrm>
            <a:off x="1206500" y="0"/>
            <a:ext cx="6870700" cy="1600200"/>
          </a:xfrm>
        </p:spPr>
        <p:txBody>
          <a:bodyPr/>
          <a:lstStyle/>
          <a:p>
            <a:pPr rtl="1" eaLnBrk="1" hangingPunct="1">
              <a:defRPr/>
            </a:pPr>
            <a:r>
              <a:rPr lang="fa-IR" b="1" smtClean="0">
                <a:solidFill>
                  <a:schemeClr val="folHlink"/>
                </a:solidFill>
                <a:effectLst>
                  <a:outerShdw blurRad="38100" dist="38100" dir="2700000" algn="tl">
                    <a:srgbClr val="C0C0C0"/>
                  </a:outerShdw>
                </a:effectLst>
                <a:cs typeface="Titr" pitchFamily="2" charset="-78"/>
              </a:rPr>
              <a:t>فرمول جديد موفقيت چارلز هندي</a:t>
            </a:r>
            <a:endParaRPr lang="en-US" b="1" smtClean="0">
              <a:effectLst>
                <a:outerShdw blurRad="38100" dist="38100" dir="2700000" algn="tl">
                  <a:srgbClr val="C0C0C0"/>
                </a:outerShdw>
              </a:effectLst>
              <a:cs typeface="Titr" pitchFamily="2" charset="-78"/>
            </a:endParaRPr>
          </a:p>
        </p:txBody>
      </p:sp>
      <p:sp>
        <p:nvSpPr>
          <p:cNvPr id="20484" name="Rectangle 3"/>
          <p:cNvSpPr>
            <a:spLocks noGrp="1" noChangeArrowheads="1"/>
          </p:cNvSpPr>
          <p:nvPr>
            <p:ph type="body" idx="1"/>
          </p:nvPr>
        </p:nvSpPr>
        <p:spPr>
          <a:xfrm>
            <a:off x="838200" y="1905000"/>
            <a:ext cx="7696200" cy="4038600"/>
          </a:xfrm>
        </p:spPr>
        <p:txBody>
          <a:bodyPr/>
          <a:lstStyle/>
          <a:p>
            <a:pPr algn="ctr" eaLnBrk="1" hangingPunct="1">
              <a:lnSpc>
                <a:spcPct val="90000"/>
              </a:lnSpc>
              <a:buFontTx/>
              <a:buNone/>
            </a:pPr>
            <a:r>
              <a:rPr lang="en-US" b="1" smtClean="0">
                <a:cs typeface="Titr" panose="00000700000000000000" pitchFamily="2" charset="-78"/>
              </a:rPr>
              <a:t>I = A.V</a:t>
            </a:r>
            <a:r>
              <a:rPr lang="fa-IR" b="1" smtClean="0">
                <a:cs typeface="Titr" panose="00000700000000000000" pitchFamily="2" charset="-78"/>
              </a:rPr>
              <a:t> فرمول جديد موفقيت </a:t>
            </a:r>
            <a:endParaRPr lang="en-US" b="1" smtClean="0">
              <a:cs typeface="Titr" panose="00000700000000000000" pitchFamily="2" charset="-78"/>
            </a:endParaRPr>
          </a:p>
          <a:p>
            <a:pPr algn="ctr" rtl="1" eaLnBrk="1" hangingPunct="1">
              <a:lnSpc>
                <a:spcPct val="90000"/>
              </a:lnSpc>
              <a:buFontTx/>
              <a:buNone/>
            </a:pPr>
            <a:r>
              <a:rPr lang="fa-IR" b="1" smtClean="0">
                <a:cs typeface="Titr" panose="00000700000000000000" pitchFamily="2" charset="-78"/>
              </a:rPr>
              <a:t>ارزش افزوده = ايده * هوش * اطلاعات</a:t>
            </a:r>
          </a:p>
          <a:p>
            <a:pPr algn="ctr" rtl="1" eaLnBrk="1" hangingPunct="1">
              <a:lnSpc>
                <a:spcPct val="90000"/>
              </a:lnSpc>
              <a:buFontTx/>
              <a:buNone/>
            </a:pPr>
            <a:endParaRPr lang="fa-IR" b="1" smtClean="0">
              <a:cs typeface="Titr" panose="00000700000000000000" pitchFamily="2" charset="-78"/>
            </a:endParaRPr>
          </a:p>
          <a:p>
            <a:pPr rtl="1" eaLnBrk="1" hangingPunct="1">
              <a:lnSpc>
                <a:spcPct val="90000"/>
              </a:lnSpc>
              <a:buFontTx/>
              <a:buNone/>
            </a:pPr>
            <a:r>
              <a:rPr lang="en-US" b="1" smtClean="0">
                <a:cs typeface="Titr" panose="00000700000000000000" pitchFamily="2" charset="-78"/>
              </a:rPr>
              <a:t>I = Information</a:t>
            </a:r>
          </a:p>
          <a:p>
            <a:pPr rtl="1" eaLnBrk="1" hangingPunct="1">
              <a:lnSpc>
                <a:spcPct val="90000"/>
              </a:lnSpc>
              <a:buFontTx/>
              <a:buNone/>
            </a:pPr>
            <a:r>
              <a:rPr lang="en-US" b="1" smtClean="0">
                <a:cs typeface="Titr" panose="00000700000000000000" pitchFamily="2" charset="-78"/>
              </a:rPr>
              <a:t>I = Intelligence</a:t>
            </a:r>
          </a:p>
          <a:p>
            <a:pPr rtl="1" eaLnBrk="1" hangingPunct="1">
              <a:lnSpc>
                <a:spcPct val="90000"/>
              </a:lnSpc>
              <a:buFontTx/>
              <a:buNone/>
            </a:pPr>
            <a:r>
              <a:rPr lang="en-US" b="1" smtClean="0">
                <a:cs typeface="Titr" panose="00000700000000000000" pitchFamily="2" charset="-78"/>
              </a:rPr>
              <a:t>I = Idea</a:t>
            </a:r>
          </a:p>
          <a:p>
            <a:pPr rtl="1" eaLnBrk="1" hangingPunct="1">
              <a:lnSpc>
                <a:spcPct val="90000"/>
              </a:lnSpc>
              <a:buFontTx/>
              <a:buNone/>
            </a:pPr>
            <a:r>
              <a:rPr lang="en-US" b="1" smtClean="0">
                <a:cs typeface="Titr" panose="00000700000000000000" pitchFamily="2" charset="-78"/>
              </a:rPr>
              <a:t>A.V= Add Value</a:t>
            </a:r>
          </a:p>
        </p:txBody>
      </p:sp>
      <p:sp>
        <p:nvSpPr>
          <p:cNvPr id="20485" name="Text Box 4"/>
          <p:cNvSpPr txBox="1">
            <a:spLocks noChangeArrowheads="1"/>
          </p:cNvSpPr>
          <p:nvPr/>
        </p:nvSpPr>
        <p:spPr bwMode="auto">
          <a:xfrm>
            <a:off x="1524000" y="6172200"/>
            <a:ext cx="708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spcBef>
                <a:spcPct val="50000"/>
              </a:spcBef>
            </a:pPr>
            <a:r>
              <a:rPr lang="fa-IR" sz="2400">
                <a:solidFill>
                  <a:schemeClr val="folHlink"/>
                </a:solidFill>
                <a:cs typeface="Titr" panose="00000700000000000000" pitchFamily="2" charset="-78"/>
              </a:rPr>
              <a:t>بعد معنوي:‌</a:t>
            </a:r>
            <a:r>
              <a:rPr lang="fa-IR" sz="2400">
                <a:cs typeface="Titr" panose="00000700000000000000" pitchFamily="2" charset="-78"/>
              </a:rPr>
              <a:t> خلاقيت به معنويت مي انجامد و معنويت به خلاقيت.</a:t>
            </a:r>
            <a:endParaRPr lang="en-US" sz="2400">
              <a:cs typeface="Titr" panose="00000700000000000000"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C13AE05A-8E25-436D-B178-25B4323D568B}" type="slidenum">
              <a:rPr lang="ar-SA"/>
              <a:pPr eaLnBrk="1" hangingPunct="1"/>
              <a:t>17</a:t>
            </a:fld>
            <a:endParaRPr lang="en-US"/>
          </a:p>
        </p:txBody>
      </p:sp>
      <p:sp>
        <p:nvSpPr>
          <p:cNvPr id="21507"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فرآيند خلاقيت  (مدل گراهام والاس 1962)</a:t>
            </a:r>
            <a:endParaRPr lang="en-US" sz="3600" smtClean="0">
              <a:cs typeface="B Titr" panose="00000700000000000000" pitchFamily="2" charset="-78"/>
            </a:endParaRPr>
          </a:p>
        </p:txBody>
      </p:sp>
      <p:sp>
        <p:nvSpPr>
          <p:cNvPr id="21508" name="Rectangle 3"/>
          <p:cNvSpPr>
            <a:spLocks noGrp="1" noChangeArrowheads="1"/>
          </p:cNvSpPr>
          <p:nvPr>
            <p:ph type="body" idx="1"/>
          </p:nvPr>
        </p:nvSpPr>
        <p:spPr/>
        <p:txBody>
          <a:bodyPr/>
          <a:lstStyle/>
          <a:p>
            <a:pPr marL="609600" indent="-609600" eaLnBrk="1" hangingPunct="1">
              <a:lnSpc>
                <a:spcPct val="80000"/>
              </a:lnSpc>
              <a:buFont typeface="Wingdings" panose="05000000000000000000" pitchFamily="2" charset="2"/>
              <a:buAutoNum type="arabicPeriod"/>
            </a:pPr>
            <a:r>
              <a:rPr lang="fa-IR" b="1" smtClean="0">
                <a:cs typeface="B Zar" panose="00000400000000000000" pitchFamily="2" charset="-78"/>
              </a:rPr>
              <a:t>دوره آمادگي </a:t>
            </a:r>
            <a:r>
              <a:rPr lang="en-US" b="1" smtClean="0">
                <a:cs typeface="B Zar" panose="00000400000000000000" pitchFamily="2" charset="-78"/>
              </a:rPr>
              <a:t>preparation</a:t>
            </a:r>
            <a:r>
              <a:rPr lang="fa-IR" b="1" smtClean="0">
                <a:cs typeface="B Zar" panose="00000400000000000000" pitchFamily="2" charset="-78"/>
              </a:rPr>
              <a:t> </a:t>
            </a:r>
          </a:p>
          <a:p>
            <a:pPr marL="609600" indent="-609600" eaLnBrk="1" hangingPunct="1">
              <a:lnSpc>
                <a:spcPct val="80000"/>
              </a:lnSpc>
              <a:buFont typeface="Wingdings" panose="05000000000000000000" pitchFamily="2" charset="2"/>
              <a:buAutoNum type="arabicPeriod"/>
            </a:pPr>
            <a:endParaRPr lang="fa-IR" b="1" smtClean="0">
              <a:cs typeface="B Zar" panose="00000400000000000000" pitchFamily="2" charset="-78"/>
            </a:endParaRPr>
          </a:p>
          <a:p>
            <a:pPr marL="609600" indent="-609600" eaLnBrk="1" hangingPunct="1">
              <a:lnSpc>
                <a:spcPct val="80000"/>
              </a:lnSpc>
              <a:buFont typeface="Wingdings" panose="05000000000000000000" pitchFamily="2" charset="2"/>
              <a:buAutoNum type="arabicPeriod"/>
            </a:pPr>
            <a:r>
              <a:rPr lang="fa-IR" b="1" smtClean="0">
                <a:cs typeface="B Zar" panose="00000400000000000000" pitchFamily="2" charset="-78"/>
              </a:rPr>
              <a:t>دوره خواب (پرورش)   </a:t>
            </a:r>
            <a:r>
              <a:rPr lang="en-US" b="1" smtClean="0">
                <a:cs typeface="B Zar" panose="00000400000000000000" pitchFamily="2" charset="-78"/>
              </a:rPr>
              <a:t>Incubation</a:t>
            </a:r>
            <a:r>
              <a:rPr lang="fa-IR" b="1" smtClean="0">
                <a:cs typeface="B Zar" panose="00000400000000000000" pitchFamily="2" charset="-78"/>
              </a:rPr>
              <a:t> </a:t>
            </a:r>
          </a:p>
          <a:p>
            <a:pPr marL="609600" indent="-609600" eaLnBrk="1" hangingPunct="1">
              <a:lnSpc>
                <a:spcPct val="80000"/>
              </a:lnSpc>
              <a:buFont typeface="Wingdings" panose="05000000000000000000" pitchFamily="2" charset="2"/>
              <a:buAutoNum type="arabicPeriod"/>
            </a:pPr>
            <a:endParaRPr lang="fa-IR" b="1" smtClean="0">
              <a:cs typeface="B Zar" panose="00000400000000000000" pitchFamily="2" charset="-78"/>
            </a:endParaRPr>
          </a:p>
          <a:p>
            <a:pPr marL="609600" indent="-609600" eaLnBrk="1" hangingPunct="1">
              <a:lnSpc>
                <a:spcPct val="80000"/>
              </a:lnSpc>
              <a:buFont typeface="Wingdings" panose="05000000000000000000" pitchFamily="2" charset="2"/>
              <a:buAutoNum type="arabicPeriod"/>
            </a:pPr>
            <a:r>
              <a:rPr lang="fa-IR" b="1" smtClean="0">
                <a:cs typeface="B Zar" panose="00000400000000000000" pitchFamily="2" charset="-78"/>
              </a:rPr>
              <a:t>دوره بصيرت (روشني)    </a:t>
            </a:r>
            <a:r>
              <a:rPr lang="en-US" b="1" smtClean="0">
                <a:cs typeface="B Zar" panose="00000400000000000000" pitchFamily="2" charset="-78"/>
              </a:rPr>
              <a:t>Insight</a:t>
            </a:r>
            <a:r>
              <a:rPr lang="fa-IR" b="1" smtClean="0">
                <a:cs typeface="B Zar" panose="00000400000000000000" pitchFamily="2" charset="-78"/>
              </a:rPr>
              <a:t> </a:t>
            </a:r>
          </a:p>
          <a:p>
            <a:pPr marL="609600" indent="-609600" eaLnBrk="1" hangingPunct="1">
              <a:lnSpc>
                <a:spcPct val="80000"/>
              </a:lnSpc>
              <a:buFont typeface="Wingdings" panose="05000000000000000000" pitchFamily="2" charset="2"/>
              <a:buAutoNum type="arabicPeriod"/>
            </a:pPr>
            <a:endParaRPr lang="fa-IR" b="1" smtClean="0">
              <a:cs typeface="B Zar" panose="00000400000000000000" pitchFamily="2" charset="-78"/>
            </a:endParaRPr>
          </a:p>
          <a:p>
            <a:pPr marL="609600" indent="-609600" eaLnBrk="1" hangingPunct="1">
              <a:lnSpc>
                <a:spcPct val="80000"/>
              </a:lnSpc>
              <a:buFont typeface="Wingdings" panose="05000000000000000000" pitchFamily="2" charset="2"/>
              <a:buAutoNum type="arabicPeriod"/>
            </a:pPr>
            <a:r>
              <a:rPr lang="fa-IR" b="1" smtClean="0">
                <a:cs typeface="B Zar" panose="00000400000000000000" pitchFamily="2" charset="-78"/>
              </a:rPr>
              <a:t>دوره آزمايش و ارزش گذاري </a:t>
            </a:r>
            <a:r>
              <a:rPr lang="en-US" b="1" smtClean="0">
                <a:cs typeface="B Zar" panose="00000400000000000000" pitchFamily="2" charset="-78"/>
              </a:rPr>
              <a:t>  Validation</a:t>
            </a:r>
            <a:r>
              <a:rPr lang="fa-IR" b="1" smtClean="0">
                <a:cs typeface="B Zar" panose="00000400000000000000" pitchFamily="2" charset="-78"/>
              </a:rPr>
              <a:t> </a:t>
            </a:r>
          </a:p>
          <a:p>
            <a:pPr marL="609600" indent="-609600" eaLnBrk="1" hangingPunct="1">
              <a:buFontTx/>
              <a:buNone/>
            </a:pPr>
            <a:endParaRPr lang="en-US" b="1" smtClean="0">
              <a:cs typeface="B Zar" panose="00000400000000000000" pitchFamily="2"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2A6EF509-4497-4D74-A479-C6068DFB106B}" type="slidenum">
              <a:rPr lang="ar-SA"/>
              <a:pPr eaLnBrk="1" hangingPunct="1"/>
              <a:t>18</a:t>
            </a:fld>
            <a:endParaRPr lang="en-US"/>
          </a:p>
        </p:txBody>
      </p:sp>
      <p:sp>
        <p:nvSpPr>
          <p:cNvPr id="22531"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دوره آمادگي </a:t>
            </a:r>
            <a:endParaRPr lang="en-US" sz="3600" smtClean="0">
              <a:cs typeface="B Titr" panose="00000700000000000000" pitchFamily="2" charset="-78"/>
            </a:endParaRPr>
          </a:p>
        </p:txBody>
      </p:sp>
      <p:sp>
        <p:nvSpPr>
          <p:cNvPr id="22532" name="Rectangle 3"/>
          <p:cNvSpPr>
            <a:spLocks noGrp="1" noChangeArrowheads="1"/>
          </p:cNvSpPr>
          <p:nvPr>
            <p:ph type="body" idx="1"/>
          </p:nvPr>
        </p:nvSpPr>
        <p:spPr/>
        <p:txBody>
          <a:bodyPr/>
          <a:lstStyle/>
          <a:p>
            <a:pPr marL="609600" indent="-609600" algn="justLow" eaLnBrk="1" hangingPunct="1">
              <a:buFontTx/>
              <a:buNone/>
            </a:pPr>
            <a:r>
              <a:rPr lang="fa-IR" b="1" smtClean="0">
                <a:cs typeface="B Zar" panose="00000400000000000000" pitchFamily="2" charset="-78"/>
              </a:rPr>
              <a:t>جستجوي اطلاعات در خصوص موضوع، مساله يا مشكل</a:t>
            </a:r>
          </a:p>
          <a:p>
            <a:pPr marL="609600" indent="-609600" algn="justLow" eaLnBrk="1" hangingPunct="1">
              <a:buFontTx/>
              <a:buNone/>
            </a:pPr>
            <a:endParaRPr lang="fa-IR" b="1" smtClean="0">
              <a:cs typeface="B Zar" panose="00000400000000000000" pitchFamily="2" charset="-78"/>
            </a:endParaRPr>
          </a:p>
          <a:p>
            <a:pPr marL="609600" indent="-609600" algn="justLow" eaLnBrk="1" hangingPunct="1">
              <a:buFontTx/>
              <a:buNone/>
            </a:pPr>
            <a:r>
              <a:rPr lang="fa-IR" b="1" smtClean="0">
                <a:cs typeface="B Zar" panose="00000400000000000000" pitchFamily="2" charset="-78"/>
              </a:rPr>
              <a:t>شكافتن موضوع و ريشه يابي </a:t>
            </a:r>
          </a:p>
          <a:p>
            <a:pPr marL="609600" indent="-609600" algn="justLow" eaLnBrk="1" hangingPunct="1">
              <a:buFontTx/>
              <a:buNone/>
            </a:pPr>
            <a:endParaRPr lang="fa-IR" b="1" smtClean="0">
              <a:cs typeface="B Zar" panose="00000400000000000000" pitchFamily="2" charset="-78"/>
            </a:endParaRPr>
          </a:p>
          <a:p>
            <a:pPr marL="609600" indent="-609600" algn="justLow" eaLnBrk="1" hangingPunct="1">
              <a:buFontTx/>
              <a:buNone/>
            </a:pPr>
            <a:r>
              <a:rPr lang="fa-IR" b="1" smtClean="0">
                <a:cs typeface="B Zar" panose="00000400000000000000" pitchFamily="2" charset="-78"/>
              </a:rPr>
              <a:t>شناسايي پيش فرض هاي ذهني درست، غلط يا پنهــان</a:t>
            </a:r>
          </a:p>
          <a:p>
            <a:pPr marL="609600" indent="-609600" algn="justLow" eaLnBrk="1" hangingPunct="1">
              <a:buFontTx/>
              <a:buNone/>
            </a:pPr>
            <a:r>
              <a:rPr lang="fa-IR" b="1" smtClean="0">
                <a:cs typeface="B Zar" panose="00000400000000000000" pitchFamily="2" charset="-78"/>
              </a:rPr>
              <a:t>درباره مشكل </a:t>
            </a:r>
          </a:p>
          <a:p>
            <a:pPr marL="609600" indent="-609600" algn="justLow" eaLnBrk="1" hangingPunct="1">
              <a:buFontTx/>
              <a:buNone/>
            </a:pPr>
            <a:endParaRPr lang="en-US" b="1" smtClean="0">
              <a:cs typeface="B Zar" panose="00000400000000000000" pitchFamily="2" charset="-78"/>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A9C55D5C-B15F-42B5-8A49-124FCC101040}" type="slidenum">
              <a:rPr lang="ar-SA"/>
              <a:pPr eaLnBrk="1" hangingPunct="1"/>
              <a:t>19</a:t>
            </a:fld>
            <a:endParaRPr lang="en-US"/>
          </a:p>
        </p:txBody>
      </p:sp>
      <p:sp>
        <p:nvSpPr>
          <p:cNvPr id="23555"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دوره خواب (پرورش)</a:t>
            </a:r>
            <a:endParaRPr lang="en-US" sz="3600" smtClean="0">
              <a:cs typeface="B Titr" panose="00000700000000000000" pitchFamily="2" charset="-78"/>
            </a:endParaRPr>
          </a:p>
        </p:txBody>
      </p:sp>
      <p:sp>
        <p:nvSpPr>
          <p:cNvPr id="23556" name="Rectangle 3"/>
          <p:cNvSpPr>
            <a:spLocks noGrp="1" noChangeArrowheads="1"/>
          </p:cNvSpPr>
          <p:nvPr>
            <p:ph type="body" idx="1"/>
          </p:nvPr>
        </p:nvSpPr>
        <p:spPr/>
        <p:txBody>
          <a:bodyPr/>
          <a:lstStyle/>
          <a:p>
            <a:pPr marL="609600" indent="-609600" eaLnBrk="1" hangingPunct="1">
              <a:buFontTx/>
              <a:buNone/>
            </a:pPr>
            <a:r>
              <a:rPr lang="fa-IR" b="1" smtClean="0">
                <a:cs typeface="B Zar" panose="00000400000000000000" pitchFamily="2" charset="-78"/>
              </a:rPr>
              <a:t>توقف عمدي كار در صورت به نتيجه نرسيدن بعد از</a:t>
            </a:r>
          </a:p>
          <a:p>
            <a:pPr marL="609600" indent="-609600" eaLnBrk="1" hangingPunct="1">
              <a:buFontTx/>
              <a:buNone/>
            </a:pPr>
            <a:r>
              <a:rPr lang="fa-IR" b="1" smtClean="0">
                <a:cs typeface="B Zar" panose="00000400000000000000" pitchFamily="2" charset="-78"/>
              </a:rPr>
              <a:t> مدتي، بعد از دوره اول </a:t>
            </a:r>
          </a:p>
          <a:p>
            <a:pPr marL="609600" indent="-609600" eaLnBrk="1" hangingPunct="1">
              <a:buFontTx/>
              <a:buNone/>
            </a:pPr>
            <a:endParaRPr lang="fa-IR" b="1" smtClean="0">
              <a:cs typeface="B Zar" panose="00000400000000000000" pitchFamily="2" charset="-78"/>
            </a:endParaRPr>
          </a:p>
          <a:p>
            <a:pPr marL="609600" indent="-609600" eaLnBrk="1" hangingPunct="1">
              <a:buFontTx/>
              <a:buNone/>
            </a:pPr>
            <a:r>
              <a:rPr lang="fa-IR" b="1" smtClean="0">
                <a:cs typeface="B Zar" panose="00000400000000000000" pitchFamily="2" charset="-78"/>
              </a:rPr>
              <a:t>سپردن موضوع از ضمير خودآگاه به ضمير ناخودآگاه</a:t>
            </a:r>
            <a:endParaRPr lang="en-US" b="1" smtClean="0">
              <a:cs typeface="B Zar" panose="00000400000000000000"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9A2D5810-13FC-4F5C-ABB2-039D2BB2D3D5}" type="slidenum">
              <a:rPr lang="ar-SA"/>
              <a:pPr eaLnBrk="1" hangingPunct="1"/>
              <a:t>2</a:t>
            </a:fld>
            <a:endParaRPr lang="en-US"/>
          </a:p>
        </p:txBody>
      </p:sp>
      <p:sp>
        <p:nvSpPr>
          <p:cNvPr id="5123" name="Rectangle 2"/>
          <p:cNvSpPr>
            <a:spLocks noGrp="1" noChangeArrowheads="1"/>
          </p:cNvSpPr>
          <p:nvPr>
            <p:ph type="title"/>
          </p:nvPr>
        </p:nvSpPr>
        <p:spPr>
          <a:xfrm>
            <a:off x="533400" y="1905000"/>
            <a:ext cx="6870700" cy="1600200"/>
          </a:xfrm>
        </p:spPr>
        <p:txBody>
          <a:bodyPr/>
          <a:lstStyle/>
          <a:p>
            <a:pPr eaLnBrk="1" hangingPunct="1"/>
            <a:r>
              <a:rPr lang="fa-IR" sz="4000" dirty="0" smtClean="0"/>
              <a:t/>
            </a:r>
            <a:br>
              <a:rPr lang="fa-IR" sz="4000" dirty="0" smtClean="0"/>
            </a:br>
            <a:r>
              <a:rPr lang="fa-IR" sz="4000" dirty="0" smtClean="0"/>
              <a:t/>
            </a:r>
            <a:br>
              <a:rPr lang="fa-IR" sz="4000" dirty="0" smtClean="0"/>
            </a:br>
            <a:r>
              <a:rPr lang="fa-IR" sz="4000" dirty="0" smtClean="0"/>
              <a:t> </a:t>
            </a:r>
            <a:r>
              <a:rPr lang="fa-IR" sz="4000" smtClean="0"/>
              <a:t/>
            </a:r>
            <a:br>
              <a:rPr lang="fa-IR" sz="4000" smtClean="0"/>
            </a:br>
            <a:r>
              <a:rPr lang="fa-IR" sz="4000" b="1" dirty="0" smtClean="0"/>
              <a:t/>
            </a:r>
            <a:br>
              <a:rPr lang="fa-IR" sz="4000" b="1" dirty="0" smtClean="0"/>
            </a:br>
            <a:r>
              <a:rPr lang="fa-IR" sz="4000" b="1" dirty="0" smtClean="0"/>
              <a:t/>
            </a:r>
            <a:br>
              <a:rPr lang="fa-IR" sz="4000" b="1" dirty="0" smtClean="0"/>
            </a:br>
            <a:r>
              <a:rPr lang="fa-IR" sz="4000" dirty="0" smtClean="0"/>
              <a:t> مديريت خلاق</a:t>
            </a:r>
            <a:endParaRPr lang="en-US" sz="40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0B463C4E-B3BB-4AD5-A32D-BC6BDD1F90E7}" type="slidenum">
              <a:rPr lang="ar-SA"/>
              <a:pPr eaLnBrk="1" hangingPunct="1"/>
              <a:t>20</a:t>
            </a:fld>
            <a:endParaRPr lang="en-US"/>
          </a:p>
        </p:txBody>
      </p:sp>
      <p:sp>
        <p:nvSpPr>
          <p:cNvPr id="24579"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دوره بصيرت (روشني) </a:t>
            </a:r>
            <a:endParaRPr lang="en-US" sz="3600" smtClean="0">
              <a:cs typeface="B Titr" panose="00000700000000000000" pitchFamily="2" charset="-78"/>
            </a:endParaRPr>
          </a:p>
        </p:txBody>
      </p:sp>
      <p:sp>
        <p:nvSpPr>
          <p:cNvPr id="24580" name="Rectangle 3"/>
          <p:cNvSpPr>
            <a:spLocks noGrp="1" noChangeArrowheads="1"/>
          </p:cNvSpPr>
          <p:nvPr>
            <p:ph type="body" idx="1"/>
          </p:nvPr>
        </p:nvSpPr>
        <p:spPr/>
        <p:txBody>
          <a:bodyPr/>
          <a:lstStyle/>
          <a:p>
            <a:pPr marL="609600" indent="-609600" eaLnBrk="1" hangingPunct="1">
              <a:lnSpc>
                <a:spcPct val="90000"/>
              </a:lnSpc>
              <a:buFontTx/>
              <a:buNone/>
            </a:pPr>
            <a:r>
              <a:rPr lang="fa-IR" b="1" smtClean="0">
                <a:cs typeface="B Zar" panose="00000400000000000000" pitchFamily="2" charset="-78"/>
              </a:rPr>
              <a:t>تنظيم حواس يا آنتن هاي خود با امواج و فركانس هاي</a:t>
            </a:r>
          </a:p>
          <a:p>
            <a:pPr marL="609600" indent="-609600" eaLnBrk="1" hangingPunct="1">
              <a:lnSpc>
                <a:spcPct val="90000"/>
              </a:lnSpc>
              <a:buFontTx/>
              <a:buNone/>
            </a:pPr>
            <a:r>
              <a:rPr lang="fa-IR" b="1" smtClean="0">
                <a:cs typeface="B Zar" panose="00000400000000000000" pitchFamily="2" charset="-78"/>
              </a:rPr>
              <a:t>ارسالي از ضمير ناخودآگاه  و چشم به راه و گوش به</a:t>
            </a:r>
          </a:p>
          <a:p>
            <a:pPr marL="609600" indent="-609600" eaLnBrk="1" hangingPunct="1">
              <a:lnSpc>
                <a:spcPct val="90000"/>
              </a:lnSpc>
              <a:buFontTx/>
              <a:buNone/>
            </a:pPr>
            <a:r>
              <a:rPr lang="fa-IR" b="1" smtClean="0">
                <a:cs typeface="B Zar" panose="00000400000000000000" pitchFamily="2" charset="-78"/>
              </a:rPr>
              <a:t>زنگ ماندن </a:t>
            </a:r>
          </a:p>
          <a:p>
            <a:pPr marL="609600" indent="-609600" eaLnBrk="1" hangingPunct="1">
              <a:lnSpc>
                <a:spcPct val="90000"/>
              </a:lnSpc>
              <a:buFontTx/>
              <a:buNone/>
            </a:pPr>
            <a:endParaRPr lang="fa-IR" b="1" smtClean="0">
              <a:cs typeface="B Zar" panose="00000400000000000000" pitchFamily="2" charset="-78"/>
            </a:endParaRPr>
          </a:p>
          <a:p>
            <a:pPr marL="609600" indent="-609600" eaLnBrk="1" hangingPunct="1">
              <a:lnSpc>
                <a:spcPct val="90000"/>
              </a:lnSpc>
              <a:buFontTx/>
              <a:buNone/>
            </a:pPr>
            <a:r>
              <a:rPr lang="fa-IR" b="1" smtClean="0">
                <a:cs typeface="B Zar" panose="00000400000000000000" pitchFamily="2" charset="-78"/>
              </a:rPr>
              <a:t>در اين مرحله در يك لحظه و بطور ناگهاني شخص</a:t>
            </a:r>
          </a:p>
          <a:p>
            <a:pPr marL="609600" indent="-609600" eaLnBrk="1" hangingPunct="1">
              <a:lnSpc>
                <a:spcPct val="90000"/>
              </a:lnSpc>
              <a:buFontTx/>
              <a:buNone/>
            </a:pPr>
            <a:r>
              <a:rPr lang="fa-IR" b="1" smtClean="0">
                <a:cs typeface="B Zar" panose="00000400000000000000" pitchFamily="2" charset="-78"/>
              </a:rPr>
              <a:t>متوجه راه حل مساله مي شود.</a:t>
            </a:r>
          </a:p>
          <a:p>
            <a:pPr marL="609600" indent="-609600" eaLnBrk="1" hangingPunct="1">
              <a:lnSpc>
                <a:spcPct val="90000"/>
              </a:lnSpc>
              <a:buFontTx/>
              <a:buNone/>
            </a:pPr>
            <a:endParaRPr lang="en-US" b="1" smtClean="0">
              <a:cs typeface="B Zar" panose="00000400000000000000" pitchFamily="2" charset="-7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ED181007-BB35-4F5C-9854-AB5F8B5E4663}" type="slidenum">
              <a:rPr lang="ar-SA"/>
              <a:pPr eaLnBrk="1" hangingPunct="1"/>
              <a:t>21</a:t>
            </a:fld>
            <a:endParaRPr lang="en-US"/>
          </a:p>
        </p:txBody>
      </p:sp>
      <p:sp>
        <p:nvSpPr>
          <p:cNvPr id="25603"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دوره آزمايش و ارزش گذاري</a:t>
            </a:r>
            <a:endParaRPr lang="en-US" sz="3600" smtClean="0">
              <a:cs typeface="B Titr" panose="00000700000000000000" pitchFamily="2" charset="-78"/>
            </a:endParaRPr>
          </a:p>
        </p:txBody>
      </p:sp>
      <p:sp>
        <p:nvSpPr>
          <p:cNvPr id="25604" name="Rectangle 3"/>
          <p:cNvSpPr>
            <a:spLocks noGrp="1" noChangeArrowheads="1"/>
          </p:cNvSpPr>
          <p:nvPr>
            <p:ph type="body" idx="1"/>
          </p:nvPr>
        </p:nvSpPr>
        <p:spPr/>
        <p:txBody>
          <a:bodyPr/>
          <a:lstStyle/>
          <a:p>
            <a:pPr marL="609600" indent="-609600" eaLnBrk="1" hangingPunct="1">
              <a:buFontTx/>
              <a:buNone/>
            </a:pPr>
            <a:r>
              <a:rPr lang="fa-IR" b="1" smtClean="0">
                <a:cs typeface="B Zar" panose="00000400000000000000" pitchFamily="2" charset="-78"/>
              </a:rPr>
              <a:t>راه حل كلي به ذهن رسيده در مرحله بصيرت ابتدا</a:t>
            </a:r>
          </a:p>
          <a:p>
            <a:pPr marL="609600" indent="-609600" eaLnBrk="1" hangingPunct="1">
              <a:buFontTx/>
              <a:buNone/>
            </a:pPr>
            <a:r>
              <a:rPr lang="fa-IR" b="1" smtClean="0">
                <a:cs typeface="B Zar" panose="00000400000000000000" pitchFamily="2" charset="-78"/>
              </a:rPr>
              <a:t>آزمايش  و سپس مطابق وضعيت و شرايط مورد نياز فرم</a:t>
            </a:r>
          </a:p>
          <a:p>
            <a:pPr marL="609600" indent="-609600" eaLnBrk="1" hangingPunct="1">
              <a:buFontTx/>
              <a:buNone/>
            </a:pPr>
            <a:r>
              <a:rPr lang="fa-IR" b="1" smtClean="0">
                <a:cs typeface="B Zar" panose="00000400000000000000" pitchFamily="2" charset="-78"/>
              </a:rPr>
              <a:t>داده مي شود و كاربردهاي مختلف آن شناسايي ميگردد.</a:t>
            </a:r>
          </a:p>
          <a:p>
            <a:pPr marL="609600" indent="-609600" eaLnBrk="1" hangingPunct="1">
              <a:buFontTx/>
              <a:buNone/>
            </a:pPr>
            <a:endParaRPr lang="fa-IR" b="1" smtClean="0">
              <a:cs typeface="B Zar" panose="00000400000000000000" pitchFamily="2" charset="-78"/>
            </a:endParaRPr>
          </a:p>
          <a:p>
            <a:pPr marL="609600" indent="-609600" eaLnBrk="1" hangingPunct="1">
              <a:buFontTx/>
              <a:buNone/>
            </a:pPr>
            <a:r>
              <a:rPr lang="fa-IR" b="1" smtClean="0">
                <a:cs typeface="B Zar" panose="00000400000000000000" pitchFamily="2" charset="-78"/>
              </a:rPr>
              <a:t>خلاقيت :  خلاقيت را مي توان روشي براي  حل مسايل</a:t>
            </a:r>
          </a:p>
          <a:p>
            <a:pPr marL="609600" indent="-609600" eaLnBrk="1" hangingPunct="1">
              <a:buFontTx/>
              <a:buNone/>
            </a:pPr>
            <a:r>
              <a:rPr lang="fa-IR" b="1" smtClean="0">
                <a:cs typeface="B Zar" panose="00000400000000000000" pitchFamily="2" charset="-78"/>
              </a:rPr>
              <a:t>                 دانست.</a:t>
            </a:r>
            <a:endParaRPr lang="en-US" b="1" smtClean="0">
              <a:cs typeface="B Zar" panose="00000400000000000000" pitchFamily="2"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02D47374-8EE9-48BB-8C08-D4FFE293A263}" type="slidenum">
              <a:rPr lang="ar-SA"/>
              <a:pPr eaLnBrk="1" hangingPunct="1"/>
              <a:t>22</a:t>
            </a:fld>
            <a:endParaRPr lang="en-US"/>
          </a:p>
        </p:txBody>
      </p:sp>
      <p:sp>
        <p:nvSpPr>
          <p:cNvPr id="26627" name="Rectangle 2"/>
          <p:cNvSpPr>
            <a:spLocks noGrp="1" noChangeArrowheads="1"/>
          </p:cNvSpPr>
          <p:nvPr>
            <p:ph type="title"/>
          </p:nvPr>
        </p:nvSpPr>
        <p:spPr/>
        <p:txBody>
          <a:bodyPr/>
          <a:lstStyle/>
          <a:p>
            <a:pPr eaLnBrk="1" hangingPunct="1"/>
            <a:r>
              <a:rPr lang="fa-IR" sz="3600" smtClean="0">
                <a:cs typeface="B Titr" panose="00000700000000000000" pitchFamily="2" charset="-78"/>
              </a:rPr>
              <a:t>فرآيند حل خلاق مساله </a:t>
            </a:r>
            <a:endParaRPr lang="en-US" sz="3600" smtClean="0">
              <a:cs typeface="B Titr" panose="00000700000000000000" pitchFamily="2" charset="-78"/>
            </a:endParaRPr>
          </a:p>
        </p:txBody>
      </p:sp>
      <p:sp>
        <p:nvSpPr>
          <p:cNvPr id="26628" name="Text Box 3"/>
          <p:cNvSpPr txBox="1">
            <a:spLocks noChangeArrowheads="1"/>
          </p:cNvSpPr>
          <p:nvPr/>
        </p:nvSpPr>
        <p:spPr bwMode="auto">
          <a:xfrm>
            <a:off x="1187450" y="2492375"/>
            <a:ext cx="1871663"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rtl="1" eaLnBrk="1" hangingPunct="1">
              <a:spcBef>
                <a:spcPct val="50000"/>
              </a:spcBef>
            </a:pPr>
            <a:r>
              <a:rPr lang="fa-IR" sz="1400" b="1">
                <a:solidFill>
                  <a:srgbClr val="003300"/>
                </a:solidFill>
                <a:latin typeface="Tahoma" panose="020B0604030504040204" pitchFamily="34" charset="0"/>
                <a:cs typeface="B Zar" panose="00000400000000000000" pitchFamily="2" charset="-78"/>
              </a:rPr>
              <a:t>تجزيه و تحليل محيطي</a:t>
            </a:r>
            <a:r>
              <a:rPr lang="fa-IR" sz="1400" b="1">
                <a:solidFill>
                  <a:schemeClr val="accent2"/>
                </a:solidFill>
                <a:latin typeface="Tahoma" panose="020B0604030504040204" pitchFamily="34" charset="0"/>
                <a:cs typeface="B Zar" panose="00000400000000000000" pitchFamily="2" charset="-78"/>
              </a:rPr>
              <a:t> </a:t>
            </a:r>
            <a:endParaRPr lang="en-US" sz="1400" b="1">
              <a:solidFill>
                <a:schemeClr val="accent2"/>
              </a:solidFill>
              <a:latin typeface="Tahoma" panose="020B0604030504040204" pitchFamily="34" charset="0"/>
              <a:cs typeface="B Zar" panose="00000400000000000000" pitchFamily="2" charset="-78"/>
            </a:endParaRPr>
          </a:p>
        </p:txBody>
      </p:sp>
      <p:sp>
        <p:nvSpPr>
          <p:cNvPr id="26629" name="Text Box 4"/>
          <p:cNvSpPr txBox="1">
            <a:spLocks noChangeArrowheads="1"/>
          </p:cNvSpPr>
          <p:nvPr/>
        </p:nvSpPr>
        <p:spPr bwMode="auto">
          <a:xfrm>
            <a:off x="3582988" y="2492375"/>
            <a:ext cx="1871662"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rtl="1" eaLnBrk="1" hangingPunct="1">
              <a:spcBef>
                <a:spcPct val="50000"/>
              </a:spcBef>
            </a:pPr>
            <a:r>
              <a:rPr lang="fa-IR" sz="1400" b="1">
                <a:solidFill>
                  <a:srgbClr val="003300"/>
                </a:solidFill>
                <a:latin typeface="Tahoma" panose="020B0604030504040204" pitchFamily="34" charset="0"/>
                <a:cs typeface="B Zar" panose="00000400000000000000" pitchFamily="2" charset="-78"/>
              </a:rPr>
              <a:t>تشخيص مشكل </a:t>
            </a:r>
            <a:endParaRPr lang="en-US" sz="1400" b="1">
              <a:solidFill>
                <a:srgbClr val="003300"/>
              </a:solidFill>
              <a:latin typeface="Tahoma" panose="020B0604030504040204" pitchFamily="34" charset="0"/>
              <a:cs typeface="B Zar" panose="00000400000000000000" pitchFamily="2" charset="-78"/>
            </a:endParaRPr>
          </a:p>
        </p:txBody>
      </p:sp>
      <p:sp>
        <p:nvSpPr>
          <p:cNvPr id="26630" name="Text Box 5"/>
          <p:cNvSpPr txBox="1">
            <a:spLocks noChangeArrowheads="1"/>
          </p:cNvSpPr>
          <p:nvPr/>
        </p:nvSpPr>
        <p:spPr bwMode="auto">
          <a:xfrm>
            <a:off x="6011863" y="2492375"/>
            <a:ext cx="1871662"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rtl="1" eaLnBrk="1" hangingPunct="1">
              <a:spcBef>
                <a:spcPct val="50000"/>
              </a:spcBef>
            </a:pPr>
            <a:r>
              <a:rPr lang="fa-IR" sz="1400" b="1">
                <a:solidFill>
                  <a:srgbClr val="003300"/>
                </a:solidFill>
                <a:latin typeface="Tahoma" panose="020B0604030504040204" pitchFamily="34" charset="0"/>
                <a:cs typeface="B Zar" panose="00000400000000000000" pitchFamily="2" charset="-78"/>
              </a:rPr>
              <a:t>شناسايي مشكل </a:t>
            </a:r>
            <a:endParaRPr lang="en-US" sz="1400" b="1">
              <a:solidFill>
                <a:srgbClr val="003300"/>
              </a:solidFill>
              <a:latin typeface="Tahoma" panose="020B0604030504040204" pitchFamily="34" charset="0"/>
              <a:cs typeface="B Zar" panose="00000400000000000000" pitchFamily="2" charset="-78"/>
            </a:endParaRPr>
          </a:p>
        </p:txBody>
      </p:sp>
      <p:sp>
        <p:nvSpPr>
          <p:cNvPr id="26631" name="Text Box 6"/>
          <p:cNvSpPr txBox="1">
            <a:spLocks noChangeArrowheads="1"/>
          </p:cNvSpPr>
          <p:nvPr/>
        </p:nvSpPr>
        <p:spPr bwMode="auto">
          <a:xfrm>
            <a:off x="6011863" y="3141663"/>
            <a:ext cx="1871662"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rtl="1" eaLnBrk="1" hangingPunct="1">
              <a:spcBef>
                <a:spcPct val="50000"/>
              </a:spcBef>
            </a:pPr>
            <a:r>
              <a:rPr lang="fa-IR" sz="1400" b="1">
                <a:solidFill>
                  <a:srgbClr val="003300"/>
                </a:solidFill>
                <a:latin typeface="Tahoma" panose="020B0604030504040204" pitchFamily="34" charset="0"/>
                <a:cs typeface="B Zar" panose="00000400000000000000" pitchFamily="2" charset="-78"/>
              </a:rPr>
              <a:t>فرضيه سازي </a:t>
            </a:r>
            <a:endParaRPr lang="en-US" sz="1400" b="1">
              <a:solidFill>
                <a:srgbClr val="003300"/>
              </a:solidFill>
              <a:latin typeface="Tahoma" panose="020B0604030504040204" pitchFamily="34" charset="0"/>
              <a:cs typeface="B Zar" panose="00000400000000000000" pitchFamily="2" charset="-78"/>
            </a:endParaRPr>
          </a:p>
        </p:txBody>
      </p:sp>
      <p:sp>
        <p:nvSpPr>
          <p:cNvPr id="26632" name="Text Box 7"/>
          <p:cNvSpPr txBox="1">
            <a:spLocks noChangeArrowheads="1"/>
          </p:cNvSpPr>
          <p:nvPr/>
        </p:nvSpPr>
        <p:spPr bwMode="auto">
          <a:xfrm>
            <a:off x="6011863" y="3789363"/>
            <a:ext cx="1871662"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rtl="1" eaLnBrk="1" hangingPunct="1">
              <a:spcBef>
                <a:spcPct val="50000"/>
              </a:spcBef>
            </a:pPr>
            <a:r>
              <a:rPr lang="fa-IR" sz="1400" b="1">
                <a:solidFill>
                  <a:srgbClr val="003300"/>
                </a:solidFill>
                <a:latin typeface="Tahoma" panose="020B0604030504040204" pitchFamily="34" charset="0"/>
                <a:cs typeface="B Zar" panose="00000400000000000000" pitchFamily="2" charset="-78"/>
              </a:rPr>
              <a:t>شقوق مختلف </a:t>
            </a:r>
            <a:endParaRPr lang="en-US" sz="1400" b="1">
              <a:solidFill>
                <a:srgbClr val="003300"/>
              </a:solidFill>
              <a:latin typeface="Tahoma" panose="020B0604030504040204" pitchFamily="34" charset="0"/>
              <a:cs typeface="B Zar" panose="00000400000000000000" pitchFamily="2" charset="-78"/>
            </a:endParaRPr>
          </a:p>
        </p:txBody>
      </p:sp>
      <p:sp>
        <p:nvSpPr>
          <p:cNvPr id="26633" name="Text Box 8"/>
          <p:cNvSpPr txBox="1">
            <a:spLocks noChangeArrowheads="1"/>
          </p:cNvSpPr>
          <p:nvPr/>
        </p:nvSpPr>
        <p:spPr bwMode="auto">
          <a:xfrm>
            <a:off x="6011863" y="4508500"/>
            <a:ext cx="1871662"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rtl="1" eaLnBrk="1" hangingPunct="1">
              <a:spcBef>
                <a:spcPct val="50000"/>
              </a:spcBef>
            </a:pPr>
            <a:r>
              <a:rPr lang="fa-IR" sz="1400" b="1">
                <a:solidFill>
                  <a:srgbClr val="003300"/>
                </a:solidFill>
                <a:latin typeface="Tahoma" panose="020B0604030504040204" pitchFamily="34" charset="0"/>
                <a:cs typeface="B Zar" panose="00000400000000000000" pitchFamily="2" charset="-78"/>
              </a:rPr>
              <a:t>ارزيابي و انتخاب</a:t>
            </a:r>
            <a:r>
              <a:rPr lang="fa-IR" sz="1400" b="1">
                <a:latin typeface="Tahoma" panose="020B0604030504040204" pitchFamily="34" charset="0"/>
                <a:cs typeface="B Zar" panose="00000400000000000000" pitchFamily="2" charset="-78"/>
              </a:rPr>
              <a:t>  </a:t>
            </a:r>
            <a:endParaRPr lang="en-US" sz="1400" b="1">
              <a:latin typeface="Tahoma" panose="020B0604030504040204" pitchFamily="34" charset="0"/>
              <a:cs typeface="B Zar" panose="00000400000000000000" pitchFamily="2" charset="-78"/>
            </a:endParaRPr>
          </a:p>
        </p:txBody>
      </p:sp>
      <p:sp>
        <p:nvSpPr>
          <p:cNvPr id="26634" name="Text Box 9"/>
          <p:cNvSpPr txBox="1">
            <a:spLocks noChangeArrowheads="1"/>
          </p:cNvSpPr>
          <p:nvPr/>
        </p:nvSpPr>
        <p:spPr bwMode="auto">
          <a:xfrm>
            <a:off x="3635375" y="4524375"/>
            <a:ext cx="1871663"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rtl="1" eaLnBrk="1" hangingPunct="1">
              <a:spcBef>
                <a:spcPct val="50000"/>
              </a:spcBef>
            </a:pPr>
            <a:r>
              <a:rPr lang="fa-IR" sz="1400" b="1">
                <a:solidFill>
                  <a:srgbClr val="003300"/>
                </a:solidFill>
                <a:latin typeface="Tahoma" panose="020B0604030504040204" pitchFamily="34" charset="0"/>
                <a:cs typeface="B Zar" panose="00000400000000000000" pitchFamily="2" charset="-78"/>
              </a:rPr>
              <a:t>اجرا </a:t>
            </a:r>
            <a:endParaRPr lang="en-US" sz="1400" b="1">
              <a:solidFill>
                <a:srgbClr val="003300"/>
              </a:solidFill>
              <a:latin typeface="Tahoma" panose="020B0604030504040204" pitchFamily="34" charset="0"/>
              <a:cs typeface="B Zar" panose="00000400000000000000" pitchFamily="2" charset="-78"/>
            </a:endParaRPr>
          </a:p>
        </p:txBody>
      </p:sp>
      <p:sp>
        <p:nvSpPr>
          <p:cNvPr id="26635" name="Text Box 10"/>
          <p:cNvSpPr txBox="1">
            <a:spLocks noChangeArrowheads="1"/>
          </p:cNvSpPr>
          <p:nvPr/>
        </p:nvSpPr>
        <p:spPr bwMode="auto">
          <a:xfrm>
            <a:off x="1258888" y="4524375"/>
            <a:ext cx="1871662"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rtl="1" eaLnBrk="1" hangingPunct="1">
              <a:spcBef>
                <a:spcPct val="50000"/>
              </a:spcBef>
            </a:pPr>
            <a:r>
              <a:rPr lang="fa-IR" sz="1400" b="1">
                <a:solidFill>
                  <a:srgbClr val="003300"/>
                </a:solidFill>
                <a:latin typeface="Tahoma" panose="020B0604030504040204" pitchFamily="34" charset="0"/>
                <a:cs typeface="B Zar" panose="00000400000000000000" pitchFamily="2" charset="-78"/>
              </a:rPr>
              <a:t>كنترل</a:t>
            </a:r>
            <a:endParaRPr lang="en-US" sz="1400" b="1">
              <a:solidFill>
                <a:srgbClr val="003300"/>
              </a:solidFill>
              <a:latin typeface="Tahoma" panose="020B0604030504040204" pitchFamily="34" charset="0"/>
              <a:cs typeface="B Zar" panose="00000400000000000000" pitchFamily="2" charset="-78"/>
            </a:endParaRPr>
          </a:p>
        </p:txBody>
      </p:sp>
      <p:sp>
        <p:nvSpPr>
          <p:cNvPr id="26636" name="Line 11"/>
          <p:cNvSpPr>
            <a:spLocks noChangeShapeType="1"/>
          </p:cNvSpPr>
          <p:nvPr/>
        </p:nvSpPr>
        <p:spPr bwMode="auto">
          <a:xfrm flipH="1">
            <a:off x="842963" y="4724400"/>
            <a:ext cx="39528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6637" name="Line 12"/>
          <p:cNvSpPr>
            <a:spLocks noChangeShapeType="1"/>
          </p:cNvSpPr>
          <p:nvPr/>
        </p:nvSpPr>
        <p:spPr bwMode="auto">
          <a:xfrm flipV="1">
            <a:off x="827088" y="2636838"/>
            <a:ext cx="0" cy="20875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26638" name="Line 13"/>
          <p:cNvSpPr>
            <a:spLocks noChangeShapeType="1"/>
          </p:cNvSpPr>
          <p:nvPr/>
        </p:nvSpPr>
        <p:spPr bwMode="auto">
          <a:xfrm>
            <a:off x="827088" y="2636838"/>
            <a:ext cx="36036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6639" name="Line 14"/>
          <p:cNvSpPr>
            <a:spLocks noChangeShapeType="1"/>
          </p:cNvSpPr>
          <p:nvPr/>
        </p:nvSpPr>
        <p:spPr bwMode="auto">
          <a:xfrm>
            <a:off x="3059113" y="2636838"/>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6640" name="Line 15"/>
          <p:cNvSpPr>
            <a:spLocks noChangeShapeType="1"/>
          </p:cNvSpPr>
          <p:nvPr/>
        </p:nvSpPr>
        <p:spPr bwMode="auto">
          <a:xfrm>
            <a:off x="5478463" y="2622550"/>
            <a:ext cx="50482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6641" name="Line 16"/>
          <p:cNvSpPr>
            <a:spLocks noChangeShapeType="1"/>
          </p:cNvSpPr>
          <p:nvPr/>
        </p:nvSpPr>
        <p:spPr bwMode="auto">
          <a:xfrm>
            <a:off x="6948488" y="2819400"/>
            <a:ext cx="0" cy="2873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6642" name="Line 17"/>
          <p:cNvSpPr>
            <a:spLocks noChangeShapeType="1"/>
          </p:cNvSpPr>
          <p:nvPr/>
        </p:nvSpPr>
        <p:spPr bwMode="auto">
          <a:xfrm>
            <a:off x="6948488" y="3481388"/>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6643" name="Line 18"/>
          <p:cNvSpPr>
            <a:spLocks noChangeShapeType="1"/>
          </p:cNvSpPr>
          <p:nvPr/>
        </p:nvSpPr>
        <p:spPr bwMode="auto">
          <a:xfrm>
            <a:off x="6929438" y="4114800"/>
            <a:ext cx="19050" cy="322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6644" name="Line 19"/>
          <p:cNvSpPr>
            <a:spLocks noChangeShapeType="1"/>
          </p:cNvSpPr>
          <p:nvPr/>
        </p:nvSpPr>
        <p:spPr bwMode="auto">
          <a:xfrm flipH="1">
            <a:off x="5561013" y="4652963"/>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26645" name="Line 20"/>
          <p:cNvSpPr>
            <a:spLocks noChangeShapeType="1"/>
          </p:cNvSpPr>
          <p:nvPr/>
        </p:nvSpPr>
        <p:spPr bwMode="auto">
          <a:xfrm flipH="1">
            <a:off x="3165475" y="4672013"/>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9750" y="0"/>
            <a:ext cx="8001000" cy="1216025"/>
          </a:xfrm>
        </p:spPr>
        <p:txBody>
          <a:bodyPr/>
          <a:lstStyle/>
          <a:p>
            <a:pPr eaLnBrk="1" hangingPunct="1"/>
            <a:r>
              <a:rPr lang="fa-IR" b="1" smtClean="0">
                <a:solidFill>
                  <a:schemeClr val="hlink"/>
                </a:solidFill>
              </a:rPr>
              <a:t>تحليل محيط</a:t>
            </a:r>
            <a:endParaRPr lang="en-US" b="1" smtClean="0">
              <a:solidFill>
                <a:schemeClr val="hlink"/>
              </a:solidFill>
            </a:endParaRPr>
          </a:p>
        </p:txBody>
      </p:sp>
      <p:sp>
        <p:nvSpPr>
          <p:cNvPr id="27651" name="Rectangle 3"/>
          <p:cNvSpPr>
            <a:spLocks noGrp="1" noChangeArrowheads="1"/>
          </p:cNvSpPr>
          <p:nvPr>
            <p:ph type="body" idx="1"/>
          </p:nvPr>
        </p:nvSpPr>
        <p:spPr/>
        <p:txBody>
          <a:bodyPr/>
          <a:lstStyle/>
          <a:p>
            <a:pPr algn="r" eaLnBrk="1" hangingPunct="1">
              <a:buFont typeface="Wingdings" panose="05000000000000000000" pitchFamily="2" charset="2"/>
              <a:buNone/>
            </a:pPr>
            <a:r>
              <a:rPr lang="fa-IR" b="1" smtClean="0"/>
              <a:t>اگر پيوسته در جست و جوي مسائل نباشيد پس چگونه خواهيد دانست كه آيا اين مسائل وجود دارد يا نه؟</a:t>
            </a:r>
          </a:p>
          <a:p>
            <a:pPr algn="r" eaLnBrk="1" hangingPunct="1">
              <a:buFont typeface="Wingdings" panose="05000000000000000000" pitchFamily="2" charset="2"/>
              <a:buNone/>
            </a:pPr>
            <a:r>
              <a:rPr lang="fa-IR" b="1" smtClean="0"/>
              <a:t>شركت نفت  </a:t>
            </a:r>
            <a:r>
              <a:rPr lang="en-US" b="1" smtClean="0">
                <a:solidFill>
                  <a:schemeClr val="accent2"/>
                </a:solidFill>
              </a:rPr>
              <a:t>Royal Dutch/shell</a:t>
            </a:r>
            <a:r>
              <a:rPr lang="fa-IR" b="1" smtClean="0"/>
              <a:t> ميليون ها دلار سالانه صرف پيگيري مسائل مربوط به رقابت و اقتصاد و كسب اطلاعات درباره مشتريان خود مي كند و اين هزينه صرفاً براي يك نوع سيستم اطلاعاتي، يعني سيستم اطلاعات راهبردي صورت مي گيرد.</a:t>
            </a:r>
            <a:endParaRPr lang="en-US" b="1"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9750" y="0"/>
            <a:ext cx="8001000" cy="1216025"/>
          </a:xfrm>
        </p:spPr>
        <p:txBody>
          <a:bodyPr/>
          <a:lstStyle/>
          <a:p>
            <a:pPr eaLnBrk="1" hangingPunct="1"/>
            <a:r>
              <a:rPr lang="fa-IR" sz="5000" b="1" smtClean="0">
                <a:solidFill>
                  <a:schemeClr val="hlink"/>
                </a:solidFill>
              </a:rPr>
              <a:t>تشخيص مسئله</a:t>
            </a:r>
            <a:endParaRPr lang="en-US" sz="5000" b="1" smtClean="0">
              <a:solidFill>
                <a:schemeClr val="hlink"/>
              </a:solidFill>
            </a:endParaRPr>
          </a:p>
        </p:txBody>
      </p:sp>
      <p:sp>
        <p:nvSpPr>
          <p:cNvPr id="28675" name="Rectangle 3"/>
          <p:cNvSpPr>
            <a:spLocks noGrp="1" noChangeArrowheads="1"/>
          </p:cNvSpPr>
          <p:nvPr>
            <p:ph type="body" idx="1"/>
          </p:nvPr>
        </p:nvSpPr>
        <p:spPr/>
        <p:txBody>
          <a:bodyPr/>
          <a:lstStyle/>
          <a:p>
            <a:pPr algn="r" eaLnBrk="1" hangingPunct="1">
              <a:buFont typeface="Wingdings" panose="05000000000000000000" pitchFamily="2" charset="2"/>
              <a:buNone/>
            </a:pPr>
            <a:r>
              <a:rPr lang="fa-IR" b="1" smtClean="0"/>
              <a:t>پيش از آنكه بتوانيد مسئله اي را حل كنيد يا از فرصتي استفاده كنيد بايد از وجود آن مسئله يا فرصت با خبر شويد.</a:t>
            </a:r>
          </a:p>
          <a:p>
            <a:pPr algn="r" eaLnBrk="1" hangingPunct="1">
              <a:buFont typeface="Wingdings" panose="05000000000000000000" pitchFamily="2" charset="2"/>
              <a:buNone/>
            </a:pPr>
            <a:r>
              <a:rPr lang="fa-IR" b="1" smtClean="0"/>
              <a:t>براي مثال هنگامي كه ميكيوكيتا نو در اوايل دهه </a:t>
            </a:r>
            <a:r>
              <a:rPr lang="fa-IR" b="1" smtClean="0">
                <a:solidFill>
                  <a:srgbClr val="FF66CC"/>
                </a:solidFill>
              </a:rPr>
              <a:t>1990</a:t>
            </a:r>
            <a:r>
              <a:rPr lang="fa-IR" b="1" smtClean="0"/>
              <a:t> اقدام به تجزيه و تحليل اطلاعات مربوط به هزينه توليد در شركت نمود در نهايت، احساس كرد يك جاي كار خراب است. مشكل اين بود كه پس انداز لازمي را كه مي بايست از بابت اتوماسيون و روباتي كردن كارخانه كه به تازگي آن را تكميل كرده است به دست آورد، به دست نمي آورد.</a:t>
            </a:r>
            <a:endParaRPr lang="en-US" b="1"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74675" y="304800"/>
            <a:ext cx="8001000" cy="892175"/>
          </a:xfrm>
        </p:spPr>
        <p:txBody>
          <a:bodyPr/>
          <a:lstStyle/>
          <a:p>
            <a:pPr eaLnBrk="1" hangingPunct="1"/>
            <a:r>
              <a:rPr lang="fa-IR" b="1" smtClean="0">
                <a:solidFill>
                  <a:schemeClr val="hlink"/>
                </a:solidFill>
              </a:rPr>
              <a:t>شناخت مسئله</a:t>
            </a:r>
            <a:endParaRPr lang="en-US" b="1" smtClean="0">
              <a:solidFill>
                <a:schemeClr val="hlink"/>
              </a:solidFill>
            </a:endParaRPr>
          </a:p>
        </p:txBody>
      </p:sp>
      <p:sp>
        <p:nvSpPr>
          <p:cNvPr id="29699" name="Rectangle 3"/>
          <p:cNvSpPr>
            <a:spLocks noGrp="1" noChangeArrowheads="1"/>
          </p:cNvSpPr>
          <p:nvPr>
            <p:ph type="body" idx="1"/>
          </p:nvPr>
        </p:nvSpPr>
        <p:spPr/>
        <p:txBody>
          <a:bodyPr/>
          <a:lstStyle/>
          <a:p>
            <a:pPr algn="r" eaLnBrk="1" hangingPunct="1">
              <a:buFont typeface="Wingdings" panose="05000000000000000000" pitchFamily="2" charset="2"/>
              <a:buNone/>
            </a:pPr>
            <a:endParaRPr lang="en-US" b="1" smtClean="0"/>
          </a:p>
          <a:p>
            <a:pPr algn="r" eaLnBrk="1" hangingPunct="1">
              <a:buFont typeface="Wingdings" panose="05000000000000000000" pitchFamily="2" charset="2"/>
              <a:buNone/>
            </a:pPr>
            <a:r>
              <a:rPr lang="fa-IR" b="1" smtClean="0"/>
              <a:t>تفكر استدلالي و شهودي هر دو در اين مرحله صورت مي گيرد.اما شناسايي يك فرآيند عقلايي و استدلالي است.</a:t>
            </a:r>
            <a:endParaRPr lang="en-US" b="1"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11188" y="0"/>
            <a:ext cx="8001000" cy="1216025"/>
          </a:xfrm>
        </p:spPr>
        <p:txBody>
          <a:bodyPr/>
          <a:lstStyle/>
          <a:p>
            <a:pPr eaLnBrk="1" hangingPunct="1"/>
            <a:r>
              <a:rPr lang="fa-IR" sz="3400" b="1" smtClean="0">
                <a:solidFill>
                  <a:schemeClr val="hlink"/>
                </a:solidFill>
              </a:rPr>
              <a:t>سئوالات اصلي مطرح شده در شناخت مسئله</a:t>
            </a:r>
            <a:r>
              <a:rPr lang="fa-IR" sz="3400" smtClean="0"/>
              <a:t>	</a:t>
            </a:r>
            <a:endParaRPr lang="en-US" sz="3400" smtClean="0"/>
          </a:p>
        </p:txBody>
      </p:sp>
      <p:sp>
        <p:nvSpPr>
          <p:cNvPr id="38915" name="Rectangle 3"/>
          <p:cNvSpPr>
            <a:spLocks noGrp="1" noChangeArrowheads="1"/>
          </p:cNvSpPr>
          <p:nvPr>
            <p:ph type="body" idx="1"/>
          </p:nvPr>
        </p:nvSpPr>
        <p:spPr/>
        <p:txBody>
          <a:bodyPr/>
          <a:lstStyle/>
          <a:p>
            <a:pPr algn="r" eaLnBrk="1" hangingPunct="1">
              <a:buFont typeface="Wingdings" panose="05000000000000000000" pitchFamily="2" charset="2"/>
              <a:buNone/>
            </a:pPr>
            <a:r>
              <a:rPr lang="fa-IR" b="1" smtClean="0">
                <a:solidFill>
                  <a:srgbClr val="FF66CC"/>
                </a:solidFill>
              </a:rPr>
              <a:t>1-</a:t>
            </a:r>
            <a:r>
              <a:rPr lang="fa-IR" b="1" smtClean="0"/>
              <a:t> چه اتفاقي افتاد، يا خواهد افتاد؟</a:t>
            </a:r>
          </a:p>
          <a:p>
            <a:pPr algn="r" eaLnBrk="1" hangingPunct="1">
              <a:buFont typeface="Wingdings" panose="05000000000000000000" pitchFamily="2" charset="2"/>
              <a:buNone/>
            </a:pPr>
            <a:r>
              <a:rPr lang="fa-IR" b="1" smtClean="0">
                <a:solidFill>
                  <a:srgbClr val="FF66CC"/>
                </a:solidFill>
              </a:rPr>
              <a:t>2- </a:t>
            </a:r>
            <a:r>
              <a:rPr lang="fa-IR" b="1" smtClean="0"/>
              <a:t>روي چه كسي تأثير گذاشت يا خواهد گذاشت؟</a:t>
            </a:r>
          </a:p>
          <a:p>
            <a:pPr algn="r" eaLnBrk="1" hangingPunct="1">
              <a:buFont typeface="Wingdings" panose="05000000000000000000" pitchFamily="2" charset="2"/>
              <a:buNone/>
            </a:pPr>
            <a:r>
              <a:rPr lang="fa-IR" b="1" smtClean="0">
                <a:solidFill>
                  <a:srgbClr val="FF66CC"/>
                </a:solidFill>
              </a:rPr>
              <a:t>3-</a:t>
            </a:r>
            <a:r>
              <a:rPr lang="fa-IR" b="1" smtClean="0"/>
              <a:t> چه زماني اتفاق افتاد يا خواهد افتاد؟</a:t>
            </a:r>
          </a:p>
          <a:p>
            <a:pPr algn="r" eaLnBrk="1" hangingPunct="1">
              <a:buFont typeface="Wingdings" panose="05000000000000000000" pitchFamily="2" charset="2"/>
              <a:buNone/>
            </a:pPr>
            <a:r>
              <a:rPr lang="fa-IR" b="1" smtClean="0">
                <a:solidFill>
                  <a:srgbClr val="FF66CC"/>
                </a:solidFill>
              </a:rPr>
              <a:t>4- </a:t>
            </a:r>
            <a:r>
              <a:rPr lang="fa-IR" b="1" smtClean="0"/>
              <a:t>چگونه اتفاق افتاد با خواهد افتاد؟</a:t>
            </a:r>
          </a:p>
          <a:p>
            <a:pPr algn="r" eaLnBrk="1" hangingPunct="1">
              <a:buFont typeface="Wingdings" panose="05000000000000000000" pitchFamily="2" charset="2"/>
              <a:buNone/>
            </a:pPr>
            <a:r>
              <a:rPr lang="fa-IR" b="1" smtClean="0">
                <a:solidFill>
                  <a:srgbClr val="FF66CC"/>
                </a:solidFill>
              </a:rPr>
              <a:t>5-</a:t>
            </a:r>
            <a:r>
              <a:rPr lang="fa-IR" b="1" smtClean="0"/>
              <a:t> چرا اتفاق افتاد يا خواهد افتاد؟</a:t>
            </a:r>
          </a:p>
          <a:p>
            <a:pPr algn="r" eaLnBrk="1" hangingPunct="1">
              <a:buFont typeface="Wingdings" panose="05000000000000000000" pitchFamily="2" charset="2"/>
              <a:buNone/>
            </a:pPr>
            <a:r>
              <a:rPr lang="fa-IR" b="1" smtClean="0">
                <a:solidFill>
                  <a:srgbClr val="FF66CC"/>
                </a:solidFill>
              </a:rPr>
              <a:t>6-</a:t>
            </a:r>
            <a:r>
              <a:rPr lang="fa-IR" b="1" smtClean="0"/>
              <a:t> چه بايد بكنيم تا موفق باشيم؟</a:t>
            </a:r>
            <a:endParaRPr lang="en-US"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38915">
                                            <p:txEl>
                                              <p:pRg st="0" end="0"/>
                                            </p:txEl>
                                          </p:spTgt>
                                        </p:tgtEl>
                                        <p:attrNameLst>
                                          <p:attrName>style.color</p:attrName>
                                        </p:attrNameLst>
                                      </p:cBhvr>
                                      <p:to>
                                        <a:srgbClr val="00CCFF"/>
                                      </p:to>
                                    </p:animClr>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mph" presetSubtype="2" fill="hold" grpId="0" nodeType="clickEffect">
                                  <p:stCondLst>
                                    <p:cond delay="0"/>
                                  </p:stCondLst>
                                  <p:childTnLst>
                                    <p:animClr clrSpc="rgb" dir="cw">
                                      <p:cBhvr override="childStyle">
                                        <p:cTn id="10" dur="2000" fill="hold"/>
                                        <p:tgtEl>
                                          <p:spTgt spid="38915">
                                            <p:txEl>
                                              <p:pRg st="1" end="1"/>
                                            </p:txEl>
                                          </p:spTgt>
                                        </p:tgtEl>
                                        <p:attrNameLst>
                                          <p:attrName>style.color</p:attrName>
                                        </p:attrNameLst>
                                      </p:cBhvr>
                                      <p:to>
                                        <a:srgbClr val="00CCFF"/>
                                      </p:to>
                                    </p:animClr>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mph" presetSubtype="2" fill="hold" grpId="0" nodeType="clickEffect">
                                  <p:stCondLst>
                                    <p:cond delay="0"/>
                                  </p:stCondLst>
                                  <p:childTnLst>
                                    <p:animClr clrSpc="rgb" dir="cw">
                                      <p:cBhvr override="childStyle">
                                        <p:cTn id="14" dur="2000" fill="hold"/>
                                        <p:tgtEl>
                                          <p:spTgt spid="38915">
                                            <p:txEl>
                                              <p:pRg st="2" end="2"/>
                                            </p:txEl>
                                          </p:spTgt>
                                        </p:tgtEl>
                                        <p:attrNameLst>
                                          <p:attrName>style.color</p:attrName>
                                        </p:attrNameLst>
                                      </p:cBhvr>
                                      <p:to>
                                        <a:srgbClr val="00CCFF"/>
                                      </p:to>
                                    </p:animClr>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mph" presetSubtype="2" fill="hold" grpId="0" nodeType="clickEffect">
                                  <p:stCondLst>
                                    <p:cond delay="0"/>
                                  </p:stCondLst>
                                  <p:childTnLst>
                                    <p:animClr clrSpc="rgb" dir="cw">
                                      <p:cBhvr override="childStyle">
                                        <p:cTn id="18" dur="2000" fill="hold"/>
                                        <p:tgtEl>
                                          <p:spTgt spid="38915">
                                            <p:txEl>
                                              <p:pRg st="3" end="3"/>
                                            </p:txEl>
                                          </p:spTgt>
                                        </p:tgtEl>
                                        <p:attrNameLst>
                                          <p:attrName>style.color</p:attrName>
                                        </p:attrNameLst>
                                      </p:cBhvr>
                                      <p:to>
                                        <a:srgbClr val="00CCFF"/>
                                      </p:to>
                                    </p:animClr>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mph" presetSubtype="2" fill="hold" grpId="0" nodeType="clickEffect">
                                  <p:stCondLst>
                                    <p:cond delay="0"/>
                                  </p:stCondLst>
                                  <p:childTnLst>
                                    <p:animClr clrSpc="rgb" dir="cw">
                                      <p:cBhvr override="childStyle">
                                        <p:cTn id="22" dur="2000" fill="hold"/>
                                        <p:tgtEl>
                                          <p:spTgt spid="38915">
                                            <p:txEl>
                                              <p:pRg st="4" end="4"/>
                                            </p:txEl>
                                          </p:spTgt>
                                        </p:tgtEl>
                                        <p:attrNameLst>
                                          <p:attrName>style.color</p:attrName>
                                        </p:attrNameLst>
                                      </p:cBhvr>
                                      <p:to>
                                        <a:srgbClr val="00CCFF"/>
                                      </p:to>
                                    </p:animClr>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mph" presetSubtype="2" fill="hold" grpId="0" nodeType="clickEffect">
                                  <p:stCondLst>
                                    <p:cond delay="0"/>
                                  </p:stCondLst>
                                  <p:childTnLst>
                                    <p:animClr clrSpc="rgb" dir="cw">
                                      <p:cBhvr override="childStyle">
                                        <p:cTn id="26" dur="2000" fill="hold"/>
                                        <p:tgtEl>
                                          <p:spTgt spid="38915">
                                            <p:txEl>
                                              <p:pRg st="5" end="5"/>
                                            </p:txEl>
                                          </p:spTgt>
                                        </p:tgtEl>
                                        <p:attrNameLst>
                                          <p:attrName>style.color</p:attrName>
                                        </p:attrNameLst>
                                      </p:cBhvr>
                                      <p:to>
                                        <a:srgbClr val="00CCFF"/>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9750" y="0"/>
            <a:ext cx="8001000" cy="1216025"/>
          </a:xfrm>
        </p:spPr>
        <p:txBody>
          <a:bodyPr/>
          <a:lstStyle/>
          <a:p>
            <a:pPr eaLnBrk="1" hangingPunct="1"/>
            <a:r>
              <a:rPr lang="fa-IR" sz="3900" b="1" smtClean="0">
                <a:solidFill>
                  <a:schemeClr val="hlink"/>
                </a:solidFill>
              </a:rPr>
              <a:t>فرضيه سازي</a:t>
            </a:r>
            <a:endParaRPr lang="en-US" sz="3900" b="1" smtClean="0">
              <a:solidFill>
                <a:schemeClr val="hlink"/>
              </a:solidFill>
            </a:endParaRPr>
          </a:p>
        </p:txBody>
      </p:sp>
      <p:sp>
        <p:nvSpPr>
          <p:cNvPr id="31747" name="Rectangle 3"/>
          <p:cNvSpPr>
            <a:spLocks noGrp="1" noChangeArrowheads="1"/>
          </p:cNvSpPr>
          <p:nvPr>
            <p:ph type="body" idx="1"/>
          </p:nvPr>
        </p:nvSpPr>
        <p:spPr/>
        <p:txBody>
          <a:bodyPr/>
          <a:lstStyle/>
          <a:p>
            <a:pPr algn="r" eaLnBrk="1" hangingPunct="1">
              <a:buFont typeface="Wingdings" panose="05000000000000000000" pitchFamily="2" charset="2"/>
              <a:buNone/>
            </a:pPr>
            <a:endParaRPr lang="fa-IR" b="1" smtClean="0"/>
          </a:p>
          <a:p>
            <a:pPr algn="r" eaLnBrk="1" hangingPunct="1">
              <a:buFont typeface="Wingdings" panose="05000000000000000000" pitchFamily="2" charset="2"/>
              <a:buNone/>
            </a:pPr>
            <a:r>
              <a:rPr lang="fa-IR" b="1" smtClean="0"/>
              <a:t>فرضيه سازي درباره وضعيت عوامل آينده در شرايط حل مسئله، امري ضروري است. </a:t>
            </a:r>
          </a:p>
          <a:p>
            <a:pPr algn="r" eaLnBrk="1" hangingPunct="1">
              <a:buFont typeface="Wingdings" panose="05000000000000000000" pitchFamily="2" charset="2"/>
              <a:buNone/>
            </a:pPr>
            <a:r>
              <a:rPr lang="fa-IR" b="1" smtClean="0"/>
              <a:t>براي مثال: وضعيت اقتصاد به هنگامي كه محصولات جديد راه اندازي شود چگونه خواهد بود؟ يا واكنش مديرتان نسبت به پيشنهادتان چه خواهد بود؟</a:t>
            </a:r>
            <a:endParaRPr lang="en-US" b="1"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rtl="1" eaLnBrk="1" hangingPunct="1"/>
            <a:r>
              <a:rPr lang="fa-IR" sz="3100" b="1" smtClean="0">
                <a:solidFill>
                  <a:schemeClr val="hlink"/>
                </a:solidFill>
              </a:rPr>
              <a:t>در شركت </a:t>
            </a:r>
            <a:r>
              <a:rPr lang="en-US" sz="3100" b="1" smtClean="0">
                <a:solidFill>
                  <a:schemeClr val="hlink"/>
                </a:solidFill>
              </a:rPr>
              <a:t>FRITO-LAY</a:t>
            </a:r>
            <a:r>
              <a:rPr lang="fa-IR" sz="3100" b="1" smtClean="0">
                <a:solidFill>
                  <a:schemeClr val="hlink"/>
                </a:solidFill>
              </a:rPr>
              <a:t> حل خلاق مسئله،رمز موفقيت است.</a:t>
            </a:r>
            <a:endParaRPr lang="en-US" sz="3100" b="1" smtClean="0">
              <a:solidFill>
                <a:schemeClr val="hlink"/>
              </a:solidFill>
            </a:endParaRPr>
          </a:p>
        </p:txBody>
      </p:sp>
      <p:sp>
        <p:nvSpPr>
          <p:cNvPr id="32771" name="Rectangle 3"/>
          <p:cNvSpPr>
            <a:spLocks noGrp="1" noChangeArrowheads="1"/>
          </p:cNvSpPr>
          <p:nvPr>
            <p:ph type="body" idx="1"/>
          </p:nvPr>
        </p:nvSpPr>
        <p:spPr/>
        <p:txBody>
          <a:bodyPr/>
          <a:lstStyle/>
          <a:p>
            <a:pPr algn="r" rtl="1" eaLnBrk="1" hangingPunct="1">
              <a:buFont typeface="Wingdings" panose="05000000000000000000" pitchFamily="2" charset="2"/>
              <a:buNone/>
            </a:pPr>
            <a:r>
              <a:rPr lang="fa-IR" b="1" smtClean="0"/>
              <a:t>شركت </a:t>
            </a:r>
            <a:r>
              <a:rPr lang="en-US" b="1" smtClean="0">
                <a:solidFill>
                  <a:srgbClr val="FF66CC"/>
                </a:solidFill>
              </a:rPr>
              <a:t>FRIYO-LAY</a:t>
            </a:r>
            <a:r>
              <a:rPr lang="fa-IR" b="1" smtClean="0"/>
              <a:t> توليد كننده مواد غذايي سبك مستقر در دالاس كه ساليانه 5/3 ميليارد دلار فروش دارد نخستين بار برنامه حل خلاق مسئله </a:t>
            </a:r>
            <a:r>
              <a:rPr lang="fa-IR" b="1" smtClean="0">
                <a:solidFill>
                  <a:srgbClr val="00CCFF"/>
                </a:solidFill>
              </a:rPr>
              <a:t>(</a:t>
            </a:r>
            <a:r>
              <a:rPr lang="en-US" b="1" smtClean="0">
                <a:solidFill>
                  <a:srgbClr val="00CCFF"/>
                </a:solidFill>
              </a:rPr>
              <a:t>CPS</a:t>
            </a:r>
            <a:r>
              <a:rPr lang="fa-IR" b="1" smtClean="0">
                <a:solidFill>
                  <a:srgbClr val="00CCFF"/>
                </a:solidFill>
              </a:rPr>
              <a:t> )</a:t>
            </a:r>
            <a:r>
              <a:rPr lang="fa-IR" b="1" smtClean="0"/>
              <a:t> را در سال 1987 آغاز كرد. برنامه </a:t>
            </a:r>
            <a:r>
              <a:rPr lang="en-US" b="1" smtClean="0">
                <a:solidFill>
                  <a:srgbClr val="00CCFF"/>
                </a:solidFill>
              </a:rPr>
              <a:t>CPS</a:t>
            </a:r>
            <a:r>
              <a:rPr lang="fa-IR" b="1" smtClean="0"/>
              <a:t> در </a:t>
            </a:r>
            <a:r>
              <a:rPr lang="en-US" b="1" smtClean="0">
                <a:solidFill>
                  <a:srgbClr val="FF66CC"/>
                </a:solidFill>
              </a:rPr>
              <a:t>FRITO-LAY</a:t>
            </a:r>
            <a:r>
              <a:rPr lang="fa-IR" b="1" smtClean="0"/>
              <a:t> در هست مرحله انجام مي شود: 1- يافتن مسئله  2- جمع آوري اطلاعات 3- تعريف مسئله 4- نظريه پردازي براي يافتن راه حل 5- ارزيابي و انتخاب بهترين نظريه ها 6- تدوين يك برنامه عملي 7- قبولاندن نظريه به مديريت ارشد  و 8- عملي كردن راه حل  </a:t>
            </a:r>
            <a:endParaRPr lang="en-US" b="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11188" y="0"/>
            <a:ext cx="8001000" cy="1216025"/>
          </a:xfrm>
        </p:spPr>
        <p:txBody>
          <a:bodyPr/>
          <a:lstStyle/>
          <a:p>
            <a:pPr eaLnBrk="1" hangingPunct="1"/>
            <a:r>
              <a:rPr lang="fa-IR" b="1" smtClean="0">
                <a:solidFill>
                  <a:schemeClr val="hlink"/>
                </a:solidFill>
              </a:rPr>
              <a:t>خلق راه كارهاي گوناگون</a:t>
            </a:r>
            <a:endParaRPr lang="en-US" b="1" smtClean="0">
              <a:solidFill>
                <a:schemeClr val="hlink"/>
              </a:solidFill>
            </a:endParaRPr>
          </a:p>
        </p:txBody>
      </p:sp>
      <p:sp>
        <p:nvSpPr>
          <p:cNvPr id="33795" name="Rectangle 3"/>
          <p:cNvSpPr>
            <a:spLocks noGrp="1" noChangeArrowheads="1"/>
          </p:cNvSpPr>
          <p:nvPr>
            <p:ph type="body" idx="1"/>
          </p:nvPr>
        </p:nvSpPr>
        <p:spPr/>
        <p:txBody>
          <a:bodyPr/>
          <a:lstStyle/>
          <a:p>
            <a:pPr algn="r" eaLnBrk="1" hangingPunct="1">
              <a:buFont typeface="Wingdings" panose="05000000000000000000" pitchFamily="2" charset="2"/>
              <a:buNone/>
            </a:pPr>
            <a:r>
              <a:rPr lang="fa-IR" b="1" smtClean="0"/>
              <a:t>خلق راه كارهاي مختلف مستلزم فهرست بندي راه كارهاي شناخته شده و ايجاد راه كارهاي اضافي مي باشد.خلق راه كارهاي مختلف تا حدودي يك امر عقلايي و استدلالي و تا حدودي شهودي و غير استدلالي است. هنگامي كه مهندسان شركت </a:t>
            </a:r>
            <a:r>
              <a:rPr lang="fa-IR" b="1" smtClean="0">
                <a:solidFill>
                  <a:srgbClr val="A50021"/>
                </a:solidFill>
              </a:rPr>
              <a:t>اپل كامپيوتر«نيوتن»</a:t>
            </a:r>
            <a:r>
              <a:rPr lang="fa-IR" b="1" smtClean="0"/>
              <a:t> را كه يك كامپيوتر دستيار ديجيتالي شخصي بود طراحي كردند صدها قابليت جايگزين را براي اين ماشين ايجاد كردند. در پايانة چندين قابليت اصلي از بين بقيه انتخاب شد.</a:t>
            </a:r>
            <a:endParaRPr lang="en-US"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36952E5A-A9F0-4B4C-9398-1EF0D23F44E4}" type="slidenum">
              <a:rPr lang="ar-SA"/>
              <a:pPr eaLnBrk="1" hangingPunct="1"/>
              <a:t>3</a:t>
            </a:fld>
            <a:endParaRPr lang="en-US"/>
          </a:p>
        </p:txBody>
      </p:sp>
      <p:sp>
        <p:nvSpPr>
          <p:cNvPr id="7171" name="Rectangle 2"/>
          <p:cNvSpPr>
            <a:spLocks noGrp="1" noChangeArrowheads="1"/>
          </p:cNvSpPr>
          <p:nvPr>
            <p:ph type="title"/>
          </p:nvPr>
        </p:nvSpPr>
        <p:spPr>
          <a:xfrm>
            <a:off x="3289300" y="206375"/>
            <a:ext cx="2806700" cy="868363"/>
          </a:xfrm>
        </p:spPr>
        <p:txBody>
          <a:bodyPr/>
          <a:lstStyle/>
          <a:p>
            <a:pPr defTabSz="1025525" eaLnBrk="1" hangingPunct="1"/>
            <a:r>
              <a:rPr lang="ar-SA" smtClean="0">
                <a:solidFill>
                  <a:srgbClr val="FF0000"/>
                </a:solidFill>
                <a:cs typeface="B Titr" panose="00000700000000000000" pitchFamily="2" charset="-78"/>
              </a:rPr>
              <a:t>مقدم</a:t>
            </a:r>
            <a:r>
              <a:rPr lang="fa-IR" smtClean="0">
                <a:solidFill>
                  <a:srgbClr val="FF0000"/>
                </a:solidFill>
                <a:cs typeface="B Titr" panose="00000700000000000000" pitchFamily="2" charset="-78"/>
              </a:rPr>
              <a:t>ه</a:t>
            </a:r>
            <a:endParaRPr lang="en-US" smtClean="0">
              <a:solidFill>
                <a:srgbClr val="FF0000"/>
              </a:solidFill>
              <a:cs typeface="B Titr" panose="00000700000000000000" pitchFamily="2" charset="-78"/>
            </a:endParaRPr>
          </a:p>
        </p:txBody>
      </p:sp>
      <p:sp>
        <p:nvSpPr>
          <p:cNvPr id="7172" name="Rectangle 3"/>
          <p:cNvSpPr>
            <a:spLocks noGrp="1" noChangeArrowheads="1"/>
          </p:cNvSpPr>
          <p:nvPr>
            <p:ph type="body" idx="1"/>
          </p:nvPr>
        </p:nvSpPr>
        <p:spPr>
          <a:xfrm>
            <a:off x="0" y="1065213"/>
            <a:ext cx="9144000" cy="5792787"/>
          </a:xfrm>
        </p:spPr>
        <p:txBody>
          <a:bodyPr/>
          <a:lstStyle/>
          <a:p>
            <a:pPr marL="384175" indent="-384175" algn="r" defTabSz="1025525" eaLnBrk="1" hangingPunct="1">
              <a:buClr>
                <a:schemeClr val="tx1"/>
              </a:buClr>
              <a:buFontTx/>
              <a:buNone/>
            </a:pPr>
            <a:r>
              <a:rPr lang="fa-IR" sz="3600" b="1" smtClean="0">
                <a:solidFill>
                  <a:srgbClr val="000000"/>
                </a:solidFill>
                <a:cs typeface="B Titr" panose="00000700000000000000" pitchFamily="2" charset="-78"/>
              </a:rPr>
              <a:t>گوته می گوید :</a:t>
            </a:r>
            <a:endParaRPr lang="en-US" sz="3600" b="1" smtClean="0">
              <a:solidFill>
                <a:srgbClr val="000000"/>
              </a:solidFill>
              <a:cs typeface="B Titr" panose="00000700000000000000" pitchFamily="2" charset="-78"/>
            </a:endParaRPr>
          </a:p>
          <a:p>
            <a:pPr marL="384175" indent="-384175" algn="r" defTabSz="1025525" eaLnBrk="1" hangingPunct="1">
              <a:buClr>
                <a:schemeClr val="tx1"/>
              </a:buClr>
              <a:buFontTx/>
              <a:buNone/>
            </a:pPr>
            <a:r>
              <a:rPr lang="fa-IR" sz="2800" b="1" smtClean="0">
                <a:solidFill>
                  <a:srgbClr val="000000"/>
                </a:solidFill>
                <a:cs typeface="B Zar" panose="00000400000000000000" pitchFamily="2" charset="-78"/>
              </a:rPr>
              <a:t>     </a:t>
            </a:r>
          </a:p>
          <a:p>
            <a:pPr marL="384175" indent="-384175" algn="r" defTabSz="1025525" eaLnBrk="1" hangingPunct="1">
              <a:buClr>
                <a:schemeClr val="tx1"/>
              </a:buClr>
              <a:buFontTx/>
              <a:buNone/>
            </a:pPr>
            <a:r>
              <a:rPr lang="fa-IR" sz="2800" b="1" smtClean="0">
                <a:solidFill>
                  <a:srgbClr val="000000"/>
                </a:solidFill>
                <a:cs typeface="B Zar" panose="00000400000000000000" pitchFamily="2" charset="-78"/>
              </a:rPr>
              <a:t>     </a:t>
            </a:r>
            <a:r>
              <a:rPr lang="ar-SA" sz="2800" b="1" smtClean="0">
                <a:solidFill>
                  <a:srgbClr val="000000"/>
                </a:solidFill>
                <a:cs typeface="B Zar" panose="00000400000000000000" pitchFamily="2" charset="-78"/>
              </a:rPr>
              <a:t>در مورد همه نوآوريها و خلاقيتها يك حقيقت ابتدائي وجود دارد </a:t>
            </a:r>
            <a:endParaRPr lang="fa-IR" sz="2800" b="1" smtClean="0">
              <a:solidFill>
                <a:srgbClr val="000000"/>
              </a:solidFill>
              <a:cs typeface="B Zar" panose="00000400000000000000" pitchFamily="2" charset="-78"/>
            </a:endParaRPr>
          </a:p>
          <a:p>
            <a:pPr marL="384175" indent="-384175" algn="r" defTabSz="1025525" eaLnBrk="1" hangingPunct="1">
              <a:buClr>
                <a:schemeClr val="tx1"/>
              </a:buClr>
              <a:buFontTx/>
              <a:buNone/>
            </a:pPr>
            <a:r>
              <a:rPr lang="fa-IR" sz="2800" b="1" smtClean="0">
                <a:solidFill>
                  <a:srgbClr val="000000"/>
                </a:solidFill>
                <a:cs typeface="B Zar" panose="00000400000000000000" pitchFamily="2" charset="-78"/>
              </a:rPr>
              <a:t>   </a:t>
            </a:r>
          </a:p>
          <a:p>
            <a:pPr marL="384175" indent="-384175" algn="r" defTabSz="1025525" eaLnBrk="1" hangingPunct="1">
              <a:buClr>
                <a:schemeClr val="tx1"/>
              </a:buClr>
              <a:buFontTx/>
              <a:buNone/>
            </a:pPr>
            <a:r>
              <a:rPr lang="fa-IR" sz="2800" b="1" smtClean="0">
                <a:solidFill>
                  <a:srgbClr val="000000"/>
                </a:solidFill>
                <a:cs typeface="B Zar" panose="00000400000000000000" pitchFamily="2" charset="-78"/>
              </a:rPr>
              <a:t>     </a:t>
            </a:r>
            <a:r>
              <a:rPr lang="ar-SA" sz="2800" b="1" smtClean="0">
                <a:solidFill>
                  <a:srgbClr val="000000"/>
                </a:solidFill>
                <a:cs typeface="B Zar" panose="00000400000000000000" pitchFamily="2" charset="-78"/>
              </a:rPr>
              <a:t>از</a:t>
            </a:r>
            <a:r>
              <a:rPr lang="fa-IR" sz="2800" b="1" smtClean="0">
                <a:solidFill>
                  <a:srgbClr val="000000"/>
                </a:solidFill>
                <a:cs typeface="B Zar" panose="00000400000000000000" pitchFamily="2" charset="-78"/>
              </a:rPr>
              <a:t> </a:t>
            </a:r>
            <a:r>
              <a:rPr lang="ar-SA" sz="2800" b="1" smtClean="0">
                <a:solidFill>
                  <a:srgbClr val="000000"/>
                </a:solidFill>
                <a:cs typeface="B Zar" panose="00000400000000000000" pitchFamily="2" charset="-78"/>
              </a:rPr>
              <a:t>لحظه اي كه شخص به طور قطع مصمم به كاري مي شود </a:t>
            </a:r>
            <a:r>
              <a:rPr lang="fa-IR" sz="2800" b="1" smtClean="0">
                <a:solidFill>
                  <a:srgbClr val="000000"/>
                </a:solidFill>
                <a:cs typeface="B Zar" panose="00000400000000000000" pitchFamily="2" charset="-78"/>
              </a:rPr>
              <a:t> </a:t>
            </a:r>
            <a:endParaRPr lang="ar-SA" sz="2800" b="1" smtClean="0">
              <a:solidFill>
                <a:srgbClr val="000000"/>
              </a:solidFill>
              <a:cs typeface="B Zar" panose="00000400000000000000" pitchFamily="2" charset="-78"/>
            </a:endParaRPr>
          </a:p>
          <a:p>
            <a:pPr marL="384175" indent="-384175" algn="r" defTabSz="1025525" eaLnBrk="1" hangingPunct="1">
              <a:buClr>
                <a:schemeClr val="tx1"/>
              </a:buClr>
              <a:buFontTx/>
              <a:buNone/>
            </a:pPr>
            <a:r>
              <a:rPr lang="ar-SA" b="1" smtClean="0">
                <a:solidFill>
                  <a:srgbClr val="000000"/>
                </a:solidFill>
                <a:cs typeface="B Zar" panose="00000400000000000000" pitchFamily="2" charset="-78"/>
              </a:rPr>
              <a:t>  </a:t>
            </a:r>
            <a:r>
              <a:rPr lang="fa-IR" b="1" smtClean="0">
                <a:solidFill>
                  <a:srgbClr val="000000"/>
                </a:solidFill>
                <a:cs typeface="B Zar" panose="00000400000000000000" pitchFamily="2" charset="-78"/>
              </a:rPr>
              <a:t> </a:t>
            </a:r>
            <a:endParaRPr lang="ar-SA" sz="2800" b="1" smtClean="0">
              <a:solidFill>
                <a:srgbClr val="000000"/>
              </a:solidFill>
              <a:cs typeface="B Zar" panose="00000400000000000000" pitchFamily="2" charset="-78"/>
            </a:endParaRPr>
          </a:p>
          <a:p>
            <a:pPr marL="384175" indent="-384175" algn="r" defTabSz="1025525" eaLnBrk="1" hangingPunct="1">
              <a:buClr>
                <a:schemeClr val="tx1"/>
              </a:buClr>
              <a:buFontTx/>
              <a:buNone/>
            </a:pPr>
            <a:r>
              <a:rPr lang="ar-SA" sz="2800" b="1" smtClean="0">
                <a:solidFill>
                  <a:srgbClr val="000000"/>
                </a:solidFill>
                <a:cs typeface="B Zar" panose="00000400000000000000" pitchFamily="2" charset="-78"/>
              </a:rPr>
              <a:t>  </a:t>
            </a:r>
            <a:r>
              <a:rPr lang="fa-IR" sz="2800" b="1" smtClean="0">
                <a:solidFill>
                  <a:srgbClr val="000000"/>
                </a:solidFill>
                <a:cs typeface="B Zar" panose="00000400000000000000" pitchFamily="2" charset="-78"/>
              </a:rPr>
              <a:t>  </a:t>
            </a:r>
            <a:r>
              <a:rPr lang="ar-SA" sz="2800" b="1" smtClean="0">
                <a:solidFill>
                  <a:srgbClr val="000000"/>
                </a:solidFill>
                <a:cs typeface="B Zar" panose="00000400000000000000" pitchFamily="2" charset="-78"/>
              </a:rPr>
              <a:t> امدادهاي غيبي به كمك او مي آيد</a:t>
            </a:r>
            <a:r>
              <a:rPr lang="fa-IR" sz="2800" b="1" smtClean="0">
                <a:solidFill>
                  <a:srgbClr val="000000"/>
                </a:solidFill>
                <a:cs typeface="B Zar" panose="00000400000000000000" pitchFamily="2" charset="-78"/>
              </a:rPr>
              <a:t>.</a:t>
            </a:r>
            <a:endParaRPr lang="ar-SA" sz="2800" b="1" smtClean="0">
              <a:solidFill>
                <a:srgbClr val="000000"/>
              </a:solidFill>
              <a:cs typeface="B Zar" panose="00000400000000000000" pitchFamily="2" charset="-78"/>
            </a:endParaRPr>
          </a:p>
          <a:p>
            <a:pPr marL="384175" indent="-384175" algn="r" defTabSz="1025525" eaLnBrk="1" hangingPunct="1">
              <a:buClr>
                <a:schemeClr val="tx1"/>
              </a:buClr>
              <a:buFontTx/>
              <a:buNone/>
            </a:pPr>
            <a:endParaRPr lang="ar-SA" b="1" smtClean="0">
              <a:solidFill>
                <a:srgbClr val="000000"/>
              </a:solidFill>
            </a:endParaRPr>
          </a:p>
          <a:p>
            <a:pPr marL="384175" indent="-384175" algn="r" defTabSz="1025525" eaLnBrk="1" hangingPunct="1">
              <a:buClr>
                <a:schemeClr val="tx1"/>
              </a:buClr>
              <a:buFontTx/>
              <a:buNone/>
            </a:pPr>
            <a:r>
              <a:rPr lang="en-US" smtClean="0">
                <a:solidFill>
                  <a:srgbClr val="000000"/>
                </a:solidFill>
              </a:rPr>
              <a:t> </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95288" y="333375"/>
            <a:ext cx="8316912" cy="1152525"/>
          </a:xfrm>
        </p:spPr>
        <p:txBody>
          <a:bodyPr/>
          <a:lstStyle/>
          <a:p>
            <a:pPr eaLnBrk="1" hangingPunct="1"/>
            <a:r>
              <a:rPr lang="fa-IR" b="1" smtClean="0">
                <a:solidFill>
                  <a:schemeClr val="hlink"/>
                </a:solidFill>
              </a:rPr>
              <a:t>انتخاب از بين راه كارهاي مختلف</a:t>
            </a:r>
            <a:endParaRPr lang="en-US" b="1" smtClean="0">
              <a:solidFill>
                <a:schemeClr val="hlink"/>
              </a:solidFill>
            </a:endParaRPr>
          </a:p>
        </p:txBody>
      </p:sp>
      <p:sp>
        <p:nvSpPr>
          <p:cNvPr id="34819" name="Rectangle 3"/>
          <p:cNvSpPr>
            <a:spLocks noGrp="1" noChangeArrowheads="1"/>
          </p:cNvSpPr>
          <p:nvPr>
            <p:ph type="body" idx="1"/>
          </p:nvPr>
        </p:nvSpPr>
        <p:spPr/>
        <p:txBody>
          <a:bodyPr/>
          <a:lstStyle/>
          <a:p>
            <a:pPr algn="r" eaLnBrk="1" hangingPunct="1">
              <a:buFont typeface="Wingdings" panose="05000000000000000000" pitchFamily="2" charset="2"/>
              <a:buNone/>
            </a:pPr>
            <a:r>
              <a:rPr lang="fa-IR" b="1" smtClean="0"/>
              <a:t>هنگامي كه مهندسان هوندا براي اولين بار موتوري را طراحي كردند كه 55 مايل در هر گالن مصرف داشت، راه  كارهاي مختلفي براي انتخاب در اختيار داشتند. تأثير فن آوري جديد بر هزينه توليد، سازگاري با سيستم هاي انتقال نيرو و غيره براي تصميم گيري آنان در انتخاب فن آوري، اهميت پسياري داشت.هر يك از فن آوري هاي ممكن مي بايست به لحاظ تأثير آنها بر اين عوامل، مورد ارزيابي قرار مي گرفت.</a:t>
            </a:r>
            <a:endParaRPr lang="en-US" b="1"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9750" y="0"/>
            <a:ext cx="8001000" cy="1216025"/>
          </a:xfrm>
        </p:spPr>
        <p:txBody>
          <a:bodyPr/>
          <a:lstStyle/>
          <a:p>
            <a:pPr eaLnBrk="1" hangingPunct="1"/>
            <a:r>
              <a:rPr lang="fa-IR" sz="5300" b="1" smtClean="0">
                <a:solidFill>
                  <a:schemeClr val="hlink"/>
                </a:solidFill>
              </a:rPr>
              <a:t>اجرا</a:t>
            </a:r>
            <a:endParaRPr lang="en-US" sz="5300" b="1" smtClean="0">
              <a:solidFill>
                <a:schemeClr val="hlink"/>
              </a:solidFill>
            </a:endParaRPr>
          </a:p>
        </p:txBody>
      </p:sp>
      <p:sp>
        <p:nvSpPr>
          <p:cNvPr id="35843" name="Rectangle 3"/>
          <p:cNvSpPr>
            <a:spLocks noGrp="1" noChangeArrowheads="1"/>
          </p:cNvSpPr>
          <p:nvPr>
            <p:ph type="body" idx="1"/>
          </p:nvPr>
        </p:nvSpPr>
        <p:spPr/>
        <p:txBody>
          <a:bodyPr/>
          <a:lstStyle/>
          <a:p>
            <a:pPr algn="r" eaLnBrk="1" hangingPunct="1">
              <a:buFont typeface="Wingdings" panose="05000000000000000000" pitchFamily="2" charset="2"/>
              <a:buNone/>
            </a:pPr>
            <a:endParaRPr lang="fa-IR" b="1" smtClean="0"/>
          </a:p>
          <a:p>
            <a:pPr algn="r" eaLnBrk="1" hangingPunct="1">
              <a:buFont typeface="Wingdings" panose="05000000000000000000" pitchFamily="2" charset="2"/>
              <a:buNone/>
            </a:pPr>
            <a:r>
              <a:rPr lang="fa-IR" b="1" smtClean="0"/>
              <a:t>پس از آنكه ديدگاه روشني نسبت به كاري كه مي خواهيد انجام بدهيد پيدا كرده و برنامه اي براي انجام آن داشتيد آنگاه مي توانيد عملاً دست به كار شويد. اجرا مستلزم توچه دايم است. اين امر يعني دقيق شدن در جزئيات و پيش بيني موانع و غلبه بر آنها .</a:t>
            </a:r>
            <a:r>
              <a:rPr lang="fa-IR" smtClean="0"/>
              <a:t> </a:t>
            </a:r>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fa-IR" sz="5000" b="1" smtClean="0">
                <a:solidFill>
                  <a:schemeClr val="hlink"/>
                </a:solidFill>
              </a:rPr>
              <a:t>كنترل</a:t>
            </a:r>
            <a:endParaRPr lang="en-US" sz="5000" b="1" smtClean="0">
              <a:solidFill>
                <a:schemeClr val="hlink"/>
              </a:solidFill>
            </a:endParaRPr>
          </a:p>
        </p:txBody>
      </p:sp>
      <p:sp>
        <p:nvSpPr>
          <p:cNvPr id="36867" name="Rectangle 3"/>
          <p:cNvSpPr>
            <a:spLocks noGrp="1" noChangeArrowheads="1"/>
          </p:cNvSpPr>
          <p:nvPr>
            <p:ph type="body" idx="1"/>
          </p:nvPr>
        </p:nvSpPr>
        <p:spPr/>
        <p:txBody>
          <a:bodyPr/>
          <a:lstStyle/>
          <a:p>
            <a:pPr algn="r" eaLnBrk="1" hangingPunct="1">
              <a:buFont typeface="Wingdings" panose="05000000000000000000" pitchFamily="2" charset="2"/>
              <a:buNone/>
            </a:pPr>
            <a:endParaRPr lang="fa-IR" b="1" smtClean="0"/>
          </a:p>
          <a:p>
            <a:pPr algn="r" eaLnBrk="1" hangingPunct="1">
              <a:buFont typeface="Wingdings" panose="05000000000000000000" pitchFamily="2" charset="2"/>
              <a:buNone/>
            </a:pPr>
            <a:r>
              <a:rPr lang="fa-IR" b="1" smtClean="0"/>
              <a:t>ارزيابي نتايج آخرين مرحله فرآيند حل خلاق مسئله است كه اغلب ناديده گرفته مي شود. اين مرحله مستقيماً به مرحله تجزيه و تحليل محيط راه پيدا مي كند و چرخه جديدي از حل خلاق مسئله آغاز مي شود.تشخيص  نقايص در اين مرحله حايز اهميت است. </a:t>
            </a:r>
            <a:endParaRPr lang="en-US" b="1"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23850" y="0"/>
            <a:ext cx="8001000" cy="1216025"/>
          </a:xfrm>
        </p:spPr>
        <p:txBody>
          <a:bodyPr/>
          <a:lstStyle/>
          <a:p>
            <a:pPr rtl="1" eaLnBrk="1" hangingPunct="1"/>
            <a:r>
              <a:rPr lang="fa-IR" sz="2700" b="1" smtClean="0">
                <a:solidFill>
                  <a:schemeClr val="hlink"/>
                </a:solidFill>
              </a:rPr>
              <a:t>شركت </a:t>
            </a:r>
            <a:r>
              <a:rPr lang="en-US" sz="2700" b="1" smtClean="0">
                <a:solidFill>
                  <a:schemeClr val="hlink"/>
                </a:solidFill>
              </a:rPr>
              <a:t>EATON</a:t>
            </a:r>
            <a:r>
              <a:rPr lang="fa-IR" sz="2700" b="1" smtClean="0">
                <a:solidFill>
                  <a:schemeClr val="hlink"/>
                </a:solidFill>
              </a:rPr>
              <a:t> از نوآوري براي رقابت استفاده مي كند.</a:t>
            </a:r>
            <a:endParaRPr lang="en-US" sz="2700" b="1" smtClean="0">
              <a:solidFill>
                <a:schemeClr val="hlink"/>
              </a:solidFill>
            </a:endParaRPr>
          </a:p>
        </p:txBody>
      </p:sp>
      <p:sp>
        <p:nvSpPr>
          <p:cNvPr id="37891" name="Rectangle 3"/>
          <p:cNvSpPr>
            <a:spLocks noGrp="1" noChangeArrowheads="1"/>
          </p:cNvSpPr>
          <p:nvPr>
            <p:ph type="body" idx="1"/>
          </p:nvPr>
        </p:nvSpPr>
        <p:spPr/>
        <p:txBody>
          <a:bodyPr/>
          <a:lstStyle/>
          <a:p>
            <a:pPr algn="r" eaLnBrk="1" hangingPunct="1">
              <a:buFont typeface="Wingdings" panose="05000000000000000000" pitchFamily="2" charset="2"/>
              <a:buNone/>
            </a:pPr>
            <a:r>
              <a:rPr lang="fa-IR" b="1" smtClean="0"/>
              <a:t>شركت سهامي ايتون، سازنده دنده و سوپاپ موتور، اكسل كاميون، مدار شكن و ديگر قطعات متداول، عمدتاً براي خودروسازيها، داراي 38000 نفر كارگر در 110 كارخانه در سراسر چهان است.كاهش چشمگير هزينه ها چهت افزايش بهره وري از عوامل موفقيت اين شركت است. ايتون دفاتر حساب هاي خود را باز گذاشت تا در تصميم گيري آگاهانه به آنها كمك كنند از طريق برنامه هاي  تسهيم سود، يادداشت ها تقديري كاركنان خود را به تلاش جدي در امر نوآوري فرآيند، ترغيب نموده است.</a:t>
            </a:r>
          </a:p>
          <a:p>
            <a:pPr algn="r" eaLnBrk="1" hangingPunct="1">
              <a:buFont typeface="Wingdings" panose="05000000000000000000" pitchFamily="2" charset="2"/>
              <a:buNone/>
            </a:pPr>
            <a:endParaRPr lang="en-US" b="1"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fa-IR" b="1" smtClean="0">
                <a:solidFill>
                  <a:schemeClr val="hlink"/>
                </a:solidFill>
              </a:rPr>
              <a:t>ايجاد خلاقيت در فرآيند حل مسئله </a:t>
            </a:r>
            <a:endParaRPr lang="en-US" b="1" smtClean="0">
              <a:solidFill>
                <a:schemeClr val="hlink"/>
              </a:solidFill>
            </a:endParaRPr>
          </a:p>
        </p:txBody>
      </p:sp>
      <p:sp>
        <p:nvSpPr>
          <p:cNvPr id="38915" name="Rectangle 3"/>
          <p:cNvSpPr>
            <a:spLocks noGrp="1" noChangeArrowheads="1"/>
          </p:cNvSpPr>
          <p:nvPr>
            <p:ph type="body" idx="1"/>
          </p:nvPr>
        </p:nvSpPr>
        <p:spPr/>
        <p:txBody>
          <a:bodyPr/>
          <a:lstStyle/>
          <a:p>
            <a:pPr algn="r" eaLnBrk="1" hangingPunct="1">
              <a:lnSpc>
                <a:spcPct val="90000"/>
              </a:lnSpc>
              <a:buFont typeface="Wingdings" panose="05000000000000000000" pitchFamily="2" charset="2"/>
              <a:buNone/>
            </a:pPr>
            <a:r>
              <a:rPr lang="fa-IR" b="1" smtClean="0"/>
              <a:t>تجزيه حل مسئله نتايج مأيوس كننده به بار آورد.</a:t>
            </a:r>
          </a:p>
          <a:p>
            <a:pPr algn="r" eaLnBrk="1" hangingPunct="1">
              <a:lnSpc>
                <a:spcPct val="90000"/>
              </a:lnSpc>
              <a:buFont typeface="Wingdings" panose="05000000000000000000" pitchFamily="2" charset="2"/>
              <a:buNone/>
            </a:pPr>
            <a:r>
              <a:rPr lang="fa-IR" b="1" smtClean="0">
                <a:solidFill>
                  <a:srgbClr val="FF66CC"/>
                </a:solidFill>
              </a:rPr>
              <a:t>1-</a:t>
            </a:r>
            <a:r>
              <a:rPr lang="fa-IR" b="1" smtClean="0"/>
              <a:t> براي بيشتر سازمان ها يا افراد، خلاقيت بخش عمده اي از فرآيند حل مسئله را تشكيل نمي دهد.</a:t>
            </a:r>
          </a:p>
          <a:p>
            <a:pPr algn="r" eaLnBrk="1" hangingPunct="1">
              <a:lnSpc>
                <a:spcPct val="90000"/>
              </a:lnSpc>
              <a:buFont typeface="Wingdings" panose="05000000000000000000" pitchFamily="2" charset="2"/>
              <a:buNone/>
            </a:pPr>
            <a:r>
              <a:rPr lang="fa-IR" b="1" smtClean="0">
                <a:solidFill>
                  <a:srgbClr val="FF66CC"/>
                </a:solidFill>
              </a:rPr>
              <a:t>2-</a:t>
            </a:r>
            <a:r>
              <a:rPr lang="fa-IR" b="1" smtClean="0"/>
              <a:t> افراد چه به عنوان فرد و يا عضوي از سازمان معمولاً به خلاق بودن ترغيب نمي شوند.</a:t>
            </a:r>
          </a:p>
          <a:p>
            <a:pPr algn="r" eaLnBrk="1" hangingPunct="1">
              <a:lnSpc>
                <a:spcPct val="90000"/>
              </a:lnSpc>
              <a:buFont typeface="Wingdings" panose="05000000000000000000" pitchFamily="2" charset="2"/>
              <a:buNone/>
            </a:pPr>
            <a:r>
              <a:rPr lang="fa-IR" b="1" smtClean="0">
                <a:solidFill>
                  <a:srgbClr val="FF66CC"/>
                </a:solidFill>
              </a:rPr>
              <a:t>3-</a:t>
            </a:r>
            <a:r>
              <a:rPr lang="fa-IR" b="1" smtClean="0"/>
              <a:t> تعداد اندكي از افراد با تكنيك هاي خلاقي كه مي توان در فرآيند حل خلاق مسئله به كار پست آشنايي دارند.</a:t>
            </a:r>
          </a:p>
          <a:p>
            <a:pPr algn="r" eaLnBrk="1" hangingPunct="1">
              <a:lnSpc>
                <a:spcPct val="90000"/>
              </a:lnSpc>
              <a:buFont typeface="Wingdings" panose="05000000000000000000" pitchFamily="2" charset="2"/>
              <a:buNone/>
            </a:pPr>
            <a:r>
              <a:rPr lang="fa-IR" b="1" smtClean="0">
                <a:solidFill>
                  <a:srgbClr val="FF66CC"/>
                </a:solidFill>
              </a:rPr>
              <a:t>4-</a:t>
            </a:r>
            <a:r>
              <a:rPr lang="fa-IR" b="1" smtClean="0"/>
              <a:t> تعداد كمي از افراد مهارت هاي حل خلاق مسئله را در خود توسعه مي دهند اما اين وضعيت به تدريج تغيير مي كند. </a:t>
            </a:r>
            <a:endParaRPr lang="en-US" b="1"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DB080D32-7E9E-4735-B587-C65648F3E475}" type="slidenum">
              <a:rPr lang="ar-SA"/>
              <a:pPr eaLnBrk="1" hangingPunct="1"/>
              <a:t>35</a:t>
            </a:fld>
            <a:endParaRPr lang="en-US"/>
          </a:p>
        </p:txBody>
      </p:sp>
      <p:sp>
        <p:nvSpPr>
          <p:cNvPr id="40963"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اطلاعات و خلاقيت</a:t>
            </a:r>
            <a:endParaRPr lang="en-US" smtClean="0">
              <a:solidFill>
                <a:schemeClr val="folHlink"/>
              </a:solidFill>
              <a:cs typeface="Titr" panose="00000700000000000000" pitchFamily="2" charset="-78"/>
            </a:endParaRPr>
          </a:p>
        </p:txBody>
      </p:sp>
      <p:grpSp>
        <p:nvGrpSpPr>
          <p:cNvPr id="40964" name="Group 13"/>
          <p:cNvGrpSpPr>
            <a:grpSpLocks/>
          </p:cNvGrpSpPr>
          <p:nvPr/>
        </p:nvGrpSpPr>
        <p:grpSpPr bwMode="auto">
          <a:xfrm>
            <a:off x="2362200" y="2286000"/>
            <a:ext cx="4267200" cy="2667000"/>
            <a:chOff x="1488" y="1584"/>
            <a:chExt cx="2688" cy="1680"/>
          </a:xfrm>
        </p:grpSpPr>
        <p:grpSp>
          <p:nvGrpSpPr>
            <p:cNvPr id="40968" name="Group 6"/>
            <p:cNvGrpSpPr>
              <a:grpSpLocks/>
            </p:cNvGrpSpPr>
            <p:nvPr/>
          </p:nvGrpSpPr>
          <p:grpSpPr bwMode="auto">
            <a:xfrm>
              <a:off x="1488" y="1584"/>
              <a:ext cx="2688" cy="1680"/>
              <a:chOff x="1488" y="1449"/>
              <a:chExt cx="2448" cy="1680"/>
            </a:xfrm>
          </p:grpSpPr>
          <p:sp>
            <p:nvSpPr>
              <p:cNvPr id="40970" name="Line 4"/>
              <p:cNvSpPr>
                <a:spLocks noChangeShapeType="1"/>
              </p:cNvSpPr>
              <p:nvPr/>
            </p:nvSpPr>
            <p:spPr bwMode="auto">
              <a:xfrm>
                <a:off x="1488" y="3120"/>
                <a:ext cx="2448" cy="0"/>
              </a:xfrm>
              <a:prstGeom prst="line">
                <a:avLst/>
              </a:prstGeom>
              <a:noFill/>
              <a:ln w="635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40971" name="Line 5"/>
              <p:cNvSpPr>
                <a:spLocks noChangeShapeType="1"/>
              </p:cNvSpPr>
              <p:nvPr/>
            </p:nvSpPr>
            <p:spPr bwMode="auto">
              <a:xfrm flipV="1">
                <a:off x="1506" y="1449"/>
                <a:ext cx="0" cy="1680"/>
              </a:xfrm>
              <a:prstGeom prst="line">
                <a:avLst/>
              </a:prstGeom>
              <a:noFill/>
              <a:ln w="635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grpSp>
        <p:sp>
          <p:nvSpPr>
            <p:cNvPr id="40969" name="Freeform 12"/>
            <p:cNvSpPr>
              <a:spLocks/>
            </p:cNvSpPr>
            <p:nvPr/>
          </p:nvSpPr>
          <p:spPr bwMode="auto">
            <a:xfrm>
              <a:off x="1680" y="2112"/>
              <a:ext cx="2208" cy="888"/>
            </a:xfrm>
            <a:custGeom>
              <a:avLst/>
              <a:gdLst>
                <a:gd name="T0" fmla="*/ 0 w 2208"/>
                <a:gd name="T1" fmla="*/ 888 h 888"/>
                <a:gd name="T2" fmla="*/ 768 w 2208"/>
                <a:gd name="T3" fmla="*/ 24 h 888"/>
                <a:gd name="T4" fmla="*/ 1824 w 2208"/>
                <a:gd name="T5" fmla="*/ 744 h 888"/>
                <a:gd name="T6" fmla="*/ 2208 w 2208"/>
                <a:gd name="T7" fmla="*/ 840 h 888"/>
                <a:gd name="T8" fmla="*/ 0 60000 65536"/>
                <a:gd name="T9" fmla="*/ 0 60000 65536"/>
                <a:gd name="T10" fmla="*/ 0 60000 65536"/>
                <a:gd name="T11" fmla="*/ 0 60000 65536"/>
                <a:gd name="T12" fmla="*/ 0 w 2208"/>
                <a:gd name="T13" fmla="*/ 0 h 888"/>
                <a:gd name="T14" fmla="*/ 2208 w 2208"/>
                <a:gd name="T15" fmla="*/ 888 h 888"/>
              </a:gdLst>
              <a:ahLst/>
              <a:cxnLst>
                <a:cxn ang="T8">
                  <a:pos x="T0" y="T1"/>
                </a:cxn>
                <a:cxn ang="T9">
                  <a:pos x="T2" y="T3"/>
                </a:cxn>
                <a:cxn ang="T10">
                  <a:pos x="T4" y="T5"/>
                </a:cxn>
                <a:cxn ang="T11">
                  <a:pos x="T6" y="T7"/>
                </a:cxn>
              </a:cxnLst>
              <a:rect l="T12" t="T13" r="T14" b="T15"/>
              <a:pathLst>
                <a:path w="2208" h="888">
                  <a:moveTo>
                    <a:pt x="0" y="888"/>
                  </a:moveTo>
                  <a:cubicBezTo>
                    <a:pt x="232" y="468"/>
                    <a:pt x="464" y="48"/>
                    <a:pt x="768" y="24"/>
                  </a:cubicBezTo>
                  <a:cubicBezTo>
                    <a:pt x="1072" y="0"/>
                    <a:pt x="1584" y="608"/>
                    <a:pt x="1824" y="744"/>
                  </a:cubicBezTo>
                  <a:cubicBezTo>
                    <a:pt x="2064" y="880"/>
                    <a:pt x="2160" y="824"/>
                    <a:pt x="2208" y="840"/>
                  </a:cubicBezTo>
                </a:path>
              </a:pathLst>
            </a:custGeom>
            <a:noFill/>
            <a:ln w="63500">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endParaRPr lang="fa-IR"/>
            </a:p>
          </p:txBody>
        </p:sp>
      </p:grpSp>
      <p:sp>
        <p:nvSpPr>
          <p:cNvPr id="40965" name="Text Box 14"/>
          <p:cNvSpPr txBox="1">
            <a:spLocks noChangeArrowheads="1"/>
          </p:cNvSpPr>
          <p:nvPr/>
        </p:nvSpPr>
        <p:spPr bwMode="auto">
          <a:xfrm>
            <a:off x="1219200" y="33528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spcBef>
                <a:spcPct val="50000"/>
              </a:spcBef>
            </a:pPr>
            <a:r>
              <a:rPr lang="fa-IR" sz="2400">
                <a:cs typeface="Titr" panose="00000700000000000000" pitchFamily="2" charset="-78"/>
              </a:rPr>
              <a:t>خلاقيت </a:t>
            </a:r>
            <a:endParaRPr lang="en-US" sz="2400">
              <a:cs typeface="Titr" panose="00000700000000000000" pitchFamily="2" charset="-78"/>
            </a:endParaRPr>
          </a:p>
        </p:txBody>
      </p:sp>
      <p:sp>
        <p:nvSpPr>
          <p:cNvPr id="40966" name="Text Box 15"/>
          <p:cNvSpPr txBox="1">
            <a:spLocks noChangeArrowheads="1"/>
          </p:cNvSpPr>
          <p:nvPr/>
        </p:nvSpPr>
        <p:spPr bwMode="auto">
          <a:xfrm>
            <a:off x="3657600" y="5105400"/>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spcBef>
                <a:spcPct val="50000"/>
              </a:spcBef>
            </a:pPr>
            <a:r>
              <a:rPr lang="fa-IR" sz="2400">
                <a:cs typeface="Titr" panose="00000700000000000000" pitchFamily="2" charset="-78"/>
              </a:rPr>
              <a:t>اطلاعات </a:t>
            </a:r>
            <a:endParaRPr lang="en-US" sz="2400">
              <a:cs typeface="Titr" panose="00000700000000000000" pitchFamily="2" charset="-78"/>
            </a:endParaRPr>
          </a:p>
        </p:txBody>
      </p:sp>
      <p:sp>
        <p:nvSpPr>
          <p:cNvPr id="40967" name="Text Box 16"/>
          <p:cNvSpPr txBox="1">
            <a:spLocks noChangeArrowheads="1"/>
          </p:cNvSpPr>
          <p:nvPr/>
        </p:nvSpPr>
        <p:spPr bwMode="auto">
          <a:xfrm>
            <a:off x="2057400" y="5881688"/>
            <a:ext cx="6248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spcBef>
                <a:spcPct val="50000"/>
              </a:spcBef>
            </a:pPr>
            <a:r>
              <a:rPr lang="fa-IR" sz="2800">
                <a:cs typeface="Titr" panose="00000700000000000000" pitchFamily="2" charset="-78"/>
              </a:rPr>
              <a:t>اطلاعات بيش از حد مانع خلاقيت مي شود.</a:t>
            </a:r>
            <a:endParaRPr lang="en-US" sz="2800">
              <a:cs typeface="Titr" panose="00000700000000000000"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CFB22FD1-139D-4E1F-B21E-B3BB33484E24}" type="slidenum">
              <a:rPr lang="ar-SA"/>
              <a:pPr eaLnBrk="1" hangingPunct="1"/>
              <a:t>36</a:t>
            </a:fld>
            <a:endParaRPr lang="en-US"/>
          </a:p>
        </p:txBody>
      </p:sp>
      <p:sp>
        <p:nvSpPr>
          <p:cNvPr id="41987" name="Rectangle 2"/>
          <p:cNvSpPr>
            <a:spLocks noGrp="1" noChangeArrowheads="1"/>
          </p:cNvSpPr>
          <p:nvPr>
            <p:ph type="title"/>
          </p:nvPr>
        </p:nvSpPr>
        <p:spPr>
          <a:xfrm>
            <a:off x="685800" y="381000"/>
            <a:ext cx="6870700" cy="838200"/>
          </a:xfrm>
        </p:spPr>
        <p:txBody>
          <a:bodyPr/>
          <a:lstStyle/>
          <a:p>
            <a:pPr eaLnBrk="1" hangingPunct="1"/>
            <a:r>
              <a:rPr lang="fa-IR" smtClean="0">
                <a:solidFill>
                  <a:schemeClr val="folHlink"/>
                </a:solidFill>
                <a:cs typeface="Titr" panose="00000700000000000000" pitchFamily="2" charset="-78"/>
              </a:rPr>
              <a:t>ويژگي هاي افراد خلاق</a:t>
            </a:r>
            <a:endParaRPr lang="en-US" smtClean="0">
              <a:solidFill>
                <a:schemeClr val="folHlink"/>
              </a:solidFill>
              <a:cs typeface="Titr" panose="00000700000000000000" pitchFamily="2" charset="-78"/>
            </a:endParaRPr>
          </a:p>
        </p:txBody>
      </p:sp>
      <p:sp>
        <p:nvSpPr>
          <p:cNvPr id="41988" name="Rectangle 3"/>
          <p:cNvSpPr>
            <a:spLocks noGrp="1" noChangeArrowheads="1"/>
          </p:cNvSpPr>
          <p:nvPr>
            <p:ph type="body" idx="1"/>
          </p:nvPr>
        </p:nvSpPr>
        <p:spPr>
          <a:xfrm>
            <a:off x="685800" y="1524000"/>
            <a:ext cx="7696200" cy="4876800"/>
          </a:xfrm>
        </p:spPr>
        <p:txBody>
          <a:bodyPr/>
          <a:lstStyle/>
          <a:p>
            <a:pPr algn="r" rtl="1" eaLnBrk="1" hangingPunct="1">
              <a:lnSpc>
                <a:spcPct val="90000"/>
              </a:lnSpc>
            </a:pPr>
            <a:r>
              <a:rPr lang="fa-IR" sz="2800" smtClean="0">
                <a:cs typeface="Titr" panose="00000700000000000000" pitchFamily="2" charset="-78"/>
              </a:rPr>
              <a:t>خود نظمي زياد</a:t>
            </a:r>
          </a:p>
          <a:p>
            <a:pPr algn="r" rtl="1" eaLnBrk="1" hangingPunct="1">
              <a:lnSpc>
                <a:spcPct val="90000"/>
              </a:lnSpc>
            </a:pPr>
            <a:r>
              <a:rPr lang="fa-IR" sz="2800" smtClean="0">
                <a:cs typeface="Titr" panose="00000700000000000000" pitchFamily="2" charset="-78"/>
              </a:rPr>
              <a:t>پشتكار مواجه با مشكلات و شكست</a:t>
            </a:r>
          </a:p>
          <a:p>
            <a:pPr algn="r" rtl="1" eaLnBrk="1" hangingPunct="1">
              <a:lnSpc>
                <a:spcPct val="90000"/>
              </a:lnSpc>
            </a:pPr>
            <a:r>
              <a:rPr lang="fa-IR" sz="2800" smtClean="0">
                <a:cs typeface="Titr" panose="00000700000000000000" pitchFamily="2" charset="-78"/>
              </a:rPr>
              <a:t>استقلال</a:t>
            </a:r>
          </a:p>
          <a:p>
            <a:pPr algn="r" rtl="1" eaLnBrk="1" hangingPunct="1">
              <a:lnSpc>
                <a:spcPct val="90000"/>
              </a:lnSpc>
            </a:pPr>
            <a:r>
              <a:rPr lang="fa-IR" sz="2800" smtClean="0">
                <a:cs typeface="Titr" panose="00000700000000000000" pitchFamily="2" charset="-78"/>
              </a:rPr>
              <a:t>تحمل ابهام</a:t>
            </a:r>
          </a:p>
          <a:p>
            <a:pPr algn="r" rtl="1" eaLnBrk="1" hangingPunct="1">
              <a:lnSpc>
                <a:spcPct val="90000"/>
              </a:lnSpc>
            </a:pPr>
            <a:r>
              <a:rPr lang="fa-IR" sz="2800" smtClean="0">
                <a:cs typeface="Titr" panose="00000700000000000000" pitchFamily="2" charset="-78"/>
              </a:rPr>
              <a:t>تحمل شكست</a:t>
            </a:r>
          </a:p>
          <a:p>
            <a:pPr algn="r" rtl="1" eaLnBrk="1" hangingPunct="1">
              <a:lnSpc>
                <a:spcPct val="90000"/>
              </a:lnSpc>
            </a:pPr>
            <a:r>
              <a:rPr lang="fa-IR" sz="2800" smtClean="0">
                <a:cs typeface="Titr" panose="00000700000000000000" pitchFamily="2" charset="-78"/>
              </a:rPr>
              <a:t>تمايل به پذيرفتن خطر</a:t>
            </a:r>
          </a:p>
          <a:p>
            <a:pPr algn="r" rtl="1" eaLnBrk="1" hangingPunct="1">
              <a:lnSpc>
                <a:spcPct val="90000"/>
              </a:lnSpc>
            </a:pPr>
            <a:r>
              <a:rPr lang="fa-IR" sz="2800" smtClean="0">
                <a:cs typeface="Titr" panose="00000700000000000000" pitchFamily="2" charset="-78"/>
              </a:rPr>
              <a:t>اعتماد به نفس</a:t>
            </a:r>
          </a:p>
          <a:p>
            <a:pPr algn="r" rtl="1" eaLnBrk="1" hangingPunct="1">
              <a:lnSpc>
                <a:spcPct val="90000"/>
              </a:lnSpc>
            </a:pPr>
            <a:r>
              <a:rPr lang="fa-IR" sz="2800" smtClean="0">
                <a:cs typeface="Titr" panose="00000700000000000000" pitchFamily="2" charset="-78"/>
              </a:rPr>
              <a:t>توجه دقيق به محيط پيرامون</a:t>
            </a:r>
          </a:p>
          <a:p>
            <a:pPr algn="r" rtl="1" eaLnBrk="1" hangingPunct="1">
              <a:lnSpc>
                <a:spcPct val="90000"/>
              </a:lnSpc>
            </a:pPr>
            <a:r>
              <a:rPr lang="fa-IR" sz="2800" smtClean="0">
                <a:cs typeface="Titr" panose="00000700000000000000" pitchFamily="2" charset="-78"/>
              </a:rPr>
              <a:t>انعطاف پذيري</a:t>
            </a:r>
          </a:p>
          <a:p>
            <a:pPr algn="r" rtl="1" eaLnBrk="1" hangingPunct="1">
              <a:lnSpc>
                <a:spcPct val="90000"/>
              </a:lnSpc>
            </a:pPr>
            <a:r>
              <a:rPr lang="fa-IR" sz="2800" smtClean="0">
                <a:cs typeface="Titr" panose="00000700000000000000" pitchFamily="2" charset="-78"/>
              </a:rPr>
              <a:t>استقلال طلبي</a:t>
            </a:r>
          </a:p>
          <a:p>
            <a:pPr algn="r" rtl="1" eaLnBrk="1" hangingPunct="1">
              <a:lnSpc>
                <a:spcPct val="90000"/>
              </a:lnSpc>
            </a:pP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02969DAF-8F5B-4410-97AD-53DC3EEDC073}" type="slidenum">
              <a:rPr lang="ar-SA"/>
              <a:pPr eaLnBrk="1" hangingPunct="1"/>
              <a:t>37</a:t>
            </a:fld>
            <a:endParaRPr lang="en-US"/>
          </a:p>
        </p:txBody>
      </p:sp>
      <p:sp>
        <p:nvSpPr>
          <p:cNvPr id="43011"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محيط خلاق</a:t>
            </a:r>
            <a:endParaRPr lang="en-US" smtClean="0">
              <a:solidFill>
                <a:schemeClr val="folHlink"/>
              </a:solidFill>
              <a:cs typeface="Titr" panose="00000700000000000000" pitchFamily="2" charset="-78"/>
            </a:endParaRPr>
          </a:p>
        </p:txBody>
      </p:sp>
      <p:sp>
        <p:nvSpPr>
          <p:cNvPr id="43012" name="Rectangle 3"/>
          <p:cNvSpPr>
            <a:spLocks noGrp="1" noChangeArrowheads="1"/>
          </p:cNvSpPr>
          <p:nvPr>
            <p:ph type="body" idx="1"/>
          </p:nvPr>
        </p:nvSpPr>
        <p:spPr/>
        <p:txBody>
          <a:bodyPr/>
          <a:lstStyle/>
          <a:p>
            <a:pPr algn="r" rtl="1" eaLnBrk="1" hangingPunct="1"/>
            <a:r>
              <a:rPr lang="fa-IR" smtClean="0">
                <a:cs typeface="Titr" panose="00000700000000000000" pitchFamily="2" charset="-78"/>
              </a:rPr>
              <a:t>فضاي محرك، مستعد و به طور كلي خلاق</a:t>
            </a:r>
          </a:p>
          <a:p>
            <a:pPr algn="r" rtl="1" eaLnBrk="1" hangingPunct="1"/>
            <a:r>
              <a:rPr lang="fa-IR" smtClean="0">
                <a:cs typeface="Titr" panose="00000700000000000000" pitchFamily="2" charset="-78"/>
              </a:rPr>
              <a:t>انعطاف پذيري بالاي محيطي</a:t>
            </a:r>
          </a:p>
          <a:p>
            <a:pPr algn="r" rtl="1" eaLnBrk="1" hangingPunct="1"/>
            <a:r>
              <a:rPr lang="fa-IR" smtClean="0">
                <a:cs typeface="Titr" panose="00000700000000000000" pitchFamily="2" charset="-78"/>
              </a:rPr>
              <a:t>اعتماد و اطمينان افراد نسبت به يكديگر </a:t>
            </a:r>
          </a:p>
          <a:p>
            <a:pPr algn="r" rtl="1" eaLnBrk="1" hangingPunct="1"/>
            <a:r>
              <a:rPr lang="fa-IR" smtClean="0">
                <a:cs typeface="Titr" panose="00000700000000000000" pitchFamily="2" charset="-78"/>
              </a:rPr>
              <a:t>نداشتن فشارهاي روحي، رواني اجتماعي، مالي و كاري براي افراد </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7666F5E6-0933-460F-920F-96EA85444B6F}" type="slidenum">
              <a:rPr lang="ar-SA"/>
              <a:pPr eaLnBrk="1" hangingPunct="1"/>
              <a:t>38</a:t>
            </a:fld>
            <a:endParaRPr lang="en-US"/>
          </a:p>
        </p:txBody>
      </p:sp>
      <p:sp>
        <p:nvSpPr>
          <p:cNvPr id="44035"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از اين مفاهيم دوري كنيد.</a:t>
            </a:r>
            <a:endParaRPr lang="en-US" smtClean="0">
              <a:solidFill>
                <a:schemeClr val="folHlink"/>
              </a:solidFill>
              <a:cs typeface="Titr" panose="00000700000000000000" pitchFamily="2" charset="-78"/>
            </a:endParaRPr>
          </a:p>
        </p:txBody>
      </p:sp>
      <p:sp>
        <p:nvSpPr>
          <p:cNvPr id="44036" name="Rectangle 3"/>
          <p:cNvSpPr>
            <a:spLocks noGrp="1" noChangeArrowheads="1"/>
          </p:cNvSpPr>
          <p:nvPr>
            <p:ph type="body" idx="1"/>
          </p:nvPr>
        </p:nvSpPr>
        <p:spPr/>
        <p:txBody>
          <a:bodyPr/>
          <a:lstStyle/>
          <a:p>
            <a:pPr algn="r" rtl="1" eaLnBrk="1" hangingPunct="1"/>
            <a:r>
              <a:rPr lang="fa-IR" sz="2800" smtClean="0">
                <a:cs typeface="Titr" panose="00000700000000000000" pitchFamily="2" charset="-78"/>
              </a:rPr>
              <a:t>اينها تئوري است، اهل عمل باش.</a:t>
            </a:r>
          </a:p>
          <a:p>
            <a:pPr algn="r" rtl="1" eaLnBrk="1" hangingPunct="1"/>
            <a:r>
              <a:rPr lang="fa-IR" sz="2800" smtClean="0">
                <a:cs typeface="Titr" panose="00000700000000000000" pitchFamily="2" charset="-78"/>
              </a:rPr>
              <a:t>اشتباه چيز بدي است( نبايد اشتباه كرد).</a:t>
            </a:r>
          </a:p>
          <a:p>
            <a:pPr algn="r" rtl="1" eaLnBrk="1" hangingPunct="1"/>
            <a:r>
              <a:rPr lang="fa-IR" sz="2800" smtClean="0">
                <a:cs typeface="Titr" panose="00000700000000000000" pitchFamily="2" charset="-78"/>
              </a:rPr>
              <a:t>بازي يك عمل لغو و بيهوده است.</a:t>
            </a:r>
          </a:p>
          <a:p>
            <a:pPr algn="r" rtl="1" eaLnBrk="1" hangingPunct="1"/>
            <a:r>
              <a:rPr lang="fa-IR" sz="2800" smtClean="0">
                <a:cs typeface="Titr" panose="00000700000000000000" pitchFamily="2" charset="-78"/>
              </a:rPr>
              <a:t>اين به من مربوط نيست.</a:t>
            </a:r>
          </a:p>
          <a:p>
            <a:pPr algn="r" rtl="1" eaLnBrk="1" hangingPunct="1"/>
            <a:r>
              <a:rPr lang="fa-IR" sz="2800" smtClean="0">
                <a:cs typeface="Titr" panose="00000700000000000000" pitchFamily="2" charset="-78"/>
              </a:rPr>
              <a:t>ابله( احمق) نشو!</a:t>
            </a:r>
          </a:p>
          <a:p>
            <a:pPr algn="r" rtl="1" eaLnBrk="1" hangingPunct="1"/>
            <a:r>
              <a:rPr lang="fa-IR" sz="2800" smtClean="0">
                <a:cs typeface="Titr" panose="00000700000000000000" pitchFamily="2" charset="-78"/>
              </a:rPr>
              <a:t>شوخي موقوف!</a:t>
            </a:r>
          </a:p>
          <a:p>
            <a:pPr algn="r" rtl="1" eaLnBrk="1" hangingPunct="1"/>
            <a:r>
              <a:rPr lang="fa-IR" sz="2800" smtClean="0">
                <a:cs typeface="Titr" panose="00000700000000000000" pitchFamily="2" charset="-78"/>
              </a:rPr>
              <a:t>من خلاق نيستم.</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40064FAC-DA65-48E3-AA01-3A89D8089FC4}" type="slidenum">
              <a:rPr lang="ar-SA"/>
              <a:pPr eaLnBrk="1" hangingPunct="1"/>
              <a:t>39</a:t>
            </a:fld>
            <a:endParaRPr lang="en-US"/>
          </a:p>
        </p:txBody>
      </p:sp>
      <p:sp>
        <p:nvSpPr>
          <p:cNvPr id="45059"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متداول ترين جملات بازدارنده خلاقيت</a:t>
            </a:r>
            <a:endParaRPr lang="en-US" smtClean="0">
              <a:solidFill>
                <a:schemeClr val="folHlink"/>
              </a:solidFill>
              <a:cs typeface="Titr" panose="00000700000000000000" pitchFamily="2" charset="-78"/>
            </a:endParaRPr>
          </a:p>
        </p:txBody>
      </p:sp>
      <p:sp>
        <p:nvSpPr>
          <p:cNvPr id="45060" name="Rectangle 3"/>
          <p:cNvSpPr>
            <a:spLocks noGrp="1" noChangeArrowheads="1"/>
          </p:cNvSpPr>
          <p:nvPr>
            <p:ph type="body" idx="1"/>
          </p:nvPr>
        </p:nvSpPr>
        <p:spPr/>
        <p:txBody>
          <a:bodyPr/>
          <a:lstStyle/>
          <a:p>
            <a:pPr algn="just" rtl="1" eaLnBrk="1" hangingPunct="1">
              <a:lnSpc>
                <a:spcPct val="80000"/>
              </a:lnSpc>
            </a:pPr>
            <a:r>
              <a:rPr lang="fa-IR" sz="2800" smtClean="0">
                <a:cs typeface="Titr" panose="00000700000000000000" pitchFamily="2" charset="-78"/>
              </a:rPr>
              <a:t>نه</a:t>
            </a:r>
          </a:p>
          <a:p>
            <a:pPr algn="just" rtl="1" eaLnBrk="1" hangingPunct="1">
              <a:lnSpc>
                <a:spcPct val="80000"/>
              </a:lnSpc>
            </a:pPr>
            <a:r>
              <a:rPr lang="fa-IR" sz="2800" smtClean="0">
                <a:cs typeface="Titr" panose="00000700000000000000" pitchFamily="2" charset="-78"/>
              </a:rPr>
              <a:t>شدني نيست </a:t>
            </a:r>
            <a:r>
              <a:rPr lang="fa-IR" sz="1600" smtClean="0">
                <a:cs typeface="Titr" panose="00000700000000000000" pitchFamily="2" charset="-78"/>
              </a:rPr>
              <a:t>(كه با تكان دادن سر و حال و هواي قاطعانه گفته مي شود)</a:t>
            </a:r>
          </a:p>
          <a:p>
            <a:pPr algn="just" rtl="1" eaLnBrk="1" hangingPunct="1">
              <a:lnSpc>
                <a:spcPct val="80000"/>
              </a:lnSpc>
            </a:pPr>
            <a:r>
              <a:rPr lang="fa-IR" sz="2800" smtClean="0">
                <a:cs typeface="Titr" panose="00000700000000000000" pitchFamily="2" charset="-78"/>
              </a:rPr>
              <a:t>آره، ولي اگر اين كار را بكني .... </a:t>
            </a:r>
            <a:r>
              <a:rPr lang="fa-IR" sz="1600" smtClean="0">
                <a:cs typeface="Titr" panose="00000700000000000000" pitchFamily="2" charset="-78"/>
              </a:rPr>
              <a:t>(پيش بيني يك وضعيت مصيبت وار)</a:t>
            </a:r>
          </a:p>
          <a:p>
            <a:pPr algn="just" rtl="1" eaLnBrk="1" hangingPunct="1">
              <a:lnSpc>
                <a:spcPct val="80000"/>
              </a:lnSpc>
            </a:pPr>
            <a:r>
              <a:rPr lang="fa-IR" sz="2800" smtClean="0">
                <a:cs typeface="Titr" panose="00000700000000000000" pitchFamily="2" charset="-78"/>
              </a:rPr>
              <a:t>ما سال ها قبل اين ايده را امتحان كرده ايم</a:t>
            </a:r>
          </a:p>
          <a:p>
            <a:pPr algn="just" rtl="1" eaLnBrk="1" hangingPunct="1">
              <a:lnSpc>
                <a:spcPct val="80000"/>
              </a:lnSpc>
            </a:pPr>
            <a:r>
              <a:rPr lang="fa-IR" sz="2800" smtClean="0">
                <a:cs typeface="Titr" panose="00000700000000000000" pitchFamily="2" charset="-78"/>
              </a:rPr>
              <a:t>تا حالا كه كارها خوب پيش رفته؛ چه نيازي به اين كار هست؟</a:t>
            </a:r>
          </a:p>
          <a:p>
            <a:pPr algn="just" rtl="1" eaLnBrk="1" hangingPunct="1">
              <a:lnSpc>
                <a:spcPct val="80000"/>
              </a:lnSpc>
            </a:pPr>
            <a:r>
              <a:rPr lang="fa-IR" sz="2800" smtClean="0">
                <a:cs typeface="Titr" panose="00000700000000000000" pitchFamily="2" charset="-78"/>
              </a:rPr>
              <a:t>من اشكالي در روند كنوني كارها نمي بينيم </a:t>
            </a:r>
          </a:p>
          <a:p>
            <a:pPr algn="just" rtl="1" eaLnBrk="1" hangingPunct="1">
              <a:lnSpc>
                <a:spcPct val="80000"/>
              </a:lnSpc>
            </a:pPr>
            <a:r>
              <a:rPr lang="fa-IR" sz="2800" smtClean="0">
                <a:cs typeface="Titr" panose="00000700000000000000" pitchFamily="2" charset="-78"/>
              </a:rPr>
              <a:t>زياد عملي به نظر نمي رسد</a:t>
            </a:r>
          </a:p>
          <a:p>
            <a:pPr algn="just" rtl="1" eaLnBrk="1" hangingPunct="1">
              <a:lnSpc>
                <a:spcPct val="80000"/>
              </a:lnSpc>
              <a:buFontTx/>
              <a:buNone/>
            </a:pP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50957B9A-AD40-41D3-827A-42D15C208EBF}" type="slidenum">
              <a:rPr lang="ar-SA"/>
              <a:pPr eaLnBrk="1" hangingPunct="1"/>
              <a:t>4</a:t>
            </a:fld>
            <a:endParaRPr lang="en-US"/>
          </a:p>
        </p:txBody>
      </p:sp>
      <p:sp>
        <p:nvSpPr>
          <p:cNvPr id="8195" name="Rectangle 3"/>
          <p:cNvSpPr>
            <a:spLocks noGrp="1" noChangeArrowheads="1"/>
          </p:cNvSpPr>
          <p:nvPr>
            <p:ph type="body" idx="1"/>
          </p:nvPr>
        </p:nvSpPr>
        <p:spPr>
          <a:xfrm>
            <a:off x="152400" y="457200"/>
            <a:ext cx="8382000" cy="6096000"/>
          </a:xfrm>
        </p:spPr>
        <p:txBody>
          <a:bodyPr/>
          <a:lstStyle/>
          <a:p>
            <a:pPr algn="ctr" rtl="1" eaLnBrk="1" hangingPunct="1">
              <a:buFontTx/>
              <a:buNone/>
            </a:pPr>
            <a:r>
              <a:rPr lang="fa-IR" sz="6000" smtClean="0">
                <a:solidFill>
                  <a:schemeClr val="folHlink"/>
                </a:solidFill>
                <a:latin typeface="Times New Roman" panose="02020603050405020304" pitchFamily="18" charset="0"/>
                <a:cs typeface="Titr" panose="00000700000000000000" pitchFamily="2" charset="-78"/>
              </a:rPr>
              <a:t>خلاقيت</a:t>
            </a:r>
            <a:br>
              <a:rPr lang="fa-IR" sz="6000" smtClean="0">
                <a:solidFill>
                  <a:schemeClr val="folHlink"/>
                </a:solidFill>
                <a:latin typeface="Times New Roman" panose="02020603050405020304" pitchFamily="18" charset="0"/>
                <a:cs typeface="Titr" panose="00000700000000000000" pitchFamily="2" charset="-78"/>
              </a:rPr>
            </a:br>
            <a:endParaRPr lang="fa-IR" sz="6000" smtClean="0">
              <a:solidFill>
                <a:schemeClr val="folHlink"/>
              </a:solidFill>
              <a:latin typeface="Times New Roman" panose="02020603050405020304" pitchFamily="18" charset="0"/>
              <a:cs typeface="Titr" panose="00000700000000000000" pitchFamily="2" charset="-78"/>
            </a:endParaRPr>
          </a:p>
          <a:p>
            <a:pPr algn="dist" rtl="1" eaLnBrk="1" hangingPunct="1"/>
            <a:r>
              <a:rPr lang="fa-IR" sz="4800" smtClean="0">
                <a:latin typeface="Times New Roman" panose="02020603050405020304" pitchFamily="18" charset="0"/>
                <a:cs typeface="Titr" panose="00000700000000000000" pitchFamily="2" charset="-78"/>
              </a:rPr>
              <a:t>آ</a:t>
            </a:r>
            <a:r>
              <a:rPr lang="ar-SA" sz="4800" smtClean="0">
                <a:latin typeface="Times New Roman" panose="02020603050405020304" pitchFamily="18" charset="0"/>
                <a:cs typeface="Titr" panose="00000700000000000000" pitchFamily="2" charset="-78"/>
              </a:rPr>
              <a:t>ي</a:t>
            </a:r>
            <a:r>
              <a:rPr lang="fa-IR" sz="4800" smtClean="0">
                <a:latin typeface="Times New Roman" panose="02020603050405020304" pitchFamily="18" charset="0"/>
                <a:cs typeface="Titr" panose="00000700000000000000" pitchFamily="2" charset="-78"/>
              </a:rPr>
              <a:t>ا يك وي‍ژگي ذاتي و ارثي ست؟!</a:t>
            </a:r>
          </a:p>
          <a:p>
            <a:pPr algn="r" rtl="1" eaLnBrk="1" hangingPunct="1"/>
            <a:r>
              <a:rPr lang="fa-IR" sz="4800" smtClean="0">
                <a:latin typeface="Times New Roman" panose="02020603050405020304" pitchFamily="18" charset="0"/>
                <a:cs typeface="Titr" panose="00000700000000000000" pitchFamily="2" charset="-78"/>
              </a:rPr>
              <a:t>آ</a:t>
            </a:r>
            <a:r>
              <a:rPr lang="ar-SA" sz="4800" smtClean="0">
                <a:latin typeface="Times New Roman" panose="02020603050405020304" pitchFamily="18" charset="0"/>
                <a:cs typeface="Titr" panose="00000700000000000000" pitchFamily="2" charset="-78"/>
              </a:rPr>
              <a:t>ي</a:t>
            </a:r>
            <a:r>
              <a:rPr lang="fa-IR" sz="4800" smtClean="0">
                <a:latin typeface="Times New Roman" panose="02020603050405020304" pitchFamily="18" charset="0"/>
                <a:cs typeface="Titr" panose="00000700000000000000" pitchFamily="2" charset="-78"/>
              </a:rPr>
              <a:t>ا تنها برخي افراد خوشبخت با آن متولد مي شوند!؟</a:t>
            </a:r>
          </a:p>
          <a:p>
            <a:pPr algn="r" rtl="1" eaLnBrk="1" hangingPunct="1"/>
            <a:r>
              <a:rPr lang="fa-IR" sz="4800" smtClean="0">
                <a:latin typeface="Times New Roman" panose="02020603050405020304" pitchFamily="18" charset="0"/>
                <a:cs typeface="Titr" panose="00000700000000000000" pitchFamily="2" charset="-78"/>
              </a:rPr>
              <a:t>آ</a:t>
            </a:r>
            <a:r>
              <a:rPr lang="ar-SA" sz="4800" smtClean="0">
                <a:latin typeface="Times New Roman" panose="02020603050405020304" pitchFamily="18" charset="0"/>
                <a:cs typeface="Titr" panose="00000700000000000000" pitchFamily="2" charset="-78"/>
              </a:rPr>
              <a:t>ي</a:t>
            </a:r>
            <a:r>
              <a:rPr lang="fa-IR" sz="4800" smtClean="0">
                <a:latin typeface="Times New Roman" panose="02020603050405020304" pitchFamily="18" charset="0"/>
                <a:cs typeface="Titr" panose="00000700000000000000" pitchFamily="2" charset="-78"/>
              </a:rPr>
              <a:t>ا ؟!؟!</a:t>
            </a:r>
            <a:endParaRPr lang="en-US" sz="4800" smtClean="0">
              <a:latin typeface="Times New Roman" panose="02020603050405020304" pitchFamily="18" charset="0"/>
              <a:cs typeface="Titr" panose="00000700000000000000"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6B265188-D8D7-4869-8576-F761A8A5636A}" type="slidenum">
              <a:rPr lang="ar-SA"/>
              <a:pPr eaLnBrk="1" hangingPunct="1"/>
              <a:t>40</a:t>
            </a:fld>
            <a:endParaRPr lang="en-US"/>
          </a:p>
        </p:txBody>
      </p:sp>
      <p:sp>
        <p:nvSpPr>
          <p:cNvPr id="46083"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متداول ترين جملات بازدارنده خلاقيت</a:t>
            </a:r>
            <a:endParaRPr lang="en-US" smtClean="0">
              <a:solidFill>
                <a:schemeClr val="folHlink"/>
              </a:solidFill>
              <a:cs typeface="Titr" panose="00000700000000000000" pitchFamily="2" charset="-78"/>
            </a:endParaRPr>
          </a:p>
        </p:txBody>
      </p:sp>
      <p:sp>
        <p:nvSpPr>
          <p:cNvPr id="46084" name="Rectangle 3"/>
          <p:cNvSpPr>
            <a:spLocks noGrp="1" noChangeArrowheads="1"/>
          </p:cNvSpPr>
          <p:nvPr>
            <p:ph type="body" idx="1"/>
          </p:nvPr>
        </p:nvSpPr>
        <p:spPr/>
        <p:txBody>
          <a:bodyPr/>
          <a:lstStyle/>
          <a:p>
            <a:pPr algn="r" rtl="1" eaLnBrk="1" hangingPunct="1">
              <a:lnSpc>
                <a:spcPct val="80000"/>
              </a:lnSpc>
            </a:pPr>
            <a:r>
              <a:rPr lang="fa-IR" sz="2800" smtClean="0">
                <a:cs typeface="Titr" panose="00000700000000000000" pitchFamily="2" charset="-78"/>
              </a:rPr>
              <a:t>تا به حال هرگز چنين كاري نكرده ايم  </a:t>
            </a:r>
          </a:p>
          <a:p>
            <a:pPr algn="r" rtl="1" eaLnBrk="1" hangingPunct="1">
              <a:lnSpc>
                <a:spcPct val="80000"/>
              </a:lnSpc>
            </a:pPr>
            <a:r>
              <a:rPr lang="fa-IR" sz="2800" smtClean="0">
                <a:cs typeface="Titr" panose="00000700000000000000" pitchFamily="2" charset="-78"/>
              </a:rPr>
              <a:t>بهتر است واقع بين باشيم </a:t>
            </a:r>
          </a:p>
          <a:p>
            <a:pPr algn="r" rtl="1" eaLnBrk="1" hangingPunct="1">
              <a:lnSpc>
                <a:spcPct val="80000"/>
              </a:lnSpc>
            </a:pPr>
            <a:r>
              <a:rPr lang="fa-IR" sz="2800" smtClean="0">
                <a:cs typeface="Titr" panose="00000700000000000000" pitchFamily="2" charset="-78"/>
              </a:rPr>
              <a:t>براي اين كار درمهلت تعيين شده وقت پرداخت به ايده تو نيست</a:t>
            </a:r>
          </a:p>
          <a:p>
            <a:pPr algn="r" rtl="1" eaLnBrk="1" hangingPunct="1">
              <a:lnSpc>
                <a:spcPct val="80000"/>
              </a:lnSpc>
            </a:pPr>
            <a:r>
              <a:rPr lang="fa-IR" sz="2800" smtClean="0">
                <a:cs typeface="Titr" panose="00000700000000000000" pitchFamily="2" charset="-78"/>
              </a:rPr>
              <a:t>در بودجه پيش بيني نشده است</a:t>
            </a:r>
          </a:p>
          <a:p>
            <a:pPr algn="r" rtl="1" eaLnBrk="1" hangingPunct="1">
              <a:lnSpc>
                <a:spcPct val="80000"/>
              </a:lnSpc>
            </a:pPr>
            <a:r>
              <a:rPr lang="fa-IR" sz="2800" smtClean="0">
                <a:cs typeface="Titr" panose="00000700000000000000" pitchFamily="2" charset="-78"/>
              </a:rPr>
              <a:t>شوخي مي كني </a:t>
            </a:r>
          </a:p>
          <a:p>
            <a:pPr algn="r" rtl="1" eaLnBrk="1" hangingPunct="1">
              <a:lnSpc>
                <a:spcPct val="80000"/>
              </a:lnSpc>
            </a:pPr>
            <a:r>
              <a:rPr lang="fa-IR" sz="2800" smtClean="0">
                <a:cs typeface="Titr" panose="00000700000000000000" pitchFamily="2" charset="-78"/>
              </a:rPr>
              <a:t>بهتر است از موضوع پرت نيفتيم</a:t>
            </a:r>
          </a:p>
          <a:p>
            <a:pPr algn="r" rtl="1" eaLnBrk="1" hangingPunct="1">
              <a:lnSpc>
                <a:spcPct val="80000"/>
              </a:lnSpc>
            </a:pPr>
            <a:r>
              <a:rPr lang="fa-IR" sz="2800" smtClean="0">
                <a:cs typeface="Titr" panose="00000700000000000000" pitchFamily="2" charset="-78"/>
              </a:rPr>
              <a:t>اين ايده هاي عجيب را از كجا آورده اي</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BC3248C5-C6FB-4C82-901C-A42B57A46122}" type="slidenum">
              <a:rPr lang="ar-SA"/>
              <a:pPr eaLnBrk="1" hangingPunct="1"/>
              <a:t>41</a:t>
            </a:fld>
            <a:endParaRPr lang="en-US"/>
          </a:p>
        </p:txBody>
      </p:sp>
      <p:sp>
        <p:nvSpPr>
          <p:cNvPr id="47107"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موانع خلاقيت</a:t>
            </a:r>
            <a:endParaRPr lang="en-US" smtClean="0">
              <a:solidFill>
                <a:schemeClr val="folHlink"/>
              </a:solidFill>
              <a:cs typeface="Titr" panose="00000700000000000000" pitchFamily="2" charset="-78"/>
            </a:endParaRPr>
          </a:p>
        </p:txBody>
      </p:sp>
      <p:sp>
        <p:nvSpPr>
          <p:cNvPr id="47108" name="Rectangle 3"/>
          <p:cNvSpPr>
            <a:spLocks noGrp="1" noChangeArrowheads="1"/>
          </p:cNvSpPr>
          <p:nvPr>
            <p:ph type="body" idx="1"/>
          </p:nvPr>
        </p:nvSpPr>
        <p:spPr/>
        <p:txBody>
          <a:bodyPr/>
          <a:lstStyle/>
          <a:p>
            <a:pPr algn="r" rtl="1" eaLnBrk="1" hangingPunct="1"/>
            <a:r>
              <a:rPr lang="fa-IR" smtClean="0">
                <a:cs typeface="Titr" panose="00000700000000000000" pitchFamily="2" charset="-78"/>
              </a:rPr>
              <a:t>آموزش ناهمسو با خلاقيت</a:t>
            </a:r>
          </a:p>
          <a:p>
            <a:pPr algn="r" rtl="1" eaLnBrk="1" hangingPunct="1"/>
            <a:r>
              <a:rPr lang="fa-IR" smtClean="0">
                <a:cs typeface="Titr" panose="00000700000000000000" pitchFamily="2" charset="-78"/>
              </a:rPr>
              <a:t>استفاده از الگوهاي قالبي </a:t>
            </a:r>
          </a:p>
          <a:p>
            <a:pPr algn="r" rtl="1" eaLnBrk="1" hangingPunct="1"/>
            <a:r>
              <a:rPr lang="fa-IR" smtClean="0">
                <a:cs typeface="Titr" panose="00000700000000000000" pitchFamily="2" charset="-78"/>
              </a:rPr>
              <a:t>شتابزدگي در ارزيابي</a:t>
            </a:r>
          </a:p>
          <a:p>
            <a:pPr algn="r" rtl="1" eaLnBrk="1" hangingPunct="1"/>
            <a:r>
              <a:rPr lang="fa-IR" smtClean="0">
                <a:cs typeface="Titr" panose="00000700000000000000" pitchFamily="2" charset="-78"/>
              </a:rPr>
              <a:t>تاكيد بر مفروضات قبلي </a:t>
            </a:r>
          </a:p>
          <a:p>
            <a:pPr algn="r" rtl="1" eaLnBrk="1" hangingPunct="1"/>
            <a:r>
              <a:rPr lang="fa-IR" smtClean="0">
                <a:cs typeface="Titr" panose="00000700000000000000" pitchFamily="2" charset="-78"/>
              </a:rPr>
              <a:t>فشارهاي اجتماعي</a:t>
            </a:r>
          </a:p>
          <a:p>
            <a:pPr algn="r" rtl="1" eaLnBrk="1" hangingPunct="1"/>
            <a:r>
              <a:rPr lang="fa-IR" smtClean="0">
                <a:cs typeface="Titr" panose="00000700000000000000" pitchFamily="2" charset="-78"/>
              </a:rPr>
              <a:t>چاره جويي هاي كوتاه مدت</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DE5661E8-D93B-4642-BC3B-9CBA7FFB6189}" type="slidenum">
              <a:rPr lang="ar-SA"/>
              <a:pPr eaLnBrk="1" hangingPunct="1"/>
              <a:t>42</a:t>
            </a:fld>
            <a:endParaRPr lang="en-US"/>
          </a:p>
        </p:txBody>
      </p:sp>
      <p:sp>
        <p:nvSpPr>
          <p:cNvPr id="48131" name="Rectangle 2"/>
          <p:cNvSpPr>
            <a:spLocks noGrp="1" noChangeArrowheads="1"/>
          </p:cNvSpPr>
          <p:nvPr>
            <p:ph type="title"/>
          </p:nvPr>
        </p:nvSpPr>
        <p:spPr/>
        <p:txBody>
          <a:bodyPr/>
          <a:lstStyle/>
          <a:p>
            <a:pPr rtl="1" eaLnBrk="1" hangingPunct="1"/>
            <a:r>
              <a:rPr lang="fa-IR" smtClean="0">
                <a:solidFill>
                  <a:srgbClr val="800000"/>
                </a:solidFill>
                <a:cs typeface="Titr" panose="00000700000000000000" pitchFamily="2" charset="-78"/>
              </a:rPr>
              <a:t>موانع فردي</a:t>
            </a:r>
            <a:endParaRPr lang="en-US" smtClean="0">
              <a:solidFill>
                <a:srgbClr val="800000"/>
              </a:solidFill>
              <a:cs typeface="Titr" panose="00000700000000000000" pitchFamily="2" charset="-78"/>
            </a:endParaRPr>
          </a:p>
        </p:txBody>
      </p:sp>
      <p:sp>
        <p:nvSpPr>
          <p:cNvPr id="48132" name="Rectangle 3"/>
          <p:cNvSpPr>
            <a:spLocks noGrp="1" noChangeArrowheads="1"/>
          </p:cNvSpPr>
          <p:nvPr>
            <p:ph type="body" idx="1"/>
          </p:nvPr>
        </p:nvSpPr>
        <p:spPr/>
        <p:txBody>
          <a:bodyPr/>
          <a:lstStyle/>
          <a:p>
            <a:pPr algn="r" rtl="1" eaLnBrk="1" hangingPunct="1"/>
            <a:r>
              <a:rPr lang="fa-IR" smtClean="0">
                <a:cs typeface="Titr" panose="00000700000000000000" pitchFamily="2" charset="-78"/>
              </a:rPr>
              <a:t>ترس از شكست</a:t>
            </a:r>
          </a:p>
          <a:p>
            <a:pPr algn="r" rtl="1" eaLnBrk="1" hangingPunct="1"/>
            <a:r>
              <a:rPr lang="fa-IR" smtClean="0">
                <a:cs typeface="Titr" panose="00000700000000000000" pitchFamily="2" charset="-78"/>
              </a:rPr>
              <a:t>رويگرداني از ابهامات</a:t>
            </a:r>
          </a:p>
          <a:p>
            <a:pPr algn="r" rtl="1" eaLnBrk="1" hangingPunct="1"/>
            <a:r>
              <a:rPr lang="fa-IR" smtClean="0">
                <a:cs typeface="Titr" panose="00000700000000000000" pitchFamily="2" charset="-78"/>
              </a:rPr>
              <a:t>عادت</a:t>
            </a:r>
          </a:p>
          <a:p>
            <a:pPr algn="r" rtl="1" eaLnBrk="1" hangingPunct="1"/>
            <a:r>
              <a:rPr lang="fa-IR" smtClean="0">
                <a:cs typeface="Titr" panose="00000700000000000000" pitchFamily="2" charset="-78"/>
              </a:rPr>
              <a:t>عدم اعتماد به نفس</a:t>
            </a:r>
          </a:p>
          <a:p>
            <a:pPr algn="r" rtl="1" eaLnBrk="1" hangingPunct="1"/>
            <a:r>
              <a:rPr lang="fa-IR" smtClean="0">
                <a:cs typeface="Titr" panose="00000700000000000000" pitchFamily="2" charset="-78"/>
              </a:rPr>
              <a:t>عدم انعطاف پذيري</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D7F76EC0-FAC2-4468-B335-06A60E240B2B}" type="slidenum">
              <a:rPr lang="ar-SA"/>
              <a:pPr eaLnBrk="1" hangingPunct="1"/>
              <a:t>43</a:t>
            </a:fld>
            <a:endParaRPr lang="en-US"/>
          </a:p>
        </p:txBody>
      </p:sp>
      <p:sp>
        <p:nvSpPr>
          <p:cNvPr id="49155"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عوامل درون فردي و ميان فردي</a:t>
            </a:r>
            <a:endParaRPr lang="en-US" smtClean="0">
              <a:solidFill>
                <a:schemeClr val="folHlink"/>
              </a:solidFill>
              <a:cs typeface="Titr" panose="00000700000000000000" pitchFamily="2" charset="-78"/>
            </a:endParaRPr>
          </a:p>
        </p:txBody>
      </p:sp>
      <p:sp>
        <p:nvSpPr>
          <p:cNvPr id="49156" name="Rectangle 3"/>
          <p:cNvSpPr>
            <a:spLocks noGrp="1" noChangeArrowheads="1"/>
          </p:cNvSpPr>
          <p:nvPr>
            <p:ph type="body" idx="1"/>
          </p:nvPr>
        </p:nvSpPr>
        <p:spPr/>
        <p:txBody>
          <a:bodyPr/>
          <a:lstStyle/>
          <a:p>
            <a:pPr algn="r" rtl="1" eaLnBrk="1" hangingPunct="1"/>
            <a:r>
              <a:rPr lang="fa-IR" smtClean="0">
                <a:cs typeface="Titr" panose="00000700000000000000" pitchFamily="2" charset="-78"/>
              </a:rPr>
              <a:t>محيط مناسب </a:t>
            </a:r>
          </a:p>
          <a:p>
            <a:pPr algn="r" rtl="1" eaLnBrk="1" hangingPunct="1"/>
            <a:r>
              <a:rPr lang="fa-IR" smtClean="0">
                <a:cs typeface="Titr" panose="00000700000000000000" pitchFamily="2" charset="-78"/>
              </a:rPr>
              <a:t>والدين آگاه </a:t>
            </a:r>
          </a:p>
          <a:p>
            <a:pPr algn="r" rtl="1" eaLnBrk="1" hangingPunct="1"/>
            <a:r>
              <a:rPr lang="fa-IR" smtClean="0">
                <a:cs typeface="Titr" panose="00000700000000000000" pitchFamily="2" charset="-78"/>
              </a:rPr>
              <a:t>مربيان شايسته</a:t>
            </a:r>
          </a:p>
          <a:p>
            <a:pPr algn="r" rtl="1" eaLnBrk="1" hangingPunct="1"/>
            <a:r>
              <a:rPr lang="fa-IR" smtClean="0">
                <a:cs typeface="Titr" panose="00000700000000000000" pitchFamily="2" charset="-78"/>
              </a:rPr>
              <a:t>برنامه هاي آموزشي</a:t>
            </a:r>
          </a:p>
          <a:p>
            <a:pPr algn="r" rtl="1" eaLnBrk="1" hangingPunct="1"/>
            <a:r>
              <a:rPr lang="fa-IR" smtClean="0">
                <a:cs typeface="Titr" panose="00000700000000000000" pitchFamily="2" charset="-78"/>
              </a:rPr>
              <a:t>تفاوت هاي فردي</a:t>
            </a:r>
          </a:p>
          <a:p>
            <a:pPr algn="r" rtl="1" eaLnBrk="1" hangingPunct="1"/>
            <a:r>
              <a:rPr lang="fa-IR" smtClean="0">
                <a:cs typeface="Titr" panose="00000700000000000000" pitchFamily="2" charset="-78"/>
              </a:rPr>
              <a:t>سخت كوشي</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21B7C2FE-F66A-4E4D-A224-4D624849618D}" type="slidenum">
              <a:rPr lang="ar-SA"/>
              <a:pPr eaLnBrk="1" hangingPunct="1"/>
              <a:t>44</a:t>
            </a:fld>
            <a:endParaRPr lang="en-US"/>
          </a:p>
        </p:txBody>
      </p:sp>
      <p:sp>
        <p:nvSpPr>
          <p:cNvPr id="50179" name="Rectangle 2"/>
          <p:cNvSpPr>
            <a:spLocks noGrp="1" noChangeArrowheads="1"/>
          </p:cNvSpPr>
          <p:nvPr>
            <p:ph type="title"/>
          </p:nvPr>
        </p:nvSpPr>
        <p:spPr>
          <a:xfrm>
            <a:off x="304800" y="152400"/>
            <a:ext cx="7543800" cy="1600200"/>
          </a:xfrm>
        </p:spPr>
        <p:txBody>
          <a:bodyPr/>
          <a:lstStyle/>
          <a:p>
            <a:pPr eaLnBrk="1" hangingPunct="1"/>
            <a:r>
              <a:rPr lang="fa-IR" smtClean="0">
                <a:solidFill>
                  <a:schemeClr val="folHlink"/>
                </a:solidFill>
                <a:cs typeface="Titr" panose="00000700000000000000" pitchFamily="2" charset="-78"/>
              </a:rPr>
              <a:t>درباره ي كارهاي كه انجام مي دهيد.</a:t>
            </a:r>
            <a:endParaRPr lang="en-US" smtClean="0">
              <a:solidFill>
                <a:schemeClr val="folHlink"/>
              </a:solidFill>
              <a:cs typeface="Titr" panose="00000700000000000000" pitchFamily="2" charset="-78"/>
            </a:endParaRPr>
          </a:p>
        </p:txBody>
      </p:sp>
      <p:sp>
        <p:nvSpPr>
          <p:cNvPr id="50180" name="Rectangle 3"/>
          <p:cNvSpPr>
            <a:spLocks noGrp="1" noChangeArrowheads="1"/>
          </p:cNvSpPr>
          <p:nvPr>
            <p:ph type="body" idx="1"/>
          </p:nvPr>
        </p:nvSpPr>
        <p:spPr/>
        <p:txBody>
          <a:bodyPr/>
          <a:lstStyle/>
          <a:p>
            <a:pPr algn="r" rtl="1" eaLnBrk="1" hangingPunct="1"/>
            <a:r>
              <a:rPr lang="fa-IR" sz="2800" smtClean="0">
                <a:cs typeface="Titr" panose="00000700000000000000" pitchFamily="2" charset="-78"/>
              </a:rPr>
              <a:t>چرا من بايد اين كار را انجام دهم؟</a:t>
            </a:r>
          </a:p>
          <a:p>
            <a:pPr algn="r" rtl="1" eaLnBrk="1" hangingPunct="1"/>
            <a:r>
              <a:rPr lang="fa-IR" sz="2800" smtClean="0">
                <a:cs typeface="Titr" panose="00000700000000000000" pitchFamily="2" charset="-78"/>
              </a:rPr>
              <a:t>اگر انجام ندهم چه مي شود؟</a:t>
            </a:r>
          </a:p>
          <a:p>
            <a:pPr algn="r" rtl="1" eaLnBrk="1" hangingPunct="1"/>
            <a:r>
              <a:rPr lang="fa-IR" sz="2800" smtClean="0">
                <a:cs typeface="Titr" panose="00000700000000000000" pitchFamily="2" charset="-78"/>
              </a:rPr>
              <a:t>چرا من بايد هميشه اين كار را به اين شكل انجام دهم؟</a:t>
            </a:r>
          </a:p>
          <a:p>
            <a:pPr algn="r" rtl="1" eaLnBrk="1" hangingPunct="1"/>
            <a:r>
              <a:rPr lang="fa-IR" sz="2800" smtClean="0">
                <a:cs typeface="Titr" panose="00000700000000000000" pitchFamily="2" charset="-78"/>
              </a:rPr>
              <a:t>چه گزينه با انتخاب هاي ديگري را مي توان در اين مورد تصور كرد.</a:t>
            </a:r>
          </a:p>
          <a:p>
            <a:pPr algn="r" rtl="1" eaLnBrk="1" hangingPunct="1"/>
            <a:r>
              <a:rPr lang="fa-IR" sz="2800" smtClean="0">
                <a:cs typeface="Titr" panose="00000700000000000000" pitchFamily="2" charset="-78"/>
              </a:rPr>
              <a:t>چرا من فكر مي كنم جوابش اين است؟</a:t>
            </a:r>
          </a:p>
          <a:p>
            <a:pPr algn="r" rtl="1" eaLnBrk="1" hangingPunct="1"/>
            <a:r>
              <a:rPr lang="fa-IR" sz="2800" smtClean="0">
                <a:cs typeface="Titr" panose="00000700000000000000" pitchFamily="2" charset="-78"/>
              </a:rPr>
              <a:t>چه كسي مي تواند ايده خوبي در اين مورد داشته باشد؟ </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9083D8A3-C59A-466E-A1F8-3D1857FBB3EB}" type="slidenum">
              <a:rPr lang="ar-SA"/>
              <a:pPr eaLnBrk="1" hangingPunct="1"/>
              <a:t>45</a:t>
            </a:fld>
            <a:endParaRPr lang="en-US"/>
          </a:p>
        </p:txBody>
      </p:sp>
      <p:sp>
        <p:nvSpPr>
          <p:cNvPr id="51203" name="Rectangle 2"/>
          <p:cNvSpPr>
            <a:spLocks noGrp="1" noChangeArrowheads="1"/>
          </p:cNvSpPr>
          <p:nvPr>
            <p:ph type="title"/>
          </p:nvPr>
        </p:nvSpPr>
        <p:spPr/>
        <p:txBody>
          <a:bodyPr/>
          <a:lstStyle/>
          <a:p>
            <a:pPr algn="r" eaLnBrk="1" hangingPunct="1"/>
            <a:endParaRPr lang="fa-IR" sz="3600" smtClean="0">
              <a:cs typeface="B Titr" panose="00000700000000000000" pitchFamily="2" charset="-78"/>
            </a:endParaRPr>
          </a:p>
        </p:txBody>
      </p:sp>
      <p:sp>
        <p:nvSpPr>
          <p:cNvPr id="51204" name="Rectangle 3"/>
          <p:cNvSpPr>
            <a:spLocks noGrp="1" noChangeArrowheads="1"/>
          </p:cNvSpPr>
          <p:nvPr>
            <p:ph type="body" idx="1"/>
          </p:nvPr>
        </p:nvSpPr>
        <p:spPr/>
        <p:txBody>
          <a:bodyPr/>
          <a:lstStyle/>
          <a:p>
            <a:pPr marL="609600" indent="-609600" algn="ctr" eaLnBrk="1" hangingPunct="1">
              <a:buFontTx/>
              <a:buNone/>
            </a:pPr>
            <a:endParaRPr lang="fa-IR" sz="2800" b="1" smtClean="0">
              <a:cs typeface="B Zar" panose="00000400000000000000" pitchFamily="2" charset="-78"/>
            </a:endParaRPr>
          </a:p>
          <a:p>
            <a:pPr marL="609600" indent="-609600" algn="ctr" eaLnBrk="1" hangingPunct="1">
              <a:buFontTx/>
              <a:buNone/>
            </a:pPr>
            <a:endParaRPr lang="fa-IR" sz="2800" b="1" smtClean="0">
              <a:cs typeface="B Zar" panose="00000400000000000000" pitchFamily="2" charset="-78"/>
            </a:endParaRPr>
          </a:p>
          <a:p>
            <a:pPr marL="609600" indent="-609600" algn="ctr" eaLnBrk="1" hangingPunct="1">
              <a:buFontTx/>
              <a:buNone/>
            </a:pPr>
            <a:endParaRPr lang="fa-IR" sz="2800" b="1" smtClean="0">
              <a:cs typeface="B Zar" panose="00000400000000000000" pitchFamily="2" charset="-78"/>
            </a:endParaRPr>
          </a:p>
          <a:p>
            <a:pPr marL="609600" indent="-609600" algn="ctr" eaLnBrk="1" hangingPunct="1">
              <a:buFontTx/>
              <a:buNone/>
            </a:pPr>
            <a:endParaRPr lang="fa-IR" sz="2800" b="1" smtClean="0">
              <a:cs typeface="B Zar" panose="00000400000000000000" pitchFamily="2" charset="-78"/>
            </a:endParaRPr>
          </a:p>
          <a:p>
            <a:pPr marL="609600" indent="-609600" algn="ctr" eaLnBrk="1" hangingPunct="1">
              <a:buFontTx/>
              <a:buNone/>
            </a:pPr>
            <a:endParaRPr lang="fa-IR" sz="2800" b="1" smtClean="0">
              <a:cs typeface="B Zar" panose="00000400000000000000" pitchFamily="2" charset="-78"/>
            </a:endParaRPr>
          </a:p>
          <a:p>
            <a:pPr marL="609600" indent="-609600" algn="ctr" eaLnBrk="1" hangingPunct="1">
              <a:buFontTx/>
              <a:buNone/>
            </a:pPr>
            <a:endParaRPr lang="fa-IR" sz="2800" b="1" smtClean="0">
              <a:cs typeface="B Zar" panose="00000400000000000000" pitchFamily="2" charset="-78"/>
            </a:endParaRPr>
          </a:p>
          <a:p>
            <a:pPr marL="609600" indent="-609600" algn="ctr" eaLnBrk="1" hangingPunct="1">
              <a:buFontTx/>
              <a:buNone/>
            </a:pPr>
            <a:endParaRPr lang="fa-IR" sz="2800" b="1" smtClean="0">
              <a:cs typeface="B Zar" panose="00000400000000000000" pitchFamily="2" charset="-78"/>
            </a:endParaRPr>
          </a:p>
          <a:p>
            <a:pPr marL="609600" indent="-609600" algn="ctr" eaLnBrk="1" hangingPunct="1">
              <a:buFontTx/>
              <a:buNone/>
            </a:pPr>
            <a:r>
              <a:rPr lang="fa-IR" sz="2800" b="1" smtClean="0">
                <a:cs typeface="B Zar" panose="00000400000000000000" pitchFamily="2" charset="-78"/>
              </a:rPr>
              <a:t>در چه مكان و زمانهايي بيشتر خلاق هستيد </a:t>
            </a:r>
            <a:endParaRPr lang="en-US" sz="2800" b="1" smtClean="0">
              <a:cs typeface="B Zar" panose="00000400000000000000" pitchFamily="2" charset="-78"/>
            </a:endParaRPr>
          </a:p>
        </p:txBody>
      </p:sp>
      <p:pic>
        <p:nvPicPr>
          <p:cNvPr id="51205" name="Picture 4" descr="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5363" y="549275"/>
            <a:ext cx="4498975"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E294B9B8-6E65-4A52-A4A0-48F1C5DDEA27}" type="slidenum">
              <a:rPr lang="ar-SA"/>
              <a:pPr eaLnBrk="1" hangingPunct="1"/>
              <a:t>46</a:t>
            </a:fld>
            <a:endParaRPr lang="en-US"/>
          </a:p>
        </p:txBody>
      </p:sp>
      <p:sp>
        <p:nvSpPr>
          <p:cNvPr id="52227" name="Rectangle 2"/>
          <p:cNvSpPr>
            <a:spLocks noGrp="1" noChangeArrowheads="1"/>
          </p:cNvSpPr>
          <p:nvPr>
            <p:ph type="title"/>
          </p:nvPr>
        </p:nvSpPr>
        <p:spPr/>
        <p:txBody>
          <a:bodyPr/>
          <a:lstStyle/>
          <a:p>
            <a:pPr rtl="1" eaLnBrk="1" hangingPunct="1"/>
            <a:r>
              <a:rPr lang="fa-IR" smtClean="0">
                <a:solidFill>
                  <a:srgbClr val="800000"/>
                </a:solidFill>
                <a:cs typeface="Titr" panose="00000700000000000000" pitchFamily="2" charset="-78"/>
              </a:rPr>
              <a:t>موانع بيروني</a:t>
            </a:r>
            <a:endParaRPr lang="en-US" smtClean="0">
              <a:solidFill>
                <a:srgbClr val="800000"/>
              </a:solidFill>
              <a:cs typeface="Titr" panose="00000700000000000000" pitchFamily="2" charset="-78"/>
            </a:endParaRPr>
          </a:p>
        </p:txBody>
      </p:sp>
      <p:sp>
        <p:nvSpPr>
          <p:cNvPr id="52228" name="Rectangle 3"/>
          <p:cNvSpPr>
            <a:spLocks noGrp="1" noChangeArrowheads="1"/>
          </p:cNvSpPr>
          <p:nvPr>
            <p:ph type="body" idx="1"/>
          </p:nvPr>
        </p:nvSpPr>
        <p:spPr/>
        <p:txBody>
          <a:bodyPr/>
          <a:lstStyle/>
          <a:p>
            <a:pPr algn="r" rtl="1" eaLnBrk="1" hangingPunct="1"/>
            <a:r>
              <a:rPr lang="fa-IR" smtClean="0">
                <a:cs typeface="Titr" panose="00000700000000000000" pitchFamily="2" charset="-78"/>
              </a:rPr>
              <a:t>قوانين</a:t>
            </a:r>
          </a:p>
          <a:p>
            <a:pPr algn="r" rtl="1" eaLnBrk="1" hangingPunct="1"/>
            <a:r>
              <a:rPr lang="fa-IR" smtClean="0">
                <a:cs typeface="Titr" panose="00000700000000000000" pitchFamily="2" charset="-78"/>
              </a:rPr>
              <a:t>شغل</a:t>
            </a:r>
          </a:p>
          <a:p>
            <a:pPr algn="r" rtl="1" eaLnBrk="1" hangingPunct="1"/>
            <a:r>
              <a:rPr lang="fa-IR" smtClean="0">
                <a:cs typeface="Titr" panose="00000700000000000000" pitchFamily="2" charset="-78"/>
              </a:rPr>
              <a:t>آداب و رسوم</a:t>
            </a:r>
          </a:p>
          <a:p>
            <a:pPr algn="r" rtl="1" eaLnBrk="1" hangingPunct="1"/>
            <a:r>
              <a:rPr lang="fa-IR" smtClean="0">
                <a:cs typeface="Titr" panose="00000700000000000000" pitchFamily="2" charset="-78"/>
              </a:rPr>
              <a:t>ترس از عدم استقبال عمومي</a:t>
            </a:r>
          </a:p>
          <a:p>
            <a:pPr algn="r" rtl="1" eaLnBrk="1" hangingPunct="1"/>
            <a:r>
              <a:rPr lang="fa-IR" smtClean="0">
                <a:cs typeface="Titr" panose="00000700000000000000" pitchFamily="2" charset="-78"/>
              </a:rPr>
              <a:t>مطابقت</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6F66759E-E6D3-4150-85B8-3E51F2E4DCF1}" type="slidenum">
              <a:rPr lang="ar-SA"/>
              <a:pPr eaLnBrk="1" hangingPunct="1"/>
              <a:t>47</a:t>
            </a:fld>
            <a:endParaRPr lang="en-US"/>
          </a:p>
        </p:txBody>
      </p:sp>
      <p:sp>
        <p:nvSpPr>
          <p:cNvPr id="53251" name="Rectangle 2"/>
          <p:cNvSpPr>
            <a:spLocks noGrp="1" noChangeArrowheads="1"/>
          </p:cNvSpPr>
          <p:nvPr>
            <p:ph type="title"/>
          </p:nvPr>
        </p:nvSpPr>
        <p:spPr>
          <a:xfrm>
            <a:off x="685800" y="381000"/>
            <a:ext cx="6870700" cy="914400"/>
          </a:xfrm>
        </p:spPr>
        <p:txBody>
          <a:bodyPr/>
          <a:lstStyle/>
          <a:p>
            <a:pPr rtl="1" eaLnBrk="1" hangingPunct="1"/>
            <a:r>
              <a:rPr lang="fa-IR" smtClean="0">
                <a:solidFill>
                  <a:srgbClr val="800000"/>
                </a:solidFill>
                <a:cs typeface="Titr" panose="00000700000000000000" pitchFamily="2" charset="-78"/>
              </a:rPr>
              <a:t>راه هاي غلبه بر موانع خلاقيت</a:t>
            </a:r>
            <a:endParaRPr lang="en-US" smtClean="0">
              <a:solidFill>
                <a:srgbClr val="800000"/>
              </a:solidFill>
              <a:cs typeface="Titr" panose="00000700000000000000" pitchFamily="2" charset="-78"/>
            </a:endParaRPr>
          </a:p>
        </p:txBody>
      </p:sp>
      <p:sp>
        <p:nvSpPr>
          <p:cNvPr id="53252" name="Rectangle 3"/>
          <p:cNvSpPr>
            <a:spLocks noGrp="1" noChangeArrowheads="1"/>
          </p:cNvSpPr>
          <p:nvPr>
            <p:ph type="body" idx="1"/>
          </p:nvPr>
        </p:nvSpPr>
        <p:spPr>
          <a:xfrm>
            <a:off x="685800" y="2133600"/>
            <a:ext cx="7696200" cy="3657600"/>
          </a:xfrm>
        </p:spPr>
        <p:txBody>
          <a:bodyPr/>
          <a:lstStyle/>
          <a:p>
            <a:pPr algn="r" rtl="1" eaLnBrk="1" hangingPunct="1"/>
            <a:r>
              <a:rPr lang="fa-IR" sz="2800" smtClean="0">
                <a:cs typeface="Titr" panose="00000700000000000000" pitchFamily="2" charset="-78"/>
              </a:rPr>
              <a:t>بايد كه خلاق باشيد.</a:t>
            </a:r>
          </a:p>
          <a:p>
            <a:pPr algn="r" rtl="1" eaLnBrk="1" hangingPunct="1"/>
            <a:r>
              <a:rPr lang="fa-IR" sz="2800" smtClean="0">
                <a:cs typeface="Titr" panose="00000700000000000000" pitchFamily="2" charset="-78"/>
              </a:rPr>
              <a:t>خوش بين باشيد و مثبت فكر كنيد.</a:t>
            </a:r>
          </a:p>
          <a:p>
            <a:pPr algn="r" rtl="1" eaLnBrk="1" hangingPunct="1"/>
            <a:r>
              <a:rPr lang="fa-IR" sz="2800" smtClean="0">
                <a:cs typeface="Titr" panose="00000700000000000000" pitchFamily="2" charset="-78"/>
              </a:rPr>
              <a:t>اطلاعات لازم را پيدا كنيد.</a:t>
            </a:r>
          </a:p>
          <a:p>
            <a:pPr algn="r" rtl="1" eaLnBrk="1" hangingPunct="1"/>
            <a:r>
              <a:rPr lang="fa-IR" sz="2800" smtClean="0">
                <a:cs typeface="Titr" panose="00000700000000000000" pitchFamily="2" charset="-78"/>
              </a:rPr>
              <a:t>برداشتتان را تغيير دهيد، جور ديگري فكر كنيد.</a:t>
            </a:r>
          </a:p>
          <a:p>
            <a:pPr algn="r" rtl="1" eaLnBrk="1" hangingPunct="1"/>
            <a:r>
              <a:rPr lang="fa-IR" sz="2800" smtClean="0">
                <a:cs typeface="Titr" panose="00000700000000000000" pitchFamily="2" charset="-78"/>
              </a:rPr>
              <a:t>قدم به قدم فكر كنيد.</a:t>
            </a:r>
          </a:p>
          <a:p>
            <a:pPr algn="r" rtl="1" eaLnBrk="1" hangingPunct="1"/>
            <a:r>
              <a:rPr lang="fa-IR" sz="2800" smtClean="0">
                <a:cs typeface="Titr" panose="00000700000000000000" pitchFamily="2" charset="-78"/>
              </a:rPr>
              <a:t>ابهام، سر در گمي ها و شرايط نامشخص را تحمل كنيد.</a:t>
            </a:r>
          </a:p>
          <a:p>
            <a:pPr algn="r" rtl="1" eaLnBrk="1" hangingPunct="1"/>
            <a:r>
              <a:rPr lang="fa-IR" sz="2800" smtClean="0">
                <a:cs typeface="Titr" panose="00000700000000000000" pitchFamily="2" charset="-78"/>
              </a:rPr>
              <a:t>پشت كار به خرج دهيد.</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67C1E55D-A2CC-4D05-877A-83C06B3E9B6B}" type="slidenum">
              <a:rPr lang="ar-SA"/>
              <a:pPr eaLnBrk="1" hangingPunct="1"/>
              <a:t>48</a:t>
            </a:fld>
            <a:endParaRPr lang="en-US"/>
          </a:p>
        </p:txBody>
      </p:sp>
      <p:sp>
        <p:nvSpPr>
          <p:cNvPr id="54275" name="Rectangle 2"/>
          <p:cNvSpPr>
            <a:spLocks noGrp="1" noChangeArrowheads="1"/>
          </p:cNvSpPr>
          <p:nvPr>
            <p:ph type="title"/>
          </p:nvPr>
        </p:nvSpPr>
        <p:spPr>
          <a:xfrm>
            <a:off x="685800" y="381000"/>
            <a:ext cx="6870700" cy="914400"/>
          </a:xfrm>
        </p:spPr>
        <p:txBody>
          <a:bodyPr/>
          <a:lstStyle/>
          <a:p>
            <a:pPr rtl="1" eaLnBrk="1" hangingPunct="1"/>
            <a:r>
              <a:rPr lang="fa-IR" smtClean="0">
                <a:solidFill>
                  <a:srgbClr val="800000"/>
                </a:solidFill>
                <a:cs typeface="Titr" panose="00000700000000000000" pitchFamily="2" charset="-78"/>
              </a:rPr>
              <a:t>راه هاي غلبه بر موانع خلاقيت</a:t>
            </a:r>
            <a:endParaRPr lang="en-US" smtClean="0">
              <a:solidFill>
                <a:srgbClr val="800000"/>
              </a:solidFill>
              <a:cs typeface="Titr" panose="00000700000000000000" pitchFamily="2" charset="-78"/>
            </a:endParaRPr>
          </a:p>
        </p:txBody>
      </p:sp>
      <p:sp>
        <p:nvSpPr>
          <p:cNvPr id="54276" name="Rectangle 3"/>
          <p:cNvSpPr>
            <a:spLocks noGrp="1" noChangeArrowheads="1"/>
          </p:cNvSpPr>
          <p:nvPr>
            <p:ph type="body" idx="1"/>
          </p:nvPr>
        </p:nvSpPr>
        <p:spPr>
          <a:xfrm>
            <a:off x="685800" y="2133600"/>
            <a:ext cx="7696200" cy="3657600"/>
          </a:xfrm>
        </p:spPr>
        <p:txBody>
          <a:bodyPr/>
          <a:lstStyle/>
          <a:p>
            <a:pPr algn="r" rtl="1" eaLnBrk="1" hangingPunct="1">
              <a:lnSpc>
                <a:spcPct val="80000"/>
              </a:lnSpc>
            </a:pPr>
            <a:r>
              <a:rPr lang="fa-IR" sz="2800" smtClean="0">
                <a:cs typeface="Titr" panose="00000700000000000000" pitchFamily="2" charset="-78"/>
              </a:rPr>
              <a:t>نگذاريد حواستان پرت شود.</a:t>
            </a:r>
          </a:p>
          <a:p>
            <a:pPr algn="r" rtl="1" eaLnBrk="1" hangingPunct="1">
              <a:lnSpc>
                <a:spcPct val="80000"/>
              </a:lnSpc>
            </a:pPr>
            <a:r>
              <a:rPr lang="fa-IR" sz="2800" smtClean="0">
                <a:cs typeface="Titr" panose="00000700000000000000" pitchFamily="2" charset="-78"/>
              </a:rPr>
              <a:t>فقط دنبال يك جواب نباشيد.</a:t>
            </a:r>
          </a:p>
          <a:p>
            <a:pPr algn="r" rtl="1" eaLnBrk="1" hangingPunct="1">
              <a:lnSpc>
                <a:spcPct val="80000"/>
              </a:lnSpc>
            </a:pPr>
            <a:r>
              <a:rPr lang="fa-IR" sz="2800" smtClean="0">
                <a:cs typeface="Titr" panose="00000700000000000000" pitchFamily="2" charset="-78"/>
              </a:rPr>
              <a:t>فكرتان را در قالب كلمات بيان كنيد.</a:t>
            </a:r>
          </a:p>
          <a:p>
            <a:pPr algn="r" rtl="1" eaLnBrk="1" hangingPunct="1">
              <a:lnSpc>
                <a:spcPct val="80000"/>
              </a:lnSpc>
            </a:pPr>
            <a:r>
              <a:rPr lang="fa-IR" sz="2800" smtClean="0">
                <a:cs typeface="Titr" panose="00000700000000000000" pitchFamily="2" charset="-78"/>
              </a:rPr>
              <a:t>يادداشت برداريد.</a:t>
            </a:r>
          </a:p>
          <a:p>
            <a:pPr algn="r" rtl="1" eaLnBrk="1" hangingPunct="1">
              <a:lnSpc>
                <a:spcPct val="80000"/>
              </a:lnSpc>
            </a:pPr>
            <a:r>
              <a:rPr lang="fa-IR" sz="2800" smtClean="0">
                <a:cs typeface="Titr" panose="00000700000000000000" pitchFamily="2" charset="-78"/>
              </a:rPr>
              <a:t>به خودتان استراحت بدهيد.</a:t>
            </a:r>
          </a:p>
          <a:p>
            <a:pPr algn="r" rtl="1" eaLnBrk="1" hangingPunct="1">
              <a:lnSpc>
                <a:spcPct val="80000"/>
              </a:lnSpc>
            </a:pPr>
            <a:r>
              <a:rPr lang="fa-IR" sz="2800" smtClean="0">
                <a:cs typeface="Titr" panose="00000700000000000000" pitchFamily="2" charset="-78"/>
              </a:rPr>
              <a:t>تكرار كنيد.</a:t>
            </a:r>
          </a:p>
          <a:p>
            <a:pPr algn="r" rtl="1" eaLnBrk="1" hangingPunct="1">
              <a:lnSpc>
                <a:spcPct val="80000"/>
              </a:lnSpc>
            </a:pPr>
            <a:r>
              <a:rPr lang="fa-IR" sz="2800" smtClean="0">
                <a:cs typeface="Titr" panose="00000700000000000000" pitchFamily="2" charset="-78"/>
              </a:rPr>
              <a:t>تمامش كنيد!</a:t>
            </a:r>
          </a:p>
          <a:p>
            <a:pPr algn="r" rtl="1" eaLnBrk="1" hangingPunct="1">
              <a:lnSpc>
                <a:spcPct val="80000"/>
              </a:lnSpc>
              <a:buFontTx/>
              <a:buNone/>
            </a:pPr>
            <a:r>
              <a:rPr lang="fa-IR" sz="2800" smtClean="0">
                <a:cs typeface="Titr" panose="00000700000000000000" pitchFamily="2" charset="-78"/>
              </a:rPr>
              <a:t>.</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AD19BBD0-232F-4682-82A4-BBD4B6F40731}" type="slidenum">
              <a:rPr lang="ar-SA"/>
              <a:pPr eaLnBrk="1" hangingPunct="1"/>
              <a:t>49</a:t>
            </a:fld>
            <a:endParaRPr lang="en-US"/>
          </a:p>
        </p:txBody>
      </p:sp>
      <p:sp>
        <p:nvSpPr>
          <p:cNvPr id="55299" name="Rectangle 2"/>
          <p:cNvSpPr>
            <a:spLocks noGrp="1" noChangeArrowheads="1"/>
          </p:cNvSpPr>
          <p:nvPr>
            <p:ph type="title"/>
          </p:nvPr>
        </p:nvSpPr>
        <p:spPr>
          <a:xfrm>
            <a:off x="215900" y="76200"/>
            <a:ext cx="7556500" cy="2209800"/>
          </a:xfrm>
        </p:spPr>
        <p:txBody>
          <a:bodyPr/>
          <a:lstStyle/>
          <a:p>
            <a:pPr eaLnBrk="1" hangingPunct="1"/>
            <a:r>
              <a:rPr lang="fa-IR" smtClean="0">
                <a:solidFill>
                  <a:schemeClr val="folHlink"/>
                </a:solidFill>
                <a:cs typeface="Titr" panose="00000700000000000000" pitchFamily="2" charset="-78"/>
              </a:rPr>
              <a:t>راهبرد هاي موثر براي شكستن قالب هاي ذهني در استفاده از روش ها و تكنيك هاي خلاقيت</a:t>
            </a:r>
            <a:endParaRPr lang="en-US" smtClean="0">
              <a:solidFill>
                <a:schemeClr val="folHlink"/>
              </a:solidFill>
              <a:cs typeface="Titr" panose="00000700000000000000" pitchFamily="2" charset="-78"/>
            </a:endParaRPr>
          </a:p>
        </p:txBody>
      </p:sp>
      <p:sp>
        <p:nvSpPr>
          <p:cNvPr id="55300" name="Rectangle 3"/>
          <p:cNvSpPr>
            <a:spLocks noGrp="1" noChangeArrowheads="1"/>
          </p:cNvSpPr>
          <p:nvPr>
            <p:ph type="body" idx="1"/>
          </p:nvPr>
        </p:nvSpPr>
        <p:spPr>
          <a:xfrm>
            <a:off x="685800" y="2362200"/>
            <a:ext cx="7696200" cy="3124200"/>
          </a:xfrm>
        </p:spPr>
        <p:txBody>
          <a:bodyPr/>
          <a:lstStyle/>
          <a:p>
            <a:pPr algn="r" rtl="1" eaLnBrk="1" hangingPunct="1"/>
            <a:r>
              <a:rPr lang="fa-IR" sz="2800" smtClean="0">
                <a:cs typeface="Titr" panose="00000700000000000000" pitchFamily="2" charset="-78"/>
              </a:rPr>
              <a:t>جلوگيري از قضاوت فوري</a:t>
            </a:r>
          </a:p>
          <a:p>
            <a:pPr algn="r" rtl="1" eaLnBrk="1" hangingPunct="1"/>
            <a:r>
              <a:rPr lang="fa-IR" sz="2800" smtClean="0">
                <a:cs typeface="Titr" panose="00000700000000000000" pitchFamily="2" charset="-78"/>
              </a:rPr>
              <a:t>درك اصل مطلب</a:t>
            </a:r>
          </a:p>
          <a:p>
            <a:pPr algn="r" rtl="1" eaLnBrk="1" hangingPunct="1"/>
            <a:r>
              <a:rPr lang="fa-IR" sz="2800" smtClean="0">
                <a:cs typeface="Titr" panose="00000700000000000000" pitchFamily="2" charset="-78"/>
              </a:rPr>
              <a:t>شك و ترديد</a:t>
            </a:r>
          </a:p>
          <a:p>
            <a:pPr algn="r" rtl="1" eaLnBrk="1" hangingPunct="1"/>
            <a:r>
              <a:rPr lang="fa-IR" sz="2800" smtClean="0">
                <a:cs typeface="Titr" panose="00000700000000000000" pitchFamily="2" charset="-78"/>
              </a:rPr>
              <a:t>تجسم قوي</a:t>
            </a:r>
          </a:p>
          <a:p>
            <a:pPr algn="r" rtl="1" eaLnBrk="1" hangingPunct="1"/>
            <a:r>
              <a:rPr lang="fa-IR" sz="2800" smtClean="0">
                <a:cs typeface="Titr" panose="00000700000000000000" pitchFamily="2" charset="-78"/>
              </a:rPr>
              <a:t>تخيل </a:t>
            </a:r>
          </a:p>
          <a:p>
            <a:pPr algn="r" rtl="1" eaLnBrk="1" hangingPunct="1"/>
            <a:r>
              <a:rPr lang="fa-IR" sz="2800" smtClean="0">
                <a:cs typeface="Titr" panose="00000700000000000000" pitchFamily="2" charset="-78"/>
              </a:rPr>
              <a:t>نگرش جديد</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7122D28A-2F0C-4339-B1EC-DDC3582321EF}" type="slidenum">
              <a:rPr lang="ar-SA"/>
              <a:pPr eaLnBrk="1" hangingPunct="1"/>
              <a:t>5</a:t>
            </a:fld>
            <a:endParaRPr lang="en-US"/>
          </a:p>
        </p:txBody>
      </p:sp>
      <p:sp>
        <p:nvSpPr>
          <p:cNvPr id="61442" name="Rectangle 2"/>
          <p:cNvSpPr>
            <a:spLocks noGrp="1" noChangeArrowheads="1"/>
          </p:cNvSpPr>
          <p:nvPr>
            <p:ph type="title"/>
          </p:nvPr>
        </p:nvSpPr>
        <p:spPr/>
        <p:txBody>
          <a:bodyPr/>
          <a:lstStyle/>
          <a:p>
            <a:pPr eaLnBrk="1" hangingPunct="1">
              <a:defRPr/>
            </a:pPr>
            <a:r>
              <a:rPr lang="fa-IR" sz="6600" b="1" smtClean="0">
                <a:solidFill>
                  <a:schemeClr val="folHlink"/>
                </a:solidFill>
                <a:effectLst>
                  <a:outerShdw blurRad="38100" dist="38100" dir="2700000" algn="tl">
                    <a:srgbClr val="C0C0C0"/>
                  </a:outerShdw>
                </a:effectLst>
                <a:cs typeface="Titr" pitchFamily="2" charset="-78"/>
              </a:rPr>
              <a:t>خلاقيت چيست؟</a:t>
            </a:r>
            <a:endParaRPr lang="en-US" sz="6600" b="1" smtClean="0">
              <a:solidFill>
                <a:schemeClr val="folHlink"/>
              </a:solidFill>
              <a:effectLst>
                <a:outerShdw blurRad="38100" dist="38100" dir="2700000" algn="tl">
                  <a:srgbClr val="C0C0C0"/>
                </a:outerShdw>
              </a:effectLst>
              <a:cs typeface="Titr" pitchFamily="2" charset="-78"/>
            </a:endParaRPr>
          </a:p>
        </p:txBody>
      </p:sp>
      <p:sp>
        <p:nvSpPr>
          <p:cNvPr id="9220" name="Rectangle 3"/>
          <p:cNvSpPr>
            <a:spLocks noGrp="1" noChangeArrowheads="1"/>
          </p:cNvSpPr>
          <p:nvPr>
            <p:ph type="body" idx="1"/>
          </p:nvPr>
        </p:nvSpPr>
        <p:spPr>
          <a:xfrm>
            <a:off x="685800" y="1828800"/>
            <a:ext cx="7696200" cy="4343400"/>
          </a:xfrm>
        </p:spPr>
        <p:txBody>
          <a:bodyPr/>
          <a:lstStyle/>
          <a:p>
            <a:pPr algn="just" rtl="1" eaLnBrk="1" hangingPunct="1"/>
            <a:r>
              <a:rPr lang="fa-IR" dirty="0" smtClean="0">
                <a:cs typeface="Titr" panose="00000700000000000000" pitchFamily="2" charset="-78"/>
              </a:rPr>
              <a:t>خلاقيت = توانايي تفكر + كشتن ويروس هاي ذهني.</a:t>
            </a:r>
          </a:p>
          <a:p>
            <a:pPr algn="just" rtl="1" eaLnBrk="1" hangingPunct="1"/>
            <a:r>
              <a:rPr lang="fa-IR" dirty="0" smtClean="0">
                <a:cs typeface="Titr" panose="00000700000000000000" pitchFamily="2" charset="-78"/>
              </a:rPr>
              <a:t>خلاقيت يعني ديدن به نوعي ديگر .</a:t>
            </a:r>
          </a:p>
          <a:p>
            <a:pPr algn="just" rtl="1" eaLnBrk="1" hangingPunct="1"/>
            <a:r>
              <a:rPr lang="fa-IR" dirty="0" smtClean="0">
                <a:cs typeface="Titr" panose="00000700000000000000" pitchFamily="2" charset="-78"/>
              </a:rPr>
              <a:t>خلاقيت يعني رهايي از عادت هاي ذهني.</a:t>
            </a:r>
          </a:p>
          <a:p>
            <a:pPr algn="just" rtl="1" eaLnBrk="1" hangingPunct="1"/>
            <a:r>
              <a:rPr lang="fa-IR" dirty="0" smtClean="0">
                <a:cs typeface="Titr" panose="00000700000000000000" pitchFamily="2" charset="-78"/>
              </a:rPr>
              <a:t>خلاقيت يعني فرآيند تغيير، توسعه و تكامل در سازمان بندي حيات ذهني.</a:t>
            </a:r>
          </a:p>
          <a:p>
            <a:pPr algn="just" rtl="1" eaLnBrk="1" hangingPunct="1"/>
            <a:r>
              <a:rPr lang="fa-IR" dirty="0" smtClean="0">
                <a:cs typeface="Titr" panose="00000700000000000000" pitchFamily="2" charset="-78"/>
              </a:rPr>
              <a:t>خلاقيت يعني ديدن چيزي كه وجود ندارد.</a:t>
            </a:r>
            <a:endParaRPr lang="en-US" dirty="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5F0C99C2-1B88-447C-8AA3-81ED0BFA527A}" type="slidenum">
              <a:rPr lang="ar-SA"/>
              <a:pPr eaLnBrk="1" hangingPunct="1"/>
              <a:t>50</a:t>
            </a:fld>
            <a:endParaRPr lang="en-US"/>
          </a:p>
        </p:txBody>
      </p:sp>
      <p:sp>
        <p:nvSpPr>
          <p:cNvPr id="56323" name="Rectangle 2"/>
          <p:cNvSpPr>
            <a:spLocks noGrp="1" noChangeArrowheads="1"/>
          </p:cNvSpPr>
          <p:nvPr>
            <p:ph type="title"/>
          </p:nvPr>
        </p:nvSpPr>
        <p:spPr>
          <a:xfrm>
            <a:off x="609600" y="304800"/>
            <a:ext cx="6870700" cy="1371600"/>
          </a:xfrm>
        </p:spPr>
        <p:txBody>
          <a:bodyPr/>
          <a:lstStyle/>
          <a:p>
            <a:pPr rtl="1" eaLnBrk="1" hangingPunct="1"/>
            <a:r>
              <a:rPr lang="fa-IR" sz="4000" smtClean="0">
                <a:solidFill>
                  <a:srgbClr val="800000"/>
                </a:solidFill>
                <a:cs typeface="Titr" panose="00000700000000000000" pitchFamily="2" charset="-78"/>
              </a:rPr>
              <a:t>مهم ترين عادت هاي ذهني مانع خلاقيت</a:t>
            </a:r>
            <a:endParaRPr lang="en-US" sz="4000" smtClean="0">
              <a:solidFill>
                <a:srgbClr val="800000"/>
              </a:solidFill>
              <a:cs typeface="Titr" panose="00000700000000000000" pitchFamily="2" charset="-78"/>
            </a:endParaRPr>
          </a:p>
        </p:txBody>
      </p:sp>
      <p:sp>
        <p:nvSpPr>
          <p:cNvPr id="56324" name="Rectangle 3"/>
          <p:cNvSpPr>
            <a:spLocks noGrp="1" noChangeArrowheads="1"/>
          </p:cNvSpPr>
          <p:nvPr>
            <p:ph type="body" idx="1"/>
          </p:nvPr>
        </p:nvSpPr>
        <p:spPr>
          <a:xfrm>
            <a:off x="685800" y="1828800"/>
            <a:ext cx="7696200" cy="4114800"/>
          </a:xfrm>
        </p:spPr>
        <p:txBody>
          <a:bodyPr/>
          <a:lstStyle/>
          <a:p>
            <a:pPr algn="r" rtl="1" eaLnBrk="1" hangingPunct="1"/>
            <a:r>
              <a:rPr lang="fa-IR" smtClean="0">
                <a:cs typeface="Titr" panose="00000700000000000000" pitchFamily="2" charset="-78"/>
              </a:rPr>
              <a:t>اشتباه كردن ممنوع</a:t>
            </a:r>
          </a:p>
          <a:p>
            <a:pPr algn="r" rtl="1" eaLnBrk="1" hangingPunct="1"/>
            <a:r>
              <a:rPr lang="fa-IR" smtClean="0">
                <a:cs typeface="Titr" panose="00000700000000000000" pitchFamily="2" charset="-78"/>
              </a:rPr>
              <a:t>دليل آوردن براي هر چيز</a:t>
            </a:r>
          </a:p>
          <a:p>
            <a:pPr algn="r" rtl="1" eaLnBrk="1" hangingPunct="1"/>
            <a:r>
              <a:rPr lang="fa-IR" smtClean="0">
                <a:cs typeface="Titr" panose="00000700000000000000" pitchFamily="2" charset="-78"/>
              </a:rPr>
              <a:t>آن موقع چه گفتم؟ همان درست است!</a:t>
            </a:r>
          </a:p>
          <a:p>
            <a:pPr algn="r" rtl="1" eaLnBrk="1" hangingPunct="1"/>
            <a:r>
              <a:rPr lang="fa-IR" smtClean="0">
                <a:cs typeface="Titr" panose="00000700000000000000" pitchFamily="2" charset="-78"/>
              </a:rPr>
              <a:t>توليد كن!</a:t>
            </a:r>
          </a:p>
          <a:p>
            <a:pPr algn="r" rtl="1" eaLnBrk="1" hangingPunct="1"/>
            <a:r>
              <a:rPr lang="fa-IR" smtClean="0">
                <a:cs typeface="Titr" panose="00000700000000000000" pitchFamily="2" charset="-78"/>
              </a:rPr>
              <a:t>كنترل بيش از حد! </a:t>
            </a:r>
          </a:p>
          <a:p>
            <a:pPr algn="r" rtl="1" eaLnBrk="1" hangingPunct="1"/>
            <a:r>
              <a:rPr lang="fa-IR" smtClean="0">
                <a:cs typeface="Titr" panose="00000700000000000000" pitchFamily="2" charset="-78"/>
              </a:rPr>
              <a:t>ارزشش را ندارد!</a:t>
            </a:r>
          </a:p>
          <a:p>
            <a:pPr algn="r" rtl="1" eaLnBrk="1" hangingPunct="1"/>
            <a:r>
              <a:rPr lang="fa-IR" smtClean="0">
                <a:cs typeface="Titr" panose="00000700000000000000" pitchFamily="2" charset="-78"/>
              </a:rPr>
              <a:t>جست و جوي امنيت</a:t>
            </a:r>
          </a:p>
          <a:p>
            <a:pPr algn="r" rtl="1" eaLnBrk="1" hangingPunct="1"/>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E028CE10-61D3-4CD9-B644-875B58801533}" type="slidenum">
              <a:rPr lang="ar-SA"/>
              <a:pPr eaLnBrk="1" hangingPunct="1"/>
              <a:t>51</a:t>
            </a:fld>
            <a:endParaRPr lang="en-US"/>
          </a:p>
        </p:txBody>
      </p:sp>
      <p:sp>
        <p:nvSpPr>
          <p:cNvPr id="57347" name="Rectangle 2"/>
          <p:cNvSpPr>
            <a:spLocks noGrp="1" noChangeArrowheads="1"/>
          </p:cNvSpPr>
          <p:nvPr>
            <p:ph type="title"/>
          </p:nvPr>
        </p:nvSpPr>
        <p:spPr>
          <a:xfrm>
            <a:off x="609600" y="304800"/>
            <a:ext cx="6870700" cy="1371600"/>
          </a:xfrm>
        </p:spPr>
        <p:txBody>
          <a:bodyPr/>
          <a:lstStyle/>
          <a:p>
            <a:pPr rtl="1" eaLnBrk="1" hangingPunct="1"/>
            <a:r>
              <a:rPr lang="fa-IR" sz="4000" smtClean="0">
                <a:solidFill>
                  <a:srgbClr val="800000"/>
                </a:solidFill>
                <a:cs typeface="Titr" panose="00000700000000000000" pitchFamily="2" charset="-78"/>
              </a:rPr>
              <a:t>مهم ترين عادت هاي ذهني مانع خلاقيت</a:t>
            </a:r>
            <a:endParaRPr lang="en-US" sz="4000" smtClean="0">
              <a:solidFill>
                <a:srgbClr val="800000"/>
              </a:solidFill>
              <a:cs typeface="Titr" panose="00000700000000000000" pitchFamily="2" charset="-78"/>
            </a:endParaRPr>
          </a:p>
        </p:txBody>
      </p:sp>
      <p:sp>
        <p:nvSpPr>
          <p:cNvPr id="57348" name="Rectangle 3"/>
          <p:cNvSpPr>
            <a:spLocks noGrp="1" noChangeArrowheads="1"/>
          </p:cNvSpPr>
          <p:nvPr>
            <p:ph type="body" idx="1"/>
          </p:nvPr>
        </p:nvSpPr>
        <p:spPr>
          <a:xfrm>
            <a:off x="685800" y="1828800"/>
            <a:ext cx="7696200" cy="4191000"/>
          </a:xfrm>
        </p:spPr>
        <p:txBody>
          <a:bodyPr/>
          <a:lstStyle/>
          <a:p>
            <a:pPr algn="just" rtl="1" eaLnBrk="1" hangingPunct="1"/>
            <a:r>
              <a:rPr lang="fa-IR" smtClean="0">
                <a:cs typeface="Titr" panose="00000700000000000000" pitchFamily="2" charset="-78"/>
              </a:rPr>
              <a:t>كليشه ساختن</a:t>
            </a:r>
          </a:p>
          <a:p>
            <a:pPr algn="just" rtl="1" eaLnBrk="1" hangingPunct="1"/>
            <a:r>
              <a:rPr lang="fa-IR" smtClean="0">
                <a:cs typeface="Titr" panose="00000700000000000000" pitchFamily="2" charset="-78"/>
              </a:rPr>
              <a:t>تكيه بر احتمالات</a:t>
            </a:r>
          </a:p>
          <a:p>
            <a:pPr algn="just" rtl="1" eaLnBrk="1" hangingPunct="1"/>
            <a:r>
              <a:rPr lang="fa-IR" smtClean="0">
                <a:cs typeface="Titr" panose="00000700000000000000" pitchFamily="2" charset="-78"/>
              </a:rPr>
              <a:t>تنها يك پاسخ صحيح</a:t>
            </a:r>
          </a:p>
          <a:p>
            <a:pPr algn="just" rtl="1" eaLnBrk="1" hangingPunct="1"/>
            <a:r>
              <a:rPr lang="fa-IR" smtClean="0">
                <a:cs typeface="Titr" panose="00000700000000000000" pitchFamily="2" charset="-78"/>
              </a:rPr>
              <a:t>تلاش براي منطقي بودن </a:t>
            </a:r>
          </a:p>
          <a:p>
            <a:pPr algn="just" rtl="1" eaLnBrk="1" hangingPunct="1"/>
            <a:r>
              <a:rPr lang="fa-IR" smtClean="0">
                <a:cs typeface="Titr" panose="00000700000000000000" pitchFamily="2" charset="-78"/>
              </a:rPr>
              <a:t>پي روي كور كورانه از قوانين</a:t>
            </a:r>
          </a:p>
          <a:p>
            <a:pPr algn="just" rtl="1" eaLnBrk="1" hangingPunct="1"/>
            <a:r>
              <a:rPr lang="fa-IR" smtClean="0">
                <a:cs typeface="Titr" panose="00000700000000000000" pitchFamily="2" charset="-78"/>
              </a:rPr>
              <a:t>قواعد سخت و موانعي كه جلوي جمع آوري اطلاعات يا تماس با ديگران را مي گيرند.</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849D4BCE-966F-4459-BB65-30E975F22DBE}" type="slidenum">
              <a:rPr lang="ar-SA"/>
              <a:pPr eaLnBrk="1" hangingPunct="1"/>
              <a:t>52</a:t>
            </a:fld>
            <a:endParaRPr lang="en-US"/>
          </a:p>
        </p:txBody>
      </p:sp>
      <p:sp>
        <p:nvSpPr>
          <p:cNvPr id="58371" name="Rectangle 3"/>
          <p:cNvSpPr>
            <a:spLocks noGrp="1" noChangeArrowheads="1"/>
          </p:cNvSpPr>
          <p:nvPr>
            <p:ph type="body" idx="1"/>
          </p:nvPr>
        </p:nvSpPr>
        <p:spPr>
          <a:xfrm>
            <a:off x="533400" y="1371600"/>
            <a:ext cx="7696200" cy="3657600"/>
          </a:xfrm>
        </p:spPr>
        <p:txBody>
          <a:bodyPr/>
          <a:lstStyle/>
          <a:p>
            <a:pPr algn="ctr" rtl="1" eaLnBrk="1" hangingPunct="1">
              <a:buFontTx/>
              <a:buNone/>
            </a:pPr>
            <a:r>
              <a:rPr lang="fa-IR" sz="13000" smtClean="0">
                <a:solidFill>
                  <a:schemeClr val="folHlink"/>
                </a:solidFill>
                <a:cs typeface="Titr" panose="00000700000000000000" pitchFamily="2" charset="-78"/>
              </a:rPr>
              <a:t>تكنيك هاي</a:t>
            </a:r>
          </a:p>
          <a:p>
            <a:pPr algn="ctr" rtl="1" eaLnBrk="1" hangingPunct="1">
              <a:buFontTx/>
              <a:buNone/>
            </a:pPr>
            <a:r>
              <a:rPr lang="fa-IR" sz="13000" smtClean="0">
                <a:solidFill>
                  <a:schemeClr val="folHlink"/>
                </a:solidFill>
                <a:cs typeface="Titr" panose="00000700000000000000" pitchFamily="2" charset="-78"/>
              </a:rPr>
              <a:t>خلاقيت</a:t>
            </a:r>
            <a:endParaRPr lang="en-US" sz="13000" smtClean="0">
              <a:solidFill>
                <a:schemeClr val="folHlink"/>
              </a:solidFill>
              <a:cs typeface="Titr" panose="00000700000000000000" pitchFamily="2" charset="-78"/>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35F6DDC5-F509-4DB3-A3E7-BF109AFF4283}" type="slidenum">
              <a:rPr lang="ar-SA"/>
              <a:pPr eaLnBrk="1" hangingPunct="1"/>
              <a:t>53</a:t>
            </a:fld>
            <a:endParaRPr lang="en-US"/>
          </a:p>
        </p:txBody>
      </p:sp>
      <p:sp>
        <p:nvSpPr>
          <p:cNvPr id="59395"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تكنيك هاي خلاقيت</a:t>
            </a:r>
            <a:endParaRPr lang="en-US" smtClean="0">
              <a:solidFill>
                <a:schemeClr val="folHlink"/>
              </a:solidFill>
              <a:cs typeface="Titr" panose="00000700000000000000" pitchFamily="2" charset="-78"/>
            </a:endParaRPr>
          </a:p>
        </p:txBody>
      </p:sp>
      <p:sp>
        <p:nvSpPr>
          <p:cNvPr id="59396" name="Rectangle 3"/>
          <p:cNvSpPr>
            <a:spLocks noGrp="1" noChangeArrowheads="1"/>
          </p:cNvSpPr>
          <p:nvPr>
            <p:ph type="body" idx="1"/>
          </p:nvPr>
        </p:nvSpPr>
        <p:spPr/>
        <p:txBody>
          <a:bodyPr/>
          <a:lstStyle/>
          <a:p>
            <a:pPr algn="just" rtl="1" eaLnBrk="1" hangingPunct="1"/>
            <a:r>
              <a:rPr lang="fa-IR" smtClean="0">
                <a:cs typeface="Titr" panose="00000700000000000000" pitchFamily="2" charset="-78"/>
              </a:rPr>
              <a:t>تكنيك هاي خلاقيت به عنوان ابزاري براي رشد خلاقيت و افزايش توان حل خلاق مسئله كمك شاياني به توان فرد در تمام مراحل خلاقيت و فرايند خل خلاق مسئله مي نمايد.</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2C01068E-128F-43C0-B288-B933F1B97E0B}" type="slidenum">
              <a:rPr lang="ar-SA"/>
              <a:pPr eaLnBrk="1" hangingPunct="1"/>
              <a:t>54</a:t>
            </a:fld>
            <a:endParaRPr lang="en-US"/>
          </a:p>
        </p:txBody>
      </p:sp>
      <p:sp>
        <p:nvSpPr>
          <p:cNvPr id="60419"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تكنيك هاي تجزيه و تحليل محيط :</a:t>
            </a:r>
            <a:endParaRPr lang="en-US" sz="3600" smtClean="0">
              <a:cs typeface="B Titr" panose="00000700000000000000" pitchFamily="2" charset="-78"/>
            </a:endParaRPr>
          </a:p>
        </p:txBody>
      </p:sp>
      <p:sp>
        <p:nvSpPr>
          <p:cNvPr id="60420" name="Rectangle 3"/>
          <p:cNvSpPr>
            <a:spLocks noGrp="1" noChangeArrowheads="1"/>
          </p:cNvSpPr>
          <p:nvPr>
            <p:ph type="body" idx="1"/>
          </p:nvPr>
        </p:nvSpPr>
        <p:spPr/>
        <p:txBody>
          <a:bodyPr/>
          <a:lstStyle/>
          <a:p>
            <a:pPr marL="609600" indent="-609600" eaLnBrk="1" hangingPunct="1">
              <a:lnSpc>
                <a:spcPct val="90000"/>
              </a:lnSpc>
              <a:buFontTx/>
              <a:buNone/>
            </a:pPr>
            <a:r>
              <a:rPr lang="fa-IR" sz="2000" b="1" smtClean="0">
                <a:cs typeface="B Zar" panose="00000400000000000000" pitchFamily="2" charset="-78"/>
              </a:rPr>
              <a:t>تكنيك چرا : در دوران كودكي، كودكان براي گسترش</a:t>
            </a:r>
            <a:br>
              <a:rPr lang="fa-IR" sz="2000" b="1" smtClean="0">
                <a:cs typeface="B Zar" panose="00000400000000000000" pitchFamily="2" charset="-78"/>
              </a:rPr>
            </a:br>
            <a:r>
              <a:rPr lang="fa-IR" sz="2000" b="1" smtClean="0">
                <a:cs typeface="B Zar" panose="00000400000000000000" pitchFamily="2" charset="-78"/>
              </a:rPr>
              <a:t>             فهم خود از دنياي اطراف شان بطور مكرر از</a:t>
            </a:r>
            <a:br>
              <a:rPr lang="fa-IR" sz="2000" b="1" smtClean="0">
                <a:cs typeface="B Zar" panose="00000400000000000000" pitchFamily="2" charset="-78"/>
              </a:rPr>
            </a:br>
            <a:r>
              <a:rPr lang="fa-IR" sz="2000" b="1" smtClean="0">
                <a:cs typeface="B Zar" panose="00000400000000000000" pitchFamily="2" charset="-78"/>
              </a:rPr>
              <a:t>            والدين و اطرافيان مي پرسند.</a:t>
            </a:r>
          </a:p>
          <a:p>
            <a:pPr marL="609600" indent="-609600" eaLnBrk="1" hangingPunct="1">
              <a:lnSpc>
                <a:spcPct val="90000"/>
              </a:lnSpc>
              <a:buFontTx/>
              <a:buNone/>
            </a:pPr>
            <a:endParaRPr lang="fa-IR" sz="2000" b="1" smtClean="0">
              <a:cs typeface="B Zar" panose="00000400000000000000" pitchFamily="2" charset="-78"/>
            </a:endParaRPr>
          </a:p>
          <a:p>
            <a:pPr marL="609600" indent="-609600" eaLnBrk="1" hangingPunct="1">
              <a:lnSpc>
                <a:spcPct val="90000"/>
              </a:lnSpc>
              <a:buFontTx/>
              <a:buNone/>
            </a:pPr>
            <a:r>
              <a:rPr lang="fa-IR" sz="2000" b="1" smtClean="0">
                <a:cs typeface="B Zar" panose="00000400000000000000" pitchFamily="2" charset="-78"/>
              </a:rPr>
              <a:t> در بزرگسالي بايد ياد گرفته هايمان را زير سوال ببريم.</a:t>
            </a:r>
          </a:p>
          <a:p>
            <a:pPr marL="609600" indent="-609600" eaLnBrk="1" hangingPunct="1">
              <a:lnSpc>
                <a:spcPct val="90000"/>
              </a:lnSpc>
              <a:buFontTx/>
              <a:buNone/>
            </a:pPr>
            <a:endParaRPr lang="fa-IR" sz="2000" b="1" smtClean="0">
              <a:cs typeface="B Zar" panose="00000400000000000000" pitchFamily="2" charset="-78"/>
            </a:endParaRPr>
          </a:p>
          <a:p>
            <a:pPr marL="609600" indent="-609600" eaLnBrk="1" hangingPunct="1">
              <a:lnSpc>
                <a:spcPct val="90000"/>
              </a:lnSpc>
              <a:buFontTx/>
              <a:buNone/>
            </a:pPr>
            <a:r>
              <a:rPr lang="fa-IR" sz="2000" b="1" smtClean="0">
                <a:cs typeface="B Zar" panose="00000400000000000000" pitchFamily="2" charset="-78"/>
              </a:rPr>
              <a:t> سوالات تا جايي ادامه پيدا مي كند كه به يك بصيرت</a:t>
            </a:r>
          </a:p>
          <a:p>
            <a:pPr marL="609600" indent="-609600" eaLnBrk="1" hangingPunct="1">
              <a:lnSpc>
                <a:spcPct val="90000"/>
              </a:lnSpc>
              <a:buFontTx/>
              <a:buNone/>
            </a:pPr>
            <a:r>
              <a:rPr lang="fa-IR" sz="2000" b="1" smtClean="0">
                <a:cs typeface="B Zar" panose="00000400000000000000" pitchFamily="2" charset="-78"/>
              </a:rPr>
              <a:t>برسيم يا در يك باتلاق فرو رويم.</a:t>
            </a:r>
            <a:endParaRPr lang="en-US" sz="2000" b="1" smtClean="0">
              <a:cs typeface="B Zar" panose="00000400000000000000" pitchFamily="2"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DA9B2A2D-3AA8-429C-A2D2-7D40754B11DF}" type="slidenum">
              <a:rPr lang="ar-SA"/>
              <a:pPr eaLnBrk="1" hangingPunct="1"/>
              <a:t>55</a:t>
            </a:fld>
            <a:endParaRPr lang="en-US"/>
          </a:p>
        </p:txBody>
      </p:sp>
      <p:sp>
        <p:nvSpPr>
          <p:cNvPr id="61443" name="Rectangle 2"/>
          <p:cNvSpPr>
            <a:spLocks noGrp="1" noChangeArrowheads="1"/>
          </p:cNvSpPr>
          <p:nvPr>
            <p:ph type="title"/>
          </p:nvPr>
        </p:nvSpPr>
        <p:spPr>
          <a:xfrm>
            <a:off x="685800" y="0"/>
            <a:ext cx="6870700" cy="1600200"/>
          </a:xfrm>
          <a:solidFill>
            <a:srgbClr val="800000"/>
          </a:solidFill>
        </p:spPr>
        <p:txBody>
          <a:bodyPr/>
          <a:lstStyle/>
          <a:p>
            <a:pPr eaLnBrk="1" hangingPunct="1"/>
            <a:r>
              <a:rPr lang="fa-IR" smtClean="0">
                <a:solidFill>
                  <a:schemeClr val="bg1"/>
                </a:solidFill>
                <a:cs typeface="Titr" panose="00000700000000000000" pitchFamily="2" charset="-78"/>
              </a:rPr>
              <a:t>تكنيك يورش فكري</a:t>
            </a:r>
            <a:br>
              <a:rPr lang="fa-IR" smtClean="0">
                <a:solidFill>
                  <a:schemeClr val="bg1"/>
                </a:solidFill>
                <a:cs typeface="Titr" panose="00000700000000000000" pitchFamily="2" charset="-78"/>
              </a:rPr>
            </a:br>
            <a:r>
              <a:rPr lang="en-US" smtClean="0">
                <a:solidFill>
                  <a:schemeClr val="bg1"/>
                </a:solidFill>
                <a:cs typeface="Titr" panose="00000700000000000000" pitchFamily="2" charset="-78"/>
              </a:rPr>
              <a:t>Brain Stroming</a:t>
            </a:r>
          </a:p>
        </p:txBody>
      </p:sp>
      <p:sp>
        <p:nvSpPr>
          <p:cNvPr id="61444" name="Rectangle 3"/>
          <p:cNvSpPr>
            <a:spLocks noGrp="1" noChangeArrowheads="1"/>
          </p:cNvSpPr>
          <p:nvPr>
            <p:ph type="body" idx="1"/>
          </p:nvPr>
        </p:nvSpPr>
        <p:spPr>
          <a:xfrm>
            <a:off x="685800" y="1676400"/>
            <a:ext cx="7696200" cy="4267200"/>
          </a:xfrm>
        </p:spPr>
        <p:txBody>
          <a:bodyPr/>
          <a:lstStyle/>
          <a:p>
            <a:pPr algn="just" rtl="1" eaLnBrk="1" hangingPunct="1">
              <a:buFontTx/>
              <a:buNone/>
            </a:pPr>
            <a:r>
              <a:rPr lang="fa-IR" sz="2800" smtClean="0">
                <a:cs typeface="Titr" panose="00000700000000000000" pitchFamily="2" charset="-78"/>
              </a:rPr>
              <a:t>دكترالكس، اس اسبورن درسال 1938اين تكنيك را به كار برد و در سال 1953به صورت مشخص توسط وي تعريف شد.</a:t>
            </a:r>
          </a:p>
          <a:p>
            <a:pPr algn="just" rtl="1" eaLnBrk="1" hangingPunct="1">
              <a:buFontTx/>
              <a:buNone/>
            </a:pPr>
            <a:endParaRPr lang="fa-IR" sz="2800" smtClean="0">
              <a:cs typeface="Titr" panose="00000700000000000000" pitchFamily="2" charset="-78"/>
            </a:endParaRPr>
          </a:p>
          <a:p>
            <a:pPr algn="just" rtl="1" eaLnBrk="1" hangingPunct="1">
              <a:buFontTx/>
              <a:buNone/>
            </a:pPr>
            <a:r>
              <a:rPr lang="fa-IR" sz="2800" smtClean="0">
                <a:cs typeface="Titr" panose="00000700000000000000" pitchFamily="2" charset="-78"/>
              </a:rPr>
              <a:t>تعريف در واژه نامه وبستر:</a:t>
            </a:r>
          </a:p>
          <a:p>
            <a:pPr algn="just" rtl="1" eaLnBrk="1" hangingPunct="1">
              <a:buFontTx/>
              <a:buNone/>
            </a:pPr>
            <a:r>
              <a:rPr lang="fa-IR" sz="2800" smtClean="0">
                <a:cs typeface="Titr" panose="00000700000000000000" pitchFamily="2" charset="-78"/>
              </a:rPr>
              <a:t>اجراي يك تكنيك گردهم آيي كه از طريق آن، گروهي مي كوشند با انباشتن تمام ايده هايي كه همزمان در جلسه، بوسيله اعضاء ارائه مي گردد راه حلي براي يك مساله بخصوص بيابند.</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5A99C6E9-DC79-462B-AA7A-F019BF58E76E}" type="slidenum">
              <a:rPr lang="ar-SA"/>
              <a:pPr eaLnBrk="1" hangingPunct="1"/>
              <a:t>56</a:t>
            </a:fld>
            <a:endParaRPr lang="en-US"/>
          </a:p>
        </p:txBody>
      </p:sp>
      <p:sp>
        <p:nvSpPr>
          <p:cNvPr id="62467"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چهار ركن اصلي اين تكنيك</a:t>
            </a:r>
            <a:endParaRPr lang="en-US" smtClean="0">
              <a:solidFill>
                <a:schemeClr val="folHlink"/>
              </a:solidFill>
              <a:cs typeface="Titr" panose="00000700000000000000" pitchFamily="2" charset="-78"/>
            </a:endParaRPr>
          </a:p>
        </p:txBody>
      </p:sp>
      <p:sp>
        <p:nvSpPr>
          <p:cNvPr id="62468" name="Rectangle 3"/>
          <p:cNvSpPr>
            <a:spLocks noGrp="1" noChangeArrowheads="1"/>
          </p:cNvSpPr>
          <p:nvPr>
            <p:ph type="body" idx="1"/>
          </p:nvPr>
        </p:nvSpPr>
        <p:spPr>
          <a:xfrm>
            <a:off x="533400" y="1828800"/>
            <a:ext cx="7848600" cy="3657600"/>
          </a:xfrm>
        </p:spPr>
        <p:txBody>
          <a:bodyPr/>
          <a:lstStyle/>
          <a:p>
            <a:pPr algn="r" rtl="1" eaLnBrk="1" hangingPunct="1"/>
            <a:r>
              <a:rPr lang="fa-IR" smtClean="0">
                <a:cs typeface="Titr" panose="00000700000000000000" pitchFamily="2" charset="-78"/>
              </a:rPr>
              <a:t>در ايده جويي، كميت به ايجاد كيفيت منجر مي شود.</a:t>
            </a:r>
          </a:p>
          <a:p>
            <a:pPr algn="r" rtl="1" eaLnBrk="1" hangingPunct="1"/>
            <a:r>
              <a:rPr lang="fa-IR" smtClean="0">
                <a:cs typeface="Titr" panose="00000700000000000000" pitchFamily="2" charset="-78"/>
              </a:rPr>
              <a:t>قضاوت ديگران مانع جولان، تراوش و سرعت تصور و خيال افراد مي شود</a:t>
            </a:r>
          </a:p>
          <a:p>
            <a:pPr algn="r" rtl="1" eaLnBrk="1" hangingPunct="1"/>
            <a:r>
              <a:rPr lang="fa-IR" smtClean="0">
                <a:cs typeface="Titr" panose="00000700000000000000" pitchFamily="2" charset="-78"/>
              </a:rPr>
              <a:t>ايده هاي جديد، تداعي كننده ي ايده هاي تازه ي ديگري است.</a:t>
            </a:r>
          </a:p>
          <a:p>
            <a:pPr algn="r" rtl="1" eaLnBrk="1" hangingPunct="1"/>
            <a:r>
              <a:rPr lang="fa-IR" smtClean="0">
                <a:cs typeface="Titr" panose="00000700000000000000" pitchFamily="2" charset="-78"/>
              </a:rPr>
              <a:t>ايجاد هم افزايي مي شود.</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493BA2F3-B56F-4EDB-AAB2-26E6DB1F21DB}" type="slidenum">
              <a:rPr lang="ar-SA"/>
              <a:pPr eaLnBrk="1" hangingPunct="1"/>
              <a:t>57</a:t>
            </a:fld>
            <a:endParaRPr lang="en-US"/>
          </a:p>
        </p:txBody>
      </p:sp>
      <p:sp>
        <p:nvSpPr>
          <p:cNvPr id="63491"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رئيس جلسه</a:t>
            </a:r>
            <a:endParaRPr lang="en-US" smtClean="0">
              <a:solidFill>
                <a:schemeClr val="folHlink"/>
              </a:solidFill>
              <a:cs typeface="Titr" panose="00000700000000000000" pitchFamily="2" charset="-78"/>
            </a:endParaRPr>
          </a:p>
        </p:txBody>
      </p:sp>
      <p:sp>
        <p:nvSpPr>
          <p:cNvPr id="63492" name="Rectangle 3"/>
          <p:cNvSpPr>
            <a:spLocks noGrp="1" noChangeArrowheads="1"/>
          </p:cNvSpPr>
          <p:nvPr>
            <p:ph type="body" idx="1"/>
          </p:nvPr>
        </p:nvSpPr>
        <p:spPr/>
        <p:txBody>
          <a:bodyPr/>
          <a:lstStyle/>
          <a:p>
            <a:pPr algn="just" rtl="1" eaLnBrk="1" hangingPunct="1">
              <a:lnSpc>
                <a:spcPct val="90000"/>
              </a:lnSpc>
            </a:pPr>
            <a:r>
              <a:rPr lang="fa-IR" sz="2800" smtClean="0">
                <a:cs typeface="Titr" panose="00000700000000000000" pitchFamily="2" charset="-78"/>
              </a:rPr>
              <a:t>هيچ كس حق قضاوت، ارزيابي يا انتقاد از ايده هاي پيشنهادي ديگران را ندارد. </a:t>
            </a:r>
          </a:p>
          <a:p>
            <a:pPr algn="just" rtl="1" eaLnBrk="1" hangingPunct="1">
              <a:lnSpc>
                <a:spcPct val="90000"/>
              </a:lnSpc>
            </a:pPr>
            <a:r>
              <a:rPr lang="fa-IR" sz="2800" smtClean="0">
                <a:cs typeface="Titr" panose="00000700000000000000" pitchFamily="2" charset="-78"/>
              </a:rPr>
              <a:t>هرچه ايده ها دورتر از ذهن، جسورانه تر، غير منتظره و عجيب تر باشد بهتر است. به تعبير ديگر هر چه ايده ها بيشتر باشد بهتر است.</a:t>
            </a:r>
          </a:p>
          <a:p>
            <a:pPr algn="just" rtl="1" eaLnBrk="1" hangingPunct="1">
              <a:lnSpc>
                <a:spcPct val="90000"/>
              </a:lnSpc>
            </a:pPr>
            <a:r>
              <a:rPr lang="fa-IR" sz="2800" smtClean="0">
                <a:cs typeface="Titr" panose="00000700000000000000" pitchFamily="2" charset="-78"/>
              </a:rPr>
              <a:t>هر چه تعداد ايده ها بيشتر باشد بهتر است.</a:t>
            </a:r>
          </a:p>
          <a:p>
            <a:pPr algn="just" rtl="1" eaLnBrk="1" hangingPunct="1">
              <a:lnSpc>
                <a:spcPct val="90000"/>
              </a:lnSpc>
            </a:pPr>
            <a:r>
              <a:rPr lang="fa-IR" sz="2800" smtClean="0">
                <a:cs typeface="Titr" panose="00000700000000000000" pitchFamily="2" charset="-78"/>
              </a:rPr>
              <a:t>هر چه تركيب ايده ها به منظور ايجاد ايده هاي جديد بيشتر صورت بگيرد بهتر است</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51720C6D-02D8-452F-A294-461E15E33043}" type="slidenum">
              <a:rPr lang="ar-SA"/>
              <a:pPr eaLnBrk="1" hangingPunct="1"/>
              <a:t>58</a:t>
            </a:fld>
            <a:endParaRPr lang="en-US"/>
          </a:p>
        </p:txBody>
      </p:sp>
      <p:sp>
        <p:nvSpPr>
          <p:cNvPr id="64515" name="Rectangle 2"/>
          <p:cNvSpPr>
            <a:spLocks noGrp="1" noChangeArrowheads="1"/>
          </p:cNvSpPr>
          <p:nvPr>
            <p:ph type="title"/>
          </p:nvPr>
        </p:nvSpPr>
        <p:spPr/>
        <p:txBody>
          <a:bodyPr/>
          <a:lstStyle/>
          <a:p>
            <a:pPr eaLnBrk="1" hangingPunct="1"/>
            <a:r>
              <a:rPr lang="fa-IR" b="1" smtClean="0">
                <a:solidFill>
                  <a:schemeClr val="folHlink"/>
                </a:solidFill>
                <a:cs typeface="Titr" panose="00000700000000000000" pitchFamily="2" charset="-78"/>
              </a:rPr>
              <a:t>نكات مهم در استفاده از اين تكنيك</a:t>
            </a:r>
            <a:endParaRPr lang="en-US" b="1" smtClean="0">
              <a:solidFill>
                <a:schemeClr val="folHlink"/>
              </a:solidFill>
              <a:cs typeface="Titr" panose="00000700000000000000" pitchFamily="2" charset="-78"/>
            </a:endParaRPr>
          </a:p>
        </p:txBody>
      </p:sp>
      <p:sp>
        <p:nvSpPr>
          <p:cNvPr id="64516" name="Rectangle 3"/>
          <p:cNvSpPr>
            <a:spLocks noGrp="1" noChangeArrowheads="1"/>
          </p:cNvSpPr>
          <p:nvPr>
            <p:ph type="body" idx="1"/>
          </p:nvPr>
        </p:nvSpPr>
        <p:spPr/>
        <p:txBody>
          <a:bodyPr/>
          <a:lstStyle/>
          <a:p>
            <a:pPr algn="r" rtl="1" eaLnBrk="1" hangingPunct="1"/>
            <a:r>
              <a:rPr lang="fa-IR" smtClean="0">
                <a:cs typeface="Titr" panose="00000700000000000000" pitchFamily="2" charset="-78"/>
              </a:rPr>
              <a:t>ارزيابي، تجزيه وتحليل و تركيب ايده ها</a:t>
            </a:r>
          </a:p>
          <a:p>
            <a:pPr algn="r" rtl="1" eaLnBrk="1" hangingPunct="1"/>
            <a:r>
              <a:rPr lang="fa-IR" smtClean="0">
                <a:cs typeface="Titr" panose="00000700000000000000" pitchFamily="2" charset="-78"/>
              </a:rPr>
              <a:t>از نظر مقام و موقعيت</a:t>
            </a:r>
          </a:p>
          <a:p>
            <a:pPr algn="r" rtl="1" eaLnBrk="1" hangingPunct="1"/>
            <a:r>
              <a:rPr lang="fa-IR" smtClean="0">
                <a:cs typeface="Titr" panose="00000700000000000000" pitchFamily="2" charset="-78"/>
              </a:rPr>
              <a:t>عدم تشكيل گروه هاي كوچك در گروه</a:t>
            </a:r>
          </a:p>
          <a:p>
            <a:pPr algn="r" rtl="1" eaLnBrk="1" hangingPunct="1"/>
            <a:r>
              <a:rPr lang="fa-IR" smtClean="0">
                <a:cs typeface="Titr" panose="00000700000000000000" pitchFamily="2" charset="-78"/>
              </a:rPr>
              <a:t>رسمی نشدن جلسه</a:t>
            </a:r>
          </a:p>
          <a:p>
            <a:pPr algn="r" rtl="1" eaLnBrk="1" hangingPunct="1"/>
            <a:r>
              <a:rPr lang="fa-IR" smtClean="0">
                <a:cs typeface="Titr" panose="00000700000000000000" pitchFamily="2" charset="-78"/>
              </a:rPr>
              <a:t>ارائه ايده هاي ناقص </a:t>
            </a:r>
          </a:p>
          <a:p>
            <a:pPr algn="r" rtl="1" eaLnBrk="1" hangingPunct="1"/>
            <a:r>
              <a:rPr lang="fa-IR" smtClean="0">
                <a:cs typeface="Titr" panose="00000700000000000000" pitchFamily="2" charset="-78"/>
              </a:rPr>
              <a:t>جلوگيري از كند شدن بحث ها</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239A8D74-1B8F-4842-882E-DCAEF6C180FC}" type="slidenum">
              <a:rPr lang="ar-SA"/>
              <a:pPr eaLnBrk="1" hangingPunct="1"/>
              <a:t>59</a:t>
            </a:fld>
            <a:endParaRPr lang="en-US"/>
          </a:p>
        </p:txBody>
      </p:sp>
      <p:sp>
        <p:nvSpPr>
          <p:cNvPr id="65539" name="Rectangle 2"/>
          <p:cNvSpPr>
            <a:spLocks noGrp="1" noChangeArrowheads="1"/>
          </p:cNvSpPr>
          <p:nvPr>
            <p:ph type="title"/>
          </p:nvPr>
        </p:nvSpPr>
        <p:spPr/>
        <p:txBody>
          <a:bodyPr/>
          <a:lstStyle/>
          <a:p>
            <a:pPr eaLnBrk="1" hangingPunct="1"/>
            <a:r>
              <a:rPr lang="fa-IR" b="1" smtClean="0">
                <a:solidFill>
                  <a:schemeClr val="folHlink"/>
                </a:solidFill>
                <a:cs typeface="Titr" panose="00000700000000000000" pitchFamily="2" charset="-78"/>
              </a:rPr>
              <a:t>نكات مهم در استفاده از اين تكنيك</a:t>
            </a:r>
            <a:endParaRPr lang="en-US" b="1" smtClean="0">
              <a:solidFill>
                <a:schemeClr val="folHlink"/>
              </a:solidFill>
              <a:cs typeface="Titr" panose="00000700000000000000" pitchFamily="2" charset="-78"/>
            </a:endParaRPr>
          </a:p>
        </p:txBody>
      </p:sp>
      <p:sp>
        <p:nvSpPr>
          <p:cNvPr id="65540" name="Rectangle 3"/>
          <p:cNvSpPr>
            <a:spLocks noGrp="1" noChangeArrowheads="1"/>
          </p:cNvSpPr>
          <p:nvPr>
            <p:ph type="body" idx="1"/>
          </p:nvPr>
        </p:nvSpPr>
        <p:spPr/>
        <p:txBody>
          <a:bodyPr/>
          <a:lstStyle/>
          <a:p>
            <a:pPr algn="r" rtl="1" eaLnBrk="1" hangingPunct="1"/>
            <a:r>
              <a:rPr lang="fa-IR" sz="2800" smtClean="0">
                <a:cs typeface="Titr" panose="00000700000000000000" pitchFamily="2" charset="-78"/>
              </a:rPr>
              <a:t>ايده يابي نه قضاوت و داوري</a:t>
            </a:r>
          </a:p>
          <a:p>
            <a:pPr algn="r" rtl="1" eaLnBrk="1" hangingPunct="1"/>
            <a:r>
              <a:rPr lang="fa-IR" sz="2800" smtClean="0">
                <a:cs typeface="Titr" panose="00000700000000000000" pitchFamily="2" charset="-78"/>
              </a:rPr>
              <a:t>باز كردن موضوع</a:t>
            </a:r>
          </a:p>
          <a:p>
            <a:pPr algn="r" rtl="1" eaLnBrk="1" hangingPunct="1"/>
            <a:r>
              <a:rPr lang="fa-IR" sz="2800" smtClean="0">
                <a:cs typeface="Titr" panose="00000700000000000000" pitchFamily="2" charset="-78"/>
              </a:rPr>
              <a:t>تخصص و اطلاعات لازم در مورد موضوع جلسه</a:t>
            </a:r>
          </a:p>
          <a:p>
            <a:pPr algn="r" rtl="1" eaLnBrk="1" hangingPunct="1"/>
            <a:r>
              <a:rPr lang="fa-IR" sz="2800" smtClean="0">
                <a:cs typeface="Titr" panose="00000700000000000000" pitchFamily="2" charset="-78"/>
              </a:rPr>
              <a:t>ايجاد جوي مناسب براي فكر كردن</a:t>
            </a:r>
          </a:p>
          <a:p>
            <a:pPr algn="r" rtl="1" eaLnBrk="1" hangingPunct="1"/>
            <a:r>
              <a:rPr lang="fa-IR" sz="2800" smtClean="0">
                <a:cs typeface="Titr" panose="00000700000000000000" pitchFamily="2" charset="-78"/>
              </a:rPr>
              <a:t>عدم تاثير پذيري ايده هاي اوليه در ايده هاي ثانويه</a:t>
            </a:r>
          </a:p>
          <a:p>
            <a:pPr algn="r" rtl="1" eaLnBrk="1" hangingPunct="1"/>
            <a:r>
              <a:rPr lang="fa-IR" sz="2800" smtClean="0">
                <a:cs typeface="Titr" panose="00000700000000000000" pitchFamily="2" charset="-78"/>
              </a:rPr>
              <a:t>عدم شناسايي يك ايده به نام شخصي</a:t>
            </a:r>
          </a:p>
          <a:p>
            <a:pPr algn="r" rtl="1" eaLnBrk="1" hangingPunct="1"/>
            <a:r>
              <a:rPr lang="fa-IR" sz="2800" smtClean="0">
                <a:cs typeface="Titr" panose="00000700000000000000" pitchFamily="2" charset="-78"/>
              </a:rPr>
              <a:t>ياد آوري چهار اصل تكنيك </a:t>
            </a:r>
            <a:endParaRPr lang="en-US" sz="2800" smtClean="0">
              <a:cs typeface="Titr" panose="00000700000000000000" pitchFamily="2" charset="-78"/>
            </a:endParaRPr>
          </a:p>
          <a:p>
            <a:pPr eaLnBrk="1" hangingPunct="1"/>
            <a:endParaRPr lang="en-US"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6241522C-367B-44A4-92C3-A904DC907B6A}" type="slidenum">
              <a:rPr lang="ar-SA"/>
              <a:pPr eaLnBrk="1" hangingPunct="1"/>
              <a:t>6</a:t>
            </a:fld>
            <a:endParaRPr lang="en-US"/>
          </a:p>
        </p:txBody>
      </p:sp>
      <p:sp>
        <p:nvSpPr>
          <p:cNvPr id="10243" name="Rectangle 2"/>
          <p:cNvSpPr>
            <a:spLocks noGrp="1" noChangeArrowheads="1"/>
          </p:cNvSpPr>
          <p:nvPr>
            <p:ph type="title"/>
          </p:nvPr>
        </p:nvSpPr>
        <p:spPr/>
        <p:txBody>
          <a:bodyPr/>
          <a:lstStyle/>
          <a:p>
            <a:pPr eaLnBrk="1" hangingPunct="1"/>
            <a:r>
              <a:rPr lang="ar-SA" sz="8000" smtClean="0">
                <a:solidFill>
                  <a:schemeClr val="folHlink"/>
                </a:solidFill>
                <a:cs typeface="Titr" panose="00000700000000000000" pitchFamily="2" charset="-78"/>
              </a:rPr>
              <a:t>خلاقيت</a:t>
            </a:r>
            <a:endParaRPr lang="en-US" sz="8000" smtClean="0">
              <a:solidFill>
                <a:schemeClr val="folHlink"/>
              </a:solidFill>
              <a:cs typeface="Titr" panose="00000700000000000000" pitchFamily="2" charset="-78"/>
            </a:endParaRPr>
          </a:p>
        </p:txBody>
      </p:sp>
      <p:sp>
        <p:nvSpPr>
          <p:cNvPr id="10244" name="Rectangle 3"/>
          <p:cNvSpPr>
            <a:spLocks noGrp="1" noChangeArrowheads="1"/>
          </p:cNvSpPr>
          <p:nvPr>
            <p:ph type="body" idx="1"/>
          </p:nvPr>
        </p:nvSpPr>
        <p:spPr/>
        <p:txBody>
          <a:bodyPr/>
          <a:lstStyle/>
          <a:p>
            <a:pPr algn="just" rtl="1" eaLnBrk="1" hangingPunct="1">
              <a:lnSpc>
                <a:spcPct val="90000"/>
              </a:lnSpc>
            </a:pPr>
            <a:r>
              <a:rPr lang="fa-IR" sz="2800" smtClean="0">
                <a:cs typeface="Titr" panose="00000700000000000000" pitchFamily="2" charset="-78"/>
              </a:rPr>
              <a:t>خلاقيت يعني دور شدن از چيزهاي واضح و معمولي يا قطع رابطه با تفكر مبتني بر عادت.</a:t>
            </a:r>
          </a:p>
          <a:p>
            <a:pPr algn="just" rtl="1" eaLnBrk="1" hangingPunct="1">
              <a:lnSpc>
                <a:spcPct val="90000"/>
              </a:lnSpc>
            </a:pPr>
            <a:r>
              <a:rPr lang="fa-IR" sz="2800" smtClean="0">
                <a:cs typeface="Titr" panose="00000700000000000000" pitchFamily="2" charset="-78"/>
              </a:rPr>
              <a:t>خلاقيت يعني نگاهي متفاوت به پديده هايي كه ساير مردم نيز به آنها مي نگرند. </a:t>
            </a:r>
          </a:p>
          <a:p>
            <a:pPr algn="just" rtl="1" eaLnBrk="1" hangingPunct="1">
              <a:lnSpc>
                <a:spcPct val="90000"/>
              </a:lnSpc>
            </a:pPr>
            <a:r>
              <a:rPr lang="fa-IR" sz="2800" smtClean="0">
                <a:cs typeface="Titr" panose="00000700000000000000" pitchFamily="2" charset="-78"/>
              </a:rPr>
              <a:t>خلاقيت يعني آواز خواندن با نت هاي خويش.</a:t>
            </a:r>
          </a:p>
          <a:p>
            <a:pPr algn="just" rtl="1" eaLnBrk="1" hangingPunct="1">
              <a:lnSpc>
                <a:spcPct val="90000"/>
              </a:lnSpc>
            </a:pPr>
            <a:r>
              <a:rPr lang="fa-IR" sz="2800" smtClean="0">
                <a:cs typeface="Titr" panose="00000700000000000000" pitchFamily="2" charset="-78"/>
              </a:rPr>
              <a:t>خلاقيت يعني توانايي صحبت كردن و گوش دادن به يك گربه.</a:t>
            </a:r>
          </a:p>
          <a:p>
            <a:pPr algn="just" rtl="1" eaLnBrk="1" hangingPunct="1">
              <a:lnSpc>
                <a:spcPct val="90000"/>
              </a:lnSpc>
            </a:pPr>
            <a:r>
              <a:rPr lang="fa-IR" sz="2800" smtClean="0">
                <a:cs typeface="Titr" panose="00000700000000000000" pitchFamily="2" charset="-78"/>
              </a:rPr>
              <a:t>خلاقيت يعني وصل كردن دوشاخه به پريز خورشيد.</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788D6FCA-3B7A-4178-90E5-F6395DD1D954}" type="slidenum">
              <a:rPr lang="ar-SA"/>
              <a:pPr eaLnBrk="1" hangingPunct="1"/>
              <a:t>60</a:t>
            </a:fld>
            <a:endParaRPr lang="en-US"/>
          </a:p>
        </p:txBody>
      </p:sp>
      <p:sp>
        <p:nvSpPr>
          <p:cNvPr id="66563"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تكنيك تشخيص مشكل</a:t>
            </a:r>
            <a:endParaRPr lang="en-US" sz="3600" smtClean="0">
              <a:cs typeface="B Titr" panose="00000700000000000000" pitchFamily="2" charset="-78"/>
            </a:endParaRPr>
          </a:p>
        </p:txBody>
      </p:sp>
      <p:sp>
        <p:nvSpPr>
          <p:cNvPr id="66564" name="Rectangle 3"/>
          <p:cNvSpPr>
            <a:spLocks noGrp="1" noChangeArrowheads="1"/>
          </p:cNvSpPr>
          <p:nvPr>
            <p:ph type="body" idx="1"/>
          </p:nvPr>
        </p:nvSpPr>
        <p:spPr/>
        <p:txBody>
          <a:bodyPr/>
          <a:lstStyle/>
          <a:p>
            <a:pPr marL="609600" indent="-609600" eaLnBrk="1" hangingPunct="1">
              <a:buFontTx/>
              <a:buChar char="-"/>
            </a:pPr>
            <a:r>
              <a:rPr lang="fa-IR" b="1" smtClean="0">
                <a:cs typeface="B Zar" panose="00000400000000000000" pitchFamily="2" charset="-78"/>
              </a:rPr>
              <a:t>تكنيك ايفاي نقش  </a:t>
            </a:r>
            <a:r>
              <a:rPr lang="en-US" b="1" smtClean="0">
                <a:cs typeface="B Zar" panose="00000400000000000000" pitchFamily="2" charset="-78"/>
              </a:rPr>
              <a:t>(Role Playing)</a:t>
            </a:r>
            <a:r>
              <a:rPr lang="fa-IR" b="1" smtClean="0">
                <a:cs typeface="B Zar" panose="00000400000000000000" pitchFamily="2" charset="-78"/>
              </a:rPr>
              <a:t> </a:t>
            </a:r>
          </a:p>
          <a:p>
            <a:pPr marL="609600" indent="-609600" eaLnBrk="1" hangingPunct="1">
              <a:buFontTx/>
              <a:buChar char="-"/>
            </a:pPr>
            <a:r>
              <a:rPr lang="fa-IR" b="1" smtClean="0">
                <a:cs typeface="B Zar" panose="00000400000000000000" pitchFamily="2" charset="-78"/>
              </a:rPr>
              <a:t>تكنيك درنگ خلاق </a:t>
            </a:r>
            <a:r>
              <a:rPr lang="en-US" b="1" smtClean="0">
                <a:cs typeface="B Zar" panose="00000400000000000000" pitchFamily="2" charset="-78"/>
              </a:rPr>
              <a:t>(Creative Pause)</a:t>
            </a:r>
            <a:r>
              <a:rPr lang="fa-IR" b="1" smtClean="0">
                <a:cs typeface="B Zar" panose="00000400000000000000" pitchFamily="2" charset="-78"/>
              </a:rPr>
              <a:t> </a:t>
            </a:r>
          </a:p>
          <a:p>
            <a:pPr marL="609600" indent="-609600" eaLnBrk="1" hangingPunct="1">
              <a:buFontTx/>
              <a:buChar char="-"/>
            </a:pPr>
            <a:r>
              <a:rPr lang="fa-IR" b="1" smtClean="0">
                <a:cs typeface="B Zar" panose="00000400000000000000" pitchFamily="2" charset="-78"/>
              </a:rPr>
              <a:t>تكنيك پي.ام.آي  </a:t>
            </a:r>
            <a:r>
              <a:rPr lang="en-US" sz="2800" b="1" smtClean="0">
                <a:cs typeface="B Zar" panose="00000400000000000000" pitchFamily="2" charset="-78"/>
              </a:rPr>
              <a:t>(Plus, Minus , Interesting)</a:t>
            </a:r>
            <a:endParaRPr lang="fa-IR" sz="2800" b="1" smtClean="0">
              <a:cs typeface="B Zar" panose="00000400000000000000" pitchFamily="2" charset="-78"/>
            </a:endParaRPr>
          </a:p>
          <a:p>
            <a:pPr marL="609600" indent="-609600" eaLnBrk="1" hangingPunct="1">
              <a:buFontTx/>
              <a:buNone/>
            </a:pPr>
            <a:endParaRPr lang="fa-IR" sz="2800" b="1" smtClean="0">
              <a:cs typeface="B Zar" panose="00000400000000000000" pitchFamily="2" charset="-78"/>
            </a:endParaRPr>
          </a:p>
          <a:p>
            <a:pPr marL="609600" indent="-609600" eaLnBrk="1" hangingPunct="1">
              <a:buFontTx/>
              <a:buNone/>
            </a:pPr>
            <a:r>
              <a:rPr lang="en-US" sz="2800" b="1" smtClean="0">
                <a:cs typeface="B Zar" panose="00000400000000000000" pitchFamily="2" charset="-78"/>
              </a:rPr>
              <a:t>Plus</a:t>
            </a:r>
            <a:r>
              <a:rPr lang="fa-IR" sz="2800" b="1" smtClean="0">
                <a:cs typeface="B Zar" panose="00000400000000000000" pitchFamily="2" charset="-78"/>
              </a:rPr>
              <a:t>  =  افزودن (نكات مثبت)</a:t>
            </a:r>
          </a:p>
          <a:p>
            <a:pPr marL="609600" indent="-609600" eaLnBrk="1" hangingPunct="1">
              <a:buFontTx/>
              <a:buNone/>
            </a:pPr>
            <a:r>
              <a:rPr lang="en-US" sz="2800" b="1" smtClean="0">
                <a:cs typeface="B Zar" panose="00000400000000000000" pitchFamily="2" charset="-78"/>
              </a:rPr>
              <a:t>Minas</a:t>
            </a:r>
            <a:r>
              <a:rPr lang="fa-IR" sz="2800" b="1" smtClean="0">
                <a:cs typeface="B Zar" panose="00000400000000000000" pitchFamily="2" charset="-78"/>
              </a:rPr>
              <a:t>  =  كاستن (نكات منفي)</a:t>
            </a:r>
          </a:p>
          <a:p>
            <a:pPr marL="609600" indent="-609600" eaLnBrk="1" hangingPunct="1">
              <a:buFontTx/>
              <a:buNone/>
            </a:pPr>
            <a:r>
              <a:rPr lang="en-US" sz="2800" b="1" smtClean="0">
                <a:cs typeface="B Zar" panose="00000400000000000000" pitchFamily="2" charset="-78"/>
              </a:rPr>
              <a:t>Interesting</a:t>
            </a:r>
            <a:r>
              <a:rPr lang="fa-IR" sz="2800" b="1" smtClean="0">
                <a:cs typeface="B Zar" panose="00000400000000000000" pitchFamily="2" charset="-78"/>
              </a:rPr>
              <a:t> =  نكات جالب </a:t>
            </a:r>
            <a:endParaRPr lang="en-US" sz="2800" b="1" smtClean="0">
              <a:cs typeface="B Zar" panose="00000400000000000000" pitchFamily="2" charset="-78"/>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68817929-8185-47C1-B0CF-B0EC90041735}" type="slidenum">
              <a:rPr lang="ar-SA"/>
              <a:pPr eaLnBrk="1" hangingPunct="1"/>
              <a:t>61</a:t>
            </a:fld>
            <a:endParaRPr lang="en-US"/>
          </a:p>
        </p:txBody>
      </p:sp>
      <p:sp>
        <p:nvSpPr>
          <p:cNvPr id="67587"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تكنيك توهم خلاق </a:t>
            </a:r>
            <a:r>
              <a:rPr lang="en-US" sz="3600" smtClean="0">
                <a:cs typeface="B Titr" panose="00000700000000000000" pitchFamily="2" charset="-78"/>
              </a:rPr>
              <a:t>(Creative Illusion)</a:t>
            </a:r>
          </a:p>
        </p:txBody>
      </p:sp>
      <p:sp>
        <p:nvSpPr>
          <p:cNvPr id="67588" name="Rectangle 3"/>
          <p:cNvSpPr>
            <a:spLocks noGrp="1" noChangeArrowheads="1"/>
          </p:cNvSpPr>
          <p:nvPr>
            <p:ph type="body" idx="1"/>
          </p:nvPr>
        </p:nvSpPr>
        <p:spPr/>
        <p:txBody>
          <a:bodyPr/>
          <a:lstStyle/>
          <a:p>
            <a:pPr marL="609600" indent="-609600" eaLnBrk="1" hangingPunct="1">
              <a:lnSpc>
                <a:spcPct val="90000"/>
              </a:lnSpc>
              <a:buFontTx/>
              <a:buNone/>
            </a:pPr>
            <a:r>
              <a:rPr lang="fa-IR" sz="2400" b="1" smtClean="0">
                <a:cs typeface="B Zar" panose="00000400000000000000" pitchFamily="2" charset="-78"/>
              </a:rPr>
              <a:t>اكثر مواقع خلاقيت نتيجه تشخيص خطاها از واقعيت هاست. خيلي اوقات</a:t>
            </a:r>
          </a:p>
          <a:p>
            <a:pPr marL="609600" indent="-609600" eaLnBrk="1" hangingPunct="1">
              <a:lnSpc>
                <a:spcPct val="90000"/>
              </a:lnSpc>
              <a:buFontTx/>
              <a:buNone/>
            </a:pPr>
            <a:r>
              <a:rPr lang="fa-IR" sz="2400" b="1" smtClean="0">
                <a:cs typeface="B Zar" panose="00000400000000000000" pitchFamily="2" charset="-78"/>
              </a:rPr>
              <a:t>آنچه را كه ما فكر مي كنيم واقعيت است واقعيت نيست. مغز انسان بايد </a:t>
            </a:r>
          </a:p>
          <a:p>
            <a:pPr marL="609600" indent="-609600" eaLnBrk="1" hangingPunct="1">
              <a:lnSpc>
                <a:spcPct val="90000"/>
              </a:lnSpc>
              <a:buFontTx/>
              <a:buNone/>
            </a:pPr>
            <a:r>
              <a:rPr lang="fa-IR" sz="2400" b="1" smtClean="0">
                <a:cs typeface="B Zar" panose="00000400000000000000" pitchFamily="2" charset="-78"/>
              </a:rPr>
              <a:t>خودآگاه يا ناخودآگاه واقعيت را درك و نسبت به آن بصيرت پيدا كند.</a:t>
            </a:r>
          </a:p>
          <a:p>
            <a:pPr marL="609600" indent="-609600" eaLnBrk="1" hangingPunct="1">
              <a:lnSpc>
                <a:spcPct val="90000"/>
              </a:lnSpc>
              <a:buFontTx/>
              <a:buNone/>
            </a:pPr>
            <a:endParaRPr lang="fa-IR" sz="2400" b="1" smtClean="0">
              <a:cs typeface="B Zar" panose="00000400000000000000" pitchFamily="2" charset="-78"/>
            </a:endParaRPr>
          </a:p>
          <a:p>
            <a:pPr marL="609600" indent="-609600" eaLnBrk="1" hangingPunct="1">
              <a:lnSpc>
                <a:spcPct val="90000"/>
              </a:lnSpc>
              <a:buFontTx/>
              <a:buNone/>
            </a:pPr>
            <a:endParaRPr lang="fa-IR" sz="2400" b="1" smtClean="0">
              <a:cs typeface="B Zar" panose="00000400000000000000" pitchFamily="2" charset="-78"/>
            </a:endParaRPr>
          </a:p>
          <a:p>
            <a:pPr marL="609600" indent="-609600" eaLnBrk="1" hangingPunct="1">
              <a:lnSpc>
                <a:spcPct val="90000"/>
              </a:lnSpc>
              <a:buFontTx/>
              <a:buNone/>
            </a:pPr>
            <a:endParaRPr lang="fa-IR" sz="2400" b="1" smtClean="0">
              <a:cs typeface="B Zar" panose="00000400000000000000" pitchFamily="2" charset="-78"/>
            </a:endParaRPr>
          </a:p>
          <a:p>
            <a:pPr marL="609600" indent="-609600" eaLnBrk="1" hangingPunct="1">
              <a:lnSpc>
                <a:spcPct val="90000"/>
              </a:lnSpc>
              <a:buFontTx/>
              <a:buNone/>
            </a:pPr>
            <a:endParaRPr lang="fa-IR" sz="2400" b="1" smtClean="0">
              <a:cs typeface="B Zar" panose="00000400000000000000" pitchFamily="2" charset="-78"/>
            </a:endParaRPr>
          </a:p>
          <a:p>
            <a:pPr marL="609600" indent="-609600" eaLnBrk="1" hangingPunct="1">
              <a:lnSpc>
                <a:spcPct val="90000"/>
              </a:lnSpc>
              <a:buFontTx/>
              <a:buNone/>
            </a:pPr>
            <a:endParaRPr lang="fa-IR" sz="2400" b="1" smtClean="0">
              <a:cs typeface="B Zar" panose="00000400000000000000" pitchFamily="2" charset="-78"/>
            </a:endParaRPr>
          </a:p>
          <a:p>
            <a:pPr marL="609600" indent="-609600" eaLnBrk="1" hangingPunct="1">
              <a:lnSpc>
                <a:spcPct val="90000"/>
              </a:lnSpc>
              <a:buFontTx/>
              <a:buNone/>
            </a:pPr>
            <a:r>
              <a:rPr lang="fa-IR" sz="2400" b="1" smtClean="0">
                <a:cs typeface="B Zar" panose="00000400000000000000" pitchFamily="2" charset="-78"/>
              </a:rPr>
              <a:t>براي چند لحظه به تصوير فوق خيره شويد، دايره درون مكعب در چه موقعيتي قرار دارد؟ </a:t>
            </a:r>
            <a:endParaRPr lang="en-US" sz="2400" b="1" smtClean="0">
              <a:cs typeface="B Zar" panose="00000400000000000000" pitchFamily="2" charset="-78"/>
            </a:endParaRPr>
          </a:p>
        </p:txBody>
      </p:sp>
      <p:sp>
        <p:nvSpPr>
          <p:cNvPr id="67589" name="Text Box 4"/>
          <p:cNvSpPr txBox="1">
            <a:spLocks noChangeArrowheads="1"/>
          </p:cNvSpPr>
          <p:nvPr/>
        </p:nvSpPr>
        <p:spPr bwMode="auto">
          <a:xfrm>
            <a:off x="4859338" y="4076700"/>
            <a:ext cx="900112" cy="757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r" rtl="1" eaLnBrk="1" hangingPunct="1">
              <a:spcBef>
                <a:spcPct val="50000"/>
              </a:spcBef>
            </a:pPr>
            <a:endParaRPr lang="fa-IR">
              <a:latin typeface="Tahoma" panose="020B0604030504040204" pitchFamily="34" charset="0"/>
            </a:endParaRPr>
          </a:p>
        </p:txBody>
      </p:sp>
      <p:sp>
        <p:nvSpPr>
          <p:cNvPr id="67590" name="Text Box 5"/>
          <p:cNvSpPr txBox="1">
            <a:spLocks noChangeArrowheads="1"/>
          </p:cNvSpPr>
          <p:nvPr/>
        </p:nvSpPr>
        <p:spPr bwMode="auto">
          <a:xfrm>
            <a:off x="4643438" y="3860800"/>
            <a:ext cx="900112" cy="7572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r" rtl="1" eaLnBrk="1" hangingPunct="1">
              <a:spcBef>
                <a:spcPct val="50000"/>
              </a:spcBef>
            </a:pPr>
            <a:endParaRPr lang="fa-IR">
              <a:latin typeface="Tahoma" panose="020B0604030504040204" pitchFamily="34" charset="0"/>
            </a:endParaRPr>
          </a:p>
        </p:txBody>
      </p:sp>
      <p:sp>
        <p:nvSpPr>
          <p:cNvPr id="67591" name="Line 6"/>
          <p:cNvSpPr>
            <a:spLocks noChangeShapeType="1"/>
          </p:cNvSpPr>
          <p:nvPr/>
        </p:nvSpPr>
        <p:spPr bwMode="auto">
          <a:xfrm>
            <a:off x="4643438" y="4633913"/>
            <a:ext cx="215900" cy="1825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7592" name="Line 7"/>
          <p:cNvSpPr>
            <a:spLocks noChangeShapeType="1"/>
          </p:cNvSpPr>
          <p:nvPr/>
        </p:nvSpPr>
        <p:spPr bwMode="auto">
          <a:xfrm>
            <a:off x="4643438" y="3879850"/>
            <a:ext cx="215900" cy="1825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7593" name="Line 8"/>
          <p:cNvSpPr>
            <a:spLocks noChangeShapeType="1"/>
          </p:cNvSpPr>
          <p:nvPr/>
        </p:nvSpPr>
        <p:spPr bwMode="auto">
          <a:xfrm>
            <a:off x="5565775" y="3860800"/>
            <a:ext cx="198438"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7594" name="Line 9"/>
          <p:cNvSpPr>
            <a:spLocks noChangeShapeType="1"/>
          </p:cNvSpPr>
          <p:nvPr/>
        </p:nvSpPr>
        <p:spPr bwMode="auto">
          <a:xfrm>
            <a:off x="5561013" y="4633913"/>
            <a:ext cx="215900" cy="1825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67595" name="Oval 10"/>
          <p:cNvSpPr>
            <a:spLocks noChangeArrowheads="1"/>
          </p:cNvSpPr>
          <p:nvPr/>
        </p:nvSpPr>
        <p:spPr bwMode="auto">
          <a:xfrm>
            <a:off x="5137150" y="4292600"/>
            <a:ext cx="179388" cy="179388"/>
          </a:xfrm>
          <a:prstGeom prst="ellipse">
            <a:avLst/>
          </a:prstGeom>
          <a:solidFill>
            <a:srgbClr val="000000"/>
          </a:solidFill>
          <a:ln w="9525">
            <a:solidFill>
              <a:schemeClr val="tx1"/>
            </a:solidFill>
            <a:round/>
            <a:headEnd/>
            <a:tailEnd/>
          </a:ln>
        </p:spPr>
        <p:txBody>
          <a:bodyPr wrap="none" anchor="ct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endParaRPr lang="fa-I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86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BDFF2CED-6881-43C8-9371-FB1CB7E2BD43}" type="slidenum">
              <a:rPr lang="ar-SA"/>
              <a:pPr eaLnBrk="1" hangingPunct="1"/>
              <a:t>62</a:t>
            </a:fld>
            <a:endParaRPr lang="en-US"/>
          </a:p>
        </p:txBody>
      </p:sp>
      <p:sp>
        <p:nvSpPr>
          <p:cNvPr id="68611" name="Rectangle 2"/>
          <p:cNvSpPr>
            <a:spLocks noGrp="1" noChangeArrowheads="1"/>
          </p:cNvSpPr>
          <p:nvPr>
            <p:ph type="body" idx="1"/>
          </p:nvPr>
        </p:nvSpPr>
        <p:spPr>
          <a:xfrm>
            <a:off x="457200" y="476250"/>
            <a:ext cx="8229600" cy="5619750"/>
          </a:xfrm>
        </p:spPr>
        <p:txBody>
          <a:bodyPr/>
          <a:lstStyle/>
          <a:p>
            <a:pPr marL="609600" indent="-609600" eaLnBrk="1" hangingPunct="1">
              <a:buFontTx/>
              <a:buNone/>
            </a:pPr>
            <a:endParaRPr lang="fa-IR" b="1" smtClean="0">
              <a:cs typeface="B Zar" panose="00000400000000000000" pitchFamily="2" charset="-78"/>
            </a:endParaRPr>
          </a:p>
          <a:p>
            <a:pPr marL="609600" indent="-609600" eaLnBrk="1" hangingPunct="1">
              <a:buFontTx/>
              <a:buNone/>
            </a:pPr>
            <a:endParaRPr lang="fa-IR" b="1" smtClean="0">
              <a:cs typeface="B Zar" panose="00000400000000000000" pitchFamily="2" charset="-78"/>
            </a:endParaRPr>
          </a:p>
          <a:p>
            <a:pPr marL="609600" indent="-609600" eaLnBrk="1" hangingPunct="1">
              <a:buFontTx/>
              <a:buNone/>
            </a:pPr>
            <a:endParaRPr lang="fa-IR" b="1" smtClean="0">
              <a:cs typeface="B Zar" panose="00000400000000000000" pitchFamily="2" charset="-78"/>
            </a:endParaRPr>
          </a:p>
          <a:p>
            <a:pPr marL="609600" indent="-609600" eaLnBrk="1" hangingPunct="1">
              <a:buFontTx/>
              <a:buNone/>
            </a:pPr>
            <a:endParaRPr lang="fa-IR" b="1" smtClean="0">
              <a:cs typeface="B Zar" panose="00000400000000000000" pitchFamily="2" charset="-78"/>
            </a:endParaRPr>
          </a:p>
          <a:p>
            <a:pPr marL="609600" indent="-609600" eaLnBrk="1" hangingPunct="1">
              <a:buFontTx/>
              <a:buNone/>
            </a:pPr>
            <a:endParaRPr lang="fa-IR" b="1" smtClean="0">
              <a:cs typeface="B Zar" panose="00000400000000000000" pitchFamily="2" charset="-78"/>
            </a:endParaRPr>
          </a:p>
          <a:p>
            <a:pPr marL="609600" indent="-609600" eaLnBrk="1" hangingPunct="1">
              <a:buFontTx/>
              <a:buNone/>
            </a:pPr>
            <a:endParaRPr lang="fa-IR" b="1" smtClean="0">
              <a:cs typeface="B Zar" panose="00000400000000000000" pitchFamily="2" charset="-78"/>
            </a:endParaRPr>
          </a:p>
          <a:p>
            <a:pPr marL="609600" indent="-609600" eaLnBrk="1" hangingPunct="1">
              <a:buFontTx/>
              <a:buNone/>
            </a:pPr>
            <a:endParaRPr lang="fa-IR" b="1" smtClean="0">
              <a:cs typeface="B Zar" panose="00000400000000000000" pitchFamily="2" charset="-78"/>
            </a:endParaRPr>
          </a:p>
          <a:p>
            <a:pPr marL="609600" indent="-609600" eaLnBrk="1" hangingPunct="1">
              <a:buFontTx/>
              <a:buNone/>
            </a:pPr>
            <a:endParaRPr lang="fa-IR" b="1" smtClean="0">
              <a:cs typeface="B Zar" panose="00000400000000000000" pitchFamily="2" charset="-78"/>
            </a:endParaRPr>
          </a:p>
          <a:p>
            <a:pPr marL="609600" indent="-609600" eaLnBrk="1" hangingPunct="1">
              <a:buFontTx/>
              <a:buNone/>
            </a:pPr>
            <a:endParaRPr lang="en-US" b="1" smtClean="0">
              <a:cs typeface="B Zar" panose="00000400000000000000" pitchFamily="2" charset="-78"/>
            </a:endParaRPr>
          </a:p>
        </p:txBody>
      </p:sp>
      <p:pic>
        <p:nvPicPr>
          <p:cNvPr id="68612" name="Picture 3" descr="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975" y="1052513"/>
            <a:ext cx="4446588" cy="188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3" name="Picture 4" desc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3357563"/>
            <a:ext cx="4435475" cy="275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05823229-0095-42C3-B36F-30E89407106E}" type="slidenum">
              <a:rPr lang="ar-SA"/>
              <a:pPr eaLnBrk="1" hangingPunct="1"/>
              <a:t>63</a:t>
            </a:fld>
            <a:endParaRPr lang="en-US"/>
          </a:p>
        </p:txBody>
      </p:sp>
      <p:sp>
        <p:nvSpPr>
          <p:cNvPr id="69635" name="Rectangle 2"/>
          <p:cNvSpPr>
            <a:spLocks noGrp="1" noChangeArrowheads="1"/>
          </p:cNvSpPr>
          <p:nvPr>
            <p:ph type="title"/>
          </p:nvPr>
        </p:nvSpPr>
        <p:spPr>
          <a:solidFill>
            <a:srgbClr val="800000"/>
          </a:solidFill>
        </p:spPr>
        <p:txBody>
          <a:bodyPr/>
          <a:lstStyle/>
          <a:p>
            <a:pPr rtl="1" eaLnBrk="1" hangingPunct="1"/>
            <a:r>
              <a:rPr lang="fa-IR" smtClean="0">
                <a:solidFill>
                  <a:schemeClr val="bg1"/>
                </a:solidFill>
                <a:cs typeface="Titr" panose="00000700000000000000" pitchFamily="2" charset="-78"/>
              </a:rPr>
              <a:t>تكنيك </a:t>
            </a:r>
            <a:r>
              <a:rPr lang="fa-IR" b="1" smtClean="0">
                <a:solidFill>
                  <a:schemeClr val="bg1"/>
                </a:solidFill>
                <a:latin typeface="Times New Roman" panose="02020603050405020304" pitchFamily="18" charset="0"/>
                <a:cs typeface="Titr" panose="00000700000000000000" pitchFamily="2" charset="-78"/>
              </a:rPr>
              <a:t>وارونه سازي</a:t>
            </a:r>
            <a:endParaRPr lang="en-US" b="1" smtClean="0">
              <a:solidFill>
                <a:schemeClr val="bg1"/>
              </a:solidFill>
              <a:latin typeface="Times New Roman" panose="02020603050405020304" pitchFamily="18" charset="0"/>
              <a:cs typeface="Titr" panose="00000700000000000000" pitchFamily="2" charset="-78"/>
            </a:endParaRPr>
          </a:p>
        </p:txBody>
      </p:sp>
      <p:sp>
        <p:nvSpPr>
          <p:cNvPr id="69636" name="Rectangle 3"/>
          <p:cNvSpPr>
            <a:spLocks noGrp="1" noChangeArrowheads="1"/>
          </p:cNvSpPr>
          <p:nvPr>
            <p:ph type="body" idx="1"/>
          </p:nvPr>
        </p:nvSpPr>
        <p:spPr>
          <a:xfrm>
            <a:off x="304800" y="1981200"/>
            <a:ext cx="7924800" cy="3657600"/>
          </a:xfrm>
        </p:spPr>
        <p:txBody>
          <a:bodyPr/>
          <a:lstStyle/>
          <a:p>
            <a:pPr algn="just" rtl="1" eaLnBrk="1" hangingPunct="1"/>
            <a:r>
              <a:rPr lang="fa-IR" sz="2800" smtClean="0">
                <a:cs typeface="Titr" panose="00000700000000000000" pitchFamily="2" charset="-78"/>
              </a:rPr>
              <a:t>با معكوس سازي مي توان قالب ذهني مربوط به موضوع را شكست يا موضوع را در قالب ديگري به جريان انداخت.</a:t>
            </a:r>
          </a:p>
          <a:p>
            <a:pPr algn="just" rtl="1" eaLnBrk="1" hangingPunct="1"/>
            <a:endParaRPr lang="fa-IR" sz="2800" smtClean="0">
              <a:cs typeface="Titr" panose="00000700000000000000" pitchFamily="2" charset="-78"/>
            </a:endParaRPr>
          </a:p>
          <a:p>
            <a:pPr algn="just" rtl="1" eaLnBrk="1" hangingPunct="1"/>
            <a:r>
              <a:rPr lang="fa-IR" sz="2800" smtClean="0">
                <a:cs typeface="Titr" panose="00000700000000000000" pitchFamily="2" charset="-78"/>
              </a:rPr>
              <a:t>چون اطلاعت به طور معكوس ( يا متفاوت با گذشته) وارد ذهن مي شود، احتمال اينكه وارد قالب جديدي گردد افزايش مي يابد و در نتيجه خروجي قالب، كه همان درك ما از موضوع يا مشكل است با گذشته تفاوت خواهد داشت.</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79A11D59-7160-42C4-AC24-DA01C3B78FDB}" type="slidenum">
              <a:rPr lang="ar-SA"/>
              <a:pPr eaLnBrk="1" hangingPunct="1"/>
              <a:t>64</a:t>
            </a:fld>
            <a:endParaRPr lang="en-US"/>
          </a:p>
        </p:txBody>
      </p:sp>
      <p:sp>
        <p:nvSpPr>
          <p:cNvPr id="70659" name="Rectangle 2"/>
          <p:cNvSpPr>
            <a:spLocks noGrp="1" noChangeArrowheads="1"/>
          </p:cNvSpPr>
          <p:nvPr>
            <p:ph type="title"/>
          </p:nvPr>
        </p:nvSpPr>
        <p:spPr>
          <a:xfrm>
            <a:off x="685800" y="381000"/>
            <a:ext cx="6870700" cy="990600"/>
          </a:xfrm>
          <a:noFill/>
        </p:spPr>
        <p:txBody>
          <a:bodyPr/>
          <a:lstStyle/>
          <a:p>
            <a:pPr rtl="1" eaLnBrk="1" hangingPunct="1"/>
            <a:r>
              <a:rPr lang="fa-IR" sz="2400" b="1" smtClean="0">
                <a:solidFill>
                  <a:schemeClr val="tx2"/>
                </a:solidFill>
                <a:latin typeface="Times New Roman" panose="02020603050405020304" pitchFamily="18" charset="0"/>
                <a:cs typeface="Titr" panose="00000700000000000000" pitchFamily="2" charset="-78"/>
              </a:rPr>
              <a:t>عمل بطريق معكوس حتي به صورت كاملا تصنعي كمك شاياني به شناسايي قالب هاي ذهني پنهان خود و ديگران مي كند.</a:t>
            </a:r>
            <a:endParaRPr lang="en-US" sz="2400" b="1" smtClean="0">
              <a:solidFill>
                <a:schemeClr val="tx2"/>
              </a:solidFill>
              <a:latin typeface="Times New Roman" panose="02020603050405020304" pitchFamily="18" charset="0"/>
              <a:cs typeface="Titr" panose="00000700000000000000" pitchFamily="2" charset="-78"/>
            </a:endParaRPr>
          </a:p>
        </p:txBody>
      </p:sp>
      <p:sp>
        <p:nvSpPr>
          <p:cNvPr id="70660" name="Rectangle 3"/>
          <p:cNvSpPr>
            <a:spLocks noGrp="1" noChangeArrowheads="1"/>
          </p:cNvSpPr>
          <p:nvPr>
            <p:ph type="body" idx="1"/>
          </p:nvPr>
        </p:nvSpPr>
        <p:spPr>
          <a:xfrm>
            <a:off x="304800" y="1981200"/>
            <a:ext cx="7924800" cy="3657600"/>
          </a:xfrm>
        </p:spPr>
        <p:txBody>
          <a:bodyPr/>
          <a:lstStyle/>
          <a:p>
            <a:pPr algn="just" rtl="1" eaLnBrk="1" hangingPunct="1">
              <a:lnSpc>
                <a:spcPct val="90000"/>
              </a:lnSpc>
              <a:buFontTx/>
              <a:buNone/>
            </a:pPr>
            <a:r>
              <a:rPr lang="fa-IR" sz="2800" smtClean="0">
                <a:solidFill>
                  <a:srgbClr val="800000"/>
                </a:solidFill>
                <a:cs typeface="Titr" panose="00000700000000000000" pitchFamily="2" charset="-78"/>
              </a:rPr>
              <a:t>روش براي معكوس سازي دكتر چارلز تامپسون: </a:t>
            </a:r>
          </a:p>
          <a:p>
            <a:pPr algn="just" rtl="1" eaLnBrk="1" hangingPunct="1">
              <a:lnSpc>
                <a:spcPct val="90000"/>
              </a:lnSpc>
            </a:pPr>
            <a:endParaRPr lang="fa-IR" sz="2800" smtClean="0">
              <a:solidFill>
                <a:srgbClr val="800000"/>
              </a:solidFill>
              <a:cs typeface="Titr" panose="00000700000000000000" pitchFamily="2" charset="-78"/>
            </a:endParaRPr>
          </a:p>
          <a:p>
            <a:pPr algn="just" rtl="1" eaLnBrk="1" hangingPunct="1">
              <a:lnSpc>
                <a:spcPct val="90000"/>
              </a:lnSpc>
            </a:pPr>
            <a:r>
              <a:rPr lang="fa-IR" sz="2400" smtClean="0">
                <a:cs typeface="Titr" panose="00000700000000000000" pitchFamily="2" charset="-78"/>
              </a:rPr>
              <a:t>مشكل خود را به صورت بر عكس بنويسيد.</a:t>
            </a:r>
          </a:p>
          <a:p>
            <a:pPr algn="just" rtl="1" eaLnBrk="1" hangingPunct="1">
              <a:lnSpc>
                <a:spcPct val="90000"/>
              </a:lnSpc>
            </a:pPr>
            <a:r>
              <a:rPr lang="fa-IR" sz="2400" smtClean="0">
                <a:cs typeface="Titr" panose="00000700000000000000" pitchFamily="2" charset="-78"/>
              </a:rPr>
              <a:t>سعي كنيد چيزهاي را كه وجود ندارد كشف و تعريف كنيد.</a:t>
            </a:r>
          </a:p>
          <a:p>
            <a:pPr algn="just" rtl="1" eaLnBrk="1" hangingPunct="1">
              <a:lnSpc>
                <a:spcPct val="90000"/>
              </a:lnSpc>
            </a:pPr>
            <a:r>
              <a:rPr lang="fa-IR" sz="2400" smtClean="0">
                <a:cs typeface="Titr" panose="00000700000000000000" pitchFamily="2" charset="-78"/>
              </a:rPr>
              <a:t>سعي كنيد كارهايي را كه ديگران انجام نمي دهند كشف كنيد.</a:t>
            </a:r>
          </a:p>
          <a:p>
            <a:pPr algn="just" rtl="1" eaLnBrk="1" hangingPunct="1">
              <a:lnSpc>
                <a:spcPct val="90000"/>
              </a:lnSpc>
            </a:pPr>
            <a:r>
              <a:rPr lang="fa-IR" sz="2400" smtClean="0">
                <a:cs typeface="Titr" panose="00000700000000000000" pitchFamily="2" charset="-78"/>
              </a:rPr>
              <a:t>جهت ديد با محل ديد خود را نسبت به موضوع تغيير دهيد.</a:t>
            </a:r>
          </a:p>
          <a:p>
            <a:pPr algn="just" rtl="1" eaLnBrk="1" hangingPunct="1">
              <a:lnSpc>
                <a:spcPct val="90000"/>
              </a:lnSpc>
            </a:pPr>
            <a:r>
              <a:rPr lang="fa-IR" sz="2400" smtClean="0">
                <a:cs typeface="Titr" panose="00000700000000000000" pitchFamily="2" charset="-78"/>
              </a:rPr>
              <a:t>نتايج مورد انتظار را معكوس كنيد.</a:t>
            </a:r>
          </a:p>
          <a:p>
            <a:pPr algn="just" rtl="1" eaLnBrk="1" hangingPunct="1">
              <a:lnSpc>
                <a:spcPct val="90000"/>
              </a:lnSpc>
            </a:pPr>
            <a:r>
              <a:rPr lang="fa-IR" sz="2400" smtClean="0">
                <a:cs typeface="Titr" panose="00000700000000000000" pitchFamily="2" charset="-78"/>
              </a:rPr>
              <a:t>موفقيت ها را به شكست و شكست ها را به پيروزي تبديل كنيد.</a:t>
            </a:r>
            <a:endParaRPr lang="en-US" sz="24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9651BB5F-F119-475A-8844-68A07FA35AB4}" type="slidenum">
              <a:rPr lang="ar-SA"/>
              <a:pPr eaLnBrk="1" hangingPunct="1"/>
              <a:t>65</a:t>
            </a:fld>
            <a:endParaRPr lang="en-US"/>
          </a:p>
        </p:txBody>
      </p:sp>
      <p:sp>
        <p:nvSpPr>
          <p:cNvPr id="71683"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تكنيك شش كلاه فكري </a:t>
            </a:r>
            <a:r>
              <a:rPr lang="en-US" sz="3600" smtClean="0">
                <a:cs typeface="B Titr" panose="00000700000000000000" pitchFamily="2" charset="-78"/>
              </a:rPr>
              <a:t>(six thinking Hats)</a:t>
            </a:r>
            <a:r>
              <a:rPr lang="fa-IR" sz="3600" smtClean="0">
                <a:cs typeface="B Titr" panose="00000700000000000000" pitchFamily="2" charset="-78"/>
              </a:rPr>
              <a:t> </a:t>
            </a:r>
            <a:endParaRPr lang="en-US" sz="3600" smtClean="0">
              <a:cs typeface="B Titr" panose="00000700000000000000" pitchFamily="2" charset="-78"/>
            </a:endParaRPr>
          </a:p>
        </p:txBody>
      </p:sp>
      <p:sp>
        <p:nvSpPr>
          <p:cNvPr id="71684" name="Rectangle 3"/>
          <p:cNvSpPr>
            <a:spLocks noGrp="1" noChangeArrowheads="1"/>
          </p:cNvSpPr>
          <p:nvPr>
            <p:ph type="body" idx="1"/>
          </p:nvPr>
        </p:nvSpPr>
        <p:spPr/>
        <p:txBody>
          <a:bodyPr/>
          <a:lstStyle/>
          <a:p>
            <a:pPr marL="609600" indent="-609600" eaLnBrk="1" hangingPunct="1">
              <a:buFontTx/>
              <a:buNone/>
            </a:pPr>
            <a:r>
              <a:rPr lang="fa-IR" b="1" smtClean="0">
                <a:cs typeface="B Zar" panose="00000400000000000000" pitchFamily="2" charset="-78"/>
              </a:rPr>
              <a:t>يكي از تكنيك هاي مفيد، معروف و معتبري است كه</a:t>
            </a:r>
          </a:p>
          <a:p>
            <a:pPr marL="609600" indent="-609600" eaLnBrk="1" hangingPunct="1">
              <a:buFontTx/>
              <a:buNone/>
            </a:pPr>
            <a:r>
              <a:rPr lang="fa-IR" b="1" smtClean="0">
                <a:cs typeface="B Zar" panose="00000400000000000000" pitchFamily="2" charset="-78"/>
              </a:rPr>
              <a:t> توسط دكتر اوارد دوبونو ابداع شده و كاربرد و آثار</a:t>
            </a:r>
          </a:p>
          <a:p>
            <a:pPr marL="609600" indent="-609600" eaLnBrk="1" hangingPunct="1">
              <a:buFontTx/>
              <a:buNone/>
            </a:pPr>
            <a:r>
              <a:rPr lang="fa-IR" b="1" smtClean="0">
                <a:cs typeface="B Zar" panose="00000400000000000000" pitchFamily="2" charset="-78"/>
              </a:rPr>
              <a:t>بسيار متنوعي در اجتماع، سازمان، خانواده و فرد دارد.</a:t>
            </a:r>
          </a:p>
          <a:p>
            <a:pPr marL="609600" indent="-609600" eaLnBrk="1" hangingPunct="1">
              <a:buFontTx/>
              <a:buNone/>
            </a:pPr>
            <a:endParaRPr lang="fa-IR" b="1" smtClean="0">
              <a:cs typeface="B Zar" panose="00000400000000000000" pitchFamily="2" charset="-78"/>
            </a:endParaRPr>
          </a:p>
          <a:p>
            <a:pPr marL="609600" indent="-609600" eaLnBrk="1" hangingPunct="1">
              <a:buFontTx/>
              <a:buNone/>
            </a:pPr>
            <a:r>
              <a:rPr lang="fa-IR" b="1" smtClean="0">
                <a:cs typeface="B Zar" panose="00000400000000000000" pitchFamily="2" charset="-78"/>
              </a:rPr>
              <a:t>اين تكنيك براي هر كدام از شش سبك فكري يك كلاه</a:t>
            </a:r>
          </a:p>
          <a:p>
            <a:pPr marL="609600" indent="-609600" eaLnBrk="1" hangingPunct="1">
              <a:buFontTx/>
              <a:buNone/>
            </a:pPr>
            <a:r>
              <a:rPr lang="fa-IR" b="1" smtClean="0">
                <a:cs typeface="B Zar" panose="00000400000000000000" pitchFamily="2" charset="-78"/>
              </a:rPr>
              <a:t>رنگي خاص به عنوان سمبل استفاده مي كند.</a:t>
            </a:r>
          </a:p>
          <a:p>
            <a:pPr marL="609600" indent="-609600" eaLnBrk="1" hangingPunct="1">
              <a:buFontTx/>
              <a:buNone/>
            </a:pPr>
            <a:endParaRPr lang="en-US" b="1" smtClean="0">
              <a:cs typeface="B Zar" panose="00000400000000000000" pitchFamily="2" charset="-78"/>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DF409578-23DD-43FB-B982-B4AC4D7A9C19}" type="slidenum">
              <a:rPr lang="ar-SA"/>
              <a:pPr eaLnBrk="1" hangingPunct="1"/>
              <a:t>66</a:t>
            </a:fld>
            <a:endParaRPr lang="en-US"/>
          </a:p>
        </p:txBody>
      </p:sp>
      <p:sp>
        <p:nvSpPr>
          <p:cNvPr id="72707" name="Rectangle 2"/>
          <p:cNvSpPr>
            <a:spLocks noGrp="1" noChangeArrowheads="1"/>
          </p:cNvSpPr>
          <p:nvPr>
            <p:ph type="body" idx="1"/>
          </p:nvPr>
        </p:nvSpPr>
        <p:spPr>
          <a:xfrm>
            <a:off x="395288" y="549275"/>
            <a:ext cx="8291512" cy="5903913"/>
          </a:xfrm>
        </p:spPr>
        <p:txBody>
          <a:bodyPr/>
          <a:lstStyle/>
          <a:p>
            <a:pPr marL="609600" indent="-609600" eaLnBrk="1" hangingPunct="1">
              <a:buFontTx/>
              <a:buNone/>
            </a:pPr>
            <a:r>
              <a:rPr lang="fa-IR" sz="2400" b="1" smtClean="0">
                <a:solidFill>
                  <a:srgbClr val="800000"/>
                </a:solidFill>
                <a:cs typeface="B Titr" panose="00000700000000000000" pitchFamily="2" charset="-78"/>
              </a:rPr>
              <a:t>كلاه سفيد :</a:t>
            </a:r>
            <a:r>
              <a:rPr lang="fa-IR" sz="2400" b="1" smtClean="0">
                <a:cs typeface="B Titr" panose="00000700000000000000" pitchFamily="2" charset="-78"/>
              </a:rPr>
              <a:t> </a:t>
            </a:r>
            <a:r>
              <a:rPr lang="fa-IR" sz="2400" b="1" smtClean="0">
                <a:cs typeface="B Zar" panose="00000400000000000000" pitchFamily="2" charset="-78"/>
              </a:rPr>
              <a:t> سفيد رنگ خنثي و منفعلي، بدون هيچگونه قضاوت، فقط واقعيتها</a:t>
            </a:r>
            <a:br>
              <a:rPr lang="fa-IR" sz="2400" b="1" smtClean="0">
                <a:cs typeface="B Zar" panose="00000400000000000000" pitchFamily="2" charset="-78"/>
              </a:rPr>
            </a:br>
            <a:r>
              <a:rPr lang="fa-IR" sz="2400" b="1" smtClean="0">
                <a:cs typeface="B Zar" panose="00000400000000000000" pitchFamily="2" charset="-78"/>
              </a:rPr>
              <a:t>           مورد جستجو قرار مي گيرد. </a:t>
            </a:r>
          </a:p>
          <a:p>
            <a:pPr marL="609600" indent="-609600" eaLnBrk="1" hangingPunct="1">
              <a:buFontTx/>
              <a:buNone/>
            </a:pPr>
            <a:r>
              <a:rPr lang="fa-IR" sz="2400" b="1" smtClean="0">
                <a:solidFill>
                  <a:srgbClr val="800000"/>
                </a:solidFill>
                <a:cs typeface="B Titr" panose="00000700000000000000" pitchFamily="2" charset="-78"/>
              </a:rPr>
              <a:t>كلاه سرخ :</a:t>
            </a:r>
            <a:r>
              <a:rPr lang="fa-IR" sz="2400" b="1" smtClean="0">
                <a:cs typeface="B Zar" panose="00000400000000000000" pitchFamily="2" charset="-78"/>
              </a:rPr>
              <a:t>  رنگ سرخ نشانه خشم، شور، و هيجان. كلاه سرخ بيانگر بينشي</a:t>
            </a:r>
            <a:br>
              <a:rPr lang="fa-IR" sz="2400" b="1" smtClean="0">
                <a:cs typeface="B Zar" panose="00000400000000000000" pitchFamily="2" charset="-78"/>
              </a:rPr>
            </a:br>
            <a:r>
              <a:rPr lang="fa-IR" sz="2400" b="1" smtClean="0">
                <a:cs typeface="B Zar" panose="00000400000000000000" pitchFamily="2" charset="-78"/>
              </a:rPr>
              <a:t>           هيجاني است و فقط به جنبه هاي احساسي و غيراستدلالي توجه</a:t>
            </a:r>
            <a:br>
              <a:rPr lang="fa-IR" sz="2400" b="1" smtClean="0">
                <a:cs typeface="B Zar" panose="00000400000000000000" pitchFamily="2" charset="-78"/>
              </a:rPr>
            </a:br>
            <a:r>
              <a:rPr lang="fa-IR" sz="2400" b="1" smtClean="0">
                <a:cs typeface="B Zar" panose="00000400000000000000" pitchFamily="2" charset="-78"/>
              </a:rPr>
              <a:t>           مي شود.</a:t>
            </a:r>
          </a:p>
          <a:p>
            <a:pPr marL="609600" indent="-609600" eaLnBrk="1" hangingPunct="1">
              <a:buFontTx/>
              <a:buNone/>
            </a:pPr>
            <a:r>
              <a:rPr lang="fa-IR" sz="2400" b="1" smtClean="0">
                <a:solidFill>
                  <a:srgbClr val="800000"/>
                </a:solidFill>
                <a:cs typeface="B Titr" panose="00000700000000000000" pitchFamily="2" charset="-78"/>
              </a:rPr>
              <a:t>كلاه سياه :</a:t>
            </a:r>
            <a:r>
              <a:rPr lang="fa-IR" sz="2400" b="1" smtClean="0">
                <a:cs typeface="B Zar" panose="00000400000000000000" pitchFamily="2" charset="-78"/>
              </a:rPr>
              <a:t> رنگ سياه نشا افسردگي و منفي است. كلاه سياه بيانگرجنبه هاي</a:t>
            </a:r>
            <a:br>
              <a:rPr lang="fa-IR" sz="2400" b="1" smtClean="0">
                <a:cs typeface="B Zar" panose="00000400000000000000" pitchFamily="2" charset="-78"/>
              </a:rPr>
            </a:br>
            <a:r>
              <a:rPr lang="fa-IR" sz="2400" b="1" smtClean="0">
                <a:cs typeface="B Zar" panose="00000400000000000000" pitchFamily="2" charset="-78"/>
              </a:rPr>
              <a:t>          منفي و بدبينانه است. </a:t>
            </a:r>
          </a:p>
          <a:p>
            <a:pPr marL="609600" indent="-609600" eaLnBrk="1" hangingPunct="1">
              <a:buFontTx/>
              <a:buNone/>
            </a:pPr>
            <a:r>
              <a:rPr lang="fa-IR" sz="2400" b="1" smtClean="0">
                <a:solidFill>
                  <a:srgbClr val="800000"/>
                </a:solidFill>
                <a:cs typeface="B Titr" panose="00000700000000000000" pitchFamily="2" charset="-78"/>
              </a:rPr>
              <a:t>كلاه زرد :</a:t>
            </a:r>
            <a:r>
              <a:rPr lang="fa-IR" sz="2400" b="1" smtClean="0">
                <a:cs typeface="B Zar" panose="00000400000000000000" pitchFamily="2" charset="-78"/>
              </a:rPr>
              <a:t>  رنگ زرد آفتابي و مثبت است. كلاه زرد بيانگرجنبه هاي مثبت </a:t>
            </a:r>
            <a:br>
              <a:rPr lang="fa-IR" sz="2400" b="1" smtClean="0">
                <a:cs typeface="B Zar" panose="00000400000000000000" pitchFamily="2" charset="-78"/>
              </a:rPr>
            </a:br>
            <a:r>
              <a:rPr lang="fa-IR" sz="2400" b="1" smtClean="0">
                <a:cs typeface="B Zar" panose="00000400000000000000" pitchFamily="2" charset="-78"/>
              </a:rPr>
              <a:t>         و خوش بينانه است.</a:t>
            </a:r>
          </a:p>
          <a:p>
            <a:pPr marL="609600" indent="-609600" eaLnBrk="1" hangingPunct="1">
              <a:buFontTx/>
              <a:buNone/>
            </a:pPr>
            <a:r>
              <a:rPr lang="fa-IR" sz="2400" b="1" smtClean="0">
                <a:solidFill>
                  <a:srgbClr val="800000"/>
                </a:solidFill>
                <a:cs typeface="B Titr" panose="00000700000000000000" pitchFamily="2" charset="-78"/>
              </a:rPr>
              <a:t>كلاه سبز :</a:t>
            </a:r>
            <a:r>
              <a:rPr lang="fa-IR" sz="2400" b="1" smtClean="0">
                <a:cs typeface="B Zar" panose="00000400000000000000" pitchFamily="2" charset="-78"/>
              </a:rPr>
              <a:t>  رنگ سبز نشانه گياهان، رويش درختان بارور، طراوت</a:t>
            </a:r>
            <a:br>
              <a:rPr lang="fa-IR" sz="2400" b="1" smtClean="0">
                <a:cs typeface="B Zar" panose="00000400000000000000" pitchFamily="2" charset="-78"/>
              </a:rPr>
            </a:br>
            <a:r>
              <a:rPr lang="fa-IR" sz="2400" b="1" smtClean="0">
                <a:cs typeface="B Zar" panose="00000400000000000000" pitchFamily="2" charset="-78"/>
              </a:rPr>
              <a:t>        و تازگي است. كلاه سبز بيانگر خلاقيت و فكرهاي تازه است.</a:t>
            </a:r>
          </a:p>
          <a:p>
            <a:pPr marL="609600" indent="-609600" eaLnBrk="1" hangingPunct="1">
              <a:buFontTx/>
              <a:buNone/>
            </a:pPr>
            <a:r>
              <a:rPr lang="fa-IR" sz="2400" b="1" smtClean="0">
                <a:solidFill>
                  <a:srgbClr val="800000"/>
                </a:solidFill>
                <a:cs typeface="B Titr" panose="00000700000000000000" pitchFamily="2" charset="-78"/>
              </a:rPr>
              <a:t>كلاه آبي :</a:t>
            </a:r>
            <a:r>
              <a:rPr lang="fa-IR" sz="2400" b="1" smtClean="0">
                <a:cs typeface="B Zar" panose="00000400000000000000" pitchFamily="2" charset="-78"/>
              </a:rPr>
              <a:t>  رنگ آبي نشانه سردي و رنگ آسمان بالاي سرماست. كلاه آبي</a:t>
            </a:r>
            <a:br>
              <a:rPr lang="fa-IR" sz="2400" b="1" smtClean="0">
                <a:cs typeface="B Zar" panose="00000400000000000000" pitchFamily="2" charset="-78"/>
              </a:rPr>
            </a:br>
            <a:r>
              <a:rPr lang="fa-IR" sz="2400" b="1" smtClean="0">
                <a:cs typeface="B Zar" panose="00000400000000000000" pitchFamily="2" charset="-78"/>
              </a:rPr>
              <a:t>         بيانگر تنظيم و ساماندهي فرآيند برنامه ريزي براي تفكر و استفاده</a:t>
            </a:r>
            <a:br>
              <a:rPr lang="fa-IR" sz="2400" b="1" smtClean="0">
                <a:cs typeface="B Zar" panose="00000400000000000000" pitchFamily="2" charset="-78"/>
              </a:rPr>
            </a:br>
            <a:r>
              <a:rPr lang="fa-IR" sz="2400" b="1" smtClean="0">
                <a:cs typeface="B Zar" panose="00000400000000000000" pitchFamily="2" charset="-78"/>
              </a:rPr>
              <a:t>        از كلاه هاي ديگر است، كلاه آبي كلاه نظارت.</a:t>
            </a:r>
            <a:endParaRPr lang="en-US" sz="2400" b="1" smtClean="0">
              <a:cs typeface="B Zar" panose="00000400000000000000" pitchFamily="2" charset="-78"/>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451AEEA1-FB9B-4266-BBBB-9875C23970C9}" type="slidenum">
              <a:rPr lang="ar-SA"/>
              <a:pPr eaLnBrk="1" hangingPunct="1"/>
              <a:t>67</a:t>
            </a:fld>
            <a:endParaRPr lang="en-US"/>
          </a:p>
        </p:txBody>
      </p:sp>
      <p:sp>
        <p:nvSpPr>
          <p:cNvPr id="73731" name="Rectangle 2"/>
          <p:cNvSpPr>
            <a:spLocks noGrp="1" noChangeArrowheads="1"/>
          </p:cNvSpPr>
          <p:nvPr>
            <p:ph type="title"/>
          </p:nvPr>
        </p:nvSpPr>
        <p:spPr/>
        <p:txBody>
          <a:bodyPr/>
          <a:lstStyle/>
          <a:p>
            <a:pPr algn="r" eaLnBrk="1" hangingPunct="1"/>
            <a:r>
              <a:rPr lang="fa-IR" sz="3600" smtClean="0">
                <a:cs typeface="B Titr" panose="00000700000000000000" pitchFamily="2" charset="-78"/>
              </a:rPr>
              <a:t>تكنيك هاي فرضيه سازي </a:t>
            </a:r>
            <a:endParaRPr lang="en-US" sz="3600" smtClean="0">
              <a:cs typeface="B Titr" panose="00000700000000000000" pitchFamily="2" charset="-78"/>
            </a:endParaRPr>
          </a:p>
        </p:txBody>
      </p:sp>
      <p:sp>
        <p:nvSpPr>
          <p:cNvPr id="73732" name="Rectangle 3"/>
          <p:cNvSpPr>
            <a:spLocks noGrp="1" noChangeArrowheads="1"/>
          </p:cNvSpPr>
          <p:nvPr>
            <p:ph type="body" idx="1"/>
          </p:nvPr>
        </p:nvSpPr>
        <p:spPr/>
        <p:txBody>
          <a:bodyPr/>
          <a:lstStyle/>
          <a:p>
            <a:pPr marL="609600" indent="-609600" eaLnBrk="1" hangingPunct="1">
              <a:buFontTx/>
              <a:buChar char="-"/>
            </a:pPr>
            <a:r>
              <a:rPr lang="fa-IR" b="1" smtClean="0">
                <a:cs typeface="B Zar" panose="00000400000000000000" pitchFamily="2" charset="-78"/>
              </a:rPr>
              <a:t>تكنيك چه مي شود اگر ... ؟  </a:t>
            </a:r>
            <a:r>
              <a:rPr lang="en-US" b="1" smtClean="0">
                <a:cs typeface="B Zar" panose="00000400000000000000" pitchFamily="2" charset="-78"/>
              </a:rPr>
              <a:t>(what – if … ?)</a:t>
            </a:r>
            <a:endParaRPr lang="fa-IR" b="1" smtClean="0">
              <a:cs typeface="B Zar" panose="00000400000000000000" pitchFamily="2" charset="-78"/>
            </a:endParaRPr>
          </a:p>
          <a:p>
            <a:pPr marL="609600" indent="-609600" eaLnBrk="1" hangingPunct="1">
              <a:buFontTx/>
              <a:buChar char="-"/>
            </a:pPr>
            <a:r>
              <a:rPr lang="fa-IR" b="1" smtClean="0">
                <a:cs typeface="B Zar" panose="00000400000000000000" pitchFamily="2" charset="-78"/>
              </a:rPr>
              <a:t>تكنيك در هم شكستن مفروضات </a:t>
            </a:r>
          </a:p>
          <a:p>
            <a:pPr marL="609600" indent="-609600" eaLnBrk="1" hangingPunct="1">
              <a:buFontTx/>
              <a:buNone/>
            </a:pPr>
            <a:r>
              <a:rPr lang="fa-IR" b="1" smtClean="0">
                <a:cs typeface="B Zar" panose="00000400000000000000" pitchFamily="2" charset="-78"/>
              </a:rPr>
              <a:t>                  </a:t>
            </a:r>
            <a:r>
              <a:rPr lang="fa-IR" sz="2800" b="1" smtClean="0">
                <a:cs typeface="B Zar" panose="00000400000000000000" pitchFamily="2" charset="-78"/>
              </a:rPr>
              <a:t> </a:t>
            </a:r>
            <a:r>
              <a:rPr lang="en-US" sz="2800" b="1" smtClean="0">
                <a:cs typeface="B Zar" panose="00000400000000000000" pitchFamily="2" charset="-78"/>
              </a:rPr>
              <a:t>(Assumption Smashing Technique)</a:t>
            </a:r>
          </a:p>
          <a:p>
            <a:pPr marL="609600" indent="-609600" eaLnBrk="1" hangingPunct="1">
              <a:buFontTx/>
              <a:buChar char="-"/>
            </a:pPr>
            <a:r>
              <a:rPr lang="fa-IR" b="1" smtClean="0">
                <a:cs typeface="B Zar" panose="00000400000000000000" pitchFamily="2" charset="-78"/>
              </a:rPr>
              <a:t>تكنيك ارتباط اجباري  </a:t>
            </a:r>
            <a:r>
              <a:rPr lang="en-US" b="1" smtClean="0">
                <a:cs typeface="B Zar" panose="00000400000000000000" pitchFamily="2" charset="-78"/>
              </a:rPr>
              <a:t>(forced Association)</a:t>
            </a:r>
            <a:r>
              <a:rPr lang="fa-IR" b="1" smtClean="0">
                <a:cs typeface="B Zar" panose="00000400000000000000" pitchFamily="2" charset="-78"/>
              </a:rPr>
              <a:t> </a:t>
            </a:r>
          </a:p>
          <a:p>
            <a:pPr marL="609600" indent="-609600" eaLnBrk="1" hangingPunct="1">
              <a:buFontTx/>
              <a:buChar char="-"/>
            </a:pPr>
            <a:r>
              <a:rPr lang="fa-IR" b="1" smtClean="0">
                <a:cs typeface="B Zar" panose="00000400000000000000" pitchFamily="2" charset="-78"/>
              </a:rPr>
              <a:t>تكنيك كاربردهاي ديگر </a:t>
            </a:r>
            <a:r>
              <a:rPr lang="en-US" b="1" smtClean="0">
                <a:cs typeface="B Zar" panose="00000400000000000000" pitchFamily="2" charset="-78"/>
              </a:rPr>
              <a:t>(Put to other uses)</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3D162688-B874-4167-8204-36A04614DC66}" type="slidenum">
              <a:rPr lang="ar-SA"/>
              <a:pPr eaLnBrk="1" hangingPunct="1"/>
              <a:t>68</a:t>
            </a:fld>
            <a:endParaRPr lang="en-US"/>
          </a:p>
        </p:txBody>
      </p:sp>
      <p:sp>
        <p:nvSpPr>
          <p:cNvPr id="74755"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توصيه هاي براي رشد خلاقيت</a:t>
            </a:r>
            <a:endParaRPr lang="en-US" smtClean="0">
              <a:solidFill>
                <a:schemeClr val="folHlink"/>
              </a:solidFill>
              <a:cs typeface="Titr" panose="00000700000000000000" pitchFamily="2" charset="-78"/>
            </a:endParaRPr>
          </a:p>
        </p:txBody>
      </p:sp>
      <p:sp>
        <p:nvSpPr>
          <p:cNvPr id="74756" name="Rectangle 3"/>
          <p:cNvSpPr>
            <a:spLocks noGrp="1" noChangeArrowheads="1"/>
          </p:cNvSpPr>
          <p:nvPr>
            <p:ph type="body" idx="1"/>
          </p:nvPr>
        </p:nvSpPr>
        <p:spPr/>
        <p:txBody>
          <a:bodyPr/>
          <a:lstStyle/>
          <a:p>
            <a:pPr algn="r" rtl="1" eaLnBrk="1" hangingPunct="1">
              <a:lnSpc>
                <a:spcPct val="80000"/>
              </a:lnSpc>
            </a:pPr>
            <a:r>
              <a:rPr lang="fa-IR" sz="2800" smtClean="0">
                <a:cs typeface="Titr" panose="00000700000000000000" pitchFamily="2" charset="-78"/>
              </a:rPr>
              <a:t>شناسايي مكان ها و زمان هاي كه معمولا ايده هاي جديدي به ذهنتان مي رسد.</a:t>
            </a:r>
          </a:p>
          <a:p>
            <a:pPr algn="r" rtl="1" eaLnBrk="1" hangingPunct="1">
              <a:lnSpc>
                <a:spcPct val="80000"/>
              </a:lnSpc>
            </a:pPr>
            <a:r>
              <a:rPr lang="fa-IR" sz="2800" smtClean="0">
                <a:cs typeface="Titr" panose="00000700000000000000" pitchFamily="2" charset="-78"/>
              </a:rPr>
              <a:t>يك جابجايي درصورت نرسيدن به نتيجه در مورد يك مسئله</a:t>
            </a:r>
          </a:p>
          <a:p>
            <a:pPr algn="r" rtl="1" eaLnBrk="1" hangingPunct="1">
              <a:lnSpc>
                <a:spcPct val="80000"/>
              </a:lnSpc>
            </a:pPr>
            <a:r>
              <a:rPr lang="fa-IR" sz="2800" smtClean="0">
                <a:cs typeface="Titr" panose="00000700000000000000" pitchFamily="2" charset="-78"/>
              </a:rPr>
              <a:t>فكر كردن در مورد اين كه اگر مشكل و مسئله ام حل شود چه خواهد شد.</a:t>
            </a:r>
          </a:p>
          <a:p>
            <a:pPr algn="r" rtl="1" eaLnBrk="1" hangingPunct="1">
              <a:lnSpc>
                <a:spcPct val="80000"/>
              </a:lnSpc>
            </a:pPr>
            <a:r>
              <a:rPr lang="fa-IR" sz="2800" smtClean="0">
                <a:cs typeface="Titr" panose="00000700000000000000" pitchFamily="2" charset="-78"/>
              </a:rPr>
              <a:t>به آهنگ هاي الهام بخش گوش كنيد.</a:t>
            </a:r>
          </a:p>
          <a:p>
            <a:pPr algn="r" rtl="1" eaLnBrk="1" hangingPunct="1">
              <a:lnSpc>
                <a:spcPct val="80000"/>
              </a:lnSpc>
            </a:pPr>
            <a:r>
              <a:rPr lang="fa-IR" sz="2800" smtClean="0">
                <a:cs typeface="Titr" panose="00000700000000000000" pitchFamily="2" charset="-78"/>
              </a:rPr>
              <a:t>از مكان هاي رويايي مثل موزه ها و آثار باستاني و ... بيشتر ديدن كنيد.</a:t>
            </a:r>
          </a:p>
          <a:p>
            <a:pPr algn="r" rtl="1" eaLnBrk="1" hangingPunct="1">
              <a:lnSpc>
                <a:spcPct val="80000"/>
              </a:lnSpc>
            </a:pP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783AED8C-2FCB-4675-8796-C110633DC1C6}" type="slidenum">
              <a:rPr lang="ar-SA"/>
              <a:pPr eaLnBrk="1" hangingPunct="1"/>
              <a:t>69</a:t>
            </a:fld>
            <a:endParaRPr lang="en-US"/>
          </a:p>
        </p:txBody>
      </p:sp>
      <p:sp>
        <p:nvSpPr>
          <p:cNvPr id="75779"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توصيه هاي براي رشد خلاقيت</a:t>
            </a:r>
            <a:endParaRPr lang="en-US" smtClean="0">
              <a:solidFill>
                <a:schemeClr val="folHlink"/>
              </a:solidFill>
              <a:cs typeface="Titr" panose="00000700000000000000" pitchFamily="2" charset="-78"/>
            </a:endParaRPr>
          </a:p>
        </p:txBody>
      </p:sp>
      <p:sp>
        <p:nvSpPr>
          <p:cNvPr id="75780" name="Rectangle 3"/>
          <p:cNvSpPr>
            <a:spLocks noGrp="1" noChangeArrowheads="1"/>
          </p:cNvSpPr>
          <p:nvPr>
            <p:ph type="body" idx="1"/>
          </p:nvPr>
        </p:nvSpPr>
        <p:spPr>
          <a:xfrm>
            <a:off x="457200" y="1828800"/>
            <a:ext cx="7924800" cy="3657600"/>
          </a:xfrm>
        </p:spPr>
        <p:txBody>
          <a:bodyPr/>
          <a:lstStyle/>
          <a:p>
            <a:pPr algn="r" rtl="1" eaLnBrk="1" hangingPunct="1">
              <a:lnSpc>
                <a:spcPct val="90000"/>
              </a:lnSpc>
            </a:pPr>
            <a:r>
              <a:rPr lang="fa-IR" smtClean="0">
                <a:cs typeface="Titr" panose="00000700000000000000" pitchFamily="2" charset="-78"/>
              </a:rPr>
              <a:t>با افراد خلاق بيشتر معاشرت كنيد.</a:t>
            </a:r>
          </a:p>
          <a:p>
            <a:pPr algn="r" rtl="1" eaLnBrk="1" hangingPunct="1">
              <a:lnSpc>
                <a:spcPct val="90000"/>
              </a:lnSpc>
            </a:pPr>
            <a:r>
              <a:rPr lang="fa-IR" smtClean="0">
                <a:cs typeface="Titr" panose="00000700000000000000" pitchFamily="2" charset="-78"/>
              </a:rPr>
              <a:t>به جاهايي كه تا بحال نرفته ايد بيشتر مسافرت كنيد.</a:t>
            </a:r>
          </a:p>
          <a:p>
            <a:pPr algn="r" rtl="1" eaLnBrk="1" hangingPunct="1">
              <a:lnSpc>
                <a:spcPct val="90000"/>
              </a:lnSpc>
            </a:pPr>
            <a:r>
              <a:rPr lang="fa-IR" smtClean="0">
                <a:cs typeface="Titr" panose="00000700000000000000" pitchFamily="2" charset="-78"/>
              </a:rPr>
              <a:t>خلاقيت تحت شرايط فشار ايجاد نمي شود.</a:t>
            </a:r>
          </a:p>
          <a:p>
            <a:pPr algn="r" rtl="1" eaLnBrk="1" hangingPunct="1">
              <a:lnSpc>
                <a:spcPct val="90000"/>
              </a:lnSpc>
            </a:pPr>
            <a:r>
              <a:rPr lang="fa-IR" smtClean="0">
                <a:cs typeface="Titr" panose="00000700000000000000" pitchFamily="2" charset="-78"/>
              </a:rPr>
              <a:t>چيدن اشياي متنوع روي ميز يا جلوي چشمتان</a:t>
            </a:r>
          </a:p>
          <a:p>
            <a:pPr algn="r" rtl="1" eaLnBrk="1" hangingPunct="1">
              <a:lnSpc>
                <a:spcPct val="90000"/>
              </a:lnSpc>
            </a:pPr>
            <a:r>
              <a:rPr lang="fa-IR" smtClean="0">
                <a:cs typeface="Titr" panose="00000700000000000000" pitchFamily="2" charset="-78"/>
              </a:rPr>
              <a:t>گاهي مخالف عادت هاي خود رفتار كنيد.</a:t>
            </a:r>
          </a:p>
          <a:p>
            <a:pPr algn="r" rtl="1" eaLnBrk="1" hangingPunct="1">
              <a:lnSpc>
                <a:spcPct val="90000"/>
              </a:lnSpc>
            </a:pPr>
            <a:r>
              <a:rPr lang="fa-IR" smtClean="0">
                <a:cs typeface="Titr" panose="00000700000000000000" pitchFamily="2" charset="-78"/>
              </a:rPr>
              <a:t>دكوراسيون منزل و محل كار خود را مرتب تغيير دهيد.</a:t>
            </a:r>
          </a:p>
          <a:p>
            <a:pPr algn="r" rtl="1" eaLnBrk="1" hangingPunct="1">
              <a:lnSpc>
                <a:spcPct val="90000"/>
              </a:lnSpc>
            </a:pP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B542A3A7-E015-4692-A5FE-AD2497F1EDD9}" type="slidenum">
              <a:rPr lang="ar-SA"/>
              <a:pPr eaLnBrk="1" hangingPunct="1"/>
              <a:t>7</a:t>
            </a:fld>
            <a:endParaRPr lang="en-US"/>
          </a:p>
        </p:txBody>
      </p:sp>
      <p:sp>
        <p:nvSpPr>
          <p:cNvPr id="11267" name="Rectangle 2"/>
          <p:cNvSpPr>
            <a:spLocks noGrp="1" noChangeArrowheads="1"/>
          </p:cNvSpPr>
          <p:nvPr>
            <p:ph type="title"/>
          </p:nvPr>
        </p:nvSpPr>
        <p:spPr/>
        <p:txBody>
          <a:bodyPr/>
          <a:lstStyle/>
          <a:p>
            <a:pPr eaLnBrk="1" hangingPunct="1"/>
            <a:r>
              <a:rPr lang="ar-SA" sz="8000" smtClean="0">
                <a:solidFill>
                  <a:schemeClr val="folHlink"/>
                </a:solidFill>
                <a:cs typeface="Titr" panose="00000700000000000000" pitchFamily="2" charset="-78"/>
              </a:rPr>
              <a:t>خلاقيت</a:t>
            </a:r>
            <a:endParaRPr lang="en-US" sz="8000" smtClean="0">
              <a:solidFill>
                <a:schemeClr val="folHlink"/>
              </a:solidFill>
              <a:cs typeface="Titr" panose="00000700000000000000" pitchFamily="2" charset="-78"/>
            </a:endParaRPr>
          </a:p>
        </p:txBody>
      </p:sp>
      <p:sp>
        <p:nvSpPr>
          <p:cNvPr id="11268" name="Rectangle 3"/>
          <p:cNvSpPr>
            <a:spLocks noGrp="1" noChangeArrowheads="1"/>
          </p:cNvSpPr>
          <p:nvPr>
            <p:ph type="body" idx="1"/>
          </p:nvPr>
        </p:nvSpPr>
        <p:spPr/>
        <p:txBody>
          <a:bodyPr/>
          <a:lstStyle/>
          <a:p>
            <a:pPr algn="just" rtl="1" eaLnBrk="1" hangingPunct="1">
              <a:lnSpc>
                <a:spcPct val="90000"/>
              </a:lnSpc>
            </a:pPr>
            <a:r>
              <a:rPr lang="fa-IR" sz="2800" smtClean="0">
                <a:cs typeface="Titr" panose="00000700000000000000" pitchFamily="2" charset="-78"/>
              </a:rPr>
              <a:t>خلاقيت يعني خارج شدن از پشت  درهاي بسته.</a:t>
            </a:r>
          </a:p>
          <a:p>
            <a:pPr algn="just" rtl="1" eaLnBrk="1" hangingPunct="1">
              <a:lnSpc>
                <a:spcPct val="90000"/>
              </a:lnSpc>
            </a:pPr>
            <a:r>
              <a:rPr lang="fa-IR" sz="2800" smtClean="0">
                <a:cs typeface="Titr" panose="00000700000000000000" pitchFamily="2" charset="-78"/>
              </a:rPr>
              <a:t>خلاقيت يعني استعداد و ميل دسته بندي و جدا كردن اشيا، مفاهيم و تصورات.</a:t>
            </a:r>
          </a:p>
          <a:p>
            <a:pPr algn="just" rtl="1" eaLnBrk="1" hangingPunct="1">
              <a:lnSpc>
                <a:spcPct val="90000"/>
              </a:lnSpc>
            </a:pPr>
            <a:r>
              <a:rPr lang="fa-IR" sz="2800" smtClean="0">
                <a:cs typeface="Titr" panose="00000700000000000000" pitchFamily="2" charset="-78"/>
              </a:rPr>
              <a:t>خلاقيت يعني استعداد ابتكار و خلق كردن كه به صورت بالقوه در هر فردي و در هر سني وجود دارد و با محيط اجتماعي </a:t>
            </a:r>
            <a:r>
              <a:rPr lang="ar-SA" sz="2800" smtClean="0">
                <a:latin typeface="Arial" panose="020B0604020202020204" pitchFamily="34" charset="0"/>
                <a:cs typeface="Titr" panose="00000700000000000000" pitchFamily="2" charset="-78"/>
              </a:rPr>
              <a:t>–</a:t>
            </a:r>
            <a:r>
              <a:rPr lang="fa-IR" sz="2800" smtClean="0">
                <a:cs typeface="Titr" panose="00000700000000000000" pitchFamily="2" charset="-78"/>
              </a:rPr>
              <a:t> فرهنگي در رابطه تنگاتنگي مي باشد.</a:t>
            </a:r>
          </a:p>
          <a:p>
            <a:pPr algn="just" rtl="1" eaLnBrk="1" hangingPunct="1">
              <a:lnSpc>
                <a:spcPct val="90000"/>
              </a:lnSpc>
            </a:pPr>
            <a:r>
              <a:rPr lang="fa-IR" sz="2800" smtClean="0">
                <a:cs typeface="Titr" panose="00000700000000000000" pitchFamily="2" charset="-78"/>
              </a:rPr>
              <a:t>خلاقيت يعني نگاه به چيزهاي معمولي و پيش پا افتاده و ديدن چيزهاي فوق العاده و غير عادي در آنها. </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5E8ADEFF-C70C-441B-98EE-C57D9C241285}" type="slidenum">
              <a:rPr lang="ar-SA"/>
              <a:pPr eaLnBrk="1" hangingPunct="1"/>
              <a:t>70</a:t>
            </a:fld>
            <a:endParaRPr lang="en-US"/>
          </a:p>
        </p:txBody>
      </p:sp>
      <p:sp>
        <p:nvSpPr>
          <p:cNvPr id="76803"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توصيه هاي براي رشد خلاقيت</a:t>
            </a:r>
            <a:endParaRPr lang="en-US" smtClean="0">
              <a:solidFill>
                <a:schemeClr val="folHlink"/>
              </a:solidFill>
              <a:cs typeface="Titr" panose="00000700000000000000" pitchFamily="2" charset="-78"/>
            </a:endParaRPr>
          </a:p>
        </p:txBody>
      </p:sp>
      <p:sp>
        <p:nvSpPr>
          <p:cNvPr id="76804" name="Rectangle 3"/>
          <p:cNvSpPr>
            <a:spLocks noGrp="1" noChangeArrowheads="1"/>
          </p:cNvSpPr>
          <p:nvPr>
            <p:ph type="body" idx="1"/>
          </p:nvPr>
        </p:nvSpPr>
        <p:spPr>
          <a:xfrm>
            <a:off x="381000" y="1828800"/>
            <a:ext cx="8001000" cy="3657600"/>
          </a:xfrm>
        </p:spPr>
        <p:txBody>
          <a:bodyPr/>
          <a:lstStyle/>
          <a:p>
            <a:pPr algn="r" rtl="1" eaLnBrk="1" hangingPunct="1">
              <a:lnSpc>
                <a:spcPct val="90000"/>
              </a:lnSpc>
            </a:pPr>
            <a:r>
              <a:rPr lang="fa-IR" smtClean="0">
                <a:latin typeface="Times New Roman" panose="02020603050405020304" pitchFamily="18" charset="0"/>
                <a:cs typeface="Titr" panose="00000700000000000000" pitchFamily="2" charset="-78"/>
              </a:rPr>
              <a:t>ديدن از نمايشگاه اختراعات و اكتشافات</a:t>
            </a:r>
          </a:p>
          <a:p>
            <a:pPr algn="r" rtl="1" eaLnBrk="1" hangingPunct="1">
              <a:lnSpc>
                <a:spcPct val="90000"/>
              </a:lnSpc>
            </a:pPr>
            <a:r>
              <a:rPr lang="fa-IR" smtClean="0">
                <a:latin typeface="Times New Roman" panose="02020603050405020304" pitchFamily="18" charset="0"/>
                <a:cs typeface="Titr" panose="00000700000000000000" pitchFamily="2" charset="-78"/>
              </a:rPr>
              <a:t>كمك از افراد غريبه يا بي خبر از موضوع، حتي بچه ها در حل مسئله</a:t>
            </a:r>
          </a:p>
          <a:p>
            <a:pPr algn="r" rtl="1" eaLnBrk="1" hangingPunct="1">
              <a:lnSpc>
                <a:spcPct val="90000"/>
              </a:lnSpc>
            </a:pPr>
            <a:r>
              <a:rPr lang="fa-IR" smtClean="0">
                <a:latin typeface="Times New Roman" panose="02020603050405020304" pitchFamily="18" charset="0"/>
                <a:cs typeface="Titr" panose="00000700000000000000" pitchFamily="2" charset="-78"/>
              </a:rPr>
              <a:t>زمان ضرب العجل براي حل مشكل</a:t>
            </a:r>
          </a:p>
          <a:p>
            <a:pPr algn="r" rtl="1" eaLnBrk="1" hangingPunct="1">
              <a:lnSpc>
                <a:spcPct val="90000"/>
              </a:lnSpc>
            </a:pPr>
            <a:r>
              <a:rPr lang="fa-IR" smtClean="0">
                <a:latin typeface="Times New Roman" panose="02020603050405020304" pitchFamily="18" charset="0"/>
                <a:cs typeface="Titr" panose="00000700000000000000" pitchFamily="2" charset="-78"/>
              </a:rPr>
              <a:t>تعيين حداقل براي خلق ايده</a:t>
            </a:r>
          </a:p>
          <a:p>
            <a:pPr algn="r" rtl="1" eaLnBrk="1" hangingPunct="1">
              <a:lnSpc>
                <a:spcPct val="90000"/>
              </a:lnSpc>
            </a:pPr>
            <a:r>
              <a:rPr lang="fa-IR" smtClean="0">
                <a:latin typeface="Times New Roman" panose="02020603050405020304" pitchFamily="18" charset="0"/>
                <a:cs typeface="Titr" panose="00000700000000000000" pitchFamily="2" charset="-78"/>
              </a:rPr>
              <a:t>شعر گفتن و جملات بدون ربط با نزديكان در اوقات فراغت</a:t>
            </a:r>
            <a:endParaRPr lang="en-US" smtClean="0">
              <a:latin typeface="Times New Roman" panose="02020603050405020304" pitchFamily="18" charset="0"/>
              <a:cs typeface="Titr" panose="00000700000000000000" pitchFamily="2" charset="-7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111A750E-FFF9-486A-9226-EBF1D735D666}" type="slidenum">
              <a:rPr lang="ar-SA"/>
              <a:pPr eaLnBrk="1" hangingPunct="1"/>
              <a:t>71</a:t>
            </a:fld>
            <a:endParaRPr lang="en-US"/>
          </a:p>
        </p:txBody>
      </p:sp>
      <p:sp>
        <p:nvSpPr>
          <p:cNvPr id="77827"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توصيه هاي براي رشد خلاقيت</a:t>
            </a:r>
            <a:endParaRPr lang="en-US" smtClean="0">
              <a:solidFill>
                <a:schemeClr val="folHlink"/>
              </a:solidFill>
              <a:cs typeface="Titr" panose="00000700000000000000" pitchFamily="2" charset="-78"/>
            </a:endParaRPr>
          </a:p>
        </p:txBody>
      </p:sp>
      <p:sp>
        <p:nvSpPr>
          <p:cNvPr id="77828" name="Rectangle 3"/>
          <p:cNvSpPr>
            <a:spLocks noGrp="1" noChangeArrowheads="1"/>
          </p:cNvSpPr>
          <p:nvPr>
            <p:ph type="body" idx="1"/>
          </p:nvPr>
        </p:nvSpPr>
        <p:spPr/>
        <p:txBody>
          <a:bodyPr/>
          <a:lstStyle/>
          <a:p>
            <a:pPr algn="r" rtl="1" eaLnBrk="1" hangingPunct="1">
              <a:lnSpc>
                <a:spcPct val="80000"/>
              </a:lnSpc>
            </a:pPr>
            <a:r>
              <a:rPr lang="fa-IR" sz="2800" smtClean="0">
                <a:cs typeface="Titr" panose="00000700000000000000" pitchFamily="2" charset="-78"/>
              </a:rPr>
              <a:t>خود را جاي مشكل و مسئله قرار دادن</a:t>
            </a:r>
          </a:p>
          <a:p>
            <a:pPr algn="r" rtl="1" eaLnBrk="1" hangingPunct="1">
              <a:lnSpc>
                <a:spcPct val="80000"/>
              </a:lnSpc>
            </a:pPr>
            <a:r>
              <a:rPr lang="fa-IR" sz="2800" smtClean="0">
                <a:cs typeface="Titr" panose="00000700000000000000" pitchFamily="2" charset="-78"/>
              </a:rPr>
              <a:t>حل معما</a:t>
            </a:r>
          </a:p>
          <a:p>
            <a:pPr algn="r" rtl="1" eaLnBrk="1" hangingPunct="1">
              <a:lnSpc>
                <a:spcPct val="80000"/>
              </a:lnSpc>
            </a:pPr>
            <a:r>
              <a:rPr lang="fa-IR" sz="2800" smtClean="0">
                <a:cs typeface="Titr" panose="00000700000000000000" pitchFamily="2" charset="-78"/>
              </a:rPr>
              <a:t>محل و زمان مشخصي را براي كارهاي خلاق خود انتخاب كنيد.</a:t>
            </a:r>
          </a:p>
          <a:p>
            <a:pPr algn="r" rtl="1" eaLnBrk="1" hangingPunct="1">
              <a:lnSpc>
                <a:spcPct val="80000"/>
              </a:lnSpc>
            </a:pPr>
            <a:r>
              <a:rPr lang="fa-IR" sz="2800" smtClean="0">
                <a:cs typeface="Titr" panose="00000700000000000000" pitchFamily="2" charset="-78"/>
              </a:rPr>
              <a:t>به مشكلات به صورت فرصت نگاه كنيد.</a:t>
            </a:r>
          </a:p>
          <a:p>
            <a:pPr algn="r" rtl="1" eaLnBrk="1" hangingPunct="1">
              <a:lnSpc>
                <a:spcPct val="80000"/>
              </a:lnSpc>
            </a:pPr>
            <a:r>
              <a:rPr lang="fa-IR" sz="2800" smtClean="0">
                <a:cs typeface="Titr" panose="00000700000000000000" pitchFamily="2" charset="-78"/>
              </a:rPr>
              <a:t>هميشه پاسخ هاي زيادي وجود دارد.</a:t>
            </a:r>
          </a:p>
          <a:p>
            <a:pPr algn="r" rtl="1" eaLnBrk="1" hangingPunct="1">
              <a:lnSpc>
                <a:spcPct val="80000"/>
              </a:lnSpc>
            </a:pPr>
            <a:r>
              <a:rPr lang="fa-IR" sz="2800" smtClean="0">
                <a:cs typeface="Titr" panose="00000700000000000000" pitchFamily="2" charset="-78"/>
              </a:rPr>
              <a:t>هميشه از طريق منطقي نمي توان به جواب رسيد.</a:t>
            </a:r>
          </a:p>
          <a:p>
            <a:pPr algn="r" rtl="1" eaLnBrk="1" hangingPunct="1">
              <a:lnSpc>
                <a:spcPct val="80000"/>
              </a:lnSpc>
            </a:pPr>
            <a:r>
              <a:rPr lang="fa-IR" sz="2800" smtClean="0">
                <a:cs typeface="Titr" panose="00000700000000000000" pitchFamily="2" charset="-78"/>
              </a:rPr>
              <a:t>قواعد را كنار بگذاريد.</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BF50B662-6FB2-4D31-8284-48186D0232D0}" type="slidenum">
              <a:rPr lang="ar-SA"/>
              <a:pPr eaLnBrk="1" hangingPunct="1"/>
              <a:t>72</a:t>
            </a:fld>
            <a:endParaRPr lang="en-US"/>
          </a:p>
        </p:txBody>
      </p:sp>
      <p:sp>
        <p:nvSpPr>
          <p:cNvPr id="78851"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توصيه هاي براي رشد خلاقيت</a:t>
            </a:r>
            <a:endParaRPr lang="en-US" smtClean="0">
              <a:solidFill>
                <a:schemeClr val="folHlink"/>
              </a:solidFill>
              <a:cs typeface="Titr" panose="00000700000000000000" pitchFamily="2" charset="-78"/>
            </a:endParaRPr>
          </a:p>
        </p:txBody>
      </p:sp>
      <p:sp>
        <p:nvSpPr>
          <p:cNvPr id="78852" name="Rectangle 3"/>
          <p:cNvSpPr>
            <a:spLocks noGrp="1" noChangeArrowheads="1"/>
          </p:cNvSpPr>
          <p:nvPr>
            <p:ph type="body" idx="1"/>
          </p:nvPr>
        </p:nvSpPr>
        <p:spPr/>
        <p:txBody>
          <a:bodyPr/>
          <a:lstStyle/>
          <a:p>
            <a:pPr algn="r" rtl="1" eaLnBrk="1" hangingPunct="1"/>
            <a:r>
              <a:rPr lang="fa-IR" smtClean="0">
                <a:cs typeface="Titr" panose="00000700000000000000" pitchFamily="2" charset="-78"/>
              </a:rPr>
              <a:t>مطاله سرگذشت مخترعين و مكتشفين بزرگ جهان</a:t>
            </a:r>
          </a:p>
          <a:p>
            <a:pPr algn="r" rtl="1" eaLnBrk="1" hangingPunct="1"/>
            <a:r>
              <a:rPr lang="fa-IR" smtClean="0">
                <a:cs typeface="Titr" panose="00000700000000000000" pitchFamily="2" charset="-78"/>
              </a:rPr>
              <a:t>باور اينكه خلاقيت رمز و كليد موفقيت، خوشبختي ...</a:t>
            </a:r>
          </a:p>
          <a:p>
            <a:pPr algn="r" rtl="1" eaLnBrk="1" hangingPunct="1"/>
            <a:r>
              <a:rPr lang="fa-IR" smtClean="0">
                <a:cs typeface="Titr" panose="00000700000000000000" pitchFamily="2" charset="-78"/>
              </a:rPr>
              <a:t>به محل هايي برويد كه قبلا رفته ايد برويد و چيزهاي ببينيد كه قبلا به آنها توجه نكرده ايد.</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05146F43-1F64-4BDE-9562-0B701BD97050}" type="slidenum">
              <a:rPr lang="ar-SA"/>
              <a:pPr eaLnBrk="1" hangingPunct="1"/>
              <a:t>73</a:t>
            </a:fld>
            <a:endParaRPr lang="en-US"/>
          </a:p>
        </p:txBody>
      </p:sp>
      <p:sp>
        <p:nvSpPr>
          <p:cNvPr id="79875"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ارزش هاي فكري كه مهارت هاي خلاقيت را تقويت مي كند.</a:t>
            </a:r>
            <a:endParaRPr lang="en-US" smtClean="0">
              <a:solidFill>
                <a:schemeClr val="folHlink"/>
              </a:solidFill>
              <a:cs typeface="Titr" panose="00000700000000000000" pitchFamily="2" charset="-78"/>
            </a:endParaRPr>
          </a:p>
        </p:txBody>
      </p:sp>
      <p:sp>
        <p:nvSpPr>
          <p:cNvPr id="79876" name="Rectangle 3"/>
          <p:cNvSpPr>
            <a:spLocks noGrp="1" noChangeArrowheads="1"/>
          </p:cNvSpPr>
          <p:nvPr>
            <p:ph type="body" idx="1"/>
          </p:nvPr>
        </p:nvSpPr>
        <p:spPr/>
        <p:txBody>
          <a:bodyPr/>
          <a:lstStyle/>
          <a:p>
            <a:pPr algn="r" rtl="1" eaLnBrk="1" hangingPunct="1">
              <a:lnSpc>
                <a:spcPct val="90000"/>
              </a:lnSpc>
            </a:pPr>
            <a:r>
              <a:rPr lang="fa-IR" sz="2400" smtClean="0">
                <a:cs typeface="Titr" panose="00000700000000000000" pitchFamily="2" charset="-78"/>
              </a:rPr>
              <a:t>شكستن عادت، كنار گذاستن شيوه هاي فكري و عملي پيشين و استفاده از روش هاي جديد</a:t>
            </a:r>
          </a:p>
          <a:p>
            <a:pPr algn="r" rtl="1" eaLnBrk="1" hangingPunct="1">
              <a:lnSpc>
                <a:spcPct val="90000"/>
              </a:lnSpc>
            </a:pPr>
            <a:r>
              <a:rPr lang="fa-IR" sz="2400" smtClean="0">
                <a:cs typeface="Titr" panose="00000700000000000000" pitchFamily="2" charset="-78"/>
              </a:rPr>
              <a:t>به تعويق انداختن قضاوت و ارزيابي ايده ها براي جلوگيري از ضايع شدن ايده اي كه در ابتدا ممكن است جالب و مفيد به نظر بيايد.</a:t>
            </a:r>
          </a:p>
          <a:p>
            <a:pPr algn="r" rtl="1" eaLnBrk="1" hangingPunct="1">
              <a:lnSpc>
                <a:spcPct val="90000"/>
              </a:lnSpc>
            </a:pPr>
            <a:r>
              <a:rPr lang="fa-IR" sz="2400" smtClean="0">
                <a:cs typeface="Titr" panose="00000700000000000000" pitchFamily="2" charset="-78"/>
              </a:rPr>
              <a:t>درك مسائل پيچيده به هنگام مواجه شدن با آنها و تلاش در حل اين مسائل.</a:t>
            </a:r>
          </a:p>
          <a:p>
            <a:pPr algn="r" rtl="1" eaLnBrk="1" hangingPunct="1">
              <a:lnSpc>
                <a:spcPct val="90000"/>
              </a:lnSpc>
            </a:pPr>
            <a:r>
              <a:rPr lang="fa-IR" sz="2400" smtClean="0">
                <a:cs typeface="Titr" panose="00000700000000000000" pitchFamily="2" charset="-78"/>
              </a:rPr>
              <a:t>متفاوت ديدن مسائل و مشاهده امور به شيوه تازه اي كه قبلا به آن به توجه نشده است.</a:t>
            </a:r>
          </a:p>
          <a:p>
            <a:pPr algn="r" rtl="1" eaLnBrk="1" hangingPunct="1">
              <a:lnSpc>
                <a:spcPct val="90000"/>
              </a:lnSpc>
            </a:pPr>
            <a:r>
              <a:rPr lang="fa-IR" sz="2400" smtClean="0">
                <a:cs typeface="Titr" panose="00000700000000000000" pitchFamily="2" charset="-78"/>
              </a:rPr>
              <a:t>وسعت فكر و برقراري ارتباط ميان ايده هاي متفاوت.</a:t>
            </a:r>
            <a:endParaRPr lang="en-US" sz="24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FE9880EF-B5BB-4396-AABD-BD9FD05BDE0B}" type="slidenum">
              <a:rPr lang="ar-SA"/>
              <a:pPr eaLnBrk="1" hangingPunct="1"/>
              <a:t>74</a:t>
            </a:fld>
            <a:endParaRPr lang="en-US"/>
          </a:p>
        </p:txBody>
      </p:sp>
      <p:sp>
        <p:nvSpPr>
          <p:cNvPr id="81923" name="Rectangle 2"/>
          <p:cNvSpPr>
            <a:spLocks noChangeArrowheads="1"/>
          </p:cNvSpPr>
          <p:nvPr/>
        </p:nvSpPr>
        <p:spPr bwMode="auto">
          <a:xfrm>
            <a:off x="3733800" y="152400"/>
            <a:ext cx="1752600" cy="1066800"/>
          </a:xfrm>
          <a:prstGeom prst="rect">
            <a:avLst/>
          </a:prstGeom>
          <a:solidFill>
            <a:srgbClr val="666633"/>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r>
              <a:rPr lang="fa-IR" sz="2400">
                <a:solidFill>
                  <a:schemeClr val="bg1"/>
                </a:solidFill>
                <a:cs typeface="Titr" panose="00000700000000000000" pitchFamily="2" charset="-78"/>
              </a:rPr>
              <a:t>پرورش</a:t>
            </a:r>
            <a:endParaRPr lang="en-US" sz="2400">
              <a:solidFill>
                <a:schemeClr val="bg1"/>
              </a:solidFill>
              <a:cs typeface="Titr" panose="00000700000000000000" pitchFamily="2" charset="-78"/>
            </a:endParaRPr>
          </a:p>
        </p:txBody>
      </p:sp>
      <p:sp>
        <p:nvSpPr>
          <p:cNvPr id="81924" name="Rectangle 3"/>
          <p:cNvSpPr>
            <a:spLocks noChangeArrowheads="1"/>
          </p:cNvSpPr>
          <p:nvPr/>
        </p:nvSpPr>
        <p:spPr bwMode="auto">
          <a:xfrm>
            <a:off x="457200" y="2286000"/>
            <a:ext cx="1752600" cy="1066800"/>
          </a:xfrm>
          <a:prstGeom prst="rect">
            <a:avLst/>
          </a:prstGeom>
          <a:solidFill>
            <a:srgbClr val="666633"/>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endParaRPr lang="fa-IR"/>
          </a:p>
        </p:txBody>
      </p:sp>
      <p:sp>
        <p:nvSpPr>
          <p:cNvPr id="81925" name="Rectangle 4"/>
          <p:cNvSpPr>
            <a:spLocks noChangeArrowheads="1"/>
          </p:cNvSpPr>
          <p:nvPr/>
        </p:nvSpPr>
        <p:spPr bwMode="auto">
          <a:xfrm>
            <a:off x="6781800" y="2209800"/>
            <a:ext cx="1752600" cy="1066800"/>
          </a:xfrm>
          <a:prstGeom prst="rect">
            <a:avLst/>
          </a:prstGeom>
          <a:solidFill>
            <a:srgbClr val="666633"/>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r>
              <a:rPr lang="fa-IR" sz="2400">
                <a:solidFill>
                  <a:schemeClr val="bg1"/>
                </a:solidFill>
                <a:cs typeface="Titr" panose="00000700000000000000" pitchFamily="2" charset="-78"/>
              </a:rPr>
              <a:t>ايده ها</a:t>
            </a:r>
            <a:endParaRPr lang="en-US" sz="2400">
              <a:solidFill>
                <a:schemeClr val="bg1"/>
              </a:solidFill>
              <a:cs typeface="Titr" panose="00000700000000000000" pitchFamily="2" charset="-78"/>
            </a:endParaRPr>
          </a:p>
        </p:txBody>
      </p:sp>
      <p:sp>
        <p:nvSpPr>
          <p:cNvPr id="81926" name="Rectangle 5"/>
          <p:cNvSpPr>
            <a:spLocks noChangeArrowheads="1"/>
          </p:cNvSpPr>
          <p:nvPr/>
        </p:nvSpPr>
        <p:spPr bwMode="auto">
          <a:xfrm>
            <a:off x="3733800" y="2286000"/>
            <a:ext cx="1752600" cy="1066800"/>
          </a:xfrm>
          <a:prstGeom prst="rect">
            <a:avLst/>
          </a:prstGeom>
          <a:solidFill>
            <a:srgbClr val="666633"/>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r>
              <a:rPr lang="fa-IR" sz="2400">
                <a:solidFill>
                  <a:schemeClr val="bg1"/>
                </a:solidFill>
                <a:cs typeface="Titr" panose="00000700000000000000" pitchFamily="2" charset="-78"/>
              </a:rPr>
              <a:t>فرايند خلاق</a:t>
            </a:r>
            <a:endParaRPr lang="en-US" sz="2400">
              <a:solidFill>
                <a:schemeClr val="bg1"/>
              </a:solidFill>
              <a:cs typeface="Titr" panose="00000700000000000000" pitchFamily="2" charset="-78"/>
            </a:endParaRPr>
          </a:p>
        </p:txBody>
      </p:sp>
      <p:sp>
        <p:nvSpPr>
          <p:cNvPr id="81927" name="Rectangle 6"/>
          <p:cNvSpPr>
            <a:spLocks noChangeArrowheads="1"/>
          </p:cNvSpPr>
          <p:nvPr/>
        </p:nvSpPr>
        <p:spPr bwMode="auto">
          <a:xfrm>
            <a:off x="3733800" y="4495800"/>
            <a:ext cx="1752600" cy="1066800"/>
          </a:xfrm>
          <a:prstGeom prst="rect">
            <a:avLst/>
          </a:prstGeom>
          <a:solidFill>
            <a:srgbClr val="666633"/>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r>
              <a:rPr lang="fa-IR" sz="2400">
                <a:solidFill>
                  <a:schemeClr val="bg1"/>
                </a:solidFill>
                <a:cs typeface="Titr" panose="00000700000000000000" pitchFamily="2" charset="-78"/>
              </a:rPr>
              <a:t>ارزيابي و </a:t>
            </a:r>
          </a:p>
          <a:p>
            <a:pPr algn="ctr" eaLnBrk="1" hangingPunct="1"/>
            <a:r>
              <a:rPr lang="fa-IR" sz="2400">
                <a:solidFill>
                  <a:schemeClr val="bg1"/>
                </a:solidFill>
                <a:cs typeface="Titr" panose="00000700000000000000" pitchFamily="2" charset="-78"/>
              </a:rPr>
              <a:t>پياده سازي</a:t>
            </a:r>
            <a:endParaRPr lang="en-US" sz="2400">
              <a:solidFill>
                <a:schemeClr val="bg1"/>
              </a:solidFill>
              <a:cs typeface="Titr" panose="00000700000000000000" pitchFamily="2" charset="-78"/>
            </a:endParaRPr>
          </a:p>
        </p:txBody>
      </p:sp>
      <p:sp>
        <p:nvSpPr>
          <p:cNvPr id="81928" name="Text Box 7"/>
          <p:cNvSpPr txBox="1">
            <a:spLocks noChangeArrowheads="1"/>
          </p:cNvSpPr>
          <p:nvPr/>
        </p:nvSpPr>
        <p:spPr bwMode="auto">
          <a:xfrm>
            <a:off x="609600" y="2438400"/>
            <a:ext cx="1447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spcBef>
                <a:spcPct val="50000"/>
              </a:spcBef>
            </a:pPr>
            <a:r>
              <a:rPr lang="fa-IR" sz="2400">
                <a:solidFill>
                  <a:schemeClr val="bg1"/>
                </a:solidFill>
                <a:cs typeface="Titr" panose="00000700000000000000" pitchFamily="2" charset="-78"/>
              </a:rPr>
              <a:t>جمع آوري اطلاعات</a:t>
            </a:r>
            <a:endParaRPr lang="en-US" sz="2400">
              <a:solidFill>
                <a:schemeClr val="bg1"/>
              </a:solidFill>
              <a:cs typeface="Titr" panose="00000700000000000000" pitchFamily="2" charset="-78"/>
            </a:endParaRPr>
          </a:p>
        </p:txBody>
      </p:sp>
      <p:sp>
        <p:nvSpPr>
          <p:cNvPr id="81929" name="Text Box 8"/>
          <p:cNvSpPr txBox="1">
            <a:spLocks noChangeArrowheads="1"/>
          </p:cNvSpPr>
          <p:nvPr/>
        </p:nvSpPr>
        <p:spPr bwMode="auto">
          <a:xfrm>
            <a:off x="898525" y="263207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endParaRPr lang="fa-IR"/>
          </a:p>
        </p:txBody>
      </p:sp>
      <p:sp>
        <p:nvSpPr>
          <p:cNvPr id="81930" name="Text Box 9"/>
          <p:cNvSpPr txBox="1">
            <a:spLocks noChangeArrowheads="1"/>
          </p:cNvSpPr>
          <p:nvPr/>
        </p:nvSpPr>
        <p:spPr bwMode="auto">
          <a:xfrm>
            <a:off x="2743200" y="5867400"/>
            <a:ext cx="3810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spcBef>
                <a:spcPct val="50000"/>
              </a:spcBef>
            </a:pPr>
            <a:r>
              <a:rPr lang="fa-IR" sz="3600">
                <a:solidFill>
                  <a:schemeClr val="folHlink"/>
                </a:solidFill>
                <a:cs typeface="Titr" panose="00000700000000000000" pitchFamily="2" charset="-78"/>
              </a:rPr>
              <a:t>فرايند انديشه خلاق</a:t>
            </a:r>
            <a:endParaRPr lang="en-US" sz="3600">
              <a:solidFill>
                <a:schemeClr val="folHlink"/>
              </a:solidFill>
              <a:cs typeface="Titr" panose="00000700000000000000" pitchFamily="2" charset="-78"/>
            </a:endParaRPr>
          </a:p>
        </p:txBody>
      </p:sp>
      <p:sp>
        <p:nvSpPr>
          <p:cNvPr id="81931" name="Line 10"/>
          <p:cNvSpPr>
            <a:spLocks noChangeShapeType="1"/>
          </p:cNvSpPr>
          <p:nvPr/>
        </p:nvSpPr>
        <p:spPr bwMode="auto">
          <a:xfrm>
            <a:off x="1219200" y="3352800"/>
            <a:ext cx="2514600" cy="1752600"/>
          </a:xfrm>
          <a:prstGeom prst="line">
            <a:avLst/>
          </a:prstGeom>
          <a:noFill/>
          <a:ln w="63500">
            <a:solidFill>
              <a:srgbClr val="808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1932" name="Line 11"/>
          <p:cNvSpPr>
            <a:spLocks noChangeShapeType="1"/>
          </p:cNvSpPr>
          <p:nvPr/>
        </p:nvSpPr>
        <p:spPr bwMode="auto">
          <a:xfrm flipV="1">
            <a:off x="1143000" y="609600"/>
            <a:ext cx="2590800" cy="1676400"/>
          </a:xfrm>
          <a:prstGeom prst="line">
            <a:avLst/>
          </a:prstGeom>
          <a:noFill/>
          <a:ln w="63500">
            <a:solidFill>
              <a:srgbClr val="808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1933" name="Line 12"/>
          <p:cNvSpPr>
            <a:spLocks noChangeShapeType="1"/>
          </p:cNvSpPr>
          <p:nvPr/>
        </p:nvSpPr>
        <p:spPr bwMode="auto">
          <a:xfrm flipV="1">
            <a:off x="5486400" y="3276600"/>
            <a:ext cx="2362200" cy="1752600"/>
          </a:xfrm>
          <a:prstGeom prst="line">
            <a:avLst/>
          </a:prstGeom>
          <a:noFill/>
          <a:ln w="63500">
            <a:solidFill>
              <a:srgbClr val="808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1934" name="Line 13"/>
          <p:cNvSpPr>
            <a:spLocks noChangeShapeType="1"/>
          </p:cNvSpPr>
          <p:nvPr/>
        </p:nvSpPr>
        <p:spPr bwMode="auto">
          <a:xfrm>
            <a:off x="5486400" y="609600"/>
            <a:ext cx="2438400" cy="1600200"/>
          </a:xfrm>
          <a:prstGeom prst="line">
            <a:avLst/>
          </a:prstGeom>
          <a:noFill/>
          <a:ln w="63500">
            <a:solidFill>
              <a:srgbClr val="808000"/>
            </a:solidFill>
            <a:round/>
            <a:headEnd/>
            <a:tailEnd/>
          </a:ln>
          <a:extLst>
            <a:ext uri="{909E8E84-426E-40DD-AFC4-6F175D3DCCD1}">
              <a14:hiddenFill xmlns:a14="http://schemas.microsoft.com/office/drawing/2010/main">
                <a:noFill/>
              </a14:hiddenFill>
            </a:ext>
          </a:extLst>
        </p:spPr>
        <p:txBody>
          <a:bodyPr/>
          <a:lstStyle/>
          <a:p>
            <a:endParaRPr lang="fa-IR"/>
          </a:p>
        </p:txBody>
      </p:sp>
      <p:sp>
        <p:nvSpPr>
          <p:cNvPr id="81935" name="Line 14"/>
          <p:cNvSpPr>
            <a:spLocks noChangeShapeType="1"/>
          </p:cNvSpPr>
          <p:nvPr/>
        </p:nvSpPr>
        <p:spPr bwMode="auto">
          <a:xfrm>
            <a:off x="4572000" y="3352800"/>
            <a:ext cx="0" cy="114300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1936" name="Line 15"/>
          <p:cNvSpPr>
            <a:spLocks noChangeShapeType="1"/>
          </p:cNvSpPr>
          <p:nvPr/>
        </p:nvSpPr>
        <p:spPr bwMode="auto">
          <a:xfrm flipV="1">
            <a:off x="5486400" y="2819400"/>
            <a:ext cx="12954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1937" name="Line 16"/>
          <p:cNvSpPr>
            <a:spLocks noChangeShapeType="1"/>
          </p:cNvSpPr>
          <p:nvPr/>
        </p:nvSpPr>
        <p:spPr bwMode="auto">
          <a:xfrm flipV="1">
            <a:off x="4572000" y="1219200"/>
            <a:ext cx="0" cy="106680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
        <p:nvSpPr>
          <p:cNvPr id="81938" name="Line 17"/>
          <p:cNvSpPr>
            <a:spLocks noChangeShapeType="1"/>
          </p:cNvSpPr>
          <p:nvPr/>
        </p:nvSpPr>
        <p:spPr bwMode="auto">
          <a:xfrm flipH="1" flipV="1">
            <a:off x="2209800" y="2819400"/>
            <a:ext cx="15240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a:lstStyle/>
          <a:p>
            <a:endParaRPr lang="fa-I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9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D80EF423-2D68-4939-9C41-D81892637D86}" type="slidenum">
              <a:rPr lang="ar-SA"/>
              <a:pPr eaLnBrk="1" hangingPunct="1"/>
              <a:t>75</a:t>
            </a:fld>
            <a:endParaRPr lang="en-US"/>
          </a:p>
        </p:txBody>
      </p:sp>
      <p:sp>
        <p:nvSpPr>
          <p:cNvPr id="82947"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گردآوري دانش و اطلاعات</a:t>
            </a:r>
            <a:endParaRPr lang="en-US" smtClean="0">
              <a:solidFill>
                <a:schemeClr val="folHlink"/>
              </a:solidFill>
              <a:cs typeface="Titr" panose="00000700000000000000" pitchFamily="2" charset="-78"/>
            </a:endParaRPr>
          </a:p>
        </p:txBody>
      </p:sp>
      <p:sp>
        <p:nvSpPr>
          <p:cNvPr id="82948" name="Rectangle 3"/>
          <p:cNvSpPr>
            <a:spLocks noGrp="1" noChangeArrowheads="1"/>
          </p:cNvSpPr>
          <p:nvPr>
            <p:ph type="body" idx="1"/>
          </p:nvPr>
        </p:nvSpPr>
        <p:spPr/>
        <p:txBody>
          <a:bodyPr/>
          <a:lstStyle/>
          <a:p>
            <a:pPr algn="r" rtl="1" eaLnBrk="1" hangingPunct="1">
              <a:lnSpc>
                <a:spcPct val="80000"/>
              </a:lnSpc>
            </a:pPr>
            <a:r>
              <a:rPr lang="fa-IR" sz="2400" smtClean="0">
                <a:cs typeface="Titr" panose="00000700000000000000" pitchFamily="2" charset="-78"/>
              </a:rPr>
              <a:t>خواندن زمينه هاي گوناگون</a:t>
            </a:r>
          </a:p>
          <a:p>
            <a:pPr algn="r" rtl="1" eaLnBrk="1" hangingPunct="1">
              <a:lnSpc>
                <a:spcPct val="80000"/>
              </a:lnSpc>
            </a:pPr>
            <a:r>
              <a:rPr lang="fa-IR" sz="2400" smtClean="0">
                <a:cs typeface="Titr" panose="00000700000000000000" pitchFamily="2" charset="-78"/>
              </a:rPr>
              <a:t>ملحق شدن به گروه ها و اتحاديه هاي حرفه اي </a:t>
            </a:r>
          </a:p>
          <a:p>
            <a:pPr algn="r" rtl="1" eaLnBrk="1" hangingPunct="1">
              <a:lnSpc>
                <a:spcPct val="80000"/>
              </a:lnSpc>
            </a:pPr>
            <a:r>
              <a:rPr lang="fa-IR" sz="2400" smtClean="0">
                <a:cs typeface="Titr" panose="00000700000000000000" pitchFamily="2" charset="-78"/>
              </a:rPr>
              <a:t>حضور در همايش ها و سمينارهاي حرفه اي</a:t>
            </a:r>
          </a:p>
          <a:p>
            <a:pPr algn="r" rtl="1" eaLnBrk="1" hangingPunct="1">
              <a:lnSpc>
                <a:spcPct val="80000"/>
              </a:lnSpc>
            </a:pPr>
            <a:r>
              <a:rPr lang="fa-IR" sz="2400" smtClean="0">
                <a:cs typeface="Titr" panose="00000700000000000000" pitchFamily="2" charset="-78"/>
              </a:rPr>
              <a:t>سفر  به اماكن جديد</a:t>
            </a:r>
          </a:p>
          <a:p>
            <a:pPr algn="r" rtl="1" eaLnBrk="1" hangingPunct="1">
              <a:lnSpc>
                <a:spcPct val="80000"/>
              </a:lnSpc>
            </a:pPr>
            <a:r>
              <a:rPr lang="fa-IR" sz="2400" smtClean="0">
                <a:cs typeface="Titr" panose="00000700000000000000" pitchFamily="2" charset="-78"/>
              </a:rPr>
              <a:t>صحبت با هر كس درباره ي موضوع مورد نظر</a:t>
            </a:r>
          </a:p>
          <a:p>
            <a:pPr algn="r" rtl="1" eaLnBrk="1" hangingPunct="1">
              <a:lnSpc>
                <a:spcPct val="80000"/>
              </a:lnSpc>
            </a:pPr>
            <a:r>
              <a:rPr lang="fa-IR" sz="2400" smtClean="0">
                <a:cs typeface="Titr" panose="00000700000000000000" pitchFamily="2" charset="-78"/>
              </a:rPr>
              <a:t>از نظر گذراندن مجلات، روزنامه ها و ژورنال ها براي مقالاتي مرتبط با موضوع</a:t>
            </a:r>
          </a:p>
          <a:p>
            <a:pPr algn="r" rtl="1" eaLnBrk="1" hangingPunct="1">
              <a:lnSpc>
                <a:spcPct val="80000"/>
              </a:lnSpc>
            </a:pPr>
            <a:r>
              <a:rPr lang="fa-IR" sz="2400" smtClean="0">
                <a:cs typeface="Titr" panose="00000700000000000000" pitchFamily="2" charset="-78"/>
              </a:rPr>
              <a:t>پي ريزي يك كتابخانه ي براي رجوع در آينده</a:t>
            </a:r>
          </a:p>
          <a:p>
            <a:pPr algn="r" rtl="1" eaLnBrk="1" hangingPunct="1">
              <a:lnSpc>
                <a:spcPct val="80000"/>
              </a:lnSpc>
            </a:pPr>
            <a:r>
              <a:rPr lang="fa-IR" sz="2400" smtClean="0">
                <a:cs typeface="Titr" panose="00000700000000000000" pitchFamily="2" charset="-78"/>
              </a:rPr>
              <a:t>حمل يك دفترچه كوچك و ثبت اطلاعات مفيد</a:t>
            </a:r>
          </a:p>
          <a:p>
            <a:pPr algn="r" rtl="1" eaLnBrk="1" hangingPunct="1">
              <a:lnSpc>
                <a:spcPct val="80000"/>
              </a:lnSpc>
            </a:pPr>
            <a:r>
              <a:rPr lang="fa-IR" sz="2400" smtClean="0">
                <a:cs typeface="Titr" panose="00000700000000000000" pitchFamily="2" charset="-78"/>
              </a:rPr>
              <a:t>صرف وقت براي اقناع كنجكاوي هاي طبيعي</a:t>
            </a:r>
            <a:endParaRPr lang="en-US" sz="24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594280B1-48F2-4ECB-BB59-007294FBB940}" type="slidenum">
              <a:rPr lang="ar-SA"/>
              <a:pPr eaLnBrk="1" hangingPunct="1"/>
              <a:t>76</a:t>
            </a:fld>
            <a:endParaRPr lang="en-US"/>
          </a:p>
        </p:txBody>
      </p:sp>
      <p:sp>
        <p:nvSpPr>
          <p:cNvPr id="83971"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فرايند پرورش</a:t>
            </a:r>
            <a:endParaRPr lang="en-US" smtClean="0">
              <a:solidFill>
                <a:schemeClr val="folHlink"/>
              </a:solidFill>
              <a:cs typeface="Titr" panose="00000700000000000000" pitchFamily="2" charset="-78"/>
            </a:endParaRPr>
          </a:p>
        </p:txBody>
      </p:sp>
      <p:sp>
        <p:nvSpPr>
          <p:cNvPr id="83972" name="Rectangle 3"/>
          <p:cNvSpPr>
            <a:spLocks noGrp="1" noChangeArrowheads="1"/>
          </p:cNvSpPr>
          <p:nvPr>
            <p:ph type="body" idx="1"/>
          </p:nvPr>
        </p:nvSpPr>
        <p:spPr/>
        <p:txBody>
          <a:bodyPr/>
          <a:lstStyle/>
          <a:p>
            <a:pPr algn="just" rtl="1" eaLnBrk="1" hangingPunct="1">
              <a:lnSpc>
                <a:spcPct val="90000"/>
              </a:lnSpc>
            </a:pPr>
            <a:r>
              <a:rPr lang="fa-IR" sz="2400" smtClean="0">
                <a:cs typeface="Titr" panose="00000700000000000000" pitchFamily="2" charset="-78"/>
              </a:rPr>
              <a:t>اشتغال به كاري روتين و بي نياز از فعاليت ذهني(مثل چمن زدن يا نقاشي منزل)</a:t>
            </a:r>
          </a:p>
          <a:p>
            <a:pPr algn="just" rtl="1" eaLnBrk="1" hangingPunct="1">
              <a:lnSpc>
                <a:spcPct val="90000"/>
              </a:lnSpc>
            </a:pPr>
            <a:r>
              <a:rPr lang="fa-IR" sz="2400" smtClean="0">
                <a:cs typeface="Titr" panose="00000700000000000000" pitchFamily="2" charset="-78"/>
              </a:rPr>
              <a:t>تمرين منظم</a:t>
            </a:r>
          </a:p>
          <a:p>
            <a:pPr algn="just" rtl="1" eaLnBrk="1" hangingPunct="1">
              <a:lnSpc>
                <a:spcPct val="90000"/>
              </a:lnSpc>
            </a:pPr>
            <a:r>
              <a:rPr lang="fa-IR" sz="2400" smtClean="0">
                <a:cs typeface="Titr" panose="00000700000000000000" pitchFamily="2" charset="-78"/>
              </a:rPr>
              <a:t>بازي(ورزشي، فكري، معما)</a:t>
            </a:r>
          </a:p>
          <a:p>
            <a:pPr algn="just" rtl="1" eaLnBrk="1" hangingPunct="1">
              <a:lnSpc>
                <a:spcPct val="90000"/>
              </a:lnSpc>
            </a:pPr>
            <a:r>
              <a:rPr lang="fa-IR" sz="2400" smtClean="0">
                <a:cs typeface="Titr" panose="00000700000000000000" pitchFamily="2" charset="-78"/>
              </a:rPr>
              <a:t>انديشيدن به پروژه يا مساله پيش از خواب</a:t>
            </a:r>
          </a:p>
          <a:p>
            <a:pPr algn="just" rtl="1" eaLnBrk="1" hangingPunct="1">
              <a:lnSpc>
                <a:spcPct val="90000"/>
              </a:lnSpc>
            </a:pPr>
            <a:r>
              <a:rPr lang="fa-IR" sz="2400" smtClean="0">
                <a:cs typeface="Titr" panose="00000700000000000000" pitchFamily="2" charset="-78"/>
              </a:rPr>
              <a:t>تمركز اعصاب و خود هيپنوتيزم</a:t>
            </a:r>
          </a:p>
          <a:p>
            <a:pPr algn="just" rtl="1" eaLnBrk="1" hangingPunct="1">
              <a:lnSpc>
                <a:spcPct val="90000"/>
              </a:lnSpc>
            </a:pPr>
            <a:r>
              <a:rPr lang="fa-IR" sz="2400" smtClean="0">
                <a:cs typeface="Titr" panose="00000700000000000000" pitchFamily="2" charset="-78"/>
              </a:rPr>
              <a:t>لميدن و آسودن در فواصل منظم </a:t>
            </a:r>
          </a:p>
          <a:p>
            <a:pPr algn="just" rtl="1" eaLnBrk="1" hangingPunct="1">
              <a:lnSpc>
                <a:spcPct val="90000"/>
              </a:lnSpc>
            </a:pPr>
            <a:r>
              <a:rPr lang="fa-IR" sz="2400" smtClean="0">
                <a:cs typeface="Titr" panose="00000700000000000000" pitchFamily="2" charset="-78"/>
              </a:rPr>
              <a:t>افزايش سطح انرژي با ورزش، رژيم غذايي و استراحت مناسب</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49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A93507F0-35C2-402C-B11A-4FE088B6DB8D}" type="slidenum">
              <a:rPr lang="ar-SA"/>
              <a:pPr eaLnBrk="1" hangingPunct="1"/>
              <a:t>77</a:t>
            </a:fld>
            <a:endParaRPr lang="en-US"/>
          </a:p>
        </p:txBody>
      </p:sp>
      <p:sp>
        <p:nvSpPr>
          <p:cNvPr id="84995"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ارزيابي و پياده سازي</a:t>
            </a:r>
            <a:endParaRPr lang="en-US" smtClean="0">
              <a:solidFill>
                <a:schemeClr val="folHlink"/>
              </a:solidFill>
              <a:cs typeface="Titr" panose="00000700000000000000" pitchFamily="2" charset="-78"/>
            </a:endParaRPr>
          </a:p>
        </p:txBody>
      </p:sp>
      <p:sp>
        <p:nvSpPr>
          <p:cNvPr id="84996" name="Rectangle 3"/>
          <p:cNvSpPr>
            <a:spLocks noGrp="1" noChangeArrowheads="1"/>
          </p:cNvSpPr>
          <p:nvPr>
            <p:ph type="body" idx="1"/>
          </p:nvPr>
        </p:nvSpPr>
        <p:spPr/>
        <p:txBody>
          <a:bodyPr/>
          <a:lstStyle/>
          <a:p>
            <a:pPr algn="just" rtl="1" eaLnBrk="1" hangingPunct="1">
              <a:lnSpc>
                <a:spcPct val="80000"/>
              </a:lnSpc>
            </a:pPr>
            <a:r>
              <a:rPr lang="fa-IR" sz="2800" smtClean="0">
                <a:cs typeface="Titr" panose="00000700000000000000" pitchFamily="2" charset="-78"/>
              </a:rPr>
              <a:t>آموختن مباحث مربوط به فرايند طرح ريزي تجاري</a:t>
            </a:r>
          </a:p>
          <a:p>
            <a:pPr algn="just" rtl="1" eaLnBrk="1" hangingPunct="1">
              <a:lnSpc>
                <a:spcPct val="80000"/>
              </a:lnSpc>
            </a:pPr>
            <a:r>
              <a:rPr lang="fa-IR" sz="2800" smtClean="0">
                <a:cs typeface="Titr" panose="00000700000000000000" pitchFamily="2" charset="-78"/>
              </a:rPr>
              <a:t>آزمودن ايده ها با افراد مطلع</a:t>
            </a:r>
          </a:p>
          <a:p>
            <a:pPr algn="just" rtl="1" eaLnBrk="1" hangingPunct="1">
              <a:lnSpc>
                <a:spcPct val="80000"/>
              </a:lnSpc>
            </a:pPr>
            <a:r>
              <a:rPr lang="fa-IR" sz="2800" smtClean="0">
                <a:cs typeface="Titr" panose="00000700000000000000" pitchFamily="2" charset="-78"/>
              </a:rPr>
              <a:t>توجه به ايده ها احساسات هوشمندانه </a:t>
            </a:r>
          </a:p>
          <a:p>
            <a:pPr algn="just" rtl="1" eaLnBrk="1" hangingPunct="1">
              <a:lnSpc>
                <a:spcPct val="80000"/>
              </a:lnSpc>
            </a:pPr>
            <a:r>
              <a:rPr lang="fa-IR" sz="2800" smtClean="0">
                <a:cs typeface="Titr" panose="00000700000000000000" pitchFamily="2" charset="-78"/>
              </a:rPr>
              <a:t>آموختن مباحث مربوط به فروش محصولات </a:t>
            </a:r>
          </a:p>
          <a:p>
            <a:pPr algn="just" rtl="1" eaLnBrk="1" hangingPunct="1">
              <a:lnSpc>
                <a:spcPct val="80000"/>
              </a:lnSpc>
            </a:pPr>
            <a:r>
              <a:rPr lang="fa-IR" sz="2800" smtClean="0">
                <a:cs typeface="Titr" panose="00000700000000000000" pitchFamily="2" charset="-78"/>
              </a:rPr>
              <a:t>فراگيري مطالبي در خصوص سياست گزاري هاي سازماني</a:t>
            </a:r>
          </a:p>
          <a:p>
            <a:pPr algn="just" rtl="1" eaLnBrk="1" hangingPunct="1">
              <a:lnSpc>
                <a:spcPct val="80000"/>
              </a:lnSpc>
            </a:pPr>
            <a:r>
              <a:rPr lang="fa-IR" sz="2800" smtClean="0">
                <a:cs typeface="Titr" panose="00000700000000000000" pitchFamily="2" charset="-78"/>
              </a:rPr>
              <a:t>اندرز گرفتن از ديگران</a:t>
            </a:r>
          </a:p>
          <a:p>
            <a:pPr algn="just" rtl="1" eaLnBrk="1" hangingPunct="1">
              <a:lnSpc>
                <a:spcPct val="80000"/>
              </a:lnSpc>
            </a:pPr>
            <a:r>
              <a:rPr lang="fa-IR" sz="2800" smtClean="0">
                <a:cs typeface="Titr" panose="00000700000000000000" pitchFamily="2" charset="-78"/>
              </a:rPr>
              <a:t>نگاه كردن به مشكلات به مثابه نوعي مبارزه به هنگام پياده سازي ايده ها</a:t>
            </a:r>
            <a:endParaRPr lang="en-US" sz="2800"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B226C17D-4661-4C27-ACB5-25CFD5F32605}" type="slidenum">
              <a:rPr lang="ar-SA"/>
              <a:pPr eaLnBrk="1" hangingPunct="1"/>
              <a:t>78</a:t>
            </a:fld>
            <a:endParaRPr lang="en-US"/>
          </a:p>
        </p:txBody>
      </p:sp>
      <p:sp>
        <p:nvSpPr>
          <p:cNvPr id="184322" name="Rectangle 2"/>
          <p:cNvSpPr>
            <a:spLocks noGrp="1" noChangeArrowheads="1"/>
          </p:cNvSpPr>
          <p:nvPr>
            <p:ph type="title"/>
          </p:nvPr>
        </p:nvSpPr>
        <p:spPr/>
        <p:txBody>
          <a:bodyPr/>
          <a:lstStyle/>
          <a:p>
            <a:pPr eaLnBrk="1" hangingPunct="1">
              <a:defRPr/>
            </a:pPr>
            <a:r>
              <a:rPr lang="fa-IR" sz="6000" b="1" smtClean="0">
                <a:solidFill>
                  <a:schemeClr val="folHlink"/>
                </a:solidFill>
                <a:effectLst>
                  <a:outerShdw blurRad="38100" dist="38100" dir="2700000" algn="tl">
                    <a:srgbClr val="C0C0C0"/>
                  </a:outerShdw>
                </a:effectLst>
                <a:cs typeface="Titr" pitchFamily="2" charset="-78"/>
              </a:rPr>
              <a:t>ابتکار و نوآور</a:t>
            </a:r>
            <a:r>
              <a:rPr lang="ar-SA" sz="6000" b="1" smtClean="0">
                <a:solidFill>
                  <a:schemeClr val="folHlink"/>
                </a:solidFill>
                <a:effectLst>
                  <a:outerShdw blurRad="38100" dist="38100" dir="2700000" algn="tl">
                    <a:srgbClr val="C0C0C0"/>
                  </a:outerShdw>
                </a:effectLst>
                <a:cs typeface="Titr" pitchFamily="2" charset="-78"/>
              </a:rPr>
              <a:t>ي</a:t>
            </a:r>
            <a:r>
              <a:rPr lang="fa-IR" sz="6000" b="1" smtClean="0">
                <a:solidFill>
                  <a:schemeClr val="folHlink"/>
                </a:solidFill>
                <a:effectLst>
                  <a:outerShdw blurRad="38100" dist="38100" dir="2700000" algn="tl">
                    <a:srgbClr val="C0C0C0"/>
                  </a:outerShdw>
                </a:effectLst>
                <a:cs typeface="Titr" pitchFamily="2" charset="-78"/>
              </a:rPr>
              <a:t>:</a:t>
            </a:r>
            <a:endParaRPr lang="en-US" sz="6000" b="1" smtClean="0">
              <a:solidFill>
                <a:schemeClr val="folHlink"/>
              </a:solidFill>
              <a:effectLst>
                <a:outerShdw blurRad="38100" dist="38100" dir="2700000" algn="tl">
                  <a:srgbClr val="C0C0C0"/>
                </a:outerShdw>
              </a:effectLst>
              <a:cs typeface="Titr" pitchFamily="2" charset="-78"/>
            </a:endParaRPr>
          </a:p>
        </p:txBody>
      </p:sp>
      <p:sp>
        <p:nvSpPr>
          <p:cNvPr id="86020" name="Rectangle 3"/>
          <p:cNvSpPr>
            <a:spLocks noGrp="1" noChangeArrowheads="1"/>
          </p:cNvSpPr>
          <p:nvPr>
            <p:ph type="body" idx="1"/>
          </p:nvPr>
        </p:nvSpPr>
        <p:spPr/>
        <p:txBody>
          <a:bodyPr/>
          <a:lstStyle/>
          <a:p>
            <a:pPr algn="r" rtl="1" eaLnBrk="1" hangingPunct="1">
              <a:lnSpc>
                <a:spcPct val="90000"/>
              </a:lnSpc>
            </a:pPr>
            <a:r>
              <a:rPr lang="ar-SA" altLang="fa-IR" sz="4800" b="1" smtClean="0">
                <a:cs typeface="Titr" panose="00000700000000000000" pitchFamily="2" charset="-78"/>
              </a:rPr>
              <a:t>ابتكار: ايده نو و تازه اي كه قبلاً وجود نداشته است.</a:t>
            </a:r>
            <a:endParaRPr lang="fa-IR" altLang="fa-IR" sz="4800" b="1" smtClean="0">
              <a:cs typeface="Titr" panose="00000700000000000000" pitchFamily="2" charset="-78"/>
            </a:endParaRPr>
          </a:p>
          <a:p>
            <a:pPr algn="r" rtl="1" eaLnBrk="1" hangingPunct="1">
              <a:lnSpc>
                <a:spcPct val="90000"/>
              </a:lnSpc>
            </a:pPr>
            <a:r>
              <a:rPr lang="ar-SA" altLang="fa-IR" sz="4800" b="1" smtClean="0">
                <a:cs typeface="Titr" panose="00000700000000000000" pitchFamily="2" charset="-78"/>
              </a:rPr>
              <a:t>نوآوري: به مرحله عمل رساندن ايده خلاقانه و توليد انبوه آن.</a:t>
            </a:r>
            <a:endParaRPr lang="en-US" sz="4800" b="1" smtClean="0">
              <a:cs typeface="Titr" panose="00000700000000000000" pitchFamily="2" charset="-78"/>
            </a:endParaRPr>
          </a:p>
          <a:p>
            <a:pPr eaLnBrk="1" hangingPunct="1"/>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70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51305616-7C6D-4507-A850-A8D44320B10D}" type="slidenum">
              <a:rPr lang="ar-SA"/>
              <a:pPr eaLnBrk="1" hangingPunct="1"/>
              <a:t>79</a:t>
            </a:fld>
            <a:endParaRPr lang="en-US"/>
          </a:p>
        </p:txBody>
      </p:sp>
      <p:sp>
        <p:nvSpPr>
          <p:cNvPr id="87043"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اصول نوآوري</a:t>
            </a:r>
            <a:endParaRPr lang="en-US" smtClean="0">
              <a:solidFill>
                <a:schemeClr val="folHlink"/>
              </a:solidFill>
              <a:cs typeface="Titr" panose="00000700000000000000" pitchFamily="2" charset="-78"/>
            </a:endParaRPr>
          </a:p>
        </p:txBody>
      </p:sp>
      <p:sp>
        <p:nvSpPr>
          <p:cNvPr id="87044" name="Rectangle 3"/>
          <p:cNvSpPr>
            <a:spLocks noGrp="1" noChangeArrowheads="1"/>
          </p:cNvSpPr>
          <p:nvPr>
            <p:ph type="body" idx="1"/>
          </p:nvPr>
        </p:nvSpPr>
        <p:spPr/>
        <p:txBody>
          <a:bodyPr/>
          <a:lstStyle/>
          <a:p>
            <a:pPr algn="r" rtl="1" eaLnBrk="1" hangingPunct="1">
              <a:lnSpc>
                <a:spcPct val="90000"/>
              </a:lnSpc>
            </a:pPr>
            <a:r>
              <a:rPr lang="fa-IR" smtClean="0">
                <a:cs typeface="Titr" panose="00000700000000000000" pitchFamily="2" charset="-78"/>
              </a:rPr>
              <a:t>عمل گرا باشيد.</a:t>
            </a:r>
          </a:p>
          <a:p>
            <a:pPr algn="r" rtl="1" eaLnBrk="1" hangingPunct="1">
              <a:lnSpc>
                <a:spcPct val="90000"/>
              </a:lnSpc>
            </a:pPr>
            <a:r>
              <a:rPr lang="fa-IR" smtClean="0">
                <a:cs typeface="Titr" panose="00000700000000000000" pitchFamily="2" charset="-78"/>
              </a:rPr>
              <a:t>محصول، سرويس يا فرايند را ساده و قابل درك كنيد.</a:t>
            </a:r>
          </a:p>
          <a:p>
            <a:pPr algn="r" rtl="1" eaLnBrk="1" hangingPunct="1">
              <a:lnSpc>
                <a:spcPct val="90000"/>
              </a:lnSpc>
            </a:pPr>
            <a:r>
              <a:rPr lang="fa-IR" smtClean="0">
                <a:cs typeface="Titr" panose="00000700000000000000" pitchFamily="2" charset="-78"/>
              </a:rPr>
              <a:t>به محصول، يا فرايند، جهت گيري مشتري پسند بدهيد.</a:t>
            </a:r>
          </a:p>
          <a:p>
            <a:pPr algn="r" rtl="1" eaLnBrk="1" hangingPunct="1">
              <a:lnSpc>
                <a:spcPct val="90000"/>
              </a:lnSpc>
            </a:pPr>
            <a:r>
              <a:rPr lang="fa-IR" smtClean="0">
                <a:cs typeface="Titr" panose="00000700000000000000" pitchFamily="2" charset="-78"/>
              </a:rPr>
              <a:t>با كم شروع كنيد.</a:t>
            </a:r>
          </a:p>
          <a:p>
            <a:pPr algn="r" rtl="1" eaLnBrk="1" hangingPunct="1">
              <a:lnSpc>
                <a:spcPct val="90000"/>
              </a:lnSpc>
            </a:pPr>
            <a:r>
              <a:rPr lang="fa-IR" smtClean="0">
                <a:cs typeface="Titr" panose="00000700000000000000" pitchFamily="2" charset="-78"/>
              </a:rPr>
              <a:t>اهداف عالي داشته باشيد.</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738459D8-BDA3-4C36-8DCD-04385B26344D}" type="slidenum">
              <a:rPr lang="ar-SA"/>
              <a:pPr eaLnBrk="1" hangingPunct="1"/>
              <a:t>8</a:t>
            </a:fld>
            <a:endParaRPr lang="en-US"/>
          </a:p>
        </p:txBody>
      </p:sp>
      <p:sp>
        <p:nvSpPr>
          <p:cNvPr id="12291" name="Rectangle 2"/>
          <p:cNvSpPr>
            <a:spLocks noChangeArrowheads="1"/>
          </p:cNvSpPr>
          <p:nvPr/>
        </p:nvSpPr>
        <p:spPr bwMode="auto">
          <a:xfrm>
            <a:off x="0" y="4732338"/>
            <a:ext cx="91440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493" tIns="40747" rIns="81493" bIns="40747">
            <a:spAutoFit/>
          </a:bodyPr>
          <a:lstStyle>
            <a:lvl1pPr defTabSz="815975" eaLnBrk="0" hangingPunct="0">
              <a:defRPr>
                <a:solidFill>
                  <a:schemeClr val="tx1"/>
                </a:solidFill>
                <a:latin typeface="Comic Sans MS" panose="030F0702030302020204" pitchFamily="66" charset="0"/>
                <a:cs typeface="Arial" panose="020B0604020202020204" pitchFamily="34" charset="0"/>
              </a:defRPr>
            </a:lvl1pPr>
            <a:lvl2pPr marL="742950" indent="-285750" defTabSz="815975" eaLnBrk="0" hangingPunct="0">
              <a:defRPr>
                <a:solidFill>
                  <a:schemeClr val="tx1"/>
                </a:solidFill>
                <a:latin typeface="Comic Sans MS" panose="030F0702030302020204" pitchFamily="66" charset="0"/>
                <a:cs typeface="Arial" panose="020B0604020202020204" pitchFamily="34" charset="0"/>
              </a:defRPr>
            </a:lvl2pPr>
            <a:lvl3pPr marL="1143000" indent="-228600" defTabSz="815975" eaLnBrk="0" hangingPunct="0">
              <a:defRPr>
                <a:solidFill>
                  <a:schemeClr val="tx1"/>
                </a:solidFill>
                <a:latin typeface="Comic Sans MS" panose="030F0702030302020204" pitchFamily="66" charset="0"/>
                <a:cs typeface="Arial" panose="020B0604020202020204" pitchFamily="34" charset="0"/>
              </a:defRPr>
            </a:lvl3pPr>
            <a:lvl4pPr marL="1600200" indent="-228600" defTabSz="815975" eaLnBrk="0" hangingPunct="0">
              <a:defRPr>
                <a:solidFill>
                  <a:schemeClr val="tx1"/>
                </a:solidFill>
                <a:latin typeface="Comic Sans MS" panose="030F0702030302020204" pitchFamily="66" charset="0"/>
                <a:cs typeface="Arial" panose="020B0604020202020204" pitchFamily="34" charset="0"/>
              </a:defRPr>
            </a:lvl4pPr>
            <a:lvl5pPr marL="2057400" indent="-228600" defTabSz="815975" eaLnBrk="0" hangingPunct="0">
              <a:defRPr>
                <a:solidFill>
                  <a:schemeClr val="tx1"/>
                </a:solidFill>
                <a:latin typeface="Comic Sans MS" panose="030F0702030302020204" pitchFamily="66" charset="0"/>
                <a:cs typeface="Arial" panose="020B0604020202020204" pitchFamily="34" charset="0"/>
              </a:defRPr>
            </a:lvl5pPr>
            <a:lvl6pPr marL="2514600" indent="-228600" algn="l" defTabSz="815975"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defTabSz="815975"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defTabSz="815975"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defTabSz="815975"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r>
              <a:rPr lang="en-US" sz="1400">
                <a:latin typeface="Times New Roman" panose="02020603050405020304" pitchFamily="18" charset="0"/>
                <a:cs typeface="Times New Roman" panose="02020603050405020304" pitchFamily="18" charset="0"/>
              </a:rPr>
              <a:t/>
            </a:r>
            <a:br>
              <a:rPr lang="en-US" sz="1400">
                <a:latin typeface="Times New Roman" panose="02020603050405020304" pitchFamily="18" charset="0"/>
                <a:cs typeface="Times New Roman" panose="02020603050405020304" pitchFamily="18" charset="0"/>
              </a:rPr>
            </a:br>
            <a:endParaRPr lang="en-US" sz="2100">
              <a:latin typeface="Times New Roman" panose="02020603050405020304" pitchFamily="18" charset="0"/>
              <a:cs typeface="Times New Roman" panose="02020603050405020304" pitchFamily="18" charset="0"/>
            </a:endParaRPr>
          </a:p>
        </p:txBody>
      </p:sp>
      <p:sp>
        <p:nvSpPr>
          <p:cNvPr id="12292" name="Rectangle 3"/>
          <p:cNvSpPr>
            <a:spLocks noChangeArrowheads="1"/>
          </p:cNvSpPr>
          <p:nvPr/>
        </p:nvSpPr>
        <p:spPr bwMode="auto">
          <a:xfrm>
            <a:off x="0" y="5280025"/>
            <a:ext cx="9144000" cy="96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493" tIns="40747" rIns="81493" bIns="40747">
            <a:spAutoFit/>
          </a:bodyPr>
          <a:lstStyle>
            <a:lvl1pPr defTabSz="815975" eaLnBrk="0" hangingPunct="0">
              <a:defRPr>
                <a:solidFill>
                  <a:schemeClr val="tx1"/>
                </a:solidFill>
                <a:latin typeface="Comic Sans MS" panose="030F0702030302020204" pitchFamily="66" charset="0"/>
                <a:cs typeface="Arial" panose="020B0604020202020204" pitchFamily="34" charset="0"/>
              </a:defRPr>
            </a:lvl1pPr>
            <a:lvl2pPr marL="742950" indent="-285750" defTabSz="815975" eaLnBrk="0" hangingPunct="0">
              <a:defRPr>
                <a:solidFill>
                  <a:schemeClr val="tx1"/>
                </a:solidFill>
                <a:latin typeface="Comic Sans MS" panose="030F0702030302020204" pitchFamily="66" charset="0"/>
                <a:cs typeface="Arial" panose="020B0604020202020204" pitchFamily="34" charset="0"/>
              </a:defRPr>
            </a:lvl2pPr>
            <a:lvl3pPr marL="1143000" indent="-228600" defTabSz="815975" eaLnBrk="0" hangingPunct="0">
              <a:defRPr>
                <a:solidFill>
                  <a:schemeClr val="tx1"/>
                </a:solidFill>
                <a:latin typeface="Comic Sans MS" panose="030F0702030302020204" pitchFamily="66" charset="0"/>
                <a:cs typeface="Arial" panose="020B0604020202020204" pitchFamily="34" charset="0"/>
              </a:defRPr>
            </a:lvl3pPr>
            <a:lvl4pPr marL="1600200" indent="-228600" defTabSz="815975" eaLnBrk="0" hangingPunct="0">
              <a:defRPr>
                <a:solidFill>
                  <a:schemeClr val="tx1"/>
                </a:solidFill>
                <a:latin typeface="Comic Sans MS" panose="030F0702030302020204" pitchFamily="66" charset="0"/>
                <a:cs typeface="Arial" panose="020B0604020202020204" pitchFamily="34" charset="0"/>
              </a:defRPr>
            </a:lvl4pPr>
            <a:lvl5pPr marL="2057400" indent="-228600" defTabSz="815975" eaLnBrk="0" hangingPunct="0">
              <a:defRPr>
                <a:solidFill>
                  <a:schemeClr val="tx1"/>
                </a:solidFill>
                <a:latin typeface="Comic Sans MS" panose="030F0702030302020204" pitchFamily="66" charset="0"/>
                <a:cs typeface="Arial" panose="020B0604020202020204" pitchFamily="34" charset="0"/>
              </a:defRPr>
            </a:lvl5pPr>
            <a:lvl6pPr marL="2514600" indent="-228600" algn="l" defTabSz="815975"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defTabSz="815975"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defTabSz="815975"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defTabSz="815975"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endParaRPr lang="en-US" sz="2900">
              <a:latin typeface="Times New Roman" panose="02020603050405020304" pitchFamily="18" charset="0"/>
              <a:cs typeface="Times New Roman" panose="02020603050405020304" pitchFamily="18" charset="0"/>
            </a:endParaRPr>
          </a:p>
          <a:p>
            <a:endParaRPr lang="en-US" sz="2900">
              <a:latin typeface="Times New Roman" panose="02020603050405020304" pitchFamily="18" charset="0"/>
              <a:cs typeface="Times New Roman" panose="02020603050405020304" pitchFamily="18" charset="0"/>
            </a:endParaRPr>
          </a:p>
        </p:txBody>
      </p:sp>
      <p:sp>
        <p:nvSpPr>
          <p:cNvPr id="202756" name="Rectangle 4"/>
          <p:cNvSpPr>
            <a:spLocks noChangeArrowheads="1"/>
          </p:cNvSpPr>
          <p:nvPr/>
        </p:nvSpPr>
        <p:spPr bwMode="auto">
          <a:xfrm>
            <a:off x="0" y="1714500"/>
            <a:ext cx="9144000" cy="569913"/>
          </a:xfrm>
          <a:prstGeom prst="rect">
            <a:avLst/>
          </a:prstGeom>
          <a:noFill/>
          <a:ln w="9525">
            <a:noFill/>
            <a:miter lim="800000"/>
            <a:headEnd/>
            <a:tailEnd/>
          </a:ln>
          <a:effectLst>
            <a:outerShdw dist="35921" dir="2700000" algn="ctr" rotWithShape="0">
              <a:srgbClr val="000000"/>
            </a:outerShdw>
          </a:effectLst>
        </p:spPr>
        <p:txBody>
          <a:bodyPr lIns="81493" tIns="40747" rIns="81493" bIns="40747">
            <a:spAutoFit/>
          </a:bodyPr>
          <a:lstStyle/>
          <a:p>
            <a:pPr algn="r" defTabSz="815975" eaLnBrk="0" hangingPunct="0">
              <a:defRPr/>
            </a:pPr>
            <a:r>
              <a:rPr lang="fa-IR" sz="3200">
                <a:solidFill>
                  <a:schemeClr val="accent2"/>
                </a:solidFill>
                <a:latin typeface="Times New Roman" pitchFamily="18" charset="0"/>
                <a:cs typeface="B Titr" pitchFamily="2" charset="-78"/>
              </a:rPr>
              <a:t> </a:t>
            </a:r>
            <a:endParaRPr lang="en-US" sz="3200">
              <a:solidFill>
                <a:schemeClr val="accent2"/>
              </a:solidFill>
              <a:latin typeface="Times New Roman" pitchFamily="18" charset="0"/>
              <a:cs typeface="B Titr" pitchFamily="2" charset="-78"/>
            </a:endParaRPr>
          </a:p>
        </p:txBody>
      </p:sp>
      <p:sp>
        <p:nvSpPr>
          <p:cNvPr id="202757" name="Rectangle 5"/>
          <p:cNvSpPr>
            <a:spLocks noChangeArrowheads="1"/>
          </p:cNvSpPr>
          <p:nvPr/>
        </p:nvSpPr>
        <p:spPr bwMode="auto">
          <a:xfrm>
            <a:off x="2744788" y="762000"/>
            <a:ext cx="6399212" cy="1752600"/>
          </a:xfrm>
          <a:prstGeom prst="rect">
            <a:avLst/>
          </a:prstGeom>
          <a:noFill/>
          <a:ln w="9525">
            <a:noFill/>
            <a:miter lim="800000"/>
            <a:headEnd/>
            <a:tailEnd/>
          </a:ln>
          <a:effectLst>
            <a:outerShdw dist="89803" dir="2700000" algn="ctr" rotWithShape="0">
              <a:srgbClr val="000000"/>
            </a:outerShdw>
          </a:effectLst>
        </p:spPr>
        <p:txBody>
          <a:bodyPr lIns="91389" tIns="45695" rIns="91389" bIns="45695"/>
          <a:lstStyle/>
          <a:p>
            <a:pPr algn="r" defTabSz="1025525" eaLnBrk="0" hangingPunct="0">
              <a:defRPr/>
            </a:pPr>
            <a:r>
              <a:rPr lang="fa-IR" sz="2800">
                <a:effectLst>
                  <a:outerShdw blurRad="38100" dist="38100" dir="2700000" algn="tl">
                    <a:srgbClr val="C0C0C0"/>
                  </a:outerShdw>
                </a:effectLst>
                <a:cs typeface="B Titr" pitchFamily="2" charset="-78"/>
              </a:rPr>
              <a:t>   </a:t>
            </a:r>
            <a:r>
              <a:rPr lang="fa-IR" sz="2800">
                <a:solidFill>
                  <a:schemeClr val="accent2"/>
                </a:solidFill>
                <a:cs typeface="B Titr" pitchFamily="2" charset="-78"/>
              </a:rPr>
              <a:t>تعریف خلاقیت از دیدگاه سازمانی :</a:t>
            </a:r>
            <a:endParaRPr lang="en-US" sz="2800">
              <a:solidFill>
                <a:schemeClr val="accent2"/>
              </a:solidFill>
              <a:cs typeface="B Titr" pitchFamily="2" charset="-78"/>
            </a:endParaRPr>
          </a:p>
        </p:txBody>
      </p:sp>
      <p:sp>
        <p:nvSpPr>
          <p:cNvPr id="202758" name="Rectangle 6"/>
          <p:cNvSpPr>
            <a:spLocks noGrp="1" noChangeArrowheads="1"/>
          </p:cNvSpPr>
          <p:nvPr>
            <p:ph type="ctrTitle"/>
          </p:nvPr>
        </p:nvSpPr>
        <p:spPr>
          <a:xfrm>
            <a:off x="0" y="2667000"/>
            <a:ext cx="9144000" cy="1431925"/>
          </a:xfrm>
          <a:effectLst>
            <a:outerShdw dist="45791" dir="2021404" algn="ctr" rotWithShape="0">
              <a:srgbClr val="000000"/>
            </a:outerShdw>
          </a:effectLst>
        </p:spPr>
        <p:txBody>
          <a:bodyPr/>
          <a:lstStyle/>
          <a:p>
            <a:pPr algn="r" defTabSz="1025525" eaLnBrk="1" hangingPunct="1">
              <a:defRPr/>
            </a:pPr>
            <a:r>
              <a:rPr lang="ar-SA" sz="2400" b="1" smtClean="0">
                <a:solidFill>
                  <a:srgbClr val="000000"/>
                </a:solidFill>
                <a:cs typeface="B Zar" pitchFamily="2" charset="-78"/>
              </a:rPr>
              <a:t>خلاقيت يعني ارائه فكر و طرح نوين براي بهبود و ارتقا كميت يا كيفيت فعاليتهاي سازمان </a:t>
            </a:r>
            <a:r>
              <a:rPr lang="fa-IR" sz="2400" b="1" smtClean="0">
                <a:solidFill>
                  <a:srgbClr val="000000"/>
                </a:solidFill>
                <a:cs typeface="B Zar" pitchFamily="2" charset="-78"/>
              </a:rPr>
              <a:t/>
            </a:r>
            <a:br>
              <a:rPr lang="fa-IR" sz="2400" b="1" smtClean="0">
                <a:solidFill>
                  <a:srgbClr val="000000"/>
                </a:solidFill>
                <a:cs typeface="B Zar" pitchFamily="2" charset="-78"/>
              </a:rPr>
            </a:br>
            <a:r>
              <a:rPr lang="ar-SA" sz="2400" b="1" smtClean="0">
                <a:solidFill>
                  <a:srgbClr val="000000"/>
                </a:solidFill>
                <a:cs typeface="B Zar" pitchFamily="2" charset="-78"/>
              </a:rPr>
              <a:t>مثلا افزايش بهره وري ، افزايش توليدات يا خدمات ، كاهش هزينه ها، توليدات يا</a:t>
            </a:r>
            <a:r>
              <a:rPr lang="en-US" sz="2400" b="1" smtClean="0">
                <a:solidFill>
                  <a:srgbClr val="000000"/>
                </a:solidFill>
                <a:cs typeface="B Zar" pitchFamily="2" charset="-78"/>
              </a:rPr>
              <a:t> </a:t>
            </a:r>
            <a:r>
              <a:rPr lang="ar-SA" sz="2400" b="1" smtClean="0">
                <a:solidFill>
                  <a:srgbClr val="000000"/>
                </a:solidFill>
                <a:cs typeface="B Zar" pitchFamily="2" charset="-78"/>
              </a:rPr>
              <a:t>خدمات از روش بهتر، توليدات يا خدمات جديد و</a:t>
            </a:r>
            <a:r>
              <a:rPr lang="fa-IR" sz="2400" b="1" smtClean="0">
                <a:solidFill>
                  <a:srgbClr val="000000"/>
                </a:solidFill>
                <a:cs typeface="B Zar" pitchFamily="2" charset="-78"/>
              </a:rPr>
              <a:t> ...  .</a:t>
            </a:r>
            <a:endParaRPr lang="en-US" sz="2400" b="1" smtClean="0">
              <a:solidFill>
                <a:srgbClr val="000000"/>
              </a:solidFill>
              <a:cs typeface="B Zar" pitchFamily="2" charset="-78"/>
            </a:endParaRPr>
          </a:p>
        </p:txBody>
      </p:sp>
      <p:sp>
        <p:nvSpPr>
          <p:cNvPr id="202759" name="Rectangle 7"/>
          <p:cNvSpPr>
            <a:spLocks noGrp="1" noChangeArrowheads="1"/>
          </p:cNvSpPr>
          <p:nvPr>
            <p:ph type="subTitle" idx="1"/>
          </p:nvPr>
        </p:nvSpPr>
        <p:spPr>
          <a:xfrm>
            <a:off x="0" y="4267200"/>
            <a:ext cx="9144000" cy="1754188"/>
          </a:xfrm>
        </p:spPr>
        <p:txBody>
          <a:bodyPr/>
          <a:lstStyle/>
          <a:p>
            <a:pPr algn="r" defTabSz="1025525" eaLnBrk="1" hangingPunct="1">
              <a:defRPr/>
            </a:pPr>
            <a:r>
              <a:rPr lang="ar-SA" sz="2400" b="1" smtClean="0">
                <a:solidFill>
                  <a:srgbClr val="000000"/>
                </a:solidFill>
                <a:cs typeface="B Zar" pitchFamily="2" charset="-78"/>
              </a:rPr>
              <a:t>خلاقيت ، همانند به وجودآوردن يك محصول جديد است اما نوآوري به چگونگي فرايند به عمل آوردن اين ايده جديد گفته مي شود.</a:t>
            </a:r>
            <a:endParaRPr lang="en-US" sz="2400" b="1" smtClean="0">
              <a:solidFill>
                <a:srgbClr val="000000"/>
              </a:solidFill>
              <a:cs typeface="B Zar"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2757">
                                            <p:txEl>
                                              <p:pRg st="0" end="0"/>
                                            </p:txEl>
                                          </p:spTgt>
                                        </p:tgtEl>
                                        <p:attrNameLst>
                                          <p:attrName>style.visibility</p:attrName>
                                        </p:attrNameLst>
                                      </p:cBhvr>
                                      <p:to>
                                        <p:strVal val="visible"/>
                                      </p:to>
                                    </p:set>
                                    <p:animEffect transition="in" filter="fade">
                                      <p:cBhvr>
                                        <p:cTn id="7" dur="1000"/>
                                        <p:tgtEl>
                                          <p:spTgt spid="202757">
                                            <p:txEl>
                                              <p:pRg st="0" end="0"/>
                                            </p:txEl>
                                          </p:spTgt>
                                        </p:tgtEl>
                                      </p:cBhvr>
                                    </p:animEffect>
                                    <p:anim calcmode="lin" valueType="num">
                                      <p:cBhvr>
                                        <p:cTn id="8" dur="1000" fill="hold"/>
                                        <p:tgtEl>
                                          <p:spTgt spid="20275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275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7" grpId="0" build="p"/>
    </p:bld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FA251EE4-21A0-4D66-9859-93C5D66A74CA}" type="slidenum">
              <a:rPr lang="ar-SA"/>
              <a:pPr eaLnBrk="1" hangingPunct="1"/>
              <a:t>80</a:t>
            </a:fld>
            <a:endParaRPr lang="en-US"/>
          </a:p>
        </p:txBody>
      </p:sp>
      <p:sp>
        <p:nvSpPr>
          <p:cNvPr id="88067" name="Rectangle 2"/>
          <p:cNvSpPr>
            <a:spLocks noGrp="1" noChangeArrowheads="1"/>
          </p:cNvSpPr>
          <p:nvPr>
            <p:ph type="title"/>
          </p:nvPr>
        </p:nvSpPr>
        <p:spPr/>
        <p:txBody>
          <a:bodyPr/>
          <a:lstStyle/>
          <a:p>
            <a:pPr eaLnBrk="1" hangingPunct="1"/>
            <a:r>
              <a:rPr lang="fa-IR" smtClean="0">
                <a:solidFill>
                  <a:schemeClr val="folHlink"/>
                </a:solidFill>
                <a:cs typeface="Titr" panose="00000700000000000000" pitchFamily="2" charset="-78"/>
              </a:rPr>
              <a:t>اصول نوآوري</a:t>
            </a:r>
            <a:endParaRPr lang="en-US" smtClean="0">
              <a:solidFill>
                <a:schemeClr val="folHlink"/>
              </a:solidFill>
              <a:cs typeface="Titr" panose="00000700000000000000" pitchFamily="2" charset="-78"/>
            </a:endParaRPr>
          </a:p>
        </p:txBody>
      </p:sp>
      <p:sp>
        <p:nvSpPr>
          <p:cNvPr id="88068" name="Rectangle 3"/>
          <p:cNvSpPr>
            <a:spLocks noGrp="1" noChangeArrowheads="1"/>
          </p:cNvSpPr>
          <p:nvPr>
            <p:ph type="body" idx="1"/>
          </p:nvPr>
        </p:nvSpPr>
        <p:spPr/>
        <p:txBody>
          <a:bodyPr/>
          <a:lstStyle/>
          <a:p>
            <a:pPr algn="r" rtl="1" eaLnBrk="1" hangingPunct="1"/>
            <a:r>
              <a:rPr lang="fa-IR" smtClean="0">
                <a:cs typeface="Titr" panose="00000700000000000000" pitchFamily="2" charset="-78"/>
              </a:rPr>
              <a:t>امتحان كنيد/ آزمايش كنيد/ بازبيني كنيد.</a:t>
            </a:r>
          </a:p>
          <a:p>
            <a:pPr algn="r" rtl="1" eaLnBrk="1" hangingPunct="1"/>
            <a:r>
              <a:rPr lang="fa-IR" smtClean="0">
                <a:cs typeface="Titr" panose="00000700000000000000" pitchFamily="2" charset="-78"/>
              </a:rPr>
              <a:t>از شكست ها درس بگيريد.</a:t>
            </a:r>
          </a:p>
          <a:p>
            <a:pPr algn="r" rtl="1" eaLnBrk="1" hangingPunct="1"/>
            <a:r>
              <a:rPr lang="fa-IR" smtClean="0">
                <a:cs typeface="Titr" panose="00000700000000000000" pitchFamily="2" charset="-78"/>
              </a:rPr>
              <a:t>يك زمان بندي معين را دنبال كنيد.</a:t>
            </a:r>
          </a:p>
          <a:p>
            <a:pPr algn="r" rtl="1" eaLnBrk="1" hangingPunct="1"/>
            <a:r>
              <a:rPr lang="fa-IR" smtClean="0">
                <a:cs typeface="Titr" panose="00000700000000000000" pitchFamily="2" charset="-78"/>
              </a:rPr>
              <a:t>به فاليت هاي قهرمانانه پاداش بدهيد.</a:t>
            </a:r>
          </a:p>
          <a:p>
            <a:pPr algn="r" rtl="1" eaLnBrk="1" hangingPunct="1"/>
            <a:r>
              <a:rPr lang="fa-IR" smtClean="0">
                <a:cs typeface="Titr" panose="00000700000000000000" pitchFamily="2" charset="-78"/>
              </a:rPr>
              <a:t>كار كنيد، كاركنيد،‌كاركنيد.</a:t>
            </a:r>
            <a:endParaRPr lang="en-US" smtClean="0">
              <a:cs typeface="Titr" panose="00000700000000000000" pitchFamily="2" charset="-78"/>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C05CA207-7F00-4D33-9A27-C262077B6798}" type="slidenum">
              <a:rPr lang="ar-SA"/>
              <a:pPr eaLnBrk="1" hangingPunct="1"/>
              <a:t>81</a:t>
            </a:fld>
            <a:endParaRPr lang="en-US"/>
          </a:p>
        </p:txBody>
      </p:sp>
      <p:sp>
        <p:nvSpPr>
          <p:cNvPr id="204802" name="Rectangle 2"/>
          <p:cNvSpPr>
            <a:spLocks noGrp="1" noChangeArrowheads="1"/>
          </p:cNvSpPr>
          <p:nvPr>
            <p:ph type="ctrTitle"/>
          </p:nvPr>
        </p:nvSpPr>
        <p:spPr>
          <a:xfrm>
            <a:off x="725488" y="0"/>
            <a:ext cx="7772400" cy="892175"/>
          </a:xfrm>
          <a:effectLst>
            <a:outerShdw dist="71842" dir="2700000" algn="ctr" rotWithShape="0">
              <a:srgbClr val="000000"/>
            </a:outerShdw>
          </a:effectLst>
        </p:spPr>
        <p:txBody>
          <a:bodyPr/>
          <a:lstStyle/>
          <a:p>
            <a:pPr defTabSz="1025525" eaLnBrk="1" hangingPunct="1">
              <a:defRPr/>
            </a:pPr>
            <a:r>
              <a:rPr lang="fa-IR" sz="3500" smtClean="0">
                <a:solidFill>
                  <a:srgbClr val="FF0000"/>
                </a:solidFill>
                <a:cs typeface="B Titr" pitchFamily="2" charset="-78"/>
              </a:rPr>
              <a:t>ویژگی های سازمان خلاق</a:t>
            </a:r>
            <a:endParaRPr lang="en-US" sz="3500" smtClean="0">
              <a:solidFill>
                <a:srgbClr val="FF0000"/>
              </a:solidFill>
              <a:cs typeface="B Titr" pitchFamily="2" charset="-78"/>
            </a:endParaRPr>
          </a:p>
        </p:txBody>
      </p:sp>
      <p:sp>
        <p:nvSpPr>
          <p:cNvPr id="204803" name="Rectangle 3"/>
          <p:cNvSpPr>
            <a:spLocks noGrp="1" noChangeArrowheads="1"/>
          </p:cNvSpPr>
          <p:nvPr>
            <p:ph type="subTitle" idx="1"/>
          </p:nvPr>
        </p:nvSpPr>
        <p:spPr>
          <a:xfrm>
            <a:off x="522288" y="1165225"/>
            <a:ext cx="8166100" cy="5486400"/>
          </a:xfrm>
          <a:effectLst>
            <a:outerShdw dist="71842" dir="2700000" algn="ctr" rotWithShape="0">
              <a:schemeClr val="accent2"/>
            </a:outerShdw>
          </a:effectLst>
        </p:spPr>
        <p:txBody>
          <a:bodyPr/>
          <a:lstStyle/>
          <a:p>
            <a:pPr algn="r" defTabSz="1025525" eaLnBrk="1" hangingPunct="1">
              <a:defRPr/>
            </a:pPr>
            <a:r>
              <a:rPr lang="fa-IR" sz="2400" smtClean="0">
                <a:cs typeface="B Titr" pitchFamily="2" charset="-78"/>
              </a:rPr>
              <a:t>1. رقابت کامل و فشرده</a:t>
            </a:r>
          </a:p>
          <a:p>
            <a:pPr algn="r" defTabSz="1025525" eaLnBrk="1" hangingPunct="1">
              <a:defRPr/>
            </a:pPr>
            <a:r>
              <a:rPr lang="fa-IR" sz="2400" smtClean="0">
                <a:cs typeface="B Titr" pitchFamily="2" charset="-78"/>
              </a:rPr>
              <a:t>2. فرهنگ </a:t>
            </a:r>
          </a:p>
          <a:p>
            <a:pPr algn="r" defTabSz="1025525" eaLnBrk="1" hangingPunct="1">
              <a:defRPr/>
            </a:pPr>
            <a:r>
              <a:rPr lang="fa-IR" sz="2400" smtClean="0">
                <a:cs typeface="B Titr" pitchFamily="2" charset="-78"/>
              </a:rPr>
              <a:t>3. دسترسی به مدیران</a:t>
            </a:r>
          </a:p>
          <a:p>
            <a:pPr algn="r" defTabSz="1025525" eaLnBrk="1" hangingPunct="1">
              <a:defRPr/>
            </a:pPr>
            <a:r>
              <a:rPr lang="fa-IR" sz="2400" smtClean="0">
                <a:cs typeface="B Titr" pitchFamily="2" charset="-78"/>
              </a:rPr>
              <a:t>4. احترام به افراد</a:t>
            </a:r>
          </a:p>
          <a:p>
            <a:pPr algn="r" defTabSz="1025525" eaLnBrk="1" hangingPunct="1">
              <a:defRPr/>
            </a:pPr>
            <a:r>
              <a:rPr lang="fa-IR" sz="2400" smtClean="0">
                <a:cs typeface="B Titr" pitchFamily="2" charset="-78"/>
              </a:rPr>
              <a:t>5. ارائه خدمات مردمی</a:t>
            </a:r>
          </a:p>
          <a:p>
            <a:pPr algn="r" defTabSz="1025525" eaLnBrk="1" hangingPunct="1">
              <a:defRPr/>
            </a:pPr>
            <a:r>
              <a:rPr lang="fa-IR" sz="2400" smtClean="0">
                <a:cs typeface="B Titr" pitchFamily="2" charset="-78"/>
              </a:rPr>
              <a:t>6. در سازمان خلاق افراد دارای یک تخصص ویژه نیستند</a:t>
            </a:r>
          </a:p>
          <a:p>
            <a:pPr algn="r" defTabSz="1025525" eaLnBrk="1" hangingPunct="1">
              <a:defRPr/>
            </a:pPr>
            <a:r>
              <a:rPr lang="fa-IR" sz="2400" smtClean="0">
                <a:cs typeface="B Titr" pitchFamily="2" charset="-78"/>
              </a:rPr>
              <a:t>7. کار گروهی</a:t>
            </a:r>
          </a:p>
          <a:p>
            <a:pPr algn="r" defTabSz="1025525" eaLnBrk="1" hangingPunct="1">
              <a:defRPr/>
            </a:pPr>
            <a:r>
              <a:rPr lang="fa-IR" sz="2400" smtClean="0">
                <a:cs typeface="B Titr" pitchFamily="2" charset="-78"/>
              </a:rPr>
              <a:t>8. روابط دائمی و بلند مدت کارکنان</a:t>
            </a:r>
          </a:p>
          <a:p>
            <a:pPr algn="r" defTabSz="1025525" eaLnBrk="1" hangingPunct="1">
              <a:defRPr/>
            </a:pPr>
            <a:r>
              <a:rPr lang="fa-IR" sz="2400" smtClean="0">
                <a:cs typeface="B Titr" pitchFamily="2" charset="-78"/>
              </a:rPr>
              <a:t>9. استقبال مدیران از عامل تغییر </a:t>
            </a:r>
          </a:p>
          <a:p>
            <a:pPr algn="r" defTabSz="1025525" eaLnBrk="1" hangingPunct="1">
              <a:defRPr/>
            </a:pPr>
            <a:endParaRPr lang="en-US" sz="2400" smtClean="0">
              <a:cs typeface="B Titr" pitchFamily="2" charset="-78"/>
            </a:endParaRP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F47C0958-ACEC-49C5-A579-71903AC77399}" type="slidenum">
              <a:rPr lang="ar-SA"/>
              <a:pPr eaLnBrk="1" hangingPunct="1"/>
              <a:t>82</a:t>
            </a:fld>
            <a:endParaRPr lang="en-US"/>
          </a:p>
        </p:txBody>
      </p:sp>
      <p:sp>
        <p:nvSpPr>
          <p:cNvPr id="205826" name="Rectangle 2"/>
          <p:cNvSpPr>
            <a:spLocks noGrp="1" noChangeArrowheads="1"/>
          </p:cNvSpPr>
          <p:nvPr>
            <p:ph type="ctrTitle"/>
          </p:nvPr>
        </p:nvSpPr>
        <p:spPr>
          <a:xfrm>
            <a:off x="657225" y="0"/>
            <a:ext cx="7772400" cy="822325"/>
          </a:xfrm>
          <a:effectLst>
            <a:outerShdw dist="71842" dir="2700000" algn="ctr" rotWithShape="0">
              <a:srgbClr val="000000"/>
            </a:outerShdw>
          </a:effectLst>
        </p:spPr>
        <p:txBody>
          <a:bodyPr/>
          <a:lstStyle/>
          <a:p>
            <a:pPr defTabSz="1025525" eaLnBrk="1" hangingPunct="1">
              <a:defRPr/>
            </a:pPr>
            <a:r>
              <a:rPr lang="fa-IR" sz="3500" smtClean="0">
                <a:solidFill>
                  <a:srgbClr val="FF0000"/>
                </a:solidFill>
                <a:cs typeface="B Titr" pitchFamily="2" charset="-78"/>
              </a:rPr>
              <a:t>شرایط ایجاد خلاقیت و نوآوری</a:t>
            </a:r>
            <a:endParaRPr lang="en-US" sz="3500" smtClean="0">
              <a:solidFill>
                <a:srgbClr val="FF0000"/>
              </a:solidFill>
              <a:cs typeface="B Titr" pitchFamily="2" charset="-78"/>
            </a:endParaRPr>
          </a:p>
        </p:txBody>
      </p:sp>
      <p:sp>
        <p:nvSpPr>
          <p:cNvPr id="205827" name="Rectangle 3"/>
          <p:cNvSpPr>
            <a:spLocks noGrp="1" noChangeArrowheads="1"/>
          </p:cNvSpPr>
          <p:nvPr>
            <p:ph type="subTitle" idx="1"/>
          </p:nvPr>
        </p:nvSpPr>
        <p:spPr>
          <a:xfrm>
            <a:off x="185738" y="960438"/>
            <a:ext cx="8772525" cy="1752600"/>
          </a:xfrm>
          <a:effectLst>
            <a:outerShdw dist="71842" dir="2700000" algn="ctr" rotWithShape="0">
              <a:srgbClr val="000000"/>
            </a:outerShdw>
          </a:effectLst>
        </p:spPr>
        <p:txBody>
          <a:bodyPr/>
          <a:lstStyle/>
          <a:p>
            <a:pPr algn="r" defTabSz="1025525" eaLnBrk="1" hangingPunct="1">
              <a:defRPr/>
            </a:pPr>
            <a:r>
              <a:rPr lang="fa-IR" sz="2400" smtClean="0">
                <a:solidFill>
                  <a:schemeClr val="accent2"/>
                </a:solidFill>
                <a:cs typeface="B Titr" pitchFamily="2" charset="-78"/>
              </a:rPr>
              <a:t>1. فضای خلاق                                 3. برقراری سیستم پیشنهادات</a:t>
            </a:r>
          </a:p>
          <a:p>
            <a:pPr algn="r" defTabSz="1025525" eaLnBrk="1" hangingPunct="1">
              <a:defRPr/>
            </a:pPr>
            <a:endParaRPr lang="fa-IR" sz="2400" smtClean="0">
              <a:solidFill>
                <a:schemeClr val="accent2"/>
              </a:solidFill>
              <a:cs typeface="B Titr" pitchFamily="2" charset="-78"/>
            </a:endParaRPr>
          </a:p>
          <a:p>
            <a:pPr algn="r" defTabSz="1025525" eaLnBrk="1" hangingPunct="1">
              <a:defRPr/>
            </a:pPr>
            <a:r>
              <a:rPr lang="fa-IR" sz="2400" smtClean="0">
                <a:solidFill>
                  <a:schemeClr val="accent2"/>
                </a:solidFill>
                <a:cs typeface="B Titr" pitchFamily="2" charset="-78"/>
              </a:rPr>
              <a:t>2. دادن وقت برای خلاقیت           4. ایجاد واحد مخصوص خلاقیت</a:t>
            </a:r>
            <a:endParaRPr lang="en-US" sz="2400" smtClean="0">
              <a:solidFill>
                <a:schemeClr val="accent2"/>
              </a:solidFill>
              <a:cs typeface="B Titr" pitchFamily="2" charset="-78"/>
            </a:endParaRPr>
          </a:p>
        </p:txBody>
      </p:sp>
      <p:pic>
        <p:nvPicPr>
          <p:cNvPr id="90117" name="Picture 4" descr="ctm_aw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0" y="3086100"/>
            <a:ext cx="6207125" cy="334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C1AC1504-0122-4BBB-BC66-0EECF6B1B6BE}" type="slidenum">
              <a:rPr lang="ar-SA"/>
              <a:pPr eaLnBrk="1" hangingPunct="1"/>
              <a:t>83</a:t>
            </a:fld>
            <a:endParaRPr lang="en-US"/>
          </a:p>
        </p:txBody>
      </p:sp>
      <p:sp>
        <p:nvSpPr>
          <p:cNvPr id="206850" name="Rectangle 2"/>
          <p:cNvSpPr>
            <a:spLocks noGrp="1" noChangeArrowheads="1"/>
          </p:cNvSpPr>
          <p:nvPr>
            <p:ph type="ctrTitle"/>
          </p:nvPr>
        </p:nvSpPr>
        <p:spPr>
          <a:xfrm>
            <a:off x="725488" y="0"/>
            <a:ext cx="7772400" cy="754063"/>
          </a:xfrm>
          <a:effectLst>
            <a:outerShdw dist="71842" dir="2700000" algn="ctr" rotWithShape="0">
              <a:srgbClr val="000000"/>
            </a:outerShdw>
          </a:effectLst>
        </p:spPr>
        <p:txBody>
          <a:bodyPr/>
          <a:lstStyle/>
          <a:p>
            <a:pPr defTabSz="1025525" eaLnBrk="1" hangingPunct="1">
              <a:defRPr/>
            </a:pPr>
            <a:r>
              <a:rPr lang="fa-IR" sz="3500" smtClean="0">
                <a:solidFill>
                  <a:srgbClr val="FF0000"/>
                </a:solidFill>
                <a:cs typeface="B Titr" pitchFamily="2" charset="-78"/>
              </a:rPr>
              <a:t>موانع خلاقیت و نوآوری در سازمان</a:t>
            </a:r>
            <a:endParaRPr lang="en-US" sz="3500" smtClean="0">
              <a:solidFill>
                <a:srgbClr val="FF0000"/>
              </a:solidFill>
              <a:cs typeface="B Titr" pitchFamily="2" charset="-78"/>
            </a:endParaRPr>
          </a:p>
        </p:txBody>
      </p:sp>
      <p:sp>
        <p:nvSpPr>
          <p:cNvPr id="206851" name="Rectangle 3"/>
          <p:cNvSpPr>
            <a:spLocks noGrp="1" noChangeArrowheads="1"/>
          </p:cNvSpPr>
          <p:nvPr>
            <p:ph type="subTitle" idx="1"/>
          </p:nvPr>
        </p:nvSpPr>
        <p:spPr>
          <a:xfrm>
            <a:off x="0" y="822325"/>
            <a:ext cx="9144000" cy="6927850"/>
          </a:xfrm>
        </p:spPr>
        <p:txBody>
          <a:bodyPr/>
          <a:lstStyle/>
          <a:p>
            <a:pPr algn="r" defTabSz="1025525" eaLnBrk="1" hangingPunct="1">
              <a:lnSpc>
                <a:spcPct val="80000"/>
              </a:lnSpc>
              <a:defRPr/>
            </a:pPr>
            <a:endParaRPr lang="fa-IR" sz="2400" smtClean="0">
              <a:cs typeface="B Zar" pitchFamily="2" charset="-78"/>
            </a:endParaRPr>
          </a:p>
          <a:p>
            <a:pPr algn="r" defTabSz="1025525" eaLnBrk="1" hangingPunct="1">
              <a:lnSpc>
                <a:spcPct val="80000"/>
              </a:lnSpc>
              <a:defRPr/>
            </a:pPr>
            <a:endParaRPr lang="fa-IR" sz="1800" smtClean="0">
              <a:solidFill>
                <a:schemeClr val="hlink"/>
              </a:solidFill>
              <a:cs typeface="B Titr" pitchFamily="2" charset="-78"/>
            </a:endParaRPr>
          </a:p>
          <a:p>
            <a:pPr algn="r" defTabSz="1025525" eaLnBrk="1" hangingPunct="1">
              <a:lnSpc>
                <a:spcPct val="80000"/>
              </a:lnSpc>
              <a:defRPr/>
            </a:pPr>
            <a:r>
              <a:rPr lang="ar-SA" sz="1800" smtClean="0">
                <a:solidFill>
                  <a:schemeClr val="hlink"/>
                </a:solidFill>
                <a:cs typeface="B Titr" pitchFamily="2" charset="-78"/>
              </a:rPr>
              <a:t>موانع خلاقيت كه سازمان عامل آن است عبارتند از</a:t>
            </a:r>
            <a:r>
              <a:rPr lang="fa-IR" sz="1800" smtClean="0">
                <a:solidFill>
                  <a:schemeClr val="hlink"/>
                </a:solidFill>
                <a:cs typeface="B Titr" pitchFamily="2" charset="-78"/>
              </a:rPr>
              <a:t>:</a:t>
            </a:r>
            <a:r>
              <a:rPr lang="en-US" sz="1400" smtClean="0"/>
              <a:t/>
            </a:r>
            <a:br>
              <a:rPr lang="en-US" sz="1400" smtClean="0"/>
            </a:br>
            <a:r>
              <a:rPr lang="en-US" sz="2000" smtClean="0">
                <a:cs typeface="B Zar" pitchFamily="2" charset="-78"/>
              </a:rPr>
              <a:t> </a:t>
            </a:r>
            <a:r>
              <a:rPr lang="fa-IR" sz="2000" smtClean="0">
                <a:cs typeface="B Zar" pitchFamily="2" charset="-78"/>
              </a:rPr>
              <a:t>- </a:t>
            </a:r>
            <a:r>
              <a:rPr lang="ar-SA" sz="2000" smtClean="0">
                <a:cs typeface="B Zar" pitchFamily="2" charset="-78"/>
              </a:rPr>
              <a:t>بدبيني نسبت به همه ايده هاي جديدي كه از پايين سازمان مي آيند.</a:t>
            </a:r>
            <a:r>
              <a:rPr lang="en-US" sz="2000" smtClean="0">
                <a:cs typeface="B Zar" pitchFamily="2" charset="-78"/>
              </a:rPr>
              <a:t/>
            </a:r>
            <a:br>
              <a:rPr lang="en-US" sz="2000" smtClean="0">
                <a:cs typeface="B Zar" pitchFamily="2" charset="-78"/>
              </a:rPr>
            </a:br>
            <a:r>
              <a:rPr lang="ar-SA" sz="2000" smtClean="0">
                <a:cs typeface="B Zar" pitchFamily="2" charset="-78"/>
              </a:rPr>
              <a:t>- پافشاري بر اينكه براي تصويب بايد از ساير سطوح مديريت تاييد و ام</a:t>
            </a:r>
            <a:r>
              <a:rPr lang="fa-IR" sz="2000" smtClean="0">
                <a:cs typeface="B Zar" pitchFamily="2" charset="-78"/>
              </a:rPr>
              <a:t>ض</a:t>
            </a:r>
            <a:r>
              <a:rPr lang="ar-SA" sz="2000" smtClean="0">
                <a:cs typeface="B Zar" pitchFamily="2" charset="-78"/>
              </a:rPr>
              <a:t>ا گرفته شود.</a:t>
            </a:r>
            <a:r>
              <a:rPr lang="en-US" sz="2000" smtClean="0">
                <a:cs typeface="B Zar" pitchFamily="2" charset="-78"/>
              </a:rPr>
              <a:t/>
            </a:r>
            <a:br>
              <a:rPr lang="en-US" sz="2000" smtClean="0">
                <a:cs typeface="B Zar" pitchFamily="2" charset="-78"/>
              </a:rPr>
            </a:br>
            <a:r>
              <a:rPr lang="ar-SA" sz="2000" smtClean="0">
                <a:cs typeface="B Zar" pitchFamily="2" charset="-78"/>
              </a:rPr>
              <a:t>- خواستن از قسمتهاي مختلف براي رقابت و انتقاد از پيشنهادهاي همديگر ،تا شما را ازتصميم گيري نجات داده و فقط برنده جنگ را انتخاب كنيد".</a:t>
            </a:r>
            <a:r>
              <a:rPr lang="en-US" sz="2000" smtClean="0">
                <a:cs typeface="B Zar" pitchFamily="2" charset="-78"/>
              </a:rPr>
              <a:t/>
            </a:r>
            <a:br>
              <a:rPr lang="en-US" sz="2000" smtClean="0">
                <a:cs typeface="B Zar" pitchFamily="2" charset="-78"/>
              </a:rPr>
            </a:br>
            <a:r>
              <a:rPr lang="ar-SA" sz="2000" smtClean="0">
                <a:cs typeface="B Zar" pitchFamily="2" charset="-78"/>
              </a:rPr>
              <a:t>- اظهار انتقاد راحت و ستايش نكردن افراد.</a:t>
            </a:r>
            <a:r>
              <a:rPr lang="en-US" sz="2000" smtClean="0">
                <a:cs typeface="B Zar" pitchFamily="2" charset="-78"/>
              </a:rPr>
              <a:t/>
            </a:r>
            <a:br>
              <a:rPr lang="en-US" sz="2000" smtClean="0">
                <a:cs typeface="B Zar" pitchFamily="2" charset="-78"/>
              </a:rPr>
            </a:br>
            <a:r>
              <a:rPr lang="ar-SA" sz="2000" smtClean="0">
                <a:cs typeface="B Zar" pitchFamily="2" charset="-78"/>
              </a:rPr>
              <a:t>- تشويق نكردن افرادي كه اشكالات كارشان را بازگو مي كنند.</a:t>
            </a:r>
            <a:r>
              <a:rPr lang="en-US" sz="2000" smtClean="0">
                <a:cs typeface="B Zar" pitchFamily="2" charset="-78"/>
              </a:rPr>
              <a:t/>
            </a:r>
            <a:br>
              <a:rPr lang="en-US" sz="2000" smtClean="0">
                <a:cs typeface="B Zar" pitchFamily="2" charset="-78"/>
              </a:rPr>
            </a:br>
            <a:r>
              <a:rPr lang="ar-SA" sz="2000" smtClean="0">
                <a:cs typeface="B Zar" pitchFamily="2" charset="-78"/>
              </a:rPr>
              <a:t>- كنترل دقيق همه چيز.</a:t>
            </a:r>
            <a:r>
              <a:rPr lang="en-US" sz="2000" smtClean="0">
                <a:cs typeface="B Zar" pitchFamily="2" charset="-78"/>
              </a:rPr>
              <a:t/>
            </a:r>
            <a:br>
              <a:rPr lang="en-US" sz="2000" smtClean="0">
                <a:cs typeface="B Zar" pitchFamily="2" charset="-78"/>
              </a:rPr>
            </a:br>
            <a:r>
              <a:rPr lang="ar-SA" sz="2000" smtClean="0">
                <a:cs typeface="B Zar" pitchFamily="2" charset="-78"/>
              </a:rPr>
              <a:t>- تصميم گيري مخفيانه نسبت به تغيير سازمان دهي "ساختار"، سياستها و اعلام ناگهاني آن به افراد "به منظور اطاعت بيشتر افراد از دستورها".</a:t>
            </a:r>
            <a:r>
              <a:rPr lang="en-US" sz="2000" smtClean="0">
                <a:cs typeface="B Zar" pitchFamily="2" charset="-78"/>
              </a:rPr>
              <a:t/>
            </a:r>
            <a:br>
              <a:rPr lang="en-US" sz="2000" smtClean="0">
                <a:cs typeface="B Zar" pitchFamily="2" charset="-78"/>
              </a:rPr>
            </a:br>
            <a:r>
              <a:rPr lang="ar-SA" sz="1800" smtClean="0">
                <a:cs typeface="B Zar" pitchFamily="2" charset="-78"/>
              </a:rPr>
              <a:t>- داده ها و اطلاعات براي حفظ قدرت و برتري جمع آوري و توزيع مي گردد نه پايين آوردن اشتباهات</a:t>
            </a:r>
            <a:r>
              <a:rPr lang="en-US" sz="2000" smtClean="0">
                <a:cs typeface="B Zar" pitchFamily="2" charset="-78"/>
              </a:rPr>
              <a:t/>
            </a:r>
            <a:br>
              <a:rPr lang="en-US" sz="2000" smtClean="0">
                <a:cs typeface="B Zar" pitchFamily="2" charset="-78"/>
              </a:rPr>
            </a:br>
            <a:r>
              <a:rPr lang="ar-SA" sz="2000" smtClean="0">
                <a:cs typeface="B Zar" pitchFamily="2" charset="-78"/>
              </a:rPr>
              <a:t>- اعتماد بيش ازحد به اينكه مقامات ارشد قبلا از همه امور مهم شركت و كسب و كاراطلاع دارند</a:t>
            </a:r>
            <a:endParaRPr lang="fa-IR" sz="2000" smtClean="0">
              <a:cs typeface="B Zar" pitchFamily="2" charset="-78"/>
            </a:endParaRPr>
          </a:p>
          <a:p>
            <a:pPr algn="r" defTabSz="1025525" eaLnBrk="1" hangingPunct="1">
              <a:lnSpc>
                <a:spcPct val="80000"/>
              </a:lnSpc>
              <a:defRPr/>
            </a:pPr>
            <a:endParaRPr lang="fa-IR" sz="2000" smtClean="0">
              <a:cs typeface="B Zar" pitchFamily="2" charset="-78"/>
            </a:endParaRPr>
          </a:p>
          <a:p>
            <a:pPr algn="r" defTabSz="1025525" eaLnBrk="1" hangingPunct="1">
              <a:lnSpc>
                <a:spcPct val="80000"/>
              </a:lnSpc>
              <a:defRPr/>
            </a:pPr>
            <a:endParaRPr lang="fa-IR" sz="1400" smtClean="0"/>
          </a:p>
          <a:p>
            <a:pPr algn="r" defTabSz="1025525" eaLnBrk="1" hangingPunct="1">
              <a:lnSpc>
                <a:spcPct val="80000"/>
              </a:lnSpc>
              <a:defRPr/>
            </a:pPr>
            <a:r>
              <a:rPr lang="en-US" sz="1400" smtClean="0"/>
              <a:t>  </a:t>
            </a: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5E3A096F-9FA5-42CC-9084-B17B0A809C5D}" type="slidenum">
              <a:rPr lang="ar-SA"/>
              <a:pPr eaLnBrk="1" hangingPunct="1"/>
              <a:t>84</a:t>
            </a:fld>
            <a:endParaRPr lang="en-US"/>
          </a:p>
        </p:txBody>
      </p:sp>
      <p:sp>
        <p:nvSpPr>
          <p:cNvPr id="210946" name="Rectangle 2"/>
          <p:cNvSpPr>
            <a:spLocks noChangeArrowheads="1"/>
          </p:cNvSpPr>
          <p:nvPr/>
        </p:nvSpPr>
        <p:spPr bwMode="auto">
          <a:xfrm>
            <a:off x="0" y="274638"/>
            <a:ext cx="9144000" cy="631825"/>
          </a:xfrm>
          <a:prstGeom prst="rect">
            <a:avLst/>
          </a:prstGeom>
          <a:noFill/>
          <a:ln w="9525">
            <a:noFill/>
            <a:miter lim="800000"/>
            <a:headEnd/>
            <a:tailEnd/>
          </a:ln>
          <a:effectLst>
            <a:outerShdw dist="53882" dir="2700000" algn="ctr" rotWithShape="0">
              <a:srgbClr val="000000"/>
            </a:outerShdw>
          </a:effectLst>
        </p:spPr>
        <p:txBody>
          <a:bodyPr lIns="81533" tIns="40767" rIns="81533" bIns="40767">
            <a:spAutoFit/>
          </a:bodyPr>
          <a:lstStyle/>
          <a:p>
            <a:pPr algn="ctr" defTabSz="815975" rtl="1">
              <a:tabLst>
                <a:tab pos="407988" algn="l"/>
              </a:tabLst>
              <a:defRPr/>
            </a:pPr>
            <a:r>
              <a:rPr lang="fa-IR" sz="3600" b="1">
                <a:solidFill>
                  <a:srgbClr val="FF0000"/>
                </a:solidFill>
                <a:latin typeface="Times New Roman" pitchFamily="18" charset="0"/>
                <a:cs typeface="B Titr" pitchFamily="2" charset="-78"/>
              </a:rPr>
              <a:t>  نیاز های سازمان خلاق</a:t>
            </a:r>
            <a:endParaRPr lang="en-US" sz="3600" b="1">
              <a:solidFill>
                <a:srgbClr val="FF0000"/>
              </a:solidFill>
              <a:latin typeface="Times New Roman" pitchFamily="18" charset="0"/>
              <a:cs typeface="B Titr" pitchFamily="2" charset="-78"/>
            </a:endParaRPr>
          </a:p>
        </p:txBody>
      </p:sp>
      <p:pic>
        <p:nvPicPr>
          <p:cNvPr id="92164" name="Picture 3" descr="49001"/>
          <p:cNvPicPr>
            <a:picLocks noGrp="1" noChangeAspect="1" noChangeArrowheads="1"/>
          </p:cNvPicPr>
          <p:nvPr>
            <p:ph type="subTitle" idx="1"/>
          </p:nvPr>
        </p:nvPicPr>
        <p:blipFill>
          <a:blip r:embed="rId2">
            <a:extLst>
              <a:ext uri="{28A0092B-C50C-407E-A947-70E740481C1C}">
                <a14:useLocalDpi xmlns:a14="http://schemas.microsoft.com/office/drawing/2010/main" val="0"/>
              </a:ext>
            </a:extLst>
          </a:blip>
          <a:srcRect/>
          <a:stretch>
            <a:fillRect/>
          </a:stretch>
        </p:blipFill>
        <p:spPr>
          <a:xfrm>
            <a:off x="117475" y="1303338"/>
            <a:ext cx="4319588" cy="5486400"/>
          </a:xfrm>
          <a:noFill/>
        </p:spPr>
      </p:pic>
      <p:sp>
        <p:nvSpPr>
          <p:cNvPr id="210948" name="Rectangle 4"/>
          <p:cNvSpPr>
            <a:spLocks noGrp="1" noChangeArrowheads="1"/>
          </p:cNvSpPr>
          <p:nvPr>
            <p:ph type="ctrTitle"/>
          </p:nvPr>
        </p:nvSpPr>
        <p:spPr>
          <a:xfrm>
            <a:off x="4437063" y="1028700"/>
            <a:ext cx="4706937" cy="5622925"/>
          </a:xfrm>
          <a:effectLst>
            <a:outerShdw dist="53882" dir="2700000" algn="ctr" rotWithShape="0">
              <a:srgbClr val="000000"/>
            </a:outerShdw>
          </a:effectLst>
        </p:spPr>
        <p:txBody>
          <a:bodyPr/>
          <a:lstStyle/>
          <a:p>
            <a:pPr algn="r" eaLnBrk="1" hangingPunct="1">
              <a:defRPr/>
            </a:pP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ت</a:t>
            </a:r>
            <a:r>
              <a:rPr lang="fa-IR" sz="2000" smtClean="0">
                <a:cs typeface="B Zar" pitchFamily="2" charset="-78"/>
              </a:rPr>
              <a:t>ـ</a:t>
            </a:r>
            <a:r>
              <a:rPr lang="ar-SA" sz="2000" smtClean="0">
                <a:cs typeface="B Zar" pitchFamily="2" charset="-78"/>
              </a:rPr>
              <a:t>وجه ، اعتم</a:t>
            </a:r>
            <a:r>
              <a:rPr lang="fa-IR" sz="2000" smtClean="0">
                <a:cs typeface="B Zar" pitchFamily="2" charset="-78"/>
              </a:rPr>
              <a:t>ــ</a:t>
            </a:r>
            <a:r>
              <a:rPr lang="ar-SA" sz="2000" smtClean="0">
                <a:cs typeface="B Zar" pitchFamily="2" charset="-78"/>
              </a:rPr>
              <a:t>اد، احت</a:t>
            </a:r>
            <a:r>
              <a:rPr lang="fa-IR" sz="2000" smtClean="0">
                <a:cs typeface="B Zar" pitchFamily="2" charset="-78"/>
              </a:rPr>
              <a:t>ـ</a:t>
            </a:r>
            <a:r>
              <a:rPr lang="ar-SA" sz="2000" smtClean="0">
                <a:cs typeface="B Zar" pitchFamily="2" charset="-78"/>
              </a:rPr>
              <a:t>رام ، ت</a:t>
            </a:r>
            <a:r>
              <a:rPr lang="fa-IR" sz="2000" smtClean="0">
                <a:cs typeface="B Zar" pitchFamily="2" charset="-78"/>
              </a:rPr>
              <a:t>ـ</a:t>
            </a:r>
            <a:r>
              <a:rPr lang="ar-SA" sz="2000" smtClean="0">
                <a:cs typeface="B Zar" pitchFamily="2" charset="-78"/>
              </a:rPr>
              <a:t>شوي</a:t>
            </a:r>
            <a:r>
              <a:rPr lang="fa-IR" sz="2000" smtClean="0">
                <a:cs typeface="B Zar" pitchFamily="2" charset="-78"/>
              </a:rPr>
              <a:t>ـ</a:t>
            </a:r>
            <a:r>
              <a:rPr lang="ar-SA" sz="2000" smtClean="0">
                <a:cs typeface="B Zar" pitchFamily="2" charset="-78"/>
              </a:rPr>
              <a:t>ق و حم</a:t>
            </a:r>
            <a:r>
              <a:rPr lang="fa-IR" sz="2000" smtClean="0">
                <a:cs typeface="B Zar" pitchFamily="2" charset="-78"/>
              </a:rPr>
              <a:t>ـ</a:t>
            </a:r>
            <a:r>
              <a:rPr lang="ar-SA" sz="2000" smtClean="0">
                <a:cs typeface="B Zar" pitchFamily="2" charset="-78"/>
              </a:rPr>
              <a:t>ايت.</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آزادي درانتخ</a:t>
            </a:r>
            <a:r>
              <a:rPr lang="fa-IR" sz="2000" smtClean="0">
                <a:cs typeface="B Zar" pitchFamily="2" charset="-78"/>
              </a:rPr>
              <a:t>ــ</a:t>
            </a:r>
            <a:r>
              <a:rPr lang="ar-SA" sz="2000" smtClean="0">
                <a:cs typeface="B Zar" pitchFamily="2" charset="-78"/>
              </a:rPr>
              <a:t>اب ن</a:t>
            </a:r>
            <a:r>
              <a:rPr lang="fa-IR" sz="2000" smtClean="0">
                <a:cs typeface="B Zar" pitchFamily="2" charset="-78"/>
              </a:rPr>
              <a:t>ـ</a:t>
            </a:r>
            <a:r>
              <a:rPr lang="ar-SA" sz="2000" smtClean="0">
                <a:cs typeface="B Zar" pitchFamily="2" charset="-78"/>
              </a:rPr>
              <a:t>قش خ</a:t>
            </a:r>
            <a:r>
              <a:rPr lang="fa-IR" sz="2000" smtClean="0">
                <a:cs typeface="B Zar" pitchFamily="2" charset="-78"/>
              </a:rPr>
              <a:t>ـ</a:t>
            </a:r>
            <a:r>
              <a:rPr lang="ar-SA" sz="2000" smtClean="0">
                <a:cs typeface="B Zar" pitchFamily="2" charset="-78"/>
              </a:rPr>
              <a:t>ود در س</a:t>
            </a:r>
            <a:r>
              <a:rPr lang="fa-IR" sz="2000" smtClean="0">
                <a:cs typeface="B Zar" pitchFamily="2" charset="-78"/>
              </a:rPr>
              <a:t>ــ</a:t>
            </a:r>
            <a:r>
              <a:rPr lang="ar-SA" sz="2000" smtClean="0">
                <a:cs typeface="B Zar" pitchFamily="2" charset="-78"/>
              </a:rPr>
              <a:t>ازم</a:t>
            </a:r>
            <a:r>
              <a:rPr lang="fa-IR" sz="2000" smtClean="0">
                <a:cs typeface="B Zar" pitchFamily="2" charset="-78"/>
              </a:rPr>
              <a:t>ــ</a:t>
            </a:r>
            <a:r>
              <a:rPr lang="ar-SA" sz="2000" smtClean="0">
                <a:cs typeface="B Zar" pitchFamily="2" charset="-78"/>
              </a:rPr>
              <a:t>ان.</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آزادي درانتخ</a:t>
            </a:r>
            <a:r>
              <a:rPr lang="fa-IR" sz="2000" smtClean="0">
                <a:cs typeface="B Zar" pitchFamily="2" charset="-78"/>
              </a:rPr>
              <a:t>ــ</a:t>
            </a:r>
            <a:r>
              <a:rPr lang="ar-SA" sz="2000" smtClean="0">
                <a:cs typeface="B Zar" pitchFamily="2" charset="-78"/>
              </a:rPr>
              <a:t>اب هم</a:t>
            </a:r>
            <a:r>
              <a:rPr lang="fa-IR" sz="2000" smtClean="0">
                <a:cs typeface="B Zar" pitchFamily="2" charset="-78"/>
              </a:rPr>
              <a:t>ـ</a:t>
            </a:r>
            <a:r>
              <a:rPr lang="ar-SA" sz="2000" smtClean="0">
                <a:cs typeface="B Zar" pitchFamily="2" charset="-78"/>
              </a:rPr>
              <a:t>ك</a:t>
            </a:r>
            <a:r>
              <a:rPr lang="fa-IR" sz="2000" smtClean="0">
                <a:cs typeface="B Zar" pitchFamily="2" charset="-78"/>
              </a:rPr>
              <a:t>ـ</a:t>
            </a:r>
            <a:r>
              <a:rPr lang="ar-SA" sz="2000" smtClean="0">
                <a:cs typeface="B Zar" pitchFamily="2" charset="-78"/>
              </a:rPr>
              <a:t>اران و پ</a:t>
            </a:r>
            <a:r>
              <a:rPr lang="fa-IR" sz="2000" smtClean="0">
                <a:cs typeface="B Zar" pitchFamily="2" charset="-78"/>
              </a:rPr>
              <a:t>ـ</a:t>
            </a:r>
            <a:r>
              <a:rPr lang="ar-SA" sz="2000" smtClean="0">
                <a:cs typeface="B Zar" pitchFamily="2" charset="-78"/>
              </a:rPr>
              <a:t>رسن</a:t>
            </a:r>
            <a:r>
              <a:rPr lang="fa-IR" sz="2000" smtClean="0">
                <a:cs typeface="B Zar" pitchFamily="2" charset="-78"/>
              </a:rPr>
              <a:t>ـ</a:t>
            </a:r>
            <a:r>
              <a:rPr lang="ar-SA" sz="2000" smtClean="0">
                <a:cs typeface="B Zar" pitchFamily="2" charset="-78"/>
              </a:rPr>
              <a:t>ل خود.</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آزادي در ت</a:t>
            </a:r>
            <a:r>
              <a:rPr lang="fa-IR" sz="2000" smtClean="0">
                <a:cs typeface="B Zar" pitchFamily="2" charset="-78"/>
              </a:rPr>
              <a:t>ـ</a:t>
            </a:r>
            <a:r>
              <a:rPr lang="ar-SA" sz="2000" smtClean="0">
                <a:cs typeface="B Zar" pitchFamily="2" charset="-78"/>
              </a:rPr>
              <a:t>جسس و ت</a:t>
            </a:r>
            <a:r>
              <a:rPr lang="fa-IR" sz="2000" smtClean="0">
                <a:cs typeface="B Zar" pitchFamily="2" charset="-78"/>
              </a:rPr>
              <a:t>ـ</a:t>
            </a:r>
            <a:r>
              <a:rPr lang="ar-SA" sz="2000" smtClean="0">
                <a:cs typeface="B Zar" pitchFamily="2" charset="-78"/>
              </a:rPr>
              <a:t>حقيق در كليه</a:t>
            </a:r>
            <a:r>
              <a:rPr lang="fa-IR" sz="2000" smtClean="0">
                <a:cs typeface="B Zar" pitchFamily="2" charset="-78"/>
              </a:rPr>
              <a:t> </a:t>
            </a:r>
            <a:r>
              <a:rPr lang="ar-SA" sz="2000" smtClean="0">
                <a:cs typeface="B Zar" pitchFamily="2" charset="-78"/>
              </a:rPr>
              <a:t>واحدها</a:t>
            </a:r>
            <a:r>
              <a:rPr lang="fa-IR" sz="2000" smtClean="0">
                <a:cs typeface="B Zar" pitchFamily="2" charset="-78"/>
              </a:rPr>
              <a:t> </a:t>
            </a:r>
            <a:r>
              <a:rPr lang="en-US" sz="2000" smtClean="0">
                <a:cs typeface="B Zar" pitchFamily="2" charset="-78"/>
              </a:rPr>
              <a:t/>
            </a:r>
            <a:br>
              <a:rPr lang="en-US" sz="2000" smtClean="0">
                <a:cs typeface="B Zar" pitchFamily="2" charset="-78"/>
              </a:rPr>
            </a:br>
            <a:r>
              <a:rPr lang="ar-SA" sz="2000" smtClean="0">
                <a:cs typeface="B Zar" pitchFamily="2" charset="-78"/>
              </a:rPr>
              <a:t>نياز به ارتباط نزديك،سريع و راحت با خارج سازمان.</a:t>
            </a:r>
            <a:r>
              <a:rPr lang="en-US" sz="2000" smtClean="0">
                <a:cs typeface="B Zar" pitchFamily="2" charset="-78"/>
              </a:rPr>
              <a:t/>
            </a:r>
            <a:br>
              <a:rPr lang="en-US" sz="2000" smtClean="0">
                <a:cs typeface="B Zar" pitchFamily="2" charset="-78"/>
              </a:rPr>
            </a:br>
            <a:r>
              <a:rPr lang="ar-SA" sz="2000" smtClean="0">
                <a:cs typeface="B Zar" pitchFamily="2" charset="-78"/>
              </a:rPr>
              <a:t>نياز به آزادي از زنجيره فرمان وسلسله مراتب سازماني.</a:t>
            </a:r>
            <a:r>
              <a:rPr lang="en-US" sz="2000" smtClean="0">
                <a:cs typeface="B Zar" pitchFamily="2" charset="-78"/>
              </a:rPr>
              <a:t/>
            </a:r>
            <a:br>
              <a:rPr lang="en-US" sz="2000" smtClean="0">
                <a:cs typeface="B Zar" pitchFamily="2" charset="-78"/>
              </a:rPr>
            </a:br>
            <a:r>
              <a:rPr lang="ar-SA" sz="2000" smtClean="0">
                <a:cs typeface="B Zar" pitchFamily="2" charset="-78"/>
              </a:rPr>
              <a:t>نياز به آزادي از كارهاي تكراري ، روزمره و يكنواخت.</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آزادي</a:t>
            </a:r>
            <a:r>
              <a:rPr lang="fa-IR" sz="2000" smtClean="0">
                <a:cs typeface="B Zar" pitchFamily="2" charset="-78"/>
              </a:rPr>
              <a:t> </a:t>
            </a:r>
            <a:r>
              <a:rPr lang="ar-SA" sz="2000" smtClean="0">
                <a:cs typeface="B Zar" pitchFamily="2" charset="-78"/>
              </a:rPr>
              <a:t> عمل در</a:t>
            </a:r>
            <a:r>
              <a:rPr lang="fa-IR" sz="2000" smtClean="0">
                <a:cs typeface="B Zar" pitchFamily="2" charset="-78"/>
              </a:rPr>
              <a:t>  </a:t>
            </a:r>
            <a:r>
              <a:rPr lang="ar-SA" sz="2000" smtClean="0">
                <a:cs typeface="B Zar" pitchFamily="2" charset="-78"/>
              </a:rPr>
              <a:t>نح</a:t>
            </a:r>
            <a:r>
              <a:rPr lang="fa-IR" sz="2000" smtClean="0">
                <a:cs typeface="B Zar" pitchFamily="2" charset="-78"/>
              </a:rPr>
              <a:t>ــ</a:t>
            </a:r>
            <a:r>
              <a:rPr lang="ar-SA" sz="2000" smtClean="0">
                <a:cs typeface="B Zar" pitchFamily="2" charset="-78"/>
              </a:rPr>
              <a:t>وه </a:t>
            </a:r>
            <a:r>
              <a:rPr lang="fa-IR" sz="2000" smtClean="0">
                <a:cs typeface="B Zar" pitchFamily="2" charset="-78"/>
              </a:rPr>
              <a:t> </a:t>
            </a:r>
            <a:r>
              <a:rPr lang="ar-SA" sz="2000" smtClean="0">
                <a:cs typeface="B Zar" pitchFamily="2" charset="-78"/>
              </a:rPr>
              <a:t>ان</a:t>
            </a:r>
            <a:r>
              <a:rPr lang="fa-IR" sz="2000" smtClean="0">
                <a:cs typeface="B Zar" pitchFamily="2" charset="-78"/>
              </a:rPr>
              <a:t>ــ</a:t>
            </a:r>
            <a:r>
              <a:rPr lang="ar-SA" sz="2000" smtClean="0">
                <a:cs typeface="B Zar" pitchFamily="2" charset="-78"/>
              </a:rPr>
              <a:t>ج</a:t>
            </a:r>
            <a:r>
              <a:rPr lang="fa-IR" sz="2000" smtClean="0">
                <a:cs typeface="B Zar" pitchFamily="2" charset="-78"/>
              </a:rPr>
              <a:t>ــ</a:t>
            </a:r>
            <a:r>
              <a:rPr lang="ar-SA" sz="2000" smtClean="0">
                <a:cs typeface="B Zar" pitchFamily="2" charset="-78"/>
              </a:rPr>
              <a:t>ام</a:t>
            </a:r>
            <a:r>
              <a:rPr lang="fa-IR" sz="2000" smtClean="0">
                <a:cs typeface="B Zar" pitchFamily="2" charset="-78"/>
              </a:rPr>
              <a:t> </a:t>
            </a:r>
            <a:r>
              <a:rPr lang="ar-SA" sz="2000" smtClean="0">
                <a:cs typeface="B Zar" pitchFamily="2" charset="-78"/>
              </a:rPr>
              <a:t> ك</a:t>
            </a:r>
            <a:r>
              <a:rPr lang="fa-IR" sz="2000" smtClean="0">
                <a:cs typeface="B Zar" pitchFamily="2" charset="-78"/>
              </a:rPr>
              <a:t>ـــ</a:t>
            </a:r>
            <a:r>
              <a:rPr lang="ar-SA" sz="2000" smtClean="0">
                <a:cs typeface="B Zar" pitchFamily="2" charset="-78"/>
              </a:rPr>
              <a:t>اره</a:t>
            </a:r>
            <a:r>
              <a:rPr lang="fa-IR" sz="2000" smtClean="0">
                <a:cs typeface="B Zar" pitchFamily="2" charset="-78"/>
              </a:rPr>
              <a:t>ـــ</a:t>
            </a:r>
            <a:r>
              <a:rPr lang="ar-SA" sz="2000" smtClean="0">
                <a:cs typeface="B Zar" pitchFamily="2" charset="-78"/>
              </a:rPr>
              <a:t>ا.</a:t>
            </a:r>
            <a:r>
              <a:rPr lang="en-US" sz="2000" smtClean="0">
                <a:cs typeface="B Zar" pitchFamily="2" charset="-78"/>
              </a:rPr>
              <a:t/>
            </a:r>
            <a:br>
              <a:rPr lang="en-US" sz="2000" smtClean="0">
                <a:cs typeface="B Zar" pitchFamily="2" charset="-78"/>
              </a:rPr>
            </a:br>
            <a:r>
              <a:rPr lang="ar-SA" sz="2000" smtClean="0">
                <a:cs typeface="B Zar" pitchFamily="2" charset="-78"/>
              </a:rPr>
              <a:t>نياز به دراختيارداشتن زمان آزاد براي پيگيري ايدهاي نو.</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دراختي</a:t>
            </a:r>
            <a:r>
              <a:rPr lang="fa-IR" sz="2000" smtClean="0">
                <a:cs typeface="B Zar" pitchFamily="2" charset="-78"/>
              </a:rPr>
              <a:t>ـ</a:t>
            </a:r>
            <a:r>
              <a:rPr lang="ar-SA" sz="2000" smtClean="0">
                <a:cs typeface="B Zar" pitchFamily="2" charset="-78"/>
              </a:rPr>
              <a:t>ار داشت</a:t>
            </a:r>
            <a:r>
              <a:rPr lang="fa-IR" sz="2000" smtClean="0">
                <a:cs typeface="B Zar" pitchFamily="2" charset="-78"/>
              </a:rPr>
              <a:t>ـ</a:t>
            </a:r>
            <a:r>
              <a:rPr lang="ar-SA" sz="2000" smtClean="0">
                <a:cs typeface="B Zar" pitchFamily="2" charset="-78"/>
              </a:rPr>
              <a:t>ن من</a:t>
            </a:r>
            <a:r>
              <a:rPr lang="fa-IR" sz="2000" smtClean="0">
                <a:cs typeface="B Zar" pitchFamily="2" charset="-78"/>
              </a:rPr>
              <a:t>ـ</a:t>
            </a:r>
            <a:r>
              <a:rPr lang="ar-SA" sz="2000" smtClean="0">
                <a:cs typeface="B Zar" pitchFamily="2" charset="-78"/>
              </a:rPr>
              <a:t>ابع آزاد و ب</a:t>
            </a:r>
            <a:r>
              <a:rPr lang="fa-IR" sz="2000" smtClean="0">
                <a:cs typeface="B Zar" pitchFamily="2" charset="-78"/>
              </a:rPr>
              <a:t>ـ</a:t>
            </a:r>
            <a:r>
              <a:rPr lang="ar-SA" sz="2000" smtClean="0">
                <a:cs typeface="B Zar" pitchFamily="2" charset="-78"/>
              </a:rPr>
              <a:t>دون كنت</a:t>
            </a:r>
            <a:r>
              <a:rPr lang="fa-IR" sz="2000" smtClean="0">
                <a:cs typeface="B Zar" pitchFamily="2" charset="-78"/>
              </a:rPr>
              <a:t>ــ</a:t>
            </a:r>
            <a:r>
              <a:rPr lang="ar-SA" sz="2000" smtClean="0">
                <a:cs typeface="B Zar" pitchFamily="2" charset="-78"/>
              </a:rPr>
              <a:t>رل</a:t>
            </a:r>
            <a:r>
              <a:rPr lang="fa-IR" sz="2000" smtClean="0">
                <a:cs typeface="B Zar" pitchFamily="2" charset="-78"/>
              </a:rPr>
              <a:t> </a:t>
            </a:r>
            <a:r>
              <a:rPr lang="ar-SA" sz="2000" smtClean="0">
                <a:cs typeface="B Zar" pitchFamily="2" charset="-78"/>
              </a:rPr>
              <a:t> و پاسخگويي جهت استف</a:t>
            </a:r>
            <a:r>
              <a:rPr lang="fa-IR" sz="2000" smtClean="0">
                <a:cs typeface="B Zar" pitchFamily="2" charset="-78"/>
              </a:rPr>
              <a:t>ـ</a:t>
            </a:r>
            <a:r>
              <a:rPr lang="ar-SA" sz="2000" smtClean="0">
                <a:cs typeface="B Zar" pitchFamily="2" charset="-78"/>
              </a:rPr>
              <a:t>اده در طرحه</a:t>
            </a:r>
            <a:r>
              <a:rPr lang="fa-IR" sz="2000" smtClean="0">
                <a:cs typeface="B Zar" pitchFamily="2" charset="-78"/>
              </a:rPr>
              <a:t>ـ</a:t>
            </a:r>
            <a:r>
              <a:rPr lang="ar-SA" sz="2000" smtClean="0">
                <a:cs typeface="B Zar" pitchFamily="2" charset="-78"/>
              </a:rPr>
              <a:t>ا و اي</a:t>
            </a:r>
            <a:r>
              <a:rPr lang="fa-IR" sz="2000" smtClean="0">
                <a:cs typeface="B Zar" pitchFamily="2" charset="-78"/>
              </a:rPr>
              <a:t>ـ</a:t>
            </a:r>
            <a:r>
              <a:rPr lang="ar-SA" sz="2000" smtClean="0">
                <a:cs typeface="B Zar" pitchFamily="2" charset="-78"/>
              </a:rPr>
              <a:t>ده ه</a:t>
            </a:r>
            <a:r>
              <a:rPr lang="fa-IR" sz="2000" smtClean="0">
                <a:cs typeface="B Zar" pitchFamily="2" charset="-78"/>
              </a:rPr>
              <a:t>ـ</a:t>
            </a:r>
            <a:r>
              <a:rPr lang="ar-SA" sz="2000" smtClean="0">
                <a:cs typeface="B Zar" pitchFamily="2" charset="-78"/>
              </a:rPr>
              <a:t>اي ن</a:t>
            </a:r>
            <a:r>
              <a:rPr lang="fa-IR" sz="2000" smtClean="0">
                <a:cs typeface="B Zar" pitchFamily="2" charset="-78"/>
              </a:rPr>
              <a:t>ـ</a:t>
            </a:r>
            <a:r>
              <a:rPr lang="ar-SA" sz="2000" smtClean="0">
                <a:cs typeface="B Zar" pitchFamily="2" charset="-78"/>
              </a:rPr>
              <a:t>و.</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اطلاع</a:t>
            </a:r>
            <a:r>
              <a:rPr lang="fa-IR" sz="2000" smtClean="0">
                <a:cs typeface="B Zar" pitchFamily="2" charset="-78"/>
              </a:rPr>
              <a:t>ـ</a:t>
            </a:r>
            <a:r>
              <a:rPr lang="ar-SA" sz="2000" smtClean="0">
                <a:cs typeface="B Zar" pitchFamily="2" charset="-78"/>
              </a:rPr>
              <a:t>ات ب</a:t>
            </a:r>
            <a:r>
              <a:rPr lang="fa-IR" sz="2000" smtClean="0">
                <a:cs typeface="B Zar" pitchFamily="2" charset="-78"/>
              </a:rPr>
              <a:t>ـ</a:t>
            </a:r>
            <a:r>
              <a:rPr lang="ar-SA" sz="2000" smtClean="0">
                <a:cs typeface="B Zar" pitchFamily="2" charset="-78"/>
              </a:rPr>
              <a:t>ه م</a:t>
            </a:r>
            <a:r>
              <a:rPr lang="fa-IR" sz="2000" smtClean="0">
                <a:cs typeface="B Zar" pitchFamily="2" charset="-78"/>
              </a:rPr>
              <a:t>ـ</a:t>
            </a:r>
            <a:r>
              <a:rPr lang="ar-SA" sz="2000" smtClean="0">
                <a:cs typeface="B Zar" pitchFamily="2" charset="-78"/>
              </a:rPr>
              <a:t>وق</a:t>
            </a:r>
            <a:r>
              <a:rPr lang="fa-IR" sz="2000" smtClean="0">
                <a:cs typeface="B Zar" pitchFamily="2" charset="-78"/>
              </a:rPr>
              <a:t>ـ</a:t>
            </a:r>
            <a:r>
              <a:rPr lang="ar-SA" sz="2000" smtClean="0">
                <a:cs typeface="B Zar" pitchFamily="2" charset="-78"/>
              </a:rPr>
              <a:t>ع ، م</a:t>
            </a:r>
            <a:r>
              <a:rPr lang="fa-IR" sz="2000" smtClean="0">
                <a:cs typeface="B Zar" pitchFamily="2" charset="-78"/>
              </a:rPr>
              <a:t>ـ</a:t>
            </a:r>
            <a:r>
              <a:rPr lang="ar-SA" sz="2000" smtClean="0">
                <a:cs typeface="B Zar" pitchFamily="2" charset="-78"/>
              </a:rPr>
              <a:t>وث</a:t>
            </a:r>
            <a:r>
              <a:rPr lang="fa-IR" sz="2000" smtClean="0">
                <a:cs typeface="B Zar" pitchFamily="2" charset="-78"/>
              </a:rPr>
              <a:t>ـ</a:t>
            </a:r>
            <a:r>
              <a:rPr lang="ar-SA" sz="2000" smtClean="0">
                <a:cs typeface="B Zar" pitchFamily="2" charset="-78"/>
              </a:rPr>
              <a:t>ق ، م</a:t>
            </a:r>
            <a:r>
              <a:rPr lang="fa-IR" sz="2000" smtClean="0">
                <a:cs typeface="B Zar" pitchFamily="2" charset="-78"/>
              </a:rPr>
              <a:t>ـ</a:t>
            </a:r>
            <a:r>
              <a:rPr lang="ar-SA" sz="2000" smtClean="0">
                <a:cs typeface="B Zar" pitchFamily="2" charset="-78"/>
              </a:rPr>
              <a:t>رتب</a:t>
            </a:r>
            <a:r>
              <a:rPr lang="fa-IR" sz="2000" smtClean="0">
                <a:cs typeface="B Zar" pitchFamily="2" charset="-78"/>
              </a:rPr>
              <a:t>ـ</a:t>
            </a:r>
            <a:r>
              <a:rPr lang="ar-SA" sz="2000" smtClean="0">
                <a:cs typeface="B Zar" pitchFamily="2" charset="-78"/>
              </a:rPr>
              <a:t>ط.</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اخ</a:t>
            </a:r>
            <a:r>
              <a:rPr lang="fa-IR" sz="2000" smtClean="0">
                <a:cs typeface="B Zar" pitchFamily="2" charset="-78"/>
              </a:rPr>
              <a:t>ـ</a:t>
            </a:r>
            <a:r>
              <a:rPr lang="ar-SA" sz="2000" smtClean="0">
                <a:cs typeface="B Zar" pitchFamily="2" charset="-78"/>
              </a:rPr>
              <a:t>ذ سري</a:t>
            </a:r>
            <a:r>
              <a:rPr lang="fa-IR" sz="2000" smtClean="0">
                <a:cs typeface="B Zar" pitchFamily="2" charset="-78"/>
              </a:rPr>
              <a:t>ـ</a:t>
            </a:r>
            <a:r>
              <a:rPr lang="ar-SA" sz="2000" smtClean="0">
                <a:cs typeface="B Zar" pitchFamily="2" charset="-78"/>
              </a:rPr>
              <a:t>ع نتيج</a:t>
            </a:r>
            <a:r>
              <a:rPr lang="fa-IR" sz="2000" smtClean="0">
                <a:cs typeface="B Zar" pitchFamily="2" charset="-78"/>
              </a:rPr>
              <a:t>ـ</a:t>
            </a:r>
            <a:r>
              <a:rPr lang="ar-SA" sz="2000" smtClean="0">
                <a:cs typeface="B Zar" pitchFamily="2" charset="-78"/>
              </a:rPr>
              <a:t>ه ك</a:t>
            </a:r>
            <a:r>
              <a:rPr lang="fa-IR" sz="2000" smtClean="0">
                <a:cs typeface="B Zar" pitchFamily="2" charset="-78"/>
              </a:rPr>
              <a:t>ـ</a:t>
            </a:r>
            <a:r>
              <a:rPr lang="ar-SA" sz="2000" smtClean="0">
                <a:cs typeface="B Zar" pitchFamily="2" charset="-78"/>
              </a:rPr>
              <a:t>ار و عم</a:t>
            </a:r>
            <a:r>
              <a:rPr lang="fa-IR" sz="2000" smtClean="0">
                <a:cs typeface="B Zar" pitchFamily="2" charset="-78"/>
              </a:rPr>
              <a:t>ـ</a:t>
            </a:r>
            <a:r>
              <a:rPr lang="ar-SA" sz="2000" smtClean="0">
                <a:cs typeface="B Zar" pitchFamily="2" charset="-78"/>
              </a:rPr>
              <a:t>ل خ</a:t>
            </a:r>
            <a:r>
              <a:rPr lang="fa-IR" sz="2000" smtClean="0">
                <a:cs typeface="B Zar" pitchFamily="2" charset="-78"/>
              </a:rPr>
              <a:t>ــ</a:t>
            </a:r>
            <a:r>
              <a:rPr lang="ar-SA" sz="2000" smtClean="0">
                <a:cs typeface="B Zar" pitchFamily="2" charset="-78"/>
              </a:rPr>
              <a:t>ود.</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آم</a:t>
            </a:r>
            <a:r>
              <a:rPr lang="fa-IR" sz="2000" smtClean="0">
                <a:cs typeface="B Zar" pitchFamily="2" charset="-78"/>
              </a:rPr>
              <a:t>ـ</a:t>
            </a:r>
            <a:r>
              <a:rPr lang="ar-SA" sz="2000" smtClean="0">
                <a:cs typeface="B Zar" pitchFamily="2" charset="-78"/>
              </a:rPr>
              <a:t>وزش.</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س</a:t>
            </a:r>
            <a:r>
              <a:rPr lang="fa-IR" sz="2000" smtClean="0">
                <a:cs typeface="B Zar" pitchFamily="2" charset="-78"/>
              </a:rPr>
              <a:t>ـ</a:t>
            </a:r>
            <a:r>
              <a:rPr lang="ar-SA" sz="2000" smtClean="0">
                <a:cs typeface="B Zar" pitchFamily="2" charset="-78"/>
              </a:rPr>
              <a:t>رعت عم</a:t>
            </a:r>
            <a:r>
              <a:rPr lang="fa-IR" sz="2000" smtClean="0">
                <a:cs typeface="B Zar" pitchFamily="2" charset="-78"/>
              </a:rPr>
              <a:t>ـ</a:t>
            </a:r>
            <a:r>
              <a:rPr lang="ar-SA" sz="2000" smtClean="0">
                <a:cs typeface="B Zar" pitchFamily="2" charset="-78"/>
              </a:rPr>
              <a:t>ل "ع</a:t>
            </a:r>
            <a:r>
              <a:rPr lang="fa-IR" sz="2000" smtClean="0">
                <a:cs typeface="B Zar" pitchFamily="2" charset="-78"/>
              </a:rPr>
              <a:t>ـ</a:t>
            </a:r>
            <a:r>
              <a:rPr lang="ar-SA" sz="2000" smtClean="0">
                <a:cs typeface="B Zar" pitchFamily="2" charset="-78"/>
              </a:rPr>
              <a:t>دم ب</a:t>
            </a:r>
            <a:r>
              <a:rPr lang="fa-IR" sz="2000" smtClean="0">
                <a:cs typeface="B Zar" pitchFamily="2" charset="-78"/>
              </a:rPr>
              <a:t>ـ</a:t>
            </a:r>
            <a:r>
              <a:rPr lang="ar-SA" sz="2000" smtClean="0">
                <a:cs typeface="B Zar" pitchFamily="2" charset="-78"/>
              </a:rPr>
              <a:t>وروك</a:t>
            </a:r>
            <a:r>
              <a:rPr lang="fa-IR" sz="2000" smtClean="0">
                <a:cs typeface="B Zar" pitchFamily="2" charset="-78"/>
              </a:rPr>
              <a:t>ـ</a:t>
            </a:r>
            <a:r>
              <a:rPr lang="ar-SA" sz="2000" smtClean="0">
                <a:cs typeface="B Zar" pitchFamily="2" charset="-78"/>
              </a:rPr>
              <a:t>راس</a:t>
            </a:r>
            <a:r>
              <a:rPr lang="fa-IR" sz="2000" smtClean="0">
                <a:cs typeface="B Zar" pitchFamily="2" charset="-78"/>
              </a:rPr>
              <a:t>ـ</a:t>
            </a:r>
            <a:r>
              <a:rPr lang="ar-SA" sz="2000" smtClean="0">
                <a:cs typeface="B Zar" pitchFamily="2" charset="-78"/>
              </a:rPr>
              <a:t>ي ".</a:t>
            </a:r>
            <a:r>
              <a:rPr lang="en-US" sz="2000" smtClean="0">
                <a:cs typeface="B Zar" pitchFamily="2" charset="-78"/>
              </a:rPr>
              <a:t/>
            </a:r>
            <a:br>
              <a:rPr lang="en-US" sz="2000" smtClean="0">
                <a:cs typeface="B Zar" pitchFamily="2" charset="-78"/>
              </a:rPr>
            </a:br>
            <a:r>
              <a:rPr lang="ar-SA" sz="2000" smtClean="0">
                <a:cs typeface="B Zar" pitchFamily="2" charset="-78"/>
              </a:rPr>
              <a:t>ني</a:t>
            </a:r>
            <a:r>
              <a:rPr lang="fa-IR" sz="2000" smtClean="0">
                <a:cs typeface="B Zar" pitchFamily="2" charset="-78"/>
              </a:rPr>
              <a:t>ـ</a:t>
            </a:r>
            <a:r>
              <a:rPr lang="ar-SA" sz="2000" smtClean="0">
                <a:cs typeface="B Zar" pitchFamily="2" charset="-78"/>
              </a:rPr>
              <a:t>از ب</a:t>
            </a:r>
            <a:r>
              <a:rPr lang="fa-IR" sz="2000" smtClean="0">
                <a:cs typeface="B Zar" pitchFamily="2" charset="-78"/>
              </a:rPr>
              <a:t>ـ</a:t>
            </a:r>
            <a:r>
              <a:rPr lang="ar-SA" sz="2000" smtClean="0">
                <a:cs typeface="B Zar" pitchFamily="2" charset="-78"/>
              </a:rPr>
              <a:t>ه ك</a:t>
            </a:r>
            <a:r>
              <a:rPr lang="fa-IR" sz="2000" smtClean="0">
                <a:cs typeface="B Zar" pitchFamily="2" charset="-78"/>
              </a:rPr>
              <a:t>ـ</a:t>
            </a:r>
            <a:r>
              <a:rPr lang="ar-SA" sz="2000" smtClean="0">
                <a:cs typeface="B Zar" pitchFamily="2" charset="-78"/>
              </a:rPr>
              <a:t>ار مف</a:t>
            </a:r>
            <a:r>
              <a:rPr lang="fa-IR" sz="2000" smtClean="0">
                <a:cs typeface="B Zar" pitchFamily="2" charset="-78"/>
              </a:rPr>
              <a:t>ـ</a:t>
            </a:r>
            <a:r>
              <a:rPr lang="ar-SA" sz="2000" smtClean="0">
                <a:cs typeface="B Zar" pitchFamily="2" charset="-78"/>
              </a:rPr>
              <a:t>رح "ضم</a:t>
            </a:r>
            <a:r>
              <a:rPr lang="fa-IR" sz="2000" smtClean="0">
                <a:cs typeface="B Zar" pitchFamily="2" charset="-78"/>
              </a:rPr>
              <a:t>ـ</a:t>
            </a:r>
            <a:r>
              <a:rPr lang="ar-SA" sz="2000" smtClean="0">
                <a:cs typeface="B Zar" pitchFamily="2" charset="-78"/>
              </a:rPr>
              <a:t>ن ش</a:t>
            </a:r>
            <a:r>
              <a:rPr lang="fa-IR" sz="2000" smtClean="0">
                <a:cs typeface="B Zar" pitchFamily="2" charset="-78"/>
              </a:rPr>
              <a:t>ـ</a:t>
            </a:r>
            <a:r>
              <a:rPr lang="ar-SA" sz="2000" smtClean="0">
                <a:cs typeface="B Zar" pitchFamily="2" charset="-78"/>
              </a:rPr>
              <a:t>وخ</a:t>
            </a:r>
            <a:r>
              <a:rPr lang="fa-IR" sz="2000" smtClean="0">
                <a:cs typeface="B Zar" pitchFamily="2" charset="-78"/>
              </a:rPr>
              <a:t>ـ</a:t>
            </a:r>
            <a:r>
              <a:rPr lang="ar-SA" sz="2000" smtClean="0">
                <a:cs typeface="B Zar" pitchFamily="2" charset="-78"/>
              </a:rPr>
              <a:t>ي</a:t>
            </a:r>
            <a:r>
              <a:rPr lang="en-US" sz="2000" smtClean="0">
                <a:cs typeface="B Zar" pitchFamily="2" charset="-78"/>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10948"/>
                                        </p:tgtEl>
                                        <p:attrNameLst>
                                          <p:attrName>style.visibility</p:attrName>
                                        </p:attrNameLst>
                                      </p:cBhvr>
                                      <p:to>
                                        <p:strVal val="visible"/>
                                      </p:to>
                                    </p:set>
                                    <p:anim calcmode="lin" valueType="num">
                                      <p:cBhvr>
                                        <p:cTn id="7" dur="500" fill="hold"/>
                                        <p:tgtEl>
                                          <p:spTgt spid="210948"/>
                                        </p:tgtEl>
                                        <p:attrNameLst>
                                          <p:attrName>ppt_w</p:attrName>
                                        </p:attrNameLst>
                                      </p:cBhvr>
                                      <p:tavLst>
                                        <p:tav tm="0">
                                          <p:val>
                                            <p:fltVal val="0"/>
                                          </p:val>
                                        </p:tav>
                                        <p:tav tm="100000">
                                          <p:val>
                                            <p:strVal val="#ppt_w"/>
                                          </p:val>
                                        </p:tav>
                                      </p:tavLst>
                                    </p:anim>
                                    <p:anim calcmode="lin" valueType="num">
                                      <p:cBhvr>
                                        <p:cTn id="8" dur="500" fill="hold"/>
                                        <p:tgtEl>
                                          <p:spTgt spid="210948"/>
                                        </p:tgtEl>
                                        <p:attrNameLst>
                                          <p:attrName>ppt_h</p:attrName>
                                        </p:attrNameLst>
                                      </p:cBhvr>
                                      <p:tavLst>
                                        <p:tav tm="0">
                                          <p:val>
                                            <p:fltVal val="0"/>
                                          </p:val>
                                        </p:tav>
                                        <p:tav tm="100000">
                                          <p:val>
                                            <p:strVal val="#ppt_h"/>
                                          </p:val>
                                        </p:tav>
                                      </p:tavLst>
                                    </p:anim>
                                    <p:anim calcmode="lin" valueType="num">
                                      <p:cBhvr>
                                        <p:cTn id="9" dur="500" fill="hold"/>
                                        <p:tgtEl>
                                          <p:spTgt spid="210948"/>
                                        </p:tgtEl>
                                        <p:attrNameLst>
                                          <p:attrName>style.rotation</p:attrName>
                                        </p:attrNameLst>
                                      </p:cBhvr>
                                      <p:tavLst>
                                        <p:tav tm="0">
                                          <p:val>
                                            <p:fltVal val="360"/>
                                          </p:val>
                                        </p:tav>
                                        <p:tav tm="100000">
                                          <p:val>
                                            <p:fltVal val="0"/>
                                          </p:val>
                                        </p:tav>
                                      </p:tavLst>
                                    </p:anim>
                                    <p:animEffect transition="in" filter="fade">
                                      <p:cBhvr>
                                        <p:cTn id="10" dur="500"/>
                                        <p:tgtEl>
                                          <p:spTgt spid="210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6855875B-AB9B-4E90-BD45-F86F643779A3}" type="slidenum">
              <a:rPr lang="ar-SA"/>
              <a:pPr eaLnBrk="1" hangingPunct="1"/>
              <a:t>85</a:t>
            </a:fld>
            <a:endParaRPr lang="en-US"/>
          </a:p>
        </p:txBody>
      </p:sp>
      <p:sp>
        <p:nvSpPr>
          <p:cNvPr id="211970" name="Rectangle 2"/>
          <p:cNvSpPr>
            <a:spLocks noGrp="1" noChangeArrowheads="1"/>
          </p:cNvSpPr>
          <p:nvPr>
            <p:ph type="ctrTitle"/>
          </p:nvPr>
        </p:nvSpPr>
        <p:spPr>
          <a:xfrm>
            <a:off x="657225" y="0"/>
            <a:ext cx="7772400" cy="882650"/>
          </a:xfrm>
          <a:effectLst>
            <a:outerShdw dist="71842" dir="2700000" algn="ctr" rotWithShape="0">
              <a:srgbClr val="000000"/>
            </a:outerShdw>
          </a:effectLst>
        </p:spPr>
        <p:txBody>
          <a:bodyPr/>
          <a:lstStyle/>
          <a:p>
            <a:pPr eaLnBrk="1" hangingPunct="1">
              <a:defRPr/>
            </a:pPr>
            <a:r>
              <a:rPr lang="fa-IR" sz="3500" smtClean="0">
                <a:solidFill>
                  <a:srgbClr val="FF0000"/>
                </a:solidFill>
                <a:cs typeface="B Titr" pitchFamily="2" charset="-78"/>
              </a:rPr>
              <a:t>فرآیند نو سازی درسازمان</a:t>
            </a:r>
            <a:endParaRPr lang="en-US" sz="3500" smtClean="0">
              <a:solidFill>
                <a:srgbClr val="FF0000"/>
              </a:solidFill>
              <a:cs typeface="B Titr" pitchFamily="2" charset="-78"/>
            </a:endParaRPr>
          </a:p>
        </p:txBody>
      </p:sp>
      <p:sp>
        <p:nvSpPr>
          <p:cNvPr id="211971" name="Rectangle 3"/>
          <p:cNvSpPr>
            <a:spLocks noGrp="1" noChangeArrowheads="1"/>
          </p:cNvSpPr>
          <p:nvPr>
            <p:ph type="subTitle" idx="1"/>
          </p:nvPr>
        </p:nvSpPr>
        <p:spPr>
          <a:xfrm>
            <a:off x="725488" y="1028700"/>
            <a:ext cx="8154987" cy="1371600"/>
          </a:xfrm>
          <a:effectLst>
            <a:outerShdw dist="53882" dir="2700000" algn="ctr" rotWithShape="0">
              <a:schemeClr val="tx1"/>
            </a:outerShdw>
          </a:effectLst>
        </p:spPr>
        <p:txBody>
          <a:bodyPr/>
          <a:lstStyle/>
          <a:p>
            <a:pPr algn="r" eaLnBrk="1" hangingPunct="1">
              <a:defRPr/>
            </a:pPr>
            <a:r>
              <a:rPr lang="fa-IR" smtClean="0">
                <a:solidFill>
                  <a:srgbClr val="000000"/>
                </a:solidFill>
                <a:cs typeface="B Titr" pitchFamily="2" charset="-78"/>
              </a:rPr>
              <a:t>1. نیاز                           3. پذیرفتن                  5. منابع</a:t>
            </a:r>
          </a:p>
          <a:p>
            <a:pPr algn="r" eaLnBrk="1" hangingPunct="1">
              <a:defRPr/>
            </a:pPr>
            <a:r>
              <a:rPr lang="fa-IR" smtClean="0">
                <a:solidFill>
                  <a:srgbClr val="000000"/>
                </a:solidFill>
                <a:cs typeface="B Titr" pitchFamily="2" charset="-78"/>
              </a:rPr>
              <a:t>2. نظر یا ایده             4. اجرا</a:t>
            </a:r>
            <a:endParaRPr lang="en-US" smtClean="0">
              <a:solidFill>
                <a:srgbClr val="000000"/>
              </a:solidFill>
              <a:cs typeface="B Titr" pitchFamily="2" charset="-78"/>
            </a:endParaRPr>
          </a:p>
        </p:txBody>
      </p:sp>
      <p:pic>
        <p:nvPicPr>
          <p:cNvPr id="93189" name="Picture 4" descr="Idea_Feedbac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2606675"/>
            <a:ext cx="8081963" cy="406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B60F1FA4-9C37-4AE0-B6B9-DB0CD00C8E62}" type="slidenum">
              <a:rPr lang="ar-SA"/>
              <a:pPr eaLnBrk="1" hangingPunct="1"/>
              <a:t>86</a:t>
            </a:fld>
            <a:endParaRPr lang="en-US"/>
          </a:p>
        </p:txBody>
      </p:sp>
      <p:sp>
        <p:nvSpPr>
          <p:cNvPr id="94211" name="Rectangle 2"/>
          <p:cNvSpPr>
            <a:spLocks noGrp="1" noChangeArrowheads="1"/>
          </p:cNvSpPr>
          <p:nvPr>
            <p:ph type="title"/>
          </p:nvPr>
        </p:nvSpPr>
        <p:spPr/>
        <p:txBody>
          <a:bodyPr/>
          <a:lstStyle/>
          <a:p>
            <a:pPr eaLnBrk="1" hangingPunct="1"/>
            <a:endParaRPr lang="fa-IR" smtClean="0"/>
          </a:p>
        </p:txBody>
      </p:sp>
      <p:sp>
        <p:nvSpPr>
          <p:cNvPr id="199683" name="Rectangle 3"/>
          <p:cNvSpPr>
            <a:spLocks noGrp="1" noChangeArrowheads="1"/>
          </p:cNvSpPr>
          <p:nvPr>
            <p:ph type="body" idx="1"/>
          </p:nvPr>
        </p:nvSpPr>
        <p:spPr>
          <a:xfrm>
            <a:off x="3124200" y="2514600"/>
            <a:ext cx="7696200" cy="3657600"/>
          </a:xfrm>
        </p:spPr>
        <p:txBody>
          <a:bodyPr/>
          <a:lstStyle/>
          <a:p>
            <a:pPr eaLnBrk="1" hangingPunct="1">
              <a:buFontTx/>
              <a:buNone/>
              <a:defRPr/>
            </a:pPr>
            <a:r>
              <a:rPr lang="fa-IR" sz="3500" smtClean="0">
                <a:solidFill>
                  <a:srgbClr val="FF0000"/>
                </a:solidFill>
                <a:effectLst>
                  <a:outerShdw blurRad="38100" dist="38100" dir="2700000" algn="tl">
                    <a:srgbClr val="C0C0C0"/>
                  </a:outerShdw>
                </a:effectLst>
                <a:cs typeface="B Titr" pitchFamily="2" charset="-78"/>
              </a:rPr>
              <a:t>سازمان هاي يادگيرنده</a:t>
            </a:r>
            <a:endParaRPr lang="en-US" sz="3500" smtClean="0">
              <a:solidFill>
                <a:srgbClr val="FF0000"/>
              </a:solidFill>
              <a:effectLst>
                <a:outerShdw blurRad="38100" dist="38100" dir="2700000" algn="tl">
                  <a:srgbClr val="C0C0C0"/>
                </a:outerShdw>
              </a:effectLst>
              <a:cs typeface="B Titr" pitchFamily="2" charset="-78"/>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523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E451342B-8BED-452A-BF0E-9580CDCBFDFF}" type="slidenum">
              <a:rPr lang="ar-SA"/>
              <a:pPr eaLnBrk="1" hangingPunct="1"/>
              <a:t>87</a:t>
            </a:fld>
            <a:endParaRPr lang="en-US"/>
          </a:p>
        </p:txBody>
      </p:sp>
      <p:sp>
        <p:nvSpPr>
          <p:cNvPr id="95235" name="Rectangle 2"/>
          <p:cNvSpPr>
            <a:spLocks noGrp="1" noChangeArrowheads="1"/>
          </p:cNvSpPr>
          <p:nvPr>
            <p:ph type="title" idx="4294967295"/>
          </p:nvPr>
        </p:nvSpPr>
        <p:spPr>
          <a:xfrm>
            <a:off x="1066800" y="228600"/>
            <a:ext cx="6870700" cy="1600200"/>
          </a:xfrm>
        </p:spPr>
        <p:txBody>
          <a:bodyPr anchor="ctr"/>
          <a:lstStyle/>
          <a:p>
            <a:pPr eaLnBrk="1" hangingPunct="1"/>
            <a:r>
              <a:rPr lang="fa-IR" sz="3600" smtClean="0">
                <a:cs typeface="B Mitra" panose="00000400000000000000" pitchFamily="2" charset="-78"/>
              </a:rPr>
              <a:t>تعریف سازمان یادگیرنده</a:t>
            </a:r>
            <a:endParaRPr lang="en-US" sz="3600" smtClean="0">
              <a:cs typeface="B Mitra" panose="00000400000000000000" pitchFamily="2" charset="-78"/>
            </a:endParaRPr>
          </a:p>
        </p:txBody>
      </p:sp>
      <p:sp>
        <p:nvSpPr>
          <p:cNvPr id="95236" name="Rectangle 3"/>
          <p:cNvSpPr>
            <a:spLocks noGrp="1" noChangeArrowheads="1"/>
          </p:cNvSpPr>
          <p:nvPr>
            <p:ph type="body" idx="4294967295"/>
          </p:nvPr>
        </p:nvSpPr>
        <p:spPr/>
        <p:txBody>
          <a:bodyPr/>
          <a:lstStyle/>
          <a:p>
            <a:pPr algn="r" rtl="1" eaLnBrk="1" hangingPunct="1"/>
            <a:r>
              <a:rPr lang="fa-IR" sz="2000" smtClean="0">
                <a:cs typeface="Tahoma" panose="020B0604030504040204" pitchFamily="34" charset="0"/>
              </a:rPr>
              <a:t>سنجه(1990) بر آن است كه سازمان هاي فراگير, سازمان هايي هستند كه در آن ها افراد به طور مداوم قابليت خود را به منظور خلق نتايجي كه دلخواه آنان است گسترش مي دهند، جايي كه الگو هاي مبسوط و نوين تفكر پرورش ميابد، جايي كه روحيه ي جمعي آزادانه شكل مي گيرد و جايي كه افراد بطور مستمر ياد مي گيرند كه چگونه با هم ياد بگيرند.</a:t>
            </a:r>
          </a:p>
          <a:p>
            <a:pPr algn="r" rtl="1" eaLnBrk="1" hangingPunct="1"/>
            <a:endParaRPr lang="fa-IR" sz="2000" smtClean="0">
              <a:cs typeface="Tahoma" panose="020B0604030504040204" pitchFamily="34" charset="0"/>
            </a:endParaRPr>
          </a:p>
          <a:p>
            <a:pPr algn="r" rtl="1" eaLnBrk="1" hangingPunct="1"/>
            <a:r>
              <a:rPr lang="fa-IR" sz="2000" smtClean="0">
                <a:latin typeface="Tahoma" panose="020B0604030504040204" pitchFamily="34" charset="0"/>
                <a:cs typeface="Tahoma" panose="020B0604030504040204" pitchFamily="34" charset="0"/>
              </a:rPr>
              <a:t>مارسيك و واتكينز(1999) سازمان يادگيرنده را</a:t>
            </a:r>
            <a:r>
              <a:rPr lang="en-US" sz="2000" smtClean="0">
                <a:latin typeface="Tahoma" panose="020B0604030504040204" pitchFamily="34" charset="0"/>
                <a:cs typeface="Tahoma" panose="020B0604030504040204" pitchFamily="34" charset="0"/>
              </a:rPr>
              <a:t> </a:t>
            </a:r>
            <a:r>
              <a:rPr lang="fa-IR" sz="2000" smtClean="0">
                <a:latin typeface="Tahoma" panose="020B0604030504040204" pitchFamily="34" charset="0"/>
                <a:cs typeface="Tahoma" panose="020B0604030504040204" pitchFamily="34" charset="0"/>
              </a:rPr>
              <a:t>سازماني كه بطور مستمر مي آموزد و خود را متحول مي سازد[مي دانند]... سازماني كه يادگيري را فرايندي مداوم و به شكلي استراتژيك، كاربردي مي سازد. فرايندي كه با كار تلفيق شده و به موازات آن در تكاپوست( يانگ، واتكينز، مارسيك، 2004: 33).</a:t>
            </a:r>
            <a:endParaRPr lang="en-US" sz="2000" smtClean="0">
              <a:latin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6C3D88C7-F45C-444C-9543-DB007B53AF3C}" type="slidenum">
              <a:rPr lang="ar-SA"/>
              <a:pPr eaLnBrk="1" hangingPunct="1"/>
              <a:t>88</a:t>
            </a:fld>
            <a:endParaRPr lang="en-US"/>
          </a:p>
        </p:txBody>
      </p:sp>
      <p:sp>
        <p:nvSpPr>
          <p:cNvPr id="96259" name="Rectangle 2"/>
          <p:cNvSpPr>
            <a:spLocks noGrp="1" noChangeArrowheads="1"/>
          </p:cNvSpPr>
          <p:nvPr>
            <p:ph type="title" idx="4294967295"/>
          </p:nvPr>
        </p:nvSpPr>
        <p:spPr>
          <a:xfrm>
            <a:off x="609600" y="152400"/>
            <a:ext cx="6870700" cy="1600200"/>
          </a:xfrm>
        </p:spPr>
        <p:txBody>
          <a:bodyPr anchor="ctr"/>
          <a:lstStyle/>
          <a:p>
            <a:pPr eaLnBrk="1" hangingPunct="1"/>
            <a:r>
              <a:rPr lang="fa-IR" sz="2400" b="1" smtClean="0">
                <a:latin typeface="Tahoma" panose="020B0604030504040204" pitchFamily="34" charset="0"/>
                <a:cs typeface="Tahoma" panose="020B0604030504040204" pitchFamily="34" charset="0"/>
              </a:rPr>
              <a:t>ابعاد سازمان يادگيرنده</a:t>
            </a:r>
            <a:endParaRPr lang="en-US" sz="2400" b="1" smtClean="0">
              <a:latin typeface="Tahoma" panose="020B0604030504040204" pitchFamily="34" charset="0"/>
              <a:cs typeface="Tahoma" panose="020B0604030504040204" pitchFamily="34" charset="0"/>
            </a:endParaRPr>
          </a:p>
        </p:txBody>
      </p:sp>
      <p:sp>
        <p:nvSpPr>
          <p:cNvPr id="96260" name="Rectangle 3"/>
          <p:cNvSpPr>
            <a:spLocks noGrp="1" noChangeArrowheads="1"/>
          </p:cNvSpPr>
          <p:nvPr>
            <p:ph type="body" idx="4294967295"/>
          </p:nvPr>
        </p:nvSpPr>
        <p:spPr>
          <a:xfrm>
            <a:off x="457200" y="1196975"/>
            <a:ext cx="8229600" cy="4929188"/>
          </a:xfrm>
        </p:spPr>
        <p:txBody>
          <a:bodyPr/>
          <a:lstStyle/>
          <a:p>
            <a:pPr algn="r" rtl="1" eaLnBrk="1" hangingPunct="1">
              <a:lnSpc>
                <a:spcPct val="80000"/>
              </a:lnSpc>
            </a:pPr>
            <a:r>
              <a:rPr lang="fa-IR" sz="2000" b="1" smtClean="0">
                <a:cs typeface="Tahoma" panose="020B0604030504040204" pitchFamily="34" charset="0"/>
              </a:rPr>
              <a:t>يادگيري مستمر:</a:t>
            </a:r>
            <a:r>
              <a:rPr lang="fa-IR" sz="2000" smtClean="0">
                <a:cs typeface="Tahoma" panose="020B0604030504040204" pitchFamily="34" charset="0"/>
              </a:rPr>
              <a:t> بيانگر تلاش سازمان جهت خلق و ايجاد فرصت هاي يادگيري مداوم براي همه ي اعضاء مي باشد</a:t>
            </a:r>
          </a:p>
          <a:p>
            <a:pPr algn="r" rtl="1" eaLnBrk="1" hangingPunct="1">
              <a:lnSpc>
                <a:spcPct val="80000"/>
              </a:lnSpc>
            </a:pPr>
            <a:r>
              <a:rPr lang="fa-IR" sz="2000" b="1" smtClean="0">
                <a:cs typeface="Tahoma" panose="020B0604030504040204" pitchFamily="34" charset="0"/>
              </a:rPr>
              <a:t>پرسش و گفتگو :</a:t>
            </a:r>
            <a:r>
              <a:rPr lang="fa-IR" sz="2000" smtClean="0">
                <a:cs typeface="Tahoma" panose="020B0604030504040204" pitchFamily="34" charset="0"/>
              </a:rPr>
              <a:t> اين بعد به تلاش سازمان براي ايجاد فرهنگ پرسش، باز خورد ، و آزمايش باز مي گردد.</a:t>
            </a:r>
          </a:p>
          <a:p>
            <a:pPr algn="r" rtl="1" eaLnBrk="1" hangingPunct="1">
              <a:lnSpc>
                <a:spcPct val="80000"/>
              </a:lnSpc>
            </a:pPr>
            <a:r>
              <a:rPr lang="fa-IR" sz="2000" b="1" smtClean="0">
                <a:cs typeface="Tahoma" panose="020B0604030504040204" pitchFamily="34" charset="0"/>
              </a:rPr>
              <a:t>يادگيري تيمي :</a:t>
            </a:r>
            <a:r>
              <a:rPr lang="fa-IR" sz="2000" smtClean="0">
                <a:cs typeface="Tahoma" panose="020B0604030504040204" pitchFamily="34" charset="0"/>
              </a:rPr>
              <a:t> به روحيه همكاري و مهارت هاي همكاري باز مي گردد كه استفاده اثربخش از تيم را استحكام مي بخشد</a:t>
            </a:r>
          </a:p>
          <a:p>
            <a:pPr algn="r" rtl="1" eaLnBrk="1" hangingPunct="1">
              <a:lnSpc>
                <a:spcPct val="80000"/>
              </a:lnSpc>
            </a:pPr>
            <a:r>
              <a:rPr lang="fa-IR" sz="2000" b="1" smtClean="0">
                <a:cs typeface="Tahoma" panose="020B0604030504040204" pitchFamily="34" charset="0"/>
              </a:rPr>
              <a:t>توانمند سازي :</a:t>
            </a:r>
            <a:r>
              <a:rPr lang="fa-IR" sz="2000" smtClean="0">
                <a:cs typeface="Tahoma" panose="020B0604030504040204" pitchFamily="34" charset="0"/>
              </a:rPr>
              <a:t> نمايانگر فرآيندي در سازمان جهت ايجاد و به اشتراك نهادن يك آرمان مشترك و بازخورد گرفتن از اعضاء در مورد شكاف بين وضعيت موجود و آرمان  است.</a:t>
            </a:r>
          </a:p>
          <a:p>
            <a:pPr algn="r" rtl="1" eaLnBrk="1" hangingPunct="1">
              <a:lnSpc>
                <a:spcPct val="80000"/>
              </a:lnSpc>
            </a:pPr>
            <a:r>
              <a:rPr lang="fa-IR" sz="2000" b="1" smtClean="0">
                <a:cs typeface="Tahoma" panose="020B0604030504040204" pitchFamily="34" charset="0"/>
              </a:rPr>
              <a:t>سيستم جايگيري:</a:t>
            </a:r>
            <a:r>
              <a:rPr lang="fa-IR" sz="2000" smtClean="0">
                <a:cs typeface="Tahoma" panose="020B0604030504040204" pitchFamily="34" charset="0"/>
              </a:rPr>
              <a:t>  نشان دهنده ي تلاش هايي است كه به منظور استقرار سيستمي جهت تجسم بخشيدن و به اشتراك گذاردن يادگيري صورت مي گيرد.</a:t>
            </a:r>
          </a:p>
          <a:p>
            <a:pPr algn="r" rtl="1" eaLnBrk="1" hangingPunct="1">
              <a:lnSpc>
                <a:spcPct val="80000"/>
              </a:lnSpc>
            </a:pPr>
            <a:r>
              <a:rPr lang="fa-IR" sz="2000" b="1" smtClean="0">
                <a:cs typeface="Tahoma" panose="020B0604030504040204" pitchFamily="34" charset="0"/>
              </a:rPr>
              <a:t>ارتباط و اتصال سيستم :</a:t>
            </a:r>
            <a:r>
              <a:rPr lang="fa-IR" sz="2000" smtClean="0">
                <a:cs typeface="Tahoma" panose="020B0604030504040204" pitchFamily="34" charset="0"/>
              </a:rPr>
              <a:t> اين بعد منعكس كننده ي تفكر جهاني و اعماليست كه جهت اتصال و ارتباط سازمان به محيط داخلي و خارجي اش انجام مي شود. </a:t>
            </a:r>
          </a:p>
          <a:p>
            <a:pPr algn="r" rtl="1" eaLnBrk="1" hangingPunct="1">
              <a:lnSpc>
                <a:spcPct val="80000"/>
              </a:lnSpc>
            </a:pPr>
            <a:r>
              <a:rPr lang="fa-IR" sz="2000" b="1" smtClean="0">
                <a:cs typeface="Tahoma" panose="020B0604030504040204" pitchFamily="34" charset="0"/>
              </a:rPr>
              <a:t>رهبري استراتژيك :</a:t>
            </a:r>
            <a:r>
              <a:rPr lang="fa-IR" sz="2000" smtClean="0">
                <a:cs typeface="Tahoma" panose="020B0604030504040204" pitchFamily="34" charset="0"/>
              </a:rPr>
              <a:t> گوياي حدودي است كه مديران بصورتي استراتژيك مي انديشند كه چه سان از يادگيري براي ايجاد تغيير و حركت سازمان در جهات جديد و در بازارهاي نو استفاده كنند</a:t>
            </a:r>
            <a:r>
              <a:rPr lang="en-US" sz="2000" smtClean="0">
                <a:cs typeface="Tahoma" panose="020B0604030504040204" pitchFamily="34" charset="0"/>
              </a:rPr>
              <a:t> </a:t>
            </a:r>
            <a:r>
              <a:rPr lang="fa-IR" sz="2000" smtClean="0">
                <a:cs typeface="Tahoma" panose="020B0604030504040204" pitchFamily="34" charset="0"/>
              </a:rPr>
              <a:t>.</a:t>
            </a:r>
            <a:endParaRPr lang="en-US" sz="2000" smtClean="0">
              <a:cs typeface="Tahoma" panose="020B0604030504040204" pitchFamily="34" charset="0"/>
            </a:endParaRPr>
          </a:p>
          <a:p>
            <a:pPr algn="r" rtl="1" eaLnBrk="1" hangingPunct="1">
              <a:lnSpc>
                <a:spcPct val="80000"/>
              </a:lnSpc>
              <a:buFontTx/>
              <a:buNone/>
            </a:pPr>
            <a:endParaRPr lang="en-US" sz="2000" smtClean="0">
              <a:cs typeface="Tahoma" panose="020B0604030504040204" pitchFamily="34" charset="0"/>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11F997F7-BA33-4714-8D28-54828D91457A}" type="slidenum">
              <a:rPr lang="ar-SA"/>
              <a:pPr eaLnBrk="1" hangingPunct="1"/>
              <a:t>89</a:t>
            </a:fld>
            <a:endParaRPr lang="en-US"/>
          </a:p>
        </p:txBody>
      </p:sp>
      <p:sp>
        <p:nvSpPr>
          <p:cNvPr id="1044" name="Rectangle 2"/>
          <p:cNvSpPr>
            <a:spLocks noGrp="1" noChangeArrowheads="1"/>
          </p:cNvSpPr>
          <p:nvPr>
            <p:ph type="title" idx="4294967295"/>
          </p:nvPr>
        </p:nvSpPr>
        <p:spPr/>
        <p:txBody>
          <a:bodyPr anchor="ctr"/>
          <a:lstStyle/>
          <a:p>
            <a:pPr eaLnBrk="1" hangingPunct="1"/>
            <a:r>
              <a:rPr lang="fa-IR" sz="2400" b="1" smtClean="0">
                <a:latin typeface="Tahoma" panose="020B0604030504040204" pitchFamily="34" charset="0"/>
                <a:cs typeface="Tahoma" panose="020B0604030504040204" pitchFamily="34" charset="0"/>
              </a:rPr>
              <a:t>مدل تحليلي ابعاد سازمان يادگيرنده</a:t>
            </a:r>
            <a:r>
              <a:rPr lang="en-US" sz="2400" b="1" smtClean="0">
                <a:latin typeface="Tahoma" panose="020B0604030504040204" pitchFamily="34" charset="0"/>
                <a:cs typeface="Tahoma" panose="020B0604030504040204" pitchFamily="34" charset="0"/>
              </a:rPr>
              <a:t/>
            </a:r>
            <a:br>
              <a:rPr lang="en-US" sz="2400" b="1" smtClean="0">
                <a:latin typeface="Tahoma" panose="020B0604030504040204" pitchFamily="34" charset="0"/>
                <a:cs typeface="Tahoma" panose="020B0604030504040204" pitchFamily="34" charset="0"/>
              </a:rPr>
            </a:br>
            <a:endParaRPr lang="en-US" sz="2400" b="1" smtClean="0">
              <a:latin typeface="Tahoma" panose="020B0604030504040204" pitchFamily="34" charset="0"/>
              <a:cs typeface="Tahoma" panose="020B0604030504040204" pitchFamily="34" charset="0"/>
            </a:endParaRPr>
          </a:p>
        </p:txBody>
      </p:sp>
      <p:graphicFrame>
        <p:nvGraphicFramePr>
          <p:cNvPr id="2" name="Diagram 1"/>
          <p:cNvGraphicFramePr/>
          <p:nvPr/>
        </p:nvGraphicFramePr>
        <p:xfrm>
          <a:off x="2268538" y="1341438"/>
          <a:ext cx="4665662" cy="5229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247ED1DA-69A6-42B8-B75E-456203BD9FDA}" type="slidenum">
              <a:rPr lang="ar-SA"/>
              <a:pPr eaLnBrk="1" hangingPunct="1"/>
              <a:t>9</a:t>
            </a:fld>
            <a:endParaRPr lang="en-US"/>
          </a:p>
        </p:txBody>
      </p:sp>
      <p:sp>
        <p:nvSpPr>
          <p:cNvPr id="64514" name="Rectangle 2"/>
          <p:cNvSpPr>
            <a:spLocks noGrp="1" noChangeArrowheads="1"/>
          </p:cNvSpPr>
          <p:nvPr>
            <p:ph type="title"/>
          </p:nvPr>
        </p:nvSpPr>
        <p:spPr/>
        <p:txBody>
          <a:bodyPr/>
          <a:lstStyle/>
          <a:p>
            <a:pPr eaLnBrk="1" hangingPunct="1">
              <a:defRPr/>
            </a:pPr>
            <a:r>
              <a:rPr lang="fa-IR" sz="6600" b="1" smtClean="0">
                <a:solidFill>
                  <a:schemeClr val="folHlink"/>
                </a:solidFill>
                <a:effectLst>
                  <a:outerShdw blurRad="38100" dist="38100" dir="2700000" algn="tl">
                    <a:srgbClr val="C0C0C0"/>
                  </a:outerShdw>
                </a:effectLst>
                <a:cs typeface="Titr" pitchFamily="2" charset="-78"/>
              </a:rPr>
              <a:t>خلاقيت چيست؟</a:t>
            </a:r>
            <a:endParaRPr lang="en-US" sz="6600" b="1" smtClean="0">
              <a:solidFill>
                <a:schemeClr val="folHlink"/>
              </a:solidFill>
              <a:effectLst>
                <a:outerShdw blurRad="38100" dist="38100" dir="2700000" algn="tl">
                  <a:srgbClr val="C0C0C0"/>
                </a:outerShdw>
              </a:effectLst>
              <a:cs typeface="Titr" pitchFamily="2" charset="-78"/>
            </a:endParaRPr>
          </a:p>
        </p:txBody>
      </p:sp>
      <p:sp>
        <p:nvSpPr>
          <p:cNvPr id="64515" name="Rectangle 3"/>
          <p:cNvSpPr>
            <a:spLocks noGrp="1" noChangeArrowheads="1"/>
          </p:cNvSpPr>
          <p:nvPr>
            <p:ph type="body" idx="1"/>
          </p:nvPr>
        </p:nvSpPr>
        <p:spPr/>
        <p:txBody>
          <a:bodyPr/>
          <a:lstStyle/>
          <a:p>
            <a:pPr algn="just" rtl="1" eaLnBrk="1" hangingPunct="1">
              <a:defRPr/>
            </a:pPr>
            <a:r>
              <a:rPr lang="fa-IR" altLang="fa-IR" b="1" smtClean="0">
                <a:cs typeface="Titr" pitchFamily="2" charset="-78"/>
              </a:rPr>
              <a:t>تواناي</a:t>
            </a:r>
            <a:r>
              <a:rPr lang="ar-SA" altLang="fa-IR" b="1" smtClean="0">
                <a:cs typeface="Titr" pitchFamily="2" charset="-78"/>
              </a:rPr>
              <a:t>ي</a:t>
            </a:r>
            <a:r>
              <a:rPr lang="fa-IR" altLang="fa-IR" b="1" smtClean="0">
                <a:cs typeface="Titr" pitchFamily="2" charset="-78"/>
              </a:rPr>
              <a:t> حل مسايل</a:t>
            </a:r>
            <a:r>
              <a:rPr lang="ar-SA" altLang="fa-IR" b="1" smtClean="0">
                <a:cs typeface="Titr" pitchFamily="2" charset="-78"/>
              </a:rPr>
              <a:t>ي</a:t>
            </a:r>
            <a:r>
              <a:rPr lang="fa-IR" altLang="fa-IR" b="1" smtClean="0">
                <a:cs typeface="Titr" pitchFamily="2" charset="-78"/>
              </a:rPr>
              <a:t> که فرد قبلا حل آنها را نياموخته است(</a:t>
            </a:r>
            <a:r>
              <a:rPr lang="en-US" altLang="fa-IR" b="1" smtClean="0">
                <a:cs typeface="Titr" pitchFamily="2" charset="-78"/>
              </a:rPr>
              <a:t>Weisberg</a:t>
            </a:r>
            <a:r>
              <a:rPr lang="fa-IR" altLang="fa-IR" b="1" smtClean="0">
                <a:cs typeface="Titr" pitchFamily="2" charset="-78"/>
              </a:rPr>
              <a:t>)</a:t>
            </a:r>
          </a:p>
          <a:p>
            <a:pPr algn="just" rtl="1" eaLnBrk="1" hangingPunct="1">
              <a:defRPr/>
            </a:pPr>
            <a:r>
              <a:rPr lang="fa-IR" altLang="fa-IR" b="1" smtClean="0">
                <a:cs typeface="Titr" pitchFamily="2" charset="-78"/>
              </a:rPr>
              <a:t>فرآيند</a:t>
            </a:r>
            <a:r>
              <a:rPr lang="ar-SA" altLang="fa-IR" b="1" smtClean="0">
                <a:cs typeface="Titr" pitchFamily="2" charset="-78"/>
              </a:rPr>
              <a:t>ي</a:t>
            </a:r>
            <a:r>
              <a:rPr lang="fa-IR" altLang="fa-IR" b="1" smtClean="0">
                <a:cs typeface="Titr" pitchFamily="2" charset="-78"/>
              </a:rPr>
              <a:t> که نتيجه آن کار تازه ا</a:t>
            </a:r>
            <a:r>
              <a:rPr lang="ar-SA" altLang="fa-IR" b="1" smtClean="0">
                <a:cs typeface="Titr" pitchFamily="2" charset="-78"/>
              </a:rPr>
              <a:t>ي</a:t>
            </a:r>
            <a:r>
              <a:rPr lang="fa-IR" altLang="fa-IR" b="1" smtClean="0">
                <a:cs typeface="Titr" pitchFamily="2" charset="-78"/>
              </a:rPr>
              <a:t> باشد که توسط گروه</a:t>
            </a:r>
            <a:r>
              <a:rPr lang="ar-SA" altLang="fa-IR" b="1" smtClean="0">
                <a:cs typeface="Titr" pitchFamily="2" charset="-78"/>
              </a:rPr>
              <a:t>ي</a:t>
            </a:r>
            <a:r>
              <a:rPr lang="fa-IR" altLang="fa-IR" b="1" smtClean="0">
                <a:cs typeface="Titr" pitchFamily="2" charset="-78"/>
              </a:rPr>
              <a:t> در يک زمان مفيد و ارزشمند تلق</a:t>
            </a:r>
            <a:r>
              <a:rPr lang="ar-SA" altLang="fa-IR" b="1" smtClean="0">
                <a:cs typeface="Titr" pitchFamily="2" charset="-78"/>
              </a:rPr>
              <a:t>ي</a:t>
            </a:r>
            <a:r>
              <a:rPr lang="fa-IR" altLang="fa-IR" b="1" smtClean="0">
                <a:cs typeface="Titr" pitchFamily="2" charset="-78"/>
              </a:rPr>
              <a:t> شود.(</a:t>
            </a:r>
            <a:r>
              <a:rPr lang="en-US" altLang="fa-IR" b="1" smtClean="0">
                <a:cs typeface="Titr" pitchFamily="2" charset="-78"/>
              </a:rPr>
              <a:t>Stein</a:t>
            </a:r>
            <a:r>
              <a:rPr lang="fa-IR" altLang="fa-IR" b="1" smtClean="0">
                <a:cs typeface="Titr" pitchFamily="2" charset="-78"/>
              </a:rPr>
              <a:t>) </a:t>
            </a:r>
          </a:p>
          <a:p>
            <a:pPr algn="just" rtl="1" eaLnBrk="1" hangingPunct="1">
              <a:lnSpc>
                <a:spcPct val="90000"/>
              </a:lnSpc>
              <a:buFontTx/>
              <a:buNone/>
              <a:defRPr/>
            </a:pPr>
            <a:r>
              <a:rPr lang="ar-SA" altLang="fa-IR" smtClean="0">
                <a:solidFill>
                  <a:srgbClr val="FF5050"/>
                </a:solidFill>
                <a:effectLst>
                  <a:outerShdw blurRad="38100" dist="38100" dir="2700000" algn="tl">
                    <a:srgbClr val="C0C0C0"/>
                  </a:outerShdw>
                </a:effectLst>
                <a:cs typeface="Titr" pitchFamily="2" charset="-78"/>
              </a:rPr>
              <a:t>توانايي ايجاد ايده هاي جديد داراي ارزش براي مشتري.</a:t>
            </a:r>
            <a:endParaRPr lang="fa-IR" altLang="fa-IR" smtClean="0">
              <a:solidFill>
                <a:srgbClr val="FF5050"/>
              </a:solidFill>
              <a:effectLst>
                <a:outerShdw blurRad="38100" dist="38100" dir="2700000" algn="tl">
                  <a:srgbClr val="C0C0C0"/>
                </a:outerShdw>
              </a:effectLst>
              <a:cs typeface="Titr" pitchFamily="2" charset="-78"/>
            </a:endParaRPr>
          </a:p>
          <a:p>
            <a:pPr algn="just" rtl="1" eaLnBrk="1" hangingPunct="1">
              <a:defRPr/>
            </a:pPr>
            <a:endParaRPr lang="fa-IR" altLang="fa-IR" b="1" smtClean="0">
              <a:cs typeface="Titr" pitchFamily="2" charset="-78"/>
            </a:endParaRPr>
          </a:p>
          <a:p>
            <a:pPr algn="just" rtl="1" eaLnBrk="1" hangingPunct="1">
              <a:defRPr/>
            </a:pPr>
            <a:endParaRPr lang="en-US" smtClean="0">
              <a:cs typeface="Titr" pitchFamily="2" charset="-78"/>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411C62A2-DEDC-4715-A28B-8FC10DEEE15F}" type="slidenum">
              <a:rPr lang="ar-SA"/>
              <a:pPr eaLnBrk="1" hangingPunct="1"/>
              <a:t>90</a:t>
            </a:fld>
            <a:endParaRPr lang="en-US"/>
          </a:p>
        </p:txBody>
      </p:sp>
      <p:sp>
        <p:nvSpPr>
          <p:cNvPr id="2058" name="Rectangle 2"/>
          <p:cNvSpPr>
            <a:spLocks noGrp="1" noChangeArrowheads="1"/>
          </p:cNvSpPr>
          <p:nvPr>
            <p:ph type="title" idx="4294967295"/>
          </p:nvPr>
        </p:nvSpPr>
        <p:spPr>
          <a:xfrm>
            <a:off x="685800" y="152400"/>
            <a:ext cx="6870700" cy="1292225"/>
          </a:xfrm>
        </p:spPr>
        <p:txBody>
          <a:bodyPr anchor="ctr"/>
          <a:lstStyle/>
          <a:p>
            <a:pPr eaLnBrk="1" hangingPunct="1"/>
            <a:r>
              <a:rPr lang="fa-IR" sz="2000" b="1" smtClean="0">
                <a:latin typeface="Tahoma" panose="020B0604030504040204" pitchFamily="34" charset="0"/>
                <a:cs typeface="Tahoma" panose="020B0604030504040204" pitchFamily="34" charset="0"/>
              </a:rPr>
              <a:t>سطوح مختلف يادگيري سازمان و ابعاد مرتبط با  هر كدام</a:t>
            </a:r>
            <a:br>
              <a:rPr lang="fa-IR" sz="2000" b="1" smtClean="0">
                <a:latin typeface="Tahoma" panose="020B0604030504040204" pitchFamily="34" charset="0"/>
                <a:cs typeface="Tahoma" panose="020B0604030504040204" pitchFamily="34" charset="0"/>
              </a:rPr>
            </a:br>
            <a:endParaRPr lang="en-US" sz="2000" b="1" smtClean="0">
              <a:latin typeface="Tahoma" panose="020B0604030504040204" pitchFamily="34" charset="0"/>
              <a:cs typeface="Tahoma" panose="020B0604030504040204" pitchFamily="34" charset="0"/>
            </a:endParaRPr>
          </a:p>
        </p:txBody>
      </p:sp>
      <p:grpSp>
        <p:nvGrpSpPr>
          <p:cNvPr id="2" name="Diagram 3"/>
          <p:cNvGrpSpPr>
            <a:grpSpLocks noChangeAspect="1"/>
          </p:cNvGrpSpPr>
          <p:nvPr/>
        </p:nvGrpSpPr>
        <p:grpSpPr bwMode="auto">
          <a:xfrm>
            <a:off x="4605338" y="1828800"/>
            <a:ext cx="3776662" cy="3657600"/>
            <a:chOff x="3929" y="-1950"/>
            <a:chExt cx="3826" cy="6105"/>
          </a:xfrm>
        </p:grpSpPr>
        <p:graphicFrame>
          <p:nvGraphicFramePr>
            <p:cNvPr id="5" name="Diagram 4"/>
            <p:cNvGraphicFramePr/>
            <p:nvPr/>
          </p:nvGraphicFramePr>
          <p:xfrm>
            <a:off x="3929" y="-1950"/>
            <a:ext cx="3826" cy="61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Line 8"/>
            <p:cNvSpPr>
              <a:spLocks noChangeShapeType="1"/>
            </p:cNvSpPr>
            <p:nvPr/>
          </p:nvSpPr>
          <p:spPr bwMode="auto">
            <a:xfrm flipH="1">
              <a:off x="4353" y="694"/>
              <a:ext cx="1961"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sp>
          <p:nvSpPr>
            <p:cNvPr id="4" name="Line 9"/>
            <p:cNvSpPr>
              <a:spLocks noChangeShapeType="1"/>
            </p:cNvSpPr>
            <p:nvPr/>
          </p:nvSpPr>
          <p:spPr bwMode="auto">
            <a:xfrm flipH="1">
              <a:off x="4353" y="1511"/>
              <a:ext cx="2432" cy="1"/>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a-IR"/>
            </a:p>
          </p:txBody>
        </p:sp>
      </p:grpSp>
      <p:sp>
        <p:nvSpPr>
          <p:cNvPr id="2059" name="Rectangle 10"/>
          <p:cNvSpPr>
            <a:spLocks noChangeArrowheads="1"/>
          </p:cNvSpPr>
          <p:nvPr/>
        </p:nvSpPr>
        <p:spPr bwMode="auto">
          <a:xfrm>
            <a:off x="971550" y="2924175"/>
            <a:ext cx="4248150" cy="576263"/>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r>
              <a:rPr lang="fa-IR" sz="1600">
                <a:latin typeface="Times New Roman" panose="02020603050405020304" pitchFamily="18" charset="0"/>
                <a:cs typeface="Tahoma" panose="020B0604030504040204" pitchFamily="34" charset="0"/>
              </a:rPr>
              <a:t>يادگيري مستمر</a:t>
            </a:r>
            <a:r>
              <a:rPr lang="ar-SA" sz="1600">
                <a:latin typeface="Times New Roman" panose="02020603050405020304" pitchFamily="18" charset="0"/>
                <a:cs typeface="Tahoma" panose="020B0604030504040204" pitchFamily="34" charset="0"/>
              </a:rPr>
              <a:t>، </a:t>
            </a:r>
            <a:r>
              <a:rPr lang="fa-IR" sz="1600">
                <a:latin typeface="Times New Roman" panose="02020603050405020304" pitchFamily="18" charset="0"/>
                <a:cs typeface="Tahoma" panose="020B0604030504040204" pitchFamily="34" charset="0"/>
              </a:rPr>
              <a:t>پرسش و گفتگو</a:t>
            </a:r>
            <a:r>
              <a:rPr lang="en-US" sz="1600">
                <a:latin typeface="Times New Roman" panose="02020603050405020304" pitchFamily="18" charset="0"/>
                <a:cs typeface="Tahoma" panose="020B0604030504040204" pitchFamily="34" charset="0"/>
              </a:rPr>
              <a:t> </a:t>
            </a:r>
          </a:p>
        </p:txBody>
      </p:sp>
      <p:sp>
        <p:nvSpPr>
          <p:cNvPr id="2060" name="Rectangle 11"/>
          <p:cNvSpPr>
            <a:spLocks noChangeArrowheads="1"/>
          </p:cNvSpPr>
          <p:nvPr/>
        </p:nvSpPr>
        <p:spPr bwMode="auto">
          <a:xfrm>
            <a:off x="971550" y="3573463"/>
            <a:ext cx="4248150" cy="5762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eaLnBrk="1" hangingPunct="1"/>
            <a:r>
              <a:rPr lang="fa-IR" sz="1600">
                <a:latin typeface="Times New Roman" panose="02020603050405020304" pitchFamily="18" charset="0"/>
                <a:cs typeface="Tahoma" panose="020B0604030504040204" pitchFamily="34" charset="0"/>
              </a:rPr>
              <a:t>يادگيري تيمي</a:t>
            </a:r>
            <a:r>
              <a:rPr lang="en-US" sz="1600">
                <a:latin typeface="Times New Roman" panose="02020603050405020304" pitchFamily="18" charset="0"/>
                <a:cs typeface="Tahoma" panose="020B0604030504040204" pitchFamily="34" charset="0"/>
              </a:rPr>
              <a:t> </a:t>
            </a:r>
          </a:p>
        </p:txBody>
      </p:sp>
      <p:sp>
        <p:nvSpPr>
          <p:cNvPr id="2061" name="Rectangle 12"/>
          <p:cNvSpPr>
            <a:spLocks noChangeArrowheads="1"/>
          </p:cNvSpPr>
          <p:nvPr/>
        </p:nvSpPr>
        <p:spPr bwMode="auto">
          <a:xfrm>
            <a:off x="971550" y="4221163"/>
            <a:ext cx="4248150" cy="79216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ctr" rtl="1" eaLnBrk="1" hangingPunct="1"/>
            <a:r>
              <a:rPr lang="fa-IR" sz="1600">
                <a:latin typeface="Times New Roman" panose="02020603050405020304" pitchFamily="18" charset="0"/>
                <a:cs typeface="Tahoma" panose="020B0604030504040204" pitchFamily="34" charset="0"/>
              </a:rPr>
              <a:t>توانمند سازي، اتصال و ارتباط سيستم</a:t>
            </a:r>
          </a:p>
          <a:p>
            <a:pPr algn="ctr" rtl="1" eaLnBrk="1" hangingPunct="1"/>
            <a:r>
              <a:rPr lang="fa-IR" sz="1600">
                <a:latin typeface="Times New Roman" panose="02020603050405020304" pitchFamily="18" charset="0"/>
                <a:cs typeface="Tahoma" panose="020B0604030504040204" pitchFamily="34" charset="0"/>
              </a:rPr>
              <a:t>،  سيستم جايگيري</a:t>
            </a:r>
            <a:r>
              <a:rPr lang="ar-SA" sz="1600">
                <a:latin typeface="Times New Roman" panose="02020603050405020304" pitchFamily="18" charset="0"/>
                <a:cs typeface="Tahoma" panose="020B0604030504040204" pitchFamily="34" charset="0"/>
              </a:rPr>
              <a:t>، </a:t>
            </a:r>
            <a:r>
              <a:rPr lang="fa-IR" sz="1600">
                <a:latin typeface="Times New Roman" panose="02020603050405020304" pitchFamily="18" charset="0"/>
                <a:cs typeface="Tahoma" panose="020B0604030504040204" pitchFamily="34" charset="0"/>
              </a:rPr>
              <a:t>رهبري استراتژيك</a:t>
            </a:r>
            <a:endParaRPr lang="en-US" sz="1600">
              <a:latin typeface="Times New Roman" panose="02020603050405020304" pitchFamily="18" charset="0"/>
              <a:cs typeface="Tahoma" panose="020B0604030504040204" pitchFamily="34"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omic Sans MS" panose="030F0702030302020204" pitchFamily="66" charset="0"/>
                <a:cs typeface="Arial" panose="020B0604020202020204" pitchFamily="34" charset="0"/>
              </a:defRPr>
            </a:lvl1pPr>
            <a:lvl2pPr marL="742950" indent="-285750" eaLnBrk="0" hangingPunct="0">
              <a:defRPr>
                <a:solidFill>
                  <a:schemeClr val="tx1"/>
                </a:solidFill>
                <a:latin typeface="Comic Sans MS" panose="030F0702030302020204" pitchFamily="66" charset="0"/>
                <a:cs typeface="Arial" panose="020B0604020202020204" pitchFamily="34" charset="0"/>
              </a:defRPr>
            </a:lvl2pPr>
            <a:lvl3pPr marL="1143000" indent="-228600" eaLnBrk="0" hangingPunct="0">
              <a:defRPr>
                <a:solidFill>
                  <a:schemeClr val="tx1"/>
                </a:solidFill>
                <a:latin typeface="Comic Sans MS" panose="030F0702030302020204" pitchFamily="66" charset="0"/>
                <a:cs typeface="Arial" panose="020B0604020202020204" pitchFamily="34" charset="0"/>
              </a:defRPr>
            </a:lvl3pPr>
            <a:lvl4pPr marL="1600200" indent="-228600" eaLnBrk="0" hangingPunct="0">
              <a:defRPr>
                <a:solidFill>
                  <a:schemeClr val="tx1"/>
                </a:solidFill>
                <a:latin typeface="Comic Sans MS" panose="030F0702030302020204" pitchFamily="66" charset="0"/>
                <a:cs typeface="Arial" panose="020B0604020202020204" pitchFamily="34" charset="0"/>
              </a:defRPr>
            </a:lvl4pPr>
            <a:lvl5pPr marL="2057400" indent="-228600" eaLnBrk="0" hangingPunct="0">
              <a:defRPr>
                <a:solidFill>
                  <a:schemeClr val="tx1"/>
                </a:solidFill>
                <a:latin typeface="Comic Sans MS" panose="030F0702030302020204" pitchFamily="66"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eaLnBrk="1" hangingPunct="1"/>
            <a:fld id="{37D0185C-8887-42C1-A58C-A7F65614CA55}" type="slidenum">
              <a:rPr lang="ar-SA"/>
              <a:pPr eaLnBrk="1" hangingPunct="1"/>
              <a:t>91</a:t>
            </a:fld>
            <a:endParaRPr lang="en-US"/>
          </a:p>
        </p:txBody>
      </p:sp>
      <p:sp>
        <p:nvSpPr>
          <p:cNvPr id="200706" name="Rectangle 2"/>
          <p:cNvSpPr>
            <a:spLocks noGrp="1" noChangeArrowheads="1"/>
          </p:cNvSpPr>
          <p:nvPr>
            <p:ph type="ctrTitle"/>
          </p:nvPr>
        </p:nvSpPr>
        <p:spPr>
          <a:xfrm>
            <a:off x="685800" y="-68263"/>
            <a:ext cx="7772400" cy="960438"/>
          </a:xfrm>
          <a:effectLst>
            <a:outerShdw dist="71842" dir="2700000" algn="ctr" rotWithShape="0">
              <a:srgbClr val="000066"/>
            </a:outerShdw>
          </a:effectLst>
        </p:spPr>
        <p:txBody>
          <a:bodyPr/>
          <a:lstStyle/>
          <a:p>
            <a:pPr defTabSz="1025525" eaLnBrk="1" hangingPunct="1">
              <a:defRPr/>
            </a:pPr>
            <a:r>
              <a:rPr lang="fa-IR" sz="4800" b="1" smtClean="0">
                <a:solidFill>
                  <a:srgbClr val="66FF33"/>
                </a:solidFill>
              </a:rPr>
              <a:t>منابع</a:t>
            </a:r>
            <a:endParaRPr lang="en-US" sz="4800" b="1" smtClean="0">
              <a:solidFill>
                <a:srgbClr val="66FF33"/>
              </a:solidFill>
            </a:endParaRPr>
          </a:p>
        </p:txBody>
      </p:sp>
      <p:sp>
        <p:nvSpPr>
          <p:cNvPr id="200707" name="Rectangle 3"/>
          <p:cNvSpPr>
            <a:spLocks noGrp="1" noChangeArrowheads="1"/>
          </p:cNvSpPr>
          <p:nvPr>
            <p:ph type="subTitle" idx="1"/>
          </p:nvPr>
        </p:nvSpPr>
        <p:spPr>
          <a:xfrm>
            <a:off x="0" y="914400"/>
            <a:ext cx="9144000" cy="5761038"/>
          </a:xfrm>
        </p:spPr>
        <p:txBody>
          <a:bodyPr/>
          <a:lstStyle/>
          <a:p>
            <a:pPr algn="r" defTabSz="1025525" eaLnBrk="1" hangingPunct="1">
              <a:lnSpc>
                <a:spcPct val="90000"/>
              </a:lnSpc>
              <a:defRPr/>
            </a:pPr>
            <a:endParaRPr lang="en-US" sz="2200" smtClean="0">
              <a:cs typeface="B Zar" pitchFamily="2" charset="-78"/>
            </a:endParaRPr>
          </a:p>
          <a:p>
            <a:pPr algn="r" defTabSz="1025525" eaLnBrk="1" hangingPunct="1">
              <a:lnSpc>
                <a:spcPct val="90000"/>
              </a:lnSpc>
              <a:defRPr/>
            </a:pPr>
            <a:r>
              <a:rPr lang="fa-IR" sz="1800" smtClean="0">
                <a:cs typeface="B Zar" pitchFamily="2" charset="-78"/>
              </a:rPr>
              <a:t>1-آقايي ،تيمور ،خلاقيت و نوآوري در سازمان ها و انسان ها ،انتشارات ترمه</a:t>
            </a:r>
            <a:endParaRPr lang="fa-IR" sz="2200" smtClean="0">
              <a:cs typeface="B Zar" pitchFamily="2" charset="-78"/>
            </a:endParaRPr>
          </a:p>
          <a:p>
            <a:pPr algn="r" defTabSz="1025525" eaLnBrk="1" hangingPunct="1">
              <a:lnSpc>
                <a:spcPct val="90000"/>
              </a:lnSpc>
              <a:defRPr/>
            </a:pPr>
            <a:r>
              <a:rPr lang="fa-IR" sz="1800" smtClean="0">
                <a:cs typeface="B Zar" pitchFamily="2" charset="-78"/>
              </a:rPr>
              <a:t>2</a:t>
            </a:r>
            <a:r>
              <a:rPr lang="ar-SA" sz="1800" smtClean="0">
                <a:cs typeface="B Zar" pitchFamily="2" charset="-78"/>
              </a:rPr>
              <a:t>- الواني ، سيدمهدي ، مديريت عمومي ، چاپ پنجم ، نشر ني ، تهران ، 1371، </a:t>
            </a:r>
            <a:r>
              <a:rPr lang="en-US" sz="1800" smtClean="0">
                <a:cs typeface="B Zar" pitchFamily="2" charset="-78"/>
              </a:rPr>
              <a:t/>
            </a:r>
            <a:br>
              <a:rPr lang="en-US" sz="1800" smtClean="0">
                <a:cs typeface="B Zar" pitchFamily="2" charset="-78"/>
              </a:rPr>
            </a:br>
            <a:r>
              <a:rPr lang="fa-IR" sz="1800" smtClean="0">
                <a:cs typeface="B Zar" pitchFamily="2" charset="-78"/>
              </a:rPr>
              <a:t>3-تاوسند جانو فيوير ژاك كليدهاي طلايي مديريت خلاق ،ترجمه مهين خالصي</a:t>
            </a:r>
          </a:p>
          <a:p>
            <a:pPr algn="r" defTabSz="1025525" eaLnBrk="1" hangingPunct="1">
              <a:lnSpc>
                <a:spcPct val="90000"/>
              </a:lnSpc>
              <a:defRPr/>
            </a:pPr>
            <a:r>
              <a:rPr lang="fa-IR" sz="1800" smtClean="0">
                <a:cs typeface="B Zar" pitchFamily="2" charset="-78"/>
              </a:rPr>
              <a:t>4- </a:t>
            </a:r>
            <a:r>
              <a:rPr lang="ar-SA" sz="1800" smtClean="0">
                <a:cs typeface="B Zar" pitchFamily="2" charset="-78"/>
              </a:rPr>
              <a:t>سيف ، احمد، "نگاهي به تحقيق و توسعه در ژاپن "، مجله تدبير، شماره 76، </a:t>
            </a:r>
            <a:endParaRPr lang="fa-IR" sz="1800" smtClean="0">
              <a:cs typeface="B Zar" pitchFamily="2" charset="-78"/>
            </a:endParaRPr>
          </a:p>
          <a:p>
            <a:pPr algn="r" defTabSz="1025525" eaLnBrk="1" hangingPunct="1">
              <a:lnSpc>
                <a:spcPct val="90000"/>
              </a:lnSpc>
              <a:defRPr/>
            </a:pPr>
            <a:r>
              <a:rPr lang="fa-IR" sz="1800" smtClean="0">
                <a:cs typeface="B Zar" pitchFamily="2" charset="-78"/>
              </a:rPr>
              <a:t>5- </a:t>
            </a:r>
            <a:r>
              <a:rPr lang="ar-SA" sz="1800" smtClean="0">
                <a:cs typeface="B Zar" pitchFamily="2" charset="-78"/>
              </a:rPr>
              <a:t>گلاف، اچ .بي، تصميم گيري خلاق، ترجمه عليرضا آهاري، چاپ اول، انتشارات بصير، تهران، 1376</a:t>
            </a:r>
            <a:endParaRPr lang="fa-IR" sz="1600" smtClean="0">
              <a:cs typeface="B Zar" pitchFamily="2" charset="-78"/>
            </a:endParaRPr>
          </a:p>
          <a:p>
            <a:pPr algn="r" defTabSz="1025525" eaLnBrk="1" hangingPunct="1">
              <a:lnSpc>
                <a:spcPct val="90000"/>
              </a:lnSpc>
              <a:defRPr/>
            </a:pPr>
            <a:r>
              <a:rPr lang="fa-IR" sz="1800" smtClean="0">
                <a:cs typeface="B Zar" pitchFamily="2" charset="-78"/>
              </a:rPr>
              <a:t>6- </a:t>
            </a:r>
            <a:r>
              <a:rPr lang="ar-SA" sz="1800" smtClean="0">
                <a:cs typeface="B Zar" pitchFamily="2" charset="-78"/>
              </a:rPr>
              <a:t>اسبورن ، الكس اس ، </a:t>
            </a:r>
            <a:r>
              <a:rPr lang="fa-IR" sz="1800" smtClean="0">
                <a:cs typeface="B Zar" pitchFamily="2" charset="-78"/>
              </a:rPr>
              <a:t>پرورش استعدادهاي همگاني خلاقيت،انتشارات نيلوفر</a:t>
            </a:r>
          </a:p>
          <a:p>
            <a:pPr algn="r" defTabSz="1025525" eaLnBrk="1" hangingPunct="1">
              <a:lnSpc>
                <a:spcPct val="90000"/>
              </a:lnSpc>
              <a:defRPr/>
            </a:pPr>
            <a:r>
              <a:rPr lang="fa-IR" sz="1800" smtClean="0">
                <a:cs typeface="B Zar" pitchFamily="2" charset="-78"/>
              </a:rPr>
              <a:t>7 - </a:t>
            </a:r>
            <a:r>
              <a:rPr lang="ar-SA" sz="1800" smtClean="0">
                <a:cs typeface="B Zar" pitchFamily="2" charset="-78"/>
              </a:rPr>
              <a:t>پورآقاسي، حسين ، كليدطلايي موفقيت ، چاپ هشتم ، انتشارات اميد فرزانگان ، تهران ، خرداد 1376</a:t>
            </a:r>
            <a:endParaRPr lang="fa-IR" sz="1800" smtClean="0">
              <a:cs typeface="B Zar" pitchFamily="2" charset="-78"/>
            </a:endParaRPr>
          </a:p>
          <a:p>
            <a:pPr algn="r" defTabSz="1025525" eaLnBrk="1" hangingPunct="1">
              <a:lnSpc>
                <a:spcPct val="90000"/>
              </a:lnSpc>
              <a:defRPr/>
            </a:pPr>
            <a:r>
              <a:rPr lang="fa-IR" sz="1800" smtClean="0">
                <a:cs typeface="B Zar" pitchFamily="2" charset="-78"/>
              </a:rPr>
              <a:t>8- </a:t>
            </a:r>
            <a:r>
              <a:rPr lang="ar-SA" sz="1800" smtClean="0">
                <a:cs typeface="B Zar" pitchFamily="2" charset="-78"/>
              </a:rPr>
              <a:t>صمدآقايي ، جليل ، سازمانهاي كارآفرين ، انتشارات مركز آموزش مديريت دولتي ، چاپ اول ، تهران ، 1378</a:t>
            </a:r>
            <a:endParaRPr lang="fa-IR" sz="1800" smtClean="0">
              <a:cs typeface="B Zar" pitchFamily="2" charset="-78"/>
            </a:endParaRPr>
          </a:p>
          <a:p>
            <a:pPr algn="r" defTabSz="1025525" eaLnBrk="1" hangingPunct="1">
              <a:lnSpc>
                <a:spcPct val="90000"/>
              </a:lnSpc>
              <a:defRPr/>
            </a:pPr>
            <a:r>
              <a:rPr lang="fa-IR" sz="1800" smtClean="0">
                <a:cs typeface="B Zar" pitchFamily="2" charset="-78"/>
              </a:rPr>
              <a:t>9- </a:t>
            </a:r>
            <a:r>
              <a:rPr lang="ar-SA" sz="1800" smtClean="0">
                <a:cs typeface="B Zar" pitchFamily="2" charset="-78"/>
              </a:rPr>
              <a:t>دفت،ريچاردال، تئوري سازمان وطراحي ساختار،جلد دوم ، ترجمه علي پارساييان وسيد محمداعرابي،چاپ اول</a:t>
            </a:r>
            <a:endParaRPr lang="fa-IR" sz="1800" smtClean="0">
              <a:cs typeface="B Zar" pitchFamily="2" charset="-78"/>
            </a:endParaRPr>
          </a:p>
          <a:p>
            <a:pPr algn="r" defTabSz="1025525" eaLnBrk="1" hangingPunct="1">
              <a:lnSpc>
                <a:spcPct val="90000"/>
              </a:lnSpc>
              <a:defRPr/>
            </a:pPr>
            <a:r>
              <a:rPr lang="fa-IR" sz="1800" smtClean="0">
                <a:cs typeface="B Zar" pitchFamily="2" charset="-78"/>
              </a:rPr>
              <a:t>10- </a:t>
            </a:r>
            <a:r>
              <a:rPr lang="ar-SA" sz="1800" smtClean="0">
                <a:cs typeface="B Zar" pitchFamily="2" charset="-78"/>
              </a:rPr>
              <a:t>سلطاني تيراني ، فلورا، نهادي كردن نوآوري در سازمان ، انتشارات موسسه فرهنگي رسا، چاپ اول</a:t>
            </a:r>
            <a:endParaRPr lang="fa-IR" sz="1800" smtClean="0">
              <a:cs typeface="B Zar" pitchFamily="2" charset="-78"/>
            </a:endParaRPr>
          </a:p>
          <a:p>
            <a:pPr algn="r" defTabSz="1025525" eaLnBrk="1" hangingPunct="1">
              <a:lnSpc>
                <a:spcPct val="90000"/>
              </a:lnSpc>
              <a:defRPr/>
            </a:pPr>
            <a:r>
              <a:rPr lang="ar-SA" sz="1800" smtClean="0">
                <a:cs typeface="B Zar" pitchFamily="2" charset="-78"/>
              </a:rPr>
              <a:t> </a:t>
            </a:r>
            <a:r>
              <a:rPr lang="fa-IR" sz="1800" smtClean="0">
                <a:cs typeface="B Zar" pitchFamily="2" charset="-78"/>
              </a:rPr>
              <a:t>11-هيگلينز،جيمز ام ،كار آفريني،101 تكنيك حل خلاق مسئله  اتشارات امير كبير</a:t>
            </a:r>
          </a:p>
          <a:p>
            <a:pPr algn="r" defTabSz="1025525" eaLnBrk="1" hangingPunct="1">
              <a:lnSpc>
                <a:spcPct val="90000"/>
              </a:lnSpc>
              <a:defRPr/>
            </a:pPr>
            <a:r>
              <a:rPr lang="en-US" sz="1800" smtClean="0"/>
              <a:t>Vygotsky, L. S. (1978). </a:t>
            </a:r>
            <a:r>
              <a:rPr lang="en-US" sz="1800" i="1" smtClean="0">
                <a:hlinkClick r:id="rId2"/>
              </a:rPr>
              <a:t>Mind in society: The development of higher psychological processes</a:t>
            </a:r>
            <a:r>
              <a:rPr lang="en-US" sz="1800" smtClean="0"/>
              <a:t>. Cambridge, MA: Harvard University Press </a:t>
            </a:r>
            <a:endParaRPr lang="fa-IR" sz="1800" smtClean="0">
              <a:cs typeface="B Zar" pitchFamily="2" charset="-78"/>
            </a:endParaRPr>
          </a:p>
          <a:p>
            <a:pPr algn="r" defTabSz="1025525" eaLnBrk="1" hangingPunct="1">
              <a:lnSpc>
                <a:spcPct val="90000"/>
              </a:lnSpc>
              <a:defRPr/>
            </a:pPr>
            <a:endParaRPr lang="fa-IR" sz="1800" smtClean="0">
              <a:cs typeface="B Zar" pitchFamily="2" charset="-78"/>
            </a:endParaRPr>
          </a:p>
          <a:p>
            <a:pPr algn="r" defTabSz="1025525" eaLnBrk="1" hangingPunct="1">
              <a:lnSpc>
                <a:spcPct val="90000"/>
              </a:lnSpc>
              <a:defRPr/>
            </a:pPr>
            <a:endParaRPr lang="fa-IR" sz="160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Arial"/>
      </a:majorFont>
      <a:minorFont>
        <a:latin typeface="Comic Sans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1552</TotalTime>
  <Words>4590</Words>
  <Application>Microsoft Office PowerPoint</Application>
  <PresentationFormat>On-screen Show (4:3)</PresentationFormat>
  <Paragraphs>630</Paragraphs>
  <Slides>91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91</vt:i4>
      </vt:variant>
    </vt:vector>
  </HeadingPairs>
  <TitlesOfParts>
    <vt:vector size="101" baseType="lpstr">
      <vt:lpstr>Arial</vt:lpstr>
      <vt:lpstr>B Mitra</vt:lpstr>
      <vt:lpstr>B Titr</vt:lpstr>
      <vt:lpstr>B Zar</vt:lpstr>
      <vt:lpstr>Comic Sans MS</vt:lpstr>
      <vt:lpstr>Tahoma</vt:lpstr>
      <vt:lpstr>Times New Roman</vt:lpstr>
      <vt:lpstr>Titr</vt:lpstr>
      <vt:lpstr>Wingdings</vt:lpstr>
      <vt:lpstr>Crayons</vt:lpstr>
      <vt:lpstr>PowerPoint Presentation</vt:lpstr>
      <vt:lpstr>       مديريت خلاق</vt:lpstr>
      <vt:lpstr>مقدمه</vt:lpstr>
      <vt:lpstr>PowerPoint Presentation</vt:lpstr>
      <vt:lpstr>خلاقيت چيست؟</vt:lpstr>
      <vt:lpstr>خلاقيت</vt:lpstr>
      <vt:lpstr>خلاقيت</vt:lpstr>
      <vt:lpstr>خلاقيت يعني ارائه فكر و طرح نوين براي بهبود و ارتقا كميت يا كيفيت فعاليتهاي سازمان  مثلا افزايش بهره وري ، افزايش توليدات يا خدمات ، كاهش هزينه ها، توليدات يا خدمات از روش بهتر، توليدات يا خدمات جديد و ...  .</vt:lpstr>
      <vt:lpstr>خلاقيت چيست؟</vt:lpstr>
      <vt:lpstr>دو ويژگي  مشترك در تعاريف</vt:lpstr>
      <vt:lpstr>بزرگترين عاملي كه جلوي تفكر خلاق را مي گيرد.</vt:lpstr>
      <vt:lpstr>نحوه تشکیل اندیشه های جدید : </vt:lpstr>
      <vt:lpstr>چگونه ذهنتان را براي داشتن فكر خلاق آماده كنيد.</vt:lpstr>
      <vt:lpstr>ضرورت خلاقيت:</vt:lpstr>
      <vt:lpstr>بعد مادي يا مرگ يا خلاقيت</vt:lpstr>
      <vt:lpstr>فرمول جديد موفقيت چارلز هندي</vt:lpstr>
      <vt:lpstr>فرآيند خلاقيت  (مدل گراهام والاس 1962)</vt:lpstr>
      <vt:lpstr>دوره آمادگي </vt:lpstr>
      <vt:lpstr>دوره خواب (پرورش)</vt:lpstr>
      <vt:lpstr>دوره بصيرت (روشني) </vt:lpstr>
      <vt:lpstr>دوره آزمايش و ارزش گذاري</vt:lpstr>
      <vt:lpstr>فرآيند حل خلاق مساله </vt:lpstr>
      <vt:lpstr>تحليل محيط</vt:lpstr>
      <vt:lpstr>تشخيص مسئله</vt:lpstr>
      <vt:lpstr>شناخت مسئله</vt:lpstr>
      <vt:lpstr>سئوالات اصلي مطرح شده در شناخت مسئله </vt:lpstr>
      <vt:lpstr>فرضيه سازي</vt:lpstr>
      <vt:lpstr>در شركت FRITO-LAY حل خلاق مسئله،رمز موفقيت است.</vt:lpstr>
      <vt:lpstr>خلق راه كارهاي گوناگون</vt:lpstr>
      <vt:lpstr>انتخاب از بين راه كارهاي مختلف</vt:lpstr>
      <vt:lpstr>اجرا</vt:lpstr>
      <vt:lpstr>كنترل</vt:lpstr>
      <vt:lpstr>شركت EATON از نوآوري براي رقابت استفاده مي كند.</vt:lpstr>
      <vt:lpstr>ايجاد خلاقيت در فرآيند حل مسئله </vt:lpstr>
      <vt:lpstr>اطلاعات و خلاقيت</vt:lpstr>
      <vt:lpstr>ويژگي هاي افراد خلاق</vt:lpstr>
      <vt:lpstr>محيط خلاق</vt:lpstr>
      <vt:lpstr>از اين مفاهيم دوري كنيد.</vt:lpstr>
      <vt:lpstr>متداول ترين جملات بازدارنده خلاقيت</vt:lpstr>
      <vt:lpstr>متداول ترين جملات بازدارنده خلاقيت</vt:lpstr>
      <vt:lpstr>موانع خلاقيت</vt:lpstr>
      <vt:lpstr>موانع فردي</vt:lpstr>
      <vt:lpstr>عوامل درون فردي و ميان فردي</vt:lpstr>
      <vt:lpstr>درباره ي كارهاي كه انجام مي دهيد.</vt:lpstr>
      <vt:lpstr>PowerPoint Presentation</vt:lpstr>
      <vt:lpstr>موانع بيروني</vt:lpstr>
      <vt:lpstr>راه هاي غلبه بر موانع خلاقيت</vt:lpstr>
      <vt:lpstr>راه هاي غلبه بر موانع خلاقيت</vt:lpstr>
      <vt:lpstr>راهبرد هاي موثر براي شكستن قالب هاي ذهني در استفاده از روش ها و تكنيك هاي خلاقيت</vt:lpstr>
      <vt:lpstr>مهم ترين عادت هاي ذهني مانع خلاقيت</vt:lpstr>
      <vt:lpstr>مهم ترين عادت هاي ذهني مانع خلاقيت</vt:lpstr>
      <vt:lpstr>PowerPoint Presentation</vt:lpstr>
      <vt:lpstr>تكنيك هاي خلاقيت</vt:lpstr>
      <vt:lpstr>تكنيك هاي تجزيه و تحليل محيط :</vt:lpstr>
      <vt:lpstr>تكنيك يورش فكري Brain Stroming</vt:lpstr>
      <vt:lpstr>چهار ركن اصلي اين تكنيك</vt:lpstr>
      <vt:lpstr>رئيس جلسه</vt:lpstr>
      <vt:lpstr>نكات مهم در استفاده از اين تكنيك</vt:lpstr>
      <vt:lpstr>نكات مهم در استفاده از اين تكنيك</vt:lpstr>
      <vt:lpstr>تكنيك تشخيص مشكل</vt:lpstr>
      <vt:lpstr>تكنيك توهم خلاق (Creative Illusion)</vt:lpstr>
      <vt:lpstr>PowerPoint Presentation</vt:lpstr>
      <vt:lpstr>تكنيك وارونه سازي</vt:lpstr>
      <vt:lpstr>عمل بطريق معكوس حتي به صورت كاملا تصنعي كمك شاياني به شناسايي قالب هاي ذهني پنهان خود و ديگران مي كند.</vt:lpstr>
      <vt:lpstr>تكنيك شش كلاه فكري (six thinking Hats) </vt:lpstr>
      <vt:lpstr>PowerPoint Presentation</vt:lpstr>
      <vt:lpstr>تكنيك هاي فرضيه سازي </vt:lpstr>
      <vt:lpstr>توصيه هاي براي رشد خلاقيت</vt:lpstr>
      <vt:lpstr>توصيه هاي براي رشد خلاقيت</vt:lpstr>
      <vt:lpstr>توصيه هاي براي رشد خلاقيت</vt:lpstr>
      <vt:lpstr>توصيه هاي براي رشد خلاقيت</vt:lpstr>
      <vt:lpstr>توصيه هاي براي رشد خلاقيت</vt:lpstr>
      <vt:lpstr>ارزش هاي فكري كه مهارت هاي خلاقيت را تقويت مي كند.</vt:lpstr>
      <vt:lpstr>PowerPoint Presentation</vt:lpstr>
      <vt:lpstr>گردآوري دانش و اطلاعات</vt:lpstr>
      <vt:lpstr>فرايند پرورش</vt:lpstr>
      <vt:lpstr>ارزيابي و پياده سازي</vt:lpstr>
      <vt:lpstr>ابتکار و نوآوري:</vt:lpstr>
      <vt:lpstr>اصول نوآوري</vt:lpstr>
      <vt:lpstr>اصول نوآوري</vt:lpstr>
      <vt:lpstr>ویژگی های سازمان خلاق</vt:lpstr>
      <vt:lpstr>شرایط ایجاد خلاقیت و نوآوری</vt:lpstr>
      <vt:lpstr>موانع خلاقیت و نوآوری در سازمان</vt:lpstr>
      <vt:lpstr>نيـاز بـه تـوجه ، اعتمــاد، احتـرام ، تـشويـق و حمـايت. نيـاز بـه آزادي درانتخــاب نـقش خـود در ســازمــان. نيـاز بـه آزادي درانتخــاب همـكـاران و پـرسنـل خود. نيـاز بـه آزادي در تـجسس و تـحقيق در كليه واحدها  نياز به ارتباط نزديك،سريع و راحت با خارج سازمان. نياز به آزادي از زنجيره فرمان وسلسله مراتب سازماني. نياز به آزادي از كارهاي تكراري ، روزمره و يكنواخت. نيـاز بـه آزادي  عمل در  نحــوه  انــجــام  كـــارهـــا. نياز به دراختيارداشتن زمان آزاد براي پيگيري ايدهاي نو. نيـاز بـه دراختيـار داشتـن منـابع آزاد و بـدون كنتــرل  و پاسخگويي جهت استفـاده در طرحهـا و ايـده هـاي نـو. نيـاز بـه اطلاعـات بـه مـوقـع ، مـوثـق ، مـرتبـط. نيـاز بـه اخـذ سريـع نتيجـه كـار و عمـل خــود. نيـاز بـه آمـوزش. نيـاز بـه سـرعت عمـل "عـدم بـوروكـراسـي ". نيـاز بـه كـار مفـرح "ضمـن شـوخـي "</vt:lpstr>
      <vt:lpstr>فرآیند نو سازی درسازمان</vt:lpstr>
      <vt:lpstr>PowerPoint Presentation</vt:lpstr>
      <vt:lpstr>تعریف سازمان یادگیرنده</vt:lpstr>
      <vt:lpstr>ابعاد سازمان يادگيرنده</vt:lpstr>
      <vt:lpstr>مدل تحليلي ابعاد سازمان يادگيرنده </vt:lpstr>
      <vt:lpstr>سطوح مختلف يادگيري سازمان و ابعاد مرتبط با  هر كدام </vt:lpstr>
      <vt:lpstr>منابع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Ziarati Jamal</dc:creator>
  <cp:lastModifiedBy>Sayed Ali</cp:lastModifiedBy>
  <cp:revision>80</cp:revision>
  <dcterms:created xsi:type="dcterms:W3CDTF">1601-01-01T00:00:00Z</dcterms:created>
  <dcterms:modified xsi:type="dcterms:W3CDTF">2019-02-22T08:01:15Z</dcterms:modified>
</cp:coreProperties>
</file>