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71" r:id="rId4"/>
    <p:sldId id="272" r:id="rId5"/>
    <p:sldId id="261" r:id="rId6"/>
    <p:sldId id="262" r:id="rId7"/>
    <p:sldId id="263" r:id="rId8"/>
    <p:sldId id="264" r:id="rId9"/>
    <p:sldId id="260" r:id="rId10"/>
    <p:sldId id="265" r:id="rId11"/>
    <p:sldId id="266" r:id="rId12"/>
    <p:sldId id="268" r:id="rId13"/>
    <p:sldId id="269" r:id="rId14"/>
    <p:sldId id="290" r:id="rId15"/>
    <p:sldId id="270" r:id="rId16"/>
    <p:sldId id="291" r:id="rId17"/>
    <p:sldId id="274" r:id="rId18"/>
    <p:sldId id="275" r:id="rId19"/>
    <p:sldId id="286" r:id="rId20"/>
    <p:sldId id="276" r:id="rId21"/>
    <p:sldId id="287" r:id="rId22"/>
    <p:sldId id="277" r:id="rId23"/>
    <p:sldId id="288" r:id="rId24"/>
    <p:sldId id="278" r:id="rId25"/>
    <p:sldId id="279" r:id="rId26"/>
    <p:sldId id="289" r:id="rId27"/>
    <p:sldId id="280" r:id="rId28"/>
    <p:sldId id="281" r:id="rId29"/>
    <p:sldId id="282" r:id="rId30"/>
    <p:sldId id="283" r:id="rId31"/>
    <p:sldId id="28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12" autoAdjust="0"/>
  </p:normalViewPr>
  <p:slideViewPr>
    <p:cSldViewPr>
      <p:cViewPr varScale="1">
        <p:scale>
          <a:sx n="76" d="100"/>
          <a:sy n="76" d="100"/>
        </p:scale>
        <p:origin x="984" y="84"/>
      </p:cViewPr>
      <p:guideLst>
        <p:guide orient="horz" pos="2160"/>
        <p:guide pos="2880"/>
      </p:guideLst>
    </p:cSldViewPr>
  </p:slideViewPr>
  <p:outlineViewPr>
    <p:cViewPr>
      <p:scale>
        <a:sx n="33" d="100"/>
        <a:sy n="33" d="100"/>
      </p:scale>
      <p:origin x="24" y="2091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10/2/2014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10/2/2014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D8BD707-D9CF-40AE-B4C6-C98DA3205C09}"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D8BD707-D9CF-40AE-B4C6-C98DA3205C09}" type="datetimeFigureOut">
              <a:rPr lang="en-US" smtClean="0"/>
              <a:pPr/>
              <a:t>10/2/2014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590800"/>
            <a:ext cx="7467600" cy="1143000"/>
          </a:xfrm>
        </p:spPr>
        <p:txBody>
          <a:bodyPr>
            <a:normAutofit fontScale="90000"/>
          </a:bodyPr>
          <a:lstStyle/>
          <a:p>
            <a:pPr algn="ctr"/>
            <a:r>
              <a:rPr lang="en-US" dirty="0">
                <a:solidFill>
                  <a:srgbClr val="FFFF00"/>
                </a:solidFill>
                <a:latin typeface="Comic Sans MS" pitchFamily="66" charset="0"/>
              </a:rPr>
              <a:t>Material Safety Data Sheets  (MSDS)</a:t>
            </a:r>
            <a:endParaRPr lang="fa-IR" dirty="0">
              <a:solidFill>
                <a:srgbClr val="FFFF00"/>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r>
              <a:rPr lang="fa-IR" sz="3200" b="1" dirty="0">
                <a:latin typeface="Times New Roman" pitchFamily="18" charset="0"/>
                <a:cs typeface="Times New Roman" pitchFamily="18" charset="0"/>
              </a:rPr>
              <a:t>آشنایی با لوزی شناسایی خطر</a:t>
            </a:r>
            <a:r>
              <a:rPr lang="fa-IR" sz="3200" dirty="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11267" name="Rectangle 3"/>
          <p:cNvSpPr>
            <a:spLocks noGrp="1" noChangeArrowheads="1"/>
          </p:cNvSpPr>
          <p:nvPr>
            <p:ph type="body" idx="1"/>
          </p:nvPr>
        </p:nvSpPr>
        <p:spPr/>
        <p:txBody>
          <a:bodyPr>
            <a:normAutofit fontScale="92500" lnSpcReduction="10000"/>
          </a:bodyPr>
          <a:lstStyle/>
          <a:p>
            <a:pPr algn="just">
              <a:lnSpc>
                <a:spcPct val="140000"/>
              </a:lnSpc>
              <a:buFont typeface="Wingdings" pitchFamily="2" charset="2"/>
              <a:buNone/>
            </a:pPr>
            <a:r>
              <a:rPr lang="fa-IR" sz="2800" b="1" dirty="0">
                <a:effectLst/>
                <a:latin typeface="Times New Roman" pitchFamily="18" charset="0"/>
                <a:cs typeface="Times New Roman" pitchFamily="18" charset="0"/>
              </a:rPr>
              <a:t>خطرات مواد شیمیایی توأم با ازدیاد مصرفشان در صنایع مختلف افزایش یافته و از طرفی چون </a:t>
            </a:r>
            <a:r>
              <a:rPr lang="fa-IR" sz="2800" b="1" dirty="0" smtClean="0">
                <a:effectLst/>
                <a:latin typeface="Times New Roman" pitchFamily="18" charset="0"/>
                <a:cs typeface="Times New Roman" pitchFamily="18" charset="0"/>
              </a:rPr>
              <a:t>بخاطر سپردن </a:t>
            </a:r>
            <a:r>
              <a:rPr lang="fa-IR" sz="2800" b="1" dirty="0">
                <a:effectLst/>
                <a:latin typeface="Times New Roman" pitchFamily="18" charset="0"/>
                <a:cs typeface="Times New Roman" pitchFamily="18" charset="0"/>
              </a:rPr>
              <a:t>خطرات مواد شیمیایی گوناگون و چگونگی مقابله با آنها برای هر شخص امكان پذیر </a:t>
            </a:r>
            <a:r>
              <a:rPr lang="fa-IR" sz="2800" b="1" dirty="0" smtClean="0">
                <a:effectLst/>
                <a:latin typeface="Times New Roman" pitchFamily="18" charset="0"/>
                <a:cs typeface="Times New Roman" pitchFamily="18" charset="0"/>
              </a:rPr>
              <a:t>نیست. </a:t>
            </a:r>
            <a:endParaRPr lang="fa-IR" sz="2800" b="1" dirty="0" smtClean="0">
              <a:effectLst/>
              <a:latin typeface="Times New Roman" pitchFamily="18" charset="0"/>
              <a:cs typeface="Times New Roman" pitchFamily="18" charset="0"/>
            </a:endParaRPr>
          </a:p>
          <a:p>
            <a:pPr algn="just">
              <a:lnSpc>
                <a:spcPct val="140000"/>
              </a:lnSpc>
              <a:buFont typeface="Wingdings" pitchFamily="2" charset="2"/>
              <a:buNone/>
            </a:pPr>
            <a:r>
              <a:rPr lang="fa-IR" sz="2800" b="1" dirty="0" smtClean="0">
                <a:effectLst/>
                <a:latin typeface="Times New Roman" pitchFamily="18" charset="0"/>
                <a:cs typeface="Times New Roman" pitchFamily="18" charset="0"/>
              </a:rPr>
              <a:t>بنابراین </a:t>
            </a:r>
            <a:r>
              <a:rPr lang="fa-IR" sz="2800" b="1" dirty="0">
                <a:effectLst/>
                <a:latin typeface="Times New Roman" pitchFamily="18" charset="0"/>
                <a:cs typeface="Times New Roman" pitchFamily="18" charset="0"/>
              </a:rPr>
              <a:t>جهت سهولت در مورد آگاهی از خطر هر ماده شیمیایی از یك لوزی چهار خانه استفاده </a:t>
            </a:r>
            <a:r>
              <a:rPr lang="fa-IR" sz="2800" b="1" dirty="0" smtClean="0">
                <a:effectLst/>
                <a:latin typeface="Times New Roman" pitchFamily="18" charset="0"/>
                <a:cs typeface="Times New Roman" pitchFamily="18" charset="0"/>
              </a:rPr>
              <a:t>می</a:t>
            </a:r>
            <a:r>
              <a:rPr lang="fa-IR" sz="2800" b="1" dirty="0" smtClean="0">
                <a:effectLst/>
                <a:latin typeface="Times New Roman" pitchFamily="18" charset="0"/>
              </a:rPr>
              <a:t>‌</a:t>
            </a:r>
            <a:r>
              <a:rPr lang="fa-IR" sz="2800" b="1" dirty="0" smtClean="0">
                <a:effectLst/>
                <a:latin typeface="Times New Roman" pitchFamily="18" charset="0"/>
                <a:cs typeface="Times New Roman" pitchFamily="18" charset="0"/>
              </a:rPr>
              <a:t>شود </a:t>
            </a:r>
            <a:r>
              <a:rPr lang="fa-IR" sz="2800" b="1" dirty="0">
                <a:effectLst/>
                <a:latin typeface="Times New Roman" pitchFamily="18" charset="0"/>
                <a:cs typeface="Times New Roman" pitchFamily="18" charset="0"/>
              </a:rPr>
              <a:t>تا هر شخصی با توجه به آشنایی قبلی با مشخصات این لوزی از چگونگی خطرات آن ماده شیمیایی آگاه گردد.</a:t>
            </a:r>
            <a:endParaRPr lang="en-US" sz="2800" b="1" dirty="0">
              <a:effectLst/>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r"/>
            <a:r>
              <a:rPr lang="fa-IR" sz="3200" b="1" dirty="0">
                <a:effectLst/>
                <a:latin typeface="Times New Roman" pitchFamily="18" charset="0"/>
                <a:cs typeface="Times New Roman" pitchFamily="18" charset="0"/>
              </a:rPr>
              <a:t>لوزی خطر</a:t>
            </a:r>
            <a:r>
              <a:rPr lang="en-US" dirty="0"/>
              <a:t> </a:t>
            </a:r>
          </a:p>
        </p:txBody>
      </p:sp>
      <p:sp>
        <p:nvSpPr>
          <p:cNvPr id="12291" name="Rectangle 3"/>
          <p:cNvSpPr>
            <a:spLocks noGrp="1" noChangeArrowheads="1"/>
          </p:cNvSpPr>
          <p:nvPr>
            <p:ph type="body" idx="1"/>
          </p:nvPr>
        </p:nvSpPr>
        <p:spPr/>
        <p:txBody>
          <a:bodyPr/>
          <a:lstStyle/>
          <a:p>
            <a:pPr>
              <a:lnSpc>
                <a:spcPct val="140000"/>
              </a:lnSpc>
              <a:buFont typeface="Wingdings" pitchFamily="2" charset="2"/>
              <a:buNone/>
            </a:pPr>
            <a:r>
              <a:rPr lang="fa-IR" sz="2400" b="1" dirty="0">
                <a:effectLst/>
                <a:latin typeface="Times New Roman" pitchFamily="18" charset="0"/>
                <a:cs typeface="Times New Roman" pitchFamily="18" charset="0"/>
              </a:rPr>
              <a:t>لوزی خطر دارای چهار خانه است .</a:t>
            </a:r>
          </a:p>
          <a:p>
            <a:pPr>
              <a:lnSpc>
                <a:spcPct val="140000"/>
              </a:lnSpc>
            </a:pPr>
            <a:r>
              <a:rPr lang="fa-IR" sz="2400" b="1" dirty="0">
                <a:effectLst/>
                <a:latin typeface="Times New Roman" pitchFamily="18" charset="0"/>
                <a:cs typeface="Times New Roman" pitchFamily="18" charset="0"/>
              </a:rPr>
              <a:t>خانه بالایی مربوط به </a:t>
            </a:r>
            <a:r>
              <a:rPr lang="fa-IR" sz="2400" b="1" dirty="0">
                <a:solidFill>
                  <a:srgbClr val="FFFF00"/>
                </a:solidFill>
                <a:effectLst/>
                <a:latin typeface="Times New Roman" pitchFamily="18" charset="0"/>
                <a:cs typeface="Times New Roman" pitchFamily="18" charset="0"/>
              </a:rPr>
              <a:t>قابلیت اشتعال جسم </a:t>
            </a:r>
            <a:r>
              <a:rPr lang="fa-IR" sz="2400" b="1" dirty="0">
                <a:effectLst/>
                <a:latin typeface="Times New Roman" pitchFamily="18" charset="0"/>
                <a:cs typeface="Times New Roman" pitchFamily="18" charset="0"/>
              </a:rPr>
              <a:t>می</a:t>
            </a:r>
            <a:r>
              <a:rPr lang="fa-IR" sz="2400" b="1" dirty="0">
                <a:effectLst/>
                <a:latin typeface="Times New Roman" pitchFamily="18" charset="0"/>
              </a:rPr>
              <a:t>‌</a:t>
            </a:r>
            <a:r>
              <a:rPr lang="fa-IR" sz="2400" b="1" dirty="0">
                <a:effectLst/>
                <a:latin typeface="Times New Roman" pitchFamily="18" charset="0"/>
                <a:cs typeface="Times New Roman" pitchFamily="18" charset="0"/>
              </a:rPr>
              <a:t> باشد . </a:t>
            </a:r>
          </a:p>
          <a:p>
            <a:pPr>
              <a:lnSpc>
                <a:spcPct val="140000"/>
              </a:lnSpc>
            </a:pPr>
            <a:r>
              <a:rPr lang="fa-IR" sz="2400" b="1" dirty="0">
                <a:effectLst/>
                <a:latin typeface="Times New Roman" pitchFamily="18" charset="0"/>
                <a:cs typeface="Times New Roman" pitchFamily="18" charset="0"/>
              </a:rPr>
              <a:t>خانه</a:t>
            </a:r>
            <a:r>
              <a:rPr lang="fa-IR" sz="2400" b="1" dirty="0">
                <a:effectLst/>
                <a:latin typeface="Times New Roman" pitchFamily="18" charset="0"/>
              </a:rPr>
              <a:t>‌</a:t>
            </a:r>
            <a:r>
              <a:rPr lang="fa-IR" sz="2400" b="1" dirty="0">
                <a:effectLst/>
                <a:latin typeface="Times New Roman" pitchFamily="18" charset="0"/>
                <a:cs typeface="Times New Roman" pitchFamily="18" charset="0"/>
              </a:rPr>
              <a:t>ی سمت راست </a:t>
            </a:r>
            <a:r>
              <a:rPr lang="fa-IR" sz="2400" b="1" dirty="0">
                <a:solidFill>
                  <a:srgbClr val="FFFF00"/>
                </a:solidFill>
                <a:effectLst/>
                <a:latin typeface="Times New Roman" pitchFamily="18" charset="0"/>
                <a:cs typeface="Times New Roman" pitchFamily="18" charset="0"/>
              </a:rPr>
              <a:t>قابلیت فعل و انفعال شیمیایی ( پایدار و از نظر تركیب با  آب )</a:t>
            </a:r>
            <a:r>
              <a:rPr lang="fa-IR" sz="2400" b="1" dirty="0">
                <a:effectLst/>
                <a:latin typeface="Times New Roman" pitchFamily="18" charset="0"/>
                <a:cs typeface="Times New Roman" pitchFamily="18" charset="0"/>
              </a:rPr>
              <a:t> را نشان می</a:t>
            </a:r>
            <a:r>
              <a:rPr lang="fa-IR" sz="2400" b="1" dirty="0">
                <a:effectLst/>
                <a:latin typeface="Times New Roman" pitchFamily="18" charset="0"/>
              </a:rPr>
              <a:t>‌</a:t>
            </a:r>
            <a:r>
              <a:rPr lang="fa-IR" sz="2400" b="1" dirty="0">
                <a:effectLst/>
                <a:latin typeface="Times New Roman" pitchFamily="18" charset="0"/>
                <a:cs typeface="Times New Roman" pitchFamily="18" charset="0"/>
              </a:rPr>
              <a:t>دهد. </a:t>
            </a:r>
          </a:p>
          <a:p>
            <a:pPr>
              <a:lnSpc>
                <a:spcPct val="140000"/>
              </a:lnSpc>
            </a:pPr>
            <a:r>
              <a:rPr lang="fa-IR" sz="2400" b="1" dirty="0">
                <a:effectLst/>
                <a:latin typeface="Times New Roman" pitchFamily="18" charset="0"/>
                <a:cs typeface="Times New Roman" pitchFamily="18" charset="0"/>
              </a:rPr>
              <a:t>خانه سمت چپ لوزی </a:t>
            </a:r>
            <a:r>
              <a:rPr lang="fa-IR" sz="2400" b="1" dirty="0">
                <a:solidFill>
                  <a:srgbClr val="FFFF00"/>
                </a:solidFill>
                <a:effectLst/>
                <a:latin typeface="Times New Roman" pitchFamily="18" charset="0"/>
                <a:cs typeface="Times New Roman" pitchFamily="18" charset="0"/>
              </a:rPr>
              <a:t>خطرات بهداشتی </a:t>
            </a:r>
            <a:r>
              <a:rPr lang="fa-IR" sz="2400" b="1" dirty="0" smtClean="0">
                <a:solidFill>
                  <a:srgbClr val="FFFF00"/>
                </a:solidFill>
                <a:effectLst/>
                <a:latin typeface="Times New Roman" pitchFamily="18" charset="0"/>
                <a:cs typeface="Times New Roman" pitchFamily="18" charset="0"/>
              </a:rPr>
              <a:t>(خطر </a:t>
            </a:r>
            <a:r>
              <a:rPr lang="fa-IR" sz="2400" b="1" dirty="0">
                <a:solidFill>
                  <a:srgbClr val="FFFF00"/>
                </a:solidFill>
                <a:effectLst/>
                <a:latin typeface="Times New Roman" pitchFamily="18" charset="0"/>
                <a:cs typeface="Times New Roman" pitchFamily="18" charset="0"/>
              </a:rPr>
              <a:t>ماده شیمیایی بر روی </a:t>
            </a:r>
            <a:r>
              <a:rPr lang="fa-IR" sz="2400" b="1" dirty="0" smtClean="0">
                <a:solidFill>
                  <a:srgbClr val="FFFF00"/>
                </a:solidFill>
                <a:effectLst/>
                <a:latin typeface="Times New Roman" pitchFamily="18" charset="0"/>
                <a:cs typeface="Times New Roman" pitchFamily="18" charset="0"/>
              </a:rPr>
              <a:t>سلامتی)</a:t>
            </a:r>
            <a:r>
              <a:rPr lang="fa-IR" sz="2400" b="1" dirty="0" smtClean="0">
                <a:effectLst/>
                <a:latin typeface="Times New Roman" pitchFamily="18" charset="0"/>
                <a:cs typeface="Times New Roman" pitchFamily="18" charset="0"/>
              </a:rPr>
              <a:t> </a:t>
            </a:r>
            <a:r>
              <a:rPr lang="fa-IR" sz="2400" b="1" dirty="0">
                <a:effectLst/>
                <a:latin typeface="Times New Roman" pitchFamily="18" charset="0"/>
                <a:cs typeface="Times New Roman" pitchFamily="18" charset="0"/>
              </a:rPr>
              <a:t>را نشان می</a:t>
            </a:r>
            <a:r>
              <a:rPr lang="fa-IR" sz="2400" b="1" dirty="0">
                <a:effectLst/>
                <a:latin typeface="Times New Roman" pitchFamily="18" charset="0"/>
              </a:rPr>
              <a:t>‌</a:t>
            </a:r>
            <a:r>
              <a:rPr lang="fa-IR" sz="2400" b="1" dirty="0">
                <a:effectLst/>
                <a:latin typeface="Times New Roman" pitchFamily="18" charset="0"/>
                <a:cs typeface="Times New Roman" pitchFamily="18" charset="0"/>
              </a:rPr>
              <a:t>دهد .</a:t>
            </a:r>
          </a:p>
          <a:p>
            <a:pPr>
              <a:lnSpc>
                <a:spcPct val="140000"/>
              </a:lnSpc>
            </a:pPr>
            <a:r>
              <a:rPr lang="fa-IR" sz="2400" b="1" dirty="0">
                <a:effectLst/>
                <a:latin typeface="Times New Roman" pitchFamily="18" charset="0"/>
                <a:cs typeface="Times New Roman" pitchFamily="18" charset="0"/>
              </a:rPr>
              <a:t>خانه پایینی نشان دهنده </a:t>
            </a:r>
            <a:r>
              <a:rPr lang="fa-IR" sz="2400" b="1" dirty="0">
                <a:solidFill>
                  <a:srgbClr val="FFFF00"/>
                </a:solidFill>
                <a:effectLst/>
                <a:latin typeface="Times New Roman" pitchFamily="18" charset="0"/>
                <a:cs typeface="Times New Roman" pitchFamily="18" charset="0"/>
              </a:rPr>
              <a:t>خطرات خاص </a:t>
            </a:r>
            <a:r>
              <a:rPr lang="fa-IR" sz="2400" b="1" dirty="0">
                <a:effectLst/>
                <a:latin typeface="Times New Roman" pitchFamily="18" charset="0"/>
                <a:cs typeface="Times New Roman" pitchFamily="18" charset="0"/>
              </a:rPr>
              <a:t>می</a:t>
            </a:r>
            <a:r>
              <a:rPr lang="fa-IR" sz="2400" b="1" dirty="0">
                <a:effectLst/>
                <a:latin typeface="Times New Roman" pitchFamily="18" charset="0"/>
              </a:rPr>
              <a:t>‌</a:t>
            </a:r>
            <a:r>
              <a:rPr lang="fa-IR" sz="2400" b="1" dirty="0">
                <a:effectLst/>
                <a:latin typeface="Times New Roman" pitchFamily="18" charset="0"/>
                <a:cs typeface="Times New Roman" pitchFamily="18" charset="0"/>
              </a:rPr>
              <a:t>باشد .</a:t>
            </a:r>
            <a:endParaRPr lang="en-US" sz="2400" b="1" dirty="0">
              <a:effectLst/>
              <a:latin typeface="Times New Roman" pitchFamily="18" charset="0"/>
              <a:cs typeface="Times New Roman" pitchFamily="18" charset="0"/>
            </a:endParaRPr>
          </a:p>
        </p:txBody>
      </p:sp>
      <p:pic>
        <p:nvPicPr>
          <p:cNvPr id="12292" name="Picture 4" descr="nfpa"/>
          <p:cNvPicPr>
            <a:picLocks noChangeAspect="1" noChangeArrowheads="1"/>
          </p:cNvPicPr>
          <p:nvPr/>
        </p:nvPicPr>
        <p:blipFill>
          <a:blip r:embed="rId2" cstate="print">
            <a:lum bright="-20000" contrast="80000"/>
          </a:blip>
          <a:srcRect/>
          <a:stretch>
            <a:fillRect/>
          </a:stretch>
        </p:blipFill>
        <p:spPr bwMode="auto">
          <a:xfrm>
            <a:off x="609600" y="228600"/>
            <a:ext cx="2133600" cy="2133600"/>
          </a:xfrm>
          <a:prstGeom prst="rect">
            <a:avLst/>
          </a:prstGeom>
          <a:noFill/>
          <a:ln w="9525">
            <a:solidFill>
              <a:schemeClr val="bg1"/>
            </a:solidFill>
            <a:miter lim="800000"/>
            <a:headEnd/>
            <a:tailEnd/>
          </a:ln>
          <a:effectLst>
            <a:glow rad="228600">
              <a:schemeClr val="accent2">
                <a:satMod val="175000"/>
                <a:alpha val="40000"/>
              </a:schemeClr>
            </a:glow>
          </a:effectLst>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295401"/>
            <a:ext cx="8229600" cy="4835525"/>
          </a:xfrm>
        </p:spPr>
        <p:txBody>
          <a:bodyPr/>
          <a:lstStyle/>
          <a:p>
            <a:pPr>
              <a:lnSpc>
                <a:spcPct val="140000"/>
              </a:lnSpc>
              <a:buFont typeface="Wingdings" pitchFamily="2" charset="2"/>
              <a:buNone/>
            </a:pPr>
            <a:r>
              <a:rPr lang="fa-IR" sz="2800" b="1" dirty="0">
                <a:effectLst/>
                <a:latin typeface="Times New Roman" pitchFamily="18" charset="0"/>
                <a:cs typeface="Times New Roman" pitchFamily="18" charset="0"/>
              </a:rPr>
              <a:t>هر كدام از موارد فوق  </a:t>
            </a:r>
            <a:r>
              <a:rPr lang="fa-IR" sz="2800" b="1" dirty="0" smtClean="0">
                <a:effectLst/>
                <a:latin typeface="Times New Roman" pitchFamily="18" charset="0"/>
                <a:cs typeface="Times New Roman" pitchFamily="18" charset="0"/>
              </a:rPr>
              <a:t>(قابلیت </a:t>
            </a:r>
            <a:r>
              <a:rPr lang="fa-IR" sz="2800" b="1" dirty="0">
                <a:effectLst/>
                <a:latin typeface="Times New Roman" pitchFamily="18" charset="0"/>
                <a:cs typeface="Times New Roman" pitchFamily="18" charset="0"/>
              </a:rPr>
              <a:t>فعل و انفعال شیمیایی ، قابلیت اشتعال ، خطرات </a:t>
            </a:r>
            <a:r>
              <a:rPr lang="fa-IR" sz="2800" b="1" dirty="0" smtClean="0">
                <a:effectLst/>
                <a:latin typeface="Times New Roman" pitchFamily="18" charset="0"/>
                <a:cs typeface="Times New Roman" pitchFamily="18" charset="0"/>
              </a:rPr>
              <a:t>شیمیایی) </a:t>
            </a:r>
            <a:r>
              <a:rPr lang="fa-IR" sz="2800" b="1" dirty="0">
                <a:effectLst/>
                <a:latin typeface="Times New Roman" pitchFamily="18" charset="0"/>
                <a:cs typeface="Times New Roman" pitchFamily="18" charset="0"/>
              </a:rPr>
              <a:t>به پنج درجه تقسیم می</a:t>
            </a:r>
            <a:r>
              <a:rPr lang="fa-IR" sz="2800" b="1" dirty="0">
                <a:effectLst/>
                <a:latin typeface="Times New Roman" pitchFamily="18" charset="0"/>
              </a:rPr>
              <a:t>‌</a:t>
            </a:r>
            <a:r>
              <a:rPr lang="fa-IR" sz="2800" b="1" dirty="0">
                <a:effectLst/>
                <a:latin typeface="Times New Roman" pitchFamily="18" charset="0"/>
                <a:cs typeface="Times New Roman" pitchFamily="18" charset="0"/>
              </a:rPr>
              <a:t>شوند </a:t>
            </a:r>
            <a:r>
              <a:rPr lang="fa-IR" sz="2800" b="1" dirty="0" smtClean="0">
                <a:effectLst/>
                <a:latin typeface="Times New Roman" pitchFamily="18" charset="0"/>
                <a:cs typeface="Times New Roman" pitchFamily="18" charset="0"/>
              </a:rPr>
              <a:t>(از </a:t>
            </a:r>
            <a:r>
              <a:rPr lang="fa-IR" sz="2800" b="1" dirty="0">
                <a:effectLst/>
                <a:latin typeface="Times New Roman" pitchFamily="18" charset="0"/>
                <a:cs typeface="Times New Roman" pitchFamily="18" charset="0"/>
              </a:rPr>
              <a:t>درجه صفر تا درجه </a:t>
            </a:r>
            <a:r>
              <a:rPr lang="fa-IR" sz="2800" b="1" dirty="0" smtClean="0">
                <a:effectLst/>
                <a:latin typeface="Times New Roman" pitchFamily="18" charset="0"/>
                <a:cs typeface="Times New Roman" pitchFamily="18" charset="0"/>
              </a:rPr>
              <a:t>4) </a:t>
            </a:r>
            <a:r>
              <a:rPr lang="fa-IR" sz="2800" b="1" dirty="0">
                <a:effectLst/>
                <a:latin typeface="Times New Roman" pitchFamily="18" charset="0"/>
                <a:cs typeface="Times New Roman" pitchFamily="18" charset="0"/>
              </a:rPr>
              <a:t>بطوریكه </a:t>
            </a:r>
            <a:r>
              <a:rPr lang="fa-IR" sz="2800" b="1" dirty="0">
                <a:solidFill>
                  <a:srgbClr val="FFFF00"/>
                </a:solidFill>
                <a:effectLst/>
                <a:latin typeface="Times New Roman" pitchFamily="18" charset="0"/>
                <a:cs typeface="Times New Roman" pitchFamily="18" charset="0"/>
              </a:rPr>
              <a:t>درجه صفر نشان دهنده بی</a:t>
            </a:r>
            <a:r>
              <a:rPr lang="fa-IR" sz="2800" b="1" dirty="0">
                <a:solidFill>
                  <a:srgbClr val="FFFF00"/>
                </a:solidFill>
                <a:effectLst/>
                <a:latin typeface="Times New Roman" pitchFamily="18" charset="0"/>
              </a:rPr>
              <a:t>‌</a:t>
            </a:r>
            <a:r>
              <a:rPr lang="fa-IR" sz="2800" b="1" dirty="0">
                <a:solidFill>
                  <a:srgbClr val="FFFF00"/>
                </a:solidFill>
                <a:effectLst/>
                <a:latin typeface="Times New Roman" pitchFamily="18" charset="0"/>
                <a:cs typeface="Times New Roman" pitchFamily="18" charset="0"/>
              </a:rPr>
              <a:t>خطری و درجه 4 نشان دهنده خطر بسیار شدید </a:t>
            </a:r>
            <a:r>
              <a:rPr lang="fa-IR" sz="2800" b="1" dirty="0" smtClean="0">
                <a:solidFill>
                  <a:srgbClr val="FFFF00"/>
                </a:solidFill>
                <a:effectLst/>
                <a:latin typeface="Times New Roman" pitchFamily="18" charset="0"/>
                <a:cs typeface="Times New Roman" pitchFamily="18" charset="0"/>
              </a:rPr>
              <a:t>می</a:t>
            </a:r>
            <a:r>
              <a:rPr lang="fa-IR" sz="2800" b="1" dirty="0" smtClean="0">
                <a:solidFill>
                  <a:srgbClr val="FFFF00"/>
                </a:solidFill>
                <a:effectLst/>
                <a:latin typeface="Times New Roman" pitchFamily="18" charset="0"/>
              </a:rPr>
              <a:t>‌</a:t>
            </a:r>
            <a:r>
              <a:rPr lang="fa-IR" sz="2800" b="1" dirty="0" smtClean="0">
                <a:solidFill>
                  <a:srgbClr val="FFFF00"/>
                </a:solidFill>
                <a:effectLst/>
                <a:latin typeface="Times New Roman" pitchFamily="18" charset="0"/>
                <a:cs typeface="Times New Roman" pitchFamily="18" charset="0"/>
              </a:rPr>
              <a:t>باشد.</a:t>
            </a:r>
          </a:p>
          <a:p>
            <a:pPr>
              <a:lnSpc>
                <a:spcPct val="140000"/>
              </a:lnSpc>
              <a:buFont typeface="Wingdings" pitchFamily="2" charset="2"/>
              <a:buNone/>
            </a:pPr>
            <a:endParaRPr lang="fa-IR" sz="2800" b="1" dirty="0">
              <a:solidFill>
                <a:srgbClr val="FFFF00"/>
              </a:solidFill>
              <a:effectLst/>
              <a:latin typeface="Times New Roman" pitchFamily="18" charset="0"/>
              <a:cs typeface="Times New Roman" pitchFamily="18" charset="0"/>
            </a:endParaRPr>
          </a:p>
          <a:p>
            <a:pPr>
              <a:lnSpc>
                <a:spcPct val="140000"/>
              </a:lnSpc>
              <a:buFont typeface="Wingdings" pitchFamily="2" charset="2"/>
              <a:buNone/>
            </a:pPr>
            <a:r>
              <a:rPr lang="fa-IR" sz="2800" b="1" dirty="0">
                <a:solidFill>
                  <a:srgbClr val="FFFF00"/>
                </a:solidFill>
                <a:effectLst/>
                <a:latin typeface="Times New Roman" pitchFamily="18" charset="0"/>
                <a:cs typeface="Times New Roman" pitchFamily="18" charset="0"/>
              </a:rPr>
              <a:t>این درجه بندی در مورد خطرات خاص وجود ندارد .</a:t>
            </a:r>
            <a:endParaRPr lang="en-US" sz="2800" b="1" dirty="0">
              <a:solidFill>
                <a:srgbClr val="FFFF00"/>
              </a:solidFill>
              <a:effectLst/>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28600"/>
            <a:ext cx="8229600" cy="762000"/>
          </a:xfrm>
        </p:spPr>
        <p:txBody>
          <a:bodyPr/>
          <a:lstStyle/>
          <a:p>
            <a:pPr algn="ctr"/>
            <a:r>
              <a:rPr lang="fa-IR" sz="3600" b="1" dirty="0">
                <a:latin typeface="Times New Roman" pitchFamily="18" charset="0"/>
                <a:cs typeface="Times New Roman" pitchFamily="18" charset="0"/>
              </a:rPr>
              <a:t>قابلیت اشتعال مواد شیمیایی</a:t>
            </a:r>
            <a:r>
              <a:rPr lang="fa-IR" sz="3600" dirty="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
        <p:nvSpPr>
          <p:cNvPr id="15363" name="Rectangle 3"/>
          <p:cNvSpPr>
            <a:spLocks noGrp="1" noChangeArrowheads="1"/>
          </p:cNvSpPr>
          <p:nvPr>
            <p:ph type="body" idx="1"/>
          </p:nvPr>
        </p:nvSpPr>
        <p:spPr>
          <a:xfrm>
            <a:off x="152400" y="990600"/>
            <a:ext cx="8763000" cy="5562600"/>
          </a:xfrm>
        </p:spPr>
        <p:txBody>
          <a:bodyPr>
            <a:normAutofit/>
          </a:bodyPr>
          <a:lstStyle/>
          <a:p>
            <a:pPr>
              <a:lnSpc>
                <a:spcPct val="140000"/>
              </a:lnSpc>
              <a:buFont typeface="Wingdings" pitchFamily="2" charset="2"/>
              <a:buNone/>
            </a:pPr>
            <a:r>
              <a:rPr lang="fa-IR" sz="2400" b="1" dirty="0">
                <a:effectLst/>
                <a:latin typeface="Times New Roman" pitchFamily="18" charset="0"/>
                <a:cs typeface="Times New Roman" pitchFamily="18" charset="0"/>
              </a:rPr>
              <a:t> </a:t>
            </a:r>
            <a:r>
              <a:rPr lang="fa-IR" sz="2400" b="1" dirty="0">
                <a:solidFill>
                  <a:srgbClr val="FFFF00"/>
                </a:solidFill>
                <a:effectLst/>
                <a:latin typeface="Times New Roman" pitchFamily="18" charset="0"/>
                <a:cs typeface="Times New Roman" pitchFamily="18" charset="0"/>
              </a:rPr>
              <a:t>درجه 4:</a:t>
            </a:r>
          </a:p>
          <a:p>
            <a:pPr>
              <a:lnSpc>
                <a:spcPct val="140000"/>
              </a:lnSpc>
              <a:buFont typeface="Wingdings" pitchFamily="2" charset="2"/>
              <a:buNone/>
            </a:pPr>
            <a:r>
              <a:rPr lang="fa-IR" sz="2400" b="1" dirty="0">
                <a:effectLst/>
                <a:latin typeface="Times New Roman" pitchFamily="18" charset="0"/>
                <a:cs typeface="Times New Roman" pitchFamily="18" charset="0"/>
              </a:rPr>
              <a:t>گازهای </a:t>
            </a:r>
            <a:r>
              <a:rPr lang="fa-IR" sz="2400" b="1" dirty="0">
                <a:solidFill>
                  <a:srgbClr val="FFFF00"/>
                </a:solidFill>
                <a:effectLst/>
                <a:latin typeface="Times New Roman" pitchFamily="18" charset="0"/>
                <a:cs typeface="Times New Roman" pitchFamily="18" charset="0"/>
              </a:rPr>
              <a:t>شدیدا قابل اشتعال و مایعات بسیار فرار قابل اشتعال و موادی كه در حالت </a:t>
            </a:r>
            <a:r>
              <a:rPr lang="fa-IR" sz="2400" b="1" dirty="0" smtClean="0">
                <a:solidFill>
                  <a:srgbClr val="FFFF00"/>
                </a:solidFill>
                <a:effectLst/>
                <a:latin typeface="Times New Roman" pitchFamily="18" charset="0"/>
                <a:cs typeface="Times New Roman" pitchFamily="18" charset="0"/>
              </a:rPr>
              <a:t>گرد و </a:t>
            </a:r>
            <a:r>
              <a:rPr lang="fa-IR" sz="2400" b="1" dirty="0">
                <a:solidFill>
                  <a:srgbClr val="FFFF00"/>
                </a:solidFill>
                <a:effectLst/>
                <a:latin typeface="Times New Roman" pitchFamily="18" charset="0"/>
                <a:cs typeface="Times New Roman" pitchFamily="18" charset="0"/>
              </a:rPr>
              <a:t>غبار در هوا تشكیل مخلوط انفجاری میدهند. </a:t>
            </a:r>
            <a:r>
              <a:rPr lang="fa-IR" sz="2400" b="1" dirty="0" smtClean="0">
                <a:effectLst/>
                <a:latin typeface="Times New Roman" pitchFamily="18" charset="0"/>
                <a:cs typeface="Times New Roman" pitchFamily="18" charset="0"/>
              </a:rPr>
              <a:t> مانند</a:t>
            </a:r>
            <a:r>
              <a:rPr lang="fa-IR" sz="2400" b="1" dirty="0">
                <a:effectLst/>
                <a:latin typeface="Times New Roman" pitchFamily="18" charset="0"/>
                <a:cs typeface="Times New Roman" pitchFamily="18" charset="0"/>
              </a:rPr>
              <a:t>: سولفید هیدروژن – استالدئید- اسید پیكریك.</a:t>
            </a:r>
          </a:p>
          <a:p>
            <a:pPr>
              <a:lnSpc>
                <a:spcPct val="140000"/>
              </a:lnSpc>
              <a:buFont typeface="Wingdings" pitchFamily="2" charset="2"/>
              <a:buNone/>
            </a:pPr>
            <a:r>
              <a:rPr lang="fa-IR" sz="2400" b="1" dirty="0">
                <a:solidFill>
                  <a:srgbClr val="FFFF00"/>
                </a:solidFill>
                <a:effectLst/>
                <a:latin typeface="Times New Roman" pitchFamily="18" charset="0"/>
                <a:cs typeface="Times New Roman" pitchFamily="18" charset="0"/>
              </a:rPr>
              <a:t>درجه 3:</a:t>
            </a:r>
          </a:p>
          <a:p>
            <a:pPr>
              <a:lnSpc>
                <a:spcPct val="140000"/>
              </a:lnSpc>
              <a:buFont typeface="Wingdings" pitchFamily="2" charset="2"/>
              <a:buNone/>
            </a:pPr>
            <a:r>
              <a:rPr lang="fa-IR" sz="2400" b="1" dirty="0">
                <a:effectLst/>
                <a:latin typeface="Times New Roman" pitchFamily="18" charset="0"/>
                <a:cs typeface="Times New Roman" pitchFamily="18" charset="0"/>
              </a:rPr>
              <a:t>مایعاتی كه تقریبا در </a:t>
            </a:r>
            <a:r>
              <a:rPr lang="fa-IR" sz="2400" b="1" dirty="0">
                <a:solidFill>
                  <a:srgbClr val="FFFF00"/>
                </a:solidFill>
                <a:effectLst/>
                <a:latin typeface="Times New Roman" pitchFamily="18" charset="0"/>
                <a:cs typeface="Times New Roman" pitchFamily="18" charset="0"/>
              </a:rPr>
              <a:t>حرارت نرمال مشتعل </a:t>
            </a:r>
            <a:r>
              <a:rPr lang="fa-IR" sz="2400" b="1" dirty="0" smtClean="0">
                <a:effectLst/>
                <a:latin typeface="Times New Roman" pitchFamily="18" charset="0"/>
                <a:cs typeface="Times New Roman" pitchFamily="18" charset="0"/>
              </a:rPr>
              <a:t>میشوند </a:t>
            </a:r>
            <a:r>
              <a:rPr lang="fa-IR" sz="2400" b="1" dirty="0">
                <a:effectLst/>
                <a:latin typeface="Times New Roman" pitchFamily="18" charset="0"/>
                <a:cs typeface="Times New Roman" pitchFamily="18" charset="0"/>
              </a:rPr>
              <a:t>مانند: هیدروكسیل امین – فسفر سفید – استایرن</a:t>
            </a:r>
            <a:r>
              <a:rPr lang="fa-IR" sz="2400" b="1" dirty="0" smtClean="0">
                <a:effectLst/>
                <a:latin typeface="Times New Roman" pitchFamily="18" charset="0"/>
                <a:cs typeface="Times New Roman" pitchFamily="18" charset="0"/>
              </a:rPr>
              <a:t>.</a:t>
            </a:r>
            <a:endParaRPr lang="fa-IR" sz="2400" b="1" dirty="0">
              <a:effectLst/>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467600" cy="4983163"/>
          </a:xfrm>
        </p:spPr>
        <p:txBody>
          <a:bodyPr>
            <a:noAutofit/>
          </a:bodyPr>
          <a:lstStyle/>
          <a:p>
            <a:pPr>
              <a:lnSpc>
                <a:spcPct val="140000"/>
              </a:lnSpc>
              <a:buFont typeface="Wingdings" pitchFamily="2" charset="2"/>
              <a:buNone/>
            </a:pPr>
            <a:r>
              <a:rPr lang="fa-IR" sz="2400" b="1" dirty="0" smtClean="0">
                <a:solidFill>
                  <a:srgbClr val="FFFF00"/>
                </a:solidFill>
                <a:latin typeface="Times New Roman" pitchFamily="18" charset="0"/>
                <a:cs typeface="Times New Roman" pitchFamily="18" charset="0"/>
              </a:rPr>
              <a:t>درجه 2:</a:t>
            </a:r>
          </a:p>
          <a:p>
            <a:pPr>
              <a:lnSpc>
                <a:spcPct val="140000"/>
              </a:lnSpc>
              <a:buFont typeface="Wingdings" pitchFamily="2" charset="2"/>
              <a:buNone/>
            </a:pPr>
            <a:r>
              <a:rPr lang="fa-IR" sz="2000" b="1" dirty="0" smtClean="0">
                <a:latin typeface="Times New Roman" pitchFamily="18" charset="0"/>
                <a:cs typeface="Times New Roman" pitchFamily="18" charset="0"/>
              </a:rPr>
              <a:t>مایعاتی كه </a:t>
            </a:r>
            <a:r>
              <a:rPr lang="fa-IR" sz="2000" b="1" dirty="0" smtClean="0">
                <a:solidFill>
                  <a:srgbClr val="FFFF00"/>
                </a:solidFill>
                <a:latin typeface="Times New Roman" pitchFamily="18" charset="0"/>
                <a:cs typeface="Times New Roman" pitchFamily="18" charset="0"/>
              </a:rPr>
              <a:t>جهت مشتعل شدن باید مقداری حرارت ببینند و جامداتی كه تولید بخارات قابل اشتعال </a:t>
            </a:r>
            <a:r>
              <a:rPr lang="fa-IR" sz="2000" b="1" dirty="0" smtClean="0">
                <a:latin typeface="Times New Roman" pitchFamily="18" charset="0"/>
                <a:cs typeface="Times New Roman" pitchFamily="18" charset="0"/>
              </a:rPr>
              <a:t>مینماید. </a:t>
            </a:r>
          </a:p>
          <a:p>
            <a:pPr>
              <a:lnSpc>
                <a:spcPct val="140000"/>
              </a:lnSpc>
              <a:buFont typeface="Wingdings" pitchFamily="2" charset="2"/>
              <a:buNone/>
            </a:pPr>
            <a:r>
              <a:rPr lang="fa-IR" sz="2000" b="1" dirty="0" smtClean="0">
                <a:latin typeface="Times New Roman" pitchFamily="18" charset="0"/>
                <a:cs typeface="Times New Roman" pitchFamily="18" charset="0"/>
              </a:rPr>
              <a:t>مانند: اسید استیك – نفتالن – فرم الدئید.</a:t>
            </a:r>
          </a:p>
          <a:p>
            <a:pPr>
              <a:lnSpc>
                <a:spcPct val="140000"/>
              </a:lnSpc>
              <a:buFont typeface="Wingdings" pitchFamily="2" charset="2"/>
              <a:buNone/>
            </a:pPr>
            <a:r>
              <a:rPr lang="fa-IR" sz="2400" b="1" dirty="0" smtClean="0">
                <a:solidFill>
                  <a:srgbClr val="FFFF00"/>
                </a:solidFill>
                <a:latin typeface="Times New Roman" pitchFamily="18" charset="0"/>
                <a:cs typeface="Times New Roman" pitchFamily="18" charset="0"/>
              </a:rPr>
              <a:t>درجه 1:</a:t>
            </a:r>
          </a:p>
          <a:p>
            <a:pPr>
              <a:lnSpc>
                <a:spcPct val="140000"/>
              </a:lnSpc>
              <a:buFont typeface="Wingdings" pitchFamily="2" charset="2"/>
              <a:buNone/>
            </a:pPr>
            <a:r>
              <a:rPr lang="fa-IR" sz="2000" b="1" dirty="0" smtClean="0">
                <a:solidFill>
                  <a:srgbClr val="FFFF00"/>
                </a:solidFill>
                <a:latin typeface="Times New Roman" pitchFamily="18" charset="0"/>
                <a:cs typeface="Times New Roman" pitchFamily="18" charset="0"/>
              </a:rPr>
              <a:t>موادی كه قبل از اشتعال باید حرارت </a:t>
            </a:r>
            <a:r>
              <a:rPr lang="fa-IR" sz="2000" b="1" dirty="0" smtClean="0">
                <a:latin typeface="Times New Roman" pitchFamily="18" charset="0"/>
                <a:cs typeface="Times New Roman" pitchFamily="18" charset="0"/>
              </a:rPr>
              <a:t>ببینند. </a:t>
            </a:r>
          </a:p>
          <a:p>
            <a:pPr>
              <a:lnSpc>
                <a:spcPct val="140000"/>
              </a:lnSpc>
              <a:buFont typeface="Wingdings" pitchFamily="2" charset="2"/>
              <a:buNone/>
            </a:pPr>
            <a:r>
              <a:rPr lang="fa-IR" sz="2000" b="1" dirty="0" smtClean="0">
                <a:latin typeface="Times New Roman" pitchFamily="18" charset="0"/>
                <a:cs typeface="Times New Roman" pitchFamily="18" charset="0"/>
              </a:rPr>
              <a:t>مانند: گلیسیرین – سولفور – روی .</a:t>
            </a:r>
          </a:p>
          <a:p>
            <a:pPr>
              <a:lnSpc>
                <a:spcPct val="140000"/>
              </a:lnSpc>
              <a:buFont typeface="Wingdings" pitchFamily="2" charset="2"/>
              <a:buNone/>
            </a:pPr>
            <a:r>
              <a:rPr lang="fa-IR" sz="2400" b="1" dirty="0" smtClean="0">
                <a:solidFill>
                  <a:srgbClr val="FFFF00"/>
                </a:solidFill>
                <a:latin typeface="Times New Roman" pitchFamily="18" charset="0"/>
                <a:cs typeface="Times New Roman" pitchFamily="18" charset="0"/>
              </a:rPr>
              <a:t>درجه </a:t>
            </a:r>
            <a:r>
              <a:rPr lang="fa-IR" sz="2400" b="1" dirty="0" smtClean="0">
                <a:solidFill>
                  <a:srgbClr val="FFFF00"/>
                </a:solidFill>
                <a:latin typeface="Times New Roman" pitchFamily="18" charset="0"/>
                <a:cs typeface="Times New Roman" pitchFamily="18" charset="0"/>
              </a:rPr>
              <a:t>صفر:</a:t>
            </a:r>
            <a:endParaRPr lang="fa-IR" sz="2400" b="1" dirty="0" smtClean="0">
              <a:solidFill>
                <a:srgbClr val="FFFF00"/>
              </a:solidFill>
              <a:latin typeface="Times New Roman" pitchFamily="18" charset="0"/>
              <a:cs typeface="Times New Roman" pitchFamily="18" charset="0"/>
            </a:endParaRPr>
          </a:p>
          <a:p>
            <a:pPr>
              <a:lnSpc>
                <a:spcPct val="140000"/>
              </a:lnSpc>
              <a:buFont typeface="Wingdings" pitchFamily="2" charset="2"/>
              <a:buNone/>
            </a:pPr>
            <a:r>
              <a:rPr lang="fa-IR" sz="2000" b="1" dirty="0" smtClean="0">
                <a:solidFill>
                  <a:srgbClr val="FFFF00"/>
                </a:solidFill>
                <a:latin typeface="Times New Roman" pitchFamily="18" charset="0"/>
                <a:cs typeface="Times New Roman" pitchFamily="18" charset="0"/>
              </a:rPr>
              <a:t>موادی كه مشتعل </a:t>
            </a:r>
            <a:r>
              <a:rPr lang="fa-IR" sz="2000" b="1" dirty="0" smtClean="0">
                <a:solidFill>
                  <a:srgbClr val="FFFF00"/>
                </a:solidFill>
                <a:latin typeface="Times New Roman" pitchFamily="18" charset="0"/>
                <a:cs typeface="Times New Roman" pitchFamily="18" charset="0"/>
              </a:rPr>
              <a:t>نمیشوند. </a:t>
            </a:r>
            <a:endParaRPr lang="fa-IR" sz="2000" b="1" dirty="0" smtClean="0">
              <a:solidFill>
                <a:srgbClr val="FFFF00"/>
              </a:solidFill>
              <a:latin typeface="Times New Roman" pitchFamily="18" charset="0"/>
              <a:cs typeface="Times New Roman" pitchFamily="18" charset="0"/>
            </a:endParaRPr>
          </a:p>
          <a:p>
            <a:pPr>
              <a:lnSpc>
                <a:spcPct val="140000"/>
              </a:lnSpc>
              <a:buFont typeface="Wingdings" pitchFamily="2" charset="2"/>
              <a:buNone/>
            </a:pPr>
            <a:r>
              <a:rPr lang="fa-IR" sz="2000" b="1" dirty="0" smtClean="0">
                <a:latin typeface="Times New Roman" pitchFamily="18" charset="0"/>
                <a:cs typeface="Times New Roman" pitchFamily="18" charset="0"/>
              </a:rPr>
              <a:t>مانند : اسید نیتریك – پراكسید سدیم – اسید سولفوریك .</a:t>
            </a:r>
            <a:endParaRPr lang="en-US" sz="2000" b="1" dirty="0" smtClean="0">
              <a:latin typeface="Times New Roman" pitchFamily="18" charset="0"/>
              <a:cs typeface="Times New Roman" pitchFamily="18" charset="0"/>
            </a:endParaRPr>
          </a:p>
          <a:p>
            <a:endParaRPr lang="fa-IR" sz="2000" b="1"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152400"/>
            <a:ext cx="8229600" cy="865188"/>
          </a:xfrm>
        </p:spPr>
        <p:txBody>
          <a:bodyPr/>
          <a:lstStyle/>
          <a:p>
            <a:pPr algn="ctr"/>
            <a:r>
              <a:rPr lang="fa-IR" sz="3600" b="1" dirty="0">
                <a:solidFill>
                  <a:srgbClr val="FFFF00"/>
                </a:solidFill>
                <a:latin typeface="Times New Roman" pitchFamily="18" charset="0"/>
                <a:cs typeface="Times New Roman" pitchFamily="18" charset="0"/>
              </a:rPr>
              <a:t>خطر بهداشتی مواد</a:t>
            </a:r>
            <a:endParaRPr lang="en-US" sz="3600" b="1" dirty="0">
              <a:solidFill>
                <a:srgbClr val="FFFF00"/>
              </a:solidFill>
              <a:latin typeface="Times New Roman" pitchFamily="18" charset="0"/>
              <a:cs typeface="Times New Roman" pitchFamily="18" charset="0"/>
            </a:endParaRPr>
          </a:p>
        </p:txBody>
      </p:sp>
      <p:sp>
        <p:nvSpPr>
          <p:cNvPr id="16387" name="Rectangle 3"/>
          <p:cNvSpPr>
            <a:spLocks noGrp="1" noChangeArrowheads="1"/>
          </p:cNvSpPr>
          <p:nvPr>
            <p:ph type="body" idx="1"/>
          </p:nvPr>
        </p:nvSpPr>
        <p:spPr>
          <a:xfrm>
            <a:off x="457200" y="1066800"/>
            <a:ext cx="8458200" cy="5410200"/>
          </a:xfrm>
        </p:spPr>
        <p:txBody>
          <a:bodyPr>
            <a:normAutofit/>
          </a:bodyPr>
          <a:lstStyle/>
          <a:p>
            <a:pPr algn="just">
              <a:lnSpc>
                <a:spcPct val="115000"/>
              </a:lnSpc>
              <a:buFont typeface="Wingdings" pitchFamily="2" charset="2"/>
              <a:buNone/>
            </a:pPr>
            <a:r>
              <a:rPr lang="fa-IR" sz="2400" b="1" dirty="0">
                <a:solidFill>
                  <a:srgbClr val="FFFF00"/>
                </a:solidFill>
                <a:latin typeface="Times New Roman" pitchFamily="18" charset="0"/>
                <a:cs typeface="Times New Roman" pitchFamily="18" charset="0"/>
              </a:rPr>
              <a:t>درجه 4:</a:t>
            </a:r>
          </a:p>
          <a:p>
            <a:pPr algn="just">
              <a:lnSpc>
                <a:spcPct val="115000"/>
              </a:lnSpc>
              <a:buFont typeface="Wingdings" pitchFamily="2" charset="2"/>
              <a:buNone/>
            </a:pPr>
            <a:r>
              <a:rPr lang="fa-IR" sz="2100" b="1" dirty="0">
                <a:latin typeface="Times New Roman" pitchFamily="18" charset="0"/>
                <a:cs typeface="Times New Roman" pitchFamily="18" charset="0"/>
              </a:rPr>
              <a:t> موادی كه </a:t>
            </a:r>
            <a:r>
              <a:rPr lang="fa-IR" sz="2100" b="1" dirty="0">
                <a:solidFill>
                  <a:srgbClr val="FFFF00"/>
                </a:solidFill>
                <a:latin typeface="Times New Roman" pitchFamily="18" charset="0"/>
                <a:cs typeface="Times New Roman" pitchFamily="18" charset="0"/>
              </a:rPr>
              <a:t>مقدار كمی از بخارات آنها می</a:t>
            </a:r>
            <a:r>
              <a:rPr lang="fa-IR" sz="2100" b="1" dirty="0">
                <a:solidFill>
                  <a:srgbClr val="FFFF00"/>
                </a:solidFill>
                <a:latin typeface="Times New Roman" pitchFamily="18" charset="0"/>
              </a:rPr>
              <a:t>‌</a:t>
            </a:r>
            <a:r>
              <a:rPr lang="fa-IR" sz="2100" b="1" dirty="0">
                <a:solidFill>
                  <a:srgbClr val="FFFF00"/>
                </a:solidFill>
                <a:latin typeface="Times New Roman" pitchFamily="18" charset="0"/>
                <a:cs typeface="Times New Roman" pitchFamily="18" charset="0"/>
              </a:rPr>
              <a:t>تواند سبب مرگ </a:t>
            </a:r>
            <a:r>
              <a:rPr lang="fa-IR" sz="2100" b="1" dirty="0" smtClean="0">
                <a:solidFill>
                  <a:srgbClr val="FFFF00"/>
                </a:solidFill>
                <a:latin typeface="Times New Roman" pitchFamily="18" charset="0"/>
                <a:cs typeface="Times New Roman" pitchFamily="18" charset="0"/>
              </a:rPr>
              <a:t>شود.</a:t>
            </a:r>
            <a:endParaRPr lang="fa-IR" sz="2100" b="1" dirty="0" smtClean="0">
              <a:solidFill>
                <a:srgbClr val="FFFF00"/>
              </a:solidFill>
              <a:latin typeface="Times New Roman" pitchFamily="18" charset="0"/>
              <a:cs typeface="Times New Roman" pitchFamily="18" charset="0"/>
            </a:endParaRPr>
          </a:p>
          <a:p>
            <a:pPr algn="just">
              <a:lnSpc>
                <a:spcPct val="115000"/>
              </a:lnSpc>
              <a:buFont typeface="Wingdings" pitchFamily="2" charset="2"/>
              <a:buNone/>
            </a:pPr>
            <a:r>
              <a:rPr lang="fa-IR" sz="2100" b="1" dirty="0" smtClean="0">
                <a:latin typeface="Times New Roman" pitchFamily="18" charset="0"/>
                <a:cs typeface="Times New Roman" pitchFamily="18" charset="0"/>
              </a:rPr>
              <a:t> </a:t>
            </a:r>
            <a:r>
              <a:rPr lang="fa-IR" sz="2100" b="1" dirty="0">
                <a:latin typeface="Times New Roman" pitchFamily="18" charset="0"/>
                <a:cs typeface="Times New Roman" pitchFamily="18" charset="0"/>
              </a:rPr>
              <a:t>مانند هیدروژن سیانید </a:t>
            </a:r>
            <a:r>
              <a:rPr lang="en-US" sz="2100" b="1" dirty="0">
                <a:latin typeface="Times New Roman" pitchFamily="18" charset="0"/>
                <a:cs typeface="Times New Roman" pitchFamily="18" charset="0"/>
              </a:rPr>
              <a:t>HCN</a:t>
            </a:r>
            <a:r>
              <a:rPr lang="fa-IR" sz="2100" b="1" dirty="0">
                <a:latin typeface="Times New Roman" pitchFamily="18" charset="0"/>
                <a:cs typeface="Times New Roman" pitchFamily="18" charset="0"/>
              </a:rPr>
              <a:t>  </a:t>
            </a:r>
            <a:endParaRPr lang="fa-IR" sz="2100" b="1" dirty="0" smtClean="0">
              <a:latin typeface="Times New Roman" pitchFamily="18" charset="0"/>
              <a:cs typeface="Times New Roman" pitchFamily="18" charset="0"/>
            </a:endParaRPr>
          </a:p>
          <a:p>
            <a:pPr algn="just">
              <a:lnSpc>
                <a:spcPct val="115000"/>
              </a:lnSpc>
              <a:buFont typeface="Wingdings" pitchFamily="2" charset="2"/>
              <a:buNone/>
            </a:pPr>
            <a:endParaRPr lang="fa-IR" sz="2100" b="1" dirty="0">
              <a:latin typeface="Times New Roman" pitchFamily="18" charset="0"/>
              <a:cs typeface="Times New Roman" pitchFamily="18" charset="0"/>
            </a:endParaRPr>
          </a:p>
          <a:p>
            <a:pPr algn="just">
              <a:lnSpc>
                <a:spcPct val="115000"/>
              </a:lnSpc>
              <a:buFont typeface="Wingdings" pitchFamily="2" charset="2"/>
              <a:buNone/>
            </a:pPr>
            <a:r>
              <a:rPr lang="fa-IR" sz="2400" b="1" dirty="0">
                <a:solidFill>
                  <a:srgbClr val="FFFF00"/>
                </a:solidFill>
                <a:latin typeface="Times New Roman" pitchFamily="18" charset="0"/>
                <a:cs typeface="Times New Roman" pitchFamily="18" charset="0"/>
              </a:rPr>
              <a:t>درجه 3 :</a:t>
            </a:r>
          </a:p>
          <a:p>
            <a:pPr algn="just">
              <a:lnSpc>
                <a:spcPct val="115000"/>
              </a:lnSpc>
              <a:buFont typeface="Wingdings" pitchFamily="2" charset="2"/>
              <a:buNone/>
            </a:pPr>
            <a:r>
              <a:rPr lang="fa-IR" sz="2100" b="1" dirty="0">
                <a:latin typeface="Times New Roman" pitchFamily="18" charset="0"/>
                <a:cs typeface="Times New Roman" pitchFamily="18" charset="0"/>
              </a:rPr>
              <a:t> موادی كه </a:t>
            </a:r>
            <a:r>
              <a:rPr lang="fa-IR" sz="2100" b="1" dirty="0">
                <a:solidFill>
                  <a:srgbClr val="FFFF00"/>
                </a:solidFill>
                <a:latin typeface="Times New Roman" pitchFamily="18" charset="0"/>
                <a:cs typeface="Times New Roman" pitchFamily="18" charset="0"/>
              </a:rPr>
              <a:t>خطرات فوق</a:t>
            </a:r>
            <a:r>
              <a:rPr lang="fa-IR" sz="2100" b="1" dirty="0">
                <a:solidFill>
                  <a:srgbClr val="FFFF00"/>
                </a:solidFill>
                <a:latin typeface="Times New Roman" pitchFamily="18" charset="0"/>
              </a:rPr>
              <a:t>‌</a:t>
            </a:r>
            <a:r>
              <a:rPr lang="fa-IR" sz="2100" b="1" dirty="0">
                <a:solidFill>
                  <a:srgbClr val="FFFF00"/>
                </a:solidFill>
                <a:latin typeface="Times New Roman" pitchFamily="18" charset="0"/>
                <a:cs typeface="Times New Roman" pitchFamily="18" charset="0"/>
              </a:rPr>
              <a:t>العاده برای سلامتی </a:t>
            </a:r>
            <a:r>
              <a:rPr lang="fa-IR" sz="2100" b="1" dirty="0" smtClean="0">
                <a:solidFill>
                  <a:srgbClr val="FFFF00"/>
                </a:solidFill>
                <a:latin typeface="Times New Roman" pitchFamily="18" charset="0"/>
                <a:cs typeface="Times New Roman" pitchFamily="18" charset="0"/>
              </a:rPr>
              <a:t>دارند.</a:t>
            </a:r>
            <a:r>
              <a:rPr lang="fa-IR" sz="2100" b="1" dirty="0">
                <a:solidFill>
                  <a:srgbClr val="FFFF00"/>
                </a:solidFill>
                <a:latin typeface="Times New Roman" pitchFamily="18" charset="0"/>
                <a:cs typeface="Times New Roman" pitchFamily="18" charset="0"/>
              </a:rPr>
              <a:t> </a:t>
            </a:r>
            <a:endParaRPr lang="fa-IR" sz="2100" b="1" dirty="0" smtClean="0">
              <a:solidFill>
                <a:srgbClr val="FFFF00"/>
              </a:solidFill>
              <a:latin typeface="Times New Roman" pitchFamily="18" charset="0"/>
              <a:cs typeface="Times New Roman" pitchFamily="18" charset="0"/>
            </a:endParaRPr>
          </a:p>
          <a:p>
            <a:pPr algn="just">
              <a:lnSpc>
                <a:spcPct val="115000"/>
              </a:lnSpc>
              <a:buFont typeface="Wingdings" pitchFamily="2" charset="2"/>
              <a:buNone/>
            </a:pPr>
            <a:r>
              <a:rPr lang="fa-IR" sz="2100" b="1" dirty="0" smtClean="0">
                <a:latin typeface="Times New Roman" pitchFamily="18" charset="0"/>
                <a:cs typeface="Times New Roman" pitchFamily="18" charset="0"/>
              </a:rPr>
              <a:t> </a:t>
            </a:r>
            <a:r>
              <a:rPr lang="fa-IR" sz="2100" b="1" dirty="0">
                <a:latin typeface="Times New Roman" pitchFamily="18" charset="0"/>
                <a:cs typeface="Times New Roman" pitchFamily="18" charset="0"/>
              </a:rPr>
              <a:t>مانند سولفید هیدروژن </a:t>
            </a:r>
            <a:r>
              <a:rPr lang="en-US" sz="2100" b="1" dirty="0">
                <a:latin typeface="Times New Roman" pitchFamily="18" charset="0"/>
                <a:cs typeface="Times New Roman" pitchFamily="18" charset="0"/>
              </a:rPr>
              <a:t>H2S</a:t>
            </a:r>
            <a:r>
              <a:rPr lang="fa-IR" sz="2100" b="1" dirty="0">
                <a:latin typeface="Times New Roman" pitchFamily="18" charset="0"/>
                <a:cs typeface="Times New Roman" pitchFamily="18" charset="0"/>
              </a:rPr>
              <a:t>  هیدرواكسید سدیم </a:t>
            </a:r>
            <a:r>
              <a:rPr lang="en-US" sz="2100" b="1" dirty="0" err="1">
                <a:latin typeface="Times New Roman" pitchFamily="18" charset="0"/>
                <a:cs typeface="Times New Roman" pitchFamily="18" charset="0"/>
              </a:rPr>
              <a:t>NaOH</a:t>
            </a:r>
            <a:r>
              <a:rPr lang="en-US" sz="2100" b="1" dirty="0">
                <a:latin typeface="Times New Roman" pitchFamily="18" charset="0"/>
                <a:cs typeface="Times New Roman" pitchFamily="18" charset="0"/>
              </a:rPr>
              <a:t> </a:t>
            </a:r>
            <a:r>
              <a:rPr lang="fa-IR" sz="2100" b="1" dirty="0">
                <a:latin typeface="Times New Roman" pitchFamily="18" charset="0"/>
                <a:cs typeface="Times New Roman" pitchFamily="18" charset="0"/>
              </a:rPr>
              <a:t> فسفر سفید </a:t>
            </a:r>
            <a:r>
              <a:rPr lang="en-US" sz="2100" b="1" dirty="0">
                <a:latin typeface="Times New Roman" pitchFamily="18" charset="0"/>
                <a:cs typeface="Times New Roman" pitchFamily="18" charset="0"/>
              </a:rPr>
              <a:t>P </a:t>
            </a:r>
            <a:endParaRPr lang="fa-IR" sz="2100" b="1"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lnSpc>
                <a:spcPct val="115000"/>
              </a:lnSpc>
              <a:buFont typeface="Wingdings" pitchFamily="2" charset="2"/>
              <a:buNone/>
            </a:pPr>
            <a:r>
              <a:rPr lang="fa-IR" sz="3200" b="1" dirty="0" smtClean="0">
                <a:solidFill>
                  <a:srgbClr val="FFFF00"/>
                </a:solidFill>
                <a:latin typeface="Times New Roman" pitchFamily="18" charset="0"/>
                <a:cs typeface="Times New Roman" pitchFamily="18" charset="0"/>
              </a:rPr>
              <a:t>درجه </a:t>
            </a:r>
            <a:r>
              <a:rPr lang="fa-IR" sz="3200" b="1" dirty="0" smtClean="0">
                <a:solidFill>
                  <a:srgbClr val="FFFF00"/>
                </a:solidFill>
                <a:latin typeface="Times New Roman" pitchFamily="18" charset="0"/>
                <a:cs typeface="Times New Roman" pitchFamily="18" charset="0"/>
              </a:rPr>
              <a:t>2:</a:t>
            </a:r>
            <a:endParaRPr lang="fa-IR" sz="3200" b="1" dirty="0" smtClean="0">
              <a:solidFill>
                <a:srgbClr val="FFFF00"/>
              </a:solidFill>
              <a:latin typeface="Times New Roman" pitchFamily="18" charset="0"/>
              <a:cs typeface="Times New Roman" pitchFamily="18" charset="0"/>
            </a:endParaRPr>
          </a:p>
          <a:p>
            <a:pPr algn="just">
              <a:lnSpc>
                <a:spcPct val="115000"/>
              </a:lnSpc>
              <a:buFont typeface="Wingdings" pitchFamily="2" charset="2"/>
              <a:buNone/>
            </a:pPr>
            <a:r>
              <a:rPr lang="fa-IR" sz="3200" b="1" dirty="0" smtClean="0">
                <a:latin typeface="Times New Roman" pitchFamily="18" charset="0"/>
                <a:cs typeface="Times New Roman" pitchFamily="18" charset="0"/>
              </a:rPr>
              <a:t> </a:t>
            </a:r>
            <a:r>
              <a:rPr lang="fa-IR" sz="3200" b="1" dirty="0" smtClean="0">
                <a:solidFill>
                  <a:srgbClr val="FFFF00"/>
                </a:solidFill>
                <a:latin typeface="Times New Roman" pitchFamily="18" charset="0"/>
                <a:cs typeface="Times New Roman" pitchFamily="18" charset="0"/>
              </a:rPr>
              <a:t>موادی كه برای سلامتی خطرناك هستند .</a:t>
            </a:r>
          </a:p>
          <a:p>
            <a:pPr algn="just">
              <a:lnSpc>
                <a:spcPct val="115000"/>
              </a:lnSpc>
              <a:buFont typeface="Wingdings" pitchFamily="2" charset="2"/>
              <a:buNone/>
            </a:pPr>
            <a:r>
              <a:rPr lang="fa-IR" sz="3200" b="1" dirty="0" smtClean="0">
                <a:latin typeface="Times New Roman" pitchFamily="18" charset="0"/>
                <a:cs typeface="Times New Roman" pitchFamily="18" charset="0"/>
              </a:rPr>
              <a:t> مانند اكسید اتیلن </a:t>
            </a:r>
            <a:r>
              <a:rPr lang="en-US" sz="3200" b="1" dirty="0" smtClean="0">
                <a:latin typeface="Times New Roman" pitchFamily="18" charset="0"/>
                <a:cs typeface="Times New Roman" pitchFamily="18" charset="0"/>
              </a:rPr>
              <a:t>C2H4O</a:t>
            </a:r>
            <a:r>
              <a:rPr lang="fa-IR" sz="3200" b="1" dirty="0" smtClean="0">
                <a:latin typeface="Times New Roman" pitchFamily="18" charset="0"/>
                <a:cs typeface="Times New Roman" pitchFamily="18" charset="0"/>
              </a:rPr>
              <a:t>  نفتالین  </a:t>
            </a:r>
            <a:r>
              <a:rPr lang="en-US" sz="3200" b="1" dirty="0" smtClean="0">
                <a:latin typeface="Times New Roman" pitchFamily="18" charset="0"/>
                <a:cs typeface="Times New Roman" pitchFamily="18" charset="0"/>
              </a:rPr>
              <a:t>C10H8</a:t>
            </a:r>
            <a:endParaRPr lang="fa-IR" sz="3200" b="1" dirty="0" smtClean="0">
              <a:latin typeface="Times New Roman" pitchFamily="18" charset="0"/>
              <a:cs typeface="Times New Roman" pitchFamily="18" charset="0"/>
            </a:endParaRPr>
          </a:p>
          <a:p>
            <a:pPr algn="just">
              <a:lnSpc>
                <a:spcPct val="115000"/>
              </a:lnSpc>
              <a:buFont typeface="Wingdings" pitchFamily="2" charset="2"/>
              <a:buNone/>
            </a:pPr>
            <a:endParaRPr lang="fa-IR" sz="3200" b="1" dirty="0" smtClean="0">
              <a:latin typeface="Times New Roman" pitchFamily="18" charset="0"/>
              <a:cs typeface="Times New Roman" pitchFamily="18" charset="0"/>
            </a:endParaRPr>
          </a:p>
          <a:p>
            <a:pPr algn="just">
              <a:lnSpc>
                <a:spcPct val="115000"/>
              </a:lnSpc>
              <a:buFont typeface="Wingdings" pitchFamily="2" charset="2"/>
              <a:buNone/>
            </a:pPr>
            <a:r>
              <a:rPr lang="fa-IR" sz="3200" b="1" dirty="0" smtClean="0">
                <a:solidFill>
                  <a:srgbClr val="FFFF00"/>
                </a:solidFill>
                <a:latin typeface="Times New Roman" pitchFamily="18" charset="0"/>
                <a:cs typeface="Times New Roman" pitchFamily="18" charset="0"/>
              </a:rPr>
              <a:t>درجه 1:</a:t>
            </a:r>
          </a:p>
          <a:p>
            <a:pPr algn="just">
              <a:lnSpc>
                <a:spcPct val="115000"/>
              </a:lnSpc>
              <a:buFont typeface="Wingdings" pitchFamily="2" charset="2"/>
              <a:buNone/>
            </a:pPr>
            <a:r>
              <a:rPr lang="fa-IR" sz="3200" b="1" dirty="0" smtClean="0">
                <a:latin typeface="Times New Roman" pitchFamily="18" charset="0"/>
                <a:cs typeface="Times New Roman" pitchFamily="18" charset="0"/>
              </a:rPr>
              <a:t> </a:t>
            </a:r>
            <a:r>
              <a:rPr lang="fa-IR" sz="3200" b="1" dirty="0" smtClean="0">
                <a:solidFill>
                  <a:srgbClr val="FFFF00"/>
                </a:solidFill>
                <a:latin typeface="Times New Roman" pitchFamily="18" charset="0"/>
                <a:cs typeface="Times New Roman" pitchFamily="18" charset="0"/>
              </a:rPr>
              <a:t>موادی كه خطرات كمی برای سلامتی دارند . </a:t>
            </a:r>
          </a:p>
          <a:p>
            <a:pPr algn="just">
              <a:lnSpc>
                <a:spcPct val="115000"/>
              </a:lnSpc>
              <a:buFont typeface="Wingdings" pitchFamily="2" charset="2"/>
              <a:buNone/>
            </a:pPr>
            <a:r>
              <a:rPr lang="fa-IR" sz="3200" b="1" dirty="0" smtClean="0">
                <a:latin typeface="Times New Roman" pitchFamily="18" charset="0"/>
                <a:cs typeface="Times New Roman" pitchFamily="18" charset="0"/>
              </a:rPr>
              <a:t>مانند كلسیم </a:t>
            </a:r>
            <a:r>
              <a:rPr lang="en-US" sz="3200" b="1" dirty="0" err="1" smtClean="0">
                <a:latin typeface="Times New Roman" pitchFamily="18" charset="0"/>
                <a:cs typeface="Times New Roman" pitchFamily="18" charset="0"/>
              </a:rPr>
              <a:t>Ca</a:t>
            </a:r>
            <a:endParaRPr lang="fa-IR" sz="3200" b="1" dirty="0" smtClean="0">
              <a:latin typeface="Times New Roman" pitchFamily="18" charset="0"/>
              <a:cs typeface="Times New Roman" pitchFamily="18" charset="0"/>
            </a:endParaRPr>
          </a:p>
          <a:p>
            <a:pPr algn="just">
              <a:lnSpc>
                <a:spcPct val="115000"/>
              </a:lnSpc>
              <a:buFont typeface="Wingdings" pitchFamily="2" charset="2"/>
              <a:buNone/>
            </a:pPr>
            <a:endParaRPr lang="fa-IR" sz="3200" b="1" dirty="0" smtClean="0">
              <a:latin typeface="Times New Roman" pitchFamily="18" charset="0"/>
              <a:cs typeface="Times New Roman" pitchFamily="18" charset="0"/>
            </a:endParaRPr>
          </a:p>
          <a:p>
            <a:pPr algn="just">
              <a:lnSpc>
                <a:spcPct val="115000"/>
              </a:lnSpc>
              <a:buFont typeface="Wingdings" pitchFamily="2" charset="2"/>
              <a:buNone/>
            </a:pPr>
            <a:r>
              <a:rPr lang="fa-IR" sz="3200" b="1" dirty="0" smtClean="0">
                <a:solidFill>
                  <a:srgbClr val="FFFF00"/>
                </a:solidFill>
                <a:latin typeface="Times New Roman" pitchFamily="18" charset="0"/>
                <a:cs typeface="Times New Roman" pitchFamily="18" charset="0"/>
              </a:rPr>
              <a:t>درجه صفر :</a:t>
            </a:r>
          </a:p>
          <a:p>
            <a:pPr algn="just">
              <a:lnSpc>
                <a:spcPct val="115000"/>
              </a:lnSpc>
              <a:buFont typeface="Wingdings" pitchFamily="2" charset="2"/>
              <a:buNone/>
            </a:pPr>
            <a:r>
              <a:rPr lang="fa-IR" sz="3200" b="1" dirty="0" smtClean="0">
                <a:solidFill>
                  <a:srgbClr val="FFFF00"/>
                </a:solidFill>
                <a:latin typeface="Times New Roman" pitchFamily="18" charset="0"/>
                <a:cs typeface="Times New Roman" pitchFamily="18" charset="0"/>
              </a:rPr>
              <a:t>مو ادی كه تحت شرایط حریق نیز خطری برای سلامتی تولید نمی</a:t>
            </a:r>
            <a:r>
              <a:rPr lang="fa-IR" sz="3200" b="1" dirty="0" smtClean="0">
                <a:solidFill>
                  <a:srgbClr val="FFFF00"/>
                </a:solidFill>
                <a:latin typeface="Times New Roman" pitchFamily="18" charset="0"/>
              </a:rPr>
              <a:t>‌</a:t>
            </a:r>
            <a:r>
              <a:rPr lang="fa-IR" sz="3200" b="1" dirty="0" smtClean="0">
                <a:solidFill>
                  <a:srgbClr val="FFFF00"/>
                </a:solidFill>
                <a:latin typeface="Times New Roman" pitchFamily="18" charset="0"/>
                <a:cs typeface="Times New Roman" pitchFamily="18" charset="0"/>
              </a:rPr>
              <a:t>كنند . </a:t>
            </a:r>
          </a:p>
          <a:p>
            <a:pPr algn="just">
              <a:lnSpc>
                <a:spcPct val="115000"/>
              </a:lnSpc>
              <a:buFont typeface="Wingdings" pitchFamily="2" charset="2"/>
              <a:buNone/>
            </a:pPr>
            <a:r>
              <a:rPr lang="fa-IR" sz="3200" b="1" dirty="0" smtClean="0">
                <a:latin typeface="Times New Roman" pitchFamily="18" charset="0"/>
                <a:cs typeface="Times New Roman" pitchFamily="18" charset="0"/>
              </a:rPr>
              <a:t>مانند: برنز فسفر قرمز </a:t>
            </a:r>
            <a:endParaRPr lang="en-US" sz="3200" b="1" dirty="0" smtClean="0">
              <a:latin typeface="Times New Roman" pitchFamily="18" charset="0"/>
              <a:cs typeface="Times New Roman" pitchFamily="18" charset="0"/>
            </a:endParaRPr>
          </a:p>
          <a:p>
            <a:endParaRPr lang="fa-IR"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algn="ctr" rtl="1"/>
            <a:r>
              <a:rPr lang="ar-SA" b="1" dirty="0">
                <a:latin typeface="Times New Roman" pitchFamily="18" charset="0"/>
                <a:cs typeface="Times New Roman" pitchFamily="18" charset="0"/>
              </a:rPr>
              <a:t>نمونه</a:t>
            </a:r>
            <a:r>
              <a:rPr lang="ar-SA" b="1" dirty="0"/>
              <a:t> </a:t>
            </a:r>
            <a:r>
              <a:rPr lang="fa-IR" b="0" dirty="0" smtClean="0">
                <a:latin typeface="+mn-lt"/>
                <a:cs typeface="P Ferdosi" pitchFamily="2" charset="-78"/>
              </a:rPr>
              <a:t>ي</a:t>
            </a:r>
            <a:r>
              <a:rPr lang="ar-SA" b="0" dirty="0" smtClean="0">
                <a:latin typeface="+mn-lt"/>
                <a:cs typeface="P Ferdosi" pitchFamily="2" charset="-78"/>
              </a:rPr>
              <a:t>ک </a:t>
            </a:r>
            <a:r>
              <a:rPr lang="en-US" b="0" dirty="0">
                <a:latin typeface="Times New Roman" pitchFamily="18" charset="0"/>
                <a:cs typeface="Times New Roman" pitchFamily="18" charset="0"/>
              </a:rPr>
              <a:t>MSDS</a:t>
            </a:r>
            <a:r>
              <a:rPr lang="fa-IR" b="0" dirty="0">
                <a:latin typeface="Times New Roman" pitchFamily="18" charset="0"/>
                <a:cs typeface="Times New Roman" pitchFamily="18" charset="0"/>
              </a:rPr>
              <a:t>:</a:t>
            </a:r>
            <a:endParaRPr lang="en-US" b="0" dirty="0">
              <a:latin typeface="Times New Roman" pitchFamily="18" charset="0"/>
              <a:cs typeface="Times New Roman" pitchFamily="18" charset="0"/>
            </a:endParaRPr>
          </a:p>
        </p:txBody>
      </p:sp>
      <p:sp>
        <p:nvSpPr>
          <p:cNvPr id="165891" name="Rectangle 3"/>
          <p:cNvSpPr>
            <a:spLocks noGrp="1" noChangeArrowheads="1"/>
          </p:cNvSpPr>
          <p:nvPr>
            <p:ph type="body" idx="1"/>
          </p:nvPr>
        </p:nvSpPr>
        <p:spPr>
          <a:xfrm>
            <a:off x="395288" y="1717675"/>
            <a:ext cx="8229600" cy="4530725"/>
          </a:xfrm>
        </p:spPr>
        <p:txBody>
          <a:bodyPr>
            <a:normAutofit/>
          </a:bodyPr>
          <a:lstStyle/>
          <a:p>
            <a:pPr algn="r" rtl="1">
              <a:lnSpc>
                <a:spcPct val="90000"/>
              </a:lnSpc>
            </a:pPr>
            <a:r>
              <a:rPr lang="fa-IR" sz="2800" b="0" dirty="0">
                <a:latin typeface="Times New Roman" pitchFamily="18" charset="0"/>
                <a:cs typeface="Times New Roman" pitchFamily="18" charset="0"/>
              </a:rPr>
              <a:t> </a:t>
            </a:r>
            <a:r>
              <a:rPr lang="ar-SA" sz="2800" b="0" dirty="0">
                <a:latin typeface="Times New Roman" pitchFamily="18" charset="0"/>
                <a:cs typeface="Times New Roman" pitchFamily="18" charset="0"/>
              </a:rPr>
              <a:t>بخش 1 : اطلاعات محصول </a:t>
            </a:r>
            <a:endParaRPr lang="fa-IR" sz="2800" b="0" dirty="0">
              <a:latin typeface="Times New Roman" pitchFamily="18" charset="0"/>
              <a:cs typeface="Times New Roman" pitchFamily="18" charset="0"/>
            </a:endParaRPr>
          </a:p>
          <a:p>
            <a:pPr algn="r" rtl="1">
              <a:lnSpc>
                <a:spcPct val="90000"/>
              </a:lnSpc>
            </a:pPr>
            <a:r>
              <a:rPr lang="ar-SA" sz="2800" b="0" dirty="0">
                <a:latin typeface="Times New Roman" pitchFamily="18" charset="0"/>
                <a:cs typeface="Times New Roman" pitchFamily="18" charset="0"/>
              </a:rPr>
              <a:t>بخش 2 : عناصر خطر زا</a:t>
            </a:r>
            <a:endParaRPr lang="fa-IR" sz="2800" b="0" dirty="0">
              <a:latin typeface="Times New Roman" pitchFamily="18" charset="0"/>
              <a:cs typeface="Times New Roman" pitchFamily="18" charset="0"/>
            </a:endParaRPr>
          </a:p>
          <a:p>
            <a:pPr algn="r" rtl="1">
              <a:lnSpc>
                <a:spcPct val="90000"/>
              </a:lnSpc>
            </a:pPr>
            <a:r>
              <a:rPr lang="ar-SA" sz="2800" b="0" dirty="0">
                <a:latin typeface="Times New Roman" pitchFamily="18" charset="0"/>
                <a:cs typeface="Times New Roman" pitchFamily="18" charset="0"/>
              </a:rPr>
              <a:t>بخش 3 : اطلاعات فیزیکی</a:t>
            </a:r>
            <a:endParaRPr lang="fa-IR" sz="2800" b="0" dirty="0">
              <a:latin typeface="Times New Roman" pitchFamily="18" charset="0"/>
              <a:cs typeface="Times New Roman" pitchFamily="18" charset="0"/>
            </a:endParaRPr>
          </a:p>
          <a:p>
            <a:pPr algn="r" rtl="1">
              <a:lnSpc>
                <a:spcPct val="90000"/>
              </a:lnSpc>
            </a:pPr>
            <a:r>
              <a:rPr lang="ar-SA" sz="2800" b="0" dirty="0">
                <a:latin typeface="Times New Roman" pitchFamily="18" charset="0"/>
                <a:cs typeface="Times New Roman" pitchFamily="18" charset="0"/>
              </a:rPr>
              <a:t>بخش 4 : خطر حریق و انفجار</a:t>
            </a:r>
            <a:endParaRPr lang="fa-IR" sz="2800" b="0" dirty="0">
              <a:latin typeface="Times New Roman" pitchFamily="18" charset="0"/>
              <a:cs typeface="Times New Roman" pitchFamily="18" charset="0"/>
            </a:endParaRPr>
          </a:p>
          <a:p>
            <a:pPr algn="r" rtl="1">
              <a:lnSpc>
                <a:spcPct val="90000"/>
              </a:lnSpc>
            </a:pPr>
            <a:r>
              <a:rPr lang="ar-SA" sz="2800" b="0" dirty="0">
                <a:latin typeface="Times New Roman" pitchFamily="18" charset="0"/>
                <a:cs typeface="Times New Roman" pitchFamily="18" charset="0"/>
              </a:rPr>
              <a:t>بخش 5 : اطلاعات واکنش پذیری</a:t>
            </a:r>
            <a:endParaRPr lang="fa-IR" sz="2800" b="0" dirty="0">
              <a:latin typeface="Times New Roman" pitchFamily="18" charset="0"/>
              <a:cs typeface="Times New Roman" pitchFamily="18" charset="0"/>
            </a:endParaRPr>
          </a:p>
          <a:p>
            <a:pPr algn="r" rtl="1">
              <a:lnSpc>
                <a:spcPct val="90000"/>
              </a:lnSpc>
            </a:pPr>
            <a:r>
              <a:rPr lang="ar-SA" sz="2800" b="0" dirty="0">
                <a:latin typeface="Times New Roman" pitchFamily="18" charset="0"/>
                <a:cs typeface="Times New Roman" pitchFamily="18" charset="0"/>
              </a:rPr>
              <a:t>بخش 6 : خصوصیات سم شناسی /اطلاعات خطرات بهداشتی</a:t>
            </a:r>
            <a:endParaRPr lang="fa-IR" sz="2800" b="0" dirty="0">
              <a:latin typeface="Times New Roman" pitchFamily="18" charset="0"/>
              <a:cs typeface="Times New Roman" pitchFamily="18" charset="0"/>
            </a:endParaRPr>
          </a:p>
          <a:p>
            <a:pPr algn="r" rtl="1">
              <a:lnSpc>
                <a:spcPct val="90000"/>
              </a:lnSpc>
            </a:pPr>
            <a:r>
              <a:rPr lang="ar-SA" sz="2800" b="0" dirty="0">
                <a:latin typeface="Times New Roman" pitchFamily="18" charset="0"/>
                <a:cs typeface="Times New Roman" pitchFamily="18" charset="0"/>
              </a:rPr>
              <a:t>بخش 7 : کمکهای اولیه</a:t>
            </a:r>
            <a:endParaRPr lang="fa-IR" sz="2800" b="0" dirty="0">
              <a:latin typeface="Times New Roman" pitchFamily="18" charset="0"/>
              <a:cs typeface="Times New Roman" pitchFamily="18" charset="0"/>
            </a:endParaRPr>
          </a:p>
          <a:p>
            <a:pPr algn="r" rtl="1">
              <a:lnSpc>
                <a:spcPct val="90000"/>
              </a:lnSpc>
            </a:pPr>
            <a:r>
              <a:rPr lang="ar-SA" sz="2800" b="0" dirty="0">
                <a:latin typeface="Times New Roman" pitchFamily="18" charset="0"/>
                <a:cs typeface="Times New Roman" pitchFamily="18" charset="0"/>
              </a:rPr>
              <a:t> بخش 8 : پیشگیری</a:t>
            </a:r>
            <a:endParaRPr lang="fa-IR" sz="2800" b="0" dirty="0">
              <a:latin typeface="Times New Roman" pitchFamily="18" charset="0"/>
              <a:cs typeface="Times New Roman" pitchFamily="18" charset="0"/>
            </a:endParaRPr>
          </a:p>
          <a:p>
            <a:pPr algn="r" rtl="1">
              <a:lnSpc>
                <a:spcPct val="90000"/>
              </a:lnSpc>
            </a:pPr>
            <a:r>
              <a:rPr lang="ar-SA" sz="2800" b="0" dirty="0">
                <a:latin typeface="Times New Roman" pitchFamily="18" charset="0"/>
                <a:cs typeface="Times New Roman" pitchFamily="18" charset="0"/>
              </a:rPr>
              <a:t>بخش 9 : اطلاعات تهیه کننده </a:t>
            </a:r>
            <a:r>
              <a:rPr lang="en-US" sz="2800" b="0" dirty="0">
                <a:latin typeface="Times New Roman" pitchFamily="18" charset="0"/>
                <a:cs typeface="Times New Roman" pitchFamily="18" charset="0"/>
              </a:rPr>
              <a:t>MSDS</a:t>
            </a:r>
            <a:endParaRPr lang="fa-IR" sz="2800" b="0" dirty="0">
              <a:latin typeface="Times New Roman" pitchFamily="18" charset="0"/>
              <a:cs typeface="Times New Roman" pitchFamily="18" charset="0"/>
            </a:endParaRPr>
          </a:p>
          <a:p>
            <a:pPr lvl="4" algn="r" rtl="1">
              <a:lnSpc>
                <a:spcPct val="90000"/>
              </a:lnSpc>
              <a:buFont typeface="Wingdings" pitchFamily="2" charset="2"/>
              <a:buNone/>
            </a:pPr>
            <a:endParaRPr lang="en-US" sz="1800" b="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457200" y="277813"/>
            <a:ext cx="8229600" cy="342900"/>
          </a:xfrm>
        </p:spPr>
        <p:txBody>
          <a:bodyPr>
            <a:normAutofit fontScale="90000"/>
          </a:bodyPr>
          <a:lstStyle/>
          <a:p>
            <a:pPr algn="ctr"/>
            <a:r>
              <a:rPr lang="fa-IR" sz="4000" b="0" dirty="0">
                <a:latin typeface="Times New Roman" pitchFamily="18" charset="0"/>
                <a:cs typeface="Times New Roman" pitchFamily="18" charset="0"/>
              </a:rPr>
              <a:t> </a:t>
            </a:r>
            <a:r>
              <a:rPr lang="ar-SA" sz="4000" b="0" dirty="0">
                <a:solidFill>
                  <a:srgbClr val="FFFF00"/>
                </a:solidFill>
                <a:latin typeface="Times New Roman" pitchFamily="18" charset="0"/>
                <a:cs typeface="Times New Roman" pitchFamily="18" charset="0"/>
              </a:rPr>
              <a:t>بخش 1 : اطلاعات محصول </a:t>
            </a:r>
            <a:endParaRPr lang="en-US" sz="4000" b="0" dirty="0">
              <a:solidFill>
                <a:srgbClr val="FFFF00"/>
              </a:solidFill>
              <a:latin typeface="Times New Roman" pitchFamily="18" charset="0"/>
              <a:cs typeface="Times New Roman" pitchFamily="18" charset="0"/>
            </a:endParaRPr>
          </a:p>
        </p:txBody>
      </p:sp>
      <p:sp>
        <p:nvSpPr>
          <p:cNvPr id="166915" name="Rectangle 3"/>
          <p:cNvSpPr>
            <a:spLocks noGrp="1" noChangeArrowheads="1"/>
          </p:cNvSpPr>
          <p:nvPr>
            <p:ph type="body" idx="1"/>
          </p:nvPr>
        </p:nvSpPr>
        <p:spPr>
          <a:xfrm>
            <a:off x="0" y="868363"/>
            <a:ext cx="9144000" cy="5761037"/>
          </a:xfrm>
        </p:spPr>
        <p:txBody>
          <a:bodyPr>
            <a:normAutofit lnSpcReduction="10000"/>
          </a:bodyPr>
          <a:lstStyle/>
          <a:p>
            <a:pPr algn="r" rtl="1">
              <a:lnSpc>
                <a:spcPct val="150000"/>
              </a:lnSpc>
            </a:pPr>
            <a:r>
              <a:rPr lang="ar-SA" sz="2800" b="0" dirty="0">
                <a:latin typeface="Times New Roman" pitchFamily="18" charset="0"/>
                <a:cs typeface="Times New Roman" pitchFamily="18" charset="0"/>
              </a:rPr>
              <a:t>اولین چیزی که بایستی وقتی </a:t>
            </a:r>
            <a:r>
              <a:rPr lang="en-US" sz="2800" b="0" dirty="0">
                <a:latin typeface="Times New Roman" pitchFamily="18" charset="0"/>
                <a:cs typeface="Times New Roman" pitchFamily="18" charset="0"/>
              </a:rPr>
              <a:t>MSDS</a:t>
            </a:r>
            <a:r>
              <a:rPr lang="ar-SA" sz="2800" b="0" dirty="0">
                <a:latin typeface="Times New Roman" pitchFamily="18" charset="0"/>
                <a:cs typeface="Times New Roman" pitchFamily="18" charset="0"/>
              </a:rPr>
              <a:t> بدستتان رسید انجام دهید اطمینان از درستی </a:t>
            </a:r>
            <a:r>
              <a:rPr lang="en-US" sz="2800" b="0" dirty="0">
                <a:latin typeface="Times New Roman" pitchFamily="18" charset="0"/>
                <a:cs typeface="Times New Roman" pitchFamily="18" charset="0"/>
              </a:rPr>
              <a:t>MSDS</a:t>
            </a:r>
            <a:r>
              <a:rPr lang="ar-SA" sz="2800" b="0" dirty="0">
                <a:latin typeface="Times New Roman" pitchFamily="18" charset="0"/>
                <a:cs typeface="Times New Roman" pitchFamily="18" charset="0"/>
              </a:rPr>
              <a:t> با ماده ای است که با آن کار میکنید</a:t>
            </a:r>
            <a:r>
              <a:rPr lang="fa-IR" sz="2800" b="0" dirty="0">
                <a:latin typeface="Times New Roman" pitchFamily="18" charset="0"/>
                <a:cs typeface="Times New Roman" pitchFamily="18" charset="0"/>
              </a:rPr>
              <a:t>!</a:t>
            </a:r>
            <a:r>
              <a:rPr lang="ar-SA" sz="2800" b="0" dirty="0">
                <a:latin typeface="Times New Roman" pitchFamily="18" charset="0"/>
                <a:cs typeface="Times New Roman" pitchFamily="18" charset="0"/>
              </a:rPr>
              <a:t> </a:t>
            </a:r>
            <a:endParaRPr lang="fa-IR" sz="2800" b="0" dirty="0">
              <a:latin typeface="Times New Roman" pitchFamily="18" charset="0"/>
              <a:cs typeface="Times New Roman" pitchFamily="18" charset="0"/>
            </a:endParaRPr>
          </a:p>
          <a:p>
            <a:pPr>
              <a:lnSpc>
                <a:spcPct val="150000"/>
              </a:lnSpc>
            </a:pPr>
            <a:r>
              <a:rPr lang="ar-SA" sz="2800" b="0" dirty="0">
                <a:latin typeface="Times New Roman" pitchFamily="18" charset="0"/>
                <a:cs typeface="Times New Roman" pitchFamily="18" charset="0"/>
              </a:rPr>
              <a:t>شناسایی محصول در </a:t>
            </a:r>
            <a:r>
              <a:rPr lang="en-US" sz="2800" b="0" dirty="0">
                <a:latin typeface="Times New Roman" pitchFamily="18" charset="0"/>
                <a:cs typeface="Times New Roman" pitchFamily="18" charset="0"/>
              </a:rPr>
              <a:t>MSDS</a:t>
            </a:r>
            <a:r>
              <a:rPr lang="ar-SA" sz="2800" b="0" dirty="0">
                <a:latin typeface="Times New Roman" pitchFamily="18" charset="0"/>
                <a:cs typeface="Times New Roman" pitchFamily="18" charset="0"/>
              </a:rPr>
              <a:t> که معمولا </a:t>
            </a:r>
            <a:r>
              <a:rPr lang="ar-SA" sz="2800" b="0" dirty="0">
                <a:solidFill>
                  <a:srgbClr val="FFFF00"/>
                </a:solidFill>
                <a:latin typeface="Times New Roman" pitchFamily="18" charset="0"/>
                <a:cs typeface="Times New Roman" pitchFamily="18" charset="0"/>
              </a:rPr>
              <a:t>نام محصول </a:t>
            </a:r>
            <a:r>
              <a:rPr lang="ar-SA" sz="2800" b="0" dirty="0">
                <a:latin typeface="Times New Roman" pitchFamily="18" charset="0"/>
                <a:cs typeface="Times New Roman" pitchFamily="18" charset="0"/>
              </a:rPr>
              <a:t>است بایستی دقیقا همان </a:t>
            </a:r>
            <a:r>
              <a:rPr lang="ar-SA" sz="2800" b="0" dirty="0">
                <a:solidFill>
                  <a:srgbClr val="FFFF00"/>
                </a:solidFill>
                <a:latin typeface="Times New Roman" pitchFamily="18" charset="0"/>
                <a:cs typeface="Times New Roman" pitchFamily="18" charset="0"/>
              </a:rPr>
              <a:t>شناسه روی برچسب </a:t>
            </a:r>
            <a:r>
              <a:rPr lang="en-US" sz="2800" b="0" dirty="0">
                <a:solidFill>
                  <a:srgbClr val="FFFF00"/>
                </a:solidFill>
                <a:latin typeface="Times New Roman" pitchFamily="18" charset="0"/>
                <a:cs typeface="Times New Roman" pitchFamily="18" charset="0"/>
              </a:rPr>
              <a:t>WHMIS</a:t>
            </a:r>
            <a:r>
              <a:rPr lang="ar-SA" sz="2800" b="0" dirty="0">
                <a:solidFill>
                  <a:srgbClr val="FFFF00"/>
                </a:solidFill>
                <a:latin typeface="Times New Roman" pitchFamily="18" charset="0"/>
                <a:cs typeface="Times New Roman" pitchFamily="18" charset="0"/>
              </a:rPr>
              <a:t> </a:t>
            </a:r>
            <a:r>
              <a:rPr lang="en-GB" sz="2800" dirty="0">
                <a:latin typeface="Times New Roman" pitchFamily="18" charset="0"/>
                <a:cs typeface="Times New Roman" pitchFamily="18" charset="0"/>
              </a:rPr>
              <a:t>)</a:t>
            </a:r>
            <a:r>
              <a:rPr lang="fa-IR" sz="2800" dirty="0">
                <a:latin typeface="Times New Roman" pitchFamily="18" charset="0"/>
                <a:cs typeface="Times New Roman" pitchFamily="18" charset="0"/>
              </a:rPr>
              <a:t>سیستم اطلاع رسانی مواد خطرناک در محیط کار که از جمله قوانین ایمنی در کشور کانادا است</a:t>
            </a:r>
            <a:r>
              <a:rPr lang="en-GB" sz="2800" dirty="0">
                <a:latin typeface="Times New Roman" pitchFamily="18" charset="0"/>
                <a:cs typeface="Times New Roman" pitchFamily="18" charset="0"/>
              </a:rPr>
              <a:t> (</a:t>
            </a:r>
            <a:r>
              <a:rPr lang="ar-SA" sz="2800" b="0" dirty="0">
                <a:latin typeface="Times New Roman" pitchFamily="18" charset="0"/>
                <a:cs typeface="Times New Roman" pitchFamily="18" charset="0"/>
              </a:rPr>
              <a:t>باشد . دربخش نام محصول ، نام کارخانه یا تهیه کننده به ما ممکنه در تایید اینکه </a:t>
            </a:r>
            <a:r>
              <a:rPr lang="en-US" sz="2800" b="0" dirty="0">
                <a:latin typeface="Times New Roman" pitchFamily="18" charset="0"/>
                <a:cs typeface="Times New Roman" pitchFamily="18" charset="0"/>
              </a:rPr>
              <a:t>MSDS</a:t>
            </a:r>
            <a:r>
              <a:rPr lang="ar-SA" sz="2800" b="0" dirty="0">
                <a:latin typeface="Times New Roman" pitchFamily="18" charset="0"/>
                <a:cs typeface="Times New Roman" pitchFamily="18" charset="0"/>
              </a:rPr>
              <a:t> صحیح را داریم کمک کند .</a:t>
            </a:r>
            <a:endParaRPr lang="fa-IR" sz="2800" b="0" dirty="0">
              <a:latin typeface="Times New Roman" pitchFamily="18" charset="0"/>
              <a:cs typeface="Times New Roman" pitchFamily="18" charset="0"/>
            </a:endParaRPr>
          </a:p>
          <a:p>
            <a:pPr algn="r" rtl="1">
              <a:lnSpc>
                <a:spcPct val="150000"/>
              </a:lnSpc>
            </a:pPr>
            <a:r>
              <a:rPr lang="ar-SA" sz="2800" b="0" dirty="0">
                <a:latin typeface="Times New Roman" pitchFamily="18" charset="0"/>
                <a:cs typeface="Times New Roman" pitchFamily="18" charset="0"/>
              </a:rPr>
              <a:t>. این میتواند اطلاعات معتبری باشد زیرا میتواند نشان دهد که روش بکار گرفته و استفاده مواد مورد انتظار بوده است .</a:t>
            </a:r>
            <a:endParaRPr lang="fa-IR" sz="2800" b="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001000" cy="5715000"/>
          </a:xfrm>
        </p:spPr>
        <p:txBody>
          <a:bodyPr>
            <a:normAutofit/>
          </a:bodyPr>
          <a:lstStyle/>
          <a:p>
            <a:pPr algn="just"/>
            <a:r>
              <a:rPr lang="ar-SA" sz="3200" dirty="0" smtClean="0">
                <a:solidFill>
                  <a:srgbClr val="FFFF00"/>
                </a:solidFill>
                <a:latin typeface="Times New Roman" pitchFamily="18" charset="0"/>
                <a:cs typeface="Times New Roman" pitchFamily="18" charset="0"/>
              </a:rPr>
              <a:t>تهیه </a:t>
            </a:r>
            <a:r>
              <a:rPr lang="ar-SA" sz="3200" dirty="0">
                <a:solidFill>
                  <a:srgbClr val="FFFF00"/>
                </a:solidFill>
                <a:latin typeface="Times New Roman" pitchFamily="18" charset="0"/>
                <a:cs typeface="Times New Roman" pitchFamily="18" charset="0"/>
              </a:rPr>
              <a:t>یا توزیع </a:t>
            </a:r>
            <a:r>
              <a:rPr lang="ar-SA" sz="3200" dirty="0" smtClean="0">
                <a:solidFill>
                  <a:srgbClr val="FFFF00"/>
                </a:solidFill>
                <a:latin typeface="Times New Roman" pitchFamily="18" charset="0"/>
                <a:cs typeface="Times New Roman" pitchFamily="18" charset="0"/>
              </a:rPr>
              <a:t>کننده</a:t>
            </a:r>
            <a:r>
              <a:rPr lang="fa-IR" sz="3200" dirty="0" smtClean="0">
                <a:solidFill>
                  <a:srgbClr val="FFFF00"/>
                </a:solidFill>
                <a:latin typeface="Times New Roman" pitchFamily="18" charset="0"/>
                <a:cs typeface="Times New Roman" pitchFamily="18" charset="0"/>
              </a:rPr>
              <a:t>:</a:t>
            </a:r>
            <a:r>
              <a:rPr lang="ar-SA" sz="3200" dirty="0" smtClean="0">
                <a:latin typeface="Times New Roman" pitchFamily="18" charset="0"/>
                <a:cs typeface="Times New Roman" pitchFamily="18" charset="0"/>
              </a:rPr>
              <a:t> </a:t>
            </a:r>
            <a:r>
              <a:rPr lang="ar-SA" sz="3200" dirty="0">
                <a:latin typeface="Times New Roman" pitchFamily="18" charset="0"/>
                <a:cs typeface="Times New Roman" pitchFamily="18" charset="0"/>
              </a:rPr>
              <a:t>شرکتی است که مواد را برای شرکت شما می </a:t>
            </a:r>
            <a:r>
              <a:rPr lang="ar-SA" sz="3200" dirty="0" smtClean="0">
                <a:latin typeface="Times New Roman" pitchFamily="18" charset="0"/>
                <a:cs typeface="Times New Roman" pitchFamily="18" charset="0"/>
              </a:rPr>
              <a:t>آورد. </a:t>
            </a:r>
            <a:r>
              <a:rPr lang="ar-SA" sz="3200" dirty="0">
                <a:latin typeface="Times New Roman" pitchFamily="18" charset="0"/>
                <a:cs typeface="Times New Roman" pitchFamily="18" charset="0"/>
              </a:rPr>
              <a:t>در برخی موارد نام و آدرس تهیه کننده و نام و آدرس کارخانه در </a:t>
            </a:r>
            <a:r>
              <a:rPr lang="en-US" sz="3200" dirty="0">
                <a:latin typeface="Times New Roman" pitchFamily="18" charset="0"/>
                <a:cs typeface="Times New Roman" pitchFamily="18" charset="0"/>
              </a:rPr>
              <a:t>MSDS</a:t>
            </a:r>
            <a:r>
              <a:rPr lang="ar-SA" sz="3200" dirty="0">
                <a:latin typeface="Times New Roman" pitchFamily="18" charset="0"/>
                <a:cs typeface="Times New Roman" pitchFamily="18" charset="0"/>
              </a:rPr>
              <a:t> آورده </a:t>
            </a:r>
            <a:r>
              <a:rPr lang="ar-SA" sz="3200" dirty="0" smtClean="0">
                <a:latin typeface="Times New Roman" pitchFamily="18" charset="0"/>
                <a:cs typeface="Times New Roman" pitchFamily="18" charset="0"/>
              </a:rPr>
              <a:t>میشود. </a:t>
            </a:r>
            <a:r>
              <a:rPr lang="ar-SA" sz="3200" dirty="0">
                <a:latin typeface="Times New Roman" pitchFamily="18" charset="0"/>
                <a:cs typeface="Times New Roman" pitchFamily="18" charset="0"/>
              </a:rPr>
              <a:t>در مابقی موارد فقط یک آدرس </a:t>
            </a:r>
            <a:r>
              <a:rPr lang="ar-SA" sz="3200" dirty="0" smtClean="0">
                <a:latin typeface="Times New Roman" pitchFamily="18" charset="0"/>
                <a:cs typeface="Times New Roman" pitchFamily="18" charset="0"/>
              </a:rPr>
              <a:t>ممکن</a:t>
            </a:r>
            <a:r>
              <a:rPr lang="fa-IR" sz="3200" dirty="0" smtClean="0">
                <a:latin typeface="Times New Roman" pitchFamily="18" charset="0"/>
                <a:cs typeface="Times New Roman" pitchFamily="18" charset="0"/>
              </a:rPr>
              <a:t> است</a:t>
            </a:r>
            <a:r>
              <a:rPr lang="ar-SA" sz="3200" dirty="0" smtClean="0">
                <a:latin typeface="Times New Roman" pitchFamily="18" charset="0"/>
                <a:cs typeface="Times New Roman" pitchFamily="18" charset="0"/>
              </a:rPr>
              <a:t> </a:t>
            </a:r>
            <a:r>
              <a:rPr lang="ar-SA" sz="3200" dirty="0">
                <a:latin typeface="Times New Roman" pitchFamily="18" charset="0"/>
                <a:cs typeface="Times New Roman" pitchFamily="18" charset="0"/>
              </a:rPr>
              <a:t>داده شود. به این علت </a:t>
            </a:r>
            <a:r>
              <a:rPr lang="en-US" sz="3200" dirty="0">
                <a:latin typeface="Times New Roman" pitchFamily="18" charset="0"/>
                <a:cs typeface="Times New Roman" pitchFamily="18" charset="0"/>
              </a:rPr>
              <a:t>MSDS</a:t>
            </a:r>
            <a:r>
              <a:rPr lang="ar-SA" sz="3200" dirty="0">
                <a:latin typeface="Times New Roman" pitchFamily="18" charset="0"/>
                <a:cs typeface="Times New Roman" pitchFamily="18" charset="0"/>
              </a:rPr>
              <a:t> </a:t>
            </a:r>
            <a:r>
              <a:rPr lang="ar-SA" sz="3200" dirty="0" smtClean="0">
                <a:latin typeface="Times New Roman" pitchFamily="18" charset="0"/>
                <a:cs typeface="Times New Roman" pitchFamily="18" charset="0"/>
              </a:rPr>
              <a:t>ممکن</a:t>
            </a:r>
            <a:r>
              <a:rPr lang="fa-IR" sz="3200" dirty="0" smtClean="0">
                <a:latin typeface="Times New Roman" pitchFamily="18" charset="0"/>
                <a:cs typeface="Times New Roman" pitchFamily="18" charset="0"/>
              </a:rPr>
              <a:t> است</a:t>
            </a:r>
            <a:r>
              <a:rPr lang="ar-SA" sz="3200" dirty="0" smtClean="0">
                <a:latin typeface="Times New Roman" pitchFamily="18" charset="0"/>
                <a:cs typeface="Times New Roman" pitchFamily="18" charset="0"/>
              </a:rPr>
              <a:t> </a:t>
            </a:r>
            <a:r>
              <a:rPr lang="ar-SA" sz="3200" dirty="0">
                <a:latin typeface="Times New Roman" pitchFamily="18" charset="0"/>
                <a:cs typeface="Times New Roman" pitchFamily="18" charset="0"/>
              </a:rPr>
              <a:t>نام و آدرسی داشته باشد که با نام و آدرس دپارتمان فروش که برای خرید محصول مورد استفاده قرار </a:t>
            </a:r>
            <a:r>
              <a:rPr lang="ar-SA" sz="3200" dirty="0" smtClean="0">
                <a:latin typeface="Times New Roman" pitchFamily="18" charset="0"/>
                <a:cs typeface="Times New Roman" pitchFamily="18" charset="0"/>
              </a:rPr>
              <a:t>گرفته</a:t>
            </a:r>
            <a:r>
              <a:rPr lang="fa-IR" sz="3200" dirty="0" smtClean="0">
                <a:latin typeface="Times New Roman" pitchFamily="18" charset="0"/>
                <a:cs typeface="Times New Roman" pitchFamily="18" charset="0"/>
              </a:rPr>
              <a:t> است</a:t>
            </a:r>
            <a:r>
              <a:rPr lang="ar-SA" sz="3200" dirty="0" smtClean="0">
                <a:latin typeface="Times New Roman" pitchFamily="18" charset="0"/>
                <a:cs typeface="Times New Roman" pitchFamily="18" charset="0"/>
              </a:rPr>
              <a:t> </a:t>
            </a:r>
            <a:r>
              <a:rPr lang="ar-SA" sz="3200" dirty="0">
                <a:latin typeface="Times New Roman" pitchFamily="18" charset="0"/>
                <a:cs typeface="Times New Roman" pitchFamily="18" charset="0"/>
              </a:rPr>
              <a:t>یکی </a:t>
            </a:r>
            <a:r>
              <a:rPr lang="ar-SA" sz="3200" dirty="0" smtClean="0">
                <a:latin typeface="Times New Roman" pitchFamily="18" charset="0"/>
                <a:cs typeface="Times New Roman" pitchFamily="18" charset="0"/>
              </a:rPr>
              <a:t>نباشد. </a:t>
            </a:r>
            <a:r>
              <a:rPr lang="ar-SA" sz="3200" dirty="0">
                <a:latin typeface="Times New Roman" pitchFamily="18" charset="0"/>
                <a:cs typeface="Times New Roman" pitchFamily="18" charset="0"/>
              </a:rPr>
              <a:t>با این وجود زمانیکه میخواهید </a:t>
            </a:r>
            <a:r>
              <a:rPr lang="en-US" sz="3200" dirty="0">
                <a:latin typeface="Times New Roman" pitchFamily="18" charset="0"/>
                <a:cs typeface="Times New Roman" pitchFamily="18" charset="0"/>
              </a:rPr>
              <a:t>MSDS</a:t>
            </a:r>
            <a:r>
              <a:rPr lang="ar-SA" sz="3200" dirty="0">
                <a:latin typeface="Times New Roman" pitchFamily="18" charset="0"/>
                <a:cs typeface="Times New Roman" pitchFamily="18" charset="0"/>
              </a:rPr>
              <a:t> را بروز کنید معمولا </a:t>
            </a:r>
            <a:r>
              <a:rPr lang="fa-IR" sz="3200" dirty="0" smtClean="0">
                <a:latin typeface="Times New Roman" pitchFamily="18" charset="0"/>
                <a:cs typeface="Times New Roman" pitchFamily="18" charset="0"/>
              </a:rPr>
              <a:t>اين </a:t>
            </a:r>
            <a:r>
              <a:rPr lang="ar-SA" sz="3200" dirty="0" smtClean="0">
                <a:latin typeface="Times New Roman" pitchFamily="18" charset="0"/>
                <a:cs typeface="Times New Roman" pitchFamily="18" charset="0"/>
              </a:rPr>
              <a:t>امکان </a:t>
            </a:r>
            <a:r>
              <a:rPr lang="ar-SA" sz="3200" dirty="0">
                <a:latin typeface="Times New Roman" pitchFamily="18" charset="0"/>
                <a:cs typeface="Times New Roman" pitchFamily="18" charset="0"/>
              </a:rPr>
              <a:t>وجود دارد که با توزیع کننده یا کارخانه دیگری تماس بگیرید</a:t>
            </a:r>
            <a:r>
              <a:rPr lang="fa-IR" sz="3200" dirty="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algn="just"/>
            <a:endParaRPr lang="fa-IR"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normAutofit fontScale="90000"/>
          </a:bodyPr>
          <a:lstStyle/>
          <a:p>
            <a:r>
              <a:rPr lang="en-US" sz="4800" dirty="0">
                <a:solidFill>
                  <a:srgbClr val="FFFF00"/>
                </a:solidFill>
              </a:rPr>
              <a:t>What is a Material Safety Data Sheet?</a:t>
            </a:r>
            <a:endParaRPr lang="fa-IR" dirty="0">
              <a:solidFill>
                <a:srgbClr val="FFFF00"/>
              </a:solidFill>
            </a:endParaRPr>
          </a:p>
        </p:txBody>
      </p:sp>
      <p:sp>
        <p:nvSpPr>
          <p:cNvPr id="3" name="Content Placeholder 2"/>
          <p:cNvSpPr>
            <a:spLocks noGrp="1"/>
          </p:cNvSpPr>
          <p:nvPr>
            <p:ph idx="1"/>
          </p:nvPr>
        </p:nvSpPr>
        <p:spPr/>
        <p:txBody>
          <a:bodyPr/>
          <a:lstStyle/>
          <a:p>
            <a:endParaRPr lang="fa-IR" dirty="0">
              <a:cs typeface="Nazanin" pitchFamily="2" charset="-78"/>
            </a:endParaRPr>
          </a:p>
          <a:p>
            <a:r>
              <a:rPr lang="fa-IR" dirty="0">
                <a:cs typeface="Nazanin" pitchFamily="2" charset="-78"/>
              </a:rPr>
              <a:t>فراهم نمودن اطلاعات و جزئيات لازم در خصوص مواد خطرناك در محيط كار</a:t>
            </a:r>
          </a:p>
          <a:p>
            <a:pPr algn="l" rtl="0"/>
            <a:r>
              <a:rPr lang="en-US" b="1" dirty="0">
                <a:latin typeface="Bookman Old Style" pitchFamily="18" charset="0"/>
              </a:rPr>
              <a:t>Hazards addressed:</a:t>
            </a:r>
          </a:p>
          <a:p>
            <a:pPr lvl="1" algn="l" rtl="0"/>
            <a:r>
              <a:rPr lang="en-US" b="1" dirty="0">
                <a:latin typeface="Bookman Old Style" pitchFamily="18" charset="0"/>
              </a:rPr>
              <a:t>Chemical</a:t>
            </a:r>
          </a:p>
          <a:p>
            <a:pPr lvl="1" algn="l" rtl="0"/>
            <a:r>
              <a:rPr lang="en-US" b="1" dirty="0">
                <a:latin typeface="Bookman Old Style" pitchFamily="18" charset="0"/>
              </a:rPr>
              <a:t>Health hazards</a:t>
            </a:r>
          </a:p>
          <a:p>
            <a:pPr lvl="1" algn="l" rtl="0"/>
            <a:r>
              <a:rPr lang="en-US" b="1" dirty="0">
                <a:latin typeface="Bookman Old Style" pitchFamily="18" charset="0"/>
              </a:rPr>
              <a:t>Reactivity and fire </a:t>
            </a:r>
          </a:p>
          <a:p>
            <a:pPr lvl="1" algn="l" rtl="0"/>
            <a:r>
              <a:rPr lang="en-US" b="1" dirty="0">
                <a:latin typeface="Bookman Old Style" pitchFamily="18" charset="0"/>
              </a:rPr>
              <a:t>Environmental </a:t>
            </a:r>
          </a:p>
          <a:p>
            <a:endParaRPr lang="fa-IR" dirty="0">
              <a:cs typeface="Nazanin" pitchFamily="2" charset="-78"/>
            </a:endParaRPr>
          </a:p>
        </p:txBody>
      </p:sp>
      <p:pic>
        <p:nvPicPr>
          <p:cNvPr id="4" name="Picture 4" descr="MPj04068410000[1]"/>
          <p:cNvPicPr>
            <a:picLocks noChangeAspect="1" noChangeArrowheads="1"/>
          </p:cNvPicPr>
          <p:nvPr/>
        </p:nvPicPr>
        <p:blipFill>
          <a:blip r:embed="rId2" cstate="print"/>
          <a:srcRect/>
          <a:stretch>
            <a:fillRect/>
          </a:stretch>
        </p:blipFill>
        <p:spPr bwMode="auto">
          <a:xfrm>
            <a:off x="4800600" y="3048000"/>
            <a:ext cx="4343400" cy="3810000"/>
          </a:xfrm>
          <a:prstGeom prst="rect">
            <a:avLst/>
          </a:prstGeom>
          <a:ln>
            <a:noFill/>
            <a:headEnd/>
            <a:tailEnd/>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dk1">
              <a:shade val="50000"/>
            </a:schemeClr>
          </a:lnRef>
          <a:fillRef idx="1">
            <a:schemeClr val="dk1"/>
          </a:fillRef>
          <a:effectRef idx="0">
            <a:schemeClr val="dk1"/>
          </a:effectRef>
          <a:fontRef idx="minor">
            <a:schemeClr val="lt1"/>
          </a:fontRef>
        </p:style>
      </p:pic>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457200" y="277813"/>
            <a:ext cx="8229600" cy="487362"/>
          </a:xfrm>
        </p:spPr>
        <p:txBody>
          <a:bodyPr>
            <a:normAutofit fontScale="90000"/>
          </a:bodyPr>
          <a:lstStyle/>
          <a:p>
            <a:pPr algn="ctr"/>
            <a:r>
              <a:rPr lang="ar-SA" sz="4000" b="0" dirty="0">
                <a:solidFill>
                  <a:srgbClr val="FFFF00"/>
                </a:solidFill>
                <a:latin typeface="Times New Roman" pitchFamily="18" charset="0"/>
                <a:cs typeface="Times New Roman" pitchFamily="18" charset="0"/>
              </a:rPr>
              <a:t>بخش 2 : عناصر خطر زا</a:t>
            </a:r>
            <a:endParaRPr lang="en-US" sz="4000" b="0" dirty="0">
              <a:solidFill>
                <a:srgbClr val="FFFF00"/>
              </a:solidFill>
              <a:latin typeface="Times New Roman" pitchFamily="18" charset="0"/>
              <a:cs typeface="Times New Roman" pitchFamily="18" charset="0"/>
            </a:endParaRPr>
          </a:p>
        </p:txBody>
      </p:sp>
      <p:sp>
        <p:nvSpPr>
          <p:cNvPr id="167939" name="Rectangle 3"/>
          <p:cNvSpPr>
            <a:spLocks noGrp="1" noChangeArrowheads="1"/>
          </p:cNvSpPr>
          <p:nvPr>
            <p:ph type="body" idx="1"/>
          </p:nvPr>
        </p:nvSpPr>
        <p:spPr>
          <a:xfrm>
            <a:off x="0" y="984250"/>
            <a:ext cx="9144000" cy="5949950"/>
          </a:xfrm>
        </p:spPr>
        <p:txBody>
          <a:bodyPr>
            <a:normAutofit/>
          </a:bodyPr>
          <a:lstStyle/>
          <a:p>
            <a:pPr algn="r" rtl="1">
              <a:lnSpc>
                <a:spcPct val="150000"/>
              </a:lnSpc>
            </a:pPr>
            <a:r>
              <a:rPr lang="ar-SA" sz="2800" b="1" dirty="0">
                <a:latin typeface="Times New Roman" pitchFamily="18" charset="0"/>
                <a:cs typeface="Times New Roman" pitchFamily="18" charset="0"/>
              </a:rPr>
              <a:t>تمامی عناصری که دارای پتانسیل خطرزایی هستند باید در </a:t>
            </a:r>
            <a:r>
              <a:rPr lang="en-US" sz="2800" b="1" dirty="0">
                <a:latin typeface="Times New Roman" pitchFamily="18" charset="0"/>
                <a:cs typeface="Times New Roman" pitchFamily="18" charset="0"/>
              </a:rPr>
              <a:t>MSDS</a:t>
            </a:r>
            <a:r>
              <a:rPr lang="ar-SA" sz="2800" b="1" dirty="0">
                <a:latin typeface="Times New Roman" pitchFamily="18" charset="0"/>
                <a:cs typeface="Times New Roman" pitchFamily="18" charset="0"/>
              </a:rPr>
              <a:t> لیست شوند . در بعضی موارد، شناسایی یک یا تعداد بیشتری از عناصر که توسط سازنده مورد توجه قرار داده شده جزء اطلاعات محرمانه تجاری است . در این موارد سازنده ممکن است برای فرار از قانون اطلاعات مواد خطرناک رامخفی کند . </a:t>
            </a:r>
            <a:endParaRPr lang="fa-IR" sz="2800" b="1" dirty="0">
              <a:latin typeface="Times New Roman" pitchFamily="18" charset="0"/>
              <a:cs typeface="Times New Roman" pitchFamily="18" charset="0"/>
            </a:endParaRPr>
          </a:p>
          <a:p>
            <a:pPr algn="r" rtl="1">
              <a:lnSpc>
                <a:spcPct val="150000"/>
              </a:lnSpc>
            </a:pPr>
            <a:r>
              <a:rPr lang="ar-SA" sz="2800" b="1" dirty="0">
                <a:latin typeface="Times New Roman" pitchFamily="18" charset="0"/>
                <a:cs typeface="Times New Roman" pitchFamily="18" charset="0"/>
              </a:rPr>
              <a:t>. اگر عناصر معیارهای قانونی برای اطلاعات محرمانه شغلی را رعایت کرده باشد ، ادعا پذیرفته میشود و وضعیتی در </a:t>
            </a:r>
            <a:r>
              <a:rPr lang="en-US" sz="2800" b="1" dirty="0">
                <a:latin typeface="Times New Roman" pitchFamily="18" charset="0"/>
                <a:cs typeface="Times New Roman" pitchFamily="18" charset="0"/>
              </a:rPr>
              <a:t>MSDS</a:t>
            </a:r>
            <a:r>
              <a:rPr lang="ar-SA" sz="2800" b="1" dirty="0">
                <a:latin typeface="Times New Roman" pitchFamily="18" charset="0"/>
                <a:cs typeface="Times New Roman" pitchFamily="18" charset="0"/>
              </a:rPr>
              <a:t> نشان داده خواهد شد که معافیت گرفته شده است البته با تاریخ و تصمیمات قانونی </a:t>
            </a:r>
            <a:r>
              <a:rPr lang="ar-SA" sz="2800" b="1" dirty="0" smtClean="0">
                <a:latin typeface="Times New Roman" pitchFamily="18" charset="0"/>
                <a:cs typeface="Times New Roman" pitchFamily="18" charset="0"/>
              </a:rPr>
              <a:t>است</a:t>
            </a:r>
            <a:r>
              <a:rPr lang="fa-IR"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بگیرد</a:t>
            </a:r>
            <a:r>
              <a:rPr lang="ar-SA" sz="2800" b="1" dirty="0">
                <a:latin typeface="Times New Roman" pitchFamily="18" charset="0"/>
                <a:cs typeface="Times New Roman" pitchFamily="18" charset="0"/>
              </a:rPr>
              <a:t>.</a:t>
            </a: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848600" cy="6019800"/>
          </a:xfrm>
        </p:spPr>
        <p:txBody>
          <a:bodyPr>
            <a:noAutofit/>
          </a:bodyPr>
          <a:lstStyle/>
          <a:p>
            <a:pPr>
              <a:lnSpc>
                <a:spcPct val="170000"/>
              </a:lnSpc>
            </a:pPr>
            <a:r>
              <a:rPr lang="en-US" sz="2000" b="1" dirty="0">
                <a:latin typeface="Times New Roman" pitchFamily="18" charset="0"/>
                <a:cs typeface="Times New Roman" pitchFamily="18" charset="0"/>
              </a:rPr>
              <a:t>MSDS</a:t>
            </a:r>
            <a:r>
              <a:rPr lang="ar-SA" sz="2000" b="1" dirty="0">
                <a:latin typeface="Times New Roman" pitchFamily="18" charset="0"/>
                <a:cs typeface="Times New Roman" pitchFamily="18" charset="0"/>
              </a:rPr>
              <a:t>ها معمولا </a:t>
            </a:r>
            <a:r>
              <a:rPr lang="ar-SA" sz="2000" b="1" dirty="0">
                <a:solidFill>
                  <a:srgbClr val="FFFF00"/>
                </a:solidFill>
                <a:latin typeface="Times New Roman" pitchFamily="18" charset="0"/>
                <a:cs typeface="Times New Roman" pitchFamily="18" charset="0"/>
              </a:rPr>
              <a:t>حدود مواجهه شغلی رایج از قبیل </a:t>
            </a:r>
            <a:r>
              <a:rPr lang="en-US" sz="2000" b="1" dirty="0">
                <a:solidFill>
                  <a:srgbClr val="FFFF00"/>
                </a:solidFill>
                <a:latin typeface="Times New Roman" pitchFamily="18" charset="0"/>
                <a:cs typeface="Times New Roman" pitchFamily="18" charset="0"/>
              </a:rPr>
              <a:t>TLV</a:t>
            </a:r>
            <a:r>
              <a:rPr lang="ar-SA" sz="2000" b="1" dirty="0">
                <a:solidFill>
                  <a:srgbClr val="FFFF00"/>
                </a:solidFill>
                <a:latin typeface="Times New Roman" pitchFamily="18" charset="0"/>
                <a:cs typeface="Times New Roman" pitchFamily="18" charset="0"/>
              </a:rPr>
              <a:t> ها که توسط </a:t>
            </a:r>
            <a:r>
              <a:rPr lang="en-US" sz="2000" b="1" dirty="0">
                <a:solidFill>
                  <a:srgbClr val="FFFF00"/>
                </a:solidFill>
                <a:latin typeface="Times New Roman" pitchFamily="18" charset="0"/>
                <a:cs typeface="Times New Roman" pitchFamily="18" charset="0"/>
              </a:rPr>
              <a:t>ACGIH</a:t>
            </a:r>
            <a:r>
              <a:rPr lang="ar-SA" sz="2000" b="1" dirty="0">
                <a:latin typeface="Times New Roman" pitchFamily="18" charset="0"/>
                <a:cs typeface="Times New Roman" pitchFamily="18" charset="0"/>
              </a:rPr>
              <a:t> تدوین شده را میدهند . حدود مواجهه قانونی کانادا میتواند </a:t>
            </a:r>
            <a:r>
              <a:rPr lang="ar-SA" sz="2000" b="1" dirty="0" smtClean="0">
                <a:latin typeface="Times New Roman" pitchFamily="18" charset="0"/>
                <a:cs typeface="Times New Roman" pitchFamily="18" charset="0"/>
              </a:rPr>
              <a:t>بستگ</a:t>
            </a:r>
            <a:r>
              <a:rPr lang="fa-IR" sz="2000" b="1" dirty="0" smtClean="0">
                <a:latin typeface="Times New Roman" pitchFamily="18" charset="0"/>
                <a:cs typeface="Times New Roman" pitchFamily="18" charset="0"/>
              </a:rPr>
              <a:t>ه </a:t>
            </a:r>
            <a:r>
              <a:rPr lang="ar-SA" sz="2000" b="1" dirty="0" smtClean="0">
                <a:latin typeface="Times New Roman" pitchFamily="18" charset="0"/>
                <a:cs typeface="Times New Roman" pitchFamily="18" charset="0"/>
              </a:rPr>
              <a:t>به </a:t>
            </a:r>
            <a:r>
              <a:rPr lang="ar-SA" sz="2000" b="1" dirty="0">
                <a:latin typeface="Times New Roman" pitchFamily="18" charset="0"/>
                <a:cs typeface="Times New Roman" pitchFamily="18" charset="0"/>
              </a:rPr>
              <a:t>حوزه قانونی (ایالتی ، محلی، دولتی) </a:t>
            </a:r>
            <a:r>
              <a:rPr lang="ar-SA" sz="2000" b="1" dirty="0" smtClean="0">
                <a:latin typeface="Times New Roman" pitchFamily="18" charset="0"/>
                <a:cs typeface="Times New Roman" pitchFamily="18" charset="0"/>
              </a:rPr>
              <a:t>متفاوت باشد</a:t>
            </a:r>
            <a:r>
              <a:rPr lang="fa-IR" sz="2000" b="1" dirty="0" smtClean="0">
                <a:latin typeface="Times New Roman" pitchFamily="18" charset="0"/>
                <a:cs typeface="Times New Roman" pitchFamily="18" charset="0"/>
              </a:rPr>
              <a:t> </a:t>
            </a:r>
            <a:r>
              <a:rPr lang="ar-SA" sz="2000" b="1" dirty="0" smtClean="0">
                <a:latin typeface="Times New Roman" pitchFamily="18" charset="0"/>
                <a:cs typeface="Times New Roman" pitchFamily="18" charset="0"/>
              </a:rPr>
              <a:t>قانونا </a:t>
            </a:r>
            <a:r>
              <a:rPr lang="ar-SA" sz="2000" b="1" dirty="0">
                <a:latin typeface="Times New Roman" pitchFamily="18" charset="0"/>
                <a:cs typeface="Times New Roman" pitchFamily="18" charset="0"/>
              </a:rPr>
              <a:t>شرکت شما بایستی از حدود قانونی که ضروریست در </a:t>
            </a:r>
            <a:r>
              <a:rPr lang="en-US" sz="2000" b="1" dirty="0">
                <a:latin typeface="Times New Roman" pitchFamily="18" charset="0"/>
                <a:cs typeface="Times New Roman" pitchFamily="18" charset="0"/>
              </a:rPr>
              <a:t>MSDS</a:t>
            </a:r>
            <a:r>
              <a:rPr lang="ar-SA" sz="2000" b="1" dirty="0">
                <a:latin typeface="Times New Roman" pitchFamily="18" charset="0"/>
                <a:cs typeface="Times New Roman" pitchFamily="18" charset="0"/>
              </a:rPr>
              <a:t> لیست شود پیروی نماید .</a:t>
            </a:r>
            <a:endParaRPr lang="fa-IR" sz="2000" b="1" dirty="0">
              <a:latin typeface="Times New Roman" pitchFamily="18" charset="0"/>
              <a:cs typeface="Times New Roman" pitchFamily="18" charset="0"/>
            </a:endParaRPr>
          </a:p>
          <a:p>
            <a:pPr>
              <a:lnSpc>
                <a:spcPct val="170000"/>
              </a:lnSpc>
            </a:pPr>
            <a:r>
              <a:rPr lang="ar-SA" sz="2000" b="1" dirty="0">
                <a:latin typeface="Times New Roman" pitchFamily="18" charset="0"/>
                <a:cs typeface="Times New Roman" pitchFamily="18" charset="0"/>
              </a:rPr>
              <a:t>متخصصین ایمنی و بهداشت از حدود مواجهه استاندارد شده در هنگام نمونه برداری هوا استفاده میکنند . انداز گیری غلظت هوابرد در محیط کار و مقایسه با حدود مواجهه و پیشنهاد در جهت کاهش مواجهه کارگران بستگی به نتایج بدست آمده و ارزیابی مجدد دارد .</a:t>
            </a:r>
            <a:endParaRPr lang="fa-IR" sz="2000" b="1" dirty="0">
              <a:latin typeface="Times New Roman" pitchFamily="18" charset="0"/>
              <a:cs typeface="Times New Roman" pitchFamily="18" charset="0"/>
            </a:endParaRPr>
          </a:p>
          <a:p>
            <a:pPr>
              <a:lnSpc>
                <a:spcPct val="170000"/>
              </a:lnSpc>
            </a:pPr>
            <a:r>
              <a:rPr lang="ar-SA" sz="2000" b="1" dirty="0">
                <a:latin typeface="Times New Roman" pitchFamily="18" charset="0"/>
                <a:cs typeface="Times New Roman" pitchFamily="18" charset="0"/>
              </a:rPr>
              <a:t>سایر اطلاعات در مورد عناصر مواد ، بعنوان مثال شماره ثبت سرویس تجزیه شیمیایی (</a:t>
            </a:r>
            <a:r>
              <a:rPr lang="en-US" sz="2000" b="1" dirty="0">
                <a:latin typeface="Times New Roman" pitchFamily="18" charset="0"/>
                <a:cs typeface="Times New Roman" pitchFamily="18" charset="0"/>
              </a:rPr>
              <a:t>CAS</a:t>
            </a:r>
            <a:r>
              <a:rPr lang="ar-SA" sz="2000" b="1" dirty="0">
                <a:latin typeface="Times New Roman" pitchFamily="18" charset="0"/>
                <a:cs typeface="Times New Roman" pitchFamily="18" charset="0"/>
              </a:rPr>
              <a:t>) ، </a:t>
            </a:r>
            <a:r>
              <a:rPr lang="en-US" sz="2000" b="1" dirty="0">
                <a:latin typeface="Times New Roman" pitchFamily="18" charset="0"/>
                <a:cs typeface="Times New Roman" pitchFamily="18" charset="0"/>
              </a:rPr>
              <a:t>LC50</a:t>
            </a:r>
            <a:r>
              <a:rPr lang="ar-SA" sz="2000" b="1" dirty="0">
                <a:latin typeface="Times New Roman" pitchFamily="18" charset="0"/>
                <a:cs typeface="Times New Roman" pitchFamily="18" charset="0"/>
              </a:rPr>
              <a:t> ، </a:t>
            </a:r>
            <a:r>
              <a:rPr lang="en-US" sz="2000" b="1" dirty="0">
                <a:latin typeface="Times New Roman" pitchFamily="18" charset="0"/>
                <a:cs typeface="Times New Roman" pitchFamily="18" charset="0"/>
              </a:rPr>
              <a:t>LD50</a:t>
            </a:r>
            <a:r>
              <a:rPr lang="ar-SA" sz="2000" b="1" dirty="0">
                <a:latin typeface="Times New Roman" pitchFamily="18" charset="0"/>
                <a:cs typeface="Times New Roman" pitchFamily="18" charset="0"/>
              </a:rPr>
              <a:t> ممکنه در این بخش قرار بگیرند . شماره </a:t>
            </a:r>
            <a:r>
              <a:rPr lang="en-US" sz="2000" b="1" dirty="0">
                <a:latin typeface="Times New Roman" pitchFamily="18" charset="0"/>
                <a:cs typeface="Times New Roman" pitchFamily="18" charset="0"/>
              </a:rPr>
              <a:t>CAS</a:t>
            </a:r>
            <a:r>
              <a:rPr lang="ar-SA" sz="2000" b="1" dirty="0">
                <a:latin typeface="Times New Roman" pitchFamily="18" charset="0"/>
                <a:cs typeface="Times New Roman" pitchFamily="18" charset="0"/>
              </a:rPr>
              <a:t> ممکنه برای تایید شناسایی عناصر یا بدست آوردن اطلاعات اضافی مورد استفاده قرار </a:t>
            </a:r>
            <a:r>
              <a:rPr lang="fa-IR" sz="2000" b="1" dirty="0">
                <a:latin typeface="Times New Roman" pitchFamily="18" charset="0"/>
                <a:cs typeface="Times New Roman" pitchFamily="18" charset="0"/>
              </a:rPr>
              <a:t> گیرند.</a:t>
            </a:r>
            <a:endParaRPr lang="en-US" sz="2000" b="1" dirty="0">
              <a:latin typeface="Times New Roman" pitchFamily="18" charset="0"/>
              <a:cs typeface="Times New Roman" pitchFamily="18" charset="0"/>
            </a:endParaRPr>
          </a:p>
          <a:p>
            <a:endParaRPr lang="fa-IR" sz="20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609600" y="381000"/>
            <a:ext cx="8229600" cy="414338"/>
          </a:xfrm>
        </p:spPr>
        <p:txBody>
          <a:bodyPr>
            <a:normAutofit fontScale="90000"/>
          </a:bodyPr>
          <a:lstStyle/>
          <a:p>
            <a:pPr algn="ctr"/>
            <a:r>
              <a:rPr lang="ar-SA" sz="4000" b="0" dirty="0">
                <a:solidFill>
                  <a:srgbClr val="FFFF00"/>
                </a:solidFill>
                <a:latin typeface="Times New Roman" pitchFamily="18" charset="0"/>
                <a:cs typeface="Times New Roman" pitchFamily="18" charset="0"/>
              </a:rPr>
              <a:t>بخش 3 : اطلاعات فیزیکی</a:t>
            </a:r>
            <a:r>
              <a:rPr lang="fa-IR" sz="4000" b="0" dirty="0">
                <a:latin typeface="Times New Roman" pitchFamily="18" charset="0"/>
                <a:cs typeface="Times New Roman" pitchFamily="18" charset="0"/>
              </a:rPr>
              <a:t/>
            </a:r>
            <a:br>
              <a:rPr lang="fa-IR" sz="4000" b="0" dirty="0">
                <a:latin typeface="Times New Roman" pitchFamily="18" charset="0"/>
                <a:cs typeface="Times New Roman" pitchFamily="18" charset="0"/>
              </a:rPr>
            </a:br>
            <a:endParaRPr lang="en-US" sz="4000" b="0" dirty="0">
              <a:latin typeface="Times New Roman" pitchFamily="18" charset="0"/>
              <a:cs typeface="Times New Roman" pitchFamily="18" charset="0"/>
            </a:endParaRPr>
          </a:p>
        </p:txBody>
      </p:sp>
      <p:sp>
        <p:nvSpPr>
          <p:cNvPr id="168963" name="Rectangle 3"/>
          <p:cNvSpPr>
            <a:spLocks noGrp="1" noChangeArrowheads="1"/>
          </p:cNvSpPr>
          <p:nvPr>
            <p:ph type="body" idx="1"/>
          </p:nvPr>
        </p:nvSpPr>
        <p:spPr>
          <a:xfrm>
            <a:off x="0" y="908050"/>
            <a:ext cx="9144000" cy="5949950"/>
          </a:xfrm>
        </p:spPr>
        <p:txBody>
          <a:bodyPr>
            <a:normAutofit/>
          </a:bodyPr>
          <a:lstStyle/>
          <a:p>
            <a:pPr algn="r" rtl="1">
              <a:lnSpc>
                <a:spcPct val="150000"/>
              </a:lnSpc>
            </a:pPr>
            <a:r>
              <a:rPr lang="ar-SA" sz="2800" b="0" dirty="0">
                <a:latin typeface="Times New Roman" pitchFamily="18" charset="0"/>
                <a:cs typeface="Times New Roman" pitchFamily="18" charset="0"/>
              </a:rPr>
              <a:t>بخش </a:t>
            </a:r>
            <a:r>
              <a:rPr lang="ar-SA" sz="2800" b="0" dirty="0">
                <a:solidFill>
                  <a:srgbClr val="FFFF00"/>
                </a:solidFill>
                <a:latin typeface="Times New Roman" pitchFamily="18" charset="0"/>
                <a:cs typeface="Times New Roman" pitchFamily="18" charset="0"/>
              </a:rPr>
              <a:t>داده های فیزیکی ، اطلاعات فنی و خصوصیات مواد </a:t>
            </a:r>
            <a:r>
              <a:rPr lang="ar-SA" sz="2800" b="0" dirty="0">
                <a:latin typeface="Times New Roman" pitchFamily="18" charset="0"/>
                <a:cs typeface="Times New Roman" pitchFamily="18" charset="0"/>
              </a:rPr>
              <a:t>را به ما میدهد . شما بایستی بررسی کنید که ماده ای که توضیح داده شده (حالت فیزیکی و شکل ) همان ماده </a:t>
            </a:r>
            <a:r>
              <a:rPr lang="ar-SA" sz="2800" b="0" dirty="0" smtClean="0">
                <a:latin typeface="Times New Roman" pitchFamily="18" charset="0"/>
                <a:cs typeface="Times New Roman" pitchFamily="18" charset="0"/>
              </a:rPr>
              <a:t>ای</a:t>
            </a:r>
            <a:r>
              <a:rPr lang="fa-IR" sz="2800" b="0" dirty="0" smtClean="0">
                <a:latin typeface="Times New Roman" pitchFamily="18" charset="0"/>
                <a:cs typeface="Times New Roman" pitchFamily="18" charset="0"/>
              </a:rPr>
              <a:t> ا</a:t>
            </a:r>
            <a:r>
              <a:rPr lang="ar-SA" sz="2800" b="0" dirty="0" smtClean="0">
                <a:latin typeface="Times New Roman" pitchFamily="18" charset="0"/>
                <a:cs typeface="Times New Roman" pitchFamily="18" charset="0"/>
              </a:rPr>
              <a:t>ست </a:t>
            </a:r>
            <a:r>
              <a:rPr lang="ar-SA" sz="2800" b="0" dirty="0">
                <a:latin typeface="Times New Roman" pitchFamily="18" charset="0"/>
                <a:cs typeface="Times New Roman" pitchFamily="18" charset="0"/>
              </a:rPr>
              <a:t>که شما در اختیار </a:t>
            </a:r>
            <a:r>
              <a:rPr lang="ar-SA" sz="2800" b="0" dirty="0" smtClean="0">
                <a:latin typeface="Times New Roman" pitchFamily="18" charset="0"/>
                <a:cs typeface="Times New Roman" pitchFamily="18" charset="0"/>
              </a:rPr>
              <a:t>دارید</a:t>
            </a:r>
            <a:r>
              <a:rPr lang="fa-IR" sz="2800" b="0" dirty="0" smtClean="0">
                <a:latin typeface="Times New Roman" pitchFamily="18" charset="0"/>
                <a:cs typeface="Times New Roman" pitchFamily="18" charset="0"/>
              </a:rPr>
              <a:t>.</a:t>
            </a:r>
            <a:r>
              <a:rPr lang="ar-SA" sz="2800" b="0" dirty="0" smtClean="0">
                <a:latin typeface="Times New Roman" pitchFamily="18" charset="0"/>
                <a:cs typeface="Times New Roman" pitchFamily="18" charset="0"/>
              </a:rPr>
              <a:t> </a:t>
            </a:r>
            <a:r>
              <a:rPr lang="ar-SA" sz="2800" b="0" dirty="0">
                <a:latin typeface="Times New Roman" pitchFamily="18" charset="0"/>
                <a:cs typeface="Times New Roman" pitchFamily="18" charset="0"/>
              </a:rPr>
              <a:t>اگر اینطور نیست شما ممکنه </a:t>
            </a:r>
            <a:r>
              <a:rPr lang="en-US" sz="2800" b="0" dirty="0">
                <a:latin typeface="Times New Roman" pitchFamily="18" charset="0"/>
                <a:cs typeface="Times New Roman" pitchFamily="18" charset="0"/>
              </a:rPr>
              <a:t>MSDS</a:t>
            </a:r>
            <a:r>
              <a:rPr lang="ar-SA" sz="2800" b="0" dirty="0">
                <a:latin typeface="Times New Roman" pitchFamily="18" charset="0"/>
                <a:cs typeface="Times New Roman" pitchFamily="18" charset="0"/>
              </a:rPr>
              <a:t> درستی را نداشته </a:t>
            </a:r>
            <a:r>
              <a:rPr lang="ar-SA" sz="2800" b="0" dirty="0" smtClean="0">
                <a:latin typeface="Times New Roman" pitchFamily="18" charset="0"/>
                <a:cs typeface="Times New Roman" pitchFamily="18" charset="0"/>
              </a:rPr>
              <a:t>باشید. </a:t>
            </a:r>
            <a:r>
              <a:rPr lang="ar-SA" sz="2800" b="0" dirty="0">
                <a:latin typeface="Times New Roman" pitchFamily="18" charset="0"/>
                <a:cs typeface="Times New Roman" pitchFamily="18" charset="0"/>
              </a:rPr>
              <a:t>یا ممکنه ماده کهنه باشد یا در طی حمل و نقل یا انبارسازی تغییر شکل پیدا کرده </a:t>
            </a:r>
            <a:r>
              <a:rPr lang="ar-SA" sz="2800" b="0" dirty="0" smtClean="0">
                <a:latin typeface="Times New Roman" pitchFamily="18" charset="0"/>
                <a:cs typeface="Times New Roman" pitchFamily="18" charset="0"/>
              </a:rPr>
              <a:t>باشد. </a:t>
            </a:r>
            <a:r>
              <a:rPr lang="ar-SA" sz="2800" b="0" dirty="0">
                <a:latin typeface="Times New Roman" pitchFamily="18" charset="0"/>
                <a:cs typeface="Times New Roman" pitchFamily="18" charset="0"/>
              </a:rPr>
              <a:t>در هر </a:t>
            </a:r>
            <a:r>
              <a:rPr lang="ar-SA" sz="2800" b="0" dirty="0" smtClean="0">
                <a:latin typeface="Times New Roman" pitchFamily="18" charset="0"/>
                <a:cs typeface="Times New Roman" pitchFamily="18" charset="0"/>
              </a:rPr>
              <a:t>مورد، اطلاعات</a:t>
            </a:r>
            <a:r>
              <a:rPr lang="fa-IR" sz="2800" b="0" dirty="0" smtClean="0">
                <a:latin typeface="Times New Roman" pitchFamily="18" charset="0"/>
                <a:cs typeface="Times New Roman" pitchFamily="18" charset="0"/>
              </a:rPr>
              <a:t>  </a:t>
            </a:r>
            <a:r>
              <a:rPr lang="en-US" sz="2800" b="0" dirty="0" smtClean="0">
                <a:latin typeface="Times New Roman" pitchFamily="18" charset="0"/>
                <a:cs typeface="Times New Roman" pitchFamily="18" charset="0"/>
              </a:rPr>
              <a:t> </a:t>
            </a:r>
            <a:r>
              <a:rPr lang="en-US" sz="2800" b="0" dirty="0">
                <a:latin typeface="Times New Roman" pitchFamily="18" charset="0"/>
                <a:cs typeface="Times New Roman" pitchFamily="18" charset="0"/>
              </a:rPr>
              <a:t>MSDS</a:t>
            </a:r>
            <a:r>
              <a:rPr lang="ar-SA" sz="2800" b="0" dirty="0">
                <a:latin typeface="Times New Roman" pitchFamily="18" charset="0"/>
                <a:cs typeface="Times New Roman" pitchFamily="18" charset="0"/>
              </a:rPr>
              <a:t> ممکنه بکار نرود و شما بایستی اطلاعات اضافی بدست آورید .</a:t>
            </a:r>
            <a:endParaRPr lang="fa-IR" sz="2800" b="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7467600" cy="4525963"/>
          </a:xfrm>
        </p:spPr>
        <p:txBody>
          <a:bodyPr>
            <a:normAutofit fontScale="85000" lnSpcReduction="10000"/>
          </a:bodyPr>
          <a:lstStyle/>
          <a:p>
            <a:pPr algn="just">
              <a:lnSpc>
                <a:spcPct val="150000"/>
              </a:lnSpc>
            </a:pPr>
            <a:r>
              <a:rPr lang="ar-SA" sz="2800" dirty="0">
                <a:latin typeface="Times New Roman" pitchFamily="18" charset="0"/>
                <a:cs typeface="Times New Roman" pitchFamily="18" charset="0"/>
              </a:rPr>
              <a:t>اطلاعات موجود در این بخش جهت کمک به تعیین وضعیتهایی که تحت آن ماده ممکنه خطرناک شود ، بکار میرود . متخصصین فنی این اطلاعات را برای توسعه روشهای کاری برای کنترل مواجهه ، انبار سازی ، حمل و نقل ، و پاک سازی در صورت ریخته شده استفاده میکنند . </a:t>
            </a:r>
            <a:endParaRPr lang="fa-IR" sz="2800" dirty="0">
              <a:latin typeface="Times New Roman" pitchFamily="18" charset="0"/>
              <a:cs typeface="Times New Roman" pitchFamily="18" charset="0"/>
            </a:endParaRPr>
          </a:p>
          <a:p>
            <a:pPr algn="just">
              <a:lnSpc>
                <a:spcPct val="150000"/>
              </a:lnSpc>
            </a:pPr>
            <a:r>
              <a:rPr lang="ar-SA" sz="2800" dirty="0">
                <a:latin typeface="Times New Roman" pitchFamily="18" charset="0"/>
                <a:cs typeface="Times New Roman" pitchFamily="18" charset="0"/>
              </a:rPr>
              <a:t>عموما خصوصیات فیزیکی مختلفی در </a:t>
            </a:r>
            <a:r>
              <a:rPr lang="en-US" sz="2800" dirty="0">
                <a:latin typeface="Times New Roman" pitchFamily="18" charset="0"/>
                <a:cs typeface="Times New Roman" pitchFamily="18" charset="0"/>
              </a:rPr>
              <a:t>MSDS</a:t>
            </a:r>
            <a:r>
              <a:rPr lang="ar-SA" sz="2800" dirty="0">
                <a:latin typeface="Times New Roman" pitchFamily="18" charset="0"/>
                <a:cs typeface="Times New Roman" pitchFamily="18" charset="0"/>
              </a:rPr>
              <a:t> داده میشود ( حد بویایی ، وزن </a:t>
            </a:r>
            <a:r>
              <a:rPr lang="ar-SA" sz="2800" dirty="0" smtClean="0">
                <a:latin typeface="Times New Roman" pitchFamily="18" charset="0"/>
                <a:cs typeface="Times New Roman" pitchFamily="18" charset="0"/>
              </a:rPr>
              <a:t>مخصوص، </a:t>
            </a:r>
            <a:r>
              <a:rPr lang="ar-SA" sz="2800" dirty="0">
                <a:latin typeface="Times New Roman" pitchFamily="18" charset="0"/>
                <a:cs typeface="Times New Roman" pitchFamily="18" charset="0"/>
              </a:rPr>
              <a:t>فشار </a:t>
            </a:r>
            <a:r>
              <a:rPr lang="ar-SA" sz="2800" dirty="0" smtClean="0">
                <a:latin typeface="Times New Roman" pitchFamily="18" charset="0"/>
                <a:cs typeface="Times New Roman" pitchFamily="18" charset="0"/>
              </a:rPr>
              <a:t>بخا</a:t>
            </a:r>
            <a:r>
              <a:rPr lang="fa-IR" sz="2800" dirty="0" smtClean="0">
                <a:latin typeface="Times New Roman" pitchFamily="18" charset="0"/>
                <a:cs typeface="Times New Roman" pitchFamily="18" charset="0"/>
              </a:rPr>
              <a:t>ر</a:t>
            </a:r>
            <a:r>
              <a:rPr lang="ar-SA" sz="2800" dirty="0" smtClean="0">
                <a:latin typeface="Times New Roman" pitchFamily="18" charset="0"/>
                <a:cs typeface="Times New Roman" pitchFamily="18" charset="0"/>
              </a:rPr>
              <a:t>،</a:t>
            </a:r>
            <a:r>
              <a:rPr lang="fa-IR" sz="2800" dirty="0" smtClean="0">
                <a:latin typeface="Times New Roman" pitchFamily="18" charset="0"/>
                <a:cs typeface="Times New Roman" pitchFamily="18" charset="0"/>
              </a:rPr>
              <a:t> </a:t>
            </a:r>
            <a:r>
              <a:rPr lang="ar-SA" sz="2800" dirty="0" smtClean="0">
                <a:latin typeface="Times New Roman" pitchFamily="18" charset="0"/>
                <a:cs typeface="Times New Roman" pitchFamily="18" charset="0"/>
              </a:rPr>
              <a:t>دانسیته </a:t>
            </a:r>
            <a:r>
              <a:rPr lang="ar-SA" sz="2800" dirty="0">
                <a:latin typeface="Times New Roman" pitchFamily="18" charset="0"/>
                <a:cs typeface="Times New Roman" pitchFamily="18" charset="0"/>
              </a:rPr>
              <a:t>بخار</a:t>
            </a:r>
            <a:r>
              <a:rPr lang="ar-SA" sz="2800" dirty="0" smtClean="0">
                <a:latin typeface="Times New Roman" pitchFamily="18" charset="0"/>
                <a:cs typeface="Times New Roman" pitchFamily="18" charset="0"/>
              </a:rPr>
              <a:t>،</a:t>
            </a:r>
            <a:r>
              <a:rPr lang="fa-IR" sz="2800" dirty="0" smtClean="0">
                <a:latin typeface="Times New Roman" pitchFamily="18" charset="0"/>
                <a:cs typeface="Times New Roman" pitchFamily="18" charset="0"/>
              </a:rPr>
              <a:t> </a:t>
            </a:r>
            <a:r>
              <a:rPr lang="ar-SA" sz="2800" dirty="0" smtClean="0">
                <a:latin typeface="Times New Roman" pitchFamily="18" charset="0"/>
                <a:cs typeface="Times New Roman" pitchFamily="18" charset="0"/>
              </a:rPr>
              <a:t>میزان </a:t>
            </a:r>
            <a:r>
              <a:rPr lang="ar-SA" sz="2800" dirty="0">
                <a:latin typeface="Times New Roman" pitchFamily="18" charset="0"/>
                <a:cs typeface="Times New Roman" pitchFamily="18" charset="0"/>
              </a:rPr>
              <a:t>تبخیر</a:t>
            </a:r>
            <a:r>
              <a:rPr lang="ar-SA" sz="2800" dirty="0" smtClean="0">
                <a:latin typeface="Times New Roman" pitchFamily="18" charset="0"/>
                <a:cs typeface="Times New Roman" pitchFamily="18" charset="0"/>
              </a:rPr>
              <a:t>،</a:t>
            </a:r>
            <a:r>
              <a:rPr lang="fa-IR" sz="2800" dirty="0" smtClean="0">
                <a:latin typeface="Times New Roman" pitchFamily="18" charset="0"/>
                <a:cs typeface="Times New Roman" pitchFamily="18" charset="0"/>
              </a:rPr>
              <a:t> </a:t>
            </a:r>
            <a:r>
              <a:rPr lang="ar-SA" sz="2800" dirty="0" smtClean="0">
                <a:latin typeface="Times New Roman" pitchFamily="18" charset="0"/>
                <a:cs typeface="Times New Roman" pitchFamily="18" charset="0"/>
              </a:rPr>
              <a:t>نقطه </a:t>
            </a:r>
            <a:r>
              <a:rPr lang="ar-SA" sz="2800" dirty="0">
                <a:latin typeface="Times New Roman" pitchFamily="18" charset="0"/>
                <a:cs typeface="Times New Roman" pitchFamily="18" charset="0"/>
              </a:rPr>
              <a:t>جوش</a:t>
            </a:r>
            <a:r>
              <a:rPr lang="ar-SA" sz="2800" dirty="0" smtClean="0">
                <a:latin typeface="Times New Roman" pitchFamily="18" charset="0"/>
                <a:cs typeface="Times New Roman" pitchFamily="18" charset="0"/>
              </a:rPr>
              <a:t>،</a:t>
            </a:r>
            <a:r>
              <a:rPr lang="fa-IR" sz="2800" dirty="0" smtClean="0">
                <a:latin typeface="Times New Roman" pitchFamily="18" charset="0"/>
                <a:cs typeface="Times New Roman" pitchFamily="18" charset="0"/>
              </a:rPr>
              <a:t> </a:t>
            </a:r>
            <a:r>
              <a:rPr lang="ar-SA" sz="2800" dirty="0" smtClean="0">
                <a:latin typeface="Times New Roman" pitchFamily="18" charset="0"/>
                <a:cs typeface="Times New Roman" pitchFamily="18" charset="0"/>
              </a:rPr>
              <a:t>نقطه </a:t>
            </a:r>
            <a:r>
              <a:rPr lang="ar-SA" sz="2800" dirty="0">
                <a:latin typeface="Times New Roman" pitchFamily="18" charset="0"/>
                <a:cs typeface="Times New Roman" pitchFamily="18" charset="0"/>
              </a:rPr>
              <a:t>انجماد،</a:t>
            </a:r>
            <a:r>
              <a:rPr lang="en-US" sz="2800" dirty="0" smtClean="0">
                <a:latin typeface="Times New Roman" pitchFamily="18" charset="0"/>
                <a:cs typeface="Times New Roman" pitchFamily="18" charset="0"/>
              </a:rPr>
              <a:t>pH  </a:t>
            </a:r>
            <a:r>
              <a:rPr lang="ar-SA" sz="2800" dirty="0" smtClean="0">
                <a:latin typeface="Times New Roman" pitchFamily="18" charset="0"/>
                <a:cs typeface="Times New Roman" pitchFamily="18" charset="0"/>
              </a:rPr>
              <a:t>و </a:t>
            </a:r>
            <a:r>
              <a:rPr lang="ar-SA" sz="2800" dirty="0">
                <a:latin typeface="Times New Roman" pitchFamily="18" charset="0"/>
                <a:cs typeface="Times New Roman" pitchFamily="18" charset="0"/>
              </a:rPr>
              <a:t>ضریب توزیع آب/روغن</a:t>
            </a:r>
            <a:r>
              <a:rPr lang="en-US" sz="2800" dirty="0">
                <a:latin typeface="Times New Roman" pitchFamily="18" charset="0"/>
                <a:cs typeface="Times New Roman" pitchFamily="18" charset="0"/>
              </a:rPr>
              <a:t> </a:t>
            </a:r>
          </a:p>
          <a:p>
            <a:pPr algn="just"/>
            <a:endParaRPr lang="fa-IR"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normAutofit fontScale="90000"/>
          </a:bodyPr>
          <a:lstStyle/>
          <a:p>
            <a:pPr algn="ctr"/>
            <a:r>
              <a:rPr lang="ar-SA" sz="4000" b="0" dirty="0">
                <a:solidFill>
                  <a:srgbClr val="FFFF00"/>
                </a:solidFill>
                <a:latin typeface="Times New Roman" pitchFamily="18" charset="0"/>
                <a:cs typeface="Times New Roman" pitchFamily="18" charset="0"/>
              </a:rPr>
              <a:t>بخش 4 : خطر حریق و انفجار</a:t>
            </a:r>
            <a:r>
              <a:rPr lang="fa-IR" sz="4000" b="0" dirty="0">
                <a:latin typeface="Times New Roman" pitchFamily="18" charset="0"/>
                <a:cs typeface="Times New Roman" pitchFamily="18" charset="0"/>
              </a:rPr>
              <a:t/>
            </a:r>
            <a:br>
              <a:rPr lang="fa-IR" sz="4000" b="0" dirty="0">
                <a:latin typeface="Times New Roman" pitchFamily="18" charset="0"/>
                <a:cs typeface="Times New Roman" pitchFamily="18" charset="0"/>
              </a:rPr>
            </a:br>
            <a:endParaRPr lang="en-US" sz="4000" b="0" dirty="0">
              <a:latin typeface="Times New Roman" pitchFamily="18" charset="0"/>
              <a:cs typeface="Times New Roman" pitchFamily="18" charset="0"/>
            </a:endParaRPr>
          </a:p>
        </p:txBody>
      </p:sp>
      <p:sp>
        <p:nvSpPr>
          <p:cNvPr id="169987" name="Rectangle 3"/>
          <p:cNvSpPr>
            <a:spLocks noGrp="1" noChangeArrowheads="1"/>
          </p:cNvSpPr>
          <p:nvPr>
            <p:ph type="body" idx="1"/>
          </p:nvPr>
        </p:nvSpPr>
        <p:spPr>
          <a:xfrm>
            <a:off x="250825" y="1052513"/>
            <a:ext cx="8893175" cy="5805487"/>
          </a:xfrm>
        </p:spPr>
        <p:txBody>
          <a:bodyPr>
            <a:normAutofit/>
          </a:bodyPr>
          <a:lstStyle/>
          <a:p>
            <a:pPr algn="just" rtl="1"/>
            <a:r>
              <a:rPr lang="ar-SA" sz="2800" b="0" dirty="0">
                <a:latin typeface="Times New Roman" pitchFamily="18" charset="0"/>
                <a:cs typeface="Times New Roman" pitchFamily="18" charset="0"/>
              </a:rPr>
              <a:t>هدف این بخش تشریح هر گونه خطرات حریق و انفجار مرتبط با مواد است . این اطلاعات با اطلاعاتی از داده های بخش واکنش پذیری ترکیب میشود و میتواند در تعیین محلی مطمئن برای انبار سازی مورد استفاده قرار گیرد. (مانند مایعات اشتعال پذیر) اطلاعات این بخش همچنین میتواند برای برنامه</a:t>
            </a:r>
            <a:r>
              <a:rPr lang="fa-IR" sz="2800" b="0" dirty="0">
                <a:latin typeface="Times New Roman" pitchFamily="18" charset="0"/>
                <a:cs typeface="Times New Roman" pitchFamily="18" charset="0"/>
              </a:rPr>
              <a:t>  </a:t>
            </a:r>
            <a:r>
              <a:rPr lang="ar-SA" sz="2800" b="0" dirty="0">
                <a:latin typeface="Times New Roman" pitchFamily="18" charset="0"/>
                <a:cs typeface="Times New Roman" pitchFamily="18" charset="0"/>
              </a:rPr>
              <a:t>ریزی تعیین نوع مناسب و محل قرار گیری خاموش کننده های حریق و همینطور برای طرح ریزی بهترین پاسخ به آتش برای سایت کاری ویژه بکار رود . مقداری از اطلاعات این بخش برای مبارزه با آتش و پاسخ اضطراری پرسنل میباشد.</a:t>
            </a:r>
            <a:endParaRPr lang="fa-IR" sz="2800" b="0" dirty="0">
              <a:latin typeface="Times New Roman" pitchFamily="18" charset="0"/>
              <a:cs typeface="Times New Roman" pitchFamily="18" charset="0"/>
            </a:endParaRPr>
          </a:p>
          <a:p>
            <a:pPr algn="just" rtl="1"/>
            <a:r>
              <a:rPr lang="ar-SA" sz="2800" b="0" dirty="0">
                <a:latin typeface="Times New Roman" pitchFamily="18" charset="0"/>
                <a:cs typeface="Times New Roman" pitchFamily="18" charset="0"/>
              </a:rPr>
              <a:t>اگر ماده دارای پتانسیل خطر حریق است . شما بایستی احتیاطهای ویژه حمل و نقل یا سایر ارزیابیهای کنترلی لازم برای پیشگیری از حریق را بدانید . شما همچنین بایستی احتیاطهای اضطراری برای اجرا در مواقعی که حریق در محیط کار بوقوع میپیوندد را بدانید</a:t>
            </a:r>
            <a:endParaRPr lang="en-US" sz="2800" b="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457200" y="277813"/>
            <a:ext cx="8229600" cy="774700"/>
          </a:xfrm>
        </p:spPr>
        <p:txBody>
          <a:bodyPr>
            <a:normAutofit fontScale="90000"/>
          </a:bodyPr>
          <a:lstStyle/>
          <a:p>
            <a:pPr algn="ctr"/>
            <a:r>
              <a:rPr lang="ar-SA" b="0" dirty="0">
                <a:solidFill>
                  <a:srgbClr val="FFFF00"/>
                </a:solidFill>
                <a:latin typeface="Times New Roman" pitchFamily="18" charset="0"/>
                <a:cs typeface="Times New Roman" pitchFamily="18" charset="0"/>
              </a:rPr>
              <a:t>بخش 5 : اطلاعات واکنش پذیری</a:t>
            </a:r>
            <a:endParaRPr lang="en-US" b="0" dirty="0">
              <a:solidFill>
                <a:srgbClr val="FFFF00"/>
              </a:solidFill>
              <a:latin typeface="Times New Roman" pitchFamily="18" charset="0"/>
              <a:cs typeface="Times New Roman" pitchFamily="18" charset="0"/>
            </a:endParaRPr>
          </a:p>
        </p:txBody>
      </p:sp>
      <p:sp>
        <p:nvSpPr>
          <p:cNvPr id="171011" name="Rectangle 3"/>
          <p:cNvSpPr>
            <a:spLocks noGrp="1" noChangeArrowheads="1"/>
          </p:cNvSpPr>
          <p:nvPr>
            <p:ph type="body" idx="1"/>
          </p:nvPr>
        </p:nvSpPr>
        <p:spPr>
          <a:xfrm>
            <a:off x="0" y="1201738"/>
            <a:ext cx="9144000" cy="5732462"/>
          </a:xfrm>
        </p:spPr>
        <p:txBody>
          <a:bodyPr>
            <a:normAutofit/>
          </a:bodyPr>
          <a:lstStyle/>
          <a:p>
            <a:pPr algn="r" rtl="1">
              <a:lnSpc>
                <a:spcPct val="150000"/>
              </a:lnSpc>
            </a:pPr>
            <a:r>
              <a:rPr lang="ar-SA" sz="2800" b="0" dirty="0">
                <a:latin typeface="Times New Roman" pitchFamily="18" charset="0"/>
                <a:cs typeface="Times New Roman" pitchFamily="18" charset="0"/>
              </a:rPr>
              <a:t>بخش داده های واکنش پذیری هر وضعیتی که تحت آن ماده ناپایدار گشته یا میتواند خطرناک شود را تشریح میکند . مواد ناپایدار ممکنه تجزیه شوند و باعث حریق،انفجار یا </a:t>
            </a:r>
            <a:r>
              <a:rPr lang="ar-SA" sz="2800" b="0" dirty="0" smtClean="0">
                <a:latin typeface="Times New Roman" pitchFamily="18" charset="0"/>
                <a:cs typeface="Times New Roman" pitchFamily="18" charset="0"/>
              </a:rPr>
              <a:t>شکلی</a:t>
            </a:r>
            <a:r>
              <a:rPr lang="fa-IR" sz="2800" b="0" dirty="0" smtClean="0">
                <a:latin typeface="Times New Roman" pitchFamily="18" charset="0"/>
                <a:cs typeface="Times New Roman" pitchFamily="18" charset="0"/>
              </a:rPr>
              <a:t> از</a:t>
            </a:r>
            <a:r>
              <a:rPr lang="ar-SA" sz="2800" b="0" dirty="0" smtClean="0">
                <a:latin typeface="Times New Roman" pitchFamily="18" charset="0"/>
                <a:cs typeface="Times New Roman" pitchFamily="18" charset="0"/>
              </a:rPr>
              <a:t> </a:t>
            </a:r>
            <a:r>
              <a:rPr lang="ar-SA" sz="2800" b="0" dirty="0">
                <a:latin typeface="Times New Roman" pitchFamily="18" charset="0"/>
                <a:cs typeface="Times New Roman" pitchFamily="18" charset="0"/>
              </a:rPr>
              <a:t>مواد جدید که خطرات مختلفی دارد ، میشود . بعنوان مثال این مواد شیمیایی جدید (محصولات تجزیه پذیر) ممکنه سمیتی بیشتر یا اشتعال پذیرتر از ماده اصلی باشند . وضعیتهایی از قبیل گرما ، نورخورشید ، و طول عمر ماده شیمیایی میتواند باعث ناپایدار شدن شیمیایی یا تجزیه شوند ، بنابراین این مواد احتیاج به انبارسازی ویژه و احتیاطهای حمل و نقل میباشند . </a:t>
            </a:r>
            <a:endParaRPr lang="fa-IR" sz="2800" b="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rgbClr val="FFFF00"/>
                </a:solidFill>
                <a:cs typeface="Nazanin" pitchFamily="2" charset="-78"/>
              </a:rPr>
              <a:t>مواد ناسازگار</a:t>
            </a:r>
          </a:p>
        </p:txBody>
      </p:sp>
      <p:sp>
        <p:nvSpPr>
          <p:cNvPr id="3" name="Content Placeholder 2"/>
          <p:cNvSpPr>
            <a:spLocks noGrp="1"/>
          </p:cNvSpPr>
          <p:nvPr>
            <p:ph idx="1"/>
          </p:nvPr>
        </p:nvSpPr>
        <p:spPr/>
        <p:txBody>
          <a:bodyPr/>
          <a:lstStyle/>
          <a:p>
            <a:pPr algn="just"/>
            <a:r>
              <a:rPr lang="ar-SA" sz="3200" dirty="0">
                <a:latin typeface="Times New Roman" pitchFamily="18" charset="0"/>
                <a:cs typeface="Times New Roman" pitchFamily="18" charset="0"/>
              </a:rPr>
              <a:t>مواد ناسازگار موادی هستند که ممکنه </a:t>
            </a:r>
            <a:r>
              <a:rPr lang="ar-SA" sz="3200" dirty="0">
                <a:solidFill>
                  <a:srgbClr val="FFFF00"/>
                </a:solidFill>
                <a:latin typeface="Times New Roman" pitchFamily="18" charset="0"/>
                <a:cs typeface="Times New Roman" pitchFamily="18" charset="0"/>
              </a:rPr>
              <a:t>اگر با هم مخلوط یا در کنار هم باشند واکنش شدید دهند یا منفجر شوند </a:t>
            </a:r>
            <a:r>
              <a:rPr lang="ar-SA" sz="3200" dirty="0">
                <a:latin typeface="Times New Roman" pitchFamily="18" charset="0"/>
                <a:cs typeface="Times New Roman" pitchFamily="18" charset="0"/>
              </a:rPr>
              <a:t>. این مواد بایستی جداگانه نگهداری شوند و نبایستی مخلوط شوند مگر اینکه احتیاطهای ویژه در نظر گرفته شود . شما بایستی اطلاعات این بخش را بدانید تا اینکه بتوانید بطور ایمن حمل و انبار کنید و از مخلوط شدن مواد ناسازگار پیشگیری کنید .</a:t>
            </a:r>
            <a:endParaRPr lang="en-US" sz="3200" dirty="0">
              <a:latin typeface="Times New Roman" pitchFamily="18" charset="0"/>
              <a:cs typeface="Times New Roman" pitchFamily="18" charset="0"/>
            </a:endParaRPr>
          </a:p>
          <a:p>
            <a:pPr algn="just"/>
            <a:endParaRPr lang="fa-IR" dirty="0"/>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457200" y="533400"/>
            <a:ext cx="8229600" cy="703262"/>
          </a:xfrm>
        </p:spPr>
        <p:txBody>
          <a:bodyPr>
            <a:normAutofit fontScale="90000"/>
          </a:bodyPr>
          <a:lstStyle/>
          <a:p>
            <a:r>
              <a:rPr lang="ar-SA" sz="3600" b="0" dirty="0">
                <a:solidFill>
                  <a:srgbClr val="FFFF00"/>
                </a:solidFill>
                <a:latin typeface="Times New Roman" pitchFamily="18" charset="0"/>
                <a:cs typeface="Times New Roman" pitchFamily="18" charset="0"/>
              </a:rPr>
              <a:t>بخش 6 : خصوصیات سم شناسی </a:t>
            </a:r>
            <a:r>
              <a:rPr lang="ar-SA" sz="3600" b="0" dirty="0" smtClean="0">
                <a:solidFill>
                  <a:srgbClr val="FFFF00"/>
                </a:solidFill>
                <a:latin typeface="Times New Roman" pitchFamily="18" charset="0"/>
                <a:cs typeface="Times New Roman" pitchFamily="18" charset="0"/>
              </a:rPr>
              <a:t>/</a:t>
            </a:r>
            <a:r>
              <a:rPr lang="fa-IR" sz="3600" b="0" dirty="0" smtClean="0">
                <a:solidFill>
                  <a:srgbClr val="FFFF00"/>
                </a:solidFill>
                <a:latin typeface="Times New Roman" pitchFamily="18" charset="0"/>
                <a:cs typeface="Times New Roman" pitchFamily="18" charset="0"/>
              </a:rPr>
              <a:t> </a:t>
            </a:r>
            <a:r>
              <a:rPr lang="ar-SA" sz="3600" b="0" dirty="0" smtClean="0">
                <a:solidFill>
                  <a:srgbClr val="FFFF00"/>
                </a:solidFill>
                <a:latin typeface="Times New Roman" pitchFamily="18" charset="0"/>
                <a:cs typeface="Times New Roman" pitchFamily="18" charset="0"/>
              </a:rPr>
              <a:t>اطلاعات </a:t>
            </a:r>
            <a:r>
              <a:rPr lang="ar-SA" sz="3600" b="0" dirty="0">
                <a:solidFill>
                  <a:srgbClr val="FFFF00"/>
                </a:solidFill>
                <a:latin typeface="Times New Roman" pitchFamily="18" charset="0"/>
                <a:cs typeface="Times New Roman" pitchFamily="18" charset="0"/>
              </a:rPr>
              <a:t>خطرات بهداشتی</a:t>
            </a:r>
            <a:endParaRPr lang="en-US" sz="3600" b="0" dirty="0">
              <a:solidFill>
                <a:srgbClr val="FFFF00"/>
              </a:solidFill>
              <a:latin typeface="Times New Roman" pitchFamily="18" charset="0"/>
              <a:cs typeface="Times New Roman" pitchFamily="18" charset="0"/>
            </a:endParaRPr>
          </a:p>
        </p:txBody>
      </p:sp>
      <p:sp>
        <p:nvSpPr>
          <p:cNvPr id="172035" name="Rectangle 3"/>
          <p:cNvSpPr>
            <a:spLocks noGrp="1" noChangeArrowheads="1"/>
          </p:cNvSpPr>
          <p:nvPr>
            <p:ph type="body" idx="1"/>
          </p:nvPr>
        </p:nvSpPr>
        <p:spPr>
          <a:xfrm>
            <a:off x="323850" y="1916113"/>
            <a:ext cx="8351838" cy="4608512"/>
          </a:xfrm>
        </p:spPr>
        <p:txBody>
          <a:bodyPr/>
          <a:lstStyle/>
          <a:p>
            <a:pPr algn="just" rtl="1"/>
            <a:r>
              <a:rPr lang="ar-SA" b="0" dirty="0">
                <a:latin typeface="Times New Roman" pitchFamily="18" charset="0"/>
                <a:cs typeface="Times New Roman" pitchFamily="18" charset="0"/>
              </a:rPr>
              <a:t>بخش خصوصیات سم شناسی راههایی را که ممکنه مواجهه با مواد اتفاق بیفتد و اثرات مضر آنها را توصیف </a:t>
            </a:r>
            <a:r>
              <a:rPr lang="ar-SA" b="0" dirty="0" smtClean="0">
                <a:latin typeface="Times New Roman" pitchFamily="18" charset="0"/>
                <a:cs typeface="Times New Roman" pitchFamily="18" charset="0"/>
              </a:rPr>
              <a:t>میکند. </a:t>
            </a:r>
            <a:r>
              <a:rPr lang="ar-SA" b="0" dirty="0">
                <a:latin typeface="Times New Roman" pitchFamily="18" charset="0"/>
                <a:cs typeface="Times New Roman" pitchFamily="18" charset="0"/>
              </a:rPr>
              <a:t>بایستی این مسئله عمومی را که هر کس از یک روش تاثیر نخواهد پذیرفت را مورد توجه قرار داد. بعلاوه راهی که ماده از طریق آن در محل کار مورد استفاده قرار میگیرد و تحت تاثیر میزان خطرات بهداشتی آن قرار </a:t>
            </a:r>
            <a:r>
              <a:rPr lang="ar-SA" b="0" dirty="0" smtClean="0">
                <a:latin typeface="Times New Roman" pitchFamily="18" charset="0"/>
                <a:cs typeface="Times New Roman" pitchFamily="18" charset="0"/>
              </a:rPr>
              <a:t>میگیرد، </a:t>
            </a:r>
            <a:r>
              <a:rPr lang="ar-SA" b="0" dirty="0">
                <a:latin typeface="Times New Roman" pitchFamily="18" charset="0"/>
                <a:cs typeface="Times New Roman" pitchFamily="18" charset="0"/>
              </a:rPr>
              <a:t>اهمیت دارد.</a:t>
            </a:r>
            <a:endParaRPr lang="en-US" b="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algn="ctr"/>
            <a:r>
              <a:rPr lang="ar-SA" b="0" dirty="0">
                <a:solidFill>
                  <a:srgbClr val="FFFF00"/>
                </a:solidFill>
                <a:latin typeface="Times New Roman" pitchFamily="18" charset="0"/>
                <a:cs typeface="Times New Roman" pitchFamily="18" charset="0"/>
              </a:rPr>
              <a:t>بخش 7 : کمکهای اولیه</a:t>
            </a:r>
            <a:endParaRPr lang="en-US" b="0" dirty="0">
              <a:solidFill>
                <a:srgbClr val="FFFF00"/>
              </a:solidFill>
              <a:latin typeface="Times New Roman" pitchFamily="18" charset="0"/>
              <a:cs typeface="Times New Roman" pitchFamily="18" charset="0"/>
            </a:endParaRPr>
          </a:p>
        </p:txBody>
      </p:sp>
      <p:sp>
        <p:nvSpPr>
          <p:cNvPr id="173059" name="Rectangle 3"/>
          <p:cNvSpPr>
            <a:spLocks noGrp="1" noChangeArrowheads="1"/>
          </p:cNvSpPr>
          <p:nvPr>
            <p:ph type="body" idx="1"/>
          </p:nvPr>
        </p:nvSpPr>
        <p:spPr>
          <a:xfrm>
            <a:off x="838200" y="1676400"/>
            <a:ext cx="7467600" cy="4525963"/>
          </a:xfrm>
        </p:spPr>
        <p:txBody>
          <a:bodyPr/>
          <a:lstStyle/>
          <a:p>
            <a:pPr algn="just" rtl="1">
              <a:lnSpc>
                <a:spcPct val="150000"/>
              </a:lnSpc>
            </a:pPr>
            <a:r>
              <a:rPr lang="ar-SA" b="0" dirty="0">
                <a:latin typeface="Times New Roman" pitchFamily="18" charset="0"/>
                <a:cs typeface="Times New Roman" pitchFamily="18" charset="0"/>
              </a:rPr>
              <a:t>بخش کمکهای اولیه </a:t>
            </a:r>
            <a:r>
              <a:rPr lang="ar-SA" b="0" dirty="0" smtClean="0">
                <a:latin typeface="Times New Roman" pitchFamily="18" charset="0"/>
                <a:cs typeface="Times New Roman" pitchFamily="18" charset="0"/>
              </a:rPr>
              <a:t>کارهایی </a:t>
            </a:r>
            <a:r>
              <a:rPr lang="ar-SA" b="0" dirty="0">
                <a:latin typeface="Times New Roman" pitchFamily="18" charset="0"/>
                <a:cs typeface="Times New Roman" pitchFamily="18" charset="0"/>
              </a:rPr>
              <a:t>را که بایستی فورا در موارد مواجهه با مواد انجام شود را توضیح </a:t>
            </a:r>
            <a:r>
              <a:rPr lang="ar-SA" b="0" dirty="0" smtClean="0">
                <a:latin typeface="Times New Roman" pitchFamily="18" charset="0"/>
                <a:cs typeface="Times New Roman" pitchFamily="18" charset="0"/>
              </a:rPr>
              <a:t>میدهد. </a:t>
            </a:r>
            <a:r>
              <a:rPr lang="ar-SA" b="0" dirty="0">
                <a:latin typeface="Times New Roman" pitchFamily="18" charset="0"/>
                <a:cs typeface="Times New Roman" pitchFamily="18" charset="0"/>
              </a:rPr>
              <a:t>هدف کمکهای اولیه کاهش جراحات و اختلالات بعدی میباشد. در موارد جدی کمکهای اولیه ممکنه برای زنده نگه داشتن مصدومین ضروری باشد.</a:t>
            </a:r>
            <a:endParaRPr lang="en-US" b="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normAutofit fontScale="90000"/>
          </a:bodyPr>
          <a:lstStyle/>
          <a:p>
            <a:pPr algn="ctr"/>
            <a:r>
              <a:rPr lang="ar-SA" sz="4000" b="0" dirty="0">
                <a:latin typeface="Times New Roman" pitchFamily="18" charset="0"/>
                <a:cs typeface="Times New Roman" pitchFamily="18" charset="0"/>
              </a:rPr>
              <a:t> </a:t>
            </a:r>
            <a:r>
              <a:rPr lang="ar-SA" sz="4000" b="0" dirty="0">
                <a:solidFill>
                  <a:srgbClr val="FFFF00"/>
                </a:solidFill>
                <a:latin typeface="Times New Roman" pitchFamily="18" charset="0"/>
                <a:cs typeface="Times New Roman" pitchFamily="18" charset="0"/>
              </a:rPr>
              <a:t>بخش 8 : پیشگیری</a:t>
            </a:r>
            <a:r>
              <a:rPr lang="fa-IR" sz="4000" b="0" dirty="0">
                <a:solidFill>
                  <a:srgbClr val="FFFF00"/>
                </a:solidFill>
                <a:latin typeface="Times New Roman" pitchFamily="18" charset="0"/>
                <a:cs typeface="Times New Roman" pitchFamily="18" charset="0"/>
              </a:rPr>
              <a:t/>
            </a:r>
            <a:br>
              <a:rPr lang="fa-IR" sz="4000" b="0" dirty="0">
                <a:solidFill>
                  <a:srgbClr val="FFFF00"/>
                </a:solidFill>
                <a:latin typeface="Times New Roman" pitchFamily="18" charset="0"/>
                <a:cs typeface="Times New Roman" pitchFamily="18" charset="0"/>
              </a:rPr>
            </a:br>
            <a:endParaRPr lang="en-US" sz="4000" b="0" dirty="0">
              <a:solidFill>
                <a:srgbClr val="FFFF00"/>
              </a:solidFill>
              <a:latin typeface="Times New Roman" pitchFamily="18" charset="0"/>
              <a:cs typeface="Times New Roman" pitchFamily="18" charset="0"/>
            </a:endParaRPr>
          </a:p>
        </p:txBody>
      </p:sp>
      <p:sp>
        <p:nvSpPr>
          <p:cNvPr id="174083" name="Rectangle 3"/>
          <p:cNvSpPr>
            <a:spLocks noGrp="1" noChangeArrowheads="1"/>
          </p:cNvSpPr>
          <p:nvPr>
            <p:ph type="body" idx="1"/>
          </p:nvPr>
        </p:nvSpPr>
        <p:spPr/>
        <p:txBody>
          <a:bodyPr/>
          <a:lstStyle/>
          <a:p>
            <a:pPr algn="r" rtl="1">
              <a:lnSpc>
                <a:spcPct val="150000"/>
              </a:lnSpc>
            </a:pPr>
            <a:r>
              <a:rPr lang="ar-SA" b="0" dirty="0">
                <a:latin typeface="Times New Roman" pitchFamily="18" charset="0"/>
                <a:cs typeface="Times New Roman" pitchFamily="18" charset="0"/>
              </a:rPr>
              <a:t>این بخش اقدامات پیشگیرانه برای کار ایمن با مواد را ارائه میکند </a:t>
            </a:r>
            <a:r>
              <a:rPr lang="ar-SA" b="0" dirty="0" smtClean="0">
                <a:latin typeface="Times New Roman" pitchFamily="18" charset="0"/>
                <a:cs typeface="Times New Roman" pitchFamily="18" charset="0"/>
              </a:rPr>
              <a:t>.</a:t>
            </a:r>
            <a:endParaRPr lang="fa-IR" b="0" dirty="0" smtClean="0">
              <a:latin typeface="Times New Roman" pitchFamily="18" charset="0"/>
              <a:cs typeface="Times New Roman" pitchFamily="18" charset="0"/>
            </a:endParaRPr>
          </a:p>
          <a:p>
            <a:pPr algn="r" rtl="1">
              <a:lnSpc>
                <a:spcPct val="150000"/>
              </a:lnSpc>
            </a:pPr>
            <a:endParaRPr lang="fa-IR" dirty="0" smtClean="0">
              <a:latin typeface="Times New Roman" pitchFamily="18" charset="0"/>
              <a:cs typeface="Times New Roman" pitchFamily="18" charset="0"/>
            </a:endParaRPr>
          </a:p>
          <a:p>
            <a:pPr algn="r" rtl="1">
              <a:lnSpc>
                <a:spcPct val="150000"/>
              </a:lnSpc>
            </a:pPr>
            <a:r>
              <a:rPr lang="ar-SA" b="0" dirty="0" smtClean="0">
                <a:latin typeface="Times New Roman" pitchFamily="18" charset="0"/>
                <a:cs typeface="Times New Roman" pitchFamily="18" charset="0"/>
              </a:rPr>
              <a:t>بایستی </a:t>
            </a:r>
            <a:r>
              <a:rPr lang="ar-SA" b="0" dirty="0">
                <a:latin typeface="Times New Roman" pitchFamily="18" charset="0"/>
                <a:cs typeface="Times New Roman" pitchFamily="18" charset="0"/>
              </a:rPr>
              <a:t>توجه داشته باشیم که تمامی </a:t>
            </a:r>
            <a:r>
              <a:rPr lang="en-US" b="0" dirty="0">
                <a:latin typeface="Times New Roman" pitchFamily="18" charset="0"/>
                <a:cs typeface="Times New Roman" pitchFamily="18" charset="0"/>
              </a:rPr>
              <a:t>MSDS</a:t>
            </a:r>
            <a:r>
              <a:rPr lang="ar-SA" b="0" dirty="0">
                <a:latin typeface="Times New Roman" pitchFamily="18" charset="0"/>
                <a:cs typeface="Times New Roman" pitchFamily="18" charset="0"/>
              </a:rPr>
              <a:t>های نوشته شده </a:t>
            </a:r>
            <a:r>
              <a:rPr lang="fa-IR" b="0" dirty="0" smtClean="0">
                <a:latin typeface="Times New Roman" pitchFamily="18" charset="0"/>
                <a:cs typeface="Times New Roman" pitchFamily="18" charset="0"/>
              </a:rPr>
              <a:t>به ما </a:t>
            </a:r>
            <a:r>
              <a:rPr lang="ar-SA" b="0" dirty="0" smtClean="0">
                <a:latin typeface="Times New Roman" pitchFamily="18" charset="0"/>
                <a:cs typeface="Times New Roman" pitchFamily="18" charset="0"/>
              </a:rPr>
              <a:t>تمامی </a:t>
            </a:r>
            <a:r>
              <a:rPr lang="ar-SA" b="0" dirty="0">
                <a:latin typeface="Times New Roman" pitchFamily="18" charset="0"/>
                <a:cs typeface="Times New Roman" pitchFamily="18" charset="0"/>
              </a:rPr>
              <a:t>پیش بینی های معقول را ارائه میدهند .</a:t>
            </a:r>
            <a:endParaRPr lang="en-US" b="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a:solidFill>
                  <a:srgbClr val="FFFF00"/>
                </a:solidFill>
                <a:latin typeface="Bookman Old Style" pitchFamily="18" charset="0"/>
              </a:rPr>
              <a:t>Hazard Symbols</a:t>
            </a:r>
            <a:r>
              <a:rPr lang="fa-IR" dirty="0">
                <a:solidFill>
                  <a:srgbClr val="FFFF00"/>
                </a:solidFill>
                <a:latin typeface="Bookman Old Style" pitchFamily="18" charset="0"/>
              </a:rPr>
              <a:t>:</a:t>
            </a:r>
          </a:p>
        </p:txBody>
      </p:sp>
      <p:pic>
        <p:nvPicPr>
          <p:cNvPr id="4" name="Picture 4" descr="ongwhm_2"/>
          <p:cNvPicPr>
            <a:picLocks noGrp="1" noChangeAspect="1" noChangeArrowheads="1"/>
          </p:cNvPicPr>
          <p:nvPr>
            <p:ph idx="1"/>
          </p:nvPr>
        </p:nvPicPr>
        <p:blipFill>
          <a:blip r:embed="rId2" cstate="print"/>
          <a:srcRect/>
          <a:stretch>
            <a:fillRect/>
          </a:stretch>
        </p:blipFill>
        <p:spPr>
          <a:xfrm>
            <a:off x="1600200" y="1371600"/>
            <a:ext cx="5791200" cy="5334000"/>
          </a:xfrm>
          <a:noFill/>
          <a:effectLst>
            <a:outerShdw blurRad="76200" dir="13500000" sy="23000" kx="1200000" algn="br" rotWithShape="0">
              <a:prstClr val="black">
                <a:alpha val="20000"/>
              </a:prstClr>
            </a:outerShdw>
          </a:effectLst>
          <a:scene3d>
            <a:camera prst="perspectiveLeft"/>
            <a:lightRig rig="threePt" dir="t"/>
          </a:scene3d>
        </p:spPr>
      </p:pic>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457200" y="457200"/>
            <a:ext cx="8229600" cy="1989138"/>
          </a:xfrm>
        </p:spPr>
        <p:txBody>
          <a:bodyPr/>
          <a:lstStyle/>
          <a:p>
            <a:pPr algn="ctr" rtl="1"/>
            <a:r>
              <a:rPr lang="ar-SA" sz="4000" b="0" dirty="0">
                <a:solidFill>
                  <a:srgbClr val="FFFF00"/>
                </a:solidFill>
                <a:latin typeface="Times New Roman" pitchFamily="18" charset="0"/>
                <a:cs typeface="Times New Roman" pitchFamily="18" charset="0"/>
              </a:rPr>
              <a:t>بخش 9 : اطلاعات تهیه کننده </a:t>
            </a:r>
            <a:r>
              <a:rPr lang="en-US" sz="4000" b="0" dirty="0">
                <a:solidFill>
                  <a:srgbClr val="FFFF00"/>
                </a:solidFill>
                <a:latin typeface="Times New Roman" pitchFamily="18" charset="0"/>
                <a:cs typeface="Times New Roman" pitchFamily="18" charset="0"/>
              </a:rPr>
              <a:t>MSDS</a:t>
            </a:r>
            <a:r>
              <a:rPr lang="fa-IR" sz="4000" b="0" dirty="0">
                <a:solidFill>
                  <a:srgbClr val="FFFF00"/>
                </a:solidFill>
                <a:latin typeface="Times New Roman" pitchFamily="18" charset="0"/>
                <a:cs typeface="Times New Roman" pitchFamily="18" charset="0"/>
              </a:rPr>
              <a:t/>
            </a:r>
            <a:br>
              <a:rPr lang="fa-IR" sz="4000" b="0" dirty="0">
                <a:solidFill>
                  <a:srgbClr val="FFFF00"/>
                </a:solidFill>
                <a:latin typeface="Times New Roman" pitchFamily="18" charset="0"/>
                <a:cs typeface="Times New Roman" pitchFamily="18" charset="0"/>
              </a:rPr>
            </a:br>
            <a:r>
              <a:rPr lang="en-US" sz="4000" b="0" dirty="0">
                <a:latin typeface="Times New Roman" pitchFamily="18" charset="0"/>
                <a:cs typeface="Times New Roman" pitchFamily="18" charset="0"/>
              </a:rPr>
              <a:t/>
            </a:r>
            <a:br>
              <a:rPr lang="en-US" sz="4000" b="0" dirty="0">
                <a:latin typeface="Times New Roman" pitchFamily="18" charset="0"/>
                <a:cs typeface="Times New Roman" pitchFamily="18" charset="0"/>
              </a:rPr>
            </a:br>
            <a:endParaRPr lang="en-US" sz="4000" b="0" dirty="0">
              <a:latin typeface="Times New Roman" pitchFamily="18" charset="0"/>
              <a:cs typeface="Times New Roman" pitchFamily="18" charset="0"/>
            </a:endParaRPr>
          </a:p>
        </p:txBody>
      </p:sp>
      <p:sp>
        <p:nvSpPr>
          <p:cNvPr id="175107" name="Rectangle 3"/>
          <p:cNvSpPr>
            <a:spLocks noGrp="1" noChangeArrowheads="1"/>
          </p:cNvSpPr>
          <p:nvPr>
            <p:ph type="body" idx="1"/>
          </p:nvPr>
        </p:nvSpPr>
        <p:spPr>
          <a:xfrm>
            <a:off x="468313" y="1989138"/>
            <a:ext cx="8229600" cy="4530725"/>
          </a:xfrm>
        </p:spPr>
        <p:txBody>
          <a:bodyPr/>
          <a:lstStyle/>
          <a:p>
            <a:pPr algn="just" rtl="1"/>
            <a:r>
              <a:rPr lang="ar-SA" b="0" dirty="0">
                <a:latin typeface="Times New Roman" pitchFamily="18" charset="0"/>
                <a:cs typeface="Times New Roman" pitchFamily="18" charset="0"/>
              </a:rPr>
              <a:t>شماره تلفن تهیه کننده </a:t>
            </a:r>
            <a:r>
              <a:rPr lang="en-US" b="0" dirty="0">
                <a:latin typeface="Times New Roman" pitchFamily="18" charset="0"/>
                <a:cs typeface="Times New Roman" pitchFamily="18" charset="0"/>
              </a:rPr>
              <a:t>MSDS</a:t>
            </a:r>
            <a:r>
              <a:rPr lang="fa-IR" b="0" dirty="0">
                <a:latin typeface="Times New Roman" pitchFamily="18" charset="0"/>
                <a:cs typeface="Times New Roman" pitchFamily="18" charset="0"/>
              </a:rPr>
              <a:t> که</a:t>
            </a:r>
            <a:r>
              <a:rPr lang="ar-SA" b="0" dirty="0">
                <a:latin typeface="Times New Roman" pitchFamily="18" charset="0"/>
                <a:cs typeface="Times New Roman" pitchFamily="18" charset="0"/>
              </a:rPr>
              <a:t> در این بخش داده میشود بعنوان بهترین نقطه شروع برای بدست آوردن اطلاعا ت</a:t>
            </a:r>
            <a:r>
              <a:rPr lang="fa-IR" b="0" dirty="0">
                <a:latin typeface="Times New Roman" pitchFamily="18" charset="0"/>
                <a:cs typeface="Times New Roman" pitchFamily="18" charset="0"/>
              </a:rPr>
              <a:t> </a:t>
            </a:r>
            <a:r>
              <a:rPr lang="ar-SA" b="0" dirty="0">
                <a:latin typeface="Times New Roman" pitchFamily="18" charset="0"/>
                <a:cs typeface="Times New Roman" pitchFamily="18" charset="0"/>
              </a:rPr>
              <a:t>بیشتر در زمینه ایمنی و بهداشت از تهیه کننده </a:t>
            </a:r>
            <a:r>
              <a:rPr lang="en-US" b="0" dirty="0">
                <a:latin typeface="Times New Roman" pitchFamily="18" charset="0"/>
                <a:cs typeface="Times New Roman" pitchFamily="18" charset="0"/>
              </a:rPr>
              <a:t>MSDS</a:t>
            </a:r>
            <a:r>
              <a:rPr lang="ar-SA" b="0" dirty="0">
                <a:latin typeface="Times New Roman" pitchFamily="18" charset="0"/>
                <a:cs typeface="Times New Roman" pitchFamily="18" charset="0"/>
              </a:rPr>
              <a:t> میباشد. </a:t>
            </a:r>
            <a:endParaRPr lang="fa-IR" b="0" dirty="0" smtClean="0">
              <a:latin typeface="Times New Roman" pitchFamily="18" charset="0"/>
              <a:cs typeface="Times New Roman" pitchFamily="18" charset="0"/>
            </a:endParaRPr>
          </a:p>
          <a:p>
            <a:pPr algn="just" rtl="1">
              <a:buNone/>
            </a:pPr>
            <a:endParaRPr lang="fa-IR" b="0" dirty="0">
              <a:latin typeface="Times New Roman" pitchFamily="18" charset="0"/>
              <a:cs typeface="Times New Roman" pitchFamily="18" charset="0"/>
            </a:endParaRPr>
          </a:p>
          <a:p>
            <a:pPr algn="just" rtl="1"/>
            <a:r>
              <a:rPr lang="ar-SA" b="0" dirty="0">
                <a:latin typeface="Times New Roman" pitchFamily="18" charset="0"/>
                <a:cs typeface="Times New Roman" pitchFamily="18" charset="0"/>
              </a:rPr>
              <a:t>این خیلی مهم است که شما </a:t>
            </a:r>
            <a:r>
              <a:rPr lang="en-US" b="0" dirty="0">
                <a:latin typeface="Times New Roman" pitchFamily="18" charset="0"/>
                <a:cs typeface="Times New Roman" pitchFamily="18" charset="0"/>
              </a:rPr>
              <a:t>MSDS</a:t>
            </a:r>
            <a:r>
              <a:rPr lang="ar-SA" b="0" dirty="0">
                <a:latin typeface="Times New Roman" pitchFamily="18" charset="0"/>
                <a:cs typeface="Times New Roman" pitchFamily="18" charset="0"/>
              </a:rPr>
              <a:t> بروز داشته باشید </a:t>
            </a:r>
            <a:r>
              <a:rPr lang="ar-SA" b="0" dirty="0" smtClean="0">
                <a:latin typeface="Times New Roman" pitchFamily="18" charset="0"/>
                <a:cs typeface="Times New Roman" pitchFamily="18" charset="0"/>
              </a:rPr>
              <a:t>.</a:t>
            </a:r>
            <a:endParaRPr lang="fa-IR" b="0" dirty="0" smtClean="0">
              <a:latin typeface="Times New Roman" pitchFamily="18" charset="0"/>
              <a:cs typeface="Times New Roman" pitchFamily="18" charset="0"/>
            </a:endParaRPr>
          </a:p>
          <a:p>
            <a:pPr algn="just" rtl="1">
              <a:buNone/>
            </a:pPr>
            <a:endParaRPr lang="fa-IR" b="0" dirty="0">
              <a:latin typeface="Times New Roman" pitchFamily="18" charset="0"/>
              <a:cs typeface="Times New Roman" pitchFamily="18" charset="0"/>
            </a:endParaRPr>
          </a:p>
          <a:p>
            <a:pPr algn="just" rtl="1"/>
            <a:r>
              <a:rPr lang="ar-SA" b="0" dirty="0">
                <a:latin typeface="Times New Roman" pitchFamily="18" charset="0"/>
                <a:cs typeface="Times New Roman" pitchFamily="18" charset="0"/>
              </a:rPr>
              <a:t> تاریخ تهیه آن معمولا در انتهای این بخش می آید .</a:t>
            </a:r>
            <a:endParaRPr lang="en-US" b="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457200" y="277813"/>
            <a:ext cx="8229600" cy="774700"/>
          </a:xfrm>
        </p:spPr>
        <p:txBody>
          <a:bodyPr>
            <a:normAutofit fontScale="90000"/>
          </a:bodyPr>
          <a:lstStyle/>
          <a:p>
            <a:pPr algn="ctr" rtl="1"/>
            <a:r>
              <a:rPr lang="fa-IR" sz="3200" b="0" dirty="0" smtClean="0">
                <a:latin typeface="Times New Roman" pitchFamily="18" charset="0"/>
                <a:cs typeface="Times New Roman" pitchFamily="18" charset="0"/>
              </a:rPr>
              <a:t> </a:t>
            </a:r>
            <a:r>
              <a:rPr lang="ar-SA" sz="3200" b="0" dirty="0">
                <a:latin typeface="Times New Roman" pitchFamily="18" charset="0"/>
                <a:cs typeface="Times New Roman" pitchFamily="18" charset="0"/>
              </a:rPr>
              <a:t>سوالات مهمی که بایستی در هنگام خوانده شدن</a:t>
            </a:r>
            <a:r>
              <a:rPr lang="en-US" sz="3200" b="0" dirty="0">
                <a:latin typeface="Times New Roman" pitchFamily="18" charset="0"/>
                <a:cs typeface="Times New Roman" pitchFamily="18" charset="0"/>
              </a:rPr>
              <a:t>MSDS</a:t>
            </a:r>
            <a:r>
              <a:rPr lang="fa-IR" sz="3200" b="0" dirty="0">
                <a:latin typeface="Times New Roman" pitchFamily="18" charset="0"/>
                <a:cs typeface="Times New Roman" pitchFamily="18" charset="0"/>
              </a:rPr>
              <a:t> </a:t>
            </a:r>
            <a:r>
              <a:rPr lang="ar-SA" sz="3200" b="0" dirty="0">
                <a:latin typeface="Times New Roman" pitchFamily="18" charset="0"/>
                <a:cs typeface="Times New Roman" pitchFamily="18" charset="0"/>
              </a:rPr>
              <a:t>پاسخ داده شوند</a:t>
            </a:r>
            <a:r>
              <a:rPr lang="fa-IR" sz="3200" b="0" dirty="0">
                <a:latin typeface="Times New Roman" pitchFamily="18" charset="0"/>
                <a:cs typeface="Times New Roman" pitchFamily="18" charset="0"/>
              </a:rPr>
              <a:t>!</a:t>
            </a:r>
            <a:endParaRPr lang="en-US" sz="3200" b="0" dirty="0">
              <a:latin typeface="Times New Roman" pitchFamily="18" charset="0"/>
              <a:cs typeface="Times New Roman" pitchFamily="18" charset="0"/>
            </a:endParaRPr>
          </a:p>
        </p:txBody>
      </p:sp>
      <p:sp>
        <p:nvSpPr>
          <p:cNvPr id="176131" name="Rectangle 3"/>
          <p:cNvSpPr>
            <a:spLocks noGrp="1" noChangeArrowheads="1"/>
          </p:cNvSpPr>
          <p:nvPr>
            <p:ph type="body" idx="1"/>
          </p:nvPr>
        </p:nvSpPr>
        <p:spPr>
          <a:xfrm>
            <a:off x="250825" y="1196975"/>
            <a:ext cx="8893175" cy="5661025"/>
          </a:xfrm>
        </p:spPr>
        <p:txBody>
          <a:bodyPr>
            <a:normAutofit/>
          </a:bodyPr>
          <a:lstStyle/>
          <a:p>
            <a:pPr algn="r" rtl="1">
              <a:lnSpc>
                <a:spcPct val="80000"/>
              </a:lnSpc>
            </a:pPr>
            <a:r>
              <a:rPr lang="fa-IR" sz="2800" b="0" dirty="0">
                <a:latin typeface="Times New Roman" pitchFamily="18" charset="0"/>
                <a:cs typeface="Times New Roman" pitchFamily="18" charset="0"/>
              </a:rPr>
              <a:t>1- </a:t>
            </a:r>
            <a:r>
              <a:rPr lang="ar-SA" sz="2800" b="0" dirty="0">
                <a:latin typeface="Times New Roman" pitchFamily="18" charset="0"/>
                <a:cs typeface="Times New Roman" pitchFamily="18" charset="0"/>
              </a:rPr>
              <a:t>آیا شما </a:t>
            </a:r>
            <a:r>
              <a:rPr lang="en-US" sz="2800" b="0" dirty="0">
                <a:latin typeface="Times New Roman" pitchFamily="18" charset="0"/>
                <a:cs typeface="Times New Roman" pitchFamily="18" charset="0"/>
              </a:rPr>
              <a:t>MSDS</a:t>
            </a:r>
            <a:r>
              <a:rPr lang="ar-SA" sz="2800" b="0" dirty="0">
                <a:latin typeface="Times New Roman" pitchFamily="18" charset="0"/>
                <a:cs typeface="Times New Roman" pitchFamily="18" charset="0"/>
              </a:rPr>
              <a:t> درست را برای ماده ای که با آن کار میکنید یا کار </a:t>
            </a:r>
            <a:r>
              <a:rPr lang="fa-IR" sz="2800" b="0" dirty="0">
                <a:latin typeface="Times New Roman" pitchFamily="18" charset="0"/>
                <a:cs typeface="Times New Roman" pitchFamily="18" charset="0"/>
              </a:rPr>
              <a:t> </a:t>
            </a:r>
            <a:r>
              <a:rPr lang="ar-SA" sz="2800" b="0" dirty="0">
                <a:latin typeface="Times New Roman" pitchFamily="18" charset="0"/>
                <a:cs typeface="Times New Roman" pitchFamily="18" charset="0"/>
              </a:rPr>
              <a:t>خواهید کرد دراختیار دارید؟</a:t>
            </a:r>
            <a:endParaRPr lang="fa-IR" sz="2800" b="0" dirty="0">
              <a:latin typeface="Times New Roman" pitchFamily="18" charset="0"/>
              <a:cs typeface="Times New Roman" pitchFamily="18" charset="0"/>
            </a:endParaRPr>
          </a:p>
          <a:p>
            <a:pPr algn="r" rtl="1">
              <a:lnSpc>
                <a:spcPct val="80000"/>
              </a:lnSpc>
            </a:pPr>
            <a:r>
              <a:rPr lang="fa-IR" sz="2800" b="0" dirty="0">
                <a:latin typeface="Times New Roman" pitchFamily="18" charset="0"/>
                <a:cs typeface="Times New Roman" pitchFamily="18" charset="0"/>
              </a:rPr>
              <a:t>2- </a:t>
            </a:r>
            <a:r>
              <a:rPr lang="ar-SA" sz="2800" b="0" dirty="0">
                <a:latin typeface="Times New Roman" pitchFamily="18" charset="0"/>
                <a:cs typeface="Times New Roman" pitchFamily="18" charset="0"/>
              </a:rPr>
              <a:t>آیا </a:t>
            </a:r>
            <a:r>
              <a:rPr lang="en-US" sz="2800" b="0" dirty="0">
                <a:latin typeface="Times New Roman" pitchFamily="18" charset="0"/>
                <a:cs typeface="Times New Roman" pitchFamily="18" charset="0"/>
              </a:rPr>
              <a:t>MSDS</a:t>
            </a:r>
            <a:r>
              <a:rPr lang="ar-SA" sz="2800" b="0" dirty="0">
                <a:latin typeface="Times New Roman" pitchFamily="18" charset="0"/>
                <a:cs typeface="Times New Roman" pitchFamily="18" charset="0"/>
              </a:rPr>
              <a:t> شما بروز است ؟</a:t>
            </a:r>
            <a:endParaRPr lang="fa-IR" sz="2800" b="0" dirty="0">
              <a:latin typeface="Times New Roman" pitchFamily="18" charset="0"/>
              <a:cs typeface="Times New Roman" pitchFamily="18" charset="0"/>
            </a:endParaRPr>
          </a:p>
          <a:p>
            <a:pPr algn="r" rtl="1">
              <a:lnSpc>
                <a:spcPct val="80000"/>
              </a:lnSpc>
            </a:pPr>
            <a:r>
              <a:rPr lang="fa-IR" sz="2800" b="0" dirty="0">
                <a:latin typeface="Times New Roman" pitchFamily="18" charset="0"/>
                <a:cs typeface="Times New Roman" pitchFamily="18" charset="0"/>
              </a:rPr>
              <a:t>3- </a:t>
            </a:r>
            <a:r>
              <a:rPr lang="ar-SA" sz="2800" b="0" dirty="0">
                <a:latin typeface="Times New Roman" pitchFamily="18" charset="0"/>
                <a:cs typeface="Times New Roman" pitchFamily="18" charset="0"/>
              </a:rPr>
              <a:t>آیا توضیحات آن در مورد ماده ، با آنچه که دارید منطبق است ؟</a:t>
            </a:r>
            <a:endParaRPr lang="fa-IR" sz="2800" b="0" dirty="0">
              <a:latin typeface="Times New Roman" pitchFamily="18" charset="0"/>
              <a:cs typeface="Times New Roman" pitchFamily="18" charset="0"/>
            </a:endParaRPr>
          </a:p>
          <a:p>
            <a:pPr algn="r" rtl="1">
              <a:lnSpc>
                <a:spcPct val="80000"/>
              </a:lnSpc>
            </a:pPr>
            <a:r>
              <a:rPr lang="fa-IR" sz="2800" b="0" dirty="0">
                <a:latin typeface="Times New Roman" pitchFamily="18" charset="0"/>
                <a:cs typeface="Times New Roman" pitchFamily="18" charset="0"/>
              </a:rPr>
              <a:t>4- </a:t>
            </a:r>
            <a:r>
              <a:rPr lang="ar-SA" sz="2800" b="0" dirty="0">
                <a:latin typeface="Times New Roman" pitchFamily="18" charset="0"/>
                <a:cs typeface="Times New Roman" pitchFamily="18" charset="0"/>
              </a:rPr>
              <a:t>آیا این ماده میتواند بسوزد یا منفجر شود ؟</a:t>
            </a:r>
            <a:endParaRPr lang="fa-IR" sz="2800" b="0" dirty="0">
              <a:latin typeface="Times New Roman" pitchFamily="18" charset="0"/>
              <a:cs typeface="Times New Roman" pitchFamily="18" charset="0"/>
            </a:endParaRPr>
          </a:p>
          <a:p>
            <a:pPr algn="r" rtl="1">
              <a:lnSpc>
                <a:spcPct val="80000"/>
              </a:lnSpc>
            </a:pPr>
            <a:r>
              <a:rPr lang="fa-IR" sz="2800" b="0" dirty="0">
                <a:latin typeface="Times New Roman" pitchFamily="18" charset="0"/>
                <a:cs typeface="Times New Roman" pitchFamily="18" charset="0"/>
              </a:rPr>
              <a:t>5- </a:t>
            </a:r>
            <a:r>
              <a:rPr lang="ar-SA" sz="2800" b="0" dirty="0">
                <a:latin typeface="Times New Roman" pitchFamily="18" charset="0"/>
                <a:cs typeface="Times New Roman" pitchFamily="18" charset="0"/>
              </a:rPr>
              <a:t>آیا این ماده ناپایدار است ؟ اگر </a:t>
            </a:r>
            <a:r>
              <a:rPr lang="fa-IR" sz="2800" b="0" dirty="0" smtClean="0">
                <a:latin typeface="Times New Roman" pitchFamily="18" charset="0"/>
                <a:cs typeface="Times New Roman" pitchFamily="18" charset="0"/>
              </a:rPr>
              <a:t>ه</a:t>
            </a:r>
            <a:r>
              <a:rPr lang="ar-SA" sz="2800" b="0" dirty="0" smtClean="0">
                <a:latin typeface="Times New Roman" pitchFamily="18" charset="0"/>
                <a:cs typeface="Times New Roman" pitchFamily="18" charset="0"/>
              </a:rPr>
              <a:t>ست </a:t>
            </a:r>
            <a:r>
              <a:rPr lang="ar-SA" sz="2800" b="0" dirty="0">
                <a:latin typeface="Times New Roman" pitchFamily="18" charset="0"/>
                <a:cs typeface="Times New Roman" pitchFamily="18" charset="0"/>
              </a:rPr>
              <a:t>تحت چه شرایطی ؟</a:t>
            </a:r>
            <a:endParaRPr lang="fa-IR" sz="2800" b="0" dirty="0">
              <a:latin typeface="Times New Roman" pitchFamily="18" charset="0"/>
              <a:cs typeface="Times New Roman" pitchFamily="18" charset="0"/>
            </a:endParaRPr>
          </a:p>
          <a:p>
            <a:pPr algn="r" rtl="1">
              <a:lnSpc>
                <a:spcPct val="80000"/>
              </a:lnSpc>
            </a:pPr>
            <a:r>
              <a:rPr lang="fa-IR" sz="2800" b="0" dirty="0">
                <a:latin typeface="Times New Roman" pitchFamily="18" charset="0"/>
                <a:cs typeface="Times New Roman" pitchFamily="18" charset="0"/>
              </a:rPr>
              <a:t>6- </a:t>
            </a:r>
            <a:r>
              <a:rPr lang="ar-SA" sz="2800" b="0" dirty="0">
                <a:latin typeface="Times New Roman" pitchFamily="18" charset="0"/>
                <a:cs typeface="Times New Roman" pitchFamily="18" charset="0"/>
              </a:rPr>
              <a:t>آیا این ماده با سایر مواد شیمیایی واکنش میدهد ؟ اگر اینطور است با چه موادی؟</a:t>
            </a:r>
            <a:endParaRPr lang="fa-IR" sz="2800" b="0" dirty="0">
              <a:latin typeface="Times New Roman" pitchFamily="18" charset="0"/>
              <a:cs typeface="Times New Roman" pitchFamily="18" charset="0"/>
            </a:endParaRPr>
          </a:p>
          <a:p>
            <a:pPr algn="r" rtl="1">
              <a:lnSpc>
                <a:spcPct val="80000"/>
              </a:lnSpc>
            </a:pPr>
            <a:r>
              <a:rPr lang="fa-IR" sz="2800" b="0" dirty="0">
                <a:latin typeface="Times New Roman" pitchFamily="18" charset="0"/>
                <a:cs typeface="Times New Roman" pitchFamily="18" charset="0"/>
              </a:rPr>
              <a:t>7- آ</a:t>
            </a:r>
            <a:r>
              <a:rPr lang="ar-SA" sz="2800" b="0" dirty="0">
                <a:latin typeface="Times New Roman" pitchFamily="18" charset="0"/>
                <a:cs typeface="Times New Roman" pitchFamily="18" charset="0"/>
              </a:rPr>
              <a:t>یا محل کار شما نیاز به کنترل های مهندسی دارد؟</a:t>
            </a:r>
            <a:endParaRPr lang="fa-IR" sz="2800" b="0" dirty="0">
              <a:latin typeface="Times New Roman" pitchFamily="18" charset="0"/>
              <a:cs typeface="Times New Roman" pitchFamily="18" charset="0"/>
            </a:endParaRPr>
          </a:p>
          <a:p>
            <a:pPr algn="r" rtl="1">
              <a:lnSpc>
                <a:spcPct val="80000"/>
              </a:lnSpc>
            </a:pPr>
            <a:r>
              <a:rPr lang="fa-IR" sz="2800" b="0" dirty="0">
                <a:latin typeface="Times New Roman" pitchFamily="18" charset="0"/>
                <a:cs typeface="Times New Roman" pitchFamily="18" charset="0"/>
              </a:rPr>
              <a:t>8- </a:t>
            </a:r>
            <a:r>
              <a:rPr lang="ar-SA" sz="2800" b="0" dirty="0">
                <a:latin typeface="Times New Roman" pitchFamily="18" charset="0"/>
                <a:cs typeface="Times New Roman" pitchFamily="18" charset="0"/>
              </a:rPr>
              <a:t>آیا این ماده به احتیاطهای ویژه </a:t>
            </a:r>
            <a:r>
              <a:rPr lang="ar-SA" sz="2800" b="0" dirty="0" smtClean="0">
                <a:latin typeface="Times New Roman" pitchFamily="18" charset="0"/>
                <a:cs typeface="Times New Roman" pitchFamily="18" charset="0"/>
              </a:rPr>
              <a:t>ب</a:t>
            </a:r>
            <a:r>
              <a:rPr lang="fa-IR" sz="2800" b="0" dirty="0" smtClean="0">
                <a:latin typeface="Times New Roman" pitchFamily="18" charset="0"/>
                <a:cs typeface="Times New Roman" pitchFamily="18" charset="0"/>
              </a:rPr>
              <a:t>ر</a:t>
            </a:r>
            <a:r>
              <a:rPr lang="ar-SA" sz="2800" b="0" dirty="0" smtClean="0">
                <a:latin typeface="Times New Roman" pitchFamily="18" charset="0"/>
                <a:cs typeface="Times New Roman" pitchFamily="18" charset="0"/>
              </a:rPr>
              <a:t>ای </a:t>
            </a:r>
            <a:r>
              <a:rPr lang="ar-SA" sz="2800" b="0" dirty="0">
                <a:latin typeface="Times New Roman" pitchFamily="18" charset="0"/>
                <a:cs typeface="Times New Roman" pitchFamily="18" charset="0"/>
              </a:rPr>
              <a:t>حمل نیاز دارد؟</a:t>
            </a:r>
            <a:endParaRPr lang="fa-IR" sz="2800" b="0" dirty="0">
              <a:latin typeface="Times New Roman" pitchFamily="18" charset="0"/>
              <a:cs typeface="Times New Roman" pitchFamily="18" charset="0"/>
            </a:endParaRPr>
          </a:p>
          <a:p>
            <a:pPr algn="r" rtl="1">
              <a:lnSpc>
                <a:spcPct val="80000"/>
              </a:lnSpc>
            </a:pPr>
            <a:r>
              <a:rPr lang="fa-IR" sz="2800" b="0" dirty="0">
                <a:latin typeface="Times New Roman" pitchFamily="18" charset="0"/>
                <a:cs typeface="Times New Roman" pitchFamily="18" charset="0"/>
              </a:rPr>
              <a:t>9- </a:t>
            </a:r>
            <a:r>
              <a:rPr lang="ar-SA" sz="2800" b="0" dirty="0">
                <a:latin typeface="Times New Roman" pitchFamily="18" charset="0"/>
                <a:cs typeface="Times New Roman" pitchFamily="18" charset="0"/>
              </a:rPr>
              <a:t>آیا به تجهیزات حفاظتی نیاز دارید؟</a:t>
            </a:r>
            <a:endParaRPr lang="fa-IR" sz="2800" b="0" dirty="0">
              <a:latin typeface="Times New Roman" pitchFamily="18" charset="0"/>
              <a:cs typeface="Times New Roman" pitchFamily="18" charset="0"/>
            </a:endParaRPr>
          </a:p>
          <a:p>
            <a:pPr algn="r" rtl="1">
              <a:lnSpc>
                <a:spcPct val="80000"/>
              </a:lnSpc>
            </a:pPr>
            <a:r>
              <a:rPr lang="ar-SA" sz="2800" b="0" dirty="0">
                <a:latin typeface="Times New Roman" pitchFamily="18" charset="0"/>
                <a:cs typeface="Times New Roman" pitchFamily="18" charset="0"/>
              </a:rPr>
              <a:t>10- </a:t>
            </a:r>
            <a:r>
              <a:rPr lang="fa-IR" sz="2800" b="0" dirty="0">
                <a:latin typeface="Times New Roman" pitchFamily="18" charset="0"/>
                <a:cs typeface="Times New Roman" pitchFamily="18" charset="0"/>
              </a:rPr>
              <a:t>در</a:t>
            </a:r>
            <a:r>
              <a:rPr lang="ar-SA" sz="2800" b="0" dirty="0">
                <a:latin typeface="Times New Roman" pitchFamily="18" charset="0"/>
                <a:cs typeface="Times New Roman" pitchFamily="18" charset="0"/>
              </a:rPr>
              <a:t>هنگامیکه این ماده را با سایر مواد شیمیایی مخلوط میکنید </a:t>
            </a:r>
            <a:r>
              <a:rPr lang="fa-IR" sz="2800" b="0" dirty="0">
                <a:latin typeface="Times New Roman" pitchFamily="18" charset="0"/>
                <a:cs typeface="Times New Roman" pitchFamily="18" charset="0"/>
              </a:rPr>
              <a:t>بايستي دقت كنيد.</a:t>
            </a:r>
            <a:endParaRPr lang="en-US" sz="2800" b="1"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76130"/>
                                        </p:tgtEl>
                                        <p:attrNameLst>
                                          <p:attrName>style.visibility</p:attrName>
                                        </p:attrNameLst>
                                      </p:cBhvr>
                                      <p:to>
                                        <p:strVal val="visible"/>
                                      </p:to>
                                    </p:set>
                                    <p:animEffect transition="in" filter="fade">
                                      <p:cBhvr>
                                        <p:cTn id="7" dur="768" decel="100000"/>
                                        <p:tgtEl>
                                          <p:spTgt spid="176130"/>
                                        </p:tgtEl>
                                      </p:cBhvr>
                                    </p:animEffect>
                                    <p:animScale>
                                      <p:cBhvr>
                                        <p:cTn id="8" dur="768" decel="100000"/>
                                        <p:tgtEl>
                                          <p:spTgt spid="176130"/>
                                        </p:tgtEl>
                                      </p:cBhvr>
                                      <p:from x="10000" y="10000"/>
                                      <p:to x="200000" y="450000"/>
                                    </p:animScale>
                                    <p:animScale>
                                      <p:cBhvr>
                                        <p:cTn id="9" dur="1230" accel="100000" fill="hold">
                                          <p:stCondLst>
                                            <p:cond delay="768"/>
                                          </p:stCondLst>
                                        </p:cTn>
                                        <p:tgtEl>
                                          <p:spTgt spid="176130"/>
                                        </p:tgtEl>
                                      </p:cBhvr>
                                      <p:from x="200000" y="450000"/>
                                      <p:to x="100000" y="100000"/>
                                    </p:animScale>
                                    <p:set>
                                      <p:cBhvr>
                                        <p:cTn id="10" dur="768" fill="hold"/>
                                        <p:tgtEl>
                                          <p:spTgt spid="176130"/>
                                        </p:tgtEl>
                                        <p:attrNameLst>
                                          <p:attrName>ppt_x</p:attrName>
                                        </p:attrNameLst>
                                      </p:cBhvr>
                                      <p:to>
                                        <p:strVal val="(0.5)"/>
                                      </p:to>
                                    </p:set>
                                    <p:anim from="(0.5)" to="(#ppt_x)" calcmode="lin" valueType="num">
                                      <p:cBhvr>
                                        <p:cTn id="11" dur="1230" accel="100000" fill="hold">
                                          <p:stCondLst>
                                            <p:cond delay="768"/>
                                          </p:stCondLst>
                                        </p:cTn>
                                        <p:tgtEl>
                                          <p:spTgt spid="176130"/>
                                        </p:tgtEl>
                                        <p:attrNameLst>
                                          <p:attrName>ppt_x</p:attrName>
                                        </p:attrNameLst>
                                      </p:cBhvr>
                                    </p:anim>
                                    <p:set>
                                      <p:cBhvr>
                                        <p:cTn id="12" dur="768" fill="hold"/>
                                        <p:tgtEl>
                                          <p:spTgt spid="176130"/>
                                        </p:tgtEl>
                                        <p:attrNameLst>
                                          <p:attrName>ppt_y</p:attrName>
                                        </p:attrNameLst>
                                      </p:cBhvr>
                                      <p:to>
                                        <p:strVal val="(#ppt_y+0.4)"/>
                                      </p:to>
                                    </p:set>
                                    <p:anim from="(#ppt_y+0.4)" to="(#ppt_y)" calcmode="lin" valueType="num">
                                      <p:cBhvr>
                                        <p:cTn id="13" dur="1230" accel="100000" fill="hold">
                                          <p:stCondLst>
                                            <p:cond delay="768"/>
                                          </p:stCondLst>
                                        </p:cTn>
                                        <p:tgtEl>
                                          <p:spTgt spid="17613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76131">
                                            <p:txEl>
                                              <p:pRg st="0" end="0"/>
                                            </p:txEl>
                                          </p:spTgt>
                                        </p:tgtEl>
                                        <p:attrNameLst>
                                          <p:attrName>style.visibility</p:attrName>
                                        </p:attrNameLst>
                                      </p:cBhvr>
                                      <p:to>
                                        <p:strVal val="visible"/>
                                      </p:to>
                                    </p:set>
                                    <p:anim calcmode="lin" valueType="num">
                                      <p:cBhvr>
                                        <p:cTn id="18" dur="500" fill="hold"/>
                                        <p:tgtEl>
                                          <p:spTgt spid="176131">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76131">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7613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76131">
                                            <p:txEl>
                                              <p:pRg st="1" end="1"/>
                                            </p:txEl>
                                          </p:spTgt>
                                        </p:tgtEl>
                                        <p:attrNameLst>
                                          <p:attrName>style.visibility</p:attrName>
                                        </p:attrNameLst>
                                      </p:cBhvr>
                                      <p:to>
                                        <p:strVal val="visible"/>
                                      </p:to>
                                    </p:set>
                                    <p:anim calcmode="lin" valueType="num">
                                      <p:cBhvr>
                                        <p:cTn id="25" dur="500" fill="hold"/>
                                        <p:tgtEl>
                                          <p:spTgt spid="17613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76131">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176131">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76131">
                                            <p:txEl>
                                              <p:pRg st="2" end="2"/>
                                            </p:txEl>
                                          </p:spTgt>
                                        </p:tgtEl>
                                        <p:attrNameLst>
                                          <p:attrName>style.visibility</p:attrName>
                                        </p:attrNameLst>
                                      </p:cBhvr>
                                      <p:to>
                                        <p:strVal val="visible"/>
                                      </p:to>
                                    </p:set>
                                    <p:anim calcmode="lin" valueType="num">
                                      <p:cBhvr>
                                        <p:cTn id="32" dur="500" fill="hold"/>
                                        <p:tgtEl>
                                          <p:spTgt spid="176131">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176131">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176131">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176131">
                                            <p:txEl>
                                              <p:pRg st="3" end="3"/>
                                            </p:txEl>
                                          </p:spTgt>
                                        </p:tgtEl>
                                        <p:attrNameLst>
                                          <p:attrName>style.visibility</p:attrName>
                                        </p:attrNameLst>
                                      </p:cBhvr>
                                      <p:to>
                                        <p:strVal val="visible"/>
                                      </p:to>
                                    </p:set>
                                    <p:anim calcmode="lin" valueType="num">
                                      <p:cBhvr>
                                        <p:cTn id="39" dur="500" fill="hold"/>
                                        <p:tgtEl>
                                          <p:spTgt spid="176131">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76131">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176131">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176131">
                                            <p:txEl>
                                              <p:pRg st="4" end="4"/>
                                            </p:txEl>
                                          </p:spTgt>
                                        </p:tgtEl>
                                        <p:attrNameLst>
                                          <p:attrName>style.visibility</p:attrName>
                                        </p:attrNameLst>
                                      </p:cBhvr>
                                      <p:to>
                                        <p:strVal val="visible"/>
                                      </p:to>
                                    </p:set>
                                    <p:anim calcmode="lin" valueType="num">
                                      <p:cBhvr>
                                        <p:cTn id="46" dur="500" fill="hold"/>
                                        <p:tgtEl>
                                          <p:spTgt spid="176131">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176131">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176131">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176131">
                                            <p:txEl>
                                              <p:pRg st="5" end="5"/>
                                            </p:txEl>
                                          </p:spTgt>
                                        </p:tgtEl>
                                        <p:attrNameLst>
                                          <p:attrName>style.visibility</p:attrName>
                                        </p:attrNameLst>
                                      </p:cBhvr>
                                      <p:to>
                                        <p:strVal val="visible"/>
                                      </p:to>
                                    </p:set>
                                    <p:anim calcmode="lin" valueType="num">
                                      <p:cBhvr>
                                        <p:cTn id="53" dur="500" fill="hold"/>
                                        <p:tgtEl>
                                          <p:spTgt spid="176131">
                                            <p:txEl>
                                              <p:pRg st="5" end="5"/>
                                            </p:txEl>
                                          </p:spTgt>
                                        </p:tgtEl>
                                        <p:attrNameLst>
                                          <p:attrName>ppt_w</p:attrName>
                                        </p:attrNameLst>
                                      </p:cBhvr>
                                      <p:tavLst>
                                        <p:tav tm="0">
                                          <p:val>
                                            <p:fltVal val="0"/>
                                          </p:val>
                                        </p:tav>
                                        <p:tav tm="100000">
                                          <p:val>
                                            <p:strVal val="#ppt_w"/>
                                          </p:val>
                                        </p:tav>
                                      </p:tavLst>
                                    </p:anim>
                                    <p:anim calcmode="lin" valueType="num">
                                      <p:cBhvr>
                                        <p:cTn id="54" dur="500" fill="hold"/>
                                        <p:tgtEl>
                                          <p:spTgt spid="176131">
                                            <p:txEl>
                                              <p:pRg st="5" end="5"/>
                                            </p:txEl>
                                          </p:spTgt>
                                        </p:tgtEl>
                                        <p:attrNameLst>
                                          <p:attrName>ppt_h</p:attrName>
                                        </p:attrNameLst>
                                      </p:cBhvr>
                                      <p:tavLst>
                                        <p:tav tm="0">
                                          <p:val>
                                            <p:fltVal val="0"/>
                                          </p:val>
                                        </p:tav>
                                        <p:tav tm="100000">
                                          <p:val>
                                            <p:strVal val="#ppt_h"/>
                                          </p:val>
                                        </p:tav>
                                      </p:tavLst>
                                    </p:anim>
                                    <p:animEffect transition="in" filter="fade">
                                      <p:cBhvr>
                                        <p:cTn id="55" dur="500"/>
                                        <p:tgtEl>
                                          <p:spTgt spid="176131">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0" fill="hold" grpId="0" nodeType="clickEffect">
                                  <p:stCondLst>
                                    <p:cond delay="0"/>
                                  </p:stCondLst>
                                  <p:childTnLst>
                                    <p:set>
                                      <p:cBhvr>
                                        <p:cTn id="59" dur="1" fill="hold">
                                          <p:stCondLst>
                                            <p:cond delay="0"/>
                                          </p:stCondLst>
                                        </p:cTn>
                                        <p:tgtEl>
                                          <p:spTgt spid="176131">
                                            <p:txEl>
                                              <p:pRg st="6" end="6"/>
                                            </p:txEl>
                                          </p:spTgt>
                                        </p:tgtEl>
                                        <p:attrNameLst>
                                          <p:attrName>style.visibility</p:attrName>
                                        </p:attrNameLst>
                                      </p:cBhvr>
                                      <p:to>
                                        <p:strVal val="visible"/>
                                      </p:to>
                                    </p:set>
                                    <p:anim calcmode="lin" valueType="num">
                                      <p:cBhvr>
                                        <p:cTn id="60" dur="500" fill="hold"/>
                                        <p:tgtEl>
                                          <p:spTgt spid="176131">
                                            <p:txEl>
                                              <p:pRg st="6" end="6"/>
                                            </p:txEl>
                                          </p:spTgt>
                                        </p:tgtEl>
                                        <p:attrNameLst>
                                          <p:attrName>ppt_w</p:attrName>
                                        </p:attrNameLst>
                                      </p:cBhvr>
                                      <p:tavLst>
                                        <p:tav tm="0">
                                          <p:val>
                                            <p:fltVal val="0"/>
                                          </p:val>
                                        </p:tav>
                                        <p:tav tm="100000">
                                          <p:val>
                                            <p:strVal val="#ppt_w"/>
                                          </p:val>
                                        </p:tav>
                                      </p:tavLst>
                                    </p:anim>
                                    <p:anim calcmode="lin" valueType="num">
                                      <p:cBhvr>
                                        <p:cTn id="61" dur="500" fill="hold"/>
                                        <p:tgtEl>
                                          <p:spTgt spid="176131">
                                            <p:txEl>
                                              <p:pRg st="6" end="6"/>
                                            </p:txEl>
                                          </p:spTgt>
                                        </p:tgtEl>
                                        <p:attrNameLst>
                                          <p:attrName>ppt_h</p:attrName>
                                        </p:attrNameLst>
                                      </p:cBhvr>
                                      <p:tavLst>
                                        <p:tav tm="0">
                                          <p:val>
                                            <p:fltVal val="0"/>
                                          </p:val>
                                        </p:tav>
                                        <p:tav tm="100000">
                                          <p:val>
                                            <p:strVal val="#ppt_h"/>
                                          </p:val>
                                        </p:tav>
                                      </p:tavLst>
                                    </p:anim>
                                    <p:animEffect transition="in" filter="fade">
                                      <p:cBhvr>
                                        <p:cTn id="62" dur="500"/>
                                        <p:tgtEl>
                                          <p:spTgt spid="176131">
                                            <p:txEl>
                                              <p:pRg st="6" end="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0" fill="hold" grpId="0" nodeType="clickEffect">
                                  <p:stCondLst>
                                    <p:cond delay="0"/>
                                  </p:stCondLst>
                                  <p:childTnLst>
                                    <p:set>
                                      <p:cBhvr>
                                        <p:cTn id="66" dur="1" fill="hold">
                                          <p:stCondLst>
                                            <p:cond delay="0"/>
                                          </p:stCondLst>
                                        </p:cTn>
                                        <p:tgtEl>
                                          <p:spTgt spid="176131">
                                            <p:txEl>
                                              <p:pRg st="7" end="7"/>
                                            </p:txEl>
                                          </p:spTgt>
                                        </p:tgtEl>
                                        <p:attrNameLst>
                                          <p:attrName>style.visibility</p:attrName>
                                        </p:attrNameLst>
                                      </p:cBhvr>
                                      <p:to>
                                        <p:strVal val="visible"/>
                                      </p:to>
                                    </p:set>
                                    <p:anim calcmode="lin" valueType="num">
                                      <p:cBhvr>
                                        <p:cTn id="67" dur="500" fill="hold"/>
                                        <p:tgtEl>
                                          <p:spTgt spid="176131">
                                            <p:txEl>
                                              <p:pRg st="7" end="7"/>
                                            </p:txEl>
                                          </p:spTgt>
                                        </p:tgtEl>
                                        <p:attrNameLst>
                                          <p:attrName>ppt_w</p:attrName>
                                        </p:attrNameLst>
                                      </p:cBhvr>
                                      <p:tavLst>
                                        <p:tav tm="0">
                                          <p:val>
                                            <p:fltVal val="0"/>
                                          </p:val>
                                        </p:tav>
                                        <p:tav tm="100000">
                                          <p:val>
                                            <p:strVal val="#ppt_w"/>
                                          </p:val>
                                        </p:tav>
                                      </p:tavLst>
                                    </p:anim>
                                    <p:anim calcmode="lin" valueType="num">
                                      <p:cBhvr>
                                        <p:cTn id="68" dur="500" fill="hold"/>
                                        <p:tgtEl>
                                          <p:spTgt spid="176131">
                                            <p:txEl>
                                              <p:pRg st="7" end="7"/>
                                            </p:txEl>
                                          </p:spTgt>
                                        </p:tgtEl>
                                        <p:attrNameLst>
                                          <p:attrName>ppt_h</p:attrName>
                                        </p:attrNameLst>
                                      </p:cBhvr>
                                      <p:tavLst>
                                        <p:tav tm="0">
                                          <p:val>
                                            <p:fltVal val="0"/>
                                          </p:val>
                                        </p:tav>
                                        <p:tav tm="100000">
                                          <p:val>
                                            <p:strVal val="#ppt_h"/>
                                          </p:val>
                                        </p:tav>
                                      </p:tavLst>
                                    </p:anim>
                                    <p:animEffect transition="in" filter="fade">
                                      <p:cBhvr>
                                        <p:cTn id="69" dur="500"/>
                                        <p:tgtEl>
                                          <p:spTgt spid="176131">
                                            <p:txEl>
                                              <p:pRg st="7" end="7"/>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0" fill="hold" grpId="0" nodeType="clickEffect">
                                  <p:stCondLst>
                                    <p:cond delay="0"/>
                                  </p:stCondLst>
                                  <p:childTnLst>
                                    <p:set>
                                      <p:cBhvr>
                                        <p:cTn id="73" dur="1" fill="hold">
                                          <p:stCondLst>
                                            <p:cond delay="0"/>
                                          </p:stCondLst>
                                        </p:cTn>
                                        <p:tgtEl>
                                          <p:spTgt spid="176131">
                                            <p:txEl>
                                              <p:pRg st="8" end="8"/>
                                            </p:txEl>
                                          </p:spTgt>
                                        </p:tgtEl>
                                        <p:attrNameLst>
                                          <p:attrName>style.visibility</p:attrName>
                                        </p:attrNameLst>
                                      </p:cBhvr>
                                      <p:to>
                                        <p:strVal val="visible"/>
                                      </p:to>
                                    </p:set>
                                    <p:anim calcmode="lin" valueType="num">
                                      <p:cBhvr>
                                        <p:cTn id="74" dur="500" fill="hold"/>
                                        <p:tgtEl>
                                          <p:spTgt spid="176131">
                                            <p:txEl>
                                              <p:pRg st="8" end="8"/>
                                            </p:txEl>
                                          </p:spTgt>
                                        </p:tgtEl>
                                        <p:attrNameLst>
                                          <p:attrName>ppt_w</p:attrName>
                                        </p:attrNameLst>
                                      </p:cBhvr>
                                      <p:tavLst>
                                        <p:tav tm="0">
                                          <p:val>
                                            <p:fltVal val="0"/>
                                          </p:val>
                                        </p:tav>
                                        <p:tav tm="100000">
                                          <p:val>
                                            <p:strVal val="#ppt_w"/>
                                          </p:val>
                                        </p:tav>
                                      </p:tavLst>
                                    </p:anim>
                                    <p:anim calcmode="lin" valueType="num">
                                      <p:cBhvr>
                                        <p:cTn id="75" dur="500" fill="hold"/>
                                        <p:tgtEl>
                                          <p:spTgt spid="176131">
                                            <p:txEl>
                                              <p:pRg st="8" end="8"/>
                                            </p:txEl>
                                          </p:spTgt>
                                        </p:tgtEl>
                                        <p:attrNameLst>
                                          <p:attrName>ppt_h</p:attrName>
                                        </p:attrNameLst>
                                      </p:cBhvr>
                                      <p:tavLst>
                                        <p:tav tm="0">
                                          <p:val>
                                            <p:fltVal val="0"/>
                                          </p:val>
                                        </p:tav>
                                        <p:tav tm="100000">
                                          <p:val>
                                            <p:strVal val="#ppt_h"/>
                                          </p:val>
                                        </p:tav>
                                      </p:tavLst>
                                    </p:anim>
                                    <p:animEffect transition="in" filter="fade">
                                      <p:cBhvr>
                                        <p:cTn id="76" dur="500"/>
                                        <p:tgtEl>
                                          <p:spTgt spid="176131">
                                            <p:txEl>
                                              <p:pRg st="8" end="8"/>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0" fill="hold" grpId="0" nodeType="clickEffect">
                                  <p:stCondLst>
                                    <p:cond delay="0"/>
                                  </p:stCondLst>
                                  <p:childTnLst>
                                    <p:set>
                                      <p:cBhvr>
                                        <p:cTn id="80" dur="1" fill="hold">
                                          <p:stCondLst>
                                            <p:cond delay="0"/>
                                          </p:stCondLst>
                                        </p:cTn>
                                        <p:tgtEl>
                                          <p:spTgt spid="176131">
                                            <p:txEl>
                                              <p:pRg st="9" end="9"/>
                                            </p:txEl>
                                          </p:spTgt>
                                        </p:tgtEl>
                                        <p:attrNameLst>
                                          <p:attrName>style.visibility</p:attrName>
                                        </p:attrNameLst>
                                      </p:cBhvr>
                                      <p:to>
                                        <p:strVal val="visible"/>
                                      </p:to>
                                    </p:set>
                                    <p:anim calcmode="lin" valueType="num">
                                      <p:cBhvr>
                                        <p:cTn id="81" dur="500" fill="hold"/>
                                        <p:tgtEl>
                                          <p:spTgt spid="176131">
                                            <p:txEl>
                                              <p:pRg st="9" end="9"/>
                                            </p:txEl>
                                          </p:spTgt>
                                        </p:tgtEl>
                                        <p:attrNameLst>
                                          <p:attrName>ppt_w</p:attrName>
                                        </p:attrNameLst>
                                      </p:cBhvr>
                                      <p:tavLst>
                                        <p:tav tm="0">
                                          <p:val>
                                            <p:fltVal val="0"/>
                                          </p:val>
                                        </p:tav>
                                        <p:tav tm="100000">
                                          <p:val>
                                            <p:strVal val="#ppt_w"/>
                                          </p:val>
                                        </p:tav>
                                      </p:tavLst>
                                    </p:anim>
                                    <p:anim calcmode="lin" valueType="num">
                                      <p:cBhvr>
                                        <p:cTn id="82" dur="500" fill="hold"/>
                                        <p:tgtEl>
                                          <p:spTgt spid="176131">
                                            <p:txEl>
                                              <p:pRg st="9" end="9"/>
                                            </p:txEl>
                                          </p:spTgt>
                                        </p:tgtEl>
                                        <p:attrNameLst>
                                          <p:attrName>ppt_h</p:attrName>
                                        </p:attrNameLst>
                                      </p:cBhvr>
                                      <p:tavLst>
                                        <p:tav tm="0">
                                          <p:val>
                                            <p:fltVal val="0"/>
                                          </p:val>
                                        </p:tav>
                                        <p:tav tm="100000">
                                          <p:val>
                                            <p:strVal val="#ppt_h"/>
                                          </p:val>
                                        </p:tav>
                                      </p:tavLst>
                                    </p:anim>
                                    <p:animEffect transition="in" filter="fade">
                                      <p:cBhvr>
                                        <p:cTn id="83" dur="500"/>
                                        <p:tgtEl>
                                          <p:spTgt spid="17613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0" grpId="0"/>
      <p:bldP spid="17613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a:cs typeface="Nazanin" pitchFamily="2" charset="-78"/>
              </a:rPr>
              <a:t>چه كساني از </a:t>
            </a:r>
            <a:r>
              <a:rPr lang="en-GB" dirty="0">
                <a:latin typeface="Bookman Old Style" pitchFamily="18" charset="0"/>
                <a:cs typeface="Nazanin" pitchFamily="2" charset="-78"/>
              </a:rPr>
              <a:t>MSDS</a:t>
            </a:r>
            <a:r>
              <a:rPr lang="fa-IR" dirty="0">
                <a:latin typeface="Bookman Old Style" pitchFamily="18" charset="0"/>
                <a:cs typeface="Nazanin" pitchFamily="2" charset="-78"/>
              </a:rPr>
              <a:t> </a:t>
            </a:r>
            <a:r>
              <a:rPr lang="fa-IR" dirty="0">
                <a:cs typeface="Nazanin" pitchFamily="2" charset="-78"/>
              </a:rPr>
              <a:t>استفاده ميكنند؟</a:t>
            </a:r>
          </a:p>
        </p:txBody>
      </p:sp>
      <p:sp>
        <p:nvSpPr>
          <p:cNvPr id="3" name="Content Placeholder 2"/>
          <p:cNvSpPr>
            <a:spLocks noGrp="1"/>
          </p:cNvSpPr>
          <p:nvPr>
            <p:ph idx="1"/>
          </p:nvPr>
        </p:nvSpPr>
        <p:spPr>
          <a:xfrm>
            <a:off x="533400" y="1371600"/>
            <a:ext cx="7467600" cy="4525963"/>
          </a:xfr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txBody>
          <a:bodyPr/>
          <a:lstStyle/>
          <a:p>
            <a:r>
              <a:rPr lang="fa-IR" dirty="0">
                <a:cs typeface="Nazanin" pitchFamily="2" charset="-78"/>
              </a:rPr>
              <a:t>كاركناني كه ممكن است در محيط كار در معرض خطر باشند</a:t>
            </a:r>
          </a:p>
          <a:p>
            <a:r>
              <a:rPr lang="fa-IR" dirty="0">
                <a:cs typeface="Nazanin" pitchFamily="2" charset="-78"/>
              </a:rPr>
              <a:t>كارفرماياني كه نيازمند به آگاهي از روشهاي مناسب نگهداري از مواد هستند</a:t>
            </a:r>
          </a:p>
          <a:p>
            <a:r>
              <a:rPr lang="fa-IR" dirty="0">
                <a:cs typeface="Nazanin" pitchFamily="2" charset="-78"/>
              </a:rPr>
              <a:t>واكنش هاي صحيح ( آتش نشانها٬ كارگران حمل كننده مواد خطرناك٬ تكنسين هاي اورژانس پزشكي)</a:t>
            </a:r>
          </a:p>
          <a:p>
            <a:endParaRPr lang="fa-IR" dirty="0">
              <a:cs typeface="Nazanin" pitchFamily="2" charset="-78"/>
            </a:endParaRPr>
          </a:p>
        </p:txBody>
      </p:sp>
      <p:pic>
        <p:nvPicPr>
          <p:cNvPr id="4" name="Picture 4" descr="MCj01504510000[1]"/>
          <p:cNvPicPr>
            <a:picLocks noChangeAspect="1" noChangeArrowheads="1"/>
          </p:cNvPicPr>
          <p:nvPr/>
        </p:nvPicPr>
        <p:blipFill>
          <a:blip r:embed="rId3" cstate="print"/>
          <a:srcRect/>
          <a:stretch>
            <a:fillRect/>
          </a:stretch>
        </p:blipFill>
        <p:spPr bwMode="auto">
          <a:xfrm>
            <a:off x="1447800" y="5018087"/>
            <a:ext cx="2395477" cy="1839913"/>
          </a:xfrm>
          <a:prstGeom prst="rect">
            <a:avLst/>
          </a:prstGeom>
          <a:noFill/>
          <a:ln w="9525">
            <a:noFill/>
            <a:miter lim="800000"/>
            <a:headEnd/>
            <a:tailEnd/>
          </a:ln>
        </p:spPr>
      </p:pic>
      <p:graphicFrame>
        <p:nvGraphicFramePr>
          <p:cNvPr id="16386" name="Object 4"/>
          <p:cNvGraphicFramePr>
            <a:graphicFrameLocks noChangeAspect="1"/>
          </p:cNvGraphicFramePr>
          <p:nvPr/>
        </p:nvGraphicFramePr>
        <p:xfrm>
          <a:off x="5867400" y="3429000"/>
          <a:ext cx="3810000" cy="4086225"/>
        </p:xfrm>
        <a:graphic>
          <a:graphicData uri="http://schemas.openxmlformats.org/presentationml/2006/ole">
            <mc:AlternateContent xmlns:mc="http://schemas.openxmlformats.org/markup-compatibility/2006">
              <mc:Choice xmlns:v="urn:schemas-microsoft-com:vml" Requires="v">
                <p:oleObj spid="_x0000_s16388" name="CorelDRAW!" r:id="rId4" imgW="3730680" imgH="3999240" progId="">
                  <p:embed/>
                </p:oleObj>
              </mc:Choice>
              <mc:Fallback>
                <p:oleObj name="CorelDRAW!" r:id="rId4" imgW="3730680" imgH="399924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3429000"/>
                        <a:ext cx="3810000" cy="408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7814"/>
            <a:ext cx="8229600" cy="1017587"/>
          </a:xfrm>
        </p:spPr>
        <p:txBody>
          <a:bodyPr/>
          <a:lstStyle/>
          <a:p>
            <a:r>
              <a:rPr lang="ar-SA" sz="4000" b="1">
                <a:latin typeface="Times New Roman" pitchFamily="18" charset="0"/>
                <a:cs typeface="Times New Roman" pitchFamily="18" charset="0"/>
              </a:rPr>
              <a:t>برگه اطلاعات ایمنی مواد شیمیایی</a:t>
            </a:r>
            <a:r>
              <a:rPr lang="en-US" sz="4000" b="1">
                <a:latin typeface="Times New Roman" pitchFamily="18" charset="0"/>
                <a:cs typeface="Times New Roman" pitchFamily="18" charset="0"/>
              </a:rPr>
              <a:t> ‹‹MSDS››</a:t>
            </a:r>
            <a:r>
              <a:rPr lang="en-US"/>
              <a:t> </a:t>
            </a:r>
          </a:p>
        </p:txBody>
      </p:sp>
      <p:sp>
        <p:nvSpPr>
          <p:cNvPr id="7171" name="Rectangle 3"/>
          <p:cNvSpPr>
            <a:spLocks noGrp="1" noChangeArrowheads="1"/>
          </p:cNvSpPr>
          <p:nvPr>
            <p:ph type="body" idx="1"/>
          </p:nvPr>
        </p:nvSpPr>
        <p:spPr>
          <a:xfrm>
            <a:off x="304800" y="1600200"/>
            <a:ext cx="8610600" cy="4953000"/>
          </a:xfrm>
        </p:spPr>
        <p:txBody>
          <a:bodyPr/>
          <a:lstStyle/>
          <a:p>
            <a:pPr marL="609600" indent="-609600">
              <a:lnSpc>
                <a:spcPct val="105000"/>
              </a:lnSpc>
              <a:buFont typeface="Wingdings" pitchFamily="2" charset="2"/>
              <a:buNone/>
            </a:pPr>
            <a:r>
              <a:rPr lang="ar-SA" sz="2800" b="1" i="1" dirty="0">
                <a:effectLst/>
                <a:latin typeface="Times New Roman" pitchFamily="18" charset="0"/>
                <a:cs typeface="Times New Roman" pitchFamily="18" charset="0"/>
              </a:rPr>
              <a:t>به طور كلی یك</a:t>
            </a:r>
            <a:r>
              <a:rPr lang="en-US" sz="2800" b="1" i="1" dirty="0">
                <a:effectLst/>
                <a:latin typeface="Times New Roman" pitchFamily="18" charset="0"/>
                <a:cs typeface="Times New Roman" pitchFamily="18" charset="0"/>
              </a:rPr>
              <a:t> MSDS </a:t>
            </a:r>
            <a:r>
              <a:rPr lang="ar-SA" sz="2800" b="1" i="1" dirty="0">
                <a:effectLst/>
                <a:latin typeface="Times New Roman" pitchFamily="18" charset="0"/>
                <a:cs typeface="Times New Roman" pitchFamily="18" charset="0"/>
              </a:rPr>
              <a:t>حاوی اطلاعات گوناگونی می باشد كه تعدادی از آنها عبارتند از</a:t>
            </a:r>
            <a:r>
              <a:rPr lang="en-US" sz="2800" b="1" i="1" dirty="0">
                <a:effectLst/>
                <a:latin typeface="Times New Roman" pitchFamily="18" charset="0"/>
                <a:cs typeface="Times New Roman" pitchFamily="18" charset="0"/>
              </a:rPr>
              <a:t> : </a:t>
            </a:r>
            <a:endParaRPr lang="fa-IR" sz="2800" b="1" dirty="0">
              <a:effectLst/>
              <a:latin typeface="Times New Roman" pitchFamily="18" charset="0"/>
              <a:cs typeface="Times New Roman" pitchFamily="18" charset="0"/>
            </a:endParaRPr>
          </a:p>
          <a:p>
            <a:pPr marL="609600" indent="-609600">
              <a:lnSpc>
                <a:spcPct val="105000"/>
              </a:lnSpc>
              <a:buFont typeface="Wingdings" pitchFamily="2" charset="2"/>
              <a:buNone/>
            </a:pPr>
            <a:r>
              <a:rPr lang="fa-IR" sz="2800" b="1" dirty="0">
                <a:effectLst/>
                <a:latin typeface="Times New Roman" pitchFamily="18" charset="0"/>
                <a:cs typeface="Times New Roman" pitchFamily="18" charset="0"/>
              </a:rPr>
              <a:t>1)  شناسایی </a:t>
            </a:r>
            <a:r>
              <a:rPr lang="fa-IR" sz="2800" b="1" dirty="0" smtClean="0">
                <a:solidFill>
                  <a:srgbClr val="FFFF00"/>
                </a:solidFill>
                <a:effectLst/>
                <a:latin typeface="Times New Roman" pitchFamily="18" charset="0"/>
                <a:cs typeface="Times New Roman" pitchFamily="18" charset="0"/>
              </a:rPr>
              <a:t>(تشخیص هویت)</a:t>
            </a:r>
            <a:r>
              <a:rPr lang="fa-IR" sz="2800" b="1" dirty="0" smtClean="0">
                <a:effectLst/>
                <a:latin typeface="Times New Roman" pitchFamily="18" charset="0"/>
                <a:cs typeface="Times New Roman" pitchFamily="18" charset="0"/>
              </a:rPr>
              <a:t> </a:t>
            </a:r>
            <a:r>
              <a:rPr lang="fa-IR" sz="2800" b="1" dirty="0">
                <a:effectLst/>
                <a:latin typeface="Times New Roman" pitchFamily="18" charset="0"/>
                <a:cs typeface="Times New Roman" pitchFamily="18" charset="0"/>
              </a:rPr>
              <a:t>شرکت تولید کننده ماده شیمیایی</a:t>
            </a:r>
            <a:endParaRPr lang="fa-IR" sz="2800" b="1" dirty="0">
              <a:latin typeface="Times New Roman" pitchFamily="18" charset="0"/>
              <a:cs typeface="Times New Roman" pitchFamily="18" charset="0"/>
            </a:endParaRPr>
          </a:p>
          <a:p>
            <a:pPr marL="609600" indent="-609600">
              <a:lnSpc>
                <a:spcPct val="105000"/>
              </a:lnSpc>
              <a:buFont typeface="Wingdings" pitchFamily="2" charset="2"/>
              <a:buNone/>
            </a:pPr>
            <a:r>
              <a:rPr lang="fa-IR" sz="2800" b="1" dirty="0">
                <a:latin typeface="Times New Roman" pitchFamily="18" charset="0"/>
                <a:cs typeface="Times New Roman" pitchFamily="18" charset="0"/>
              </a:rPr>
              <a:t>2)  اطلاعات مربوط به </a:t>
            </a:r>
            <a:r>
              <a:rPr lang="fa-IR" sz="2800" b="1" dirty="0">
                <a:solidFill>
                  <a:srgbClr val="FFFF00"/>
                </a:solidFill>
                <a:latin typeface="Times New Roman" pitchFamily="18" charset="0"/>
                <a:cs typeface="Times New Roman" pitchFamily="18" charset="0"/>
              </a:rPr>
              <a:t>اجزاء تشکیل دهنده محصول</a:t>
            </a:r>
            <a:r>
              <a:rPr lang="fa-IR" sz="2800" dirty="0">
                <a:latin typeface="Times New Roman" pitchFamily="18" charset="0"/>
                <a:cs typeface="Times New Roman" pitchFamily="18" charset="0"/>
              </a:rPr>
              <a:t> </a:t>
            </a:r>
          </a:p>
          <a:p>
            <a:pPr marL="609600" indent="-609600">
              <a:lnSpc>
                <a:spcPct val="105000"/>
              </a:lnSpc>
              <a:buFont typeface="Wingdings" pitchFamily="2" charset="2"/>
              <a:buNone/>
            </a:pPr>
            <a:r>
              <a:rPr lang="fa-IR" sz="2800" dirty="0">
                <a:latin typeface="Times New Roman" pitchFamily="18" charset="0"/>
                <a:cs typeface="Times New Roman" pitchFamily="18" charset="0"/>
              </a:rPr>
              <a:t>3)  </a:t>
            </a:r>
            <a:r>
              <a:rPr lang="fa-IR" sz="2800" b="1" dirty="0">
                <a:solidFill>
                  <a:srgbClr val="FFFF00"/>
                </a:solidFill>
                <a:latin typeface="Times New Roman" pitchFamily="18" charset="0"/>
                <a:cs typeface="Times New Roman" pitchFamily="18" charset="0"/>
              </a:rPr>
              <a:t>تشخیص مخاطرات</a:t>
            </a:r>
            <a:r>
              <a:rPr lang="fa-IR" sz="2800" dirty="0">
                <a:solidFill>
                  <a:srgbClr val="FFFF00"/>
                </a:solidFill>
                <a:latin typeface="Times New Roman" pitchFamily="18" charset="0"/>
                <a:cs typeface="Times New Roman" pitchFamily="18" charset="0"/>
              </a:rPr>
              <a:t> </a:t>
            </a:r>
          </a:p>
          <a:p>
            <a:pPr marL="609600" indent="-609600">
              <a:lnSpc>
                <a:spcPct val="105000"/>
              </a:lnSpc>
              <a:buFont typeface="Wingdings" pitchFamily="2" charset="2"/>
              <a:buNone/>
            </a:pPr>
            <a:r>
              <a:rPr lang="fa-IR" sz="2800" dirty="0">
                <a:latin typeface="Times New Roman" pitchFamily="18" charset="0"/>
                <a:cs typeface="Times New Roman" pitchFamily="18" charset="0"/>
              </a:rPr>
              <a:t>4) </a:t>
            </a:r>
            <a:r>
              <a:rPr lang="fa-IR" sz="2800" b="1" dirty="0">
                <a:latin typeface="Times New Roman" pitchFamily="18" charset="0"/>
                <a:cs typeface="Times New Roman" pitchFamily="18" charset="0"/>
              </a:rPr>
              <a:t>اقدامات </a:t>
            </a:r>
            <a:r>
              <a:rPr lang="fa-IR" sz="2800" b="1" dirty="0">
                <a:solidFill>
                  <a:srgbClr val="FFFF00"/>
                </a:solidFill>
                <a:latin typeface="Times New Roman" pitchFamily="18" charset="0"/>
                <a:cs typeface="Times New Roman" pitchFamily="18" charset="0"/>
              </a:rPr>
              <a:t>کمکهای اولیه و خود یاری </a:t>
            </a:r>
            <a:r>
              <a:rPr lang="fa-IR" sz="2800" b="1" dirty="0">
                <a:latin typeface="Times New Roman" pitchFamily="18" charset="0"/>
                <a:cs typeface="Times New Roman" pitchFamily="18" charset="0"/>
              </a:rPr>
              <a:t>بایستی به دقت توضیح داده شود.</a:t>
            </a:r>
          </a:p>
          <a:p>
            <a:pPr marL="609600" indent="-609600">
              <a:lnSpc>
                <a:spcPct val="105000"/>
              </a:lnSpc>
              <a:buFont typeface="Wingdings" pitchFamily="2" charset="2"/>
              <a:buNone/>
            </a:pPr>
            <a:r>
              <a:rPr lang="fa-IR" sz="2800" b="1" dirty="0">
                <a:latin typeface="Times New Roman" pitchFamily="18" charset="0"/>
                <a:cs typeface="Times New Roman" pitchFamily="18" charset="0"/>
              </a:rPr>
              <a:t>5) اقدامات مربوط به </a:t>
            </a:r>
            <a:r>
              <a:rPr lang="fa-IR" sz="2800" b="1" dirty="0">
                <a:solidFill>
                  <a:srgbClr val="FFFF00"/>
                </a:solidFill>
                <a:latin typeface="Times New Roman" pitchFamily="18" charset="0"/>
                <a:cs typeface="Times New Roman" pitchFamily="18" charset="0"/>
              </a:rPr>
              <a:t>اطفاء حریق</a:t>
            </a:r>
          </a:p>
          <a:p>
            <a:pPr marL="609600" indent="-609600">
              <a:lnSpc>
                <a:spcPct val="105000"/>
              </a:lnSpc>
              <a:buFont typeface="Wingdings" pitchFamily="2" charset="2"/>
              <a:buNone/>
            </a:pPr>
            <a:r>
              <a:rPr lang="fa-IR" sz="2800" b="1" dirty="0">
                <a:latin typeface="Times New Roman" pitchFamily="18" charset="0"/>
                <a:cs typeface="Times New Roman" pitchFamily="18" charset="0"/>
              </a:rPr>
              <a:t>6) اقدامات لازم برای </a:t>
            </a:r>
            <a:r>
              <a:rPr lang="fa-IR" sz="2800" b="1" dirty="0">
                <a:solidFill>
                  <a:srgbClr val="FFFF00"/>
                </a:solidFill>
                <a:latin typeface="Times New Roman" pitchFamily="18" charset="0"/>
                <a:cs typeface="Times New Roman" pitchFamily="18" charset="0"/>
              </a:rPr>
              <a:t>انتشار اتفاقی مواد شیمیایی</a:t>
            </a:r>
            <a:r>
              <a:rPr lang="fa-IR" dirty="0">
                <a:solidFill>
                  <a:srgbClr val="FFFF00"/>
                </a:solidFill>
              </a:rPr>
              <a:t> </a:t>
            </a:r>
          </a:p>
          <a:p>
            <a:pPr marL="609600" indent="-609600">
              <a:lnSpc>
                <a:spcPct val="105000"/>
              </a:lnSpc>
              <a:buFont typeface="Wingdings" pitchFamily="2" charset="2"/>
              <a:buNone/>
            </a:pPr>
            <a:r>
              <a:rPr lang="fa-IR" sz="2800" b="1" dirty="0">
                <a:latin typeface="Times New Roman" pitchFamily="18" charset="0"/>
                <a:cs typeface="Times New Roman" pitchFamily="18" charset="0"/>
              </a:rPr>
              <a:t>7)</a:t>
            </a:r>
            <a:r>
              <a:rPr lang="fa-IR" sz="2800" b="1" dirty="0">
                <a:cs typeface="Times New Roman" pitchFamily="18" charset="0"/>
              </a:rPr>
              <a:t> </a:t>
            </a:r>
            <a:r>
              <a:rPr lang="fa-IR" sz="2800" b="1" dirty="0">
                <a:solidFill>
                  <a:srgbClr val="FFFF00"/>
                </a:solidFill>
                <a:cs typeface="Times New Roman" pitchFamily="18" charset="0"/>
              </a:rPr>
              <a:t>کاربرد مواد و ذخیره آنها</a:t>
            </a:r>
            <a:r>
              <a:rPr lang="fa-IR" dirty="0">
                <a:solidFill>
                  <a:srgbClr val="FFFF00"/>
                </a:solidFill>
              </a:rPr>
              <a:t> </a:t>
            </a:r>
            <a:r>
              <a:rPr lang="fa-IR" sz="2800" dirty="0">
                <a:solidFill>
                  <a:srgbClr val="FFFF00"/>
                </a:solidFill>
                <a:latin typeface="Times New Roman" pitchFamily="18" charset="0"/>
                <a:cs typeface="Times New Roman" pitchFamily="18" charset="0"/>
              </a:rPr>
              <a:t> </a:t>
            </a:r>
            <a:endParaRPr lang="en-US" sz="2800" dirty="0">
              <a:solidFill>
                <a:srgbClr val="FFFF0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762001"/>
            <a:ext cx="8229600" cy="5368925"/>
          </a:xfrm>
        </p:spPr>
        <p:txBody>
          <a:bodyPr/>
          <a:lstStyle/>
          <a:p>
            <a:pPr>
              <a:buFont typeface="Wingdings" pitchFamily="2" charset="2"/>
              <a:buNone/>
            </a:pPr>
            <a:r>
              <a:rPr lang="fa-IR" sz="2800" b="1" dirty="0">
                <a:latin typeface="Times New Roman" pitchFamily="18" charset="0"/>
                <a:cs typeface="Times New Roman" pitchFamily="18" charset="0"/>
              </a:rPr>
              <a:t>8) </a:t>
            </a:r>
            <a:r>
              <a:rPr lang="fa-IR" sz="2800" b="1" dirty="0">
                <a:solidFill>
                  <a:srgbClr val="FFFF00"/>
                </a:solidFill>
                <a:latin typeface="Times New Roman" pitchFamily="18" charset="0"/>
                <a:cs typeface="Times New Roman" pitchFamily="18" charset="0"/>
              </a:rPr>
              <a:t>کنترل های مواجهه </a:t>
            </a:r>
            <a:r>
              <a:rPr lang="fa-IR" sz="2800" b="1" dirty="0" smtClean="0">
                <a:solidFill>
                  <a:srgbClr val="FFFF00"/>
                </a:solidFill>
                <a:latin typeface="Times New Roman" pitchFamily="18" charset="0"/>
                <a:cs typeface="Times New Roman" pitchFamily="18" charset="0"/>
              </a:rPr>
              <a:t>با </a:t>
            </a:r>
            <a:r>
              <a:rPr lang="fa-IR" sz="2800" b="1" dirty="0">
                <a:solidFill>
                  <a:srgbClr val="FFFF00"/>
                </a:solidFill>
                <a:latin typeface="Times New Roman" pitchFamily="18" charset="0"/>
                <a:cs typeface="Times New Roman" pitchFamily="18" charset="0"/>
              </a:rPr>
              <a:t>مواد شیمیایی یا حفاظت فردی </a:t>
            </a:r>
          </a:p>
          <a:p>
            <a:pPr>
              <a:buFont typeface="Wingdings" pitchFamily="2" charset="2"/>
              <a:buNone/>
            </a:pPr>
            <a:r>
              <a:rPr lang="fa-IR" sz="2800" b="1" dirty="0">
                <a:latin typeface="Times New Roman" pitchFamily="18" charset="0"/>
                <a:cs typeface="Times New Roman" pitchFamily="18" charset="0"/>
              </a:rPr>
              <a:t>9) </a:t>
            </a:r>
            <a:r>
              <a:rPr lang="fa-IR" sz="2800" b="1" dirty="0">
                <a:solidFill>
                  <a:srgbClr val="FFFF00"/>
                </a:solidFill>
                <a:latin typeface="Times New Roman" pitchFamily="18" charset="0"/>
                <a:cs typeface="Times New Roman" pitchFamily="18" charset="0"/>
              </a:rPr>
              <a:t>خواص فیزیکی و شیمیایی </a:t>
            </a:r>
          </a:p>
          <a:p>
            <a:pPr>
              <a:buFont typeface="Wingdings" pitchFamily="2" charset="2"/>
              <a:buNone/>
            </a:pPr>
            <a:r>
              <a:rPr lang="fa-IR" sz="2800" b="1" dirty="0">
                <a:latin typeface="Times New Roman" pitchFamily="18" charset="0"/>
                <a:cs typeface="Times New Roman" pitchFamily="18" charset="0"/>
              </a:rPr>
              <a:t>10) </a:t>
            </a:r>
            <a:r>
              <a:rPr lang="fa-IR" sz="2800" b="1" dirty="0">
                <a:solidFill>
                  <a:srgbClr val="FFFF00"/>
                </a:solidFill>
                <a:latin typeface="Times New Roman" pitchFamily="18" charset="0"/>
                <a:cs typeface="Times New Roman" pitchFamily="18" charset="0"/>
              </a:rPr>
              <a:t>پایداری و قابلیت واکنش </a:t>
            </a:r>
          </a:p>
          <a:p>
            <a:pPr>
              <a:buFont typeface="Wingdings" pitchFamily="2" charset="2"/>
              <a:buNone/>
            </a:pPr>
            <a:r>
              <a:rPr lang="fa-IR" sz="2800" b="1" dirty="0">
                <a:latin typeface="Times New Roman" pitchFamily="18" charset="0"/>
                <a:cs typeface="Times New Roman" pitchFamily="18" charset="0"/>
              </a:rPr>
              <a:t>11) اطلاعات </a:t>
            </a:r>
            <a:r>
              <a:rPr lang="fa-IR" sz="2800" b="1" dirty="0">
                <a:solidFill>
                  <a:srgbClr val="FFFF00"/>
                </a:solidFill>
                <a:latin typeface="Times New Roman" pitchFamily="18" charset="0"/>
                <a:cs typeface="Times New Roman" pitchFamily="18" charset="0"/>
              </a:rPr>
              <a:t>سم شناسی مربوط به مواد شیمیایی </a:t>
            </a:r>
          </a:p>
          <a:p>
            <a:pPr>
              <a:buFont typeface="Wingdings" pitchFamily="2" charset="2"/>
              <a:buNone/>
            </a:pPr>
            <a:r>
              <a:rPr lang="fa-IR" sz="2800" b="1" dirty="0">
                <a:latin typeface="Times New Roman" pitchFamily="18" charset="0"/>
                <a:cs typeface="Times New Roman" pitchFamily="18" charset="0"/>
              </a:rPr>
              <a:t>12) اطلاعات  در خصوص </a:t>
            </a:r>
            <a:r>
              <a:rPr lang="fa-IR" sz="2800" b="1" dirty="0">
                <a:solidFill>
                  <a:srgbClr val="FFFF00"/>
                </a:solidFill>
                <a:latin typeface="Times New Roman" pitchFamily="18" charset="0"/>
                <a:cs typeface="Times New Roman" pitchFamily="18" charset="0"/>
              </a:rPr>
              <a:t>اثرات زیستی </a:t>
            </a:r>
          </a:p>
          <a:p>
            <a:pPr>
              <a:buFont typeface="Wingdings" pitchFamily="2" charset="2"/>
              <a:buNone/>
            </a:pPr>
            <a:r>
              <a:rPr lang="fa-IR" sz="2800" b="1" dirty="0">
                <a:latin typeface="Times New Roman" pitchFamily="18" charset="0"/>
                <a:cs typeface="Times New Roman" pitchFamily="18" charset="0"/>
              </a:rPr>
              <a:t>13) ملاحظات مربوط به </a:t>
            </a:r>
            <a:r>
              <a:rPr lang="fa-IR" sz="2800" b="1" dirty="0">
                <a:solidFill>
                  <a:srgbClr val="FFFF00"/>
                </a:solidFill>
                <a:latin typeface="Times New Roman" pitchFamily="18" charset="0"/>
                <a:cs typeface="Times New Roman" pitchFamily="18" charset="0"/>
              </a:rPr>
              <a:t>دفع مواد شیمیایی </a:t>
            </a:r>
          </a:p>
          <a:p>
            <a:pPr>
              <a:buFont typeface="Wingdings" pitchFamily="2" charset="2"/>
              <a:buNone/>
            </a:pPr>
            <a:r>
              <a:rPr lang="fa-IR" sz="2800" b="1" dirty="0">
                <a:latin typeface="Times New Roman" pitchFamily="18" charset="0"/>
                <a:cs typeface="Times New Roman" pitchFamily="18" charset="0"/>
              </a:rPr>
              <a:t> 14) اطلاعات مربوط به </a:t>
            </a:r>
            <a:r>
              <a:rPr lang="fa-IR" sz="2800" b="1" dirty="0">
                <a:solidFill>
                  <a:srgbClr val="FFFF00"/>
                </a:solidFill>
                <a:latin typeface="Times New Roman" pitchFamily="18" charset="0"/>
                <a:cs typeface="Times New Roman" pitchFamily="18" charset="0"/>
              </a:rPr>
              <a:t>حمل و نقل </a:t>
            </a:r>
          </a:p>
          <a:p>
            <a:pPr>
              <a:buFont typeface="Wingdings" pitchFamily="2" charset="2"/>
              <a:buNone/>
            </a:pPr>
            <a:r>
              <a:rPr lang="fa-IR" sz="2800" b="1" dirty="0">
                <a:latin typeface="Times New Roman" pitchFamily="18" charset="0"/>
                <a:cs typeface="Times New Roman" pitchFamily="18" charset="0"/>
              </a:rPr>
              <a:t>15) اطلاعات مربوط به </a:t>
            </a:r>
            <a:r>
              <a:rPr lang="fa-IR" sz="2800" b="1" dirty="0">
                <a:solidFill>
                  <a:srgbClr val="FFFF00"/>
                </a:solidFill>
                <a:latin typeface="Times New Roman" pitchFamily="18" charset="0"/>
                <a:cs typeface="Times New Roman" pitchFamily="18" charset="0"/>
              </a:rPr>
              <a:t>مقررات</a:t>
            </a:r>
            <a:r>
              <a:rPr lang="fa-IR" sz="2800" b="1" dirty="0">
                <a:latin typeface="Times New Roman" pitchFamily="18" charset="0"/>
                <a:cs typeface="Times New Roman" pitchFamily="18" charset="0"/>
              </a:rPr>
              <a:t> </a:t>
            </a:r>
          </a:p>
          <a:p>
            <a:pPr>
              <a:buFont typeface="Wingdings" pitchFamily="2" charset="2"/>
              <a:buNone/>
            </a:pPr>
            <a:r>
              <a:rPr lang="fa-IR" sz="2800" b="1" dirty="0">
                <a:latin typeface="Times New Roman" pitchFamily="18" charset="0"/>
                <a:cs typeface="Times New Roman" pitchFamily="18" charset="0"/>
              </a:rPr>
              <a:t>16) اطلاعات دیگر </a:t>
            </a:r>
            <a:endParaRPr lang="en-US" sz="2800" b="1"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a:r>
              <a:rPr lang="ar-SA" sz="3600" b="1" dirty="0">
                <a:latin typeface="Times New Roman" pitchFamily="18" charset="0"/>
                <a:cs typeface="Times New Roman" pitchFamily="18" charset="0"/>
              </a:rPr>
              <a:t>برچسب نام ماده شیمیایی</a:t>
            </a:r>
            <a:r>
              <a:rPr lang="en-US" dirty="0"/>
              <a:t> </a:t>
            </a:r>
          </a:p>
        </p:txBody>
      </p:sp>
      <p:sp>
        <p:nvSpPr>
          <p:cNvPr id="9219" name="Rectangle 3"/>
          <p:cNvSpPr>
            <a:spLocks noGrp="1" noChangeArrowheads="1"/>
          </p:cNvSpPr>
          <p:nvPr>
            <p:ph type="body" idx="1"/>
          </p:nvPr>
        </p:nvSpPr>
        <p:spPr>
          <a:xfrm>
            <a:off x="457200" y="1600200"/>
            <a:ext cx="8229600" cy="4876800"/>
          </a:xfrm>
        </p:spPr>
        <p:txBody>
          <a:bodyPr/>
          <a:lstStyle/>
          <a:p>
            <a:pPr algn="just">
              <a:lnSpc>
                <a:spcPct val="140000"/>
              </a:lnSpc>
              <a:buFont typeface="Wingdings" pitchFamily="2" charset="2"/>
              <a:buNone/>
            </a:pPr>
            <a:r>
              <a:rPr lang="ar-SA" sz="2400" b="1" dirty="0">
                <a:effectLst/>
                <a:latin typeface="Times New Roman" pitchFamily="18" charset="0"/>
                <a:cs typeface="Times New Roman" pitchFamily="18" charset="0"/>
              </a:rPr>
              <a:t>برچسب های نصب شده بر روی ظروف مواد شیمیایی ، منبع اصلی و مهم</a:t>
            </a:r>
            <a:r>
              <a:rPr lang="fa-IR" sz="2400" b="1" dirty="0">
                <a:effectLst/>
                <a:latin typeface="Times New Roman" pitchFamily="18" charset="0"/>
                <a:cs typeface="Times New Roman" pitchFamily="18" charset="0"/>
              </a:rPr>
              <a:t> </a:t>
            </a:r>
            <a:r>
              <a:rPr lang="ar-SA" sz="2400" b="1" dirty="0">
                <a:effectLst/>
                <a:latin typeface="Times New Roman" pitchFamily="18" charset="0"/>
                <a:cs typeface="Times New Roman" pitchFamily="18" charset="0"/>
              </a:rPr>
              <a:t>اطلاعات آن ماده است</a:t>
            </a:r>
            <a:r>
              <a:rPr lang="fa-IR" sz="2400" b="1" dirty="0">
                <a:effectLst/>
                <a:latin typeface="Times New Roman" pitchFamily="18" charset="0"/>
                <a:cs typeface="Times New Roman" pitchFamily="18" charset="0"/>
              </a:rPr>
              <a:t> .</a:t>
            </a:r>
            <a:r>
              <a:rPr lang="ar-SA" sz="2400" b="1" dirty="0">
                <a:effectLst/>
                <a:latin typeface="Times New Roman" pitchFamily="18" charset="0"/>
                <a:cs typeface="Times New Roman" pitchFamily="18" charset="0"/>
              </a:rPr>
              <a:t> </a:t>
            </a:r>
            <a:r>
              <a:rPr lang="en-US" sz="2400" b="1" dirty="0">
                <a:effectLst/>
                <a:latin typeface="Times New Roman" pitchFamily="18" charset="0"/>
                <a:cs typeface="Times New Roman" pitchFamily="18" charset="0"/>
              </a:rPr>
              <a:t>	</a:t>
            </a:r>
            <a:br>
              <a:rPr lang="en-US" sz="2400" b="1" dirty="0">
                <a:effectLst/>
                <a:latin typeface="Times New Roman" pitchFamily="18" charset="0"/>
                <a:cs typeface="Times New Roman" pitchFamily="18" charset="0"/>
              </a:rPr>
            </a:br>
            <a:r>
              <a:rPr lang="ar-SA" sz="2400" b="1" dirty="0">
                <a:effectLst/>
                <a:latin typeface="Times New Roman" pitchFamily="18" charset="0"/>
                <a:cs typeface="Times New Roman" pitchFamily="18" charset="0"/>
              </a:rPr>
              <a:t>سازندگان مواد شیمیایی باید براساس استانداردهای مرتبط با خطر مواد شیمیایی</a:t>
            </a:r>
            <a:r>
              <a:rPr lang="fa-IR" sz="2400" b="1" dirty="0">
                <a:effectLst/>
                <a:latin typeface="Times New Roman" pitchFamily="18" charset="0"/>
                <a:cs typeface="Times New Roman" pitchFamily="18" charset="0"/>
              </a:rPr>
              <a:t> </a:t>
            </a:r>
            <a:r>
              <a:rPr lang="en-US" sz="2400" b="1" dirty="0">
                <a:effectLst/>
                <a:latin typeface="Times New Roman" pitchFamily="18" charset="0"/>
                <a:cs typeface="Times New Roman" pitchFamily="18" charset="0"/>
              </a:rPr>
              <a:t> </a:t>
            </a:r>
            <a:r>
              <a:rPr lang="en-US" sz="2400" b="1" dirty="0" smtClean="0">
                <a:effectLst/>
                <a:latin typeface="Times New Roman" pitchFamily="18" charset="0"/>
                <a:cs typeface="Times New Roman" pitchFamily="18" charset="0"/>
              </a:rPr>
              <a:t>OSHA</a:t>
            </a:r>
            <a:r>
              <a:rPr lang="en-US" sz="2400" b="1" dirty="0">
                <a:effectLst/>
                <a:latin typeface="Times New Roman" pitchFamily="18" charset="0"/>
                <a:cs typeface="Times New Roman" pitchFamily="18" charset="0"/>
              </a:rPr>
              <a:t> </a:t>
            </a:r>
            <a:r>
              <a:rPr lang="en-US" sz="2400" b="1" dirty="0" smtClean="0">
                <a:effectLst/>
                <a:latin typeface="Times New Roman" pitchFamily="18" charset="0"/>
                <a:cs typeface="Times New Roman" pitchFamily="18" charset="0"/>
              </a:rPr>
              <a:t> </a:t>
            </a:r>
            <a:r>
              <a:rPr lang="en-US" sz="2400" b="1" dirty="0" smtClean="0">
                <a:latin typeface="Times New Roman" pitchFamily="18" charset="0"/>
                <a:cs typeface="Times New Roman" pitchFamily="18" charset="0"/>
              </a:rPr>
              <a:t>(1200 -1910)</a:t>
            </a:r>
            <a:r>
              <a:rPr lang="ar-SA" sz="2400" b="1" dirty="0" smtClean="0">
                <a:effectLst/>
                <a:latin typeface="Times New Roman" pitchFamily="18" charset="0"/>
                <a:cs typeface="Times New Roman" pitchFamily="18" charset="0"/>
              </a:rPr>
              <a:t>،</a:t>
            </a:r>
            <a:r>
              <a:rPr lang="en-US" sz="2400" b="1" dirty="0" smtClean="0">
                <a:effectLst/>
                <a:latin typeface="Times New Roman" pitchFamily="18" charset="0"/>
                <a:cs typeface="Times New Roman" pitchFamily="18" charset="0"/>
              </a:rPr>
              <a:t>CFR29 </a:t>
            </a:r>
            <a:r>
              <a:rPr lang="fa-IR" sz="2400" b="1" dirty="0" smtClean="0">
                <a:effectLst/>
                <a:latin typeface="Times New Roman" pitchFamily="18" charset="0"/>
                <a:cs typeface="Times New Roman" pitchFamily="18" charset="0"/>
              </a:rPr>
              <a:t> </a:t>
            </a:r>
            <a:r>
              <a:rPr lang="ar-SA" sz="2400" b="1" dirty="0">
                <a:effectLst/>
                <a:latin typeface="Times New Roman" pitchFamily="18" charset="0"/>
                <a:cs typeface="Times New Roman" pitchFamily="18" charset="0"/>
              </a:rPr>
              <a:t>بر روی هر ظرف ، برچسبی دارای مشخصات : </a:t>
            </a:r>
            <a:r>
              <a:rPr lang="ar-SA" sz="2400" b="1" dirty="0">
                <a:solidFill>
                  <a:srgbClr val="FFFF00"/>
                </a:solidFill>
                <a:effectLst/>
                <a:latin typeface="Times New Roman" pitchFamily="18" charset="0"/>
                <a:cs typeface="Times New Roman" pitchFamily="18" charset="0"/>
              </a:rPr>
              <a:t>نام و آدرس سازنده </a:t>
            </a:r>
            <a:r>
              <a:rPr lang="en-US" sz="2400" b="1" dirty="0" smtClean="0">
                <a:solidFill>
                  <a:srgbClr val="FFFF00"/>
                </a:solidFill>
                <a:effectLst/>
                <a:latin typeface="Times New Roman" pitchFamily="18" charset="0"/>
                <a:cs typeface="Times New Roman" pitchFamily="18" charset="0"/>
              </a:rPr>
              <a:t>–</a:t>
            </a:r>
            <a:r>
              <a:rPr lang="fa-IR" sz="2400" b="1" dirty="0" smtClean="0">
                <a:solidFill>
                  <a:srgbClr val="FFFF00"/>
                </a:solidFill>
                <a:effectLst/>
                <a:latin typeface="Times New Roman" pitchFamily="18" charset="0"/>
                <a:cs typeface="Times New Roman" pitchFamily="18" charset="0"/>
              </a:rPr>
              <a:t> </a:t>
            </a:r>
            <a:r>
              <a:rPr lang="ar-SA" sz="2400" b="1" dirty="0" smtClean="0">
                <a:solidFill>
                  <a:srgbClr val="FFFF00"/>
                </a:solidFill>
                <a:effectLst/>
                <a:latin typeface="Times New Roman" pitchFamily="18" charset="0"/>
                <a:cs typeface="Times New Roman" pitchFamily="18" charset="0"/>
              </a:rPr>
              <a:t>نام </a:t>
            </a:r>
            <a:r>
              <a:rPr lang="ar-SA" sz="2400" b="1" dirty="0">
                <a:solidFill>
                  <a:srgbClr val="FFFF00"/>
                </a:solidFill>
                <a:effectLst/>
                <a:latin typeface="Times New Roman" pitchFamily="18" charset="0"/>
                <a:cs typeface="Times New Roman" pitchFamily="18" charset="0"/>
              </a:rPr>
              <a:t>ماده شیمیایی و خطرات احتمالی در صورت استفاده از آ</a:t>
            </a:r>
            <a:r>
              <a:rPr lang="ar-SA" sz="2400" b="1" dirty="0">
                <a:effectLst/>
                <a:latin typeface="Times New Roman" pitchFamily="18" charset="0"/>
                <a:cs typeface="Times New Roman" pitchFamily="18" charset="0"/>
              </a:rPr>
              <a:t>ن را قید نمایند </a:t>
            </a:r>
            <a:r>
              <a:rPr lang="en-US" sz="2400" b="1" dirty="0">
                <a:effectLst/>
                <a:latin typeface="Times New Roman" pitchFamily="18" charset="0"/>
                <a:cs typeface="Times New Roman" pitchFamily="18" charset="0"/>
              </a:rPr>
              <a:t>.</a:t>
            </a:r>
            <a:r>
              <a:rPr lang="ar-SA" sz="2400" b="1" dirty="0">
                <a:effectLst/>
                <a:latin typeface="Times New Roman" pitchFamily="18" charset="0"/>
                <a:cs typeface="Times New Roman" pitchFamily="18" charset="0"/>
              </a:rPr>
              <a:t>	</a:t>
            </a:r>
            <a:endParaRPr lang="en-US" sz="2400" b="1" dirty="0">
              <a:effectLst/>
              <a:latin typeface="Times New Roman" pitchFamily="18" charset="0"/>
              <a:cs typeface="Times New Roman" pitchFamily="18" charset="0"/>
            </a:endParaRPr>
          </a:p>
          <a:p>
            <a:pPr algn="just">
              <a:lnSpc>
                <a:spcPct val="140000"/>
              </a:lnSpc>
              <a:buFont typeface="Wingdings" pitchFamily="2" charset="2"/>
              <a:buNone/>
            </a:pPr>
            <a:r>
              <a:rPr lang="ar-SA" sz="2400" b="1" dirty="0">
                <a:effectLst/>
                <a:latin typeface="Times New Roman" pitchFamily="18" charset="0"/>
                <a:cs typeface="Times New Roman" pitchFamily="18" charset="0"/>
              </a:rPr>
              <a:t>مقادیر كم مواد شیمیایی كه به طور موقت در ظروف آزمایشگاه نگهداری می شوند باید دارای برچسب نام ماده شیمیایی و خطر مربوط به آن باشند </a:t>
            </a:r>
            <a:r>
              <a:rPr lang="en-US" sz="2400" b="1" dirty="0">
                <a:effectLst/>
                <a:latin typeface="Times New Roman" pitchFamily="18" charset="0"/>
                <a:cs typeface="Times New Roman" pitchFamily="18" charset="0"/>
              </a:rPr>
              <a:t>.</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ar-SA" sz="3600" b="1" dirty="0">
                <a:latin typeface="Times New Roman" pitchFamily="18" charset="0"/>
                <a:cs typeface="Times New Roman" pitchFamily="18" charset="0"/>
              </a:rPr>
              <a:t>علامت لوزی</a:t>
            </a:r>
            <a:r>
              <a:rPr lang="en-US" dirty="0"/>
              <a:t> </a:t>
            </a:r>
          </a:p>
        </p:txBody>
      </p:sp>
      <p:sp>
        <p:nvSpPr>
          <p:cNvPr id="10243" name="Rectangle 3"/>
          <p:cNvSpPr>
            <a:spLocks noGrp="1" noChangeArrowheads="1"/>
          </p:cNvSpPr>
          <p:nvPr>
            <p:ph type="body" idx="1"/>
          </p:nvPr>
        </p:nvSpPr>
        <p:spPr>
          <a:xfrm>
            <a:off x="609600" y="1600200"/>
            <a:ext cx="7848600" cy="4525963"/>
          </a:xfrm>
        </p:spPr>
        <p:txBody>
          <a:bodyPr/>
          <a:lstStyle/>
          <a:p>
            <a:pPr algn="just">
              <a:lnSpc>
                <a:spcPct val="140000"/>
              </a:lnSpc>
              <a:buFont typeface="Wingdings" pitchFamily="2" charset="2"/>
              <a:buNone/>
            </a:pPr>
            <a:r>
              <a:rPr lang="ar-SA" sz="2800" b="1" dirty="0">
                <a:solidFill>
                  <a:srgbClr val="FFFF00"/>
                </a:solidFill>
                <a:effectLst/>
                <a:latin typeface="Times New Roman" pitchFamily="18" charset="0"/>
                <a:cs typeface="Times New Roman" pitchFamily="18" charset="0"/>
              </a:rPr>
              <a:t>علامت لوزی </a:t>
            </a:r>
            <a:r>
              <a:rPr lang="ar-SA" sz="2800" b="1" dirty="0">
                <a:effectLst/>
                <a:latin typeface="Times New Roman" pitchFamily="18" charset="0"/>
                <a:cs typeface="Times New Roman" pitchFamily="18" charset="0"/>
              </a:rPr>
              <a:t>كه توسط</a:t>
            </a:r>
            <a:r>
              <a:rPr lang="en-US" sz="2800" b="1" dirty="0">
                <a:effectLst/>
                <a:latin typeface="Times New Roman" pitchFamily="18" charset="0"/>
                <a:cs typeface="Times New Roman" pitchFamily="18" charset="0"/>
              </a:rPr>
              <a:t> NFPA </a:t>
            </a:r>
            <a:r>
              <a:rPr lang="ar-SA" sz="2800" b="1" dirty="0">
                <a:effectLst/>
                <a:latin typeface="Times New Roman" pitchFamily="18" charset="0"/>
                <a:cs typeface="Times New Roman" pitchFamily="18" charset="0"/>
              </a:rPr>
              <a:t>طراحی شده است روشی بین المللی برای شناسایی خطرات مربوط به یك ماده شیمیایی خاص </a:t>
            </a:r>
            <a:r>
              <a:rPr lang="ar-SA" sz="2800" b="1" dirty="0" smtClean="0">
                <a:effectLst/>
                <a:latin typeface="Times New Roman" pitchFamily="18" charset="0"/>
                <a:cs typeface="Times New Roman" pitchFamily="18" charset="0"/>
              </a:rPr>
              <a:t>است</a:t>
            </a:r>
            <a:r>
              <a:rPr lang="en-US" sz="2800" b="1" dirty="0" smtClean="0">
                <a:effectLst/>
                <a:latin typeface="Times New Roman" pitchFamily="18" charset="0"/>
                <a:cs typeface="Times New Roman" pitchFamily="18" charset="0"/>
              </a:rPr>
              <a:t> </a:t>
            </a:r>
            <a:r>
              <a:rPr lang="ar-SA" sz="2800" b="1" dirty="0" smtClean="0">
                <a:effectLst/>
                <a:latin typeface="Times New Roman" pitchFamily="18" charset="0"/>
                <a:cs typeface="Times New Roman" pitchFamily="18" charset="0"/>
              </a:rPr>
              <a:t>تا </a:t>
            </a:r>
            <a:r>
              <a:rPr lang="ar-SA" sz="2800" b="1" dirty="0">
                <a:effectLst/>
                <a:latin typeface="Times New Roman" pitchFamily="18" charset="0"/>
                <a:cs typeface="Times New Roman" pitchFamily="18" charset="0"/>
              </a:rPr>
              <a:t>كاركنان با استفاده از اطلاعات آن دچار صدمه و آسیب </a:t>
            </a:r>
            <a:r>
              <a:rPr lang="ar-SA" sz="2800" b="1" dirty="0" smtClean="0">
                <a:effectLst/>
                <a:latin typeface="Times New Roman" pitchFamily="18" charset="0"/>
                <a:cs typeface="Times New Roman" pitchFamily="18" charset="0"/>
              </a:rPr>
              <a:t>نشوند</a:t>
            </a:r>
            <a:r>
              <a:rPr lang="en-US" sz="2800" b="1" dirty="0" smtClean="0">
                <a:effectLst/>
                <a:latin typeface="Times New Roman" pitchFamily="18" charset="0"/>
                <a:cs typeface="Times New Roman" pitchFamily="18" charset="0"/>
              </a:rPr>
              <a:t>.</a:t>
            </a:r>
          </a:p>
          <a:p>
            <a:pPr algn="just">
              <a:lnSpc>
                <a:spcPct val="140000"/>
              </a:lnSpc>
              <a:buFont typeface="Wingdings" pitchFamily="2" charset="2"/>
              <a:buNone/>
            </a:pPr>
            <a:r>
              <a:rPr lang="ar-SA" sz="2800" b="1" dirty="0" smtClean="0">
                <a:effectLst/>
                <a:latin typeface="Times New Roman" pitchFamily="18" charset="0"/>
                <a:cs typeface="Times New Roman" pitchFamily="18" charset="0"/>
              </a:rPr>
              <a:t> </a:t>
            </a:r>
            <a:r>
              <a:rPr lang="en-US" sz="2800" b="1" dirty="0">
                <a:effectLst/>
                <a:latin typeface="Times New Roman" pitchFamily="18" charset="0"/>
                <a:cs typeface="Times New Roman" pitchFamily="18" charset="0"/>
              </a:rPr>
              <a:t>.</a:t>
            </a:r>
            <a:br>
              <a:rPr lang="en-US" sz="2800" b="1" dirty="0">
                <a:effectLst/>
                <a:latin typeface="Times New Roman" pitchFamily="18" charset="0"/>
                <a:cs typeface="Times New Roman" pitchFamily="18" charset="0"/>
              </a:rPr>
            </a:br>
            <a:r>
              <a:rPr lang="ar-SA" sz="2800" b="1" dirty="0">
                <a:effectLst/>
                <a:latin typeface="Times New Roman" pitchFamily="18" charset="0"/>
                <a:cs typeface="Times New Roman" pitchFamily="18" charset="0"/>
              </a:rPr>
              <a:t>این علامت خیلی مواقع در آزمایشگاهها، مكان های نگهداری مواد شیمیایی یا روی ظروف مواد شیمیایی پیدا می شود .</a:t>
            </a:r>
            <a:r>
              <a:rPr lang="en-US" sz="2800" b="1" dirty="0">
                <a:effectLst/>
                <a:latin typeface="Times New Roman" pitchFamily="18" charset="0"/>
                <a:cs typeface="Times New Roman" pitchFamily="18" charset="0"/>
              </a:rPr>
              <a:t>  </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Bookman Old Style" pitchFamily="18" charset="0"/>
              </a:rPr>
              <a:t>Hazard Identification</a:t>
            </a:r>
            <a:endParaRPr lang="fa-IR" dirty="0">
              <a:latin typeface="Bookman Old Style" pitchFamily="18" charset="0"/>
            </a:endParaRPr>
          </a:p>
        </p:txBody>
      </p:sp>
      <p:pic>
        <p:nvPicPr>
          <p:cNvPr id="4" name="Picture 7" descr="NFPA hazard label with water-reactive symbol in white section."/>
          <p:cNvPicPr>
            <a:picLocks noGrp="1" noChangeAspect="1" noChangeArrowheads="1"/>
          </p:cNvPicPr>
          <p:nvPr>
            <p:ph idx="1"/>
          </p:nvPr>
        </p:nvPicPr>
        <p:blipFill>
          <a:blip r:embed="rId2" cstate="print"/>
          <a:srcRect/>
          <a:stretch>
            <a:fillRect/>
          </a:stretch>
        </p:blipFill>
        <p:spPr>
          <a:xfrm>
            <a:off x="5486400" y="3357590"/>
            <a:ext cx="2505075" cy="2490760"/>
          </a:xfrm>
          <a:noFill/>
          <a:effectLst>
            <a:outerShdw blurRad="76200" dist="12700" dir="8100000" sy="-23000" kx="800400" algn="br" rotWithShape="0">
              <a:prstClr val="black">
                <a:alpha val="20000"/>
              </a:prstClr>
            </a:outerShdw>
          </a:effectLst>
          <a:scene3d>
            <a:camera prst="perspectiveRelaxedModerately"/>
            <a:lightRig rig="threePt" dir="t"/>
          </a:scene3d>
        </p:spPr>
      </p:pic>
      <p:sp>
        <p:nvSpPr>
          <p:cNvPr id="5" name="Rectangle 4"/>
          <p:cNvSpPr/>
          <p:nvPr/>
        </p:nvSpPr>
        <p:spPr>
          <a:xfrm>
            <a:off x="990600" y="1371600"/>
            <a:ext cx="4953000" cy="4401205"/>
          </a:xfrm>
          <a:prstGeom prst="rect">
            <a:avLst/>
          </a:prstGeom>
        </p:spPr>
        <p:txBody>
          <a:bodyPr wrap="square">
            <a:spAutoFit/>
          </a:bodyPr>
          <a:lstStyle/>
          <a:p>
            <a:r>
              <a:rPr lang="en-US" sz="2800" b="1" dirty="0">
                <a:solidFill>
                  <a:srgbClr val="FFC000"/>
                </a:solidFill>
                <a:latin typeface="Bell MT" pitchFamily="18" charset="0"/>
                <a:cs typeface="Aram" pitchFamily="2" charset="-78"/>
              </a:rPr>
              <a:t>Blue = health Hazard. </a:t>
            </a:r>
          </a:p>
          <a:p>
            <a:r>
              <a:rPr lang="en-US" sz="2800" b="1" dirty="0">
                <a:solidFill>
                  <a:srgbClr val="FFC000"/>
                </a:solidFill>
                <a:latin typeface="Bell MT" pitchFamily="18" charset="0"/>
                <a:cs typeface="Aram" pitchFamily="2" charset="-78"/>
              </a:rPr>
              <a:t>Red  = flammability.  </a:t>
            </a:r>
          </a:p>
          <a:p>
            <a:r>
              <a:rPr lang="en-US" sz="2800" b="1" dirty="0">
                <a:solidFill>
                  <a:srgbClr val="FFC000"/>
                </a:solidFill>
                <a:latin typeface="Bell MT" pitchFamily="18" charset="0"/>
                <a:cs typeface="Aram" pitchFamily="2" charset="-78"/>
              </a:rPr>
              <a:t>Yellow  =reactivity.</a:t>
            </a:r>
          </a:p>
          <a:p>
            <a:r>
              <a:rPr lang="en-US" sz="2800" b="1" dirty="0">
                <a:solidFill>
                  <a:srgbClr val="FFC000"/>
                </a:solidFill>
                <a:latin typeface="Bell MT" pitchFamily="18" charset="0"/>
                <a:cs typeface="Aram" pitchFamily="2" charset="-78"/>
              </a:rPr>
              <a:t>White =other hazard</a:t>
            </a:r>
          </a:p>
          <a:p>
            <a:endParaRPr lang="fa-IR" sz="2800" b="1" dirty="0">
              <a:solidFill>
                <a:srgbClr val="FFC000"/>
              </a:solidFill>
              <a:latin typeface="Bell MT" pitchFamily="18" charset="0"/>
              <a:cs typeface="Aram" pitchFamily="2" charset="-78"/>
            </a:endParaRPr>
          </a:p>
          <a:p>
            <a:r>
              <a:rPr lang="en-US" sz="2800" b="1" dirty="0">
                <a:solidFill>
                  <a:srgbClr val="FFC000"/>
                </a:solidFill>
                <a:latin typeface="Bell MT" pitchFamily="18" charset="0"/>
                <a:cs typeface="Aram" pitchFamily="2" charset="-78"/>
              </a:rPr>
              <a:t>0 = no or minimal hazard</a:t>
            </a:r>
            <a:br>
              <a:rPr lang="en-US" sz="2800" b="1" dirty="0">
                <a:solidFill>
                  <a:srgbClr val="FFC000"/>
                </a:solidFill>
                <a:latin typeface="Bell MT" pitchFamily="18" charset="0"/>
                <a:cs typeface="Aram" pitchFamily="2" charset="-78"/>
              </a:rPr>
            </a:br>
            <a:r>
              <a:rPr lang="en-US" sz="2800" b="1" dirty="0">
                <a:solidFill>
                  <a:srgbClr val="FFC000"/>
                </a:solidFill>
                <a:latin typeface="Bell MT" pitchFamily="18" charset="0"/>
                <a:cs typeface="Aram" pitchFamily="2" charset="-78"/>
              </a:rPr>
              <a:t>1 = slight hazard</a:t>
            </a:r>
            <a:br>
              <a:rPr lang="en-US" sz="2800" b="1" dirty="0">
                <a:solidFill>
                  <a:srgbClr val="FFC000"/>
                </a:solidFill>
                <a:latin typeface="Bell MT" pitchFamily="18" charset="0"/>
                <a:cs typeface="Aram" pitchFamily="2" charset="-78"/>
              </a:rPr>
            </a:br>
            <a:r>
              <a:rPr lang="en-US" sz="2800" b="1" dirty="0">
                <a:solidFill>
                  <a:srgbClr val="FFC000"/>
                </a:solidFill>
                <a:latin typeface="Bell MT" pitchFamily="18" charset="0"/>
                <a:cs typeface="Aram" pitchFamily="2" charset="-78"/>
              </a:rPr>
              <a:t>2 = moderate hazard</a:t>
            </a:r>
            <a:br>
              <a:rPr lang="en-US" sz="2800" b="1" dirty="0">
                <a:solidFill>
                  <a:srgbClr val="FFC000"/>
                </a:solidFill>
                <a:latin typeface="Bell MT" pitchFamily="18" charset="0"/>
                <a:cs typeface="Aram" pitchFamily="2" charset="-78"/>
              </a:rPr>
            </a:br>
            <a:r>
              <a:rPr lang="en-US" sz="2800" b="1" dirty="0">
                <a:solidFill>
                  <a:srgbClr val="FFC000"/>
                </a:solidFill>
                <a:latin typeface="Bell MT" pitchFamily="18" charset="0"/>
                <a:cs typeface="Aram" pitchFamily="2" charset="-78"/>
              </a:rPr>
              <a:t>3 = serious hazard</a:t>
            </a:r>
            <a:br>
              <a:rPr lang="en-US" sz="2800" b="1" dirty="0">
                <a:solidFill>
                  <a:srgbClr val="FFC000"/>
                </a:solidFill>
                <a:latin typeface="Bell MT" pitchFamily="18" charset="0"/>
                <a:cs typeface="Aram" pitchFamily="2" charset="-78"/>
              </a:rPr>
            </a:br>
            <a:r>
              <a:rPr lang="en-US" sz="2800" b="1" dirty="0">
                <a:solidFill>
                  <a:srgbClr val="FFC000"/>
                </a:solidFill>
                <a:latin typeface="Bell MT" pitchFamily="18" charset="0"/>
                <a:cs typeface="Aram" pitchFamily="2" charset="-78"/>
              </a:rPr>
              <a:t>4 = extreme hazard</a:t>
            </a: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chnic">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674</TotalTime>
  <Words>1792</Words>
  <Application>Microsoft Office PowerPoint</Application>
  <PresentationFormat>On-screen Show (4:3)</PresentationFormat>
  <Paragraphs>147</Paragraphs>
  <Slides>31</Slides>
  <Notes>0</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5" baseType="lpstr">
      <vt:lpstr>Aram</vt:lpstr>
      <vt:lpstr>Arial</vt:lpstr>
      <vt:lpstr>Bell MT</vt:lpstr>
      <vt:lpstr>Bookman Old Style</vt:lpstr>
      <vt:lpstr>Comic Sans MS</vt:lpstr>
      <vt:lpstr>Franklin Gothic Book</vt:lpstr>
      <vt:lpstr>Nazanin</vt:lpstr>
      <vt:lpstr>P Ferdosi</vt:lpstr>
      <vt:lpstr>Tahoma</vt:lpstr>
      <vt:lpstr>Times New Roman</vt:lpstr>
      <vt:lpstr>Wingdings</vt:lpstr>
      <vt:lpstr>Wingdings 2</vt:lpstr>
      <vt:lpstr>Technic</vt:lpstr>
      <vt:lpstr>CorelDRAW!</vt:lpstr>
      <vt:lpstr>Material Safety Data Sheets  (MSDS)</vt:lpstr>
      <vt:lpstr>What is a Material Safety Data Sheet?</vt:lpstr>
      <vt:lpstr>Hazard Symbols:</vt:lpstr>
      <vt:lpstr>چه كساني از MSDS استفاده ميكنند؟</vt:lpstr>
      <vt:lpstr>برگه اطلاعات ایمنی مواد شیمیایی ‹‹MSDS›› </vt:lpstr>
      <vt:lpstr>PowerPoint Presentation</vt:lpstr>
      <vt:lpstr>برچسب نام ماده شیمیایی </vt:lpstr>
      <vt:lpstr>علامت لوزی </vt:lpstr>
      <vt:lpstr>Hazard Identification</vt:lpstr>
      <vt:lpstr>آشنایی با لوزی شناسایی خطر </vt:lpstr>
      <vt:lpstr>لوزی خطر </vt:lpstr>
      <vt:lpstr>PowerPoint Presentation</vt:lpstr>
      <vt:lpstr>قابلیت اشتعال مواد شیمیایی </vt:lpstr>
      <vt:lpstr>PowerPoint Presentation</vt:lpstr>
      <vt:lpstr>خطر بهداشتی مواد</vt:lpstr>
      <vt:lpstr>PowerPoint Presentation</vt:lpstr>
      <vt:lpstr>نمونه يک MSDS:</vt:lpstr>
      <vt:lpstr> بخش 1 : اطلاعات محصول </vt:lpstr>
      <vt:lpstr>PowerPoint Presentation</vt:lpstr>
      <vt:lpstr>بخش 2 : عناصر خطر زا</vt:lpstr>
      <vt:lpstr>PowerPoint Presentation</vt:lpstr>
      <vt:lpstr>بخش 3 : اطلاعات فیزیکی </vt:lpstr>
      <vt:lpstr>PowerPoint Presentation</vt:lpstr>
      <vt:lpstr>بخش 4 : خطر حریق و انفجار </vt:lpstr>
      <vt:lpstr>بخش 5 : اطلاعات واکنش پذیری</vt:lpstr>
      <vt:lpstr>مواد ناسازگار</vt:lpstr>
      <vt:lpstr>بخش 6 : خصوصیات سم شناسی / اطلاعات خطرات بهداشتی</vt:lpstr>
      <vt:lpstr>بخش 7 : کمکهای اولیه</vt:lpstr>
      <vt:lpstr> بخش 8 : پیشگیری </vt:lpstr>
      <vt:lpstr>بخش 9 : اطلاعات تهیه کننده MSDS  </vt:lpstr>
      <vt:lpstr> سوالات مهمی که بایستی در هنگام خوانده شدنMSDS پاسخ داده شوند!</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mnasrabadi</cp:lastModifiedBy>
  <cp:revision>45</cp:revision>
  <dcterms:created xsi:type="dcterms:W3CDTF">2006-08-16T00:00:00Z</dcterms:created>
  <dcterms:modified xsi:type="dcterms:W3CDTF">2014-10-02T12:51:24Z</dcterms:modified>
</cp:coreProperties>
</file>