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5" r:id="rId7"/>
    <p:sldId id="266" r:id="rId8"/>
    <p:sldId id="267" r:id="rId9"/>
    <p:sldId id="268" r:id="rId10"/>
    <p:sldId id="270" r:id="rId11"/>
    <p:sldId id="27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12/1/2013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12/1/2013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909231"/>
            <a:ext cx="6815669" cy="1515533"/>
          </a:xfrm>
        </p:spPr>
        <p:txBody>
          <a:bodyPr/>
          <a:lstStyle/>
          <a:p>
            <a:r>
              <a:rPr lang="en-US" sz="2400" dirty="0"/>
              <a:t>Teaching word meanings should be a way for students to define their world, to move from light to dark, to a more fine-grained description of the colors that surround us. </a:t>
            </a:r>
          </a:p>
        </p:txBody>
      </p:sp>
      <p:sp>
        <p:nvSpPr>
          <p:cNvPr id="3" name="Subtitle 2"/>
          <p:cNvSpPr>
            <a:spLocks noGrp="1"/>
          </p:cNvSpPr>
          <p:nvPr>
            <p:ph type="subTitle" idx="1"/>
          </p:nvPr>
        </p:nvSpPr>
        <p:spPr>
          <a:xfrm>
            <a:off x="2626781" y="3543296"/>
            <a:ext cx="6881286" cy="1993904"/>
          </a:xfrm>
        </p:spPr>
        <p:txBody>
          <a:bodyPr>
            <a:normAutofit fontScale="85000" lnSpcReduction="20000"/>
          </a:bodyPr>
          <a:lstStyle/>
          <a:p>
            <a:r>
              <a:rPr lang="en-US" b="1" dirty="0"/>
              <a:t>A RATIONALE DIRECTLY ADDRESSING VOCABULARY DEVELOPMENT</a:t>
            </a:r>
            <a:endParaRPr lang="en-US" dirty="0"/>
          </a:p>
          <a:p>
            <a:r>
              <a:rPr lang="en-US" dirty="0"/>
              <a:t>Successful comprehension is, in some significant part, dependent on the reader's knowledge of word meanings in a given passage. Baker, Simmons, and Kame'enui</a:t>
            </a:r>
            <a:r>
              <a:rPr lang="en-US" baseline="30000" dirty="0"/>
              <a:t>1</a:t>
            </a:r>
            <a:r>
              <a:rPr lang="en-US" dirty="0"/>
              <a:t>state, "The relation between reading comprehension and vocabulary knowledge is strong and unequivocal. Although the causal direction of the relation is not understood clearly, there is evidence that the relationship is largely </a:t>
            </a:r>
            <a:r>
              <a:rPr lang="en-US" dirty="0" smtClean="0"/>
              <a:t>reciprocal</a:t>
            </a:r>
            <a:endParaRPr lang="en-US" dirty="0"/>
          </a:p>
        </p:txBody>
      </p:sp>
    </p:spTree>
    <p:extLst>
      <p:ext uri="{BB962C8B-B14F-4D97-AF65-F5344CB8AC3E}">
        <p14:creationId xmlns:p14="http://schemas.microsoft.com/office/powerpoint/2010/main" val="2871699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2500" y="2451101"/>
            <a:ext cx="7806267" cy="3145366"/>
          </a:xfrm>
        </p:spPr>
        <p:txBody>
          <a:bodyPr/>
          <a:lstStyle/>
          <a:p>
            <a:r>
              <a:rPr lang="en-US" sz="2000" dirty="0"/>
              <a:t>SUMMARY</a:t>
            </a:r>
            <a:br>
              <a:rPr lang="en-US" sz="2000" dirty="0"/>
            </a:br>
            <a:r>
              <a:rPr lang="en-US" sz="2000" dirty="0"/>
              <a:t>In sum, there are countless additional strategies that teachers can employ to assist students in building their vocabularies. However, it is essential to keep in mind that promoting extensive reading, carefully selecting which words to teach quickly and which to teach extensively, and choosing strategies that help students make cognitive connections between the new and the known are at the heart of effective vocabulary building. Last, the more intangible notion of taking delight in the world of words, modeling one's own love of language, pushing the "lexical envelope" is less subject to research study but nonetheless certainly worthy of consideration.</a:t>
            </a:r>
            <a:r>
              <a:rPr lang="en-US" dirty="0"/>
              <a:t/>
            </a:r>
            <a:br>
              <a:rPr lang="en-US" dirty="0"/>
            </a:br>
            <a:endParaRPr lang="en-US" dirty="0"/>
          </a:p>
        </p:txBody>
      </p:sp>
    </p:spTree>
    <p:extLst>
      <p:ext uri="{BB962C8B-B14F-4D97-AF65-F5344CB8AC3E}">
        <p14:creationId xmlns:p14="http://schemas.microsoft.com/office/powerpoint/2010/main" val="1704376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point of view about vocabulary</a:t>
            </a:r>
            <a:endParaRPr lang="en-US" dirty="0"/>
          </a:p>
        </p:txBody>
      </p:sp>
      <p:sp>
        <p:nvSpPr>
          <p:cNvPr id="3" name="Content Placeholder 2"/>
          <p:cNvSpPr>
            <a:spLocks noGrp="1"/>
          </p:cNvSpPr>
          <p:nvPr>
            <p:ph idx="1"/>
          </p:nvPr>
        </p:nvSpPr>
        <p:spPr>
          <a:xfrm>
            <a:off x="1295401" y="1981200"/>
            <a:ext cx="9601196" cy="3894668"/>
          </a:xfrm>
        </p:spPr>
        <p:txBody>
          <a:bodyPr/>
          <a:lstStyle/>
          <a:p>
            <a:r>
              <a:rPr lang="en-US" dirty="0" smtClean="0"/>
              <a:t>In my picture of view:</a:t>
            </a:r>
          </a:p>
          <a:p>
            <a:r>
              <a:rPr lang="en-US" dirty="0" smtClean="0"/>
              <a:t>you should pass </a:t>
            </a:r>
            <a:r>
              <a:rPr lang="en-US" dirty="0"/>
              <a:t>3 </a:t>
            </a:r>
            <a:r>
              <a:rPr lang="en-US" dirty="0" smtClean="0"/>
              <a:t>Stages to learn vocabulary skills better:</a:t>
            </a:r>
          </a:p>
          <a:p>
            <a:r>
              <a:rPr lang="en-US" dirty="0" smtClean="0"/>
              <a:t>1-you should alter your passive new words into active by practice</a:t>
            </a:r>
          </a:p>
          <a:p>
            <a:r>
              <a:rPr lang="en-US" dirty="0" smtClean="0"/>
              <a:t>2-after that you should learn new structures to make sentences… </a:t>
            </a:r>
          </a:p>
          <a:p>
            <a:r>
              <a:rPr lang="en-US" dirty="0" smtClean="0"/>
              <a:t>3-at last you should write an essay and analyze it by http:/paperrater.com/</a:t>
            </a:r>
          </a:p>
          <a:p>
            <a:r>
              <a:rPr lang="en-US" dirty="0" smtClean="0"/>
              <a:t>After these three steps you can be a good student in </a:t>
            </a:r>
            <a:r>
              <a:rPr lang="en-US" dirty="0" smtClean="0"/>
              <a:t>vocabulary.</a:t>
            </a:r>
            <a:endParaRPr lang="en-US" dirty="0"/>
          </a:p>
        </p:txBody>
      </p:sp>
    </p:spTree>
    <p:extLst>
      <p:ext uri="{BB962C8B-B14F-4D97-AF65-F5344CB8AC3E}">
        <p14:creationId xmlns:p14="http://schemas.microsoft.com/office/powerpoint/2010/main" val="486162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28898" y="1549400"/>
            <a:ext cx="6815669" cy="3606800"/>
          </a:xfrm>
        </p:spPr>
        <p:txBody>
          <a:bodyPr/>
          <a:lstStyle/>
          <a:p>
            <a:r>
              <a:rPr lang="en-US" dirty="0" smtClean="0"/>
              <a:t>" </a:t>
            </a:r>
            <a:r>
              <a:rPr lang="en-US" dirty="0"/>
              <a:t>The good news for teachers from research in vocabulary development is that vocabulary instruction does improve reading </a:t>
            </a:r>
            <a:r>
              <a:rPr lang="en-US" dirty="0" smtClean="0"/>
              <a:t>comprehension. </a:t>
            </a:r>
            <a:r>
              <a:rPr lang="en-US" dirty="0"/>
              <a:t>However, not all approaches to teaching word meanings improve comprehension. This </a:t>
            </a:r>
            <a:r>
              <a:rPr lang="en-US" dirty="0" smtClean="0"/>
              <a:t>essay</a:t>
            </a:r>
            <a:r>
              <a:rPr lang="en-US" dirty="0" smtClean="0"/>
              <a:t> </a:t>
            </a:r>
            <a:r>
              <a:rPr lang="en-US" dirty="0"/>
              <a:t>will describe some of the most practical and effective strategies </a:t>
            </a:r>
            <a:r>
              <a:rPr lang="en-US" dirty="0" smtClean="0"/>
              <a:t>that teachers </a:t>
            </a:r>
            <a:r>
              <a:rPr lang="en-US" dirty="0"/>
              <a:t>can employ with diverse learners to enhance vocabulary development and increase reading comprehension.</a:t>
            </a:r>
          </a:p>
        </p:txBody>
      </p:sp>
    </p:spTree>
    <p:extLst>
      <p:ext uri="{BB962C8B-B14F-4D97-AF65-F5344CB8AC3E}">
        <p14:creationId xmlns:p14="http://schemas.microsoft.com/office/powerpoint/2010/main" val="4072984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9800" y="863600"/>
            <a:ext cx="10388600" cy="5358903"/>
          </a:xfrm>
          <a:prstGeom prst="rect">
            <a:avLst/>
          </a:prstGeom>
        </p:spPr>
        <p:txBody>
          <a:bodyPr wrap="square">
            <a:spAutoFit/>
          </a:bodyPr>
          <a:lstStyle/>
          <a:p>
            <a:pPr>
              <a:lnSpc>
                <a:spcPct val="115000"/>
              </a:lnSpc>
            </a:pPr>
            <a:r>
              <a:rPr lang="en-US" sz="1400" b="1" dirty="0">
                <a:solidFill>
                  <a:srgbClr val="2676BC"/>
                </a:solidFill>
                <a:latin typeface="Verdana" panose="020B0604030504040204" pitchFamily="34" charset="0"/>
                <a:ea typeface="Times New Roman" panose="02020603050405020304" pitchFamily="18" charset="0"/>
                <a:cs typeface="Times New Roman" panose="02020603050405020304" pitchFamily="18" charset="0"/>
              </a:rPr>
              <a:t>WHAT DOESN'T WORK?</a:t>
            </a:r>
            <a:endParaRPr lang="en-US" sz="1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750"/>
              </a:spcAft>
            </a:pPr>
            <a:r>
              <a:rPr lang="en-US" sz="14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There are a number of traditional teaching practices related to vocabulary that deserve to be left in the "instructional dustbin." The key weakness in all of these practices is the limited or rote interaction students have with the new word/concept. Let us quickly review the most common of these less effective approaches.</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225"/>
              </a:spcAft>
              <a:tabLst>
                <a:tab pos="457200" algn="l"/>
              </a:tabLst>
            </a:pPr>
            <a:r>
              <a:rPr lang="en-US" sz="2000" i="1" dirty="0" smtClean="0">
                <a:solidFill>
                  <a:srgbClr val="333333"/>
                </a:solidFill>
                <a:latin typeface="inherit"/>
                <a:ea typeface="Times New Roman" panose="02020603050405020304" pitchFamily="18" charset="0"/>
                <a:cs typeface="Times New Roman" panose="02020603050405020304" pitchFamily="18" charset="0"/>
              </a:rPr>
              <a:t>*</a:t>
            </a:r>
            <a:r>
              <a:rPr lang="en-US" sz="1400" i="1" dirty="0" smtClean="0">
                <a:solidFill>
                  <a:srgbClr val="333333"/>
                </a:solidFill>
                <a:latin typeface="inherit"/>
                <a:ea typeface="Times New Roman" panose="02020603050405020304" pitchFamily="18" charset="0"/>
                <a:cs typeface="Times New Roman" panose="02020603050405020304" pitchFamily="18" charset="0"/>
              </a:rPr>
              <a:t>Look </a:t>
            </a:r>
            <a:r>
              <a:rPr lang="en-US" sz="1400" i="1" dirty="0">
                <a:solidFill>
                  <a:srgbClr val="333333"/>
                </a:solidFill>
                <a:latin typeface="inherit"/>
                <a:ea typeface="Times New Roman" panose="02020603050405020304" pitchFamily="18" charset="0"/>
                <a:cs typeface="Times New Roman" panose="02020603050405020304" pitchFamily="18" charset="0"/>
              </a:rPr>
              <a:t>them up</a:t>
            </a:r>
            <a:r>
              <a:rPr lang="en-US" sz="14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 Certainly dictionaries have their place, especially during writing, but the act of looking up a word and copying a definition is not likely to result in vocabulary learning (especially if there are long lists of unrelated words to look up and for which to copy the definitions).</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225"/>
              </a:spcAft>
              <a:tabLst>
                <a:tab pos="457200" algn="l"/>
              </a:tabLst>
            </a:pPr>
            <a:r>
              <a:rPr lang="en-US" i="1" dirty="0" smtClean="0">
                <a:solidFill>
                  <a:srgbClr val="333333"/>
                </a:solidFill>
                <a:latin typeface="inherit"/>
                <a:ea typeface="Times New Roman" panose="02020603050405020304" pitchFamily="18" charset="0"/>
                <a:cs typeface="Times New Roman" panose="02020603050405020304" pitchFamily="18" charset="0"/>
              </a:rPr>
              <a:t>*</a:t>
            </a:r>
            <a:r>
              <a:rPr lang="en-US" sz="1400" i="1" dirty="0" smtClean="0">
                <a:solidFill>
                  <a:srgbClr val="333333"/>
                </a:solidFill>
                <a:latin typeface="inherit"/>
                <a:ea typeface="Times New Roman" panose="02020603050405020304" pitchFamily="18" charset="0"/>
                <a:cs typeface="Times New Roman" panose="02020603050405020304" pitchFamily="18" charset="0"/>
              </a:rPr>
              <a:t>Use </a:t>
            </a:r>
            <a:r>
              <a:rPr lang="en-US" sz="1400" i="1" dirty="0">
                <a:solidFill>
                  <a:srgbClr val="333333"/>
                </a:solidFill>
                <a:latin typeface="inherit"/>
                <a:ea typeface="Times New Roman" panose="02020603050405020304" pitchFamily="18" charset="0"/>
                <a:cs typeface="Times New Roman" panose="02020603050405020304" pitchFamily="18" charset="0"/>
              </a:rPr>
              <a:t>them in a sentence</a:t>
            </a:r>
            <a:r>
              <a:rPr lang="en-US" sz="14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 Writing sentences with new vocabulary AFTER some understanding of the word is helpful; however to assign this task before the study of word meaning is of little value.</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225"/>
              </a:spcAft>
              <a:tabLst>
                <a:tab pos="457200" algn="l"/>
              </a:tabLst>
            </a:pPr>
            <a:r>
              <a:rPr lang="en-US" i="1" dirty="0" smtClean="0">
                <a:solidFill>
                  <a:srgbClr val="333333"/>
                </a:solidFill>
                <a:latin typeface="inherit"/>
                <a:ea typeface="Times New Roman" panose="02020603050405020304" pitchFamily="18" charset="0"/>
                <a:cs typeface="Times New Roman" panose="02020603050405020304" pitchFamily="18" charset="0"/>
              </a:rPr>
              <a:t>*</a:t>
            </a:r>
            <a:r>
              <a:rPr lang="en-US" sz="1400" i="1" dirty="0" smtClean="0">
                <a:solidFill>
                  <a:srgbClr val="333333"/>
                </a:solidFill>
                <a:latin typeface="inherit"/>
                <a:ea typeface="Times New Roman" panose="02020603050405020304" pitchFamily="18" charset="0"/>
                <a:cs typeface="Times New Roman" panose="02020603050405020304" pitchFamily="18" charset="0"/>
              </a:rPr>
              <a:t>Use </a:t>
            </a:r>
            <a:r>
              <a:rPr lang="en-US" sz="1400" i="1" dirty="0">
                <a:solidFill>
                  <a:srgbClr val="333333"/>
                </a:solidFill>
                <a:latin typeface="inherit"/>
                <a:ea typeface="Times New Roman" panose="02020603050405020304" pitchFamily="18" charset="0"/>
                <a:cs typeface="Times New Roman" panose="02020603050405020304" pitchFamily="18" charset="0"/>
              </a:rPr>
              <a:t>context</a:t>
            </a:r>
            <a:r>
              <a:rPr lang="en-US" sz="14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 There is little research to suggest that context is a very reliable source of learning word meanings. Nagy</a:t>
            </a:r>
            <a:r>
              <a:rPr lang="en-US" sz="1400" baseline="300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3</a:t>
            </a:r>
            <a:r>
              <a:rPr lang="en-US" sz="14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 found that students reading at grade level had about a one twentieth chance of learning the meaning of a word from context. This, of course, is not to say that context is unimportant but that students need a broader range of instructional guidance than the exhortation "Use context."</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225"/>
              </a:spcAft>
              <a:tabLst>
                <a:tab pos="457200" algn="l"/>
              </a:tabLst>
            </a:pPr>
            <a:r>
              <a:rPr lang="en-US" sz="2000" i="1" dirty="0" smtClean="0">
                <a:solidFill>
                  <a:srgbClr val="333333"/>
                </a:solidFill>
                <a:latin typeface="inherit"/>
                <a:ea typeface="Times New Roman" panose="02020603050405020304" pitchFamily="18" charset="0"/>
                <a:cs typeface="Times New Roman" panose="02020603050405020304" pitchFamily="18" charset="0"/>
              </a:rPr>
              <a:t>*</a:t>
            </a:r>
            <a:r>
              <a:rPr lang="en-US" sz="1400" i="1" dirty="0" smtClean="0">
                <a:solidFill>
                  <a:srgbClr val="333333"/>
                </a:solidFill>
                <a:latin typeface="inherit"/>
                <a:ea typeface="Times New Roman" panose="02020603050405020304" pitchFamily="18" charset="0"/>
                <a:cs typeface="Times New Roman" panose="02020603050405020304" pitchFamily="18" charset="0"/>
              </a:rPr>
              <a:t>Memorize </a:t>
            </a:r>
            <a:r>
              <a:rPr lang="en-US" sz="1400" i="1" dirty="0">
                <a:solidFill>
                  <a:srgbClr val="333333"/>
                </a:solidFill>
                <a:latin typeface="inherit"/>
                <a:ea typeface="Times New Roman" panose="02020603050405020304" pitchFamily="18" charset="0"/>
                <a:cs typeface="Times New Roman" panose="02020603050405020304" pitchFamily="18" charset="0"/>
              </a:rPr>
              <a:t>definitions</a:t>
            </a:r>
            <a:r>
              <a:rPr lang="en-US" sz="14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 Rote learning of word meanings is likely to results, at best, in the ability to parrot back what is not clearly understood.</a:t>
            </a:r>
            <a:endParaRPr lang="en-US" sz="1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750"/>
              </a:spcAft>
            </a:pPr>
            <a:r>
              <a:rPr lang="en-US" sz="14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The common shortcoming in all of these less effective approaches is the lack of active student involvement in connecting the new concept/meaning to their existing knowledge base. Vocabulary learning, like most other learning, must be based on the learner's active engagement in constructing understanding, not simply on passive re-presenting of information from a text or lecture.</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76278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3300" y="898942"/>
            <a:ext cx="10426700" cy="4893647"/>
          </a:xfrm>
          <a:prstGeom prst="rect">
            <a:avLst/>
          </a:prstGeom>
        </p:spPr>
        <p:txBody>
          <a:bodyPr wrap="square">
            <a:spAutoFit/>
          </a:bodyPr>
          <a:lstStyle/>
          <a:p>
            <a:r>
              <a:rPr lang="en-US" sz="2400" dirty="0"/>
              <a:t>WHAT DOES WORK?</a:t>
            </a:r>
          </a:p>
          <a:p>
            <a:r>
              <a:rPr lang="en-US" sz="2400" dirty="0"/>
              <a:t>Reviewing the research literature on vocabulary instruction leads to the conclusion that there is no single best strategy to teach word meanings but that all effective strategies require students to go beyond the definitional and forge connections between the new and the known. Nagy3 summarizes the research on effective vocabulary teaching as coming down to three critical notions:</a:t>
            </a:r>
          </a:p>
          <a:p>
            <a:r>
              <a:rPr lang="en-US" sz="2400" dirty="0"/>
              <a:t>1.	Integration—connecting new vocabulary to prior knowledge</a:t>
            </a:r>
          </a:p>
          <a:p>
            <a:r>
              <a:rPr lang="en-US" sz="2400" dirty="0"/>
              <a:t>2.	Repetition—encountering/using the word/concept many times</a:t>
            </a:r>
          </a:p>
          <a:p>
            <a:r>
              <a:rPr lang="en-US" sz="2400" dirty="0"/>
              <a:t>3.	Meaningful use—multiple opportunities to use new words in reading, writing and soon discussion.</a:t>
            </a:r>
          </a:p>
          <a:p>
            <a:r>
              <a:rPr lang="en-US" sz="2400" dirty="0"/>
              <a:t>The following section will explore some practical strategies that secondary teachers can employ to increase the integration, repetition, and meaningful use of new vocabulary.</a:t>
            </a:r>
          </a:p>
        </p:txBody>
      </p:sp>
    </p:spTree>
    <p:extLst>
      <p:ext uri="{BB962C8B-B14F-4D97-AF65-F5344CB8AC3E}">
        <p14:creationId xmlns:p14="http://schemas.microsoft.com/office/powerpoint/2010/main" val="3878589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286000" y="1054097"/>
            <a:ext cx="7620000" cy="4542782"/>
          </a:xfrm>
          <a:prstGeom prst="rect">
            <a:avLst/>
          </a:prstGeom>
        </p:spPr>
        <p:txBody>
          <a:bodyPr wrap="square">
            <a:spAutoFit/>
          </a:bodyPr>
          <a:lstStyle/>
          <a:p>
            <a:r>
              <a:rPr lang="en-US" sz="1600" dirty="0"/>
              <a:t>Increase the Amount of Independent Reading</a:t>
            </a:r>
          </a:p>
          <a:p>
            <a:r>
              <a:rPr lang="en-US" sz="1600" dirty="0"/>
              <a:t>The largest influence on students' vocabulary is the sheer volume of reading they do, especially wide reading that includes a rich variety of texts. This presents a particularly difficult challenge for </a:t>
            </a:r>
            <a:r>
              <a:rPr lang="en-US" sz="1600" dirty="0" smtClean="0"/>
              <a:t>students </a:t>
            </a:r>
            <a:r>
              <a:rPr lang="en-US" sz="1600" dirty="0"/>
              <a:t>who lack the reading habit. The following strategies can help motivate reluctant readers:</a:t>
            </a:r>
          </a:p>
          <a:p>
            <a:r>
              <a:rPr lang="en-US" sz="1600" dirty="0"/>
              <a:t>1.	Matching text difficulty to student reading level and personal interests (e.g. using the </a:t>
            </a:r>
            <a:r>
              <a:rPr lang="en-US" sz="1600" dirty="0" err="1"/>
              <a:t>Lexile</a:t>
            </a:r>
            <a:r>
              <a:rPr lang="en-US" sz="1600" dirty="0"/>
              <a:t> system)</a:t>
            </a:r>
          </a:p>
          <a:p>
            <a:r>
              <a:rPr lang="en-US" sz="1600" dirty="0"/>
              <a:t>2.	Reading incentive programs that include taking quizzes on books read (e.g., Accelerated Reader, Reading Counts)</a:t>
            </a:r>
          </a:p>
          <a:p>
            <a:r>
              <a:rPr lang="en-US" sz="1600" dirty="0"/>
              <a:t>3.	Regular discussion, such as literature circles, book clubs, quick reviews, of what students are reading</a:t>
            </a:r>
          </a:p>
          <a:p>
            <a:r>
              <a:rPr lang="en-US" sz="1600" dirty="0"/>
              <a:t>4.	Setting weekly/individual goals for reading volume</a:t>
            </a:r>
          </a:p>
          <a:p>
            <a:pPr marL="342900" indent="-342900">
              <a:buAutoNum type="arabicPeriod" startAt="5"/>
            </a:pPr>
            <a:r>
              <a:rPr lang="en-US" sz="1600" dirty="0" smtClean="0"/>
              <a:t>Adding </a:t>
            </a:r>
            <a:r>
              <a:rPr lang="en-US" sz="1600" dirty="0"/>
              <a:t>more structure to Sustained Silent Reading by including a 5-minute quick-write at the end of the reading period, then randomly selecting three or four papers to read/grade to increase student accountability</a:t>
            </a:r>
            <a:r>
              <a:rPr lang="en-US" sz="1600" dirty="0" smtClean="0"/>
              <a:t>.</a:t>
            </a:r>
          </a:p>
        </p:txBody>
      </p:sp>
    </p:spTree>
    <p:extLst>
      <p:ext uri="{BB962C8B-B14F-4D97-AF65-F5344CB8AC3E}">
        <p14:creationId xmlns:p14="http://schemas.microsoft.com/office/powerpoint/2010/main" val="1120817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9300" y="1399706"/>
            <a:ext cx="10248900" cy="4794198"/>
          </a:xfrm>
          <a:prstGeom prst="rect">
            <a:avLst/>
          </a:prstGeom>
        </p:spPr>
        <p:txBody>
          <a:bodyPr wrap="square">
            <a:spAutoFit/>
          </a:bodyPr>
          <a:lstStyle/>
          <a:p>
            <a:pPr>
              <a:lnSpc>
                <a:spcPct val="115000"/>
              </a:lnSpc>
            </a:pPr>
            <a:r>
              <a:rPr lang="en-US" sz="1200" b="1" dirty="0">
                <a:solidFill>
                  <a:srgbClr val="293A88"/>
                </a:solidFill>
                <a:latin typeface="Verdana" panose="020B0604030504040204" pitchFamily="34" charset="0"/>
                <a:ea typeface="Times New Roman" panose="02020603050405020304" pitchFamily="18" charset="0"/>
                <a:cs typeface="Times New Roman" panose="02020603050405020304" pitchFamily="18" charset="0"/>
              </a:rPr>
              <a:t>Select the Most Important Words to Teach</a:t>
            </a:r>
            <a:endParaRPr lang="en-US" sz="12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750"/>
              </a:spcAft>
            </a:pPr>
            <a:r>
              <a:rPr lang="en-US" sz="12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Students with weak lexical skills are likely to view all new words as equally challenging and important, so it is imperative for the teacher to point out those words that are truly vital to a secondary student's academic vocabulary base. Unfortunately, teachers who gravitated toward English instruction, in great part out of a passion for language and literature, may find all words of equal merit and devote too much instructional time to interesting and unusual, yet low-frequency, words, that a less prepared reader is unlikely to encounter ever again. This lexical accessorizing is overwhelming to a reader who may be striving simply to get the gist of a novel, and it proves to be even more daunting as the student attempts to study a litany of unfamiliar terms. Graves and Graves</a:t>
            </a:r>
            <a:r>
              <a:rPr lang="en-US" sz="1200" baseline="300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4</a:t>
            </a:r>
            <a:r>
              <a:rPr lang="en-US" sz="12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 make a helpful distinction between teaching vocabulary and teaching concepts. Teaching vocabulary is teaching new labels / finer distinctions for familiar concepts. In contrast, teaching concepts involves introducing students to new ideas / notions / theories / and so on that require significantly more instruction to build real understanding. Teachers can get more out of direct vocabulary work by selecting words carefully. More time-consuming and complex strategies are best saved for conceptually challenging words, while relatively expedient strategies can assist students in learning new labels or drawing finer-grained distinctions around known concepts. Making wise choices about which words to teach directly, how much time to take, and when enough is enough is essential to vocabulary building.</a:t>
            </a:r>
            <a:endParaRPr lang="en-US" sz="12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750"/>
              </a:spcAft>
            </a:pPr>
            <a:r>
              <a:rPr lang="en-US" sz="12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Tips for selecting words:</a:t>
            </a:r>
            <a:endParaRPr lang="en-US" sz="12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225"/>
              </a:spcAft>
              <a:tabLst>
                <a:tab pos="457200" algn="l"/>
              </a:tabLst>
            </a:pPr>
            <a:r>
              <a:rPr lang="en-US" sz="12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Distinguish between words that simply label concepts students know and new words that represent new concepts.</a:t>
            </a:r>
            <a:endParaRPr lang="en-US" sz="12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225"/>
              </a:spcAft>
              <a:tabLst>
                <a:tab pos="457200" algn="l"/>
              </a:tabLst>
            </a:pPr>
            <a:r>
              <a:rPr lang="en-US" sz="12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Ask yourself, "Is this concept / word </a:t>
            </a:r>
            <a:r>
              <a:rPr lang="en-US" sz="1200" i="1" dirty="0">
                <a:solidFill>
                  <a:srgbClr val="333333"/>
                </a:solidFill>
                <a:latin typeface="inherit"/>
                <a:ea typeface="Times New Roman" panose="02020603050405020304" pitchFamily="18" charset="0"/>
                <a:cs typeface="Times New Roman" panose="02020603050405020304" pitchFamily="18" charset="0"/>
              </a:rPr>
              <a:t>generative</a:t>
            </a:r>
            <a:r>
              <a:rPr lang="en-US" sz="12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 Will knowing it lead to important learning in other lessons / texts / units?"</a:t>
            </a:r>
            <a:endParaRPr lang="en-US" sz="12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225"/>
              </a:spcAft>
              <a:tabLst>
                <a:tab pos="457200" algn="l"/>
              </a:tabLst>
            </a:pPr>
            <a:r>
              <a:rPr lang="en-US" sz="12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Be cautious to not "accessorize" vocabulary (e.g., spend too much time going over many clever adjectives that are very story specific and not likely to occur frequently). Rather, focus attention on critical academic vocabulary that is essential to understanding the big ideas in a text (e.g., </a:t>
            </a:r>
            <a:r>
              <a:rPr lang="en-US" sz="1200" i="1" dirty="0">
                <a:solidFill>
                  <a:srgbClr val="333333"/>
                </a:solidFill>
                <a:latin typeface="inherit"/>
                <a:ea typeface="Times New Roman" panose="02020603050405020304" pitchFamily="18" charset="0"/>
                <a:cs typeface="Times New Roman" panose="02020603050405020304" pitchFamily="18" charset="0"/>
              </a:rPr>
              <a:t>prejudicial:</a:t>
            </a:r>
            <a:r>
              <a:rPr lang="en-US" sz="12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 As students learn the meanings of </a:t>
            </a:r>
            <a:r>
              <a:rPr lang="en-US" sz="1200" i="1" dirty="0">
                <a:solidFill>
                  <a:srgbClr val="333333"/>
                </a:solidFill>
                <a:latin typeface="inherit"/>
                <a:ea typeface="Times New Roman" panose="02020603050405020304" pitchFamily="18" charset="0"/>
                <a:cs typeface="Times New Roman" panose="02020603050405020304" pitchFamily="18" charset="0"/>
              </a:rPr>
              <a:t>pre-</a:t>
            </a:r>
            <a:r>
              <a:rPr lang="en-US" sz="12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 and </a:t>
            </a:r>
            <a:r>
              <a:rPr lang="en-US" sz="1200" i="1" dirty="0">
                <a:solidFill>
                  <a:srgbClr val="333333"/>
                </a:solidFill>
                <a:latin typeface="inherit"/>
                <a:ea typeface="Times New Roman" panose="02020603050405020304" pitchFamily="18" charset="0"/>
                <a:cs typeface="Times New Roman" panose="02020603050405020304" pitchFamily="18" charset="0"/>
              </a:rPr>
              <a:t>judge</a:t>
            </a:r>
            <a:r>
              <a:rPr lang="en-US" sz="12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 they can connect to other concepts they know, such as "unfair.")</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4735522" y="691820"/>
            <a:ext cx="2276457" cy="707886"/>
          </a:xfrm>
          <a:prstGeom prst="rect">
            <a:avLst/>
          </a:prstGeom>
        </p:spPr>
        <p:txBody>
          <a:bodyPr wrap="none">
            <a:spAutoFit/>
          </a:bodyPr>
          <a:lstStyle/>
          <a:p>
            <a:pPr algn="ctr"/>
            <a:r>
              <a:rPr lang="en-US" sz="4000" b="1" u="sng" dirty="0" smtClean="0"/>
              <a:t>Teachers:</a:t>
            </a:r>
            <a:endParaRPr lang="en-US" sz="4000" b="1" u="sng" dirty="0"/>
          </a:p>
        </p:txBody>
      </p:sp>
    </p:spTree>
    <p:extLst>
      <p:ext uri="{BB962C8B-B14F-4D97-AF65-F5344CB8AC3E}">
        <p14:creationId xmlns:p14="http://schemas.microsoft.com/office/powerpoint/2010/main" val="1070551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500" y="814150"/>
            <a:ext cx="10591800" cy="5078313"/>
          </a:xfrm>
          <a:prstGeom prst="rect">
            <a:avLst/>
          </a:prstGeom>
        </p:spPr>
        <p:txBody>
          <a:bodyPr wrap="square">
            <a:spAutoFit/>
          </a:bodyPr>
          <a:lstStyle/>
          <a:p>
            <a:r>
              <a:rPr lang="en-US" dirty="0"/>
              <a:t>Brief Strategies for Vocabulary Development </a:t>
            </a:r>
            <a:endParaRPr lang="en-US" dirty="0" smtClean="0"/>
          </a:p>
          <a:p>
            <a:r>
              <a:rPr lang="en-US" dirty="0" smtClean="0"/>
              <a:t>Words </a:t>
            </a:r>
            <a:r>
              <a:rPr lang="en-US" dirty="0"/>
              <a:t>that are new to students but represent familiar concepts can be addressed using a number of relatively quick instructional tactics. Many of these (e.g., synonyms, antonyms, examples) are optimal for </a:t>
            </a:r>
            <a:r>
              <a:rPr lang="en-US" dirty="0" err="1"/>
              <a:t>prereading</a:t>
            </a:r>
            <a:r>
              <a:rPr lang="en-US" dirty="0"/>
              <a:t> and oral reading, which call for more expedient approaches.</a:t>
            </a:r>
          </a:p>
          <a:p>
            <a:r>
              <a:rPr lang="en-US" dirty="0"/>
              <a:t>1.	Teach synonyms. Provide a synonym students know, (e.g., link stringent to the known word strict).</a:t>
            </a:r>
          </a:p>
          <a:p>
            <a:r>
              <a:rPr lang="en-US" dirty="0"/>
              <a:t>2.	Teach antonyms. Not all words have antonyms, but thinking about for those that do, opposite requires their students to evaluate the critical attributes of the words in question.</a:t>
            </a:r>
          </a:p>
          <a:p>
            <a:r>
              <a:rPr lang="en-US" dirty="0"/>
              <a:t>3.	Paraphrase definitions. Requiring students to use their own words increases connection making and provides the teacher with useful informal assessment—"Do they really get it?"</a:t>
            </a:r>
          </a:p>
          <a:p>
            <a:r>
              <a:rPr lang="en-US" dirty="0"/>
              <a:t>4.	Provide examples. The more personalized the better. An example for the new word egregious might be Ms. Kinsella's 110-page reading assignment was egregious indeed!</a:t>
            </a:r>
          </a:p>
          <a:p>
            <a:r>
              <a:rPr lang="en-US" dirty="0"/>
              <a:t>5.	Provide </a:t>
            </a:r>
            <a:r>
              <a:rPr lang="en-US" dirty="0" err="1"/>
              <a:t>nonexamples</a:t>
            </a:r>
            <a:r>
              <a:rPr lang="en-US" dirty="0"/>
              <a:t>. Similar to using antonyms, providing non-examples requires students to evaluate a word's attributes. Invite students to explain why it is not an example.</a:t>
            </a:r>
          </a:p>
          <a:p>
            <a:r>
              <a:rPr lang="en-US" dirty="0"/>
              <a:t>6.	Ask for sentences that "show you know." Students construct novel sentences confirming their understanding of a new word, using more than one new word per sentence to show that connections can also be useful.</a:t>
            </a:r>
          </a:p>
          <a:p>
            <a:r>
              <a:rPr lang="en-US" dirty="0"/>
              <a:t>7.	Teach word sorting. Provide a list of vocabulary words from a reading selection and have students sort them into various categories (e.g., parts of speech, branches of government). Students can re-sort words into "guess my sort" using categories of their own choosing.</a:t>
            </a:r>
          </a:p>
        </p:txBody>
      </p:sp>
    </p:spTree>
    <p:extLst>
      <p:ext uri="{BB962C8B-B14F-4D97-AF65-F5344CB8AC3E}">
        <p14:creationId xmlns:p14="http://schemas.microsoft.com/office/powerpoint/2010/main" val="3518354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6198" y="2201331"/>
            <a:ext cx="6815669" cy="3056468"/>
          </a:xfrm>
        </p:spPr>
        <p:txBody>
          <a:bodyPr/>
          <a:lstStyle/>
          <a:p>
            <a:r>
              <a:rPr lang="en-US" sz="1600" dirty="0" smtClean="0"/>
              <a:t>List-Group-Label</a:t>
            </a:r>
            <a:r>
              <a:rPr lang="en-US" sz="1600" dirty="0"/>
              <a:t/>
            </a:r>
            <a:br>
              <a:rPr lang="en-US" sz="1600" dirty="0"/>
            </a:br>
            <a:r>
              <a:rPr lang="en-US" sz="1600" dirty="0"/>
              <a:t>This is a form of structured brainstorming designed to help students identify what they know about a concept and the words related to the concept while provoking a degree of analysis and critical thinking. These are the directions to students:</a:t>
            </a:r>
            <a:br>
              <a:rPr lang="en-US" sz="1600" dirty="0"/>
            </a:br>
            <a:r>
              <a:rPr lang="en-US" sz="1600" dirty="0"/>
              <a:t>1.	Think of all the words related to ______. (a key "big idea" in the text)</a:t>
            </a:r>
            <a:br>
              <a:rPr lang="en-US" sz="1600" dirty="0"/>
            </a:br>
            <a:r>
              <a:rPr lang="en-US" sz="1600" dirty="0"/>
              <a:t>2.	Group the words listed by some shared characteristics or commonalties.</a:t>
            </a:r>
            <a:br>
              <a:rPr lang="en-US" sz="1600" dirty="0"/>
            </a:br>
            <a:r>
              <a:rPr lang="en-US" sz="1600" dirty="0"/>
              <a:t>3.	Decide on a label for each group.</a:t>
            </a:r>
            <a:br>
              <a:rPr lang="en-US" sz="1600" dirty="0"/>
            </a:br>
            <a:r>
              <a:rPr lang="en-US" sz="1600" dirty="0"/>
              <a:t>4.	Try to add words to the categories on the organized lists.</a:t>
            </a:r>
            <a:br>
              <a:rPr lang="en-US" sz="1600" dirty="0"/>
            </a:br>
            <a:r>
              <a:rPr lang="en-US" sz="1600" dirty="0"/>
              <a:t>Working in small groups or pairs, each group shares with the class its method of categorization and the thinking behind its choices, while adding words from other class members. Teachers can extend this activity by having students convert their organized concepts into a Semantic Map which a visual expression of their thinking.</a:t>
            </a:r>
            <a:br>
              <a:rPr lang="en-US" sz="1600" dirty="0"/>
            </a:br>
            <a:r>
              <a:rPr lang="en-US" sz="1600" dirty="0"/>
              <a:t>List-group-label is an excellent </a:t>
            </a:r>
            <a:r>
              <a:rPr lang="en-US" sz="1600" dirty="0" smtClean="0"/>
              <a:t>pre reading </a:t>
            </a:r>
            <a:r>
              <a:rPr lang="en-US" sz="1600" dirty="0"/>
              <a:t>activity to build on prior knowledge, introduce critical concepts, and ensure attention during selection reading.</a:t>
            </a:r>
            <a:r>
              <a:rPr lang="en-US" sz="1400" dirty="0"/>
              <a:t/>
            </a:r>
            <a:br>
              <a:rPr lang="en-US" sz="1400" dirty="0"/>
            </a:br>
            <a:endParaRPr lang="en-US" sz="1400" dirty="0"/>
          </a:p>
        </p:txBody>
      </p:sp>
    </p:spTree>
    <p:extLst>
      <p:ext uri="{BB962C8B-B14F-4D97-AF65-F5344CB8AC3E}">
        <p14:creationId xmlns:p14="http://schemas.microsoft.com/office/powerpoint/2010/main" val="623476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0100" y="573372"/>
            <a:ext cx="10528300" cy="5762857"/>
          </a:xfrm>
          <a:prstGeom prst="rect">
            <a:avLst/>
          </a:prstGeom>
        </p:spPr>
      </p:pic>
    </p:spTree>
    <p:extLst>
      <p:ext uri="{BB962C8B-B14F-4D97-AF65-F5344CB8AC3E}">
        <p14:creationId xmlns:p14="http://schemas.microsoft.com/office/powerpoint/2010/main" val="4515638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60</TotalTime>
  <Words>745</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Garamond</vt:lpstr>
      <vt:lpstr>inherit</vt:lpstr>
      <vt:lpstr>Times New Roman</vt:lpstr>
      <vt:lpstr>Verdana</vt:lpstr>
      <vt:lpstr>Organic</vt:lpstr>
      <vt:lpstr>Teaching word meanings should be a way for students to define their world, to move from light to dark, to a more fine-grained description of the colors that surround us. </vt:lpstr>
      <vt:lpstr>PowerPoint Presentation</vt:lpstr>
      <vt:lpstr>PowerPoint Presentation</vt:lpstr>
      <vt:lpstr>PowerPoint Presentation</vt:lpstr>
      <vt:lpstr>PowerPoint Presentation</vt:lpstr>
      <vt:lpstr>PowerPoint Presentation</vt:lpstr>
      <vt:lpstr>PowerPoint Presentation</vt:lpstr>
      <vt:lpstr>List-Group-Label This is a form of structured brainstorming designed to help students identify what they know about a concept and the words related to the concept while provoking a degree of analysis and critical thinking. These are the directions to students: 1. Think of all the words related to ______. (a key "big idea" in the text) 2. Group the words listed by some shared characteristics or commonalties. 3. Decide on a label for each group. 4. Try to add words to the categories on the organized lists. Working in small groups or pairs, each group shares with the class its method of categorization and the thinking behind its choices, while adding words from other class members. Teachers can extend this activity by having students convert their organized concepts into a Semantic Map which a visual expression of their thinking. List-group-label is an excellent pre reading activity to build on prior knowledge, introduce critical concepts, and ensure attention during selection reading. </vt:lpstr>
      <vt:lpstr>PowerPoint Presentation</vt:lpstr>
      <vt:lpstr>SUMMARY In sum, there are countless additional strategies that teachers can employ to assist students in building their vocabularies. However, it is essential to keep in mind that promoting extensive reading, carefully selecting which words to teach quickly and which to teach extensively, and choosing strategies that help students make cognitive connections between the new and the known are at the heart of effective vocabulary building. Last, the more intangible notion of taking delight in the world of words, modeling one's own love of language, pushing the "lexical envelope" is less subject to research study but nonetheless certainly worthy of consideration. </vt:lpstr>
      <vt:lpstr>My point of view about vocabulary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word meanings should be a way for students to define their world, to move from light to dark, to a more fine-grained description of the colors that surround us.</dc:title>
  <dc:creator>PaRs AfzAr</dc:creator>
  <cp:lastModifiedBy>PaRs AfzAr</cp:lastModifiedBy>
  <cp:revision>9</cp:revision>
  <dcterms:created xsi:type="dcterms:W3CDTF">2013-11-30T11:13:00Z</dcterms:created>
  <dcterms:modified xsi:type="dcterms:W3CDTF">2013-12-01T09:06:58Z</dcterms:modified>
</cp:coreProperties>
</file>