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24"/>
  </p:handoutMasterIdLst>
  <p:sldIdLst>
    <p:sldId id="256" r:id="rId4"/>
    <p:sldId id="357" r:id="rId5"/>
    <p:sldId id="367" r:id="rId6"/>
    <p:sldId id="358" r:id="rId7"/>
    <p:sldId id="361" r:id="rId8"/>
    <p:sldId id="372" r:id="rId9"/>
    <p:sldId id="366" r:id="rId10"/>
    <p:sldId id="362" r:id="rId11"/>
    <p:sldId id="368" r:id="rId12"/>
    <p:sldId id="369" r:id="rId13"/>
    <p:sldId id="370" r:id="rId14"/>
    <p:sldId id="371" r:id="rId15"/>
    <p:sldId id="375" r:id="rId16"/>
    <p:sldId id="377" r:id="rId17"/>
    <p:sldId id="378" r:id="rId18"/>
    <p:sldId id="379" r:id="rId19"/>
    <p:sldId id="380" r:id="rId20"/>
    <p:sldId id="381" r:id="rId21"/>
    <p:sldId id="382" r:id="rId22"/>
    <p:sldId id="383" r:id="rId23"/>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vad" initials="J" lastIdx="1" clrIdx="0"/>
  <p:cmAuthor id="1" name="M.Salarieh"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864" y="-7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11-25T01:08:35.856" idx="1">
    <p:pos x="4713" y="2147"/>
    <p:text>لیبرال های کلاسیک کارایی در تولید را به حداقل رساندن هزینه ها تعریف میکنند اما رادیکال ها بر عکس کارآیی را حداقلی کردن نهاده ها تعرریف میکنند.</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12/31/2013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1435/02/28</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1435/02/28</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1435/02/28</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1435/02/28</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1435/02/28</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1435/02/28</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1435/02/28</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1435/02/28</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1435/02/28</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1435/02/28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1435/02/28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1435/02/28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1435/02/28</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1435/02/28</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1435/02/28</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1435/02/28</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1435/02/28</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1435/02/28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1435/02/28</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1435/02/28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lnSpcReduction="10000"/>
          </a:bodyPr>
          <a:lstStyle/>
          <a:p>
            <a:pPr eaLnBrk="1" fontAlgn="auto" hangingPunct="1">
              <a:spcAft>
                <a:spcPts val="0"/>
              </a:spcAft>
              <a:buFont typeface="Wingdings 2"/>
              <a:buNone/>
              <a:defRPr/>
            </a:pPr>
            <a:r>
              <a:rPr lang="fa-IR" sz="2800" dirty="0" smtClean="0">
                <a:solidFill>
                  <a:srgbClr val="0070C0"/>
                </a:solidFill>
                <a:cs typeface="B Yekan" pitchFamily="2" charset="-78"/>
              </a:rPr>
              <a:t>اقتصاد سیاسی تطبیقی</a:t>
            </a:r>
          </a:p>
          <a:p>
            <a:pPr eaLnBrk="1" fontAlgn="auto" hangingPunct="1">
              <a:spcAft>
                <a:spcPts val="0"/>
              </a:spcAft>
              <a:buFont typeface="Wingdings 2"/>
              <a:buNone/>
              <a:defRPr/>
            </a:pPr>
            <a:r>
              <a:rPr lang="fa-IR" sz="2800" dirty="0" smtClean="0">
                <a:solidFill>
                  <a:srgbClr val="0070C0"/>
                </a:solidFill>
                <a:cs typeface="B Yekan" pitchFamily="2" charset="-78"/>
              </a:rPr>
              <a:t>فصل دهم: اقتصاد سیاسی کار و صنعت</a:t>
            </a:r>
          </a:p>
          <a:p>
            <a:pPr eaLnBrk="1" fontAlgn="auto" hangingPunct="1">
              <a:spcAft>
                <a:spcPts val="0"/>
              </a:spcAft>
              <a:defRPr/>
            </a:pPr>
            <a:r>
              <a:rPr lang="fa-IR" sz="2400" smtClean="0">
                <a:solidFill>
                  <a:srgbClr val="250B55"/>
                </a:solidFill>
                <a:cs typeface="B Yekan" pitchFamily="2" charset="-78"/>
              </a:rPr>
              <a:t>آذر </a:t>
            </a:r>
            <a:r>
              <a:rPr lang="fa-IR" sz="2400" smtClean="0">
                <a:solidFill>
                  <a:srgbClr val="250B55"/>
                </a:solidFill>
                <a:cs typeface="B Yekan" pitchFamily="2" charset="-78"/>
              </a:rPr>
              <a:t>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000" dirty="0" smtClean="0">
                <a:solidFill>
                  <a:srgbClr val="250B55"/>
                </a:solidFill>
                <a:cs typeface="B Yekan" pitchFamily="2" charset="-78"/>
              </a:rPr>
              <a:t>استاد محترم: دکتر محمد جواد شريف زاده</a:t>
            </a:r>
          </a:p>
          <a:p>
            <a:pPr eaLnBrk="1" fontAlgn="auto" hangingPunct="1">
              <a:spcAft>
                <a:spcPts val="0"/>
              </a:spcAft>
              <a:buFont typeface="Wingdings 2"/>
              <a:buNone/>
              <a:defRPr/>
            </a:pPr>
            <a:r>
              <a:rPr lang="fa-IR" sz="2000" dirty="0" smtClean="0">
                <a:solidFill>
                  <a:srgbClr val="250B55"/>
                </a:solidFill>
                <a:cs typeface="B Yekan" pitchFamily="2" charset="-78"/>
              </a:rPr>
              <a:t>دانشجو: محمد سالاریه</a:t>
            </a:r>
          </a:p>
          <a:p>
            <a:pPr eaLnBrk="1" fontAlgn="auto" hangingPunct="1">
              <a:spcAft>
                <a:spcPts val="0"/>
              </a:spcAft>
              <a:buFont typeface="Wingdings 2"/>
              <a:buNone/>
              <a:defRPr/>
            </a:pPr>
            <a:r>
              <a:rPr lang="fa-IR" sz="20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رهیافت رادیکال و اتحادیه های کارگری</a:t>
            </a:r>
            <a:endParaRPr lang="en-US" dirty="0"/>
          </a:p>
        </p:txBody>
      </p:sp>
      <p:sp>
        <p:nvSpPr>
          <p:cNvPr id="3" name="Content Placeholder 2"/>
          <p:cNvSpPr>
            <a:spLocks noGrp="1"/>
          </p:cNvSpPr>
          <p:nvPr>
            <p:ph sz="quarter" idx="1"/>
          </p:nvPr>
        </p:nvSpPr>
        <p:spPr/>
        <p:txBody>
          <a:bodyPr/>
          <a:lstStyle/>
          <a:p>
            <a:r>
              <a:rPr lang="fa-IR" dirty="0" smtClean="0"/>
              <a:t>رادیکال ها معتقدند که اتحادیه ها از هدف اولیه خود یعنی چالش با قدرت سرمایه داران به کارگزارانی تبدیل شده اند که با تضمین هزینه های قابل پیش بینی نیروی کار یعنی وضعیتی که در آن تصمیمات سرمایه گذاری بلند مدت محقق میشوند عملا به منافع سرمایه داری خدمت میکنند. که در پاسخ به این همکاری اتحادیه های کارگری سرمایه داران دستمزد آنها را افزایش میدهند.</a:t>
            </a:r>
            <a:endParaRPr lang="en-US" dirty="0" smtClean="0"/>
          </a:p>
          <a:p>
            <a:r>
              <a:rPr lang="fa-IR" dirty="0" smtClean="0"/>
              <a:t>رادیکال ها همین طور از واژه بورژوایی  شدن برای توصیف فرآیندی بهره میگیرند که طی آن بخش هایی از طبقه کارگر برنامه ریزی میکند تا ابزار یک زندگی راحت را برای خودش تضمین کند در حالی که وضع اسفناک زنان، اقلیت ها و کارگران غیر اتحادیه را نادید میگیرد.</a:t>
            </a:r>
            <a:endParaRPr lang="en-US" dirty="0" smtClean="0"/>
          </a:p>
          <a:p>
            <a:r>
              <a:rPr lang="fa-IR" dirty="0" smtClean="0"/>
              <a:t>رادیکال ها انتظار دارند اتحادیه ها از کارگزاران منافع خاص به نمایندگان خواست های گسترده تر کل طبقه کارگر تبدیل شوند.</a:t>
            </a:r>
            <a:endParaRPr lang="fa-IR" dirty="0"/>
          </a:p>
        </p:txBody>
      </p:sp>
    </p:spTree>
    <p:extLst>
      <p:ext uri="{BB962C8B-B14F-4D97-AF65-F5344CB8AC3E}">
        <p14:creationId xmlns:p14="http://schemas.microsoft.com/office/powerpoint/2010/main" val="2706702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 و صنعت در اقتصاد سیاسی محافظه کار</a:t>
            </a:r>
            <a:endParaRPr lang="en-US" dirty="0"/>
          </a:p>
        </p:txBody>
      </p:sp>
      <p:sp>
        <p:nvSpPr>
          <p:cNvPr id="3" name="Content Placeholder 2"/>
          <p:cNvSpPr>
            <a:spLocks noGrp="1"/>
          </p:cNvSpPr>
          <p:nvPr>
            <p:ph sz="quarter" idx="1"/>
          </p:nvPr>
        </p:nvSpPr>
        <p:spPr>
          <a:xfrm>
            <a:off x="354360" y="1357330"/>
            <a:ext cx="8503920" cy="4572000"/>
          </a:xfrm>
        </p:spPr>
        <p:txBody>
          <a:bodyPr/>
          <a:lstStyle/>
          <a:p>
            <a:pPr>
              <a:buNone/>
            </a:pPr>
            <a:r>
              <a:rPr lang="fa-IR" b="1" dirty="0" smtClean="0"/>
              <a:t>ماهیت کار</a:t>
            </a:r>
            <a:r>
              <a:rPr lang="en-US" b="1" dirty="0" smtClean="0"/>
              <a:t>:</a:t>
            </a:r>
          </a:p>
          <a:p>
            <a:r>
              <a:rPr lang="fa-IR" dirty="0" smtClean="0"/>
              <a:t>محافظه کاران در مورد کار دیدگاه های متعارضی دارند.</a:t>
            </a:r>
            <a:endParaRPr lang="en-US" dirty="0" smtClean="0"/>
          </a:p>
          <a:p>
            <a:r>
              <a:rPr lang="fa-IR" dirty="0" smtClean="0"/>
              <a:t>برخی از محافظه کاران مذهبی به مفهوم گناه اولیه متوسل میشوند تا استدلال کنند کار تنبیهی برای نوع بشر به دلیل انکار اراده خداست و بنابراین ضرورتا امری ناخوشایند است.(مفهوم فرویدی کار به عنوان سرکوب لذت نیز موید همین است.)</a:t>
            </a:r>
            <a:endParaRPr lang="en-US" dirty="0" smtClean="0"/>
          </a:p>
          <a:p>
            <a:r>
              <a:rPr lang="fa-IR" dirty="0" smtClean="0"/>
              <a:t>اکثر محافظه کاران زمانی که کار با نظم طبیعی منطبق باشد یعنی وضعیتی که در آن سلسله مراتب اجتماعی با توانایی های متفاوت طبیعی اشخاص مختلف همخوانی دارد آن را شریف و متضمن رضایتمندی میدانند.</a:t>
            </a:r>
            <a:endParaRPr lang="en-US" dirty="0" smtClean="0"/>
          </a:p>
          <a:p>
            <a:r>
              <a:rPr lang="fa-IR" dirty="0" smtClean="0"/>
              <a:t>محافظه کاران معتقدند کار با قراهم ساختن امکان مشارکت در زندگی اجتماعی انسان ها را قادر میسازد تا به هویت فردی و اعتماد به نفس دست یابندو معتقدند تاکید افراد بر درآمد و موقعیت اجتماعی ارزش ذاتی کار را از بین میبرد.</a:t>
            </a:r>
            <a:endParaRPr lang="fa-IR" dirty="0"/>
          </a:p>
        </p:txBody>
      </p:sp>
    </p:spTree>
    <p:extLst>
      <p:ext uri="{BB962C8B-B14F-4D97-AF65-F5344CB8AC3E}">
        <p14:creationId xmlns:p14="http://schemas.microsoft.com/office/powerpoint/2010/main" val="4283934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 و صنعت در اقتصاد سیاسی محافظه کار2</a:t>
            </a:r>
            <a:endParaRPr lang="fa-IR" dirty="0"/>
          </a:p>
        </p:txBody>
      </p:sp>
      <p:sp>
        <p:nvSpPr>
          <p:cNvPr id="3" name="Content Placeholder 2"/>
          <p:cNvSpPr>
            <a:spLocks noGrp="1"/>
          </p:cNvSpPr>
          <p:nvPr>
            <p:ph sz="quarter" idx="1"/>
          </p:nvPr>
        </p:nvSpPr>
        <p:spPr/>
        <p:txBody>
          <a:bodyPr/>
          <a:lstStyle/>
          <a:p>
            <a:pPr>
              <a:buNone/>
            </a:pPr>
            <a:endParaRPr lang="en-US" dirty="0" smtClean="0"/>
          </a:p>
          <a:p>
            <a:r>
              <a:rPr lang="fa-IR" dirty="0" smtClean="0"/>
              <a:t>اکثر محافظه کاران میخواهند بدون قربانی شدن رونق ناشی از صنعتی شدن ارزش ذاتی کار را احیا کنند از طریق:</a:t>
            </a:r>
            <a:endParaRPr lang="en-US" dirty="0" smtClean="0"/>
          </a:p>
          <a:p>
            <a:pPr lvl="0"/>
            <a:r>
              <a:rPr lang="fa-IR" dirty="0" smtClean="0"/>
              <a:t>تشکیل گروه های شغلی برای ایجاد حس تعلق در کراگران  2. ایجاد محدودیت بر تجارت آزاد برای حمایت از کارگران در برابر نیروهای بازار جهانی   3. تقویت نهاد خانواده، کلیسا و محله</a:t>
            </a:r>
            <a:endParaRPr lang="en-US" dirty="0" smtClean="0"/>
          </a:p>
          <a:p>
            <a:r>
              <a:rPr lang="fa-IR" dirty="0" smtClean="0"/>
              <a:t>محافظه کاران پیش بینی میکنند پبیشرفت های تکنولوژیک، اکثر مشاغل طاقت فرسای روزانه را در جامعه حذف خواهد کرد.</a:t>
            </a:r>
            <a:endParaRPr lang="en-US"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رهیافت محافظه کاران</a:t>
            </a:r>
            <a:endParaRPr lang="fa-IR" dirty="0"/>
          </a:p>
        </p:txBody>
      </p:sp>
      <p:sp>
        <p:nvSpPr>
          <p:cNvPr id="3" name="Content Placeholder 2"/>
          <p:cNvSpPr>
            <a:spLocks noGrp="1"/>
          </p:cNvSpPr>
          <p:nvPr>
            <p:ph sz="quarter" idx="1"/>
          </p:nvPr>
        </p:nvSpPr>
        <p:spPr/>
        <p:txBody>
          <a:bodyPr/>
          <a:lstStyle/>
          <a:p>
            <a:pPr marL="241300" indent="-241300">
              <a:buNone/>
            </a:pPr>
            <a:r>
              <a:rPr lang="fa-IR" dirty="0" smtClean="0"/>
              <a:t>دلایل نظام سلسله مراتبی:</a:t>
            </a:r>
          </a:p>
          <a:p>
            <a:pPr marL="241300" indent="-241300">
              <a:buNone/>
            </a:pPr>
            <a:r>
              <a:rPr lang="fa-IR" dirty="0" smtClean="0"/>
              <a:t>محافظه کاران معتقدند وجود ساختار سلسله مراتبی اقتدار هم در شرکت ها و هم در کل جامعه ضروری است.زیرا:</a:t>
            </a:r>
          </a:p>
          <a:p>
            <a:pPr marL="241300" indent="-241300">
              <a:buAutoNum type="arabicPeriod"/>
            </a:pPr>
            <a:r>
              <a:rPr lang="fa-IR" dirty="0" smtClean="0"/>
              <a:t>بهره برداری از تفاوت در توانایی ها</a:t>
            </a:r>
          </a:p>
          <a:p>
            <a:pPr marL="241300" indent="-241300" algn="just">
              <a:buAutoNum type="arabicPeriod"/>
            </a:pPr>
            <a:r>
              <a:rPr lang="fa-IR" dirty="0" smtClean="0"/>
              <a:t>تسهیل روابط اجتماعی: اقتدار بر روابط انسانی ضروری است، چراکه اقتدار پیش بینی پذیری و ثبات را فراهم میکند.و مانع از گمراهی افراد در حقوق و تکالیفشان میشود.</a:t>
            </a:r>
          </a:p>
          <a:p>
            <a:pPr marL="241300" indent="-241300" algn="just">
              <a:buAutoNum type="arabicPeriod"/>
            </a:pPr>
            <a:r>
              <a:rPr lang="fa-IR" dirty="0" smtClean="0"/>
              <a:t>الگوهای نقشی: سلسله مراتب، نخبگان را در موقعیت قابل مشاهده قرار میدهد، جایی که آنها نقش الگوها را بازی میکنند.</a:t>
            </a:r>
          </a:p>
          <a:p>
            <a:pPr marL="241300" indent="-241300" algn="just">
              <a:buAutoNum type="arabicPeriod"/>
            </a:pPr>
            <a:r>
              <a:rPr lang="fa-IR" dirty="0" smtClean="0"/>
              <a:t>هویت یابی: اگر همه افراد جایگاه های یکسانی داشته باشند و به صورت یکسانی با آنها رفتار شود، نخواهند توانست تصویری خاص به خودشان را ارائه دهند.</a:t>
            </a:r>
          </a:p>
          <a:p>
            <a:pPr marL="241300" indent="-241300" algn="just">
              <a:buAutoNum type="arabicPeriod"/>
            </a:pPr>
            <a:endParaRPr lang="en-US"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رهیافت محافظه کاران 2</a:t>
            </a:r>
            <a:endParaRPr lang="fa-IR" dirty="0"/>
          </a:p>
        </p:txBody>
      </p:sp>
      <p:sp>
        <p:nvSpPr>
          <p:cNvPr id="3" name="Content Placeholder 2"/>
          <p:cNvSpPr>
            <a:spLocks noGrp="1"/>
          </p:cNvSpPr>
          <p:nvPr>
            <p:ph sz="quarter" idx="1"/>
          </p:nvPr>
        </p:nvSpPr>
        <p:spPr/>
        <p:txBody>
          <a:bodyPr/>
          <a:lstStyle/>
          <a:p>
            <a:pPr marL="241300" indent="-241300" algn="just"/>
            <a:r>
              <a:rPr lang="fa-IR" sz="3200" dirty="0" smtClean="0"/>
              <a:t>حمایت محافظه کاران از نظام سلسله مراتبی ضروروتاً به معنای بسط این نظام به تمامی اشکال قشربندی جوامع مدرن نیست. چنانکه محافظه کاران زمانیکه نظام سلسله مراتبی مبین انحراف از نظم طبیعی باشد، آن را محکوم میکنند.</a:t>
            </a:r>
          </a:p>
          <a:p>
            <a:pPr marL="241300" indent="-241300" algn="just"/>
            <a:r>
              <a:rPr lang="fa-IR" sz="3200" dirty="0" smtClean="0"/>
              <a:t>محافظه کاران برای فرار از عدم رضایت شغلی کارگران و نظارت بیشتر کارفرمایان به دلیل ایجاد کاری یکنواخت  و تکراری برای کارگران، نظام مشارکت و همکاری کارگری را پیشنهاد کردند تا از این طریق نظم طبیعی بار دیگر احیا شود. </a:t>
            </a:r>
            <a:endParaRPr lang="en-US" sz="3200"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محافظه کاران و اتحادیه های کارگری</a:t>
            </a:r>
            <a:endParaRPr lang="fa-IR" dirty="0"/>
          </a:p>
        </p:txBody>
      </p:sp>
      <p:sp>
        <p:nvSpPr>
          <p:cNvPr id="3" name="Content Placeholder 2"/>
          <p:cNvSpPr>
            <a:spLocks noGrp="1"/>
          </p:cNvSpPr>
          <p:nvPr>
            <p:ph sz="quarter" idx="1"/>
          </p:nvPr>
        </p:nvSpPr>
        <p:spPr/>
        <p:txBody>
          <a:bodyPr/>
          <a:lstStyle/>
          <a:p>
            <a:pPr marL="241300" indent="-241300" algn="just">
              <a:buAutoNum type="arabicPeriod"/>
            </a:pPr>
            <a:r>
              <a:rPr lang="fa-IR" sz="2800" dirty="0" smtClean="0"/>
              <a:t>محافظه کاران منتقد اتحادیه های کارگری هستند، چراکه آنها میگویند اتحادیه های کارگری با غصب امتیازات ویژه مالکان و مدیران منصوب شده توسط آنها،سلسله مرتب اقتدار را تخریب میکنند.با این حال آنها کاملا مخالف تشکیل گروه های صنفی نیستند.</a:t>
            </a:r>
          </a:p>
          <a:p>
            <a:pPr marL="241300" indent="-241300" algn="just">
              <a:buAutoNum type="arabicPeriod"/>
            </a:pPr>
            <a:r>
              <a:rPr lang="fa-IR" sz="2800" dirty="0" smtClean="0"/>
              <a:t>محافظه کاران معتقدند در صورتی که اتحادیه های کارگری نیز مانند دیگر نهادهای واسطه همانند خانواده و کلیسا افراد را در شبکه های اجتماعی ادغام کرده و بنابراین حس وفاداری و تعلق را در آنها تقویت نماید مورد پذیرش آنها است.</a:t>
            </a:r>
          </a:p>
          <a:p>
            <a:pPr marL="241300" indent="-241300" algn="just">
              <a:buAutoNum type="arabicPeriod"/>
            </a:pPr>
            <a:endParaRPr lang="en-US" sz="2800"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 و صنعت در اقتصاد لیبرالیسم مدرن</a:t>
            </a:r>
            <a:endParaRPr lang="fa-IR" dirty="0"/>
          </a:p>
        </p:txBody>
      </p:sp>
      <p:sp>
        <p:nvSpPr>
          <p:cNvPr id="3" name="Content Placeholder 2"/>
          <p:cNvSpPr>
            <a:spLocks noGrp="1"/>
          </p:cNvSpPr>
          <p:nvPr>
            <p:ph sz="quarter" idx="1"/>
          </p:nvPr>
        </p:nvSpPr>
        <p:spPr/>
        <p:txBody>
          <a:bodyPr/>
          <a:lstStyle/>
          <a:p>
            <a:pPr marL="241300" indent="-241300" algn="just">
              <a:buNone/>
            </a:pPr>
            <a:r>
              <a:rPr lang="fa-IR" b="1" dirty="0" smtClean="0"/>
              <a:t>ماهیت کار:</a:t>
            </a:r>
          </a:p>
          <a:p>
            <a:pPr marL="241300" indent="-241300" algn="just">
              <a:buNone/>
            </a:pPr>
            <a:r>
              <a:rPr lang="fa-IR" dirty="0" smtClean="0"/>
              <a:t>لیبرال های مدرن در قرن 20 استدلال کردند که تکنولوژی شرایطی را ایجاد کرده است که در آن اکثر کارهای پست توسط ماشین ها انجام می شود و بدین گونه مشاغل میتوانند منبع رضایت و تعالی فردی باشد.</a:t>
            </a:r>
          </a:p>
          <a:p>
            <a:pPr marL="241300" indent="-241300" algn="just">
              <a:buNone/>
            </a:pPr>
            <a:r>
              <a:rPr lang="fa-IR" dirty="0" smtClean="0"/>
              <a:t> روانشناس اجتماعی «ابرام مازلو» میگوید زمانی که نیازهای اصلی مانند خوراک و امنیت برآورده می شوند انسان ها انرژی های خودشان را به سمت برآوردن نیازهای برتر مانند، عشق، اعتماد به نفس، روابط اجتماعی بهتر و نهایتاً خود تحقق بخشی یا تحقق کامل پتانسیل هایشان تغییر میدهند.</a:t>
            </a:r>
          </a:p>
          <a:p>
            <a:pPr marL="241300" indent="-241300" algn="just">
              <a:buNone/>
            </a:pPr>
            <a:r>
              <a:rPr lang="fa-IR" dirty="0" smtClean="0"/>
              <a:t>از نظر مازلو کار هدفمند که کارگران را به استفاده از قابلیت هایشان ترغیب میکند برای خود تحقق بخشی ضروری است.</a:t>
            </a:r>
            <a:endParaRPr lang="en-US"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رهیافت لیبرال مدرن2</a:t>
            </a:r>
            <a:endParaRPr lang="fa-IR" dirty="0"/>
          </a:p>
        </p:txBody>
      </p:sp>
      <p:sp>
        <p:nvSpPr>
          <p:cNvPr id="3" name="Content Placeholder 2"/>
          <p:cNvSpPr>
            <a:spLocks noGrp="1"/>
          </p:cNvSpPr>
          <p:nvPr>
            <p:ph sz="quarter" idx="1"/>
          </p:nvPr>
        </p:nvSpPr>
        <p:spPr/>
        <p:txBody>
          <a:bodyPr/>
          <a:lstStyle/>
          <a:p>
            <a:pPr marL="241300" indent="-241300" algn="just"/>
            <a:r>
              <a:rPr lang="fa-IR" sz="2000" dirty="0" smtClean="0"/>
              <a:t>لیبرالهای مدرن نتیجه میگیرند که مدیریت روشن بینانه میتواند سلسله مراتب را کاهش داده و محیط کاری را بدون آنکه ضرورتاً به سودآوری لطمه وارد کند انسانی کند.کارگران زمانی که احساس کنند مورد اطمینان و دارای ارزش هستند کارآمدتر میشوند.</a:t>
            </a:r>
          </a:p>
          <a:p>
            <a:pPr marL="241300" indent="-241300" algn="just"/>
            <a:r>
              <a:rPr lang="fa-IR" sz="2000" dirty="0" smtClean="0"/>
              <a:t>کنت آرو (اقتصاددان) ادعا میکند در شرایط ناپایدار و اطلاعات ناقص، وجود برخی رده های سلسله مراتب برای کارایی اقتصادی ضروری است. به زعم او حتی کارگران دارای انگیزه بالا هم به سلسله مراتب آشکار اقتدار برای پردازش اطلاعات و ابلاغ تصمیمات نیاز دارند.</a:t>
            </a:r>
          </a:p>
          <a:p>
            <a:pPr marL="241300" indent="-241300" algn="just"/>
            <a:r>
              <a:rPr lang="fa-IR" sz="2000" dirty="0" smtClean="0"/>
              <a:t>به زعم لیبرال های مدرن رویکرد مبتنی بر روابط انسانی در مدیریت عموماً تنها به شرکت های بزرگی محدود میشود که کارگران آن دارای تحصیلات بالا و پرداخت های خوب هستند.اما شرکت های کوچکتر غالباً باید بر کارگرانی تأکید کنند که موقیت اجتماعی و تجربه کار غیر ارضاء کننده دارند.</a:t>
            </a:r>
          </a:p>
          <a:p>
            <a:pPr marL="241300" indent="-241300" algn="just"/>
            <a:r>
              <a:rPr lang="fa-IR" sz="2000" dirty="0" smtClean="0"/>
              <a:t>دومین دلیل منطقی لیبرال های مدرن برای انسانی کردن بیشتر شرایط کار مربوط به انتقاداتی است که آنها بر کارایی و سودآوری به عنوان تنها عناصر تعیین کننده سازمان کار وارد میدانند.درحالیکه کارایی یکی از معیارهای سنجش عملکرد اقتصاد است و ارزش های دیگر مانند آزادی، عدالت و توسعه ممکن است با کارایی متناقض باشد. لذا برخی صرف نظرها از کارایی که موجب ارتقا کیفیت کل حیات انسانی میشود ممکن است موجه باشد.</a:t>
            </a:r>
            <a:endParaRPr lang="en-US" sz="2000"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لیبرال های مدرن و اتحادیه های کارگری</a:t>
            </a:r>
            <a:endParaRPr lang="fa-IR" dirty="0"/>
          </a:p>
        </p:txBody>
      </p:sp>
      <p:sp>
        <p:nvSpPr>
          <p:cNvPr id="3" name="Content Placeholder 2"/>
          <p:cNvSpPr>
            <a:spLocks noGrp="1"/>
          </p:cNvSpPr>
          <p:nvPr>
            <p:ph sz="quarter" idx="1"/>
          </p:nvPr>
        </p:nvSpPr>
        <p:spPr>
          <a:xfrm>
            <a:off x="354360" y="1357330"/>
            <a:ext cx="8503920" cy="4572000"/>
          </a:xfrm>
        </p:spPr>
        <p:txBody>
          <a:bodyPr/>
          <a:lstStyle/>
          <a:p>
            <a:pPr marL="241300" indent="-241300" algn="just"/>
            <a:r>
              <a:rPr lang="fa-IR" sz="2400" dirty="0" smtClean="0"/>
              <a:t>لیبرال های مدرن به صورت سنتی از اتحادیه های کارگری به عنوان وزنه ای تعادل بخش در برابر تمرکز قدرت شرکت های تجاری حمایت کرده اند. که این دفاع لیبرال های مدرن مورد حمایت قابل توجه اصول اقتصادی کینزی قرار گرفت.</a:t>
            </a:r>
          </a:p>
          <a:p>
            <a:pPr marL="241300" indent="-241300" algn="ctr">
              <a:buNone/>
            </a:pPr>
            <a:r>
              <a:rPr lang="fa-IR" sz="2400" dirty="0" smtClean="0"/>
              <a:t>دستمزد بالاتر »»» افزایش قدرت خرید »»» فروش تولیدات شرکت ها »»» رونق اقتصادی</a:t>
            </a:r>
          </a:p>
          <a:p>
            <a:pPr marL="241300" indent="-241300" algn="just"/>
            <a:r>
              <a:rPr lang="fa-IR" sz="2400" dirty="0" smtClean="0"/>
              <a:t>لیبرال های مدرن ادعا کردند که اتحادیه ها به نفع تمامی کارگران است؛ چراکه حتی آن دسته از شرکت هایی که کارگران غیر اتحادیه ای در استخدام دارند را تشویق میکند تا برای رعایت اخلاق کاری و عدم تشویق گسترش اتحادیه ها، دستمزدهای پرداختی به کارگرانشان را به دستمزد های کارگران اتحادیه ای نزدیک سازند.</a:t>
            </a:r>
          </a:p>
          <a:p>
            <a:pPr marL="241300" indent="-241300" algn="just"/>
            <a:r>
              <a:rPr lang="fa-IR" sz="2400" dirty="0" smtClean="0"/>
              <a:t>همین طور اتحادیه ها دست به لابی میزنند تا حکومت برای ایجاد شغل تلاش کند؛چراکه بیکاری برای کارفرمایان نیروی کار ارزان به همراه می آورد و قدرت چانه زنی اتحادیه را کاهش میدهد.</a:t>
            </a:r>
          </a:p>
          <a:p>
            <a:pPr marL="241300" indent="-241300" algn="just"/>
            <a:r>
              <a:rPr lang="fa-IR" sz="2400" dirty="0" smtClean="0"/>
              <a:t>نهایتاً لیبرال های مدرن در پاسخ به ادعای لیبرال های کلاسیک مبنی بر اینکه اتحادیه ها باعث تورم میشوند استدلال می کنند تلاش شرکت ها برای افزایش سود عامل اصلی تورم ناشی از فشار هزینه است.</a:t>
            </a:r>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لیبرال های مدرن و اتحادیه های کارگری2</a:t>
            </a:r>
            <a:endParaRPr lang="fa-IR" dirty="0"/>
          </a:p>
        </p:txBody>
      </p:sp>
      <p:sp>
        <p:nvSpPr>
          <p:cNvPr id="3" name="Content Placeholder 2"/>
          <p:cNvSpPr>
            <a:spLocks noGrp="1"/>
          </p:cNvSpPr>
          <p:nvPr>
            <p:ph sz="quarter" idx="1"/>
          </p:nvPr>
        </p:nvSpPr>
        <p:spPr>
          <a:xfrm>
            <a:off x="354360" y="1500206"/>
            <a:ext cx="8503920" cy="4572000"/>
          </a:xfrm>
        </p:spPr>
        <p:txBody>
          <a:bodyPr/>
          <a:lstStyle/>
          <a:p>
            <a:pPr marL="241300" indent="-241300" algn="just"/>
            <a:r>
              <a:rPr lang="fa-IR" sz="2800" dirty="0" smtClean="0"/>
              <a:t>با وجود دغدغه های رقابت در عرصه جهانی لیبرال های مدرن به دفاع از خود از اتحادیه ها به عنوان ضرورتی برای امنیت اقتصادی کارگران ادامه می دهند. به نظر آنها این امنیت چیزی بیشتر از دستمزد بالای آنهاست.</a:t>
            </a:r>
          </a:p>
          <a:p>
            <a:pPr marL="241300" indent="-241300" algn="just"/>
            <a:r>
              <a:rPr lang="fa-IR" sz="2800" dirty="0" smtClean="0"/>
              <a:t>به باور آن ها از آن جا که بازار چنین حقوق انسانی را به رسمیت نمی شناسد کارگران، بدون اتحادیه های کارگری و مقررات دولتی بدون حامی باقی خواهند ماند.</a:t>
            </a:r>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کار و صنعت در اقتصاد سیاسی لیبرالیسم کلاسیک</a:t>
            </a:r>
            <a:endParaRPr lang="fa-IR" dirty="0"/>
          </a:p>
        </p:txBody>
      </p:sp>
      <p:sp>
        <p:nvSpPr>
          <p:cNvPr id="16387" name="Content Placeholder 2"/>
          <p:cNvSpPr>
            <a:spLocks noGrp="1"/>
          </p:cNvSpPr>
          <p:nvPr>
            <p:ph sz="quarter" idx="1"/>
          </p:nvPr>
        </p:nvSpPr>
        <p:spPr>
          <a:xfrm>
            <a:off x="285720" y="1670050"/>
            <a:ext cx="8504238" cy="4330718"/>
          </a:xfrm>
        </p:spPr>
        <p:txBody>
          <a:bodyPr/>
          <a:lstStyle/>
          <a:p>
            <a:r>
              <a:rPr lang="fa-IR" sz="2400" dirty="0" smtClean="0"/>
              <a:t>نظریه پردازان اولیه لیبرال کلاسیک یقین داشتند که کارگران از یکنواختی و انقیاد کار کارخانه ای جدید ناراضی اند.</a:t>
            </a:r>
          </a:p>
          <a:p>
            <a:r>
              <a:rPr lang="fa-IR" sz="2400" dirty="0" smtClean="0"/>
              <a:t>آدام اسمیت نگران بود که </a:t>
            </a:r>
            <a:r>
              <a:rPr lang="fa-IR" sz="2400" smtClean="0"/>
              <a:t>مشاغل صنعت </a:t>
            </a:r>
            <a:r>
              <a:rPr lang="fa-IR" sz="2400" dirty="0" smtClean="0"/>
              <a:t>باعث خواهد شد کارگران تا آن میزانی که برای یک انسان قابل تصور است به موجودی کودن و نادان تبدیل شوند.</a:t>
            </a:r>
          </a:p>
          <a:p>
            <a:r>
              <a:rPr lang="fa-IR" sz="2400" dirty="0" smtClean="0"/>
              <a:t>بر همین اساس لیبرال های کلاسیک برای تضمین ورود کارگران به کارخانه ها تلاش کردند تا تمام اشکال رفاه عمومی را منسوخ و مجازات های تکدی گری و دزدی را افزایش دهند.</a:t>
            </a:r>
          </a:p>
          <a:p>
            <a:r>
              <a:rPr lang="fa-IR" sz="2400" dirty="0" smtClean="0"/>
              <a:t>گرچه لیبرال های دموکراسی دیگر باور ندارند کار ذاتاً مضر است، اما آنها میپندارند بیشتر مردم ترجیح می دهند کار نکنند. به انگیزه آنها کسب منافع مادی، وسوسه اصلی برای نیروی کار است. </a:t>
            </a:r>
          </a:p>
          <a:p>
            <a:r>
              <a:rPr lang="fa-IR" sz="2400" dirty="0" smtClean="0"/>
              <a:t>لیبرال های کلاسیک برای آن دسته از افرادی که کار رضایت بخش میخواهند بازار را به عنوان بهترین تضمین کننده چنین اولویتی می دانند.</a:t>
            </a:r>
            <a:endParaRPr lang="en-US" sz="2400" dirty="0" smtClean="0"/>
          </a:p>
          <a:p>
            <a:pPr marL="617538" lvl="1" indent="-342900">
              <a:buFont typeface="+mj-lt"/>
              <a:buAutoNum type="arabicPeriod"/>
              <a:defRPr/>
            </a:pPr>
            <a:endParaRPr lang="fa-IR" sz="1600" dirty="0" smtClean="0"/>
          </a:p>
          <a:p>
            <a:pPr marL="457200" indent="-457200">
              <a:buFont typeface="+mj-lt"/>
              <a:buAutoNum type="arabicPeriod"/>
              <a:defRPr/>
            </a:pPr>
            <a:endParaRPr lang="fa-IR"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با تشکر</a:t>
            </a:r>
            <a:endParaRPr lang="fa-IR" dirty="0"/>
          </a:p>
        </p:txBody>
      </p:sp>
      <p:sp>
        <p:nvSpPr>
          <p:cNvPr id="3" name="Content Placeholder 2"/>
          <p:cNvSpPr>
            <a:spLocks noGrp="1"/>
          </p:cNvSpPr>
          <p:nvPr>
            <p:ph sz="quarter" idx="1"/>
          </p:nvPr>
        </p:nvSpPr>
        <p:spPr>
          <a:xfrm>
            <a:off x="354360" y="1500206"/>
            <a:ext cx="8503920" cy="4572000"/>
          </a:xfrm>
        </p:spPr>
        <p:txBody>
          <a:bodyPr/>
          <a:lstStyle/>
          <a:p>
            <a:pPr marL="241300" indent="-241300" algn="just"/>
            <a:endParaRPr lang="fa-IR" sz="2800" dirty="0" smtClean="0"/>
          </a:p>
          <a:p>
            <a:pPr marL="241300" indent="-241300" algn="just">
              <a:buNone/>
            </a:pPr>
            <a:endParaRPr lang="fa-IR" sz="2800" dirty="0" smtClean="0"/>
          </a:p>
          <a:p>
            <a:pPr marL="241300" indent="-241300" algn="ctr">
              <a:buNone/>
            </a:pPr>
            <a:r>
              <a:rPr lang="fa-IR" sz="5400" b="1" dirty="0" smtClean="0">
                <a:cs typeface="B Davat" pitchFamily="2" charset="-78"/>
              </a:rPr>
              <a:t>و صلی اللّه علی محمّد</a:t>
            </a:r>
          </a:p>
          <a:p>
            <a:pPr marL="241300" indent="-241300" algn="ctr">
              <a:buNone/>
            </a:pPr>
            <a:r>
              <a:rPr lang="fa-IR" sz="5400" b="1" dirty="0" smtClean="0">
                <a:cs typeface="B Davat" pitchFamily="2" charset="-78"/>
              </a:rPr>
              <a:t>و آله الطّاهرین</a:t>
            </a:r>
          </a:p>
          <a:p>
            <a:pPr marL="241300" indent="-241300" algn="just">
              <a:buNone/>
            </a:pPr>
            <a:endParaRPr lang="fa-IR" sz="2800" dirty="0" smtClean="0"/>
          </a:p>
        </p:txBody>
      </p:sp>
    </p:spTree>
    <p:extLst>
      <p:ext uri="{BB962C8B-B14F-4D97-AF65-F5344CB8AC3E}">
        <p14:creationId xmlns:p14="http://schemas.microsoft.com/office/powerpoint/2010/main" val="2052889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1285892"/>
            <a:ext cx="8503920" cy="4572000"/>
          </a:xfrm>
        </p:spPr>
        <p:txBody>
          <a:bodyPr/>
          <a:lstStyle/>
          <a:p>
            <a:pPr algn="just"/>
            <a:r>
              <a:rPr lang="fa-IR" sz="2400" dirty="0" smtClean="0"/>
              <a:t>لیبرال های کلاسیک معتقدند جوامع مبتنی بر بازار در بر دارنده حذف مداوم نهادهای غیر کارامد در زمانهایی است که رویه های برتر تکامل میابند.لیبرال های کلاسیک با تعمیم این منطق در ساختار مبتنی بر اقتدار در محیط کاری نتیجه میگیرند که نیروهای رقابتی شرکت ها  را مجبور </a:t>
            </a:r>
            <a:r>
              <a:rPr lang="fa-IR" sz="2400" smtClean="0"/>
              <a:t>میکند سازماندهی </a:t>
            </a:r>
            <a:r>
              <a:rPr lang="fa-IR" sz="2400" dirty="0" smtClean="0"/>
              <a:t>کارآمدتری را در محیط کار بپذیرند.</a:t>
            </a:r>
          </a:p>
          <a:p>
            <a:pPr algn="just"/>
            <a:r>
              <a:rPr lang="fa-IR" sz="2400" dirty="0" smtClean="0"/>
              <a:t>همچنین «مدیریت علمی» تایلور بر این دیدگاه لیبرالهای کلاسیک استوار بود که میگفت کار ذاتاً مقوله ای ناخوشایند است و اینکه انگیزه کارگران برای کارکردن صرفا انگیزه های مادی است.</a:t>
            </a:r>
          </a:p>
          <a:p>
            <a:pPr algn="just"/>
            <a:r>
              <a:rPr lang="fa-IR" sz="2400" dirty="0" smtClean="0"/>
              <a:t>لیبرال های کلاسیک در این مورد با این تناقض روبرو شدند که در حالیکه انتخاب های فردی هماهنگ شده توسط بازار به عنوان برترین ترتیبات تحقق درآمدی دفاع میکنند، اما در میابند که شرکت های بزرگی که در آنها هزران نفر توسط اقتدار سلسله مراتبی و متمرکز اداره میشدند به وضوح کارآمدند.</a:t>
            </a:r>
          </a:p>
          <a:p>
            <a:pPr algn="just"/>
            <a:r>
              <a:rPr lang="fa-IR" sz="2400" dirty="0" smtClean="0"/>
              <a:t>اقتصاددانان لیبرال کلاسیک برای حل این تناقض اقتصاد نهادگرای جدید  و نظریه حقوق مالکین را ارائه نمودند تا نشان دهند سلسله مراتب در شرکت ها و دیگر نهادهای غیر بازاری کارآمد هستند و از انتخاب عقلایی افراد منفعت جو ناشی میشود.</a:t>
            </a:r>
            <a:endParaRPr lang="fa-IR" sz="2400" dirty="0"/>
          </a:p>
        </p:txBody>
      </p:sp>
      <p:sp>
        <p:nvSpPr>
          <p:cNvPr id="2" name="Title 1"/>
          <p:cNvSpPr>
            <a:spLocks noGrp="1"/>
          </p:cNvSpPr>
          <p:nvPr>
            <p:ph type="title"/>
          </p:nvPr>
        </p:nvSpPr>
        <p:spPr>
          <a:xfrm>
            <a:off x="323880" y="0"/>
            <a:ext cx="8534400" cy="1187429"/>
          </a:xfrm>
        </p:spPr>
        <p:txBody>
          <a:bodyPr/>
          <a:lstStyle/>
          <a:p>
            <a:r>
              <a:rPr lang="fa-IR" dirty="0" smtClean="0"/>
              <a:t>رهیافت لیبرال کلاسیک</a:t>
            </a:r>
            <a:br>
              <a:rPr lang="fa-IR" dirty="0" smtClean="0"/>
            </a:br>
            <a:r>
              <a:rPr lang="fa-IR" sz="2800" dirty="0" smtClean="0"/>
              <a:t>دلایل نظام سلسله مراتبی</a:t>
            </a:r>
            <a:endParaRPr lang="fa-IR" dirty="0"/>
          </a:p>
        </p:txBody>
      </p:sp>
    </p:spTree>
    <p:extLst>
      <p:ext uri="{BB962C8B-B14F-4D97-AF65-F5344CB8AC3E}">
        <p14:creationId xmlns:p14="http://schemas.microsoft.com/office/powerpoint/2010/main" val="3562377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55597"/>
            <a:ext cx="8534400" cy="758825"/>
          </a:xfrm>
        </p:spPr>
        <p:txBody>
          <a:bodyPr/>
          <a:lstStyle/>
          <a:p>
            <a:r>
              <a:rPr lang="fa-IR" sz="3200" dirty="0" smtClean="0"/>
              <a:t>رهیافت لیبرال کلاسیک</a:t>
            </a:r>
            <a:br>
              <a:rPr lang="fa-IR" sz="3200" dirty="0" smtClean="0"/>
            </a:br>
            <a:r>
              <a:rPr lang="fa-IR" sz="3200" dirty="0" smtClean="0"/>
              <a:t>دلایل نظام سلسله مراتبی 2</a:t>
            </a:r>
            <a:endParaRPr lang="en-US" sz="3200" dirty="0"/>
          </a:p>
        </p:txBody>
      </p:sp>
      <p:sp>
        <p:nvSpPr>
          <p:cNvPr id="3" name="Content Placeholder 2"/>
          <p:cNvSpPr>
            <a:spLocks noGrp="1"/>
          </p:cNvSpPr>
          <p:nvPr>
            <p:ph sz="quarter" idx="1"/>
          </p:nvPr>
        </p:nvSpPr>
        <p:spPr/>
        <p:txBody>
          <a:bodyPr/>
          <a:lstStyle/>
          <a:p>
            <a:r>
              <a:rPr lang="fa-IR" sz="2800" dirty="0" smtClean="0"/>
              <a:t>در مورد قراردادهای کاری  به دلیل عدم تمایل آنها از اطلاعات ناقص درباره بهره وری بالقوه کارگران و انعطاف پذیری در سپردن تکالیف عموما کارفرمایان تمایلی ندارند تا تمامی تعهدات نیروی کار و مدیریت را در قرارداد به صراحت ذکر کنند.</a:t>
            </a:r>
          </a:p>
          <a:p>
            <a:r>
              <a:rPr lang="fa-IR" sz="2800" dirty="0" smtClean="0"/>
              <a:t>سلسله مراتب به شرکت ها این امکان را میدهد تا در هزینه های معاملاتی که از عقد قراردادهای کاملا خاص با هریک از کارگران ناشی میشود صرفه جویی گردد.</a:t>
            </a:r>
            <a:endParaRPr lang="en-US" sz="2800" dirty="0" smtClean="0"/>
          </a:p>
          <a:p>
            <a:r>
              <a:rPr lang="fa-IR" sz="2800" dirty="0" smtClean="0"/>
              <a:t>اقتصاددانان نهادگرای جدید معتقدند میان ساختار مدیریتی برای کارگران یدی(یقه آبی) با کارکنان مدیر(یقه سفید) تفاوت وجود دارد.</a:t>
            </a:r>
          </a:p>
          <a:p>
            <a:r>
              <a:rPr lang="fa-IR" sz="2800" dirty="0" smtClean="0"/>
              <a:t>کارگران یقه آبی باید با امکان شناسایی و مجازات روبرو باشند و کارگران یقه سفید با نظام ارتقا شغلی و دشتمزد بالاتر بدون توجه به بهره وری مواجه باشند.</a:t>
            </a:r>
          </a:p>
          <a:p>
            <a:endParaRPr lang="fa-I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لیبرال های کلاسیک و اتحادیه های کارگری</a:t>
            </a:r>
            <a:endParaRPr lang="en-US" dirty="0"/>
          </a:p>
        </p:txBody>
      </p:sp>
      <p:sp>
        <p:nvSpPr>
          <p:cNvPr id="3" name="Content Placeholder 2"/>
          <p:cNvSpPr>
            <a:spLocks noGrp="1"/>
          </p:cNvSpPr>
          <p:nvPr>
            <p:ph sz="quarter" idx="1"/>
          </p:nvPr>
        </p:nvSpPr>
        <p:spPr>
          <a:xfrm>
            <a:off x="354360" y="1384172"/>
            <a:ext cx="8503920" cy="4830910"/>
          </a:xfrm>
        </p:spPr>
        <p:txBody>
          <a:bodyPr/>
          <a:lstStyle/>
          <a:p>
            <a:r>
              <a:rPr lang="fa-IR" dirty="0" smtClean="0"/>
              <a:t>لیبرال های کلاسک با اتحادیه های کارگری مخالفند.</a:t>
            </a:r>
          </a:p>
          <a:p>
            <a:r>
              <a:rPr lang="fa-IR" dirty="0" smtClean="0"/>
              <a:t>به باور آنها تا آنجا که اتحادیه ها در هدف افزایش دستمزدها موفق باشند آنها عامل مشکلات زیر محسوب میشوند:</a:t>
            </a:r>
          </a:p>
          <a:p>
            <a:pPr marL="514350" indent="-158750">
              <a:buFont typeface="+mj-lt"/>
              <a:buAutoNum type="arabicPeriod"/>
            </a:pPr>
            <a:r>
              <a:rPr lang="fa-IR" sz="2400" dirty="0" smtClean="0"/>
              <a:t>دستمزد بالاتر موجب جایگزینی سرمایه با نیروی کار و بیکاری و ازبین رفتن مشاغل میشود.</a:t>
            </a:r>
          </a:p>
          <a:p>
            <a:pPr marL="514350" indent="-158750">
              <a:buFont typeface="+mj-lt"/>
              <a:buAutoNum type="arabicPeriod"/>
            </a:pPr>
            <a:r>
              <a:rPr lang="fa-IR" sz="2400" dirty="0" smtClean="0"/>
              <a:t>کارفرمایان با فرآیند تولیدی کاربر به دلیل سوددهی پایین در بازار رقابتی یا مجبورند در محل تولید تجدید نظر کنند و یا نابودی صنعت را تجربه کنند.</a:t>
            </a:r>
          </a:p>
          <a:p>
            <a:pPr marL="514350" indent="-158750">
              <a:buFont typeface="+mj-lt"/>
              <a:buAutoNum type="arabicPeriod"/>
            </a:pPr>
            <a:r>
              <a:rPr lang="fa-IR" sz="2400" dirty="0" smtClean="0"/>
              <a:t>کارفرمایانی که از طریق افزایش قیمت میتوانند با سودهای رو به کاهش مقابله کنند، مصرف کنندگان متحمل هزینه ها میشود.</a:t>
            </a:r>
          </a:p>
          <a:p>
            <a:pPr marL="514350" indent="-158750">
              <a:buFont typeface="+mj-lt"/>
              <a:buAutoNum type="arabicPeriod"/>
            </a:pPr>
            <a:r>
              <a:rPr lang="fa-IR" sz="2400" dirty="0" smtClean="0"/>
              <a:t>اتحادیه های کارگری با تقاضای دستمزد بیشتر موجب تورم شده لذا منجر به سیاسیت پولی و مالی انقباضی دولت شده و یعنی سیاست های که به بیکاری می انجامد.</a:t>
            </a:r>
          </a:p>
          <a:p>
            <a:pPr marL="514350" indent="-158750">
              <a:buNone/>
            </a:pPr>
            <a:r>
              <a:rPr lang="fa-IR" sz="2400" dirty="0" smtClean="0"/>
              <a:t>به باور لیبرال های کلاسیک، اتحادیه های کارگری علاوه بر افزایش دستمزدها باعث کاهش بهره وری نیز میشود.</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 و صنعت در اقتصاد سیاسی رادیکال</a:t>
            </a:r>
            <a:endParaRPr lang="fa-IR" dirty="0"/>
          </a:p>
        </p:txBody>
      </p:sp>
      <p:sp>
        <p:nvSpPr>
          <p:cNvPr id="3" name="Content Placeholder 2"/>
          <p:cNvSpPr>
            <a:spLocks noGrp="1"/>
          </p:cNvSpPr>
          <p:nvPr>
            <p:ph sz="quarter" idx="1"/>
          </p:nvPr>
        </p:nvSpPr>
        <p:spPr/>
        <p:txBody>
          <a:bodyPr/>
          <a:lstStyle/>
          <a:p>
            <a:r>
              <a:rPr lang="fa-IR" dirty="0" smtClean="0"/>
              <a:t>ماهیت کار:</a:t>
            </a:r>
            <a:endParaRPr lang="fa-IR" dirty="0"/>
          </a:p>
          <a:p>
            <a:pPr indent="0" algn="just">
              <a:buNone/>
              <a:tabLst>
                <a:tab pos="0" algn="l"/>
              </a:tabLst>
            </a:pPr>
            <a:r>
              <a:rPr lang="fa-IR" dirty="0" smtClean="0"/>
              <a:t>رادیکال ها معتقدند کار میتواند یکی از با ارزش ترین جنبه های وجود انسانی باشد. کار از طریق به کارگیری و توسعه توانایی های انسان، ایجاد روابط اجتماعی معنادار و تبدیل ایده ها به محصولات مادی، بستری را برای کامل شدن انسان فراهم میکند.</a:t>
            </a:r>
          </a:p>
          <a:p>
            <a:pPr indent="0" algn="just">
              <a:buNone/>
              <a:tabLst>
                <a:tab pos="0" algn="l"/>
              </a:tabLst>
            </a:pPr>
            <a:r>
              <a:rPr lang="fa-IR" dirty="0" smtClean="0"/>
              <a:t>رادیکال ها برخلاف این تعبیر مثبت از پتانسیل کار، غالب کارها در جوامع سرمایه داری را به عنوان عامل تحقیر و از خود بیگانگی میداند.</a:t>
            </a:r>
          </a:p>
          <a:p>
            <a:pPr indent="0" algn="just">
              <a:buNone/>
              <a:tabLst>
                <a:tab pos="0" algn="l"/>
              </a:tabLst>
            </a:pPr>
            <a:r>
              <a:rPr lang="fa-IR" dirty="0" smtClean="0"/>
              <a:t>رادیکال ها نظام سرمایه داری را محکوم میکنند چرا که معتقدند این نظام اجازه میدهد تا سرمایه داران، سازماندهی کار و تولیدات نیروی کار دیگران را کنترل کنند. در این شرایط کار نمیتواند محملی برا یابراز وجود و خلاقیت باشد چرا که کارگران صرفاً حرکات تکراری را برای محقق ساختن برنامه های سرمایه داران انجام میدهند.</a:t>
            </a:r>
          </a:p>
        </p:txBody>
      </p:sp>
    </p:spTree>
    <p:extLst>
      <p:ext uri="{BB962C8B-B14F-4D97-AF65-F5344CB8AC3E}">
        <p14:creationId xmlns:p14="http://schemas.microsoft.com/office/powerpoint/2010/main" val="2091895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55597"/>
            <a:ext cx="8534400" cy="758825"/>
          </a:xfrm>
        </p:spPr>
        <p:txBody>
          <a:bodyPr/>
          <a:lstStyle/>
          <a:p>
            <a:r>
              <a:rPr lang="fa-IR" sz="3200" b="1" dirty="0" smtClean="0"/>
              <a:t>رهیافت رادیکال</a:t>
            </a:r>
            <a:br>
              <a:rPr lang="fa-IR" sz="3200" b="1" dirty="0" smtClean="0"/>
            </a:br>
            <a:r>
              <a:rPr lang="fa-IR" sz="3200" b="1" dirty="0" smtClean="0"/>
              <a:t>دلایل نظام سلسله مراتبی</a:t>
            </a:r>
            <a:endParaRPr lang="fa-IR" sz="3200" dirty="0"/>
          </a:p>
        </p:txBody>
      </p:sp>
      <p:sp>
        <p:nvSpPr>
          <p:cNvPr id="3" name="Content Placeholder 2"/>
          <p:cNvSpPr>
            <a:spLocks noGrp="1"/>
          </p:cNvSpPr>
          <p:nvPr>
            <p:ph sz="quarter" idx="1"/>
          </p:nvPr>
        </p:nvSpPr>
        <p:spPr/>
        <p:txBody>
          <a:bodyPr/>
          <a:lstStyle/>
          <a:p>
            <a:pPr marL="0" indent="0" algn="just"/>
            <a:r>
              <a:rPr lang="fa-IR" dirty="0" smtClean="0"/>
              <a:t>قدرت کار، توانایی برای کار کردن است؛ به عبارت دیگر کالایی است که کارگران در ازای دستمزد به کارفرما میفروشند.</a:t>
            </a:r>
          </a:p>
          <a:p>
            <a:pPr marL="0" indent="0" algn="just"/>
            <a:r>
              <a:rPr lang="fa-IR" dirty="0" smtClean="0"/>
              <a:t>خرید قدرت توسط سرمایه داران به معنی این نیست که مقدار معینی از کار انجام خواهد شد. بنابراین سرمایه داران با وظیفه همیشگی استخراج حداکثر ممکن کار مواجه اند.</a:t>
            </a:r>
          </a:p>
          <a:p>
            <a:pPr marL="0" indent="0" algn="just"/>
            <a:r>
              <a:rPr lang="fa-IR" dirty="0" smtClean="0"/>
              <a:t>کارگران که میدانند سرمایه داران بیشترین ثمره ناشی از افزایش بهره وری را میبرند انگیزه ای برای کار بیشتر ندارند.لذا سرمایه داران اقدام به برپایی ساختارهای سلسله مراتبی کنترل میکنند تا میزان عملکرد نیروی کار را افزایش دهند.</a:t>
            </a:r>
          </a:p>
          <a:p>
            <a:pPr marL="0" indent="0" algn="just"/>
            <a:r>
              <a:rPr lang="fa-IR" dirty="0" smtClean="0"/>
              <a:t>کارفرمایان نظام سرمایه داری باایجاد جو رقابت میان کارگران برای ارتقا درجه، آنها را به گروههای معارضی تبدیل میکند؛ که موجب تداوم کنترل و کاهش دستمزد کارگران برای کارفرمایان میشود.</a:t>
            </a:r>
          </a:p>
          <a:p>
            <a:pPr marL="177800" indent="-177800"/>
            <a:endParaRPr lang="fa-IR" dirty="0"/>
          </a:p>
        </p:txBody>
      </p:sp>
    </p:spTree>
    <p:extLst>
      <p:ext uri="{BB962C8B-B14F-4D97-AF65-F5344CB8AC3E}">
        <p14:creationId xmlns:p14="http://schemas.microsoft.com/office/powerpoint/2010/main" val="32756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527035"/>
            <a:ext cx="8534400" cy="758825"/>
          </a:xfrm>
        </p:spPr>
        <p:txBody>
          <a:bodyPr/>
          <a:lstStyle/>
          <a:p>
            <a:r>
              <a:rPr lang="fa-IR" sz="3600" b="1" dirty="0" smtClean="0"/>
              <a:t>رهیافت رادیکال</a:t>
            </a:r>
            <a:br>
              <a:rPr lang="fa-IR" sz="3600" b="1" dirty="0" smtClean="0"/>
            </a:br>
            <a:r>
              <a:rPr lang="fa-IR" sz="3600" b="1" dirty="0" smtClean="0"/>
              <a:t>دلایل نظام سلسله مراتبی 2</a:t>
            </a:r>
            <a:endParaRPr lang="en-US" dirty="0"/>
          </a:p>
        </p:txBody>
      </p:sp>
      <p:sp>
        <p:nvSpPr>
          <p:cNvPr id="3" name="Content Placeholder 2"/>
          <p:cNvSpPr>
            <a:spLocks noGrp="1"/>
          </p:cNvSpPr>
          <p:nvPr>
            <p:ph sz="quarter" idx="1"/>
          </p:nvPr>
        </p:nvSpPr>
        <p:spPr>
          <a:xfrm>
            <a:off x="354360" y="1214422"/>
            <a:ext cx="8503920" cy="4572000"/>
          </a:xfrm>
        </p:spPr>
        <p:txBody>
          <a:bodyPr/>
          <a:lstStyle/>
          <a:p>
            <a:pPr algn="just"/>
            <a:r>
              <a:rPr lang="fa-IR" dirty="0" smtClean="0"/>
              <a:t>رادیکال ها معتقدند ناکارآمدی سلسله مراتب تاعیراتش را در کارگران بی انگیزه، لایه های بسیار زیاد پرسنل نظارتی، تعارض فزاینده در محل کار و عدم توانایی در استفاده از تکنولوژی نیازمند نیروی کار دسته جمعی و دارای دانش نشان میدهد.</a:t>
            </a:r>
          </a:p>
          <a:p>
            <a:pPr algn="just"/>
            <a:r>
              <a:rPr lang="fa-IR" dirty="0" smtClean="0"/>
              <a:t>رادیکال ها معتقدند، سرمایه داران اولین«تکنولوژی»کاراندوز را ایجاد کردند.که هدف آنها 1. افزایش بهره وری نیروی کار و 2.  کاهش وابستگی نیروی کار را به کارگران صنعتی ماهر  بوده است.</a:t>
            </a:r>
          </a:p>
          <a:p>
            <a:pPr algn="just"/>
            <a:r>
              <a:rPr lang="fa-IR" dirty="0" smtClean="0"/>
              <a:t>سرمایه داران با تقسیم کار بر تکالیف یکنواخت متعدد، مشاغل را به فیزیکی و بدون مهارت خاص تقلیل دادند  تا دانش فرآیند تولید را به انحصار درآورند و بر سازمان و پویایی کار کنترل دلبخواهانه ای را اعمال کنند.</a:t>
            </a:r>
          </a:p>
          <a:p>
            <a:pPr algn="just"/>
            <a:r>
              <a:rPr lang="fa-IR" dirty="0" smtClean="0"/>
              <a:t>استراتژی مهارت زدایی و همگونی کارگران موجب خودآگاهی آنان در مورد وجود مشترک در سازماندهی برای دفاع در برابر این وضعیت گردید.که موجب شد سرمایه داران نیروی کار را قشربندی یا بخش بخش کنندو نیروی کار را تقسیم و مغلوب کند.</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80" y="455597"/>
            <a:ext cx="8534400" cy="758825"/>
          </a:xfrm>
        </p:spPr>
        <p:txBody>
          <a:bodyPr/>
          <a:lstStyle/>
          <a:p>
            <a:r>
              <a:rPr lang="fa-IR" sz="3200" b="1" dirty="0" smtClean="0"/>
              <a:t>رهیافت رادیکال</a:t>
            </a:r>
            <a:br>
              <a:rPr lang="fa-IR" sz="3200" b="1" dirty="0" smtClean="0"/>
            </a:br>
            <a:r>
              <a:rPr lang="fa-IR" sz="3200" b="1" dirty="0" smtClean="0"/>
              <a:t>دلایل نظام سلسله مراتبی 3</a:t>
            </a:r>
            <a:endParaRPr lang="fa-IR" dirty="0"/>
          </a:p>
        </p:txBody>
      </p:sp>
      <p:sp>
        <p:nvSpPr>
          <p:cNvPr id="3" name="Content Placeholder 2"/>
          <p:cNvSpPr>
            <a:spLocks noGrp="1"/>
          </p:cNvSpPr>
          <p:nvPr>
            <p:ph sz="quarter" idx="1"/>
          </p:nvPr>
        </p:nvSpPr>
        <p:spPr/>
        <p:txBody>
          <a:bodyPr/>
          <a:lstStyle/>
          <a:p>
            <a:pPr marL="190500" lvl="8" indent="-190500" algn="just"/>
            <a:r>
              <a:rPr lang="fa-IR" sz="2800" dirty="0" smtClean="0"/>
              <a:t>اختلاف میان رادیکال ها و لیبرال های کلاسیک بر سرکارآیی شرکت های سرمایه داری به دلیل به سختی قابل حل است. چرا که اولا آزمون تجربی در مورد کارآیی اشکال گوناگون سازماندهی نیروی کار احتمالا نتیجه قطعی نخواهد داشت.ثانیا کارآیی نهایتاً به انگیزه نیروی کار بستگی میابد.ثالثاً عدم توافق بر سر معنای کارآیی وجود دارد.</a:t>
            </a:r>
          </a:p>
          <a:p>
            <a:pPr marL="190500" lvl="8" indent="-190500" algn="just"/>
            <a:endParaRPr lang="fa-IR" sz="2800" dirty="0" smtClean="0"/>
          </a:p>
        </p:txBody>
      </p:sp>
    </p:spTree>
    <p:extLst>
      <p:ext uri="{BB962C8B-B14F-4D97-AF65-F5344CB8AC3E}">
        <p14:creationId xmlns:p14="http://schemas.microsoft.com/office/powerpoint/2010/main" val="364859030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18703</TotalTime>
  <Words>2445</Words>
  <Application>Microsoft Office PowerPoint</Application>
  <PresentationFormat>On-screen Show (4:3)</PresentationFormat>
  <Paragraphs>101</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Custom Design</vt:lpstr>
      <vt:lpstr>Civic</vt:lpstr>
      <vt:lpstr>1_Custom Design</vt:lpstr>
      <vt:lpstr>نظام هاي اقتصادي</vt:lpstr>
      <vt:lpstr>کار و صنعت در اقتصاد سیاسی لیبرالیسم کلاسیک</vt:lpstr>
      <vt:lpstr>رهیافت لیبرال کلاسیک دلایل نظام سلسله مراتبی</vt:lpstr>
      <vt:lpstr>رهیافت لیبرال کلاسیک دلایل نظام سلسله مراتبی 2</vt:lpstr>
      <vt:lpstr>لیبرال های کلاسیک و اتحادیه های کارگری</vt:lpstr>
      <vt:lpstr>کار و صنعت در اقتصاد سیاسی رادیکال</vt:lpstr>
      <vt:lpstr>رهیافت رادیکال دلایل نظام سلسله مراتبی</vt:lpstr>
      <vt:lpstr>رهیافت رادیکال دلایل نظام سلسله مراتبی 2</vt:lpstr>
      <vt:lpstr>رهیافت رادیکال دلایل نظام سلسله مراتبی 3</vt:lpstr>
      <vt:lpstr>رهیافت رادیکال و اتحادیه های کارگری</vt:lpstr>
      <vt:lpstr>کار و صنعت در اقتصاد سیاسی محافظه کار</vt:lpstr>
      <vt:lpstr>کار و صنعت در اقتصاد سیاسی محافظه کار2</vt:lpstr>
      <vt:lpstr>رهیافت محافظه کاران</vt:lpstr>
      <vt:lpstr>رهیافت محافظه کاران 2</vt:lpstr>
      <vt:lpstr>محافظه کاران و اتحادیه های کارگری</vt:lpstr>
      <vt:lpstr>کار و صنعت در اقتصاد لیبرالیسم مدرن</vt:lpstr>
      <vt:lpstr>رهیافت لیبرال مدرن2</vt:lpstr>
      <vt:lpstr>لیبرال های مدرن و اتحادیه های کارگری</vt:lpstr>
      <vt:lpstr>لیبرال های مدرن و اتحادیه های کارگری2</vt:lpstr>
      <vt:lpstr>با تشکر</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946</cp:revision>
  <dcterms:created xsi:type="dcterms:W3CDTF">2009-01-13T09:50:30Z</dcterms:created>
  <dcterms:modified xsi:type="dcterms:W3CDTF">2013-12-31T16:47:03Z</dcterms:modified>
</cp:coreProperties>
</file>