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17" r:id="rId1"/>
    <p:sldMasterId id="2147483735" r:id="rId2"/>
  </p:sldMasterIdLst>
  <p:sldIdLst>
    <p:sldId id="390" r:id="rId3"/>
    <p:sldId id="258" r:id="rId4"/>
    <p:sldId id="392" r:id="rId5"/>
    <p:sldId id="394" r:id="rId6"/>
    <p:sldId id="395" r:id="rId7"/>
    <p:sldId id="396" r:id="rId8"/>
    <p:sldId id="397" r:id="rId9"/>
    <p:sldId id="398" r:id="rId10"/>
    <p:sldId id="399" r:id="rId11"/>
    <p:sldId id="400" r:id="rId12"/>
    <p:sldId id="401" r:id="rId13"/>
    <p:sldId id="402" r:id="rId14"/>
    <p:sldId id="403" r:id="rId15"/>
    <p:sldId id="424" r:id="rId16"/>
    <p:sldId id="404" r:id="rId17"/>
    <p:sldId id="405" r:id="rId18"/>
    <p:sldId id="406" r:id="rId19"/>
    <p:sldId id="407" r:id="rId20"/>
    <p:sldId id="408" r:id="rId21"/>
    <p:sldId id="409" r:id="rId22"/>
    <p:sldId id="410" r:id="rId23"/>
    <p:sldId id="411" r:id="rId24"/>
    <p:sldId id="412" r:id="rId25"/>
    <p:sldId id="413" r:id="rId26"/>
    <p:sldId id="414" r:id="rId27"/>
    <p:sldId id="415" r:id="rId28"/>
    <p:sldId id="416" r:id="rId29"/>
    <p:sldId id="417" r:id="rId30"/>
    <p:sldId id="418" r:id="rId31"/>
    <p:sldId id="419" r:id="rId32"/>
    <p:sldId id="420" r:id="rId33"/>
    <p:sldId id="421" r:id="rId34"/>
    <p:sldId id="422" r:id="rId35"/>
    <p:sldId id="423" r:id="rId36"/>
    <p:sldId id="284" r:id="rId37"/>
    <p:sldId id="286" r:id="rId38"/>
    <p:sldId id="287" r:id="rId39"/>
    <p:sldId id="436" r:id="rId40"/>
    <p:sldId id="437" r:id="rId41"/>
    <p:sldId id="288" r:id="rId42"/>
    <p:sldId id="289" r:id="rId43"/>
    <p:sldId id="438" r:id="rId44"/>
    <p:sldId id="439" r:id="rId45"/>
    <p:sldId id="440" r:id="rId46"/>
    <p:sldId id="291" r:id="rId47"/>
    <p:sldId id="292" r:id="rId48"/>
    <p:sldId id="293" r:id="rId49"/>
    <p:sldId id="441" r:id="rId50"/>
    <p:sldId id="294" r:id="rId51"/>
    <p:sldId id="295" r:id="rId52"/>
    <p:sldId id="442" r:id="rId53"/>
    <p:sldId id="296" r:id="rId54"/>
    <p:sldId id="297" r:id="rId55"/>
    <p:sldId id="298" r:id="rId56"/>
    <p:sldId id="299" r:id="rId57"/>
    <p:sldId id="300" r:id="rId58"/>
    <p:sldId id="301" r:id="rId59"/>
    <p:sldId id="302" r:id="rId60"/>
    <p:sldId id="303" r:id="rId61"/>
    <p:sldId id="304" r:id="rId62"/>
    <p:sldId id="317" r:id="rId63"/>
    <p:sldId id="433" r:id="rId64"/>
    <p:sldId id="305" r:id="rId65"/>
    <p:sldId id="306" r:id="rId66"/>
    <p:sldId id="307" r:id="rId67"/>
    <p:sldId id="308" r:id="rId68"/>
    <p:sldId id="444" r:id="rId69"/>
    <p:sldId id="309" r:id="rId70"/>
    <p:sldId id="443" r:id="rId71"/>
    <p:sldId id="310" r:id="rId72"/>
    <p:sldId id="311" r:id="rId73"/>
    <p:sldId id="312" r:id="rId74"/>
    <p:sldId id="313" r:id="rId75"/>
    <p:sldId id="314" r:id="rId76"/>
    <p:sldId id="315" r:id="rId77"/>
    <p:sldId id="316" r:id="rId78"/>
    <p:sldId id="318" r:id="rId79"/>
    <p:sldId id="322" r:id="rId80"/>
    <p:sldId id="430" r:id="rId81"/>
    <p:sldId id="426" r:id="rId82"/>
    <p:sldId id="319" r:id="rId83"/>
    <p:sldId id="320" r:id="rId84"/>
    <p:sldId id="321" r:id="rId85"/>
    <p:sldId id="425" r:id="rId86"/>
    <p:sldId id="323" r:id="rId87"/>
    <p:sldId id="324" r:id="rId88"/>
    <p:sldId id="427" r:id="rId89"/>
    <p:sldId id="325" r:id="rId90"/>
    <p:sldId id="326" r:id="rId91"/>
    <p:sldId id="327" r:id="rId92"/>
    <p:sldId id="328" r:id="rId93"/>
    <p:sldId id="329" r:id="rId94"/>
    <p:sldId id="330" r:id="rId95"/>
    <p:sldId id="331" r:id="rId96"/>
    <p:sldId id="428" r:id="rId97"/>
    <p:sldId id="332" r:id="rId98"/>
    <p:sldId id="333" r:id="rId99"/>
    <p:sldId id="334" r:id="rId100"/>
    <p:sldId id="335" r:id="rId101"/>
    <p:sldId id="336" r:id="rId102"/>
    <p:sldId id="337" r:id="rId103"/>
    <p:sldId id="338" r:id="rId104"/>
    <p:sldId id="339" r:id="rId105"/>
    <p:sldId id="340" r:id="rId106"/>
    <p:sldId id="341" r:id="rId107"/>
    <p:sldId id="342" r:id="rId108"/>
    <p:sldId id="343" r:id="rId109"/>
    <p:sldId id="344" r:id="rId110"/>
    <p:sldId id="345" r:id="rId111"/>
    <p:sldId id="346" r:id="rId112"/>
    <p:sldId id="347" r:id="rId113"/>
    <p:sldId id="348" r:id="rId114"/>
    <p:sldId id="349" r:id="rId115"/>
    <p:sldId id="350" r:id="rId116"/>
    <p:sldId id="351" r:id="rId117"/>
    <p:sldId id="352" r:id="rId118"/>
    <p:sldId id="353" r:id="rId119"/>
    <p:sldId id="354" r:id="rId120"/>
    <p:sldId id="355" r:id="rId121"/>
    <p:sldId id="356" r:id="rId122"/>
    <p:sldId id="357" r:id="rId123"/>
    <p:sldId id="358" r:id="rId124"/>
    <p:sldId id="365" r:id="rId125"/>
    <p:sldId id="359" r:id="rId126"/>
    <p:sldId id="360" r:id="rId127"/>
    <p:sldId id="361" r:id="rId128"/>
    <p:sldId id="362" r:id="rId129"/>
    <p:sldId id="363" r:id="rId130"/>
    <p:sldId id="429" r:id="rId131"/>
    <p:sldId id="364" r:id="rId132"/>
    <p:sldId id="366" r:id="rId133"/>
    <p:sldId id="384" r:id="rId134"/>
    <p:sldId id="367" r:id="rId135"/>
    <p:sldId id="368" r:id="rId136"/>
    <p:sldId id="369" r:id="rId137"/>
    <p:sldId id="370" r:id="rId138"/>
    <p:sldId id="371" r:id="rId139"/>
    <p:sldId id="372" r:id="rId140"/>
    <p:sldId id="373" r:id="rId141"/>
    <p:sldId id="374" r:id="rId142"/>
    <p:sldId id="375" r:id="rId143"/>
    <p:sldId id="376" r:id="rId144"/>
    <p:sldId id="377" r:id="rId145"/>
    <p:sldId id="378" r:id="rId146"/>
    <p:sldId id="431" r:id="rId147"/>
    <p:sldId id="379" r:id="rId148"/>
    <p:sldId id="380" r:id="rId149"/>
    <p:sldId id="381" r:id="rId150"/>
    <p:sldId id="382" r:id="rId151"/>
    <p:sldId id="383" r:id="rId152"/>
    <p:sldId id="385" r:id="rId153"/>
    <p:sldId id="386" r:id="rId154"/>
    <p:sldId id="387" r:id="rId155"/>
    <p:sldId id="432" r:id="rId156"/>
    <p:sldId id="435" r:id="rId157"/>
  </p:sldIdLst>
  <p:sldSz cx="12192000" cy="6858000"/>
  <p:notesSz cx="6858000" cy="9144000"/>
  <p:embeddedFontLst>
    <p:embeddedFont>
      <p:font typeface="Wingdings 3" panose="05040102010807070707" pitchFamily="18" charset="2"/>
      <p:regular r:id="rId158"/>
    </p:embeddedFont>
    <p:embeddedFont>
      <p:font typeface="S Besmellah 1" pitchFamily="2" charset="0"/>
      <p:regular r:id="rId159"/>
    </p:embeddedFont>
    <p:embeddedFont>
      <p:font typeface="tahoma" panose="020B0604030504040204" pitchFamily="34" charset="0"/>
      <p:regular r:id="rId160"/>
      <p:bold r:id="rId161"/>
    </p:embeddedFont>
    <p:embeddedFont>
      <p:font typeface="Calibri" panose="020F0502020204030204" pitchFamily="34" charset="0"/>
      <p:regular r:id="rId162"/>
      <p:bold r:id="rId163"/>
      <p:italic r:id="rId164"/>
      <p:boldItalic r:id="rId165"/>
    </p:embeddedFont>
    <p:embeddedFont>
      <p:font typeface="B Badr" panose="00000400000000000000" pitchFamily="2" charset="-78"/>
      <p:regular r:id="rId166"/>
      <p:bold r:id="rId167"/>
    </p:embeddedFont>
    <p:embeddedFont>
      <p:font typeface="Trebuchet MS" panose="020B0603020202020204" pitchFamily="34" charset="0"/>
      <p:regular r:id="rId168"/>
      <p:bold r:id="rId169"/>
      <p:italic r:id="rId170"/>
      <p:boldItalic r:id="rId171"/>
    </p:embeddedFont>
    <p:embeddedFont>
      <p:font typeface="AlMutanabi 1" panose="05000000000000000000" pitchFamily="2" charset="2"/>
      <p:regular r:id="rId172"/>
      <p:italic r:id="rId173"/>
    </p:embeddedFont>
    <p:embeddedFont>
      <p:font typeface="Corbel" panose="020B0503020204020204" pitchFamily="34" charset="0"/>
      <p:regular r:id="rId174"/>
      <p:bold r:id="rId175"/>
      <p:italic r:id="rId176"/>
      <p:boldItalic r:id="rId177"/>
    </p:embeddedFont>
    <p:embeddedFont>
      <p:font typeface="A EntezareZohoor D5" panose="020B0600000101010101" charset="-78"/>
      <p:bold r:id="rId178"/>
    </p:embeddedFont>
    <p:embeddedFont>
      <p:font typeface="Adobe Arabic" panose="02040503050201020203" pitchFamily="18" charset="-78"/>
      <p:regular r:id="rId179"/>
      <p:bold r:id="rId180"/>
    </p:embeddedFont>
    <p:embeddedFont>
      <p:font typeface="F_Badr" panose="05000000000000000000" pitchFamily="2" charset="2"/>
      <p:regular r:id="rId181"/>
    </p:embeddedFont>
    <p:embeddedFont>
      <p:font typeface="B Nazanin" panose="00000400000000000000" pitchFamily="2" charset="-78"/>
      <p:regular r:id="rId182"/>
      <p:bold r:id="rId183"/>
    </p:embeddedFont>
    <p:embeddedFont>
      <p:font typeface="A EntezareZohoor D6" panose="020B0600000101010101" charset="-78"/>
      <p:bold r:id="rId184"/>
    </p:embeddedFont>
    <p:embeddedFont>
      <p:font typeface="B Lotus" panose="00000400000000000000" pitchFamily="2" charset="-78"/>
      <p:regular r:id="rId185"/>
      <p:bold r:id="rId186"/>
    </p:embeddedFont>
    <p:embeddedFont>
      <p:font typeface="Microsoft Uighur" panose="02000000000000000000" pitchFamily="2" charset="-78"/>
      <p:regular r:id="rId187"/>
      <p:bold r:id="rId188"/>
    </p:embeddedFont>
    <p:embeddedFont>
      <p:font typeface="B Titr" panose="00000700000000000000" pitchFamily="2" charset="-78"/>
      <p:bold r:id="rId189"/>
    </p:embeddedFont>
    <p:embeddedFont>
      <p:font typeface="A EntezareZohoor 4 **" panose="020B0600000101010101" charset="-78"/>
      <p:bold r:id="rId19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ED0706-D627-4459-AD6F-8541ED33CACD}">
          <p14:sldIdLst>
            <p14:sldId id="390"/>
            <p14:sldId id="258"/>
            <p14:sldId id="392"/>
          </p14:sldIdLst>
        </p14:section>
        <p14:section name="المقدمه" id="{B3557744-04AE-4CEC-B826-912B86850212}">
          <p14:sldIdLst>
            <p14:sldId id="394"/>
            <p14:sldId id="395"/>
          </p14:sldIdLst>
        </p14:section>
        <p14:section name="ابنیه اسم" id="{5B33024E-C45D-4F78-9127-6AA709E40365}">
          <p14:sldIdLst>
            <p14:sldId id="396"/>
            <p14:sldId id="397"/>
            <p14:sldId id="398"/>
            <p14:sldId id="399"/>
            <p14:sldId id="400"/>
          </p14:sldIdLst>
        </p14:section>
        <p14:section name="تقسیمات اسم" id="{5B872103-DAF9-46F1-87C5-71211B72D19F}">
          <p14:sldIdLst>
            <p14:sldId id="401"/>
            <p14:sldId id="402"/>
          </p14:sldIdLst>
        </p14:section>
        <p14:section name="قواعد اعلال مخصوص اسم" id="{A37AACEE-A62C-4BC4-B0B7-B0AD530ED10E}">
          <p14:sldIdLst>
            <p14:sldId id="403"/>
            <p14:sldId id="424"/>
            <p14:sldId id="404"/>
            <p14:sldId id="405"/>
            <p14:sldId id="406"/>
            <p14:sldId id="407"/>
            <p14:sldId id="408"/>
            <p14:sldId id="409"/>
            <p14:sldId id="410"/>
            <p14:sldId id="411"/>
            <p14:sldId id="412"/>
          </p14:sldIdLst>
        </p14:section>
        <p14:section name="المبحث الاول -المصدر و غیرالمصدر" id="{3CD42C01-EE35-48FB-AC06-043B4D7CB31A}">
          <p14:sldIdLst>
            <p14:sldId id="413"/>
            <p14:sldId id="414"/>
          </p14:sldIdLst>
        </p14:section>
        <p14:section name="مصدر اصلی" id="{E3635C72-D55B-4B9F-BB81-61A2F1788DAB}">
          <p14:sldIdLst>
            <p14:sldId id="415"/>
          </p14:sldIdLst>
        </p14:section>
        <p14:section name="مصدر میمی" id="{90487BE6-222F-4981-A82C-89BDF041EE3A}">
          <p14:sldIdLst>
            <p14:sldId id="416"/>
            <p14:sldId id="417"/>
          </p14:sldIdLst>
        </p14:section>
        <p14:section name="مصدر صناعی" id="{8312431F-F07C-47B5-A549-A9A0490252B5}">
          <p14:sldIdLst>
            <p14:sldId id="418"/>
          </p14:sldIdLst>
        </p14:section>
        <p14:section name="مصدر مجهول" id="{4ABA8F71-1BBD-4ADF-8C20-53B00CD2CEE1}">
          <p14:sldIdLst>
            <p14:sldId id="419"/>
          </p14:sldIdLst>
        </p14:section>
        <p14:section name="مصدر مره - هیئت" id="{DC9321EC-94A1-4106-8EFA-3A24CDD7723D}">
          <p14:sldIdLst>
            <p14:sldId id="420"/>
            <p14:sldId id="421"/>
            <p14:sldId id="422"/>
          </p14:sldIdLst>
        </p14:section>
        <p14:section name="اسم مصدر" id="{E1D164F8-9730-4E0E-AE1C-E70FD37E3ECD}">
          <p14:sldIdLst>
            <p14:sldId id="423"/>
          </p14:sldIdLst>
        </p14:section>
        <p14:section name="المبحث الثانی - الجامد و المشتق" id="{1C739ACB-E5F8-419E-8A40-FB76978CBD5D}">
          <p14:sldIdLst>
            <p14:sldId id="284"/>
          </p14:sldIdLst>
        </p14:section>
        <p14:section name="المقدمه" id="{19F9FF34-4443-4E18-86DC-EA372AA20947}">
          <p14:sldIdLst>
            <p14:sldId id="286"/>
          </p14:sldIdLst>
        </p14:section>
        <p14:section name="اسم فاعل" id="{183F710C-9D78-484F-B414-C4BEA492390D}">
          <p14:sldIdLst>
            <p14:sldId id="287"/>
            <p14:sldId id="436"/>
            <p14:sldId id="437"/>
            <p14:sldId id="288"/>
          </p14:sldIdLst>
        </p14:section>
        <p14:section name="اسم مفعول" id="{64D5C1FF-D013-49A0-B0F4-1B178061CC47}">
          <p14:sldIdLst>
            <p14:sldId id="289"/>
            <p14:sldId id="438"/>
          </p14:sldIdLst>
        </p14:section>
        <p14:section name="صفت مشبهه" id="{8460F180-6506-493B-B689-D0FD8A74175E}">
          <p14:sldIdLst>
            <p14:sldId id="439"/>
            <p14:sldId id="440"/>
            <p14:sldId id="291"/>
          </p14:sldIdLst>
        </p14:section>
        <p14:section name="صیغه مبالغه" id="{5FEB5FCA-D57B-4845-8406-641520B2B477}">
          <p14:sldIdLst>
            <p14:sldId id="292"/>
            <p14:sldId id="293"/>
          </p14:sldIdLst>
        </p14:section>
        <p14:section name="اسم تفضیل" id="{CA020F5B-C3C8-4C92-9F6C-3F50FE519FA1}">
          <p14:sldIdLst>
            <p14:sldId id="441"/>
            <p14:sldId id="294"/>
            <p14:sldId id="295"/>
            <p14:sldId id="442"/>
          </p14:sldIdLst>
        </p14:section>
        <p14:section name="اسم مکان" id="{CD9C089E-D9A6-4586-8C92-C1351814C973}">
          <p14:sldIdLst>
            <p14:sldId id="296"/>
            <p14:sldId id="297"/>
            <p14:sldId id="298"/>
          </p14:sldIdLst>
        </p14:section>
        <p14:section name="اسم زمان" id="{C0A7B82E-707D-4CDA-990D-C62248529AFD}">
          <p14:sldIdLst>
            <p14:sldId id="299"/>
            <p14:sldId id="300"/>
          </p14:sldIdLst>
        </p14:section>
        <p14:section name="اسم الآله" id="{A32AABC1-CE8B-4E6E-8C05-6C50532A8C5F}">
          <p14:sldIdLst>
            <p14:sldId id="301"/>
          </p14:sldIdLst>
        </p14:section>
        <p14:section name="تسمیۀالجامد والمشتق بالموصوف والصفۀ" id="{C70B6C26-CD86-4BA3-B457-155ADF37C23B}">
          <p14:sldIdLst>
            <p14:sldId id="302"/>
            <p14:sldId id="303"/>
          </p14:sldIdLst>
        </p14:section>
        <p14:section name="المبحث الثالث-المذکر و المونث" id="{C06FFBCC-EDED-41D8-B473-5D787D3BDEFE}">
          <p14:sldIdLst>
            <p14:sldId id="304"/>
            <p14:sldId id="317"/>
          </p14:sldIdLst>
        </p14:section>
        <p14:section name="علائم تانیث" id="{F8D8224B-8262-4575-B4D0-64012F765F2D}">
          <p14:sldIdLst>
            <p14:sldId id="433"/>
          </p14:sldIdLst>
        </p14:section>
        <p14:section name="تقسیم خاص مذکر و مونث" id="{241A971F-86CF-4D8A-B7AF-229C041121C8}">
          <p14:sldIdLst>
            <p14:sldId id="305"/>
            <p14:sldId id="306"/>
            <p14:sldId id="307"/>
          </p14:sldIdLst>
        </p14:section>
        <p14:section name="موارد علائم تانیث" id="{FCEB6189-B13F-4C69-87DD-436B79801A81}">
          <p14:sldIdLst>
            <p14:sldId id="308"/>
            <p14:sldId id="444"/>
            <p14:sldId id="309"/>
            <p14:sldId id="443"/>
            <p14:sldId id="310"/>
            <p14:sldId id="311"/>
          </p14:sldIdLst>
        </p14:section>
        <p14:section name="مایستوی فیه المذکر والمونث" id="{01BA2627-0F3F-4FF1-AD9B-01DA667CCD0B}">
          <p14:sldIdLst>
            <p14:sldId id="312"/>
          </p14:sldIdLst>
        </p14:section>
        <p14:section name="جواز تذکیر و تانیث" id="{3695CFFF-312D-4CBA-9B4D-F603CDA0D4BF}">
          <p14:sldIdLst>
            <p14:sldId id="313"/>
          </p14:sldIdLst>
        </p14:section>
        <p14:section name="اسناد فعل" id="{03D54E1A-8762-42B9-B6E6-1FC9BB438F25}">
          <p14:sldIdLst>
            <p14:sldId id="314"/>
            <p14:sldId id="315"/>
            <p14:sldId id="316"/>
          </p14:sldIdLst>
        </p14:section>
        <p14:section name="المبحث الرابع -المتصزف وغیرالمتصرف" id="{627B7522-B28F-442E-82FB-F7E1B790328D}">
          <p14:sldIdLst>
            <p14:sldId id="318"/>
            <p14:sldId id="322"/>
          </p14:sldIdLst>
        </p14:section>
        <p14:section name="1- المثنی" id="{B3D7D946-953F-4C42-B54E-FAD54495565C}">
          <p14:sldIdLst>
            <p14:sldId id="430"/>
            <p14:sldId id="426"/>
            <p14:sldId id="319"/>
            <p14:sldId id="320"/>
            <p14:sldId id="321"/>
            <p14:sldId id="425"/>
          </p14:sldIdLst>
        </p14:section>
        <p14:section name="2-الجمع" id="{21C52386-B46B-4D74-8843-D6CAF05D5971}">
          <p14:sldIdLst>
            <p14:sldId id="323"/>
          </p14:sldIdLst>
        </p14:section>
        <p14:section name="جمع مذکر سالم" id="{7B70EF3E-8C8A-4422-B2C4-C1CC4B4E54E7}">
          <p14:sldIdLst>
            <p14:sldId id="324"/>
            <p14:sldId id="427"/>
            <p14:sldId id="325"/>
            <p14:sldId id="326"/>
          </p14:sldIdLst>
        </p14:section>
        <p14:section name="جمع مونث سالم" id="{E788D358-EEDF-4757-91C9-93177FF66AE7}">
          <p14:sldIdLst>
            <p14:sldId id="327"/>
            <p14:sldId id="328"/>
            <p14:sldId id="329"/>
            <p14:sldId id="330"/>
          </p14:sldIdLst>
        </p14:section>
        <p14:section name="جمع مکسر" id="{AE7B7840-869B-4603-AC45-04DC898C6CAA}">
          <p14:sldIdLst>
            <p14:sldId id="331"/>
            <p14:sldId id="428"/>
            <p14:sldId id="332"/>
            <p14:sldId id="333"/>
            <p14:sldId id="334"/>
          </p14:sldIdLst>
        </p14:section>
        <p14:section name="اسم جمع" id="{6DB8536F-8980-4281-8136-C75CA61A4C4D}">
          <p14:sldIdLst>
            <p14:sldId id="335"/>
          </p14:sldIdLst>
        </p14:section>
        <p14:section name="اسم جنس جمعی" id="{A3ECAA0D-B70C-4EA8-80EF-862F9FBB9E04}">
          <p14:sldIdLst>
            <p14:sldId id="336"/>
          </p14:sldIdLst>
        </p14:section>
        <p14:section name="3-المنسوب" id="{C5E7570E-DD57-44E5-B54F-578745768247}">
          <p14:sldIdLst>
            <p14:sldId id="337"/>
            <p14:sldId id="338"/>
            <p14:sldId id="339"/>
            <p14:sldId id="340"/>
            <p14:sldId id="341"/>
            <p14:sldId id="342"/>
            <p14:sldId id="343"/>
            <p14:sldId id="344"/>
          </p14:sldIdLst>
        </p14:section>
        <p14:section name="4-مصغر" id="{C74C1792-56F0-4613-8E13-6CB690223DB2}">
          <p14:sldIdLst>
            <p14:sldId id="345"/>
            <p14:sldId id="346"/>
            <p14:sldId id="347"/>
            <p14:sldId id="348"/>
            <p14:sldId id="349"/>
            <p14:sldId id="350"/>
            <p14:sldId id="351"/>
            <p14:sldId id="352"/>
            <p14:sldId id="353"/>
            <p14:sldId id="354"/>
            <p14:sldId id="355"/>
            <p14:sldId id="356"/>
            <p14:sldId id="357"/>
          </p14:sldIdLst>
        </p14:section>
        <p14:section name="المبحث الخامس -المعرفه و النکره" id="{BF2209D0-0200-42D0-A877-3109CDCEB9F6}">
          <p14:sldIdLst>
            <p14:sldId id="358"/>
            <p14:sldId id="365"/>
          </p14:sldIdLst>
        </p14:section>
        <p14:section name="1-ضمیر" id="{4E245F95-059E-480C-9436-6425D8823AC2}">
          <p14:sldIdLst>
            <p14:sldId id="359"/>
            <p14:sldId id="360"/>
            <p14:sldId id="361"/>
            <p14:sldId id="362"/>
          </p14:sldIdLst>
        </p14:section>
        <p14:section name="2-اسم اشاره" id="{3BED5369-68BC-466D-836D-56880C9CDB8B}">
          <p14:sldIdLst>
            <p14:sldId id="363"/>
            <p14:sldId id="429"/>
          </p14:sldIdLst>
        </p14:section>
        <p14:section name="3-موصول" id="{4FA34471-4C09-4D98-8645-EB9794FD0202}">
          <p14:sldIdLst>
            <p14:sldId id="364"/>
          </p14:sldIdLst>
        </p14:section>
        <p14:section name="المحث السادس -المعرب و المبنی" id="{05797AF4-19EC-4F05-B1DF-22E4B2D5F890}">
          <p14:sldIdLst>
            <p14:sldId id="366"/>
            <p14:sldId id="384"/>
            <p14:sldId id="367"/>
            <p14:sldId id="368"/>
            <p14:sldId id="369"/>
          </p14:sldIdLst>
        </p14:section>
        <p14:section name="اسم مبنی" id="{97A54E29-3E20-4490-8131-C13A4C27C53E}">
          <p14:sldIdLst>
            <p14:sldId id="370"/>
            <p14:sldId id="371"/>
          </p14:sldIdLst>
        </p14:section>
        <p14:section name="اسماء افعال و صوت" id="{CF0090D0-3E91-448F-8FBB-DB36A67AC5AE}">
          <p14:sldIdLst>
            <p14:sldId id="372"/>
            <p14:sldId id="373"/>
            <p14:sldId id="374"/>
          </p14:sldIdLst>
        </p14:section>
        <p14:section name="مرکب مزجی" id="{86040E6B-52CE-425B-82CB-661C4F7C066D}">
          <p14:sldIdLst>
            <p14:sldId id="375"/>
          </p14:sldIdLst>
        </p14:section>
        <p14:section name="بحث مهم در عدد" id="{962F643A-5156-4F22-A96F-A7956C28B6D1}">
          <p14:sldIdLst>
            <p14:sldId id="376"/>
            <p14:sldId id="377"/>
            <p14:sldId id="378"/>
            <p14:sldId id="431"/>
            <p14:sldId id="379"/>
            <p14:sldId id="380"/>
            <p14:sldId id="381"/>
            <p14:sldId id="382"/>
            <p14:sldId id="383"/>
          </p14:sldIdLst>
        </p14:section>
        <p14:section name="غیر منصرف" id="{3987F1A9-EB76-4F73-92B5-C08C1CECE785}">
          <p14:sldIdLst>
            <p14:sldId id="385"/>
            <p14:sldId id="386"/>
            <p14:sldId id="387"/>
            <p14:sldId id="432"/>
          </p14:sldIdLst>
        </p14:section>
        <p14:section name="پایان" id="{C6F585E6-8CA5-4374-94DE-CAC1E9E1FE65}">
          <p14:sldIdLst>
            <p14:sldId id="43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4787"/>
    <a:srgbClr val="2DFF8C"/>
    <a:srgbClr val="F7F8BE"/>
    <a:srgbClr val="99FFCC"/>
    <a:srgbClr val="FFB7CF"/>
    <a:srgbClr val="FF6699"/>
    <a:srgbClr val="F0F28A"/>
    <a:srgbClr val="FFE48F"/>
    <a:srgbClr val="FFA3A3"/>
    <a:srgbClr val="F0CA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6" d="100"/>
          <a:sy n="66" d="100"/>
        </p:scale>
        <p:origin x="16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font" Target="fonts/font2.fntdata"/><Relationship Id="rId175" Type="http://schemas.openxmlformats.org/officeDocument/2006/relationships/font" Target="fonts/font18.fntdata"/><Relationship Id="rId170" Type="http://schemas.openxmlformats.org/officeDocument/2006/relationships/font" Target="fonts/font13.fntdata"/><Relationship Id="rId191"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font" Target="fonts/font3.fntdata"/><Relationship Id="rId165" Type="http://schemas.openxmlformats.org/officeDocument/2006/relationships/font" Target="fonts/font8.fntdata"/><Relationship Id="rId181" Type="http://schemas.openxmlformats.org/officeDocument/2006/relationships/font" Target="fonts/font24.fntdata"/><Relationship Id="rId186" Type="http://schemas.openxmlformats.org/officeDocument/2006/relationships/font" Target="fonts/font29.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font" Target="fonts/font14.fntdata"/><Relationship Id="rId176" Type="http://schemas.openxmlformats.org/officeDocument/2006/relationships/font" Target="fonts/font19.fntdata"/><Relationship Id="rId192" Type="http://schemas.openxmlformats.org/officeDocument/2006/relationships/viewProps" Target="view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font" Target="fonts/font4.fntdata"/><Relationship Id="rId166" Type="http://schemas.openxmlformats.org/officeDocument/2006/relationships/font" Target="fonts/font9.fntdata"/><Relationship Id="rId182" Type="http://schemas.openxmlformats.org/officeDocument/2006/relationships/font" Target="fonts/font25.fntdata"/><Relationship Id="rId187" Type="http://schemas.openxmlformats.org/officeDocument/2006/relationships/font" Target="fonts/font30.fntdata"/><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font" Target="fonts/font20.fntdata"/><Relationship Id="rId172" Type="http://schemas.openxmlformats.org/officeDocument/2006/relationships/font" Target="fonts/font15.fntdata"/><Relationship Id="rId193"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font" Target="fonts/font10.fntdata"/><Relationship Id="rId188" Type="http://schemas.openxmlformats.org/officeDocument/2006/relationships/font" Target="fonts/font31.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font" Target="fonts/font5.fntdata"/><Relationship Id="rId183" Type="http://schemas.openxmlformats.org/officeDocument/2006/relationships/font" Target="fonts/font26.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font" Target="fonts/font21.fntdata"/><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font" Target="fonts/font16.fntdata"/><Relationship Id="rId194"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font" Target="fonts/font6.fntdata"/><Relationship Id="rId184" Type="http://schemas.openxmlformats.org/officeDocument/2006/relationships/font" Target="fonts/font27.fntdata"/><Relationship Id="rId189" Type="http://schemas.openxmlformats.org/officeDocument/2006/relationships/font" Target="fonts/font32.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font" Target="fonts/font17.fntdata"/><Relationship Id="rId179" Type="http://schemas.openxmlformats.org/officeDocument/2006/relationships/font" Target="fonts/font22.fntdata"/><Relationship Id="rId190" Type="http://schemas.openxmlformats.org/officeDocument/2006/relationships/font" Target="fonts/font33.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font" Target="fonts/font7.fntdata"/><Relationship Id="rId169" Type="http://schemas.openxmlformats.org/officeDocument/2006/relationships/font" Target="fonts/font12.fntdata"/><Relationship Id="rId185" Type="http://schemas.openxmlformats.org/officeDocument/2006/relationships/font" Target="fonts/font28.fntdata"/><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font" Target="fonts/font23.fntdata"/><Relationship Id="rId26" Type="http://schemas.openxmlformats.org/officeDocument/2006/relationships/slide" Target="slides/slide2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5/28/2022</a:t>
            </a:fld>
            <a:endParaRPr lang="en-US" dirty="0">
              <a:solidFill>
                <a:prstClr val="black"/>
              </a:solidFill>
            </a:endParaRPr>
          </a:p>
        </p:txBody>
      </p:sp>
      <p:sp>
        <p:nvSpPr>
          <p:cNvPr id="5" name="Footer Placeholder 4"/>
          <p:cNvSpPr>
            <a:spLocks noGrp="1"/>
          </p:cNvSpPr>
          <p:nvPr>
            <p:ph type="ftr" sz="quarter" idx="11"/>
          </p:nvPr>
        </p:nvSpPr>
        <p:spPr>
          <a:xfrm>
            <a:off x="5332412" y="5883275"/>
            <a:ext cx="4324044"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33119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5/28/2022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0300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5/28/2022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51511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5/28/2022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85223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5/28/2022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71397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5/28/2022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6730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5/28/2022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80876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5/28/2022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87523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5/28/2022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50121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7"/>
            <a:ext cx="12228422"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0" y="2404535"/>
            <a:ext cx="7768959" cy="1646302"/>
          </a:xfrm>
        </p:spPr>
        <p:txBody>
          <a:bodyPr anchor="b">
            <a:noAutofit/>
          </a:bodyPr>
          <a:lstStyle>
            <a:lvl1pPr algn="r">
              <a:defRPr sz="5399">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460" y="4050835"/>
            <a:ext cx="7768959" cy="1096899"/>
          </a:xfrm>
        </p:spPr>
        <p:txBody>
          <a:bodyPr anchor="t"/>
          <a:lstStyle>
            <a:lvl1pPr marL="0" indent="0" algn="r">
              <a:buNone/>
              <a:defRPr>
                <a:solidFill>
                  <a:schemeClr val="tx1">
                    <a:lumMod val="50000"/>
                    <a:lumOff val="50000"/>
                  </a:schemeClr>
                </a:solidFill>
              </a:defRPr>
            </a:lvl1pPr>
            <a:lvl2pPr marL="457179" indent="0" algn="ctr">
              <a:buNone/>
              <a:defRPr>
                <a:solidFill>
                  <a:schemeClr val="tx1">
                    <a:tint val="75000"/>
                  </a:schemeClr>
                </a:solidFill>
              </a:defRPr>
            </a:lvl2pPr>
            <a:lvl3pPr marL="914359" indent="0" algn="ctr">
              <a:buNone/>
              <a:defRPr>
                <a:solidFill>
                  <a:schemeClr val="tx1">
                    <a:tint val="75000"/>
                  </a:schemeClr>
                </a:solidFill>
              </a:defRPr>
            </a:lvl3pPr>
            <a:lvl4pPr marL="1371537" indent="0" algn="ctr">
              <a:buNone/>
              <a:defRPr>
                <a:solidFill>
                  <a:schemeClr val="tx1">
                    <a:tint val="75000"/>
                  </a:schemeClr>
                </a:solidFill>
              </a:defRPr>
            </a:lvl4pPr>
            <a:lvl5pPr marL="1828716" indent="0" algn="ctr">
              <a:buNone/>
              <a:defRPr>
                <a:solidFill>
                  <a:schemeClr val="tx1">
                    <a:tint val="75000"/>
                  </a:schemeClr>
                </a:solidFill>
              </a:defRPr>
            </a:lvl5pPr>
            <a:lvl6pPr marL="2285894" indent="0" algn="ctr">
              <a:buNone/>
              <a:defRPr>
                <a:solidFill>
                  <a:schemeClr val="tx1">
                    <a:tint val="75000"/>
                  </a:schemeClr>
                </a:solidFill>
              </a:defRPr>
            </a:lvl6pPr>
            <a:lvl7pPr marL="2743074" indent="0" algn="ctr">
              <a:buNone/>
              <a:defRPr>
                <a:solidFill>
                  <a:schemeClr val="tx1">
                    <a:tint val="75000"/>
                  </a:schemeClr>
                </a:solidFill>
              </a:defRPr>
            </a:lvl7pPr>
            <a:lvl8pPr marL="3200253" indent="0" algn="ctr">
              <a:buNone/>
              <a:defRPr>
                <a:solidFill>
                  <a:schemeClr val="tx1">
                    <a:tint val="75000"/>
                  </a:schemeClr>
                </a:solidFill>
              </a:defRPr>
            </a:lvl8pPr>
            <a:lvl9pPr marL="3657431"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4127EC-8DB2-4F02-9051-CD2C7FCE3A58}" type="datetime1">
              <a:rPr lang="en-US" smtClean="0">
                <a:solidFill>
                  <a:prstClr val="black">
                    <a:tint val="75000"/>
                  </a:prstClr>
                </a:solidFill>
              </a:rPr>
              <a:pPr/>
              <a:t>5/28/2022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تنظیم کننده : حجت الاسلام علی محمد رایگان</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003876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6002CE-A622-4451-B012-CDD8C74DEFEF}" type="datetime1">
              <a:rPr lang="en-US" smtClean="0">
                <a:solidFill>
                  <a:prstClr val="black">
                    <a:tint val="75000"/>
                  </a:prstClr>
                </a:solidFill>
              </a:rPr>
              <a:pPr/>
              <a:t>5/28/2022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تنظیم کننده : حجت الاسلام علی محمد رایگان</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80434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5/28/2022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951856" y="5867131"/>
            <a:ext cx="551167" cy="365125"/>
          </a:xfrm>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56209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7" y="2700868"/>
            <a:ext cx="8463620" cy="1826582"/>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7" y="4527448"/>
            <a:ext cx="8463620" cy="860400"/>
          </a:xfrm>
        </p:spPr>
        <p:txBody>
          <a:bodyPr anchor="t"/>
          <a:lstStyle>
            <a:lvl1pPr marL="0" indent="0" algn="l">
              <a:buNone/>
              <a:defRPr sz="2000">
                <a:solidFill>
                  <a:schemeClr val="tx1">
                    <a:lumMod val="50000"/>
                    <a:lumOff val="50000"/>
                  </a:schemeClr>
                </a:solidFill>
              </a:defRPr>
            </a:lvl1pPr>
            <a:lvl2pPr marL="457179" indent="0">
              <a:buNone/>
              <a:defRPr sz="1800">
                <a:solidFill>
                  <a:schemeClr val="tx1">
                    <a:tint val="75000"/>
                  </a:schemeClr>
                </a:solidFill>
              </a:defRPr>
            </a:lvl2pPr>
            <a:lvl3pPr marL="914359" indent="0">
              <a:buNone/>
              <a:defRPr sz="1600">
                <a:solidFill>
                  <a:schemeClr val="tx1">
                    <a:tint val="75000"/>
                  </a:schemeClr>
                </a:solidFill>
              </a:defRPr>
            </a:lvl3pPr>
            <a:lvl4pPr marL="1371537" indent="0">
              <a:buNone/>
              <a:defRPr sz="1400">
                <a:solidFill>
                  <a:schemeClr val="tx1">
                    <a:tint val="75000"/>
                  </a:schemeClr>
                </a:solidFill>
              </a:defRPr>
            </a:lvl4pPr>
            <a:lvl5pPr marL="1828716" indent="0">
              <a:buNone/>
              <a:defRPr sz="1400">
                <a:solidFill>
                  <a:schemeClr val="tx1">
                    <a:tint val="75000"/>
                  </a:schemeClr>
                </a:solidFill>
              </a:defRPr>
            </a:lvl5pPr>
            <a:lvl6pPr marL="2285894" indent="0">
              <a:buNone/>
              <a:defRPr sz="1400">
                <a:solidFill>
                  <a:schemeClr val="tx1">
                    <a:tint val="75000"/>
                  </a:schemeClr>
                </a:solidFill>
              </a:defRPr>
            </a:lvl6pPr>
            <a:lvl7pPr marL="2743074" indent="0">
              <a:buNone/>
              <a:defRPr sz="1400">
                <a:solidFill>
                  <a:schemeClr val="tx1">
                    <a:tint val="75000"/>
                  </a:schemeClr>
                </a:solidFill>
              </a:defRPr>
            </a:lvl7pPr>
            <a:lvl8pPr marL="3200253" indent="0">
              <a:buNone/>
              <a:defRPr sz="1400">
                <a:solidFill>
                  <a:schemeClr val="tx1">
                    <a:tint val="75000"/>
                  </a:schemeClr>
                </a:solidFill>
              </a:defRPr>
            </a:lvl8pPr>
            <a:lvl9pPr marL="365743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4E976-7D21-4310-AE9C-6F582C783069}" type="datetime1">
              <a:rPr lang="en-US" smtClean="0">
                <a:solidFill>
                  <a:prstClr val="black">
                    <a:tint val="75000"/>
                  </a:prstClr>
                </a:solidFill>
              </a:rPr>
              <a:pPr/>
              <a:t>5/28/2022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تنظیم کننده : حجت الاسلام علی محمد رایگان</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899525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2" y="609601"/>
            <a:ext cx="8463618"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2802" y="2160591"/>
            <a:ext cx="4117478" cy="388077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58939" y="2160591"/>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CEBBAE-6A99-4A64-B1C9-0FD3777CB68C}" type="datetime1">
              <a:rPr lang="en-US" smtClean="0">
                <a:solidFill>
                  <a:prstClr val="black">
                    <a:tint val="75000"/>
                  </a:prstClr>
                </a:solidFill>
              </a:rPr>
              <a:pPr/>
              <a:t>5/28/2022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تنظیم کننده : حجت الاسلام علی محمد رایگان</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960361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1"/>
            <a:ext cx="8463618"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800" y="2160983"/>
            <a:ext cx="4120897" cy="576262"/>
          </a:xfrm>
        </p:spPr>
        <p:txBody>
          <a:bodyPr anchor="b">
            <a:noAutofit/>
          </a:bodyPr>
          <a:lstStyle>
            <a:lvl1pPr marL="0" indent="0">
              <a:buNone/>
              <a:defRPr sz="2400" b="0"/>
            </a:lvl1pPr>
            <a:lvl2pPr marL="457179" indent="0">
              <a:buNone/>
              <a:defRPr sz="2000" b="1"/>
            </a:lvl2pPr>
            <a:lvl3pPr marL="914359" indent="0">
              <a:buNone/>
              <a:defRPr sz="1800" b="1"/>
            </a:lvl3pPr>
            <a:lvl4pPr marL="1371537" indent="0">
              <a:buNone/>
              <a:defRPr sz="1600" b="1"/>
            </a:lvl4pPr>
            <a:lvl5pPr marL="1828716" indent="0">
              <a:buNone/>
              <a:defRPr sz="1600" b="1"/>
            </a:lvl5pPr>
            <a:lvl6pPr marL="2285894" indent="0">
              <a:buNone/>
              <a:defRPr sz="1600" b="1"/>
            </a:lvl6pPr>
            <a:lvl7pPr marL="2743074" indent="0">
              <a:buNone/>
              <a:defRPr sz="1600" b="1"/>
            </a:lvl7pPr>
            <a:lvl8pPr marL="3200253" indent="0">
              <a:buNone/>
              <a:defRPr sz="1600" b="1"/>
            </a:lvl8pPr>
            <a:lvl9pPr marL="365743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737248"/>
            <a:ext cx="4120897" cy="330411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55521" y="2160983"/>
            <a:ext cx="4120897" cy="576262"/>
          </a:xfrm>
        </p:spPr>
        <p:txBody>
          <a:bodyPr anchor="b">
            <a:noAutofit/>
          </a:bodyPr>
          <a:lstStyle>
            <a:lvl1pPr marL="0" indent="0">
              <a:buNone/>
              <a:defRPr sz="2400" b="0"/>
            </a:lvl1pPr>
            <a:lvl2pPr marL="457179" indent="0">
              <a:buNone/>
              <a:defRPr sz="2000" b="1"/>
            </a:lvl2pPr>
            <a:lvl3pPr marL="914359" indent="0">
              <a:buNone/>
              <a:defRPr sz="1800" b="1"/>
            </a:lvl3pPr>
            <a:lvl4pPr marL="1371537" indent="0">
              <a:buNone/>
              <a:defRPr sz="1600" b="1"/>
            </a:lvl4pPr>
            <a:lvl5pPr marL="1828716" indent="0">
              <a:buNone/>
              <a:defRPr sz="1600" b="1"/>
            </a:lvl5pPr>
            <a:lvl6pPr marL="2285894" indent="0">
              <a:buNone/>
              <a:defRPr sz="1600" b="1"/>
            </a:lvl6pPr>
            <a:lvl7pPr marL="2743074" indent="0">
              <a:buNone/>
              <a:defRPr sz="1600" b="1"/>
            </a:lvl7pPr>
            <a:lvl8pPr marL="3200253" indent="0">
              <a:buNone/>
              <a:defRPr sz="1600" b="1"/>
            </a:lvl8pPr>
            <a:lvl9pPr marL="365743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5521" y="2737248"/>
            <a:ext cx="4120897" cy="330411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892117-9700-4C6A-84B4-2FCEF2CF30D9}" type="datetime1">
              <a:rPr lang="en-US" smtClean="0">
                <a:solidFill>
                  <a:prstClr val="black">
                    <a:tint val="75000"/>
                  </a:prstClr>
                </a:solidFill>
              </a:rPr>
              <a:pPr/>
              <a:t>5/28/2022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تنظیم کننده : حجت الاسلام علی محمد رایگان</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97890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1"/>
            <a:ext cx="846361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6BEE0B-799F-40BE-BE35-54EAD64D4C5D}" type="datetime1">
              <a:rPr lang="en-US" smtClean="0">
                <a:solidFill>
                  <a:prstClr val="black">
                    <a:tint val="75000"/>
                  </a:prstClr>
                </a:solidFill>
              </a:rPr>
              <a:pPr/>
              <a:t>5/28/2022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تنظیم کننده : حجت الاسلام علی محمد رایگان</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721323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D0B23-B99A-42DE-BE04-CB73FFD5CF04}" type="datetime1">
              <a:rPr lang="en-US" smtClean="0">
                <a:solidFill>
                  <a:prstClr val="black">
                    <a:tint val="75000"/>
                  </a:prstClr>
                </a:solidFill>
              </a:rPr>
              <a:pPr/>
              <a:t>5/28/2022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تنظیم کننده : حجت الاسلام علی محمد رایگان</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750991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5"/>
            <a:ext cx="372024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1702" y="514925"/>
            <a:ext cx="451471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2799" y="2777069"/>
            <a:ext cx="3720242" cy="2584449"/>
          </a:xfrm>
        </p:spPr>
        <p:txBody>
          <a:bodyPr>
            <a:normAutofit/>
          </a:bodyPr>
          <a:lstStyle>
            <a:lvl1pPr marL="0" indent="0">
              <a:buNone/>
              <a:defRPr sz="1400"/>
            </a:lvl1pPr>
            <a:lvl2pPr marL="342884" indent="0">
              <a:buNone/>
              <a:defRPr sz="1050"/>
            </a:lvl2pPr>
            <a:lvl3pPr marL="685768" indent="0">
              <a:buNone/>
              <a:defRPr sz="899"/>
            </a:lvl3pPr>
            <a:lvl4pPr marL="1028653" indent="0">
              <a:buNone/>
              <a:defRPr sz="750"/>
            </a:lvl4pPr>
            <a:lvl5pPr marL="1371537" indent="0">
              <a:buNone/>
              <a:defRPr sz="750"/>
            </a:lvl5pPr>
            <a:lvl6pPr marL="1714421" indent="0">
              <a:buNone/>
              <a:defRPr sz="750"/>
            </a:lvl6pPr>
            <a:lvl7pPr marL="2057305" indent="0">
              <a:buNone/>
              <a:defRPr sz="750"/>
            </a:lvl7pPr>
            <a:lvl8pPr marL="2400189" indent="0">
              <a:buNone/>
              <a:defRPr sz="750"/>
            </a:lvl8pPr>
            <a:lvl9pPr marL="2743074"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65A1D4-FDB0-4B05-8785-FADB27C32EBF}" type="datetime1">
              <a:rPr lang="en-US" smtClean="0">
                <a:solidFill>
                  <a:prstClr val="black">
                    <a:tint val="75000"/>
                  </a:prstClr>
                </a:solidFill>
              </a:rPr>
              <a:pPr/>
              <a:t>5/28/2022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تنظیم کننده : حجت الاسلام علی محمد رایگان</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763719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4800600"/>
            <a:ext cx="8463618"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800" y="609601"/>
            <a:ext cx="8463618" cy="3845718"/>
          </a:xfrm>
        </p:spPr>
        <p:txBody>
          <a:bodyPr anchor="t">
            <a:normAutofit/>
          </a:bodyPr>
          <a:lstStyle>
            <a:lvl1pPr marL="0" indent="0" algn="ctr">
              <a:buNone/>
              <a:defRPr sz="1600"/>
            </a:lvl1pPr>
            <a:lvl2pPr marL="457179" indent="0">
              <a:buNone/>
              <a:defRPr sz="1600"/>
            </a:lvl2pPr>
            <a:lvl3pPr marL="914359" indent="0">
              <a:buNone/>
              <a:defRPr sz="1600"/>
            </a:lvl3pPr>
            <a:lvl4pPr marL="1371537" indent="0">
              <a:buNone/>
              <a:defRPr sz="1600"/>
            </a:lvl4pPr>
            <a:lvl5pPr marL="1828716" indent="0">
              <a:buNone/>
              <a:defRPr sz="1600"/>
            </a:lvl5pPr>
            <a:lvl6pPr marL="2285894" indent="0">
              <a:buNone/>
              <a:defRPr sz="1600"/>
            </a:lvl6pPr>
            <a:lvl7pPr marL="2743074" indent="0">
              <a:buNone/>
              <a:defRPr sz="1600"/>
            </a:lvl7pPr>
            <a:lvl8pPr marL="3200253" indent="0">
              <a:buNone/>
              <a:defRPr sz="1600"/>
            </a:lvl8pPr>
            <a:lvl9pPr marL="3657431"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12800" y="5367339"/>
            <a:ext cx="8463618" cy="674024"/>
          </a:xfrm>
        </p:spPr>
        <p:txBody>
          <a:bodyPr>
            <a:normAutofit/>
          </a:bodyPr>
          <a:lstStyle>
            <a:lvl1pPr marL="0" indent="0">
              <a:buNone/>
              <a:defRPr sz="1200"/>
            </a:lvl1pPr>
            <a:lvl2pPr marL="457179" indent="0">
              <a:buNone/>
              <a:defRPr sz="1200"/>
            </a:lvl2pPr>
            <a:lvl3pPr marL="914359" indent="0">
              <a:buNone/>
              <a:defRPr sz="1000"/>
            </a:lvl3pPr>
            <a:lvl4pPr marL="1371537" indent="0">
              <a:buNone/>
              <a:defRPr sz="899"/>
            </a:lvl4pPr>
            <a:lvl5pPr marL="1828716" indent="0">
              <a:buNone/>
              <a:defRPr sz="899"/>
            </a:lvl5pPr>
            <a:lvl6pPr marL="2285894" indent="0">
              <a:buNone/>
              <a:defRPr sz="899"/>
            </a:lvl6pPr>
            <a:lvl7pPr marL="2743074" indent="0">
              <a:buNone/>
              <a:defRPr sz="899"/>
            </a:lvl7pPr>
            <a:lvl8pPr marL="3200253" indent="0">
              <a:buNone/>
              <a:defRPr sz="899"/>
            </a:lvl8pPr>
            <a:lvl9pPr marL="3657431" indent="0">
              <a:buNone/>
              <a:defRPr sz="89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9594F-0ABA-4D8C-BF29-4DBDA6288D23}" type="datetime1">
              <a:rPr lang="en-US" smtClean="0">
                <a:solidFill>
                  <a:prstClr val="black">
                    <a:tint val="75000"/>
                  </a:prstClr>
                </a:solidFill>
              </a:rPr>
              <a:pPr/>
              <a:t>5/28/2022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تنظیم کننده : حجت الاسلام علی محمد رایگان</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212715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2" y="609601"/>
            <a:ext cx="846361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2" y="4470401"/>
            <a:ext cx="8463618" cy="1570961"/>
          </a:xfrm>
        </p:spPr>
        <p:txBody>
          <a:bodyPr anchor="ctr">
            <a:normAutofit/>
          </a:bodyPr>
          <a:lstStyle>
            <a:lvl1pPr marL="0" indent="0" algn="l">
              <a:buNone/>
              <a:defRPr sz="1800">
                <a:solidFill>
                  <a:schemeClr val="tx1">
                    <a:lumMod val="75000"/>
                    <a:lumOff val="25000"/>
                  </a:schemeClr>
                </a:solidFill>
              </a:defRPr>
            </a:lvl1pPr>
            <a:lvl2pPr marL="457179" indent="0">
              <a:buNone/>
              <a:defRPr sz="1800">
                <a:solidFill>
                  <a:schemeClr val="tx1">
                    <a:tint val="75000"/>
                  </a:schemeClr>
                </a:solidFill>
              </a:defRPr>
            </a:lvl2pPr>
            <a:lvl3pPr marL="914359" indent="0">
              <a:buNone/>
              <a:defRPr sz="1600">
                <a:solidFill>
                  <a:schemeClr val="tx1">
                    <a:tint val="75000"/>
                  </a:schemeClr>
                </a:solidFill>
              </a:defRPr>
            </a:lvl3pPr>
            <a:lvl4pPr marL="1371537" indent="0">
              <a:buNone/>
              <a:defRPr sz="1400">
                <a:solidFill>
                  <a:schemeClr val="tx1">
                    <a:tint val="75000"/>
                  </a:schemeClr>
                </a:solidFill>
              </a:defRPr>
            </a:lvl4pPr>
            <a:lvl5pPr marL="1828716" indent="0">
              <a:buNone/>
              <a:defRPr sz="1400">
                <a:solidFill>
                  <a:schemeClr val="tx1">
                    <a:tint val="75000"/>
                  </a:schemeClr>
                </a:solidFill>
              </a:defRPr>
            </a:lvl5pPr>
            <a:lvl6pPr marL="2285894" indent="0">
              <a:buNone/>
              <a:defRPr sz="1400">
                <a:solidFill>
                  <a:schemeClr val="tx1">
                    <a:tint val="75000"/>
                  </a:schemeClr>
                </a:solidFill>
              </a:defRPr>
            </a:lvl6pPr>
            <a:lvl7pPr marL="2743074" indent="0">
              <a:buNone/>
              <a:defRPr sz="1400">
                <a:solidFill>
                  <a:schemeClr val="tx1">
                    <a:tint val="75000"/>
                  </a:schemeClr>
                </a:solidFill>
              </a:defRPr>
            </a:lvl7pPr>
            <a:lvl8pPr marL="3200253" indent="0">
              <a:buNone/>
              <a:defRPr sz="1400">
                <a:solidFill>
                  <a:schemeClr val="tx1">
                    <a:tint val="75000"/>
                  </a:schemeClr>
                </a:solidFill>
              </a:defRPr>
            </a:lvl8pPr>
            <a:lvl9pPr marL="365743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B9EC25-1401-4D47-9FE7-FCE6BAFDEFF3}" type="datetime1">
              <a:rPr lang="en-US" smtClean="0">
                <a:solidFill>
                  <a:prstClr val="black">
                    <a:tint val="75000"/>
                  </a:prstClr>
                </a:solidFill>
              </a:rPr>
              <a:pPr/>
              <a:t>5/28/2022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تنظیم کننده : حجت الاسلام علی محمد رایگان</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285719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1" y="609601"/>
            <a:ext cx="809624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468100" y="3632201"/>
            <a:ext cx="7226404" cy="380999"/>
          </a:xfrm>
        </p:spPr>
        <p:txBody>
          <a:bodyPr anchor="ctr">
            <a:noAutofit/>
          </a:bodyPr>
          <a:lstStyle>
            <a:lvl1pPr marL="0" indent="0">
              <a:buFontTx/>
              <a:buNone/>
              <a:defRPr sz="1600">
                <a:solidFill>
                  <a:schemeClr val="tx1">
                    <a:lumMod val="50000"/>
                    <a:lumOff val="50000"/>
                  </a:schemeClr>
                </a:solidFill>
              </a:defRPr>
            </a:lvl1pPr>
            <a:lvl2pPr marL="457179" indent="0">
              <a:buFontTx/>
              <a:buNone/>
              <a:defRPr/>
            </a:lvl2pPr>
            <a:lvl3pPr marL="914359" indent="0">
              <a:buFontTx/>
              <a:buNone/>
              <a:defRPr/>
            </a:lvl3pPr>
            <a:lvl4pPr marL="1371537" indent="0">
              <a:buFontTx/>
              <a:buNone/>
              <a:defRPr/>
            </a:lvl4pPr>
            <a:lvl5pPr marL="1828716"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7" y="4470401"/>
            <a:ext cx="8463620" cy="1570961"/>
          </a:xfrm>
        </p:spPr>
        <p:txBody>
          <a:bodyPr anchor="ctr">
            <a:normAutofit/>
          </a:bodyPr>
          <a:lstStyle>
            <a:lvl1pPr marL="0" indent="0" algn="l">
              <a:buNone/>
              <a:defRPr sz="1800">
                <a:solidFill>
                  <a:schemeClr val="tx1">
                    <a:lumMod val="75000"/>
                    <a:lumOff val="25000"/>
                  </a:schemeClr>
                </a:solidFill>
              </a:defRPr>
            </a:lvl1pPr>
            <a:lvl2pPr marL="457179" indent="0">
              <a:buNone/>
              <a:defRPr sz="1800">
                <a:solidFill>
                  <a:schemeClr val="tx1">
                    <a:tint val="75000"/>
                  </a:schemeClr>
                </a:solidFill>
              </a:defRPr>
            </a:lvl2pPr>
            <a:lvl3pPr marL="914359" indent="0">
              <a:buNone/>
              <a:defRPr sz="1600">
                <a:solidFill>
                  <a:schemeClr val="tx1">
                    <a:tint val="75000"/>
                  </a:schemeClr>
                </a:solidFill>
              </a:defRPr>
            </a:lvl3pPr>
            <a:lvl4pPr marL="1371537" indent="0">
              <a:buNone/>
              <a:defRPr sz="1400">
                <a:solidFill>
                  <a:schemeClr val="tx1">
                    <a:tint val="75000"/>
                  </a:schemeClr>
                </a:solidFill>
              </a:defRPr>
            </a:lvl4pPr>
            <a:lvl5pPr marL="1828716" indent="0">
              <a:buNone/>
              <a:defRPr sz="1400">
                <a:solidFill>
                  <a:schemeClr val="tx1">
                    <a:tint val="75000"/>
                  </a:schemeClr>
                </a:solidFill>
              </a:defRPr>
            </a:lvl5pPr>
            <a:lvl6pPr marL="2285894" indent="0">
              <a:buNone/>
              <a:defRPr sz="1400">
                <a:solidFill>
                  <a:schemeClr val="tx1">
                    <a:tint val="75000"/>
                  </a:schemeClr>
                </a:solidFill>
              </a:defRPr>
            </a:lvl6pPr>
            <a:lvl7pPr marL="2743074" indent="0">
              <a:buNone/>
              <a:defRPr sz="1400">
                <a:solidFill>
                  <a:schemeClr val="tx1">
                    <a:tint val="75000"/>
                  </a:schemeClr>
                </a:solidFill>
              </a:defRPr>
            </a:lvl7pPr>
            <a:lvl8pPr marL="3200253" indent="0">
              <a:buNone/>
              <a:defRPr sz="1400">
                <a:solidFill>
                  <a:schemeClr val="tx1">
                    <a:tint val="75000"/>
                  </a:schemeClr>
                </a:solidFill>
              </a:defRPr>
            </a:lvl8pPr>
            <a:lvl9pPr marL="365743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649CBA-1A5A-474B-B428-F466B1C0ACBA}" type="datetime1">
              <a:rPr lang="en-US" smtClean="0">
                <a:solidFill>
                  <a:prstClr val="black">
                    <a:tint val="75000"/>
                  </a:prstClr>
                </a:solidFill>
              </a:rPr>
              <a:pPr/>
              <a:t>5/28/2022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تنظیم کننده : حجت الاسلام علی محمد رایگان</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5FCBEF"/>
                </a:solidFill>
              </a:rPr>
              <a:pPr/>
              <a:t>‹#›</a:t>
            </a:fld>
            <a:endParaRPr lang="en-US" dirty="0">
              <a:solidFill>
                <a:srgbClr val="5FCBEF"/>
              </a:solidFill>
            </a:endParaRPr>
          </a:p>
        </p:txBody>
      </p:sp>
      <p:sp>
        <p:nvSpPr>
          <p:cNvPr id="24" name="TextBox 23"/>
          <p:cNvSpPr txBox="1"/>
          <p:nvPr/>
        </p:nvSpPr>
        <p:spPr>
          <a:xfrm>
            <a:off x="643615" y="790378"/>
            <a:ext cx="609759" cy="584777"/>
          </a:xfrm>
          <a:prstGeom prst="rect">
            <a:avLst/>
          </a:prstGeom>
        </p:spPr>
        <p:txBody>
          <a:bodyPr vert="horz" lIns="91432" tIns="45715" rIns="91432" bIns="45715" rtlCol="0" anchor="ctr">
            <a:noAutofit/>
          </a:bodyPr>
          <a:lstStyle/>
          <a:p>
            <a:pPr defTabSz="466257"/>
            <a:r>
              <a:rPr lang="en-US" sz="7999" dirty="0">
                <a:ln w="3175" cmpd="sng">
                  <a:noFill/>
                </a:ln>
                <a:solidFill>
                  <a:srgbClr val="5FCBEF">
                    <a:lumMod val="60000"/>
                    <a:lumOff val="40000"/>
                  </a:srgbClr>
                </a:solidFill>
                <a:latin typeface="Arial"/>
              </a:rPr>
              <a:t>“</a:t>
            </a:r>
          </a:p>
        </p:txBody>
      </p:sp>
      <p:sp>
        <p:nvSpPr>
          <p:cNvPr id="25" name="TextBox 24"/>
          <p:cNvSpPr txBox="1"/>
          <p:nvPr/>
        </p:nvSpPr>
        <p:spPr>
          <a:xfrm>
            <a:off x="8996933" y="2886556"/>
            <a:ext cx="609759" cy="584777"/>
          </a:xfrm>
          <a:prstGeom prst="rect">
            <a:avLst/>
          </a:prstGeom>
        </p:spPr>
        <p:txBody>
          <a:bodyPr vert="horz" lIns="91432" tIns="45715" rIns="91432" bIns="45715" rtlCol="0" anchor="ctr">
            <a:noAutofit/>
          </a:bodyPr>
          <a:lstStyle/>
          <a:p>
            <a:pPr defTabSz="466257"/>
            <a:r>
              <a:rPr lang="en-US" sz="7999"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1337121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7" y="1931989"/>
            <a:ext cx="8463620"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7" y="4527449"/>
            <a:ext cx="8463620" cy="1513914"/>
          </a:xfrm>
        </p:spPr>
        <p:txBody>
          <a:bodyPr anchor="t">
            <a:normAutofit/>
          </a:bodyPr>
          <a:lstStyle>
            <a:lvl1pPr marL="0" indent="0" algn="l">
              <a:buNone/>
              <a:defRPr sz="1800">
                <a:solidFill>
                  <a:schemeClr val="tx1">
                    <a:lumMod val="75000"/>
                    <a:lumOff val="25000"/>
                  </a:schemeClr>
                </a:solidFill>
              </a:defRPr>
            </a:lvl1pPr>
            <a:lvl2pPr marL="457179" indent="0">
              <a:buNone/>
              <a:defRPr sz="1800">
                <a:solidFill>
                  <a:schemeClr val="tx1">
                    <a:tint val="75000"/>
                  </a:schemeClr>
                </a:solidFill>
              </a:defRPr>
            </a:lvl2pPr>
            <a:lvl3pPr marL="914359" indent="0">
              <a:buNone/>
              <a:defRPr sz="1600">
                <a:solidFill>
                  <a:schemeClr val="tx1">
                    <a:tint val="75000"/>
                  </a:schemeClr>
                </a:solidFill>
              </a:defRPr>
            </a:lvl3pPr>
            <a:lvl4pPr marL="1371537" indent="0">
              <a:buNone/>
              <a:defRPr sz="1400">
                <a:solidFill>
                  <a:schemeClr val="tx1">
                    <a:tint val="75000"/>
                  </a:schemeClr>
                </a:solidFill>
              </a:defRPr>
            </a:lvl4pPr>
            <a:lvl5pPr marL="1828716" indent="0">
              <a:buNone/>
              <a:defRPr sz="1400">
                <a:solidFill>
                  <a:schemeClr val="tx1">
                    <a:tint val="75000"/>
                  </a:schemeClr>
                </a:solidFill>
              </a:defRPr>
            </a:lvl5pPr>
            <a:lvl6pPr marL="2285894" indent="0">
              <a:buNone/>
              <a:defRPr sz="1400">
                <a:solidFill>
                  <a:schemeClr val="tx1">
                    <a:tint val="75000"/>
                  </a:schemeClr>
                </a:solidFill>
              </a:defRPr>
            </a:lvl6pPr>
            <a:lvl7pPr marL="2743074" indent="0">
              <a:buNone/>
              <a:defRPr sz="1400">
                <a:solidFill>
                  <a:schemeClr val="tx1">
                    <a:tint val="75000"/>
                  </a:schemeClr>
                </a:solidFill>
              </a:defRPr>
            </a:lvl7pPr>
            <a:lvl8pPr marL="3200253" indent="0">
              <a:buNone/>
              <a:defRPr sz="1400">
                <a:solidFill>
                  <a:schemeClr val="tx1">
                    <a:tint val="75000"/>
                  </a:schemeClr>
                </a:solidFill>
              </a:defRPr>
            </a:lvl8pPr>
            <a:lvl9pPr marL="365743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721106-FBE6-490B-8E5D-C5A1620415B8}" type="datetime1">
              <a:rPr lang="en-US" smtClean="0">
                <a:solidFill>
                  <a:prstClr val="black">
                    <a:tint val="75000"/>
                  </a:prstClr>
                </a:solidFill>
              </a:rPr>
              <a:pPr/>
              <a:t>5/28/2022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تنظیم کننده : حجت الاسلام علی محمد رایگان</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24448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5/28/2022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530313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3181" y="609601"/>
            <a:ext cx="809624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1"/>
            <a:ext cx="8463622" cy="514248"/>
          </a:xfrm>
        </p:spPr>
        <p:txBody>
          <a:bodyPr anchor="b">
            <a:noAutofit/>
          </a:bodyPr>
          <a:lstStyle>
            <a:lvl1pPr marL="0" indent="0">
              <a:buFontTx/>
              <a:buNone/>
              <a:defRPr sz="2400">
                <a:solidFill>
                  <a:schemeClr val="tx1">
                    <a:lumMod val="75000"/>
                    <a:lumOff val="25000"/>
                  </a:schemeClr>
                </a:solidFill>
              </a:defRPr>
            </a:lvl1pPr>
            <a:lvl2pPr marL="457179" indent="0">
              <a:buFontTx/>
              <a:buNone/>
              <a:defRPr/>
            </a:lvl2pPr>
            <a:lvl3pPr marL="914359" indent="0">
              <a:buFontTx/>
              <a:buNone/>
              <a:defRPr/>
            </a:lvl3pPr>
            <a:lvl4pPr marL="1371537" indent="0">
              <a:buFontTx/>
              <a:buNone/>
              <a:defRPr/>
            </a:lvl4pPr>
            <a:lvl5pPr marL="1828716"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7" y="4527449"/>
            <a:ext cx="8463620" cy="1513914"/>
          </a:xfrm>
        </p:spPr>
        <p:txBody>
          <a:bodyPr anchor="t">
            <a:normAutofit/>
          </a:bodyPr>
          <a:lstStyle>
            <a:lvl1pPr marL="0" indent="0" algn="l">
              <a:buNone/>
              <a:defRPr sz="1800">
                <a:solidFill>
                  <a:schemeClr val="tx1">
                    <a:lumMod val="50000"/>
                    <a:lumOff val="50000"/>
                  </a:schemeClr>
                </a:solidFill>
              </a:defRPr>
            </a:lvl1pPr>
            <a:lvl2pPr marL="457179" indent="0">
              <a:buNone/>
              <a:defRPr sz="1800">
                <a:solidFill>
                  <a:schemeClr val="tx1">
                    <a:tint val="75000"/>
                  </a:schemeClr>
                </a:solidFill>
              </a:defRPr>
            </a:lvl2pPr>
            <a:lvl3pPr marL="914359" indent="0">
              <a:buNone/>
              <a:defRPr sz="1600">
                <a:solidFill>
                  <a:schemeClr val="tx1">
                    <a:tint val="75000"/>
                  </a:schemeClr>
                </a:solidFill>
              </a:defRPr>
            </a:lvl3pPr>
            <a:lvl4pPr marL="1371537" indent="0">
              <a:buNone/>
              <a:defRPr sz="1400">
                <a:solidFill>
                  <a:schemeClr val="tx1">
                    <a:tint val="75000"/>
                  </a:schemeClr>
                </a:solidFill>
              </a:defRPr>
            </a:lvl4pPr>
            <a:lvl5pPr marL="1828716" indent="0">
              <a:buNone/>
              <a:defRPr sz="1400">
                <a:solidFill>
                  <a:schemeClr val="tx1">
                    <a:tint val="75000"/>
                  </a:schemeClr>
                </a:solidFill>
              </a:defRPr>
            </a:lvl5pPr>
            <a:lvl6pPr marL="2285894" indent="0">
              <a:buNone/>
              <a:defRPr sz="1400">
                <a:solidFill>
                  <a:schemeClr val="tx1">
                    <a:tint val="75000"/>
                  </a:schemeClr>
                </a:solidFill>
              </a:defRPr>
            </a:lvl6pPr>
            <a:lvl7pPr marL="2743074" indent="0">
              <a:buNone/>
              <a:defRPr sz="1400">
                <a:solidFill>
                  <a:schemeClr val="tx1">
                    <a:tint val="75000"/>
                  </a:schemeClr>
                </a:solidFill>
              </a:defRPr>
            </a:lvl7pPr>
            <a:lvl8pPr marL="3200253" indent="0">
              <a:buNone/>
              <a:defRPr sz="1400">
                <a:solidFill>
                  <a:schemeClr val="tx1">
                    <a:tint val="75000"/>
                  </a:schemeClr>
                </a:solidFill>
              </a:defRPr>
            </a:lvl8pPr>
            <a:lvl9pPr marL="365743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BCC0A9-11ED-424B-8062-908D1D3C2EA6}" type="datetime1">
              <a:rPr lang="en-US" smtClean="0">
                <a:solidFill>
                  <a:prstClr val="black">
                    <a:tint val="75000"/>
                  </a:prstClr>
                </a:solidFill>
              </a:rPr>
              <a:pPr/>
              <a:t>5/28/2022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تنظیم کننده : حجت الاسلام علی محمد رایگان</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5705B6F-E870-4037-A341-0FF52EC90FFE}" type="slidenum">
              <a:rPr lang="fa-IR" smtClean="0">
                <a:solidFill>
                  <a:srgbClr val="5FCBEF"/>
                </a:solidFill>
              </a:rPr>
              <a:pPr/>
              <a:t>‹#›</a:t>
            </a:fld>
            <a:endParaRPr lang="fa-IR">
              <a:solidFill>
                <a:srgbClr val="5FCBEF"/>
              </a:solidFill>
            </a:endParaRPr>
          </a:p>
        </p:txBody>
      </p:sp>
      <p:sp>
        <p:nvSpPr>
          <p:cNvPr id="24" name="TextBox 23"/>
          <p:cNvSpPr txBox="1"/>
          <p:nvPr/>
        </p:nvSpPr>
        <p:spPr>
          <a:xfrm>
            <a:off x="643615" y="790378"/>
            <a:ext cx="609759" cy="584777"/>
          </a:xfrm>
          <a:prstGeom prst="rect">
            <a:avLst/>
          </a:prstGeom>
        </p:spPr>
        <p:txBody>
          <a:bodyPr vert="horz" lIns="91432" tIns="45715" rIns="91432" bIns="45715" rtlCol="0" anchor="ctr">
            <a:noAutofit/>
          </a:bodyPr>
          <a:lstStyle/>
          <a:p>
            <a:pPr defTabSz="466257"/>
            <a:r>
              <a:rPr lang="en-US" sz="7999" dirty="0">
                <a:ln w="3175" cmpd="sng">
                  <a:noFill/>
                </a:ln>
                <a:solidFill>
                  <a:srgbClr val="5FCBEF">
                    <a:lumMod val="60000"/>
                    <a:lumOff val="40000"/>
                  </a:srgbClr>
                </a:solidFill>
                <a:latin typeface="Arial"/>
              </a:rPr>
              <a:t>“</a:t>
            </a:r>
          </a:p>
        </p:txBody>
      </p:sp>
      <p:sp>
        <p:nvSpPr>
          <p:cNvPr id="25" name="TextBox 24"/>
          <p:cNvSpPr txBox="1"/>
          <p:nvPr/>
        </p:nvSpPr>
        <p:spPr>
          <a:xfrm>
            <a:off x="8996933" y="2886556"/>
            <a:ext cx="609759" cy="584777"/>
          </a:xfrm>
          <a:prstGeom prst="rect">
            <a:avLst/>
          </a:prstGeom>
        </p:spPr>
        <p:txBody>
          <a:bodyPr vert="horz" lIns="91432" tIns="45715" rIns="91432" bIns="45715" rtlCol="0" anchor="ctr">
            <a:noAutofit/>
          </a:bodyPr>
          <a:lstStyle/>
          <a:p>
            <a:pPr defTabSz="466257"/>
            <a:r>
              <a:rPr lang="en-US" sz="7999"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3918747151"/>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2" y="609601"/>
            <a:ext cx="8455286"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1"/>
            <a:ext cx="8463622" cy="514248"/>
          </a:xfrm>
        </p:spPr>
        <p:txBody>
          <a:bodyPr anchor="b">
            <a:noAutofit/>
          </a:bodyPr>
          <a:lstStyle>
            <a:lvl1pPr marL="0" indent="0">
              <a:buFontTx/>
              <a:buNone/>
              <a:defRPr sz="2400">
                <a:solidFill>
                  <a:schemeClr val="accent1"/>
                </a:solidFill>
              </a:defRPr>
            </a:lvl1pPr>
            <a:lvl2pPr marL="457179" indent="0">
              <a:buFontTx/>
              <a:buNone/>
              <a:defRPr/>
            </a:lvl2pPr>
            <a:lvl3pPr marL="914359" indent="0">
              <a:buFontTx/>
              <a:buNone/>
              <a:defRPr/>
            </a:lvl3pPr>
            <a:lvl4pPr marL="1371537" indent="0">
              <a:buFontTx/>
              <a:buNone/>
              <a:defRPr/>
            </a:lvl4pPr>
            <a:lvl5pPr marL="1828716"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7" y="4527449"/>
            <a:ext cx="8463620" cy="1513914"/>
          </a:xfrm>
        </p:spPr>
        <p:txBody>
          <a:bodyPr anchor="t">
            <a:normAutofit/>
          </a:bodyPr>
          <a:lstStyle>
            <a:lvl1pPr marL="0" indent="0" algn="l">
              <a:buNone/>
              <a:defRPr sz="1800">
                <a:solidFill>
                  <a:schemeClr val="tx1">
                    <a:lumMod val="50000"/>
                    <a:lumOff val="50000"/>
                  </a:schemeClr>
                </a:solidFill>
              </a:defRPr>
            </a:lvl1pPr>
            <a:lvl2pPr marL="457179" indent="0">
              <a:buNone/>
              <a:defRPr sz="1800">
                <a:solidFill>
                  <a:schemeClr val="tx1">
                    <a:tint val="75000"/>
                  </a:schemeClr>
                </a:solidFill>
              </a:defRPr>
            </a:lvl2pPr>
            <a:lvl3pPr marL="914359" indent="0">
              <a:buNone/>
              <a:defRPr sz="1600">
                <a:solidFill>
                  <a:schemeClr val="tx1">
                    <a:tint val="75000"/>
                  </a:schemeClr>
                </a:solidFill>
              </a:defRPr>
            </a:lvl3pPr>
            <a:lvl4pPr marL="1371537" indent="0">
              <a:buNone/>
              <a:defRPr sz="1400">
                <a:solidFill>
                  <a:schemeClr val="tx1">
                    <a:tint val="75000"/>
                  </a:schemeClr>
                </a:solidFill>
              </a:defRPr>
            </a:lvl4pPr>
            <a:lvl5pPr marL="1828716" indent="0">
              <a:buNone/>
              <a:defRPr sz="1400">
                <a:solidFill>
                  <a:schemeClr val="tx1">
                    <a:tint val="75000"/>
                  </a:schemeClr>
                </a:solidFill>
              </a:defRPr>
            </a:lvl5pPr>
            <a:lvl6pPr marL="2285894" indent="0">
              <a:buNone/>
              <a:defRPr sz="1400">
                <a:solidFill>
                  <a:schemeClr val="tx1">
                    <a:tint val="75000"/>
                  </a:schemeClr>
                </a:solidFill>
              </a:defRPr>
            </a:lvl6pPr>
            <a:lvl7pPr marL="2743074" indent="0">
              <a:buNone/>
              <a:defRPr sz="1400">
                <a:solidFill>
                  <a:schemeClr val="tx1">
                    <a:tint val="75000"/>
                  </a:schemeClr>
                </a:solidFill>
              </a:defRPr>
            </a:lvl7pPr>
            <a:lvl8pPr marL="3200253" indent="0">
              <a:buNone/>
              <a:defRPr sz="1400">
                <a:solidFill>
                  <a:schemeClr val="tx1">
                    <a:tint val="75000"/>
                  </a:schemeClr>
                </a:solidFill>
              </a:defRPr>
            </a:lvl8pPr>
            <a:lvl9pPr marL="365743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BCC0A9-11ED-424B-8062-908D1D3C2EA6}" type="datetime1">
              <a:rPr lang="en-US" smtClean="0">
                <a:solidFill>
                  <a:prstClr val="black">
                    <a:tint val="75000"/>
                  </a:prstClr>
                </a:solidFill>
              </a:rPr>
              <a:pPr/>
              <a:t>5/28/2022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تنظیم کننده : حجت الاسلام علی محمد رایگان</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5705B6F-E870-4037-A341-0FF52EC90FFE}" type="slidenum">
              <a:rPr lang="fa-IR" smtClean="0">
                <a:solidFill>
                  <a:srgbClr val="5FCBEF"/>
                </a:solidFill>
              </a:rPr>
              <a:pPr/>
              <a:t>‹#›</a:t>
            </a:fld>
            <a:endParaRPr lang="fa-IR">
              <a:solidFill>
                <a:srgbClr val="5FCBEF"/>
              </a:solidFill>
            </a:endParaRPr>
          </a:p>
        </p:txBody>
      </p:sp>
    </p:spTree>
    <p:extLst>
      <p:ext uri="{BB962C8B-B14F-4D97-AF65-F5344CB8AC3E}">
        <p14:creationId xmlns:p14="http://schemas.microsoft.com/office/powerpoint/2010/main" val="329556726"/>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131C6C-F30C-4FBB-B5C2-9A4E4C01C65A}" type="datetime1">
              <a:rPr lang="en-US" smtClean="0">
                <a:solidFill>
                  <a:prstClr val="black">
                    <a:tint val="75000"/>
                  </a:prstClr>
                </a:solidFill>
              </a:rPr>
              <a:pPr/>
              <a:t>5/28/2022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تنظیم کننده : حجت الاسلام علی محمد رایگان</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2804325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51" y="609601"/>
            <a:ext cx="130508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1EE746-B4CC-4C41-AD52-CDE76AFEC466}" type="datetime1">
              <a:rPr lang="en-US" smtClean="0">
                <a:solidFill>
                  <a:prstClr val="black">
                    <a:tint val="75000"/>
                  </a:prstClr>
                </a:solidFill>
              </a:rPr>
              <a:pPr/>
              <a:t>5/28/2022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تنظیم کننده : حجت الاسلام علی محمد رایگان</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71449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5/28/2022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50508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black"/>
                </a:solidFill>
              </a:rPr>
              <a:pPr/>
              <a:t>5/28/2022</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75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black"/>
                </a:solidFill>
              </a:rPr>
              <a:pPr/>
              <a:t>5/28/2022</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0154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prstClr val="black"/>
                </a:solidFill>
              </a:rPr>
              <a:pPr/>
              <a:t>5/28/2022</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245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5/28/2022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2380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5/28/2022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817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5000">
              <a:srgbClr val="00B0F0"/>
            </a:gs>
            <a:gs pos="100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solidFill>
                  <a:prstClr val="black"/>
                </a:solidFill>
              </a:rPr>
              <a:pPr/>
              <a:t>5/28/2022</a:t>
            </a:fld>
            <a:endParaRPr lang="en-US" dirty="0">
              <a:solidFill>
                <a:prstClr val="black"/>
              </a:solidFill>
            </a:endParaRP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6097796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ctr" defTabSz="457200" rtl="1" eaLnBrk="1" latinLnBrk="0" hangingPunct="1">
        <a:spcBef>
          <a:spcPct val="0"/>
        </a:spcBef>
        <a:buNone/>
        <a:defRPr sz="4000" kern="1200" cap="none">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grpSp>
        <p:nvGrpSpPr>
          <p:cNvPr id="17" name="Group 16"/>
          <p:cNvGrpSpPr/>
          <p:nvPr/>
        </p:nvGrpSpPr>
        <p:grpSpPr>
          <a:xfrm>
            <a:off x="-11288" y="-8467"/>
            <a:ext cx="12228422"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1"/>
            <a:ext cx="846361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2800" y="2160591"/>
            <a:ext cx="846361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899">
                <a:solidFill>
                  <a:schemeClr val="tx1">
                    <a:tint val="75000"/>
                  </a:schemeClr>
                </a:solidFill>
              </a:defRPr>
            </a:lvl1pPr>
          </a:lstStyle>
          <a:p>
            <a:pPr defTabSz="466257"/>
            <a:fld id="{E3BCC0A9-11ED-424B-8062-908D1D3C2EA6}" type="datetime1">
              <a:rPr lang="en-US" smtClean="0">
                <a:solidFill>
                  <a:prstClr val="black">
                    <a:tint val="75000"/>
                  </a:prstClr>
                </a:solidFill>
              </a:rPr>
              <a:pPr defTabSz="466257"/>
              <a:t>5/28/2022</a:t>
            </a:fld>
            <a:endParaRPr lang="fa-IR">
              <a:solidFill>
                <a:prstClr val="black">
                  <a:tint val="75000"/>
                </a:prstClr>
              </a:solidFill>
            </a:endParaRPr>
          </a:p>
        </p:txBody>
      </p:sp>
      <p:sp>
        <p:nvSpPr>
          <p:cNvPr id="5" name="Footer Placeholder 4"/>
          <p:cNvSpPr>
            <a:spLocks noGrp="1"/>
          </p:cNvSpPr>
          <p:nvPr>
            <p:ph type="ftr" sz="quarter" idx="3"/>
          </p:nvPr>
        </p:nvSpPr>
        <p:spPr>
          <a:xfrm>
            <a:off x="812800" y="6041364"/>
            <a:ext cx="6163964" cy="365125"/>
          </a:xfrm>
          <a:prstGeom prst="rect">
            <a:avLst/>
          </a:prstGeom>
        </p:spPr>
        <p:txBody>
          <a:bodyPr vert="horz" lIns="91440" tIns="45720" rIns="91440" bIns="45720" rtlCol="0" anchor="ctr"/>
          <a:lstStyle>
            <a:lvl1pPr algn="l">
              <a:defRPr sz="899">
                <a:solidFill>
                  <a:schemeClr val="tx1">
                    <a:tint val="75000"/>
                  </a:schemeClr>
                </a:solidFill>
              </a:defRPr>
            </a:lvl1pPr>
          </a:lstStyle>
          <a:p>
            <a:pPr defTabSz="466257"/>
            <a:r>
              <a:rPr lang="fa-IR" smtClean="0">
                <a:solidFill>
                  <a:prstClr val="black">
                    <a:tint val="75000"/>
                  </a:prstClr>
                </a:solidFill>
              </a:rPr>
              <a:t>تنظیم کننده : حجت الاسلام علی محمد رایگان</a:t>
            </a:r>
            <a:endParaRPr lang="fa-IR">
              <a:solidFill>
                <a:prstClr val="black">
                  <a:tint val="75000"/>
                </a:prstClr>
              </a:solidFill>
            </a:endParaRPr>
          </a:p>
        </p:txBody>
      </p:sp>
      <p:sp>
        <p:nvSpPr>
          <p:cNvPr id="6" name="Slide Number Placeholder 5"/>
          <p:cNvSpPr>
            <a:spLocks noGrp="1"/>
          </p:cNvSpPr>
          <p:nvPr>
            <p:ph type="sldNum" sz="quarter" idx="4"/>
          </p:nvPr>
        </p:nvSpPr>
        <p:spPr>
          <a:xfrm>
            <a:off x="8592901" y="6041364"/>
            <a:ext cx="683518" cy="365125"/>
          </a:xfrm>
          <a:prstGeom prst="rect">
            <a:avLst/>
          </a:prstGeom>
        </p:spPr>
        <p:txBody>
          <a:bodyPr vert="horz" lIns="91440" tIns="45720" rIns="91440" bIns="45720" rtlCol="0" anchor="ctr"/>
          <a:lstStyle>
            <a:lvl1pPr algn="r">
              <a:defRPr sz="899">
                <a:solidFill>
                  <a:schemeClr val="accent1"/>
                </a:solidFill>
              </a:defRPr>
            </a:lvl1pPr>
          </a:lstStyle>
          <a:p>
            <a:pPr defTabSz="466257"/>
            <a:fld id="{F5705B6F-E870-4037-A341-0FF52EC90FFE}" type="slidenum">
              <a:rPr lang="fa-IR" smtClean="0">
                <a:solidFill>
                  <a:srgbClr val="5FCBEF"/>
                </a:solidFill>
              </a:rPr>
              <a:pPr defTabSz="466257"/>
              <a:t>‹#›</a:t>
            </a:fld>
            <a:endParaRPr lang="fa-IR">
              <a:solidFill>
                <a:srgbClr val="5FCBEF"/>
              </a:solidFill>
            </a:endParaRPr>
          </a:p>
        </p:txBody>
      </p:sp>
    </p:spTree>
    <p:extLst>
      <p:ext uri="{BB962C8B-B14F-4D97-AF65-F5344CB8AC3E}">
        <p14:creationId xmlns:p14="http://schemas.microsoft.com/office/powerpoint/2010/main" val="380002631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hf sldNum="0" hdr="0" dt="0"/>
  <p:txStyles>
    <p:titleStyle>
      <a:lvl1pPr algn="l" defTabSz="457179"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884" indent="-342884" algn="r" defTabSz="457179"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15" indent="-285737" algn="r" defTabSz="457179"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48" indent="-228589" algn="r" defTabSz="457179"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26" indent="-228589" algn="r" defTabSz="457179"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05" indent="-228589" algn="r" defTabSz="457179"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485" indent="-228589" algn="r" defTabSz="457179"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664" indent="-228589" algn="r" defTabSz="457179"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842" indent="-228589" algn="r" defTabSz="457179"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021" indent="-228589" algn="r" defTabSz="457179"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179" rtl="1" eaLnBrk="1" latinLnBrk="0" hangingPunct="1">
        <a:defRPr sz="1800" kern="1200">
          <a:solidFill>
            <a:schemeClr val="tx1"/>
          </a:solidFill>
          <a:latin typeface="+mn-lt"/>
          <a:ea typeface="+mn-ea"/>
          <a:cs typeface="+mn-cs"/>
        </a:defRPr>
      </a:lvl1pPr>
      <a:lvl2pPr marL="457179" algn="r" defTabSz="457179" rtl="1" eaLnBrk="1" latinLnBrk="0" hangingPunct="1">
        <a:defRPr sz="1800" kern="1200">
          <a:solidFill>
            <a:schemeClr val="tx1"/>
          </a:solidFill>
          <a:latin typeface="+mn-lt"/>
          <a:ea typeface="+mn-ea"/>
          <a:cs typeface="+mn-cs"/>
        </a:defRPr>
      </a:lvl2pPr>
      <a:lvl3pPr marL="914359" algn="r" defTabSz="457179" rtl="1" eaLnBrk="1" latinLnBrk="0" hangingPunct="1">
        <a:defRPr sz="1800" kern="1200">
          <a:solidFill>
            <a:schemeClr val="tx1"/>
          </a:solidFill>
          <a:latin typeface="+mn-lt"/>
          <a:ea typeface="+mn-ea"/>
          <a:cs typeface="+mn-cs"/>
        </a:defRPr>
      </a:lvl3pPr>
      <a:lvl4pPr marL="1371537" algn="r" defTabSz="457179" rtl="1" eaLnBrk="1" latinLnBrk="0" hangingPunct="1">
        <a:defRPr sz="1800" kern="1200">
          <a:solidFill>
            <a:schemeClr val="tx1"/>
          </a:solidFill>
          <a:latin typeface="+mn-lt"/>
          <a:ea typeface="+mn-ea"/>
          <a:cs typeface="+mn-cs"/>
        </a:defRPr>
      </a:lvl4pPr>
      <a:lvl5pPr marL="1828716" algn="r" defTabSz="457179" rtl="1" eaLnBrk="1" latinLnBrk="0" hangingPunct="1">
        <a:defRPr sz="1800" kern="1200">
          <a:solidFill>
            <a:schemeClr val="tx1"/>
          </a:solidFill>
          <a:latin typeface="+mn-lt"/>
          <a:ea typeface="+mn-ea"/>
          <a:cs typeface="+mn-cs"/>
        </a:defRPr>
      </a:lvl5pPr>
      <a:lvl6pPr marL="2285894" algn="r" defTabSz="457179" rtl="1" eaLnBrk="1" latinLnBrk="0" hangingPunct="1">
        <a:defRPr sz="1800" kern="1200">
          <a:solidFill>
            <a:schemeClr val="tx1"/>
          </a:solidFill>
          <a:latin typeface="+mn-lt"/>
          <a:ea typeface="+mn-ea"/>
          <a:cs typeface="+mn-cs"/>
        </a:defRPr>
      </a:lvl6pPr>
      <a:lvl7pPr marL="2743074" algn="r" defTabSz="457179" rtl="1" eaLnBrk="1" latinLnBrk="0" hangingPunct="1">
        <a:defRPr sz="1800" kern="1200">
          <a:solidFill>
            <a:schemeClr val="tx1"/>
          </a:solidFill>
          <a:latin typeface="+mn-lt"/>
          <a:ea typeface="+mn-ea"/>
          <a:cs typeface="+mn-cs"/>
        </a:defRPr>
      </a:lvl7pPr>
      <a:lvl8pPr marL="3200253" algn="r" defTabSz="457179" rtl="1" eaLnBrk="1" latinLnBrk="0" hangingPunct="1">
        <a:defRPr sz="1800" kern="1200">
          <a:solidFill>
            <a:schemeClr val="tx1"/>
          </a:solidFill>
          <a:latin typeface="+mn-lt"/>
          <a:ea typeface="+mn-ea"/>
          <a:cs typeface="+mn-cs"/>
        </a:defRPr>
      </a:lvl8pPr>
      <a:lvl9pPr marL="3657431" algn="r" defTabSz="457179"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3" Type="http://schemas.openxmlformats.org/officeDocument/2006/relationships/slide" Target="slide22.xml"/><Relationship Id="rId18" Type="http://schemas.openxmlformats.org/officeDocument/2006/relationships/slide" Target="slide29.xml"/><Relationship Id="rId26" Type="http://schemas.openxmlformats.org/officeDocument/2006/relationships/slide" Target="slide43.xml"/><Relationship Id="rId39" Type="http://schemas.openxmlformats.org/officeDocument/2006/relationships/slide" Target="slide74.xml"/><Relationship Id="rId21" Type="http://schemas.openxmlformats.org/officeDocument/2006/relationships/slide" Target="slide34.xml"/><Relationship Id="rId34" Type="http://schemas.openxmlformats.org/officeDocument/2006/relationships/slide" Target="slide62.xml"/><Relationship Id="rId42" Type="http://schemas.openxmlformats.org/officeDocument/2006/relationships/slide" Target="slide86.xml"/><Relationship Id="rId47" Type="http://schemas.openxmlformats.org/officeDocument/2006/relationships/slide" Target="slide101.xml"/><Relationship Id="rId50" Type="http://schemas.openxmlformats.org/officeDocument/2006/relationships/slide" Target="slide123.xml"/><Relationship Id="rId55" Type="http://schemas.openxmlformats.org/officeDocument/2006/relationships/slide" Target="slide134.xml"/><Relationship Id="rId63" Type="http://schemas.openxmlformats.org/officeDocument/2006/relationships/slide" Target="slide24.xml"/><Relationship Id="rId7" Type="http://schemas.openxmlformats.org/officeDocument/2006/relationships/slide" Target="slide15.xml"/><Relationship Id="rId2" Type="http://schemas.openxmlformats.org/officeDocument/2006/relationships/slide" Target="slide5.xml"/><Relationship Id="rId16" Type="http://schemas.openxmlformats.org/officeDocument/2006/relationships/slide" Target="slide26.xml"/><Relationship Id="rId20" Type="http://schemas.openxmlformats.org/officeDocument/2006/relationships/slide" Target="slide31.xml"/><Relationship Id="rId29" Type="http://schemas.openxmlformats.org/officeDocument/2006/relationships/slide" Target="slide52.xml"/><Relationship Id="rId41" Type="http://schemas.openxmlformats.org/officeDocument/2006/relationships/slide" Target="slide85.xml"/><Relationship Id="rId54" Type="http://schemas.openxmlformats.org/officeDocument/2006/relationships/slide" Target="slide132.xml"/><Relationship Id="rId62" Type="http://schemas.openxmlformats.org/officeDocument/2006/relationships/slide" Target="slide60.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20.xml"/><Relationship Id="rId24" Type="http://schemas.openxmlformats.org/officeDocument/2006/relationships/slide" Target="slide37.xml"/><Relationship Id="rId32" Type="http://schemas.openxmlformats.org/officeDocument/2006/relationships/slide" Target="slide58.xml"/><Relationship Id="rId37" Type="http://schemas.openxmlformats.org/officeDocument/2006/relationships/slide" Target="slide72.xml"/><Relationship Id="rId40" Type="http://schemas.openxmlformats.org/officeDocument/2006/relationships/slide" Target="slide78.xml"/><Relationship Id="rId45" Type="http://schemas.openxmlformats.org/officeDocument/2006/relationships/slide" Target="slide99.xml"/><Relationship Id="rId53" Type="http://schemas.openxmlformats.org/officeDocument/2006/relationships/slide" Target="slide130.xml"/><Relationship Id="rId58" Type="http://schemas.openxmlformats.org/officeDocument/2006/relationships/slide" Target="slide141.xml"/><Relationship Id="rId66" Type="http://schemas.openxmlformats.org/officeDocument/2006/relationships/slide" Target="slide77.xml"/><Relationship Id="rId5" Type="http://schemas.openxmlformats.org/officeDocument/2006/relationships/slide" Target="slide14.xml"/><Relationship Id="rId15" Type="http://schemas.openxmlformats.org/officeDocument/2006/relationships/slide" Target="slide25.xml"/><Relationship Id="rId23" Type="http://schemas.openxmlformats.org/officeDocument/2006/relationships/slide" Target="slide36.xml"/><Relationship Id="rId28" Type="http://schemas.openxmlformats.org/officeDocument/2006/relationships/slide" Target="slide49.xml"/><Relationship Id="rId36" Type="http://schemas.openxmlformats.org/officeDocument/2006/relationships/slide" Target="slide66.xml"/><Relationship Id="rId49" Type="http://schemas.openxmlformats.org/officeDocument/2006/relationships/slide" Target="slide121.xml"/><Relationship Id="rId57" Type="http://schemas.openxmlformats.org/officeDocument/2006/relationships/slide" Target="slide138.xml"/><Relationship Id="rId61" Type="http://schemas.openxmlformats.org/officeDocument/2006/relationships/slide" Target="slide122.xml"/><Relationship Id="rId10" Type="http://schemas.openxmlformats.org/officeDocument/2006/relationships/slide" Target="slide19.xml"/><Relationship Id="rId19" Type="http://schemas.openxmlformats.org/officeDocument/2006/relationships/slide" Target="slide30.xml"/><Relationship Id="rId31" Type="http://schemas.openxmlformats.org/officeDocument/2006/relationships/slide" Target="slide57.xml"/><Relationship Id="rId44" Type="http://schemas.openxmlformats.org/officeDocument/2006/relationships/slide" Target="slide94.xml"/><Relationship Id="rId52" Type="http://schemas.openxmlformats.org/officeDocument/2006/relationships/slide" Target="slide128.xml"/><Relationship Id="rId60" Type="http://schemas.openxmlformats.org/officeDocument/2006/relationships/slide" Target="slide151.xml"/><Relationship Id="rId65" Type="http://schemas.openxmlformats.org/officeDocument/2006/relationships/slide" Target="slide131.xml"/><Relationship Id="rId4" Type="http://schemas.openxmlformats.org/officeDocument/2006/relationships/slide" Target="slide13.xml"/><Relationship Id="rId9" Type="http://schemas.openxmlformats.org/officeDocument/2006/relationships/slide" Target="slide18.xml"/><Relationship Id="rId14" Type="http://schemas.openxmlformats.org/officeDocument/2006/relationships/slide" Target="slide23.xml"/><Relationship Id="rId22" Type="http://schemas.openxmlformats.org/officeDocument/2006/relationships/slide" Target="slide35.xml"/><Relationship Id="rId27" Type="http://schemas.openxmlformats.org/officeDocument/2006/relationships/slide" Target="slide46.xml"/><Relationship Id="rId30" Type="http://schemas.openxmlformats.org/officeDocument/2006/relationships/slide" Target="slide55.xml"/><Relationship Id="rId35" Type="http://schemas.openxmlformats.org/officeDocument/2006/relationships/slide" Target="slide63.xml"/><Relationship Id="rId43" Type="http://schemas.openxmlformats.org/officeDocument/2006/relationships/slide" Target="slide90.xml"/><Relationship Id="rId48" Type="http://schemas.openxmlformats.org/officeDocument/2006/relationships/slide" Target="slide109.xml"/><Relationship Id="rId56" Type="http://schemas.openxmlformats.org/officeDocument/2006/relationships/slide" Target="slide136.xml"/><Relationship Id="rId64" Type="http://schemas.openxmlformats.org/officeDocument/2006/relationships/slide" Target="slide4.xml"/><Relationship Id="rId8" Type="http://schemas.openxmlformats.org/officeDocument/2006/relationships/slide" Target="slide17.xml"/><Relationship Id="rId51" Type="http://schemas.openxmlformats.org/officeDocument/2006/relationships/slide" Target="slide124.xml"/><Relationship Id="rId3" Type="http://schemas.openxmlformats.org/officeDocument/2006/relationships/slide" Target="slide11.xml"/><Relationship Id="rId12" Type="http://schemas.openxmlformats.org/officeDocument/2006/relationships/slide" Target="slide21.xml"/><Relationship Id="rId17" Type="http://schemas.openxmlformats.org/officeDocument/2006/relationships/slide" Target="slide27.xml"/><Relationship Id="rId25" Type="http://schemas.openxmlformats.org/officeDocument/2006/relationships/slide" Target="slide41.xml"/><Relationship Id="rId33" Type="http://schemas.openxmlformats.org/officeDocument/2006/relationships/slide" Target="slide61.xml"/><Relationship Id="rId38" Type="http://schemas.openxmlformats.org/officeDocument/2006/relationships/slide" Target="slide73.xml"/><Relationship Id="rId46" Type="http://schemas.openxmlformats.org/officeDocument/2006/relationships/slide" Target="slide100.xml"/><Relationship Id="rId59" Type="http://schemas.openxmlformats.org/officeDocument/2006/relationships/slide" Target="slide142.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00CAD91-0102-4730-9DF3-F9C193F093D6}"/>
              </a:ext>
            </a:extLst>
          </p:cNvPr>
          <p:cNvSpPr>
            <a:spLocks noGrp="1"/>
          </p:cNvSpPr>
          <p:nvPr>
            <p:ph type="title"/>
          </p:nvPr>
        </p:nvSpPr>
        <p:spPr>
          <a:xfrm>
            <a:off x="2512618" y="710688"/>
            <a:ext cx="7489762" cy="4889297"/>
          </a:xfrm>
        </p:spPr>
        <p:txBody>
          <a:bodyPr anchor="ctr">
            <a:noAutofit/>
          </a:bodyPr>
          <a:lstStyle/>
          <a:p>
            <a:pPr algn="ctr"/>
            <a:r>
              <a:rPr lang="en-US" sz="46574" dirty="0">
                <a:solidFill>
                  <a:srgbClr val="FF0000"/>
                </a:solidFill>
                <a:effectLst>
                  <a:glow rad="228600">
                    <a:schemeClr val="accent1">
                      <a:satMod val="175000"/>
                      <a:alpha val="40000"/>
                    </a:schemeClr>
                  </a:glow>
                </a:effectLst>
                <a:latin typeface="S Besmellah 1" pitchFamily="2" charset="0"/>
              </a:rPr>
              <a:t>g</a:t>
            </a:r>
            <a:endParaRPr lang="fa-IR" sz="46574" dirty="0">
              <a:solidFill>
                <a:srgbClr val="FF0000"/>
              </a:solidFill>
              <a:effectLst>
                <a:glow rad="228600">
                  <a:schemeClr val="accent1">
                    <a:satMod val="175000"/>
                    <a:alpha val="40000"/>
                  </a:schemeClr>
                </a:glow>
              </a:effectLst>
              <a:latin typeface="S Besmellah 1" pitchFamily="2" charset="0"/>
            </a:endParaRPr>
          </a:p>
        </p:txBody>
      </p:sp>
    </p:spTree>
    <p:extLst>
      <p:ext uri="{BB962C8B-B14F-4D97-AF65-F5344CB8AC3E}">
        <p14:creationId xmlns:p14="http://schemas.microsoft.com/office/powerpoint/2010/main" val="17485724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96C70B21-68C3-4C24-8777-F773F90739CA}"/>
              </a:ext>
            </a:extLst>
          </p:cNvPr>
          <p:cNvSpPr/>
          <p:nvPr/>
        </p:nvSpPr>
        <p:spPr>
          <a:xfrm>
            <a:off x="4458017" y="73127"/>
            <a:ext cx="3475609" cy="468000"/>
          </a:xfrm>
          <a:prstGeom prst="ellipse">
            <a:avLst/>
          </a:prstGeom>
          <a:noFill/>
          <a:ln w="57150">
            <a:solidFill>
              <a:schemeClr val="accent4">
                <a:lumMod val="60000"/>
                <a:lumOff val="40000"/>
              </a:schemeClr>
            </a:solidFill>
          </a:ln>
          <a:effectLst/>
        </p:spPr>
        <p:style>
          <a:lnRef idx="2">
            <a:schemeClr val="accent5"/>
          </a:lnRef>
          <a:fillRef idx="1">
            <a:schemeClr val="lt1"/>
          </a:fillRef>
          <a:effectRef idx="0">
            <a:schemeClr val="accent5"/>
          </a:effectRef>
          <a:fontRef idx="minor">
            <a:schemeClr val="dk1"/>
          </a:fontRef>
        </p:style>
        <p:txBody>
          <a:bodyPr vert="horz" rtlCol="1" anchor="ctr"/>
          <a:lstStyle/>
          <a:p>
            <a:pPr algn="ctr"/>
            <a:r>
              <a:rPr lang="fa-IR" dirty="0">
                <a:solidFill>
                  <a:srgbClr val="FFFF00"/>
                </a:solidFill>
                <a:cs typeface="B Titr" panose="00000700000000000000" pitchFamily="2" charset="-78"/>
              </a:rPr>
              <a:t>اوزان </a:t>
            </a:r>
            <a:r>
              <a:rPr lang="fa-IR" dirty="0" smtClean="0">
                <a:solidFill>
                  <a:srgbClr val="FFFF00"/>
                </a:solidFill>
                <a:cs typeface="B Titr" panose="00000700000000000000" pitchFamily="2" charset="-78"/>
              </a:rPr>
              <a:t>اسم رباعی </a:t>
            </a:r>
            <a:r>
              <a:rPr lang="fa-IR" dirty="0">
                <a:solidFill>
                  <a:srgbClr val="FFFF00"/>
                </a:solidFill>
                <a:cs typeface="B Titr" panose="00000700000000000000" pitchFamily="2" charset="-78"/>
              </a:rPr>
              <a:t>-خماسی</a:t>
            </a:r>
          </a:p>
        </p:txBody>
      </p:sp>
      <p:sp>
        <p:nvSpPr>
          <p:cNvPr id="15" name="Right Brace 14">
            <a:extLst>
              <a:ext uri="{FF2B5EF4-FFF2-40B4-BE49-F238E27FC236}">
                <a16:creationId xmlns:a16="http://schemas.microsoft.com/office/drawing/2014/main" xmlns="" id="{E071E03E-C2D7-4B1F-9C9C-9AC9D84A68F6}"/>
              </a:ext>
            </a:extLst>
          </p:cNvPr>
          <p:cNvSpPr/>
          <p:nvPr/>
        </p:nvSpPr>
        <p:spPr>
          <a:xfrm>
            <a:off x="9669797" y="704313"/>
            <a:ext cx="640865" cy="5998265"/>
          </a:xfrm>
          <a:prstGeom prst="rightBrace">
            <a:avLst>
              <a:gd name="adj1" fmla="val 35322"/>
              <a:gd name="adj2" fmla="val 50000"/>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txBody>
          <a:bodyPr rtlCol="1" anchor="ctr"/>
          <a:lstStyle/>
          <a:p>
            <a:pPr algn="ctr"/>
            <a:endParaRPr lang="fa-IR">
              <a:solidFill>
                <a:srgbClr val="FFFFFF"/>
              </a:solidFill>
            </a:endParaRPr>
          </a:p>
        </p:txBody>
      </p:sp>
      <p:sp>
        <p:nvSpPr>
          <p:cNvPr id="19" name="Hexagon 18">
            <a:extLst>
              <a:ext uri="{FF2B5EF4-FFF2-40B4-BE49-F238E27FC236}">
                <a16:creationId xmlns:a16="http://schemas.microsoft.com/office/drawing/2014/main" xmlns="" id="{9E0F41FA-28D5-452F-BA36-A60822D9CF2A}"/>
              </a:ext>
            </a:extLst>
          </p:cNvPr>
          <p:cNvSpPr/>
          <p:nvPr/>
        </p:nvSpPr>
        <p:spPr>
          <a:xfrm>
            <a:off x="8121793" y="841737"/>
            <a:ext cx="1548000" cy="612000"/>
          </a:xfrm>
          <a:prstGeom prst="hexagon">
            <a:avLst/>
          </a:prstGeom>
          <a:gradFill flip="none" rotWithShape="1">
            <a:gsLst>
              <a:gs pos="48000">
                <a:schemeClr val="accent4">
                  <a:lumMod val="20000"/>
                  <a:lumOff val="80000"/>
                </a:schemeClr>
              </a:gs>
              <a:gs pos="79000">
                <a:srgbClr val="FFFF00"/>
              </a:gs>
            </a:gsLst>
            <a:lin ang="2700000" scaled="1"/>
            <a:tileRect/>
          </a:gradFill>
          <a:ln w="57150">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2C2C2C"/>
                </a:solidFill>
                <a:cs typeface="B Badr" panose="00000400000000000000" pitchFamily="2" charset="-78"/>
              </a:rPr>
              <a:t>فَعلَل</a:t>
            </a:r>
            <a:endParaRPr lang="fa-IR" sz="5400" b="1" dirty="0">
              <a:solidFill>
                <a:srgbClr val="2C2C2C"/>
              </a:solidFill>
              <a:cs typeface="B Badr" panose="00000400000000000000" pitchFamily="2" charset="-78"/>
            </a:endParaRPr>
          </a:p>
        </p:txBody>
      </p:sp>
      <p:sp>
        <p:nvSpPr>
          <p:cNvPr id="38" name="Rectangle: Rounded Corners 37">
            <a:extLst>
              <a:ext uri="{FF2B5EF4-FFF2-40B4-BE49-F238E27FC236}">
                <a16:creationId xmlns:a16="http://schemas.microsoft.com/office/drawing/2014/main" xmlns="" id="{300DDFC7-816F-40E1-8754-0F4299F77F87}"/>
              </a:ext>
            </a:extLst>
          </p:cNvPr>
          <p:cNvSpPr/>
          <p:nvPr/>
        </p:nvSpPr>
        <p:spPr>
          <a:xfrm>
            <a:off x="6375512" y="4998063"/>
            <a:ext cx="1548000" cy="612000"/>
          </a:xfrm>
          <a:prstGeom prst="roundRect">
            <a:avLst/>
          </a:prstGeom>
          <a:noFill/>
          <a:ln w="57150">
            <a:solidFill>
              <a:srgbClr val="C00000"/>
            </a:solidFill>
          </a:ln>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fa-IR" sz="3600" b="1" dirty="0">
                <a:solidFill>
                  <a:srgbClr val="2C2C2C"/>
                </a:solidFill>
                <a:cs typeface="B Badr" panose="00000400000000000000" pitchFamily="2" charset="-78"/>
              </a:rPr>
              <a:t>قِمَطر</a:t>
            </a:r>
            <a:endParaRPr lang="fa-IR" sz="3600" b="1" dirty="0">
              <a:solidFill>
                <a:srgbClr val="002060"/>
              </a:solidFill>
              <a:cs typeface="B Badr" panose="00000400000000000000" pitchFamily="2" charset="-78"/>
            </a:endParaRPr>
          </a:p>
        </p:txBody>
      </p:sp>
      <p:sp>
        <p:nvSpPr>
          <p:cNvPr id="6" name="Hexagon 5">
            <a:extLst>
              <a:ext uri="{FF2B5EF4-FFF2-40B4-BE49-F238E27FC236}">
                <a16:creationId xmlns:a16="http://schemas.microsoft.com/office/drawing/2014/main" xmlns="" id="{67457B14-B757-433C-A637-C46136BD07F2}"/>
              </a:ext>
            </a:extLst>
          </p:cNvPr>
          <p:cNvSpPr/>
          <p:nvPr/>
        </p:nvSpPr>
        <p:spPr>
          <a:xfrm>
            <a:off x="10404093" y="3199744"/>
            <a:ext cx="1620000" cy="900000"/>
          </a:xfrm>
          <a:prstGeom prst="hexagon">
            <a:avLst/>
          </a:prstGeom>
          <a:solidFill>
            <a:srgbClr val="99FF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C00000"/>
                </a:solidFill>
                <a:cs typeface="B Titr" panose="00000700000000000000" pitchFamily="2" charset="-78"/>
              </a:rPr>
              <a:t>1-اسم رباعی </a:t>
            </a:r>
            <a:r>
              <a:rPr lang="fa-IR" dirty="0">
                <a:solidFill>
                  <a:srgbClr val="C00000"/>
                </a:solidFill>
                <a:cs typeface="B Titr" panose="00000700000000000000" pitchFamily="2" charset="-78"/>
              </a:rPr>
              <a:t>مجرد</a:t>
            </a:r>
            <a:endParaRPr lang="fa-IR" sz="2000" dirty="0">
              <a:solidFill>
                <a:srgbClr val="C00000"/>
              </a:solidFill>
              <a:cs typeface="B Titr" panose="00000700000000000000" pitchFamily="2" charset="-78"/>
            </a:endParaRPr>
          </a:p>
        </p:txBody>
      </p:sp>
      <p:sp>
        <p:nvSpPr>
          <p:cNvPr id="40" name="Rectangle: Rounded Corners 39">
            <a:extLst>
              <a:ext uri="{FF2B5EF4-FFF2-40B4-BE49-F238E27FC236}">
                <a16:creationId xmlns:a16="http://schemas.microsoft.com/office/drawing/2014/main" xmlns="" id="{F50E10D7-2E45-4A3C-8AB0-1D0B1BA14518}"/>
              </a:ext>
            </a:extLst>
          </p:cNvPr>
          <p:cNvSpPr/>
          <p:nvPr/>
        </p:nvSpPr>
        <p:spPr>
          <a:xfrm>
            <a:off x="6362343" y="841737"/>
            <a:ext cx="1548000" cy="612000"/>
          </a:xfrm>
          <a:prstGeom prst="roundRect">
            <a:avLst/>
          </a:prstGeom>
          <a:noFill/>
          <a:ln w="38100">
            <a:solidFill>
              <a:srgbClr val="C00000"/>
            </a:solidFill>
          </a:ln>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fa-IR" sz="3200" b="1" dirty="0">
                <a:solidFill>
                  <a:srgbClr val="2C2C2C"/>
                </a:solidFill>
                <a:latin typeface="B Nazanin,Bold"/>
                <a:cs typeface="B Badr" panose="00000400000000000000" pitchFamily="2" charset="-78"/>
              </a:rPr>
              <a:t>جَعفَر</a:t>
            </a:r>
            <a:endParaRPr lang="fa-IR" sz="3600" b="1" dirty="0">
              <a:solidFill>
                <a:srgbClr val="2C2C2C"/>
              </a:solidFill>
              <a:cs typeface="B Badr" panose="00000400000000000000" pitchFamily="2" charset="-78"/>
            </a:endParaRPr>
          </a:p>
        </p:txBody>
      </p:sp>
      <p:sp>
        <p:nvSpPr>
          <p:cNvPr id="27" name="Hexagon 26">
            <a:extLst>
              <a:ext uri="{FF2B5EF4-FFF2-40B4-BE49-F238E27FC236}">
                <a16:creationId xmlns:a16="http://schemas.microsoft.com/office/drawing/2014/main" xmlns="" id="{AC6E134C-513F-4ADA-A78B-C78C727D2B15}"/>
              </a:ext>
            </a:extLst>
          </p:cNvPr>
          <p:cNvSpPr/>
          <p:nvPr/>
        </p:nvSpPr>
        <p:spPr>
          <a:xfrm>
            <a:off x="8121793" y="1881837"/>
            <a:ext cx="1548000" cy="612000"/>
          </a:xfrm>
          <a:prstGeom prst="hexagon">
            <a:avLst/>
          </a:prstGeom>
          <a:gradFill flip="none" rotWithShape="1">
            <a:gsLst>
              <a:gs pos="48000">
                <a:schemeClr val="accent4">
                  <a:lumMod val="20000"/>
                  <a:lumOff val="80000"/>
                </a:schemeClr>
              </a:gs>
              <a:gs pos="79000">
                <a:srgbClr val="FFFF00"/>
              </a:gs>
            </a:gsLst>
            <a:lin ang="2700000" scaled="1"/>
            <a:tileRect/>
          </a:gradFill>
          <a:ln w="57150">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solidFill>
                  <a:srgbClr val="2C2C2C"/>
                </a:solidFill>
                <a:latin typeface="B Lotus,Bold"/>
                <a:cs typeface="B Badr" panose="00000400000000000000" pitchFamily="2" charset="-78"/>
              </a:rPr>
              <a:t>فِعلِل</a:t>
            </a:r>
            <a:endParaRPr lang="fa-IR" sz="4000" b="1" dirty="0">
              <a:solidFill>
                <a:srgbClr val="2C2C2C"/>
              </a:solidFill>
              <a:cs typeface="B Badr" panose="00000400000000000000" pitchFamily="2" charset="-78"/>
            </a:endParaRPr>
          </a:p>
        </p:txBody>
      </p:sp>
      <p:sp>
        <p:nvSpPr>
          <p:cNvPr id="28" name="Hexagon 27">
            <a:extLst>
              <a:ext uri="{FF2B5EF4-FFF2-40B4-BE49-F238E27FC236}">
                <a16:creationId xmlns:a16="http://schemas.microsoft.com/office/drawing/2014/main" xmlns="" id="{25FED0B5-C2D4-4499-B96E-0946D8A645F4}"/>
              </a:ext>
            </a:extLst>
          </p:cNvPr>
          <p:cNvSpPr/>
          <p:nvPr/>
        </p:nvSpPr>
        <p:spPr>
          <a:xfrm>
            <a:off x="8121793" y="2935920"/>
            <a:ext cx="1548000" cy="612000"/>
          </a:xfrm>
          <a:prstGeom prst="hexagon">
            <a:avLst/>
          </a:prstGeom>
          <a:gradFill flip="none" rotWithShape="1">
            <a:gsLst>
              <a:gs pos="48000">
                <a:schemeClr val="accent4">
                  <a:lumMod val="20000"/>
                  <a:lumOff val="80000"/>
                </a:schemeClr>
              </a:gs>
              <a:gs pos="79000">
                <a:srgbClr val="FFFF00"/>
              </a:gs>
            </a:gsLst>
            <a:lin ang="2700000" scaled="1"/>
            <a:tileRect/>
          </a:gradFill>
          <a:ln w="57150">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solidFill>
                  <a:srgbClr val="2C2C2C"/>
                </a:solidFill>
                <a:latin typeface="B Lotus,Bold"/>
                <a:cs typeface="B Badr" panose="00000400000000000000" pitchFamily="2" charset="-78"/>
              </a:rPr>
              <a:t>فُعلُل</a:t>
            </a:r>
            <a:endParaRPr lang="fa-IR" sz="4000" b="1" dirty="0">
              <a:solidFill>
                <a:srgbClr val="2C2C2C"/>
              </a:solidFill>
              <a:cs typeface="B Badr" panose="00000400000000000000" pitchFamily="2" charset="-78"/>
            </a:endParaRPr>
          </a:p>
        </p:txBody>
      </p:sp>
      <p:sp>
        <p:nvSpPr>
          <p:cNvPr id="29" name="Hexagon 28">
            <a:extLst>
              <a:ext uri="{FF2B5EF4-FFF2-40B4-BE49-F238E27FC236}">
                <a16:creationId xmlns:a16="http://schemas.microsoft.com/office/drawing/2014/main" xmlns="" id="{92A2BC7C-0A1B-4B40-99AA-2030D4D3F397}"/>
              </a:ext>
            </a:extLst>
          </p:cNvPr>
          <p:cNvSpPr/>
          <p:nvPr/>
        </p:nvSpPr>
        <p:spPr>
          <a:xfrm>
            <a:off x="8165527" y="3996393"/>
            <a:ext cx="1548000" cy="612000"/>
          </a:xfrm>
          <a:prstGeom prst="hexagon">
            <a:avLst/>
          </a:prstGeom>
          <a:gradFill flip="none" rotWithShape="1">
            <a:gsLst>
              <a:gs pos="48000">
                <a:schemeClr val="accent4">
                  <a:lumMod val="20000"/>
                  <a:lumOff val="80000"/>
                </a:schemeClr>
              </a:gs>
              <a:gs pos="79000">
                <a:srgbClr val="FFFF00"/>
              </a:gs>
            </a:gsLst>
            <a:lin ang="2700000" scaled="1"/>
            <a:tileRect/>
          </a:gradFill>
          <a:ln w="57150">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solidFill>
                  <a:srgbClr val="2C2C2C"/>
                </a:solidFill>
                <a:latin typeface="B Lotus,Bold"/>
                <a:cs typeface="B Badr" panose="00000400000000000000" pitchFamily="2" charset="-78"/>
              </a:rPr>
              <a:t>فِعلَل</a:t>
            </a:r>
            <a:endParaRPr lang="fa-IR" sz="4000" b="1" dirty="0">
              <a:solidFill>
                <a:srgbClr val="2C2C2C"/>
              </a:solidFill>
              <a:cs typeface="B Badr" panose="00000400000000000000" pitchFamily="2" charset="-78"/>
            </a:endParaRPr>
          </a:p>
        </p:txBody>
      </p:sp>
      <p:sp>
        <p:nvSpPr>
          <p:cNvPr id="30" name="Hexagon 29">
            <a:extLst>
              <a:ext uri="{FF2B5EF4-FFF2-40B4-BE49-F238E27FC236}">
                <a16:creationId xmlns:a16="http://schemas.microsoft.com/office/drawing/2014/main" xmlns="" id="{C067A778-D984-47CF-9315-6AF48363B447}"/>
              </a:ext>
            </a:extLst>
          </p:cNvPr>
          <p:cNvSpPr/>
          <p:nvPr/>
        </p:nvSpPr>
        <p:spPr>
          <a:xfrm>
            <a:off x="8160027" y="4991343"/>
            <a:ext cx="1548000" cy="612000"/>
          </a:xfrm>
          <a:prstGeom prst="hexagon">
            <a:avLst/>
          </a:prstGeom>
          <a:gradFill flip="none" rotWithShape="1">
            <a:gsLst>
              <a:gs pos="48000">
                <a:schemeClr val="accent4">
                  <a:lumMod val="20000"/>
                  <a:lumOff val="80000"/>
                </a:schemeClr>
              </a:gs>
              <a:gs pos="79000">
                <a:srgbClr val="FFFF00"/>
              </a:gs>
            </a:gsLst>
            <a:lin ang="2700000" scaled="1"/>
            <a:tileRect/>
          </a:gradFill>
          <a:ln w="57150">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1" anchor="ctr"/>
          <a:lstStyle/>
          <a:p>
            <a:pPr algn="ctr"/>
            <a:r>
              <a:rPr lang="fa-IR" sz="3200" b="1" dirty="0">
                <a:solidFill>
                  <a:srgbClr val="2C2C2C"/>
                </a:solidFill>
                <a:latin typeface="B Lotus,Bold"/>
                <a:cs typeface="B Badr" panose="00000400000000000000" pitchFamily="2" charset="-78"/>
              </a:rPr>
              <a:t>فِعَلّ</a:t>
            </a:r>
            <a:endParaRPr lang="fa-IR" sz="4000" b="1" dirty="0">
              <a:solidFill>
                <a:srgbClr val="2C2C2C"/>
              </a:solidFill>
              <a:cs typeface="B Badr" panose="00000400000000000000" pitchFamily="2" charset="-78"/>
            </a:endParaRPr>
          </a:p>
        </p:txBody>
      </p:sp>
      <p:sp>
        <p:nvSpPr>
          <p:cNvPr id="31" name="Hexagon 30">
            <a:extLst>
              <a:ext uri="{FF2B5EF4-FFF2-40B4-BE49-F238E27FC236}">
                <a16:creationId xmlns:a16="http://schemas.microsoft.com/office/drawing/2014/main" xmlns="" id="{BCE0F9CC-1C95-4576-A7E3-9CF2AA261C68}"/>
              </a:ext>
            </a:extLst>
          </p:cNvPr>
          <p:cNvSpPr/>
          <p:nvPr/>
        </p:nvSpPr>
        <p:spPr>
          <a:xfrm>
            <a:off x="8160027" y="6090576"/>
            <a:ext cx="1548000" cy="612000"/>
          </a:xfrm>
          <a:prstGeom prst="hexagon">
            <a:avLst/>
          </a:prstGeom>
          <a:gradFill flip="none" rotWithShape="1">
            <a:gsLst>
              <a:gs pos="48000">
                <a:schemeClr val="accent4">
                  <a:lumMod val="20000"/>
                  <a:lumOff val="80000"/>
                </a:schemeClr>
              </a:gs>
              <a:gs pos="79000">
                <a:srgbClr val="FFFF00"/>
              </a:gs>
            </a:gsLst>
            <a:lin ang="2700000" scaled="1"/>
            <a:tileRect/>
          </a:gradFill>
          <a:ln w="57150">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1" anchor="ctr"/>
          <a:lstStyle/>
          <a:p>
            <a:pPr algn="ctr"/>
            <a:r>
              <a:rPr lang="fa-IR" sz="3000" b="1" dirty="0">
                <a:solidFill>
                  <a:srgbClr val="2C2C2C"/>
                </a:solidFill>
                <a:cs typeface="B Badr" panose="00000400000000000000" pitchFamily="2" charset="-78"/>
              </a:rPr>
              <a:t>فُعلَل</a:t>
            </a:r>
          </a:p>
        </p:txBody>
      </p:sp>
      <p:sp>
        <p:nvSpPr>
          <p:cNvPr id="34" name="Rectangle: Rounded Corners 33">
            <a:extLst>
              <a:ext uri="{FF2B5EF4-FFF2-40B4-BE49-F238E27FC236}">
                <a16:creationId xmlns:a16="http://schemas.microsoft.com/office/drawing/2014/main" xmlns="" id="{8D085D02-1980-440A-81FF-E8B9FAE38D57}"/>
              </a:ext>
            </a:extLst>
          </p:cNvPr>
          <p:cNvSpPr/>
          <p:nvPr/>
        </p:nvSpPr>
        <p:spPr>
          <a:xfrm>
            <a:off x="6362343" y="6082303"/>
            <a:ext cx="1548000" cy="612000"/>
          </a:xfrm>
          <a:prstGeom prst="roundRect">
            <a:avLst/>
          </a:prstGeom>
          <a:noFill/>
          <a:ln w="57150">
            <a:solidFill>
              <a:srgbClr val="C00000"/>
            </a:solidFill>
          </a:ln>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fa-IR" sz="3600" b="1" dirty="0">
                <a:solidFill>
                  <a:srgbClr val="2C2C2C"/>
                </a:solidFill>
                <a:latin typeface="B Nazanin,Bold"/>
                <a:cs typeface="B Badr" panose="00000400000000000000" pitchFamily="2" charset="-78"/>
              </a:rPr>
              <a:t>جُخدَب</a:t>
            </a:r>
            <a:endParaRPr lang="fa-IR" sz="3600" b="1" dirty="0">
              <a:solidFill>
                <a:srgbClr val="002060"/>
              </a:solidFill>
              <a:cs typeface="B Badr" panose="00000400000000000000" pitchFamily="2" charset="-78"/>
            </a:endParaRPr>
          </a:p>
        </p:txBody>
      </p:sp>
      <p:sp>
        <p:nvSpPr>
          <p:cNvPr id="43" name="Rectangle: Rounded Corners 42">
            <a:extLst>
              <a:ext uri="{FF2B5EF4-FFF2-40B4-BE49-F238E27FC236}">
                <a16:creationId xmlns:a16="http://schemas.microsoft.com/office/drawing/2014/main" xmlns="" id="{754D5B37-326D-42CE-A72A-B9BA51D843C4}"/>
              </a:ext>
            </a:extLst>
          </p:cNvPr>
          <p:cNvSpPr/>
          <p:nvPr/>
        </p:nvSpPr>
        <p:spPr>
          <a:xfrm>
            <a:off x="6385627" y="1866385"/>
            <a:ext cx="1548000" cy="612000"/>
          </a:xfrm>
          <a:prstGeom prst="roundRect">
            <a:avLst/>
          </a:prstGeom>
          <a:noFill/>
          <a:ln w="38100">
            <a:solidFill>
              <a:srgbClr val="C00000"/>
            </a:solidFill>
          </a:ln>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fa-IR" sz="3200" b="1" dirty="0">
                <a:solidFill>
                  <a:srgbClr val="2C2C2C"/>
                </a:solidFill>
                <a:latin typeface="B Nazanin,Bold"/>
                <a:cs typeface="B Badr" panose="00000400000000000000" pitchFamily="2" charset="-78"/>
              </a:rPr>
              <a:t>زِبرِج</a:t>
            </a:r>
            <a:endParaRPr lang="fa-IR" sz="3600" b="1" dirty="0">
              <a:solidFill>
                <a:srgbClr val="2C2C2C"/>
              </a:solidFill>
              <a:cs typeface="B Badr" panose="00000400000000000000" pitchFamily="2" charset="-78"/>
            </a:endParaRPr>
          </a:p>
        </p:txBody>
      </p:sp>
      <p:sp>
        <p:nvSpPr>
          <p:cNvPr id="44" name="Rectangle: Rounded Corners 43">
            <a:extLst>
              <a:ext uri="{FF2B5EF4-FFF2-40B4-BE49-F238E27FC236}">
                <a16:creationId xmlns:a16="http://schemas.microsoft.com/office/drawing/2014/main" xmlns="" id="{EC8DD9FA-FBEF-43BC-B50C-A4B0B9D6A64D}"/>
              </a:ext>
            </a:extLst>
          </p:cNvPr>
          <p:cNvSpPr/>
          <p:nvPr/>
        </p:nvSpPr>
        <p:spPr>
          <a:xfrm>
            <a:off x="6385627" y="2937653"/>
            <a:ext cx="1548000" cy="612000"/>
          </a:xfrm>
          <a:prstGeom prst="roundRect">
            <a:avLst/>
          </a:prstGeom>
          <a:noFill/>
          <a:ln w="38100">
            <a:solidFill>
              <a:srgbClr val="C00000"/>
            </a:solidFill>
          </a:ln>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fa-IR" sz="3200" b="1" dirty="0">
                <a:solidFill>
                  <a:srgbClr val="2C2C2C"/>
                </a:solidFill>
                <a:cs typeface="B Badr" panose="00000400000000000000" pitchFamily="2" charset="-78"/>
              </a:rPr>
              <a:t>بُرثُن</a:t>
            </a:r>
            <a:endParaRPr lang="fa-IR" sz="5400" b="1" dirty="0">
              <a:solidFill>
                <a:srgbClr val="2C2C2C"/>
              </a:solidFill>
              <a:cs typeface="B Badr" panose="00000400000000000000" pitchFamily="2" charset="-78"/>
            </a:endParaRPr>
          </a:p>
        </p:txBody>
      </p:sp>
      <p:sp>
        <p:nvSpPr>
          <p:cNvPr id="45" name="Rectangle: Rounded Corners 44">
            <a:extLst>
              <a:ext uri="{FF2B5EF4-FFF2-40B4-BE49-F238E27FC236}">
                <a16:creationId xmlns:a16="http://schemas.microsoft.com/office/drawing/2014/main" xmlns="" id="{57B9BD9D-9EAD-40A4-9660-63F2EAC28E73}"/>
              </a:ext>
            </a:extLst>
          </p:cNvPr>
          <p:cNvSpPr/>
          <p:nvPr/>
        </p:nvSpPr>
        <p:spPr>
          <a:xfrm>
            <a:off x="6375512" y="3971549"/>
            <a:ext cx="1548000" cy="612000"/>
          </a:xfrm>
          <a:prstGeom prst="roundRect">
            <a:avLst/>
          </a:prstGeom>
          <a:noFill/>
          <a:ln w="38100">
            <a:solidFill>
              <a:srgbClr val="C00000"/>
            </a:solidFill>
          </a:ln>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fa-IR" sz="3600" b="1" dirty="0">
                <a:solidFill>
                  <a:srgbClr val="2C2C2C"/>
                </a:solidFill>
                <a:latin typeface="B Nazanin,Bold"/>
                <a:cs typeface="B Badr" panose="00000400000000000000" pitchFamily="2" charset="-78"/>
              </a:rPr>
              <a:t>دِرهَم</a:t>
            </a:r>
            <a:endParaRPr lang="fa-IR" sz="3600" b="1" dirty="0">
              <a:solidFill>
                <a:srgbClr val="2C2C2C"/>
              </a:solidFill>
              <a:cs typeface="B Badr" panose="00000400000000000000" pitchFamily="2" charset="-78"/>
            </a:endParaRPr>
          </a:p>
        </p:txBody>
      </p:sp>
      <p:sp>
        <p:nvSpPr>
          <p:cNvPr id="39" name="Right Brace 38">
            <a:extLst>
              <a:ext uri="{FF2B5EF4-FFF2-40B4-BE49-F238E27FC236}">
                <a16:creationId xmlns:a16="http://schemas.microsoft.com/office/drawing/2014/main" xmlns="" id="{E40E7DCA-2BA4-4CB7-A875-0D69C9C75161}"/>
              </a:ext>
            </a:extLst>
          </p:cNvPr>
          <p:cNvSpPr/>
          <p:nvPr/>
        </p:nvSpPr>
        <p:spPr>
          <a:xfrm>
            <a:off x="3665761" y="650614"/>
            <a:ext cx="640865" cy="5998265"/>
          </a:xfrm>
          <a:prstGeom prst="rightBrace">
            <a:avLst>
              <a:gd name="adj1" fmla="val 35322"/>
              <a:gd name="adj2" fmla="val 50000"/>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txBody>
          <a:bodyPr rtlCol="1" anchor="ctr"/>
          <a:lstStyle/>
          <a:p>
            <a:pPr algn="ctr"/>
            <a:endParaRPr lang="fa-IR">
              <a:solidFill>
                <a:srgbClr val="FFFFFF"/>
              </a:solidFill>
            </a:endParaRPr>
          </a:p>
        </p:txBody>
      </p:sp>
      <p:sp>
        <p:nvSpPr>
          <p:cNvPr id="41" name="Hexagon 40">
            <a:extLst>
              <a:ext uri="{FF2B5EF4-FFF2-40B4-BE49-F238E27FC236}">
                <a16:creationId xmlns:a16="http://schemas.microsoft.com/office/drawing/2014/main" xmlns="" id="{DA76625C-17D5-4AE1-9B3C-7A571F0A602D}"/>
              </a:ext>
            </a:extLst>
          </p:cNvPr>
          <p:cNvSpPr/>
          <p:nvPr/>
        </p:nvSpPr>
        <p:spPr>
          <a:xfrm>
            <a:off x="4393313" y="3199744"/>
            <a:ext cx="1620000" cy="900000"/>
          </a:xfrm>
          <a:prstGeom prst="hexagon">
            <a:avLst/>
          </a:prstGeom>
          <a:solidFill>
            <a:srgbClr val="99FF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C00000"/>
                </a:solidFill>
                <a:cs typeface="B Titr" panose="00000700000000000000" pitchFamily="2" charset="-78"/>
              </a:rPr>
              <a:t>2-اسم خماسی </a:t>
            </a:r>
            <a:r>
              <a:rPr lang="fa-IR" sz="1600" dirty="0">
                <a:solidFill>
                  <a:srgbClr val="C00000"/>
                </a:solidFill>
                <a:cs typeface="B Titr" panose="00000700000000000000" pitchFamily="2" charset="-78"/>
              </a:rPr>
              <a:t>مجرد</a:t>
            </a:r>
            <a:endParaRPr lang="fa-IR" dirty="0">
              <a:solidFill>
                <a:srgbClr val="C00000"/>
              </a:solidFill>
              <a:cs typeface="B Titr" panose="00000700000000000000" pitchFamily="2" charset="-78"/>
            </a:endParaRPr>
          </a:p>
        </p:txBody>
      </p:sp>
      <p:sp>
        <p:nvSpPr>
          <p:cNvPr id="42" name="Hexagon 41">
            <a:extLst>
              <a:ext uri="{FF2B5EF4-FFF2-40B4-BE49-F238E27FC236}">
                <a16:creationId xmlns:a16="http://schemas.microsoft.com/office/drawing/2014/main" xmlns="" id="{026AE913-2757-4EAC-AE13-629F7D03EDE4}"/>
              </a:ext>
            </a:extLst>
          </p:cNvPr>
          <p:cNvSpPr/>
          <p:nvPr/>
        </p:nvSpPr>
        <p:spPr>
          <a:xfrm>
            <a:off x="2271867" y="955871"/>
            <a:ext cx="1548000" cy="612000"/>
          </a:xfrm>
          <a:prstGeom prst="hexagon">
            <a:avLst/>
          </a:prstGeom>
          <a:gradFill flip="none" rotWithShape="1">
            <a:gsLst>
              <a:gs pos="48000">
                <a:srgbClr val="99FFCC"/>
              </a:gs>
              <a:gs pos="79000">
                <a:srgbClr val="FFFF00"/>
              </a:gs>
            </a:gsLst>
            <a:lin ang="13500000" scaled="1"/>
            <a:tileRect/>
          </a:gradFill>
          <a:ln w="5715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srgbClr val="2C2C2C"/>
                </a:solidFill>
                <a:cs typeface="B Badr" panose="00000400000000000000" pitchFamily="2" charset="-78"/>
              </a:rPr>
              <a:t>فَعَلَّل</a:t>
            </a:r>
            <a:endParaRPr lang="fa-IR" sz="7200" b="1" dirty="0">
              <a:solidFill>
                <a:srgbClr val="2C2C2C"/>
              </a:solidFill>
              <a:cs typeface="B Badr" panose="00000400000000000000" pitchFamily="2" charset="-78"/>
            </a:endParaRPr>
          </a:p>
        </p:txBody>
      </p:sp>
      <p:sp>
        <p:nvSpPr>
          <p:cNvPr id="46" name="Rectangle: Rounded Corners 45">
            <a:extLst>
              <a:ext uri="{FF2B5EF4-FFF2-40B4-BE49-F238E27FC236}">
                <a16:creationId xmlns:a16="http://schemas.microsoft.com/office/drawing/2014/main" xmlns="" id="{A4B873AE-87C4-45C1-9A7C-01E870CC9FF0}"/>
              </a:ext>
            </a:extLst>
          </p:cNvPr>
          <p:cNvSpPr/>
          <p:nvPr/>
        </p:nvSpPr>
        <p:spPr>
          <a:xfrm>
            <a:off x="398112" y="955871"/>
            <a:ext cx="1548000" cy="612000"/>
          </a:xfrm>
          <a:prstGeom prst="roundRect">
            <a:avLst/>
          </a:prstGeom>
          <a:noFill/>
          <a:ln w="38100">
            <a:solidFill>
              <a:srgbClr val="FFFF00"/>
            </a:solidFill>
          </a:ln>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fa-IR" sz="3200" b="1" dirty="0">
                <a:solidFill>
                  <a:srgbClr val="002060"/>
                </a:solidFill>
                <a:cs typeface="B Badr" panose="00000400000000000000" pitchFamily="2" charset="-78"/>
              </a:rPr>
              <a:t>سَفَرجَل</a:t>
            </a:r>
            <a:endParaRPr lang="fa-IR" sz="5400" b="1" dirty="0">
              <a:solidFill>
                <a:srgbClr val="002060"/>
              </a:solidFill>
              <a:cs typeface="B Badr" panose="00000400000000000000" pitchFamily="2" charset="-78"/>
            </a:endParaRPr>
          </a:p>
        </p:txBody>
      </p:sp>
      <p:sp>
        <p:nvSpPr>
          <p:cNvPr id="48" name="Hexagon 47">
            <a:extLst>
              <a:ext uri="{FF2B5EF4-FFF2-40B4-BE49-F238E27FC236}">
                <a16:creationId xmlns:a16="http://schemas.microsoft.com/office/drawing/2014/main" xmlns="" id="{386EFC0A-EF41-45FC-BE35-6732B66C2CCE}"/>
              </a:ext>
            </a:extLst>
          </p:cNvPr>
          <p:cNvSpPr/>
          <p:nvPr/>
        </p:nvSpPr>
        <p:spPr>
          <a:xfrm>
            <a:off x="2271867" y="2537929"/>
            <a:ext cx="1548000" cy="612000"/>
          </a:xfrm>
          <a:prstGeom prst="hexagon">
            <a:avLst/>
          </a:prstGeom>
          <a:gradFill flip="none" rotWithShape="1">
            <a:gsLst>
              <a:gs pos="48000">
                <a:srgbClr val="99FFCC"/>
              </a:gs>
              <a:gs pos="79000">
                <a:srgbClr val="FFFF00"/>
              </a:gs>
            </a:gsLst>
            <a:lin ang="13500000" scaled="1"/>
            <a:tileRect/>
          </a:gradFill>
          <a:ln w="5715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solidFill>
                  <a:srgbClr val="2C2C2C"/>
                </a:solidFill>
                <a:cs typeface="B Badr" panose="00000400000000000000" pitchFamily="2" charset="-78"/>
              </a:rPr>
              <a:t>فَعلَلِل</a:t>
            </a:r>
            <a:r>
              <a:rPr lang="fa-IR" b="1" dirty="0">
                <a:solidFill>
                  <a:srgbClr val="FFFFFF"/>
                </a:solidFill>
              </a:rPr>
              <a:t>،</a:t>
            </a:r>
            <a:endParaRPr lang="fa-IR" sz="4000" b="1" dirty="0">
              <a:solidFill>
                <a:srgbClr val="2C2C2C"/>
              </a:solidFill>
              <a:cs typeface="B Badr" panose="00000400000000000000" pitchFamily="2" charset="-78"/>
            </a:endParaRPr>
          </a:p>
        </p:txBody>
      </p:sp>
      <p:sp>
        <p:nvSpPr>
          <p:cNvPr id="49" name="Hexagon 48">
            <a:extLst>
              <a:ext uri="{FF2B5EF4-FFF2-40B4-BE49-F238E27FC236}">
                <a16:creationId xmlns:a16="http://schemas.microsoft.com/office/drawing/2014/main" xmlns="" id="{4425C0B3-937E-4A90-8B45-B2B3CE7ED5B6}"/>
              </a:ext>
            </a:extLst>
          </p:cNvPr>
          <p:cNvSpPr/>
          <p:nvPr/>
        </p:nvSpPr>
        <p:spPr>
          <a:xfrm>
            <a:off x="2271867" y="4021703"/>
            <a:ext cx="1548000" cy="612000"/>
          </a:xfrm>
          <a:prstGeom prst="hexagon">
            <a:avLst/>
          </a:prstGeom>
          <a:gradFill flip="none" rotWithShape="1">
            <a:gsLst>
              <a:gs pos="48000">
                <a:srgbClr val="99FFCC"/>
              </a:gs>
              <a:gs pos="79000">
                <a:srgbClr val="FFFF00"/>
              </a:gs>
            </a:gsLst>
            <a:lin ang="13500000" scaled="1"/>
            <a:tileRect/>
          </a:gradFill>
          <a:ln w="5715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solidFill>
                  <a:srgbClr val="2C2C2C"/>
                </a:solidFill>
                <a:cs typeface="B Badr" panose="00000400000000000000" pitchFamily="2" charset="-78"/>
              </a:rPr>
              <a:t>فِعلَلّ</a:t>
            </a:r>
            <a:endParaRPr lang="fa-IR" sz="6000" b="1" dirty="0">
              <a:solidFill>
                <a:srgbClr val="2C2C2C"/>
              </a:solidFill>
              <a:cs typeface="B Badr" panose="00000400000000000000" pitchFamily="2" charset="-78"/>
            </a:endParaRPr>
          </a:p>
        </p:txBody>
      </p:sp>
      <p:sp>
        <p:nvSpPr>
          <p:cNvPr id="51" name="Hexagon 50">
            <a:extLst>
              <a:ext uri="{FF2B5EF4-FFF2-40B4-BE49-F238E27FC236}">
                <a16:creationId xmlns:a16="http://schemas.microsoft.com/office/drawing/2014/main" xmlns="" id="{1C00F6BF-75A9-4840-9F8D-E414E72C1BD5}"/>
              </a:ext>
            </a:extLst>
          </p:cNvPr>
          <p:cNvSpPr/>
          <p:nvPr/>
        </p:nvSpPr>
        <p:spPr>
          <a:xfrm>
            <a:off x="2271867" y="5634907"/>
            <a:ext cx="1548000" cy="612000"/>
          </a:xfrm>
          <a:prstGeom prst="hexagon">
            <a:avLst/>
          </a:prstGeom>
          <a:gradFill flip="none" rotWithShape="1">
            <a:gsLst>
              <a:gs pos="48000">
                <a:srgbClr val="99FFCC"/>
              </a:gs>
              <a:gs pos="79000">
                <a:srgbClr val="FFFF00"/>
              </a:gs>
            </a:gsLst>
            <a:lin ang="13500000" scaled="1"/>
            <a:tileRect/>
          </a:gradFill>
          <a:ln w="5715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solidFill>
                  <a:srgbClr val="2C2C2C"/>
                </a:solidFill>
                <a:cs typeface="B Badr" panose="00000400000000000000" pitchFamily="2" charset="-78"/>
              </a:rPr>
              <a:t>فُعَلِّل</a:t>
            </a:r>
            <a:endParaRPr lang="fa-IR" sz="4000" b="1" dirty="0">
              <a:solidFill>
                <a:srgbClr val="2C2C2C"/>
              </a:solidFill>
              <a:cs typeface="B Badr" panose="00000400000000000000" pitchFamily="2" charset="-78"/>
            </a:endParaRPr>
          </a:p>
        </p:txBody>
      </p:sp>
      <p:sp>
        <p:nvSpPr>
          <p:cNvPr id="53" name="Rectangle: Rounded Corners 52">
            <a:extLst>
              <a:ext uri="{FF2B5EF4-FFF2-40B4-BE49-F238E27FC236}">
                <a16:creationId xmlns:a16="http://schemas.microsoft.com/office/drawing/2014/main" xmlns="" id="{1B22B020-2736-45D3-9CF0-F346CCCF2ABE}"/>
              </a:ext>
            </a:extLst>
          </p:cNvPr>
          <p:cNvSpPr/>
          <p:nvPr/>
        </p:nvSpPr>
        <p:spPr>
          <a:xfrm>
            <a:off x="421397" y="2507487"/>
            <a:ext cx="1548000" cy="612000"/>
          </a:xfrm>
          <a:prstGeom prst="roundRect">
            <a:avLst/>
          </a:prstGeom>
          <a:noFill/>
          <a:ln w="38100">
            <a:solidFill>
              <a:srgbClr val="FFFF00"/>
            </a:solidFill>
          </a:ln>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fa-IR" sz="3200" b="1" dirty="0">
                <a:solidFill>
                  <a:srgbClr val="002060"/>
                </a:solidFill>
                <a:cs typeface="B Badr" panose="00000400000000000000" pitchFamily="2" charset="-78"/>
              </a:rPr>
              <a:t>جَحمَرِش</a:t>
            </a:r>
            <a:endParaRPr lang="fa-IR" sz="3600" b="1" dirty="0">
              <a:solidFill>
                <a:srgbClr val="002060"/>
              </a:solidFill>
              <a:cs typeface="B Badr" panose="00000400000000000000" pitchFamily="2" charset="-78"/>
            </a:endParaRPr>
          </a:p>
        </p:txBody>
      </p:sp>
      <p:sp>
        <p:nvSpPr>
          <p:cNvPr id="55" name="Rectangle: Rounded Corners 54">
            <a:extLst>
              <a:ext uri="{FF2B5EF4-FFF2-40B4-BE49-F238E27FC236}">
                <a16:creationId xmlns:a16="http://schemas.microsoft.com/office/drawing/2014/main" xmlns="" id="{45B46553-FDEE-437A-A639-9ABA014C8C96}"/>
              </a:ext>
            </a:extLst>
          </p:cNvPr>
          <p:cNvSpPr/>
          <p:nvPr/>
        </p:nvSpPr>
        <p:spPr>
          <a:xfrm>
            <a:off x="421397" y="4023436"/>
            <a:ext cx="1548000" cy="612000"/>
          </a:xfrm>
          <a:prstGeom prst="roundRect">
            <a:avLst/>
          </a:prstGeom>
          <a:noFill/>
          <a:ln w="38100">
            <a:solidFill>
              <a:srgbClr val="FFFF00"/>
            </a:solidFill>
          </a:ln>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fa-IR" sz="3200" b="1" dirty="0">
                <a:solidFill>
                  <a:srgbClr val="002060"/>
                </a:solidFill>
                <a:cs typeface="B Badr" panose="00000400000000000000" pitchFamily="2" charset="-78"/>
              </a:rPr>
              <a:t>قِرطَعب</a:t>
            </a:r>
            <a:endParaRPr lang="fa-IR" sz="5400" b="1" dirty="0">
              <a:solidFill>
                <a:srgbClr val="002060"/>
              </a:solidFill>
              <a:cs typeface="B Badr" panose="00000400000000000000" pitchFamily="2" charset="-78"/>
            </a:endParaRPr>
          </a:p>
        </p:txBody>
      </p:sp>
      <p:sp>
        <p:nvSpPr>
          <p:cNvPr id="57" name="Rectangle: Rounded Corners 56">
            <a:extLst>
              <a:ext uri="{FF2B5EF4-FFF2-40B4-BE49-F238E27FC236}">
                <a16:creationId xmlns:a16="http://schemas.microsoft.com/office/drawing/2014/main" xmlns="" id="{3EDFC1CC-E9C0-4849-A269-134116FE67B4}"/>
              </a:ext>
            </a:extLst>
          </p:cNvPr>
          <p:cNvSpPr/>
          <p:nvPr/>
        </p:nvSpPr>
        <p:spPr>
          <a:xfrm>
            <a:off x="398112" y="5666031"/>
            <a:ext cx="1548000" cy="612000"/>
          </a:xfrm>
          <a:prstGeom prst="roundRect">
            <a:avLst/>
          </a:prstGeom>
          <a:noFill/>
          <a:ln w="38100">
            <a:solidFill>
              <a:srgbClr val="FFFF00"/>
            </a:solidFill>
          </a:ln>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fa-IR" sz="3200" b="1" dirty="0">
                <a:solidFill>
                  <a:srgbClr val="002060"/>
                </a:solidFill>
                <a:cs typeface="B Badr" panose="00000400000000000000" pitchFamily="2" charset="-78"/>
              </a:rPr>
              <a:t>قُذَعمِل</a:t>
            </a:r>
            <a:endParaRPr lang="fa-IR" sz="5400" b="1" dirty="0">
              <a:solidFill>
                <a:srgbClr val="002060"/>
              </a:solidFill>
              <a:cs typeface="B Badr" panose="00000400000000000000" pitchFamily="2" charset="-78"/>
            </a:endParaRPr>
          </a:p>
        </p:txBody>
      </p:sp>
      <p:sp>
        <p:nvSpPr>
          <p:cNvPr id="5" name="Flowchart: Alternate Process 4">
            <a:extLst>
              <a:ext uri="{FF2B5EF4-FFF2-40B4-BE49-F238E27FC236}">
                <a16:creationId xmlns:a16="http://schemas.microsoft.com/office/drawing/2014/main" xmlns="" id="{284C7073-47F3-4A03-BBF5-B14D6B67ABF2}"/>
              </a:ext>
            </a:extLst>
          </p:cNvPr>
          <p:cNvSpPr/>
          <p:nvPr/>
        </p:nvSpPr>
        <p:spPr>
          <a:xfrm>
            <a:off x="2544186" y="2358261"/>
            <a:ext cx="7123919" cy="2713219"/>
          </a:xfrm>
          <a:prstGeom prst="flowChartAlternateProcess">
            <a:avLst/>
          </a:prstGeom>
          <a:gradFill flip="none" rotWithShape="1">
            <a:gsLst>
              <a:gs pos="48000">
                <a:srgbClr val="99FFCC"/>
              </a:gs>
              <a:gs pos="79000">
                <a:schemeClr val="accent4">
                  <a:lumMod val="20000"/>
                  <a:lumOff val="80000"/>
                </a:schemeClr>
              </a:gs>
            </a:gsLst>
            <a:path path="rect">
              <a:fillToRect l="100000" t="100000"/>
            </a:path>
            <a:tileRect r="-100000" b="-100000"/>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200" dirty="0">
                <a:solidFill>
                  <a:srgbClr val="2C2C2C"/>
                </a:solidFill>
                <a:cs typeface="B Badr" panose="00000400000000000000" pitchFamily="2" charset="-78"/>
              </a:rPr>
              <a:t>اوزان اسم رباعی مزید فیه کم نیستند مانند : </a:t>
            </a:r>
            <a:r>
              <a:rPr lang="fa-IR" sz="3600" b="1" dirty="0">
                <a:solidFill>
                  <a:srgbClr val="FF0000"/>
                </a:solidFill>
                <a:cs typeface="B Badr" panose="00000400000000000000" pitchFamily="2" charset="-78"/>
              </a:rPr>
              <a:t>قَندیل</a:t>
            </a:r>
          </a:p>
          <a:p>
            <a:pPr algn="r" rtl="1"/>
            <a:r>
              <a:rPr lang="fa-IR" sz="3200" dirty="0">
                <a:solidFill>
                  <a:srgbClr val="2C2C2C"/>
                </a:solidFill>
                <a:cs typeface="B Badr" panose="00000400000000000000" pitchFamily="2" charset="-78"/>
              </a:rPr>
              <a:t> </a:t>
            </a:r>
          </a:p>
          <a:p>
            <a:pPr algn="r" rtl="1"/>
            <a:r>
              <a:rPr lang="fa-IR" sz="3200" dirty="0">
                <a:solidFill>
                  <a:srgbClr val="2C2C2C"/>
                </a:solidFill>
                <a:cs typeface="B Badr" panose="00000400000000000000" pitchFamily="2" charset="-78"/>
              </a:rPr>
              <a:t>البته اوزان اسم خماسی مزید کم هستند به طوری که برخی آنها را فقط  تا 5 وزن دانسته اند.مانند :</a:t>
            </a:r>
            <a:r>
              <a:rPr lang="fa-IR" sz="4000" b="1" dirty="0">
                <a:solidFill>
                  <a:srgbClr val="FF0000"/>
                </a:solidFill>
                <a:cs typeface="B Badr" panose="00000400000000000000" pitchFamily="2" charset="-78"/>
              </a:rPr>
              <a:t>فُعَلِّیل</a:t>
            </a:r>
            <a:endParaRPr lang="fa-IR" sz="3200" b="1" dirty="0">
              <a:solidFill>
                <a:srgbClr val="FF0000"/>
              </a:solidFill>
              <a:cs typeface="B Badr" panose="00000400000000000000" pitchFamily="2" charset="-78"/>
            </a:endParaRPr>
          </a:p>
        </p:txBody>
      </p:sp>
      <p:sp>
        <p:nvSpPr>
          <p:cNvPr id="32" name="Hexagon 31">
            <a:extLst>
              <a:ext uri="{FF2B5EF4-FFF2-40B4-BE49-F238E27FC236}">
                <a16:creationId xmlns:a16="http://schemas.microsoft.com/office/drawing/2014/main" xmlns="" id="{46FEB428-577C-42CD-B551-44FC78FF7209}"/>
              </a:ext>
            </a:extLst>
          </p:cNvPr>
          <p:cNvSpPr/>
          <p:nvPr/>
        </p:nvSpPr>
        <p:spPr>
          <a:xfrm>
            <a:off x="9767146" y="64145"/>
            <a:ext cx="2050103" cy="926961"/>
          </a:xfrm>
          <a:prstGeom prst="hexagon">
            <a:avLst/>
          </a:prstGeom>
          <a:ln w="57150">
            <a:noFill/>
          </a:ln>
          <a:effectLst>
            <a:outerShdw blurRad="787400" dir="13440000" sx="106000" sy="106000" algn="ctr" rotWithShape="0">
              <a:schemeClr val="accent1">
                <a:lumMod val="40000"/>
                <a:lumOff val="60000"/>
                <a:alpha val="47000"/>
              </a:schemeClr>
            </a:outerShdw>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wrap="square" rtlCol="1" anchor="ctr">
            <a:noAutofit/>
          </a:bodyPr>
          <a:lstStyle/>
          <a:p>
            <a:pPr algn="ctr"/>
            <a:r>
              <a:rPr lang="fa-IR" sz="4000" b="1" dirty="0">
                <a:solidFill>
                  <a:srgbClr val="2C2C2C"/>
                </a:solidFill>
                <a:cs typeface="B Badr" panose="00000400000000000000" pitchFamily="2" charset="-78"/>
              </a:rPr>
              <a:t>المقدمۀ</a:t>
            </a:r>
          </a:p>
        </p:txBody>
      </p:sp>
      <p:sp>
        <p:nvSpPr>
          <p:cNvPr id="33"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96573900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 calcmode="lin" valueType="num">
                                      <p:cBhvr>
                                        <p:cTn id="24" dur="250" fill="hold"/>
                                        <p:tgtEl>
                                          <p:spTgt spid="19"/>
                                        </p:tgtEl>
                                        <p:attrNameLst>
                                          <p:attrName>style.rotation</p:attrName>
                                        </p:attrNameLst>
                                      </p:cBhvr>
                                      <p:tavLst>
                                        <p:tav tm="0">
                                          <p:val>
                                            <p:fltVal val="90"/>
                                          </p:val>
                                        </p:tav>
                                        <p:tav tm="100000">
                                          <p:val>
                                            <p:fltVal val="0"/>
                                          </p:val>
                                        </p:tav>
                                      </p:tavLst>
                                    </p:anim>
                                    <p:animEffect transition="in" filter="fade">
                                      <p:cBhvr>
                                        <p:cTn id="25" dur="25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250" fill="hold"/>
                                        <p:tgtEl>
                                          <p:spTgt spid="27"/>
                                        </p:tgtEl>
                                        <p:attrNameLst>
                                          <p:attrName>ppt_w</p:attrName>
                                        </p:attrNameLst>
                                      </p:cBhvr>
                                      <p:tavLst>
                                        <p:tav tm="0">
                                          <p:val>
                                            <p:fltVal val="0"/>
                                          </p:val>
                                        </p:tav>
                                        <p:tav tm="100000">
                                          <p:val>
                                            <p:strVal val="#ppt_w"/>
                                          </p:val>
                                        </p:tav>
                                      </p:tavLst>
                                    </p:anim>
                                    <p:anim calcmode="lin" valueType="num">
                                      <p:cBhvr>
                                        <p:cTn id="29" dur="250" fill="hold"/>
                                        <p:tgtEl>
                                          <p:spTgt spid="27"/>
                                        </p:tgtEl>
                                        <p:attrNameLst>
                                          <p:attrName>ppt_h</p:attrName>
                                        </p:attrNameLst>
                                      </p:cBhvr>
                                      <p:tavLst>
                                        <p:tav tm="0">
                                          <p:val>
                                            <p:fltVal val="0"/>
                                          </p:val>
                                        </p:tav>
                                        <p:tav tm="100000">
                                          <p:val>
                                            <p:strVal val="#ppt_h"/>
                                          </p:val>
                                        </p:tav>
                                      </p:tavLst>
                                    </p:anim>
                                    <p:anim calcmode="lin" valueType="num">
                                      <p:cBhvr>
                                        <p:cTn id="30" dur="250" fill="hold"/>
                                        <p:tgtEl>
                                          <p:spTgt spid="27"/>
                                        </p:tgtEl>
                                        <p:attrNameLst>
                                          <p:attrName>style.rotation</p:attrName>
                                        </p:attrNameLst>
                                      </p:cBhvr>
                                      <p:tavLst>
                                        <p:tav tm="0">
                                          <p:val>
                                            <p:fltVal val="90"/>
                                          </p:val>
                                        </p:tav>
                                        <p:tav tm="100000">
                                          <p:val>
                                            <p:fltVal val="0"/>
                                          </p:val>
                                        </p:tav>
                                      </p:tavLst>
                                    </p:anim>
                                    <p:animEffect transition="in" filter="fade">
                                      <p:cBhvr>
                                        <p:cTn id="31" dur="250"/>
                                        <p:tgtEl>
                                          <p:spTgt spid="27"/>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250" fill="hold"/>
                                        <p:tgtEl>
                                          <p:spTgt spid="28"/>
                                        </p:tgtEl>
                                        <p:attrNameLst>
                                          <p:attrName>ppt_w</p:attrName>
                                        </p:attrNameLst>
                                      </p:cBhvr>
                                      <p:tavLst>
                                        <p:tav tm="0">
                                          <p:val>
                                            <p:fltVal val="0"/>
                                          </p:val>
                                        </p:tav>
                                        <p:tav tm="100000">
                                          <p:val>
                                            <p:strVal val="#ppt_w"/>
                                          </p:val>
                                        </p:tav>
                                      </p:tavLst>
                                    </p:anim>
                                    <p:anim calcmode="lin" valueType="num">
                                      <p:cBhvr>
                                        <p:cTn id="35" dur="250" fill="hold"/>
                                        <p:tgtEl>
                                          <p:spTgt spid="28"/>
                                        </p:tgtEl>
                                        <p:attrNameLst>
                                          <p:attrName>ppt_h</p:attrName>
                                        </p:attrNameLst>
                                      </p:cBhvr>
                                      <p:tavLst>
                                        <p:tav tm="0">
                                          <p:val>
                                            <p:fltVal val="0"/>
                                          </p:val>
                                        </p:tav>
                                        <p:tav tm="100000">
                                          <p:val>
                                            <p:strVal val="#ppt_h"/>
                                          </p:val>
                                        </p:tav>
                                      </p:tavLst>
                                    </p:anim>
                                    <p:anim calcmode="lin" valueType="num">
                                      <p:cBhvr>
                                        <p:cTn id="36" dur="250" fill="hold"/>
                                        <p:tgtEl>
                                          <p:spTgt spid="28"/>
                                        </p:tgtEl>
                                        <p:attrNameLst>
                                          <p:attrName>style.rotation</p:attrName>
                                        </p:attrNameLst>
                                      </p:cBhvr>
                                      <p:tavLst>
                                        <p:tav tm="0">
                                          <p:val>
                                            <p:fltVal val="90"/>
                                          </p:val>
                                        </p:tav>
                                        <p:tav tm="100000">
                                          <p:val>
                                            <p:fltVal val="0"/>
                                          </p:val>
                                        </p:tav>
                                      </p:tavLst>
                                    </p:anim>
                                    <p:animEffect transition="in" filter="fade">
                                      <p:cBhvr>
                                        <p:cTn id="37" dur="250"/>
                                        <p:tgtEl>
                                          <p:spTgt spid="28"/>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250" fill="hold"/>
                                        <p:tgtEl>
                                          <p:spTgt spid="29"/>
                                        </p:tgtEl>
                                        <p:attrNameLst>
                                          <p:attrName>ppt_w</p:attrName>
                                        </p:attrNameLst>
                                      </p:cBhvr>
                                      <p:tavLst>
                                        <p:tav tm="0">
                                          <p:val>
                                            <p:fltVal val="0"/>
                                          </p:val>
                                        </p:tav>
                                        <p:tav tm="100000">
                                          <p:val>
                                            <p:strVal val="#ppt_w"/>
                                          </p:val>
                                        </p:tav>
                                      </p:tavLst>
                                    </p:anim>
                                    <p:anim calcmode="lin" valueType="num">
                                      <p:cBhvr>
                                        <p:cTn id="41" dur="250" fill="hold"/>
                                        <p:tgtEl>
                                          <p:spTgt spid="29"/>
                                        </p:tgtEl>
                                        <p:attrNameLst>
                                          <p:attrName>ppt_h</p:attrName>
                                        </p:attrNameLst>
                                      </p:cBhvr>
                                      <p:tavLst>
                                        <p:tav tm="0">
                                          <p:val>
                                            <p:fltVal val="0"/>
                                          </p:val>
                                        </p:tav>
                                        <p:tav tm="100000">
                                          <p:val>
                                            <p:strVal val="#ppt_h"/>
                                          </p:val>
                                        </p:tav>
                                      </p:tavLst>
                                    </p:anim>
                                    <p:anim calcmode="lin" valueType="num">
                                      <p:cBhvr>
                                        <p:cTn id="42" dur="250" fill="hold"/>
                                        <p:tgtEl>
                                          <p:spTgt spid="29"/>
                                        </p:tgtEl>
                                        <p:attrNameLst>
                                          <p:attrName>style.rotation</p:attrName>
                                        </p:attrNameLst>
                                      </p:cBhvr>
                                      <p:tavLst>
                                        <p:tav tm="0">
                                          <p:val>
                                            <p:fltVal val="90"/>
                                          </p:val>
                                        </p:tav>
                                        <p:tav tm="100000">
                                          <p:val>
                                            <p:fltVal val="0"/>
                                          </p:val>
                                        </p:tav>
                                      </p:tavLst>
                                    </p:anim>
                                    <p:animEffect transition="in" filter="fade">
                                      <p:cBhvr>
                                        <p:cTn id="43" dur="250"/>
                                        <p:tgtEl>
                                          <p:spTgt spid="29"/>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250" fill="hold"/>
                                        <p:tgtEl>
                                          <p:spTgt spid="30"/>
                                        </p:tgtEl>
                                        <p:attrNameLst>
                                          <p:attrName>ppt_w</p:attrName>
                                        </p:attrNameLst>
                                      </p:cBhvr>
                                      <p:tavLst>
                                        <p:tav tm="0">
                                          <p:val>
                                            <p:fltVal val="0"/>
                                          </p:val>
                                        </p:tav>
                                        <p:tav tm="100000">
                                          <p:val>
                                            <p:strVal val="#ppt_w"/>
                                          </p:val>
                                        </p:tav>
                                      </p:tavLst>
                                    </p:anim>
                                    <p:anim calcmode="lin" valueType="num">
                                      <p:cBhvr>
                                        <p:cTn id="47" dur="250" fill="hold"/>
                                        <p:tgtEl>
                                          <p:spTgt spid="30"/>
                                        </p:tgtEl>
                                        <p:attrNameLst>
                                          <p:attrName>ppt_h</p:attrName>
                                        </p:attrNameLst>
                                      </p:cBhvr>
                                      <p:tavLst>
                                        <p:tav tm="0">
                                          <p:val>
                                            <p:fltVal val="0"/>
                                          </p:val>
                                        </p:tav>
                                        <p:tav tm="100000">
                                          <p:val>
                                            <p:strVal val="#ppt_h"/>
                                          </p:val>
                                        </p:tav>
                                      </p:tavLst>
                                    </p:anim>
                                    <p:anim calcmode="lin" valueType="num">
                                      <p:cBhvr>
                                        <p:cTn id="48" dur="250" fill="hold"/>
                                        <p:tgtEl>
                                          <p:spTgt spid="30"/>
                                        </p:tgtEl>
                                        <p:attrNameLst>
                                          <p:attrName>style.rotation</p:attrName>
                                        </p:attrNameLst>
                                      </p:cBhvr>
                                      <p:tavLst>
                                        <p:tav tm="0">
                                          <p:val>
                                            <p:fltVal val="90"/>
                                          </p:val>
                                        </p:tav>
                                        <p:tav tm="100000">
                                          <p:val>
                                            <p:fltVal val="0"/>
                                          </p:val>
                                        </p:tav>
                                      </p:tavLst>
                                    </p:anim>
                                    <p:animEffect transition="in" filter="fade">
                                      <p:cBhvr>
                                        <p:cTn id="49" dur="250"/>
                                        <p:tgtEl>
                                          <p:spTgt spid="30"/>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250" fill="hold"/>
                                        <p:tgtEl>
                                          <p:spTgt spid="31"/>
                                        </p:tgtEl>
                                        <p:attrNameLst>
                                          <p:attrName>ppt_w</p:attrName>
                                        </p:attrNameLst>
                                      </p:cBhvr>
                                      <p:tavLst>
                                        <p:tav tm="0">
                                          <p:val>
                                            <p:fltVal val="0"/>
                                          </p:val>
                                        </p:tav>
                                        <p:tav tm="100000">
                                          <p:val>
                                            <p:strVal val="#ppt_w"/>
                                          </p:val>
                                        </p:tav>
                                      </p:tavLst>
                                    </p:anim>
                                    <p:anim calcmode="lin" valueType="num">
                                      <p:cBhvr>
                                        <p:cTn id="53" dur="250" fill="hold"/>
                                        <p:tgtEl>
                                          <p:spTgt spid="31"/>
                                        </p:tgtEl>
                                        <p:attrNameLst>
                                          <p:attrName>ppt_h</p:attrName>
                                        </p:attrNameLst>
                                      </p:cBhvr>
                                      <p:tavLst>
                                        <p:tav tm="0">
                                          <p:val>
                                            <p:fltVal val="0"/>
                                          </p:val>
                                        </p:tav>
                                        <p:tav tm="100000">
                                          <p:val>
                                            <p:strVal val="#ppt_h"/>
                                          </p:val>
                                        </p:tav>
                                      </p:tavLst>
                                    </p:anim>
                                    <p:anim calcmode="lin" valueType="num">
                                      <p:cBhvr>
                                        <p:cTn id="54" dur="250" fill="hold"/>
                                        <p:tgtEl>
                                          <p:spTgt spid="31"/>
                                        </p:tgtEl>
                                        <p:attrNameLst>
                                          <p:attrName>style.rotation</p:attrName>
                                        </p:attrNameLst>
                                      </p:cBhvr>
                                      <p:tavLst>
                                        <p:tav tm="0">
                                          <p:val>
                                            <p:fltVal val="90"/>
                                          </p:val>
                                        </p:tav>
                                        <p:tav tm="100000">
                                          <p:val>
                                            <p:fltVal val="0"/>
                                          </p:val>
                                        </p:tav>
                                      </p:tavLst>
                                    </p:anim>
                                    <p:animEffect transition="in" filter="fade">
                                      <p:cBhvr>
                                        <p:cTn id="55" dur="25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p:cTn id="60" dur="250" fill="hold"/>
                                        <p:tgtEl>
                                          <p:spTgt spid="40"/>
                                        </p:tgtEl>
                                        <p:attrNameLst>
                                          <p:attrName>ppt_w</p:attrName>
                                        </p:attrNameLst>
                                      </p:cBhvr>
                                      <p:tavLst>
                                        <p:tav tm="0">
                                          <p:val>
                                            <p:fltVal val="0"/>
                                          </p:val>
                                        </p:tav>
                                        <p:tav tm="100000">
                                          <p:val>
                                            <p:strVal val="#ppt_w"/>
                                          </p:val>
                                        </p:tav>
                                      </p:tavLst>
                                    </p:anim>
                                    <p:anim calcmode="lin" valueType="num">
                                      <p:cBhvr>
                                        <p:cTn id="61" dur="250" fill="hold"/>
                                        <p:tgtEl>
                                          <p:spTgt spid="40"/>
                                        </p:tgtEl>
                                        <p:attrNameLst>
                                          <p:attrName>ppt_h</p:attrName>
                                        </p:attrNameLst>
                                      </p:cBhvr>
                                      <p:tavLst>
                                        <p:tav tm="0">
                                          <p:val>
                                            <p:fltVal val="0"/>
                                          </p:val>
                                        </p:tav>
                                        <p:tav tm="100000">
                                          <p:val>
                                            <p:strVal val="#ppt_h"/>
                                          </p:val>
                                        </p:tav>
                                      </p:tavLst>
                                    </p:anim>
                                    <p:animEffect transition="in" filter="fade">
                                      <p:cBhvr>
                                        <p:cTn id="62" dur="250"/>
                                        <p:tgtEl>
                                          <p:spTgt spid="4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p:cTn id="65" dur="250" fill="hold"/>
                                        <p:tgtEl>
                                          <p:spTgt spid="43"/>
                                        </p:tgtEl>
                                        <p:attrNameLst>
                                          <p:attrName>ppt_w</p:attrName>
                                        </p:attrNameLst>
                                      </p:cBhvr>
                                      <p:tavLst>
                                        <p:tav tm="0">
                                          <p:val>
                                            <p:fltVal val="0"/>
                                          </p:val>
                                        </p:tav>
                                        <p:tav tm="100000">
                                          <p:val>
                                            <p:strVal val="#ppt_w"/>
                                          </p:val>
                                        </p:tav>
                                      </p:tavLst>
                                    </p:anim>
                                    <p:anim calcmode="lin" valueType="num">
                                      <p:cBhvr>
                                        <p:cTn id="66" dur="250" fill="hold"/>
                                        <p:tgtEl>
                                          <p:spTgt spid="43"/>
                                        </p:tgtEl>
                                        <p:attrNameLst>
                                          <p:attrName>ppt_h</p:attrName>
                                        </p:attrNameLst>
                                      </p:cBhvr>
                                      <p:tavLst>
                                        <p:tav tm="0">
                                          <p:val>
                                            <p:fltVal val="0"/>
                                          </p:val>
                                        </p:tav>
                                        <p:tav tm="100000">
                                          <p:val>
                                            <p:strVal val="#ppt_h"/>
                                          </p:val>
                                        </p:tav>
                                      </p:tavLst>
                                    </p:anim>
                                    <p:animEffect transition="in" filter="fade">
                                      <p:cBhvr>
                                        <p:cTn id="67" dur="250"/>
                                        <p:tgtEl>
                                          <p:spTgt spid="43"/>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250" fill="hold"/>
                                        <p:tgtEl>
                                          <p:spTgt spid="44"/>
                                        </p:tgtEl>
                                        <p:attrNameLst>
                                          <p:attrName>ppt_w</p:attrName>
                                        </p:attrNameLst>
                                      </p:cBhvr>
                                      <p:tavLst>
                                        <p:tav tm="0">
                                          <p:val>
                                            <p:fltVal val="0"/>
                                          </p:val>
                                        </p:tav>
                                        <p:tav tm="100000">
                                          <p:val>
                                            <p:strVal val="#ppt_w"/>
                                          </p:val>
                                        </p:tav>
                                      </p:tavLst>
                                    </p:anim>
                                    <p:anim calcmode="lin" valueType="num">
                                      <p:cBhvr>
                                        <p:cTn id="71" dur="250" fill="hold"/>
                                        <p:tgtEl>
                                          <p:spTgt spid="44"/>
                                        </p:tgtEl>
                                        <p:attrNameLst>
                                          <p:attrName>ppt_h</p:attrName>
                                        </p:attrNameLst>
                                      </p:cBhvr>
                                      <p:tavLst>
                                        <p:tav tm="0">
                                          <p:val>
                                            <p:fltVal val="0"/>
                                          </p:val>
                                        </p:tav>
                                        <p:tav tm="100000">
                                          <p:val>
                                            <p:strVal val="#ppt_h"/>
                                          </p:val>
                                        </p:tav>
                                      </p:tavLst>
                                    </p:anim>
                                    <p:animEffect transition="in" filter="fade">
                                      <p:cBhvr>
                                        <p:cTn id="72" dur="250"/>
                                        <p:tgtEl>
                                          <p:spTgt spid="44"/>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anim calcmode="lin" valueType="num">
                                      <p:cBhvr>
                                        <p:cTn id="75" dur="250" fill="hold"/>
                                        <p:tgtEl>
                                          <p:spTgt spid="45"/>
                                        </p:tgtEl>
                                        <p:attrNameLst>
                                          <p:attrName>ppt_w</p:attrName>
                                        </p:attrNameLst>
                                      </p:cBhvr>
                                      <p:tavLst>
                                        <p:tav tm="0">
                                          <p:val>
                                            <p:fltVal val="0"/>
                                          </p:val>
                                        </p:tav>
                                        <p:tav tm="100000">
                                          <p:val>
                                            <p:strVal val="#ppt_w"/>
                                          </p:val>
                                        </p:tav>
                                      </p:tavLst>
                                    </p:anim>
                                    <p:anim calcmode="lin" valueType="num">
                                      <p:cBhvr>
                                        <p:cTn id="76" dur="250" fill="hold"/>
                                        <p:tgtEl>
                                          <p:spTgt spid="45"/>
                                        </p:tgtEl>
                                        <p:attrNameLst>
                                          <p:attrName>ppt_h</p:attrName>
                                        </p:attrNameLst>
                                      </p:cBhvr>
                                      <p:tavLst>
                                        <p:tav tm="0">
                                          <p:val>
                                            <p:fltVal val="0"/>
                                          </p:val>
                                        </p:tav>
                                        <p:tav tm="100000">
                                          <p:val>
                                            <p:strVal val="#ppt_h"/>
                                          </p:val>
                                        </p:tav>
                                      </p:tavLst>
                                    </p:anim>
                                    <p:animEffect transition="in" filter="fade">
                                      <p:cBhvr>
                                        <p:cTn id="77" dur="250"/>
                                        <p:tgtEl>
                                          <p:spTgt spid="4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 calcmode="lin" valueType="num">
                                      <p:cBhvr>
                                        <p:cTn id="80" dur="250" fill="hold"/>
                                        <p:tgtEl>
                                          <p:spTgt spid="38"/>
                                        </p:tgtEl>
                                        <p:attrNameLst>
                                          <p:attrName>ppt_w</p:attrName>
                                        </p:attrNameLst>
                                      </p:cBhvr>
                                      <p:tavLst>
                                        <p:tav tm="0">
                                          <p:val>
                                            <p:fltVal val="0"/>
                                          </p:val>
                                        </p:tav>
                                        <p:tav tm="100000">
                                          <p:val>
                                            <p:strVal val="#ppt_w"/>
                                          </p:val>
                                        </p:tav>
                                      </p:tavLst>
                                    </p:anim>
                                    <p:anim calcmode="lin" valueType="num">
                                      <p:cBhvr>
                                        <p:cTn id="81" dur="250" fill="hold"/>
                                        <p:tgtEl>
                                          <p:spTgt spid="38"/>
                                        </p:tgtEl>
                                        <p:attrNameLst>
                                          <p:attrName>ppt_h</p:attrName>
                                        </p:attrNameLst>
                                      </p:cBhvr>
                                      <p:tavLst>
                                        <p:tav tm="0">
                                          <p:val>
                                            <p:fltVal val="0"/>
                                          </p:val>
                                        </p:tav>
                                        <p:tav tm="100000">
                                          <p:val>
                                            <p:strVal val="#ppt_h"/>
                                          </p:val>
                                        </p:tav>
                                      </p:tavLst>
                                    </p:anim>
                                    <p:animEffect transition="in" filter="fade">
                                      <p:cBhvr>
                                        <p:cTn id="82" dur="250"/>
                                        <p:tgtEl>
                                          <p:spTgt spid="3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250" fill="hold"/>
                                        <p:tgtEl>
                                          <p:spTgt spid="34"/>
                                        </p:tgtEl>
                                        <p:attrNameLst>
                                          <p:attrName>ppt_w</p:attrName>
                                        </p:attrNameLst>
                                      </p:cBhvr>
                                      <p:tavLst>
                                        <p:tav tm="0">
                                          <p:val>
                                            <p:fltVal val="0"/>
                                          </p:val>
                                        </p:tav>
                                        <p:tav tm="100000">
                                          <p:val>
                                            <p:strVal val="#ppt_w"/>
                                          </p:val>
                                        </p:tav>
                                      </p:tavLst>
                                    </p:anim>
                                    <p:anim calcmode="lin" valueType="num">
                                      <p:cBhvr>
                                        <p:cTn id="86" dur="250" fill="hold"/>
                                        <p:tgtEl>
                                          <p:spTgt spid="34"/>
                                        </p:tgtEl>
                                        <p:attrNameLst>
                                          <p:attrName>ppt_h</p:attrName>
                                        </p:attrNameLst>
                                      </p:cBhvr>
                                      <p:tavLst>
                                        <p:tav tm="0">
                                          <p:val>
                                            <p:fltVal val="0"/>
                                          </p:val>
                                        </p:tav>
                                        <p:tav tm="100000">
                                          <p:val>
                                            <p:strVal val="#ppt_h"/>
                                          </p:val>
                                        </p:tav>
                                      </p:tavLst>
                                    </p:anim>
                                    <p:animEffect transition="in" filter="fade">
                                      <p:cBhvr>
                                        <p:cTn id="87" dur="25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32" fill="hold" grpId="0"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circle(out)">
                                      <p:cBhvr>
                                        <p:cTn id="92" dur="25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wipe(right)">
                                      <p:cBhvr>
                                        <p:cTn id="97" dur="500"/>
                                        <p:tgtEl>
                                          <p:spTgt spid="39"/>
                                        </p:tgtEl>
                                      </p:cBhvr>
                                    </p:animEffect>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grpId="0" nodeType="click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wheel(1)">
                                      <p:cBhvr>
                                        <p:cTn id="102" dur="250"/>
                                        <p:tgtEl>
                                          <p:spTgt spid="42"/>
                                        </p:tgtEl>
                                      </p:cBhvr>
                                    </p:animEffect>
                                  </p:childTnLst>
                                </p:cTn>
                              </p:par>
                              <p:par>
                                <p:cTn id="103" presetID="21" presetClass="entr" presetSubtype="1" fill="hold" grpId="0" nodeType="with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wheel(1)">
                                      <p:cBhvr>
                                        <p:cTn id="105" dur="250"/>
                                        <p:tgtEl>
                                          <p:spTgt spid="48"/>
                                        </p:tgtEl>
                                      </p:cBhvr>
                                    </p:animEffect>
                                  </p:childTnLst>
                                </p:cTn>
                              </p:par>
                              <p:par>
                                <p:cTn id="106" presetID="21" presetClass="entr" presetSubtype="1" fill="hold" grpId="0" nodeType="withEffect">
                                  <p:stCondLst>
                                    <p:cond delay="0"/>
                                  </p:stCondLst>
                                  <p:childTnLst>
                                    <p:set>
                                      <p:cBhvr>
                                        <p:cTn id="107" dur="1" fill="hold">
                                          <p:stCondLst>
                                            <p:cond delay="0"/>
                                          </p:stCondLst>
                                        </p:cTn>
                                        <p:tgtEl>
                                          <p:spTgt spid="49"/>
                                        </p:tgtEl>
                                        <p:attrNameLst>
                                          <p:attrName>style.visibility</p:attrName>
                                        </p:attrNameLst>
                                      </p:cBhvr>
                                      <p:to>
                                        <p:strVal val="visible"/>
                                      </p:to>
                                    </p:set>
                                    <p:animEffect transition="in" filter="wheel(1)">
                                      <p:cBhvr>
                                        <p:cTn id="108" dur="250"/>
                                        <p:tgtEl>
                                          <p:spTgt spid="49"/>
                                        </p:tgtEl>
                                      </p:cBhvr>
                                    </p:animEffect>
                                  </p:childTnLst>
                                </p:cTn>
                              </p:par>
                              <p:par>
                                <p:cTn id="109" presetID="21" presetClass="entr" presetSubtype="1"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wheel(1)">
                                      <p:cBhvr>
                                        <p:cTn id="111" dur="250"/>
                                        <p:tgtEl>
                                          <p:spTgt spid="51"/>
                                        </p:tgtEl>
                                      </p:cBhvr>
                                    </p:animEffect>
                                  </p:childTnLst>
                                </p:cTn>
                              </p:par>
                            </p:childTnLst>
                          </p:cTn>
                        </p:par>
                      </p:childTnLst>
                    </p:cTn>
                  </p:par>
                  <p:par>
                    <p:cTn id="112" fill="hold">
                      <p:stCondLst>
                        <p:cond delay="indefinite"/>
                      </p:stCondLst>
                      <p:childTnLst>
                        <p:par>
                          <p:cTn id="113" fill="hold">
                            <p:stCondLst>
                              <p:cond delay="0"/>
                            </p:stCondLst>
                            <p:childTnLst>
                              <p:par>
                                <p:cTn id="114" presetID="21" presetClass="entr" presetSubtype="1" fill="hold" grpId="0" nodeType="click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wheel(1)">
                                      <p:cBhvr>
                                        <p:cTn id="116" dur="250"/>
                                        <p:tgtEl>
                                          <p:spTgt spid="46"/>
                                        </p:tgtEl>
                                      </p:cBhvr>
                                    </p:animEffect>
                                  </p:childTnLst>
                                </p:cTn>
                              </p:par>
                              <p:par>
                                <p:cTn id="117" presetID="21" presetClass="entr" presetSubtype="1" fill="hold" grpId="0" nodeType="withEffect">
                                  <p:stCondLst>
                                    <p:cond delay="0"/>
                                  </p:stCondLst>
                                  <p:childTnLst>
                                    <p:set>
                                      <p:cBhvr>
                                        <p:cTn id="118" dur="1" fill="hold">
                                          <p:stCondLst>
                                            <p:cond delay="0"/>
                                          </p:stCondLst>
                                        </p:cTn>
                                        <p:tgtEl>
                                          <p:spTgt spid="53"/>
                                        </p:tgtEl>
                                        <p:attrNameLst>
                                          <p:attrName>style.visibility</p:attrName>
                                        </p:attrNameLst>
                                      </p:cBhvr>
                                      <p:to>
                                        <p:strVal val="visible"/>
                                      </p:to>
                                    </p:set>
                                    <p:animEffect transition="in" filter="wheel(1)">
                                      <p:cBhvr>
                                        <p:cTn id="119" dur="250"/>
                                        <p:tgtEl>
                                          <p:spTgt spid="53"/>
                                        </p:tgtEl>
                                      </p:cBhvr>
                                    </p:animEffect>
                                  </p:childTnLst>
                                </p:cTn>
                              </p:par>
                              <p:par>
                                <p:cTn id="120" presetID="21" presetClass="entr" presetSubtype="1"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Effect transition="in" filter="wheel(1)">
                                      <p:cBhvr>
                                        <p:cTn id="122" dur="250"/>
                                        <p:tgtEl>
                                          <p:spTgt spid="55"/>
                                        </p:tgtEl>
                                      </p:cBhvr>
                                    </p:animEffect>
                                  </p:childTnLst>
                                </p:cTn>
                              </p:par>
                              <p:par>
                                <p:cTn id="123" presetID="21" presetClass="entr" presetSubtype="1" fill="hold" grpId="0"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wheel(1)">
                                      <p:cBhvr>
                                        <p:cTn id="125" dur="250"/>
                                        <p:tgtEl>
                                          <p:spTgt spid="57"/>
                                        </p:tgtEl>
                                      </p:cBhvr>
                                    </p:animEffect>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0" nodeType="clickEffect">
                                  <p:stCondLst>
                                    <p:cond delay="0"/>
                                  </p:stCondLst>
                                  <p:childTnLst>
                                    <p:set>
                                      <p:cBhvr>
                                        <p:cTn id="129" dur="1" fill="hold">
                                          <p:stCondLst>
                                            <p:cond delay="0"/>
                                          </p:stCondLst>
                                        </p:cTn>
                                        <p:tgtEl>
                                          <p:spTgt spid="5"/>
                                        </p:tgtEl>
                                        <p:attrNameLst>
                                          <p:attrName>style.visibility</p:attrName>
                                        </p:attrNameLst>
                                      </p:cBhvr>
                                      <p:to>
                                        <p:strVal val="visible"/>
                                      </p:to>
                                    </p:set>
                                    <p:anim calcmode="lin" valueType="num">
                                      <p:cBhvr>
                                        <p:cTn id="130" dur="250" fill="hold"/>
                                        <p:tgtEl>
                                          <p:spTgt spid="5"/>
                                        </p:tgtEl>
                                        <p:attrNameLst>
                                          <p:attrName>ppt_w</p:attrName>
                                        </p:attrNameLst>
                                      </p:cBhvr>
                                      <p:tavLst>
                                        <p:tav tm="0">
                                          <p:val>
                                            <p:fltVal val="0"/>
                                          </p:val>
                                        </p:tav>
                                        <p:tav tm="100000">
                                          <p:val>
                                            <p:strVal val="#ppt_w"/>
                                          </p:val>
                                        </p:tav>
                                      </p:tavLst>
                                    </p:anim>
                                    <p:anim calcmode="lin" valueType="num">
                                      <p:cBhvr>
                                        <p:cTn id="131" dur="250" fill="hold"/>
                                        <p:tgtEl>
                                          <p:spTgt spid="5"/>
                                        </p:tgtEl>
                                        <p:attrNameLst>
                                          <p:attrName>ppt_h</p:attrName>
                                        </p:attrNameLst>
                                      </p:cBhvr>
                                      <p:tavLst>
                                        <p:tav tm="0">
                                          <p:val>
                                            <p:fltVal val="0"/>
                                          </p:val>
                                        </p:tav>
                                        <p:tav tm="100000">
                                          <p:val>
                                            <p:strVal val="#ppt_h"/>
                                          </p:val>
                                        </p:tav>
                                      </p:tavLst>
                                    </p:anim>
                                    <p:animEffect transition="in" filter="fade">
                                      <p:cBhvr>
                                        <p:cTn id="13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9" grpId="0" animBg="1"/>
      <p:bldP spid="38" grpId="0" animBg="1"/>
      <p:bldP spid="6" grpId="0" animBg="1"/>
      <p:bldP spid="40" grpId="0" animBg="1"/>
      <p:bldP spid="27" grpId="0" animBg="1"/>
      <p:bldP spid="28" grpId="0" animBg="1"/>
      <p:bldP spid="29" grpId="0" animBg="1"/>
      <p:bldP spid="30" grpId="0" animBg="1"/>
      <p:bldP spid="31" grpId="0" animBg="1"/>
      <p:bldP spid="34" grpId="0" animBg="1"/>
      <p:bldP spid="43" grpId="0" animBg="1"/>
      <p:bldP spid="44" grpId="0" animBg="1"/>
      <p:bldP spid="45" grpId="0" animBg="1"/>
      <p:bldP spid="39" grpId="0" animBg="1"/>
      <p:bldP spid="41" grpId="0" animBg="1"/>
      <p:bldP spid="42" grpId="0" animBg="1"/>
      <p:bldP spid="46" grpId="0" animBg="1"/>
      <p:bldP spid="48" grpId="0" animBg="1"/>
      <p:bldP spid="49" grpId="0" animBg="1"/>
      <p:bldP spid="51" grpId="0" animBg="1"/>
      <p:bldP spid="53" grpId="0" animBg="1"/>
      <p:bldP spid="55" grpId="0" animBg="1"/>
      <p:bldP spid="57" grpId="0" animBg="1"/>
      <p:bldP spid="5"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ube 17"/>
          <p:cNvSpPr/>
          <p:nvPr/>
        </p:nvSpPr>
        <p:spPr>
          <a:xfrm>
            <a:off x="10388871" y="422037"/>
            <a:ext cx="1692000" cy="740980"/>
          </a:xfrm>
          <a:prstGeom prst="cube">
            <a:avLst/>
          </a:prstGeom>
          <a:solidFill>
            <a:srgbClr val="F2EC7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solidFill>
                  <a:srgbClr val="002060"/>
                </a:solidFill>
                <a:cs typeface="B Badr" panose="00000400000000000000" pitchFamily="2" charset="-78"/>
              </a:rPr>
              <a:t>2-جمع</a:t>
            </a:r>
            <a:endParaRPr lang="fa-IR" sz="2800" b="1" dirty="0">
              <a:solidFill>
                <a:srgbClr val="002060"/>
              </a:solidFill>
              <a:cs typeface="B Badr" panose="00000400000000000000" pitchFamily="2" charset="-78"/>
            </a:endParaRPr>
          </a:p>
        </p:txBody>
      </p:sp>
      <p:sp>
        <p:nvSpPr>
          <p:cNvPr id="24" name="Rounded Rectangle 3">
            <a:extLst>
              <a:ext uri="{FF2B5EF4-FFF2-40B4-BE49-F238E27FC236}">
                <a16:creationId xmlns="" xmlns:a16="http://schemas.microsoft.com/office/drawing/2014/main" id="{2B55460B-E76F-4A4A-A4C9-ECFD455A7589}"/>
              </a:ext>
            </a:extLst>
          </p:cNvPr>
          <p:cNvSpPr/>
          <p:nvPr/>
        </p:nvSpPr>
        <p:spPr>
          <a:xfrm>
            <a:off x="5755167" y="540527"/>
            <a:ext cx="2496338" cy="504000"/>
          </a:xfrm>
          <a:prstGeom prst="roundRect">
            <a:avLst/>
          </a:prstGeom>
          <a:solidFill>
            <a:srgbClr val="F8FAAC"/>
          </a:solidFill>
          <a:ln w="38100">
            <a:solidFill>
              <a:srgbClr val="0070C0"/>
            </a:solidFill>
          </a:ln>
        </p:spPr>
        <p:style>
          <a:lnRef idx="2">
            <a:schemeClr val="accent2"/>
          </a:lnRef>
          <a:fillRef idx="1">
            <a:schemeClr val="lt1"/>
          </a:fillRef>
          <a:effectRef idx="0">
            <a:schemeClr val="accent2"/>
          </a:effectRef>
          <a:fontRef idx="minor">
            <a:schemeClr val="dk1"/>
          </a:fontRef>
        </p:style>
        <p:txBody>
          <a:bodyPr rtlCol="1" anchor="ctr"/>
          <a:lstStyle/>
          <a:p>
            <a:pPr algn="ctr"/>
            <a:r>
              <a:rPr lang="fa-IR" sz="2600" b="1" dirty="0">
                <a:solidFill>
                  <a:srgbClr val="002060"/>
                </a:solidFill>
                <a:cs typeface="B Badr" panose="00000400000000000000" pitchFamily="2" charset="-78"/>
              </a:rPr>
              <a:t>ح-اسم جنس جمعی</a:t>
            </a:r>
          </a:p>
        </p:txBody>
      </p:sp>
      <p:sp>
        <p:nvSpPr>
          <p:cNvPr id="29" name="Rounded Rectangle 3">
            <a:extLst>
              <a:ext uri="{FF2B5EF4-FFF2-40B4-BE49-F238E27FC236}">
                <a16:creationId xmlns="" xmlns:a16="http://schemas.microsoft.com/office/drawing/2014/main" id="{C0B9A18F-656F-434C-A73D-0BFE420605A9}"/>
              </a:ext>
            </a:extLst>
          </p:cNvPr>
          <p:cNvSpPr/>
          <p:nvPr/>
        </p:nvSpPr>
        <p:spPr>
          <a:xfrm>
            <a:off x="9451573" y="1381572"/>
            <a:ext cx="1692000" cy="504000"/>
          </a:xfrm>
          <a:prstGeom prst="roundRect">
            <a:avLst/>
          </a:prstGeom>
          <a:noFill/>
          <a:ln w="57150">
            <a:solidFill>
              <a:schemeClr val="accent5">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rtlCol="1" anchor="ctr"/>
          <a:lstStyle/>
          <a:p>
            <a:pPr algn="ctr"/>
            <a:r>
              <a:rPr lang="fa-IR" sz="2600" b="1" dirty="0">
                <a:solidFill>
                  <a:srgbClr val="002060"/>
                </a:solidFill>
                <a:cs typeface="B Badr" panose="00000400000000000000" pitchFamily="2" charset="-78"/>
              </a:rPr>
              <a:t>تعریف</a:t>
            </a:r>
          </a:p>
        </p:txBody>
      </p:sp>
      <p:sp>
        <p:nvSpPr>
          <p:cNvPr id="30" name="Rounded Rectangle 3">
            <a:extLst>
              <a:ext uri="{FF2B5EF4-FFF2-40B4-BE49-F238E27FC236}">
                <a16:creationId xmlns="" xmlns:a16="http://schemas.microsoft.com/office/drawing/2014/main" id="{6E10822A-BA8A-40F8-B274-A9B92B51B051}"/>
              </a:ext>
            </a:extLst>
          </p:cNvPr>
          <p:cNvSpPr/>
          <p:nvPr/>
        </p:nvSpPr>
        <p:spPr>
          <a:xfrm>
            <a:off x="9451573" y="4232964"/>
            <a:ext cx="1692000" cy="504000"/>
          </a:xfrm>
          <a:prstGeom prst="roundRect">
            <a:avLst/>
          </a:prstGeom>
          <a:noFill/>
          <a:ln w="57150">
            <a:solidFill>
              <a:schemeClr val="accent5">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rtlCol="1" anchor="ctr"/>
          <a:lstStyle/>
          <a:p>
            <a:pPr algn="ctr"/>
            <a:r>
              <a:rPr lang="fa-IR" sz="2600" b="1" dirty="0">
                <a:solidFill>
                  <a:srgbClr val="002060"/>
                </a:solidFill>
                <a:cs typeface="B Badr" panose="00000400000000000000" pitchFamily="2" charset="-78"/>
              </a:rPr>
              <a:t>احکام</a:t>
            </a:r>
          </a:p>
        </p:txBody>
      </p:sp>
      <p:sp>
        <p:nvSpPr>
          <p:cNvPr id="31" name="Flowchart: Alternate Process 30">
            <a:extLst>
              <a:ext uri="{FF2B5EF4-FFF2-40B4-BE49-F238E27FC236}">
                <a16:creationId xmlns="" xmlns:a16="http://schemas.microsoft.com/office/drawing/2014/main" id="{97B45E59-18D0-41B2-B6F6-16EB17D3C9C1}"/>
              </a:ext>
            </a:extLst>
          </p:cNvPr>
          <p:cNvSpPr/>
          <p:nvPr/>
        </p:nvSpPr>
        <p:spPr>
          <a:xfrm>
            <a:off x="482983" y="1207511"/>
            <a:ext cx="7770076" cy="987032"/>
          </a:xfrm>
          <a:prstGeom prst="flowChartAlternateProcess">
            <a:avLst/>
          </a:prstGeom>
          <a:gradFill>
            <a:gsLst>
              <a:gs pos="72000">
                <a:schemeClr val="accent1">
                  <a:lumMod val="5000"/>
                  <a:lumOff val="95000"/>
                </a:schemeClr>
              </a:gs>
              <a:gs pos="16000">
                <a:srgbClr val="00B0F0"/>
              </a:gs>
              <a:gs pos="70000">
                <a:schemeClr val="bg1"/>
              </a:gs>
            </a:gsLst>
            <a:lin ang="13500000" scaled="1"/>
          </a:gradFill>
          <a:ln w="28575">
            <a:solidFill>
              <a:srgbClr val="00B0F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dirty="0">
                <a:solidFill>
                  <a:srgbClr val="002060"/>
                </a:solidFill>
                <a:cs typeface="B Badr" panose="00000400000000000000" pitchFamily="2" charset="-78"/>
              </a:rPr>
              <a:t>اسمی است که دالّ بر جنسی از جانداران( مانند: انسان، نمل) یا غیر جاندارن مانند نخل، تَمر</a:t>
            </a:r>
            <a:endParaRPr lang="fa-IR" sz="3200" dirty="0">
              <a:solidFill>
                <a:srgbClr val="002060"/>
              </a:solidFill>
              <a:cs typeface="B Badr" panose="00000400000000000000" pitchFamily="2" charset="-78"/>
            </a:endParaRPr>
          </a:p>
        </p:txBody>
      </p:sp>
      <p:sp>
        <p:nvSpPr>
          <p:cNvPr id="32" name="Flowchart: Alternate Process 31">
            <a:extLst>
              <a:ext uri="{FF2B5EF4-FFF2-40B4-BE49-F238E27FC236}">
                <a16:creationId xmlns="" xmlns:a16="http://schemas.microsoft.com/office/drawing/2014/main" id="{BCF9452F-D5BA-44AF-9931-01E97CBC91E3}"/>
              </a:ext>
            </a:extLst>
          </p:cNvPr>
          <p:cNvSpPr/>
          <p:nvPr/>
        </p:nvSpPr>
        <p:spPr>
          <a:xfrm>
            <a:off x="5695443" y="2315372"/>
            <a:ext cx="3575395" cy="1980000"/>
          </a:xfrm>
          <a:prstGeom prst="flowChartAlternateProcess">
            <a:avLst/>
          </a:prstGeom>
          <a:gradFill>
            <a:gsLst>
              <a:gs pos="54000">
                <a:srgbClr val="FFFF00"/>
              </a:gs>
              <a:gs pos="95000">
                <a:srgbClr val="00B0F0"/>
              </a:gs>
              <a:gs pos="8000">
                <a:schemeClr val="bg1"/>
              </a:gs>
            </a:gsLst>
            <a:lin ang="13500000" scaled="1"/>
          </a:gradFill>
          <a:ln w="2857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b="1" dirty="0">
                <a:solidFill>
                  <a:srgbClr val="002060"/>
                </a:solidFill>
                <a:cs typeface="B Badr" panose="00000400000000000000" pitchFamily="2" charset="-78"/>
              </a:rPr>
              <a:t>1</a:t>
            </a:r>
            <a:r>
              <a:rPr lang="fa-IR" sz="2400" b="1" dirty="0">
                <a:solidFill>
                  <a:srgbClr val="002060"/>
                </a:solidFill>
                <a:cs typeface="B Badr" panose="00000400000000000000" pitchFamily="2" charset="-78"/>
              </a:rPr>
              <a:t>-اسم جنس قابلیّت صدق بر تمام افراد خود را دارد(چه کم، چه زیاد)</a:t>
            </a:r>
          </a:p>
          <a:p>
            <a:pPr algn="r" rtl="1"/>
            <a:r>
              <a:rPr lang="fa-IR" sz="2200" dirty="0">
                <a:solidFill>
                  <a:srgbClr val="002060"/>
                </a:solidFill>
                <a:cs typeface="B Badr" panose="00000400000000000000" pitchFamily="2" charset="-78"/>
              </a:rPr>
              <a:t>مثال فارسی: خُرما(هم به چند عدد آن، خرما می گویند و هم به یک تُن، خرما می گویند).</a:t>
            </a:r>
          </a:p>
        </p:txBody>
      </p:sp>
      <p:sp>
        <p:nvSpPr>
          <p:cNvPr id="33" name="Flowchart: Alternate Process 32">
            <a:extLst>
              <a:ext uri="{FF2B5EF4-FFF2-40B4-BE49-F238E27FC236}">
                <a16:creationId xmlns="" xmlns:a16="http://schemas.microsoft.com/office/drawing/2014/main" id="{A00DEAC6-5FFF-4BE4-8280-CC413529417F}"/>
              </a:ext>
            </a:extLst>
          </p:cNvPr>
          <p:cNvSpPr/>
          <p:nvPr/>
        </p:nvSpPr>
        <p:spPr>
          <a:xfrm>
            <a:off x="5695444" y="4491150"/>
            <a:ext cx="3575394" cy="1980000"/>
          </a:xfrm>
          <a:prstGeom prst="flowChartAlternateProcess">
            <a:avLst/>
          </a:prstGeom>
          <a:gradFill>
            <a:gsLst>
              <a:gs pos="54000">
                <a:srgbClr val="FFFF00"/>
              </a:gs>
              <a:gs pos="95000">
                <a:srgbClr val="00B0F0"/>
              </a:gs>
              <a:gs pos="8000">
                <a:schemeClr val="bg1"/>
              </a:gs>
            </a:gsLst>
            <a:lin ang="13500000" scaled="1"/>
          </a:gradFill>
          <a:ln w="2857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fa-IR" sz="2800" b="1" dirty="0">
                <a:solidFill>
                  <a:srgbClr val="002060"/>
                </a:solidFill>
                <a:cs typeface="B Badr" panose="00000400000000000000" pitchFamily="2" charset="-78"/>
              </a:rPr>
              <a:t>2-گر بخواهیم به یک فرد از اسم جنس اشاره کنیم، </a:t>
            </a:r>
          </a:p>
          <a:p>
            <a:pPr algn="ctr" rtl="1"/>
            <a:r>
              <a:rPr lang="fa-IR" sz="2800" b="1" dirty="0">
                <a:solidFill>
                  <a:srgbClr val="002060"/>
                </a:solidFill>
                <a:cs typeface="B Badr" panose="00000400000000000000" pitchFamily="2" charset="-78"/>
              </a:rPr>
              <a:t>دوراه داریم</a:t>
            </a:r>
          </a:p>
        </p:txBody>
      </p:sp>
      <p:sp>
        <p:nvSpPr>
          <p:cNvPr id="3" name="Rectangle: Beveled 2">
            <a:extLst>
              <a:ext uri="{FF2B5EF4-FFF2-40B4-BE49-F238E27FC236}">
                <a16:creationId xmlns="" xmlns:a16="http://schemas.microsoft.com/office/drawing/2014/main" id="{4AF128FC-CE4A-4D35-BA23-08BAE0454DFA}"/>
              </a:ext>
            </a:extLst>
          </p:cNvPr>
          <p:cNvSpPr/>
          <p:nvPr/>
        </p:nvSpPr>
        <p:spPr>
          <a:xfrm>
            <a:off x="224851" y="3777521"/>
            <a:ext cx="4796854" cy="1368000"/>
          </a:xfrm>
          <a:prstGeom prst="bevel">
            <a:avLst/>
          </a:prstGeom>
        </p:spPr>
        <p:style>
          <a:lnRef idx="2">
            <a:schemeClr val="accent6"/>
          </a:lnRef>
          <a:fillRef idx="1">
            <a:schemeClr val="lt1"/>
          </a:fillRef>
          <a:effectRef idx="0">
            <a:schemeClr val="accent6"/>
          </a:effectRef>
          <a:fontRef idx="minor">
            <a:schemeClr val="dk1"/>
          </a:fontRef>
        </p:style>
        <p:txBody>
          <a:bodyPr rtlCol="1" anchor="t"/>
          <a:lstStyle/>
          <a:p>
            <a:pPr algn="r" rtl="1"/>
            <a:r>
              <a:rPr lang="fa-IR" sz="2800" b="1" dirty="0">
                <a:cs typeface="B Badr" panose="00000400000000000000" pitchFamily="2" charset="-78"/>
              </a:rPr>
              <a:t>1-در آخر کلمه، تاء تأنیث می آوریم.</a:t>
            </a:r>
          </a:p>
          <a:p>
            <a:pPr algn="ctr" rtl="1"/>
            <a:r>
              <a:rPr lang="fa-IR" sz="2400" b="1" dirty="0">
                <a:solidFill>
                  <a:srgbClr val="C00000"/>
                </a:solidFill>
                <a:cs typeface="B Badr" panose="00000400000000000000" pitchFamily="2" charset="-78"/>
              </a:rPr>
              <a:t>مانند: تمر = تَمرة (یک خرما)</a:t>
            </a:r>
          </a:p>
        </p:txBody>
      </p:sp>
      <p:sp>
        <p:nvSpPr>
          <p:cNvPr id="21" name="Rectangle: Beveled 20">
            <a:extLst>
              <a:ext uri="{FF2B5EF4-FFF2-40B4-BE49-F238E27FC236}">
                <a16:creationId xmlns="" xmlns:a16="http://schemas.microsoft.com/office/drawing/2014/main" id="{112DA885-7EED-4454-A840-EDD55B01FA09}"/>
              </a:ext>
            </a:extLst>
          </p:cNvPr>
          <p:cNvSpPr/>
          <p:nvPr/>
        </p:nvSpPr>
        <p:spPr>
          <a:xfrm>
            <a:off x="224851" y="5428485"/>
            <a:ext cx="4796854" cy="1368000"/>
          </a:xfrm>
          <a:prstGeom prst="bevel">
            <a:avLst/>
          </a:prstGeom>
        </p:spPr>
        <p:style>
          <a:lnRef idx="2">
            <a:schemeClr val="accent6"/>
          </a:lnRef>
          <a:fillRef idx="1">
            <a:schemeClr val="lt1"/>
          </a:fillRef>
          <a:effectRef idx="0">
            <a:schemeClr val="accent6"/>
          </a:effectRef>
          <a:fontRef idx="minor">
            <a:schemeClr val="dk1"/>
          </a:fontRef>
        </p:style>
        <p:txBody>
          <a:bodyPr rtlCol="1" anchor="t"/>
          <a:lstStyle/>
          <a:p>
            <a:pPr algn="r" rtl="1"/>
            <a:r>
              <a:rPr lang="fa-IR" sz="2200" b="1" dirty="0">
                <a:cs typeface="B Badr" panose="00000400000000000000" pitchFamily="2" charset="-78"/>
              </a:rPr>
              <a:t>2-درآخر آن، یک یاء مشدّد مانند یاء نسبت می آوریم.</a:t>
            </a:r>
          </a:p>
          <a:p>
            <a:pPr algn="ctr" rtl="1"/>
            <a:r>
              <a:rPr lang="fa-IR" sz="2400" b="1" dirty="0">
                <a:solidFill>
                  <a:srgbClr val="C00000"/>
                </a:solidFill>
                <a:cs typeface="B Badr" panose="00000400000000000000" pitchFamily="2" charset="-78"/>
              </a:rPr>
              <a:t>مثال: یهود  = یهود یّ (یکی از یهود)</a:t>
            </a:r>
          </a:p>
        </p:txBody>
      </p:sp>
      <p:sp>
        <p:nvSpPr>
          <p:cNvPr id="4" name="Arrow: Left 3">
            <a:extLst>
              <a:ext uri="{FF2B5EF4-FFF2-40B4-BE49-F238E27FC236}">
                <a16:creationId xmlns="" xmlns:a16="http://schemas.microsoft.com/office/drawing/2014/main" id="{29897D76-1D5E-4A4D-8CB4-7E56F143A75F}"/>
              </a:ext>
            </a:extLst>
          </p:cNvPr>
          <p:cNvSpPr/>
          <p:nvPr/>
        </p:nvSpPr>
        <p:spPr>
          <a:xfrm>
            <a:off x="5066676" y="4663457"/>
            <a:ext cx="553817" cy="1368000"/>
          </a:xfrm>
          <a:prstGeom prst="leftArrow">
            <a:avLst>
              <a:gd name="adj1" fmla="val 50000"/>
              <a:gd name="adj2" fmla="val 66240"/>
            </a:avLst>
          </a:prstGeom>
          <a:noFill/>
          <a:ln>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Arrow: Left 4">
            <a:extLst>
              <a:ext uri="{FF2B5EF4-FFF2-40B4-BE49-F238E27FC236}">
                <a16:creationId xmlns="" xmlns:a16="http://schemas.microsoft.com/office/drawing/2014/main" id="{90F900C6-65FD-4F09-976B-D49737E07880}"/>
              </a:ext>
            </a:extLst>
          </p:cNvPr>
          <p:cNvSpPr/>
          <p:nvPr/>
        </p:nvSpPr>
        <p:spPr>
          <a:xfrm>
            <a:off x="8251505" y="1401358"/>
            <a:ext cx="1200068" cy="504000"/>
          </a:xfrm>
          <a:prstGeom prst="leftArrow">
            <a:avLst/>
          </a:prstGeom>
          <a:noFill/>
          <a:ln>
            <a:solidFill>
              <a:schemeClr val="accent5">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9" name="Straight Arrow Connector 8">
            <a:extLst>
              <a:ext uri="{FF2B5EF4-FFF2-40B4-BE49-F238E27FC236}">
                <a16:creationId xmlns="" xmlns:a16="http://schemas.microsoft.com/office/drawing/2014/main" id="{8C005003-DA63-4563-AC74-5FF53DFB0CA4}"/>
              </a:ext>
            </a:extLst>
          </p:cNvPr>
          <p:cNvCxnSpPr>
            <a:cxnSpLocks/>
            <a:stCxn id="29" idx="2"/>
            <a:endCxn id="30" idx="0"/>
          </p:cNvCxnSpPr>
          <p:nvPr/>
        </p:nvCxnSpPr>
        <p:spPr>
          <a:xfrm>
            <a:off x="10297573" y="1885572"/>
            <a:ext cx="0" cy="2347392"/>
          </a:xfrm>
          <a:prstGeom prst="straightConnector1">
            <a:avLst/>
          </a:prstGeom>
          <a:ln w="76200">
            <a:solidFill>
              <a:schemeClr val="accent5">
                <a:lumMod val="50000"/>
              </a:schemeClr>
            </a:solidFill>
            <a:headEnd type="triangle"/>
            <a:tailEnd type="triangle"/>
          </a:ln>
          <a:effectLst>
            <a:outerShdw blurRad="50800" dist="38100" algn="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 xmlns:a16="http://schemas.microsoft.com/office/drawing/2014/main" id="{786948C9-17B1-4420-8993-70AF9E13E682}"/>
              </a:ext>
            </a:extLst>
          </p:cNvPr>
          <p:cNvCxnSpPr>
            <a:stCxn id="30" idx="0"/>
            <a:endCxn id="32" idx="3"/>
          </p:cNvCxnSpPr>
          <p:nvPr/>
        </p:nvCxnSpPr>
        <p:spPr>
          <a:xfrm flipH="1" flipV="1">
            <a:off x="9270838" y="3305372"/>
            <a:ext cx="1026735" cy="927592"/>
          </a:xfrm>
          <a:prstGeom prst="straightConnector1">
            <a:avLst/>
          </a:prstGeom>
          <a:ln w="57150">
            <a:solidFill>
              <a:schemeClr val="accent5">
                <a:lumMod val="50000"/>
              </a:schemeClr>
            </a:solidFill>
            <a:tailEnd type="triangle"/>
          </a:ln>
          <a:effectLst>
            <a:outerShdw blurRad="50800" dist="38100" algn="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 xmlns:a16="http://schemas.microsoft.com/office/drawing/2014/main" id="{B3122B38-26E5-40EE-A854-15321CD33C9F}"/>
              </a:ext>
            </a:extLst>
          </p:cNvPr>
          <p:cNvCxnSpPr>
            <a:stCxn id="30" idx="2"/>
          </p:cNvCxnSpPr>
          <p:nvPr/>
        </p:nvCxnSpPr>
        <p:spPr>
          <a:xfrm flipH="1">
            <a:off x="9270838" y="4736964"/>
            <a:ext cx="1026735" cy="854367"/>
          </a:xfrm>
          <a:prstGeom prst="straightConnector1">
            <a:avLst/>
          </a:prstGeom>
          <a:ln w="57150">
            <a:solidFill>
              <a:schemeClr val="accent5">
                <a:lumMod val="50000"/>
              </a:schemeClr>
            </a:solidFill>
            <a:tailEnd type="triangle"/>
          </a:ln>
          <a:effectLst>
            <a:outerShdw blurRad="50800" dist="38100" algn="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23" name="Speech Bubble: Oval 22">
            <a:extLst>
              <a:ext uri="{FF2B5EF4-FFF2-40B4-BE49-F238E27FC236}">
                <a16:creationId xmlns="" xmlns:a16="http://schemas.microsoft.com/office/drawing/2014/main" id="{E150264F-4EC5-47C1-8873-35627861B2F9}"/>
              </a:ext>
            </a:extLst>
          </p:cNvPr>
          <p:cNvSpPr/>
          <p:nvPr/>
        </p:nvSpPr>
        <p:spPr>
          <a:xfrm>
            <a:off x="287347" y="1075170"/>
            <a:ext cx="6895475" cy="4732520"/>
          </a:xfrm>
          <a:prstGeom prst="wedgeEllipseCallout">
            <a:avLst>
              <a:gd name="adj1" fmla="val 52130"/>
              <a:gd name="adj2" fmla="val -54697"/>
            </a:avLst>
          </a:prstGeom>
          <a:solidFill>
            <a:srgbClr val="8EFCF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4400" dirty="0">
                <a:solidFill>
                  <a:srgbClr val="C00000"/>
                </a:solidFill>
                <a:cs typeface="B Badr" panose="00000400000000000000" pitchFamily="2" charset="-78"/>
              </a:rPr>
              <a:t>نکته:</a:t>
            </a:r>
          </a:p>
          <a:p>
            <a:pPr algn="justLow" rtl="1"/>
            <a:r>
              <a:rPr lang="fa-IR" sz="4400" b="1" dirty="0">
                <a:solidFill>
                  <a:srgbClr val="C00000"/>
                </a:solidFill>
                <a:cs typeface="B Badr" panose="00000400000000000000" pitchFamily="2" charset="-78"/>
              </a:rPr>
              <a:t>اگرچه اسم جمع و اسم جنس شبیه جمع مکسّر هستند، ولی جزء جمع مکسّر به حساب نمی آیند.</a:t>
            </a:r>
          </a:p>
        </p:txBody>
      </p:sp>
      <p:sp>
        <p:nvSpPr>
          <p:cNvPr id="20" name="Scroll: Horizontal 19">
            <a:extLst>
              <a:ext uri="{FF2B5EF4-FFF2-40B4-BE49-F238E27FC236}">
                <a16:creationId xmlns="" xmlns:a16="http://schemas.microsoft.com/office/drawing/2014/main" id="{CEA69544-E5E6-4F27-89BF-B6DC44A301F3}"/>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25" name="Cube 24">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27"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1367417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heel(1)">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heel(1)">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outVertic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up)">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p:cTn id="54" dur="500" fill="hold"/>
                                        <p:tgtEl>
                                          <p:spTgt spid="33"/>
                                        </p:tgtEl>
                                        <p:attrNameLst>
                                          <p:attrName>ppt_w</p:attrName>
                                        </p:attrNameLst>
                                      </p:cBhvr>
                                      <p:tavLst>
                                        <p:tav tm="0">
                                          <p:val>
                                            <p:fltVal val="0"/>
                                          </p:val>
                                        </p:tav>
                                        <p:tav tm="100000">
                                          <p:val>
                                            <p:strVal val="#ppt_w"/>
                                          </p:val>
                                        </p:tav>
                                      </p:tavLst>
                                    </p:anim>
                                    <p:anim calcmode="lin" valueType="num">
                                      <p:cBhvr>
                                        <p:cTn id="55" dur="500" fill="hold"/>
                                        <p:tgtEl>
                                          <p:spTgt spid="33"/>
                                        </p:tgtEl>
                                        <p:attrNameLst>
                                          <p:attrName>ppt_h</p:attrName>
                                        </p:attrNameLst>
                                      </p:cBhvr>
                                      <p:tavLst>
                                        <p:tav tm="0">
                                          <p:val>
                                            <p:fltVal val="0"/>
                                          </p:val>
                                        </p:tav>
                                        <p:tav tm="100000">
                                          <p:val>
                                            <p:strVal val="#ppt_h"/>
                                          </p:val>
                                        </p:tav>
                                      </p:tavLst>
                                    </p:anim>
                                    <p:animEffect transition="in" filter="fade">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right)">
                                      <p:cBhvr>
                                        <p:cTn id="61" dur="5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500" fill="hold"/>
                                        <p:tgtEl>
                                          <p:spTgt spid="3"/>
                                        </p:tgtEl>
                                        <p:attrNameLst>
                                          <p:attrName>ppt_w</p:attrName>
                                        </p:attrNameLst>
                                      </p:cBhvr>
                                      <p:tavLst>
                                        <p:tav tm="0">
                                          <p:val>
                                            <p:fltVal val="0"/>
                                          </p:val>
                                        </p:tav>
                                        <p:tav tm="100000">
                                          <p:val>
                                            <p:strVal val="#ppt_w"/>
                                          </p:val>
                                        </p:tav>
                                      </p:tavLst>
                                    </p:anim>
                                    <p:anim calcmode="lin" valueType="num">
                                      <p:cBhvr>
                                        <p:cTn id="67" dur="500" fill="hold"/>
                                        <p:tgtEl>
                                          <p:spTgt spid="3"/>
                                        </p:tgtEl>
                                        <p:attrNameLst>
                                          <p:attrName>ppt_h</p:attrName>
                                        </p:attrNameLst>
                                      </p:cBhvr>
                                      <p:tavLst>
                                        <p:tav tm="0">
                                          <p:val>
                                            <p:fltVal val="0"/>
                                          </p:val>
                                        </p:tav>
                                        <p:tav tm="100000">
                                          <p:val>
                                            <p:strVal val="#ppt_h"/>
                                          </p:val>
                                        </p:tav>
                                      </p:tavLst>
                                    </p:anim>
                                    <p:animEffect transition="in" filter="fade">
                                      <p:cBhvr>
                                        <p:cTn id="68" dur="500"/>
                                        <p:tgtEl>
                                          <p:spTgt spid="3"/>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30" grpId="0" animBg="1"/>
      <p:bldP spid="31" grpId="0" animBg="1"/>
      <p:bldP spid="32" grpId="0" animBg="1"/>
      <p:bldP spid="33" grpId="0" animBg="1"/>
      <p:bldP spid="3" grpId="0" animBg="1"/>
      <p:bldP spid="21" grpId="0" animBg="1"/>
      <p:bldP spid="4" grpId="0" animBg="1"/>
      <p:bldP spid="5" grpId="0" animBg="1"/>
      <p:bldP spid="23"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ube 17"/>
          <p:cNvSpPr/>
          <p:nvPr/>
        </p:nvSpPr>
        <p:spPr>
          <a:xfrm>
            <a:off x="10388871" y="422037"/>
            <a:ext cx="1692000" cy="740980"/>
          </a:xfrm>
          <a:prstGeom prst="cube">
            <a:avLst/>
          </a:prstGeom>
          <a:solidFill>
            <a:srgbClr val="F2EC7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Badr" panose="00000400000000000000" pitchFamily="2" charset="-78"/>
              </a:rPr>
              <a:t>3-منسوب</a:t>
            </a:r>
          </a:p>
        </p:txBody>
      </p:sp>
      <p:sp>
        <p:nvSpPr>
          <p:cNvPr id="41" name="Plaque 40">
            <a:extLst>
              <a:ext uri="{FF2B5EF4-FFF2-40B4-BE49-F238E27FC236}">
                <a16:creationId xmlns="" xmlns:a16="http://schemas.microsoft.com/office/drawing/2014/main" id="{3A483CF2-B1D7-4307-BACB-AF7E0055C2AE}"/>
              </a:ext>
            </a:extLst>
          </p:cNvPr>
          <p:cNvSpPr/>
          <p:nvPr/>
        </p:nvSpPr>
        <p:spPr>
          <a:xfrm>
            <a:off x="11120885" y="2165752"/>
            <a:ext cx="958169" cy="2917230"/>
          </a:xfrm>
          <a:prstGeom prst="plaqu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3600" b="1" dirty="0">
                <a:solidFill>
                  <a:schemeClr val="bg2">
                    <a:lumMod val="50000"/>
                  </a:schemeClr>
                </a:solidFill>
                <a:cs typeface="B Nazanin" panose="00000400000000000000" pitchFamily="2" charset="-78"/>
              </a:rPr>
              <a:t>اسم منسوب</a:t>
            </a:r>
          </a:p>
        </p:txBody>
      </p:sp>
      <p:sp>
        <p:nvSpPr>
          <p:cNvPr id="44" name="Plaque 43">
            <a:extLst>
              <a:ext uri="{FF2B5EF4-FFF2-40B4-BE49-F238E27FC236}">
                <a16:creationId xmlns="" xmlns:a16="http://schemas.microsoft.com/office/drawing/2014/main" id="{40456F56-FB37-4CDA-BD1A-CE37713ADF53}"/>
              </a:ext>
            </a:extLst>
          </p:cNvPr>
          <p:cNvSpPr/>
          <p:nvPr/>
        </p:nvSpPr>
        <p:spPr>
          <a:xfrm>
            <a:off x="8818285" y="4956751"/>
            <a:ext cx="1787188" cy="740980"/>
          </a:xfrm>
          <a:prstGeom prst="plaque">
            <a:avLst/>
          </a:prstGeom>
          <a:no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chemeClr val="bg2">
                    <a:lumMod val="50000"/>
                  </a:schemeClr>
                </a:solidFill>
                <a:cs typeface="B Badr" panose="00000400000000000000" pitchFamily="2" charset="-78"/>
              </a:rPr>
              <a:t>ساختن</a:t>
            </a:r>
          </a:p>
        </p:txBody>
      </p:sp>
      <p:sp>
        <p:nvSpPr>
          <p:cNvPr id="47" name="Plaque 46">
            <a:extLst>
              <a:ext uri="{FF2B5EF4-FFF2-40B4-BE49-F238E27FC236}">
                <a16:creationId xmlns="" xmlns:a16="http://schemas.microsoft.com/office/drawing/2014/main" id="{F17300B0-EAA0-4CC6-B2FB-0F6A55874F1C}"/>
              </a:ext>
            </a:extLst>
          </p:cNvPr>
          <p:cNvSpPr/>
          <p:nvPr/>
        </p:nvSpPr>
        <p:spPr>
          <a:xfrm>
            <a:off x="8818285" y="2502634"/>
            <a:ext cx="1787188" cy="740980"/>
          </a:xfrm>
          <a:prstGeom prst="plaque">
            <a:avLst/>
          </a:prstGeom>
          <a:no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chemeClr val="bg2">
                    <a:lumMod val="50000"/>
                  </a:schemeClr>
                </a:solidFill>
                <a:cs typeface="B Badr" panose="00000400000000000000" pitchFamily="2" charset="-78"/>
              </a:rPr>
              <a:t>نکته</a:t>
            </a:r>
          </a:p>
        </p:txBody>
      </p:sp>
      <p:sp>
        <p:nvSpPr>
          <p:cNvPr id="48" name="Plaque 47">
            <a:extLst>
              <a:ext uri="{FF2B5EF4-FFF2-40B4-BE49-F238E27FC236}">
                <a16:creationId xmlns="" xmlns:a16="http://schemas.microsoft.com/office/drawing/2014/main" id="{B9BFD445-BC1C-4874-BC4A-81CC507D6230}"/>
              </a:ext>
            </a:extLst>
          </p:cNvPr>
          <p:cNvSpPr/>
          <p:nvPr/>
        </p:nvSpPr>
        <p:spPr>
          <a:xfrm>
            <a:off x="8818285" y="1253437"/>
            <a:ext cx="1787188" cy="740980"/>
          </a:xfrm>
          <a:prstGeom prst="plaque">
            <a:avLst/>
          </a:prstGeom>
          <a:no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chemeClr val="bg2">
                    <a:lumMod val="50000"/>
                  </a:schemeClr>
                </a:solidFill>
                <a:cs typeface="B Badr" panose="00000400000000000000" pitchFamily="2" charset="-78"/>
              </a:rPr>
              <a:t>تعریف</a:t>
            </a:r>
          </a:p>
        </p:txBody>
      </p:sp>
      <p:sp>
        <p:nvSpPr>
          <p:cNvPr id="49" name="Flowchart: Terminator 48">
            <a:extLst>
              <a:ext uri="{FF2B5EF4-FFF2-40B4-BE49-F238E27FC236}">
                <a16:creationId xmlns="" xmlns:a16="http://schemas.microsoft.com/office/drawing/2014/main" id="{34554A19-727F-4E00-83D1-F4A3CE36980D}"/>
              </a:ext>
            </a:extLst>
          </p:cNvPr>
          <p:cNvSpPr/>
          <p:nvPr/>
        </p:nvSpPr>
        <p:spPr>
          <a:xfrm>
            <a:off x="194872" y="1113367"/>
            <a:ext cx="8527274" cy="972000"/>
          </a:xfrm>
          <a:prstGeom prst="flowChartTerminator">
            <a:avLst/>
          </a:prstGeom>
          <a:noFill/>
          <a:ln w="38100">
            <a:solidFill>
              <a:srgbClr val="C00000"/>
            </a:solidFill>
            <a:prstDash val="sysDot"/>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C00000"/>
                </a:solidFill>
                <a:cs typeface="B Badr" panose="00000400000000000000" pitchFamily="2" charset="-78"/>
              </a:rPr>
              <a:t>اسمی است که یک یاء مشددّه درآخرش می آوریم تا نسبت آن با چیزی یا کسی را برسانیم.</a:t>
            </a:r>
          </a:p>
        </p:txBody>
      </p:sp>
      <p:sp>
        <p:nvSpPr>
          <p:cNvPr id="50" name="Flowchart: Terminator 49">
            <a:extLst>
              <a:ext uri="{FF2B5EF4-FFF2-40B4-BE49-F238E27FC236}">
                <a16:creationId xmlns="" xmlns:a16="http://schemas.microsoft.com/office/drawing/2014/main" id="{B378551A-CAC5-402D-95E7-1E51411BD28C}"/>
              </a:ext>
            </a:extLst>
          </p:cNvPr>
          <p:cNvSpPr/>
          <p:nvPr/>
        </p:nvSpPr>
        <p:spPr>
          <a:xfrm>
            <a:off x="194872" y="2282857"/>
            <a:ext cx="8527274" cy="972000"/>
          </a:xfrm>
          <a:prstGeom prst="flowChartTerminator">
            <a:avLst/>
          </a:prstGeom>
          <a:noFill/>
          <a:ln w="38100">
            <a:solidFill>
              <a:srgbClr val="C00000"/>
            </a:solidFill>
            <a:prstDash val="sysDot"/>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dirty="0">
                <a:solidFill>
                  <a:srgbClr val="C00000"/>
                </a:solidFill>
                <a:cs typeface="B Badr" panose="00000400000000000000" pitchFamily="2" charset="-78"/>
              </a:rPr>
              <a:t>اگر اسمی در ابتدا موصوف باشد، پس از الحاق یاء نَسَب، تبدیل به صفت می شود.</a:t>
            </a:r>
          </a:p>
        </p:txBody>
      </p:sp>
      <p:sp>
        <p:nvSpPr>
          <p:cNvPr id="51" name="Right Brace 50">
            <a:extLst>
              <a:ext uri="{FF2B5EF4-FFF2-40B4-BE49-F238E27FC236}">
                <a16:creationId xmlns="" xmlns:a16="http://schemas.microsoft.com/office/drawing/2014/main" id="{20747E01-37FE-41A5-9E43-00D4B4FD9398}"/>
              </a:ext>
            </a:extLst>
          </p:cNvPr>
          <p:cNvSpPr/>
          <p:nvPr/>
        </p:nvSpPr>
        <p:spPr>
          <a:xfrm>
            <a:off x="7914807" y="3633666"/>
            <a:ext cx="903478" cy="3267856"/>
          </a:xfrm>
          <a:prstGeom prst="rightBrace">
            <a:avLst>
              <a:gd name="adj1" fmla="val 18288"/>
              <a:gd name="adj2" fmla="val 52656"/>
            </a:avLst>
          </a:prstGeom>
          <a:ln w="38100">
            <a:solidFill>
              <a:schemeClr val="accent5">
                <a:lumMod val="50000"/>
              </a:schemeClr>
            </a:solidFill>
          </a:ln>
        </p:spPr>
        <p:style>
          <a:lnRef idx="1">
            <a:schemeClr val="accent2"/>
          </a:lnRef>
          <a:fillRef idx="0">
            <a:schemeClr val="accent2"/>
          </a:fillRef>
          <a:effectRef idx="0">
            <a:schemeClr val="accent2"/>
          </a:effectRef>
          <a:fontRef idx="minor">
            <a:schemeClr val="tx1"/>
          </a:fontRef>
        </p:style>
        <p:txBody>
          <a:bodyPr rtlCol="1" anchor="ctr"/>
          <a:lstStyle/>
          <a:p>
            <a:pPr algn="ctr"/>
            <a:endParaRPr lang="fa-IR"/>
          </a:p>
        </p:txBody>
      </p:sp>
      <p:sp>
        <p:nvSpPr>
          <p:cNvPr id="52" name="Flowchart: Alternate Process 51">
            <a:extLst>
              <a:ext uri="{FF2B5EF4-FFF2-40B4-BE49-F238E27FC236}">
                <a16:creationId xmlns="" xmlns:a16="http://schemas.microsoft.com/office/drawing/2014/main" id="{E70287CB-E3AA-48A8-8E82-805BADFABD53}"/>
              </a:ext>
            </a:extLst>
          </p:cNvPr>
          <p:cNvSpPr/>
          <p:nvPr/>
        </p:nvSpPr>
        <p:spPr>
          <a:xfrm>
            <a:off x="5610389" y="3749840"/>
            <a:ext cx="2529269" cy="1336770"/>
          </a:xfrm>
          <a:prstGeom prst="flowChartAlternateProcess">
            <a:avLst/>
          </a:prstGeom>
          <a:noFill/>
          <a:ln w="38100">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800" dirty="0">
                <a:solidFill>
                  <a:srgbClr val="002060"/>
                </a:solidFill>
                <a:cs typeface="B Badr" panose="00000400000000000000" pitchFamily="2" charset="-78"/>
              </a:rPr>
              <a:t>ساخت: 1- ابتدا باید قبل از یاء نَسَب را مکسور کرد.</a:t>
            </a:r>
          </a:p>
        </p:txBody>
      </p:sp>
      <p:sp>
        <p:nvSpPr>
          <p:cNvPr id="53" name="Flowchart: Alternate Process 52">
            <a:extLst>
              <a:ext uri="{FF2B5EF4-FFF2-40B4-BE49-F238E27FC236}">
                <a16:creationId xmlns="" xmlns:a16="http://schemas.microsoft.com/office/drawing/2014/main" id="{08341091-0CC0-48A6-8D10-E335865E02A3}"/>
              </a:ext>
            </a:extLst>
          </p:cNvPr>
          <p:cNvSpPr/>
          <p:nvPr/>
        </p:nvSpPr>
        <p:spPr>
          <a:xfrm>
            <a:off x="5610390" y="5389089"/>
            <a:ext cx="2529269" cy="1336770"/>
          </a:xfrm>
          <a:prstGeom prst="flowChartAlternateProcess">
            <a:avLst/>
          </a:prstGeom>
          <a:noFill/>
          <a:ln w="38100">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200" b="1" dirty="0">
                <a:solidFill>
                  <a:srgbClr val="002060"/>
                </a:solidFill>
                <a:cs typeface="B Badr" panose="00000400000000000000" pitchFamily="2" charset="-78"/>
              </a:rPr>
              <a:t>2-اگراسمی که تاء(تأنیث) دارد را منسوب کنیم، تاء از آن حذف می شود</a:t>
            </a:r>
          </a:p>
        </p:txBody>
      </p:sp>
      <p:sp>
        <p:nvSpPr>
          <p:cNvPr id="54" name="Arrow: Left 53">
            <a:extLst>
              <a:ext uri="{FF2B5EF4-FFF2-40B4-BE49-F238E27FC236}">
                <a16:creationId xmlns="" xmlns:a16="http://schemas.microsoft.com/office/drawing/2014/main" id="{43D2435A-152D-4181-A253-59FF18BCE629}"/>
              </a:ext>
            </a:extLst>
          </p:cNvPr>
          <p:cNvSpPr/>
          <p:nvPr/>
        </p:nvSpPr>
        <p:spPr>
          <a:xfrm>
            <a:off x="3987473" y="4128403"/>
            <a:ext cx="1399082" cy="1789751"/>
          </a:xfrm>
          <a:prstGeom prst="leftArrow">
            <a:avLst>
              <a:gd name="adj1" fmla="val 63401"/>
              <a:gd name="adj2" fmla="val 50000"/>
            </a:avLst>
          </a:prstGeom>
          <a:noFill/>
          <a:ln w="38100">
            <a:solidFill>
              <a:schemeClr val="accent5">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در اینصورت</a:t>
            </a:r>
          </a:p>
        </p:txBody>
      </p:sp>
      <p:sp>
        <p:nvSpPr>
          <p:cNvPr id="55" name="Flowchart: Alternate Process 54">
            <a:extLst>
              <a:ext uri="{FF2B5EF4-FFF2-40B4-BE49-F238E27FC236}">
                <a16:creationId xmlns="" xmlns:a16="http://schemas.microsoft.com/office/drawing/2014/main" id="{CF42F371-7162-479D-A1F7-FE13CF46229E}"/>
              </a:ext>
            </a:extLst>
          </p:cNvPr>
          <p:cNvSpPr/>
          <p:nvPr/>
        </p:nvSpPr>
        <p:spPr>
          <a:xfrm>
            <a:off x="194872" y="3322967"/>
            <a:ext cx="3780000" cy="1700312"/>
          </a:xfrm>
          <a:prstGeom prst="flowChartAlternateProcess">
            <a:avLst/>
          </a:prstGeom>
          <a:ln w="28575">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1" anchor="t"/>
          <a:lstStyle/>
          <a:p>
            <a:pPr algn="r" rtl="1"/>
            <a:r>
              <a:rPr lang="fa-IR" sz="2800" dirty="0">
                <a:cs typeface="B Badr" panose="00000400000000000000" pitchFamily="2" charset="-78"/>
              </a:rPr>
              <a:t>1-اگر برای مذکّر استعمال شود </a:t>
            </a:r>
            <a:r>
              <a:rPr lang="fa-IR" sz="2800">
                <a:cs typeface="B Badr" panose="00000400000000000000" pitchFamily="2" charset="-78"/>
              </a:rPr>
              <a:t>آن منسوب </a:t>
            </a:r>
            <a:r>
              <a:rPr lang="fa-IR" sz="2800" dirty="0">
                <a:cs typeface="B Badr" panose="00000400000000000000" pitchFamily="2" charset="-78"/>
              </a:rPr>
              <a:t>را به حال خود می گذاریم.</a:t>
            </a:r>
          </a:p>
          <a:p>
            <a:pPr algn="r" rtl="1"/>
            <a:r>
              <a:rPr lang="fa-IR" sz="2400" b="1" dirty="0">
                <a:solidFill>
                  <a:srgbClr val="C00000"/>
                </a:solidFill>
                <a:cs typeface="B Badr" panose="00000400000000000000" pitchFamily="2" charset="-78"/>
              </a:rPr>
              <a:t>مانند: فاطمة =فاطمیّ(رجلٌ فاطمیّ)</a:t>
            </a:r>
          </a:p>
        </p:txBody>
      </p:sp>
      <p:sp>
        <p:nvSpPr>
          <p:cNvPr id="56" name="Flowchart: Alternate Process 55">
            <a:extLst>
              <a:ext uri="{FF2B5EF4-FFF2-40B4-BE49-F238E27FC236}">
                <a16:creationId xmlns="" xmlns:a16="http://schemas.microsoft.com/office/drawing/2014/main" id="{A4013D87-05E5-4710-9931-0F5FF0459B65}"/>
              </a:ext>
            </a:extLst>
          </p:cNvPr>
          <p:cNvSpPr/>
          <p:nvPr/>
        </p:nvSpPr>
        <p:spPr>
          <a:xfrm>
            <a:off x="195411" y="5102448"/>
            <a:ext cx="3780000" cy="1700312"/>
          </a:xfrm>
          <a:prstGeom prst="flowChartAlternateProcess">
            <a:avLst/>
          </a:prstGeom>
          <a:ln w="28575">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r" rtl="1"/>
            <a:r>
              <a:rPr lang="fa-IR" sz="2400" b="1" dirty="0">
                <a:cs typeface="B Badr" panose="00000400000000000000" pitchFamily="2" charset="-78"/>
              </a:rPr>
              <a:t>2- اگر برای مؤنث استعمال شود، علامت تأنیث در آخر آن می آوریم.</a:t>
            </a:r>
          </a:p>
          <a:p>
            <a:pPr algn="r" rtl="1"/>
            <a:r>
              <a:rPr lang="fa-IR" sz="2400" b="1" dirty="0">
                <a:solidFill>
                  <a:srgbClr val="C00000"/>
                </a:solidFill>
                <a:cs typeface="B Badr" panose="00000400000000000000" pitchFamily="2" charset="-78"/>
              </a:rPr>
              <a:t>مثال: فاطمة = فاطمیّ (مرأۀ فاطمیّة)</a:t>
            </a:r>
          </a:p>
        </p:txBody>
      </p:sp>
      <p:sp>
        <p:nvSpPr>
          <p:cNvPr id="19" name="Scroll: Horizontal 18">
            <a:extLst>
              <a:ext uri="{FF2B5EF4-FFF2-40B4-BE49-F238E27FC236}">
                <a16:creationId xmlns="" xmlns:a16="http://schemas.microsoft.com/office/drawing/2014/main" id="{109285DE-35E0-4B0C-88BB-4872735CB293}"/>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20" name="Cube 19">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Tree>
    <p:extLst>
      <p:ext uri="{BB962C8B-B14F-4D97-AF65-F5344CB8AC3E}">
        <p14:creationId xmlns:p14="http://schemas.microsoft.com/office/powerpoint/2010/main" val="411393082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500" fill="hold"/>
                                        <p:tgtEl>
                                          <p:spTgt spid="48"/>
                                        </p:tgtEl>
                                        <p:attrNameLst>
                                          <p:attrName>ppt_w</p:attrName>
                                        </p:attrNameLst>
                                      </p:cBhvr>
                                      <p:tavLst>
                                        <p:tav tm="0">
                                          <p:val>
                                            <p:fltVal val="0"/>
                                          </p:val>
                                        </p:tav>
                                        <p:tav tm="100000">
                                          <p:val>
                                            <p:strVal val="#ppt_w"/>
                                          </p:val>
                                        </p:tav>
                                      </p:tavLst>
                                    </p:anim>
                                    <p:anim calcmode="lin" valueType="num">
                                      <p:cBhvr>
                                        <p:cTn id="15" dur="500" fill="hold"/>
                                        <p:tgtEl>
                                          <p:spTgt spid="48"/>
                                        </p:tgtEl>
                                        <p:attrNameLst>
                                          <p:attrName>ppt_h</p:attrName>
                                        </p:attrNameLst>
                                      </p:cBhvr>
                                      <p:tavLst>
                                        <p:tav tm="0">
                                          <p:val>
                                            <p:fltVal val="0"/>
                                          </p:val>
                                        </p:tav>
                                        <p:tav tm="100000">
                                          <p:val>
                                            <p:strVal val="#ppt_h"/>
                                          </p:val>
                                        </p:tav>
                                      </p:tavLst>
                                    </p:anim>
                                    <p:animEffect transition="in" filter="fade">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barn(inVertical)">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barn(inVertical)">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ppt_w</p:attrName>
                                        </p:attrNameLst>
                                      </p:cBhvr>
                                      <p:tavLst>
                                        <p:tav tm="0">
                                          <p:val>
                                            <p:fltVal val="0"/>
                                          </p:val>
                                        </p:tav>
                                        <p:tav tm="100000">
                                          <p:val>
                                            <p:strVal val="#ppt_w"/>
                                          </p:val>
                                        </p:tav>
                                      </p:tavLst>
                                    </p:anim>
                                    <p:anim calcmode="lin" valueType="num">
                                      <p:cBhvr>
                                        <p:cTn id="39" dur="500" fill="hold"/>
                                        <p:tgtEl>
                                          <p:spTgt spid="44"/>
                                        </p:tgtEl>
                                        <p:attrNameLst>
                                          <p:attrName>ppt_h</p:attrName>
                                        </p:attrNameLst>
                                      </p:cBhvr>
                                      <p:tavLst>
                                        <p:tav tm="0">
                                          <p:val>
                                            <p:fltVal val="0"/>
                                          </p:val>
                                        </p:tav>
                                        <p:tav tm="100000">
                                          <p:val>
                                            <p:strVal val="#ppt_h"/>
                                          </p:val>
                                        </p:tav>
                                      </p:tavLst>
                                    </p:anim>
                                    <p:animEffect transition="in" filter="fade">
                                      <p:cBhvr>
                                        <p:cTn id="40" dur="5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500"/>
                                        <p:tgtEl>
                                          <p:spTgt spid="5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500" fill="hold"/>
                                        <p:tgtEl>
                                          <p:spTgt spid="52"/>
                                        </p:tgtEl>
                                        <p:attrNameLst>
                                          <p:attrName>ppt_w</p:attrName>
                                        </p:attrNameLst>
                                      </p:cBhvr>
                                      <p:tavLst>
                                        <p:tav tm="0">
                                          <p:val>
                                            <p:fltVal val="0"/>
                                          </p:val>
                                        </p:tav>
                                        <p:tav tm="100000">
                                          <p:val>
                                            <p:strVal val="#ppt_w"/>
                                          </p:val>
                                        </p:tav>
                                      </p:tavLst>
                                    </p:anim>
                                    <p:anim calcmode="lin" valueType="num">
                                      <p:cBhvr>
                                        <p:cTn id="51" dur="500" fill="hold"/>
                                        <p:tgtEl>
                                          <p:spTgt spid="52"/>
                                        </p:tgtEl>
                                        <p:attrNameLst>
                                          <p:attrName>ppt_h</p:attrName>
                                        </p:attrNameLst>
                                      </p:cBhvr>
                                      <p:tavLst>
                                        <p:tav tm="0">
                                          <p:val>
                                            <p:fltVal val="0"/>
                                          </p:val>
                                        </p:tav>
                                        <p:tav tm="100000">
                                          <p:val>
                                            <p:strVal val="#ppt_h"/>
                                          </p:val>
                                        </p:tav>
                                      </p:tavLst>
                                    </p:anim>
                                    <p:animEffect transition="in" filter="fade">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right)">
                                      <p:cBhvr>
                                        <p:cTn id="64" dur="500"/>
                                        <p:tgtEl>
                                          <p:spTgt spid="54"/>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wheel(1)">
                                      <p:cBhvr>
                                        <p:cTn id="69" dur="500"/>
                                        <p:tgtEl>
                                          <p:spTgt spid="55"/>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grpId="0" nodeType="click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wheel(1)">
                                      <p:cBhvr>
                                        <p:cTn id="7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ube 17"/>
          <p:cNvSpPr/>
          <p:nvPr/>
        </p:nvSpPr>
        <p:spPr>
          <a:xfrm>
            <a:off x="10388871" y="422037"/>
            <a:ext cx="1692000" cy="740980"/>
          </a:xfrm>
          <a:prstGeom prst="cube">
            <a:avLst/>
          </a:prstGeom>
          <a:solidFill>
            <a:srgbClr val="F2EC7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srgbClr val="002060"/>
                </a:solidFill>
                <a:cs typeface="B Badr" panose="00000400000000000000" pitchFamily="2" charset="-78"/>
              </a:rPr>
              <a:t>3-منسوب</a:t>
            </a:r>
          </a:p>
        </p:txBody>
      </p:sp>
      <p:sp>
        <p:nvSpPr>
          <p:cNvPr id="3" name="Callout: Left Arrow 2">
            <a:extLst>
              <a:ext uri="{FF2B5EF4-FFF2-40B4-BE49-F238E27FC236}">
                <a16:creationId xmlns="" xmlns:a16="http://schemas.microsoft.com/office/drawing/2014/main" id="{6D278579-E058-4D90-86E5-9C1E72E48CB2}"/>
              </a:ext>
            </a:extLst>
          </p:cNvPr>
          <p:cNvSpPr/>
          <p:nvPr/>
        </p:nvSpPr>
        <p:spPr>
          <a:xfrm>
            <a:off x="11437495" y="1163017"/>
            <a:ext cx="643376" cy="5679993"/>
          </a:xfrm>
          <a:prstGeom prst="leftArrowCallou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2800" dirty="0">
                <a:solidFill>
                  <a:srgbClr val="002060"/>
                </a:solidFill>
                <a:cs typeface="B Titr" panose="00000700000000000000" pitchFamily="2" charset="-78"/>
              </a:rPr>
              <a:t>ساخت اسم منسوب</a:t>
            </a:r>
          </a:p>
        </p:txBody>
      </p:sp>
      <p:sp>
        <p:nvSpPr>
          <p:cNvPr id="4" name="Flowchart: Alternate Process 3">
            <a:extLst>
              <a:ext uri="{FF2B5EF4-FFF2-40B4-BE49-F238E27FC236}">
                <a16:creationId xmlns="" xmlns:a16="http://schemas.microsoft.com/office/drawing/2014/main" id="{A2DB7CC5-7326-483E-AF5E-EF02EAF7DA8A}"/>
              </a:ext>
            </a:extLst>
          </p:cNvPr>
          <p:cNvSpPr/>
          <p:nvPr/>
        </p:nvSpPr>
        <p:spPr>
          <a:xfrm>
            <a:off x="8994098" y="1269625"/>
            <a:ext cx="2520000" cy="720000"/>
          </a:xfrm>
          <a:prstGeom prst="flowChartAlternateProcess">
            <a:avLst/>
          </a:prstGeom>
          <a:solidFill>
            <a:schemeClr val="accent3">
              <a:lumMod val="20000"/>
              <a:lumOff val="80000"/>
            </a:schemeClr>
          </a:solidFill>
          <a:ln w="28575">
            <a:solidFill>
              <a:schemeClr val="accent5">
                <a:lumMod val="50000"/>
              </a:schemeClr>
            </a:solidFill>
          </a:ln>
          <a:effectLst>
            <a:outerShdw dist="38100" dir="18900000" sy="23000" kx="-12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200" b="1" dirty="0">
                <a:solidFill>
                  <a:srgbClr val="002060"/>
                </a:solidFill>
                <a:cs typeface="B Badr" panose="00000400000000000000" pitchFamily="2" charset="-78"/>
              </a:rPr>
              <a:t>1-از صحیح وشبه صحیح</a:t>
            </a:r>
          </a:p>
        </p:txBody>
      </p:sp>
      <p:sp>
        <p:nvSpPr>
          <p:cNvPr id="5" name="Arrow: Pentagon 4">
            <a:extLst>
              <a:ext uri="{FF2B5EF4-FFF2-40B4-BE49-F238E27FC236}">
                <a16:creationId xmlns="" xmlns:a16="http://schemas.microsoft.com/office/drawing/2014/main" id="{ABF9080B-D8EB-460D-AF8D-F1FDC462EC76}"/>
              </a:ext>
            </a:extLst>
          </p:cNvPr>
          <p:cNvSpPr/>
          <p:nvPr/>
        </p:nvSpPr>
        <p:spPr>
          <a:xfrm>
            <a:off x="3522689" y="1163017"/>
            <a:ext cx="5291527" cy="954197"/>
          </a:xfrm>
          <a:prstGeom prst="homePlat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dirty="0">
                <a:solidFill>
                  <a:srgbClr val="002060"/>
                </a:solidFill>
                <a:cs typeface="B Badr" panose="00000400000000000000" pitchFamily="2" charset="-78"/>
              </a:rPr>
              <a:t>هیچ تغییری نمی کند. </a:t>
            </a:r>
            <a:r>
              <a:rPr lang="fa-IR" sz="3200" dirty="0">
                <a:solidFill>
                  <a:srgbClr val="FF0000"/>
                </a:solidFill>
                <a:cs typeface="B Badr" panose="00000400000000000000" pitchFamily="2" charset="-78"/>
              </a:rPr>
              <a:t>مانند:أَسَد = أَسَدِیّ</a:t>
            </a:r>
          </a:p>
        </p:txBody>
      </p:sp>
      <p:sp>
        <p:nvSpPr>
          <p:cNvPr id="20" name="Flowchart: Alternate Process 19">
            <a:extLst>
              <a:ext uri="{FF2B5EF4-FFF2-40B4-BE49-F238E27FC236}">
                <a16:creationId xmlns="" xmlns:a16="http://schemas.microsoft.com/office/drawing/2014/main" id="{E725471D-40B2-4656-806A-051A0778E7F6}"/>
              </a:ext>
            </a:extLst>
          </p:cNvPr>
          <p:cNvSpPr/>
          <p:nvPr/>
        </p:nvSpPr>
        <p:spPr>
          <a:xfrm>
            <a:off x="8955797" y="4250480"/>
            <a:ext cx="2520000" cy="720000"/>
          </a:xfrm>
          <a:prstGeom prst="flowChartAlternateProcess">
            <a:avLst/>
          </a:prstGeom>
          <a:solidFill>
            <a:schemeClr val="accent3">
              <a:lumMod val="20000"/>
              <a:lumOff val="80000"/>
            </a:schemeClr>
          </a:solidFill>
          <a:ln w="28575">
            <a:solidFill>
              <a:schemeClr val="accent5">
                <a:lumMod val="50000"/>
              </a:schemeClr>
            </a:solidFill>
          </a:ln>
          <a:effectLst>
            <a:outerShdw dist="38100" dir="18900000" sy="23000" kx="-12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2-ثلاثی محذوف اللام</a:t>
            </a:r>
          </a:p>
        </p:txBody>
      </p:sp>
      <p:sp>
        <p:nvSpPr>
          <p:cNvPr id="6" name="Rectangle: Rounded Corners 5">
            <a:extLst>
              <a:ext uri="{FF2B5EF4-FFF2-40B4-BE49-F238E27FC236}">
                <a16:creationId xmlns="" xmlns:a16="http://schemas.microsoft.com/office/drawing/2014/main" id="{C3D7D9B2-538E-4067-8836-4F004DB8FA88}"/>
              </a:ext>
            </a:extLst>
          </p:cNvPr>
          <p:cNvSpPr/>
          <p:nvPr/>
        </p:nvSpPr>
        <p:spPr>
          <a:xfrm>
            <a:off x="5339942" y="2726296"/>
            <a:ext cx="2983041" cy="1728000"/>
          </a:xfrm>
          <a:prstGeom prst="roundRect">
            <a:avLst/>
          </a:prstGeom>
          <a:gradFill>
            <a:gsLst>
              <a:gs pos="0">
                <a:schemeClr val="accent1">
                  <a:lumMod val="5000"/>
                  <a:lumOff val="95000"/>
                </a:schemeClr>
              </a:gs>
              <a:gs pos="53000">
                <a:srgbClr val="DDC4F4"/>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a:solidFill>
                  <a:srgbClr val="002060"/>
                </a:solidFill>
                <a:cs typeface="B Badr" panose="00000400000000000000" pitchFamily="2" charset="-78"/>
              </a:rPr>
              <a:t>1-اگر </a:t>
            </a:r>
            <a:r>
              <a:rPr lang="fa-IR" sz="2800" dirty="0" smtClean="0">
                <a:solidFill>
                  <a:srgbClr val="002060"/>
                </a:solidFill>
                <a:cs typeface="B Badr" panose="00000400000000000000" pitchFamily="2" charset="-78"/>
              </a:rPr>
              <a:t>لام محذوف در </a:t>
            </a:r>
            <a:r>
              <a:rPr lang="fa-IR" sz="2800" dirty="0">
                <a:solidFill>
                  <a:srgbClr val="002060"/>
                </a:solidFill>
                <a:cs typeface="B Badr" panose="00000400000000000000" pitchFamily="2" charset="-78"/>
              </a:rPr>
              <a:t>مثنی یا جمع مؤنّث سالم برمی گردد</a:t>
            </a:r>
          </a:p>
        </p:txBody>
      </p:sp>
      <p:cxnSp>
        <p:nvCxnSpPr>
          <p:cNvPr id="8" name="Straight Arrow Connector 7">
            <a:extLst>
              <a:ext uri="{FF2B5EF4-FFF2-40B4-BE49-F238E27FC236}">
                <a16:creationId xmlns="" xmlns:a16="http://schemas.microsoft.com/office/drawing/2014/main" id="{8A1CAA25-E9F5-493E-A8FC-A508375A5638}"/>
              </a:ext>
            </a:extLst>
          </p:cNvPr>
          <p:cNvCxnSpPr>
            <a:cxnSpLocks/>
            <a:stCxn id="6" idx="1"/>
          </p:cNvCxnSpPr>
          <p:nvPr/>
        </p:nvCxnSpPr>
        <p:spPr>
          <a:xfrm flipH="1">
            <a:off x="4702038" y="3590296"/>
            <a:ext cx="637904" cy="0"/>
          </a:xfrm>
          <a:prstGeom prst="straightConnector1">
            <a:avLst/>
          </a:prstGeom>
          <a:ln w="76200">
            <a:solidFill>
              <a:schemeClr val="accent5">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24" name="Rectangle: Rounded Corners 23">
            <a:extLst>
              <a:ext uri="{FF2B5EF4-FFF2-40B4-BE49-F238E27FC236}">
                <a16:creationId xmlns="" xmlns:a16="http://schemas.microsoft.com/office/drawing/2014/main" id="{7278E230-3396-4E92-B37E-47C26A4B9A0A}"/>
              </a:ext>
            </a:extLst>
          </p:cNvPr>
          <p:cNvSpPr/>
          <p:nvPr/>
        </p:nvSpPr>
        <p:spPr>
          <a:xfrm>
            <a:off x="159543" y="2719036"/>
            <a:ext cx="4460869" cy="172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800" b="1">
                <a:solidFill>
                  <a:srgbClr val="002060"/>
                </a:solidFill>
                <a:cs typeface="B Badr" panose="00000400000000000000" pitchFamily="2" charset="-78"/>
              </a:rPr>
              <a:t>اینجا </a:t>
            </a:r>
            <a:r>
              <a:rPr lang="fa-IR" sz="2800" b="1" smtClean="0">
                <a:solidFill>
                  <a:srgbClr val="002060"/>
                </a:solidFill>
                <a:cs typeface="B Badr" panose="00000400000000000000" pitchFamily="2" charset="-78"/>
              </a:rPr>
              <a:t>هم(لام محذوف) </a:t>
            </a:r>
            <a:r>
              <a:rPr lang="fa-IR" sz="2800" b="1" dirty="0">
                <a:solidFill>
                  <a:srgbClr val="002060"/>
                </a:solidFill>
                <a:cs typeface="B Badr" panose="00000400000000000000" pitchFamily="2" charset="-78"/>
              </a:rPr>
              <a:t>برمی گردد. </a:t>
            </a:r>
          </a:p>
          <a:p>
            <a:pPr algn="r" rtl="1"/>
            <a:r>
              <a:rPr lang="fa-IR" sz="2800" dirty="0">
                <a:solidFill>
                  <a:srgbClr val="FF0000"/>
                </a:solidFill>
                <a:cs typeface="B Badr" panose="00000400000000000000" pitchFamily="2" charset="-78"/>
              </a:rPr>
              <a:t>مانند: أب (أبوان: مثنی)=أَبَویِّ، /سَنَة = سَنَوِیّ(سنوات :جمع مؤنث)</a:t>
            </a:r>
            <a:endParaRPr lang="fa-IR" sz="4000" dirty="0">
              <a:solidFill>
                <a:srgbClr val="FF0000"/>
              </a:solidFill>
              <a:cs typeface="B Badr" panose="00000400000000000000" pitchFamily="2" charset="-78"/>
            </a:endParaRPr>
          </a:p>
        </p:txBody>
      </p:sp>
      <p:sp>
        <p:nvSpPr>
          <p:cNvPr id="25" name="Rectangle: Rounded Corners 24">
            <a:extLst>
              <a:ext uri="{FF2B5EF4-FFF2-40B4-BE49-F238E27FC236}">
                <a16:creationId xmlns="" xmlns:a16="http://schemas.microsoft.com/office/drawing/2014/main" id="{5616AC29-F0A4-4276-B7BD-AD4CDCB4371E}"/>
              </a:ext>
            </a:extLst>
          </p:cNvPr>
          <p:cNvSpPr/>
          <p:nvPr/>
        </p:nvSpPr>
        <p:spPr>
          <a:xfrm>
            <a:off x="5317456" y="4740786"/>
            <a:ext cx="2983041" cy="1728000"/>
          </a:xfrm>
          <a:prstGeom prst="roundRect">
            <a:avLst/>
          </a:prstGeom>
          <a:gradFill>
            <a:gsLst>
              <a:gs pos="0">
                <a:schemeClr val="accent1">
                  <a:lumMod val="5000"/>
                  <a:lumOff val="95000"/>
                </a:schemeClr>
              </a:gs>
              <a:gs pos="53000">
                <a:srgbClr val="DDC4F4"/>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smtClean="0">
                <a:solidFill>
                  <a:srgbClr val="002060"/>
                </a:solidFill>
                <a:cs typeface="B Badr" panose="00000400000000000000" pitchFamily="2" charset="-78"/>
              </a:rPr>
              <a:t>2-اگرلام محذوف در </a:t>
            </a:r>
            <a:r>
              <a:rPr lang="fa-IR" sz="2800" dirty="0">
                <a:solidFill>
                  <a:srgbClr val="002060"/>
                </a:solidFill>
                <a:cs typeface="B Badr" panose="00000400000000000000" pitchFamily="2" charset="-78"/>
              </a:rPr>
              <a:t>مثنی یا جمع مؤنّث سالم برنمی گردد</a:t>
            </a:r>
          </a:p>
        </p:txBody>
      </p:sp>
      <p:cxnSp>
        <p:nvCxnSpPr>
          <p:cNvPr id="26" name="Straight Arrow Connector 25">
            <a:extLst>
              <a:ext uri="{FF2B5EF4-FFF2-40B4-BE49-F238E27FC236}">
                <a16:creationId xmlns="" xmlns:a16="http://schemas.microsoft.com/office/drawing/2014/main" id="{2A24D594-D440-4E2B-9788-FA3B962B7487}"/>
              </a:ext>
            </a:extLst>
          </p:cNvPr>
          <p:cNvCxnSpPr>
            <a:cxnSpLocks/>
            <a:stCxn id="25" idx="1"/>
          </p:cNvCxnSpPr>
          <p:nvPr/>
        </p:nvCxnSpPr>
        <p:spPr>
          <a:xfrm flipH="1">
            <a:off x="4702038" y="5604786"/>
            <a:ext cx="615418" cy="0"/>
          </a:xfrm>
          <a:prstGeom prst="straightConnector1">
            <a:avLst/>
          </a:prstGeom>
          <a:ln w="76200">
            <a:solidFill>
              <a:schemeClr val="accent5">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27" name="Rectangle: Rounded Corners 26">
            <a:extLst>
              <a:ext uri="{FF2B5EF4-FFF2-40B4-BE49-F238E27FC236}">
                <a16:creationId xmlns="" xmlns:a16="http://schemas.microsoft.com/office/drawing/2014/main" id="{128FE6CB-4D25-4753-A0A4-66257AE7E7DF}"/>
              </a:ext>
            </a:extLst>
          </p:cNvPr>
          <p:cNvSpPr/>
          <p:nvPr/>
        </p:nvSpPr>
        <p:spPr>
          <a:xfrm>
            <a:off x="137057" y="4733526"/>
            <a:ext cx="4460869" cy="172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200" dirty="0">
                <a:solidFill>
                  <a:srgbClr val="002060"/>
                </a:solidFill>
                <a:cs typeface="B Badr" panose="00000400000000000000" pitchFamily="2" charset="-78"/>
              </a:rPr>
              <a:t>هم اختیار داری بازگردانی و هم میتوانی نیاوری ولی اگربخواهی آن محذوف را برگردانی، فقط باید به شکل واو بیاوری هرچند در اصل واو نبوده باشد</a:t>
            </a:r>
            <a:r>
              <a:rPr lang="fa-IR" sz="2200" dirty="0">
                <a:solidFill>
                  <a:schemeClr val="bg1"/>
                </a:solidFill>
                <a:cs typeface="B Badr" panose="00000400000000000000" pitchFamily="2" charset="-78"/>
              </a:rPr>
              <a:t>. </a:t>
            </a:r>
            <a:r>
              <a:rPr lang="fa-IR" sz="2200" b="1" dirty="0">
                <a:solidFill>
                  <a:srgbClr val="FF0000"/>
                </a:solidFill>
                <a:cs typeface="B Badr" panose="00000400000000000000" pitchFamily="2" charset="-78"/>
              </a:rPr>
              <a:t>مانند: إِبن- إِبنیّ = ،بَنَوِیّ – دَم- دَمِیّ = دَمَوِیّ</a:t>
            </a:r>
          </a:p>
        </p:txBody>
      </p:sp>
      <p:cxnSp>
        <p:nvCxnSpPr>
          <p:cNvPr id="15" name="Straight Arrow Connector 14">
            <a:extLst>
              <a:ext uri="{FF2B5EF4-FFF2-40B4-BE49-F238E27FC236}">
                <a16:creationId xmlns="" xmlns:a16="http://schemas.microsoft.com/office/drawing/2014/main" id="{70E99927-E1AB-4BE8-9EDB-A8BC0FD804EA}"/>
              </a:ext>
            </a:extLst>
          </p:cNvPr>
          <p:cNvCxnSpPr>
            <a:stCxn id="20" idx="1"/>
            <a:endCxn id="6" idx="3"/>
          </p:cNvCxnSpPr>
          <p:nvPr/>
        </p:nvCxnSpPr>
        <p:spPr>
          <a:xfrm flipH="1" flipV="1">
            <a:off x="8322983" y="3590296"/>
            <a:ext cx="632814" cy="1020184"/>
          </a:xfrm>
          <a:prstGeom prst="straightConnector1">
            <a:avLst/>
          </a:prstGeom>
          <a:ln w="38100">
            <a:solidFill>
              <a:schemeClr val="accent5">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 xmlns:a16="http://schemas.microsoft.com/office/drawing/2014/main" id="{42D90D5B-A107-465F-84B2-A5B0A39CADE6}"/>
              </a:ext>
            </a:extLst>
          </p:cNvPr>
          <p:cNvCxnSpPr>
            <a:stCxn id="20" idx="1"/>
            <a:endCxn id="25" idx="3"/>
          </p:cNvCxnSpPr>
          <p:nvPr/>
        </p:nvCxnSpPr>
        <p:spPr>
          <a:xfrm flipH="1">
            <a:off x="8300497" y="4610480"/>
            <a:ext cx="655300" cy="994306"/>
          </a:xfrm>
          <a:prstGeom prst="straightConnector1">
            <a:avLst/>
          </a:prstGeom>
          <a:ln w="38100">
            <a:solidFill>
              <a:schemeClr val="accent5">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21" name="Scroll: Horizontal 20">
            <a:extLst>
              <a:ext uri="{FF2B5EF4-FFF2-40B4-BE49-F238E27FC236}">
                <a16:creationId xmlns="" xmlns:a16="http://schemas.microsoft.com/office/drawing/2014/main" id="{E69F1F5A-C4BF-4EB5-A020-89A39913CC55}"/>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22" name="Cube 21">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Tree>
    <p:extLst>
      <p:ext uri="{BB962C8B-B14F-4D97-AF65-F5344CB8AC3E}">
        <p14:creationId xmlns:p14="http://schemas.microsoft.com/office/powerpoint/2010/main" val="131165988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heel(1)">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righ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heel(1)">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up)">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heel(1)">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right)">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heel(1)">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0" grpId="0" animBg="1"/>
      <p:bldP spid="6" grpId="0" animBg="1"/>
      <p:bldP spid="24" grpId="0" animBg="1"/>
      <p:bldP spid="25" grpId="0" animBg="1"/>
      <p:bldP spid="27"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ube 17"/>
          <p:cNvSpPr/>
          <p:nvPr/>
        </p:nvSpPr>
        <p:spPr>
          <a:xfrm>
            <a:off x="10388871" y="422037"/>
            <a:ext cx="1692000" cy="740980"/>
          </a:xfrm>
          <a:prstGeom prst="cube">
            <a:avLst/>
          </a:prstGeom>
          <a:solidFill>
            <a:srgbClr val="F2EC7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srgbClr val="002060"/>
                </a:solidFill>
                <a:cs typeface="B Badr" panose="00000400000000000000" pitchFamily="2" charset="-78"/>
              </a:rPr>
              <a:t>3-منسوب</a:t>
            </a:r>
          </a:p>
        </p:txBody>
      </p:sp>
      <p:sp>
        <p:nvSpPr>
          <p:cNvPr id="3" name="Callout: Left Arrow 2">
            <a:extLst>
              <a:ext uri="{FF2B5EF4-FFF2-40B4-BE49-F238E27FC236}">
                <a16:creationId xmlns="" xmlns:a16="http://schemas.microsoft.com/office/drawing/2014/main" id="{6D278579-E058-4D90-86E5-9C1E72E48CB2}"/>
              </a:ext>
            </a:extLst>
          </p:cNvPr>
          <p:cNvSpPr/>
          <p:nvPr/>
        </p:nvSpPr>
        <p:spPr>
          <a:xfrm>
            <a:off x="11437495" y="1163017"/>
            <a:ext cx="643376" cy="5679993"/>
          </a:xfrm>
          <a:prstGeom prst="leftArrowCallout">
            <a:avLst/>
          </a:prstGeom>
          <a:noFill/>
          <a:ln w="28575">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2800" dirty="0">
                <a:solidFill>
                  <a:srgbClr val="002060"/>
                </a:solidFill>
                <a:cs typeface="B Titr" panose="00000700000000000000" pitchFamily="2" charset="-78"/>
              </a:rPr>
              <a:t>ساخت اسم منسوب</a:t>
            </a:r>
          </a:p>
        </p:txBody>
      </p:sp>
      <p:sp>
        <p:nvSpPr>
          <p:cNvPr id="20" name="Flowchart: Alternate Process 19">
            <a:extLst>
              <a:ext uri="{FF2B5EF4-FFF2-40B4-BE49-F238E27FC236}">
                <a16:creationId xmlns="" xmlns:a16="http://schemas.microsoft.com/office/drawing/2014/main" id="{E725471D-40B2-4656-806A-051A0778E7F6}"/>
              </a:ext>
            </a:extLst>
          </p:cNvPr>
          <p:cNvSpPr/>
          <p:nvPr/>
        </p:nvSpPr>
        <p:spPr>
          <a:xfrm>
            <a:off x="8947023" y="3556420"/>
            <a:ext cx="2520000" cy="720000"/>
          </a:xfrm>
          <a:prstGeom prst="flowChartAlternateProcess">
            <a:avLst/>
          </a:prstGeom>
          <a:solidFill>
            <a:schemeClr val="accent3">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a:solidFill>
                  <a:srgbClr val="002060"/>
                </a:solidFill>
                <a:cs typeface="B Badr" panose="00000400000000000000" pitchFamily="2" charset="-78"/>
              </a:rPr>
              <a:t>3-اسم مقصور</a:t>
            </a:r>
          </a:p>
        </p:txBody>
      </p:sp>
      <p:sp>
        <p:nvSpPr>
          <p:cNvPr id="6" name="Rectangle: Rounded Corners 5">
            <a:extLst>
              <a:ext uri="{FF2B5EF4-FFF2-40B4-BE49-F238E27FC236}">
                <a16:creationId xmlns="" xmlns:a16="http://schemas.microsoft.com/office/drawing/2014/main" id="{C3D7D9B2-538E-4067-8836-4F004DB8FA88}"/>
              </a:ext>
            </a:extLst>
          </p:cNvPr>
          <p:cNvSpPr/>
          <p:nvPr/>
        </p:nvSpPr>
        <p:spPr>
          <a:xfrm>
            <a:off x="6001177" y="1111696"/>
            <a:ext cx="2160000" cy="900000"/>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800" dirty="0">
                <a:solidFill>
                  <a:srgbClr val="002060"/>
                </a:solidFill>
                <a:cs typeface="B Badr" panose="00000400000000000000" pitchFamily="2" charset="-78"/>
              </a:rPr>
              <a:t>1-اگر الف حرف سوم بود</a:t>
            </a:r>
          </a:p>
        </p:txBody>
      </p:sp>
      <p:cxnSp>
        <p:nvCxnSpPr>
          <p:cNvPr id="8" name="Straight Arrow Connector 7">
            <a:extLst>
              <a:ext uri="{FF2B5EF4-FFF2-40B4-BE49-F238E27FC236}">
                <a16:creationId xmlns="" xmlns:a16="http://schemas.microsoft.com/office/drawing/2014/main" id="{8A1CAA25-E9F5-493E-A8FC-A508375A5638}"/>
              </a:ext>
            </a:extLst>
          </p:cNvPr>
          <p:cNvCxnSpPr>
            <a:cxnSpLocks/>
          </p:cNvCxnSpPr>
          <p:nvPr/>
        </p:nvCxnSpPr>
        <p:spPr>
          <a:xfrm flipH="1" flipV="1">
            <a:off x="4741123" y="1547442"/>
            <a:ext cx="1227970" cy="14254"/>
          </a:xfrm>
          <a:prstGeom prst="straightConnector1">
            <a:avLst/>
          </a:prstGeom>
          <a:ln w="76200">
            <a:solidFill>
              <a:schemeClr val="accent2">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24" name="Rectangle: Rounded Corners 23">
            <a:extLst>
              <a:ext uri="{FF2B5EF4-FFF2-40B4-BE49-F238E27FC236}">
                <a16:creationId xmlns="" xmlns:a16="http://schemas.microsoft.com/office/drawing/2014/main" id="{7278E230-3396-4E92-B37E-47C26A4B9A0A}"/>
              </a:ext>
            </a:extLst>
          </p:cNvPr>
          <p:cNvSpPr/>
          <p:nvPr/>
        </p:nvSpPr>
        <p:spPr>
          <a:xfrm>
            <a:off x="277783" y="975828"/>
            <a:ext cx="4460869" cy="1053843"/>
          </a:xfrm>
          <a:prstGeom prst="roundRect">
            <a:avLst/>
          </a:prstGeom>
          <a:gradFill>
            <a:gsLst>
              <a:gs pos="0">
                <a:schemeClr val="accent1">
                  <a:lumMod val="5000"/>
                  <a:lumOff val="95000"/>
                </a:schemeClr>
              </a:gs>
              <a:gs pos="75000">
                <a:schemeClr val="accent2">
                  <a:lumMod val="60000"/>
                  <a:lumOff val="40000"/>
                </a:schemeClr>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000" dirty="0">
                <a:solidFill>
                  <a:schemeClr val="accent5">
                    <a:lumMod val="50000"/>
                  </a:schemeClr>
                </a:solidFill>
                <a:cs typeface="B Badr" panose="00000400000000000000" pitchFamily="2" charset="-78"/>
              </a:rPr>
              <a:t>تبدیل به واو می شود.</a:t>
            </a:r>
          </a:p>
          <a:p>
            <a:pPr algn="ctr" rtl="1"/>
            <a:r>
              <a:rPr lang="fa-IR" sz="3000" dirty="0">
                <a:solidFill>
                  <a:schemeClr val="accent5">
                    <a:lumMod val="50000"/>
                  </a:schemeClr>
                </a:solidFill>
                <a:cs typeface="B Badr" panose="00000400000000000000" pitchFamily="2" charset="-78"/>
              </a:rPr>
              <a:t>مانند: رِبَا = رِبَوِیّ</a:t>
            </a:r>
          </a:p>
        </p:txBody>
      </p:sp>
      <p:sp>
        <p:nvSpPr>
          <p:cNvPr id="25" name="Rectangle: Rounded Corners 24">
            <a:extLst>
              <a:ext uri="{FF2B5EF4-FFF2-40B4-BE49-F238E27FC236}">
                <a16:creationId xmlns="" xmlns:a16="http://schemas.microsoft.com/office/drawing/2014/main" id="{5616AC29-F0A4-4276-B7BD-AD4CDCB4371E}"/>
              </a:ext>
            </a:extLst>
          </p:cNvPr>
          <p:cNvSpPr/>
          <p:nvPr/>
        </p:nvSpPr>
        <p:spPr>
          <a:xfrm>
            <a:off x="6139044" y="5308402"/>
            <a:ext cx="2160000" cy="900000"/>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600" b="1" dirty="0">
                <a:solidFill>
                  <a:srgbClr val="002060"/>
                </a:solidFill>
                <a:cs typeface="B Badr" panose="00000400000000000000" pitchFamily="2" charset="-78"/>
              </a:rPr>
              <a:t>3-اگر حرف پنجم یا بیشتر باشد</a:t>
            </a:r>
          </a:p>
        </p:txBody>
      </p:sp>
      <p:cxnSp>
        <p:nvCxnSpPr>
          <p:cNvPr id="26" name="Straight Arrow Connector 25">
            <a:extLst>
              <a:ext uri="{FF2B5EF4-FFF2-40B4-BE49-F238E27FC236}">
                <a16:creationId xmlns="" xmlns:a16="http://schemas.microsoft.com/office/drawing/2014/main" id="{2A24D594-D440-4E2B-9788-FA3B962B7487}"/>
              </a:ext>
            </a:extLst>
          </p:cNvPr>
          <p:cNvCxnSpPr>
            <a:cxnSpLocks/>
          </p:cNvCxnSpPr>
          <p:nvPr/>
        </p:nvCxnSpPr>
        <p:spPr>
          <a:xfrm flipH="1">
            <a:off x="8299044" y="3894940"/>
            <a:ext cx="612000" cy="0"/>
          </a:xfrm>
          <a:prstGeom prst="straightConnector1">
            <a:avLst/>
          </a:prstGeom>
          <a:ln w="76200">
            <a:solidFill>
              <a:srgbClr val="0070C0"/>
            </a:solidFill>
            <a:tailEnd type="triangle"/>
          </a:ln>
        </p:spPr>
        <p:style>
          <a:lnRef idx="1">
            <a:schemeClr val="accent2"/>
          </a:lnRef>
          <a:fillRef idx="0">
            <a:schemeClr val="accent2"/>
          </a:fillRef>
          <a:effectRef idx="0">
            <a:schemeClr val="accent2"/>
          </a:effectRef>
          <a:fontRef idx="minor">
            <a:schemeClr val="tx1"/>
          </a:fontRef>
        </p:style>
      </p:cxnSp>
      <p:sp>
        <p:nvSpPr>
          <p:cNvPr id="27" name="Rectangle: Rounded Corners 26">
            <a:extLst>
              <a:ext uri="{FF2B5EF4-FFF2-40B4-BE49-F238E27FC236}">
                <a16:creationId xmlns="" xmlns:a16="http://schemas.microsoft.com/office/drawing/2014/main" id="{128FE6CB-4D25-4753-A0A4-66257AE7E7DF}"/>
              </a:ext>
            </a:extLst>
          </p:cNvPr>
          <p:cNvSpPr/>
          <p:nvPr/>
        </p:nvSpPr>
        <p:spPr>
          <a:xfrm>
            <a:off x="2996953" y="2759960"/>
            <a:ext cx="2709866" cy="612000"/>
          </a:xfrm>
          <a:prstGeom prst="roundRect">
            <a:avLst/>
          </a:prstGeom>
          <a:gradFill>
            <a:gsLst>
              <a:gs pos="0">
                <a:schemeClr val="accent1">
                  <a:lumMod val="5000"/>
                  <a:lumOff val="95000"/>
                </a:schemeClr>
              </a:gs>
              <a:gs pos="75000">
                <a:schemeClr val="accent6">
                  <a:lumMod val="60000"/>
                  <a:lumOff val="40000"/>
                </a:schemeClr>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fa-IR" sz="2400" b="1" dirty="0">
                <a:solidFill>
                  <a:schemeClr val="accent5">
                    <a:lumMod val="50000"/>
                  </a:schemeClr>
                </a:solidFill>
                <a:cs typeface="B Badr" panose="00000400000000000000" pitchFamily="2" charset="-78"/>
              </a:rPr>
              <a:t>1-حرف دوّم ساکن است</a:t>
            </a:r>
          </a:p>
        </p:txBody>
      </p:sp>
      <p:cxnSp>
        <p:nvCxnSpPr>
          <p:cNvPr id="15" name="Straight Arrow Connector 14">
            <a:extLst>
              <a:ext uri="{FF2B5EF4-FFF2-40B4-BE49-F238E27FC236}">
                <a16:creationId xmlns="" xmlns:a16="http://schemas.microsoft.com/office/drawing/2014/main" id="{70E99927-E1AB-4BE8-9EDB-A8BC0FD804EA}"/>
              </a:ext>
            </a:extLst>
          </p:cNvPr>
          <p:cNvCxnSpPr>
            <a:cxnSpLocks/>
            <a:stCxn id="20" idx="1"/>
            <a:endCxn id="6" idx="3"/>
          </p:cNvCxnSpPr>
          <p:nvPr/>
        </p:nvCxnSpPr>
        <p:spPr>
          <a:xfrm flipH="1" flipV="1">
            <a:off x="8161177" y="1561696"/>
            <a:ext cx="785846" cy="2354724"/>
          </a:xfrm>
          <a:prstGeom prst="straightConnector1">
            <a:avLst/>
          </a:prstGeom>
          <a:ln w="38100">
            <a:solidFill>
              <a:srgbClr val="0070C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 xmlns:a16="http://schemas.microsoft.com/office/drawing/2014/main" id="{42D90D5B-A107-465F-84B2-A5B0A39CADE6}"/>
              </a:ext>
            </a:extLst>
          </p:cNvPr>
          <p:cNvCxnSpPr>
            <a:cxnSpLocks/>
            <a:stCxn id="20" idx="1"/>
          </p:cNvCxnSpPr>
          <p:nvPr/>
        </p:nvCxnSpPr>
        <p:spPr>
          <a:xfrm flipH="1">
            <a:off x="8313685" y="3916420"/>
            <a:ext cx="633338" cy="1971033"/>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sp>
        <p:nvSpPr>
          <p:cNvPr id="21" name="Rectangle: Rounded Corners 20">
            <a:extLst>
              <a:ext uri="{FF2B5EF4-FFF2-40B4-BE49-F238E27FC236}">
                <a16:creationId xmlns="" xmlns:a16="http://schemas.microsoft.com/office/drawing/2014/main" id="{5BF371C9-8200-4230-B50D-437FBC644F0A}"/>
              </a:ext>
            </a:extLst>
          </p:cNvPr>
          <p:cNvSpPr/>
          <p:nvPr/>
        </p:nvSpPr>
        <p:spPr>
          <a:xfrm>
            <a:off x="6117685" y="3344695"/>
            <a:ext cx="2196000" cy="900000"/>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400" b="1" dirty="0">
                <a:solidFill>
                  <a:srgbClr val="002060"/>
                </a:solidFill>
                <a:cs typeface="B Badr" panose="00000400000000000000" pitchFamily="2" charset="-78"/>
              </a:rPr>
              <a:t>2-اگر الف حرف چهارم باشد</a:t>
            </a:r>
          </a:p>
        </p:txBody>
      </p:sp>
      <p:sp>
        <p:nvSpPr>
          <p:cNvPr id="30" name="Rectangle: Rounded Corners 29">
            <a:extLst>
              <a:ext uri="{FF2B5EF4-FFF2-40B4-BE49-F238E27FC236}">
                <a16:creationId xmlns="" xmlns:a16="http://schemas.microsoft.com/office/drawing/2014/main" id="{74C0853D-2559-4C01-85D4-832F45A9B27E}"/>
              </a:ext>
            </a:extLst>
          </p:cNvPr>
          <p:cNvSpPr/>
          <p:nvPr/>
        </p:nvSpPr>
        <p:spPr>
          <a:xfrm>
            <a:off x="94486" y="2562005"/>
            <a:ext cx="2268000" cy="1007910"/>
          </a:xfrm>
          <a:prstGeom prst="roundRect">
            <a:avLst/>
          </a:prstGeom>
          <a:gradFill flip="none" rotWithShape="1">
            <a:gsLst>
              <a:gs pos="0">
                <a:schemeClr val="accent1">
                  <a:lumMod val="5000"/>
                  <a:lumOff val="95000"/>
                </a:schemeClr>
              </a:gs>
              <a:gs pos="75000">
                <a:schemeClr val="accent6">
                  <a:lumMod val="60000"/>
                  <a:lumOff val="40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000" b="1" dirty="0">
                <a:solidFill>
                  <a:schemeClr val="accent5">
                    <a:lumMod val="50000"/>
                  </a:schemeClr>
                </a:solidFill>
                <a:cs typeface="B Badr" panose="00000400000000000000" pitchFamily="2" charset="-78"/>
              </a:rPr>
              <a:t>الف تبدیل به واو می شود.</a:t>
            </a:r>
            <a:r>
              <a:rPr lang="fa-IR" sz="2000" b="1" dirty="0">
                <a:solidFill>
                  <a:srgbClr val="FF0000"/>
                </a:solidFill>
                <a:cs typeface="B Badr" panose="00000400000000000000" pitchFamily="2" charset="-78"/>
              </a:rPr>
              <a:t>مانند: دُنیا=دُنیَوِیّ  </a:t>
            </a:r>
            <a:r>
              <a:rPr lang="fa-IR" sz="2000" b="1" dirty="0">
                <a:solidFill>
                  <a:schemeClr val="accent5">
                    <a:lumMod val="50000"/>
                  </a:schemeClr>
                </a:solidFill>
                <a:cs typeface="B Badr" panose="00000400000000000000" pitchFamily="2" charset="-78"/>
              </a:rPr>
              <a:t>یا </a:t>
            </a:r>
            <a:r>
              <a:rPr lang="fa-IR" sz="2000" b="1" dirty="0">
                <a:solidFill>
                  <a:srgbClr val="FF0000"/>
                </a:solidFill>
                <a:cs typeface="B Badr" panose="00000400000000000000" pitchFamily="2" charset="-78"/>
              </a:rPr>
              <a:t>دُنیاوِیّ</a:t>
            </a:r>
          </a:p>
        </p:txBody>
      </p:sp>
      <p:sp>
        <p:nvSpPr>
          <p:cNvPr id="31" name="Rectangle: Rounded Corners 30">
            <a:extLst>
              <a:ext uri="{FF2B5EF4-FFF2-40B4-BE49-F238E27FC236}">
                <a16:creationId xmlns="" xmlns:a16="http://schemas.microsoft.com/office/drawing/2014/main" id="{0F582572-8DB5-4733-BD69-018F07EB709F}"/>
              </a:ext>
            </a:extLst>
          </p:cNvPr>
          <p:cNvSpPr/>
          <p:nvPr/>
        </p:nvSpPr>
        <p:spPr>
          <a:xfrm>
            <a:off x="3002141" y="4054548"/>
            <a:ext cx="2709867" cy="612000"/>
          </a:xfrm>
          <a:prstGeom prst="roundRect">
            <a:avLst/>
          </a:prstGeom>
          <a:gradFill>
            <a:gsLst>
              <a:gs pos="0">
                <a:schemeClr val="accent1">
                  <a:lumMod val="5000"/>
                  <a:lumOff val="95000"/>
                </a:schemeClr>
              </a:gs>
              <a:gs pos="75000">
                <a:schemeClr val="accent6">
                  <a:lumMod val="60000"/>
                  <a:lumOff val="40000"/>
                </a:schemeClr>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400" b="1" dirty="0">
                <a:solidFill>
                  <a:schemeClr val="accent5">
                    <a:lumMod val="50000"/>
                  </a:schemeClr>
                </a:solidFill>
                <a:cs typeface="B Badr" panose="00000400000000000000" pitchFamily="2" charset="-78"/>
              </a:rPr>
              <a:t>2-حرف دوّم متحرک است</a:t>
            </a:r>
            <a:endParaRPr lang="fa-IR" sz="2800" b="1" dirty="0">
              <a:solidFill>
                <a:schemeClr val="accent5">
                  <a:lumMod val="50000"/>
                </a:schemeClr>
              </a:solidFill>
              <a:cs typeface="B Badr" panose="00000400000000000000" pitchFamily="2" charset="-78"/>
            </a:endParaRPr>
          </a:p>
        </p:txBody>
      </p:sp>
      <p:sp>
        <p:nvSpPr>
          <p:cNvPr id="32" name="Rectangle: Rounded Corners 31">
            <a:extLst>
              <a:ext uri="{FF2B5EF4-FFF2-40B4-BE49-F238E27FC236}">
                <a16:creationId xmlns="" xmlns:a16="http://schemas.microsoft.com/office/drawing/2014/main" id="{84BC9519-F727-40F9-955D-0B270F844344}"/>
              </a:ext>
            </a:extLst>
          </p:cNvPr>
          <p:cNvSpPr/>
          <p:nvPr/>
        </p:nvSpPr>
        <p:spPr>
          <a:xfrm>
            <a:off x="94486" y="3923565"/>
            <a:ext cx="2268000" cy="1007910"/>
          </a:xfrm>
          <a:prstGeom prst="roundRect">
            <a:avLst/>
          </a:prstGeom>
          <a:gradFill flip="none" rotWithShape="1">
            <a:gsLst>
              <a:gs pos="0">
                <a:schemeClr val="accent1">
                  <a:lumMod val="5000"/>
                  <a:lumOff val="95000"/>
                </a:schemeClr>
              </a:gs>
              <a:gs pos="75000">
                <a:schemeClr val="accent6">
                  <a:lumMod val="60000"/>
                  <a:lumOff val="40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600" b="1" dirty="0">
                <a:solidFill>
                  <a:schemeClr val="accent5">
                    <a:lumMod val="50000"/>
                  </a:schemeClr>
                </a:solidFill>
                <a:cs typeface="B Badr" panose="00000400000000000000" pitchFamily="2" charset="-78"/>
              </a:rPr>
              <a:t>الف حذف می شود.</a:t>
            </a:r>
          </a:p>
          <a:p>
            <a:pPr algn="ctr" rtl="1"/>
            <a:r>
              <a:rPr lang="fa-IR" sz="2200" b="1" dirty="0">
                <a:solidFill>
                  <a:srgbClr val="FF0000"/>
                </a:solidFill>
                <a:cs typeface="B Badr" panose="00000400000000000000" pitchFamily="2" charset="-78"/>
              </a:rPr>
              <a:t>مانند: بَرَدی = بَرَدِیّ</a:t>
            </a:r>
          </a:p>
        </p:txBody>
      </p:sp>
      <p:cxnSp>
        <p:nvCxnSpPr>
          <p:cNvPr id="34" name="Straight Arrow Connector 33">
            <a:extLst>
              <a:ext uri="{FF2B5EF4-FFF2-40B4-BE49-F238E27FC236}">
                <a16:creationId xmlns="" xmlns:a16="http://schemas.microsoft.com/office/drawing/2014/main" id="{E40EACC5-6F9E-4FBE-8621-D2140C9AD59C}"/>
              </a:ext>
            </a:extLst>
          </p:cNvPr>
          <p:cNvCxnSpPr>
            <a:cxnSpLocks/>
          </p:cNvCxnSpPr>
          <p:nvPr/>
        </p:nvCxnSpPr>
        <p:spPr>
          <a:xfrm flipH="1">
            <a:off x="2343436" y="3065960"/>
            <a:ext cx="634467" cy="0"/>
          </a:xfrm>
          <a:prstGeom prst="straightConnector1">
            <a:avLst/>
          </a:prstGeom>
          <a:ln w="76200">
            <a:solidFill>
              <a:schemeClr val="accent5">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36" name="Straight Arrow Connector 35">
            <a:extLst>
              <a:ext uri="{FF2B5EF4-FFF2-40B4-BE49-F238E27FC236}">
                <a16:creationId xmlns="" xmlns:a16="http://schemas.microsoft.com/office/drawing/2014/main" id="{2A3B885A-D62D-4286-8D11-2F198288EAC7}"/>
              </a:ext>
            </a:extLst>
          </p:cNvPr>
          <p:cNvCxnSpPr/>
          <p:nvPr/>
        </p:nvCxnSpPr>
        <p:spPr>
          <a:xfrm flipH="1">
            <a:off x="2353107" y="4370870"/>
            <a:ext cx="637513" cy="0"/>
          </a:xfrm>
          <a:prstGeom prst="straightConnector1">
            <a:avLst/>
          </a:prstGeom>
          <a:ln w="76200">
            <a:solidFill>
              <a:schemeClr val="accent5">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39" name="Right Brace 38">
            <a:extLst>
              <a:ext uri="{FF2B5EF4-FFF2-40B4-BE49-F238E27FC236}">
                <a16:creationId xmlns="" xmlns:a16="http://schemas.microsoft.com/office/drawing/2014/main" id="{03C58B7F-5791-4C33-86E6-2F98603AA291}"/>
              </a:ext>
            </a:extLst>
          </p:cNvPr>
          <p:cNvSpPr/>
          <p:nvPr/>
        </p:nvSpPr>
        <p:spPr>
          <a:xfrm>
            <a:off x="5573163" y="2668706"/>
            <a:ext cx="508543" cy="2189975"/>
          </a:xfrm>
          <a:prstGeom prst="rightBrace">
            <a:avLst>
              <a:gd name="adj1" fmla="val 37810"/>
              <a:gd name="adj2" fmla="val 50000"/>
            </a:avLst>
          </a:prstGeom>
          <a:ln w="57150">
            <a:solidFill>
              <a:schemeClr val="accent5">
                <a:lumMod val="50000"/>
              </a:schemeClr>
            </a:solidFill>
          </a:ln>
        </p:spPr>
        <p:style>
          <a:lnRef idx="1">
            <a:schemeClr val="accent2"/>
          </a:lnRef>
          <a:fillRef idx="0">
            <a:schemeClr val="accent2"/>
          </a:fillRef>
          <a:effectRef idx="0">
            <a:schemeClr val="accent2"/>
          </a:effectRef>
          <a:fontRef idx="minor">
            <a:schemeClr val="tx1"/>
          </a:fontRef>
        </p:style>
        <p:txBody>
          <a:bodyPr rtlCol="1" anchor="ctr"/>
          <a:lstStyle/>
          <a:p>
            <a:pPr algn="ctr"/>
            <a:endParaRPr lang="fa-IR"/>
          </a:p>
        </p:txBody>
      </p:sp>
      <p:cxnSp>
        <p:nvCxnSpPr>
          <p:cNvPr id="40" name="Straight Arrow Connector 39">
            <a:extLst>
              <a:ext uri="{FF2B5EF4-FFF2-40B4-BE49-F238E27FC236}">
                <a16:creationId xmlns="" xmlns:a16="http://schemas.microsoft.com/office/drawing/2014/main" id="{FDB6B3AB-D694-4305-B974-4908ADF8B861}"/>
              </a:ext>
            </a:extLst>
          </p:cNvPr>
          <p:cNvCxnSpPr>
            <a:cxnSpLocks/>
          </p:cNvCxnSpPr>
          <p:nvPr/>
        </p:nvCxnSpPr>
        <p:spPr>
          <a:xfrm flipH="1" flipV="1">
            <a:off x="5687769" y="5792844"/>
            <a:ext cx="425695" cy="1"/>
          </a:xfrm>
          <a:prstGeom prst="straightConnector1">
            <a:avLst/>
          </a:prstGeom>
          <a:ln w="76200">
            <a:solidFill>
              <a:schemeClr val="accent5">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45" name="Rectangle: Rounded Corners 44">
            <a:extLst>
              <a:ext uri="{FF2B5EF4-FFF2-40B4-BE49-F238E27FC236}">
                <a16:creationId xmlns="" xmlns:a16="http://schemas.microsoft.com/office/drawing/2014/main" id="{3FF9237C-951E-457D-9221-04AF991902E5}"/>
              </a:ext>
            </a:extLst>
          </p:cNvPr>
          <p:cNvSpPr/>
          <p:nvPr/>
        </p:nvSpPr>
        <p:spPr>
          <a:xfrm>
            <a:off x="2972613" y="5498203"/>
            <a:ext cx="2709867" cy="612000"/>
          </a:xfrm>
          <a:prstGeom prst="roundRect">
            <a:avLst/>
          </a:prstGeom>
          <a:gradFill>
            <a:gsLst>
              <a:gs pos="0">
                <a:schemeClr val="accent1">
                  <a:lumMod val="5000"/>
                  <a:lumOff val="95000"/>
                </a:schemeClr>
              </a:gs>
              <a:gs pos="75000">
                <a:schemeClr val="accent6">
                  <a:lumMod val="60000"/>
                  <a:lumOff val="40000"/>
                </a:schemeClr>
              </a:gs>
              <a:gs pos="100000">
                <a:schemeClr val="accent1">
                  <a:lumMod val="30000"/>
                  <a:lumOff val="7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400" b="1" dirty="0">
                <a:solidFill>
                  <a:schemeClr val="accent5">
                    <a:lumMod val="50000"/>
                  </a:schemeClr>
                </a:solidFill>
                <a:cs typeface="B Badr" panose="00000400000000000000" pitchFamily="2" charset="-78"/>
              </a:rPr>
              <a:t>1-حرف دوّم متحرک است</a:t>
            </a:r>
            <a:endParaRPr lang="fa-IR" sz="2800" b="1" dirty="0">
              <a:solidFill>
                <a:schemeClr val="accent5">
                  <a:lumMod val="50000"/>
                </a:schemeClr>
              </a:solidFill>
              <a:cs typeface="B Badr" panose="00000400000000000000" pitchFamily="2" charset="-78"/>
            </a:endParaRPr>
          </a:p>
        </p:txBody>
      </p:sp>
      <p:sp>
        <p:nvSpPr>
          <p:cNvPr id="46" name="Rectangle: Rounded Corners 45">
            <a:extLst>
              <a:ext uri="{FF2B5EF4-FFF2-40B4-BE49-F238E27FC236}">
                <a16:creationId xmlns="" xmlns:a16="http://schemas.microsoft.com/office/drawing/2014/main" id="{3FA0008D-6019-4420-8A94-88C3A84B7D94}"/>
              </a:ext>
            </a:extLst>
          </p:cNvPr>
          <p:cNvSpPr/>
          <p:nvPr/>
        </p:nvSpPr>
        <p:spPr>
          <a:xfrm>
            <a:off x="94486" y="5325554"/>
            <a:ext cx="2268000" cy="1007910"/>
          </a:xfrm>
          <a:prstGeom prst="roundRect">
            <a:avLst/>
          </a:prstGeom>
          <a:gradFill>
            <a:gsLst>
              <a:gs pos="0">
                <a:schemeClr val="accent1">
                  <a:lumMod val="5000"/>
                  <a:lumOff val="95000"/>
                </a:schemeClr>
              </a:gs>
              <a:gs pos="75000">
                <a:schemeClr val="accent6">
                  <a:lumMod val="60000"/>
                  <a:lumOff val="40000"/>
                </a:schemeClr>
              </a:gs>
              <a:gs pos="100000">
                <a:schemeClr val="accent1">
                  <a:lumMod val="30000"/>
                  <a:lumOff val="70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400" b="1" dirty="0">
                <a:solidFill>
                  <a:schemeClr val="accent5">
                    <a:lumMod val="50000"/>
                  </a:schemeClr>
                </a:solidFill>
                <a:cs typeface="B Badr" panose="00000400000000000000" pitchFamily="2" charset="-78"/>
              </a:rPr>
              <a:t>الف حذف می شود.</a:t>
            </a:r>
          </a:p>
          <a:p>
            <a:pPr algn="justLow" rtl="1"/>
            <a:r>
              <a:rPr lang="fa-IR" sz="2400" b="1" dirty="0">
                <a:solidFill>
                  <a:srgbClr val="FF0000"/>
                </a:solidFill>
                <a:cs typeface="B Badr" panose="00000400000000000000" pitchFamily="2" charset="-78"/>
              </a:rPr>
              <a:t>مانند: حُباری= حُبارِیّ </a:t>
            </a:r>
            <a:endParaRPr lang="fa-IR" sz="2400" b="1" dirty="0">
              <a:solidFill>
                <a:schemeClr val="accent5">
                  <a:lumMod val="50000"/>
                </a:schemeClr>
              </a:solidFill>
              <a:cs typeface="B Badr" panose="00000400000000000000" pitchFamily="2" charset="-78"/>
            </a:endParaRPr>
          </a:p>
        </p:txBody>
      </p:sp>
      <p:cxnSp>
        <p:nvCxnSpPr>
          <p:cNvPr id="47" name="Straight Arrow Connector 46">
            <a:extLst>
              <a:ext uri="{FF2B5EF4-FFF2-40B4-BE49-F238E27FC236}">
                <a16:creationId xmlns="" xmlns:a16="http://schemas.microsoft.com/office/drawing/2014/main" id="{3A798C73-6004-4EBE-A04B-C55ADE6F9BC7}"/>
              </a:ext>
            </a:extLst>
          </p:cNvPr>
          <p:cNvCxnSpPr/>
          <p:nvPr/>
        </p:nvCxnSpPr>
        <p:spPr>
          <a:xfrm flipH="1">
            <a:off x="2323579" y="5814525"/>
            <a:ext cx="637513" cy="0"/>
          </a:xfrm>
          <a:prstGeom prst="straightConnector1">
            <a:avLst/>
          </a:prstGeom>
          <a:ln w="76200">
            <a:solidFill>
              <a:schemeClr val="accent5">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29" name="Scroll: Horizontal 28">
            <a:extLst>
              <a:ext uri="{FF2B5EF4-FFF2-40B4-BE49-F238E27FC236}">
                <a16:creationId xmlns="" xmlns:a16="http://schemas.microsoft.com/office/drawing/2014/main" id="{ADBFA28C-A18F-405B-9034-EF2E5EEEDE55}"/>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33" name="Cube 32">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Tree>
    <p:extLst>
      <p:ext uri="{BB962C8B-B14F-4D97-AF65-F5344CB8AC3E}">
        <p14:creationId xmlns:p14="http://schemas.microsoft.com/office/powerpoint/2010/main" val="331472772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heel(1)">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heel(1)">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heel(1)">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right)">
                                      <p:cBhvr>
                                        <p:cTn id="49" dur="500"/>
                                        <p:tgtEl>
                                          <p:spTgt spid="39"/>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heel(1)">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righ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heel(1)">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heel(1)">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right)">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heel(1)">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up)">
                                      <p:cBhvr>
                                        <p:cTn id="84" dur="5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21" presetClass="entr" presetSubtype="1"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heel(1)">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wipe(right)">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21" presetClass="entr" presetSubtype="1" fill="hold" grpId="0" nodeType="click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heel(1)">
                                      <p:cBhvr>
                                        <p:cTn id="99" dur="500"/>
                                        <p:tgtEl>
                                          <p:spTgt spid="4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2" fill="hold" nodeType="click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wipe(right)">
                                      <p:cBhvr>
                                        <p:cTn id="104" dur="500"/>
                                        <p:tgtEl>
                                          <p:spTgt spid="47"/>
                                        </p:tgtEl>
                                      </p:cBhvr>
                                    </p:animEffect>
                                  </p:childTnLst>
                                </p:cTn>
                              </p:par>
                            </p:childTnLst>
                          </p:cTn>
                        </p:par>
                      </p:childTnLst>
                    </p:cTn>
                  </p:par>
                  <p:par>
                    <p:cTn id="105" fill="hold">
                      <p:stCondLst>
                        <p:cond delay="indefinite"/>
                      </p:stCondLst>
                      <p:childTnLst>
                        <p:par>
                          <p:cTn id="106" fill="hold">
                            <p:stCondLst>
                              <p:cond delay="0"/>
                            </p:stCondLst>
                            <p:childTnLst>
                              <p:par>
                                <p:cTn id="107" presetID="21" presetClass="entr" presetSubtype="1" fill="hold" grpId="0" nodeType="click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wheel(1)">
                                      <p:cBhvr>
                                        <p:cTn id="10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6" grpId="0" animBg="1"/>
      <p:bldP spid="24" grpId="0" animBg="1"/>
      <p:bldP spid="25" grpId="0" animBg="1"/>
      <p:bldP spid="27" grpId="0" animBg="1"/>
      <p:bldP spid="21" grpId="0" animBg="1"/>
      <p:bldP spid="30" grpId="0" animBg="1"/>
      <p:bldP spid="31" grpId="0" animBg="1"/>
      <p:bldP spid="32" grpId="0" animBg="1"/>
      <p:bldP spid="39" grpId="0" animBg="1"/>
      <p:bldP spid="45" grpId="0" animBg="1"/>
      <p:bldP spid="46"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ube 17"/>
          <p:cNvSpPr/>
          <p:nvPr/>
        </p:nvSpPr>
        <p:spPr>
          <a:xfrm>
            <a:off x="10388871" y="422037"/>
            <a:ext cx="1692000" cy="740980"/>
          </a:xfrm>
          <a:prstGeom prst="cube">
            <a:avLst/>
          </a:prstGeom>
          <a:solidFill>
            <a:srgbClr val="F2EC7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srgbClr val="002060"/>
                </a:solidFill>
                <a:cs typeface="B Badr" panose="00000400000000000000" pitchFamily="2" charset="-78"/>
              </a:rPr>
              <a:t>3-منسوب</a:t>
            </a:r>
          </a:p>
        </p:txBody>
      </p:sp>
      <p:sp>
        <p:nvSpPr>
          <p:cNvPr id="3" name="Callout: Left Arrow 2">
            <a:extLst>
              <a:ext uri="{FF2B5EF4-FFF2-40B4-BE49-F238E27FC236}">
                <a16:creationId xmlns="" xmlns:a16="http://schemas.microsoft.com/office/drawing/2014/main" id="{6D278579-E058-4D90-86E5-9C1E72E48CB2}"/>
              </a:ext>
            </a:extLst>
          </p:cNvPr>
          <p:cNvSpPr/>
          <p:nvPr/>
        </p:nvSpPr>
        <p:spPr>
          <a:xfrm>
            <a:off x="11437495" y="1163017"/>
            <a:ext cx="643376" cy="5679993"/>
          </a:xfrm>
          <a:prstGeom prst="leftArrowCallou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2800" dirty="0">
                <a:solidFill>
                  <a:srgbClr val="002060"/>
                </a:solidFill>
                <a:cs typeface="B Titr" panose="00000700000000000000" pitchFamily="2" charset="-78"/>
              </a:rPr>
              <a:t>ساخت اسم منسوب</a:t>
            </a:r>
          </a:p>
        </p:txBody>
      </p:sp>
      <p:sp>
        <p:nvSpPr>
          <p:cNvPr id="20" name="Flowchart: Alternate Process 19">
            <a:extLst>
              <a:ext uri="{FF2B5EF4-FFF2-40B4-BE49-F238E27FC236}">
                <a16:creationId xmlns="" xmlns:a16="http://schemas.microsoft.com/office/drawing/2014/main" id="{E725471D-40B2-4656-806A-051A0778E7F6}"/>
              </a:ext>
            </a:extLst>
          </p:cNvPr>
          <p:cNvSpPr/>
          <p:nvPr/>
        </p:nvSpPr>
        <p:spPr>
          <a:xfrm>
            <a:off x="8251708" y="3720356"/>
            <a:ext cx="2520000" cy="720000"/>
          </a:xfrm>
          <a:prstGeom prst="flowChartAlternateProcess">
            <a:avLst/>
          </a:prstGeom>
          <a:solidFill>
            <a:schemeClr val="accent3">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a:solidFill>
                  <a:srgbClr val="002060"/>
                </a:solidFill>
                <a:cs typeface="B Badr" panose="00000400000000000000" pitchFamily="2" charset="-78"/>
              </a:rPr>
              <a:t>4-اسم ممدود</a:t>
            </a:r>
          </a:p>
        </p:txBody>
      </p:sp>
      <p:sp>
        <p:nvSpPr>
          <p:cNvPr id="33" name="Arrow: Pentagon 32">
            <a:extLst>
              <a:ext uri="{FF2B5EF4-FFF2-40B4-BE49-F238E27FC236}">
                <a16:creationId xmlns="" xmlns:a16="http://schemas.microsoft.com/office/drawing/2014/main" id="{060ECD72-8C8E-41BD-92BB-E1D590A5ED7D}"/>
              </a:ext>
            </a:extLst>
          </p:cNvPr>
          <p:cNvSpPr/>
          <p:nvPr/>
        </p:nvSpPr>
        <p:spPr>
          <a:xfrm>
            <a:off x="3744432" y="3576356"/>
            <a:ext cx="3888000" cy="1008000"/>
          </a:xfrm>
          <a:prstGeom prst="homePlate">
            <a:avLst/>
          </a:prstGeom>
          <a:gradFill>
            <a:gsLst>
              <a:gs pos="16000">
                <a:schemeClr val="accent1">
                  <a:lumMod val="5000"/>
                  <a:lumOff val="95000"/>
                </a:schemeClr>
              </a:gs>
              <a:gs pos="54000">
                <a:srgbClr val="FFC000"/>
              </a:gs>
              <a:gs pos="100000">
                <a:schemeClr val="accent1">
                  <a:lumMod val="30000"/>
                  <a:lumOff val="70000"/>
                </a:schemeClr>
              </a:gs>
            </a:gsLst>
            <a:lin ang="13500000" scaled="1"/>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a:solidFill>
                  <a:schemeClr val="bg2">
                    <a:lumMod val="50000"/>
                  </a:schemeClr>
                </a:solidFill>
                <a:cs typeface="B Badr" panose="00000400000000000000" pitchFamily="2" charset="-78"/>
              </a:rPr>
              <a:t>2-همزه برای تأنیث باشد.</a:t>
            </a:r>
          </a:p>
        </p:txBody>
      </p:sp>
      <p:sp>
        <p:nvSpPr>
          <p:cNvPr id="35" name="Arrow: Pentagon 34">
            <a:extLst>
              <a:ext uri="{FF2B5EF4-FFF2-40B4-BE49-F238E27FC236}">
                <a16:creationId xmlns="" xmlns:a16="http://schemas.microsoft.com/office/drawing/2014/main" id="{A25983FB-1466-4817-9F5D-3DE884A17539}"/>
              </a:ext>
            </a:extLst>
          </p:cNvPr>
          <p:cNvSpPr/>
          <p:nvPr/>
        </p:nvSpPr>
        <p:spPr>
          <a:xfrm>
            <a:off x="3744432" y="1743076"/>
            <a:ext cx="3888000" cy="1008000"/>
          </a:xfrm>
          <a:prstGeom prst="homePlate">
            <a:avLst/>
          </a:prstGeom>
          <a:gradFill>
            <a:gsLst>
              <a:gs pos="16000">
                <a:schemeClr val="accent1">
                  <a:lumMod val="5000"/>
                  <a:lumOff val="95000"/>
                </a:schemeClr>
              </a:gs>
              <a:gs pos="54000">
                <a:srgbClr val="FFC000"/>
              </a:gs>
              <a:gs pos="100000">
                <a:schemeClr val="accent1">
                  <a:lumMod val="30000"/>
                  <a:lumOff val="70000"/>
                </a:schemeClr>
              </a:gs>
            </a:gsLst>
            <a:lin ang="13500000" scaled="1"/>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dirty="0">
                <a:solidFill>
                  <a:schemeClr val="bg2">
                    <a:lumMod val="50000"/>
                  </a:schemeClr>
                </a:solidFill>
                <a:cs typeface="B Badr" panose="00000400000000000000" pitchFamily="2" charset="-78"/>
              </a:rPr>
              <a:t>1-همزه اصلی باشد</a:t>
            </a:r>
          </a:p>
        </p:txBody>
      </p:sp>
      <p:sp>
        <p:nvSpPr>
          <p:cNvPr id="37" name="Arrow: Pentagon 36">
            <a:extLst>
              <a:ext uri="{FF2B5EF4-FFF2-40B4-BE49-F238E27FC236}">
                <a16:creationId xmlns="" xmlns:a16="http://schemas.microsoft.com/office/drawing/2014/main" id="{A1E26067-25CE-49F4-8C47-B5887EF612C6}"/>
              </a:ext>
            </a:extLst>
          </p:cNvPr>
          <p:cNvSpPr/>
          <p:nvPr/>
        </p:nvSpPr>
        <p:spPr>
          <a:xfrm>
            <a:off x="3744432" y="5409636"/>
            <a:ext cx="3888000" cy="1008000"/>
          </a:xfrm>
          <a:prstGeom prst="homePlate">
            <a:avLst/>
          </a:prstGeom>
          <a:gradFill>
            <a:gsLst>
              <a:gs pos="16000">
                <a:schemeClr val="accent1">
                  <a:lumMod val="5000"/>
                  <a:lumOff val="95000"/>
                </a:schemeClr>
              </a:gs>
              <a:gs pos="54000">
                <a:srgbClr val="FFC000"/>
              </a:gs>
              <a:gs pos="100000">
                <a:schemeClr val="accent1">
                  <a:lumMod val="30000"/>
                  <a:lumOff val="70000"/>
                </a:schemeClr>
              </a:gs>
            </a:gsLst>
            <a:lin ang="135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b="1" dirty="0">
                <a:solidFill>
                  <a:schemeClr val="bg2">
                    <a:lumMod val="50000"/>
                  </a:schemeClr>
                </a:solidFill>
                <a:cs typeface="B Badr" panose="00000400000000000000" pitchFamily="2" charset="-78"/>
              </a:rPr>
              <a:t>3-همزه نه برای تانیث ونه اصلی باشد</a:t>
            </a:r>
          </a:p>
        </p:txBody>
      </p:sp>
      <p:sp>
        <p:nvSpPr>
          <p:cNvPr id="38" name="Rectangle: Rounded Corners 37">
            <a:extLst>
              <a:ext uri="{FF2B5EF4-FFF2-40B4-BE49-F238E27FC236}">
                <a16:creationId xmlns="" xmlns:a16="http://schemas.microsoft.com/office/drawing/2014/main" id="{C71A29E8-7634-45C1-81AF-417843546099}"/>
              </a:ext>
            </a:extLst>
          </p:cNvPr>
          <p:cNvSpPr/>
          <p:nvPr/>
        </p:nvSpPr>
        <p:spPr>
          <a:xfrm>
            <a:off x="171090" y="1743076"/>
            <a:ext cx="3151330" cy="1008000"/>
          </a:xfrm>
          <a:prstGeom prst="roundRect">
            <a:avLst/>
          </a:prstGeom>
          <a:noFill/>
          <a:ln>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lvl="0" algn="ctr" rtl="1"/>
            <a:r>
              <a:rPr lang="fa-IR" sz="2800" dirty="0">
                <a:solidFill>
                  <a:srgbClr val="134770">
                    <a:lumMod val="50000"/>
                  </a:srgbClr>
                </a:solidFill>
                <a:cs typeface="B Badr" panose="00000400000000000000" pitchFamily="2" charset="-78"/>
              </a:rPr>
              <a:t> همزه باقی می ماند.</a:t>
            </a:r>
          </a:p>
          <a:p>
            <a:pPr lvl="0" algn="ctr" rtl="1"/>
            <a:r>
              <a:rPr lang="fa-IR" sz="2800" dirty="0">
                <a:solidFill>
                  <a:srgbClr val="FF0000"/>
                </a:solidFill>
                <a:cs typeface="B Badr" panose="00000400000000000000" pitchFamily="2" charset="-78"/>
              </a:rPr>
              <a:t>مانند:</a:t>
            </a:r>
            <a:r>
              <a:rPr lang="fa-IR" sz="2000" dirty="0">
                <a:solidFill>
                  <a:srgbClr val="FF0000"/>
                </a:solidFill>
                <a:cs typeface="B Badr" panose="00000400000000000000" pitchFamily="2" charset="-78"/>
              </a:rPr>
              <a:t>قّراء = قَرَّائِّی</a:t>
            </a:r>
            <a:endParaRPr lang="fa-IR" sz="2800" dirty="0">
              <a:solidFill>
                <a:srgbClr val="FF0000"/>
              </a:solidFill>
              <a:cs typeface="B Badr" panose="00000400000000000000" pitchFamily="2" charset="-78"/>
            </a:endParaRPr>
          </a:p>
        </p:txBody>
      </p:sp>
      <p:sp>
        <p:nvSpPr>
          <p:cNvPr id="41" name="Rectangle: Rounded Corners 40">
            <a:extLst>
              <a:ext uri="{FF2B5EF4-FFF2-40B4-BE49-F238E27FC236}">
                <a16:creationId xmlns="" xmlns:a16="http://schemas.microsoft.com/office/drawing/2014/main" id="{998ED08F-EE67-4650-8535-CEF4611C0136}"/>
              </a:ext>
            </a:extLst>
          </p:cNvPr>
          <p:cNvSpPr/>
          <p:nvPr/>
        </p:nvSpPr>
        <p:spPr>
          <a:xfrm>
            <a:off x="171090" y="3576356"/>
            <a:ext cx="3151330" cy="1008000"/>
          </a:xfrm>
          <a:prstGeom prst="roundRect">
            <a:avLst/>
          </a:prstGeom>
          <a:noFill/>
          <a:ln>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lvl="0" algn="ctr" rtl="1"/>
            <a:r>
              <a:rPr lang="fa-IR" sz="2800" dirty="0">
                <a:cs typeface="B Badr" panose="00000400000000000000" pitchFamily="2" charset="-78"/>
              </a:rPr>
              <a:t>همزه تبدیل به واو می شود</a:t>
            </a:r>
          </a:p>
          <a:p>
            <a:pPr lvl="0" algn="ctr" rtl="1"/>
            <a:r>
              <a:rPr lang="fa-IR" sz="2800" dirty="0">
                <a:solidFill>
                  <a:srgbClr val="FF0000"/>
                </a:solidFill>
                <a:cs typeface="B Badr" panose="00000400000000000000" pitchFamily="2" charset="-78"/>
              </a:rPr>
              <a:t>مانند:صحراء =صحراوِیّ</a:t>
            </a:r>
            <a:endParaRPr lang="fa-IR" sz="3600" dirty="0">
              <a:solidFill>
                <a:srgbClr val="FF0000"/>
              </a:solidFill>
              <a:cs typeface="B Badr" panose="00000400000000000000" pitchFamily="2" charset="-78"/>
            </a:endParaRPr>
          </a:p>
        </p:txBody>
      </p:sp>
      <p:sp>
        <p:nvSpPr>
          <p:cNvPr id="42" name="Rectangle: Rounded Corners 41">
            <a:extLst>
              <a:ext uri="{FF2B5EF4-FFF2-40B4-BE49-F238E27FC236}">
                <a16:creationId xmlns="" xmlns:a16="http://schemas.microsoft.com/office/drawing/2014/main" id="{E22B99AD-C29F-4F3D-862C-7064375A5523}"/>
              </a:ext>
            </a:extLst>
          </p:cNvPr>
          <p:cNvSpPr/>
          <p:nvPr/>
        </p:nvSpPr>
        <p:spPr>
          <a:xfrm>
            <a:off x="171090" y="5409636"/>
            <a:ext cx="3151330" cy="1008000"/>
          </a:xfrm>
          <a:prstGeom prst="roundRect">
            <a:avLst/>
          </a:prstGeom>
          <a:noFill/>
          <a:ln>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lvl="0" algn="ctr" rtl="1"/>
            <a:r>
              <a:rPr lang="fa-IR" sz="2800" dirty="0">
                <a:cs typeface="B Badr" panose="00000400000000000000" pitchFamily="2" charset="-78"/>
              </a:rPr>
              <a:t>دو وجهی است.</a:t>
            </a:r>
          </a:p>
          <a:p>
            <a:pPr lvl="0" algn="ctr" rtl="1"/>
            <a:r>
              <a:rPr lang="fa-IR" sz="2800" dirty="0">
                <a:solidFill>
                  <a:srgbClr val="FF0000"/>
                </a:solidFill>
                <a:cs typeface="B Badr" panose="00000400000000000000" pitchFamily="2" charset="-78"/>
              </a:rPr>
              <a:t>مانند:سمائِیّ -یا-سماوِیّ</a:t>
            </a:r>
            <a:endParaRPr lang="fa-IR" sz="3600" dirty="0">
              <a:solidFill>
                <a:srgbClr val="FF0000"/>
              </a:solidFill>
              <a:cs typeface="B Badr" panose="00000400000000000000" pitchFamily="2" charset="-78"/>
            </a:endParaRPr>
          </a:p>
        </p:txBody>
      </p:sp>
      <p:sp>
        <p:nvSpPr>
          <p:cNvPr id="43" name="Right Brace 42">
            <a:extLst>
              <a:ext uri="{FF2B5EF4-FFF2-40B4-BE49-F238E27FC236}">
                <a16:creationId xmlns="" xmlns:a16="http://schemas.microsoft.com/office/drawing/2014/main" id="{B1C5925A-2A25-4615-A916-B5B5AEBAE6C7}"/>
              </a:ext>
            </a:extLst>
          </p:cNvPr>
          <p:cNvSpPr/>
          <p:nvPr/>
        </p:nvSpPr>
        <p:spPr>
          <a:xfrm>
            <a:off x="7497370" y="1481528"/>
            <a:ext cx="572064" cy="5216577"/>
          </a:xfrm>
          <a:prstGeom prst="rightBrace">
            <a:avLst>
              <a:gd name="adj1" fmla="val 50259"/>
              <a:gd name="adj2" fmla="val 50000"/>
            </a:avLst>
          </a:prstGeom>
          <a:ln w="38100">
            <a:solidFill>
              <a:srgbClr val="002060"/>
            </a:solidFill>
            <a:prstDash val="sysDot"/>
          </a:ln>
        </p:spPr>
        <p:style>
          <a:lnRef idx="1">
            <a:schemeClr val="dk1"/>
          </a:lnRef>
          <a:fillRef idx="0">
            <a:schemeClr val="dk1"/>
          </a:fillRef>
          <a:effectRef idx="0">
            <a:schemeClr val="dk1"/>
          </a:effectRef>
          <a:fontRef idx="minor">
            <a:schemeClr val="tx1"/>
          </a:fontRef>
        </p:style>
        <p:txBody>
          <a:bodyPr rtlCol="1" anchor="ctr"/>
          <a:lstStyle/>
          <a:p>
            <a:pPr algn="ctr"/>
            <a:endParaRPr lang="fa-IR"/>
          </a:p>
        </p:txBody>
      </p:sp>
      <p:sp>
        <p:nvSpPr>
          <p:cNvPr id="15" name="Scroll: Horizontal 14">
            <a:extLst>
              <a:ext uri="{FF2B5EF4-FFF2-40B4-BE49-F238E27FC236}">
                <a16:creationId xmlns="" xmlns:a16="http://schemas.microsoft.com/office/drawing/2014/main" id="{8F934EAE-41FF-4341-B1F3-5A28DF5EA731}"/>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16" name="Cube 15">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Tree>
    <p:extLst>
      <p:ext uri="{BB962C8B-B14F-4D97-AF65-F5344CB8AC3E}">
        <p14:creationId xmlns:p14="http://schemas.microsoft.com/office/powerpoint/2010/main" val="36284141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right)">
                                      <p:cBhvr>
                                        <p:cTn id="19" dur="10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33" grpId="0" animBg="1"/>
      <p:bldP spid="35" grpId="0" animBg="1"/>
      <p:bldP spid="37" grpId="0" animBg="1"/>
      <p:bldP spid="38" grpId="0" animBg="1"/>
      <p:bldP spid="41" grpId="0" animBg="1"/>
      <p:bldP spid="42" grpId="0" animBg="1"/>
      <p:bldP spid="43"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ube 17"/>
          <p:cNvSpPr/>
          <p:nvPr/>
        </p:nvSpPr>
        <p:spPr>
          <a:xfrm>
            <a:off x="10388871" y="422037"/>
            <a:ext cx="1692000" cy="740980"/>
          </a:xfrm>
          <a:prstGeom prst="cube">
            <a:avLst/>
          </a:prstGeom>
          <a:solidFill>
            <a:srgbClr val="F2EC7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srgbClr val="002060"/>
                </a:solidFill>
                <a:cs typeface="B Badr" panose="00000400000000000000" pitchFamily="2" charset="-78"/>
              </a:rPr>
              <a:t>3-منسوب</a:t>
            </a:r>
          </a:p>
        </p:txBody>
      </p:sp>
      <p:sp>
        <p:nvSpPr>
          <p:cNvPr id="3" name="Callout: Left Arrow 2">
            <a:extLst>
              <a:ext uri="{FF2B5EF4-FFF2-40B4-BE49-F238E27FC236}">
                <a16:creationId xmlns="" xmlns:a16="http://schemas.microsoft.com/office/drawing/2014/main" id="{6D278579-E058-4D90-86E5-9C1E72E48CB2}"/>
              </a:ext>
            </a:extLst>
          </p:cNvPr>
          <p:cNvSpPr/>
          <p:nvPr/>
        </p:nvSpPr>
        <p:spPr>
          <a:xfrm>
            <a:off x="11437495" y="1367228"/>
            <a:ext cx="643376" cy="5361482"/>
          </a:xfrm>
          <a:prstGeom prst="leftArrowCallou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2800" dirty="0">
                <a:solidFill>
                  <a:srgbClr val="002060"/>
                </a:solidFill>
                <a:cs typeface="B Titr" panose="00000700000000000000" pitchFamily="2" charset="-78"/>
              </a:rPr>
              <a:t>ساخت اسم منسوب</a:t>
            </a:r>
          </a:p>
        </p:txBody>
      </p:sp>
      <p:sp>
        <p:nvSpPr>
          <p:cNvPr id="20" name="Flowchart: Alternate Process 19">
            <a:extLst>
              <a:ext uri="{FF2B5EF4-FFF2-40B4-BE49-F238E27FC236}">
                <a16:creationId xmlns="" xmlns:a16="http://schemas.microsoft.com/office/drawing/2014/main" id="{E725471D-40B2-4656-806A-051A0778E7F6}"/>
              </a:ext>
            </a:extLst>
          </p:cNvPr>
          <p:cNvSpPr/>
          <p:nvPr/>
        </p:nvSpPr>
        <p:spPr>
          <a:xfrm>
            <a:off x="8393183" y="3729816"/>
            <a:ext cx="2520000" cy="720000"/>
          </a:xfrm>
          <a:prstGeom prst="flowChartAlternateProcess">
            <a:avLst/>
          </a:prstGeom>
          <a:solidFill>
            <a:schemeClr val="accent3">
              <a:lumMod val="20000"/>
              <a:lumOff val="8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a:solidFill>
                  <a:srgbClr val="002060"/>
                </a:solidFill>
                <a:cs typeface="B Badr" panose="00000400000000000000" pitchFamily="2" charset="-78"/>
              </a:rPr>
              <a:t>5-اسم منقوص</a:t>
            </a:r>
          </a:p>
        </p:txBody>
      </p:sp>
      <p:sp>
        <p:nvSpPr>
          <p:cNvPr id="35" name="Arrow: Pentagon 34">
            <a:extLst>
              <a:ext uri="{FF2B5EF4-FFF2-40B4-BE49-F238E27FC236}">
                <a16:creationId xmlns="" xmlns:a16="http://schemas.microsoft.com/office/drawing/2014/main" id="{A25983FB-1466-4817-9F5D-3DE884A17539}"/>
              </a:ext>
            </a:extLst>
          </p:cNvPr>
          <p:cNvSpPr/>
          <p:nvPr/>
        </p:nvSpPr>
        <p:spPr>
          <a:xfrm>
            <a:off x="3744432" y="1743076"/>
            <a:ext cx="3888000" cy="1008000"/>
          </a:xfrm>
          <a:prstGeom prst="homePlate">
            <a:avLst/>
          </a:prstGeom>
          <a:gradFill>
            <a:gsLst>
              <a:gs pos="23000">
                <a:schemeClr val="accent5">
                  <a:lumMod val="40000"/>
                  <a:lumOff val="60000"/>
                </a:schemeClr>
              </a:gs>
              <a:gs pos="100000">
                <a:srgbClr val="00B0F0"/>
              </a:gs>
              <a:gs pos="42000">
                <a:schemeClr val="bg1"/>
              </a:gs>
            </a:gsLst>
            <a:lin ang="13500000" scaled="1"/>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2060"/>
                </a:solidFill>
                <a:cs typeface="B Badr" panose="00000400000000000000" pitchFamily="2" charset="-78"/>
              </a:rPr>
              <a:t>1-«یاء»حرف سوم یا چهارم باشد</a:t>
            </a:r>
          </a:p>
        </p:txBody>
      </p:sp>
      <p:sp>
        <p:nvSpPr>
          <p:cNvPr id="37" name="Arrow: Pentagon 36">
            <a:extLst>
              <a:ext uri="{FF2B5EF4-FFF2-40B4-BE49-F238E27FC236}">
                <a16:creationId xmlns="" xmlns:a16="http://schemas.microsoft.com/office/drawing/2014/main" id="{A1E26067-25CE-49F4-8C47-B5887EF612C6}"/>
              </a:ext>
            </a:extLst>
          </p:cNvPr>
          <p:cNvSpPr/>
          <p:nvPr/>
        </p:nvSpPr>
        <p:spPr>
          <a:xfrm>
            <a:off x="3744432" y="5409636"/>
            <a:ext cx="3888000" cy="1008000"/>
          </a:xfrm>
          <a:prstGeom prst="homePlate">
            <a:avLst/>
          </a:prstGeom>
          <a:gradFill>
            <a:gsLst>
              <a:gs pos="23000">
                <a:schemeClr val="accent5">
                  <a:lumMod val="40000"/>
                  <a:lumOff val="60000"/>
                </a:schemeClr>
              </a:gs>
              <a:gs pos="100000">
                <a:srgbClr val="00B0F0"/>
              </a:gs>
              <a:gs pos="42000">
                <a:schemeClr val="bg1"/>
              </a:gs>
            </a:gsLst>
            <a:lin ang="135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b="1" dirty="0">
                <a:solidFill>
                  <a:schemeClr val="bg2">
                    <a:lumMod val="50000"/>
                  </a:schemeClr>
                </a:solidFill>
                <a:cs typeface="B Badr" panose="00000400000000000000" pitchFamily="2" charset="-78"/>
              </a:rPr>
              <a:t>2-«یاء» حرف پنجم یابیشترباشد</a:t>
            </a:r>
          </a:p>
        </p:txBody>
      </p:sp>
      <p:sp>
        <p:nvSpPr>
          <p:cNvPr id="38" name="Rectangle: Rounded Corners 37">
            <a:extLst>
              <a:ext uri="{FF2B5EF4-FFF2-40B4-BE49-F238E27FC236}">
                <a16:creationId xmlns="" xmlns:a16="http://schemas.microsoft.com/office/drawing/2014/main" id="{C71A29E8-7634-45C1-81AF-417843546099}"/>
              </a:ext>
            </a:extLst>
          </p:cNvPr>
          <p:cNvSpPr/>
          <p:nvPr/>
        </p:nvSpPr>
        <p:spPr>
          <a:xfrm>
            <a:off x="171090" y="1743076"/>
            <a:ext cx="3151330" cy="1008000"/>
          </a:xfrm>
          <a:prstGeom prst="roundRect">
            <a:avLst/>
          </a:prstGeom>
          <a:noFill/>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1" anchor="t"/>
          <a:lstStyle/>
          <a:p>
            <a:pPr lvl="0" algn="ctr" rtl="1"/>
            <a:r>
              <a:rPr lang="fa-IR" sz="2600" b="1" dirty="0">
                <a:solidFill>
                  <a:srgbClr val="134770">
                    <a:lumMod val="50000"/>
                  </a:srgbClr>
                </a:solidFill>
                <a:cs typeface="B Badr" panose="00000400000000000000" pitchFamily="2" charset="-78"/>
              </a:rPr>
              <a:t> «یاء» قلب به واو می شود.</a:t>
            </a:r>
          </a:p>
          <a:p>
            <a:pPr algn="r" rtl="1"/>
            <a:r>
              <a:rPr lang="fa-IR" sz="2400" dirty="0">
                <a:solidFill>
                  <a:srgbClr val="FF0000"/>
                </a:solidFill>
                <a:cs typeface="B Badr" panose="00000400000000000000" pitchFamily="2" charset="-78"/>
              </a:rPr>
              <a:t>عَمی= عَمَوِ یّ – ثانی = ثانَوِیّ</a:t>
            </a:r>
          </a:p>
        </p:txBody>
      </p:sp>
      <p:sp>
        <p:nvSpPr>
          <p:cNvPr id="42" name="Rectangle: Rounded Corners 41">
            <a:extLst>
              <a:ext uri="{FF2B5EF4-FFF2-40B4-BE49-F238E27FC236}">
                <a16:creationId xmlns="" xmlns:a16="http://schemas.microsoft.com/office/drawing/2014/main" id="{E22B99AD-C29F-4F3D-862C-7064375A5523}"/>
              </a:ext>
            </a:extLst>
          </p:cNvPr>
          <p:cNvSpPr/>
          <p:nvPr/>
        </p:nvSpPr>
        <p:spPr>
          <a:xfrm>
            <a:off x="171090" y="5409636"/>
            <a:ext cx="3151330" cy="1008000"/>
          </a:xfrm>
          <a:prstGeom prst="roundRect">
            <a:avLst/>
          </a:prstGeom>
          <a:noFill/>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1" anchor="ctr"/>
          <a:lstStyle/>
          <a:p>
            <a:pPr lvl="0" algn="ctr" rtl="1"/>
            <a:r>
              <a:rPr lang="fa-IR" sz="2800" dirty="0">
                <a:cs typeface="B Badr" panose="00000400000000000000" pitchFamily="2" charset="-78"/>
              </a:rPr>
              <a:t>یاء حذف می شود.</a:t>
            </a:r>
          </a:p>
          <a:p>
            <a:pPr lvl="0" algn="r" rtl="1"/>
            <a:r>
              <a:rPr lang="fa-IR" sz="2800" dirty="0">
                <a:cs typeface="B Badr" panose="00000400000000000000" pitchFamily="2" charset="-78"/>
              </a:rPr>
              <a:t>مانند:</a:t>
            </a:r>
            <a:r>
              <a:rPr lang="fa-IR" sz="2200" b="1" dirty="0">
                <a:solidFill>
                  <a:srgbClr val="FF0000"/>
                </a:solidFill>
                <a:cs typeface="B Badr" panose="00000400000000000000" pitchFamily="2" charset="-78"/>
              </a:rPr>
              <a:t>مُشتَرِی- مُشتر+ یّ=مُشتَرِیّ</a:t>
            </a:r>
          </a:p>
        </p:txBody>
      </p:sp>
      <p:sp>
        <p:nvSpPr>
          <p:cNvPr id="43" name="Right Brace 42">
            <a:extLst>
              <a:ext uri="{FF2B5EF4-FFF2-40B4-BE49-F238E27FC236}">
                <a16:creationId xmlns="" xmlns:a16="http://schemas.microsoft.com/office/drawing/2014/main" id="{B1C5925A-2A25-4615-A916-B5B5AEBAE6C7}"/>
              </a:ext>
            </a:extLst>
          </p:cNvPr>
          <p:cNvSpPr/>
          <p:nvPr/>
        </p:nvSpPr>
        <p:spPr>
          <a:xfrm>
            <a:off x="7497370" y="1481528"/>
            <a:ext cx="572064" cy="5216577"/>
          </a:xfrm>
          <a:prstGeom prst="rightBrace">
            <a:avLst>
              <a:gd name="adj1" fmla="val 50259"/>
              <a:gd name="adj2" fmla="val 50000"/>
            </a:avLst>
          </a:prstGeom>
          <a:ln w="38100">
            <a:solidFill>
              <a:srgbClr val="FF0000"/>
            </a:solidFill>
            <a:prstDash val="sysDot"/>
          </a:ln>
        </p:spPr>
        <p:style>
          <a:lnRef idx="1">
            <a:schemeClr val="dk1"/>
          </a:lnRef>
          <a:fillRef idx="0">
            <a:schemeClr val="dk1"/>
          </a:fillRef>
          <a:effectRef idx="0">
            <a:schemeClr val="dk1"/>
          </a:effectRef>
          <a:fontRef idx="minor">
            <a:schemeClr val="tx1"/>
          </a:fontRef>
        </p:style>
        <p:txBody>
          <a:bodyPr rtlCol="1" anchor="ctr"/>
          <a:lstStyle/>
          <a:p>
            <a:pPr algn="ctr"/>
            <a:endParaRPr lang="fa-IR"/>
          </a:p>
        </p:txBody>
      </p:sp>
      <p:sp>
        <p:nvSpPr>
          <p:cNvPr id="13" name="Scroll: Horizontal 12">
            <a:extLst>
              <a:ext uri="{FF2B5EF4-FFF2-40B4-BE49-F238E27FC236}">
                <a16:creationId xmlns="" xmlns:a16="http://schemas.microsoft.com/office/drawing/2014/main" id="{59A024E4-D380-4A30-ABC1-7943B4E3D341}"/>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14" name="Cube 13">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Tree>
    <p:extLst>
      <p:ext uri="{BB962C8B-B14F-4D97-AF65-F5344CB8AC3E}">
        <p14:creationId xmlns:p14="http://schemas.microsoft.com/office/powerpoint/2010/main" val="359888832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right)">
                                      <p:cBhvr>
                                        <p:cTn id="19" dur="10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Effect transition="in" filter="fade">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35" grpId="0" animBg="1"/>
      <p:bldP spid="37" grpId="0" animBg="1"/>
      <p:bldP spid="38" grpId="0" animBg="1"/>
      <p:bldP spid="42" grpId="0" animBg="1"/>
      <p:bldP spid="43"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ube 17"/>
          <p:cNvSpPr/>
          <p:nvPr/>
        </p:nvSpPr>
        <p:spPr>
          <a:xfrm>
            <a:off x="10388871" y="422037"/>
            <a:ext cx="1692000" cy="740980"/>
          </a:xfrm>
          <a:prstGeom prst="cube">
            <a:avLst/>
          </a:prstGeom>
          <a:solidFill>
            <a:srgbClr val="F2EC7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srgbClr val="002060"/>
                </a:solidFill>
                <a:cs typeface="B Badr" panose="00000400000000000000" pitchFamily="2" charset="-78"/>
              </a:rPr>
              <a:t>3-منسوب</a:t>
            </a:r>
          </a:p>
        </p:txBody>
      </p:sp>
      <p:sp>
        <p:nvSpPr>
          <p:cNvPr id="3" name="Callout: Left Arrow 2">
            <a:extLst>
              <a:ext uri="{FF2B5EF4-FFF2-40B4-BE49-F238E27FC236}">
                <a16:creationId xmlns="" xmlns:a16="http://schemas.microsoft.com/office/drawing/2014/main" id="{6D278579-E058-4D90-86E5-9C1E72E48CB2}"/>
              </a:ext>
            </a:extLst>
          </p:cNvPr>
          <p:cNvSpPr/>
          <p:nvPr/>
        </p:nvSpPr>
        <p:spPr>
          <a:xfrm>
            <a:off x="11437495" y="1163017"/>
            <a:ext cx="643376" cy="5679993"/>
          </a:xfrm>
          <a:prstGeom prst="leftArrowCallou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2800" dirty="0">
                <a:solidFill>
                  <a:srgbClr val="002060"/>
                </a:solidFill>
                <a:cs typeface="B Titr" panose="00000700000000000000" pitchFamily="2" charset="-78"/>
              </a:rPr>
              <a:t>ساخت اسم منسوب</a:t>
            </a:r>
          </a:p>
        </p:txBody>
      </p:sp>
      <p:sp>
        <p:nvSpPr>
          <p:cNvPr id="20" name="Flowchart: Alternate Process 19">
            <a:extLst>
              <a:ext uri="{FF2B5EF4-FFF2-40B4-BE49-F238E27FC236}">
                <a16:creationId xmlns="" xmlns:a16="http://schemas.microsoft.com/office/drawing/2014/main" id="{E725471D-40B2-4656-806A-051A0778E7F6}"/>
              </a:ext>
            </a:extLst>
          </p:cNvPr>
          <p:cNvSpPr/>
          <p:nvPr/>
        </p:nvSpPr>
        <p:spPr>
          <a:xfrm>
            <a:off x="10599855" y="1439062"/>
            <a:ext cx="867168" cy="4996891"/>
          </a:xfrm>
          <a:prstGeom prst="flowChartAlternateProcess">
            <a:avLst/>
          </a:prstGeom>
          <a:solidFill>
            <a:schemeClr val="accent3">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r" rtl="1"/>
            <a:r>
              <a:rPr lang="fa-IR" sz="3200" b="1" dirty="0">
                <a:solidFill>
                  <a:srgbClr val="002060"/>
                </a:solidFill>
                <a:cs typeface="B Badr" panose="00000400000000000000" pitchFamily="2" charset="-78"/>
              </a:rPr>
              <a:t>6-آنچه به «یاء» مشدد ختم می شود</a:t>
            </a:r>
          </a:p>
        </p:txBody>
      </p:sp>
      <p:sp>
        <p:nvSpPr>
          <p:cNvPr id="6" name="Rectangle: Rounded Corners 5">
            <a:extLst>
              <a:ext uri="{FF2B5EF4-FFF2-40B4-BE49-F238E27FC236}">
                <a16:creationId xmlns="" xmlns:a16="http://schemas.microsoft.com/office/drawing/2014/main" id="{C3D7D9B2-538E-4067-8836-4F004DB8FA88}"/>
              </a:ext>
            </a:extLst>
          </p:cNvPr>
          <p:cNvSpPr/>
          <p:nvPr/>
        </p:nvSpPr>
        <p:spPr>
          <a:xfrm>
            <a:off x="7785319" y="1154232"/>
            <a:ext cx="2160000" cy="900000"/>
          </a:xfrm>
          <a:prstGeom prst="roundRect">
            <a:avLst/>
          </a:prstGeom>
          <a:solidFill>
            <a:srgbClr val="D5FB9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200" b="1" dirty="0">
                <a:solidFill>
                  <a:srgbClr val="002060"/>
                </a:solidFill>
                <a:cs typeface="B Badr" panose="00000400000000000000" pitchFamily="2" charset="-78"/>
              </a:rPr>
              <a:t>1-اگر قبل از یاء مشدد یک حرف بیاید</a:t>
            </a:r>
          </a:p>
        </p:txBody>
      </p:sp>
      <p:cxnSp>
        <p:nvCxnSpPr>
          <p:cNvPr id="8" name="Straight Arrow Connector 7">
            <a:extLst>
              <a:ext uri="{FF2B5EF4-FFF2-40B4-BE49-F238E27FC236}">
                <a16:creationId xmlns="" xmlns:a16="http://schemas.microsoft.com/office/drawing/2014/main" id="{8A1CAA25-E9F5-493E-A8FC-A508375A5638}"/>
              </a:ext>
            </a:extLst>
          </p:cNvPr>
          <p:cNvCxnSpPr>
            <a:cxnSpLocks/>
            <a:stCxn id="6" idx="1"/>
            <a:endCxn id="24" idx="3"/>
          </p:cNvCxnSpPr>
          <p:nvPr/>
        </p:nvCxnSpPr>
        <p:spPr>
          <a:xfrm flipH="1" flipV="1">
            <a:off x="6790009" y="838803"/>
            <a:ext cx="995310" cy="765429"/>
          </a:xfrm>
          <a:prstGeom prst="straightConnector1">
            <a:avLst/>
          </a:prstGeom>
          <a:ln w="76200">
            <a:solidFill>
              <a:srgbClr val="0070C0"/>
            </a:solidFill>
            <a:tailEnd type="triangle"/>
          </a:ln>
        </p:spPr>
        <p:style>
          <a:lnRef idx="1">
            <a:schemeClr val="accent2"/>
          </a:lnRef>
          <a:fillRef idx="0">
            <a:schemeClr val="accent2"/>
          </a:fillRef>
          <a:effectRef idx="0">
            <a:schemeClr val="accent2"/>
          </a:effectRef>
          <a:fontRef idx="minor">
            <a:schemeClr val="tx1"/>
          </a:fontRef>
        </p:style>
      </p:cxnSp>
      <p:sp>
        <p:nvSpPr>
          <p:cNvPr id="24" name="Rectangle: Rounded Corners 23">
            <a:extLst>
              <a:ext uri="{FF2B5EF4-FFF2-40B4-BE49-F238E27FC236}">
                <a16:creationId xmlns="" xmlns:a16="http://schemas.microsoft.com/office/drawing/2014/main" id="{7278E230-3396-4E92-B37E-47C26A4B9A0A}"/>
              </a:ext>
            </a:extLst>
          </p:cNvPr>
          <p:cNvSpPr/>
          <p:nvPr/>
        </p:nvSpPr>
        <p:spPr>
          <a:xfrm>
            <a:off x="3192904" y="478803"/>
            <a:ext cx="3597105" cy="720000"/>
          </a:xfrm>
          <a:prstGeom prst="roundRect">
            <a:avLst/>
          </a:prstGeom>
          <a:gradFill>
            <a:gsLst>
              <a:gs pos="0">
                <a:srgbClr val="FFFF00"/>
              </a:gs>
              <a:gs pos="75000">
                <a:srgbClr val="00B0F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200" b="1" dirty="0">
                <a:solidFill>
                  <a:srgbClr val="002060"/>
                </a:solidFill>
                <a:cs typeface="B Badr" panose="00000400000000000000" pitchFamily="2" charset="-78"/>
              </a:rPr>
              <a:t>الف)یاء اوّل به اصلش بر می گردد.چه یاء باشد چه واو</a:t>
            </a:r>
          </a:p>
        </p:txBody>
      </p:sp>
      <p:sp>
        <p:nvSpPr>
          <p:cNvPr id="25" name="Rectangle: Rounded Corners 24">
            <a:extLst>
              <a:ext uri="{FF2B5EF4-FFF2-40B4-BE49-F238E27FC236}">
                <a16:creationId xmlns="" xmlns:a16="http://schemas.microsoft.com/office/drawing/2014/main" id="{5616AC29-F0A4-4276-B7BD-AD4CDCB4371E}"/>
              </a:ext>
            </a:extLst>
          </p:cNvPr>
          <p:cNvSpPr/>
          <p:nvPr/>
        </p:nvSpPr>
        <p:spPr>
          <a:xfrm>
            <a:off x="7787796" y="5337522"/>
            <a:ext cx="2160000" cy="900000"/>
          </a:xfrm>
          <a:prstGeom prst="roundRect">
            <a:avLst/>
          </a:prstGeom>
          <a:solidFill>
            <a:srgbClr val="D5FB97"/>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400" b="1" dirty="0">
                <a:solidFill>
                  <a:srgbClr val="002060"/>
                </a:solidFill>
                <a:cs typeface="B Badr" panose="00000400000000000000" pitchFamily="2" charset="-78"/>
              </a:rPr>
              <a:t>3</a:t>
            </a:r>
            <a:r>
              <a:rPr lang="fa-IR" sz="2200" b="1" dirty="0">
                <a:solidFill>
                  <a:srgbClr val="002060"/>
                </a:solidFill>
                <a:cs typeface="B Badr" panose="00000400000000000000" pitchFamily="2" charset="-78"/>
              </a:rPr>
              <a:t>-قبل از یاء مشددّه،</a:t>
            </a:r>
          </a:p>
          <a:p>
            <a:pPr algn="r" rtl="1"/>
            <a:r>
              <a:rPr lang="fa-IR" sz="2200" b="1" dirty="0">
                <a:solidFill>
                  <a:srgbClr val="002060"/>
                </a:solidFill>
                <a:cs typeface="B Badr" panose="00000400000000000000" pitchFamily="2" charset="-78"/>
              </a:rPr>
              <a:t>سه حرف یابیشتربیاید</a:t>
            </a:r>
            <a:r>
              <a:rPr lang="fa-IR" sz="2200" b="1" dirty="0">
                <a:solidFill>
                  <a:schemeClr val="bg1"/>
                </a:solidFill>
                <a:cs typeface="B Badr" panose="00000400000000000000" pitchFamily="2" charset="-78"/>
              </a:rPr>
              <a:t>.</a:t>
            </a:r>
          </a:p>
        </p:txBody>
      </p:sp>
      <p:cxnSp>
        <p:nvCxnSpPr>
          <p:cNvPr id="26" name="Straight Arrow Connector 25">
            <a:extLst>
              <a:ext uri="{FF2B5EF4-FFF2-40B4-BE49-F238E27FC236}">
                <a16:creationId xmlns="" xmlns:a16="http://schemas.microsoft.com/office/drawing/2014/main" id="{2A24D594-D440-4E2B-9788-FA3B962B7487}"/>
              </a:ext>
            </a:extLst>
          </p:cNvPr>
          <p:cNvCxnSpPr>
            <a:cxnSpLocks/>
          </p:cNvCxnSpPr>
          <p:nvPr/>
        </p:nvCxnSpPr>
        <p:spPr>
          <a:xfrm flipH="1">
            <a:off x="9964917" y="3929771"/>
            <a:ext cx="612000" cy="0"/>
          </a:xfrm>
          <a:prstGeom prst="straightConnector1">
            <a:avLst/>
          </a:prstGeom>
          <a:ln w="76200">
            <a:solidFill>
              <a:srgbClr val="0070C0"/>
            </a:solidFill>
            <a:tailEnd type="triangle"/>
          </a:ln>
        </p:spPr>
        <p:style>
          <a:lnRef idx="1">
            <a:schemeClr val="accent2"/>
          </a:lnRef>
          <a:fillRef idx="0">
            <a:schemeClr val="accent2"/>
          </a:fillRef>
          <a:effectRef idx="0">
            <a:schemeClr val="accent2"/>
          </a:effectRef>
          <a:fontRef idx="minor">
            <a:schemeClr val="tx1"/>
          </a:fontRef>
        </p:style>
      </p:cxnSp>
      <p:sp>
        <p:nvSpPr>
          <p:cNvPr id="27" name="Rectangle: Rounded Corners 26">
            <a:extLst>
              <a:ext uri="{FF2B5EF4-FFF2-40B4-BE49-F238E27FC236}">
                <a16:creationId xmlns="" xmlns:a16="http://schemas.microsoft.com/office/drawing/2014/main" id="{128FE6CB-4D25-4753-A0A4-66257AE7E7DF}"/>
              </a:ext>
            </a:extLst>
          </p:cNvPr>
          <p:cNvSpPr/>
          <p:nvPr/>
        </p:nvSpPr>
        <p:spPr>
          <a:xfrm>
            <a:off x="4436535" y="3387482"/>
            <a:ext cx="2709866" cy="1152000"/>
          </a:xfrm>
          <a:prstGeom prst="roundRect">
            <a:avLst/>
          </a:prstGeom>
          <a:solidFill>
            <a:srgbClr val="E9BA9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fa-IR" sz="2400" b="1" dirty="0">
                <a:solidFill>
                  <a:srgbClr val="002060"/>
                </a:solidFill>
                <a:cs typeface="B Badr" panose="00000400000000000000" pitchFamily="2" charset="-78"/>
              </a:rPr>
              <a:t>در این مورد بجای یاء مشدّده، یک واو می آوریم</a:t>
            </a:r>
          </a:p>
        </p:txBody>
      </p:sp>
      <p:cxnSp>
        <p:nvCxnSpPr>
          <p:cNvPr id="15" name="Straight Arrow Connector 14">
            <a:extLst>
              <a:ext uri="{FF2B5EF4-FFF2-40B4-BE49-F238E27FC236}">
                <a16:creationId xmlns="" xmlns:a16="http://schemas.microsoft.com/office/drawing/2014/main" id="{70E99927-E1AB-4BE8-9EDB-A8BC0FD804EA}"/>
              </a:ext>
            </a:extLst>
          </p:cNvPr>
          <p:cNvCxnSpPr>
            <a:cxnSpLocks/>
            <a:stCxn id="20" idx="1"/>
            <a:endCxn id="6" idx="3"/>
          </p:cNvCxnSpPr>
          <p:nvPr/>
        </p:nvCxnSpPr>
        <p:spPr>
          <a:xfrm flipH="1" flipV="1">
            <a:off x="9945319" y="1604232"/>
            <a:ext cx="654536" cy="2333276"/>
          </a:xfrm>
          <a:prstGeom prst="straightConnector1">
            <a:avLst/>
          </a:prstGeom>
          <a:ln w="38100">
            <a:solidFill>
              <a:srgbClr val="0070C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 xmlns:a16="http://schemas.microsoft.com/office/drawing/2014/main" id="{42D90D5B-A107-465F-84B2-A5B0A39CADE6}"/>
              </a:ext>
            </a:extLst>
          </p:cNvPr>
          <p:cNvCxnSpPr>
            <a:cxnSpLocks/>
            <a:stCxn id="20" idx="1"/>
          </p:cNvCxnSpPr>
          <p:nvPr/>
        </p:nvCxnSpPr>
        <p:spPr>
          <a:xfrm flipH="1">
            <a:off x="9987855" y="3937508"/>
            <a:ext cx="612000" cy="1837626"/>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sp>
        <p:nvSpPr>
          <p:cNvPr id="21" name="Rectangle: Rounded Corners 20">
            <a:extLst>
              <a:ext uri="{FF2B5EF4-FFF2-40B4-BE49-F238E27FC236}">
                <a16:creationId xmlns="" xmlns:a16="http://schemas.microsoft.com/office/drawing/2014/main" id="{5BF371C9-8200-4230-B50D-437FBC644F0A}"/>
              </a:ext>
            </a:extLst>
          </p:cNvPr>
          <p:cNvSpPr/>
          <p:nvPr/>
        </p:nvSpPr>
        <p:spPr>
          <a:xfrm>
            <a:off x="7797093" y="3498700"/>
            <a:ext cx="2196000" cy="900000"/>
          </a:xfrm>
          <a:prstGeom prst="roundRect">
            <a:avLst/>
          </a:prstGeom>
          <a:solidFill>
            <a:srgbClr val="D5FB97"/>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400" b="1" dirty="0">
                <a:solidFill>
                  <a:srgbClr val="002060"/>
                </a:solidFill>
                <a:cs typeface="B Badr" panose="00000400000000000000" pitchFamily="2" charset="-78"/>
              </a:rPr>
              <a:t>2-قبل از یاء مشددّه،</a:t>
            </a:r>
          </a:p>
          <a:p>
            <a:pPr algn="r" rtl="1"/>
            <a:r>
              <a:rPr lang="fa-IR" sz="2400" b="1" dirty="0">
                <a:solidFill>
                  <a:srgbClr val="002060"/>
                </a:solidFill>
                <a:cs typeface="B Badr" panose="00000400000000000000" pitchFamily="2" charset="-78"/>
              </a:rPr>
              <a:t>دو حرف بیاید</a:t>
            </a:r>
            <a:endParaRPr lang="fa-IR" b="1" dirty="0">
              <a:solidFill>
                <a:srgbClr val="002060"/>
              </a:solidFill>
              <a:cs typeface="B Badr" panose="00000400000000000000" pitchFamily="2" charset="-78"/>
            </a:endParaRPr>
          </a:p>
        </p:txBody>
      </p:sp>
      <p:sp>
        <p:nvSpPr>
          <p:cNvPr id="30" name="Rectangle: Rounded Corners 29">
            <a:extLst>
              <a:ext uri="{FF2B5EF4-FFF2-40B4-BE49-F238E27FC236}">
                <a16:creationId xmlns="" xmlns:a16="http://schemas.microsoft.com/office/drawing/2014/main" id="{74C0853D-2559-4C01-85D4-832F45A9B27E}"/>
              </a:ext>
            </a:extLst>
          </p:cNvPr>
          <p:cNvSpPr/>
          <p:nvPr/>
        </p:nvSpPr>
        <p:spPr>
          <a:xfrm>
            <a:off x="1903749" y="2800766"/>
            <a:ext cx="1827185" cy="100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b="1" dirty="0">
                <a:solidFill>
                  <a:srgbClr val="002060"/>
                </a:solidFill>
                <a:cs typeface="B Badr" panose="00000400000000000000" pitchFamily="2" charset="-78"/>
              </a:rPr>
              <a:t>الف)یاء اوّل حذف می شود</a:t>
            </a:r>
          </a:p>
        </p:txBody>
      </p:sp>
      <p:sp>
        <p:nvSpPr>
          <p:cNvPr id="32" name="Rectangle: Rounded Corners 31">
            <a:extLst>
              <a:ext uri="{FF2B5EF4-FFF2-40B4-BE49-F238E27FC236}">
                <a16:creationId xmlns="" xmlns:a16="http://schemas.microsoft.com/office/drawing/2014/main" id="{84BC9519-F727-40F9-955D-0B270F844344}"/>
              </a:ext>
            </a:extLst>
          </p:cNvPr>
          <p:cNvSpPr/>
          <p:nvPr/>
        </p:nvSpPr>
        <p:spPr>
          <a:xfrm>
            <a:off x="1903751" y="3937476"/>
            <a:ext cx="1827184" cy="100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400" b="1" dirty="0">
                <a:solidFill>
                  <a:srgbClr val="002060"/>
                </a:solidFill>
                <a:cs typeface="B Badr" panose="00000400000000000000" pitchFamily="2" charset="-78"/>
              </a:rPr>
              <a:t>ب) یاء دوم قلب به واو می شود</a:t>
            </a:r>
            <a:r>
              <a:rPr lang="fa-IR" sz="2800" b="1" dirty="0">
                <a:solidFill>
                  <a:srgbClr val="002060"/>
                </a:solidFill>
                <a:cs typeface="B Badr" panose="00000400000000000000" pitchFamily="2" charset="-78"/>
              </a:rPr>
              <a:t>.</a:t>
            </a:r>
          </a:p>
        </p:txBody>
      </p:sp>
      <p:cxnSp>
        <p:nvCxnSpPr>
          <p:cNvPr id="34" name="Straight Arrow Connector 33">
            <a:extLst>
              <a:ext uri="{FF2B5EF4-FFF2-40B4-BE49-F238E27FC236}">
                <a16:creationId xmlns="" xmlns:a16="http://schemas.microsoft.com/office/drawing/2014/main" id="{E40EACC5-6F9E-4FBE-8621-D2140C9AD59C}"/>
              </a:ext>
            </a:extLst>
          </p:cNvPr>
          <p:cNvCxnSpPr>
            <a:cxnSpLocks/>
            <a:endCxn id="30" idx="3"/>
          </p:cNvCxnSpPr>
          <p:nvPr/>
        </p:nvCxnSpPr>
        <p:spPr>
          <a:xfrm flipH="1" flipV="1">
            <a:off x="3730934" y="3304721"/>
            <a:ext cx="705603" cy="612000"/>
          </a:xfrm>
          <a:prstGeom prst="straightConnector1">
            <a:avLst/>
          </a:prstGeom>
          <a:ln w="76200">
            <a:solidFill>
              <a:schemeClr val="accent5">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36" name="Straight Arrow Connector 35">
            <a:extLst>
              <a:ext uri="{FF2B5EF4-FFF2-40B4-BE49-F238E27FC236}">
                <a16:creationId xmlns="" xmlns:a16="http://schemas.microsoft.com/office/drawing/2014/main" id="{2A3B885A-D62D-4286-8D11-2F198288EAC7}"/>
              </a:ext>
            </a:extLst>
          </p:cNvPr>
          <p:cNvCxnSpPr/>
          <p:nvPr/>
        </p:nvCxnSpPr>
        <p:spPr>
          <a:xfrm flipH="1">
            <a:off x="7185707" y="3948700"/>
            <a:ext cx="576000" cy="0"/>
          </a:xfrm>
          <a:prstGeom prst="straightConnector1">
            <a:avLst/>
          </a:prstGeom>
          <a:ln w="762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40" name="Straight Arrow Connector 39">
            <a:extLst>
              <a:ext uri="{FF2B5EF4-FFF2-40B4-BE49-F238E27FC236}">
                <a16:creationId xmlns="" xmlns:a16="http://schemas.microsoft.com/office/drawing/2014/main" id="{FDB6B3AB-D694-4305-B974-4908ADF8B861}"/>
              </a:ext>
            </a:extLst>
          </p:cNvPr>
          <p:cNvCxnSpPr>
            <a:cxnSpLocks/>
          </p:cNvCxnSpPr>
          <p:nvPr/>
        </p:nvCxnSpPr>
        <p:spPr>
          <a:xfrm flipH="1">
            <a:off x="7181031" y="5835400"/>
            <a:ext cx="576000" cy="0"/>
          </a:xfrm>
          <a:prstGeom prst="straightConnector1">
            <a:avLst/>
          </a:prstGeom>
          <a:ln w="76200">
            <a:solidFill>
              <a:srgbClr val="0070C0"/>
            </a:solidFill>
            <a:tailEnd type="triangle"/>
          </a:ln>
        </p:spPr>
        <p:style>
          <a:lnRef idx="1">
            <a:schemeClr val="accent2"/>
          </a:lnRef>
          <a:fillRef idx="0">
            <a:schemeClr val="accent2"/>
          </a:fillRef>
          <a:effectRef idx="0">
            <a:schemeClr val="accent2"/>
          </a:effectRef>
          <a:fontRef idx="minor">
            <a:schemeClr val="tx1"/>
          </a:fontRef>
        </p:style>
      </p:cxnSp>
      <p:sp>
        <p:nvSpPr>
          <p:cNvPr id="45" name="Rectangle: Rounded Corners 44">
            <a:extLst>
              <a:ext uri="{FF2B5EF4-FFF2-40B4-BE49-F238E27FC236}">
                <a16:creationId xmlns="" xmlns:a16="http://schemas.microsoft.com/office/drawing/2014/main" id="{3FF9237C-951E-457D-9221-04AF991902E5}"/>
              </a:ext>
            </a:extLst>
          </p:cNvPr>
          <p:cNvSpPr/>
          <p:nvPr/>
        </p:nvSpPr>
        <p:spPr>
          <a:xfrm>
            <a:off x="4441906" y="5241982"/>
            <a:ext cx="2709867" cy="11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fa-IR" sz="2400" b="1" dirty="0">
                <a:solidFill>
                  <a:srgbClr val="002060"/>
                </a:solidFill>
                <a:cs typeface="B Badr" panose="00000400000000000000" pitchFamily="2" charset="-78"/>
              </a:rPr>
              <a:t>در اینصورت یاءمشدّد را به کلّی حذف میکنیم</a:t>
            </a:r>
            <a:endParaRPr lang="fa-IR" sz="3600" b="1" dirty="0">
              <a:solidFill>
                <a:srgbClr val="002060"/>
              </a:solidFill>
              <a:cs typeface="B Badr" panose="00000400000000000000" pitchFamily="2" charset="-78"/>
            </a:endParaRPr>
          </a:p>
        </p:txBody>
      </p:sp>
      <p:cxnSp>
        <p:nvCxnSpPr>
          <p:cNvPr id="38" name="Straight Arrow Connector 37">
            <a:extLst>
              <a:ext uri="{FF2B5EF4-FFF2-40B4-BE49-F238E27FC236}">
                <a16:creationId xmlns="" xmlns:a16="http://schemas.microsoft.com/office/drawing/2014/main" id="{5513B3E9-207C-4D78-95F3-C347740F441B}"/>
              </a:ext>
            </a:extLst>
          </p:cNvPr>
          <p:cNvCxnSpPr>
            <a:cxnSpLocks/>
            <a:stCxn id="6" idx="1"/>
            <a:endCxn id="43" idx="3"/>
          </p:cNvCxnSpPr>
          <p:nvPr/>
        </p:nvCxnSpPr>
        <p:spPr>
          <a:xfrm flipH="1">
            <a:off x="6790009" y="1604232"/>
            <a:ext cx="995310" cy="457409"/>
          </a:xfrm>
          <a:prstGeom prst="straightConnector1">
            <a:avLst/>
          </a:prstGeom>
          <a:ln w="76200">
            <a:solidFill>
              <a:srgbClr val="0070C0"/>
            </a:solidFill>
            <a:tailEnd type="triangle"/>
          </a:ln>
        </p:spPr>
        <p:style>
          <a:lnRef idx="1">
            <a:schemeClr val="accent2"/>
          </a:lnRef>
          <a:fillRef idx="0">
            <a:schemeClr val="accent2"/>
          </a:fillRef>
          <a:effectRef idx="0">
            <a:schemeClr val="accent2"/>
          </a:effectRef>
          <a:fontRef idx="minor">
            <a:schemeClr val="tx1"/>
          </a:fontRef>
        </p:style>
      </p:cxnSp>
      <p:sp>
        <p:nvSpPr>
          <p:cNvPr id="43" name="Rectangle: Rounded Corners 42">
            <a:extLst>
              <a:ext uri="{FF2B5EF4-FFF2-40B4-BE49-F238E27FC236}">
                <a16:creationId xmlns="" xmlns:a16="http://schemas.microsoft.com/office/drawing/2014/main" id="{3762B0EF-CFD0-412A-B300-6377551E61F5}"/>
              </a:ext>
            </a:extLst>
          </p:cNvPr>
          <p:cNvSpPr/>
          <p:nvPr/>
        </p:nvSpPr>
        <p:spPr>
          <a:xfrm>
            <a:off x="3176639" y="1701641"/>
            <a:ext cx="3613370" cy="720000"/>
          </a:xfrm>
          <a:prstGeom prst="roundRect">
            <a:avLst/>
          </a:prstGeom>
          <a:gradFill>
            <a:gsLst>
              <a:gs pos="0">
                <a:srgbClr val="FFFF00"/>
              </a:gs>
              <a:gs pos="75000">
                <a:srgbClr val="00B0F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ب) یاء دوم  قلب به واو می شود</a:t>
            </a:r>
          </a:p>
        </p:txBody>
      </p:sp>
      <p:sp>
        <p:nvSpPr>
          <p:cNvPr id="48" name="Rectangle: Rounded Corners 47">
            <a:extLst>
              <a:ext uri="{FF2B5EF4-FFF2-40B4-BE49-F238E27FC236}">
                <a16:creationId xmlns="" xmlns:a16="http://schemas.microsoft.com/office/drawing/2014/main" id="{75EF68E1-82B3-4D70-90CC-A721C05981FC}"/>
              </a:ext>
            </a:extLst>
          </p:cNvPr>
          <p:cNvSpPr/>
          <p:nvPr/>
        </p:nvSpPr>
        <p:spPr>
          <a:xfrm>
            <a:off x="81330" y="566857"/>
            <a:ext cx="2515605" cy="15169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400" dirty="0">
                <a:solidFill>
                  <a:srgbClr val="C00000"/>
                </a:solidFill>
                <a:cs typeface="B Badr" panose="00000400000000000000" pitchFamily="2" charset="-78"/>
              </a:rPr>
              <a:t>مثال 1: حَیّ = حَیَوِیّ</a:t>
            </a:r>
            <a:r>
              <a:rPr lang="fa-IR" sz="2000" dirty="0">
                <a:solidFill>
                  <a:srgbClr val="002060"/>
                </a:solidFill>
                <a:cs typeface="B Badr" panose="00000400000000000000" pitchFamily="2" charset="-78"/>
              </a:rPr>
              <a:t>(یاء اوّل در اصل یاء بوده است)</a:t>
            </a:r>
          </a:p>
          <a:p>
            <a:pPr algn="r" rtl="1"/>
            <a:r>
              <a:rPr lang="fa-IR" sz="2400" dirty="0">
                <a:solidFill>
                  <a:srgbClr val="C00000"/>
                </a:solidFill>
                <a:cs typeface="B Badr" panose="00000400000000000000" pitchFamily="2" charset="-78"/>
              </a:rPr>
              <a:t>مثال 2: طَیّ =طَوَوِیّ</a:t>
            </a:r>
            <a:r>
              <a:rPr lang="fa-IR" sz="2000" b="1" dirty="0">
                <a:solidFill>
                  <a:srgbClr val="002060"/>
                </a:solidFill>
                <a:cs typeface="B Badr" panose="00000400000000000000" pitchFamily="2" charset="-78"/>
              </a:rPr>
              <a:t>(یاء اوّل در اصل واو است)</a:t>
            </a:r>
          </a:p>
        </p:txBody>
      </p:sp>
      <p:cxnSp>
        <p:nvCxnSpPr>
          <p:cNvPr id="49" name="Straight Arrow Connector 48">
            <a:extLst>
              <a:ext uri="{FF2B5EF4-FFF2-40B4-BE49-F238E27FC236}">
                <a16:creationId xmlns="" xmlns:a16="http://schemas.microsoft.com/office/drawing/2014/main" id="{10EB14AC-6DEC-44D2-88E9-D4365DF67B08}"/>
              </a:ext>
            </a:extLst>
          </p:cNvPr>
          <p:cNvCxnSpPr>
            <a:cxnSpLocks/>
          </p:cNvCxnSpPr>
          <p:nvPr/>
        </p:nvCxnSpPr>
        <p:spPr>
          <a:xfrm flipH="1">
            <a:off x="2596935" y="795119"/>
            <a:ext cx="576000" cy="607196"/>
          </a:xfrm>
          <a:prstGeom prst="straightConnector1">
            <a:avLst/>
          </a:prstGeom>
          <a:ln w="76200">
            <a:solidFill>
              <a:schemeClr val="accent4">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50" name="Straight Arrow Connector 49">
            <a:extLst>
              <a:ext uri="{FF2B5EF4-FFF2-40B4-BE49-F238E27FC236}">
                <a16:creationId xmlns="" xmlns:a16="http://schemas.microsoft.com/office/drawing/2014/main" id="{1E43F463-DA49-4742-93C2-B668A930323A}"/>
              </a:ext>
            </a:extLst>
          </p:cNvPr>
          <p:cNvCxnSpPr>
            <a:cxnSpLocks/>
          </p:cNvCxnSpPr>
          <p:nvPr/>
        </p:nvCxnSpPr>
        <p:spPr>
          <a:xfrm flipH="1" flipV="1">
            <a:off x="2596935" y="1341383"/>
            <a:ext cx="540000" cy="736300"/>
          </a:xfrm>
          <a:prstGeom prst="straightConnector1">
            <a:avLst/>
          </a:prstGeom>
          <a:ln w="76200">
            <a:solidFill>
              <a:schemeClr val="accent4">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55" name="Straight Arrow Connector 54">
            <a:extLst>
              <a:ext uri="{FF2B5EF4-FFF2-40B4-BE49-F238E27FC236}">
                <a16:creationId xmlns="" xmlns:a16="http://schemas.microsoft.com/office/drawing/2014/main" id="{1F425798-2289-4159-9EB3-DC0CA90B8EB4}"/>
              </a:ext>
            </a:extLst>
          </p:cNvPr>
          <p:cNvCxnSpPr>
            <a:cxnSpLocks/>
          </p:cNvCxnSpPr>
          <p:nvPr/>
        </p:nvCxnSpPr>
        <p:spPr>
          <a:xfrm flipH="1">
            <a:off x="3730935" y="3937355"/>
            <a:ext cx="705600" cy="477949"/>
          </a:xfrm>
          <a:prstGeom prst="straightConnector1">
            <a:avLst/>
          </a:prstGeom>
          <a:ln w="76200">
            <a:solidFill>
              <a:schemeClr val="accent5">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61" name="Rectangle: Rounded Corners 60">
            <a:extLst>
              <a:ext uri="{FF2B5EF4-FFF2-40B4-BE49-F238E27FC236}">
                <a16:creationId xmlns="" xmlns:a16="http://schemas.microsoft.com/office/drawing/2014/main" id="{C30577E3-E382-463E-A2F2-FE712D3CB05E}"/>
              </a:ext>
            </a:extLst>
          </p:cNvPr>
          <p:cNvSpPr/>
          <p:nvPr/>
        </p:nvSpPr>
        <p:spPr>
          <a:xfrm>
            <a:off x="33617" y="3302768"/>
            <a:ext cx="1827184" cy="108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800" dirty="0">
                <a:solidFill>
                  <a:srgbClr val="FF0000"/>
                </a:solidFill>
                <a:cs typeface="B Badr" panose="00000400000000000000" pitchFamily="2" charset="-78"/>
              </a:rPr>
              <a:t>مانند: </a:t>
            </a:r>
          </a:p>
          <a:p>
            <a:pPr algn="justLow" rtl="1"/>
            <a:r>
              <a:rPr lang="fa-IR" sz="2800" dirty="0">
                <a:solidFill>
                  <a:srgbClr val="FF0000"/>
                </a:solidFill>
                <a:cs typeface="B Badr" panose="00000400000000000000" pitchFamily="2" charset="-78"/>
              </a:rPr>
              <a:t>علیّ =عَلَوِیّ</a:t>
            </a:r>
            <a:endParaRPr lang="fa-IR" sz="4000" b="1" dirty="0">
              <a:solidFill>
                <a:srgbClr val="FF0000"/>
              </a:solidFill>
              <a:cs typeface="B Badr" panose="00000400000000000000" pitchFamily="2" charset="-78"/>
            </a:endParaRPr>
          </a:p>
        </p:txBody>
      </p:sp>
      <p:cxnSp>
        <p:nvCxnSpPr>
          <p:cNvPr id="68" name="Straight Arrow Connector 67">
            <a:extLst>
              <a:ext uri="{FF2B5EF4-FFF2-40B4-BE49-F238E27FC236}">
                <a16:creationId xmlns="" xmlns:a16="http://schemas.microsoft.com/office/drawing/2014/main" id="{62FBF66B-1E05-4B61-8F16-EACB4DB80D62}"/>
              </a:ext>
            </a:extLst>
          </p:cNvPr>
          <p:cNvCxnSpPr>
            <a:cxnSpLocks/>
          </p:cNvCxnSpPr>
          <p:nvPr/>
        </p:nvCxnSpPr>
        <p:spPr>
          <a:xfrm flipH="1">
            <a:off x="3472862" y="5854513"/>
            <a:ext cx="936000" cy="0"/>
          </a:xfrm>
          <a:prstGeom prst="straightConnector1">
            <a:avLst/>
          </a:prstGeom>
          <a:ln w="762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86" name="Rectangle: Rounded Corners 85">
            <a:extLst>
              <a:ext uri="{FF2B5EF4-FFF2-40B4-BE49-F238E27FC236}">
                <a16:creationId xmlns="" xmlns:a16="http://schemas.microsoft.com/office/drawing/2014/main" id="{18A1C3F3-4335-4EEE-81D1-E4D4BD18049B}"/>
              </a:ext>
            </a:extLst>
          </p:cNvPr>
          <p:cNvSpPr/>
          <p:nvPr/>
        </p:nvSpPr>
        <p:spPr>
          <a:xfrm>
            <a:off x="126299" y="5297356"/>
            <a:ext cx="3386310" cy="108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200" b="1" dirty="0">
                <a:solidFill>
                  <a:srgbClr val="FF0000"/>
                </a:solidFill>
                <a:cs typeface="B Badr" panose="00000400000000000000" pitchFamily="2" charset="-78"/>
              </a:rPr>
              <a:t>مانند: شافعیّ </a:t>
            </a:r>
          </a:p>
          <a:p>
            <a:pPr algn="ctr" rtl="1"/>
            <a:r>
              <a:rPr lang="fa-IR" sz="3200" b="1" dirty="0">
                <a:solidFill>
                  <a:srgbClr val="FF0000"/>
                </a:solidFill>
                <a:cs typeface="B Badr" panose="00000400000000000000" pitchFamily="2" charset="-78"/>
              </a:rPr>
              <a:t>شافع-یّ+یّ= شاِفِعیّ</a:t>
            </a:r>
          </a:p>
        </p:txBody>
      </p:sp>
      <p:sp>
        <p:nvSpPr>
          <p:cNvPr id="35" name="Scroll: Horizontal 34">
            <a:extLst>
              <a:ext uri="{FF2B5EF4-FFF2-40B4-BE49-F238E27FC236}">
                <a16:creationId xmlns="" xmlns:a16="http://schemas.microsoft.com/office/drawing/2014/main" id="{52F66B32-52A6-494E-A5DA-B2D864835471}"/>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37" name="Cube 36">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42" name="Rectangle: Rounded Corners 91">
            <a:extLst>
              <a:ext uri="{FF2B5EF4-FFF2-40B4-BE49-F238E27FC236}">
                <a16:creationId xmlns="" xmlns:a16="http://schemas.microsoft.com/office/drawing/2014/main" id="{83058127-4AFD-47AA-B624-3B90656A0F38}"/>
              </a:ext>
            </a:extLst>
          </p:cNvPr>
          <p:cNvSpPr/>
          <p:nvPr/>
        </p:nvSpPr>
        <p:spPr>
          <a:xfrm>
            <a:off x="2383942" y="4608429"/>
            <a:ext cx="7797093" cy="2261985"/>
          </a:xfrm>
          <a:prstGeom prst="roundRect">
            <a:avLst/>
          </a:prstGeom>
          <a:gradFill>
            <a:gsLst>
              <a:gs pos="33000">
                <a:srgbClr val="FFFF00"/>
              </a:gs>
              <a:gs pos="75000">
                <a:srgbClr val="00B0F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dirty="0">
                <a:solidFill>
                  <a:srgbClr val="002060"/>
                </a:solidFill>
                <a:cs typeface="B Badr" panose="00000400000000000000" pitchFamily="2" charset="-78"/>
              </a:rPr>
              <a:t>در مورد سوّم، اگر یکی از دو یاء اصلیّ باشد، جائز است حذف نشود، منتها اگر حذف نشد، لازم است که قلب به واو شود.</a:t>
            </a:r>
          </a:p>
          <a:p>
            <a:pPr algn="r" rtl="1"/>
            <a:r>
              <a:rPr lang="fa-IR" sz="2800" dirty="0">
                <a:solidFill>
                  <a:srgbClr val="002060"/>
                </a:solidFill>
                <a:cs typeface="B Badr" panose="00000400000000000000" pitchFamily="2" charset="-78"/>
              </a:rPr>
              <a:t>مانند: مَهدِیّ = مَهدَوِیّ(یاء دوّم در "مهدیّ"، حرف اصلیّ است و در واقع یاء بوده است: مَهدُوی)</a:t>
            </a:r>
          </a:p>
          <a:p>
            <a:pPr algn="r" rtl="1"/>
            <a:r>
              <a:rPr lang="fa-IR" sz="2800" dirty="0">
                <a:solidFill>
                  <a:srgbClr val="002060"/>
                </a:solidFill>
                <a:cs typeface="B Badr" panose="00000400000000000000" pitchFamily="2" charset="-78"/>
              </a:rPr>
              <a:t>*در این مورد هم حذف کردن برتر از حذف نکردن است*</a:t>
            </a:r>
          </a:p>
        </p:txBody>
      </p:sp>
      <p:sp>
        <p:nvSpPr>
          <p:cNvPr id="44" name="Scroll: Vertical 92">
            <a:extLst>
              <a:ext uri="{FF2B5EF4-FFF2-40B4-BE49-F238E27FC236}">
                <a16:creationId xmlns="" xmlns:a16="http://schemas.microsoft.com/office/drawing/2014/main" id="{E68F7915-FE4F-4C13-BC8A-F60751CFD9B8}"/>
              </a:ext>
            </a:extLst>
          </p:cNvPr>
          <p:cNvSpPr/>
          <p:nvPr/>
        </p:nvSpPr>
        <p:spPr>
          <a:xfrm>
            <a:off x="-176260" y="583173"/>
            <a:ext cx="6486990" cy="6276150"/>
          </a:xfrm>
          <a:prstGeom prst="verticalScroll">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800" b="1" dirty="0">
                <a:solidFill>
                  <a:srgbClr val="002060"/>
                </a:solidFill>
                <a:cs typeface="B Badr" panose="00000400000000000000" pitchFamily="2" charset="-78"/>
              </a:rPr>
              <a:t>*نکته مهمّ:</a:t>
            </a:r>
          </a:p>
          <a:p>
            <a:pPr algn="justLow" rtl="1"/>
            <a:r>
              <a:rPr lang="fa-IR" sz="2800" b="1" dirty="0">
                <a:solidFill>
                  <a:srgbClr val="002060"/>
                </a:solidFill>
                <a:cs typeface="B Badr" panose="00000400000000000000" pitchFamily="2" charset="-78"/>
              </a:rPr>
              <a:t>در تمام مواردی که گفتیم قبل از یاء نسبت واو منقلبه می آوریم </a:t>
            </a:r>
            <a:r>
              <a:rPr lang="fa-IR" sz="2800" b="1" dirty="0">
                <a:solidFill>
                  <a:srgbClr val="C00000"/>
                </a:solidFill>
                <a:cs typeface="B Badr" panose="00000400000000000000" pitchFamily="2" charset="-78"/>
              </a:rPr>
              <a:t>(مثلاً دَمَوِیّ، رِبَوِیّ و...)</a:t>
            </a:r>
            <a:r>
              <a:rPr lang="fa-IR" sz="2800" b="1" dirty="0">
                <a:solidFill>
                  <a:schemeClr val="bg1"/>
                </a:solidFill>
                <a:cs typeface="B Badr" panose="00000400000000000000" pitchFamily="2" charset="-78"/>
              </a:rPr>
              <a:t>، </a:t>
            </a:r>
            <a:r>
              <a:rPr lang="fa-IR" sz="2800" b="1" dirty="0">
                <a:solidFill>
                  <a:srgbClr val="002060"/>
                </a:solidFill>
                <a:cs typeface="B Badr" panose="00000400000000000000" pitchFamily="2" charset="-78"/>
              </a:rPr>
              <a:t>لازم است که قبل از واو را مفتوح کنیم. مگر اینکه</a:t>
            </a:r>
          </a:p>
          <a:p>
            <a:pPr algn="justLow" rtl="1"/>
            <a:r>
              <a:rPr lang="fa-IR" sz="2800" b="1" dirty="0">
                <a:solidFill>
                  <a:srgbClr val="C00000"/>
                </a:solidFill>
                <a:cs typeface="B Badr" panose="00000400000000000000" pitchFamily="2" charset="-78"/>
              </a:rPr>
              <a:t>الف) قبل از واو، الف باشد</a:t>
            </a:r>
            <a:r>
              <a:rPr lang="fa-IR" sz="2800" b="1" dirty="0">
                <a:solidFill>
                  <a:srgbClr val="002060"/>
                </a:solidFill>
                <a:cs typeface="B Badr" panose="00000400000000000000" pitchFamily="2" charset="-78"/>
              </a:rPr>
              <a:t>(که نمیتوانیم آن را مفتوح کنیم. </a:t>
            </a:r>
            <a:r>
              <a:rPr lang="fa-IR" sz="2400" b="1" dirty="0">
                <a:solidFill>
                  <a:srgbClr val="002060"/>
                </a:solidFill>
                <a:cs typeface="B Badr" panose="00000400000000000000" pitchFamily="2" charset="-78"/>
              </a:rPr>
              <a:t>مانند: دُنیَاوِیّ که قبل از واو مفتوح نشده است</a:t>
            </a:r>
            <a:r>
              <a:rPr lang="fa-IR" sz="2800" b="1" dirty="0">
                <a:solidFill>
                  <a:srgbClr val="002060"/>
                </a:solidFill>
                <a:cs typeface="B Badr" panose="00000400000000000000" pitchFamily="2" charset="-78"/>
              </a:rPr>
              <a:t>.) </a:t>
            </a:r>
          </a:p>
          <a:p>
            <a:pPr algn="justLow" rtl="1"/>
            <a:r>
              <a:rPr lang="fa-IR" sz="2800" b="1" dirty="0">
                <a:solidFill>
                  <a:srgbClr val="C00000"/>
                </a:solidFill>
                <a:cs typeface="B Badr" panose="00000400000000000000" pitchFamily="2" charset="-78"/>
              </a:rPr>
              <a:t>ب)و یا اینکه واو، منقلبه نباشد</a:t>
            </a:r>
            <a:r>
              <a:rPr lang="fa-IR" sz="2800" b="1" dirty="0">
                <a:solidFill>
                  <a:srgbClr val="002060"/>
                </a:solidFill>
                <a:cs typeface="B Badr" panose="00000400000000000000" pitchFamily="2" charset="-78"/>
              </a:rPr>
              <a:t>(که در اینصورت هم قبل از واو را تغییر نمی دهیم. </a:t>
            </a:r>
            <a:r>
              <a:rPr lang="fa-IR" sz="2400" b="1" dirty="0">
                <a:solidFill>
                  <a:srgbClr val="002060"/>
                </a:solidFill>
                <a:cs typeface="B Badr" panose="00000400000000000000" pitchFamily="2" charset="-78"/>
              </a:rPr>
              <a:t>مانند: دَلوِیّ که قبل از واو(ل) همانند قبل از منسوب شدن، به طور ساکن باقی مانده است.</a:t>
            </a:r>
            <a:endParaRPr lang="fa-IR" sz="2800" dirty="0">
              <a:solidFill>
                <a:srgbClr val="002060"/>
              </a:solidFill>
              <a:cs typeface="B Badr" panose="00000400000000000000" pitchFamily="2" charset="-78"/>
            </a:endParaRPr>
          </a:p>
        </p:txBody>
      </p:sp>
    </p:spTree>
    <p:extLst>
      <p:ext uri="{BB962C8B-B14F-4D97-AF65-F5344CB8AC3E}">
        <p14:creationId xmlns:p14="http://schemas.microsoft.com/office/powerpoint/2010/main" val="361055272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heel(1)">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right)">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heel(1)">
                                      <p:cBhvr>
                                        <p:cTn id="44" dur="500"/>
                                        <p:tgtEl>
                                          <p:spTgt spid="4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right)">
                                      <p:cBhvr>
                                        <p:cTn id="54" dur="5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heel(1)">
                                      <p:cBhvr>
                                        <p:cTn id="59" dur="500"/>
                                        <p:tgtEl>
                                          <p:spTgt spid="48"/>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heel(1)">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heel(1)">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right)">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heel(1)">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right)">
                                      <p:cBhvr>
                                        <p:cTn id="84" dur="5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21" presetClass="entr" presetSubtype="1" fill="hold" grpId="0"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heel(1)">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nodeType="click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wipe(right)">
                                      <p:cBhvr>
                                        <p:cTn id="94" dur="500"/>
                                        <p:tgtEl>
                                          <p:spTgt spid="55"/>
                                        </p:tgtEl>
                                      </p:cBhvr>
                                    </p:animEffect>
                                  </p:childTnLst>
                                </p:cTn>
                              </p:par>
                            </p:childTnLst>
                          </p:cTn>
                        </p:par>
                      </p:childTnLst>
                    </p:cTn>
                  </p:par>
                  <p:par>
                    <p:cTn id="95" fill="hold">
                      <p:stCondLst>
                        <p:cond delay="indefinite"/>
                      </p:stCondLst>
                      <p:childTnLst>
                        <p:par>
                          <p:cTn id="96" fill="hold">
                            <p:stCondLst>
                              <p:cond delay="0"/>
                            </p:stCondLst>
                            <p:childTnLst>
                              <p:par>
                                <p:cTn id="97" presetID="21" presetClass="entr" presetSubtype="1" fill="hold" grpId="0"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heel(1)">
                                      <p:cBhvr>
                                        <p:cTn id="99" dur="500"/>
                                        <p:tgtEl>
                                          <p:spTgt spid="32"/>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grpId="0" nodeType="click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wheel(1)">
                                      <p:cBhvr>
                                        <p:cTn id="104" dur="500"/>
                                        <p:tgtEl>
                                          <p:spTgt spid="61"/>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nodeType="click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up)">
                                      <p:cBhvr>
                                        <p:cTn id="109" dur="500"/>
                                        <p:tgtEl>
                                          <p:spTgt spid="17"/>
                                        </p:tgtEl>
                                      </p:cBhvr>
                                    </p:animEffect>
                                  </p:childTnLst>
                                </p:cTn>
                              </p:par>
                            </p:childTnLst>
                          </p:cTn>
                        </p:par>
                      </p:childTnLst>
                    </p:cTn>
                  </p:par>
                  <p:par>
                    <p:cTn id="110" fill="hold">
                      <p:stCondLst>
                        <p:cond delay="indefinite"/>
                      </p:stCondLst>
                      <p:childTnLst>
                        <p:par>
                          <p:cTn id="111" fill="hold">
                            <p:stCondLst>
                              <p:cond delay="0"/>
                            </p:stCondLst>
                            <p:childTnLst>
                              <p:par>
                                <p:cTn id="112" presetID="21" presetClass="entr" presetSubtype="1" fill="hold" grpId="0" nodeType="click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wheel(1)">
                                      <p:cBhvr>
                                        <p:cTn id="114" dur="500"/>
                                        <p:tgtEl>
                                          <p:spTgt spid="25"/>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2" fill="hold" nodeType="click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wipe(right)">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1" presetClass="entr" presetSubtype="1" fill="hold" grpId="0" nodeType="click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wheel(1)">
                                      <p:cBhvr>
                                        <p:cTn id="124" dur="500"/>
                                        <p:tgtEl>
                                          <p:spTgt spid="45"/>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2" fill="hold" nodeType="clickEffect">
                                  <p:stCondLst>
                                    <p:cond delay="0"/>
                                  </p:stCondLst>
                                  <p:childTnLst>
                                    <p:set>
                                      <p:cBhvr>
                                        <p:cTn id="128" dur="1" fill="hold">
                                          <p:stCondLst>
                                            <p:cond delay="0"/>
                                          </p:stCondLst>
                                        </p:cTn>
                                        <p:tgtEl>
                                          <p:spTgt spid="68"/>
                                        </p:tgtEl>
                                        <p:attrNameLst>
                                          <p:attrName>style.visibility</p:attrName>
                                        </p:attrNameLst>
                                      </p:cBhvr>
                                      <p:to>
                                        <p:strVal val="visible"/>
                                      </p:to>
                                    </p:set>
                                    <p:animEffect transition="in" filter="wipe(right)">
                                      <p:cBhvr>
                                        <p:cTn id="129" dur="500"/>
                                        <p:tgtEl>
                                          <p:spTgt spid="68"/>
                                        </p:tgtEl>
                                      </p:cBhvr>
                                    </p:animEffect>
                                  </p:childTnLst>
                                </p:cTn>
                              </p:par>
                            </p:childTnLst>
                          </p:cTn>
                        </p:par>
                      </p:childTnLst>
                    </p:cTn>
                  </p:par>
                  <p:par>
                    <p:cTn id="130" fill="hold">
                      <p:stCondLst>
                        <p:cond delay="indefinite"/>
                      </p:stCondLst>
                      <p:childTnLst>
                        <p:par>
                          <p:cTn id="131" fill="hold">
                            <p:stCondLst>
                              <p:cond delay="0"/>
                            </p:stCondLst>
                            <p:childTnLst>
                              <p:par>
                                <p:cTn id="132" presetID="21" presetClass="entr" presetSubtype="1" fill="hold" grpId="0" nodeType="clickEffect">
                                  <p:stCondLst>
                                    <p:cond delay="0"/>
                                  </p:stCondLst>
                                  <p:childTnLst>
                                    <p:set>
                                      <p:cBhvr>
                                        <p:cTn id="133" dur="1" fill="hold">
                                          <p:stCondLst>
                                            <p:cond delay="0"/>
                                          </p:stCondLst>
                                        </p:cTn>
                                        <p:tgtEl>
                                          <p:spTgt spid="86"/>
                                        </p:tgtEl>
                                        <p:attrNameLst>
                                          <p:attrName>style.visibility</p:attrName>
                                        </p:attrNameLst>
                                      </p:cBhvr>
                                      <p:to>
                                        <p:strVal val="visible"/>
                                      </p:to>
                                    </p:set>
                                    <p:animEffect transition="in" filter="wheel(1)">
                                      <p:cBhvr>
                                        <p:cTn id="134" dur="500"/>
                                        <p:tgtEl>
                                          <p:spTgt spid="86"/>
                                        </p:tgtEl>
                                      </p:cBhvr>
                                    </p:animEffect>
                                  </p:childTnLst>
                                </p:cTn>
                              </p:par>
                            </p:childTnLst>
                          </p:cTn>
                        </p:par>
                      </p:childTnLst>
                    </p:cTn>
                  </p:par>
                  <p:par>
                    <p:cTn id="135" fill="hold">
                      <p:stCondLst>
                        <p:cond delay="indefinite"/>
                      </p:stCondLst>
                      <p:childTnLst>
                        <p:par>
                          <p:cTn id="136" fill="hold">
                            <p:stCondLst>
                              <p:cond delay="0"/>
                            </p:stCondLst>
                            <p:childTnLst>
                              <p:par>
                                <p:cTn id="137" presetID="53" presetClass="entr" presetSubtype="16" fill="hold" grpId="0" nodeType="clickEffect">
                                  <p:stCondLst>
                                    <p:cond delay="0"/>
                                  </p:stCondLst>
                                  <p:childTnLst>
                                    <p:set>
                                      <p:cBhvr>
                                        <p:cTn id="138" dur="1" fill="hold">
                                          <p:stCondLst>
                                            <p:cond delay="0"/>
                                          </p:stCondLst>
                                        </p:cTn>
                                        <p:tgtEl>
                                          <p:spTgt spid="42"/>
                                        </p:tgtEl>
                                        <p:attrNameLst>
                                          <p:attrName>style.visibility</p:attrName>
                                        </p:attrNameLst>
                                      </p:cBhvr>
                                      <p:to>
                                        <p:strVal val="visible"/>
                                      </p:to>
                                    </p:set>
                                    <p:anim calcmode="lin" valueType="num">
                                      <p:cBhvr>
                                        <p:cTn id="139" dur="500" fill="hold"/>
                                        <p:tgtEl>
                                          <p:spTgt spid="42"/>
                                        </p:tgtEl>
                                        <p:attrNameLst>
                                          <p:attrName>ppt_w</p:attrName>
                                        </p:attrNameLst>
                                      </p:cBhvr>
                                      <p:tavLst>
                                        <p:tav tm="0">
                                          <p:val>
                                            <p:fltVal val="0"/>
                                          </p:val>
                                        </p:tav>
                                        <p:tav tm="100000">
                                          <p:val>
                                            <p:strVal val="#ppt_w"/>
                                          </p:val>
                                        </p:tav>
                                      </p:tavLst>
                                    </p:anim>
                                    <p:anim calcmode="lin" valueType="num">
                                      <p:cBhvr>
                                        <p:cTn id="140" dur="500" fill="hold"/>
                                        <p:tgtEl>
                                          <p:spTgt spid="42"/>
                                        </p:tgtEl>
                                        <p:attrNameLst>
                                          <p:attrName>ppt_h</p:attrName>
                                        </p:attrNameLst>
                                      </p:cBhvr>
                                      <p:tavLst>
                                        <p:tav tm="0">
                                          <p:val>
                                            <p:fltVal val="0"/>
                                          </p:val>
                                        </p:tav>
                                        <p:tav tm="100000">
                                          <p:val>
                                            <p:strVal val="#ppt_h"/>
                                          </p:val>
                                        </p:tav>
                                      </p:tavLst>
                                    </p:anim>
                                    <p:animEffect transition="in" filter="fade">
                                      <p:cBhvr>
                                        <p:cTn id="141" dur="500"/>
                                        <p:tgtEl>
                                          <p:spTgt spid="42"/>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1" fill="hold" grpId="0" nodeType="clickEffect">
                                  <p:stCondLst>
                                    <p:cond delay="0"/>
                                  </p:stCondLst>
                                  <p:childTnLst>
                                    <p:set>
                                      <p:cBhvr>
                                        <p:cTn id="145" dur="1" fill="hold">
                                          <p:stCondLst>
                                            <p:cond delay="0"/>
                                          </p:stCondLst>
                                        </p:cTn>
                                        <p:tgtEl>
                                          <p:spTgt spid="44"/>
                                        </p:tgtEl>
                                        <p:attrNameLst>
                                          <p:attrName>style.visibility</p:attrName>
                                        </p:attrNameLst>
                                      </p:cBhvr>
                                      <p:to>
                                        <p:strVal val="visible"/>
                                      </p:to>
                                    </p:set>
                                    <p:animEffect transition="in" filter="wipe(up)">
                                      <p:cBhvr>
                                        <p:cTn id="14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6" grpId="0" animBg="1"/>
      <p:bldP spid="24" grpId="0" animBg="1"/>
      <p:bldP spid="25" grpId="0" animBg="1"/>
      <p:bldP spid="27" grpId="0" animBg="1"/>
      <p:bldP spid="21" grpId="0" animBg="1"/>
      <p:bldP spid="30" grpId="0" animBg="1"/>
      <p:bldP spid="32" grpId="0" animBg="1"/>
      <p:bldP spid="45" grpId="0" animBg="1"/>
      <p:bldP spid="43" grpId="0" animBg="1"/>
      <p:bldP spid="48" grpId="0" animBg="1"/>
      <p:bldP spid="61" grpId="0" animBg="1"/>
      <p:bldP spid="86" grpId="0" animBg="1"/>
      <p:bldP spid="42" grpId="0" animBg="1"/>
      <p:bldP spid="44"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ube 17"/>
          <p:cNvSpPr/>
          <p:nvPr/>
        </p:nvSpPr>
        <p:spPr>
          <a:xfrm>
            <a:off x="10388871" y="422037"/>
            <a:ext cx="1692000" cy="740980"/>
          </a:xfrm>
          <a:prstGeom prst="cube">
            <a:avLst/>
          </a:prstGeom>
          <a:solidFill>
            <a:srgbClr val="F2EC7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srgbClr val="002060"/>
                </a:solidFill>
                <a:cs typeface="B Badr" panose="00000400000000000000" pitchFamily="2" charset="-78"/>
              </a:rPr>
              <a:t>3-منسوب</a:t>
            </a:r>
          </a:p>
        </p:txBody>
      </p:sp>
      <p:sp>
        <p:nvSpPr>
          <p:cNvPr id="3" name="Callout: Left Arrow 2">
            <a:extLst>
              <a:ext uri="{FF2B5EF4-FFF2-40B4-BE49-F238E27FC236}">
                <a16:creationId xmlns="" xmlns:a16="http://schemas.microsoft.com/office/drawing/2014/main" id="{6D278579-E058-4D90-86E5-9C1E72E48CB2}"/>
              </a:ext>
            </a:extLst>
          </p:cNvPr>
          <p:cNvSpPr/>
          <p:nvPr/>
        </p:nvSpPr>
        <p:spPr>
          <a:xfrm>
            <a:off x="11437495" y="1353518"/>
            <a:ext cx="643376" cy="4950058"/>
          </a:xfrm>
          <a:prstGeom prst="leftArrowCallou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2800" dirty="0">
                <a:solidFill>
                  <a:srgbClr val="002060"/>
                </a:solidFill>
                <a:cs typeface="B Titr" panose="00000700000000000000" pitchFamily="2" charset="-78"/>
              </a:rPr>
              <a:t>ساخت اسم منسوب</a:t>
            </a:r>
          </a:p>
        </p:txBody>
      </p:sp>
      <p:sp>
        <p:nvSpPr>
          <p:cNvPr id="6" name="Rectangle: Rounded Corners 5">
            <a:extLst>
              <a:ext uri="{FF2B5EF4-FFF2-40B4-BE49-F238E27FC236}">
                <a16:creationId xmlns="" xmlns:a16="http://schemas.microsoft.com/office/drawing/2014/main" id="{C3D7D9B2-538E-4067-8836-4F004DB8FA88}"/>
              </a:ext>
            </a:extLst>
          </p:cNvPr>
          <p:cNvSpPr/>
          <p:nvPr/>
        </p:nvSpPr>
        <p:spPr>
          <a:xfrm>
            <a:off x="7841429" y="1022599"/>
            <a:ext cx="2814142" cy="1320178"/>
          </a:xfrm>
          <a:prstGeom prst="roundRect">
            <a:avLst/>
          </a:prstGeom>
          <a:gradFill>
            <a:gsLst>
              <a:gs pos="0">
                <a:schemeClr val="accent1">
                  <a:lumMod val="5000"/>
                  <a:lumOff val="95000"/>
                </a:schemeClr>
              </a:gs>
              <a:gs pos="75000">
                <a:srgbClr val="F0CA98"/>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400" b="1" dirty="0">
                <a:solidFill>
                  <a:srgbClr val="002060"/>
                </a:solidFill>
                <a:cs typeface="B Badr" panose="00000400000000000000" pitchFamily="2" charset="-78"/>
              </a:rPr>
              <a:t>هنگامیکه منسوب شود، حرف (یاء) و(واو) آن حذف می شود.</a:t>
            </a:r>
            <a:r>
              <a:rPr lang="fa-IR" sz="2200" dirty="0">
                <a:solidFill>
                  <a:srgbClr val="002060"/>
                </a:solidFill>
                <a:cs typeface="B Badr" panose="00000400000000000000" pitchFamily="2" charset="-78"/>
              </a:rPr>
              <a:t>مانند</a:t>
            </a:r>
            <a:r>
              <a:rPr lang="fa-IR" sz="2200" dirty="0">
                <a:solidFill>
                  <a:srgbClr val="FF0000"/>
                </a:solidFill>
                <a:cs typeface="B Badr" panose="00000400000000000000" pitchFamily="2" charset="-78"/>
              </a:rPr>
              <a:t>: مَدینَة  = مَدَنِیّ</a:t>
            </a:r>
            <a:endParaRPr lang="fa-IR" sz="2200" b="1" dirty="0">
              <a:solidFill>
                <a:srgbClr val="FF0000"/>
              </a:solidFill>
              <a:cs typeface="B Badr" panose="00000400000000000000" pitchFamily="2" charset="-78"/>
            </a:endParaRPr>
          </a:p>
        </p:txBody>
      </p:sp>
      <p:cxnSp>
        <p:nvCxnSpPr>
          <p:cNvPr id="8" name="Straight Arrow Connector 7">
            <a:extLst>
              <a:ext uri="{FF2B5EF4-FFF2-40B4-BE49-F238E27FC236}">
                <a16:creationId xmlns="" xmlns:a16="http://schemas.microsoft.com/office/drawing/2014/main" id="{8A1CAA25-E9F5-493E-A8FC-A508375A5638}"/>
              </a:ext>
            </a:extLst>
          </p:cNvPr>
          <p:cNvCxnSpPr>
            <a:cxnSpLocks/>
            <a:endCxn id="24" idx="3"/>
          </p:cNvCxnSpPr>
          <p:nvPr/>
        </p:nvCxnSpPr>
        <p:spPr>
          <a:xfrm flipH="1" flipV="1">
            <a:off x="5306815" y="875271"/>
            <a:ext cx="916124" cy="819344"/>
          </a:xfrm>
          <a:prstGeom prst="straightConnector1">
            <a:avLst/>
          </a:prstGeom>
          <a:ln w="76200">
            <a:solidFill>
              <a:schemeClr val="accent4">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24" name="Rectangle: Rounded Corners 23">
            <a:extLst>
              <a:ext uri="{FF2B5EF4-FFF2-40B4-BE49-F238E27FC236}">
                <a16:creationId xmlns="" xmlns:a16="http://schemas.microsoft.com/office/drawing/2014/main" id="{7278E230-3396-4E92-B37E-47C26A4B9A0A}"/>
              </a:ext>
            </a:extLst>
          </p:cNvPr>
          <p:cNvSpPr/>
          <p:nvPr/>
        </p:nvSpPr>
        <p:spPr>
          <a:xfrm>
            <a:off x="99865" y="371271"/>
            <a:ext cx="5206950" cy="1008000"/>
          </a:xfrm>
          <a:prstGeom prst="roundRect">
            <a:avLst/>
          </a:prstGeom>
          <a:gradFill>
            <a:gsLst>
              <a:gs pos="0">
                <a:srgbClr val="92D050"/>
              </a:gs>
              <a:gs pos="48000">
                <a:srgbClr val="F0CA98"/>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200" b="1" dirty="0">
                <a:solidFill>
                  <a:srgbClr val="002060"/>
                </a:solidFill>
                <a:cs typeface="B Badr" panose="00000400000000000000" pitchFamily="2" charset="-78"/>
              </a:rPr>
              <a:t>1-عین الفعل آن حرف علّه باشد.(که دیگر واو و یاء حذف نمی شوند.) </a:t>
            </a:r>
            <a:r>
              <a:rPr lang="fa-IR" sz="2200" b="1" dirty="0">
                <a:solidFill>
                  <a:srgbClr val="FF0000"/>
                </a:solidFill>
                <a:cs typeface="B Badr" panose="00000400000000000000" pitchFamily="2" charset="-78"/>
              </a:rPr>
              <a:t>مانند: طَوِیلة= طَوِیلِی (یاء وزن حذف نشده است)</a:t>
            </a:r>
          </a:p>
        </p:txBody>
      </p:sp>
      <p:sp>
        <p:nvSpPr>
          <p:cNvPr id="25" name="Rectangle: Rounded Corners 24">
            <a:extLst>
              <a:ext uri="{FF2B5EF4-FFF2-40B4-BE49-F238E27FC236}">
                <a16:creationId xmlns="" xmlns:a16="http://schemas.microsoft.com/office/drawing/2014/main" id="{5616AC29-F0A4-4276-B7BD-AD4CDCB4371E}"/>
              </a:ext>
            </a:extLst>
          </p:cNvPr>
          <p:cNvSpPr/>
          <p:nvPr/>
        </p:nvSpPr>
        <p:spPr>
          <a:xfrm>
            <a:off x="6194040" y="4351723"/>
            <a:ext cx="2613102" cy="2170983"/>
          </a:xfrm>
          <a:prstGeom prst="roundRect">
            <a:avLst/>
          </a:prstGeom>
          <a:gradFill>
            <a:gsLst>
              <a:gs pos="0">
                <a:schemeClr val="accent1">
                  <a:lumMod val="5000"/>
                  <a:lumOff val="95000"/>
                </a:schemeClr>
              </a:gs>
              <a:gs pos="75000">
                <a:srgbClr val="F0CA98"/>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800" b="1" dirty="0">
                <a:solidFill>
                  <a:srgbClr val="002060"/>
                </a:solidFill>
                <a:cs typeface="B Badr" panose="00000400000000000000" pitchFamily="2" charset="-78"/>
              </a:rPr>
              <a:t>هنگام منسوب شدن«یاء»آن حذف می شود.</a:t>
            </a:r>
          </a:p>
          <a:p>
            <a:pPr algn="r" rtl="1"/>
            <a:r>
              <a:rPr lang="fa-IR" sz="2800" b="1" dirty="0">
                <a:solidFill>
                  <a:srgbClr val="C00000"/>
                </a:solidFill>
                <a:cs typeface="B Badr" panose="00000400000000000000" pitchFamily="2" charset="-78"/>
              </a:rPr>
              <a:t>مانند:</a:t>
            </a:r>
            <a:r>
              <a:rPr lang="fa-IR" sz="2800" dirty="0">
                <a:solidFill>
                  <a:srgbClr val="C00000"/>
                </a:solidFill>
                <a:cs typeface="B Badr" panose="00000400000000000000" pitchFamily="2" charset="-78"/>
              </a:rPr>
              <a:t>جَهَینَة  = جُهَنِیّ</a:t>
            </a:r>
            <a:endParaRPr lang="fa-IR" sz="2800" b="1" dirty="0">
              <a:solidFill>
                <a:srgbClr val="C00000"/>
              </a:solidFill>
              <a:cs typeface="B Badr" panose="00000400000000000000" pitchFamily="2" charset="-78"/>
            </a:endParaRPr>
          </a:p>
        </p:txBody>
      </p:sp>
      <p:cxnSp>
        <p:nvCxnSpPr>
          <p:cNvPr id="38" name="Straight Arrow Connector 37">
            <a:extLst>
              <a:ext uri="{FF2B5EF4-FFF2-40B4-BE49-F238E27FC236}">
                <a16:creationId xmlns="" xmlns:a16="http://schemas.microsoft.com/office/drawing/2014/main" id="{5513B3E9-207C-4D78-95F3-C347740F441B}"/>
              </a:ext>
            </a:extLst>
          </p:cNvPr>
          <p:cNvCxnSpPr>
            <a:cxnSpLocks/>
            <a:stCxn id="16" idx="1"/>
            <a:endCxn id="43" idx="3"/>
          </p:cNvCxnSpPr>
          <p:nvPr/>
        </p:nvCxnSpPr>
        <p:spPr>
          <a:xfrm flipH="1">
            <a:off x="5250057" y="1679842"/>
            <a:ext cx="958973" cy="468095"/>
          </a:xfrm>
          <a:prstGeom prst="straightConnector1">
            <a:avLst/>
          </a:prstGeom>
          <a:ln w="76200">
            <a:solidFill>
              <a:schemeClr val="accent4">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43" name="Rectangle: Rounded Corners 42">
            <a:extLst>
              <a:ext uri="{FF2B5EF4-FFF2-40B4-BE49-F238E27FC236}">
                <a16:creationId xmlns="" xmlns:a16="http://schemas.microsoft.com/office/drawing/2014/main" id="{3762B0EF-CFD0-412A-B300-6377551E61F5}"/>
              </a:ext>
            </a:extLst>
          </p:cNvPr>
          <p:cNvSpPr/>
          <p:nvPr/>
        </p:nvSpPr>
        <p:spPr>
          <a:xfrm>
            <a:off x="99865" y="1643937"/>
            <a:ext cx="5150192" cy="1008000"/>
          </a:xfrm>
          <a:prstGeom prst="roundRect">
            <a:avLst/>
          </a:prstGeom>
          <a:gradFill>
            <a:gsLst>
              <a:gs pos="0">
                <a:srgbClr val="92D050"/>
              </a:gs>
              <a:gs pos="48000">
                <a:srgbClr val="F0CA98"/>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400" dirty="0">
                <a:solidFill>
                  <a:srgbClr val="002060"/>
                </a:solidFill>
                <a:cs typeface="B Badr" panose="00000400000000000000" pitchFamily="2" charset="-78"/>
              </a:rPr>
              <a:t>2- کلمه، مضاعف باشد.(دیگریاء  و واو وزن حذف نمی گردد)  </a:t>
            </a:r>
            <a:r>
              <a:rPr lang="fa-IR" sz="2400" dirty="0">
                <a:solidFill>
                  <a:srgbClr val="FF0000"/>
                </a:solidFill>
                <a:cs typeface="B Badr" panose="00000400000000000000" pitchFamily="2" charset="-78"/>
              </a:rPr>
              <a:t>مانند: حَقیقَة = حَقِیقِیّ</a:t>
            </a:r>
            <a:endParaRPr lang="fa-IR" sz="3200" b="1" dirty="0">
              <a:solidFill>
                <a:srgbClr val="FF0000"/>
              </a:solidFill>
              <a:cs typeface="B Badr" panose="00000400000000000000" pitchFamily="2" charset="-78"/>
            </a:endParaRPr>
          </a:p>
        </p:txBody>
      </p:sp>
      <p:sp>
        <p:nvSpPr>
          <p:cNvPr id="86" name="Rectangle: Rounded Corners 85">
            <a:extLst>
              <a:ext uri="{FF2B5EF4-FFF2-40B4-BE49-F238E27FC236}">
                <a16:creationId xmlns="" xmlns:a16="http://schemas.microsoft.com/office/drawing/2014/main" id="{18A1C3F3-4335-4EEE-81D1-E4D4BD18049B}"/>
              </a:ext>
            </a:extLst>
          </p:cNvPr>
          <p:cNvSpPr/>
          <p:nvPr/>
        </p:nvSpPr>
        <p:spPr>
          <a:xfrm>
            <a:off x="99865" y="4133651"/>
            <a:ext cx="4575726" cy="255695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dirty="0">
                <a:solidFill>
                  <a:srgbClr val="002060"/>
                </a:solidFill>
                <a:cs typeface="B Badr" panose="00000400000000000000" pitchFamily="2" charset="-78"/>
              </a:rPr>
              <a:t>کلمه مضاعف باشد </a:t>
            </a:r>
          </a:p>
          <a:p>
            <a:pPr algn="justLow" rtl="1"/>
            <a:r>
              <a:rPr lang="fa-IR" sz="3200" dirty="0">
                <a:solidFill>
                  <a:srgbClr val="002060"/>
                </a:solidFill>
                <a:cs typeface="B Badr" panose="00000400000000000000" pitchFamily="2" charset="-78"/>
              </a:rPr>
              <a:t>مانند: </a:t>
            </a:r>
            <a:r>
              <a:rPr lang="fa-IR" sz="3200" dirty="0">
                <a:solidFill>
                  <a:srgbClr val="FF0000"/>
                </a:solidFill>
                <a:cs typeface="B Badr" panose="00000400000000000000" pitchFamily="2" charset="-78"/>
              </a:rPr>
              <a:t>اُمَیمَة=  أَمَیمِیّ. </a:t>
            </a:r>
            <a:r>
              <a:rPr lang="fa-IR" sz="3200" dirty="0">
                <a:solidFill>
                  <a:srgbClr val="002060"/>
                </a:solidFill>
                <a:cs typeface="B Badr" panose="00000400000000000000" pitchFamily="2" charset="-78"/>
              </a:rPr>
              <a:t>(یاء حذف نشده است، زیرا عین الفعل و لام الفعل آن همجنس اند)</a:t>
            </a:r>
            <a:endParaRPr lang="fa-IR" sz="4800" b="1" dirty="0">
              <a:solidFill>
                <a:srgbClr val="002060"/>
              </a:solidFill>
              <a:cs typeface="B Badr" panose="00000400000000000000" pitchFamily="2" charset="-78"/>
            </a:endParaRPr>
          </a:p>
        </p:txBody>
      </p:sp>
      <p:sp>
        <p:nvSpPr>
          <p:cNvPr id="33" name="Flowchart: Alternate Process 32">
            <a:extLst>
              <a:ext uri="{FF2B5EF4-FFF2-40B4-BE49-F238E27FC236}">
                <a16:creationId xmlns="" xmlns:a16="http://schemas.microsoft.com/office/drawing/2014/main" id="{2D4B2265-BED3-4C3A-A6EF-376E6833D50B}"/>
              </a:ext>
            </a:extLst>
          </p:cNvPr>
          <p:cNvSpPr/>
          <p:nvPr/>
        </p:nvSpPr>
        <p:spPr>
          <a:xfrm>
            <a:off x="9022791" y="2744788"/>
            <a:ext cx="2520000" cy="720000"/>
          </a:xfrm>
          <a:prstGeom prst="flowChartAlternateProcess">
            <a:avLst/>
          </a:prstGeom>
          <a:solidFill>
            <a:schemeClr val="accent3">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b="1" dirty="0">
                <a:solidFill>
                  <a:srgbClr val="002060"/>
                </a:solidFill>
                <a:cs typeface="B Badr" panose="00000400000000000000" pitchFamily="2" charset="-78"/>
              </a:rPr>
              <a:t>7-وزن فَعیلَۀ وفَعُولَۀ</a:t>
            </a:r>
          </a:p>
        </p:txBody>
      </p:sp>
      <p:sp>
        <p:nvSpPr>
          <p:cNvPr id="16" name="Arrow: Left 15">
            <a:extLst>
              <a:ext uri="{FF2B5EF4-FFF2-40B4-BE49-F238E27FC236}">
                <a16:creationId xmlns="" xmlns:a16="http://schemas.microsoft.com/office/drawing/2014/main" id="{A7B44FA0-2C00-4DF5-8F2E-B87624AE540F}"/>
              </a:ext>
            </a:extLst>
          </p:cNvPr>
          <p:cNvSpPr/>
          <p:nvPr/>
        </p:nvSpPr>
        <p:spPr>
          <a:xfrm>
            <a:off x="6209030" y="973571"/>
            <a:ext cx="1338891" cy="1412542"/>
          </a:xfrm>
          <a:prstGeom prst="leftArrow">
            <a:avLst>
              <a:gd name="adj1" fmla="val 66979"/>
              <a:gd name="adj2" fmla="val 50000"/>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800" b="1">
                <a:solidFill>
                  <a:prstClr val="black"/>
                </a:solidFill>
                <a:cs typeface="B Badr" panose="00000400000000000000" pitchFamily="2" charset="-78"/>
              </a:rPr>
              <a:t>مگر اینکه</a:t>
            </a:r>
            <a:endParaRPr lang="fa-IR" sz="2800" b="1" dirty="0">
              <a:solidFill>
                <a:prstClr val="black"/>
              </a:solidFill>
              <a:cs typeface="B Badr" panose="00000400000000000000" pitchFamily="2" charset="-78"/>
            </a:endParaRPr>
          </a:p>
        </p:txBody>
      </p:sp>
      <p:sp>
        <p:nvSpPr>
          <p:cNvPr id="31" name="Rectangle: Rounded Corners 30">
            <a:extLst>
              <a:ext uri="{FF2B5EF4-FFF2-40B4-BE49-F238E27FC236}">
                <a16:creationId xmlns="" xmlns:a16="http://schemas.microsoft.com/office/drawing/2014/main" id="{F66BD027-3F6E-40E5-AFE3-6AF873853CFE}"/>
              </a:ext>
            </a:extLst>
          </p:cNvPr>
          <p:cNvSpPr/>
          <p:nvPr/>
        </p:nvSpPr>
        <p:spPr>
          <a:xfrm>
            <a:off x="99865" y="2735814"/>
            <a:ext cx="8767931" cy="1060445"/>
          </a:xfrm>
          <a:prstGeom prst="roundRect">
            <a:avLst/>
          </a:prstGeom>
          <a:noFill/>
          <a:ln>
            <a:solidFill>
              <a:srgbClr val="FFFF00"/>
            </a:solidFill>
          </a:ln>
          <a:effectLst>
            <a:glow rad="139700">
              <a:srgbClr val="FFFF00">
                <a:alpha val="40000"/>
              </a:srgbClr>
            </a:glow>
          </a:effectLst>
        </p:spPr>
        <p:style>
          <a:lnRef idx="2">
            <a:schemeClr val="accent6"/>
          </a:lnRef>
          <a:fillRef idx="1">
            <a:schemeClr val="lt1"/>
          </a:fillRef>
          <a:effectRef idx="0">
            <a:schemeClr val="accent6"/>
          </a:effectRef>
          <a:fontRef idx="minor">
            <a:schemeClr val="dk1"/>
          </a:fontRef>
        </p:style>
        <p:txBody>
          <a:bodyPr rtlCol="1" anchor="t"/>
          <a:lstStyle/>
          <a:p>
            <a:pPr algn="r" rtl="1"/>
            <a:r>
              <a:rPr lang="fa-IR" sz="2800" b="1" dirty="0">
                <a:cs typeface="B Badr" panose="00000400000000000000" pitchFamily="2" charset="-78"/>
              </a:rPr>
              <a:t>* نکته:</a:t>
            </a:r>
            <a:r>
              <a:rPr lang="fa-IR" sz="3200" dirty="0">
                <a:solidFill>
                  <a:srgbClr val="FF0000"/>
                </a:solidFill>
                <a:cs typeface="B Badr" panose="00000400000000000000" pitchFamily="2" charset="-78"/>
              </a:rPr>
              <a:t>در مواردی که یاء و واو حذف می شود، عین الفعل مفتوح میگردد. مانند: مَدِینَة = مَدَنِیّ  درصورتیکه در اصل مکسور بوده است</a:t>
            </a:r>
            <a:endParaRPr lang="fa-IR" sz="2800" dirty="0">
              <a:solidFill>
                <a:srgbClr val="FF0000"/>
              </a:solidFill>
              <a:cs typeface="B Badr" panose="00000400000000000000" pitchFamily="2" charset="-78"/>
            </a:endParaRPr>
          </a:p>
        </p:txBody>
      </p:sp>
      <p:cxnSp>
        <p:nvCxnSpPr>
          <p:cNvPr id="56" name="Straight Arrow Connector 55">
            <a:extLst>
              <a:ext uri="{FF2B5EF4-FFF2-40B4-BE49-F238E27FC236}">
                <a16:creationId xmlns="" xmlns:a16="http://schemas.microsoft.com/office/drawing/2014/main" id="{232494FE-F31B-4CD1-9A23-22F3FF49F2FF}"/>
              </a:ext>
            </a:extLst>
          </p:cNvPr>
          <p:cNvCxnSpPr/>
          <p:nvPr/>
        </p:nvCxnSpPr>
        <p:spPr>
          <a:xfrm flipV="1">
            <a:off x="10282791" y="2304677"/>
            <a:ext cx="0" cy="402011"/>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2" name="Flowchart: Alternate Process 61">
            <a:extLst>
              <a:ext uri="{FF2B5EF4-FFF2-40B4-BE49-F238E27FC236}">
                <a16:creationId xmlns="" xmlns:a16="http://schemas.microsoft.com/office/drawing/2014/main" id="{D9555B8E-1E05-4329-A94E-641B0C6151F8}"/>
              </a:ext>
            </a:extLst>
          </p:cNvPr>
          <p:cNvSpPr/>
          <p:nvPr/>
        </p:nvSpPr>
        <p:spPr>
          <a:xfrm>
            <a:off x="8970143" y="4171751"/>
            <a:ext cx="2520000" cy="720000"/>
          </a:xfrm>
          <a:prstGeom prst="flowChartAlternateProcess">
            <a:avLst/>
          </a:prstGeom>
          <a:solidFill>
            <a:schemeClr val="accent3">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b="1" dirty="0">
                <a:solidFill>
                  <a:srgbClr val="002060"/>
                </a:solidFill>
                <a:cs typeface="B Badr" panose="00000400000000000000" pitchFamily="2" charset="-78"/>
              </a:rPr>
              <a:t>8-وزن فُعَیلَۀ</a:t>
            </a:r>
          </a:p>
        </p:txBody>
      </p:sp>
      <p:sp>
        <p:nvSpPr>
          <p:cNvPr id="64" name="Arrow: Left 63">
            <a:extLst>
              <a:ext uri="{FF2B5EF4-FFF2-40B4-BE49-F238E27FC236}">
                <a16:creationId xmlns="" xmlns:a16="http://schemas.microsoft.com/office/drawing/2014/main" id="{9F81DB0A-1750-4797-9D53-1155C0C4C927}"/>
              </a:ext>
            </a:extLst>
          </p:cNvPr>
          <p:cNvSpPr/>
          <p:nvPr/>
        </p:nvSpPr>
        <p:spPr>
          <a:xfrm>
            <a:off x="4838592" y="4700533"/>
            <a:ext cx="1338891" cy="1412542"/>
          </a:xfrm>
          <a:prstGeom prst="leftArrow">
            <a:avLst>
              <a:gd name="adj1" fmla="val 66979"/>
              <a:gd name="adj2" fmla="val 50000"/>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800" b="1" dirty="0">
                <a:solidFill>
                  <a:prstClr val="black"/>
                </a:solidFill>
                <a:cs typeface="B Badr" panose="00000400000000000000" pitchFamily="2" charset="-78"/>
              </a:rPr>
              <a:t>مگر اینکه</a:t>
            </a:r>
          </a:p>
        </p:txBody>
      </p:sp>
      <p:cxnSp>
        <p:nvCxnSpPr>
          <p:cNvPr id="65" name="Connector: Elbow 64">
            <a:extLst>
              <a:ext uri="{FF2B5EF4-FFF2-40B4-BE49-F238E27FC236}">
                <a16:creationId xmlns="" xmlns:a16="http://schemas.microsoft.com/office/drawing/2014/main" id="{FACAF065-79E8-4159-B9DA-99020E094390}"/>
              </a:ext>
            </a:extLst>
          </p:cNvPr>
          <p:cNvCxnSpPr/>
          <p:nvPr/>
        </p:nvCxnSpPr>
        <p:spPr>
          <a:xfrm rot="5400000">
            <a:off x="9266714" y="4520130"/>
            <a:ext cx="564513" cy="1362347"/>
          </a:xfrm>
          <a:prstGeom prst="bentConnector2">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6" name="Callout: Double Bent Line 65">
            <a:extLst>
              <a:ext uri="{FF2B5EF4-FFF2-40B4-BE49-F238E27FC236}">
                <a16:creationId xmlns="" xmlns:a16="http://schemas.microsoft.com/office/drawing/2014/main" id="{9069C4DC-FB6B-4930-90A2-ED5B561E620F}"/>
              </a:ext>
            </a:extLst>
          </p:cNvPr>
          <p:cNvSpPr/>
          <p:nvPr/>
        </p:nvSpPr>
        <p:spPr>
          <a:xfrm>
            <a:off x="52839" y="5818326"/>
            <a:ext cx="7495082" cy="872284"/>
          </a:xfrm>
          <a:prstGeom prst="borderCallout3">
            <a:avLst>
              <a:gd name="adj1" fmla="val 97969"/>
              <a:gd name="adj2" fmla="val 49598"/>
              <a:gd name="adj3" fmla="val 109607"/>
              <a:gd name="adj4" fmla="val 116186"/>
              <a:gd name="adj5" fmla="val -13640"/>
              <a:gd name="adj6" fmla="val 115690"/>
              <a:gd name="adj7" fmla="val -17698"/>
              <a:gd name="adj8" fmla="val 546"/>
            </a:avLst>
          </a:prstGeom>
          <a:solidFill>
            <a:schemeClr val="bg1"/>
          </a:solidFill>
          <a:ln w="57150">
            <a:solidFill>
              <a:schemeClr val="accent4"/>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dirty="0">
                <a:cs typeface="B Badr" panose="00000400000000000000" pitchFamily="2" charset="-78"/>
              </a:rPr>
              <a:t>نکته: درتمام موارد هفتم و هشتم حتماً باید عین الفعل مفتوح گردد</a:t>
            </a:r>
          </a:p>
        </p:txBody>
      </p:sp>
      <p:sp>
        <p:nvSpPr>
          <p:cNvPr id="22" name="Scroll: Horizontal 21">
            <a:extLst>
              <a:ext uri="{FF2B5EF4-FFF2-40B4-BE49-F238E27FC236}">
                <a16:creationId xmlns="" xmlns:a16="http://schemas.microsoft.com/office/drawing/2014/main" id="{B6487B0A-A0A2-46E4-9AC8-330C3B1D640C}"/>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23" name="Cube 22">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Tree>
    <p:extLst>
      <p:ext uri="{BB962C8B-B14F-4D97-AF65-F5344CB8AC3E}">
        <p14:creationId xmlns:p14="http://schemas.microsoft.com/office/powerpoint/2010/main" val="9284346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down)">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righ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heel(1)">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heel(1)">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outVertical)">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500" fill="hold"/>
                                        <p:tgtEl>
                                          <p:spTgt spid="62"/>
                                        </p:tgtEl>
                                        <p:attrNameLst>
                                          <p:attrName>ppt_w</p:attrName>
                                        </p:attrNameLst>
                                      </p:cBhvr>
                                      <p:tavLst>
                                        <p:tav tm="0">
                                          <p:val>
                                            <p:fltVal val="0"/>
                                          </p:val>
                                        </p:tav>
                                        <p:tav tm="100000">
                                          <p:val>
                                            <p:strVal val="#ppt_w"/>
                                          </p:val>
                                        </p:tav>
                                      </p:tavLst>
                                    </p:anim>
                                    <p:anim calcmode="lin" valueType="num">
                                      <p:cBhvr>
                                        <p:cTn id="60" dur="500" fill="hold"/>
                                        <p:tgtEl>
                                          <p:spTgt spid="62"/>
                                        </p:tgtEl>
                                        <p:attrNameLst>
                                          <p:attrName>ppt_h</p:attrName>
                                        </p:attrNameLst>
                                      </p:cBhvr>
                                      <p:tavLst>
                                        <p:tav tm="0">
                                          <p:val>
                                            <p:fltVal val="0"/>
                                          </p:val>
                                        </p:tav>
                                        <p:tav tm="100000">
                                          <p:val>
                                            <p:strVal val="#ppt_h"/>
                                          </p:val>
                                        </p:tav>
                                      </p:tavLst>
                                    </p:anim>
                                    <p:animEffect transition="in" filter="fade">
                                      <p:cBhvr>
                                        <p:cTn id="61" dur="500"/>
                                        <p:tgtEl>
                                          <p:spTgt spid="6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ipe(up)">
                                      <p:cBhvr>
                                        <p:cTn id="66" dur="500"/>
                                        <p:tgtEl>
                                          <p:spTgt spid="65"/>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heel(1)">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right)">
                                      <p:cBhvr>
                                        <p:cTn id="76" dur="500"/>
                                        <p:tgtEl>
                                          <p:spTgt spid="64"/>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heel(1)">
                                      <p:cBhvr>
                                        <p:cTn id="81" dur="500"/>
                                        <p:tgtEl>
                                          <p:spTgt spid="86"/>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66"/>
                                        </p:tgtEl>
                                        <p:attrNameLst>
                                          <p:attrName>style.visibility</p:attrName>
                                        </p:attrNameLst>
                                      </p:cBhvr>
                                      <p:to>
                                        <p:strVal val="visible"/>
                                      </p:to>
                                    </p:set>
                                    <p:animEffect transition="in" filter="barn(inVertical)">
                                      <p:cBhvr>
                                        <p:cTn id="8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24" grpId="0" animBg="1"/>
      <p:bldP spid="25" grpId="0" animBg="1"/>
      <p:bldP spid="43" grpId="0" animBg="1"/>
      <p:bldP spid="86" grpId="0" animBg="1"/>
      <p:bldP spid="33" grpId="0" animBg="1"/>
      <p:bldP spid="16" grpId="0" animBg="1"/>
      <p:bldP spid="31" grpId="0" animBg="1"/>
      <p:bldP spid="62" grpId="0" animBg="1"/>
      <p:bldP spid="64" grpId="0" animBg="1"/>
      <p:bldP spid="66"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orizontal Scroll 1"/>
          <p:cNvSpPr/>
          <p:nvPr/>
        </p:nvSpPr>
        <p:spPr>
          <a:xfrm>
            <a:off x="4676110" y="-24035"/>
            <a:ext cx="2709868" cy="577970"/>
          </a:xfrm>
          <a:prstGeom prst="horizontalScroll">
            <a:avLst>
              <a:gd name="adj" fmla="val 25000"/>
            </a:avLst>
          </a:prstGeom>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400" b="1" dirty="0">
                <a:cs typeface="B Badr" panose="00000400000000000000" pitchFamily="2" charset="-78"/>
              </a:rPr>
              <a:t>المتصرف غیرالمتصرف</a:t>
            </a:r>
          </a:p>
        </p:txBody>
      </p:sp>
      <p:sp>
        <p:nvSpPr>
          <p:cNvPr id="18" name="Cube 17"/>
          <p:cNvSpPr/>
          <p:nvPr/>
        </p:nvSpPr>
        <p:spPr>
          <a:xfrm>
            <a:off x="10388871" y="422037"/>
            <a:ext cx="1692000" cy="740980"/>
          </a:xfrm>
          <a:prstGeom prst="cube">
            <a:avLst/>
          </a:prstGeom>
          <a:solidFill>
            <a:srgbClr val="F2EC7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002060"/>
                </a:solidFill>
                <a:cs typeface="B Badr" panose="00000400000000000000" pitchFamily="2" charset="-78"/>
              </a:rPr>
              <a:t>3-منسوب</a:t>
            </a:r>
            <a:endParaRPr lang="fa-IR" sz="2800" dirty="0">
              <a:solidFill>
                <a:srgbClr val="002060"/>
              </a:solidFill>
              <a:cs typeface="B Badr" panose="00000400000000000000" pitchFamily="2" charset="-78"/>
            </a:endParaRPr>
          </a:p>
        </p:txBody>
      </p:sp>
      <p:sp>
        <p:nvSpPr>
          <p:cNvPr id="3" name="Callout: Left Arrow 2">
            <a:extLst>
              <a:ext uri="{FF2B5EF4-FFF2-40B4-BE49-F238E27FC236}">
                <a16:creationId xmlns="" xmlns:a16="http://schemas.microsoft.com/office/drawing/2014/main" id="{6D278579-E058-4D90-86E5-9C1E72E48CB2}"/>
              </a:ext>
            </a:extLst>
          </p:cNvPr>
          <p:cNvSpPr/>
          <p:nvPr/>
        </p:nvSpPr>
        <p:spPr>
          <a:xfrm>
            <a:off x="11234871" y="1331495"/>
            <a:ext cx="756000" cy="5171799"/>
          </a:xfrm>
          <a:prstGeom prst="leftArrowCallou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2800" dirty="0">
                <a:solidFill>
                  <a:srgbClr val="002060"/>
                </a:solidFill>
                <a:cs typeface="B Titr" panose="00000700000000000000" pitchFamily="2" charset="-78"/>
              </a:rPr>
              <a:t>ساخت اسم منسوب</a:t>
            </a:r>
          </a:p>
        </p:txBody>
      </p:sp>
      <p:sp>
        <p:nvSpPr>
          <p:cNvPr id="9" name="Rectangle 8">
            <a:extLst>
              <a:ext uri="{FF2B5EF4-FFF2-40B4-BE49-F238E27FC236}">
                <a16:creationId xmlns="" xmlns:a16="http://schemas.microsoft.com/office/drawing/2014/main" id="{1B42C4AF-D517-4C59-8E9B-7C9CFD168C03}"/>
              </a:ext>
            </a:extLst>
          </p:cNvPr>
          <p:cNvSpPr/>
          <p:nvPr/>
        </p:nvSpPr>
        <p:spPr>
          <a:xfrm>
            <a:off x="724044" y="1671202"/>
            <a:ext cx="9321038" cy="4832092"/>
          </a:xfrm>
          <a:prstGeom prst="rect">
            <a:avLst/>
          </a:prstGeom>
          <a:ln>
            <a:noFill/>
          </a:ln>
        </p:spPr>
        <p:txBody>
          <a:bodyPr wrap="square">
            <a:spAutoFit/>
          </a:bodyPr>
          <a:lstStyle/>
          <a:p>
            <a:pPr algn="justLow" rtl="1"/>
            <a:r>
              <a:rPr lang="fa-IR" sz="4400" dirty="0" smtClean="0">
                <a:effectLst>
                  <a:glow rad="228600">
                    <a:schemeClr val="accent3">
                      <a:satMod val="175000"/>
                      <a:alpha val="40000"/>
                    </a:schemeClr>
                  </a:glow>
                </a:effectLst>
                <a:cs typeface="B Badr" panose="00000400000000000000" pitchFamily="2" charset="-78"/>
              </a:rPr>
              <a:t>همانطور </a:t>
            </a:r>
            <a:r>
              <a:rPr lang="fa-IR" sz="4400" dirty="0">
                <a:effectLst>
                  <a:glow rad="228600">
                    <a:schemeClr val="accent3">
                      <a:satMod val="175000"/>
                      <a:alpha val="40000"/>
                    </a:schemeClr>
                  </a:glow>
                </a:effectLst>
                <a:cs typeface="B Badr" panose="00000400000000000000" pitchFamily="2" charset="-78"/>
              </a:rPr>
              <a:t>که در بحث مذکّر و مؤنّث گذشت، گاهی یک اسم با قبول تاء دارای معنای نسبت می گردد(اَفَاغِنَة)و برخی صیغه ها هستند که بدون اینکه در آخرشان یاء نسبت آمده باشد دالّ بر معنایی شبیه معنای نسبت(معنای حرفه یا دارا بودن چیزی) می گردند و غالباً وزن آن "فَعّال" می باشد</a:t>
            </a:r>
            <a:r>
              <a:rPr lang="fa-IR" sz="4400" dirty="0">
                <a:solidFill>
                  <a:srgbClr val="002060"/>
                </a:solidFill>
                <a:effectLst>
                  <a:glow rad="228600">
                    <a:schemeClr val="accent3">
                      <a:satMod val="175000"/>
                      <a:alpha val="40000"/>
                    </a:schemeClr>
                  </a:glow>
                </a:effectLst>
                <a:cs typeface="B Badr" panose="00000400000000000000" pitchFamily="2" charset="-78"/>
              </a:rPr>
              <a:t>.(</a:t>
            </a:r>
            <a:r>
              <a:rPr lang="fa-IR" sz="4400" dirty="0">
                <a:solidFill>
                  <a:srgbClr val="C00000"/>
                </a:solidFill>
                <a:effectLst>
                  <a:glow rad="228600">
                    <a:schemeClr val="accent3">
                      <a:satMod val="175000"/>
                      <a:alpha val="40000"/>
                    </a:schemeClr>
                  </a:glow>
                </a:effectLst>
                <a:cs typeface="B Badr" panose="00000400000000000000" pitchFamily="2" charset="-78"/>
              </a:rPr>
              <a:t>مانند: عَطَّار به معنای عطر فروش یا دارای عطر)</a:t>
            </a:r>
          </a:p>
        </p:txBody>
      </p:sp>
      <p:sp>
        <p:nvSpPr>
          <p:cNvPr id="10" name="Scroll: Horizontal 9">
            <a:extLst>
              <a:ext uri="{FF2B5EF4-FFF2-40B4-BE49-F238E27FC236}">
                <a16:creationId xmlns="" xmlns:a16="http://schemas.microsoft.com/office/drawing/2014/main" id="{E8994C30-E5A9-480B-B180-374DDEA0F254}"/>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11" name="Cube 10">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4" name="Rounded Rectangle 3"/>
          <p:cNvSpPr/>
          <p:nvPr/>
        </p:nvSpPr>
        <p:spPr>
          <a:xfrm>
            <a:off x="8458200" y="792527"/>
            <a:ext cx="1619250" cy="712423"/>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4400">
                <a:solidFill>
                  <a:srgbClr val="C00000"/>
                </a:solidFill>
                <a:cs typeface="B Badr" panose="00000400000000000000" pitchFamily="2" charset="-78"/>
              </a:rPr>
              <a:t>نکته: </a:t>
            </a:r>
            <a:endParaRPr lang="fa-IR" sz="4400" dirty="0">
              <a:solidFill>
                <a:srgbClr val="C00000"/>
              </a:solidFill>
              <a:cs typeface="B Badr" panose="00000400000000000000" pitchFamily="2" charset="-78"/>
            </a:endParaRPr>
          </a:p>
        </p:txBody>
      </p:sp>
      <p:sp>
        <p:nvSpPr>
          <p:cNvPr id="13"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38344745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7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right)">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3674BADF-23B8-4297-9E63-58F13578314F}"/>
              </a:ext>
            </a:extLst>
          </p:cNvPr>
          <p:cNvSpPr/>
          <p:nvPr/>
        </p:nvSpPr>
        <p:spPr>
          <a:xfrm>
            <a:off x="9968458" y="1257942"/>
            <a:ext cx="1260000" cy="46800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3200" dirty="0">
                <a:cs typeface="B Badr" panose="00000400000000000000" pitchFamily="2" charset="-78"/>
              </a:rPr>
              <a:t>تعریف</a:t>
            </a:r>
          </a:p>
        </p:txBody>
      </p:sp>
      <p:sp>
        <p:nvSpPr>
          <p:cNvPr id="8" name="Hexagon 7">
            <a:extLst>
              <a:ext uri="{FF2B5EF4-FFF2-40B4-BE49-F238E27FC236}">
                <a16:creationId xmlns="" xmlns:a16="http://schemas.microsoft.com/office/drawing/2014/main" id="{AE93CAC8-8882-416C-A5DF-C464F0452A72}"/>
              </a:ext>
            </a:extLst>
          </p:cNvPr>
          <p:cNvSpPr/>
          <p:nvPr/>
        </p:nvSpPr>
        <p:spPr>
          <a:xfrm>
            <a:off x="344774" y="1059296"/>
            <a:ext cx="9623684" cy="911002"/>
          </a:xfrm>
          <a:prstGeom prst="hexagon">
            <a:avLst/>
          </a:prstGeom>
          <a:ln w="28575">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t"/>
          <a:lstStyle/>
          <a:p>
            <a:pPr algn="ctr"/>
            <a:r>
              <a:rPr lang="fa-IR" sz="2800" b="1" dirty="0">
                <a:cs typeface="B Badr" panose="00000400000000000000" pitchFamily="2" charset="-78"/>
              </a:rPr>
              <a:t>اسمی است که بعد از حرف دوّمش یک یاء می آوریم تا به </a:t>
            </a:r>
            <a:r>
              <a:rPr lang="fa-IR" sz="2800" b="1" dirty="0" smtClean="0">
                <a:cs typeface="B Badr" panose="00000400000000000000" pitchFamily="2" charset="-78"/>
              </a:rPr>
              <a:t>وسیلة </a:t>
            </a:r>
            <a:r>
              <a:rPr lang="fa-IR" sz="2800" b="1" dirty="0">
                <a:cs typeface="B Badr" panose="00000400000000000000" pitchFamily="2" charset="-78"/>
              </a:rPr>
              <a:t>آن تقلیل را برسانیم..</a:t>
            </a:r>
          </a:p>
        </p:txBody>
      </p:sp>
      <p:sp>
        <p:nvSpPr>
          <p:cNvPr id="32" name="Rectangle: Rounded Corners 31">
            <a:extLst>
              <a:ext uri="{FF2B5EF4-FFF2-40B4-BE49-F238E27FC236}">
                <a16:creationId xmlns="" xmlns:a16="http://schemas.microsoft.com/office/drawing/2014/main" id="{432CC9C9-8388-4AD6-A19E-24715265A0C2}"/>
              </a:ext>
            </a:extLst>
          </p:cNvPr>
          <p:cNvSpPr/>
          <p:nvPr/>
        </p:nvSpPr>
        <p:spPr>
          <a:xfrm>
            <a:off x="10121883" y="4189116"/>
            <a:ext cx="2003060" cy="43200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b="1" dirty="0">
                <a:cs typeface="B Badr" panose="00000400000000000000" pitchFamily="2" charset="-78"/>
              </a:rPr>
              <a:t>عمل معنوی تصغیر</a:t>
            </a:r>
          </a:p>
        </p:txBody>
      </p:sp>
      <p:sp>
        <p:nvSpPr>
          <p:cNvPr id="9" name="Right Brace 8">
            <a:extLst>
              <a:ext uri="{FF2B5EF4-FFF2-40B4-BE49-F238E27FC236}">
                <a16:creationId xmlns="" xmlns:a16="http://schemas.microsoft.com/office/drawing/2014/main" id="{FC18F89F-8532-4E20-A717-F16A6917641D}"/>
              </a:ext>
            </a:extLst>
          </p:cNvPr>
          <p:cNvSpPr/>
          <p:nvPr/>
        </p:nvSpPr>
        <p:spPr>
          <a:xfrm>
            <a:off x="9478956" y="2086661"/>
            <a:ext cx="642927" cy="4351024"/>
          </a:xfrm>
          <a:prstGeom prst="rightBrace">
            <a:avLst>
              <a:gd name="adj1" fmla="val 40742"/>
              <a:gd name="adj2" fmla="val 53333"/>
            </a:avLst>
          </a:prstGeom>
          <a:ln w="38100">
            <a:solidFill>
              <a:srgbClr val="FF3B3B"/>
            </a:solidFill>
          </a:ln>
        </p:spPr>
        <p:style>
          <a:lnRef idx="2">
            <a:schemeClr val="accent6"/>
          </a:lnRef>
          <a:fillRef idx="0">
            <a:schemeClr val="accent6"/>
          </a:fillRef>
          <a:effectRef idx="1">
            <a:schemeClr val="accent6"/>
          </a:effectRef>
          <a:fontRef idx="minor">
            <a:schemeClr val="tx1"/>
          </a:fontRef>
        </p:style>
        <p:txBody>
          <a:bodyPr rtlCol="1" anchor="ctr"/>
          <a:lstStyle/>
          <a:p>
            <a:pPr algn="ctr"/>
            <a:endParaRPr lang="fa-IR"/>
          </a:p>
        </p:txBody>
      </p:sp>
      <p:sp>
        <p:nvSpPr>
          <p:cNvPr id="10" name="Arrow: Pentagon 9">
            <a:extLst>
              <a:ext uri="{FF2B5EF4-FFF2-40B4-BE49-F238E27FC236}">
                <a16:creationId xmlns="" xmlns:a16="http://schemas.microsoft.com/office/drawing/2014/main" id="{8FEB6A7A-E0B4-476F-BF3E-34126D4B30C9}"/>
              </a:ext>
            </a:extLst>
          </p:cNvPr>
          <p:cNvSpPr/>
          <p:nvPr/>
        </p:nvSpPr>
        <p:spPr>
          <a:xfrm>
            <a:off x="5802315" y="2207539"/>
            <a:ext cx="3867462" cy="720000"/>
          </a:xfrm>
          <a:prstGeom prst="homePlate">
            <a:avLst/>
          </a:prstGeom>
          <a:solidFill>
            <a:srgbClr val="D5FB97"/>
          </a:solidFill>
          <a:ln w="28575">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rgbClr val="002060"/>
                </a:solidFill>
                <a:cs typeface="B Badr" panose="00000400000000000000" pitchFamily="2" charset="-78"/>
              </a:rPr>
              <a:t>1- اگر جسم باشد</a:t>
            </a:r>
          </a:p>
        </p:txBody>
      </p:sp>
      <p:sp>
        <p:nvSpPr>
          <p:cNvPr id="33" name="Arrow: Pentagon 32">
            <a:extLst>
              <a:ext uri="{FF2B5EF4-FFF2-40B4-BE49-F238E27FC236}">
                <a16:creationId xmlns="" xmlns:a16="http://schemas.microsoft.com/office/drawing/2014/main" id="{62809D92-9E63-4782-A0C1-A2F60BC6A536}"/>
              </a:ext>
            </a:extLst>
          </p:cNvPr>
          <p:cNvSpPr/>
          <p:nvPr/>
        </p:nvSpPr>
        <p:spPr>
          <a:xfrm>
            <a:off x="5792497" y="3078098"/>
            <a:ext cx="3867462" cy="720000"/>
          </a:xfrm>
          <a:prstGeom prst="homePlate">
            <a:avLst/>
          </a:prstGeom>
          <a:solidFill>
            <a:srgbClr val="D5FB97"/>
          </a:solidFill>
          <a:ln w="28575">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600" dirty="0">
                <a:solidFill>
                  <a:srgbClr val="002060"/>
                </a:solidFill>
                <a:cs typeface="B Badr" panose="00000400000000000000" pitchFamily="2" charset="-78"/>
              </a:rPr>
              <a:t>2-اگر شأن باشد</a:t>
            </a:r>
          </a:p>
        </p:txBody>
      </p:sp>
      <p:sp>
        <p:nvSpPr>
          <p:cNvPr id="34" name="Arrow: Pentagon 33">
            <a:extLst>
              <a:ext uri="{FF2B5EF4-FFF2-40B4-BE49-F238E27FC236}">
                <a16:creationId xmlns="" xmlns:a16="http://schemas.microsoft.com/office/drawing/2014/main" id="{3F236417-05ED-459D-9C7D-F5F7A32AA0AD}"/>
              </a:ext>
            </a:extLst>
          </p:cNvPr>
          <p:cNvSpPr/>
          <p:nvPr/>
        </p:nvSpPr>
        <p:spPr>
          <a:xfrm>
            <a:off x="5792497" y="3954904"/>
            <a:ext cx="3867462" cy="720000"/>
          </a:xfrm>
          <a:prstGeom prst="homePlate">
            <a:avLst/>
          </a:prstGeom>
          <a:solidFill>
            <a:srgbClr val="D5FB97"/>
          </a:solidFill>
          <a:ln w="28575">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Badr" panose="00000400000000000000" pitchFamily="2" charset="-78"/>
              </a:rPr>
              <a:t>3-اگر عدد باشد</a:t>
            </a:r>
            <a:endParaRPr lang="fa-IR" sz="4800" dirty="0">
              <a:solidFill>
                <a:srgbClr val="002060"/>
              </a:solidFill>
              <a:cs typeface="B Badr" panose="00000400000000000000" pitchFamily="2" charset="-78"/>
            </a:endParaRPr>
          </a:p>
        </p:txBody>
      </p:sp>
      <p:sp>
        <p:nvSpPr>
          <p:cNvPr id="35" name="Arrow: Pentagon 34">
            <a:extLst>
              <a:ext uri="{FF2B5EF4-FFF2-40B4-BE49-F238E27FC236}">
                <a16:creationId xmlns="" xmlns:a16="http://schemas.microsoft.com/office/drawing/2014/main" id="{33DE1678-909F-4560-8517-57108A825BF0}"/>
              </a:ext>
            </a:extLst>
          </p:cNvPr>
          <p:cNvSpPr/>
          <p:nvPr/>
        </p:nvSpPr>
        <p:spPr>
          <a:xfrm>
            <a:off x="5802315" y="4883700"/>
            <a:ext cx="3867462" cy="720000"/>
          </a:xfrm>
          <a:prstGeom prst="homePlate">
            <a:avLst/>
          </a:prstGeom>
          <a:solidFill>
            <a:srgbClr val="D5FB97"/>
          </a:solidFill>
          <a:ln w="28575">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400" b="1" dirty="0">
                <a:solidFill>
                  <a:srgbClr val="002060"/>
                </a:solidFill>
                <a:cs typeface="B Badr" panose="00000400000000000000" pitchFamily="2" charset="-78"/>
              </a:rPr>
              <a:t>4-اگر زمان و مکان باشد</a:t>
            </a:r>
            <a:endParaRPr lang="fa-IR" sz="4400" b="1" dirty="0">
              <a:solidFill>
                <a:srgbClr val="002060"/>
              </a:solidFill>
              <a:cs typeface="B Badr" panose="00000400000000000000" pitchFamily="2" charset="-78"/>
            </a:endParaRPr>
          </a:p>
        </p:txBody>
      </p:sp>
      <p:sp>
        <p:nvSpPr>
          <p:cNvPr id="36" name="Arrow: Pentagon 35">
            <a:extLst>
              <a:ext uri="{FF2B5EF4-FFF2-40B4-BE49-F238E27FC236}">
                <a16:creationId xmlns="" xmlns:a16="http://schemas.microsoft.com/office/drawing/2014/main" id="{C307DB13-E637-404C-A2A6-72ABC78C9A8B}"/>
              </a:ext>
            </a:extLst>
          </p:cNvPr>
          <p:cNvSpPr/>
          <p:nvPr/>
        </p:nvSpPr>
        <p:spPr>
          <a:xfrm>
            <a:off x="5792497" y="5799598"/>
            <a:ext cx="3867462" cy="720000"/>
          </a:xfrm>
          <a:prstGeom prst="homePlate">
            <a:avLst/>
          </a:prstGeom>
          <a:solidFill>
            <a:srgbClr val="D5FB97"/>
          </a:solidFill>
          <a:ln w="28575">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400" b="1" dirty="0">
                <a:solidFill>
                  <a:srgbClr val="002060"/>
                </a:solidFill>
                <a:cs typeface="B Badr" panose="00000400000000000000" pitchFamily="2" charset="-78"/>
              </a:rPr>
              <a:t>5-محبوب به محبّ اضافه شود</a:t>
            </a:r>
            <a:endParaRPr lang="fa-IR" sz="4400" dirty="0">
              <a:solidFill>
                <a:srgbClr val="002060"/>
              </a:solidFill>
              <a:cs typeface="B Badr" panose="00000400000000000000" pitchFamily="2" charset="-78"/>
            </a:endParaRPr>
          </a:p>
        </p:txBody>
      </p:sp>
      <p:sp>
        <p:nvSpPr>
          <p:cNvPr id="4" name="Cube 3">
            <a:extLst>
              <a:ext uri="{FF2B5EF4-FFF2-40B4-BE49-F238E27FC236}">
                <a16:creationId xmlns="" xmlns:a16="http://schemas.microsoft.com/office/drawing/2014/main" id="{BB4B2316-A53B-4FA4-BD21-6776E7AF2C67}"/>
              </a:ext>
            </a:extLst>
          </p:cNvPr>
          <p:cNvSpPr/>
          <p:nvPr/>
        </p:nvSpPr>
        <p:spPr>
          <a:xfrm>
            <a:off x="10121883" y="420315"/>
            <a:ext cx="2003060" cy="689547"/>
          </a:xfrm>
          <a:prstGeom prst="cube">
            <a:avLst>
              <a:gd name="adj" fmla="val 2065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2060"/>
                </a:solidFill>
                <a:cs typeface="B Badr" panose="00000400000000000000" pitchFamily="2" charset="-78"/>
              </a:rPr>
              <a:t>4-مصغّر</a:t>
            </a:r>
          </a:p>
        </p:txBody>
      </p:sp>
      <p:sp>
        <p:nvSpPr>
          <p:cNvPr id="26" name="Arrow: Pentagon 25">
            <a:extLst>
              <a:ext uri="{FF2B5EF4-FFF2-40B4-BE49-F238E27FC236}">
                <a16:creationId xmlns="" xmlns:a16="http://schemas.microsoft.com/office/drawing/2014/main" id="{B5EB7E25-B457-4D58-955C-DFD29EE307A9}"/>
              </a:ext>
            </a:extLst>
          </p:cNvPr>
          <p:cNvSpPr/>
          <p:nvPr/>
        </p:nvSpPr>
        <p:spPr>
          <a:xfrm>
            <a:off x="1724397" y="2207539"/>
            <a:ext cx="3867462" cy="720000"/>
          </a:xfrm>
          <a:prstGeom prst="homePlate">
            <a:avLst/>
          </a:prstGeom>
          <a:noFill/>
          <a:ln w="28575">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schemeClr val="accent4">
                    <a:lumMod val="50000"/>
                  </a:schemeClr>
                </a:solidFill>
                <a:cs typeface="B Badr" panose="00000400000000000000" pitchFamily="2" charset="-78"/>
              </a:rPr>
              <a:t>کوچک کردن</a:t>
            </a:r>
          </a:p>
        </p:txBody>
      </p:sp>
      <p:sp>
        <p:nvSpPr>
          <p:cNvPr id="27" name="Arrow: Pentagon 26">
            <a:extLst>
              <a:ext uri="{FF2B5EF4-FFF2-40B4-BE49-F238E27FC236}">
                <a16:creationId xmlns="" xmlns:a16="http://schemas.microsoft.com/office/drawing/2014/main" id="{00B20AD2-1485-4DF1-9527-B26CC3A47225}"/>
              </a:ext>
            </a:extLst>
          </p:cNvPr>
          <p:cNvSpPr/>
          <p:nvPr/>
        </p:nvSpPr>
        <p:spPr>
          <a:xfrm>
            <a:off x="1714579" y="3078098"/>
            <a:ext cx="3867462" cy="720000"/>
          </a:xfrm>
          <a:prstGeom prst="homePlate">
            <a:avLst/>
          </a:prstGeom>
          <a:noFill/>
          <a:ln w="28575">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800" dirty="0">
                <a:solidFill>
                  <a:schemeClr val="accent4">
                    <a:lumMod val="50000"/>
                  </a:schemeClr>
                </a:solidFill>
                <a:cs typeface="B Badr" panose="00000400000000000000" pitchFamily="2" charset="-78"/>
              </a:rPr>
              <a:t>حقیر و خوار کردن</a:t>
            </a:r>
          </a:p>
        </p:txBody>
      </p:sp>
      <p:sp>
        <p:nvSpPr>
          <p:cNvPr id="28" name="Arrow: Pentagon 27">
            <a:extLst>
              <a:ext uri="{FF2B5EF4-FFF2-40B4-BE49-F238E27FC236}">
                <a16:creationId xmlns="" xmlns:a16="http://schemas.microsoft.com/office/drawing/2014/main" id="{4B21CDF5-0B46-4362-9F11-8FFD5C8FEF96}"/>
              </a:ext>
            </a:extLst>
          </p:cNvPr>
          <p:cNvSpPr/>
          <p:nvPr/>
        </p:nvSpPr>
        <p:spPr>
          <a:xfrm>
            <a:off x="1714579" y="3954904"/>
            <a:ext cx="3867462" cy="720000"/>
          </a:xfrm>
          <a:prstGeom prst="homePlate">
            <a:avLst/>
          </a:prstGeom>
          <a:noFill/>
          <a:ln w="28575">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chemeClr val="accent4">
                    <a:lumMod val="50000"/>
                  </a:schemeClr>
                </a:solidFill>
                <a:cs typeface="B Badr" panose="00000400000000000000" pitchFamily="2" charset="-78"/>
              </a:rPr>
              <a:t>کم دانستن تعداد</a:t>
            </a:r>
            <a:endParaRPr lang="fa-IR" sz="5400" dirty="0">
              <a:solidFill>
                <a:schemeClr val="accent4">
                  <a:lumMod val="50000"/>
                </a:schemeClr>
              </a:solidFill>
              <a:cs typeface="B Badr" panose="00000400000000000000" pitchFamily="2" charset="-78"/>
            </a:endParaRPr>
          </a:p>
        </p:txBody>
      </p:sp>
      <p:sp>
        <p:nvSpPr>
          <p:cNvPr id="29" name="Arrow: Pentagon 28">
            <a:extLst>
              <a:ext uri="{FF2B5EF4-FFF2-40B4-BE49-F238E27FC236}">
                <a16:creationId xmlns="" xmlns:a16="http://schemas.microsoft.com/office/drawing/2014/main" id="{20D185B0-3694-40C5-9D9D-F6C82AA42EFC}"/>
              </a:ext>
            </a:extLst>
          </p:cNvPr>
          <p:cNvSpPr/>
          <p:nvPr/>
        </p:nvSpPr>
        <p:spPr>
          <a:xfrm>
            <a:off x="1724397" y="4883700"/>
            <a:ext cx="3867462" cy="720000"/>
          </a:xfrm>
          <a:prstGeom prst="homePlate">
            <a:avLst/>
          </a:prstGeom>
          <a:noFill/>
          <a:ln w="28575">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800" b="1" dirty="0">
                <a:solidFill>
                  <a:schemeClr val="accent4">
                    <a:lumMod val="50000"/>
                  </a:schemeClr>
                </a:solidFill>
                <a:cs typeface="B Badr" panose="00000400000000000000" pitchFamily="2" charset="-78"/>
              </a:rPr>
              <a:t>نزدیک دانستن زمان یا مکان.</a:t>
            </a:r>
            <a:endParaRPr lang="fa-IR" sz="4800" b="1" dirty="0">
              <a:solidFill>
                <a:schemeClr val="accent4">
                  <a:lumMod val="50000"/>
                </a:schemeClr>
              </a:solidFill>
              <a:cs typeface="B Badr" panose="00000400000000000000" pitchFamily="2" charset="-78"/>
            </a:endParaRPr>
          </a:p>
        </p:txBody>
      </p:sp>
      <p:sp>
        <p:nvSpPr>
          <p:cNvPr id="30" name="Arrow: Pentagon 29">
            <a:extLst>
              <a:ext uri="{FF2B5EF4-FFF2-40B4-BE49-F238E27FC236}">
                <a16:creationId xmlns="" xmlns:a16="http://schemas.microsoft.com/office/drawing/2014/main" id="{EA50B630-AED7-4A73-BD34-E5A37E43C6ED}"/>
              </a:ext>
            </a:extLst>
          </p:cNvPr>
          <p:cNvSpPr/>
          <p:nvPr/>
        </p:nvSpPr>
        <p:spPr>
          <a:xfrm>
            <a:off x="1714579" y="5799598"/>
            <a:ext cx="3867462" cy="720000"/>
          </a:xfrm>
          <a:prstGeom prst="homePlate">
            <a:avLst/>
          </a:prstGeom>
          <a:noFill/>
          <a:ln w="28575">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800" b="1" dirty="0">
                <a:solidFill>
                  <a:schemeClr val="accent4">
                    <a:lumMod val="50000"/>
                  </a:schemeClr>
                </a:solidFill>
                <a:cs typeface="B Badr" panose="00000400000000000000" pitchFamily="2" charset="-78"/>
              </a:rPr>
              <a:t>علاقه و </a:t>
            </a:r>
            <a:r>
              <a:rPr lang="fa-IR" sz="2800" b="1" dirty="0" smtClean="0">
                <a:solidFill>
                  <a:schemeClr val="accent4">
                    <a:lumMod val="50000"/>
                  </a:schemeClr>
                </a:solidFill>
                <a:cs typeface="B Badr" panose="00000400000000000000" pitchFamily="2" charset="-78"/>
              </a:rPr>
              <a:t>محبّت</a:t>
            </a:r>
            <a:r>
              <a:rPr lang="fa-IR" sz="3200" b="1" dirty="0">
                <a:solidFill>
                  <a:schemeClr val="accent4">
                    <a:lumMod val="50000"/>
                  </a:schemeClr>
                </a:solidFill>
                <a:cs typeface="B Badr" panose="00000400000000000000" pitchFamily="2" charset="-78"/>
              </a:rPr>
              <a:t> </a:t>
            </a:r>
            <a:r>
              <a:rPr lang="fa-IR" sz="2000" b="1" dirty="0" smtClean="0">
                <a:solidFill>
                  <a:schemeClr val="accent4">
                    <a:lumMod val="50000"/>
                  </a:schemeClr>
                </a:solidFill>
                <a:cs typeface="B Badr" panose="00000400000000000000" pitchFamily="2" charset="-78"/>
              </a:rPr>
              <a:t>مانند</a:t>
            </a:r>
            <a:r>
              <a:rPr lang="fa-IR" sz="2000" b="1" dirty="0">
                <a:solidFill>
                  <a:schemeClr val="accent4">
                    <a:lumMod val="50000"/>
                  </a:schemeClr>
                </a:solidFill>
                <a:cs typeface="B Badr" panose="00000400000000000000" pitchFamily="2" charset="-78"/>
              </a:rPr>
              <a:t>: أُخَیّ (محبوب = مورد علاقه</a:t>
            </a:r>
            <a:r>
              <a:rPr lang="fa-IR" b="1" dirty="0">
                <a:solidFill>
                  <a:schemeClr val="accent4">
                    <a:lumMod val="50000"/>
                  </a:schemeClr>
                </a:solidFill>
                <a:cs typeface="B Badr" panose="00000400000000000000" pitchFamily="2" charset="-78"/>
              </a:rPr>
              <a:t>)</a:t>
            </a:r>
            <a:endParaRPr lang="fa-IR" sz="4800" dirty="0">
              <a:solidFill>
                <a:schemeClr val="accent4">
                  <a:lumMod val="50000"/>
                </a:schemeClr>
              </a:solidFill>
              <a:cs typeface="B Badr" panose="00000400000000000000" pitchFamily="2" charset="-78"/>
            </a:endParaRPr>
          </a:p>
        </p:txBody>
      </p:sp>
      <p:sp>
        <p:nvSpPr>
          <p:cNvPr id="19" name="Scroll: Horizontal 18">
            <a:extLst>
              <a:ext uri="{FF2B5EF4-FFF2-40B4-BE49-F238E27FC236}">
                <a16:creationId xmlns="" xmlns:a16="http://schemas.microsoft.com/office/drawing/2014/main" id="{E755E2AA-82F2-4536-9476-78F399EE67D6}"/>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21" name="Cube 20">
            <a:extLst>
              <a:ext uri="{FF2B5EF4-FFF2-40B4-BE49-F238E27FC236}">
                <a16:creationId xmlns="" xmlns:a16="http://schemas.microsoft.com/office/drawing/2014/main" id="{F2A3F281-89B0-4FC3-87A3-DF04E58E5D27}"/>
              </a:ext>
            </a:extLst>
          </p:cNvPr>
          <p:cNvSpPr/>
          <p:nvPr/>
        </p:nvSpPr>
        <p:spPr>
          <a:xfrm>
            <a:off x="10217133" y="-23110"/>
            <a:ext cx="1899919" cy="494894"/>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Tree>
    <p:extLst>
      <p:ext uri="{BB962C8B-B14F-4D97-AF65-F5344CB8AC3E}">
        <p14:creationId xmlns:p14="http://schemas.microsoft.com/office/powerpoint/2010/main" val="87611478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out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outVertic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0-#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500" fill="hold"/>
                                        <p:tgtEl>
                                          <p:spTgt spid="33"/>
                                        </p:tgtEl>
                                        <p:attrNameLst>
                                          <p:attrName>ppt_x</p:attrName>
                                        </p:attrNameLst>
                                      </p:cBhvr>
                                      <p:tavLst>
                                        <p:tav tm="0">
                                          <p:val>
                                            <p:strVal val="0-#ppt_w/2"/>
                                          </p:val>
                                        </p:tav>
                                        <p:tav tm="100000">
                                          <p:val>
                                            <p:strVal val="#ppt_x"/>
                                          </p:val>
                                        </p:tav>
                                      </p:tavLst>
                                    </p:anim>
                                    <p:anim calcmode="lin" valueType="num">
                                      <p:cBhvr additive="base">
                                        <p:cTn id="45" dur="500" fill="hold"/>
                                        <p:tgtEl>
                                          <p:spTgt spid="33"/>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0-#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additive="base">
                                        <p:cTn id="54" dur="500" fill="hold"/>
                                        <p:tgtEl>
                                          <p:spTgt spid="34"/>
                                        </p:tgtEl>
                                        <p:attrNameLst>
                                          <p:attrName>ppt_x</p:attrName>
                                        </p:attrNameLst>
                                      </p:cBhvr>
                                      <p:tavLst>
                                        <p:tav tm="0">
                                          <p:val>
                                            <p:strVal val="0-#ppt_w/2"/>
                                          </p:val>
                                        </p:tav>
                                        <p:tav tm="100000">
                                          <p:val>
                                            <p:strVal val="#ppt_x"/>
                                          </p:val>
                                        </p:tav>
                                      </p:tavLst>
                                    </p:anim>
                                    <p:anim calcmode="lin" valueType="num">
                                      <p:cBhvr additive="base">
                                        <p:cTn id="55" dur="500" fill="hold"/>
                                        <p:tgtEl>
                                          <p:spTgt spid="34"/>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0-#ppt_w/2"/>
                                          </p:val>
                                        </p:tav>
                                        <p:tav tm="100000">
                                          <p:val>
                                            <p:strVal val="#ppt_x"/>
                                          </p:val>
                                        </p:tav>
                                      </p:tavLst>
                                    </p:anim>
                                    <p:anim calcmode="lin" valueType="num">
                                      <p:cBhvr additive="base">
                                        <p:cTn id="59"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500" fill="hold"/>
                                        <p:tgtEl>
                                          <p:spTgt spid="35"/>
                                        </p:tgtEl>
                                        <p:attrNameLst>
                                          <p:attrName>ppt_x</p:attrName>
                                        </p:attrNameLst>
                                      </p:cBhvr>
                                      <p:tavLst>
                                        <p:tav tm="0">
                                          <p:val>
                                            <p:strVal val="0-#ppt_w/2"/>
                                          </p:val>
                                        </p:tav>
                                        <p:tav tm="100000">
                                          <p:val>
                                            <p:strVal val="#ppt_x"/>
                                          </p:val>
                                        </p:tav>
                                      </p:tavLst>
                                    </p:anim>
                                    <p:anim calcmode="lin" valueType="num">
                                      <p:cBhvr additive="base">
                                        <p:cTn id="65" dur="500" fill="hold"/>
                                        <p:tgtEl>
                                          <p:spTgt spid="35"/>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0-#ppt_w/2"/>
                                          </p:val>
                                        </p:tav>
                                        <p:tav tm="100000">
                                          <p:val>
                                            <p:strVal val="#ppt_x"/>
                                          </p:val>
                                        </p:tav>
                                      </p:tavLst>
                                    </p:anim>
                                    <p:anim calcmode="lin" valueType="num">
                                      <p:cBhvr additive="base">
                                        <p:cTn id="69"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500" fill="hold"/>
                                        <p:tgtEl>
                                          <p:spTgt spid="36"/>
                                        </p:tgtEl>
                                        <p:attrNameLst>
                                          <p:attrName>ppt_x</p:attrName>
                                        </p:attrNameLst>
                                      </p:cBhvr>
                                      <p:tavLst>
                                        <p:tav tm="0">
                                          <p:val>
                                            <p:strVal val="0-#ppt_w/2"/>
                                          </p:val>
                                        </p:tav>
                                        <p:tav tm="100000">
                                          <p:val>
                                            <p:strVal val="#ppt_x"/>
                                          </p:val>
                                        </p:tav>
                                      </p:tavLst>
                                    </p:anim>
                                    <p:anim calcmode="lin" valueType="num">
                                      <p:cBhvr additive="base">
                                        <p:cTn id="75" dur="500" fill="hold"/>
                                        <p:tgtEl>
                                          <p:spTgt spid="36"/>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additive="base">
                                        <p:cTn id="78" dur="500" fill="hold"/>
                                        <p:tgtEl>
                                          <p:spTgt spid="30"/>
                                        </p:tgtEl>
                                        <p:attrNameLst>
                                          <p:attrName>ppt_x</p:attrName>
                                        </p:attrNameLst>
                                      </p:cBhvr>
                                      <p:tavLst>
                                        <p:tav tm="0">
                                          <p:val>
                                            <p:strVal val="0-#ppt_w/2"/>
                                          </p:val>
                                        </p:tav>
                                        <p:tav tm="100000">
                                          <p:val>
                                            <p:strVal val="#ppt_x"/>
                                          </p:val>
                                        </p:tav>
                                      </p:tavLst>
                                    </p:anim>
                                    <p:anim calcmode="lin" valueType="num">
                                      <p:cBhvr additive="base">
                                        <p:cTn id="79"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2" grpId="0" animBg="1"/>
      <p:bldP spid="9" grpId="0" animBg="1"/>
      <p:bldP spid="10" grpId="0" animBg="1"/>
      <p:bldP spid="33" grpId="0" animBg="1"/>
      <p:bldP spid="34" grpId="0" animBg="1"/>
      <p:bldP spid="35" grpId="0" animBg="1"/>
      <p:bldP spid="36" grpId="0" animBg="1"/>
      <p:bldP spid="4" grpId="0" animBg="1"/>
      <p:bldP spid="26" grpId="0" animBg="1"/>
      <p:bldP spid="27" grpId="0" animBg="1"/>
      <p:bldP spid="28" grpId="0" animBg="1"/>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ight Brace 14">
            <a:extLst>
              <a:ext uri="{FF2B5EF4-FFF2-40B4-BE49-F238E27FC236}">
                <a16:creationId xmlns:a16="http://schemas.microsoft.com/office/drawing/2014/main" xmlns="" id="{E071E03E-C2D7-4B1F-9C9C-9AC9D84A68F6}"/>
              </a:ext>
            </a:extLst>
          </p:cNvPr>
          <p:cNvSpPr/>
          <p:nvPr/>
        </p:nvSpPr>
        <p:spPr>
          <a:xfrm>
            <a:off x="9271773" y="77713"/>
            <a:ext cx="640865" cy="6487980"/>
          </a:xfrm>
          <a:prstGeom prst="rightBrace">
            <a:avLst>
              <a:gd name="adj1" fmla="val 35322"/>
              <a:gd name="adj2" fmla="val 50000"/>
            </a:avLst>
          </a:prstGeom>
          <a:ln w="57150">
            <a:solidFill>
              <a:schemeClr val="accent4">
                <a:lumMod val="75000"/>
              </a:schemeClr>
            </a:solidFill>
          </a:ln>
        </p:spPr>
        <p:style>
          <a:lnRef idx="1">
            <a:schemeClr val="accent2"/>
          </a:lnRef>
          <a:fillRef idx="0">
            <a:schemeClr val="accent2"/>
          </a:fillRef>
          <a:effectRef idx="0">
            <a:schemeClr val="accent2"/>
          </a:effectRef>
          <a:fontRef idx="minor">
            <a:schemeClr val="tx1"/>
          </a:fontRef>
        </p:style>
        <p:txBody>
          <a:bodyPr rtlCol="1" anchor="ctr"/>
          <a:lstStyle/>
          <a:p>
            <a:pPr algn="ctr"/>
            <a:endParaRPr lang="fa-IR">
              <a:solidFill>
                <a:srgbClr val="FFFFFF"/>
              </a:solidFill>
            </a:endParaRPr>
          </a:p>
        </p:txBody>
      </p:sp>
      <p:sp>
        <p:nvSpPr>
          <p:cNvPr id="38" name="Rectangle: Rounded Corners 37">
            <a:extLst>
              <a:ext uri="{FF2B5EF4-FFF2-40B4-BE49-F238E27FC236}">
                <a16:creationId xmlns:a16="http://schemas.microsoft.com/office/drawing/2014/main" xmlns="" id="{300DDFC7-816F-40E1-8754-0F4299F77F87}"/>
              </a:ext>
            </a:extLst>
          </p:cNvPr>
          <p:cNvSpPr/>
          <p:nvPr/>
        </p:nvSpPr>
        <p:spPr>
          <a:xfrm>
            <a:off x="4752465" y="4520124"/>
            <a:ext cx="4500000" cy="720000"/>
          </a:xfrm>
          <a:prstGeom prst="roundRect">
            <a:avLst/>
          </a:prstGeom>
          <a:noFill/>
          <a:ln w="57150">
            <a:solidFill>
              <a:srgbClr val="F0F28A"/>
            </a:solidFill>
          </a:ln>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fa-IR" sz="2200" b="1" dirty="0">
                <a:solidFill>
                  <a:srgbClr val="2C2C2C"/>
                </a:solidFill>
                <a:cs typeface="B Titr" panose="00000700000000000000" pitchFamily="2" charset="-78"/>
              </a:rPr>
              <a:t>تقسیمِ اسم به اعتبار معرفه یا نکره بودن</a:t>
            </a:r>
            <a:endParaRPr lang="fa-IR" sz="2200" b="1" dirty="0">
              <a:solidFill>
                <a:srgbClr val="002060"/>
              </a:solidFill>
              <a:cs typeface="B Titr" panose="00000700000000000000" pitchFamily="2" charset="-78"/>
            </a:endParaRPr>
          </a:p>
        </p:txBody>
      </p:sp>
      <p:sp>
        <p:nvSpPr>
          <p:cNvPr id="40" name="Rectangle: Rounded Corners 39">
            <a:extLst>
              <a:ext uri="{FF2B5EF4-FFF2-40B4-BE49-F238E27FC236}">
                <a16:creationId xmlns:a16="http://schemas.microsoft.com/office/drawing/2014/main" xmlns="" id="{F50E10D7-2E45-4A3C-8AB0-1D0B1BA14518}"/>
              </a:ext>
            </a:extLst>
          </p:cNvPr>
          <p:cNvSpPr/>
          <p:nvPr/>
        </p:nvSpPr>
        <p:spPr>
          <a:xfrm>
            <a:off x="4733415" y="284264"/>
            <a:ext cx="4500000" cy="720000"/>
          </a:xfrm>
          <a:prstGeom prst="roundRect">
            <a:avLst/>
          </a:prstGeom>
          <a:noFill/>
          <a:ln w="57150">
            <a:solidFill>
              <a:srgbClr val="F0F28A"/>
            </a:solidFill>
          </a:ln>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fa-IR" sz="2000" b="1" dirty="0">
                <a:solidFill>
                  <a:srgbClr val="2C2C2C"/>
                </a:solidFill>
                <a:cs typeface="B Titr" panose="00000700000000000000" pitchFamily="2" charset="-78"/>
              </a:rPr>
              <a:t>تقسیمِ اسم به اعتبار مصدر یا غیر مصدر بودن</a:t>
            </a:r>
            <a:endParaRPr lang="fa-IR" sz="4000" b="1" dirty="0">
              <a:solidFill>
                <a:srgbClr val="2C2C2C"/>
              </a:solidFill>
              <a:cs typeface="B Titr" panose="00000700000000000000" pitchFamily="2" charset="-78"/>
            </a:endParaRPr>
          </a:p>
        </p:txBody>
      </p:sp>
      <p:sp>
        <p:nvSpPr>
          <p:cNvPr id="34" name="Rectangle: Rounded Corners 33">
            <a:extLst>
              <a:ext uri="{FF2B5EF4-FFF2-40B4-BE49-F238E27FC236}">
                <a16:creationId xmlns:a16="http://schemas.microsoft.com/office/drawing/2014/main" xmlns="" id="{8D085D02-1980-440A-81FF-E8B9FAE38D57}"/>
              </a:ext>
            </a:extLst>
          </p:cNvPr>
          <p:cNvSpPr/>
          <p:nvPr/>
        </p:nvSpPr>
        <p:spPr>
          <a:xfrm>
            <a:off x="4752594" y="5581403"/>
            <a:ext cx="4500000" cy="720000"/>
          </a:xfrm>
          <a:prstGeom prst="roundRect">
            <a:avLst/>
          </a:prstGeom>
          <a:noFill/>
          <a:ln w="57150">
            <a:solidFill>
              <a:srgbClr val="F0F28A"/>
            </a:solidFill>
          </a:ln>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fa-IR" sz="2200" b="1" dirty="0">
                <a:solidFill>
                  <a:srgbClr val="2C2C2C"/>
                </a:solidFill>
                <a:cs typeface="B Titr" panose="00000700000000000000" pitchFamily="2" charset="-78"/>
              </a:rPr>
              <a:t>تقسیمِ اسم به اعتبار معرب یا مبنیّ بودن</a:t>
            </a:r>
            <a:endParaRPr lang="fa-IR" sz="2200" b="1" dirty="0">
              <a:solidFill>
                <a:srgbClr val="002060"/>
              </a:solidFill>
              <a:cs typeface="B Titr" panose="00000700000000000000" pitchFamily="2" charset="-78"/>
            </a:endParaRPr>
          </a:p>
        </p:txBody>
      </p:sp>
      <p:sp>
        <p:nvSpPr>
          <p:cNvPr id="43" name="Rectangle: Rounded Corners 42">
            <a:extLst>
              <a:ext uri="{FF2B5EF4-FFF2-40B4-BE49-F238E27FC236}">
                <a16:creationId xmlns:a16="http://schemas.microsoft.com/office/drawing/2014/main" xmlns="" id="{754D5B37-326D-42CE-A72A-B9BA51D843C4}"/>
              </a:ext>
            </a:extLst>
          </p:cNvPr>
          <p:cNvSpPr/>
          <p:nvPr/>
        </p:nvSpPr>
        <p:spPr>
          <a:xfrm>
            <a:off x="4733415" y="1309415"/>
            <a:ext cx="4500000" cy="720000"/>
          </a:xfrm>
          <a:prstGeom prst="roundRect">
            <a:avLst/>
          </a:prstGeom>
          <a:noFill/>
          <a:ln w="57150">
            <a:solidFill>
              <a:srgbClr val="F0F28A"/>
            </a:solidFill>
          </a:ln>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fa-IR" sz="2200" b="1" dirty="0">
                <a:solidFill>
                  <a:srgbClr val="2C2C2C"/>
                </a:solidFill>
                <a:cs typeface="B Titr" panose="00000700000000000000" pitchFamily="2" charset="-78"/>
              </a:rPr>
              <a:t>تقسیمِ اسم به اعتبار جامد یا مشتقّ بودن</a:t>
            </a:r>
          </a:p>
        </p:txBody>
      </p:sp>
      <p:sp>
        <p:nvSpPr>
          <p:cNvPr id="44" name="Rectangle: Rounded Corners 43">
            <a:extLst>
              <a:ext uri="{FF2B5EF4-FFF2-40B4-BE49-F238E27FC236}">
                <a16:creationId xmlns:a16="http://schemas.microsoft.com/office/drawing/2014/main" xmlns="" id="{EC8DD9FA-FBEF-43BC-B50C-A4B0B9D6A64D}"/>
              </a:ext>
            </a:extLst>
          </p:cNvPr>
          <p:cNvSpPr/>
          <p:nvPr/>
        </p:nvSpPr>
        <p:spPr>
          <a:xfrm>
            <a:off x="4733415" y="2334749"/>
            <a:ext cx="4500000" cy="720000"/>
          </a:xfrm>
          <a:prstGeom prst="roundRect">
            <a:avLst/>
          </a:prstGeom>
          <a:noFill/>
          <a:ln w="57150">
            <a:solidFill>
              <a:srgbClr val="F0F28A"/>
            </a:solidFill>
          </a:ln>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fa-IR" sz="2200" b="1" dirty="0">
                <a:solidFill>
                  <a:srgbClr val="2C2C2C"/>
                </a:solidFill>
                <a:cs typeface="B Titr" panose="00000700000000000000" pitchFamily="2" charset="-78"/>
              </a:rPr>
              <a:t>تقسیمِ اسم به اعتبار مذکّر یا مؤنّث بودن</a:t>
            </a:r>
          </a:p>
        </p:txBody>
      </p:sp>
      <p:sp>
        <p:nvSpPr>
          <p:cNvPr id="45" name="Rectangle: Rounded Corners 44">
            <a:extLst>
              <a:ext uri="{FF2B5EF4-FFF2-40B4-BE49-F238E27FC236}">
                <a16:creationId xmlns:a16="http://schemas.microsoft.com/office/drawing/2014/main" xmlns="" id="{57B9BD9D-9EAD-40A4-9660-63F2EAC28E73}"/>
              </a:ext>
            </a:extLst>
          </p:cNvPr>
          <p:cNvSpPr/>
          <p:nvPr/>
        </p:nvSpPr>
        <p:spPr>
          <a:xfrm>
            <a:off x="4719033" y="3423507"/>
            <a:ext cx="4500000" cy="720000"/>
          </a:xfrm>
          <a:prstGeom prst="roundRect">
            <a:avLst/>
          </a:prstGeom>
          <a:noFill/>
          <a:ln w="57150">
            <a:solidFill>
              <a:srgbClr val="F0F28A"/>
            </a:solidFill>
          </a:ln>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fa-IR" sz="2200" b="1" dirty="0">
                <a:solidFill>
                  <a:srgbClr val="2C2C2C"/>
                </a:solidFill>
                <a:cs typeface="B Titr" panose="00000700000000000000" pitchFamily="2" charset="-78"/>
              </a:rPr>
              <a:t>تقسیمِ اسم به اعتبار متصرّف یا غیر متصرّف بودن</a:t>
            </a:r>
          </a:p>
        </p:txBody>
      </p:sp>
      <p:sp>
        <p:nvSpPr>
          <p:cNvPr id="2" name="Rectangle: Rounded Corners 1">
            <a:extLst>
              <a:ext uri="{FF2B5EF4-FFF2-40B4-BE49-F238E27FC236}">
                <a16:creationId xmlns:a16="http://schemas.microsoft.com/office/drawing/2014/main" xmlns="" id="{57BE333E-63EF-4CE7-B5FD-4F9477C5E122}"/>
              </a:ext>
            </a:extLst>
          </p:cNvPr>
          <p:cNvSpPr/>
          <p:nvPr/>
        </p:nvSpPr>
        <p:spPr>
          <a:xfrm>
            <a:off x="9989350" y="3075152"/>
            <a:ext cx="2079085" cy="686313"/>
          </a:xfrm>
          <a:prstGeom prst="roundRect">
            <a:avLst/>
          </a:prstGeom>
          <a:gradFill>
            <a:gsLst>
              <a:gs pos="48000">
                <a:schemeClr val="accent4">
                  <a:lumMod val="20000"/>
                  <a:lumOff val="80000"/>
                </a:schemeClr>
              </a:gs>
              <a:gs pos="79000">
                <a:srgbClr val="FFFF00"/>
              </a:gs>
            </a:gsLst>
            <a:lin ang="2700000" scaled="1"/>
          </a:gra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Titr" panose="00000700000000000000" pitchFamily="2" charset="-78"/>
              </a:rPr>
              <a:t>تقسیمات اسم</a:t>
            </a:r>
          </a:p>
        </p:txBody>
      </p:sp>
      <p:sp>
        <p:nvSpPr>
          <p:cNvPr id="4" name="Plaque 3">
            <a:extLst>
              <a:ext uri="{FF2B5EF4-FFF2-40B4-BE49-F238E27FC236}">
                <a16:creationId xmlns:a16="http://schemas.microsoft.com/office/drawing/2014/main" xmlns="" id="{DF0F5B52-CB62-41C5-AC92-93F890F4565D}"/>
              </a:ext>
            </a:extLst>
          </p:cNvPr>
          <p:cNvSpPr/>
          <p:nvPr/>
        </p:nvSpPr>
        <p:spPr>
          <a:xfrm>
            <a:off x="224945" y="274921"/>
            <a:ext cx="2520000" cy="720000"/>
          </a:xfrm>
          <a:prstGeom prst="plaque">
            <a:avLst/>
          </a:prstGeom>
          <a:gradFill>
            <a:gsLst>
              <a:gs pos="48000">
                <a:schemeClr val="accent4">
                  <a:lumMod val="20000"/>
                  <a:lumOff val="80000"/>
                </a:schemeClr>
              </a:gs>
              <a:gs pos="79000">
                <a:srgbClr val="FFFF00"/>
              </a:gs>
            </a:gsLst>
            <a:lin ang="2700000" scaled="1"/>
          </a:gradFill>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fa-IR" sz="2400" dirty="0">
                <a:solidFill>
                  <a:srgbClr val="099BDD">
                    <a:lumMod val="50000"/>
                  </a:srgbClr>
                </a:solidFill>
                <a:cs typeface="B Titr" panose="00000700000000000000" pitchFamily="2" charset="-78"/>
              </a:rPr>
              <a:t>مصدر – غیر مصدر</a:t>
            </a:r>
          </a:p>
        </p:txBody>
      </p:sp>
      <p:sp>
        <p:nvSpPr>
          <p:cNvPr id="33" name="Plaque 32">
            <a:extLst>
              <a:ext uri="{FF2B5EF4-FFF2-40B4-BE49-F238E27FC236}">
                <a16:creationId xmlns:a16="http://schemas.microsoft.com/office/drawing/2014/main" xmlns="" id="{3F7D29AE-FC5D-42B9-96A6-B490B5BE1251}"/>
              </a:ext>
            </a:extLst>
          </p:cNvPr>
          <p:cNvSpPr/>
          <p:nvPr/>
        </p:nvSpPr>
        <p:spPr>
          <a:xfrm>
            <a:off x="210003" y="1304835"/>
            <a:ext cx="2520000" cy="720000"/>
          </a:xfrm>
          <a:prstGeom prst="plaque">
            <a:avLst/>
          </a:prstGeom>
          <a:gradFill>
            <a:gsLst>
              <a:gs pos="48000">
                <a:schemeClr val="accent4">
                  <a:lumMod val="20000"/>
                  <a:lumOff val="80000"/>
                </a:schemeClr>
              </a:gs>
              <a:gs pos="79000">
                <a:srgbClr val="FFFF00"/>
              </a:gs>
            </a:gsLst>
            <a:lin ang="2700000" scaled="1"/>
          </a:gradFill>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fa-IR" sz="2400" dirty="0">
                <a:solidFill>
                  <a:srgbClr val="099BDD">
                    <a:lumMod val="50000"/>
                  </a:srgbClr>
                </a:solidFill>
                <a:cs typeface="B Titr" panose="00000700000000000000" pitchFamily="2" charset="-78"/>
              </a:rPr>
              <a:t>جامد - مشتق</a:t>
            </a:r>
          </a:p>
        </p:txBody>
      </p:sp>
      <p:sp>
        <p:nvSpPr>
          <p:cNvPr id="35" name="Plaque 34">
            <a:extLst>
              <a:ext uri="{FF2B5EF4-FFF2-40B4-BE49-F238E27FC236}">
                <a16:creationId xmlns:a16="http://schemas.microsoft.com/office/drawing/2014/main" xmlns="" id="{3869EB50-21C8-4551-9137-3EA84A0B983D}"/>
              </a:ext>
            </a:extLst>
          </p:cNvPr>
          <p:cNvSpPr/>
          <p:nvPr/>
        </p:nvSpPr>
        <p:spPr>
          <a:xfrm>
            <a:off x="224945" y="2334749"/>
            <a:ext cx="2520000" cy="720000"/>
          </a:xfrm>
          <a:prstGeom prst="plaque">
            <a:avLst/>
          </a:prstGeom>
          <a:gradFill>
            <a:gsLst>
              <a:gs pos="48000">
                <a:schemeClr val="accent4">
                  <a:lumMod val="20000"/>
                  <a:lumOff val="80000"/>
                </a:schemeClr>
              </a:gs>
              <a:gs pos="79000">
                <a:srgbClr val="FFFF00"/>
              </a:gs>
            </a:gsLst>
            <a:lin ang="2700000" scaled="1"/>
          </a:gradFill>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fa-IR" sz="2400" dirty="0">
                <a:solidFill>
                  <a:srgbClr val="099BDD">
                    <a:lumMod val="50000"/>
                  </a:srgbClr>
                </a:solidFill>
                <a:cs typeface="B Titr" panose="00000700000000000000" pitchFamily="2" charset="-78"/>
              </a:rPr>
              <a:t>مذکر - مؤنث</a:t>
            </a:r>
          </a:p>
        </p:txBody>
      </p:sp>
      <p:sp>
        <p:nvSpPr>
          <p:cNvPr id="36" name="Plaque 35">
            <a:extLst>
              <a:ext uri="{FF2B5EF4-FFF2-40B4-BE49-F238E27FC236}">
                <a16:creationId xmlns:a16="http://schemas.microsoft.com/office/drawing/2014/main" xmlns="" id="{AEEFDC4B-798E-44A4-9F5B-D028CC528BA2}"/>
              </a:ext>
            </a:extLst>
          </p:cNvPr>
          <p:cNvSpPr/>
          <p:nvPr/>
        </p:nvSpPr>
        <p:spPr>
          <a:xfrm>
            <a:off x="213610" y="3449322"/>
            <a:ext cx="2520000" cy="720000"/>
          </a:xfrm>
          <a:prstGeom prst="plaque">
            <a:avLst/>
          </a:prstGeom>
          <a:gradFill>
            <a:gsLst>
              <a:gs pos="48000">
                <a:schemeClr val="accent4">
                  <a:lumMod val="20000"/>
                  <a:lumOff val="80000"/>
                </a:schemeClr>
              </a:gs>
              <a:gs pos="79000">
                <a:srgbClr val="FFFF00"/>
              </a:gs>
            </a:gsLst>
            <a:lin ang="2700000" scaled="1"/>
          </a:gradFill>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fa-IR" sz="2000" dirty="0">
                <a:solidFill>
                  <a:srgbClr val="099BDD">
                    <a:lumMod val="50000"/>
                  </a:srgbClr>
                </a:solidFill>
                <a:cs typeface="B Titr" panose="00000700000000000000" pitchFamily="2" charset="-78"/>
              </a:rPr>
              <a:t>متصرف - غیرمتصرف</a:t>
            </a:r>
          </a:p>
        </p:txBody>
      </p:sp>
      <p:sp>
        <p:nvSpPr>
          <p:cNvPr id="37" name="Plaque 36">
            <a:extLst>
              <a:ext uri="{FF2B5EF4-FFF2-40B4-BE49-F238E27FC236}">
                <a16:creationId xmlns:a16="http://schemas.microsoft.com/office/drawing/2014/main" xmlns="" id="{427DCFB6-6734-4218-9E28-A9D371F52187}"/>
              </a:ext>
            </a:extLst>
          </p:cNvPr>
          <p:cNvSpPr/>
          <p:nvPr/>
        </p:nvSpPr>
        <p:spPr>
          <a:xfrm>
            <a:off x="215663" y="4520124"/>
            <a:ext cx="2520000" cy="720000"/>
          </a:xfrm>
          <a:prstGeom prst="plaque">
            <a:avLst/>
          </a:prstGeom>
          <a:gradFill>
            <a:gsLst>
              <a:gs pos="48000">
                <a:schemeClr val="accent4">
                  <a:lumMod val="20000"/>
                  <a:lumOff val="80000"/>
                </a:schemeClr>
              </a:gs>
              <a:gs pos="79000">
                <a:srgbClr val="FFFF00"/>
              </a:gs>
            </a:gsLst>
            <a:lin ang="2700000" scaled="1"/>
          </a:gradFill>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fa-IR" sz="2400" dirty="0">
                <a:solidFill>
                  <a:srgbClr val="099BDD">
                    <a:lumMod val="50000"/>
                  </a:srgbClr>
                </a:solidFill>
                <a:cs typeface="B Titr" panose="00000700000000000000" pitchFamily="2" charset="-78"/>
              </a:rPr>
              <a:t>معرفه - نکره</a:t>
            </a:r>
          </a:p>
        </p:txBody>
      </p:sp>
      <p:sp>
        <p:nvSpPr>
          <p:cNvPr id="47" name="Plaque 46">
            <a:extLst>
              <a:ext uri="{FF2B5EF4-FFF2-40B4-BE49-F238E27FC236}">
                <a16:creationId xmlns:a16="http://schemas.microsoft.com/office/drawing/2014/main" xmlns="" id="{E5361853-EB3D-462F-807A-E5A1605A03F4}"/>
              </a:ext>
            </a:extLst>
          </p:cNvPr>
          <p:cNvSpPr/>
          <p:nvPr/>
        </p:nvSpPr>
        <p:spPr>
          <a:xfrm>
            <a:off x="226737" y="5581403"/>
            <a:ext cx="2520000" cy="720000"/>
          </a:xfrm>
          <a:prstGeom prst="plaque">
            <a:avLst/>
          </a:prstGeom>
          <a:gradFill>
            <a:gsLst>
              <a:gs pos="48000">
                <a:schemeClr val="accent4">
                  <a:lumMod val="20000"/>
                  <a:lumOff val="80000"/>
                </a:schemeClr>
              </a:gs>
              <a:gs pos="79000">
                <a:srgbClr val="FFFF00"/>
              </a:gs>
            </a:gsLst>
            <a:lin ang="2700000" scaled="1"/>
          </a:gradFill>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fa-IR" sz="2400" dirty="0">
                <a:solidFill>
                  <a:srgbClr val="099BDD">
                    <a:lumMod val="50000"/>
                  </a:srgbClr>
                </a:solidFill>
                <a:cs typeface="B Titr" panose="00000700000000000000" pitchFamily="2" charset="-78"/>
              </a:rPr>
              <a:t>معرب - مبنی</a:t>
            </a:r>
          </a:p>
        </p:txBody>
      </p:sp>
      <p:cxnSp>
        <p:nvCxnSpPr>
          <p:cNvPr id="8" name="Straight Arrow Connector 7">
            <a:extLst>
              <a:ext uri="{FF2B5EF4-FFF2-40B4-BE49-F238E27FC236}">
                <a16:creationId xmlns:a16="http://schemas.microsoft.com/office/drawing/2014/main" xmlns="" id="{E8DFE541-0228-4B8B-B6F9-1C33E76C6FA8}"/>
              </a:ext>
            </a:extLst>
          </p:cNvPr>
          <p:cNvCxnSpPr>
            <a:cxnSpLocks/>
          </p:cNvCxnSpPr>
          <p:nvPr/>
        </p:nvCxnSpPr>
        <p:spPr>
          <a:xfrm flipH="1" flipV="1">
            <a:off x="2744946" y="634925"/>
            <a:ext cx="1980000" cy="9343"/>
          </a:xfrm>
          <a:prstGeom prst="straightConnector1">
            <a:avLst/>
          </a:prstGeom>
          <a:ln w="76200">
            <a:solidFill>
              <a:srgbClr val="F0F28A"/>
            </a:solidFill>
            <a:tailEnd type="triangle"/>
          </a:ln>
        </p:spPr>
        <p:style>
          <a:lnRef idx="1">
            <a:schemeClr val="accent2"/>
          </a:lnRef>
          <a:fillRef idx="0">
            <a:schemeClr val="accent2"/>
          </a:fillRef>
          <a:effectRef idx="0">
            <a:schemeClr val="accent2"/>
          </a:effectRef>
          <a:fontRef idx="minor">
            <a:schemeClr val="tx1"/>
          </a:fontRef>
        </p:style>
      </p:cxnSp>
      <p:cxnSp>
        <p:nvCxnSpPr>
          <p:cNvPr id="50" name="Straight Arrow Connector 49">
            <a:extLst>
              <a:ext uri="{FF2B5EF4-FFF2-40B4-BE49-F238E27FC236}">
                <a16:creationId xmlns:a16="http://schemas.microsoft.com/office/drawing/2014/main" xmlns="" id="{D5A135CA-ACD3-4287-A941-62EC9871C4AC}"/>
              </a:ext>
            </a:extLst>
          </p:cNvPr>
          <p:cNvCxnSpPr/>
          <p:nvPr/>
        </p:nvCxnSpPr>
        <p:spPr>
          <a:xfrm flipH="1" flipV="1">
            <a:off x="2727573" y="1657344"/>
            <a:ext cx="1980000" cy="9343"/>
          </a:xfrm>
          <a:prstGeom prst="straightConnector1">
            <a:avLst/>
          </a:prstGeom>
          <a:ln w="76200">
            <a:solidFill>
              <a:srgbClr val="F0F28A"/>
            </a:solidFill>
            <a:tailEnd type="triangle"/>
          </a:ln>
        </p:spPr>
        <p:style>
          <a:lnRef idx="1">
            <a:schemeClr val="accent2"/>
          </a:lnRef>
          <a:fillRef idx="0">
            <a:schemeClr val="accent2"/>
          </a:fillRef>
          <a:effectRef idx="0">
            <a:schemeClr val="accent2"/>
          </a:effectRef>
          <a:fontRef idx="minor">
            <a:schemeClr val="tx1"/>
          </a:fontRef>
        </p:style>
      </p:cxnSp>
      <p:cxnSp>
        <p:nvCxnSpPr>
          <p:cNvPr id="52" name="Straight Arrow Connector 51">
            <a:extLst>
              <a:ext uri="{FF2B5EF4-FFF2-40B4-BE49-F238E27FC236}">
                <a16:creationId xmlns:a16="http://schemas.microsoft.com/office/drawing/2014/main" xmlns="" id="{6223789D-5836-4867-B15D-B2395831FC36}"/>
              </a:ext>
            </a:extLst>
          </p:cNvPr>
          <p:cNvCxnSpPr>
            <a:cxnSpLocks/>
          </p:cNvCxnSpPr>
          <p:nvPr/>
        </p:nvCxnSpPr>
        <p:spPr>
          <a:xfrm flipH="1" flipV="1">
            <a:off x="2731866" y="2690260"/>
            <a:ext cx="1980000" cy="14015"/>
          </a:xfrm>
          <a:prstGeom prst="straightConnector1">
            <a:avLst/>
          </a:prstGeom>
          <a:ln w="76200">
            <a:solidFill>
              <a:srgbClr val="F0F28A"/>
            </a:solidFill>
            <a:tailEnd type="triangle"/>
          </a:ln>
        </p:spPr>
        <p:style>
          <a:lnRef idx="1">
            <a:schemeClr val="accent2"/>
          </a:lnRef>
          <a:fillRef idx="0">
            <a:schemeClr val="accent2"/>
          </a:fillRef>
          <a:effectRef idx="0">
            <a:schemeClr val="accent2"/>
          </a:effectRef>
          <a:fontRef idx="minor">
            <a:schemeClr val="tx1"/>
          </a:fontRef>
        </p:style>
      </p:cxnSp>
      <p:cxnSp>
        <p:nvCxnSpPr>
          <p:cNvPr id="54" name="Straight Arrow Connector 53">
            <a:extLst>
              <a:ext uri="{FF2B5EF4-FFF2-40B4-BE49-F238E27FC236}">
                <a16:creationId xmlns:a16="http://schemas.microsoft.com/office/drawing/2014/main" xmlns="" id="{0A9818A3-2454-4846-B6E4-3ADBD51D196B}"/>
              </a:ext>
            </a:extLst>
          </p:cNvPr>
          <p:cNvCxnSpPr/>
          <p:nvPr/>
        </p:nvCxnSpPr>
        <p:spPr>
          <a:xfrm flipH="1" flipV="1">
            <a:off x="2722797" y="3803436"/>
            <a:ext cx="1980000" cy="9343"/>
          </a:xfrm>
          <a:prstGeom prst="straightConnector1">
            <a:avLst/>
          </a:prstGeom>
          <a:ln w="76200">
            <a:solidFill>
              <a:srgbClr val="F0F28A"/>
            </a:solidFill>
            <a:tailEnd type="triangle"/>
          </a:ln>
        </p:spPr>
        <p:style>
          <a:lnRef idx="1">
            <a:schemeClr val="accent2"/>
          </a:lnRef>
          <a:fillRef idx="0">
            <a:schemeClr val="accent2"/>
          </a:fillRef>
          <a:effectRef idx="0">
            <a:schemeClr val="accent2"/>
          </a:effectRef>
          <a:fontRef idx="minor">
            <a:schemeClr val="tx1"/>
          </a:fontRef>
        </p:style>
      </p:cxnSp>
      <p:cxnSp>
        <p:nvCxnSpPr>
          <p:cNvPr id="56" name="Straight Arrow Connector 55">
            <a:extLst>
              <a:ext uri="{FF2B5EF4-FFF2-40B4-BE49-F238E27FC236}">
                <a16:creationId xmlns:a16="http://schemas.microsoft.com/office/drawing/2014/main" xmlns="" id="{2C03064D-647A-4AC9-B069-71D3A68EC100}"/>
              </a:ext>
            </a:extLst>
          </p:cNvPr>
          <p:cNvCxnSpPr/>
          <p:nvPr/>
        </p:nvCxnSpPr>
        <p:spPr>
          <a:xfrm flipH="1" flipV="1">
            <a:off x="2729084" y="4875455"/>
            <a:ext cx="1980000" cy="9343"/>
          </a:xfrm>
          <a:prstGeom prst="straightConnector1">
            <a:avLst/>
          </a:prstGeom>
          <a:ln w="76200">
            <a:solidFill>
              <a:srgbClr val="F0F28A"/>
            </a:solidFill>
            <a:tailEnd type="triangle"/>
          </a:ln>
        </p:spPr>
        <p:style>
          <a:lnRef idx="1">
            <a:schemeClr val="accent2"/>
          </a:lnRef>
          <a:fillRef idx="0">
            <a:schemeClr val="accent2"/>
          </a:fillRef>
          <a:effectRef idx="0">
            <a:schemeClr val="accent2"/>
          </a:effectRef>
          <a:fontRef idx="minor">
            <a:schemeClr val="tx1"/>
          </a:fontRef>
        </p:style>
      </p:cxnSp>
      <p:cxnSp>
        <p:nvCxnSpPr>
          <p:cNvPr id="58" name="Straight Arrow Connector 57">
            <a:extLst>
              <a:ext uri="{FF2B5EF4-FFF2-40B4-BE49-F238E27FC236}">
                <a16:creationId xmlns:a16="http://schemas.microsoft.com/office/drawing/2014/main" xmlns="" id="{656B90CC-9355-49B8-A315-F8A9283DF7C8}"/>
              </a:ext>
            </a:extLst>
          </p:cNvPr>
          <p:cNvCxnSpPr/>
          <p:nvPr/>
        </p:nvCxnSpPr>
        <p:spPr>
          <a:xfrm flipH="1" flipV="1">
            <a:off x="2731236" y="5937514"/>
            <a:ext cx="1980000" cy="9343"/>
          </a:xfrm>
          <a:prstGeom prst="straightConnector1">
            <a:avLst/>
          </a:prstGeom>
          <a:ln w="76200">
            <a:solidFill>
              <a:srgbClr val="F0F28A"/>
            </a:solidFill>
            <a:tailEnd type="triangle"/>
          </a:ln>
        </p:spPr>
        <p:style>
          <a:lnRef idx="1">
            <a:schemeClr val="accent2"/>
          </a:lnRef>
          <a:fillRef idx="0">
            <a:schemeClr val="accent2"/>
          </a:fillRef>
          <a:effectRef idx="0">
            <a:schemeClr val="accent2"/>
          </a:effectRef>
          <a:fontRef idx="minor">
            <a:schemeClr val="tx1"/>
          </a:fontRef>
        </p:style>
      </p:cxnSp>
      <p:sp>
        <p:nvSpPr>
          <p:cNvPr id="23" name="Hexagon 22">
            <a:extLst>
              <a:ext uri="{FF2B5EF4-FFF2-40B4-BE49-F238E27FC236}">
                <a16:creationId xmlns:a16="http://schemas.microsoft.com/office/drawing/2014/main" xmlns="" id="{46FEB428-577C-42CD-B551-44FC78FF7209}"/>
              </a:ext>
            </a:extLst>
          </p:cNvPr>
          <p:cNvSpPr/>
          <p:nvPr/>
        </p:nvSpPr>
        <p:spPr>
          <a:xfrm>
            <a:off x="9767146" y="64145"/>
            <a:ext cx="2050103" cy="926961"/>
          </a:xfrm>
          <a:prstGeom prst="hexagon">
            <a:avLst/>
          </a:prstGeom>
          <a:ln w="57150">
            <a:noFill/>
          </a:ln>
          <a:effectLst>
            <a:outerShdw blurRad="787400" dir="13440000" sx="106000" sy="106000" algn="ctr" rotWithShape="0">
              <a:schemeClr val="accent1">
                <a:lumMod val="40000"/>
                <a:lumOff val="60000"/>
                <a:alpha val="47000"/>
              </a:schemeClr>
            </a:outerShdw>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wrap="square" rtlCol="1" anchor="ctr">
            <a:noAutofit/>
          </a:bodyPr>
          <a:lstStyle/>
          <a:p>
            <a:pPr algn="ctr"/>
            <a:r>
              <a:rPr lang="fa-IR" sz="4000" b="1" dirty="0">
                <a:solidFill>
                  <a:srgbClr val="2C2C2C"/>
                </a:solidFill>
                <a:cs typeface="B Badr" panose="00000400000000000000" pitchFamily="2" charset="-78"/>
              </a:rPr>
              <a:t>المقدمۀ</a:t>
            </a:r>
          </a:p>
        </p:txBody>
      </p:sp>
    </p:spTree>
    <p:extLst>
      <p:ext uri="{BB962C8B-B14F-4D97-AF65-F5344CB8AC3E}">
        <p14:creationId xmlns:p14="http://schemas.microsoft.com/office/powerpoint/2010/main" val="31159819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2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250" fill="hold"/>
                                        <p:tgtEl>
                                          <p:spTgt spid="40"/>
                                        </p:tgtEl>
                                        <p:attrNameLst>
                                          <p:attrName>ppt_w</p:attrName>
                                        </p:attrNameLst>
                                      </p:cBhvr>
                                      <p:tavLst>
                                        <p:tav tm="0">
                                          <p:val>
                                            <p:fltVal val="0"/>
                                          </p:val>
                                        </p:tav>
                                        <p:tav tm="100000">
                                          <p:val>
                                            <p:strVal val="#ppt_w"/>
                                          </p:val>
                                        </p:tav>
                                      </p:tavLst>
                                    </p:anim>
                                    <p:anim calcmode="lin" valueType="num">
                                      <p:cBhvr>
                                        <p:cTn id="18" dur="250" fill="hold"/>
                                        <p:tgtEl>
                                          <p:spTgt spid="40"/>
                                        </p:tgtEl>
                                        <p:attrNameLst>
                                          <p:attrName>ppt_h</p:attrName>
                                        </p:attrNameLst>
                                      </p:cBhvr>
                                      <p:tavLst>
                                        <p:tav tm="0">
                                          <p:val>
                                            <p:fltVal val="0"/>
                                          </p:val>
                                        </p:tav>
                                        <p:tav tm="100000">
                                          <p:val>
                                            <p:strVal val="#ppt_h"/>
                                          </p:val>
                                        </p:tav>
                                      </p:tavLst>
                                    </p:anim>
                                    <p:animEffect transition="in" filter="fade">
                                      <p:cBhvr>
                                        <p:cTn id="19" dur="25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25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25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arn(outVertical)">
                                      <p:cBhvr>
                                        <p:cTn id="34" dur="25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right)">
                                      <p:cBhvr>
                                        <p:cTn id="39" dur="25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25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37"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barn(outVertical)">
                                      <p:cBhvr>
                                        <p:cTn id="49" dur="250"/>
                                        <p:tgtEl>
                                          <p:spTgt spid="4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wipe(right)">
                                      <p:cBhvr>
                                        <p:cTn id="54" dur="250"/>
                                        <p:tgtEl>
                                          <p:spTgt spid="5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arn(inVertical)">
                                      <p:cBhvr>
                                        <p:cTn id="59" dur="25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37" fill="hold" grpId="0" nodeType="click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barn(outVertical)">
                                      <p:cBhvr>
                                        <p:cTn id="64" dur="250"/>
                                        <p:tgtEl>
                                          <p:spTgt spid="4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right)">
                                      <p:cBhvr>
                                        <p:cTn id="69" dur="25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barn(inVertical)">
                                      <p:cBhvr>
                                        <p:cTn id="74" dur="25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37"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barn(outVertical)">
                                      <p:cBhvr>
                                        <p:cTn id="79" dur="250"/>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nodeType="click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wipe(right)">
                                      <p:cBhvr>
                                        <p:cTn id="84" dur="500"/>
                                        <p:tgtEl>
                                          <p:spTgt spid="56"/>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barn(inVertical)">
                                      <p:cBhvr>
                                        <p:cTn id="89" dur="500"/>
                                        <p:tgtEl>
                                          <p:spTgt spid="37"/>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37" fill="hold" grpId="0" nodeType="click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barn(outVertical)">
                                      <p:cBhvr>
                                        <p:cTn id="94" dur="250"/>
                                        <p:tgtEl>
                                          <p:spTgt spid="34"/>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2" fill="hold" nodeType="click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wipe(right)">
                                      <p:cBhvr>
                                        <p:cTn id="99" dur="250"/>
                                        <p:tgtEl>
                                          <p:spTgt spid="58"/>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barn(inVertical)">
                                      <p:cBhvr>
                                        <p:cTn id="104"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8" grpId="0" animBg="1"/>
      <p:bldP spid="40" grpId="0" animBg="1"/>
      <p:bldP spid="34" grpId="0" animBg="1"/>
      <p:bldP spid="43" grpId="0" animBg="1"/>
      <p:bldP spid="44" grpId="0" animBg="1"/>
      <p:bldP spid="45" grpId="0" animBg="1"/>
      <p:bldP spid="2" grpId="0" animBg="1"/>
      <p:bldP spid="4" grpId="0" animBg="1"/>
      <p:bldP spid="33" grpId="0" animBg="1"/>
      <p:bldP spid="35" grpId="0" animBg="1"/>
      <p:bldP spid="36" grpId="0" animBg="1"/>
      <p:bldP spid="37" grpId="0" animBg="1"/>
      <p:bldP spid="47"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ube 3">
            <a:extLst>
              <a:ext uri="{FF2B5EF4-FFF2-40B4-BE49-F238E27FC236}">
                <a16:creationId xmlns="" xmlns:a16="http://schemas.microsoft.com/office/drawing/2014/main" id="{BB4B2316-A53B-4FA4-BD21-6776E7AF2C67}"/>
              </a:ext>
            </a:extLst>
          </p:cNvPr>
          <p:cNvSpPr/>
          <p:nvPr/>
        </p:nvSpPr>
        <p:spPr>
          <a:xfrm>
            <a:off x="10121883" y="420315"/>
            <a:ext cx="2003060" cy="689547"/>
          </a:xfrm>
          <a:prstGeom prst="cube">
            <a:avLst>
              <a:gd name="adj" fmla="val 2065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2060"/>
                </a:solidFill>
                <a:cs typeface="B Badr" panose="00000400000000000000" pitchFamily="2" charset="-78"/>
              </a:rPr>
              <a:t>4-مصغّر</a:t>
            </a:r>
          </a:p>
        </p:txBody>
      </p:sp>
      <p:sp>
        <p:nvSpPr>
          <p:cNvPr id="3" name="Flowchart: Off-page Connector 2">
            <a:extLst>
              <a:ext uri="{FF2B5EF4-FFF2-40B4-BE49-F238E27FC236}">
                <a16:creationId xmlns="" xmlns:a16="http://schemas.microsoft.com/office/drawing/2014/main" id="{B02302DD-21D1-4F01-821E-51137E49F7FB}"/>
              </a:ext>
            </a:extLst>
          </p:cNvPr>
          <p:cNvSpPr/>
          <p:nvPr/>
        </p:nvSpPr>
        <p:spPr>
          <a:xfrm>
            <a:off x="4687014" y="509884"/>
            <a:ext cx="2698230" cy="1124263"/>
          </a:xfrm>
          <a:prstGeom prst="flowChartOffpageConnector">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a:solidFill>
                  <a:srgbClr val="002060"/>
                </a:solidFill>
                <a:cs typeface="B Badr" panose="00000400000000000000" pitchFamily="2" charset="-78"/>
              </a:rPr>
              <a:t>نکته</a:t>
            </a:r>
          </a:p>
        </p:txBody>
      </p:sp>
      <p:sp>
        <p:nvSpPr>
          <p:cNvPr id="5" name="Wave 4">
            <a:extLst>
              <a:ext uri="{FF2B5EF4-FFF2-40B4-BE49-F238E27FC236}">
                <a16:creationId xmlns="" xmlns:a16="http://schemas.microsoft.com/office/drawing/2014/main" id="{1EBB8B8C-C8B2-4F49-80F2-87437CC6C23E}"/>
              </a:ext>
            </a:extLst>
          </p:cNvPr>
          <p:cNvSpPr/>
          <p:nvPr/>
        </p:nvSpPr>
        <p:spPr>
          <a:xfrm>
            <a:off x="629587" y="1491893"/>
            <a:ext cx="9492296" cy="1836000"/>
          </a:xfrm>
          <a:prstGeom prst="wave">
            <a:avLst/>
          </a:prstGeom>
          <a:gradFill>
            <a:gsLst>
              <a:gs pos="28000">
                <a:schemeClr val="accent1">
                  <a:lumMod val="5000"/>
                  <a:lumOff val="95000"/>
                </a:schemeClr>
              </a:gs>
              <a:gs pos="75000">
                <a:srgbClr val="FFA3A3"/>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dirty="0">
                <a:solidFill>
                  <a:srgbClr val="FF0000"/>
                </a:solidFill>
                <a:cs typeface="B Badr" panose="00000400000000000000" pitchFamily="2" charset="-78"/>
              </a:rPr>
              <a:t>اسماء الهی، ملائکه، پیامبران و ائمّه، هرگز مصغّر نمی گردند.</a:t>
            </a:r>
          </a:p>
        </p:txBody>
      </p:sp>
      <p:sp>
        <p:nvSpPr>
          <p:cNvPr id="21" name="Wave 20">
            <a:extLst>
              <a:ext uri="{FF2B5EF4-FFF2-40B4-BE49-F238E27FC236}">
                <a16:creationId xmlns="" xmlns:a16="http://schemas.microsoft.com/office/drawing/2014/main" id="{50FE4C00-A685-4863-8FEE-5AF8745921A2}"/>
              </a:ext>
            </a:extLst>
          </p:cNvPr>
          <p:cNvSpPr/>
          <p:nvPr/>
        </p:nvSpPr>
        <p:spPr>
          <a:xfrm>
            <a:off x="629587" y="3180769"/>
            <a:ext cx="9492296" cy="1836000"/>
          </a:xfrm>
          <a:prstGeom prst="wave">
            <a:avLst/>
          </a:prstGeom>
          <a:gradFill>
            <a:gsLst>
              <a:gs pos="28000">
                <a:schemeClr val="accent1">
                  <a:lumMod val="5000"/>
                  <a:lumOff val="95000"/>
                </a:schemeClr>
              </a:gs>
              <a:gs pos="75000">
                <a:srgbClr val="FFA3A3"/>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dirty="0">
                <a:solidFill>
                  <a:srgbClr val="002060"/>
                </a:solidFill>
                <a:cs typeface="B Badr" panose="00000400000000000000" pitchFamily="2" charset="-78"/>
              </a:rPr>
              <a:t> اسمی که دالّ بر بزرگی است و با تصغیر منافات دارد، هیچگاه «مصغّر» نمی گردد.   </a:t>
            </a:r>
            <a:r>
              <a:rPr lang="fa-IR" sz="3600" dirty="0">
                <a:solidFill>
                  <a:srgbClr val="C00000"/>
                </a:solidFill>
                <a:cs typeface="B Badr" panose="00000400000000000000" pitchFamily="2" charset="-78"/>
              </a:rPr>
              <a:t>مانند: عَظیم </a:t>
            </a:r>
          </a:p>
        </p:txBody>
      </p:sp>
      <p:sp>
        <p:nvSpPr>
          <p:cNvPr id="22" name="Wave 21">
            <a:extLst>
              <a:ext uri="{FF2B5EF4-FFF2-40B4-BE49-F238E27FC236}">
                <a16:creationId xmlns="" xmlns:a16="http://schemas.microsoft.com/office/drawing/2014/main" id="{ACFEAEF8-C8D6-4781-8122-E46CEBBCBC77}"/>
              </a:ext>
            </a:extLst>
          </p:cNvPr>
          <p:cNvSpPr/>
          <p:nvPr/>
        </p:nvSpPr>
        <p:spPr>
          <a:xfrm>
            <a:off x="629587" y="4869644"/>
            <a:ext cx="9492296" cy="1836000"/>
          </a:xfrm>
          <a:prstGeom prst="wave">
            <a:avLst/>
          </a:prstGeom>
          <a:gradFill>
            <a:gsLst>
              <a:gs pos="28000">
                <a:schemeClr val="accent1">
                  <a:lumMod val="5000"/>
                  <a:lumOff val="95000"/>
                </a:schemeClr>
              </a:gs>
              <a:gs pos="75000">
                <a:srgbClr val="FFA3A3"/>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dirty="0">
                <a:solidFill>
                  <a:srgbClr val="002060"/>
                </a:solidFill>
                <a:cs typeface="B Badr" panose="00000400000000000000" pitchFamily="2" charset="-78"/>
              </a:rPr>
              <a:t> </a:t>
            </a:r>
            <a:r>
              <a:rPr lang="fa-IR" sz="2400" b="1" dirty="0">
                <a:solidFill>
                  <a:srgbClr val="002060"/>
                </a:solidFill>
                <a:cs typeface="B Badr" panose="00000400000000000000" pitchFamily="2" charset="-78"/>
              </a:rPr>
              <a:t>هر اسمی(هرچند جامد باشد) پس از تصغیر، تبدیل به وصف می گردد و نیز می توانیم بگوییم تبدیل به وصف + </a:t>
            </a:r>
            <a:r>
              <a:rPr lang="fa-IR" sz="2400" b="1" dirty="0" smtClean="0">
                <a:solidFill>
                  <a:srgbClr val="002060"/>
                </a:solidFill>
                <a:cs typeface="B Badr" panose="00000400000000000000" pitchFamily="2" charset="-78"/>
              </a:rPr>
              <a:t>موصوف می گردد</a:t>
            </a:r>
          </a:p>
          <a:p>
            <a:pPr algn="r" rtl="1"/>
            <a:r>
              <a:rPr lang="fa-IR" sz="2400" b="1" dirty="0" smtClean="0">
                <a:solidFill>
                  <a:srgbClr val="C00000"/>
                </a:solidFill>
                <a:cs typeface="B Badr" panose="00000400000000000000" pitchFamily="2" charset="-78"/>
              </a:rPr>
              <a:t> </a:t>
            </a:r>
            <a:r>
              <a:rPr lang="fa-IR" sz="2000" b="1" dirty="0" smtClean="0">
                <a:solidFill>
                  <a:srgbClr val="C00000"/>
                </a:solidFill>
                <a:cs typeface="B Badr" panose="00000400000000000000" pitchFamily="2" charset="-78"/>
              </a:rPr>
              <a:t>به عنوان </a:t>
            </a:r>
            <a:r>
              <a:rPr lang="fa-IR" sz="2000" b="1" dirty="0">
                <a:solidFill>
                  <a:srgbClr val="C00000"/>
                </a:solidFill>
                <a:cs typeface="B Badr" panose="00000400000000000000" pitchFamily="2" charset="-78"/>
              </a:rPr>
              <a:t>مثال وقتی می گوییم «رُجیل» در واقع منظور همان[رجل(موصوف)+تصغیر(وصف)=رجلٌ صغیر] می باشد.</a:t>
            </a:r>
            <a:endParaRPr lang="fa-IR" sz="2400" b="1" dirty="0">
              <a:solidFill>
                <a:srgbClr val="C00000"/>
              </a:solidFill>
              <a:cs typeface="B Badr" panose="00000400000000000000" pitchFamily="2" charset="-78"/>
            </a:endParaRPr>
          </a:p>
        </p:txBody>
      </p:sp>
      <p:sp>
        <p:nvSpPr>
          <p:cNvPr id="6" name="Flowchart: Delay 5">
            <a:extLst>
              <a:ext uri="{FF2B5EF4-FFF2-40B4-BE49-F238E27FC236}">
                <a16:creationId xmlns="" xmlns:a16="http://schemas.microsoft.com/office/drawing/2014/main" id="{77DE9ADE-4F0B-4EF0-9C76-E0013E0299C8}"/>
              </a:ext>
            </a:extLst>
          </p:cNvPr>
          <p:cNvSpPr/>
          <p:nvPr/>
        </p:nvSpPr>
        <p:spPr>
          <a:xfrm flipH="1">
            <a:off x="10638333" y="1677714"/>
            <a:ext cx="1514006" cy="1440000"/>
          </a:xfrm>
          <a:prstGeom prst="flowChartDelay">
            <a:avLst/>
          </a:prstGeom>
          <a:solidFill>
            <a:srgbClr val="00B05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solidFill>
                  <a:srgbClr val="002060"/>
                </a:solidFill>
                <a:cs typeface="B Badr" panose="00000400000000000000" pitchFamily="2" charset="-78"/>
              </a:rPr>
              <a:t>نکته (1)</a:t>
            </a:r>
          </a:p>
        </p:txBody>
      </p:sp>
      <p:sp>
        <p:nvSpPr>
          <p:cNvPr id="24" name="Flowchart: Delay 23">
            <a:extLst>
              <a:ext uri="{FF2B5EF4-FFF2-40B4-BE49-F238E27FC236}">
                <a16:creationId xmlns="" xmlns:a16="http://schemas.microsoft.com/office/drawing/2014/main" id="{5C80D984-2D18-45B1-9B87-7FB2671BF698}"/>
              </a:ext>
            </a:extLst>
          </p:cNvPr>
          <p:cNvSpPr/>
          <p:nvPr/>
        </p:nvSpPr>
        <p:spPr>
          <a:xfrm flipH="1">
            <a:off x="10638333" y="3384352"/>
            <a:ext cx="1514006" cy="1440000"/>
          </a:xfrm>
          <a:prstGeom prst="flowChartDelay">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3200" b="1" dirty="0">
                <a:solidFill>
                  <a:srgbClr val="002060"/>
                </a:solidFill>
                <a:cs typeface="B Badr" panose="00000400000000000000" pitchFamily="2" charset="-78"/>
              </a:rPr>
              <a:t>نکته (2)</a:t>
            </a:r>
          </a:p>
        </p:txBody>
      </p:sp>
      <p:sp>
        <p:nvSpPr>
          <p:cNvPr id="25" name="Flowchart: Delay 24">
            <a:extLst>
              <a:ext uri="{FF2B5EF4-FFF2-40B4-BE49-F238E27FC236}">
                <a16:creationId xmlns="" xmlns:a16="http://schemas.microsoft.com/office/drawing/2014/main" id="{C890CE21-8D09-4814-87B1-19F28D1609D1}"/>
              </a:ext>
            </a:extLst>
          </p:cNvPr>
          <p:cNvSpPr/>
          <p:nvPr/>
        </p:nvSpPr>
        <p:spPr>
          <a:xfrm flipH="1">
            <a:off x="10669025" y="5059876"/>
            <a:ext cx="1514006" cy="1440000"/>
          </a:xfrm>
          <a:prstGeom prst="flowChartDelay">
            <a:avLst/>
          </a:prstGeom>
          <a:solidFill>
            <a:srgbClr val="FF7D7D"/>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3200" b="1" dirty="0">
                <a:solidFill>
                  <a:srgbClr val="002060"/>
                </a:solidFill>
                <a:cs typeface="B Badr" panose="00000400000000000000" pitchFamily="2" charset="-78"/>
              </a:rPr>
              <a:t>نکته (3)</a:t>
            </a:r>
          </a:p>
        </p:txBody>
      </p:sp>
      <p:sp>
        <p:nvSpPr>
          <p:cNvPr id="12" name="Scroll: Horizontal 11">
            <a:extLst>
              <a:ext uri="{FF2B5EF4-FFF2-40B4-BE49-F238E27FC236}">
                <a16:creationId xmlns="" xmlns:a16="http://schemas.microsoft.com/office/drawing/2014/main" id="{1FBF5322-F5BF-4C6F-B84B-4C33C7F75E8B}"/>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14" name="Cube 13">
            <a:extLst>
              <a:ext uri="{FF2B5EF4-FFF2-40B4-BE49-F238E27FC236}">
                <a16:creationId xmlns="" xmlns:a16="http://schemas.microsoft.com/office/drawing/2014/main" id="{F2A3F281-89B0-4FC3-87A3-DF04E58E5D27}"/>
              </a:ext>
            </a:extLst>
          </p:cNvPr>
          <p:cNvSpPr/>
          <p:nvPr/>
        </p:nvSpPr>
        <p:spPr>
          <a:xfrm>
            <a:off x="10217133" y="-23110"/>
            <a:ext cx="1899919" cy="494894"/>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Tree>
    <p:extLst>
      <p:ext uri="{BB962C8B-B14F-4D97-AF65-F5344CB8AC3E}">
        <p14:creationId xmlns:p14="http://schemas.microsoft.com/office/powerpoint/2010/main" val="283700922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righ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righ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right)">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1" grpId="0" animBg="1"/>
      <p:bldP spid="22" grpId="0" animBg="1"/>
      <p:bldP spid="6" grpId="0" animBg="1"/>
      <p:bldP spid="24" grpId="0" animBg="1"/>
      <p:bldP spid="25"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ube 3">
            <a:extLst>
              <a:ext uri="{FF2B5EF4-FFF2-40B4-BE49-F238E27FC236}">
                <a16:creationId xmlns="" xmlns:a16="http://schemas.microsoft.com/office/drawing/2014/main" id="{BB4B2316-A53B-4FA4-BD21-6776E7AF2C67}"/>
              </a:ext>
            </a:extLst>
          </p:cNvPr>
          <p:cNvSpPr/>
          <p:nvPr/>
        </p:nvSpPr>
        <p:spPr>
          <a:xfrm>
            <a:off x="10121883" y="420315"/>
            <a:ext cx="1980000" cy="648000"/>
          </a:xfrm>
          <a:prstGeom prst="cube">
            <a:avLst>
              <a:gd name="adj" fmla="val 2065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a:solidFill>
                  <a:srgbClr val="002060"/>
                </a:solidFill>
                <a:cs typeface="B Badr" panose="00000400000000000000" pitchFamily="2" charset="-78"/>
              </a:rPr>
              <a:t>4-مصغّر</a:t>
            </a:r>
          </a:p>
        </p:txBody>
      </p:sp>
      <p:sp>
        <p:nvSpPr>
          <p:cNvPr id="7" name="Oval 6">
            <a:extLst>
              <a:ext uri="{FF2B5EF4-FFF2-40B4-BE49-F238E27FC236}">
                <a16:creationId xmlns="" xmlns:a16="http://schemas.microsoft.com/office/drawing/2014/main" id="{9410FE90-547A-4052-8597-CC94DDAB5DE6}"/>
              </a:ext>
            </a:extLst>
          </p:cNvPr>
          <p:cNvSpPr/>
          <p:nvPr/>
        </p:nvSpPr>
        <p:spPr>
          <a:xfrm>
            <a:off x="9728616" y="2158584"/>
            <a:ext cx="2248525" cy="1139252"/>
          </a:xfrm>
          <a:prstGeom prst="ellipse">
            <a:avLst/>
          </a:prstGeom>
          <a:solidFill>
            <a:srgbClr val="FED3C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2060"/>
                </a:solidFill>
                <a:cs typeface="B Badr" panose="00000400000000000000" pitchFamily="2" charset="-78"/>
              </a:rPr>
              <a:t>صیغه های اسم مصغّر</a:t>
            </a:r>
          </a:p>
        </p:txBody>
      </p:sp>
      <p:sp>
        <p:nvSpPr>
          <p:cNvPr id="8" name="Rectangle: Rounded Corners 7">
            <a:extLst>
              <a:ext uri="{FF2B5EF4-FFF2-40B4-BE49-F238E27FC236}">
                <a16:creationId xmlns="" xmlns:a16="http://schemas.microsoft.com/office/drawing/2014/main" id="{EDD65493-C6D5-4EF1-BBC6-DD5E62553F96}"/>
              </a:ext>
            </a:extLst>
          </p:cNvPr>
          <p:cNvSpPr/>
          <p:nvPr/>
        </p:nvSpPr>
        <p:spPr>
          <a:xfrm>
            <a:off x="6775554" y="744315"/>
            <a:ext cx="2518348" cy="1008000"/>
          </a:xfrm>
          <a:prstGeom prst="roundRect">
            <a:avLst/>
          </a:prstGeom>
          <a:gradFill>
            <a:gsLst>
              <a:gs pos="0">
                <a:schemeClr val="accent1">
                  <a:lumMod val="5000"/>
                  <a:lumOff val="95000"/>
                </a:schemeClr>
              </a:gs>
              <a:gs pos="75000">
                <a:srgbClr val="FFC000"/>
              </a:gs>
              <a:gs pos="100000">
                <a:schemeClr val="accent1">
                  <a:lumMod val="30000"/>
                  <a:lumOff val="70000"/>
                </a:schemeClr>
              </a:gs>
            </a:gsLst>
            <a:lin ang="13500000" scaled="1"/>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4400" dirty="0">
                <a:solidFill>
                  <a:srgbClr val="002060"/>
                </a:solidFill>
                <a:cs typeface="B Badr" panose="00000400000000000000" pitchFamily="2" charset="-78"/>
              </a:rPr>
              <a:t>1-فُعَیل</a:t>
            </a:r>
          </a:p>
        </p:txBody>
      </p:sp>
      <p:sp>
        <p:nvSpPr>
          <p:cNvPr id="14" name="Rectangle: Rounded Corners 13">
            <a:extLst>
              <a:ext uri="{FF2B5EF4-FFF2-40B4-BE49-F238E27FC236}">
                <a16:creationId xmlns="" xmlns:a16="http://schemas.microsoft.com/office/drawing/2014/main" id="{DA488039-9B0F-4F2F-A75C-8B838DC212F2}"/>
              </a:ext>
            </a:extLst>
          </p:cNvPr>
          <p:cNvSpPr/>
          <p:nvPr/>
        </p:nvSpPr>
        <p:spPr>
          <a:xfrm>
            <a:off x="6775554" y="2121778"/>
            <a:ext cx="2518348" cy="1008000"/>
          </a:xfrm>
          <a:prstGeom prst="roundRect">
            <a:avLst/>
          </a:prstGeom>
          <a:gradFill>
            <a:gsLst>
              <a:gs pos="0">
                <a:schemeClr val="accent1">
                  <a:lumMod val="5000"/>
                  <a:lumOff val="95000"/>
                </a:schemeClr>
              </a:gs>
              <a:gs pos="75000">
                <a:srgbClr val="FFC000"/>
              </a:gs>
              <a:gs pos="100000">
                <a:schemeClr val="accent1">
                  <a:lumMod val="30000"/>
                  <a:lumOff val="70000"/>
                </a:schemeClr>
              </a:gs>
            </a:gsLst>
            <a:lin ang="13500000" scaled="1"/>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a:solidFill>
                  <a:srgbClr val="002060"/>
                </a:solidFill>
                <a:cs typeface="B Badr" panose="00000400000000000000" pitchFamily="2" charset="-78"/>
              </a:rPr>
              <a:t>2-فُعَیلِل</a:t>
            </a:r>
          </a:p>
        </p:txBody>
      </p:sp>
      <p:sp>
        <p:nvSpPr>
          <p:cNvPr id="15" name="Rectangle: Rounded Corners 14">
            <a:extLst>
              <a:ext uri="{FF2B5EF4-FFF2-40B4-BE49-F238E27FC236}">
                <a16:creationId xmlns="" xmlns:a16="http://schemas.microsoft.com/office/drawing/2014/main" id="{06DE59E5-66B7-4143-BF00-64139C06F06B}"/>
              </a:ext>
            </a:extLst>
          </p:cNvPr>
          <p:cNvSpPr/>
          <p:nvPr/>
        </p:nvSpPr>
        <p:spPr>
          <a:xfrm>
            <a:off x="6775554" y="3593310"/>
            <a:ext cx="2518348" cy="1008000"/>
          </a:xfrm>
          <a:prstGeom prst="roundRect">
            <a:avLst/>
          </a:prstGeom>
          <a:gradFill>
            <a:gsLst>
              <a:gs pos="0">
                <a:schemeClr val="accent1">
                  <a:lumMod val="5000"/>
                  <a:lumOff val="95000"/>
                </a:schemeClr>
              </a:gs>
              <a:gs pos="75000">
                <a:srgbClr val="FFC000"/>
              </a:gs>
              <a:gs pos="100000">
                <a:schemeClr val="accent1">
                  <a:lumMod val="30000"/>
                  <a:lumOff val="70000"/>
                </a:schemeClr>
              </a:gs>
            </a:gsLst>
            <a:lin ang="13500000" scaled="1"/>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dirty="0">
                <a:solidFill>
                  <a:srgbClr val="002060"/>
                </a:solidFill>
                <a:cs typeface="B Badr" panose="00000400000000000000" pitchFamily="2" charset="-78"/>
              </a:rPr>
              <a:t>3-فُعَیلیل</a:t>
            </a:r>
          </a:p>
        </p:txBody>
      </p:sp>
      <p:sp>
        <p:nvSpPr>
          <p:cNvPr id="9" name="Arrow: Pentagon 8">
            <a:extLst>
              <a:ext uri="{FF2B5EF4-FFF2-40B4-BE49-F238E27FC236}">
                <a16:creationId xmlns="" xmlns:a16="http://schemas.microsoft.com/office/drawing/2014/main" id="{BF641A89-1CE8-425F-8EBF-1C9A9E5935A5}"/>
              </a:ext>
            </a:extLst>
          </p:cNvPr>
          <p:cNvSpPr/>
          <p:nvPr/>
        </p:nvSpPr>
        <p:spPr>
          <a:xfrm>
            <a:off x="1678898" y="764496"/>
            <a:ext cx="5081666" cy="1008000"/>
          </a:xfrm>
          <a:prstGeom prst="homePlate">
            <a:avLst/>
          </a:prstGeom>
          <a:noFill/>
          <a:ln w="762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2060"/>
                </a:solidFill>
                <a:cs typeface="B Badr" panose="00000400000000000000" pitchFamily="2" charset="-78"/>
              </a:rPr>
              <a:t>برای اسم های سه حرفی </a:t>
            </a:r>
          </a:p>
          <a:p>
            <a:pPr algn="ctr" rtl="1"/>
            <a:r>
              <a:rPr lang="fa-IR" sz="3200" dirty="0">
                <a:solidFill>
                  <a:srgbClr val="002060"/>
                </a:solidFill>
                <a:cs typeface="B Badr" panose="00000400000000000000" pitchFamily="2" charset="-78"/>
              </a:rPr>
              <a:t>مانند: </a:t>
            </a:r>
            <a:r>
              <a:rPr lang="fa-IR" sz="3200" dirty="0">
                <a:solidFill>
                  <a:srgbClr val="FF0000"/>
                </a:solidFill>
                <a:cs typeface="B Badr" panose="00000400000000000000" pitchFamily="2" charset="-78"/>
              </a:rPr>
              <a:t>رَجُل= رُجَیل</a:t>
            </a:r>
          </a:p>
        </p:txBody>
      </p:sp>
      <p:sp>
        <p:nvSpPr>
          <p:cNvPr id="17" name="Arrow: Pentagon 16">
            <a:extLst>
              <a:ext uri="{FF2B5EF4-FFF2-40B4-BE49-F238E27FC236}">
                <a16:creationId xmlns="" xmlns:a16="http://schemas.microsoft.com/office/drawing/2014/main" id="{DE060897-FDC3-4DCD-92F9-05CF083EC824}"/>
              </a:ext>
            </a:extLst>
          </p:cNvPr>
          <p:cNvSpPr/>
          <p:nvPr/>
        </p:nvSpPr>
        <p:spPr>
          <a:xfrm>
            <a:off x="1678898" y="2172659"/>
            <a:ext cx="5081666" cy="1008000"/>
          </a:xfrm>
          <a:prstGeom prst="homePlate">
            <a:avLst/>
          </a:prstGeom>
          <a:noFill/>
          <a:ln w="762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2060"/>
                </a:solidFill>
                <a:cs typeface="B Badr" panose="00000400000000000000" pitchFamily="2" charset="-78"/>
              </a:rPr>
              <a:t>برای اسمهای 4 حرفی که حرف چهارم آن علّه نباشد. </a:t>
            </a:r>
            <a:r>
              <a:rPr lang="fa-IR" sz="2800" dirty="0">
                <a:solidFill>
                  <a:srgbClr val="FF0000"/>
                </a:solidFill>
                <a:cs typeface="B Badr" panose="00000400000000000000" pitchFamily="2" charset="-78"/>
              </a:rPr>
              <a:t>مانند: دِرهَم = دُرَیهِم</a:t>
            </a:r>
          </a:p>
        </p:txBody>
      </p:sp>
      <p:sp>
        <p:nvSpPr>
          <p:cNvPr id="18" name="Arrow: Pentagon 17">
            <a:extLst>
              <a:ext uri="{FF2B5EF4-FFF2-40B4-BE49-F238E27FC236}">
                <a16:creationId xmlns="" xmlns:a16="http://schemas.microsoft.com/office/drawing/2014/main" id="{A2BC9476-3332-4C6A-837B-06C0B346F9D3}"/>
              </a:ext>
            </a:extLst>
          </p:cNvPr>
          <p:cNvSpPr/>
          <p:nvPr/>
        </p:nvSpPr>
        <p:spPr>
          <a:xfrm>
            <a:off x="1678898" y="3593310"/>
            <a:ext cx="5081666" cy="1008000"/>
          </a:xfrm>
          <a:prstGeom prst="homePlate">
            <a:avLst/>
          </a:prstGeom>
          <a:noFill/>
          <a:ln w="762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600" b="1" dirty="0">
                <a:solidFill>
                  <a:srgbClr val="002060"/>
                </a:solidFill>
                <a:cs typeface="B Badr" panose="00000400000000000000" pitchFamily="2" charset="-78"/>
              </a:rPr>
              <a:t>برای اسمهای چهارحرفی که حرف چهارمش علّه باشد. مانند: </a:t>
            </a:r>
            <a:r>
              <a:rPr lang="fa-IR" sz="2600" b="1" dirty="0">
                <a:solidFill>
                  <a:srgbClr val="FF0000"/>
                </a:solidFill>
                <a:cs typeface="B Badr" panose="00000400000000000000" pitchFamily="2" charset="-78"/>
              </a:rPr>
              <a:t>دِحراج = دُحَیریج</a:t>
            </a:r>
          </a:p>
        </p:txBody>
      </p:sp>
      <p:sp>
        <p:nvSpPr>
          <p:cNvPr id="10" name="Speech Bubble: Rectangle with Corners Rounded 9">
            <a:extLst>
              <a:ext uri="{FF2B5EF4-FFF2-40B4-BE49-F238E27FC236}">
                <a16:creationId xmlns="" xmlns:a16="http://schemas.microsoft.com/office/drawing/2014/main" id="{453E836E-D101-4066-9298-BEB1C7E2C932}"/>
              </a:ext>
            </a:extLst>
          </p:cNvPr>
          <p:cNvSpPr/>
          <p:nvPr/>
        </p:nvSpPr>
        <p:spPr>
          <a:xfrm>
            <a:off x="1094282" y="5013960"/>
            <a:ext cx="9728616" cy="1536741"/>
          </a:xfrm>
          <a:prstGeom prst="wedgeRoundRectCallout">
            <a:avLst>
              <a:gd name="adj1" fmla="val 50774"/>
              <a:gd name="adj2" fmla="val -164592"/>
              <a:gd name="adj3" fmla="val 16667"/>
            </a:avLst>
          </a:prstGeom>
          <a:gradFill>
            <a:gsLst>
              <a:gs pos="0">
                <a:schemeClr val="accent1">
                  <a:lumMod val="5000"/>
                  <a:lumOff val="95000"/>
                </a:schemeClr>
              </a:gs>
              <a:gs pos="75000">
                <a:schemeClr val="accent5">
                  <a:lumMod val="60000"/>
                  <a:lumOff val="40000"/>
                </a:schemeClr>
              </a:gs>
              <a:gs pos="100000">
                <a:schemeClr val="accent1">
                  <a:lumMod val="30000"/>
                  <a:lumOff val="70000"/>
                </a:schemeClr>
              </a:gs>
            </a:gsLst>
            <a:lin ang="13500000" scaled="1"/>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600" dirty="0">
                <a:solidFill>
                  <a:srgbClr val="FF0000"/>
                </a:solidFill>
                <a:cs typeface="B Badr" panose="00000400000000000000" pitchFamily="2" charset="-78"/>
              </a:rPr>
              <a:t>نکته: </a:t>
            </a:r>
          </a:p>
          <a:p>
            <a:pPr algn="r" rtl="1"/>
            <a:r>
              <a:rPr lang="fa-IR" sz="3600" dirty="0">
                <a:solidFill>
                  <a:srgbClr val="002060"/>
                </a:solidFill>
                <a:cs typeface="B Badr" panose="00000400000000000000" pitchFamily="2" charset="-78"/>
              </a:rPr>
              <a:t>کسره ای که بعد از یاء در صیغه فُعَیلِل وفُعَیلِیل می آید را «کسره تصغیر» می نامند.</a:t>
            </a:r>
            <a:r>
              <a:rPr lang="en-US" sz="3600" dirty="0">
                <a:solidFill>
                  <a:srgbClr val="002060"/>
                </a:solidFill>
                <a:cs typeface="B Badr" panose="00000400000000000000" pitchFamily="2" charset="-78"/>
              </a:rPr>
              <a:t> </a:t>
            </a:r>
            <a:endParaRPr lang="fa-IR" sz="3600" dirty="0">
              <a:solidFill>
                <a:srgbClr val="002060"/>
              </a:solidFill>
              <a:cs typeface="B Badr" panose="00000400000000000000" pitchFamily="2" charset="-78"/>
            </a:endParaRPr>
          </a:p>
        </p:txBody>
      </p:sp>
      <p:sp>
        <p:nvSpPr>
          <p:cNvPr id="13" name="Scroll: Horizontal 12">
            <a:extLst>
              <a:ext uri="{FF2B5EF4-FFF2-40B4-BE49-F238E27FC236}">
                <a16:creationId xmlns="" xmlns:a16="http://schemas.microsoft.com/office/drawing/2014/main" id="{817D4FCC-1144-410C-A8DF-B76C923AC785}"/>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16" name="Cube 15">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Tree>
    <p:extLst>
      <p:ext uri="{BB962C8B-B14F-4D97-AF65-F5344CB8AC3E}">
        <p14:creationId xmlns:p14="http://schemas.microsoft.com/office/powerpoint/2010/main" val="3092176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1)">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heel(1)">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P spid="15" grpId="0" animBg="1"/>
      <p:bldP spid="9" grpId="0" animBg="1"/>
      <p:bldP spid="17" grpId="0" animBg="1"/>
      <p:bldP spid="18" grpId="0" animBg="1"/>
      <p:bldP spid="10"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ube 3">
            <a:extLst>
              <a:ext uri="{FF2B5EF4-FFF2-40B4-BE49-F238E27FC236}">
                <a16:creationId xmlns="" xmlns:a16="http://schemas.microsoft.com/office/drawing/2014/main" id="{BB4B2316-A53B-4FA4-BD21-6776E7AF2C67}"/>
              </a:ext>
            </a:extLst>
          </p:cNvPr>
          <p:cNvSpPr/>
          <p:nvPr/>
        </p:nvSpPr>
        <p:spPr>
          <a:xfrm>
            <a:off x="10121883" y="458415"/>
            <a:ext cx="1980000" cy="648000"/>
          </a:xfrm>
          <a:prstGeom prst="cube">
            <a:avLst>
              <a:gd name="adj" fmla="val 2065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2060"/>
                </a:solidFill>
                <a:cs typeface="B Badr" panose="00000400000000000000" pitchFamily="2" charset="-78"/>
              </a:rPr>
              <a:t>4-مصغّر</a:t>
            </a:r>
            <a:endParaRPr lang="fa-IR" sz="2800" dirty="0">
              <a:solidFill>
                <a:srgbClr val="002060"/>
              </a:solidFill>
              <a:cs typeface="B Badr" panose="00000400000000000000" pitchFamily="2" charset="-78"/>
            </a:endParaRPr>
          </a:p>
        </p:txBody>
      </p:sp>
      <p:sp>
        <p:nvSpPr>
          <p:cNvPr id="8" name="Rectangle: Rounded Corners 7">
            <a:extLst>
              <a:ext uri="{FF2B5EF4-FFF2-40B4-BE49-F238E27FC236}">
                <a16:creationId xmlns="" xmlns:a16="http://schemas.microsoft.com/office/drawing/2014/main" id="{EDD65493-C6D5-4EF1-BBC6-DD5E62553F96}"/>
              </a:ext>
            </a:extLst>
          </p:cNvPr>
          <p:cNvSpPr/>
          <p:nvPr/>
        </p:nvSpPr>
        <p:spPr>
          <a:xfrm>
            <a:off x="4534964" y="1021250"/>
            <a:ext cx="6522807" cy="1008000"/>
          </a:xfrm>
          <a:prstGeom prst="roundRect">
            <a:avLst/>
          </a:prstGeom>
          <a:gradFill>
            <a:gsLst>
              <a:gs pos="0">
                <a:schemeClr val="accent1">
                  <a:lumMod val="5000"/>
                  <a:lumOff val="95000"/>
                </a:schemeClr>
              </a:gs>
              <a:gs pos="75000">
                <a:srgbClr val="FFC000"/>
              </a:gs>
              <a:gs pos="100000">
                <a:schemeClr val="accent1">
                  <a:lumMod val="30000"/>
                  <a:lumOff val="70000"/>
                </a:schemeClr>
              </a:gs>
            </a:gsLst>
            <a:lin ang="13500000" scaled="1"/>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solidFill>
                  <a:srgbClr val="002060"/>
                </a:solidFill>
                <a:cs typeface="B Badr" panose="00000400000000000000" pitchFamily="2" charset="-78"/>
              </a:rPr>
              <a:t>1-اگر حرف بعد از یاء تصغیر به علامت تأنیث بچسبد. </a:t>
            </a:r>
          </a:p>
        </p:txBody>
      </p:sp>
      <p:sp>
        <p:nvSpPr>
          <p:cNvPr id="14" name="Rectangle: Rounded Corners 13">
            <a:extLst>
              <a:ext uri="{FF2B5EF4-FFF2-40B4-BE49-F238E27FC236}">
                <a16:creationId xmlns="" xmlns:a16="http://schemas.microsoft.com/office/drawing/2014/main" id="{DA488039-9B0F-4F2F-A75C-8B838DC212F2}"/>
              </a:ext>
            </a:extLst>
          </p:cNvPr>
          <p:cNvSpPr/>
          <p:nvPr/>
        </p:nvSpPr>
        <p:spPr>
          <a:xfrm>
            <a:off x="4541853" y="2402882"/>
            <a:ext cx="6522808" cy="1008000"/>
          </a:xfrm>
          <a:prstGeom prst="roundRect">
            <a:avLst/>
          </a:prstGeom>
          <a:gradFill>
            <a:gsLst>
              <a:gs pos="0">
                <a:schemeClr val="accent1">
                  <a:lumMod val="5000"/>
                  <a:lumOff val="95000"/>
                </a:schemeClr>
              </a:gs>
              <a:gs pos="75000">
                <a:srgbClr val="FFFF00"/>
              </a:gs>
              <a:gs pos="100000">
                <a:schemeClr val="accent1">
                  <a:lumMod val="30000"/>
                  <a:lumOff val="70000"/>
                </a:schemeClr>
              </a:gs>
            </a:gsLst>
            <a:lin ang="13500000" scaled="1"/>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600" dirty="0">
                <a:solidFill>
                  <a:srgbClr val="002060"/>
                </a:solidFill>
                <a:cs typeface="B Badr" panose="00000400000000000000" pitchFamily="2" charset="-78"/>
              </a:rPr>
              <a:t> 2-</a:t>
            </a:r>
            <a:r>
              <a:rPr lang="fa-IR" sz="2600" b="1" dirty="0">
                <a:solidFill>
                  <a:srgbClr val="002060"/>
                </a:solidFill>
                <a:cs typeface="B Badr" panose="00000400000000000000" pitchFamily="2" charset="-78"/>
              </a:rPr>
              <a:t>اگر اسم عَلَم یا وصفی باشد که به«ان» فعلان» ختم شده</a:t>
            </a:r>
            <a:r>
              <a:rPr lang="fa-IR" sz="2600" dirty="0">
                <a:solidFill>
                  <a:srgbClr val="002060"/>
                </a:solidFill>
                <a:cs typeface="B Badr" panose="00000400000000000000" pitchFamily="2" charset="-78"/>
              </a:rPr>
              <a:t>.</a:t>
            </a:r>
          </a:p>
        </p:txBody>
      </p:sp>
      <p:sp>
        <p:nvSpPr>
          <p:cNvPr id="15" name="Rectangle: Rounded Corners 14">
            <a:extLst>
              <a:ext uri="{FF2B5EF4-FFF2-40B4-BE49-F238E27FC236}">
                <a16:creationId xmlns="" xmlns:a16="http://schemas.microsoft.com/office/drawing/2014/main" id="{06DE59E5-66B7-4143-BF00-64139C06F06B}"/>
              </a:ext>
            </a:extLst>
          </p:cNvPr>
          <p:cNvSpPr/>
          <p:nvPr/>
        </p:nvSpPr>
        <p:spPr>
          <a:xfrm>
            <a:off x="4537142" y="4109905"/>
            <a:ext cx="6522807" cy="1008000"/>
          </a:xfrm>
          <a:prstGeom prst="roundRect">
            <a:avLst/>
          </a:prstGeom>
          <a:gradFill>
            <a:gsLst>
              <a:gs pos="0">
                <a:schemeClr val="accent1">
                  <a:lumMod val="5000"/>
                  <a:lumOff val="95000"/>
                </a:schemeClr>
              </a:gs>
              <a:gs pos="75000">
                <a:srgbClr val="00B050"/>
              </a:gs>
              <a:gs pos="100000">
                <a:schemeClr val="accent1">
                  <a:lumMod val="30000"/>
                  <a:lumOff val="70000"/>
                </a:schemeClr>
              </a:gs>
            </a:gsLst>
            <a:lin ang="13500000" scaled="1"/>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3-پس از یاء، به آخر کلمه علامت مثنّی، یا واو جمع مذکّر سالم یا الفِ جمع مؤنّث سالم بچسبد</a:t>
            </a:r>
            <a:r>
              <a:rPr lang="fa-IR" sz="2800" dirty="0">
                <a:solidFill>
                  <a:schemeClr val="bg1"/>
                </a:solidFill>
                <a:cs typeface="B Badr" panose="00000400000000000000" pitchFamily="2" charset="-78"/>
              </a:rPr>
              <a:t>.</a:t>
            </a:r>
            <a:endParaRPr lang="fa-IR" sz="4800" dirty="0">
              <a:solidFill>
                <a:schemeClr val="bg1"/>
              </a:solidFill>
              <a:cs typeface="B Badr" panose="00000400000000000000" pitchFamily="2" charset="-78"/>
            </a:endParaRPr>
          </a:p>
        </p:txBody>
      </p:sp>
      <p:sp>
        <p:nvSpPr>
          <p:cNvPr id="3" name="Callout: Left Arrow 2">
            <a:extLst>
              <a:ext uri="{FF2B5EF4-FFF2-40B4-BE49-F238E27FC236}">
                <a16:creationId xmlns="" xmlns:a16="http://schemas.microsoft.com/office/drawing/2014/main" id="{463F6BC2-34C9-4014-8F44-7E450FAE8166}"/>
              </a:ext>
            </a:extLst>
          </p:cNvPr>
          <p:cNvSpPr/>
          <p:nvPr/>
        </p:nvSpPr>
        <p:spPr>
          <a:xfrm>
            <a:off x="11017772" y="1169234"/>
            <a:ext cx="1099280" cy="5553856"/>
          </a:xfrm>
          <a:prstGeom prst="leftArrowCallout">
            <a:avLst/>
          </a:prstGeom>
          <a:no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vert270" rtlCol="1" anchor="t"/>
          <a:lstStyle/>
          <a:p>
            <a:pPr algn="ctr" rtl="1"/>
            <a:r>
              <a:rPr lang="fa-IR" sz="3200" dirty="0">
                <a:solidFill>
                  <a:srgbClr val="0070C0"/>
                </a:solidFill>
                <a:cs typeface="B Lotus" panose="00000400000000000000" pitchFamily="2" charset="-78"/>
              </a:rPr>
              <a:t>مواردی که کسره تصغیر نمی گیرند</a:t>
            </a:r>
            <a:endParaRPr lang="fa-IR" sz="3200" dirty="0">
              <a:solidFill>
                <a:srgbClr val="0070C0"/>
              </a:solidFill>
            </a:endParaRPr>
          </a:p>
        </p:txBody>
      </p:sp>
      <p:sp>
        <p:nvSpPr>
          <p:cNvPr id="16" name="Rectangle: Rounded Corners 15">
            <a:extLst>
              <a:ext uri="{FF2B5EF4-FFF2-40B4-BE49-F238E27FC236}">
                <a16:creationId xmlns="" xmlns:a16="http://schemas.microsoft.com/office/drawing/2014/main" id="{3EF3D085-53FC-4FA8-885D-7DAA1A4F261B}"/>
              </a:ext>
            </a:extLst>
          </p:cNvPr>
          <p:cNvSpPr/>
          <p:nvPr/>
        </p:nvSpPr>
        <p:spPr>
          <a:xfrm>
            <a:off x="4537142" y="5736328"/>
            <a:ext cx="6574741" cy="1008000"/>
          </a:xfrm>
          <a:prstGeom prst="roundRect">
            <a:avLst/>
          </a:prstGeom>
          <a:gradFill>
            <a:gsLst>
              <a:gs pos="0">
                <a:schemeClr val="accent1">
                  <a:lumMod val="5000"/>
                  <a:lumOff val="95000"/>
                </a:schemeClr>
              </a:gs>
              <a:gs pos="75000">
                <a:schemeClr val="accent5">
                  <a:lumMod val="60000"/>
                  <a:lumOff val="40000"/>
                </a:schemeClr>
              </a:gs>
              <a:gs pos="100000">
                <a:schemeClr val="accent1">
                  <a:lumMod val="30000"/>
                  <a:lumOff val="70000"/>
                </a:schemeClr>
              </a:gs>
            </a:gsLst>
            <a:lin ang="13500000" scaled="1"/>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b="1" dirty="0">
                <a:solidFill>
                  <a:srgbClr val="002060"/>
                </a:solidFill>
                <a:cs typeface="B Badr" panose="00000400000000000000" pitchFamily="2" charset="-78"/>
              </a:rPr>
              <a:t>4-اگر یاء تصغیر به الف وزن أَفعَال </a:t>
            </a:r>
            <a:r>
              <a:rPr lang="fa-IR" sz="2800" b="1" dirty="0" smtClean="0">
                <a:solidFill>
                  <a:srgbClr val="002060"/>
                </a:solidFill>
                <a:cs typeface="B Badr" panose="00000400000000000000" pitchFamily="2" charset="-78"/>
              </a:rPr>
              <a:t>برسد </a:t>
            </a:r>
            <a:r>
              <a:rPr lang="fa-IR" sz="2800" dirty="0" smtClean="0">
                <a:solidFill>
                  <a:srgbClr val="FF0000"/>
                </a:solidFill>
                <a:cs typeface="B Badr" panose="00000400000000000000" pitchFamily="2" charset="-78"/>
              </a:rPr>
              <a:t>(</a:t>
            </a:r>
            <a:r>
              <a:rPr lang="fa-IR" sz="2800" dirty="0">
                <a:solidFill>
                  <a:srgbClr val="FF0000"/>
                </a:solidFill>
                <a:cs typeface="B Badr" panose="00000400000000000000" pitchFamily="2" charset="-78"/>
              </a:rPr>
              <a:t>اسمی قبل از تصغیر بر وزن أَفعال باشد</a:t>
            </a:r>
            <a:r>
              <a:rPr lang="fa-IR" sz="2800" dirty="0" smtClean="0">
                <a:solidFill>
                  <a:srgbClr val="FF0000"/>
                </a:solidFill>
                <a:cs typeface="B Badr" panose="00000400000000000000" pitchFamily="2" charset="-78"/>
              </a:rPr>
              <a:t>)</a:t>
            </a:r>
            <a:endParaRPr lang="fa-IR" sz="4400" dirty="0">
              <a:solidFill>
                <a:srgbClr val="FF0000"/>
              </a:solidFill>
              <a:cs typeface="B Badr" panose="00000400000000000000" pitchFamily="2" charset="-78"/>
            </a:endParaRPr>
          </a:p>
        </p:txBody>
      </p:sp>
      <p:sp>
        <p:nvSpPr>
          <p:cNvPr id="12" name="Rectangle: Rounded Corners 11">
            <a:extLst>
              <a:ext uri="{FF2B5EF4-FFF2-40B4-BE49-F238E27FC236}">
                <a16:creationId xmlns="" xmlns:a16="http://schemas.microsoft.com/office/drawing/2014/main" id="{D1EB5262-774D-4F8B-83A5-29EC69B3DB74}"/>
              </a:ext>
            </a:extLst>
          </p:cNvPr>
          <p:cNvSpPr/>
          <p:nvPr/>
        </p:nvSpPr>
        <p:spPr>
          <a:xfrm>
            <a:off x="134288" y="2221137"/>
            <a:ext cx="3058147" cy="612000"/>
          </a:xfrm>
          <a:prstGeom prst="roundRect">
            <a:avLst/>
          </a:prstGeom>
          <a:noFill/>
          <a:ln w="38100">
            <a:solidFill>
              <a:srgbClr val="D6478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a:solidFill>
                  <a:srgbClr val="FF0000"/>
                </a:solidFill>
                <a:cs typeface="B Badr" panose="00000400000000000000" pitchFamily="2" charset="-78"/>
              </a:rPr>
              <a:t>عَلَم: </a:t>
            </a:r>
            <a:r>
              <a:rPr lang="fa-IR" sz="2800" dirty="0">
                <a:solidFill>
                  <a:srgbClr val="002060"/>
                </a:solidFill>
                <a:cs typeface="B Badr" panose="00000400000000000000" pitchFamily="2" charset="-78"/>
              </a:rPr>
              <a:t>سَلمان = سُلیمَان</a:t>
            </a:r>
          </a:p>
        </p:txBody>
      </p:sp>
      <p:sp>
        <p:nvSpPr>
          <p:cNvPr id="19" name="Rectangle: Rounded Corners 18">
            <a:extLst>
              <a:ext uri="{FF2B5EF4-FFF2-40B4-BE49-F238E27FC236}">
                <a16:creationId xmlns="" xmlns:a16="http://schemas.microsoft.com/office/drawing/2014/main" id="{B0B5756E-973C-4241-906B-5EA9FCF60A95}"/>
              </a:ext>
            </a:extLst>
          </p:cNvPr>
          <p:cNvSpPr/>
          <p:nvPr/>
        </p:nvSpPr>
        <p:spPr>
          <a:xfrm>
            <a:off x="134288" y="2859231"/>
            <a:ext cx="3058147" cy="612000"/>
          </a:xfrm>
          <a:prstGeom prst="roundRect">
            <a:avLst/>
          </a:prstGeom>
          <a:noFill/>
          <a:ln w="38100">
            <a:solidFill>
              <a:srgbClr val="D6478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FF0000"/>
                </a:solidFill>
                <a:cs typeface="B Badr" panose="00000400000000000000" pitchFamily="2" charset="-78"/>
              </a:rPr>
              <a:t>وصف: </a:t>
            </a:r>
            <a:r>
              <a:rPr lang="fa-IR" sz="2400" b="1" dirty="0">
                <a:solidFill>
                  <a:srgbClr val="002060"/>
                </a:solidFill>
                <a:cs typeface="B Badr" panose="00000400000000000000" pitchFamily="2" charset="-78"/>
              </a:rPr>
              <a:t>غَضبان= غُضَیبَان</a:t>
            </a:r>
          </a:p>
        </p:txBody>
      </p:sp>
      <p:sp>
        <p:nvSpPr>
          <p:cNvPr id="13" name="Arrow: Left 12">
            <a:extLst>
              <a:ext uri="{FF2B5EF4-FFF2-40B4-BE49-F238E27FC236}">
                <a16:creationId xmlns="" xmlns:a16="http://schemas.microsoft.com/office/drawing/2014/main" id="{FA45307F-D66A-4B96-ADFD-F95BEB9A879C}"/>
              </a:ext>
            </a:extLst>
          </p:cNvPr>
          <p:cNvSpPr/>
          <p:nvPr/>
        </p:nvSpPr>
        <p:spPr>
          <a:xfrm>
            <a:off x="3239276" y="2212601"/>
            <a:ext cx="1099280" cy="1417165"/>
          </a:xfrm>
          <a:prstGeom prst="leftArrow">
            <a:avLst/>
          </a:prstGeom>
          <a:noFill/>
          <a:ln w="38100">
            <a:solidFill>
              <a:srgbClr val="D647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600" dirty="0">
                <a:solidFill>
                  <a:srgbClr val="002060"/>
                </a:solidFill>
                <a:cs typeface="B Badr" panose="00000400000000000000" pitchFamily="2" charset="-78"/>
              </a:rPr>
              <a:t>مانند</a:t>
            </a:r>
          </a:p>
        </p:txBody>
      </p:sp>
      <p:sp>
        <p:nvSpPr>
          <p:cNvPr id="20" name="Arrow: Left 19">
            <a:extLst>
              <a:ext uri="{FF2B5EF4-FFF2-40B4-BE49-F238E27FC236}">
                <a16:creationId xmlns="" xmlns:a16="http://schemas.microsoft.com/office/drawing/2014/main" id="{D34AC2A4-3C07-41AD-97A4-21B81D2088A7}"/>
              </a:ext>
            </a:extLst>
          </p:cNvPr>
          <p:cNvSpPr/>
          <p:nvPr/>
        </p:nvSpPr>
        <p:spPr>
          <a:xfrm>
            <a:off x="3393200" y="5837905"/>
            <a:ext cx="990017" cy="923833"/>
          </a:xfrm>
          <a:prstGeom prst="lef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2060"/>
                </a:solidFill>
                <a:cs typeface="B Badr" panose="00000400000000000000" pitchFamily="2" charset="-78"/>
              </a:rPr>
              <a:t>مانند</a:t>
            </a:r>
          </a:p>
        </p:txBody>
      </p:sp>
      <p:sp>
        <p:nvSpPr>
          <p:cNvPr id="21" name="Rectangle: Rounded Corners 20">
            <a:extLst>
              <a:ext uri="{FF2B5EF4-FFF2-40B4-BE49-F238E27FC236}">
                <a16:creationId xmlns="" xmlns:a16="http://schemas.microsoft.com/office/drawing/2014/main" id="{8926DCE5-EA88-4660-83FE-66D3947A7594}"/>
              </a:ext>
            </a:extLst>
          </p:cNvPr>
          <p:cNvSpPr/>
          <p:nvPr/>
        </p:nvSpPr>
        <p:spPr>
          <a:xfrm>
            <a:off x="134288" y="3587238"/>
            <a:ext cx="3089374" cy="720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C00000"/>
                </a:solidFill>
                <a:cs typeface="B Badr" panose="00000400000000000000" pitchFamily="2" charset="-78"/>
              </a:rPr>
              <a:t>علامت مثنّی. </a:t>
            </a:r>
          </a:p>
          <a:p>
            <a:pPr algn="ctr" rtl="1"/>
            <a:r>
              <a:rPr lang="fa-IR" dirty="0">
                <a:solidFill>
                  <a:srgbClr val="002060"/>
                </a:solidFill>
                <a:cs typeface="B Badr" panose="00000400000000000000" pitchFamily="2" charset="-78"/>
              </a:rPr>
              <a:t>مانند: </a:t>
            </a:r>
            <a:r>
              <a:rPr lang="fa-IR" dirty="0" smtClean="0">
                <a:solidFill>
                  <a:srgbClr val="002060"/>
                </a:solidFill>
                <a:cs typeface="B Badr" panose="00000400000000000000" pitchFamily="2" charset="-78"/>
              </a:rPr>
              <a:t>بحران  </a:t>
            </a:r>
            <a:r>
              <a:rPr lang="fa-IR" dirty="0">
                <a:solidFill>
                  <a:srgbClr val="002060"/>
                </a:solidFill>
                <a:cs typeface="B Badr" panose="00000400000000000000" pitchFamily="2" charset="-78"/>
              </a:rPr>
              <a:t>= </a:t>
            </a:r>
            <a:r>
              <a:rPr lang="fa-IR" dirty="0" smtClean="0">
                <a:solidFill>
                  <a:srgbClr val="002060"/>
                </a:solidFill>
                <a:cs typeface="B Badr" panose="00000400000000000000" pitchFamily="2" charset="-78"/>
              </a:rPr>
              <a:t>بُحیران، بحرین  = بُحَیرین</a:t>
            </a:r>
            <a:endParaRPr lang="fa-IR" dirty="0">
              <a:solidFill>
                <a:srgbClr val="002060"/>
              </a:solidFill>
              <a:cs typeface="B Badr" panose="00000400000000000000" pitchFamily="2" charset="-78"/>
            </a:endParaRPr>
          </a:p>
        </p:txBody>
      </p:sp>
      <p:sp>
        <p:nvSpPr>
          <p:cNvPr id="22" name="Rectangle: Rounded Corners 21">
            <a:extLst>
              <a:ext uri="{FF2B5EF4-FFF2-40B4-BE49-F238E27FC236}">
                <a16:creationId xmlns="" xmlns:a16="http://schemas.microsoft.com/office/drawing/2014/main" id="{183D16C0-A037-4BFB-BA64-B7061618719A}"/>
              </a:ext>
            </a:extLst>
          </p:cNvPr>
          <p:cNvSpPr/>
          <p:nvPr/>
        </p:nvSpPr>
        <p:spPr>
          <a:xfrm>
            <a:off x="134288" y="4341199"/>
            <a:ext cx="3089374" cy="720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600" b="1" dirty="0">
                <a:solidFill>
                  <a:srgbClr val="C00000"/>
                </a:solidFill>
                <a:cs typeface="B Badr" panose="00000400000000000000" pitchFamily="2" charset="-78"/>
              </a:rPr>
              <a:t>واو جمع مذکّر سالم.</a:t>
            </a:r>
          </a:p>
          <a:p>
            <a:pPr algn="ctr" rtl="1"/>
            <a:r>
              <a:rPr lang="fa-IR" sz="2200" b="1" dirty="0">
                <a:solidFill>
                  <a:srgbClr val="000000"/>
                </a:solidFill>
                <a:cs typeface="B Badr" panose="00000400000000000000" pitchFamily="2" charset="-78"/>
              </a:rPr>
              <a:t>مانند: العمرُون=</a:t>
            </a:r>
            <a:r>
              <a:rPr lang="fa-IR" sz="2200" b="1" dirty="0">
                <a:solidFill>
                  <a:srgbClr val="FFFFFF"/>
                </a:solidFill>
                <a:cs typeface="B Badr" panose="00000400000000000000" pitchFamily="2" charset="-78"/>
              </a:rPr>
              <a:t> </a:t>
            </a:r>
            <a:r>
              <a:rPr lang="fa-IR" sz="2200" b="1" dirty="0">
                <a:solidFill>
                  <a:srgbClr val="000000"/>
                </a:solidFill>
                <a:cs typeface="B Badr" panose="00000400000000000000" pitchFamily="2" charset="-78"/>
              </a:rPr>
              <a:t>العُمَیرُون.</a:t>
            </a:r>
            <a:endParaRPr lang="fa-IR" sz="2200" b="1" dirty="0">
              <a:cs typeface="B Badr" panose="00000400000000000000" pitchFamily="2" charset="-78"/>
            </a:endParaRPr>
          </a:p>
        </p:txBody>
      </p:sp>
      <p:sp>
        <p:nvSpPr>
          <p:cNvPr id="23" name="Rectangle: Rounded Corners 22">
            <a:extLst>
              <a:ext uri="{FF2B5EF4-FFF2-40B4-BE49-F238E27FC236}">
                <a16:creationId xmlns="" xmlns:a16="http://schemas.microsoft.com/office/drawing/2014/main" id="{50CD20E7-2182-4F4C-9729-E50C9A205D24}"/>
              </a:ext>
            </a:extLst>
          </p:cNvPr>
          <p:cNvSpPr/>
          <p:nvPr/>
        </p:nvSpPr>
        <p:spPr>
          <a:xfrm>
            <a:off x="134288" y="5117905"/>
            <a:ext cx="3058147" cy="720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400" b="1" dirty="0">
                <a:solidFill>
                  <a:srgbClr val="C00000"/>
                </a:solidFill>
                <a:cs typeface="B Badr" panose="00000400000000000000" pitchFamily="2" charset="-78"/>
              </a:rPr>
              <a:t>الف جمع مؤنثّ سالم</a:t>
            </a:r>
            <a:r>
              <a:rPr lang="fa-IR" sz="2400" dirty="0">
                <a:solidFill>
                  <a:srgbClr val="C00000"/>
                </a:solidFill>
                <a:cs typeface="B Badr" panose="00000400000000000000" pitchFamily="2" charset="-78"/>
              </a:rPr>
              <a:t>.</a:t>
            </a:r>
          </a:p>
          <a:p>
            <a:pPr algn="ctr" rtl="1"/>
            <a:r>
              <a:rPr lang="fa-IR" sz="2200" dirty="0">
                <a:solidFill>
                  <a:srgbClr val="002060"/>
                </a:solidFill>
                <a:cs typeface="B Badr" panose="00000400000000000000" pitchFamily="2" charset="-78"/>
              </a:rPr>
              <a:t>مانند: دَورَات= دُوَیرَ ات</a:t>
            </a:r>
          </a:p>
        </p:txBody>
      </p:sp>
      <p:sp>
        <p:nvSpPr>
          <p:cNvPr id="18" name="Scroll: Horizontal 17">
            <a:extLst>
              <a:ext uri="{FF2B5EF4-FFF2-40B4-BE49-F238E27FC236}">
                <a16:creationId xmlns="" xmlns:a16="http://schemas.microsoft.com/office/drawing/2014/main" id="{8599DF05-152A-416A-AF68-E29334C958A3}"/>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25" name="Cube 24">
            <a:extLst>
              <a:ext uri="{FF2B5EF4-FFF2-40B4-BE49-F238E27FC236}">
                <a16:creationId xmlns="" xmlns:a16="http://schemas.microsoft.com/office/drawing/2014/main" id="{F2A3F281-89B0-4FC3-87A3-DF04E58E5D27}"/>
              </a:ext>
            </a:extLst>
          </p:cNvPr>
          <p:cNvSpPr/>
          <p:nvPr/>
        </p:nvSpPr>
        <p:spPr>
          <a:xfrm>
            <a:off x="10217133" y="-23110"/>
            <a:ext cx="1899919" cy="494894"/>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5" name="Rounded Rectangle 4"/>
          <p:cNvSpPr/>
          <p:nvPr/>
        </p:nvSpPr>
        <p:spPr>
          <a:xfrm>
            <a:off x="134288" y="5997809"/>
            <a:ext cx="3104988" cy="64478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smtClean="0">
                <a:solidFill>
                  <a:schemeClr val="tx1"/>
                </a:solidFill>
                <a:cs typeface="B Badr" panose="00000400000000000000" pitchFamily="2" charset="-78"/>
              </a:rPr>
              <a:t>مانند :أطفال=اُطیفال</a:t>
            </a:r>
            <a:endParaRPr lang="fa-IR" sz="2800" b="1" dirty="0">
              <a:solidFill>
                <a:schemeClr val="tx1"/>
              </a:solidFill>
              <a:cs typeface="B Badr" panose="00000400000000000000" pitchFamily="2" charset="-78"/>
            </a:endParaRPr>
          </a:p>
        </p:txBody>
      </p:sp>
      <p:sp>
        <p:nvSpPr>
          <p:cNvPr id="24" name="Arrow: Left 19">
            <a:extLst>
              <a:ext uri="{FF2B5EF4-FFF2-40B4-BE49-F238E27FC236}">
                <a16:creationId xmlns="" xmlns:a16="http://schemas.microsoft.com/office/drawing/2014/main" id="{D34AC2A4-3C07-41AD-97A4-21B81D2088A7}"/>
              </a:ext>
            </a:extLst>
          </p:cNvPr>
          <p:cNvSpPr/>
          <p:nvPr/>
        </p:nvSpPr>
        <p:spPr>
          <a:xfrm>
            <a:off x="3324040" y="3960143"/>
            <a:ext cx="1099280" cy="1417165"/>
          </a:xfrm>
          <a:prstGeom prst="leftArrow">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dirty="0">
                <a:solidFill>
                  <a:srgbClr val="002060"/>
                </a:solidFill>
                <a:cs typeface="B Badr" panose="00000400000000000000" pitchFamily="2" charset="-78"/>
              </a:rPr>
              <a:t>مانند</a:t>
            </a:r>
          </a:p>
        </p:txBody>
      </p:sp>
      <p:sp>
        <p:nvSpPr>
          <p:cNvPr id="6" name="Rounded Rectangle 5"/>
          <p:cNvSpPr/>
          <p:nvPr/>
        </p:nvSpPr>
        <p:spPr>
          <a:xfrm>
            <a:off x="134289" y="1153832"/>
            <a:ext cx="3104988" cy="742835"/>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400" b="1" dirty="0">
                <a:solidFill>
                  <a:schemeClr val="tx1"/>
                </a:solidFill>
                <a:cs typeface="B Badr" panose="00000400000000000000" pitchFamily="2" charset="-78"/>
              </a:rPr>
              <a:t>مانند: طَلحَة= طلَیحَة، سَلمَی = </a:t>
            </a:r>
            <a:r>
              <a:rPr lang="fa-IR" sz="2400" b="1" dirty="0" smtClean="0">
                <a:solidFill>
                  <a:schemeClr val="tx1"/>
                </a:solidFill>
                <a:cs typeface="B Badr" panose="00000400000000000000" pitchFamily="2" charset="-78"/>
              </a:rPr>
              <a:t>سُلَیمَی</a:t>
            </a:r>
            <a:endParaRPr lang="fa-IR" sz="2400" b="1" dirty="0">
              <a:solidFill>
                <a:schemeClr val="tx1"/>
              </a:solidFill>
              <a:cs typeface="B Badr" panose="00000400000000000000" pitchFamily="2" charset="-78"/>
            </a:endParaRPr>
          </a:p>
        </p:txBody>
      </p:sp>
      <p:sp>
        <p:nvSpPr>
          <p:cNvPr id="26" name="Arrow: Left 19">
            <a:extLst>
              <a:ext uri="{FF2B5EF4-FFF2-40B4-BE49-F238E27FC236}">
                <a16:creationId xmlns="" xmlns:a16="http://schemas.microsoft.com/office/drawing/2014/main" id="{D34AC2A4-3C07-41AD-97A4-21B81D2088A7}"/>
              </a:ext>
            </a:extLst>
          </p:cNvPr>
          <p:cNvSpPr/>
          <p:nvPr/>
        </p:nvSpPr>
        <p:spPr>
          <a:xfrm>
            <a:off x="3239276" y="769151"/>
            <a:ext cx="1099280" cy="1417165"/>
          </a:xfrm>
          <a:prstGeom prst="leftArrow">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dirty="0">
                <a:solidFill>
                  <a:srgbClr val="002060"/>
                </a:solidFill>
                <a:cs typeface="B Badr" panose="00000400000000000000" pitchFamily="2" charset="-78"/>
              </a:rPr>
              <a:t>مانند</a:t>
            </a:r>
          </a:p>
        </p:txBody>
      </p:sp>
    </p:spTree>
    <p:extLst>
      <p:ext uri="{BB962C8B-B14F-4D97-AF65-F5344CB8AC3E}">
        <p14:creationId xmlns:p14="http://schemas.microsoft.com/office/powerpoint/2010/main" val="4741013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righ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out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outVertical)">
                                      <p:cBhvr>
                                        <p:cTn id="37" dur="500"/>
                                        <p:tgtEl>
                                          <p:spTgt spid="12"/>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outVertical)">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heel(1)">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right)">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heel(1)">
                                      <p:cBhvr>
                                        <p:cTn id="55" dur="500"/>
                                        <p:tgtEl>
                                          <p:spTgt spid="21"/>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heel(1)">
                                      <p:cBhvr>
                                        <p:cTn id="58" dur="500"/>
                                        <p:tgtEl>
                                          <p:spTgt spid="22"/>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heel(1)">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heel(1)">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right)">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37"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barn(outVertical)">
                                      <p:cBhvr>
                                        <p:cTn id="7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3" grpId="0" animBg="1"/>
      <p:bldP spid="16" grpId="0" animBg="1"/>
      <p:bldP spid="12" grpId="0" animBg="1"/>
      <p:bldP spid="19" grpId="0" animBg="1"/>
      <p:bldP spid="13" grpId="0" animBg="1"/>
      <p:bldP spid="20" grpId="0" animBg="1"/>
      <p:bldP spid="21" grpId="0" animBg="1"/>
      <p:bldP spid="22" grpId="0" animBg="1"/>
      <p:bldP spid="23" grpId="0" animBg="1"/>
      <p:bldP spid="5" grpId="0" animBg="1"/>
      <p:bldP spid="24" grpId="0" animBg="1"/>
      <p:bldP spid="6" grpId="0" animBg="1"/>
      <p:bldP spid="26"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ube 3">
            <a:extLst>
              <a:ext uri="{FF2B5EF4-FFF2-40B4-BE49-F238E27FC236}">
                <a16:creationId xmlns="" xmlns:a16="http://schemas.microsoft.com/office/drawing/2014/main" id="{BB4B2316-A53B-4FA4-BD21-6776E7AF2C67}"/>
              </a:ext>
            </a:extLst>
          </p:cNvPr>
          <p:cNvSpPr/>
          <p:nvPr/>
        </p:nvSpPr>
        <p:spPr>
          <a:xfrm>
            <a:off x="10121883" y="420315"/>
            <a:ext cx="1980000" cy="648000"/>
          </a:xfrm>
          <a:prstGeom prst="cube">
            <a:avLst>
              <a:gd name="adj" fmla="val 2065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solidFill>
                  <a:srgbClr val="002060"/>
                </a:solidFill>
                <a:cs typeface="B Badr" panose="00000400000000000000" pitchFamily="2" charset="-78"/>
              </a:rPr>
              <a:t>4-مصغّر</a:t>
            </a:r>
          </a:p>
        </p:txBody>
      </p:sp>
      <p:sp>
        <p:nvSpPr>
          <p:cNvPr id="5" name="Flowchart: Off-page Connector 4">
            <a:extLst>
              <a:ext uri="{FF2B5EF4-FFF2-40B4-BE49-F238E27FC236}">
                <a16:creationId xmlns="" xmlns:a16="http://schemas.microsoft.com/office/drawing/2014/main" id="{57A920AA-2C29-4E27-9C01-F3021D4E005C}"/>
              </a:ext>
            </a:extLst>
          </p:cNvPr>
          <p:cNvSpPr/>
          <p:nvPr/>
        </p:nvSpPr>
        <p:spPr>
          <a:xfrm>
            <a:off x="5381470" y="509884"/>
            <a:ext cx="1531278" cy="558431"/>
          </a:xfrm>
          <a:prstGeom prst="flowChartOffpageConnector">
            <a:avLst/>
          </a:prstGeom>
          <a:solidFill>
            <a:srgbClr val="F2F25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a:solidFill>
                  <a:srgbClr val="C00000"/>
                </a:solidFill>
                <a:cs typeface="B Badr" panose="00000400000000000000" pitchFamily="2" charset="-78"/>
              </a:rPr>
              <a:t>نکات</a:t>
            </a:r>
          </a:p>
        </p:txBody>
      </p:sp>
      <p:sp>
        <p:nvSpPr>
          <p:cNvPr id="6" name="Cube 5">
            <a:extLst>
              <a:ext uri="{FF2B5EF4-FFF2-40B4-BE49-F238E27FC236}">
                <a16:creationId xmlns="" xmlns:a16="http://schemas.microsoft.com/office/drawing/2014/main" id="{D0DE7943-6103-4A48-9EA8-413B3B4317D9}"/>
              </a:ext>
            </a:extLst>
          </p:cNvPr>
          <p:cNvSpPr/>
          <p:nvPr/>
        </p:nvSpPr>
        <p:spPr>
          <a:xfrm>
            <a:off x="8058562" y="1812859"/>
            <a:ext cx="3780000" cy="4751882"/>
          </a:xfrm>
          <a:prstGeom prst="cube">
            <a:avLst>
              <a:gd name="adj" fmla="val 8525"/>
            </a:avLst>
          </a:prstGeom>
          <a:noFill/>
          <a:ln w="57150">
            <a:solidFill>
              <a:srgbClr val="002060"/>
            </a:solidFill>
          </a:ln>
          <a:effectLst>
            <a:outerShdw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800" dirty="0">
                <a:solidFill>
                  <a:srgbClr val="002060"/>
                </a:solidFill>
                <a:cs typeface="B Badr" panose="00000400000000000000" pitchFamily="2" charset="-78"/>
              </a:rPr>
              <a:t>مواردی که کسره تصغیر از بین می رود اینطور نیست که صیغه های جدیدی به (سه صیغه مذکور: فُعَیل،فُعَیلِل، فُعَیلِیل) اضافه شده باشد بلکه حذف شدن کسره تصغیر، عارضی است و ما هم بیش از همان سه صیغه برای باب تصغیر(در علم صرف) نداریم.</a:t>
            </a:r>
          </a:p>
        </p:txBody>
      </p:sp>
      <p:sp>
        <p:nvSpPr>
          <p:cNvPr id="24" name="Cube 23">
            <a:extLst>
              <a:ext uri="{FF2B5EF4-FFF2-40B4-BE49-F238E27FC236}">
                <a16:creationId xmlns="" xmlns:a16="http://schemas.microsoft.com/office/drawing/2014/main" id="{A9B5B3CC-7AB9-48B3-A7CC-B9B6D06D262F}"/>
              </a:ext>
            </a:extLst>
          </p:cNvPr>
          <p:cNvSpPr/>
          <p:nvPr/>
        </p:nvSpPr>
        <p:spPr>
          <a:xfrm>
            <a:off x="4146129" y="1812859"/>
            <a:ext cx="3780000" cy="4751882"/>
          </a:xfrm>
          <a:prstGeom prst="cube">
            <a:avLst>
              <a:gd name="adj" fmla="val 8525"/>
            </a:avLst>
          </a:prstGeom>
          <a:noFill/>
          <a:ln w="57150">
            <a:solidFill>
              <a:srgbClr val="002060"/>
            </a:solidFill>
          </a:ln>
          <a:effectLst>
            <a:outerShdw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400" b="1" dirty="0">
                <a:solidFill>
                  <a:srgbClr val="002060"/>
                </a:solidFill>
                <a:cs typeface="B Badr" panose="00000400000000000000" pitchFamily="2" charset="-78"/>
              </a:rPr>
              <a:t>گاهی اسم مصغّر، منسوب می شود که به آن</a:t>
            </a:r>
            <a:r>
              <a:rPr lang="fa-IR" sz="2400" b="1" dirty="0">
                <a:solidFill>
                  <a:srgbClr val="FF0000"/>
                </a:solidFill>
                <a:cs typeface="B Badr" panose="00000400000000000000" pitchFamily="2" charset="-78"/>
              </a:rPr>
              <a:t>«مُصغّر منسوب» </a:t>
            </a:r>
            <a:r>
              <a:rPr lang="fa-IR" sz="2400" b="1" dirty="0">
                <a:solidFill>
                  <a:srgbClr val="002060"/>
                </a:solidFill>
                <a:cs typeface="B Badr" panose="00000400000000000000" pitchFamily="2" charset="-78"/>
              </a:rPr>
              <a:t>میگویند. مانند: مُشَیهِد  = مُشَیهِدِیّ </a:t>
            </a:r>
          </a:p>
          <a:p>
            <a:pPr algn="justLow" rtl="1"/>
            <a:r>
              <a:rPr lang="fa-IR" sz="2400" b="1" dirty="0">
                <a:solidFill>
                  <a:srgbClr val="002060"/>
                </a:solidFill>
                <a:cs typeface="B Badr" panose="00000400000000000000" pitchFamily="2" charset="-78"/>
              </a:rPr>
              <a:t>وگاهی هم اسم منسوب، مصغّر می شود که به این نوع </a:t>
            </a:r>
            <a:r>
              <a:rPr lang="fa-IR" sz="2400" b="1" dirty="0">
                <a:solidFill>
                  <a:srgbClr val="FF0000"/>
                </a:solidFill>
                <a:cs typeface="B Badr" panose="00000400000000000000" pitchFamily="2" charset="-78"/>
              </a:rPr>
              <a:t>«منسوب مصغّر»</a:t>
            </a:r>
            <a:r>
              <a:rPr lang="fa-IR" sz="2400" b="1" dirty="0">
                <a:solidFill>
                  <a:srgbClr val="002060"/>
                </a:solidFill>
                <a:cs typeface="B Badr" panose="00000400000000000000" pitchFamily="2" charset="-78"/>
              </a:rPr>
              <a:t>می گویند. مانند: مَشهَدِیّ مُشَیهِدِیّ </a:t>
            </a:r>
          </a:p>
          <a:p>
            <a:pPr algn="justLow" rtl="1"/>
            <a:r>
              <a:rPr lang="fa-IR" sz="2400" b="1" dirty="0">
                <a:solidFill>
                  <a:srgbClr val="002060"/>
                </a:solidFill>
                <a:cs typeface="B Badr" panose="00000400000000000000" pitchFamily="2" charset="-78"/>
              </a:rPr>
              <a:t>-این نوع مصغّر(مصغّرمنسوب) هم، صیغة جدیدی بر آن سه صیغه نمی افزاید.</a:t>
            </a:r>
          </a:p>
          <a:p>
            <a:pPr algn="justLow" rtl="1"/>
            <a:r>
              <a:rPr lang="fa-IR" sz="2400" b="1" dirty="0">
                <a:solidFill>
                  <a:srgbClr val="FF0000"/>
                </a:solidFill>
                <a:cs typeface="B Badr" panose="00000400000000000000" pitchFamily="2" charset="-78"/>
              </a:rPr>
              <a:t>-مصغّر منسوب و منسوب مصغّر دقیقاً به یک شکل هستند.</a:t>
            </a:r>
          </a:p>
        </p:txBody>
      </p:sp>
      <p:sp>
        <p:nvSpPr>
          <p:cNvPr id="25" name="Cube 24">
            <a:extLst>
              <a:ext uri="{FF2B5EF4-FFF2-40B4-BE49-F238E27FC236}">
                <a16:creationId xmlns="" xmlns:a16="http://schemas.microsoft.com/office/drawing/2014/main" id="{732A10A6-49C2-4E4D-849A-FD7E3A54D7D5}"/>
              </a:ext>
            </a:extLst>
          </p:cNvPr>
          <p:cNvSpPr/>
          <p:nvPr/>
        </p:nvSpPr>
        <p:spPr>
          <a:xfrm>
            <a:off x="233696" y="1812859"/>
            <a:ext cx="3780000" cy="4751882"/>
          </a:xfrm>
          <a:prstGeom prst="cube">
            <a:avLst>
              <a:gd name="adj" fmla="val 8525"/>
            </a:avLst>
          </a:prstGeom>
          <a:noFill/>
          <a:ln w="57150">
            <a:solidFill>
              <a:srgbClr val="002060"/>
            </a:solidFill>
          </a:ln>
          <a:effectLst>
            <a:outerShdw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800" dirty="0">
                <a:solidFill>
                  <a:srgbClr val="002060"/>
                </a:solidFill>
                <a:cs typeface="B Badr" panose="00000400000000000000" pitchFamily="2" charset="-78"/>
              </a:rPr>
              <a:t>این نکته قابل ذکر است که هرچیزی که قصد مصغّر کردنش را داریم، باید دارای چهارحرف یا کمتر باشد،</a:t>
            </a:r>
          </a:p>
          <a:p>
            <a:pPr algn="justLow" rtl="1"/>
            <a:r>
              <a:rPr lang="fa-IR" sz="2800" dirty="0">
                <a:solidFill>
                  <a:srgbClr val="002060"/>
                </a:solidFill>
                <a:cs typeface="B Badr" panose="00000400000000000000" pitchFamily="2" charset="-78"/>
              </a:rPr>
              <a:t>بنابراین اگر دارای پنج حرف یا بیشتر باشد، باید در آن تغییراتی ایجاد کرد تا تنها چهار حرف باقی بماند.</a:t>
            </a:r>
            <a:r>
              <a:rPr lang="fa-IR" sz="2800" dirty="0">
                <a:solidFill>
                  <a:srgbClr val="002060"/>
                </a:solidFill>
                <a:latin typeface="Calibri" panose="020F0502020204030204" pitchFamily="34" charset="0"/>
                <a:cs typeface="B Badr" panose="00000400000000000000" pitchFamily="2" charset="-78"/>
              </a:rPr>
              <a:t>[البته </a:t>
            </a:r>
            <a:r>
              <a:rPr lang="fa-IR" sz="2800" dirty="0">
                <a:solidFill>
                  <a:srgbClr val="002060"/>
                </a:solidFill>
                <a:cs typeface="B Badr" panose="00000400000000000000" pitchFamily="2" charset="-78"/>
              </a:rPr>
              <a:t>گاهی استثناءاتی وجود دارد و از چهار حرف بیشتر می شود.]</a:t>
            </a:r>
          </a:p>
        </p:txBody>
      </p:sp>
      <p:sp>
        <p:nvSpPr>
          <p:cNvPr id="7" name="Cube 6">
            <a:extLst>
              <a:ext uri="{FF2B5EF4-FFF2-40B4-BE49-F238E27FC236}">
                <a16:creationId xmlns="" xmlns:a16="http://schemas.microsoft.com/office/drawing/2014/main" id="{CE3D5890-58D3-429D-90BD-6A7E19E4C654}"/>
              </a:ext>
            </a:extLst>
          </p:cNvPr>
          <p:cNvSpPr/>
          <p:nvPr/>
        </p:nvSpPr>
        <p:spPr>
          <a:xfrm>
            <a:off x="524655" y="1068315"/>
            <a:ext cx="3651454" cy="744544"/>
          </a:xfrm>
          <a:prstGeom prst="cub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b="1" dirty="0">
                <a:solidFill>
                  <a:srgbClr val="002060"/>
                </a:solidFill>
                <a:cs typeface="B Badr" panose="00000400000000000000" pitchFamily="2" charset="-78"/>
              </a:rPr>
              <a:t>نکته(3)</a:t>
            </a:r>
          </a:p>
        </p:txBody>
      </p:sp>
      <p:sp>
        <p:nvSpPr>
          <p:cNvPr id="26" name="Cube 25">
            <a:extLst>
              <a:ext uri="{FF2B5EF4-FFF2-40B4-BE49-F238E27FC236}">
                <a16:creationId xmlns="" xmlns:a16="http://schemas.microsoft.com/office/drawing/2014/main" id="{803D27CA-CAFD-4F76-84EB-DE4F57A66805}"/>
              </a:ext>
            </a:extLst>
          </p:cNvPr>
          <p:cNvSpPr/>
          <p:nvPr/>
        </p:nvSpPr>
        <p:spPr>
          <a:xfrm>
            <a:off x="4432271" y="1068315"/>
            <a:ext cx="3651454" cy="744544"/>
          </a:xfrm>
          <a:prstGeom prst="cub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600" b="1" dirty="0">
                <a:solidFill>
                  <a:srgbClr val="002060"/>
                </a:solidFill>
                <a:cs typeface="B Badr" panose="00000400000000000000" pitchFamily="2" charset="-78"/>
              </a:rPr>
              <a:t>نکته(2)</a:t>
            </a:r>
          </a:p>
        </p:txBody>
      </p:sp>
      <p:sp>
        <p:nvSpPr>
          <p:cNvPr id="27" name="Cube 26">
            <a:extLst>
              <a:ext uri="{FF2B5EF4-FFF2-40B4-BE49-F238E27FC236}">
                <a16:creationId xmlns="" xmlns:a16="http://schemas.microsoft.com/office/drawing/2014/main" id="{70BC06FF-C040-4AEF-86F8-D86B20B699F0}"/>
              </a:ext>
            </a:extLst>
          </p:cNvPr>
          <p:cNvSpPr/>
          <p:nvPr/>
        </p:nvSpPr>
        <p:spPr>
          <a:xfrm>
            <a:off x="8412556" y="1068315"/>
            <a:ext cx="3651454" cy="744544"/>
          </a:xfrm>
          <a:prstGeom prst="cub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600" b="1" dirty="0">
                <a:solidFill>
                  <a:srgbClr val="002060"/>
                </a:solidFill>
                <a:cs typeface="B Badr" panose="00000400000000000000" pitchFamily="2" charset="-78"/>
              </a:rPr>
              <a:t>نکته(1)</a:t>
            </a:r>
          </a:p>
        </p:txBody>
      </p:sp>
      <p:sp>
        <p:nvSpPr>
          <p:cNvPr id="12" name="Scroll: Horizontal 11">
            <a:extLst>
              <a:ext uri="{FF2B5EF4-FFF2-40B4-BE49-F238E27FC236}">
                <a16:creationId xmlns="" xmlns:a16="http://schemas.microsoft.com/office/drawing/2014/main" id="{E7442B26-2F04-41E4-B86F-5B1B99143915}"/>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13" name="Cube 12">
            <a:extLst>
              <a:ext uri="{FF2B5EF4-FFF2-40B4-BE49-F238E27FC236}">
                <a16:creationId xmlns="" xmlns:a16="http://schemas.microsoft.com/office/drawing/2014/main" id="{F2A3F281-89B0-4FC3-87A3-DF04E58E5D27}"/>
              </a:ext>
            </a:extLst>
          </p:cNvPr>
          <p:cNvSpPr/>
          <p:nvPr/>
        </p:nvSpPr>
        <p:spPr>
          <a:xfrm>
            <a:off x="10217133" y="-23110"/>
            <a:ext cx="1899919" cy="494894"/>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Tree>
    <p:extLst>
      <p:ext uri="{BB962C8B-B14F-4D97-AF65-F5344CB8AC3E}">
        <p14:creationId xmlns:p14="http://schemas.microsoft.com/office/powerpoint/2010/main" val="4917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4" grpId="0" animBg="1"/>
      <p:bldP spid="25" grpId="0" animBg="1"/>
      <p:bldP spid="7" grpId="0" animBg="1"/>
      <p:bldP spid="26" grpId="0" animBg="1"/>
      <p:bldP spid="27"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ube 3">
            <a:extLst>
              <a:ext uri="{FF2B5EF4-FFF2-40B4-BE49-F238E27FC236}">
                <a16:creationId xmlns="" xmlns:a16="http://schemas.microsoft.com/office/drawing/2014/main" id="{BB4B2316-A53B-4FA4-BD21-6776E7AF2C67}"/>
              </a:ext>
            </a:extLst>
          </p:cNvPr>
          <p:cNvSpPr/>
          <p:nvPr/>
        </p:nvSpPr>
        <p:spPr>
          <a:xfrm>
            <a:off x="10121883" y="420315"/>
            <a:ext cx="1980000" cy="648000"/>
          </a:xfrm>
          <a:prstGeom prst="cube">
            <a:avLst>
              <a:gd name="adj" fmla="val 2065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2060"/>
                </a:solidFill>
                <a:cs typeface="B Badr" panose="00000400000000000000" pitchFamily="2" charset="-78"/>
              </a:rPr>
              <a:t>4-مصغّر</a:t>
            </a:r>
          </a:p>
        </p:txBody>
      </p:sp>
      <p:sp>
        <p:nvSpPr>
          <p:cNvPr id="10" name="Flowchart: Internal Storage 9">
            <a:extLst>
              <a:ext uri="{FF2B5EF4-FFF2-40B4-BE49-F238E27FC236}">
                <a16:creationId xmlns="" xmlns:a16="http://schemas.microsoft.com/office/drawing/2014/main" id="{370F3D2C-94DB-453F-99F9-025A392E7706}"/>
              </a:ext>
            </a:extLst>
          </p:cNvPr>
          <p:cNvSpPr/>
          <p:nvPr/>
        </p:nvSpPr>
        <p:spPr>
          <a:xfrm>
            <a:off x="9047647" y="3495911"/>
            <a:ext cx="2160000" cy="720000"/>
          </a:xfrm>
          <a:prstGeom prst="flowChartInternalStorage">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dirty="0">
                <a:solidFill>
                  <a:srgbClr val="002060"/>
                </a:solidFill>
                <a:cs typeface="B Badr" panose="00000400000000000000" pitchFamily="2" charset="-78"/>
              </a:rPr>
              <a:t>1- لفظش دارای</a:t>
            </a:r>
          </a:p>
          <a:p>
            <a:pPr algn="ctr" rtl="1"/>
            <a:r>
              <a:rPr lang="fa-IR" sz="2400" dirty="0">
                <a:solidFill>
                  <a:srgbClr val="002060"/>
                </a:solidFill>
                <a:cs typeface="B Badr" panose="00000400000000000000" pitchFamily="2" charset="-78"/>
              </a:rPr>
              <a:t>علامت تأنیث باشد</a:t>
            </a:r>
          </a:p>
        </p:txBody>
      </p:sp>
      <p:cxnSp>
        <p:nvCxnSpPr>
          <p:cNvPr id="13" name="Straight Arrow Connector 12">
            <a:extLst>
              <a:ext uri="{FF2B5EF4-FFF2-40B4-BE49-F238E27FC236}">
                <a16:creationId xmlns="" xmlns:a16="http://schemas.microsoft.com/office/drawing/2014/main" id="{98F13999-10D5-4468-8DEA-86851A10EA8C}"/>
              </a:ext>
            </a:extLst>
          </p:cNvPr>
          <p:cNvCxnSpPr>
            <a:cxnSpLocks/>
          </p:cNvCxnSpPr>
          <p:nvPr/>
        </p:nvCxnSpPr>
        <p:spPr>
          <a:xfrm flipH="1" flipV="1">
            <a:off x="7647867" y="2452680"/>
            <a:ext cx="1379180" cy="14138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247048E8-782A-4911-93F0-2C3AF241FFAD}"/>
              </a:ext>
            </a:extLst>
          </p:cNvPr>
          <p:cNvCxnSpPr>
            <a:cxnSpLocks/>
          </p:cNvCxnSpPr>
          <p:nvPr/>
        </p:nvCxnSpPr>
        <p:spPr>
          <a:xfrm flipH="1">
            <a:off x="7582834" y="3883137"/>
            <a:ext cx="1391200" cy="272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D9E27FA4-4ACA-490C-8DBD-C9ECDA8A8173}"/>
              </a:ext>
            </a:extLst>
          </p:cNvPr>
          <p:cNvCxnSpPr>
            <a:cxnSpLocks/>
            <a:endCxn id="29" idx="3"/>
          </p:cNvCxnSpPr>
          <p:nvPr/>
        </p:nvCxnSpPr>
        <p:spPr>
          <a:xfrm flipH="1">
            <a:off x="7647867" y="3883137"/>
            <a:ext cx="1417732" cy="17382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Arrow: Pentagon 20">
            <a:extLst>
              <a:ext uri="{FF2B5EF4-FFF2-40B4-BE49-F238E27FC236}">
                <a16:creationId xmlns="" xmlns:a16="http://schemas.microsoft.com/office/drawing/2014/main" id="{41303101-ED1D-4B59-998C-804AE742692E}"/>
              </a:ext>
            </a:extLst>
          </p:cNvPr>
          <p:cNvSpPr/>
          <p:nvPr/>
        </p:nvSpPr>
        <p:spPr>
          <a:xfrm>
            <a:off x="5347626" y="2056145"/>
            <a:ext cx="2207912" cy="793069"/>
          </a:xfrm>
          <a:prstGeom prst="homePlate">
            <a:avLst/>
          </a:prstGeom>
          <a:gradFill>
            <a:gsLst>
              <a:gs pos="0">
                <a:schemeClr val="accent1">
                  <a:lumMod val="5000"/>
                  <a:lumOff val="95000"/>
                </a:schemeClr>
              </a:gs>
              <a:gs pos="75000">
                <a:srgbClr val="FFFF00"/>
              </a:gs>
              <a:gs pos="100000">
                <a:schemeClr val="accent1">
                  <a:lumMod val="30000"/>
                  <a:lumOff val="70000"/>
                </a:schemeClr>
              </a:gs>
            </a:gsLst>
            <a:lin ang="135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Badr" panose="00000400000000000000" pitchFamily="2" charset="-78"/>
              </a:rPr>
              <a:t>( </a:t>
            </a:r>
            <a:r>
              <a:rPr lang="fa-IR" sz="3200" dirty="0">
                <a:solidFill>
                  <a:srgbClr val="002060"/>
                </a:solidFill>
                <a:latin typeface="Microsoft Uighur" panose="02000000000000000000" pitchFamily="2" charset="-78"/>
                <a:cs typeface="B Badr" panose="00000400000000000000" pitchFamily="2" charset="-78"/>
              </a:rPr>
              <a:t>ة یا ـة </a:t>
            </a:r>
            <a:r>
              <a:rPr lang="fa-IR" sz="2800" dirty="0">
                <a:solidFill>
                  <a:srgbClr val="002060"/>
                </a:solidFill>
                <a:latin typeface="Microsoft Uighur" panose="02000000000000000000" pitchFamily="2" charset="-78"/>
                <a:cs typeface="B Badr" panose="00000400000000000000" pitchFamily="2" charset="-78"/>
              </a:rPr>
              <a:t>) دارد</a:t>
            </a:r>
            <a:endParaRPr lang="fa-IR" sz="2800" dirty="0">
              <a:solidFill>
                <a:srgbClr val="002060"/>
              </a:solidFill>
              <a:cs typeface="B Badr" panose="00000400000000000000" pitchFamily="2" charset="-78"/>
            </a:endParaRPr>
          </a:p>
        </p:txBody>
      </p:sp>
      <p:sp>
        <p:nvSpPr>
          <p:cNvPr id="28" name="Arrow: Pentagon 27">
            <a:extLst>
              <a:ext uri="{FF2B5EF4-FFF2-40B4-BE49-F238E27FC236}">
                <a16:creationId xmlns="" xmlns:a16="http://schemas.microsoft.com/office/drawing/2014/main" id="{BB1846AA-6F89-430D-82D2-615279BC314F}"/>
              </a:ext>
            </a:extLst>
          </p:cNvPr>
          <p:cNvSpPr/>
          <p:nvPr/>
        </p:nvSpPr>
        <p:spPr>
          <a:xfrm>
            <a:off x="5374922" y="3486602"/>
            <a:ext cx="2207912" cy="793069"/>
          </a:xfrm>
          <a:prstGeom prst="homePlate">
            <a:avLst/>
          </a:prstGeom>
          <a:gradFill>
            <a:gsLst>
              <a:gs pos="0">
                <a:schemeClr val="accent1">
                  <a:lumMod val="5000"/>
                  <a:lumOff val="95000"/>
                </a:schemeClr>
              </a:gs>
              <a:gs pos="75000">
                <a:srgbClr val="FFFF00"/>
              </a:gs>
              <a:gs pos="100000">
                <a:schemeClr val="accent1">
                  <a:lumMod val="30000"/>
                  <a:lumOff val="70000"/>
                </a:schemeClr>
              </a:gs>
            </a:gsLst>
            <a:lin ang="135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dirty="0">
                <a:solidFill>
                  <a:srgbClr val="002060"/>
                </a:solidFill>
                <a:cs typeface="B Badr" panose="00000400000000000000" pitchFamily="2" charset="-78"/>
              </a:rPr>
              <a:t>(اء) دارد</a:t>
            </a:r>
          </a:p>
        </p:txBody>
      </p:sp>
      <p:sp>
        <p:nvSpPr>
          <p:cNvPr id="29" name="Arrow: Pentagon 28">
            <a:extLst>
              <a:ext uri="{FF2B5EF4-FFF2-40B4-BE49-F238E27FC236}">
                <a16:creationId xmlns="" xmlns:a16="http://schemas.microsoft.com/office/drawing/2014/main" id="{452D09A1-D318-441C-B2B2-293146C92A64}"/>
              </a:ext>
            </a:extLst>
          </p:cNvPr>
          <p:cNvSpPr/>
          <p:nvPr/>
        </p:nvSpPr>
        <p:spPr>
          <a:xfrm>
            <a:off x="5439955" y="5224889"/>
            <a:ext cx="2207912" cy="793069"/>
          </a:xfrm>
          <a:prstGeom prst="homePlate">
            <a:avLst/>
          </a:prstGeom>
          <a:gradFill>
            <a:gsLst>
              <a:gs pos="0">
                <a:schemeClr val="accent1">
                  <a:lumMod val="5000"/>
                  <a:lumOff val="95000"/>
                </a:schemeClr>
              </a:gs>
              <a:gs pos="75000">
                <a:srgbClr val="FFFF00"/>
              </a:gs>
              <a:gs pos="100000">
                <a:schemeClr val="accent1">
                  <a:lumMod val="30000"/>
                  <a:lumOff val="70000"/>
                </a:schemeClr>
              </a:gs>
            </a:gsLst>
            <a:lin ang="135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a:solidFill>
                  <a:srgbClr val="002060"/>
                </a:solidFill>
                <a:cs typeface="B Badr" panose="00000400000000000000" pitchFamily="2" charset="-78"/>
              </a:rPr>
              <a:t>(ی </a:t>
            </a:r>
            <a:r>
              <a:rPr lang="fa-IR" sz="3200" b="1" dirty="0">
                <a:solidFill>
                  <a:srgbClr val="002060"/>
                </a:solidFill>
                <a:latin typeface="Times New Roman" panose="02020503050405090304" pitchFamily="18" charset="0"/>
                <a:cs typeface="B Badr" panose="00000400000000000000" pitchFamily="2" charset="-78"/>
              </a:rPr>
              <a:t>– ا) دارد</a:t>
            </a:r>
            <a:endParaRPr lang="fa-IR" sz="3200" b="1" dirty="0">
              <a:solidFill>
                <a:srgbClr val="002060"/>
              </a:solidFill>
              <a:cs typeface="B Badr" panose="00000400000000000000" pitchFamily="2" charset="-78"/>
            </a:endParaRPr>
          </a:p>
        </p:txBody>
      </p:sp>
      <p:sp>
        <p:nvSpPr>
          <p:cNvPr id="30" name="Arrow: Pentagon 29">
            <a:extLst>
              <a:ext uri="{FF2B5EF4-FFF2-40B4-BE49-F238E27FC236}">
                <a16:creationId xmlns="" xmlns:a16="http://schemas.microsoft.com/office/drawing/2014/main" id="{17FC65EC-E969-42B4-AD1C-FBFEA36C955C}"/>
              </a:ext>
            </a:extLst>
          </p:cNvPr>
          <p:cNvSpPr/>
          <p:nvPr/>
        </p:nvSpPr>
        <p:spPr>
          <a:xfrm>
            <a:off x="1547277" y="2087751"/>
            <a:ext cx="3662077" cy="793069"/>
          </a:xfrm>
          <a:prstGeom prst="homePlat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2060"/>
                </a:solidFill>
                <a:cs typeface="B Badr" panose="00000400000000000000" pitchFamily="2" charset="-78"/>
              </a:rPr>
              <a:t>در تصغیر حذف نمی شود.</a:t>
            </a:r>
          </a:p>
          <a:p>
            <a:pPr algn="ctr" rtl="1"/>
            <a:r>
              <a:rPr lang="fa-IR" sz="2800" dirty="0">
                <a:solidFill>
                  <a:srgbClr val="002060"/>
                </a:solidFill>
                <a:cs typeface="B Badr" panose="00000400000000000000" pitchFamily="2" charset="-78"/>
              </a:rPr>
              <a:t>مانند: </a:t>
            </a:r>
            <a:r>
              <a:rPr lang="fa-IR" sz="2800" dirty="0">
                <a:solidFill>
                  <a:srgbClr val="002060"/>
                </a:solidFill>
                <a:latin typeface="Microsoft Uighur" panose="02000000000000000000" pitchFamily="2" charset="-78"/>
                <a:cs typeface="B Badr" panose="00000400000000000000" pitchFamily="2" charset="-78"/>
              </a:rPr>
              <a:t>غَفلة = غفَیلَة</a:t>
            </a:r>
            <a:endParaRPr lang="fa-IR" sz="2800" dirty="0">
              <a:solidFill>
                <a:srgbClr val="002060"/>
              </a:solidFill>
              <a:cs typeface="B Badr" panose="00000400000000000000" pitchFamily="2" charset="-78"/>
            </a:endParaRPr>
          </a:p>
        </p:txBody>
      </p:sp>
      <p:sp>
        <p:nvSpPr>
          <p:cNvPr id="31" name="Arrow: Pentagon 30">
            <a:extLst>
              <a:ext uri="{FF2B5EF4-FFF2-40B4-BE49-F238E27FC236}">
                <a16:creationId xmlns="" xmlns:a16="http://schemas.microsoft.com/office/drawing/2014/main" id="{0D8B9350-D41F-4644-8821-713ED1B9EBC6}"/>
              </a:ext>
            </a:extLst>
          </p:cNvPr>
          <p:cNvSpPr/>
          <p:nvPr/>
        </p:nvSpPr>
        <p:spPr>
          <a:xfrm>
            <a:off x="1526939" y="3486602"/>
            <a:ext cx="3662077" cy="793069"/>
          </a:xfrm>
          <a:prstGeom prst="homePlat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2060"/>
                </a:solidFill>
                <a:cs typeface="B Badr" panose="00000400000000000000" pitchFamily="2" charset="-78"/>
              </a:rPr>
              <a:t>در تصغیر حذف نمی شود.</a:t>
            </a:r>
          </a:p>
          <a:p>
            <a:pPr algn="ctr" rtl="1"/>
            <a:r>
              <a:rPr lang="fa-IR" sz="2800" dirty="0">
                <a:solidFill>
                  <a:srgbClr val="002060"/>
                </a:solidFill>
                <a:cs typeface="B Badr" panose="00000400000000000000" pitchFamily="2" charset="-78"/>
              </a:rPr>
              <a:t>مانند: سَوداء = سُوَیداء</a:t>
            </a:r>
          </a:p>
        </p:txBody>
      </p:sp>
      <p:sp>
        <p:nvSpPr>
          <p:cNvPr id="32" name="Arrow: Pentagon 31">
            <a:extLst>
              <a:ext uri="{FF2B5EF4-FFF2-40B4-BE49-F238E27FC236}">
                <a16:creationId xmlns="" xmlns:a16="http://schemas.microsoft.com/office/drawing/2014/main" id="{8EAE335F-E8AC-4903-A39A-48D7ABB6893C}"/>
              </a:ext>
            </a:extLst>
          </p:cNvPr>
          <p:cNvSpPr/>
          <p:nvPr/>
        </p:nvSpPr>
        <p:spPr>
          <a:xfrm>
            <a:off x="462443" y="4519205"/>
            <a:ext cx="2877935" cy="720000"/>
          </a:xfrm>
          <a:prstGeom prst="homePlat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dirty="0">
                <a:solidFill>
                  <a:srgbClr val="002060"/>
                </a:solidFill>
                <a:cs typeface="B Badr" panose="00000400000000000000" pitchFamily="2" charset="-78"/>
              </a:rPr>
              <a:t>حذف نمی شود. مانند: زَلخَی = زُلَیخَا</a:t>
            </a:r>
          </a:p>
        </p:txBody>
      </p:sp>
      <p:sp>
        <p:nvSpPr>
          <p:cNvPr id="34" name="Arrow: Pentagon 33">
            <a:extLst>
              <a:ext uri="{FF2B5EF4-FFF2-40B4-BE49-F238E27FC236}">
                <a16:creationId xmlns="" xmlns:a16="http://schemas.microsoft.com/office/drawing/2014/main" id="{8D7BAB6B-F7C7-48E4-8D1E-0AD6B77E6CF1}"/>
              </a:ext>
            </a:extLst>
          </p:cNvPr>
          <p:cNvSpPr/>
          <p:nvPr/>
        </p:nvSpPr>
        <p:spPr>
          <a:xfrm>
            <a:off x="462444" y="5775411"/>
            <a:ext cx="2877935" cy="720000"/>
          </a:xfrm>
          <a:prstGeom prst="homePlat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dirty="0">
                <a:solidFill>
                  <a:srgbClr val="002060"/>
                </a:solidFill>
                <a:cs typeface="B Badr" panose="00000400000000000000" pitchFamily="2" charset="-78"/>
              </a:rPr>
              <a:t>حذف می شود.</a:t>
            </a:r>
          </a:p>
          <a:p>
            <a:pPr algn="ctr" rtl="1"/>
            <a:r>
              <a:rPr lang="fa-IR" sz="2000" dirty="0">
                <a:solidFill>
                  <a:srgbClr val="002060"/>
                </a:solidFill>
                <a:cs typeface="B Badr" panose="00000400000000000000" pitchFamily="2" charset="-78"/>
              </a:rPr>
              <a:t>مانند: عِرَضنَی  = عُرَیضِن</a:t>
            </a:r>
          </a:p>
        </p:txBody>
      </p:sp>
      <p:sp>
        <p:nvSpPr>
          <p:cNvPr id="36" name="Rectangle: Rounded Corners 35">
            <a:extLst>
              <a:ext uri="{FF2B5EF4-FFF2-40B4-BE49-F238E27FC236}">
                <a16:creationId xmlns="" xmlns:a16="http://schemas.microsoft.com/office/drawing/2014/main" id="{22CCE30A-707D-41F1-810D-CC05F4456F40}"/>
              </a:ext>
            </a:extLst>
          </p:cNvPr>
          <p:cNvSpPr/>
          <p:nvPr/>
        </p:nvSpPr>
        <p:spPr>
          <a:xfrm>
            <a:off x="3403898" y="4461977"/>
            <a:ext cx="1866729" cy="793069"/>
          </a:xfrm>
          <a:prstGeom prst="roundRect">
            <a:avLst/>
          </a:prstGeom>
          <a:solidFill>
            <a:srgbClr val="FED3CE"/>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dirty="0">
                <a:solidFill>
                  <a:srgbClr val="002060"/>
                </a:solidFill>
                <a:cs typeface="B Badr" panose="00000400000000000000" pitchFamily="2" charset="-78"/>
              </a:rPr>
              <a:t>الف، حرف چهارم باشد</a:t>
            </a:r>
          </a:p>
        </p:txBody>
      </p:sp>
      <p:sp>
        <p:nvSpPr>
          <p:cNvPr id="37" name="Rectangle: Rounded Corners 36">
            <a:extLst>
              <a:ext uri="{FF2B5EF4-FFF2-40B4-BE49-F238E27FC236}">
                <a16:creationId xmlns="" xmlns:a16="http://schemas.microsoft.com/office/drawing/2014/main" id="{C1CA35D8-1501-400D-84D1-E29ED26754FD}"/>
              </a:ext>
            </a:extLst>
          </p:cNvPr>
          <p:cNvSpPr/>
          <p:nvPr/>
        </p:nvSpPr>
        <p:spPr>
          <a:xfrm>
            <a:off x="3403897" y="5751968"/>
            <a:ext cx="1866729" cy="793069"/>
          </a:xfrm>
          <a:prstGeom prst="roundRect">
            <a:avLst/>
          </a:prstGeom>
          <a:solidFill>
            <a:srgbClr val="FED3CE"/>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dirty="0">
                <a:solidFill>
                  <a:srgbClr val="002060"/>
                </a:solidFill>
                <a:cs typeface="B Badr" panose="00000400000000000000" pitchFamily="2" charset="-78"/>
              </a:rPr>
              <a:t>الف، حرف پنجم و بیشتر باشد</a:t>
            </a:r>
          </a:p>
        </p:txBody>
      </p:sp>
      <p:sp>
        <p:nvSpPr>
          <p:cNvPr id="19" name="Scroll: Horizontal 18">
            <a:extLst>
              <a:ext uri="{FF2B5EF4-FFF2-40B4-BE49-F238E27FC236}">
                <a16:creationId xmlns="" xmlns:a16="http://schemas.microsoft.com/office/drawing/2014/main" id="{C98024E7-B642-4DF6-A6B5-747EC60A77C6}"/>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20" name="Cube 19">
            <a:extLst>
              <a:ext uri="{FF2B5EF4-FFF2-40B4-BE49-F238E27FC236}">
                <a16:creationId xmlns="" xmlns:a16="http://schemas.microsoft.com/office/drawing/2014/main" id="{F2A3F281-89B0-4FC3-87A3-DF04E58E5D27}"/>
              </a:ext>
            </a:extLst>
          </p:cNvPr>
          <p:cNvSpPr/>
          <p:nvPr/>
        </p:nvSpPr>
        <p:spPr>
          <a:xfrm>
            <a:off x="10217133" y="-23110"/>
            <a:ext cx="1899919" cy="494894"/>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2" name="Oval 1"/>
          <p:cNvSpPr/>
          <p:nvPr/>
        </p:nvSpPr>
        <p:spPr>
          <a:xfrm>
            <a:off x="272715" y="5255046"/>
            <a:ext cx="7507705" cy="1602954"/>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6" name="Straight Arrow Connector 5"/>
          <p:cNvCxnSpPr/>
          <p:nvPr/>
        </p:nvCxnSpPr>
        <p:spPr>
          <a:xfrm>
            <a:off x="7452470" y="5751968"/>
            <a:ext cx="1146098" cy="408200"/>
          </a:xfrm>
          <a:prstGeom prst="straightConnector1">
            <a:avLst/>
          </a:prstGeom>
          <a:ln w="571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8598568" y="5438274"/>
            <a:ext cx="2791327" cy="11067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dirty="0" smtClean="0">
                <a:solidFill>
                  <a:schemeClr val="accent4">
                    <a:lumMod val="50000"/>
                  </a:schemeClr>
                </a:solidFill>
                <a:cs typeface="B Nazanin" panose="00000400000000000000" pitchFamily="2" charset="-78"/>
              </a:rPr>
              <a:t>در واقع فقط در یک مورد علامت تانیث حذف می شود</a:t>
            </a:r>
            <a:endParaRPr lang="fa-IR" sz="2600" dirty="0">
              <a:solidFill>
                <a:schemeClr val="accent4">
                  <a:lumMod val="50000"/>
                </a:schemeClr>
              </a:solidFill>
              <a:cs typeface="B Nazanin" panose="00000400000000000000" pitchFamily="2" charset="-78"/>
            </a:endParaRPr>
          </a:p>
        </p:txBody>
      </p:sp>
      <p:sp>
        <p:nvSpPr>
          <p:cNvPr id="25" name="Callout: Left Arrow 2">
            <a:extLst>
              <a:ext uri="{FF2B5EF4-FFF2-40B4-BE49-F238E27FC236}">
                <a16:creationId xmlns="" xmlns:a16="http://schemas.microsoft.com/office/drawing/2014/main" id="{CE359FDC-EFCF-430A-9EE0-74EAB69805B9}"/>
              </a:ext>
            </a:extLst>
          </p:cNvPr>
          <p:cNvSpPr/>
          <p:nvPr/>
        </p:nvSpPr>
        <p:spPr>
          <a:xfrm>
            <a:off x="11247443" y="1068314"/>
            <a:ext cx="854440" cy="5774696"/>
          </a:xfrm>
          <a:prstGeom prst="leftArrowCallout">
            <a:avLst/>
          </a:prstGeom>
          <a:solidFill>
            <a:srgbClr val="F2F25C"/>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2800" dirty="0">
                <a:solidFill>
                  <a:srgbClr val="002060"/>
                </a:solidFill>
                <a:cs typeface="B Badr" panose="00000400000000000000" pitchFamily="2" charset="-78"/>
              </a:rPr>
              <a:t>اسمی که می خواهیم مصغّرش کنیم</a:t>
            </a:r>
          </a:p>
        </p:txBody>
      </p:sp>
    </p:spTree>
    <p:extLst>
      <p:ext uri="{BB962C8B-B14F-4D97-AF65-F5344CB8AC3E}">
        <p14:creationId xmlns:p14="http://schemas.microsoft.com/office/powerpoint/2010/main" val="237486741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righ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barn(inVertical)">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barn(inVertical)">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ipe(left)">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wheel(1)">
                                      <p:cBhvr>
                                        <p:cTn id="77" dur="1000"/>
                                        <p:tgtEl>
                                          <p:spTgt spid="2"/>
                                        </p:tgtEl>
                                      </p:cBhvr>
                                    </p:animEffect>
                                  </p:childTnLst>
                                </p:cTn>
                              </p:par>
                              <p:par>
                                <p:cTn id="78" presetID="21" presetClass="entr" presetSubtype="1" fill="hold" nodeType="with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wheel(1)">
                                      <p:cBhvr>
                                        <p:cTn id="80" dur="1000"/>
                                        <p:tgtEl>
                                          <p:spTgt spid="6"/>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500" fill="hold"/>
                                        <p:tgtEl>
                                          <p:spTgt spid="8"/>
                                        </p:tgtEl>
                                        <p:attrNameLst>
                                          <p:attrName>ppt_w</p:attrName>
                                        </p:attrNameLst>
                                      </p:cBhvr>
                                      <p:tavLst>
                                        <p:tav tm="0">
                                          <p:val>
                                            <p:fltVal val="0"/>
                                          </p:val>
                                        </p:tav>
                                        <p:tav tm="100000">
                                          <p:val>
                                            <p:strVal val="#ppt_w"/>
                                          </p:val>
                                        </p:tav>
                                      </p:tavLst>
                                    </p:anim>
                                    <p:anim calcmode="lin" valueType="num">
                                      <p:cBhvr>
                                        <p:cTn id="86" dur="500" fill="hold"/>
                                        <p:tgtEl>
                                          <p:spTgt spid="8"/>
                                        </p:tgtEl>
                                        <p:attrNameLst>
                                          <p:attrName>ppt_h</p:attrName>
                                        </p:attrNameLst>
                                      </p:cBhvr>
                                      <p:tavLst>
                                        <p:tav tm="0">
                                          <p:val>
                                            <p:fltVal val="0"/>
                                          </p:val>
                                        </p:tav>
                                        <p:tav tm="100000">
                                          <p:val>
                                            <p:strVal val="#ppt_h"/>
                                          </p:val>
                                        </p:tav>
                                      </p:tavLst>
                                    </p:anim>
                                    <p:animEffect transition="in" filter="fade">
                                      <p:cBhvr>
                                        <p:cTn id="8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28" grpId="0" animBg="1"/>
      <p:bldP spid="29" grpId="0" animBg="1"/>
      <p:bldP spid="30" grpId="0" animBg="1"/>
      <p:bldP spid="31" grpId="0" animBg="1"/>
      <p:bldP spid="32" grpId="0" animBg="1"/>
      <p:bldP spid="34" grpId="0" animBg="1"/>
      <p:bldP spid="36" grpId="0" animBg="1"/>
      <p:bldP spid="37" grpId="0" animBg="1"/>
      <p:bldP spid="2" grpId="0" animBg="1"/>
      <p:bldP spid="8" grpId="0" animBg="1"/>
      <p:bldP spid="25"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llout: Left Arrow 2">
            <a:extLst>
              <a:ext uri="{FF2B5EF4-FFF2-40B4-BE49-F238E27FC236}">
                <a16:creationId xmlns="" xmlns:a16="http://schemas.microsoft.com/office/drawing/2014/main" id="{CE359FDC-EFCF-430A-9EE0-74EAB69805B9}"/>
              </a:ext>
            </a:extLst>
          </p:cNvPr>
          <p:cNvSpPr/>
          <p:nvPr/>
        </p:nvSpPr>
        <p:spPr>
          <a:xfrm>
            <a:off x="11247443" y="1068314"/>
            <a:ext cx="854440" cy="5774696"/>
          </a:xfrm>
          <a:prstGeom prst="leftArrowCallout">
            <a:avLst/>
          </a:prstGeom>
          <a:solidFill>
            <a:srgbClr val="F2F25C"/>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2800" dirty="0">
                <a:solidFill>
                  <a:srgbClr val="002060"/>
                </a:solidFill>
                <a:cs typeface="B Badr" panose="00000400000000000000" pitchFamily="2" charset="-78"/>
              </a:rPr>
              <a:t>اسمی که می خواهیم مصغّرش کنیم</a:t>
            </a:r>
          </a:p>
        </p:txBody>
      </p:sp>
      <p:sp>
        <p:nvSpPr>
          <p:cNvPr id="38" name="Flowchart: Internal Storage 37">
            <a:extLst>
              <a:ext uri="{FF2B5EF4-FFF2-40B4-BE49-F238E27FC236}">
                <a16:creationId xmlns="" xmlns:a16="http://schemas.microsoft.com/office/drawing/2014/main" id="{0654DD33-989C-471B-AF3F-4C16A71E6C58}"/>
              </a:ext>
            </a:extLst>
          </p:cNvPr>
          <p:cNvSpPr/>
          <p:nvPr/>
        </p:nvSpPr>
        <p:spPr>
          <a:xfrm>
            <a:off x="9087443" y="1235453"/>
            <a:ext cx="2160000" cy="720000"/>
          </a:xfrm>
          <a:prstGeom prst="flowChartInternalStorage">
            <a:avLst/>
          </a:prstGeom>
          <a:noFill/>
          <a:ln w="38100">
            <a:solidFill>
              <a:schemeClr val="tx1"/>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2060"/>
                </a:solidFill>
                <a:cs typeface="B Badr" panose="00000400000000000000" pitchFamily="2" charset="-78"/>
              </a:rPr>
              <a:t>2- ثلاثی مجرد</a:t>
            </a:r>
          </a:p>
        </p:txBody>
      </p:sp>
      <p:sp>
        <p:nvSpPr>
          <p:cNvPr id="40" name="Rectangle: Rounded Corners 39">
            <a:extLst>
              <a:ext uri="{FF2B5EF4-FFF2-40B4-BE49-F238E27FC236}">
                <a16:creationId xmlns="" xmlns:a16="http://schemas.microsoft.com/office/drawing/2014/main" id="{E57BECAF-6A53-4C15-91CB-B27B4D9745B5}"/>
              </a:ext>
            </a:extLst>
          </p:cNvPr>
          <p:cNvSpPr/>
          <p:nvPr/>
        </p:nvSpPr>
        <p:spPr>
          <a:xfrm>
            <a:off x="457987" y="1235121"/>
            <a:ext cx="6790544" cy="793069"/>
          </a:xfrm>
          <a:prstGeom prst="roundRect">
            <a:avLst/>
          </a:prstGeom>
          <a:solidFill>
            <a:schemeClr val="accent5">
              <a:lumMod val="20000"/>
              <a:lumOff val="80000"/>
            </a:schemeClr>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dirty="0">
                <a:solidFill>
                  <a:srgbClr val="002060"/>
                </a:solidFill>
                <a:cs typeface="B Badr" panose="00000400000000000000" pitchFamily="2" charset="-78"/>
              </a:rPr>
              <a:t>چیزی از آن حذف نمی گردد. مانند: رَجُل = رُجَیل</a:t>
            </a:r>
            <a:endParaRPr lang="fa-IR" sz="3600" dirty="0">
              <a:solidFill>
                <a:srgbClr val="002060"/>
              </a:solidFill>
              <a:cs typeface="B Badr" panose="00000400000000000000" pitchFamily="2" charset="-78"/>
            </a:endParaRPr>
          </a:p>
        </p:txBody>
      </p:sp>
      <p:sp>
        <p:nvSpPr>
          <p:cNvPr id="41" name="Arrow: Left 40">
            <a:extLst>
              <a:ext uri="{FF2B5EF4-FFF2-40B4-BE49-F238E27FC236}">
                <a16:creationId xmlns="" xmlns:a16="http://schemas.microsoft.com/office/drawing/2014/main" id="{C8CA614F-1B8C-484C-B6CD-F0DAF2B0D704}"/>
              </a:ext>
            </a:extLst>
          </p:cNvPr>
          <p:cNvSpPr/>
          <p:nvPr/>
        </p:nvSpPr>
        <p:spPr>
          <a:xfrm>
            <a:off x="7628050" y="1328340"/>
            <a:ext cx="1208517" cy="627113"/>
          </a:xfrm>
          <a:prstGeom prst="leftArrow">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Flowchart: Internal Storage 21">
            <a:extLst>
              <a:ext uri="{FF2B5EF4-FFF2-40B4-BE49-F238E27FC236}">
                <a16:creationId xmlns="" xmlns:a16="http://schemas.microsoft.com/office/drawing/2014/main" id="{11F6ED88-C43A-4836-BD4B-66B9CE0720FA}"/>
              </a:ext>
            </a:extLst>
          </p:cNvPr>
          <p:cNvSpPr/>
          <p:nvPr/>
        </p:nvSpPr>
        <p:spPr>
          <a:xfrm>
            <a:off x="9106541" y="3267639"/>
            <a:ext cx="2160000" cy="720000"/>
          </a:xfrm>
          <a:prstGeom prst="flowChartInternalStorage">
            <a:avLst/>
          </a:prstGeom>
          <a:noFill/>
          <a:ln w="38100">
            <a:solidFill>
              <a:schemeClr val="tx1"/>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500" b="1" dirty="0">
                <a:solidFill>
                  <a:srgbClr val="002060"/>
                </a:solidFill>
                <a:cs typeface="B Badr" panose="00000400000000000000" pitchFamily="2" charset="-78"/>
              </a:rPr>
              <a:t>3- ثلاثی مزیدفیه</a:t>
            </a:r>
          </a:p>
        </p:txBody>
      </p:sp>
      <p:cxnSp>
        <p:nvCxnSpPr>
          <p:cNvPr id="24" name="Straight Arrow Connector 23">
            <a:extLst>
              <a:ext uri="{FF2B5EF4-FFF2-40B4-BE49-F238E27FC236}">
                <a16:creationId xmlns="" xmlns:a16="http://schemas.microsoft.com/office/drawing/2014/main" id="{67D9CB3B-693A-485D-B50B-34CC46E95331}"/>
              </a:ext>
            </a:extLst>
          </p:cNvPr>
          <p:cNvCxnSpPr>
            <a:cxnSpLocks/>
          </p:cNvCxnSpPr>
          <p:nvPr/>
        </p:nvCxnSpPr>
        <p:spPr>
          <a:xfrm flipH="1" flipV="1">
            <a:off x="7739293" y="2600168"/>
            <a:ext cx="1346648" cy="10381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Arrow: Pentagon 24">
            <a:extLst>
              <a:ext uri="{FF2B5EF4-FFF2-40B4-BE49-F238E27FC236}">
                <a16:creationId xmlns="" xmlns:a16="http://schemas.microsoft.com/office/drawing/2014/main" id="{9E16BAB1-6C17-4839-882D-146799CFA6A3}"/>
              </a:ext>
            </a:extLst>
          </p:cNvPr>
          <p:cNvSpPr/>
          <p:nvPr/>
        </p:nvSpPr>
        <p:spPr>
          <a:xfrm>
            <a:off x="4885857" y="2203633"/>
            <a:ext cx="2775735" cy="793069"/>
          </a:xfrm>
          <a:prstGeom prst="homePlate">
            <a:avLst/>
          </a:prstGeom>
          <a:solidFill>
            <a:srgbClr val="D5FB9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rgbClr val="002060"/>
                </a:solidFill>
                <a:cs typeface="B Badr" panose="00000400000000000000" pitchFamily="2" charset="-78"/>
              </a:rPr>
              <a:t>1- یک حرف زائد دارد</a:t>
            </a:r>
            <a:endParaRPr lang="fa-IR" sz="3600" b="1" dirty="0">
              <a:solidFill>
                <a:srgbClr val="002060"/>
              </a:solidFill>
              <a:cs typeface="B Badr" panose="00000400000000000000" pitchFamily="2" charset="-78"/>
            </a:endParaRPr>
          </a:p>
        </p:txBody>
      </p:sp>
      <p:sp>
        <p:nvSpPr>
          <p:cNvPr id="26" name="Arrow: Pentagon 25">
            <a:extLst>
              <a:ext uri="{FF2B5EF4-FFF2-40B4-BE49-F238E27FC236}">
                <a16:creationId xmlns="" xmlns:a16="http://schemas.microsoft.com/office/drawing/2014/main" id="{9492DBC5-F12B-48AB-92B3-8217CDEBC994}"/>
              </a:ext>
            </a:extLst>
          </p:cNvPr>
          <p:cNvSpPr/>
          <p:nvPr/>
        </p:nvSpPr>
        <p:spPr>
          <a:xfrm>
            <a:off x="4882142" y="3256327"/>
            <a:ext cx="2765114" cy="793069"/>
          </a:xfrm>
          <a:prstGeom prst="homePlate">
            <a:avLst/>
          </a:prstGeom>
          <a:solidFill>
            <a:srgbClr val="D5FB9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2060"/>
                </a:solidFill>
                <a:cs typeface="B Badr" panose="00000400000000000000" pitchFamily="2" charset="-78"/>
              </a:rPr>
              <a:t>2-دو حرف زائد دارد</a:t>
            </a:r>
          </a:p>
        </p:txBody>
      </p:sp>
      <p:sp>
        <p:nvSpPr>
          <p:cNvPr id="27" name="Arrow: Pentagon 26">
            <a:extLst>
              <a:ext uri="{FF2B5EF4-FFF2-40B4-BE49-F238E27FC236}">
                <a16:creationId xmlns="" xmlns:a16="http://schemas.microsoft.com/office/drawing/2014/main" id="{BD363E2B-5EA5-43D7-8C81-FF0E9BA35189}"/>
              </a:ext>
            </a:extLst>
          </p:cNvPr>
          <p:cNvSpPr/>
          <p:nvPr/>
        </p:nvSpPr>
        <p:spPr>
          <a:xfrm>
            <a:off x="4882142" y="4578345"/>
            <a:ext cx="2796138" cy="793069"/>
          </a:xfrm>
          <a:prstGeom prst="homePlate">
            <a:avLst/>
          </a:prstGeom>
          <a:solidFill>
            <a:srgbClr val="D5FB9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2060"/>
                </a:solidFill>
                <a:cs typeface="B Lotus" panose="00000400000000000000" pitchFamily="2" charset="-78"/>
              </a:rPr>
              <a:t>3-سه حرف زائد دارد</a:t>
            </a:r>
            <a:endParaRPr lang="fa-IR" sz="2800" b="1" dirty="0">
              <a:solidFill>
                <a:srgbClr val="002060"/>
              </a:solidFill>
              <a:cs typeface="B Badr" panose="00000400000000000000" pitchFamily="2" charset="-78"/>
            </a:endParaRPr>
          </a:p>
        </p:txBody>
      </p:sp>
      <p:sp>
        <p:nvSpPr>
          <p:cNvPr id="33" name="Arrow: Pentagon 32">
            <a:extLst>
              <a:ext uri="{FF2B5EF4-FFF2-40B4-BE49-F238E27FC236}">
                <a16:creationId xmlns="" xmlns:a16="http://schemas.microsoft.com/office/drawing/2014/main" id="{82A4FB1D-2090-44DB-BB3C-CAFAFC177680}"/>
              </a:ext>
            </a:extLst>
          </p:cNvPr>
          <p:cNvSpPr/>
          <p:nvPr/>
        </p:nvSpPr>
        <p:spPr>
          <a:xfrm>
            <a:off x="1105760" y="2155419"/>
            <a:ext cx="3662077" cy="793069"/>
          </a:xfrm>
          <a:prstGeom prst="homePlate">
            <a:avLst/>
          </a:prstGeom>
          <a:solidFill>
            <a:schemeClr val="accent6">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dirty="0">
                <a:solidFill>
                  <a:srgbClr val="002060"/>
                </a:solidFill>
                <a:cs typeface="B Badr" panose="00000400000000000000" pitchFamily="2" charset="-78"/>
              </a:rPr>
              <a:t>در تصغیر چیزی حذف نمی شود.</a:t>
            </a:r>
          </a:p>
          <a:p>
            <a:pPr algn="ctr" rtl="1"/>
            <a:r>
              <a:rPr lang="fa-IR" sz="3200" b="1" dirty="0">
                <a:solidFill>
                  <a:srgbClr val="FF0000"/>
                </a:solidFill>
                <a:cs typeface="B Badr" panose="00000400000000000000" pitchFamily="2" charset="-78"/>
              </a:rPr>
              <a:t>مانند: </a:t>
            </a:r>
            <a:r>
              <a:rPr lang="fa-IR" sz="2400" b="1" dirty="0">
                <a:solidFill>
                  <a:srgbClr val="FF0000"/>
                </a:solidFill>
                <a:cs typeface="B Badr" panose="00000400000000000000" pitchFamily="2" charset="-78"/>
              </a:rPr>
              <a:t>ضارِب = ضُوَیرِب</a:t>
            </a:r>
            <a:endParaRPr lang="fa-IR" sz="3200" b="1" dirty="0">
              <a:solidFill>
                <a:srgbClr val="FF0000"/>
              </a:solidFill>
              <a:cs typeface="B Badr" panose="00000400000000000000" pitchFamily="2" charset="-78"/>
            </a:endParaRPr>
          </a:p>
        </p:txBody>
      </p:sp>
      <p:sp>
        <p:nvSpPr>
          <p:cNvPr id="35" name="Arrow: Pentagon 34">
            <a:extLst>
              <a:ext uri="{FF2B5EF4-FFF2-40B4-BE49-F238E27FC236}">
                <a16:creationId xmlns="" xmlns:a16="http://schemas.microsoft.com/office/drawing/2014/main" id="{364B0C3E-BCD7-4E25-A1FB-66B2816BE854}"/>
              </a:ext>
            </a:extLst>
          </p:cNvPr>
          <p:cNvSpPr/>
          <p:nvPr/>
        </p:nvSpPr>
        <p:spPr>
          <a:xfrm>
            <a:off x="1089595" y="3293302"/>
            <a:ext cx="3662077" cy="793069"/>
          </a:xfrm>
          <a:prstGeom prst="homePlate">
            <a:avLst/>
          </a:prstGeom>
          <a:solidFill>
            <a:schemeClr val="accent6">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2060"/>
                </a:solidFill>
                <a:cs typeface="B Badr" panose="00000400000000000000" pitchFamily="2" charset="-78"/>
              </a:rPr>
              <a:t>یک زائد حذف می گردد.</a:t>
            </a:r>
          </a:p>
          <a:p>
            <a:pPr algn="ctr" rtl="1"/>
            <a:r>
              <a:rPr lang="fa-IR" sz="2800" dirty="0">
                <a:solidFill>
                  <a:srgbClr val="002060"/>
                </a:solidFill>
                <a:cs typeface="B Badr" panose="00000400000000000000" pitchFamily="2" charset="-78"/>
              </a:rPr>
              <a:t>مانند: </a:t>
            </a:r>
            <a:r>
              <a:rPr lang="fa-IR" sz="2800" dirty="0">
                <a:solidFill>
                  <a:srgbClr val="FF0000"/>
                </a:solidFill>
                <a:cs typeface="B Badr" panose="00000400000000000000" pitchFamily="2" charset="-78"/>
              </a:rPr>
              <a:t>مُنطَلِق +مُطَیلِیق</a:t>
            </a:r>
          </a:p>
        </p:txBody>
      </p:sp>
      <p:sp>
        <p:nvSpPr>
          <p:cNvPr id="39" name="Arrow: Pentagon 38">
            <a:extLst>
              <a:ext uri="{FF2B5EF4-FFF2-40B4-BE49-F238E27FC236}">
                <a16:creationId xmlns="" xmlns:a16="http://schemas.microsoft.com/office/drawing/2014/main" id="{744C3375-FE48-4B43-A23C-11DCCF219D79}"/>
              </a:ext>
            </a:extLst>
          </p:cNvPr>
          <p:cNvSpPr/>
          <p:nvPr/>
        </p:nvSpPr>
        <p:spPr>
          <a:xfrm>
            <a:off x="1089594" y="4516786"/>
            <a:ext cx="3662077" cy="793069"/>
          </a:xfrm>
          <a:prstGeom prst="homePlate">
            <a:avLst/>
          </a:prstGeom>
          <a:solidFill>
            <a:schemeClr val="accent6">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b="1" dirty="0">
                <a:solidFill>
                  <a:srgbClr val="002060"/>
                </a:solidFill>
                <a:cs typeface="B Badr" panose="00000400000000000000" pitchFamily="2" charset="-78"/>
              </a:rPr>
              <a:t>دو حرف از سه حرف زائده حذف می شود.</a:t>
            </a:r>
            <a:r>
              <a:rPr lang="fa-IR" sz="2400" dirty="0">
                <a:solidFill>
                  <a:srgbClr val="002060"/>
                </a:solidFill>
                <a:cs typeface="B Badr" panose="00000400000000000000" pitchFamily="2" charset="-78"/>
              </a:rPr>
              <a:t>مانند:</a:t>
            </a:r>
            <a:r>
              <a:rPr lang="fa-IR" sz="2800" dirty="0">
                <a:solidFill>
                  <a:srgbClr val="FF0000"/>
                </a:solidFill>
                <a:cs typeface="B Badr" panose="00000400000000000000" pitchFamily="2" charset="-78"/>
              </a:rPr>
              <a:t> مُستَخریج=مُخَیرِج</a:t>
            </a:r>
          </a:p>
        </p:txBody>
      </p:sp>
      <p:cxnSp>
        <p:nvCxnSpPr>
          <p:cNvPr id="42" name="Straight Arrow Connector 41">
            <a:extLst>
              <a:ext uri="{FF2B5EF4-FFF2-40B4-BE49-F238E27FC236}">
                <a16:creationId xmlns="" xmlns:a16="http://schemas.microsoft.com/office/drawing/2014/main" id="{3F550EBD-ED53-470E-A732-381F90EEB9F9}"/>
              </a:ext>
            </a:extLst>
          </p:cNvPr>
          <p:cNvCxnSpPr>
            <a:cxnSpLocks/>
          </p:cNvCxnSpPr>
          <p:nvPr/>
        </p:nvCxnSpPr>
        <p:spPr>
          <a:xfrm flipH="1" flipV="1">
            <a:off x="7739293" y="3652862"/>
            <a:ext cx="1321688" cy="32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 xmlns:a16="http://schemas.microsoft.com/office/drawing/2014/main" id="{D2A3A6A1-9E66-4508-ACF1-1C7E03A77C94}"/>
              </a:ext>
            </a:extLst>
          </p:cNvPr>
          <p:cNvCxnSpPr>
            <a:cxnSpLocks/>
          </p:cNvCxnSpPr>
          <p:nvPr/>
        </p:nvCxnSpPr>
        <p:spPr>
          <a:xfrm flipH="1">
            <a:off x="7739293" y="3723707"/>
            <a:ext cx="1324158" cy="12511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Speech Bubble: Rectangle with Corners Rounded 14">
            <a:extLst>
              <a:ext uri="{FF2B5EF4-FFF2-40B4-BE49-F238E27FC236}">
                <a16:creationId xmlns="" xmlns:a16="http://schemas.microsoft.com/office/drawing/2014/main" id="{564D84A6-5CEE-4D22-8E6A-F111436E4440}"/>
              </a:ext>
            </a:extLst>
          </p:cNvPr>
          <p:cNvSpPr/>
          <p:nvPr/>
        </p:nvSpPr>
        <p:spPr>
          <a:xfrm>
            <a:off x="3693683" y="5530676"/>
            <a:ext cx="7868734" cy="518019"/>
          </a:xfrm>
          <a:prstGeom prst="wedgeRoundRectCallout">
            <a:avLst>
              <a:gd name="adj1" fmla="val 2065"/>
              <a:gd name="adj2" fmla="val -300651"/>
              <a:gd name="adj3" fmla="val 16667"/>
            </a:avLst>
          </a:prstGeom>
          <a:gradFill>
            <a:gsLst>
              <a:gs pos="0">
                <a:schemeClr val="accent1">
                  <a:lumMod val="5000"/>
                  <a:lumOff val="95000"/>
                </a:schemeClr>
              </a:gs>
              <a:gs pos="75000">
                <a:srgbClr val="FFE48F"/>
              </a:gs>
              <a:gs pos="100000">
                <a:schemeClr val="accent1">
                  <a:lumMod val="30000"/>
                  <a:lumOff val="70000"/>
                </a:schemeClr>
              </a:gs>
            </a:gsLst>
            <a:lin ang="13500000" scaled="1"/>
          </a:gradFill>
        </p:spPr>
        <p:style>
          <a:lnRef idx="2">
            <a:schemeClr val="accent6"/>
          </a:lnRef>
          <a:fillRef idx="1">
            <a:schemeClr val="lt1"/>
          </a:fillRef>
          <a:effectRef idx="0">
            <a:schemeClr val="accent6"/>
          </a:effectRef>
          <a:fontRef idx="minor">
            <a:schemeClr val="dk1"/>
          </a:fontRef>
        </p:style>
        <p:txBody>
          <a:bodyPr rtlCol="1" anchor="ctr"/>
          <a:lstStyle/>
          <a:p>
            <a:pPr algn="ctr"/>
            <a:r>
              <a:rPr lang="fa-IR" sz="3600" dirty="0">
                <a:solidFill>
                  <a:srgbClr val="0070C0"/>
                </a:solidFill>
                <a:cs typeface="B Badr" panose="00000400000000000000" pitchFamily="2" charset="-78"/>
              </a:rPr>
              <a:t>توجه:محذوف در2و3 نباید حرف اول باشد</a:t>
            </a:r>
          </a:p>
        </p:txBody>
      </p:sp>
      <p:sp>
        <p:nvSpPr>
          <p:cNvPr id="16" name="Rectangle: Rounded Corners 15">
            <a:extLst>
              <a:ext uri="{FF2B5EF4-FFF2-40B4-BE49-F238E27FC236}">
                <a16:creationId xmlns="" xmlns:a16="http://schemas.microsoft.com/office/drawing/2014/main" id="{4A0EB60B-C80B-4097-8ED4-23D1DE135D56}"/>
              </a:ext>
            </a:extLst>
          </p:cNvPr>
          <p:cNvSpPr/>
          <p:nvPr/>
        </p:nvSpPr>
        <p:spPr>
          <a:xfrm>
            <a:off x="242693" y="1851128"/>
            <a:ext cx="3100388" cy="4991882"/>
          </a:xfrm>
          <a:prstGeom prst="roundRect">
            <a:avLst/>
          </a:prstGeom>
          <a:gradFill>
            <a:gsLst>
              <a:gs pos="0">
                <a:schemeClr val="accent1">
                  <a:lumMod val="5000"/>
                  <a:lumOff val="95000"/>
                </a:schemeClr>
              </a:gs>
              <a:gs pos="75000">
                <a:srgbClr val="FFA3A3"/>
              </a:gs>
              <a:gs pos="100000">
                <a:schemeClr val="accent1">
                  <a:lumMod val="30000"/>
                  <a:lumOff val="70000"/>
                </a:schemeClr>
              </a:gs>
            </a:gsLst>
            <a:lin ang="13500000" scaled="1"/>
          </a:gradFill>
        </p:spPr>
        <p:style>
          <a:lnRef idx="2">
            <a:schemeClr val="accent6"/>
          </a:lnRef>
          <a:fillRef idx="1">
            <a:schemeClr val="lt1"/>
          </a:fillRef>
          <a:effectRef idx="0">
            <a:schemeClr val="accent6"/>
          </a:effectRef>
          <a:fontRef idx="minor">
            <a:schemeClr val="dk1"/>
          </a:fontRef>
        </p:style>
        <p:txBody>
          <a:bodyPr rtlCol="1" anchor="t"/>
          <a:lstStyle/>
          <a:p>
            <a:pPr algn="justLow" rtl="1"/>
            <a:r>
              <a:rPr lang="fa-IR" sz="3200" dirty="0">
                <a:solidFill>
                  <a:srgbClr val="FF0000"/>
                </a:solidFill>
                <a:cs typeface="B Badr" panose="00000400000000000000" pitchFamily="2" charset="-78"/>
              </a:rPr>
              <a:t>تبصره:</a:t>
            </a:r>
          </a:p>
          <a:p>
            <a:pPr algn="justLow" rtl="1"/>
            <a:r>
              <a:rPr lang="fa-IR" sz="3200" dirty="0">
                <a:cs typeface="B Badr" panose="00000400000000000000" pitchFamily="2" charset="-78"/>
              </a:rPr>
              <a:t>حرف مدی که بعد از کسره قرار میگرفت در کلماتی </a:t>
            </a:r>
            <a:r>
              <a:rPr lang="fa-IR" sz="3200" dirty="0">
                <a:solidFill>
                  <a:srgbClr val="0070C0"/>
                </a:solidFill>
                <a:cs typeface="B Badr" panose="00000400000000000000" pitchFamily="2" charset="-78"/>
              </a:rPr>
              <a:t>مانند:مِصب</a:t>
            </a:r>
            <a:r>
              <a:rPr lang="fa-IR" sz="3200" dirty="0">
                <a:solidFill>
                  <a:srgbClr val="FF0000"/>
                </a:solidFill>
                <a:cs typeface="B Badr" panose="00000400000000000000" pitchFamily="2" charset="-78"/>
              </a:rPr>
              <a:t>ا</a:t>
            </a:r>
            <a:r>
              <a:rPr lang="fa-IR" sz="3200" dirty="0">
                <a:solidFill>
                  <a:srgbClr val="0070C0"/>
                </a:solidFill>
                <a:cs typeface="B Badr" panose="00000400000000000000" pitchFamily="2" charset="-78"/>
              </a:rPr>
              <a:t>ح که مصغرش مُصَیبِ</a:t>
            </a:r>
            <a:r>
              <a:rPr lang="fa-IR" sz="3200" dirty="0">
                <a:solidFill>
                  <a:srgbClr val="FF0000"/>
                </a:solidFill>
                <a:cs typeface="B Badr" panose="00000400000000000000" pitchFamily="2" charset="-78"/>
              </a:rPr>
              <a:t>ی</a:t>
            </a:r>
            <a:r>
              <a:rPr lang="fa-IR" sz="3200" dirty="0">
                <a:solidFill>
                  <a:srgbClr val="0070C0"/>
                </a:solidFill>
                <a:cs typeface="B Badr" panose="00000400000000000000" pitchFamily="2" charset="-78"/>
              </a:rPr>
              <a:t>ح </a:t>
            </a:r>
            <a:r>
              <a:rPr lang="fa-IR" sz="3200" dirty="0">
                <a:cs typeface="B Badr" panose="00000400000000000000" pitchFamily="2" charset="-78"/>
              </a:rPr>
              <a:t>می شود ،همانطور که گفته شد قلب به یاء می شود و حذف نمی شود </a:t>
            </a:r>
          </a:p>
        </p:txBody>
      </p:sp>
      <p:sp>
        <p:nvSpPr>
          <p:cNvPr id="21" name="Scroll: Horizontal 20">
            <a:extLst>
              <a:ext uri="{FF2B5EF4-FFF2-40B4-BE49-F238E27FC236}">
                <a16:creationId xmlns="" xmlns:a16="http://schemas.microsoft.com/office/drawing/2014/main" id="{75DF5640-2A58-43AB-AC2C-7E38B98B689A}"/>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23" name="Cube 22">
            <a:extLst>
              <a:ext uri="{FF2B5EF4-FFF2-40B4-BE49-F238E27FC236}">
                <a16:creationId xmlns="" xmlns:a16="http://schemas.microsoft.com/office/drawing/2014/main" id="{137714AC-8A76-405F-9E1D-A7D4009B6544}"/>
              </a:ext>
            </a:extLst>
          </p:cNvPr>
          <p:cNvSpPr/>
          <p:nvPr/>
        </p:nvSpPr>
        <p:spPr>
          <a:xfrm>
            <a:off x="10121883" y="420315"/>
            <a:ext cx="1980000" cy="648000"/>
          </a:xfrm>
          <a:prstGeom prst="cube">
            <a:avLst>
              <a:gd name="adj" fmla="val 2065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a:solidFill>
                  <a:srgbClr val="002060"/>
                </a:solidFill>
                <a:cs typeface="B Badr" panose="00000400000000000000" pitchFamily="2" charset="-78"/>
              </a:rPr>
              <a:t>4-مصغّر</a:t>
            </a:r>
          </a:p>
        </p:txBody>
      </p:sp>
      <p:sp>
        <p:nvSpPr>
          <p:cNvPr id="28" name="Cube 27">
            <a:extLst>
              <a:ext uri="{FF2B5EF4-FFF2-40B4-BE49-F238E27FC236}">
                <a16:creationId xmlns="" xmlns:a16="http://schemas.microsoft.com/office/drawing/2014/main" id="{F2A3F281-89B0-4FC3-87A3-DF04E58E5D27}"/>
              </a:ext>
            </a:extLst>
          </p:cNvPr>
          <p:cNvSpPr/>
          <p:nvPr/>
        </p:nvSpPr>
        <p:spPr>
          <a:xfrm>
            <a:off x="10217133" y="-23110"/>
            <a:ext cx="1899919" cy="494894"/>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Tree>
    <p:extLst>
      <p:ext uri="{BB962C8B-B14F-4D97-AF65-F5344CB8AC3E}">
        <p14:creationId xmlns:p14="http://schemas.microsoft.com/office/powerpoint/2010/main" val="193031760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up)">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right)">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arn(outVertic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right)">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up)">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left)">
                                      <p:cBhvr>
                                        <p:cTn id="72" dur="500"/>
                                        <p:tgtEl>
                                          <p:spTgt spid="3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37"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arn(outVertical)">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37"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barn(outVertical)">
                                      <p:cBhvr>
                                        <p:cTn id="8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animBg="1"/>
      <p:bldP spid="40" grpId="0" animBg="1"/>
      <p:bldP spid="41" grpId="0" animBg="1"/>
      <p:bldP spid="22" grpId="0" animBg="1"/>
      <p:bldP spid="25" grpId="0" animBg="1"/>
      <p:bldP spid="26" grpId="0" animBg="1"/>
      <p:bldP spid="27" grpId="0" animBg="1"/>
      <p:bldP spid="33" grpId="0" animBg="1"/>
      <p:bldP spid="35" grpId="0" animBg="1"/>
      <p:bldP spid="39" grpId="0" animBg="1"/>
      <p:bldP spid="15" grpId="0" animBg="1"/>
      <p:bldP spid="16"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lowchart: Internal Storage 9">
            <a:extLst>
              <a:ext uri="{FF2B5EF4-FFF2-40B4-BE49-F238E27FC236}">
                <a16:creationId xmlns="" xmlns:a16="http://schemas.microsoft.com/office/drawing/2014/main" id="{370F3D2C-94DB-453F-99F9-025A392E7706}"/>
              </a:ext>
            </a:extLst>
          </p:cNvPr>
          <p:cNvSpPr/>
          <p:nvPr/>
        </p:nvSpPr>
        <p:spPr>
          <a:xfrm>
            <a:off x="9296145" y="1144565"/>
            <a:ext cx="2160000" cy="720000"/>
          </a:xfrm>
          <a:prstGeom prst="flowChartInternalStorage">
            <a:avLst/>
          </a:prstGeom>
          <a:noFill/>
          <a:ln w="38100">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2060"/>
                </a:solidFill>
                <a:cs typeface="B Badr" panose="00000400000000000000" pitchFamily="2" charset="-78"/>
              </a:rPr>
              <a:t>4– رباعی مجرد</a:t>
            </a:r>
          </a:p>
        </p:txBody>
      </p:sp>
      <p:cxnSp>
        <p:nvCxnSpPr>
          <p:cNvPr id="13" name="Straight Arrow Connector 12">
            <a:extLst>
              <a:ext uri="{FF2B5EF4-FFF2-40B4-BE49-F238E27FC236}">
                <a16:creationId xmlns="" xmlns:a16="http://schemas.microsoft.com/office/drawing/2014/main" id="{98F13999-10D5-4468-8DEA-86851A10EA8C}"/>
              </a:ext>
            </a:extLst>
          </p:cNvPr>
          <p:cNvCxnSpPr>
            <a:cxnSpLocks/>
          </p:cNvCxnSpPr>
          <p:nvPr/>
        </p:nvCxnSpPr>
        <p:spPr>
          <a:xfrm flipH="1" flipV="1">
            <a:off x="8454453" y="1504564"/>
            <a:ext cx="807989" cy="3"/>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Arrow: Pentagon 30">
            <a:extLst>
              <a:ext uri="{FF2B5EF4-FFF2-40B4-BE49-F238E27FC236}">
                <a16:creationId xmlns="" xmlns:a16="http://schemas.microsoft.com/office/drawing/2014/main" id="{0D8B9350-D41F-4644-8821-713ED1B9EBC6}"/>
              </a:ext>
            </a:extLst>
          </p:cNvPr>
          <p:cNvSpPr/>
          <p:nvPr/>
        </p:nvSpPr>
        <p:spPr>
          <a:xfrm>
            <a:off x="1071521" y="1073861"/>
            <a:ext cx="7200000" cy="793069"/>
          </a:xfrm>
          <a:prstGeom prst="homePlate">
            <a:avLst/>
          </a:prstGeom>
          <a:noFill/>
          <a:ln>
            <a:solidFill>
              <a:srgbClr val="FF00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2060"/>
                </a:solidFill>
                <a:cs typeface="B Badr" panose="00000400000000000000" pitchFamily="2" charset="-78"/>
              </a:rPr>
              <a:t>چیزی از آن حذف نمی شود.مانند: زَعفَر= زُعَیفِر</a:t>
            </a:r>
            <a:endParaRPr lang="fa-IR" sz="4400" dirty="0">
              <a:solidFill>
                <a:srgbClr val="002060"/>
              </a:solidFill>
              <a:cs typeface="B Badr" panose="00000400000000000000" pitchFamily="2" charset="-78"/>
            </a:endParaRPr>
          </a:p>
        </p:txBody>
      </p:sp>
      <p:sp>
        <p:nvSpPr>
          <p:cNvPr id="33" name="Flowchart: Internal Storage 32">
            <a:extLst>
              <a:ext uri="{FF2B5EF4-FFF2-40B4-BE49-F238E27FC236}">
                <a16:creationId xmlns="" xmlns:a16="http://schemas.microsoft.com/office/drawing/2014/main" id="{88E66035-2045-47BD-8F92-1521F7A5BE44}"/>
              </a:ext>
            </a:extLst>
          </p:cNvPr>
          <p:cNvSpPr/>
          <p:nvPr/>
        </p:nvSpPr>
        <p:spPr>
          <a:xfrm>
            <a:off x="9266133" y="2175982"/>
            <a:ext cx="2160000" cy="720000"/>
          </a:xfrm>
          <a:prstGeom prst="flowChartInternalStorage">
            <a:avLst/>
          </a:prstGeom>
          <a:noFill/>
          <a:ln w="38100">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2060"/>
                </a:solidFill>
                <a:cs typeface="B Badr" panose="00000400000000000000" pitchFamily="2" charset="-78"/>
              </a:rPr>
              <a:t>5– رباعی مزید</a:t>
            </a:r>
          </a:p>
        </p:txBody>
      </p:sp>
      <p:cxnSp>
        <p:nvCxnSpPr>
          <p:cNvPr id="35" name="Straight Arrow Connector 34">
            <a:extLst>
              <a:ext uri="{FF2B5EF4-FFF2-40B4-BE49-F238E27FC236}">
                <a16:creationId xmlns="" xmlns:a16="http://schemas.microsoft.com/office/drawing/2014/main" id="{35FA5C1B-FCEB-4687-9F20-519DABC799BD}"/>
              </a:ext>
            </a:extLst>
          </p:cNvPr>
          <p:cNvCxnSpPr>
            <a:cxnSpLocks/>
          </p:cNvCxnSpPr>
          <p:nvPr/>
        </p:nvCxnSpPr>
        <p:spPr>
          <a:xfrm flipH="1" flipV="1">
            <a:off x="8387094" y="2550972"/>
            <a:ext cx="807989" cy="3"/>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Flowchart: Internal Storage 38">
            <a:extLst>
              <a:ext uri="{FF2B5EF4-FFF2-40B4-BE49-F238E27FC236}">
                <a16:creationId xmlns="" xmlns:a16="http://schemas.microsoft.com/office/drawing/2014/main" id="{2E40C7CD-A43C-4F71-A8F3-80111140A13E}"/>
              </a:ext>
            </a:extLst>
          </p:cNvPr>
          <p:cNvSpPr/>
          <p:nvPr/>
        </p:nvSpPr>
        <p:spPr>
          <a:xfrm>
            <a:off x="9292422" y="4676470"/>
            <a:ext cx="2160000" cy="720000"/>
          </a:xfrm>
          <a:prstGeom prst="flowChartInternalStorage">
            <a:avLst/>
          </a:prstGeom>
          <a:noFill/>
          <a:ln w="38100">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6– خماسی مجرد</a:t>
            </a:r>
          </a:p>
        </p:txBody>
      </p:sp>
      <p:cxnSp>
        <p:nvCxnSpPr>
          <p:cNvPr id="42" name="Straight Arrow Connector 41">
            <a:extLst>
              <a:ext uri="{FF2B5EF4-FFF2-40B4-BE49-F238E27FC236}">
                <a16:creationId xmlns="" xmlns:a16="http://schemas.microsoft.com/office/drawing/2014/main" id="{F0B665D2-9E76-4B5C-9EE1-F43D07979F4B}"/>
              </a:ext>
            </a:extLst>
          </p:cNvPr>
          <p:cNvCxnSpPr>
            <a:cxnSpLocks/>
          </p:cNvCxnSpPr>
          <p:nvPr/>
        </p:nvCxnSpPr>
        <p:spPr>
          <a:xfrm flipH="1" flipV="1">
            <a:off x="8435526" y="5055196"/>
            <a:ext cx="807989" cy="3"/>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Flowchart: Internal Storage 42">
            <a:extLst>
              <a:ext uri="{FF2B5EF4-FFF2-40B4-BE49-F238E27FC236}">
                <a16:creationId xmlns="" xmlns:a16="http://schemas.microsoft.com/office/drawing/2014/main" id="{2FC7D2FC-6B16-4D79-99A2-B02EA713BF03}"/>
              </a:ext>
            </a:extLst>
          </p:cNvPr>
          <p:cNvSpPr/>
          <p:nvPr/>
        </p:nvSpPr>
        <p:spPr>
          <a:xfrm>
            <a:off x="9273757" y="5784139"/>
            <a:ext cx="2160000" cy="720000"/>
          </a:xfrm>
          <a:prstGeom prst="flowChartInternalStorage">
            <a:avLst/>
          </a:prstGeom>
          <a:noFill/>
          <a:ln w="38100">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500" b="1" dirty="0">
                <a:solidFill>
                  <a:srgbClr val="002060"/>
                </a:solidFill>
                <a:cs typeface="B Badr" panose="00000400000000000000" pitchFamily="2" charset="-78"/>
              </a:rPr>
              <a:t>7– خماسی مزید</a:t>
            </a:r>
          </a:p>
        </p:txBody>
      </p:sp>
      <p:cxnSp>
        <p:nvCxnSpPr>
          <p:cNvPr id="44" name="Straight Arrow Connector 43">
            <a:extLst>
              <a:ext uri="{FF2B5EF4-FFF2-40B4-BE49-F238E27FC236}">
                <a16:creationId xmlns="" xmlns:a16="http://schemas.microsoft.com/office/drawing/2014/main" id="{99AD5B69-11DC-4796-940D-62352F105405}"/>
              </a:ext>
            </a:extLst>
          </p:cNvPr>
          <p:cNvCxnSpPr>
            <a:cxnSpLocks/>
          </p:cNvCxnSpPr>
          <p:nvPr/>
        </p:nvCxnSpPr>
        <p:spPr>
          <a:xfrm flipH="1" flipV="1">
            <a:off x="8432065" y="6144138"/>
            <a:ext cx="807989" cy="3"/>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Arrow: Pentagon 44">
            <a:extLst>
              <a:ext uri="{FF2B5EF4-FFF2-40B4-BE49-F238E27FC236}">
                <a16:creationId xmlns="" xmlns:a16="http://schemas.microsoft.com/office/drawing/2014/main" id="{F6E11204-58BE-445A-B649-6BE360EE2E47}"/>
              </a:ext>
            </a:extLst>
          </p:cNvPr>
          <p:cNvSpPr/>
          <p:nvPr/>
        </p:nvSpPr>
        <p:spPr>
          <a:xfrm>
            <a:off x="1049311" y="2175982"/>
            <a:ext cx="7200000" cy="793069"/>
          </a:xfrm>
          <a:prstGeom prst="homePlate">
            <a:avLst/>
          </a:prstGeom>
          <a:noFill/>
          <a:ln>
            <a:solidFill>
              <a:srgbClr val="FF00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smtClean="0">
                <a:solidFill>
                  <a:srgbClr val="002060"/>
                </a:solidFill>
                <a:cs typeface="B Badr" panose="00000400000000000000" pitchFamily="2" charset="-78"/>
              </a:rPr>
              <a:t>کلیه </a:t>
            </a:r>
            <a:r>
              <a:rPr lang="fa-IR" sz="3200" dirty="0">
                <a:solidFill>
                  <a:srgbClr val="002060"/>
                </a:solidFill>
                <a:cs typeface="B Badr" panose="00000400000000000000" pitchFamily="2" charset="-78"/>
              </a:rPr>
              <a:t>حروف زائد حذف می شود.مانند: مُدَحرِج= دُحیرِج</a:t>
            </a:r>
            <a:endParaRPr lang="fa-IR" sz="5400" b="1" dirty="0">
              <a:solidFill>
                <a:srgbClr val="002060"/>
              </a:solidFill>
              <a:cs typeface="B Badr" panose="00000400000000000000" pitchFamily="2" charset="-78"/>
            </a:endParaRPr>
          </a:p>
        </p:txBody>
      </p:sp>
      <p:sp>
        <p:nvSpPr>
          <p:cNvPr id="46" name="Arrow: Pentagon 45">
            <a:extLst>
              <a:ext uri="{FF2B5EF4-FFF2-40B4-BE49-F238E27FC236}">
                <a16:creationId xmlns="" xmlns:a16="http://schemas.microsoft.com/office/drawing/2014/main" id="{42E63321-F994-4C21-96C9-1C09179D862B}"/>
              </a:ext>
            </a:extLst>
          </p:cNvPr>
          <p:cNvSpPr/>
          <p:nvPr/>
        </p:nvSpPr>
        <p:spPr>
          <a:xfrm>
            <a:off x="1049311" y="4678351"/>
            <a:ext cx="7200000" cy="793069"/>
          </a:xfrm>
          <a:prstGeom prst="homePlate">
            <a:avLst/>
          </a:prstGeom>
          <a:noFill/>
          <a:ln>
            <a:solidFill>
              <a:schemeClr val="accent6">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2060"/>
                </a:solidFill>
                <a:cs typeface="B Badr" panose="00000400000000000000" pitchFamily="2" charset="-78"/>
              </a:rPr>
              <a:t>لام الفعل سوم آن حذف می شود.مانند: سَفَرجَل= سُفَیرِج</a:t>
            </a:r>
            <a:endParaRPr lang="fa-IR" sz="3200" b="1" dirty="0">
              <a:solidFill>
                <a:srgbClr val="002060"/>
              </a:solidFill>
              <a:cs typeface="B Badr" panose="00000400000000000000" pitchFamily="2" charset="-78"/>
            </a:endParaRPr>
          </a:p>
        </p:txBody>
      </p:sp>
      <p:sp>
        <p:nvSpPr>
          <p:cNvPr id="47" name="Arrow: Pentagon 46">
            <a:extLst>
              <a:ext uri="{FF2B5EF4-FFF2-40B4-BE49-F238E27FC236}">
                <a16:creationId xmlns="" xmlns:a16="http://schemas.microsoft.com/office/drawing/2014/main" id="{04A7A234-0E9A-408A-A2CD-AA002A0D1011}"/>
              </a:ext>
            </a:extLst>
          </p:cNvPr>
          <p:cNvSpPr/>
          <p:nvPr/>
        </p:nvSpPr>
        <p:spPr>
          <a:xfrm>
            <a:off x="1049311" y="5784139"/>
            <a:ext cx="7200000" cy="793069"/>
          </a:xfrm>
          <a:prstGeom prst="homePlate">
            <a:avLst/>
          </a:prstGeom>
          <a:noFill/>
          <a:ln>
            <a:solidFill>
              <a:schemeClr val="accent6">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2060"/>
                </a:solidFill>
                <a:cs typeface="B Badr" panose="00000400000000000000" pitchFamily="2" charset="-78"/>
              </a:rPr>
              <a:t>لام الفعل سوم وکلیه زوائد حذف می شود.مانند: </a:t>
            </a:r>
            <a:r>
              <a:rPr lang="fa-IR" sz="2400" dirty="0">
                <a:solidFill>
                  <a:srgbClr val="002060"/>
                </a:solidFill>
                <a:cs typeface="B Badr" panose="00000400000000000000" pitchFamily="2" charset="-78"/>
              </a:rPr>
              <a:t>خَندَرِیس = خُنَیدِر</a:t>
            </a:r>
            <a:endParaRPr lang="fa-IR" sz="2800" b="1" dirty="0">
              <a:solidFill>
                <a:srgbClr val="002060"/>
              </a:solidFill>
              <a:cs typeface="B Badr" panose="00000400000000000000" pitchFamily="2" charset="-78"/>
            </a:endParaRPr>
          </a:p>
        </p:txBody>
      </p:sp>
      <p:sp>
        <p:nvSpPr>
          <p:cNvPr id="14" name="Speech Bubble: Rectangle with Corners Rounded 13">
            <a:extLst>
              <a:ext uri="{FF2B5EF4-FFF2-40B4-BE49-F238E27FC236}">
                <a16:creationId xmlns="" xmlns:a16="http://schemas.microsoft.com/office/drawing/2014/main" id="{4A6E91FE-AD4B-4637-944C-C9552CB154C9}"/>
              </a:ext>
            </a:extLst>
          </p:cNvPr>
          <p:cNvSpPr/>
          <p:nvPr/>
        </p:nvSpPr>
        <p:spPr>
          <a:xfrm>
            <a:off x="6096000" y="3008823"/>
            <a:ext cx="4996632" cy="1423658"/>
          </a:xfrm>
          <a:prstGeom prst="wedgeRoundRectCallout">
            <a:avLst>
              <a:gd name="adj1" fmla="val -60134"/>
              <a:gd name="adj2" fmla="val -54375"/>
              <a:gd name="adj3" fmla="val 16667"/>
            </a:avLst>
          </a:prstGeom>
          <a:gradFill>
            <a:gsLst>
              <a:gs pos="54000">
                <a:schemeClr val="accent1">
                  <a:lumMod val="5000"/>
                  <a:lumOff val="95000"/>
                </a:schemeClr>
              </a:gs>
              <a:gs pos="75000">
                <a:srgbClr val="BC8BE9"/>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800" dirty="0">
                <a:solidFill>
                  <a:srgbClr val="002060"/>
                </a:solidFill>
                <a:cs typeface="B Badr" panose="00000400000000000000" pitchFamily="2" charset="-78"/>
              </a:rPr>
              <a:t>استثناء:هر گاه اسم رباعیّ «ان»بگیرد.در تصغیر آن«ان» حذف نمی شود.</a:t>
            </a:r>
          </a:p>
          <a:p>
            <a:pPr algn="ctr" rtl="1"/>
            <a:r>
              <a:rPr lang="fa-IR" sz="2800" dirty="0">
                <a:solidFill>
                  <a:srgbClr val="FF0000"/>
                </a:solidFill>
                <a:cs typeface="B Badr" panose="00000400000000000000" pitchFamily="2" charset="-78"/>
              </a:rPr>
              <a:t>مانند:زَعفَران=  زُعیفِرَان</a:t>
            </a:r>
          </a:p>
        </p:txBody>
      </p:sp>
      <p:sp>
        <p:nvSpPr>
          <p:cNvPr id="48" name="Speech Bubble: Rectangle with Corners Rounded 47">
            <a:extLst>
              <a:ext uri="{FF2B5EF4-FFF2-40B4-BE49-F238E27FC236}">
                <a16:creationId xmlns="" xmlns:a16="http://schemas.microsoft.com/office/drawing/2014/main" id="{789195C0-D5CB-4315-B4FA-75539C17281B}"/>
              </a:ext>
            </a:extLst>
          </p:cNvPr>
          <p:cNvSpPr/>
          <p:nvPr/>
        </p:nvSpPr>
        <p:spPr>
          <a:xfrm>
            <a:off x="167279" y="3036922"/>
            <a:ext cx="4996632" cy="1423658"/>
          </a:xfrm>
          <a:prstGeom prst="wedgeRoundRectCallout">
            <a:avLst>
              <a:gd name="adj1" fmla="val 58068"/>
              <a:gd name="adj2" fmla="val -54375"/>
              <a:gd name="adj3" fmla="val 16667"/>
            </a:avLst>
          </a:prstGeom>
          <a:gradFill>
            <a:gsLst>
              <a:gs pos="54000">
                <a:schemeClr val="accent1">
                  <a:lumMod val="5000"/>
                  <a:lumOff val="95000"/>
                </a:schemeClr>
              </a:gs>
              <a:gs pos="75000">
                <a:srgbClr val="BC8BE9"/>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000" dirty="0">
                <a:solidFill>
                  <a:srgbClr val="002060"/>
                </a:solidFill>
                <a:cs typeface="B Badr" panose="00000400000000000000" pitchFamily="2" charset="-78"/>
              </a:rPr>
              <a:t>همانند نکته 2 که در بحث ثلاثیّ مزید درقبل آمد</a:t>
            </a:r>
            <a:r>
              <a:rPr lang="fa-IR" sz="2200" dirty="0">
                <a:solidFill>
                  <a:srgbClr val="002060"/>
                </a:solidFill>
                <a:cs typeface="B Badr" panose="00000400000000000000" pitchFamily="2" charset="-78"/>
              </a:rPr>
              <a:t>، </a:t>
            </a:r>
            <a:r>
              <a:rPr lang="fa-IR" sz="2200" b="1" dirty="0">
                <a:solidFill>
                  <a:srgbClr val="002060"/>
                </a:solidFill>
                <a:cs typeface="B Badr" panose="00000400000000000000" pitchFamily="2" charset="-78"/>
              </a:rPr>
              <a:t>در رباعیّ نیز هرگاه حرف مدّی ای که باید در تصغیر، پس از کسره تصغیر قرار گیرد </a:t>
            </a:r>
            <a:r>
              <a:rPr lang="fa-IR" sz="2200" b="1" dirty="0" smtClean="0">
                <a:solidFill>
                  <a:srgbClr val="002060"/>
                </a:solidFill>
                <a:cs typeface="B Badr" panose="00000400000000000000" pitchFamily="2" charset="-78"/>
              </a:rPr>
              <a:t>(</a:t>
            </a:r>
            <a:r>
              <a:rPr lang="fa-IR" sz="2200" b="1" dirty="0" smtClean="0">
                <a:solidFill>
                  <a:srgbClr val="FF0000"/>
                </a:solidFill>
                <a:cs typeface="B Badr" panose="00000400000000000000" pitchFamily="2" charset="-78"/>
              </a:rPr>
              <a:t>مانند</a:t>
            </a:r>
            <a:r>
              <a:rPr lang="fa-IR" sz="2200" b="1" dirty="0">
                <a:solidFill>
                  <a:srgbClr val="FF0000"/>
                </a:solidFill>
                <a:cs typeface="B Badr" panose="00000400000000000000" pitchFamily="2" charset="-78"/>
              </a:rPr>
              <a:t>: عُصفُور= </a:t>
            </a:r>
            <a:r>
              <a:rPr lang="fa-IR" sz="2200" b="1" dirty="0" smtClean="0">
                <a:solidFill>
                  <a:srgbClr val="FF0000"/>
                </a:solidFill>
                <a:cs typeface="B Badr" panose="00000400000000000000" pitchFamily="2" charset="-78"/>
              </a:rPr>
              <a:t>عُصَیفِیر</a:t>
            </a:r>
            <a:r>
              <a:rPr lang="fa-IR" sz="2200" dirty="0" smtClean="0">
                <a:solidFill>
                  <a:srgbClr val="002060"/>
                </a:solidFill>
                <a:cs typeface="B Badr" panose="00000400000000000000" pitchFamily="2" charset="-78"/>
              </a:rPr>
              <a:t>)</a:t>
            </a:r>
            <a:r>
              <a:rPr lang="fa-IR" sz="2000" dirty="0" smtClean="0">
                <a:solidFill>
                  <a:srgbClr val="002060"/>
                </a:solidFill>
                <a:cs typeface="B Badr" panose="00000400000000000000" pitchFamily="2" charset="-78"/>
              </a:rPr>
              <a:t> </a:t>
            </a:r>
            <a:r>
              <a:rPr lang="fa-IR" sz="2000" dirty="0">
                <a:solidFill>
                  <a:srgbClr val="002060"/>
                </a:solidFill>
                <a:cs typeface="B Badr" panose="00000400000000000000" pitchFamily="2" charset="-78"/>
              </a:rPr>
              <a:t>جزء زائد به حساب نمی آید و حذف نمی </a:t>
            </a:r>
            <a:r>
              <a:rPr lang="fa-IR" sz="2000" dirty="0" smtClean="0">
                <a:solidFill>
                  <a:srgbClr val="002060"/>
                </a:solidFill>
                <a:cs typeface="B Badr" panose="00000400000000000000" pitchFamily="2" charset="-78"/>
              </a:rPr>
              <a:t>شود و </a:t>
            </a:r>
            <a:r>
              <a:rPr lang="fa-IR" sz="2000" dirty="0">
                <a:solidFill>
                  <a:srgbClr val="002060"/>
                </a:solidFill>
                <a:cs typeface="B Badr" panose="00000400000000000000" pitchFamily="2" charset="-78"/>
              </a:rPr>
              <a:t>به شکل یاء می آید</a:t>
            </a:r>
            <a:r>
              <a:rPr lang="fa-IR" sz="2000" dirty="0" smtClean="0">
                <a:solidFill>
                  <a:srgbClr val="002060"/>
                </a:solidFill>
                <a:cs typeface="B Badr" panose="00000400000000000000" pitchFamily="2" charset="-78"/>
              </a:rPr>
              <a:t>.</a:t>
            </a:r>
            <a:endParaRPr lang="fa-IR" sz="2200" dirty="0">
              <a:solidFill>
                <a:srgbClr val="002060"/>
              </a:solidFill>
              <a:cs typeface="B Badr" panose="00000400000000000000" pitchFamily="2" charset="-78"/>
            </a:endParaRPr>
          </a:p>
        </p:txBody>
      </p:sp>
      <p:sp>
        <p:nvSpPr>
          <p:cNvPr id="20" name="Scroll: Horizontal 19">
            <a:extLst>
              <a:ext uri="{FF2B5EF4-FFF2-40B4-BE49-F238E27FC236}">
                <a16:creationId xmlns="" xmlns:a16="http://schemas.microsoft.com/office/drawing/2014/main" id="{B1B5BDEA-FFDE-4058-B570-EFF2D97983C4}"/>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21" name="Cube 20">
            <a:extLst>
              <a:ext uri="{FF2B5EF4-FFF2-40B4-BE49-F238E27FC236}">
                <a16:creationId xmlns="" xmlns:a16="http://schemas.microsoft.com/office/drawing/2014/main" id="{284D5693-08B2-41B5-9A97-31D1008B8F58}"/>
              </a:ext>
            </a:extLst>
          </p:cNvPr>
          <p:cNvSpPr/>
          <p:nvPr/>
        </p:nvSpPr>
        <p:spPr>
          <a:xfrm>
            <a:off x="10121883" y="420315"/>
            <a:ext cx="1980000" cy="648000"/>
          </a:xfrm>
          <a:prstGeom prst="cube">
            <a:avLst>
              <a:gd name="adj" fmla="val 2065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dirty="0">
                <a:solidFill>
                  <a:srgbClr val="002060"/>
                </a:solidFill>
                <a:cs typeface="B Badr" panose="00000400000000000000" pitchFamily="2" charset="-78"/>
              </a:rPr>
              <a:t>4-مصغّر</a:t>
            </a:r>
          </a:p>
        </p:txBody>
      </p:sp>
      <p:sp>
        <p:nvSpPr>
          <p:cNvPr id="22" name="Cube 21">
            <a:extLst>
              <a:ext uri="{FF2B5EF4-FFF2-40B4-BE49-F238E27FC236}">
                <a16:creationId xmlns="" xmlns:a16="http://schemas.microsoft.com/office/drawing/2014/main" id="{F2A3F281-89B0-4FC3-87A3-DF04E58E5D27}"/>
              </a:ext>
            </a:extLst>
          </p:cNvPr>
          <p:cNvSpPr/>
          <p:nvPr/>
        </p:nvSpPr>
        <p:spPr>
          <a:xfrm>
            <a:off x="10217133" y="-23110"/>
            <a:ext cx="1899919" cy="494894"/>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23" name="Callout: Left Arrow 2">
            <a:extLst>
              <a:ext uri="{FF2B5EF4-FFF2-40B4-BE49-F238E27FC236}">
                <a16:creationId xmlns="" xmlns:a16="http://schemas.microsoft.com/office/drawing/2014/main" id="{CE359FDC-EFCF-430A-9EE0-74EAB69805B9}"/>
              </a:ext>
            </a:extLst>
          </p:cNvPr>
          <p:cNvSpPr/>
          <p:nvPr/>
        </p:nvSpPr>
        <p:spPr>
          <a:xfrm>
            <a:off x="11247443" y="1068314"/>
            <a:ext cx="854440" cy="5774696"/>
          </a:xfrm>
          <a:prstGeom prst="leftArrowCallout">
            <a:avLst/>
          </a:prstGeom>
          <a:solidFill>
            <a:srgbClr val="F2F25C"/>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2800" dirty="0">
                <a:solidFill>
                  <a:srgbClr val="002060"/>
                </a:solidFill>
                <a:cs typeface="B Badr" panose="00000400000000000000" pitchFamily="2" charset="-78"/>
              </a:rPr>
              <a:t>اسمی که می خواهیم مصغّرش کنیم</a:t>
            </a:r>
          </a:p>
        </p:txBody>
      </p:sp>
    </p:spTree>
    <p:extLst>
      <p:ext uri="{BB962C8B-B14F-4D97-AF65-F5344CB8AC3E}">
        <p14:creationId xmlns:p14="http://schemas.microsoft.com/office/powerpoint/2010/main" val="295320826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right)">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right)">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up)">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right)">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wipe(left)">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right)">
                                      <p:cBhvr>
                                        <p:cTn id="72" dur="500"/>
                                        <p:tgtEl>
                                          <p:spTgt spid="4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wipe(left)">
                                      <p:cBhvr>
                                        <p:cTn id="7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animBg="1"/>
      <p:bldP spid="33" grpId="0" animBg="1"/>
      <p:bldP spid="39" grpId="0" animBg="1"/>
      <p:bldP spid="43" grpId="0" animBg="1"/>
      <p:bldP spid="45" grpId="0" animBg="1"/>
      <p:bldP spid="46" grpId="0" animBg="1"/>
      <p:bldP spid="47" grpId="0" animBg="1"/>
      <p:bldP spid="14" grpId="0" animBg="1"/>
      <p:bldP spid="48" grpId="0" animBg="1"/>
      <p:bldP spid="23"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lowchart: Internal Storage 9">
            <a:extLst>
              <a:ext uri="{FF2B5EF4-FFF2-40B4-BE49-F238E27FC236}">
                <a16:creationId xmlns="" xmlns:a16="http://schemas.microsoft.com/office/drawing/2014/main" id="{370F3D2C-94DB-453F-99F9-025A392E7706}"/>
              </a:ext>
            </a:extLst>
          </p:cNvPr>
          <p:cNvSpPr/>
          <p:nvPr/>
        </p:nvSpPr>
        <p:spPr>
          <a:xfrm>
            <a:off x="7871943" y="384315"/>
            <a:ext cx="2160000" cy="720000"/>
          </a:xfrm>
          <a:prstGeom prst="flowChartInternalStorage">
            <a:avLst/>
          </a:prstGeom>
          <a:noFill/>
          <a:ln w="38100">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2060"/>
                </a:solidFill>
                <a:cs typeface="B Badr" panose="00000400000000000000" pitchFamily="2" charset="-78"/>
              </a:rPr>
              <a:t>8– موارد زیر</a:t>
            </a:r>
          </a:p>
        </p:txBody>
      </p:sp>
      <p:sp>
        <p:nvSpPr>
          <p:cNvPr id="5" name="Flowchart: Connector 4">
            <a:extLst>
              <a:ext uri="{FF2B5EF4-FFF2-40B4-BE49-F238E27FC236}">
                <a16:creationId xmlns="" xmlns:a16="http://schemas.microsoft.com/office/drawing/2014/main" id="{C35785F5-BC3B-468B-BA7C-4EDD8D093D01}"/>
              </a:ext>
            </a:extLst>
          </p:cNvPr>
          <p:cNvSpPr/>
          <p:nvPr/>
        </p:nvSpPr>
        <p:spPr>
          <a:xfrm>
            <a:off x="10442677" y="1252506"/>
            <a:ext cx="720000" cy="720000"/>
          </a:xfrm>
          <a:prstGeom prst="flowChartConnector">
            <a:avLst/>
          </a:prstGeom>
          <a:solidFill>
            <a:srgbClr val="FED3CE"/>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u="sng" dirty="0">
                <a:solidFill>
                  <a:srgbClr val="002060"/>
                </a:solidFill>
                <a:cs typeface="B Titr" panose="00000700000000000000" pitchFamily="2" charset="-78"/>
              </a:rPr>
              <a:t>1</a:t>
            </a:r>
          </a:p>
        </p:txBody>
      </p:sp>
      <p:sp>
        <p:nvSpPr>
          <p:cNvPr id="27" name="Flowchart: Connector 26">
            <a:extLst>
              <a:ext uri="{FF2B5EF4-FFF2-40B4-BE49-F238E27FC236}">
                <a16:creationId xmlns="" xmlns:a16="http://schemas.microsoft.com/office/drawing/2014/main" id="{F29CD96E-43C2-448D-B769-D3A3D4293E89}"/>
              </a:ext>
            </a:extLst>
          </p:cNvPr>
          <p:cNvSpPr/>
          <p:nvPr/>
        </p:nvSpPr>
        <p:spPr>
          <a:xfrm>
            <a:off x="10482474" y="2186045"/>
            <a:ext cx="720000" cy="720000"/>
          </a:xfrm>
          <a:prstGeom prst="flowChartConnector">
            <a:avLst/>
          </a:prstGeom>
          <a:solidFill>
            <a:srgbClr val="FED3CE"/>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u="sng" dirty="0">
                <a:solidFill>
                  <a:srgbClr val="002060"/>
                </a:solidFill>
                <a:cs typeface="B Titr" panose="00000700000000000000" pitchFamily="2" charset="-78"/>
              </a:rPr>
              <a:t>2</a:t>
            </a:r>
          </a:p>
        </p:txBody>
      </p:sp>
      <p:sp>
        <p:nvSpPr>
          <p:cNvPr id="28" name="Flowchart: Connector 27">
            <a:extLst>
              <a:ext uri="{FF2B5EF4-FFF2-40B4-BE49-F238E27FC236}">
                <a16:creationId xmlns="" xmlns:a16="http://schemas.microsoft.com/office/drawing/2014/main" id="{6218E982-56B0-46B4-AC8A-1C4EB8AF21FC}"/>
              </a:ext>
            </a:extLst>
          </p:cNvPr>
          <p:cNvSpPr/>
          <p:nvPr/>
        </p:nvSpPr>
        <p:spPr>
          <a:xfrm>
            <a:off x="10482474" y="3132095"/>
            <a:ext cx="720000" cy="720000"/>
          </a:xfrm>
          <a:prstGeom prst="flowChartConnector">
            <a:avLst/>
          </a:prstGeom>
          <a:solidFill>
            <a:srgbClr val="FED3CE"/>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u="sng" dirty="0">
                <a:solidFill>
                  <a:srgbClr val="002060"/>
                </a:solidFill>
                <a:cs typeface="B Titr" panose="00000700000000000000" pitchFamily="2" charset="-78"/>
              </a:rPr>
              <a:t>3</a:t>
            </a:r>
          </a:p>
        </p:txBody>
      </p:sp>
      <p:sp>
        <p:nvSpPr>
          <p:cNvPr id="29" name="Flowchart: Connector 28">
            <a:extLst>
              <a:ext uri="{FF2B5EF4-FFF2-40B4-BE49-F238E27FC236}">
                <a16:creationId xmlns="" xmlns:a16="http://schemas.microsoft.com/office/drawing/2014/main" id="{11F024A4-5690-4B27-89C0-6202343684E4}"/>
              </a:ext>
            </a:extLst>
          </p:cNvPr>
          <p:cNvSpPr/>
          <p:nvPr/>
        </p:nvSpPr>
        <p:spPr>
          <a:xfrm>
            <a:off x="10482474" y="4049464"/>
            <a:ext cx="720000" cy="720000"/>
          </a:xfrm>
          <a:prstGeom prst="flowChartConnector">
            <a:avLst/>
          </a:prstGeom>
          <a:solidFill>
            <a:srgbClr val="FED3CE"/>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u="sng" dirty="0">
                <a:solidFill>
                  <a:srgbClr val="002060"/>
                </a:solidFill>
                <a:cs typeface="B Titr" panose="00000700000000000000" pitchFamily="2" charset="-78"/>
              </a:rPr>
              <a:t>4</a:t>
            </a:r>
          </a:p>
        </p:txBody>
      </p:sp>
      <p:sp>
        <p:nvSpPr>
          <p:cNvPr id="30" name="Flowchart: Connector 29">
            <a:extLst>
              <a:ext uri="{FF2B5EF4-FFF2-40B4-BE49-F238E27FC236}">
                <a16:creationId xmlns="" xmlns:a16="http://schemas.microsoft.com/office/drawing/2014/main" id="{5A806F6B-0D9D-4258-96B4-0FECD5F15384}"/>
              </a:ext>
            </a:extLst>
          </p:cNvPr>
          <p:cNvSpPr/>
          <p:nvPr/>
        </p:nvSpPr>
        <p:spPr>
          <a:xfrm>
            <a:off x="10491819" y="4955875"/>
            <a:ext cx="720000" cy="720000"/>
          </a:xfrm>
          <a:prstGeom prst="flowChartConnector">
            <a:avLst/>
          </a:prstGeom>
          <a:solidFill>
            <a:srgbClr val="FED3CE"/>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u="sng" dirty="0">
                <a:solidFill>
                  <a:srgbClr val="002060"/>
                </a:solidFill>
                <a:cs typeface="B Titr" panose="00000700000000000000" pitchFamily="2" charset="-78"/>
              </a:rPr>
              <a:t>5</a:t>
            </a:r>
          </a:p>
        </p:txBody>
      </p:sp>
      <p:sp>
        <p:nvSpPr>
          <p:cNvPr id="32" name="Flowchart: Connector 31">
            <a:extLst>
              <a:ext uri="{FF2B5EF4-FFF2-40B4-BE49-F238E27FC236}">
                <a16:creationId xmlns="" xmlns:a16="http://schemas.microsoft.com/office/drawing/2014/main" id="{04A38502-20A3-437B-9B46-0FEF943E667F}"/>
              </a:ext>
            </a:extLst>
          </p:cNvPr>
          <p:cNvSpPr/>
          <p:nvPr/>
        </p:nvSpPr>
        <p:spPr>
          <a:xfrm>
            <a:off x="10491819" y="5930076"/>
            <a:ext cx="720000" cy="720000"/>
          </a:xfrm>
          <a:prstGeom prst="flowChartConnector">
            <a:avLst/>
          </a:prstGeom>
          <a:solidFill>
            <a:srgbClr val="FED3CE"/>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u="sng" dirty="0">
                <a:solidFill>
                  <a:srgbClr val="002060"/>
                </a:solidFill>
                <a:cs typeface="B Titr" panose="00000700000000000000" pitchFamily="2" charset="-78"/>
              </a:rPr>
              <a:t>6</a:t>
            </a:r>
          </a:p>
        </p:txBody>
      </p:sp>
      <p:sp>
        <p:nvSpPr>
          <p:cNvPr id="6" name="Flowchart: Stored Data 5">
            <a:extLst>
              <a:ext uri="{FF2B5EF4-FFF2-40B4-BE49-F238E27FC236}">
                <a16:creationId xmlns="" xmlns:a16="http://schemas.microsoft.com/office/drawing/2014/main" id="{C495831E-A18E-4AE3-99EF-7986602B1F96}"/>
              </a:ext>
            </a:extLst>
          </p:cNvPr>
          <p:cNvSpPr/>
          <p:nvPr/>
        </p:nvSpPr>
        <p:spPr>
          <a:xfrm>
            <a:off x="8060087" y="1241394"/>
            <a:ext cx="2698230" cy="720000"/>
          </a:xfrm>
          <a:prstGeom prst="flowChartOnlineStorage">
            <a:avLst/>
          </a:prstGeom>
          <a:solidFill>
            <a:srgbClr val="FED3C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rgbClr val="002060"/>
                </a:solidFill>
                <a:cs typeface="B Badr" panose="00000400000000000000" pitchFamily="2" charset="-78"/>
              </a:rPr>
              <a:t>مثنّی</a:t>
            </a:r>
          </a:p>
        </p:txBody>
      </p:sp>
      <p:sp>
        <p:nvSpPr>
          <p:cNvPr id="36" name="Flowchart: Stored Data 35">
            <a:extLst>
              <a:ext uri="{FF2B5EF4-FFF2-40B4-BE49-F238E27FC236}">
                <a16:creationId xmlns="" xmlns:a16="http://schemas.microsoft.com/office/drawing/2014/main" id="{C708EE31-7395-4C60-84EA-098AD0188F50}"/>
              </a:ext>
            </a:extLst>
          </p:cNvPr>
          <p:cNvSpPr/>
          <p:nvPr/>
        </p:nvSpPr>
        <p:spPr>
          <a:xfrm>
            <a:off x="8071932" y="2172454"/>
            <a:ext cx="2698230" cy="720000"/>
          </a:xfrm>
          <a:prstGeom prst="flowChartOnlineStorage">
            <a:avLst/>
          </a:prstGeom>
          <a:solidFill>
            <a:srgbClr val="FED3C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 جمع مذکّر سالم</a:t>
            </a:r>
          </a:p>
        </p:txBody>
      </p:sp>
      <p:sp>
        <p:nvSpPr>
          <p:cNvPr id="37" name="Flowchart: Stored Data 36">
            <a:extLst>
              <a:ext uri="{FF2B5EF4-FFF2-40B4-BE49-F238E27FC236}">
                <a16:creationId xmlns="" xmlns:a16="http://schemas.microsoft.com/office/drawing/2014/main" id="{A6590DA6-C98C-454D-9866-3138B0936B67}"/>
              </a:ext>
            </a:extLst>
          </p:cNvPr>
          <p:cNvSpPr/>
          <p:nvPr/>
        </p:nvSpPr>
        <p:spPr>
          <a:xfrm>
            <a:off x="8071932" y="3116786"/>
            <a:ext cx="2698230" cy="720000"/>
          </a:xfrm>
          <a:prstGeom prst="flowChartOnlineStorage">
            <a:avLst/>
          </a:prstGeom>
          <a:solidFill>
            <a:srgbClr val="FED3C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 جمع مؤنث سالم</a:t>
            </a:r>
          </a:p>
        </p:txBody>
      </p:sp>
      <p:sp>
        <p:nvSpPr>
          <p:cNvPr id="38" name="Flowchart: Stored Data 37">
            <a:extLst>
              <a:ext uri="{FF2B5EF4-FFF2-40B4-BE49-F238E27FC236}">
                <a16:creationId xmlns="" xmlns:a16="http://schemas.microsoft.com/office/drawing/2014/main" id="{0B414315-DD04-4C1F-86BB-AC50E00BC79E}"/>
              </a:ext>
            </a:extLst>
          </p:cNvPr>
          <p:cNvSpPr/>
          <p:nvPr/>
        </p:nvSpPr>
        <p:spPr>
          <a:xfrm>
            <a:off x="8084284" y="4036275"/>
            <a:ext cx="2698230" cy="720000"/>
          </a:xfrm>
          <a:prstGeom prst="flowChartOnlineStorage">
            <a:avLst/>
          </a:prstGeom>
          <a:solidFill>
            <a:srgbClr val="FED3C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a:solidFill>
                  <a:srgbClr val="002060"/>
                </a:solidFill>
                <a:cs typeface="B Badr" panose="00000400000000000000" pitchFamily="2" charset="-78"/>
              </a:rPr>
              <a:t> اسم جمع</a:t>
            </a:r>
          </a:p>
        </p:txBody>
      </p:sp>
      <p:sp>
        <p:nvSpPr>
          <p:cNvPr id="40" name="Flowchart: Stored Data 39">
            <a:extLst>
              <a:ext uri="{FF2B5EF4-FFF2-40B4-BE49-F238E27FC236}">
                <a16:creationId xmlns="" xmlns:a16="http://schemas.microsoft.com/office/drawing/2014/main" id="{D164E51E-96FA-4B05-97E4-7B0CE68E8CBA}"/>
              </a:ext>
            </a:extLst>
          </p:cNvPr>
          <p:cNvSpPr/>
          <p:nvPr/>
        </p:nvSpPr>
        <p:spPr>
          <a:xfrm>
            <a:off x="8084284" y="4967129"/>
            <a:ext cx="2698230" cy="720000"/>
          </a:xfrm>
          <a:prstGeom prst="flowChartOnlineStorage">
            <a:avLst/>
          </a:prstGeom>
          <a:solidFill>
            <a:srgbClr val="FED3C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400" b="1" dirty="0">
                <a:solidFill>
                  <a:srgbClr val="002060"/>
                </a:solidFill>
                <a:cs typeface="B Badr" panose="00000400000000000000" pitchFamily="2" charset="-78"/>
              </a:rPr>
              <a:t> اسم جنس جمعی</a:t>
            </a:r>
          </a:p>
        </p:txBody>
      </p:sp>
      <p:sp>
        <p:nvSpPr>
          <p:cNvPr id="41" name="Flowchart: Stored Data 40">
            <a:extLst>
              <a:ext uri="{FF2B5EF4-FFF2-40B4-BE49-F238E27FC236}">
                <a16:creationId xmlns="" xmlns:a16="http://schemas.microsoft.com/office/drawing/2014/main" id="{512E372B-1A5B-4F43-9F98-3F45FB1855D2}"/>
              </a:ext>
            </a:extLst>
          </p:cNvPr>
          <p:cNvSpPr/>
          <p:nvPr/>
        </p:nvSpPr>
        <p:spPr>
          <a:xfrm>
            <a:off x="8060087" y="5929674"/>
            <a:ext cx="2698230" cy="720000"/>
          </a:xfrm>
          <a:prstGeom prst="flowChartOnlineStorage">
            <a:avLst/>
          </a:prstGeom>
          <a:solidFill>
            <a:srgbClr val="FED3C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600" dirty="0">
                <a:solidFill>
                  <a:srgbClr val="002060"/>
                </a:solidFill>
                <a:cs typeface="B Badr" panose="00000400000000000000" pitchFamily="2" charset="-78"/>
              </a:rPr>
              <a:t>جمع مکسّر (قلّه)</a:t>
            </a:r>
          </a:p>
        </p:txBody>
      </p:sp>
      <p:sp>
        <p:nvSpPr>
          <p:cNvPr id="7" name="Arrow: Left 6">
            <a:extLst>
              <a:ext uri="{FF2B5EF4-FFF2-40B4-BE49-F238E27FC236}">
                <a16:creationId xmlns="" xmlns:a16="http://schemas.microsoft.com/office/drawing/2014/main" id="{1EB6CB4D-1A24-4F22-BAE5-4233004BC9F7}"/>
              </a:ext>
            </a:extLst>
          </p:cNvPr>
          <p:cNvSpPr/>
          <p:nvPr/>
        </p:nvSpPr>
        <p:spPr>
          <a:xfrm>
            <a:off x="4025399" y="1476523"/>
            <a:ext cx="3899550" cy="4648504"/>
          </a:xfrm>
          <a:prstGeom prst="leftArrow">
            <a:avLst>
              <a:gd name="adj1" fmla="val 72573"/>
              <a:gd name="adj2" fmla="val 35008"/>
            </a:avLst>
          </a:prstGeom>
          <a:solidFill>
            <a:srgbClr val="D5FB97"/>
          </a:solidFill>
          <a:ln w="57150">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fa-IR" sz="3200" dirty="0">
                <a:solidFill>
                  <a:srgbClr val="002060"/>
                </a:solidFill>
                <a:cs typeface="B Badr" panose="00000400000000000000" pitchFamily="2" charset="-78"/>
              </a:rPr>
              <a:t>این الفاظ بدون تغییر خاصّی درحروف کلمه، مصغّر می گردند.</a:t>
            </a:r>
          </a:p>
        </p:txBody>
      </p:sp>
      <p:sp>
        <p:nvSpPr>
          <p:cNvPr id="50" name="Rectangle: Rounded Corners 49">
            <a:extLst>
              <a:ext uri="{FF2B5EF4-FFF2-40B4-BE49-F238E27FC236}">
                <a16:creationId xmlns="" xmlns:a16="http://schemas.microsoft.com/office/drawing/2014/main" id="{3D8F4E49-6D25-46F1-B521-97114E0A2A06}"/>
              </a:ext>
            </a:extLst>
          </p:cNvPr>
          <p:cNvSpPr/>
          <p:nvPr/>
        </p:nvSpPr>
        <p:spPr>
          <a:xfrm>
            <a:off x="163608" y="1224397"/>
            <a:ext cx="3788299" cy="612000"/>
          </a:xfrm>
          <a:prstGeom prst="roundRect">
            <a:avLst/>
          </a:prstGeom>
          <a:gradFill>
            <a:gsLst>
              <a:gs pos="46000">
                <a:schemeClr val="accent1">
                  <a:lumMod val="5000"/>
                  <a:lumOff val="95000"/>
                </a:schemeClr>
              </a:gs>
              <a:gs pos="75000">
                <a:srgbClr val="00B0F0"/>
              </a:gs>
              <a:gs pos="100000">
                <a:schemeClr val="accent1">
                  <a:lumMod val="30000"/>
                  <a:lumOff val="70000"/>
                </a:schemeClr>
              </a:gs>
            </a:gsLst>
            <a:lin ang="13500000" scaled="1"/>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2060"/>
                </a:solidFill>
                <a:cs typeface="B Badr" panose="00000400000000000000" pitchFamily="2" charset="-78"/>
              </a:rPr>
              <a:t> جُندانِ  = جُنَیدانِ</a:t>
            </a:r>
          </a:p>
        </p:txBody>
      </p:sp>
      <p:sp>
        <p:nvSpPr>
          <p:cNvPr id="51" name="Rectangle: Rounded Corners 50">
            <a:extLst>
              <a:ext uri="{FF2B5EF4-FFF2-40B4-BE49-F238E27FC236}">
                <a16:creationId xmlns="" xmlns:a16="http://schemas.microsoft.com/office/drawing/2014/main" id="{C316E992-F8B7-42FC-B3A3-5EF0FAE56E9D}"/>
              </a:ext>
            </a:extLst>
          </p:cNvPr>
          <p:cNvSpPr/>
          <p:nvPr/>
        </p:nvSpPr>
        <p:spPr>
          <a:xfrm>
            <a:off x="163608" y="2142436"/>
            <a:ext cx="3788299" cy="612000"/>
          </a:xfrm>
          <a:prstGeom prst="roundRect">
            <a:avLst/>
          </a:prstGeom>
          <a:gradFill>
            <a:gsLst>
              <a:gs pos="46000">
                <a:schemeClr val="accent1">
                  <a:lumMod val="5000"/>
                  <a:lumOff val="95000"/>
                </a:schemeClr>
              </a:gs>
              <a:gs pos="75000">
                <a:srgbClr val="00B0F0"/>
              </a:gs>
              <a:gs pos="100000">
                <a:schemeClr val="accent1">
                  <a:lumMod val="30000"/>
                  <a:lumOff val="70000"/>
                </a:schemeClr>
              </a:gs>
            </a:gsLst>
            <a:lin ang="13500000" scaled="1"/>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2060"/>
                </a:solidFill>
                <a:cs typeface="B Badr" panose="00000400000000000000" pitchFamily="2" charset="-78"/>
              </a:rPr>
              <a:t> العَمرُون = العُمَیرُونَ</a:t>
            </a:r>
          </a:p>
        </p:txBody>
      </p:sp>
      <p:sp>
        <p:nvSpPr>
          <p:cNvPr id="52" name="Rectangle: Rounded Corners 51">
            <a:extLst>
              <a:ext uri="{FF2B5EF4-FFF2-40B4-BE49-F238E27FC236}">
                <a16:creationId xmlns="" xmlns:a16="http://schemas.microsoft.com/office/drawing/2014/main" id="{037FD34E-21A2-44E8-BF91-D19F445893C4}"/>
              </a:ext>
            </a:extLst>
          </p:cNvPr>
          <p:cNvSpPr/>
          <p:nvPr/>
        </p:nvSpPr>
        <p:spPr>
          <a:xfrm>
            <a:off x="169530" y="3115897"/>
            <a:ext cx="3788299" cy="612000"/>
          </a:xfrm>
          <a:prstGeom prst="roundRect">
            <a:avLst/>
          </a:prstGeom>
          <a:gradFill>
            <a:gsLst>
              <a:gs pos="46000">
                <a:schemeClr val="accent1">
                  <a:lumMod val="5000"/>
                  <a:lumOff val="95000"/>
                </a:schemeClr>
              </a:gs>
              <a:gs pos="75000">
                <a:srgbClr val="00B0F0"/>
              </a:gs>
              <a:gs pos="100000">
                <a:schemeClr val="accent1">
                  <a:lumMod val="30000"/>
                  <a:lumOff val="70000"/>
                </a:schemeClr>
              </a:gs>
            </a:gsLst>
            <a:lin ang="13500000" scaled="1"/>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2060"/>
                </a:solidFill>
                <a:cs typeface="B Badr" panose="00000400000000000000" pitchFamily="2" charset="-78"/>
              </a:rPr>
              <a:t> المَریَمات = المُرَیِّمات</a:t>
            </a:r>
          </a:p>
        </p:txBody>
      </p:sp>
      <p:sp>
        <p:nvSpPr>
          <p:cNvPr id="53" name="Rectangle: Rounded Corners 52">
            <a:extLst>
              <a:ext uri="{FF2B5EF4-FFF2-40B4-BE49-F238E27FC236}">
                <a16:creationId xmlns="" xmlns:a16="http://schemas.microsoft.com/office/drawing/2014/main" id="{9D4B647D-46C3-424F-9271-D4CF3DE19B5F}"/>
              </a:ext>
            </a:extLst>
          </p:cNvPr>
          <p:cNvSpPr/>
          <p:nvPr/>
        </p:nvSpPr>
        <p:spPr>
          <a:xfrm>
            <a:off x="163670" y="4089401"/>
            <a:ext cx="3788299" cy="612000"/>
          </a:xfrm>
          <a:prstGeom prst="roundRect">
            <a:avLst/>
          </a:prstGeom>
          <a:gradFill>
            <a:gsLst>
              <a:gs pos="46000">
                <a:schemeClr val="accent1">
                  <a:lumMod val="5000"/>
                  <a:lumOff val="95000"/>
                </a:schemeClr>
              </a:gs>
              <a:gs pos="75000">
                <a:srgbClr val="00B0F0"/>
              </a:gs>
              <a:gs pos="100000">
                <a:schemeClr val="accent1">
                  <a:lumMod val="30000"/>
                  <a:lumOff val="70000"/>
                </a:schemeClr>
              </a:gs>
            </a:gsLst>
            <a:lin ang="13500000" scaled="1"/>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dirty="0">
                <a:solidFill>
                  <a:srgbClr val="002060"/>
                </a:solidFill>
                <a:cs typeface="B Badr" panose="00000400000000000000" pitchFamily="2" charset="-78"/>
              </a:rPr>
              <a:t> قَوم = قُوَیم</a:t>
            </a:r>
          </a:p>
        </p:txBody>
      </p:sp>
      <p:sp>
        <p:nvSpPr>
          <p:cNvPr id="54" name="Rectangle: Rounded Corners 53">
            <a:extLst>
              <a:ext uri="{FF2B5EF4-FFF2-40B4-BE49-F238E27FC236}">
                <a16:creationId xmlns="" xmlns:a16="http://schemas.microsoft.com/office/drawing/2014/main" id="{7F027560-F70D-4BB3-9936-8A825480B321}"/>
              </a:ext>
            </a:extLst>
          </p:cNvPr>
          <p:cNvSpPr/>
          <p:nvPr/>
        </p:nvSpPr>
        <p:spPr>
          <a:xfrm>
            <a:off x="169529" y="4960692"/>
            <a:ext cx="3788299" cy="612000"/>
          </a:xfrm>
          <a:prstGeom prst="roundRect">
            <a:avLst/>
          </a:prstGeom>
          <a:gradFill>
            <a:gsLst>
              <a:gs pos="46000">
                <a:schemeClr val="accent1">
                  <a:lumMod val="5000"/>
                  <a:lumOff val="95000"/>
                </a:schemeClr>
              </a:gs>
              <a:gs pos="75000">
                <a:srgbClr val="00B0F0"/>
              </a:gs>
              <a:gs pos="100000">
                <a:schemeClr val="accent1">
                  <a:lumMod val="30000"/>
                  <a:lumOff val="70000"/>
                </a:schemeClr>
              </a:gs>
            </a:gsLst>
            <a:lin ang="13500000" scaled="1"/>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dirty="0">
                <a:solidFill>
                  <a:srgbClr val="002060"/>
                </a:solidFill>
                <a:cs typeface="B Badr" panose="00000400000000000000" pitchFamily="2" charset="-78"/>
              </a:rPr>
              <a:t> نَخل = نُخَیل</a:t>
            </a:r>
          </a:p>
        </p:txBody>
      </p:sp>
      <p:sp>
        <p:nvSpPr>
          <p:cNvPr id="55" name="Rectangle: Rounded Corners 54">
            <a:extLst>
              <a:ext uri="{FF2B5EF4-FFF2-40B4-BE49-F238E27FC236}">
                <a16:creationId xmlns="" xmlns:a16="http://schemas.microsoft.com/office/drawing/2014/main" id="{C3CE6EC7-0AEC-4024-999C-D25CD9E094BC}"/>
              </a:ext>
            </a:extLst>
          </p:cNvPr>
          <p:cNvSpPr/>
          <p:nvPr/>
        </p:nvSpPr>
        <p:spPr>
          <a:xfrm>
            <a:off x="163608" y="5874236"/>
            <a:ext cx="3788299" cy="612000"/>
          </a:xfrm>
          <a:prstGeom prst="roundRect">
            <a:avLst/>
          </a:prstGeom>
          <a:gradFill>
            <a:gsLst>
              <a:gs pos="46000">
                <a:schemeClr val="accent1">
                  <a:lumMod val="5000"/>
                  <a:lumOff val="95000"/>
                </a:schemeClr>
              </a:gs>
              <a:gs pos="75000">
                <a:srgbClr val="00B0F0"/>
              </a:gs>
              <a:gs pos="100000">
                <a:schemeClr val="accent1">
                  <a:lumMod val="30000"/>
                  <a:lumOff val="70000"/>
                </a:schemeClr>
              </a:gs>
            </a:gsLst>
            <a:lin ang="13500000" scaled="1"/>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dirty="0">
                <a:solidFill>
                  <a:srgbClr val="002060"/>
                </a:solidFill>
                <a:cs typeface="B Badr" panose="00000400000000000000" pitchFamily="2" charset="-78"/>
              </a:rPr>
              <a:t>أَکلُب = </a:t>
            </a:r>
            <a:r>
              <a:rPr lang="fa-IR" sz="3600" dirty="0" smtClean="0">
                <a:solidFill>
                  <a:srgbClr val="002060"/>
                </a:solidFill>
                <a:cs typeface="B Badr" panose="00000400000000000000" pitchFamily="2" charset="-78"/>
              </a:rPr>
              <a:t>اُکَیلِب</a:t>
            </a:r>
            <a:endParaRPr lang="fa-IR" sz="3600" dirty="0">
              <a:solidFill>
                <a:srgbClr val="002060"/>
              </a:solidFill>
              <a:cs typeface="B Badr" panose="00000400000000000000" pitchFamily="2" charset="-78"/>
            </a:endParaRPr>
          </a:p>
        </p:txBody>
      </p:sp>
      <p:sp>
        <p:nvSpPr>
          <p:cNvPr id="31" name="Scroll: Horizontal 30">
            <a:extLst>
              <a:ext uri="{FF2B5EF4-FFF2-40B4-BE49-F238E27FC236}">
                <a16:creationId xmlns="" xmlns:a16="http://schemas.microsoft.com/office/drawing/2014/main" id="{94E48F90-E714-478E-B06C-1F35BE9D4CAA}"/>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33" name="Cube 32">
            <a:extLst>
              <a:ext uri="{FF2B5EF4-FFF2-40B4-BE49-F238E27FC236}">
                <a16:creationId xmlns="" xmlns:a16="http://schemas.microsoft.com/office/drawing/2014/main" id="{EF4426D7-AF24-47AF-93DF-DFD716F77755}"/>
              </a:ext>
            </a:extLst>
          </p:cNvPr>
          <p:cNvSpPr/>
          <p:nvPr/>
        </p:nvSpPr>
        <p:spPr>
          <a:xfrm>
            <a:off x="10121883" y="420315"/>
            <a:ext cx="1980000" cy="648000"/>
          </a:xfrm>
          <a:prstGeom prst="cube">
            <a:avLst>
              <a:gd name="adj" fmla="val 2065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a:solidFill>
                  <a:srgbClr val="002060"/>
                </a:solidFill>
                <a:cs typeface="B Badr" panose="00000400000000000000" pitchFamily="2" charset="-78"/>
              </a:rPr>
              <a:t>4-مصغّر</a:t>
            </a:r>
          </a:p>
        </p:txBody>
      </p:sp>
      <p:sp>
        <p:nvSpPr>
          <p:cNvPr id="26" name="Cube 25">
            <a:extLst>
              <a:ext uri="{FF2B5EF4-FFF2-40B4-BE49-F238E27FC236}">
                <a16:creationId xmlns="" xmlns:a16="http://schemas.microsoft.com/office/drawing/2014/main" id="{F2A3F281-89B0-4FC3-87A3-DF04E58E5D27}"/>
              </a:ext>
            </a:extLst>
          </p:cNvPr>
          <p:cNvSpPr/>
          <p:nvPr/>
        </p:nvSpPr>
        <p:spPr>
          <a:xfrm>
            <a:off x="10217133" y="-23110"/>
            <a:ext cx="1899919" cy="494894"/>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34" name="Callout: Left Arrow 2">
            <a:extLst>
              <a:ext uri="{FF2B5EF4-FFF2-40B4-BE49-F238E27FC236}">
                <a16:creationId xmlns="" xmlns:a16="http://schemas.microsoft.com/office/drawing/2014/main" id="{CE359FDC-EFCF-430A-9EE0-74EAB69805B9}"/>
              </a:ext>
            </a:extLst>
          </p:cNvPr>
          <p:cNvSpPr/>
          <p:nvPr/>
        </p:nvSpPr>
        <p:spPr>
          <a:xfrm>
            <a:off x="11247443" y="1068314"/>
            <a:ext cx="854440" cy="5774696"/>
          </a:xfrm>
          <a:prstGeom prst="leftArrowCallout">
            <a:avLst/>
          </a:prstGeom>
          <a:solidFill>
            <a:srgbClr val="F2F25C"/>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2800" dirty="0">
                <a:solidFill>
                  <a:srgbClr val="002060"/>
                </a:solidFill>
                <a:cs typeface="B Badr" panose="00000400000000000000" pitchFamily="2" charset="-78"/>
              </a:rPr>
              <a:t>اسمی که می خواهیم مصغّرش کنیم</a:t>
            </a:r>
          </a:p>
        </p:txBody>
      </p:sp>
    </p:spTree>
    <p:extLst>
      <p:ext uri="{BB962C8B-B14F-4D97-AF65-F5344CB8AC3E}">
        <p14:creationId xmlns:p14="http://schemas.microsoft.com/office/powerpoint/2010/main" val="242174923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right)">
                                      <p:cBhvr>
                                        <p:cTn id="25" dur="500"/>
                                        <p:tgtEl>
                                          <p:spTgt spid="27"/>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right)">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right)">
                                      <p:cBhvr>
                                        <p:cTn id="33" dur="500"/>
                                        <p:tgtEl>
                                          <p:spTgt spid="28"/>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right)">
                                      <p:cBhvr>
                                        <p:cTn id="41" dur="500"/>
                                        <p:tgtEl>
                                          <p:spTgt spid="29"/>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right)">
                                      <p:cBhvr>
                                        <p:cTn id="49" dur="500"/>
                                        <p:tgtEl>
                                          <p:spTgt spid="30"/>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right)">
                                      <p:cBhvr>
                                        <p:cTn id="52" dur="5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right)">
                                      <p:cBhvr>
                                        <p:cTn id="57" dur="500"/>
                                        <p:tgtEl>
                                          <p:spTgt spid="32"/>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right)">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righ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500" fill="hold"/>
                                        <p:tgtEl>
                                          <p:spTgt spid="50"/>
                                        </p:tgtEl>
                                        <p:attrNameLst>
                                          <p:attrName>ppt_w</p:attrName>
                                        </p:attrNameLst>
                                      </p:cBhvr>
                                      <p:tavLst>
                                        <p:tav tm="0">
                                          <p:val>
                                            <p:fltVal val="0"/>
                                          </p:val>
                                        </p:tav>
                                        <p:tav tm="100000">
                                          <p:val>
                                            <p:strVal val="#ppt_w"/>
                                          </p:val>
                                        </p:tav>
                                      </p:tavLst>
                                    </p:anim>
                                    <p:anim calcmode="lin" valueType="num">
                                      <p:cBhvr>
                                        <p:cTn id="71" dur="500" fill="hold"/>
                                        <p:tgtEl>
                                          <p:spTgt spid="50"/>
                                        </p:tgtEl>
                                        <p:attrNameLst>
                                          <p:attrName>ppt_h</p:attrName>
                                        </p:attrNameLst>
                                      </p:cBhvr>
                                      <p:tavLst>
                                        <p:tav tm="0">
                                          <p:val>
                                            <p:fltVal val="0"/>
                                          </p:val>
                                        </p:tav>
                                        <p:tav tm="100000">
                                          <p:val>
                                            <p:strVal val="#ppt_h"/>
                                          </p:val>
                                        </p:tav>
                                      </p:tavLst>
                                    </p:anim>
                                    <p:animEffect transition="in" filter="fade">
                                      <p:cBhvr>
                                        <p:cTn id="72" dur="500"/>
                                        <p:tgtEl>
                                          <p:spTgt spid="50"/>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Effect transition="in" filter="fade">
                                      <p:cBhvr>
                                        <p:cTn id="79" dur="500"/>
                                        <p:tgtEl>
                                          <p:spTgt spid="51"/>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p:cTn id="84" dur="500" fill="hold"/>
                                        <p:tgtEl>
                                          <p:spTgt spid="52"/>
                                        </p:tgtEl>
                                        <p:attrNameLst>
                                          <p:attrName>ppt_w</p:attrName>
                                        </p:attrNameLst>
                                      </p:cBhvr>
                                      <p:tavLst>
                                        <p:tav tm="0">
                                          <p:val>
                                            <p:fltVal val="0"/>
                                          </p:val>
                                        </p:tav>
                                        <p:tav tm="100000">
                                          <p:val>
                                            <p:strVal val="#ppt_w"/>
                                          </p:val>
                                        </p:tav>
                                      </p:tavLst>
                                    </p:anim>
                                    <p:anim calcmode="lin" valueType="num">
                                      <p:cBhvr>
                                        <p:cTn id="85" dur="500" fill="hold"/>
                                        <p:tgtEl>
                                          <p:spTgt spid="52"/>
                                        </p:tgtEl>
                                        <p:attrNameLst>
                                          <p:attrName>ppt_h</p:attrName>
                                        </p:attrNameLst>
                                      </p:cBhvr>
                                      <p:tavLst>
                                        <p:tav tm="0">
                                          <p:val>
                                            <p:fltVal val="0"/>
                                          </p:val>
                                        </p:tav>
                                        <p:tav tm="100000">
                                          <p:val>
                                            <p:strVal val="#ppt_h"/>
                                          </p:val>
                                        </p:tav>
                                      </p:tavLst>
                                    </p:anim>
                                    <p:animEffect transition="in" filter="fade">
                                      <p:cBhvr>
                                        <p:cTn id="86" dur="500"/>
                                        <p:tgtEl>
                                          <p:spTgt spid="52"/>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p:cTn id="91" dur="500" fill="hold"/>
                                        <p:tgtEl>
                                          <p:spTgt spid="53"/>
                                        </p:tgtEl>
                                        <p:attrNameLst>
                                          <p:attrName>ppt_w</p:attrName>
                                        </p:attrNameLst>
                                      </p:cBhvr>
                                      <p:tavLst>
                                        <p:tav tm="0">
                                          <p:val>
                                            <p:fltVal val="0"/>
                                          </p:val>
                                        </p:tav>
                                        <p:tav tm="100000">
                                          <p:val>
                                            <p:strVal val="#ppt_w"/>
                                          </p:val>
                                        </p:tav>
                                      </p:tavLst>
                                    </p:anim>
                                    <p:anim calcmode="lin" valueType="num">
                                      <p:cBhvr>
                                        <p:cTn id="92" dur="500" fill="hold"/>
                                        <p:tgtEl>
                                          <p:spTgt spid="53"/>
                                        </p:tgtEl>
                                        <p:attrNameLst>
                                          <p:attrName>ppt_h</p:attrName>
                                        </p:attrNameLst>
                                      </p:cBhvr>
                                      <p:tavLst>
                                        <p:tav tm="0">
                                          <p:val>
                                            <p:fltVal val="0"/>
                                          </p:val>
                                        </p:tav>
                                        <p:tav tm="100000">
                                          <p:val>
                                            <p:strVal val="#ppt_h"/>
                                          </p:val>
                                        </p:tav>
                                      </p:tavLst>
                                    </p:anim>
                                    <p:animEffect transition="in" filter="fade">
                                      <p:cBhvr>
                                        <p:cTn id="93" dur="500"/>
                                        <p:tgtEl>
                                          <p:spTgt spid="53"/>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54"/>
                                        </p:tgtEl>
                                        <p:attrNameLst>
                                          <p:attrName>style.visibility</p:attrName>
                                        </p:attrNameLst>
                                      </p:cBhvr>
                                      <p:to>
                                        <p:strVal val="visible"/>
                                      </p:to>
                                    </p:set>
                                    <p:anim calcmode="lin" valueType="num">
                                      <p:cBhvr>
                                        <p:cTn id="98" dur="500" fill="hold"/>
                                        <p:tgtEl>
                                          <p:spTgt spid="54"/>
                                        </p:tgtEl>
                                        <p:attrNameLst>
                                          <p:attrName>ppt_w</p:attrName>
                                        </p:attrNameLst>
                                      </p:cBhvr>
                                      <p:tavLst>
                                        <p:tav tm="0">
                                          <p:val>
                                            <p:fltVal val="0"/>
                                          </p:val>
                                        </p:tav>
                                        <p:tav tm="100000">
                                          <p:val>
                                            <p:strVal val="#ppt_w"/>
                                          </p:val>
                                        </p:tav>
                                      </p:tavLst>
                                    </p:anim>
                                    <p:anim calcmode="lin" valueType="num">
                                      <p:cBhvr>
                                        <p:cTn id="99" dur="500" fill="hold"/>
                                        <p:tgtEl>
                                          <p:spTgt spid="54"/>
                                        </p:tgtEl>
                                        <p:attrNameLst>
                                          <p:attrName>ppt_h</p:attrName>
                                        </p:attrNameLst>
                                      </p:cBhvr>
                                      <p:tavLst>
                                        <p:tav tm="0">
                                          <p:val>
                                            <p:fltVal val="0"/>
                                          </p:val>
                                        </p:tav>
                                        <p:tav tm="100000">
                                          <p:val>
                                            <p:strVal val="#ppt_h"/>
                                          </p:val>
                                        </p:tav>
                                      </p:tavLst>
                                    </p:anim>
                                    <p:animEffect transition="in" filter="fade">
                                      <p:cBhvr>
                                        <p:cTn id="100" dur="500"/>
                                        <p:tgtEl>
                                          <p:spTgt spid="54"/>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55"/>
                                        </p:tgtEl>
                                        <p:attrNameLst>
                                          <p:attrName>style.visibility</p:attrName>
                                        </p:attrNameLst>
                                      </p:cBhvr>
                                      <p:to>
                                        <p:strVal val="visible"/>
                                      </p:to>
                                    </p:set>
                                    <p:anim calcmode="lin" valueType="num">
                                      <p:cBhvr>
                                        <p:cTn id="105" dur="500" fill="hold"/>
                                        <p:tgtEl>
                                          <p:spTgt spid="55"/>
                                        </p:tgtEl>
                                        <p:attrNameLst>
                                          <p:attrName>ppt_w</p:attrName>
                                        </p:attrNameLst>
                                      </p:cBhvr>
                                      <p:tavLst>
                                        <p:tav tm="0">
                                          <p:val>
                                            <p:fltVal val="0"/>
                                          </p:val>
                                        </p:tav>
                                        <p:tav tm="100000">
                                          <p:val>
                                            <p:strVal val="#ppt_w"/>
                                          </p:val>
                                        </p:tav>
                                      </p:tavLst>
                                    </p:anim>
                                    <p:anim calcmode="lin" valueType="num">
                                      <p:cBhvr>
                                        <p:cTn id="106" dur="500" fill="hold"/>
                                        <p:tgtEl>
                                          <p:spTgt spid="55"/>
                                        </p:tgtEl>
                                        <p:attrNameLst>
                                          <p:attrName>ppt_h</p:attrName>
                                        </p:attrNameLst>
                                      </p:cBhvr>
                                      <p:tavLst>
                                        <p:tav tm="0">
                                          <p:val>
                                            <p:fltVal val="0"/>
                                          </p:val>
                                        </p:tav>
                                        <p:tav tm="100000">
                                          <p:val>
                                            <p:strVal val="#ppt_h"/>
                                          </p:val>
                                        </p:tav>
                                      </p:tavLst>
                                    </p:anim>
                                    <p:animEffect transition="in" filter="fade">
                                      <p:cBhvr>
                                        <p:cTn id="10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27" grpId="0" animBg="1"/>
      <p:bldP spid="28" grpId="0" animBg="1"/>
      <p:bldP spid="29" grpId="0" animBg="1"/>
      <p:bldP spid="30" grpId="0" animBg="1"/>
      <p:bldP spid="32" grpId="0" animBg="1"/>
      <p:bldP spid="6" grpId="0" animBg="1"/>
      <p:bldP spid="36" grpId="0" animBg="1"/>
      <p:bldP spid="37" grpId="0" animBg="1"/>
      <p:bldP spid="38" grpId="0" animBg="1"/>
      <p:bldP spid="40" grpId="0" animBg="1"/>
      <p:bldP spid="41" grpId="0" animBg="1"/>
      <p:bldP spid="7" grpId="0" animBg="1"/>
      <p:bldP spid="50" grpId="0" animBg="1"/>
      <p:bldP spid="51" grpId="0" animBg="1"/>
      <p:bldP spid="52" grpId="0" animBg="1"/>
      <p:bldP spid="53" grpId="0" animBg="1"/>
      <p:bldP spid="54" grpId="0" animBg="1"/>
      <p:bldP spid="55" grpId="0" animBg="1"/>
      <p:bldP spid="34"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llout: Left Arrow 2">
            <a:extLst>
              <a:ext uri="{FF2B5EF4-FFF2-40B4-BE49-F238E27FC236}">
                <a16:creationId xmlns="" xmlns:a16="http://schemas.microsoft.com/office/drawing/2014/main" id="{CE359FDC-EFCF-430A-9EE0-74EAB69805B9}"/>
              </a:ext>
            </a:extLst>
          </p:cNvPr>
          <p:cNvSpPr/>
          <p:nvPr/>
        </p:nvSpPr>
        <p:spPr>
          <a:xfrm>
            <a:off x="11247443" y="1068314"/>
            <a:ext cx="854440" cy="5774696"/>
          </a:xfrm>
          <a:prstGeom prst="leftArrowCallout">
            <a:avLst/>
          </a:prstGeom>
          <a:solidFill>
            <a:srgbClr val="F2F25C"/>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2800" dirty="0">
                <a:solidFill>
                  <a:srgbClr val="002060"/>
                </a:solidFill>
                <a:cs typeface="B Badr" panose="00000400000000000000" pitchFamily="2" charset="-78"/>
              </a:rPr>
              <a:t>اسمی که می خواهیم مصغّرش کنیم</a:t>
            </a:r>
          </a:p>
        </p:txBody>
      </p:sp>
      <p:sp>
        <p:nvSpPr>
          <p:cNvPr id="8" name="Flowchart: Off-page Connector 7">
            <a:extLst>
              <a:ext uri="{FF2B5EF4-FFF2-40B4-BE49-F238E27FC236}">
                <a16:creationId xmlns="" xmlns:a16="http://schemas.microsoft.com/office/drawing/2014/main" id="{55E98FC1-E6EE-4BDA-B542-8FEC761FCE28}"/>
              </a:ext>
            </a:extLst>
          </p:cNvPr>
          <p:cNvSpPr/>
          <p:nvPr/>
        </p:nvSpPr>
        <p:spPr>
          <a:xfrm>
            <a:off x="5065377" y="509884"/>
            <a:ext cx="1980000" cy="523705"/>
          </a:xfrm>
          <a:prstGeom prst="flowChartOffpageConnector">
            <a:avLst/>
          </a:prstGeom>
          <a:no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600" dirty="0">
                <a:solidFill>
                  <a:srgbClr val="002060"/>
                </a:solidFill>
                <a:cs typeface="B Badr" panose="00000400000000000000" pitchFamily="2" charset="-78"/>
              </a:rPr>
              <a:t>نکات</a:t>
            </a:r>
          </a:p>
        </p:txBody>
      </p:sp>
      <p:sp>
        <p:nvSpPr>
          <p:cNvPr id="9" name="Cylinder 8">
            <a:extLst>
              <a:ext uri="{FF2B5EF4-FFF2-40B4-BE49-F238E27FC236}">
                <a16:creationId xmlns="" xmlns:a16="http://schemas.microsoft.com/office/drawing/2014/main" id="{264404D2-7904-43C7-8057-9BD692CE5FE9}"/>
              </a:ext>
            </a:extLst>
          </p:cNvPr>
          <p:cNvSpPr/>
          <p:nvPr/>
        </p:nvSpPr>
        <p:spPr>
          <a:xfrm>
            <a:off x="7864840" y="1274164"/>
            <a:ext cx="3342807" cy="3207895"/>
          </a:xfrm>
          <a:prstGeom prst="can">
            <a:avLst/>
          </a:prstGeom>
          <a:gradFill>
            <a:gsLst>
              <a:gs pos="29000">
                <a:schemeClr val="accent1">
                  <a:lumMod val="5000"/>
                  <a:lumOff val="95000"/>
                </a:schemeClr>
              </a:gs>
              <a:gs pos="75000">
                <a:srgbClr val="FFA3A3"/>
              </a:gs>
              <a:gs pos="100000">
                <a:schemeClr val="accent1">
                  <a:lumMod val="30000"/>
                  <a:lumOff val="70000"/>
                </a:schemeClr>
              </a:gs>
            </a:gsLst>
            <a:lin ang="13500000" scaled="1"/>
          </a:gra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800" dirty="0">
                <a:solidFill>
                  <a:srgbClr val="002060"/>
                </a:solidFill>
                <a:cs typeface="B Badr" panose="00000400000000000000" pitchFamily="2" charset="-78"/>
              </a:rPr>
              <a:t>چون بین تصغیر و جمع مکسّرِ کثره تنافی وجود دارد، هیچ جمع کثره ای مصغّر، و هیچ مصغّری، جمع کثره بسته نمی شود.</a:t>
            </a:r>
          </a:p>
        </p:txBody>
      </p:sp>
      <p:sp>
        <p:nvSpPr>
          <p:cNvPr id="31" name="Cylinder 30">
            <a:extLst>
              <a:ext uri="{FF2B5EF4-FFF2-40B4-BE49-F238E27FC236}">
                <a16:creationId xmlns="" xmlns:a16="http://schemas.microsoft.com/office/drawing/2014/main" id="{2CCFB4C8-AA1A-46A1-B547-22ABB825C275}"/>
              </a:ext>
            </a:extLst>
          </p:cNvPr>
          <p:cNvSpPr/>
          <p:nvPr/>
        </p:nvSpPr>
        <p:spPr>
          <a:xfrm>
            <a:off x="3987473" y="1244184"/>
            <a:ext cx="3342807" cy="3237875"/>
          </a:xfrm>
          <a:prstGeom prst="can">
            <a:avLst/>
          </a:prstGeom>
          <a:gradFill>
            <a:gsLst>
              <a:gs pos="29000">
                <a:schemeClr val="accent1">
                  <a:lumMod val="5000"/>
                  <a:lumOff val="95000"/>
                </a:schemeClr>
              </a:gs>
              <a:gs pos="75000">
                <a:srgbClr val="FFA3A3"/>
              </a:gs>
              <a:gs pos="100000">
                <a:schemeClr val="accent1">
                  <a:lumMod val="30000"/>
                  <a:lumOff val="70000"/>
                </a:schemeClr>
              </a:gs>
            </a:gsLst>
            <a:lin ang="13500000" scaled="1"/>
          </a:gra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800" dirty="0">
                <a:solidFill>
                  <a:srgbClr val="002060"/>
                </a:solidFill>
                <a:cs typeface="B Badr" panose="00000400000000000000" pitchFamily="2" charset="-78"/>
              </a:rPr>
              <a:t>جمع تکثیر(کثره) نمی تواند مصغّر شود و برای ساخت مصغّر از آن، باید غیر مستقیم اقدام کنیم.</a:t>
            </a:r>
          </a:p>
        </p:txBody>
      </p:sp>
      <p:sp>
        <p:nvSpPr>
          <p:cNvPr id="33" name="Cylinder 32">
            <a:extLst>
              <a:ext uri="{FF2B5EF4-FFF2-40B4-BE49-F238E27FC236}">
                <a16:creationId xmlns="" xmlns:a16="http://schemas.microsoft.com/office/drawing/2014/main" id="{395DAA96-D0B0-4269-8F25-7CAC38E588C6}"/>
              </a:ext>
            </a:extLst>
          </p:cNvPr>
          <p:cNvSpPr/>
          <p:nvPr/>
        </p:nvSpPr>
        <p:spPr>
          <a:xfrm>
            <a:off x="19162" y="1244184"/>
            <a:ext cx="3342807" cy="3237875"/>
          </a:xfrm>
          <a:prstGeom prst="can">
            <a:avLst/>
          </a:prstGeom>
          <a:gradFill>
            <a:gsLst>
              <a:gs pos="29000">
                <a:schemeClr val="accent1">
                  <a:lumMod val="5000"/>
                  <a:lumOff val="95000"/>
                </a:schemeClr>
              </a:gs>
              <a:gs pos="75000">
                <a:srgbClr val="FFA3A3"/>
              </a:gs>
              <a:gs pos="100000">
                <a:schemeClr val="accent1">
                  <a:lumMod val="30000"/>
                  <a:lumOff val="70000"/>
                </a:schemeClr>
              </a:gs>
            </a:gsLst>
            <a:lin ang="13500000" scaled="1"/>
          </a:gra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800" dirty="0">
                <a:solidFill>
                  <a:srgbClr val="002060"/>
                </a:solidFill>
                <a:cs typeface="B Badr" panose="00000400000000000000" pitchFamily="2" charset="-78"/>
              </a:rPr>
              <a:t>برای مصغّرکردن جمع </a:t>
            </a:r>
            <a:r>
              <a:rPr lang="fa-IR" sz="2800" dirty="0" smtClean="0">
                <a:solidFill>
                  <a:srgbClr val="002060"/>
                </a:solidFill>
                <a:cs typeface="B Badr" panose="00000400000000000000" pitchFamily="2" charset="-78"/>
              </a:rPr>
              <a:t>کثر</a:t>
            </a:r>
            <a:r>
              <a:rPr lang="fa-IR" sz="2800" dirty="0" smtClean="0">
                <a:solidFill>
                  <a:srgbClr val="002060"/>
                </a:solidFill>
                <a:latin typeface="Microsoft Uighur" panose="02000000000000000000" pitchFamily="2" charset="-78"/>
                <a:cs typeface="B Badr" panose="00000400000000000000" pitchFamily="2" charset="-78"/>
              </a:rPr>
              <a:t>ه، </a:t>
            </a:r>
            <a:r>
              <a:rPr lang="fa-IR" sz="2800" dirty="0">
                <a:solidFill>
                  <a:srgbClr val="002060"/>
                </a:solidFill>
                <a:latin typeface="Microsoft Uighur" panose="02000000000000000000" pitchFamily="2" charset="-78"/>
                <a:cs typeface="B Badr" panose="00000400000000000000" pitchFamily="2" charset="-78"/>
              </a:rPr>
              <a:t>یک راه حلّ وجود دارد</a:t>
            </a:r>
            <a:endParaRPr lang="fa-IR" sz="2800" dirty="0">
              <a:solidFill>
                <a:srgbClr val="002060"/>
              </a:solidFill>
              <a:cs typeface="B Badr" panose="00000400000000000000" pitchFamily="2" charset="-78"/>
            </a:endParaRPr>
          </a:p>
        </p:txBody>
      </p:sp>
      <p:sp>
        <p:nvSpPr>
          <p:cNvPr id="12" name="Flowchart: Magnetic Disk 11">
            <a:extLst>
              <a:ext uri="{FF2B5EF4-FFF2-40B4-BE49-F238E27FC236}">
                <a16:creationId xmlns="" xmlns:a16="http://schemas.microsoft.com/office/drawing/2014/main" id="{7BD4CF1A-1E19-438D-BB0B-C20D13B7DE5C}"/>
              </a:ext>
            </a:extLst>
          </p:cNvPr>
          <p:cNvSpPr/>
          <p:nvPr/>
        </p:nvSpPr>
        <p:spPr>
          <a:xfrm>
            <a:off x="8518849" y="1322774"/>
            <a:ext cx="1980000" cy="648000"/>
          </a:xfrm>
          <a:prstGeom prst="flowChartMagneticDisk">
            <a:avLst/>
          </a:prstGeom>
          <a:gradFill>
            <a:gsLst>
              <a:gs pos="45000">
                <a:schemeClr val="accent1">
                  <a:lumMod val="5000"/>
                  <a:lumOff val="95000"/>
                </a:schemeClr>
              </a:gs>
              <a:gs pos="65000">
                <a:srgbClr val="00B050"/>
              </a:gs>
              <a:gs pos="100000">
                <a:schemeClr val="accent1">
                  <a:lumMod val="30000"/>
                  <a:lumOff val="70000"/>
                </a:schemeClr>
              </a:gs>
            </a:gsLst>
            <a:lin ang="13500000" scaled="1"/>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dirty="0">
                <a:solidFill>
                  <a:srgbClr val="002060"/>
                </a:solidFill>
                <a:cs typeface="B Badr" panose="00000400000000000000" pitchFamily="2" charset="-78"/>
              </a:rPr>
              <a:t>نکته(1)</a:t>
            </a:r>
          </a:p>
        </p:txBody>
      </p:sp>
      <p:sp>
        <p:nvSpPr>
          <p:cNvPr id="39" name="Flowchart: Magnetic Disk 38">
            <a:extLst>
              <a:ext uri="{FF2B5EF4-FFF2-40B4-BE49-F238E27FC236}">
                <a16:creationId xmlns="" xmlns:a16="http://schemas.microsoft.com/office/drawing/2014/main" id="{5D1CC8A5-5151-497C-BBD9-1241D524FA2F}"/>
              </a:ext>
            </a:extLst>
          </p:cNvPr>
          <p:cNvSpPr/>
          <p:nvPr/>
        </p:nvSpPr>
        <p:spPr>
          <a:xfrm>
            <a:off x="633375" y="1322774"/>
            <a:ext cx="1980000" cy="648000"/>
          </a:xfrm>
          <a:prstGeom prst="flowChartMagneticDisk">
            <a:avLst/>
          </a:prstGeom>
          <a:gradFill>
            <a:gsLst>
              <a:gs pos="45000">
                <a:schemeClr val="accent1">
                  <a:lumMod val="5000"/>
                  <a:lumOff val="95000"/>
                </a:schemeClr>
              </a:gs>
              <a:gs pos="65000">
                <a:srgbClr val="00B050"/>
              </a:gs>
              <a:gs pos="100000">
                <a:schemeClr val="accent1">
                  <a:lumMod val="30000"/>
                  <a:lumOff val="70000"/>
                </a:schemeClr>
              </a:gs>
            </a:gsLst>
            <a:lin ang="13500000" scaled="1"/>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dirty="0">
                <a:solidFill>
                  <a:srgbClr val="002060"/>
                </a:solidFill>
                <a:cs typeface="B Badr" panose="00000400000000000000" pitchFamily="2" charset="-78"/>
              </a:rPr>
              <a:t>نکته(3)</a:t>
            </a:r>
          </a:p>
        </p:txBody>
      </p:sp>
      <p:sp>
        <p:nvSpPr>
          <p:cNvPr id="42" name="Flowchart: Magnetic Disk 41">
            <a:extLst>
              <a:ext uri="{FF2B5EF4-FFF2-40B4-BE49-F238E27FC236}">
                <a16:creationId xmlns="" xmlns:a16="http://schemas.microsoft.com/office/drawing/2014/main" id="{11B31768-FD9B-4BFE-9FB1-BE3CB988C941}"/>
              </a:ext>
            </a:extLst>
          </p:cNvPr>
          <p:cNvSpPr/>
          <p:nvPr/>
        </p:nvSpPr>
        <p:spPr>
          <a:xfrm>
            <a:off x="4687014" y="1322774"/>
            <a:ext cx="1980000" cy="648000"/>
          </a:xfrm>
          <a:prstGeom prst="flowChartMagneticDisk">
            <a:avLst/>
          </a:prstGeom>
          <a:gradFill>
            <a:gsLst>
              <a:gs pos="45000">
                <a:schemeClr val="accent1">
                  <a:lumMod val="5000"/>
                  <a:lumOff val="95000"/>
                </a:schemeClr>
              </a:gs>
              <a:gs pos="65000">
                <a:srgbClr val="00B050"/>
              </a:gs>
              <a:gs pos="100000">
                <a:schemeClr val="accent1">
                  <a:lumMod val="30000"/>
                  <a:lumOff val="70000"/>
                </a:schemeClr>
              </a:gs>
            </a:gsLst>
            <a:lin ang="13500000" scaled="1"/>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dirty="0">
                <a:solidFill>
                  <a:srgbClr val="002060"/>
                </a:solidFill>
                <a:cs typeface="B Badr" panose="00000400000000000000" pitchFamily="2" charset="-78"/>
              </a:rPr>
              <a:t>نکته(2)</a:t>
            </a:r>
          </a:p>
        </p:txBody>
      </p:sp>
      <p:sp>
        <p:nvSpPr>
          <p:cNvPr id="13" name="Speech Bubble: Rectangle with Corners Rounded 12">
            <a:extLst>
              <a:ext uri="{FF2B5EF4-FFF2-40B4-BE49-F238E27FC236}">
                <a16:creationId xmlns="" xmlns:a16="http://schemas.microsoft.com/office/drawing/2014/main" id="{EAE0F233-BE58-45E1-BDB6-B1DD608A254D}"/>
              </a:ext>
            </a:extLst>
          </p:cNvPr>
          <p:cNvSpPr/>
          <p:nvPr/>
        </p:nvSpPr>
        <p:spPr>
          <a:xfrm>
            <a:off x="633375" y="4560649"/>
            <a:ext cx="8435673" cy="2050013"/>
          </a:xfrm>
          <a:prstGeom prst="wedgeRoundRectCallout">
            <a:avLst>
              <a:gd name="adj1" fmla="val -44651"/>
              <a:gd name="adj2" fmla="val -129811"/>
              <a:gd name="adj3" fmla="val 16667"/>
            </a:avLst>
          </a:prstGeom>
          <a:no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600" dirty="0">
                <a:solidFill>
                  <a:srgbClr val="002060"/>
                </a:solidFill>
                <a:cs typeface="B Badr" panose="00000400000000000000" pitchFamily="2" charset="-78"/>
              </a:rPr>
              <a:t>1- مفردِ جمع مکسّر را بدست می آوریم(رجال= رَجُل)</a:t>
            </a:r>
          </a:p>
          <a:p>
            <a:pPr algn="r" rtl="1"/>
            <a:r>
              <a:rPr lang="fa-IR" sz="3600" dirty="0">
                <a:solidFill>
                  <a:srgbClr val="002060"/>
                </a:solidFill>
                <a:cs typeface="B Badr" panose="00000400000000000000" pitchFamily="2" charset="-78"/>
              </a:rPr>
              <a:t>2- آن مفرد را مصغَّر می کنیم(رَجُل = رُجَیل)</a:t>
            </a:r>
          </a:p>
          <a:p>
            <a:pPr algn="r" rtl="1"/>
            <a:r>
              <a:rPr lang="fa-IR" sz="3600" dirty="0">
                <a:solidFill>
                  <a:srgbClr val="002060"/>
                </a:solidFill>
                <a:cs typeface="B Badr" panose="00000400000000000000" pitchFamily="2" charset="-78"/>
              </a:rPr>
              <a:t>3-از آن مصغَّر،جمع سالم(مذکّر یا مؤنّث) می سازیم</a:t>
            </a:r>
          </a:p>
        </p:txBody>
      </p:sp>
      <p:sp>
        <p:nvSpPr>
          <p:cNvPr id="43" name="Thought Bubble: Cloud 42">
            <a:extLst>
              <a:ext uri="{FF2B5EF4-FFF2-40B4-BE49-F238E27FC236}">
                <a16:creationId xmlns="" xmlns:a16="http://schemas.microsoft.com/office/drawing/2014/main" id="{67569850-DDB7-409F-A167-3B6F160B3B19}"/>
              </a:ext>
            </a:extLst>
          </p:cNvPr>
          <p:cNvSpPr/>
          <p:nvPr/>
        </p:nvSpPr>
        <p:spPr>
          <a:xfrm>
            <a:off x="502971" y="1274164"/>
            <a:ext cx="9548735" cy="5774695"/>
          </a:xfrm>
          <a:prstGeom prst="cloudCallout">
            <a:avLst>
              <a:gd name="adj1" fmla="val 57976"/>
              <a:gd name="adj2" fmla="val 20927"/>
            </a:avLst>
          </a:prstGeom>
          <a:solidFill>
            <a:schemeClr val="bg1"/>
          </a:solidFill>
          <a:ln>
            <a:solidFill>
              <a:srgbClr val="00B0F0"/>
            </a:solidFill>
          </a:ln>
          <a:effectLst>
            <a:glow rad="139700">
              <a:schemeClr val="accent1">
                <a:satMod val="175000"/>
                <a:alpha val="40000"/>
              </a:schemeClr>
            </a:glow>
            <a:outerShdw blurRad="660400" dist="1435100" dir="13020000" sx="33000" sy="33000" algn="ctr"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fa-IR" sz="3200" dirty="0">
                <a:solidFill>
                  <a:srgbClr val="002060"/>
                </a:solidFill>
                <a:cs typeface="B Badr" panose="00000400000000000000" pitchFamily="2" charset="-78"/>
              </a:rPr>
              <a:t>لازم به ذکر است که مذکّر عاقل را با جمع مذکّر سالم و نیز مذکّر غیر عاقل و مؤنّث(چه عاقل و چه غیر عاقل) را با جمع مؤنّث سالم جمع می بندیم. مانند: رِجال- رَجُل = رُجَیلون(چون مذکّر عاقل است) دَراهِم – دِرهَم = دُرَیهِم= دُرَیهِمات(چون مذکّر هست ولی عاقل نیست. (غُرَف –</a:t>
            </a:r>
            <a:r>
              <a:rPr lang="fa-IR" sz="3200" dirty="0">
                <a:solidFill>
                  <a:srgbClr val="002060"/>
                </a:solidFill>
                <a:latin typeface="Microsoft Uighur" panose="02000000000000000000" pitchFamily="2" charset="-78"/>
                <a:cs typeface="B Badr" panose="00000400000000000000" pitchFamily="2" charset="-78"/>
              </a:rPr>
              <a:t>غرفَة= غرَیفَة = غُرَیفات) چون مؤنّث است.</a:t>
            </a:r>
            <a:endParaRPr lang="fa-IR" sz="3200" dirty="0">
              <a:solidFill>
                <a:srgbClr val="002060"/>
              </a:solidFill>
              <a:cs typeface="B Badr" panose="00000400000000000000" pitchFamily="2" charset="-78"/>
            </a:endParaRPr>
          </a:p>
        </p:txBody>
      </p:sp>
      <p:sp>
        <p:nvSpPr>
          <p:cNvPr id="15" name="Scroll: Horizontal 14">
            <a:extLst>
              <a:ext uri="{FF2B5EF4-FFF2-40B4-BE49-F238E27FC236}">
                <a16:creationId xmlns="" xmlns:a16="http://schemas.microsoft.com/office/drawing/2014/main" id="{D6355F92-7A5D-4D63-AE31-4534FFC915FB}"/>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16" name="Cube 15">
            <a:extLst>
              <a:ext uri="{FF2B5EF4-FFF2-40B4-BE49-F238E27FC236}">
                <a16:creationId xmlns="" xmlns:a16="http://schemas.microsoft.com/office/drawing/2014/main" id="{2C0BA308-1303-4FA8-8BD0-52DFD458E1D0}"/>
              </a:ext>
            </a:extLst>
          </p:cNvPr>
          <p:cNvSpPr/>
          <p:nvPr/>
        </p:nvSpPr>
        <p:spPr>
          <a:xfrm>
            <a:off x="10121883" y="420315"/>
            <a:ext cx="1980000" cy="648000"/>
          </a:xfrm>
          <a:prstGeom prst="cube">
            <a:avLst>
              <a:gd name="adj" fmla="val 2065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a:solidFill>
                  <a:srgbClr val="002060"/>
                </a:solidFill>
                <a:cs typeface="B Badr" panose="00000400000000000000" pitchFamily="2" charset="-78"/>
              </a:rPr>
              <a:t>4-مصغّر</a:t>
            </a:r>
            <a:endParaRPr lang="fa-IR" sz="2800" b="1" dirty="0">
              <a:solidFill>
                <a:srgbClr val="002060"/>
              </a:solidFill>
              <a:cs typeface="B Badr" panose="00000400000000000000" pitchFamily="2" charset="-78"/>
            </a:endParaRPr>
          </a:p>
        </p:txBody>
      </p:sp>
      <p:sp>
        <p:nvSpPr>
          <p:cNvPr id="17" name="Cube 16">
            <a:extLst>
              <a:ext uri="{FF2B5EF4-FFF2-40B4-BE49-F238E27FC236}">
                <a16:creationId xmlns="" xmlns:a16="http://schemas.microsoft.com/office/drawing/2014/main" id="{F2A3F281-89B0-4FC3-87A3-DF04E58E5D27}"/>
              </a:ext>
            </a:extLst>
          </p:cNvPr>
          <p:cNvSpPr/>
          <p:nvPr/>
        </p:nvSpPr>
        <p:spPr>
          <a:xfrm>
            <a:off x="10217133" y="-23110"/>
            <a:ext cx="1899919" cy="494894"/>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Tree>
    <p:extLst>
      <p:ext uri="{BB962C8B-B14F-4D97-AF65-F5344CB8AC3E}">
        <p14:creationId xmlns:p14="http://schemas.microsoft.com/office/powerpoint/2010/main" val="47099175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up)">
                                      <p:cBhvr>
                                        <p:cTn id="25" dur="500"/>
                                        <p:tgtEl>
                                          <p:spTgt spid="4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up)">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up)">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500" fill="hold"/>
                                        <p:tgtEl>
                                          <p:spTgt spid="43"/>
                                        </p:tgtEl>
                                        <p:attrNameLst>
                                          <p:attrName>ppt_w</p:attrName>
                                        </p:attrNameLst>
                                      </p:cBhvr>
                                      <p:tavLst>
                                        <p:tav tm="0">
                                          <p:val>
                                            <p:fltVal val="0"/>
                                          </p:val>
                                        </p:tav>
                                        <p:tav tm="100000">
                                          <p:val>
                                            <p:strVal val="#ppt_w"/>
                                          </p:val>
                                        </p:tav>
                                      </p:tavLst>
                                    </p:anim>
                                    <p:anim calcmode="lin" valueType="num">
                                      <p:cBhvr>
                                        <p:cTn id="47" dur="500" fill="hold"/>
                                        <p:tgtEl>
                                          <p:spTgt spid="43"/>
                                        </p:tgtEl>
                                        <p:attrNameLst>
                                          <p:attrName>ppt_h</p:attrName>
                                        </p:attrNameLst>
                                      </p:cBhvr>
                                      <p:tavLst>
                                        <p:tav tm="0">
                                          <p:val>
                                            <p:fltVal val="0"/>
                                          </p:val>
                                        </p:tav>
                                        <p:tav tm="100000">
                                          <p:val>
                                            <p:strVal val="#ppt_h"/>
                                          </p:val>
                                        </p:tav>
                                      </p:tavLst>
                                    </p:anim>
                                    <p:animEffect transition="in" filter="fade">
                                      <p:cBhvr>
                                        <p:cTn id="4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31" grpId="0" animBg="1"/>
      <p:bldP spid="33" grpId="0" animBg="1"/>
      <p:bldP spid="12" grpId="0" animBg="1"/>
      <p:bldP spid="39" grpId="0" animBg="1"/>
      <p:bldP spid="42" grpId="0" animBg="1"/>
      <p:bldP spid="13" grpId="0" animBg="1"/>
      <p:bldP spid="43"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llout: Left Arrow 2">
            <a:extLst>
              <a:ext uri="{FF2B5EF4-FFF2-40B4-BE49-F238E27FC236}">
                <a16:creationId xmlns="" xmlns:a16="http://schemas.microsoft.com/office/drawing/2014/main" id="{CE359FDC-EFCF-430A-9EE0-74EAB69805B9}"/>
              </a:ext>
            </a:extLst>
          </p:cNvPr>
          <p:cNvSpPr/>
          <p:nvPr/>
        </p:nvSpPr>
        <p:spPr>
          <a:xfrm>
            <a:off x="11247443" y="1068314"/>
            <a:ext cx="854440" cy="5774696"/>
          </a:xfrm>
          <a:prstGeom prst="leftArrowCallout">
            <a:avLst/>
          </a:prstGeom>
          <a:solidFill>
            <a:srgbClr val="F2F25C"/>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2800" dirty="0">
                <a:solidFill>
                  <a:srgbClr val="002060"/>
                </a:solidFill>
                <a:cs typeface="B Badr" panose="00000400000000000000" pitchFamily="2" charset="-78"/>
              </a:rPr>
              <a:t>اسمی که می خواهیم مصغّرش کنیم</a:t>
            </a:r>
          </a:p>
        </p:txBody>
      </p:sp>
      <p:sp>
        <p:nvSpPr>
          <p:cNvPr id="10" name="Flowchart: Internal Storage 9">
            <a:extLst>
              <a:ext uri="{FF2B5EF4-FFF2-40B4-BE49-F238E27FC236}">
                <a16:creationId xmlns="" xmlns:a16="http://schemas.microsoft.com/office/drawing/2014/main" id="{370F3D2C-94DB-453F-99F9-025A392E7706}"/>
              </a:ext>
            </a:extLst>
          </p:cNvPr>
          <p:cNvSpPr/>
          <p:nvPr/>
        </p:nvSpPr>
        <p:spPr>
          <a:xfrm>
            <a:off x="9041883" y="3429000"/>
            <a:ext cx="2160000" cy="1163444"/>
          </a:xfrm>
          <a:prstGeom prst="flowChartInternalStorage">
            <a:avLst/>
          </a:prstGeom>
          <a:noFill/>
          <a:ln w="38100">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smtClean="0">
                <a:solidFill>
                  <a:srgbClr val="002060"/>
                </a:solidFill>
                <a:cs typeface="B Badr" panose="00000400000000000000" pitchFamily="2" charset="-78"/>
              </a:rPr>
              <a:t>9- </a:t>
            </a:r>
            <a:r>
              <a:rPr lang="fa-IR" sz="2800" dirty="0">
                <a:solidFill>
                  <a:srgbClr val="002060"/>
                </a:solidFill>
                <a:cs typeface="B Badr" panose="00000400000000000000" pitchFamily="2" charset="-78"/>
              </a:rPr>
              <a:t>اگر مؤنث معنوی باشد</a:t>
            </a:r>
          </a:p>
        </p:txBody>
      </p:sp>
      <p:cxnSp>
        <p:nvCxnSpPr>
          <p:cNvPr id="13" name="Straight Arrow Connector 12">
            <a:extLst>
              <a:ext uri="{FF2B5EF4-FFF2-40B4-BE49-F238E27FC236}">
                <a16:creationId xmlns="" xmlns:a16="http://schemas.microsoft.com/office/drawing/2014/main" id="{98F13999-10D5-4468-8DEA-86851A10EA8C}"/>
              </a:ext>
            </a:extLst>
          </p:cNvPr>
          <p:cNvCxnSpPr>
            <a:cxnSpLocks/>
            <a:stCxn id="10" idx="1"/>
            <a:endCxn id="21" idx="3"/>
          </p:cNvCxnSpPr>
          <p:nvPr/>
        </p:nvCxnSpPr>
        <p:spPr>
          <a:xfrm flipH="1" flipV="1">
            <a:off x="8174288" y="2546544"/>
            <a:ext cx="867595" cy="14641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247048E8-782A-4911-93F0-2C3AF241FFAD}"/>
              </a:ext>
            </a:extLst>
          </p:cNvPr>
          <p:cNvCxnSpPr>
            <a:cxnSpLocks/>
            <a:stCxn id="10" idx="1"/>
          </p:cNvCxnSpPr>
          <p:nvPr/>
        </p:nvCxnSpPr>
        <p:spPr>
          <a:xfrm flipH="1">
            <a:off x="8219848" y="4010722"/>
            <a:ext cx="822035" cy="16667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Arrow: Pentagon 20">
            <a:extLst>
              <a:ext uri="{FF2B5EF4-FFF2-40B4-BE49-F238E27FC236}">
                <a16:creationId xmlns="" xmlns:a16="http://schemas.microsoft.com/office/drawing/2014/main" id="{41303101-ED1D-4B59-998C-804AE742692E}"/>
              </a:ext>
            </a:extLst>
          </p:cNvPr>
          <p:cNvSpPr/>
          <p:nvPr/>
        </p:nvSpPr>
        <p:spPr>
          <a:xfrm>
            <a:off x="5549035" y="1916544"/>
            <a:ext cx="2625253" cy="1260000"/>
          </a:xfrm>
          <a:prstGeom prst="homePlate">
            <a:avLst/>
          </a:prstGeom>
          <a:solidFill>
            <a:srgbClr val="D5FB9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a:solidFill>
                  <a:srgbClr val="002060"/>
                </a:solidFill>
                <a:cs typeface="B Badr" panose="00000400000000000000" pitchFamily="2" charset="-78"/>
              </a:rPr>
              <a:t>سه حرفی باشد</a:t>
            </a:r>
          </a:p>
        </p:txBody>
      </p:sp>
      <p:sp>
        <p:nvSpPr>
          <p:cNvPr id="28" name="Arrow: Pentagon 27">
            <a:extLst>
              <a:ext uri="{FF2B5EF4-FFF2-40B4-BE49-F238E27FC236}">
                <a16:creationId xmlns="" xmlns:a16="http://schemas.microsoft.com/office/drawing/2014/main" id="{BB1846AA-6F89-430D-82D2-615279BC314F}"/>
              </a:ext>
            </a:extLst>
          </p:cNvPr>
          <p:cNvSpPr/>
          <p:nvPr/>
        </p:nvSpPr>
        <p:spPr>
          <a:xfrm>
            <a:off x="5549035" y="5006302"/>
            <a:ext cx="2625253" cy="1260000"/>
          </a:xfrm>
          <a:prstGeom prst="homePlate">
            <a:avLst/>
          </a:prstGeom>
          <a:solidFill>
            <a:srgbClr val="D5FB9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2060"/>
                </a:solidFill>
                <a:cs typeface="B Badr" panose="00000400000000000000" pitchFamily="2" charset="-78"/>
              </a:rPr>
              <a:t>بیش از سه حرف باشد</a:t>
            </a:r>
          </a:p>
        </p:txBody>
      </p:sp>
      <p:sp>
        <p:nvSpPr>
          <p:cNvPr id="30" name="Arrow: Pentagon 29">
            <a:extLst>
              <a:ext uri="{FF2B5EF4-FFF2-40B4-BE49-F238E27FC236}">
                <a16:creationId xmlns="" xmlns:a16="http://schemas.microsoft.com/office/drawing/2014/main" id="{17FC65EC-E969-42B4-AD1C-FBFEA36C955C}"/>
              </a:ext>
            </a:extLst>
          </p:cNvPr>
          <p:cNvSpPr/>
          <p:nvPr/>
        </p:nvSpPr>
        <p:spPr>
          <a:xfrm>
            <a:off x="1049311" y="1948981"/>
            <a:ext cx="4354285" cy="1260000"/>
          </a:xfrm>
          <a:prstGeom prst="homePlat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2060"/>
                </a:solidFill>
                <a:cs typeface="B Badr" panose="00000400000000000000" pitchFamily="2" charset="-78"/>
              </a:rPr>
              <a:t>تاء در مصغر آن می آید.</a:t>
            </a:r>
          </a:p>
          <a:p>
            <a:pPr algn="ctr" rtl="1"/>
            <a:r>
              <a:rPr lang="fa-IR" sz="3200" dirty="0">
                <a:solidFill>
                  <a:srgbClr val="FF0000"/>
                </a:solidFill>
                <a:cs typeface="B Badr" panose="00000400000000000000" pitchFamily="2" charset="-78"/>
              </a:rPr>
              <a:t>مانند: دار=  دوَ یرَة</a:t>
            </a:r>
          </a:p>
        </p:txBody>
      </p:sp>
      <p:sp>
        <p:nvSpPr>
          <p:cNvPr id="31" name="Arrow: Pentagon 30">
            <a:extLst>
              <a:ext uri="{FF2B5EF4-FFF2-40B4-BE49-F238E27FC236}">
                <a16:creationId xmlns="" xmlns:a16="http://schemas.microsoft.com/office/drawing/2014/main" id="{0D8B9350-D41F-4644-8821-713ED1B9EBC6}"/>
              </a:ext>
            </a:extLst>
          </p:cNvPr>
          <p:cNvSpPr/>
          <p:nvPr/>
        </p:nvSpPr>
        <p:spPr>
          <a:xfrm>
            <a:off x="1044406" y="5006302"/>
            <a:ext cx="4354284" cy="1260000"/>
          </a:xfrm>
          <a:prstGeom prst="homePlat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2060"/>
                </a:solidFill>
                <a:cs typeface="B Badr" panose="00000400000000000000" pitchFamily="2" charset="-78"/>
              </a:rPr>
              <a:t>علامت تأنیث در مصغّر نمی آید.</a:t>
            </a:r>
          </a:p>
          <a:p>
            <a:pPr algn="ctr" rtl="1"/>
            <a:r>
              <a:rPr lang="fa-IR" sz="2800" dirty="0">
                <a:solidFill>
                  <a:srgbClr val="FF0000"/>
                </a:solidFill>
                <a:cs typeface="B Badr" panose="00000400000000000000" pitchFamily="2" charset="-78"/>
              </a:rPr>
              <a:t>مانند: عَقرَب = عُقَیرِب</a:t>
            </a:r>
          </a:p>
        </p:txBody>
      </p:sp>
      <p:sp>
        <p:nvSpPr>
          <p:cNvPr id="14" name="Scroll: Horizontal 13">
            <a:extLst>
              <a:ext uri="{FF2B5EF4-FFF2-40B4-BE49-F238E27FC236}">
                <a16:creationId xmlns="" xmlns:a16="http://schemas.microsoft.com/office/drawing/2014/main" id="{AA59C0E3-B6C8-4D74-B010-14E5E99735A2}"/>
              </a:ext>
            </a:extLst>
          </p:cNvPr>
          <p:cNvSpPr/>
          <p:nvPr/>
        </p:nvSpPr>
        <p:spPr>
          <a:xfrm>
            <a:off x="4839414" y="-3287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15" name="Cube 14">
            <a:extLst>
              <a:ext uri="{FF2B5EF4-FFF2-40B4-BE49-F238E27FC236}">
                <a16:creationId xmlns="" xmlns:a16="http://schemas.microsoft.com/office/drawing/2014/main" id="{1571C330-B42B-478E-840C-E70D347C7197}"/>
              </a:ext>
            </a:extLst>
          </p:cNvPr>
          <p:cNvSpPr/>
          <p:nvPr/>
        </p:nvSpPr>
        <p:spPr>
          <a:xfrm>
            <a:off x="10121883" y="420315"/>
            <a:ext cx="1980000" cy="648000"/>
          </a:xfrm>
          <a:prstGeom prst="cube">
            <a:avLst>
              <a:gd name="adj" fmla="val 2065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dirty="0">
                <a:solidFill>
                  <a:srgbClr val="002060"/>
                </a:solidFill>
                <a:cs typeface="B Badr" panose="00000400000000000000" pitchFamily="2" charset="-78"/>
              </a:rPr>
              <a:t>4-مصغّر</a:t>
            </a:r>
          </a:p>
        </p:txBody>
      </p:sp>
      <p:sp>
        <p:nvSpPr>
          <p:cNvPr id="16" name="Cube 15">
            <a:extLst>
              <a:ext uri="{FF2B5EF4-FFF2-40B4-BE49-F238E27FC236}">
                <a16:creationId xmlns="" xmlns:a16="http://schemas.microsoft.com/office/drawing/2014/main" id="{F2A3F281-89B0-4FC3-87A3-DF04E58E5D27}"/>
              </a:ext>
            </a:extLst>
          </p:cNvPr>
          <p:cNvSpPr/>
          <p:nvPr/>
        </p:nvSpPr>
        <p:spPr>
          <a:xfrm>
            <a:off x="10217133" y="-23110"/>
            <a:ext cx="1899919" cy="494894"/>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Tree>
    <p:extLst>
      <p:ext uri="{BB962C8B-B14F-4D97-AF65-F5344CB8AC3E}">
        <p14:creationId xmlns:p14="http://schemas.microsoft.com/office/powerpoint/2010/main" val="309000733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righ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21" grpId="0" animBg="1"/>
      <p:bldP spid="28"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ight Brace 14">
            <a:extLst>
              <a:ext uri="{FF2B5EF4-FFF2-40B4-BE49-F238E27FC236}">
                <a16:creationId xmlns:a16="http://schemas.microsoft.com/office/drawing/2014/main" xmlns="" id="{E071E03E-C2D7-4B1F-9C9C-9AC9D84A68F6}"/>
              </a:ext>
            </a:extLst>
          </p:cNvPr>
          <p:cNvSpPr/>
          <p:nvPr/>
        </p:nvSpPr>
        <p:spPr>
          <a:xfrm>
            <a:off x="8957388" y="155425"/>
            <a:ext cx="640865" cy="6487980"/>
          </a:xfrm>
          <a:prstGeom prst="rightBrace">
            <a:avLst>
              <a:gd name="adj1" fmla="val 35322"/>
              <a:gd name="adj2" fmla="val 50000"/>
            </a:avLst>
          </a:prstGeom>
          <a:ln w="57150">
            <a:solidFill>
              <a:schemeClr val="bg2">
                <a:lumMod val="50000"/>
              </a:schemeClr>
            </a:solidFill>
          </a:ln>
        </p:spPr>
        <p:style>
          <a:lnRef idx="1">
            <a:schemeClr val="accent2"/>
          </a:lnRef>
          <a:fillRef idx="0">
            <a:schemeClr val="accent2"/>
          </a:fillRef>
          <a:effectRef idx="0">
            <a:schemeClr val="accent2"/>
          </a:effectRef>
          <a:fontRef idx="minor">
            <a:schemeClr val="tx1"/>
          </a:fontRef>
        </p:style>
        <p:txBody>
          <a:bodyPr rtlCol="1" anchor="ctr"/>
          <a:lstStyle/>
          <a:p>
            <a:pPr algn="ctr"/>
            <a:endParaRPr lang="fa-IR">
              <a:solidFill>
                <a:srgbClr val="FFFFFF"/>
              </a:solidFill>
            </a:endParaRPr>
          </a:p>
        </p:txBody>
      </p:sp>
      <p:sp>
        <p:nvSpPr>
          <p:cNvPr id="4" name="Plaque 3">
            <a:extLst>
              <a:ext uri="{FF2B5EF4-FFF2-40B4-BE49-F238E27FC236}">
                <a16:creationId xmlns:a16="http://schemas.microsoft.com/office/drawing/2014/main" xmlns="" id="{DF0F5B52-CB62-41C5-AC92-93F890F4565D}"/>
              </a:ext>
            </a:extLst>
          </p:cNvPr>
          <p:cNvSpPr/>
          <p:nvPr/>
        </p:nvSpPr>
        <p:spPr>
          <a:xfrm>
            <a:off x="224945" y="180651"/>
            <a:ext cx="6408000" cy="1080000"/>
          </a:xfrm>
          <a:prstGeom prst="plaque">
            <a:avLst/>
          </a:prstGeom>
          <a:noFill/>
        </p:spPr>
        <p:style>
          <a:lnRef idx="3">
            <a:schemeClr val="lt1"/>
          </a:lnRef>
          <a:fillRef idx="1">
            <a:schemeClr val="accent2"/>
          </a:fillRef>
          <a:effectRef idx="1">
            <a:schemeClr val="accent2"/>
          </a:effectRef>
          <a:fontRef idx="minor">
            <a:schemeClr val="lt1"/>
          </a:fontRef>
        </p:style>
        <p:txBody>
          <a:bodyPr rtlCol="1" anchor="t"/>
          <a:lstStyle/>
          <a:p>
            <a:pPr algn="justLow" rtl="1"/>
            <a:r>
              <a:rPr lang="fa-IR" sz="2800" b="1" dirty="0">
                <a:solidFill>
                  <a:srgbClr val="002060"/>
                </a:solidFill>
                <a:cs typeface="B Badr" panose="00000400000000000000" pitchFamily="2" charset="-78"/>
              </a:rPr>
              <a:t>اسمی است که ختم شود به الف ثابته(الفی که عارضی نیست)و بعدش هم همزه نباشد. </a:t>
            </a:r>
            <a:r>
              <a:rPr lang="fa-IR" sz="2800" b="1" dirty="0">
                <a:solidFill>
                  <a:srgbClr val="C00000"/>
                </a:solidFill>
                <a:cs typeface="B Badr" panose="00000400000000000000" pitchFamily="2" charset="-78"/>
              </a:rPr>
              <a:t>مانند:عیسی</a:t>
            </a:r>
            <a:endParaRPr lang="fa-IR" sz="3600" dirty="0">
              <a:solidFill>
                <a:srgbClr val="C00000"/>
              </a:solidFill>
              <a:cs typeface="B Badr" panose="00000400000000000000" pitchFamily="2" charset="-78"/>
            </a:endParaRPr>
          </a:p>
        </p:txBody>
      </p:sp>
      <p:sp>
        <p:nvSpPr>
          <p:cNvPr id="33" name="Plaque 32">
            <a:extLst>
              <a:ext uri="{FF2B5EF4-FFF2-40B4-BE49-F238E27FC236}">
                <a16:creationId xmlns:a16="http://schemas.microsoft.com/office/drawing/2014/main" xmlns="" id="{3F7D29AE-FC5D-42B9-96A6-B490B5BE1251}"/>
              </a:ext>
            </a:extLst>
          </p:cNvPr>
          <p:cNvSpPr/>
          <p:nvPr/>
        </p:nvSpPr>
        <p:spPr>
          <a:xfrm>
            <a:off x="225595" y="1409407"/>
            <a:ext cx="6408000" cy="1080000"/>
          </a:xfrm>
          <a:prstGeom prst="plaque">
            <a:avLst/>
          </a:prstGeom>
          <a:noFill/>
        </p:spPr>
        <p:style>
          <a:lnRef idx="3">
            <a:schemeClr val="lt1"/>
          </a:lnRef>
          <a:fillRef idx="1">
            <a:schemeClr val="accent2"/>
          </a:fillRef>
          <a:effectRef idx="1">
            <a:schemeClr val="accent2"/>
          </a:effectRef>
          <a:fontRef idx="minor">
            <a:schemeClr val="lt1"/>
          </a:fontRef>
        </p:style>
        <p:txBody>
          <a:bodyPr rtlCol="1" anchor="t"/>
          <a:lstStyle/>
          <a:p>
            <a:pPr algn="r" rtl="1"/>
            <a:r>
              <a:rPr lang="fa-IR" sz="2800" b="1" dirty="0">
                <a:solidFill>
                  <a:srgbClr val="002060"/>
                </a:solidFill>
                <a:cs typeface="B Badr" panose="00000400000000000000" pitchFamily="2" charset="-78"/>
              </a:rPr>
              <a:t>اسمی است که ختم شود به همزه ای که قبلش الف زائده باشد </a:t>
            </a:r>
            <a:r>
              <a:rPr lang="fa-IR" sz="2800" b="1" dirty="0">
                <a:solidFill>
                  <a:srgbClr val="0070C0"/>
                </a:solidFill>
                <a:cs typeface="B Badr" panose="00000400000000000000" pitchFamily="2" charset="-78"/>
              </a:rPr>
              <a:t>(اء)</a:t>
            </a:r>
            <a:r>
              <a:rPr lang="fa-IR" sz="2800" b="1" dirty="0">
                <a:solidFill>
                  <a:srgbClr val="002060"/>
                </a:solidFill>
                <a:cs typeface="B Badr" panose="00000400000000000000" pitchFamily="2" charset="-78"/>
              </a:rPr>
              <a:t> . </a:t>
            </a:r>
            <a:r>
              <a:rPr lang="fa-IR" sz="3200" b="1" dirty="0">
                <a:solidFill>
                  <a:srgbClr val="C00000"/>
                </a:solidFill>
                <a:cs typeface="B Badr" panose="00000400000000000000" pitchFamily="2" charset="-78"/>
              </a:rPr>
              <a:t>مانند: حَمرَاء</a:t>
            </a:r>
            <a:endParaRPr lang="fa-IR" sz="3600" dirty="0">
              <a:solidFill>
                <a:srgbClr val="C00000"/>
              </a:solidFill>
              <a:cs typeface="B Badr" panose="00000400000000000000" pitchFamily="2" charset="-78"/>
            </a:endParaRPr>
          </a:p>
        </p:txBody>
      </p:sp>
      <p:sp>
        <p:nvSpPr>
          <p:cNvPr id="35" name="Plaque 34">
            <a:extLst>
              <a:ext uri="{FF2B5EF4-FFF2-40B4-BE49-F238E27FC236}">
                <a16:creationId xmlns:a16="http://schemas.microsoft.com/office/drawing/2014/main" xmlns="" id="{3869EB50-21C8-4551-9137-3EA84A0B983D}"/>
              </a:ext>
            </a:extLst>
          </p:cNvPr>
          <p:cNvSpPr/>
          <p:nvPr/>
        </p:nvSpPr>
        <p:spPr>
          <a:xfrm>
            <a:off x="224945" y="2753189"/>
            <a:ext cx="6408000" cy="1080000"/>
          </a:xfrm>
          <a:prstGeom prst="plaque">
            <a:avLst/>
          </a:prstGeom>
          <a:noFill/>
        </p:spPr>
        <p:style>
          <a:lnRef idx="3">
            <a:schemeClr val="lt1"/>
          </a:lnRef>
          <a:fillRef idx="1">
            <a:schemeClr val="accent2"/>
          </a:fillRef>
          <a:effectRef idx="1">
            <a:schemeClr val="accent2"/>
          </a:effectRef>
          <a:fontRef idx="minor">
            <a:schemeClr val="lt1"/>
          </a:fontRef>
        </p:style>
        <p:txBody>
          <a:bodyPr rtlCol="1" anchor="t"/>
          <a:lstStyle/>
          <a:p>
            <a:pPr algn="justLow" rtl="1"/>
            <a:r>
              <a:rPr lang="fa-IR" sz="2800" b="1" dirty="0">
                <a:solidFill>
                  <a:srgbClr val="002060"/>
                </a:solidFill>
                <a:cs typeface="B Badr" panose="00000400000000000000" pitchFamily="2" charset="-78"/>
              </a:rPr>
              <a:t>اسمی است که ختم شود به یاء ثابته(یائی که عارضی نباشد) و یاء هم مشدّده نباشد. </a:t>
            </a:r>
            <a:r>
              <a:rPr lang="fa-IR" sz="2800" b="1" dirty="0">
                <a:solidFill>
                  <a:srgbClr val="C00000"/>
                </a:solidFill>
                <a:cs typeface="B Badr" panose="00000400000000000000" pitchFamily="2" charset="-78"/>
              </a:rPr>
              <a:t>مانند: </a:t>
            </a:r>
            <a:r>
              <a:rPr lang="fa-IR" sz="2800" dirty="0">
                <a:solidFill>
                  <a:srgbClr val="C00000"/>
                </a:solidFill>
                <a:cs typeface="B Badr" panose="00000400000000000000" pitchFamily="2" charset="-78"/>
              </a:rPr>
              <a:t>قاضي</a:t>
            </a:r>
            <a:endParaRPr lang="fa-IR" sz="3600" dirty="0">
              <a:solidFill>
                <a:srgbClr val="C00000"/>
              </a:solidFill>
              <a:cs typeface="B Badr" panose="00000400000000000000" pitchFamily="2" charset="-78"/>
            </a:endParaRPr>
          </a:p>
        </p:txBody>
      </p:sp>
      <p:sp>
        <p:nvSpPr>
          <p:cNvPr id="36" name="Plaque 35">
            <a:extLst>
              <a:ext uri="{FF2B5EF4-FFF2-40B4-BE49-F238E27FC236}">
                <a16:creationId xmlns:a16="http://schemas.microsoft.com/office/drawing/2014/main" xmlns="" id="{AEEFDC4B-798E-44A4-9F5B-D028CC528BA2}"/>
              </a:ext>
            </a:extLst>
          </p:cNvPr>
          <p:cNvSpPr/>
          <p:nvPr/>
        </p:nvSpPr>
        <p:spPr>
          <a:xfrm>
            <a:off x="224945" y="4061651"/>
            <a:ext cx="6408000" cy="1080000"/>
          </a:xfrm>
          <a:prstGeom prst="plaque">
            <a:avLst/>
          </a:prstGeom>
          <a:noFill/>
        </p:spPr>
        <p:style>
          <a:lnRef idx="3">
            <a:schemeClr val="lt1"/>
          </a:lnRef>
          <a:fillRef idx="1">
            <a:schemeClr val="accent2"/>
          </a:fillRef>
          <a:effectRef idx="1">
            <a:schemeClr val="accent2"/>
          </a:effectRef>
          <a:fontRef idx="minor">
            <a:schemeClr val="lt1"/>
          </a:fontRef>
        </p:style>
        <p:txBody>
          <a:bodyPr rtlCol="1" anchor="t"/>
          <a:lstStyle/>
          <a:p>
            <a:pPr algn="justLow" rtl="1"/>
            <a:r>
              <a:rPr lang="fa-IR" sz="2800" b="1" dirty="0">
                <a:solidFill>
                  <a:srgbClr val="002060"/>
                </a:solidFill>
                <a:cs typeface="B Badr" panose="00000400000000000000" pitchFamily="2" charset="-78"/>
              </a:rPr>
              <a:t>اسمی است که ختم شود به حرف صحیح(به جز همزة ماقبل الف زائده: اسم ممدود) مانند: </a:t>
            </a:r>
            <a:r>
              <a:rPr lang="fa-IR" sz="2800" b="1" dirty="0">
                <a:solidFill>
                  <a:srgbClr val="C00000"/>
                </a:solidFill>
                <a:cs typeface="B Badr" panose="00000400000000000000" pitchFamily="2" charset="-78"/>
              </a:rPr>
              <a:t>رَجُل، مَرء</a:t>
            </a:r>
            <a:endParaRPr lang="fa-IR" sz="3200" dirty="0">
              <a:solidFill>
                <a:srgbClr val="C00000"/>
              </a:solidFill>
              <a:cs typeface="B Badr" panose="00000400000000000000" pitchFamily="2" charset="-78"/>
            </a:endParaRPr>
          </a:p>
        </p:txBody>
      </p:sp>
      <p:sp>
        <p:nvSpPr>
          <p:cNvPr id="37" name="Plaque 36">
            <a:extLst>
              <a:ext uri="{FF2B5EF4-FFF2-40B4-BE49-F238E27FC236}">
                <a16:creationId xmlns:a16="http://schemas.microsoft.com/office/drawing/2014/main" xmlns="" id="{427DCFB6-6734-4218-9E28-A9D371F52187}"/>
              </a:ext>
            </a:extLst>
          </p:cNvPr>
          <p:cNvSpPr/>
          <p:nvPr/>
        </p:nvSpPr>
        <p:spPr>
          <a:xfrm>
            <a:off x="224945" y="5370113"/>
            <a:ext cx="6408000" cy="1080000"/>
          </a:xfrm>
          <a:prstGeom prst="plaque">
            <a:avLst/>
          </a:prstGeom>
          <a:noFill/>
        </p:spPr>
        <p:style>
          <a:lnRef idx="3">
            <a:schemeClr val="lt1"/>
          </a:lnRef>
          <a:fillRef idx="1">
            <a:schemeClr val="accent2"/>
          </a:fillRef>
          <a:effectRef idx="1">
            <a:schemeClr val="accent2"/>
          </a:effectRef>
          <a:fontRef idx="minor">
            <a:schemeClr val="lt1"/>
          </a:fontRef>
        </p:style>
        <p:txBody>
          <a:bodyPr rtlCol="1" anchor="t"/>
          <a:lstStyle/>
          <a:p>
            <a:pPr algn="r" rtl="1"/>
            <a:r>
              <a:rPr lang="fa-IR" sz="2800" b="1" dirty="0">
                <a:solidFill>
                  <a:srgbClr val="002060"/>
                </a:solidFill>
                <a:cs typeface="B Badr" panose="00000400000000000000" pitchFamily="2" charset="-78"/>
              </a:rPr>
              <a:t>اسمی است که ختم شود به واو و یاء ما قبل ساکن. </a:t>
            </a:r>
          </a:p>
          <a:p>
            <a:pPr algn="r" rtl="1"/>
            <a:r>
              <a:rPr lang="fa-IR" sz="2800" b="1" dirty="0">
                <a:solidFill>
                  <a:srgbClr val="002060"/>
                </a:solidFill>
                <a:cs typeface="B Badr" panose="00000400000000000000" pitchFamily="2" charset="-78"/>
              </a:rPr>
              <a:t>مانند: </a:t>
            </a:r>
            <a:r>
              <a:rPr lang="fa-IR" sz="2800" b="1" dirty="0" smtClean="0">
                <a:solidFill>
                  <a:srgbClr val="C00000"/>
                </a:solidFill>
                <a:cs typeface="B Badr" panose="00000400000000000000" pitchFamily="2" charset="-78"/>
              </a:rPr>
              <a:t>دَلو</a:t>
            </a:r>
            <a:r>
              <a:rPr lang="fa-IR" sz="2800" b="1" dirty="0">
                <a:solidFill>
                  <a:srgbClr val="C00000"/>
                </a:solidFill>
                <a:cs typeface="B Badr" panose="00000400000000000000" pitchFamily="2" charset="-78"/>
              </a:rPr>
              <a:t>، ظَبی</a:t>
            </a:r>
            <a:endParaRPr lang="fa-IR" sz="3600" dirty="0">
              <a:solidFill>
                <a:srgbClr val="C00000"/>
              </a:solidFill>
              <a:cs typeface="B Badr" panose="00000400000000000000" pitchFamily="2" charset="-78"/>
            </a:endParaRPr>
          </a:p>
        </p:txBody>
      </p:sp>
      <p:sp>
        <p:nvSpPr>
          <p:cNvPr id="3" name="Diamond 2">
            <a:extLst>
              <a:ext uri="{FF2B5EF4-FFF2-40B4-BE49-F238E27FC236}">
                <a16:creationId xmlns:a16="http://schemas.microsoft.com/office/drawing/2014/main" xmlns="" id="{F9BA3361-0AD9-4D48-B340-CA3116531EFB}"/>
              </a:ext>
            </a:extLst>
          </p:cNvPr>
          <p:cNvSpPr/>
          <p:nvPr/>
        </p:nvSpPr>
        <p:spPr>
          <a:xfrm>
            <a:off x="9605725" y="2188897"/>
            <a:ext cx="2399191" cy="2338465"/>
          </a:xfrm>
          <a:prstGeom prst="diamond">
            <a:avLst/>
          </a:prstGeom>
          <a:noFill/>
          <a:ln w="57150">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dirty="0">
                <a:solidFill>
                  <a:srgbClr val="002060"/>
                </a:solidFill>
                <a:cs typeface="B Titr" panose="00000700000000000000" pitchFamily="2" charset="-78"/>
              </a:rPr>
              <a:t>اسم معرب</a:t>
            </a:r>
          </a:p>
        </p:txBody>
      </p:sp>
      <p:sp>
        <p:nvSpPr>
          <p:cNvPr id="5" name="Flowchart: Alternate Process 4">
            <a:extLst>
              <a:ext uri="{FF2B5EF4-FFF2-40B4-BE49-F238E27FC236}">
                <a16:creationId xmlns:a16="http://schemas.microsoft.com/office/drawing/2014/main" xmlns="" id="{9421ACEB-7319-457F-A156-C7043D708B1F}"/>
              </a:ext>
            </a:extLst>
          </p:cNvPr>
          <p:cNvSpPr/>
          <p:nvPr/>
        </p:nvSpPr>
        <p:spPr>
          <a:xfrm>
            <a:off x="9398836" y="1199213"/>
            <a:ext cx="2583165" cy="744403"/>
          </a:xfrm>
          <a:prstGeom prst="flowChartAlternateProcess">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ctr" rtl="1"/>
            <a:r>
              <a:rPr lang="fa-IR" sz="2000" dirty="0">
                <a:solidFill>
                  <a:srgbClr val="002060"/>
                </a:solidFill>
                <a:cs typeface="B Titr" panose="00000700000000000000" pitchFamily="2" charset="-78"/>
              </a:rPr>
              <a:t>تقسیمات اسم به اعتبارحرف آخر</a:t>
            </a:r>
          </a:p>
        </p:txBody>
      </p:sp>
      <p:sp>
        <p:nvSpPr>
          <p:cNvPr id="6" name="Flowchart: Alternate Process 5">
            <a:extLst>
              <a:ext uri="{FF2B5EF4-FFF2-40B4-BE49-F238E27FC236}">
                <a16:creationId xmlns:a16="http://schemas.microsoft.com/office/drawing/2014/main" xmlns="" id="{71401D40-8FF7-4EB9-9786-E0FABE255B7C}"/>
              </a:ext>
            </a:extLst>
          </p:cNvPr>
          <p:cNvSpPr/>
          <p:nvPr/>
        </p:nvSpPr>
        <p:spPr>
          <a:xfrm>
            <a:off x="6756214" y="367915"/>
            <a:ext cx="2325599" cy="705477"/>
          </a:xfrm>
          <a:prstGeom prst="flowChartAlternateProcess">
            <a:avLst/>
          </a:prstGeom>
          <a:gradFill>
            <a:gsLst>
              <a:gs pos="48000">
                <a:srgbClr val="F5ED83"/>
              </a:gs>
              <a:gs pos="79000">
                <a:srgbClr val="79A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srgbClr val="002060"/>
                </a:solidFill>
                <a:latin typeface="B Nazanin,Bold"/>
                <a:cs typeface="B Titr" panose="00000700000000000000" pitchFamily="2" charset="-78"/>
              </a:rPr>
              <a:t>1- مقصور</a:t>
            </a:r>
            <a:endParaRPr lang="fa-IR" sz="2800" dirty="0">
              <a:solidFill>
                <a:srgbClr val="002060"/>
              </a:solidFill>
              <a:cs typeface="B Titr" panose="00000700000000000000" pitchFamily="2" charset="-78"/>
            </a:endParaRPr>
          </a:p>
        </p:txBody>
      </p:sp>
      <p:sp>
        <p:nvSpPr>
          <p:cNvPr id="26" name="Flowchart: Alternate Process 25">
            <a:extLst>
              <a:ext uri="{FF2B5EF4-FFF2-40B4-BE49-F238E27FC236}">
                <a16:creationId xmlns:a16="http://schemas.microsoft.com/office/drawing/2014/main" xmlns="" id="{6EB65799-02CE-4552-8D77-4722A71B528F}"/>
              </a:ext>
            </a:extLst>
          </p:cNvPr>
          <p:cNvSpPr/>
          <p:nvPr/>
        </p:nvSpPr>
        <p:spPr>
          <a:xfrm>
            <a:off x="6756214" y="1602938"/>
            <a:ext cx="2325599" cy="705477"/>
          </a:xfrm>
          <a:prstGeom prst="flowChartAlternateProcess">
            <a:avLst/>
          </a:prstGeom>
          <a:gradFill>
            <a:gsLst>
              <a:gs pos="48000">
                <a:srgbClr val="F5ED83"/>
              </a:gs>
              <a:gs pos="79000">
                <a:srgbClr val="79A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srgbClr val="002060"/>
                </a:solidFill>
                <a:latin typeface="B Nazanin,Bold"/>
                <a:cs typeface="B Titr" panose="00000700000000000000" pitchFamily="2" charset="-78"/>
              </a:rPr>
              <a:t>2-ممدود</a:t>
            </a:r>
            <a:endParaRPr lang="fa-IR" sz="2800" dirty="0">
              <a:solidFill>
                <a:srgbClr val="002060"/>
              </a:solidFill>
              <a:cs typeface="B Titr" panose="00000700000000000000" pitchFamily="2" charset="-78"/>
            </a:endParaRPr>
          </a:p>
        </p:txBody>
      </p:sp>
      <p:sp>
        <p:nvSpPr>
          <p:cNvPr id="27" name="Flowchart: Alternate Process 26">
            <a:extLst>
              <a:ext uri="{FF2B5EF4-FFF2-40B4-BE49-F238E27FC236}">
                <a16:creationId xmlns:a16="http://schemas.microsoft.com/office/drawing/2014/main" xmlns="" id="{098721F7-E7FC-4A84-9B72-06BE694CF24D}"/>
              </a:ext>
            </a:extLst>
          </p:cNvPr>
          <p:cNvSpPr/>
          <p:nvPr/>
        </p:nvSpPr>
        <p:spPr>
          <a:xfrm>
            <a:off x="6758625" y="2837960"/>
            <a:ext cx="2325599" cy="705477"/>
          </a:xfrm>
          <a:prstGeom prst="flowChartAlternateProcess">
            <a:avLst/>
          </a:prstGeom>
          <a:gradFill>
            <a:gsLst>
              <a:gs pos="48000">
                <a:srgbClr val="F5ED83"/>
              </a:gs>
              <a:gs pos="79000">
                <a:srgbClr val="79A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srgbClr val="002060"/>
                </a:solidFill>
                <a:latin typeface="B Nazanin,Bold"/>
                <a:cs typeface="B Titr" panose="00000700000000000000" pitchFamily="2" charset="-78"/>
              </a:rPr>
              <a:t>3-منقوص</a:t>
            </a:r>
            <a:endParaRPr lang="fa-IR" dirty="0">
              <a:solidFill>
                <a:srgbClr val="002060"/>
              </a:solidFill>
              <a:cs typeface="B Titr" panose="00000700000000000000" pitchFamily="2" charset="-78"/>
            </a:endParaRPr>
          </a:p>
        </p:txBody>
      </p:sp>
      <p:sp>
        <p:nvSpPr>
          <p:cNvPr id="28" name="Flowchart: Alternate Process 27">
            <a:extLst>
              <a:ext uri="{FF2B5EF4-FFF2-40B4-BE49-F238E27FC236}">
                <a16:creationId xmlns:a16="http://schemas.microsoft.com/office/drawing/2014/main" xmlns="" id="{211622A3-CF4F-4B89-940F-4EFFDB3D9339}"/>
              </a:ext>
            </a:extLst>
          </p:cNvPr>
          <p:cNvSpPr/>
          <p:nvPr/>
        </p:nvSpPr>
        <p:spPr>
          <a:xfrm>
            <a:off x="6756214" y="4248915"/>
            <a:ext cx="2325599" cy="705477"/>
          </a:xfrm>
          <a:prstGeom prst="flowChartAlternateProcess">
            <a:avLst/>
          </a:prstGeom>
          <a:gradFill>
            <a:gsLst>
              <a:gs pos="48000">
                <a:srgbClr val="F5ED83"/>
              </a:gs>
              <a:gs pos="79000">
                <a:srgbClr val="79A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002060"/>
                </a:solidFill>
                <a:cs typeface="B Titr" panose="00000700000000000000" pitchFamily="2" charset="-78"/>
              </a:rPr>
              <a:t>4-صحیح</a:t>
            </a:r>
          </a:p>
        </p:txBody>
      </p:sp>
      <p:sp>
        <p:nvSpPr>
          <p:cNvPr id="29" name="Flowchart: Alternate Process 28">
            <a:extLst>
              <a:ext uri="{FF2B5EF4-FFF2-40B4-BE49-F238E27FC236}">
                <a16:creationId xmlns:a16="http://schemas.microsoft.com/office/drawing/2014/main" xmlns="" id="{BE576F58-3106-46F8-8D8C-AD8436288C1F}"/>
              </a:ext>
            </a:extLst>
          </p:cNvPr>
          <p:cNvSpPr/>
          <p:nvPr/>
        </p:nvSpPr>
        <p:spPr>
          <a:xfrm>
            <a:off x="6756214" y="5520495"/>
            <a:ext cx="2325599" cy="705477"/>
          </a:xfrm>
          <a:prstGeom prst="flowChartAlternateProcess">
            <a:avLst/>
          </a:prstGeom>
          <a:gradFill>
            <a:gsLst>
              <a:gs pos="48000">
                <a:srgbClr val="F5ED83"/>
              </a:gs>
              <a:gs pos="79000">
                <a:srgbClr val="79A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000" dirty="0">
                <a:solidFill>
                  <a:srgbClr val="002060"/>
                </a:solidFill>
                <a:cs typeface="B Titr" panose="00000700000000000000" pitchFamily="2" charset="-78"/>
              </a:rPr>
              <a:t>5-شبه صحیح</a:t>
            </a:r>
          </a:p>
        </p:txBody>
      </p:sp>
      <p:sp>
        <p:nvSpPr>
          <p:cNvPr id="17" name="Hexagon 16">
            <a:extLst>
              <a:ext uri="{FF2B5EF4-FFF2-40B4-BE49-F238E27FC236}">
                <a16:creationId xmlns:a16="http://schemas.microsoft.com/office/drawing/2014/main" xmlns="" id="{46FEB428-577C-42CD-B551-44FC78FF7209}"/>
              </a:ext>
            </a:extLst>
          </p:cNvPr>
          <p:cNvSpPr/>
          <p:nvPr/>
        </p:nvSpPr>
        <p:spPr>
          <a:xfrm>
            <a:off x="9767146" y="64145"/>
            <a:ext cx="2050103" cy="926961"/>
          </a:xfrm>
          <a:prstGeom prst="hexagon">
            <a:avLst/>
          </a:prstGeom>
          <a:ln w="57150">
            <a:noFill/>
          </a:ln>
          <a:effectLst>
            <a:outerShdw blurRad="787400" dir="13440000" sx="106000" sy="106000" algn="ctr" rotWithShape="0">
              <a:schemeClr val="accent1">
                <a:lumMod val="40000"/>
                <a:lumOff val="60000"/>
                <a:alpha val="47000"/>
              </a:schemeClr>
            </a:outerShdw>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wrap="square" rtlCol="1" anchor="ctr">
            <a:noAutofit/>
          </a:bodyPr>
          <a:lstStyle/>
          <a:p>
            <a:pPr algn="ctr"/>
            <a:r>
              <a:rPr lang="fa-IR" sz="4000" b="1" dirty="0">
                <a:solidFill>
                  <a:srgbClr val="2C2C2C"/>
                </a:solidFill>
                <a:cs typeface="B Badr" panose="00000400000000000000" pitchFamily="2" charset="-78"/>
              </a:rPr>
              <a:t>المقدمۀ</a:t>
            </a:r>
          </a:p>
        </p:txBody>
      </p:sp>
      <p:sp>
        <p:nvSpPr>
          <p:cNvPr id="2" name="Cloud 1"/>
          <p:cNvSpPr/>
          <p:nvPr/>
        </p:nvSpPr>
        <p:spPr>
          <a:xfrm>
            <a:off x="536810" y="790344"/>
            <a:ext cx="8028122" cy="5230698"/>
          </a:xfrm>
          <a:prstGeom prst="cloud">
            <a:avLst/>
          </a:prstGeom>
          <a:gradFill flip="none" rotWithShape="1">
            <a:gsLst>
              <a:gs pos="82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w="38100">
            <a:solidFill>
              <a:srgbClr val="00B0F0"/>
            </a:solidFill>
          </a:ln>
          <a:effectLst>
            <a:glow rad="101600">
              <a:srgbClr val="00B0F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b="1" dirty="0">
                <a:solidFill>
                  <a:srgbClr val="2C2C2C"/>
                </a:solidFill>
                <a:latin typeface="B Nazanin,Bold"/>
                <a:cs typeface="B Nazanin" panose="00000400000000000000" pitchFamily="2" charset="-78"/>
              </a:rPr>
              <a:t>* اصطلاح </a:t>
            </a:r>
            <a:r>
              <a:rPr lang="fa-IR" sz="3200" b="1" dirty="0" smtClean="0">
                <a:solidFill>
                  <a:srgbClr val="2C2C2C"/>
                </a:solidFill>
                <a:latin typeface="Times New Roman,Bold"/>
                <a:cs typeface="B Nazanin" panose="00000400000000000000" pitchFamily="2" charset="-78"/>
              </a:rPr>
              <a:t>«</a:t>
            </a:r>
            <a:r>
              <a:rPr lang="fa-IR" sz="3200" b="1" dirty="0" smtClean="0">
                <a:solidFill>
                  <a:srgbClr val="2C2C2C"/>
                </a:solidFill>
                <a:latin typeface="B Nazanin,Bold"/>
                <a:cs typeface="B Nazanin" panose="00000400000000000000" pitchFamily="2" charset="-78"/>
              </a:rPr>
              <a:t>صحیح</a:t>
            </a:r>
            <a:r>
              <a:rPr lang="fa-IR" sz="3200" b="1" dirty="0" smtClean="0">
                <a:solidFill>
                  <a:srgbClr val="2C2C2C"/>
                </a:solidFill>
                <a:latin typeface="Times New Roman,Bold"/>
                <a:cs typeface="B Nazanin" panose="00000400000000000000" pitchFamily="2" charset="-78"/>
              </a:rPr>
              <a:t>» </a:t>
            </a:r>
            <a:r>
              <a:rPr lang="fa-IR" sz="3200" b="1" dirty="0" smtClean="0">
                <a:solidFill>
                  <a:srgbClr val="2C2C2C"/>
                </a:solidFill>
                <a:latin typeface="B Nazanin,Bold"/>
                <a:cs typeface="B Nazanin" panose="00000400000000000000" pitchFamily="2" charset="-78"/>
              </a:rPr>
              <a:t>و </a:t>
            </a:r>
            <a:r>
              <a:rPr lang="fa-IR" sz="3200" b="1" dirty="0">
                <a:solidFill>
                  <a:srgbClr val="2C2C2C"/>
                </a:solidFill>
                <a:latin typeface="Times New Roman,Bold"/>
                <a:cs typeface="B Nazanin" panose="00000400000000000000" pitchFamily="2" charset="-78"/>
              </a:rPr>
              <a:t>«</a:t>
            </a:r>
            <a:r>
              <a:rPr lang="fa-IR" sz="3200" b="1" dirty="0" smtClean="0">
                <a:solidFill>
                  <a:srgbClr val="2C2C2C"/>
                </a:solidFill>
                <a:latin typeface="B Nazanin,Bold"/>
                <a:cs typeface="B Nazanin" panose="00000400000000000000" pitchFamily="2" charset="-78"/>
              </a:rPr>
              <a:t>منقوص</a:t>
            </a:r>
            <a:r>
              <a:rPr lang="fa-IR" sz="3200" b="1" dirty="0" smtClean="0">
                <a:solidFill>
                  <a:srgbClr val="2C2C2C"/>
                </a:solidFill>
                <a:latin typeface="Times New Roman,Bold"/>
                <a:cs typeface="B Nazanin" panose="00000400000000000000" pitchFamily="2" charset="-78"/>
              </a:rPr>
              <a:t>» </a:t>
            </a:r>
            <a:r>
              <a:rPr lang="fa-IR" sz="3200" b="1" dirty="0">
                <a:solidFill>
                  <a:srgbClr val="2C2C2C"/>
                </a:solidFill>
                <a:latin typeface="B Nazanin,Bold"/>
                <a:cs typeface="B Nazanin" panose="00000400000000000000" pitchFamily="2" charset="-78"/>
              </a:rPr>
              <a:t>در این باب به اعتبار حرف آخر کلمه است و این غیر از اصطلاح </a:t>
            </a:r>
            <a:r>
              <a:rPr lang="fa-IR" sz="3200" b="1" dirty="0" smtClean="0">
                <a:solidFill>
                  <a:srgbClr val="2C2C2C"/>
                </a:solidFill>
                <a:latin typeface="Times New Roman,Bold"/>
                <a:cs typeface="B Nazanin" panose="00000400000000000000" pitchFamily="2" charset="-78"/>
              </a:rPr>
              <a:t>«</a:t>
            </a:r>
            <a:r>
              <a:rPr lang="fa-IR" sz="3200" b="1" dirty="0" smtClean="0">
                <a:solidFill>
                  <a:srgbClr val="2C2C2C"/>
                </a:solidFill>
                <a:latin typeface="B Nazanin,Bold"/>
                <a:cs typeface="B Nazanin" panose="00000400000000000000" pitchFamily="2" charset="-78"/>
              </a:rPr>
              <a:t>صحیح</a:t>
            </a:r>
            <a:r>
              <a:rPr lang="fa-IR" sz="3200" b="1" dirty="0" smtClean="0">
                <a:solidFill>
                  <a:srgbClr val="2C2C2C"/>
                </a:solidFill>
                <a:latin typeface="Times New Roman,Bold"/>
                <a:cs typeface="B Nazanin" panose="00000400000000000000" pitchFamily="2" charset="-78"/>
              </a:rPr>
              <a:t>» </a:t>
            </a:r>
            <a:r>
              <a:rPr lang="fa-IR" sz="3200" b="1" dirty="0">
                <a:solidFill>
                  <a:srgbClr val="2C2C2C"/>
                </a:solidFill>
                <a:latin typeface="B Nazanin,Bold"/>
                <a:cs typeface="B Nazanin" panose="00000400000000000000" pitchFamily="2" charset="-78"/>
              </a:rPr>
              <a:t>و </a:t>
            </a:r>
            <a:r>
              <a:rPr lang="fa-IR" sz="3200" b="1" dirty="0">
                <a:solidFill>
                  <a:srgbClr val="2C2C2C"/>
                </a:solidFill>
                <a:latin typeface="Times New Roman,Bold"/>
                <a:cs typeface="B Nazanin" panose="00000400000000000000" pitchFamily="2" charset="-78"/>
              </a:rPr>
              <a:t>«</a:t>
            </a:r>
            <a:r>
              <a:rPr lang="fa-IR" sz="3200" b="1" dirty="0" smtClean="0">
                <a:solidFill>
                  <a:srgbClr val="2C2C2C"/>
                </a:solidFill>
                <a:latin typeface="B Nazanin,Bold"/>
                <a:cs typeface="B Nazanin" panose="00000400000000000000" pitchFamily="2" charset="-78"/>
              </a:rPr>
              <a:t>ناقص</a:t>
            </a:r>
            <a:r>
              <a:rPr lang="fa-IR" sz="3200" b="1" dirty="0" smtClean="0">
                <a:solidFill>
                  <a:srgbClr val="2C2C2C"/>
                </a:solidFill>
                <a:latin typeface="Times New Roman,Bold"/>
                <a:cs typeface="B Nazanin" panose="00000400000000000000" pitchFamily="2" charset="-78"/>
              </a:rPr>
              <a:t>» </a:t>
            </a:r>
            <a:r>
              <a:rPr lang="fa-IR" sz="3200" b="1" dirty="0">
                <a:solidFill>
                  <a:srgbClr val="2C2C2C"/>
                </a:solidFill>
                <a:latin typeface="B Nazanin,Bold"/>
                <a:cs typeface="B Nazanin" panose="00000400000000000000" pitchFamily="2" charset="-78"/>
              </a:rPr>
              <a:t>در بحث های گذشته است که به اعتبار دیگری (کلّ حروف اصلیِّ کلمه) بود و نباید تشابه اسمی </a:t>
            </a:r>
            <a:r>
              <a:rPr lang="fa-IR" sz="3200" b="1">
                <a:solidFill>
                  <a:srgbClr val="2C2C2C"/>
                </a:solidFill>
                <a:latin typeface="B Nazanin,Bold"/>
                <a:cs typeface="B Nazanin" panose="00000400000000000000" pitchFamily="2" charset="-78"/>
              </a:rPr>
              <a:t>موجب </a:t>
            </a:r>
            <a:r>
              <a:rPr lang="fa-IR" sz="3200" b="1" smtClean="0">
                <a:solidFill>
                  <a:srgbClr val="2C2C2C"/>
                </a:solidFill>
                <a:latin typeface="B Nazanin,Bold"/>
                <a:cs typeface="B Nazanin" panose="00000400000000000000" pitchFamily="2" charset="-78"/>
              </a:rPr>
              <a:t>اشتباه درمباحث </a:t>
            </a:r>
            <a:r>
              <a:rPr lang="fa-IR" sz="3200" b="1" dirty="0">
                <a:solidFill>
                  <a:srgbClr val="2C2C2C"/>
                </a:solidFill>
                <a:latin typeface="B Nazanin,Bold"/>
                <a:cs typeface="B Nazanin" panose="00000400000000000000" pitchFamily="2" charset="-78"/>
              </a:rPr>
              <a:t>شود.</a:t>
            </a:r>
            <a:endParaRPr lang="fa-IR" sz="3200" dirty="0">
              <a:solidFill>
                <a:srgbClr val="2C2C2C"/>
              </a:solidFill>
              <a:cs typeface="B Nazanin" panose="00000400000000000000" pitchFamily="2" charset="-78"/>
            </a:endParaRPr>
          </a:p>
        </p:txBody>
      </p:sp>
      <p:sp>
        <p:nvSpPr>
          <p:cNvPr id="18"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42833449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25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outVertical)">
                                      <p:cBhvr>
                                        <p:cTn id="22" dur="25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25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outVertical)">
                                      <p:cBhvr>
                                        <p:cTn id="32" dur="25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25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outVertical)">
                                      <p:cBhvr>
                                        <p:cTn id="42" dur="25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arn(inVertical)">
                                      <p:cBhvr>
                                        <p:cTn id="47" dur="25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outVertical)">
                                      <p:cBhvr>
                                        <p:cTn id="52" dur="25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barn(inVertical)">
                                      <p:cBhvr>
                                        <p:cTn id="57" dur="25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arn(outVertical)">
                                      <p:cBhvr>
                                        <p:cTn id="62" dur="25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barn(inVertical)">
                                      <p:cBhvr>
                                        <p:cTn id="67" dur="25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p:cTn id="72" dur="500" fill="hold"/>
                                        <p:tgtEl>
                                          <p:spTgt spid="2"/>
                                        </p:tgtEl>
                                        <p:attrNameLst>
                                          <p:attrName>ppt_w</p:attrName>
                                        </p:attrNameLst>
                                      </p:cBhvr>
                                      <p:tavLst>
                                        <p:tav tm="0">
                                          <p:val>
                                            <p:fltVal val="0"/>
                                          </p:val>
                                        </p:tav>
                                        <p:tav tm="100000">
                                          <p:val>
                                            <p:strVal val="#ppt_w"/>
                                          </p:val>
                                        </p:tav>
                                      </p:tavLst>
                                    </p:anim>
                                    <p:anim calcmode="lin" valueType="num">
                                      <p:cBhvr>
                                        <p:cTn id="73" dur="500" fill="hold"/>
                                        <p:tgtEl>
                                          <p:spTgt spid="2"/>
                                        </p:tgtEl>
                                        <p:attrNameLst>
                                          <p:attrName>ppt_h</p:attrName>
                                        </p:attrNameLst>
                                      </p:cBhvr>
                                      <p:tavLst>
                                        <p:tav tm="0">
                                          <p:val>
                                            <p:fltVal val="0"/>
                                          </p:val>
                                        </p:tav>
                                        <p:tav tm="100000">
                                          <p:val>
                                            <p:strVal val="#ppt_h"/>
                                          </p:val>
                                        </p:tav>
                                      </p:tavLst>
                                    </p:anim>
                                    <p:animEffect transition="in" filter="fade">
                                      <p:cBhvr>
                                        <p:cTn id="7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33" grpId="0" animBg="1"/>
      <p:bldP spid="35" grpId="0" animBg="1"/>
      <p:bldP spid="36" grpId="0" animBg="1"/>
      <p:bldP spid="37" grpId="0" animBg="1"/>
      <p:bldP spid="3" grpId="0" animBg="1"/>
      <p:bldP spid="5" grpId="0" animBg="1"/>
      <p:bldP spid="6" grpId="0" animBg="1"/>
      <p:bldP spid="26" grpId="0" animBg="1"/>
      <p:bldP spid="27" grpId="0" animBg="1"/>
      <p:bldP spid="28" grpId="0" animBg="1"/>
      <p:bldP spid="29" grpId="0" animBg="1"/>
      <p:bldP spid="2"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croll: Horizontal 1">
            <a:extLst>
              <a:ext uri="{FF2B5EF4-FFF2-40B4-BE49-F238E27FC236}">
                <a16:creationId xmlns="" xmlns:a16="http://schemas.microsoft.com/office/drawing/2014/main" id="{2AB31924-32BA-493E-9BDF-9C8CCC11CD85}"/>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3" name="Callout: Left Arrow 2">
            <a:extLst>
              <a:ext uri="{FF2B5EF4-FFF2-40B4-BE49-F238E27FC236}">
                <a16:creationId xmlns="" xmlns:a16="http://schemas.microsoft.com/office/drawing/2014/main" id="{CE359FDC-EFCF-430A-9EE0-74EAB69805B9}"/>
              </a:ext>
            </a:extLst>
          </p:cNvPr>
          <p:cNvSpPr/>
          <p:nvPr/>
        </p:nvSpPr>
        <p:spPr>
          <a:xfrm>
            <a:off x="11247443" y="1068314"/>
            <a:ext cx="854440" cy="5774696"/>
          </a:xfrm>
          <a:prstGeom prst="leftArrowCallout">
            <a:avLst/>
          </a:prstGeom>
          <a:solidFill>
            <a:srgbClr val="F2F25C"/>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2800" dirty="0">
                <a:solidFill>
                  <a:srgbClr val="002060"/>
                </a:solidFill>
                <a:cs typeface="B Badr" panose="00000400000000000000" pitchFamily="2" charset="-78"/>
              </a:rPr>
              <a:t>اسمی که می خواهیم مصغّرش کنیم</a:t>
            </a:r>
          </a:p>
        </p:txBody>
      </p:sp>
      <p:sp>
        <p:nvSpPr>
          <p:cNvPr id="5" name="Flowchart: Alternate Process 4">
            <a:extLst>
              <a:ext uri="{FF2B5EF4-FFF2-40B4-BE49-F238E27FC236}">
                <a16:creationId xmlns="" xmlns:a16="http://schemas.microsoft.com/office/drawing/2014/main" id="{A54E3180-D979-48A9-B176-9F15D0591028}"/>
              </a:ext>
            </a:extLst>
          </p:cNvPr>
          <p:cNvSpPr/>
          <p:nvPr/>
        </p:nvSpPr>
        <p:spPr>
          <a:xfrm>
            <a:off x="9208189" y="1341619"/>
            <a:ext cx="2160000" cy="5501391"/>
          </a:xfrm>
          <a:prstGeom prst="flowChartAlternateProcess">
            <a:avLst/>
          </a:prstGeom>
          <a:gradFill>
            <a:gsLst>
              <a:gs pos="37000">
                <a:schemeClr val="accent1">
                  <a:lumMod val="5000"/>
                  <a:lumOff val="95000"/>
                </a:schemeClr>
              </a:gs>
              <a:gs pos="75000">
                <a:srgbClr val="F0F28A"/>
              </a:gs>
              <a:gs pos="100000">
                <a:schemeClr val="accent1">
                  <a:lumMod val="30000"/>
                  <a:lumOff val="70000"/>
                </a:schemeClr>
              </a:gs>
            </a:gsLst>
            <a:lin ang="135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800" dirty="0" smtClean="0">
                <a:solidFill>
                  <a:srgbClr val="002060"/>
                </a:solidFill>
                <a:cs typeface="B Badr" panose="00000400000000000000" pitchFamily="2" charset="-78"/>
              </a:rPr>
              <a:t>برخی </a:t>
            </a:r>
            <a:r>
              <a:rPr lang="fa-IR" sz="2800" dirty="0">
                <a:solidFill>
                  <a:srgbClr val="002060"/>
                </a:solidFill>
                <a:cs typeface="B Badr" panose="00000400000000000000" pitchFamily="2" charset="-78"/>
              </a:rPr>
              <a:t>از اسمها به گونه ای هستند که در مصغّرشان </a:t>
            </a:r>
            <a:r>
              <a:rPr lang="fa-IR" sz="2800" dirty="0" smtClean="0">
                <a:solidFill>
                  <a:srgbClr val="002060"/>
                </a:solidFill>
                <a:cs typeface="B Badr" panose="00000400000000000000" pitchFamily="2" charset="-78"/>
              </a:rPr>
              <a:t>کلیّه </a:t>
            </a:r>
            <a:r>
              <a:rPr lang="fa-IR" sz="2800" dirty="0">
                <a:solidFill>
                  <a:srgbClr val="002060"/>
                </a:solidFill>
                <a:cs typeface="B Badr" panose="00000400000000000000" pitchFamily="2" charset="-78"/>
              </a:rPr>
              <a:t>حروف زائده حذف می شود و به این نوع از </a:t>
            </a:r>
            <a:r>
              <a:rPr lang="fa-IR" sz="2800" dirty="0">
                <a:solidFill>
                  <a:srgbClr val="FF0000"/>
                </a:solidFill>
                <a:cs typeface="B Badr" panose="00000400000000000000" pitchFamily="2" charset="-78"/>
              </a:rPr>
              <a:t>«تصغیرترخیم» </a:t>
            </a:r>
            <a:r>
              <a:rPr lang="fa-IR" sz="2800" dirty="0">
                <a:solidFill>
                  <a:srgbClr val="002060"/>
                </a:solidFill>
                <a:cs typeface="B Badr" panose="00000400000000000000" pitchFamily="2" charset="-78"/>
              </a:rPr>
              <a:t>می گویند.مانند: </a:t>
            </a:r>
            <a:r>
              <a:rPr lang="fa-IR" sz="2800" dirty="0">
                <a:solidFill>
                  <a:srgbClr val="FF0000"/>
                </a:solidFill>
                <a:cs typeface="B Badr" panose="00000400000000000000" pitchFamily="2" charset="-78"/>
              </a:rPr>
              <a:t>حامد  = حُمَید</a:t>
            </a:r>
          </a:p>
        </p:txBody>
      </p:sp>
      <p:sp>
        <p:nvSpPr>
          <p:cNvPr id="6" name="Flowchart: Off-page Connector 5">
            <a:extLst>
              <a:ext uri="{FF2B5EF4-FFF2-40B4-BE49-F238E27FC236}">
                <a16:creationId xmlns="" xmlns:a16="http://schemas.microsoft.com/office/drawing/2014/main" id="{B2A34037-2435-45A4-9B43-3E9758B85068}"/>
              </a:ext>
            </a:extLst>
          </p:cNvPr>
          <p:cNvSpPr/>
          <p:nvPr/>
        </p:nvSpPr>
        <p:spPr>
          <a:xfrm>
            <a:off x="5306518" y="509884"/>
            <a:ext cx="1633928" cy="648000"/>
          </a:xfrm>
          <a:prstGeom prst="flowChartOffpageConnector">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2060"/>
                </a:solidFill>
                <a:cs typeface="B Badr" panose="00000400000000000000" pitchFamily="2" charset="-78"/>
              </a:rPr>
              <a:t>نکات</a:t>
            </a:r>
          </a:p>
        </p:txBody>
      </p:sp>
      <p:sp>
        <p:nvSpPr>
          <p:cNvPr id="15" name="Flowchart: Alternate Process 14">
            <a:extLst>
              <a:ext uri="{FF2B5EF4-FFF2-40B4-BE49-F238E27FC236}">
                <a16:creationId xmlns="" xmlns:a16="http://schemas.microsoft.com/office/drawing/2014/main" id="{BA4A6AF6-6E1F-4260-9119-D426D95D656B}"/>
              </a:ext>
            </a:extLst>
          </p:cNvPr>
          <p:cNvSpPr/>
          <p:nvPr/>
        </p:nvSpPr>
        <p:spPr>
          <a:xfrm>
            <a:off x="6933945" y="1341617"/>
            <a:ext cx="2160000" cy="5501391"/>
          </a:xfrm>
          <a:prstGeom prst="flowChartAlternateProcess">
            <a:avLst/>
          </a:prstGeom>
          <a:gradFill>
            <a:gsLst>
              <a:gs pos="37000">
                <a:schemeClr val="accent1">
                  <a:lumMod val="5000"/>
                  <a:lumOff val="95000"/>
                </a:schemeClr>
              </a:gs>
              <a:gs pos="75000">
                <a:srgbClr val="F0F28A"/>
              </a:gs>
              <a:gs pos="100000">
                <a:schemeClr val="accent1">
                  <a:lumMod val="30000"/>
                  <a:lumOff val="70000"/>
                </a:schemeClr>
              </a:gs>
            </a:gsLst>
            <a:lin ang="135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3200" dirty="0">
                <a:solidFill>
                  <a:srgbClr val="002060"/>
                </a:solidFill>
                <a:cs typeface="B Badr" panose="00000400000000000000" pitchFamily="2" charset="-78"/>
              </a:rPr>
              <a:t>*در تصغیر ترخیم، حتماً یکی از دو وزنِ«</a:t>
            </a:r>
            <a:r>
              <a:rPr lang="fa-IR" sz="3200" dirty="0">
                <a:solidFill>
                  <a:srgbClr val="FF0000"/>
                </a:solidFill>
                <a:cs typeface="B Badr" panose="00000400000000000000" pitchFamily="2" charset="-78"/>
              </a:rPr>
              <a:t>فُعیلِل</a:t>
            </a:r>
            <a:r>
              <a:rPr lang="fa-IR" sz="3200" dirty="0">
                <a:solidFill>
                  <a:srgbClr val="002060"/>
                </a:solidFill>
                <a:cs typeface="B Badr" panose="00000400000000000000" pitchFamily="2" charset="-78"/>
              </a:rPr>
              <a:t>»یا «</a:t>
            </a:r>
            <a:r>
              <a:rPr lang="fa-IR" sz="3200" dirty="0">
                <a:solidFill>
                  <a:srgbClr val="FF0000"/>
                </a:solidFill>
                <a:cs typeface="B Badr" panose="00000400000000000000" pitchFamily="2" charset="-78"/>
              </a:rPr>
              <a:t>فُعَیل</a:t>
            </a:r>
            <a:r>
              <a:rPr lang="fa-IR" sz="3200" dirty="0">
                <a:solidFill>
                  <a:srgbClr val="002060"/>
                </a:solidFill>
                <a:cs typeface="B Badr" panose="00000400000000000000" pitchFamily="2" charset="-78"/>
              </a:rPr>
              <a:t>» به کار گرفته می شود. در این مورد« فُعَیلیل» کاربردی ندارد</a:t>
            </a:r>
          </a:p>
        </p:txBody>
      </p:sp>
      <p:sp>
        <p:nvSpPr>
          <p:cNvPr id="16" name="Flowchart: Alternate Process 15">
            <a:extLst>
              <a:ext uri="{FF2B5EF4-FFF2-40B4-BE49-F238E27FC236}">
                <a16:creationId xmlns="" xmlns:a16="http://schemas.microsoft.com/office/drawing/2014/main" id="{67DC1CD7-8ED0-4563-9CA8-C7CA03C02B4C}"/>
              </a:ext>
            </a:extLst>
          </p:cNvPr>
          <p:cNvSpPr/>
          <p:nvPr/>
        </p:nvSpPr>
        <p:spPr>
          <a:xfrm>
            <a:off x="4659701" y="1356609"/>
            <a:ext cx="2160000" cy="5501391"/>
          </a:xfrm>
          <a:prstGeom prst="flowChartAlternateProcess">
            <a:avLst/>
          </a:prstGeom>
          <a:gradFill>
            <a:gsLst>
              <a:gs pos="37000">
                <a:schemeClr val="accent1">
                  <a:lumMod val="5000"/>
                  <a:lumOff val="95000"/>
                </a:schemeClr>
              </a:gs>
              <a:gs pos="75000">
                <a:srgbClr val="F0F28A"/>
              </a:gs>
              <a:gs pos="100000">
                <a:schemeClr val="accent1">
                  <a:lumMod val="30000"/>
                  <a:lumOff val="70000"/>
                </a:schemeClr>
              </a:gs>
            </a:gsLst>
            <a:lin ang="135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200" b="1" dirty="0">
                <a:solidFill>
                  <a:srgbClr val="0070C0"/>
                </a:solidFill>
                <a:cs typeface="B Badr" panose="00000400000000000000" pitchFamily="2" charset="-78"/>
              </a:rPr>
              <a:t>اسمهایی که در مفردشان، اعلال، تبدیل، تغییر، حذف یا ... صورت گرفته باشد، پس از تصغیر، به اصل اوّلیّه خود بر می گردند.</a:t>
            </a:r>
          </a:p>
          <a:p>
            <a:pPr algn="justLow" rtl="1"/>
            <a:r>
              <a:rPr lang="fa-IR" sz="2400" dirty="0">
                <a:solidFill>
                  <a:srgbClr val="002060"/>
                </a:solidFill>
                <a:cs typeface="B Badr" panose="00000400000000000000" pitchFamily="2" charset="-78"/>
              </a:rPr>
              <a:t>مانند: فَم =فُوَیه، عَصا =</a:t>
            </a:r>
            <a:r>
              <a:rPr lang="fa-IR" sz="2400" dirty="0">
                <a:solidFill>
                  <a:srgbClr val="002060"/>
                </a:solidFill>
                <a:latin typeface="Microsoft Uighur" panose="02000000000000000000" pitchFamily="2" charset="-78"/>
                <a:cs typeface="B Badr" panose="00000400000000000000" pitchFamily="2" charset="-78"/>
              </a:rPr>
              <a:t>عصَیوَة( عصَیَّة)</a:t>
            </a:r>
          </a:p>
          <a:p>
            <a:pPr algn="justLow" rtl="1"/>
            <a:r>
              <a:rPr lang="fa-IR" sz="2000" dirty="0">
                <a:solidFill>
                  <a:srgbClr val="C00000"/>
                </a:solidFill>
                <a:cs typeface="B Badr" panose="00000400000000000000" pitchFamily="2" charset="-78"/>
              </a:rPr>
              <a:t>*علت این امر اینست که پس از مصغّر کردنِ کلمه، عوامل اعلال، تغییرو تبدیل، خود به خود از بین می روند.</a:t>
            </a:r>
            <a:endParaRPr lang="fa-IR" sz="2800" dirty="0">
              <a:solidFill>
                <a:srgbClr val="C00000"/>
              </a:solidFill>
              <a:cs typeface="B Badr" panose="00000400000000000000" pitchFamily="2" charset="-78"/>
            </a:endParaRPr>
          </a:p>
        </p:txBody>
      </p:sp>
      <p:sp>
        <p:nvSpPr>
          <p:cNvPr id="17" name="Flowchart: Alternate Process 16">
            <a:extLst>
              <a:ext uri="{FF2B5EF4-FFF2-40B4-BE49-F238E27FC236}">
                <a16:creationId xmlns="" xmlns:a16="http://schemas.microsoft.com/office/drawing/2014/main" id="{B232B2DA-AFE0-4617-A6E8-C5C7DEF10EE6}"/>
              </a:ext>
            </a:extLst>
          </p:cNvPr>
          <p:cNvSpPr/>
          <p:nvPr/>
        </p:nvSpPr>
        <p:spPr>
          <a:xfrm>
            <a:off x="2392660" y="1341616"/>
            <a:ext cx="2160000" cy="5501391"/>
          </a:xfrm>
          <a:prstGeom prst="flowChartAlternateProcess">
            <a:avLst/>
          </a:prstGeom>
          <a:gradFill>
            <a:gsLst>
              <a:gs pos="37000">
                <a:schemeClr val="accent1">
                  <a:lumMod val="5000"/>
                  <a:lumOff val="95000"/>
                </a:schemeClr>
              </a:gs>
              <a:gs pos="75000">
                <a:srgbClr val="F0F28A"/>
              </a:gs>
              <a:gs pos="100000">
                <a:schemeClr val="accent1">
                  <a:lumMod val="30000"/>
                  <a:lumOff val="70000"/>
                </a:schemeClr>
              </a:gs>
            </a:gsLst>
            <a:lin ang="135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400" b="1" dirty="0">
                <a:solidFill>
                  <a:srgbClr val="002060"/>
                </a:solidFill>
                <a:cs typeface="B Badr" panose="00000400000000000000" pitchFamily="2" charset="-78"/>
              </a:rPr>
              <a:t>هرگاه صفتی را مصغّر کنیم، این لزوماً به آن معنا نیست که صاحب آن صفت را تحقیر و کوچک کرده باشیم.</a:t>
            </a:r>
          </a:p>
          <a:p>
            <a:pPr algn="justLow" rtl="1"/>
            <a:r>
              <a:rPr lang="fa-IR" sz="2400" dirty="0">
                <a:solidFill>
                  <a:srgbClr val="FF0000"/>
                </a:solidFill>
                <a:cs typeface="B Badr" panose="00000400000000000000" pitchFamily="2" charset="-78"/>
              </a:rPr>
              <a:t>مانند: ضارب ضُوَیرِب (ترجمه: مقدار زدن او کم بوده است)، أَحمَر أُحَیمِر (مقدار قرمزی اش کم بوده است)</a:t>
            </a:r>
          </a:p>
        </p:txBody>
      </p:sp>
      <p:sp>
        <p:nvSpPr>
          <p:cNvPr id="19" name="Flowchart: Alternate Process 18">
            <a:extLst>
              <a:ext uri="{FF2B5EF4-FFF2-40B4-BE49-F238E27FC236}">
                <a16:creationId xmlns="" xmlns:a16="http://schemas.microsoft.com/office/drawing/2014/main" id="{43E135E9-C551-49B0-B343-6D1C2A70F8C2}"/>
              </a:ext>
            </a:extLst>
          </p:cNvPr>
          <p:cNvSpPr/>
          <p:nvPr/>
        </p:nvSpPr>
        <p:spPr>
          <a:xfrm>
            <a:off x="111213" y="1341616"/>
            <a:ext cx="2160000" cy="5501391"/>
          </a:xfrm>
          <a:prstGeom prst="flowChartAlternateProcess">
            <a:avLst/>
          </a:prstGeom>
          <a:gradFill>
            <a:gsLst>
              <a:gs pos="37000">
                <a:schemeClr val="accent1">
                  <a:lumMod val="5000"/>
                  <a:lumOff val="95000"/>
                </a:schemeClr>
              </a:gs>
              <a:gs pos="75000">
                <a:srgbClr val="F0F28A"/>
              </a:gs>
              <a:gs pos="100000">
                <a:schemeClr val="accent1">
                  <a:lumMod val="30000"/>
                  <a:lumOff val="70000"/>
                </a:schemeClr>
              </a:gs>
            </a:gsLst>
            <a:lin ang="135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400" b="1" dirty="0">
                <a:solidFill>
                  <a:srgbClr val="002060"/>
                </a:solidFill>
                <a:cs typeface="B Badr" panose="00000400000000000000" pitchFamily="2" charset="-78"/>
              </a:rPr>
              <a:t>گاهی اسم مصغّر، نام شخصی قرار میگیرد که بر دو قسم است:</a:t>
            </a:r>
          </a:p>
          <a:p>
            <a:pPr algn="justLow" rtl="1"/>
            <a:r>
              <a:rPr lang="fa-IR" sz="2400" b="1" dirty="0">
                <a:solidFill>
                  <a:srgbClr val="002060"/>
                </a:solidFill>
                <a:cs typeface="B Badr" panose="00000400000000000000" pitchFamily="2" charset="-78"/>
              </a:rPr>
              <a:t>2-آن مصغَّری که اصلاً مکبّر ندارد. مانند: کُمَیت(نام شاعر)</a:t>
            </a:r>
          </a:p>
          <a:p>
            <a:pPr algn="justLow" rtl="1"/>
            <a:r>
              <a:rPr lang="fa-IR" sz="2400" b="1" dirty="0">
                <a:solidFill>
                  <a:srgbClr val="002060"/>
                </a:solidFill>
                <a:cs typeface="B Badr" panose="00000400000000000000" pitchFamily="2" charset="-78"/>
              </a:rPr>
              <a:t>3- آنچه مصغّر از یک مکبّر است ولی معنای تصغیر در آن لحاظ نشده است. مانند: سُلَیمَان، حُسَین</a:t>
            </a:r>
          </a:p>
        </p:txBody>
      </p:sp>
      <p:sp>
        <p:nvSpPr>
          <p:cNvPr id="7" name="Arrow: Up 6">
            <a:extLst>
              <a:ext uri="{FF2B5EF4-FFF2-40B4-BE49-F238E27FC236}">
                <a16:creationId xmlns="" xmlns:a16="http://schemas.microsoft.com/office/drawing/2014/main" id="{757E23DF-BD5D-486D-A991-50ACDD18A2F6}"/>
              </a:ext>
            </a:extLst>
          </p:cNvPr>
          <p:cNvSpPr/>
          <p:nvPr/>
        </p:nvSpPr>
        <p:spPr>
          <a:xfrm>
            <a:off x="9208189" y="708609"/>
            <a:ext cx="723050" cy="648000"/>
          </a:xfrm>
          <a:prstGeom prst="upArrow">
            <a:avLst/>
          </a:prstGeom>
          <a:solidFill>
            <a:srgbClr val="F2F25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u="sng" dirty="0">
                <a:solidFill>
                  <a:srgbClr val="002060"/>
                </a:solidFill>
                <a:cs typeface="B Titr" panose="00000700000000000000" pitchFamily="2" charset="-78"/>
              </a:rPr>
              <a:t>1</a:t>
            </a:r>
          </a:p>
        </p:txBody>
      </p:sp>
      <p:sp>
        <p:nvSpPr>
          <p:cNvPr id="22" name="Arrow: Up 21">
            <a:extLst>
              <a:ext uri="{FF2B5EF4-FFF2-40B4-BE49-F238E27FC236}">
                <a16:creationId xmlns="" xmlns:a16="http://schemas.microsoft.com/office/drawing/2014/main" id="{77CA1EFB-296C-4780-AC3E-B4EAE6462E6A}"/>
              </a:ext>
            </a:extLst>
          </p:cNvPr>
          <p:cNvSpPr/>
          <p:nvPr/>
        </p:nvSpPr>
        <p:spPr>
          <a:xfrm>
            <a:off x="6967701" y="677645"/>
            <a:ext cx="723050" cy="648000"/>
          </a:xfrm>
          <a:prstGeom prst="upArrow">
            <a:avLst/>
          </a:prstGeom>
          <a:solidFill>
            <a:srgbClr val="F2F25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u="sng" dirty="0">
                <a:solidFill>
                  <a:srgbClr val="002060"/>
                </a:solidFill>
                <a:cs typeface="B Titr" panose="00000700000000000000" pitchFamily="2" charset="-78"/>
              </a:rPr>
              <a:t>2</a:t>
            </a:r>
          </a:p>
        </p:txBody>
      </p:sp>
      <p:sp>
        <p:nvSpPr>
          <p:cNvPr id="23" name="Arrow: Up 22">
            <a:extLst>
              <a:ext uri="{FF2B5EF4-FFF2-40B4-BE49-F238E27FC236}">
                <a16:creationId xmlns="" xmlns:a16="http://schemas.microsoft.com/office/drawing/2014/main" id="{AC66FD6B-5B0B-440F-9A3C-5566746FA4B0}"/>
              </a:ext>
            </a:extLst>
          </p:cNvPr>
          <p:cNvSpPr/>
          <p:nvPr/>
        </p:nvSpPr>
        <p:spPr>
          <a:xfrm>
            <a:off x="4646327" y="708609"/>
            <a:ext cx="723050" cy="648000"/>
          </a:xfrm>
          <a:prstGeom prst="upArrow">
            <a:avLst/>
          </a:prstGeom>
          <a:solidFill>
            <a:srgbClr val="F2F25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u="sng" dirty="0">
                <a:solidFill>
                  <a:srgbClr val="002060"/>
                </a:solidFill>
                <a:cs typeface="B Titr" panose="00000700000000000000" pitchFamily="2" charset="-78"/>
              </a:rPr>
              <a:t>3</a:t>
            </a:r>
          </a:p>
        </p:txBody>
      </p:sp>
      <p:sp>
        <p:nvSpPr>
          <p:cNvPr id="24" name="Arrow: Up 23">
            <a:extLst>
              <a:ext uri="{FF2B5EF4-FFF2-40B4-BE49-F238E27FC236}">
                <a16:creationId xmlns="" xmlns:a16="http://schemas.microsoft.com/office/drawing/2014/main" id="{1F2E43E3-3F77-46E8-890C-C45FA67C4FCA}"/>
              </a:ext>
            </a:extLst>
          </p:cNvPr>
          <p:cNvSpPr/>
          <p:nvPr/>
        </p:nvSpPr>
        <p:spPr>
          <a:xfrm>
            <a:off x="2405839" y="670936"/>
            <a:ext cx="723050" cy="648000"/>
          </a:xfrm>
          <a:prstGeom prst="upArrow">
            <a:avLst/>
          </a:prstGeom>
          <a:solidFill>
            <a:srgbClr val="F2F25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u="sng" dirty="0">
                <a:solidFill>
                  <a:srgbClr val="002060"/>
                </a:solidFill>
                <a:cs typeface="B Titr" panose="00000700000000000000" pitchFamily="2" charset="-78"/>
              </a:rPr>
              <a:t>4</a:t>
            </a:r>
          </a:p>
        </p:txBody>
      </p:sp>
      <p:sp>
        <p:nvSpPr>
          <p:cNvPr id="25" name="Arrow: Up 24">
            <a:extLst>
              <a:ext uri="{FF2B5EF4-FFF2-40B4-BE49-F238E27FC236}">
                <a16:creationId xmlns="" xmlns:a16="http://schemas.microsoft.com/office/drawing/2014/main" id="{2430C3C9-677B-41FF-8F0D-F7E0DFAC6530}"/>
              </a:ext>
            </a:extLst>
          </p:cNvPr>
          <p:cNvSpPr/>
          <p:nvPr/>
        </p:nvSpPr>
        <p:spPr>
          <a:xfrm>
            <a:off x="137841" y="677645"/>
            <a:ext cx="723050" cy="648000"/>
          </a:xfrm>
          <a:prstGeom prst="upArrow">
            <a:avLst/>
          </a:prstGeom>
          <a:solidFill>
            <a:srgbClr val="F2F25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u="sng" dirty="0">
                <a:solidFill>
                  <a:srgbClr val="002060"/>
                </a:solidFill>
                <a:cs typeface="B Titr" panose="00000700000000000000" pitchFamily="2" charset="-78"/>
              </a:rPr>
              <a:t>5</a:t>
            </a:r>
          </a:p>
        </p:txBody>
      </p:sp>
      <p:sp>
        <p:nvSpPr>
          <p:cNvPr id="20" name="Cube 19">
            <a:extLst>
              <a:ext uri="{FF2B5EF4-FFF2-40B4-BE49-F238E27FC236}">
                <a16:creationId xmlns="" xmlns:a16="http://schemas.microsoft.com/office/drawing/2014/main" id="{8C25E68E-4234-4158-9979-ECF9F19276AB}"/>
              </a:ext>
            </a:extLst>
          </p:cNvPr>
          <p:cNvSpPr/>
          <p:nvPr/>
        </p:nvSpPr>
        <p:spPr>
          <a:xfrm>
            <a:off x="10121883" y="420315"/>
            <a:ext cx="1980000" cy="648000"/>
          </a:xfrm>
          <a:prstGeom prst="cube">
            <a:avLst>
              <a:gd name="adj" fmla="val 2065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a:solidFill>
                  <a:srgbClr val="002060"/>
                </a:solidFill>
                <a:cs typeface="B Badr" panose="00000400000000000000" pitchFamily="2" charset="-78"/>
              </a:rPr>
              <a:t>4-مصغّر</a:t>
            </a:r>
          </a:p>
        </p:txBody>
      </p:sp>
      <p:sp>
        <p:nvSpPr>
          <p:cNvPr id="21" name="Cube 20">
            <a:extLst>
              <a:ext uri="{FF2B5EF4-FFF2-40B4-BE49-F238E27FC236}">
                <a16:creationId xmlns="" xmlns:a16="http://schemas.microsoft.com/office/drawing/2014/main" id="{F2A3F281-89B0-4FC3-87A3-DF04E58E5D27}"/>
              </a:ext>
            </a:extLst>
          </p:cNvPr>
          <p:cNvSpPr/>
          <p:nvPr/>
        </p:nvSpPr>
        <p:spPr>
          <a:xfrm>
            <a:off x="10217133" y="-23110"/>
            <a:ext cx="1899919" cy="494894"/>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Tree>
    <p:extLst>
      <p:ext uri="{BB962C8B-B14F-4D97-AF65-F5344CB8AC3E}">
        <p14:creationId xmlns:p14="http://schemas.microsoft.com/office/powerpoint/2010/main" val="375584005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5" grpId="0" animBg="1"/>
      <p:bldP spid="16" grpId="0" animBg="1"/>
      <p:bldP spid="17" grpId="0" animBg="1"/>
      <p:bldP spid="19" grpId="0" animBg="1"/>
      <p:bldP spid="7" grpId="0" animBg="1"/>
      <p:bldP spid="22" grpId="0" animBg="1"/>
      <p:bldP spid="23" grpId="0" animBg="1"/>
      <p:bldP spid="24" grpId="0" animBg="1"/>
      <p:bldP spid="25"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croll: Horizontal 1">
            <a:extLst>
              <a:ext uri="{FF2B5EF4-FFF2-40B4-BE49-F238E27FC236}">
                <a16:creationId xmlns="" xmlns:a16="http://schemas.microsoft.com/office/drawing/2014/main" id="{2AB31924-32BA-493E-9BDF-9C8CCC11CD85}"/>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المتصرف وغیرالمتصرف</a:t>
            </a:r>
          </a:p>
        </p:txBody>
      </p:sp>
      <p:sp>
        <p:nvSpPr>
          <p:cNvPr id="8" name="Ribbon: Tilted Up 7">
            <a:extLst>
              <a:ext uri="{FF2B5EF4-FFF2-40B4-BE49-F238E27FC236}">
                <a16:creationId xmlns="" xmlns:a16="http://schemas.microsoft.com/office/drawing/2014/main" id="{1C7A1900-B1B1-4A1D-9056-D7CF72B9C28F}"/>
              </a:ext>
            </a:extLst>
          </p:cNvPr>
          <p:cNvSpPr/>
          <p:nvPr/>
        </p:nvSpPr>
        <p:spPr>
          <a:xfrm>
            <a:off x="3162925" y="509884"/>
            <a:ext cx="5891134" cy="647998"/>
          </a:xfrm>
          <a:prstGeom prst="ribbon2">
            <a:avLst/>
          </a:prstGeom>
          <a:solidFill>
            <a:srgbClr val="B6DF8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C00000"/>
                </a:solidFill>
                <a:cs typeface="B Titr" panose="00000700000000000000" pitchFamily="2" charset="-78"/>
              </a:rPr>
              <a:t>اعلال مخصوص اسم مصغّر</a:t>
            </a:r>
          </a:p>
        </p:txBody>
      </p:sp>
      <p:sp>
        <p:nvSpPr>
          <p:cNvPr id="9" name="Plaque 8">
            <a:extLst>
              <a:ext uri="{FF2B5EF4-FFF2-40B4-BE49-F238E27FC236}">
                <a16:creationId xmlns="" xmlns:a16="http://schemas.microsoft.com/office/drawing/2014/main" id="{7E58AF62-1F9A-463F-B1CC-6B895CB80BDE}"/>
              </a:ext>
            </a:extLst>
          </p:cNvPr>
          <p:cNvSpPr/>
          <p:nvPr/>
        </p:nvSpPr>
        <p:spPr>
          <a:xfrm>
            <a:off x="10493115" y="1993692"/>
            <a:ext cx="1608768" cy="2983043"/>
          </a:xfrm>
          <a:prstGeom prst="plaque">
            <a:avLst/>
          </a:prstGeom>
          <a:solidFill>
            <a:srgbClr val="FED3CE"/>
          </a:solidFill>
          <a:ln w="38100">
            <a:solidFill>
              <a:srgbClr val="FFFF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2060"/>
                </a:solidFill>
                <a:cs typeface="B Badr" panose="00000400000000000000" pitchFamily="2" charset="-78"/>
              </a:rPr>
              <a:t>اسمی که مصغّر </a:t>
            </a:r>
          </a:p>
          <a:p>
            <a:pPr algn="ctr" rtl="1"/>
            <a:r>
              <a:rPr lang="fa-IR" sz="3200" dirty="0">
                <a:solidFill>
                  <a:srgbClr val="002060"/>
                </a:solidFill>
                <a:cs typeface="B Badr" panose="00000400000000000000" pitchFamily="2" charset="-78"/>
              </a:rPr>
              <a:t>می گردد</a:t>
            </a:r>
          </a:p>
        </p:txBody>
      </p:sp>
      <p:cxnSp>
        <p:nvCxnSpPr>
          <p:cNvPr id="12" name="Straight Arrow Connector 11">
            <a:extLst>
              <a:ext uri="{FF2B5EF4-FFF2-40B4-BE49-F238E27FC236}">
                <a16:creationId xmlns="" xmlns:a16="http://schemas.microsoft.com/office/drawing/2014/main" id="{D7293F9F-44AE-456E-AD83-B199DF47484C}"/>
              </a:ext>
            </a:extLst>
          </p:cNvPr>
          <p:cNvCxnSpPr>
            <a:stCxn id="9" idx="1"/>
          </p:cNvCxnSpPr>
          <p:nvPr/>
        </p:nvCxnSpPr>
        <p:spPr>
          <a:xfrm flipH="1" flipV="1">
            <a:off x="9353862" y="2338466"/>
            <a:ext cx="1139253" cy="1146748"/>
          </a:xfrm>
          <a:prstGeom prst="straightConnector1">
            <a:avLst/>
          </a:prstGeom>
          <a:ln w="57150">
            <a:solidFill>
              <a:srgbClr val="002060"/>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cxnSp>
      <p:sp>
        <p:nvSpPr>
          <p:cNvPr id="13" name="Rectangle: Rounded Corners 12">
            <a:extLst>
              <a:ext uri="{FF2B5EF4-FFF2-40B4-BE49-F238E27FC236}">
                <a16:creationId xmlns="" xmlns:a16="http://schemas.microsoft.com/office/drawing/2014/main" id="{8A49234C-8638-499B-93F6-F00E8388A56F}"/>
              </a:ext>
            </a:extLst>
          </p:cNvPr>
          <p:cNvSpPr/>
          <p:nvPr/>
        </p:nvSpPr>
        <p:spPr>
          <a:xfrm>
            <a:off x="6132513" y="1678898"/>
            <a:ext cx="3071448" cy="1394086"/>
          </a:xfrm>
          <a:prstGeom prst="roundRect">
            <a:avLst/>
          </a:prstGeom>
          <a:noFill/>
          <a:ln w="381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2060"/>
                </a:solidFill>
                <a:cs typeface="B Badr" panose="00000400000000000000" pitchFamily="2" charset="-78"/>
              </a:rPr>
              <a:t>اگر حرف دوّم کلمه، مدّی و زائده باشد</a:t>
            </a:r>
          </a:p>
        </p:txBody>
      </p:sp>
      <p:cxnSp>
        <p:nvCxnSpPr>
          <p:cNvPr id="18" name="Straight Arrow Connector 17">
            <a:extLst>
              <a:ext uri="{FF2B5EF4-FFF2-40B4-BE49-F238E27FC236}">
                <a16:creationId xmlns="" xmlns:a16="http://schemas.microsoft.com/office/drawing/2014/main" id="{99101D66-F315-426F-987F-E4262CEF716B}"/>
              </a:ext>
            </a:extLst>
          </p:cNvPr>
          <p:cNvCxnSpPr>
            <a:cxnSpLocks/>
          </p:cNvCxnSpPr>
          <p:nvPr/>
        </p:nvCxnSpPr>
        <p:spPr>
          <a:xfrm flipH="1">
            <a:off x="5396459" y="2375941"/>
            <a:ext cx="721064"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 xmlns:a16="http://schemas.microsoft.com/office/drawing/2014/main" id="{E565E4EF-3882-4AB1-B192-9F348B0BB7A1}"/>
              </a:ext>
            </a:extLst>
          </p:cNvPr>
          <p:cNvSpPr/>
          <p:nvPr/>
        </p:nvSpPr>
        <p:spPr>
          <a:xfrm>
            <a:off x="283562" y="1330377"/>
            <a:ext cx="5127886" cy="1980000"/>
          </a:xfrm>
          <a:prstGeom prst="roundRect">
            <a:avLst/>
          </a:prstGeom>
          <a:noFill/>
          <a:ln w="3810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600" dirty="0">
                <a:solidFill>
                  <a:srgbClr val="002060"/>
                </a:solidFill>
                <a:cs typeface="B Badr" panose="00000400000000000000" pitchFamily="2" charset="-78"/>
              </a:rPr>
              <a:t>در مصغّر تبدیل به واو می شود.</a:t>
            </a:r>
          </a:p>
          <a:p>
            <a:pPr algn="ctr" rtl="1"/>
            <a:r>
              <a:rPr lang="fa-IR" sz="3600" dirty="0">
                <a:solidFill>
                  <a:srgbClr val="FF0000"/>
                </a:solidFill>
                <a:cs typeface="B Badr" panose="00000400000000000000" pitchFamily="2" charset="-78"/>
              </a:rPr>
              <a:t>مانند: ضارب = ضُوَیرِب</a:t>
            </a:r>
          </a:p>
        </p:txBody>
      </p:sp>
      <p:sp>
        <p:nvSpPr>
          <p:cNvPr id="31" name="Rectangle: Rounded Corners 30">
            <a:extLst>
              <a:ext uri="{FF2B5EF4-FFF2-40B4-BE49-F238E27FC236}">
                <a16:creationId xmlns="" xmlns:a16="http://schemas.microsoft.com/office/drawing/2014/main" id="{ABDF68D0-AD1B-4545-BD0C-5AD5C088EC26}"/>
              </a:ext>
            </a:extLst>
          </p:cNvPr>
          <p:cNvSpPr/>
          <p:nvPr/>
        </p:nvSpPr>
        <p:spPr>
          <a:xfrm>
            <a:off x="6132513" y="3740046"/>
            <a:ext cx="3071448" cy="1394086"/>
          </a:xfrm>
          <a:prstGeom prst="roundRect">
            <a:avLst/>
          </a:prstGeom>
          <a:noFill/>
          <a:ln w="381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2060"/>
                </a:solidFill>
                <a:cs typeface="B Badr" panose="00000400000000000000" pitchFamily="2" charset="-78"/>
              </a:rPr>
              <a:t>هرگاه در مصغّر، پس از یاء تصغیر الف بیاید</a:t>
            </a:r>
          </a:p>
        </p:txBody>
      </p:sp>
      <p:cxnSp>
        <p:nvCxnSpPr>
          <p:cNvPr id="32" name="Straight Arrow Connector 31">
            <a:extLst>
              <a:ext uri="{FF2B5EF4-FFF2-40B4-BE49-F238E27FC236}">
                <a16:creationId xmlns="" xmlns:a16="http://schemas.microsoft.com/office/drawing/2014/main" id="{744939EF-0BDF-45B7-BA6A-6256CC7EBF6B}"/>
              </a:ext>
            </a:extLst>
          </p:cNvPr>
          <p:cNvCxnSpPr>
            <a:cxnSpLocks/>
          </p:cNvCxnSpPr>
          <p:nvPr/>
        </p:nvCxnSpPr>
        <p:spPr>
          <a:xfrm flipH="1">
            <a:off x="5387428" y="4437089"/>
            <a:ext cx="721064"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 xmlns:a16="http://schemas.microsoft.com/office/drawing/2014/main" id="{F46DFF6B-856D-41D6-9EFC-E5DFA7703C1A}"/>
              </a:ext>
            </a:extLst>
          </p:cNvPr>
          <p:cNvSpPr/>
          <p:nvPr/>
        </p:nvSpPr>
        <p:spPr>
          <a:xfrm>
            <a:off x="258291" y="3436496"/>
            <a:ext cx="5127886" cy="1980000"/>
          </a:xfrm>
          <a:prstGeom prst="roundRect">
            <a:avLst/>
          </a:prstGeom>
          <a:noFill/>
          <a:ln w="3810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a:solidFill>
                  <a:srgbClr val="002060"/>
                </a:solidFill>
                <a:cs typeface="B Badr" panose="00000400000000000000" pitchFamily="2" charset="-78"/>
              </a:rPr>
              <a:t>الف تبدیل به یاء شده و در یاء مصغّر ادغام می گردد.(</a:t>
            </a:r>
            <a:r>
              <a:rPr lang="fa-IR" sz="2400" dirty="0">
                <a:solidFill>
                  <a:srgbClr val="002060"/>
                </a:solidFill>
                <a:cs typeface="B Badr" panose="00000400000000000000" pitchFamily="2" charset="-78"/>
              </a:rPr>
              <a:t>اگر بعد از یاء تصغیر واو بیاید، تبدیل به یاء شده و در یاء مصغّر ادغام می گردد) </a:t>
            </a:r>
          </a:p>
          <a:p>
            <a:pPr algn="ctr" rtl="1"/>
            <a:r>
              <a:rPr lang="fa-IR" sz="2400" b="1" dirty="0">
                <a:solidFill>
                  <a:srgbClr val="FF0000"/>
                </a:solidFill>
                <a:cs typeface="B Badr" panose="00000400000000000000" pitchFamily="2" charset="-78"/>
              </a:rPr>
              <a:t>مانند: کتاب= کُتَیِّب </a:t>
            </a:r>
            <a:r>
              <a:rPr lang="fa-IR" sz="2400" b="1" dirty="0" smtClean="0">
                <a:solidFill>
                  <a:srgbClr val="FF0000"/>
                </a:solidFill>
                <a:cs typeface="B Badr" panose="00000400000000000000" pitchFamily="2" charset="-78"/>
              </a:rPr>
              <a:t>(کُتَیاب)</a:t>
            </a:r>
          </a:p>
          <a:p>
            <a:pPr algn="ctr" rtl="1"/>
            <a:r>
              <a:rPr lang="fa-IR" sz="2400" b="1" dirty="0" smtClean="0">
                <a:solidFill>
                  <a:srgbClr val="FF0000"/>
                </a:solidFill>
                <a:cs typeface="B Badr" panose="00000400000000000000" pitchFamily="2" charset="-78"/>
              </a:rPr>
              <a:t>رِسالۀ</a:t>
            </a:r>
            <a:r>
              <a:rPr lang="fa-IR" sz="2400" b="1" dirty="0">
                <a:solidFill>
                  <a:srgbClr val="FF0000"/>
                </a:solidFill>
                <a:cs typeface="B Badr" panose="00000400000000000000" pitchFamily="2" charset="-78"/>
              </a:rPr>
              <a:t>= رُسَیلَة(رسَیَالۀ)- عَصَا =عصَیوَة =عصَیَّة</a:t>
            </a:r>
          </a:p>
        </p:txBody>
      </p:sp>
      <p:sp>
        <p:nvSpPr>
          <p:cNvPr id="34" name="Callout: Bent Line with Border and Accent Bar 33">
            <a:extLst>
              <a:ext uri="{FF2B5EF4-FFF2-40B4-BE49-F238E27FC236}">
                <a16:creationId xmlns="" xmlns:a16="http://schemas.microsoft.com/office/drawing/2014/main" id="{71C01301-493D-4027-82AE-8B570D27A296}"/>
              </a:ext>
            </a:extLst>
          </p:cNvPr>
          <p:cNvSpPr/>
          <p:nvPr/>
        </p:nvSpPr>
        <p:spPr>
          <a:xfrm>
            <a:off x="4302177" y="5508887"/>
            <a:ext cx="7000407" cy="1220398"/>
          </a:xfrm>
          <a:prstGeom prst="accentBorderCallout2">
            <a:avLst>
              <a:gd name="adj1" fmla="val 18750"/>
              <a:gd name="adj2" fmla="val -8333"/>
              <a:gd name="adj3" fmla="val 18750"/>
              <a:gd name="adj4" fmla="val -16667"/>
              <a:gd name="adj5" fmla="val -6927"/>
              <a:gd name="adj6" fmla="val -28594"/>
            </a:avLst>
          </a:prstGeom>
          <a:gradFill>
            <a:gsLst>
              <a:gs pos="0">
                <a:srgbClr val="FFE48F"/>
              </a:gs>
              <a:gs pos="58000">
                <a:schemeClr val="accent1">
                  <a:lumMod val="45000"/>
                  <a:lumOff val="55000"/>
                </a:schemeClr>
              </a:gs>
              <a:gs pos="100000">
                <a:schemeClr val="accent1">
                  <a:lumMod val="30000"/>
                  <a:lumOff val="70000"/>
                </a:schemeClr>
              </a:gs>
            </a:gsLst>
            <a:lin ang="5400000" scaled="1"/>
          </a:gra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800" dirty="0">
                <a:solidFill>
                  <a:srgbClr val="002060"/>
                </a:solidFill>
                <a:cs typeface="B Badr" panose="00000400000000000000" pitchFamily="2" charset="-78"/>
              </a:rPr>
              <a:t>لازم به ذکر است که علاوه بر قواعد خاص اعلال که در مصغّر جاری می گردد،سائر قواعد عمومی اعلال هم در آن جریان می یابد.</a:t>
            </a:r>
          </a:p>
        </p:txBody>
      </p:sp>
      <p:cxnSp>
        <p:nvCxnSpPr>
          <p:cNvPr id="35" name="Straight Arrow Connector 34">
            <a:extLst>
              <a:ext uri="{FF2B5EF4-FFF2-40B4-BE49-F238E27FC236}">
                <a16:creationId xmlns="" xmlns:a16="http://schemas.microsoft.com/office/drawing/2014/main" id="{2096A303-07EA-4E2C-B2D9-1F38C5F3F136}"/>
              </a:ext>
            </a:extLst>
          </p:cNvPr>
          <p:cNvCxnSpPr>
            <a:cxnSpLocks/>
            <a:stCxn id="9" idx="1"/>
          </p:cNvCxnSpPr>
          <p:nvPr/>
        </p:nvCxnSpPr>
        <p:spPr>
          <a:xfrm flipH="1">
            <a:off x="9380670" y="3485214"/>
            <a:ext cx="1112445" cy="1121233"/>
          </a:xfrm>
          <a:prstGeom prst="straightConnector1">
            <a:avLst/>
          </a:prstGeom>
          <a:ln w="57150">
            <a:solidFill>
              <a:srgbClr val="002060"/>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cxnSp>
      <p:sp>
        <p:nvSpPr>
          <p:cNvPr id="16" name="Cube 15">
            <a:extLst>
              <a:ext uri="{FF2B5EF4-FFF2-40B4-BE49-F238E27FC236}">
                <a16:creationId xmlns="" xmlns:a16="http://schemas.microsoft.com/office/drawing/2014/main" id="{6B534AB6-CC16-45C7-BC7B-E6E8794E27EF}"/>
              </a:ext>
            </a:extLst>
          </p:cNvPr>
          <p:cNvSpPr/>
          <p:nvPr/>
        </p:nvSpPr>
        <p:spPr>
          <a:xfrm>
            <a:off x="10121883" y="420315"/>
            <a:ext cx="1980000" cy="648000"/>
          </a:xfrm>
          <a:prstGeom prst="cube">
            <a:avLst>
              <a:gd name="adj" fmla="val 2065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b="1" dirty="0">
                <a:solidFill>
                  <a:srgbClr val="002060"/>
                </a:solidFill>
                <a:cs typeface="B Badr" panose="00000400000000000000" pitchFamily="2" charset="-78"/>
              </a:rPr>
              <a:t>4-مصغّر</a:t>
            </a:r>
          </a:p>
        </p:txBody>
      </p:sp>
      <p:sp>
        <p:nvSpPr>
          <p:cNvPr id="19" name="Cube 18">
            <a:extLst>
              <a:ext uri="{FF2B5EF4-FFF2-40B4-BE49-F238E27FC236}">
                <a16:creationId xmlns="" xmlns:a16="http://schemas.microsoft.com/office/drawing/2014/main" id="{F2A3F281-89B0-4FC3-87A3-DF04E58E5D27}"/>
              </a:ext>
            </a:extLst>
          </p:cNvPr>
          <p:cNvSpPr/>
          <p:nvPr/>
        </p:nvSpPr>
        <p:spPr>
          <a:xfrm>
            <a:off x="10217133" y="-23110"/>
            <a:ext cx="1899919" cy="494894"/>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17"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546094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righ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right)">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arn(inVertical)">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right)">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arn(outVertical)">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26" grpId="0" animBg="1"/>
      <p:bldP spid="31" grpId="0" animBg="1"/>
      <p:bldP spid="33" grpId="0" animBg="1"/>
      <p:bldP spid="34"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entagon 1"/>
          <p:cNvSpPr/>
          <p:nvPr/>
        </p:nvSpPr>
        <p:spPr>
          <a:xfrm flipH="1">
            <a:off x="4762500" y="1200150"/>
            <a:ext cx="7429500" cy="2741321"/>
          </a:xfrm>
          <a:prstGeom prst="homePlat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6000" dirty="0">
                <a:solidFill>
                  <a:srgbClr val="C00000"/>
                </a:solidFill>
                <a:cs typeface="A EntezareZohoor 4 **" panose="00000700000000000000" pitchFamily="2" charset="-78"/>
              </a:rPr>
              <a:t>المبحث الخامس</a:t>
            </a:r>
          </a:p>
        </p:txBody>
      </p:sp>
      <p:sp>
        <p:nvSpPr>
          <p:cNvPr id="4" name="Flowchart: Off-page Connector 3"/>
          <p:cNvSpPr/>
          <p:nvPr/>
        </p:nvSpPr>
        <p:spPr>
          <a:xfrm>
            <a:off x="6115050" y="3941471"/>
            <a:ext cx="4476750" cy="1735429"/>
          </a:xfrm>
          <a:prstGeom prst="flowChartOffpageConnector">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6000" b="1" dirty="0">
                <a:solidFill>
                  <a:srgbClr val="C00000"/>
                </a:solidFill>
                <a:cs typeface="A EntezareZohoor 4 **" panose="00000700000000000000" pitchFamily="2" charset="-78"/>
              </a:rPr>
              <a:t>المعرفۀ والنکره</a:t>
            </a:r>
          </a:p>
        </p:txBody>
      </p:sp>
      <p:sp>
        <p:nvSpPr>
          <p:cNvPr id="6"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16059042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ube 10">
            <a:extLst>
              <a:ext uri="{FF2B5EF4-FFF2-40B4-BE49-F238E27FC236}">
                <a16:creationId xmlns="" xmlns:a16="http://schemas.microsoft.com/office/drawing/2014/main" id="{F2A3F281-89B0-4FC3-87A3-DF04E58E5D27}"/>
              </a:ext>
            </a:extLst>
          </p:cNvPr>
          <p:cNvSpPr/>
          <p:nvPr/>
        </p:nvSpPr>
        <p:spPr>
          <a:xfrm>
            <a:off x="10238283" y="14990"/>
            <a:ext cx="1938728" cy="405325"/>
          </a:xfrm>
          <a:prstGeom prst="cube">
            <a:avLst/>
          </a:prstGeom>
          <a:gradFill>
            <a:gsLst>
              <a:gs pos="0">
                <a:schemeClr val="accent1">
                  <a:lumMod val="5000"/>
                  <a:lumOff val="95000"/>
                </a:schemeClr>
              </a:gs>
              <a:gs pos="75000">
                <a:srgbClr val="FFFF0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الخامس</a:t>
            </a:r>
          </a:p>
        </p:txBody>
      </p:sp>
      <p:sp>
        <p:nvSpPr>
          <p:cNvPr id="5" name="Cross 4">
            <a:extLst>
              <a:ext uri="{FF2B5EF4-FFF2-40B4-BE49-F238E27FC236}">
                <a16:creationId xmlns="" xmlns:a16="http://schemas.microsoft.com/office/drawing/2014/main" id="{4BCD6613-A463-4A01-8298-D618D9B6A0E9}"/>
              </a:ext>
            </a:extLst>
          </p:cNvPr>
          <p:cNvSpPr/>
          <p:nvPr/>
        </p:nvSpPr>
        <p:spPr>
          <a:xfrm>
            <a:off x="10186215" y="1505227"/>
            <a:ext cx="1938728" cy="689547"/>
          </a:xfrm>
          <a:prstGeom prst="plus">
            <a:avLst>
              <a:gd name="adj" fmla="val 35870"/>
            </a:avLst>
          </a:prstGeom>
          <a:solidFill>
            <a:srgbClr val="8EFCFC"/>
          </a:solid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chemeClr val="accent6">
                    <a:lumMod val="50000"/>
                  </a:schemeClr>
                </a:solidFill>
                <a:cs typeface="B Badr" panose="00000400000000000000" pitchFamily="2" charset="-78"/>
              </a:rPr>
              <a:t>1-المعرفۀ</a:t>
            </a:r>
          </a:p>
        </p:txBody>
      </p:sp>
      <p:sp>
        <p:nvSpPr>
          <p:cNvPr id="7" name="Rectangle: Rounded Corners 6">
            <a:extLst>
              <a:ext uri="{FF2B5EF4-FFF2-40B4-BE49-F238E27FC236}">
                <a16:creationId xmlns="" xmlns:a16="http://schemas.microsoft.com/office/drawing/2014/main" id="{3674BADF-23B8-4297-9E63-58F13578314F}"/>
              </a:ext>
            </a:extLst>
          </p:cNvPr>
          <p:cNvSpPr/>
          <p:nvPr/>
        </p:nvSpPr>
        <p:spPr>
          <a:xfrm>
            <a:off x="8460699" y="684432"/>
            <a:ext cx="1260000" cy="468000"/>
          </a:xfrm>
          <a:prstGeom prst="roundRect">
            <a:avLst/>
          </a:prstGeom>
          <a:ln w="38100">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3200" dirty="0">
                <a:cs typeface="B Badr" panose="00000400000000000000" pitchFamily="2" charset="-78"/>
              </a:rPr>
              <a:t>تعریف</a:t>
            </a:r>
          </a:p>
        </p:txBody>
      </p:sp>
      <p:sp>
        <p:nvSpPr>
          <p:cNvPr id="8" name="Hexagon 7">
            <a:extLst>
              <a:ext uri="{FF2B5EF4-FFF2-40B4-BE49-F238E27FC236}">
                <a16:creationId xmlns="" xmlns:a16="http://schemas.microsoft.com/office/drawing/2014/main" id="{AE93CAC8-8882-416C-A5DF-C464F0452A72}"/>
              </a:ext>
            </a:extLst>
          </p:cNvPr>
          <p:cNvSpPr/>
          <p:nvPr/>
        </p:nvSpPr>
        <p:spPr>
          <a:xfrm>
            <a:off x="1535243" y="614867"/>
            <a:ext cx="6925456" cy="612000"/>
          </a:xfrm>
          <a:prstGeom prst="hexagon">
            <a:avLst/>
          </a:prstGeom>
          <a:gradFill>
            <a:gsLst>
              <a:gs pos="28000">
                <a:schemeClr val="accent1">
                  <a:lumMod val="5000"/>
                  <a:lumOff val="95000"/>
                </a:schemeClr>
              </a:gs>
              <a:gs pos="75000">
                <a:srgbClr val="FFFF00"/>
              </a:gs>
              <a:gs pos="100000">
                <a:schemeClr val="accent1">
                  <a:lumMod val="30000"/>
                  <a:lumOff val="70000"/>
                </a:schemeClr>
              </a:gs>
            </a:gsLst>
            <a:lin ang="13500000" scaled="1"/>
          </a:gradFill>
          <a:ln w="28575">
            <a:solidFill>
              <a:srgbClr val="C000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dirty="0">
                <a:cs typeface="B Badr" panose="00000400000000000000" pitchFamily="2" charset="-78"/>
              </a:rPr>
              <a:t>اسمی است که دالّ بر شخص یا اشخاص معیّن باشد.</a:t>
            </a:r>
          </a:p>
        </p:txBody>
      </p:sp>
      <p:sp>
        <p:nvSpPr>
          <p:cNvPr id="32" name="Rectangle: Rounded Corners 31">
            <a:extLst>
              <a:ext uri="{FF2B5EF4-FFF2-40B4-BE49-F238E27FC236}">
                <a16:creationId xmlns="" xmlns:a16="http://schemas.microsoft.com/office/drawing/2014/main" id="{432CC9C9-8388-4AD6-A19E-24715265A0C2}"/>
              </a:ext>
            </a:extLst>
          </p:cNvPr>
          <p:cNvSpPr/>
          <p:nvPr/>
        </p:nvSpPr>
        <p:spPr>
          <a:xfrm>
            <a:off x="8481709" y="2291606"/>
            <a:ext cx="1224000" cy="432000"/>
          </a:xfrm>
          <a:prstGeom prst="roundRect">
            <a:avLst/>
          </a:prstGeom>
          <a:ln w="38100">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3200" dirty="0">
                <a:cs typeface="B Badr" panose="00000400000000000000" pitchFamily="2" charset="-78"/>
              </a:rPr>
              <a:t>انواع</a:t>
            </a:r>
          </a:p>
        </p:txBody>
      </p:sp>
      <p:sp>
        <p:nvSpPr>
          <p:cNvPr id="9" name="Right Brace 8">
            <a:extLst>
              <a:ext uri="{FF2B5EF4-FFF2-40B4-BE49-F238E27FC236}">
                <a16:creationId xmlns="" xmlns:a16="http://schemas.microsoft.com/office/drawing/2014/main" id="{FC18F89F-8532-4E20-A717-F16A6917641D}"/>
              </a:ext>
            </a:extLst>
          </p:cNvPr>
          <p:cNvSpPr/>
          <p:nvPr/>
        </p:nvSpPr>
        <p:spPr>
          <a:xfrm>
            <a:off x="7778414" y="1303039"/>
            <a:ext cx="642927" cy="2275508"/>
          </a:xfrm>
          <a:prstGeom prst="rightBrace">
            <a:avLst>
              <a:gd name="adj1" fmla="val 12763"/>
              <a:gd name="adj2" fmla="val 53333"/>
            </a:avLst>
          </a:prstGeom>
          <a:ln w="38100">
            <a:solidFill>
              <a:srgbClr val="FF3B3B"/>
            </a:solidFill>
          </a:ln>
        </p:spPr>
        <p:style>
          <a:lnRef idx="2">
            <a:schemeClr val="accent6"/>
          </a:lnRef>
          <a:fillRef idx="0">
            <a:schemeClr val="accent6"/>
          </a:fillRef>
          <a:effectRef idx="1">
            <a:schemeClr val="accent6"/>
          </a:effectRef>
          <a:fontRef idx="minor">
            <a:schemeClr val="tx1"/>
          </a:fontRef>
        </p:style>
        <p:txBody>
          <a:bodyPr rtlCol="1" anchor="ctr"/>
          <a:lstStyle/>
          <a:p>
            <a:pPr algn="ctr"/>
            <a:endParaRPr lang="fa-IR"/>
          </a:p>
        </p:txBody>
      </p:sp>
      <p:sp>
        <p:nvSpPr>
          <p:cNvPr id="10" name="Arrow: Pentagon 9">
            <a:extLst>
              <a:ext uri="{FF2B5EF4-FFF2-40B4-BE49-F238E27FC236}">
                <a16:creationId xmlns="" xmlns:a16="http://schemas.microsoft.com/office/drawing/2014/main" id="{8FEB6A7A-E0B4-476F-BF3E-34126D4B30C9}"/>
              </a:ext>
            </a:extLst>
          </p:cNvPr>
          <p:cNvSpPr/>
          <p:nvPr/>
        </p:nvSpPr>
        <p:spPr>
          <a:xfrm>
            <a:off x="4133201" y="1436832"/>
            <a:ext cx="3867462" cy="468000"/>
          </a:xfrm>
          <a:prstGeom prst="homePlate">
            <a:avLst/>
          </a:prstGeom>
          <a:gradFill>
            <a:gsLst>
              <a:gs pos="28000">
                <a:schemeClr val="accent1">
                  <a:lumMod val="5000"/>
                  <a:lumOff val="95000"/>
                </a:schemeClr>
              </a:gs>
              <a:gs pos="75000">
                <a:srgbClr val="2DFF8C"/>
              </a:gs>
              <a:gs pos="100000">
                <a:schemeClr val="accent1">
                  <a:lumMod val="30000"/>
                  <a:lumOff val="70000"/>
                </a:schemeClr>
              </a:gs>
            </a:gsLst>
            <a:lin ang="135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accent6">
                    <a:lumMod val="50000"/>
                  </a:schemeClr>
                </a:solidFill>
                <a:cs typeface="B Badr" panose="00000400000000000000" pitchFamily="2" charset="-78"/>
              </a:rPr>
              <a:t>1- عَلَم مانند :زیدٌ</a:t>
            </a:r>
          </a:p>
        </p:txBody>
      </p:sp>
      <p:sp>
        <p:nvSpPr>
          <p:cNvPr id="33" name="Arrow: Pentagon 32">
            <a:extLst>
              <a:ext uri="{FF2B5EF4-FFF2-40B4-BE49-F238E27FC236}">
                <a16:creationId xmlns="" xmlns:a16="http://schemas.microsoft.com/office/drawing/2014/main" id="{62809D92-9E63-4782-A0C1-A2F60BC6A536}"/>
              </a:ext>
            </a:extLst>
          </p:cNvPr>
          <p:cNvSpPr/>
          <p:nvPr/>
        </p:nvSpPr>
        <p:spPr>
          <a:xfrm>
            <a:off x="4133201" y="1963378"/>
            <a:ext cx="3867462" cy="468000"/>
          </a:xfrm>
          <a:prstGeom prst="homePlate">
            <a:avLst/>
          </a:prstGeom>
          <a:gradFill>
            <a:gsLst>
              <a:gs pos="28000">
                <a:schemeClr val="accent1">
                  <a:lumMod val="5000"/>
                  <a:lumOff val="95000"/>
                </a:schemeClr>
              </a:gs>
              <a:gs pos="75000">
                <a:srgbClr val="2DFF8C"/>
              </a:gs>
              <a:gs pos="100000">
                <a:schemeClr val="accent1">
                  <a:lumMod val="30000"/>
                  <a:lumOff val="70000"/>
                </a:schemeClr>
              </a:gs>
            </a:gsLst>
            <a:lin ang="135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800" b="1" dirty="0">
                <a:solidFill>
                  <a:srgbClr val="002060"/>
                </a:solidFill>
                <a:cs typeface="B Badr" panose="00000400000000000000" pitchFamily="2" charset="-78"/>
              </a:rPr>
              <a:t>2- معرف به«ال» مانند :الرجل</a:t>
            </a:r>
          </a:p>
        </p:txBody>
      </p:sp>
      <p:sp>
        <p:nvSpPr>
          <p:cNvPr id="34" name="Arrow: Pentagon 33">
            <a:extLst>
              <a:ext uri="{FF2B5EF4-FFF2-40B4-BE49-F238E27FC236}">
                <a16:creationId xmlns="" xmlns:a16="http://schemas.microsoft.com/office/drawing/2014/main" id="{3F236417-05ED-459D-9C7D-F5F7A32AA0AD}"/>
              </a:ext>
            </a:extLst>
          </p:cNvPr>
          <p:cNvSpPr/>
          <p:nvPr/>
        </p:nvSpPr>
        <p:spPr>
          <a:xfrm>
            <a:off x="4147653" y="2489606"/>
            <a:ext cx="3867462" cy="468000"/>
          </a:xfrm>
          <a:prstGeom prst="homePlate">
            <a:avLst/>
          </a:prstGeom>
          <a:gradFill>
            <a:gsLst>
              <a:gs pos="28000">
                <a:schemeClr val="accent1">
                  <a:lumMod val="5000"/>
                  <a:lumOff val="95000"/>
                </a:schemeClr>
              </a:gs>
              <a:gs pos="75000">
                <a:srgbClr val="2DFF8C"/>
              </a:gs>
              <a:gs pos="100000">
                <a:schemeClr val="accent1">
                  <a:lumMod val="30000"/>
                  <a:lumOff val="70000"/>
                </a:schemeClr>
              </a:gs>
            </a:gsLst>
            <a:lin ang="135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schemeClr val="accent6">
                    <a:lumMod val="50000"/>
                  </a:schemeClr>
                </a:solidFill>
                <a:cs typeface="B Badr" panose="00000400000000000000" pitchFamily="2" charset="-78"/>
              </a:rPr>
              <a:t>3- ضمیر مانند :هو</a:t>
            </a:r>
          </a:p>
        </p:txBody>
      </p:sp>
      <p:sp>
        <p:nvSpPr>
          <p:cNvPr id="35" name="Arrow: Pentagon 34">
            <a:extLst>
              <a:ext uri="{FF2B5EF4-FFF2-40B4-BE49-F238E27FC236}">
                <a16:creationId xmlns="" xmlns:a16="http://schemas.microsoft.com/office/drawing/2014/main" id="{33DE1678-909F-4560-8517-57108A825BF0}"/>
              </a:ext>
            </a:extLst>
          </p:cNvPr>
          <p:cNvSpPr/>
          <p:nvPr/>
        </p:nvSpPr>
        <p:spPr>
          <a:xfrm>
            <a:off x="4144274" y="3036029"/>
            <a:ext cx="3867462" cy="468000"/>
          </a:xfrm>
          <a:prstGeom prst="homePlate">
            <a:avLst/>
          </a:prstGeom>
          <a:gradFill>
            <a:gsLst>
              <a:gs pos="28000">
                <a:schemeClr val="accent1">
                  <a:lumMod val="5000"/>
                  <a:lumOff val="95000"/>
                </a:schemeClr>
              </a:gs>
              <a:gs pos="75000">
                <a:srgbClr val="2DFF8C"/>
              </a:gs>
              <a:gs pos="100000">
                <a:schemeClr val="accent1">
                  <a:lumMod val="30000"/>
                  <a:lumOff val="70000"/>
                </a:schemeClr>
              </a:gs>
            </a:gsLst>
            <a:lin ang="135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800" b="1" dirty="0">
                <a:solidFill>
                  <a:srgbClr val="002060"/>
                </a:solidFill>
                <a:cs typeface="B Badr" panose="00000400000000000000" pitchFamily="2" charset="-78"/>
              </a:rPr>
              <a:t>4-اسم اشاره مانند:هذا</a:t>
            </a:r>
          </a:p>
        </p:txBody>
      </p:sp>
      <p:sp>
        <p:nvSpPr>
          <p:cNvPr id="36" name="Arrow: Pentagon 35">
            <a:extLst>
              <a:ext uri="{FF2B5EF4-FFF2-40B4-BE49-F238E27FC236}">
                <a16:creationId xmlns="" xmlns:a16="http://schemas.microsoft.com/office/drawing/2014/main" id="{C307DB13-E637-404C-A2A6-72ABC78C9A8B}"/>
              </a:ext>
            </a:extLst>
          </p:cNvPr>
          <p:cNvSpPr/>
          <p:nvPr/>
        </p:nvSpPr>
        <p:spPr>
          <a:xfrm>
            <a:off x="111522" y="1698363"/>
            <a:ext cx="3867462" cy="468000"/>
          </a:xfrm>
          <a:prstGeom prst="homePlate">
            <a:avLst/>
          </a:prstGeom>
          <a:gradFill>
            <a:gsLst>
              <a:gs pos="28000">
                <a:schemeClr val="accent1">
                  <a:lumMod val="5000"/>
                  <a:lumOff val="95000"/>
                </a:schemeClr>
              </a:gs>
              <a:gs pos="75000">
                <a:srgbClr val="2DFF8C"/>
              </a:gs>
              <a:gs pos="100000">
                <a:schemeClr val="accent1">
                  <a:lumMod val="30000"/>
                  <a:lumOff val="70000"/>
                </a:schemeClr>
              </a:gs>
            </a:gsLst>
            <a:lin ang="135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800" b="1" dirty="0">
                <a:solidFill>
                  <a:srgbClr val="002060"/>
                </a:solidFill>
                <a:cs typeface="B Badr" panose="00000400000000000000" pitchFamily="2" charset="-78"/>
              </a:rPr>
              <a:t>5- موصول مانند :الذی</a:t>
            </a:r>
          </a:p>
        </p:txBody>
      </p:sp>
      <p:sp>
        <p:nvSpPr>
          <p:cNvPr id="37" name="Arrow: Pentagon 36">
            <a:extLst>
              <a:ext uri="{FF2B5EF4-FFF2-40B4-BE49-F238E27FC236}">
                <a16:creationId xmlns="" xmlns:a16="http://schemas.microsoft.com/office/drawing/2014/main" id="{3892F5F0-C4A2-4598-BCEE-9E1F753BEC6F}"/>
              </a:ext>
            </a:extLst>
          </p:cNvPr>
          <p:cNvSpPr/>
          <p:nvPr/>
        </p:nvSpPr>
        <p:spPr>
          <a:xfrm>
            <a:off x="77506" y="2207969"/>
            <a:ext cx="3867462" cy="468000"/>
          </a:xfrm>
          <a:prstGeom prst="homePlate">
            <a:avLst/>
          </a:prstGeom>
          <a:gradFill>
            <a:gsLst>
              <a:gs pos="28000">
                <a:schemeClr val="accent1">
                  <a:lumMod val="5000"/>
                  <a:lumOff val="95000"/>
                </a:schemeClr>
              </a:gs>
              <a:gs pos="75000">
                <a:srgbClr val="2DFF8C"/>
              </a:gs>
              <a:gs pos="100000">
                <a:schemeClr val="accent1">
                  <a:lumMod val="30000"/>
                  <a:lumOff val="70000"/>
                </a:schemeClr>
              </a:gs>
            </a:gsLst>
            <a:lin ang="135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400" b="1" dirty="0">
                <a:solidFill>
                  <a:srgbClr val="002060"/>
                </a:solidFill>
                <a:cs typeface="B Badr" panose="00000400000000000000" pitchFamily="2" charset="-78"/>
              </a:rPr>
              <a:t>6- معرف به«اضافه» مانند :غلام ُزیدٍ</a:t>
            </a:r>
          </a:p>
        </p:txBody>
      </p:sp>
      <p:sp>
        <p:nvSpPr>
          <p:cNvPr id="38" name="Arrow: Pentagon 37">
            <a:extLst>
              <a:ext uri="{FF2B5EF4-FFF2-40B4-BE49-F238E27FC236}">
                <a16:creationId xmlns="" xmlns:a16="http://schemas.microsoft.com/office/drawing/2014/main" id="{01E9D400-9895-42BA-9D95-6F7E950D6CF9}"/>
              </a:ext>
            </a:extLst>
          </p:cNvPr>
          <p:cNvSpPr/>
          <p:nvPr/>
        </p:nvSpPr>
        <p:spPr>
          <a:xfrm>
            <a:off x="88559" y="2714270"/>
            <a:ext cx="3867462" cy="468000"/>
          </a:xfrm>
          <a:prstGeom prst="homePlate">
            <a:avLst/>
          </a:prstGeom>
          <a:gradFill>
            <a:gsLst>
              <a:gs pos="28000">
                <a:schemeClr val="accent1">
                  <a:lumMod val="5000"/>
                  <a:lumOff val="95000"/>
                </a:schemeClr>
              </a:gs>
              <a:gs pos="75000">
                <a:srgbClr val="2DFF8C"/>
              </a:gs>
              <a:gs pos="100000">
                <a:schemeClr val="accent1">
                  <a:lumMod val="30000"/>
                  <a:lumOff val="70000"/>
                </a:schemeClr>
              </a:gs>
            </a:gsLst>
            <a:lin ang="135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800" b="1" dirty="0">
                <a:solidFill>
                  <a:srgbClr val="002060"/>
                </a:solidFill>
                <a:cs typeface="B Badr" panose="00000400000000000000" pitchFamily="2" charset="-78"/>
              </a:rPr>
              <a:t>7- معرف به ندا مانند:یارجلٌ</a:t>
            </a:r>
          </a:p>
        </p:txBody>
      </p:sp>
      <p:sp>
        <p:nvSpPr>
          <p:cNvPr id="39" name="Cross 38">
            <a:extLst>
              <a:ext uri="{FF2B5EF4-FFF2-40B4-BE49-F238E27FC236}">
                <a16:creationId xmlns="" xmlns:a16="http://schemas.microsoft.com/office/drawing/2014/main" id="{BC2A612F-84CD-44D7-BE15-1E76627AD741}"/>
              </a:ext>
            </a:extLst>
          </p:cNvPr>
          <p:cNvSpPr/>
          <p:nvPr/>
        </p:nvSpPr>
        <p:spPr>
          <a:xfrm>
            <a:off x="10186215" y="4364717"/>
            <a:ext cx="1938728" cy="689547"/>
          </a:xfrm>
          <a:prstGeom prst="plus">
            <a:avLst>
              <a:gd name="adj" fmla="val 35870"/>
            </a:avLst>
          </a:prstGeom>
          <a:solidFill>
            <a:srgbClr val="8EFCFC"/>
          </a:solid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chemeClr val="accent6">
                    <a:lumMod val="50000"/>
                  </a:schemeClr>
                </a:solidFill>
                <a:cs typeface="B Badr" panose="00000400000000000000" pitchFamily="2" charset="-78"/>
              </a:rPr>
              <a:t>2-النکرۀ</a:t>
            </a:r>
          </a:p>
        </p:txBody>
      </p:sp>
      <p:sp>
        <p:nvSpPr>
          <p:cNvPr id="40" name="Rectangle: Rounded Corners 39">
            <a:extLst>
              <a:ext uri="{FF2B5EF4-FFF2-40B4-BE49-F238E27FC236}">
                <a16:creationId xmlns="" xmlns:a16="http://schemas.microsoft.com/office/drawing/2014/main" id="{F393F8DA-1A3B-4FC7-A0D8-A50F36B1D72C}"/>
              </a:ext>
            </a:extLst>
          </p:cNvPr>
          <p:cNvSpPr/>
          <p:nvPr/>
        </p:nvSpPr>
        <p:spPr>
          <a:xfrm>
            <a:off x="8235849" y="3704438"/>
            <a:ext cx="1260000" cy="4680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3200" dirty="0">
                <a:cs typeface="B Badr" panose="00000400000000000000" pitchFamily="2" charset="-78"/>
              </a:rPr>
              <a:t>تعریف</a:t>
            </a:r>
          </a:p>
        </p:txBody>
      </p:sp>
      <p:sp>
        <p:nvSpPr>
          <p:cNvPr id="41" name="Hexagon 40">
            <a:extLst>
              <a:ext uri="{FF2B5EF4-FFF2-40B4-BE49-F238E27FC236}">
                <a16:creationId xmlns="" xmlns:a16="http://schemas.microsoft.com/office/drawing/2014/main" id="{10E6F4F2-962A-4995-A910-D02FE3CD66A8}"/>
              </a:ext>
            </a:extLst>
          </p:cNvPr>
          <p:cNvSpPr/>
          <p:nvPr/>
        </p:nvSpPr>
        <p:spPr>
          <a:xfrm>
            <a:off x="1310393" y="3634873"/>
            <a:ext cx="6925456" cy="612000"/>
          </a:xfrm>
          <a:prstGeom prst="hexagon">
            <a:avLst/>
          </a:prstGeom>
          <a:gradFill>
            <a:gsLst>
              <a:gs pos="82000">
                <a:srgbClr val="DDC4F4"/>
              </a:gs>
              <a:gs pos="14000">
                <a:srgbClr val="2DFF8C"/>
              </a:gs>
              <a:gs pos="47000">
                <a:schemeClr val="bg1"/>
              </a:gs>
            </a:gsLst>
            <a:lin ang="13500000" scaled="1"/>
          </a:gradFill>
          <a:ln w="28575">
            <a:solidFill>
              <a:srgbClr val="3FCDFF"/>
            </a:solidFill>
          </a:ln>
        </p:spPr>
        <p:style>
          <a:lnRef idx="2">
            <a:schemeClr val="accent6"/>
          </a:lnRef>
          <a:fillRef idx="1">
            <a:schemeClr val="lt1"/>
          </a:fillRef>
          <a:effectRef idx="0">
            <a:schemeClr val="accent6"/>
          </a:effectRef>
          <a:fontRef idx="minor">
            <a:schemeClr val="dk1"/>
          </a:fontRef>
        </p:style>
        <p:txBody>
          <a:bodyPr rtlCol="1" anchor="t"/>
          <a:lstStyle/>
          <a:p>
            <a:pPr algn="ctr"/>
            <a:r>
              <a:rPr lang="fa-IR" sz="2600" b="1" dirty="0">
                <a:cs typeface="B Badr" panose="00000400000000000000" pitchFamily="2" charset="-78"/>
              </a:rPr>
              <a:t>اسمی است که دالّ بر شخص یا اشخاص نامعیّن باشد.</a:t>
            </a:r>
          </a:p>
        </p:txBody>
      </p:sp>
      <p:sp>
        <p:nvSpPr>
          <p:cNvPr id="42" name="Rectangle: Rounded Corners 41">
            <a:extLst>
              <a:ext uri="{FF2B5EF4-FFF2-40B4-BE49-F238E27FC236}">
                <a16:creationId xmlns="" xmlns:a16="http://schemas.microsoft.com/office/drawing/2014/main" id="{121DB2E2-942E-4AD7-9CF7-CAD5567EC139}"/>
              </a:ext>
            </a:extLst>
          </p:cNvPr>
          <p:cNvSpPr/>
          <p:nvPr/>
        </p:nvSpPr>
        <p:spPr>
          <a:xfrm>
            <a:off x="8252558" y="5335208"/>
            <a:ext cx="1260000" cy="4680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1" anchor="t"/>
          <a:lstStyle/>
          <a:p>
            <a:pPr algn="ctr"/>
            <a:r>
              <a:rPr lang="fa-IR" sz="3200" dirty="0">
                <a:cs typeface="B Badr" panose="00000400000000000000" pitchFamily="2" charset="-78"/>
              </a:rPr>
              <a:t>نشانه </a:t>
            </a:r>
          </a:p>
        </p:txBody>
      </p:sp>
      <p:sp>
        <p:nvSpPr>
          <p:cNvPr id="43" name="Hexagon 42">
            <a:extLst>
              <a:ext uri="{FF2B5EF4-FFF2-40B4-BE49-F238E27FC236}">
                <a16:creationId xmlns="" xmlns:a16="http://schemas.microsoft.com/office/drawing/2014/main" id="{DDDB4007-D0EF-4755-9F49-0FD636AF2010}"/>
              </a:ext>
            </a:extLst>
          </p:cNvPr>
          <p:cNvSpPr/>
          <p:nvPr/>
        </p:nvSpPr>
        <p:spPr>
          <a:xfrm>
            <a:off x="30126" y="4417208"/>
            <a:ext cx="8208000" cy="1152000"/>
          </a:xfrm>
          <a:prstGeom prst="hexagon">
            <a:avLst/>
          </a:prstGeom>
          <a:gradFill>
            <a:gsLst>
              <a:gs pos="69000">
                <a:srgbClr val="DDC4F4"/>
              </a:gs>
              <a:gs pos="14000">
                <a:schemeClr val="bg1"/>
              </a:gs>
            </a:gsLst>
            <a:lin ang="13500000" scaled="1"/>
          </a:gradFill>
          <a:ln w="28575">
            <a:solidFill>
              <a:srgbClr val="3FCDFF"/>
            </a:solidFill>
          </a:ln>
        </p:spPr>
        <p:style>
          <a:lnRef idx="2">
            <a:schemeClr val="accent6"/>
          </a:lnRef>
          <a:fillRef idx="1">
            <a:schemeClr val="lt1"/>
          </a:fillRef>
          <a:effectRef idx="0">
            <a:schemeClr val="accent6"/>
          </a:effectRef>
          <a:fontRef idx="minor">
            <a:schemeClr val="dk1"/>
          </a:fontRef>
        </p:style>
        <p:txBody>
          <a:bodyPr rtlCol="1" anchor="t"/>
          <a:lstStyle/>
          <a:p>
            <a:pPr algn="r" rtl="1"/>
            <a:r>
              <a:rPr lang="fa-IR" sz="2400" b="1" dirty="0">
                <a:solidFill>
                  <a:srgbClr val="FF0000"/>
                </a:solidFill>
                <a:cs typeface="B Badr" panose="00000400000000000000" pitchFamily="2" charset="-78"/>
              </a:rPr>
              <a:t>1-</a:t>
            </a:r>
            <a:r>
              <a:rPr lang="fa-IR" sz="2400" b="1" dirty="0">
                <a:solidFill>
                  <a:srgbClr val="002060"/>
                </a:solidFill>
                <a:cs typeface="B Badr" panose="00000400000000000000" pitchFamily="2" charset="-78"/>
              </a:rPr>
              <a:t>یا خودش می تواند "ال تعریف" بگیرد. مانند: رَجُل(می توانیم بگوییم: الرّجُل)، صاحب(</a:t>
            </a:r>
            <a:r>
              <a:rPr lang="fa-IR" sz="2000" b="1" dirty="0">
                <a:solidFill>
                  <a:srgbClr val="002060"/>
                </a:solidFill>
                <a:cs typeface="B Badr" panose="00000400000000000000" pitchFamily="2" charset="-78"/>
              </a:rPr>
              <a:t>می توانیم بگوییم: الصّاحب</a:t>
            </a:r>
            <a:r>
              <a:rPr lang="fa-IR" sz="2400" b="1" dirty="0">
                <a:solidFill>
                  <a:srgbClr val="002060"/>
                </a:solidFill>
                <a:cs typeface="B Badr" panose="00000400000000000000" pitchFamily="2" charset="-78"/>
              </a:rPr>
              <a:t>)</a:t>
            </a:r>
          </a:p>
        </p:txBody>
      </p:sp>
      <p:sp>
        <p:nvSpPr>
          <p:cNvPr id="45" name="Hexagon 44">
            <a:extLst>
              <a:ext uri="{FF2B5EF4-FFF2-40B4-BE49-F238E27FC236}">
                <a16:creationId xmlns="" xmlns:a16="http://schemas.microsoft.com/office/drawing/2014/main" id="{A3AD0E63-5DE6-47D5-8F65-8E92C4DD5A9D}"/>
              </a:ext>
            </a:extLst>
          </p:cNvPr>
          <p:cNvSpPr/>
          <p:nvPr/>
        </p:nvSpPr>
        <p:spPr>
          <a:xfrm>
            <a:off x="40274" y="5630322"/>
            <a:ext cx="8208000" cy="1152000"/>
          </a:xfrm>
          <a:prstGeom prst="hexagon">
            <a:avLst/>
          </a:prstGeom>
          <a:gradFill>
            <a:gsLst>
              <a:gs pos="69000">
                <a:srgbClr val="DDC4F4"/>
              </a:gs>
              <a:gs pos="14000">
                <a:schemeClr val="bg1"/>
              </a:gs>
            </a:gsLst>
            <a:lin ang="13500000" scaled="1"/>
          </a:gradFill>
          <a:ln w="28575">
            <a:solidFill>
              <a:srgbClr val="3FCDFF"/>
            </a:solidFill>
          </a:ln>
        </p:spPr>
        <p:style>
          <a:lnRef idx="2">
            <a:schemeClr val="accent6"/>
          </a:lnRef>
          <a:fillRef idx="1">
            <a:schemeClr val="lt1"/>
          </a:fillRef>
          <a:effectRef idx="0">
            <a:schemeClr val="accent6"/>
          </a:effectRef>
          <a:fontRef idx="minor">
            <a:schemeClr val="dk1"/>
          </a:fontRef>
        </p:style>
        <p:txBody>
          <a:bodyPr rtlCol="1" anchor="ctr"/>
          <a:lstStyle/>
          <a:p>
            <a:pPr algn="r" rtl="1"/>
            <a:r>
              <a:rPr lang="fa-IR" sz="2100" b="1" dirty="0">
                <a:solidFill>
                  <a:srgbClr val="FF0000"/>
                </a:solidFill>
                <a:cs typeface="B Badr" panose="00000400000000000000" pitchFamily="2" charset="-78"/>
              </a:rPr>
              <a:t>2-</a:t>
            </a:r>
            <a:r>
              <a:rPr lang="fa-IR" sz="2100" b="1" dirty="0">
                <a:solidFill>
                  <a:srgbClr val="002060"/>
                </a:solidFill>
                <a:cs typeface="B Badr" panose="00000400000000000000" pitchFamily="2" charset="-78"/>
              </a:rPr>
              <a:t>و یا خودش نمی تواند "ال تعریف" بگیرد ولی به معنای کلمه ای است که "ال تعریف" می پذیرد. مانند: ذو به معنایِ صاحب(ذو، ال تعریف نمی گیرد_ الذو غلط است _ ولی مترادف کلمه ای است که ال می گیرد: صاحب الصّاحب).</a:t>
            </a:r>
          </a:p>
        </p:txBody>
      </p:sp>
      <p:sp>
        <p:nvSpPr>
          <p:cNvPr id="46" name="Right Brace 45">
            <a:extLst>
              <a:ext uri="{FF2B5EF4-FFF2-40B4-BE49-F238E27FC236}">
                <a16:creationId xmlns="" xmlns:a16="http://schemas.microsoft.com/office/drawing/2014/main" id="{9568DBE9-0DF9-4755-A30F-A262A3DCDECF}"/>
              </a:ext>
            </a:extLst>
          </p:cNvPr>
          <p:cNvSpPr/>
          <p:nvPr/>
        </p:nvSpPr>
        <p:spPr>
          <a:xfrm>
            <a:off x="9478956" y="3500439"/>
            <a:ext cx="642927" cy="2418104"/>
          </a:xfrm>
          <a:prstGeom prst="rightBrace">
            <a:avLst>
              <a:gd name="adj1" fmla="val 12763"/>
              <a:gd name="adj2" fmla="val 49877"/>
            </a:avLst>
          </a:prstGeom>
          <a:ln w="38100"/>
        </p:spPr>
        <p:style>
          <a:lnRef idx="2">
            <a:schemeClr val="accent6"/>
          </a:lnRef>
          <a:fillRef idx="0">
            <a:schemeClr val="accent6"/>
          </a:fillRef>
          <a:effectRef idx="1">
            <a:schemeClr val="accent6"/>
          </a:effectRef>
          <a:fontRef idx="minor">
            <a:schemeClr val="tx1"/>
          </a:fontRef>
        </p:style>
        <p:txBody>
          <a:bodyPr rtlCol="1" anchor="ctr"/>
          <a:lstStyle/>
          <a:p>
            <a:pPr algn="ctr"/>
            <a:endParaRPr lang="fa-IR"/>
          </a:p>
        </p:txBody>
      </p:sp>
      <p:sp>
        <p:nvSpPr>
          <p:cNvPr id="47" name="Right Brace 46">
            <a:extLst>
              <a:ext uri="{FF2B5EF4-FFF2-40B4-BE49-F238E27FC236}">
                <a16:creationId xmlns="" xmlns:a16="http://schemas.microsoft.com/office/drawing/2014/main" id="{D426EAF1-AB7B-498F-9283-EAC669654DD5}"/>
              </a:ext>
            </a:extLst>
          </p:cNvPr>
          <p:cNvSpPr/>
          <p:nvPr/>
        </p:nvSpPr>
        <p:spPr>
          <a:xfrm>
            <a:off x="9413995" y="539503"/>
            <a:ext cx="707888" cy="2418103"/>
          </a:xfrm>
          <a:prstGeom prst="rightBrace">
            <a:avLst>
              <a:gd name="adj1" fmla="val 12763"/>
              <a:gd name="adj2" fmla="val 53333"/>
            </a:avLst>
          </a:prstGeom>
          <a:ln w="38100">
            <a:solidFill>
              <a:srgbClr val="FF3B3B"/>
            </a:solidFill>
          </a:ln>
        </p:spPr>
        <p:style>
          <a:lnRef idx="2">
            <a:schemeClr val="accent6"/>
          </a:lnRef>
          <a:fillRef idx="0">
            <a:schemeClr val="accent6"/>
          </a:fillRef>
          <a:effectRef idx="1">
            <a:schemeClr val="accent6"/>
          </a:effectRef>
          <a:fontRef idx="minor">
            <a:schemeClr val="tx1"/>
          </a:fontRef>
        </p:style>
        <p:txBody>
          <a:bodyPr rtlCol="1" anchor="ctr"/>
          <a:lstStyle/>
          <a:p>
            <a:pPr algn="ctr"/>
            <a:endParaRPr lang="fa-IR"/>
          </a:p>
        </p:txBody>
      </p:sp>
      <p:sp>
        <p:nvSpPr>
          <p:cNvPr id="25" name="Ribbon: Tilted Up 24">
            <a:extLst>
              <a:ext uri="{FF2B5EF4-FFF2-40B4-BE49-F238E27FC236}">
                <a16:creationId xmlns="" xmlns:a16="http://schemas.microsoft.com/office/drawing/2014/main" id="{44881D8D-10AD-4C6B-9B16-FB17762C790A}"/>
              </a:ext>
            </a:extLst>
          </p:cNvPr>
          <p:cNvSpPr/>
          <p:nvPr/>
        </p:nvSpPr>
        <p:spPr>
          <a:xfrm>
            <a:off x="4377128" y="14991"/>
            <a:ext cx="3537679" cy="374754"/>
          </a:xfrm>
          <a:prstGeom prst="ribbon2">
            <a:avLst/>
          </a:prstGeom>
          <a:gradFill>
            <a:gsLst>
              <a:gs pos="0">
                <a:schemeClr val="accent1">
                  <a:lumMod val="5000"/>
                  <a:lumOff val="95000"/>
                </a:schemeClr>
              </a:gs>
              <a:gs pos="75000">
                <a:srgbClr val="FFFF00"/>
              </a:gs>
              <a:gs pos="100000">
                <a:schemeClr val="accent1">
                  <a:lumMod val="30000"/>
                  <a:lumOff val="70000"/>
                </a:schemeClr>
              </a:gs>
            </a:gsLst>
            <a:lin ang="135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Titr" panose="00000700000000000000" pitchFamily="2" charset="-78"/>
              </a:rPr>
              <a:t>المعرفۀ والنکره</a:t>
            </a:r>
          </a:p>
        </p:txBody>
      </p:sp>
      <p:sp>
        <p:nvSpPr>
          <p:cNvPr id="2" name="Pentagon 1"/>
          <p:cNvSpPr/>
          <p:nvPr/>
        </p:nvSpPr>
        <p:spPr>
          <a:xfrm flipH="1">
            <a:off x="10823171" y="539503"/>
            <a:ext cx="1353840" cy="612929"/>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rgbClr val="002060"/>
                </a:solidFill>
                <a:cs typeface="B Badr" panose="00000400000000000000" pitchFamily="2" charset="-78"/>
              </a:rPr>
              <a:t>المقدمۀ</a:t>
            </a:r>
            <a:endParaRPr lang="fa-IR" sz="3200" dirty="0">
              <a:solidFill>
                <a:srgbClr val="002060"/>
              </a:solidFill>
              <a:cs typeface="B Badr" panose="00000400000000000000" pitchFamily="2" charset="-78"/>
            </a:endParaRPr>
          </a:p>
        </p:txBody>
      </p:sp>
      <p:sp>
        <p:nvSpPr>
          <p:cNvPr id="27"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21655903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right)">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out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out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left)">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left)">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left)">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37"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barn(outVertical)">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right)">
                                      <p:cBhvr>
                                        <p:cTn id="82" dur="500"/>
                                        <p:tgtEl>
                                          <p:spTgt spid="4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37"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barn(outVertical)">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37"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barn(outVertical)">
                                      <p:cBhvr>
                                        <p:cTn id="99" dur="500"/>
                                        <p:tgtEl>
                                          <p:spTgt spid="42"/>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8" fill="hold" grpId="0" nodeType="click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additive="base">
                                        <p:cTn id="104" dur="500" fill="hold"/>
                                        <p:tgtEl>
                                          <p:spTgt spid="43"/>
                                        </p:tgtEl>
                                        <p:attrNameLst>
                                          <p:attrName>ppt_x</p:attrName>
                                        </p:attrNameLst>
                                      </p:cBhvr>
                                      <p:tavLst>
                                        <p:tav tm="0">
                                          <p:val>
                                            <p:strVal val="0-#ppt_w/2"/>
                                          </p:val>
                                        </p:tav>
                                        <p:tav tm="100000">
                                          <p:val>
                                            <p:strVal val="#ppt_x"/>
                                          </p:val>
                                        </p:tav>
                                      </p:tavLst>
                                    </p:anim>
                                    <p:anim calcmode="lin" valueType="num">
                                      <p:cBhvr additive="base">
                                        <p:cTn id="105"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8" fill="hold" grpId="0" nodeType="click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500" fill="hold"/>
                                        <p:tgtEl>
                                          <p:spTgt spid="45"/>
                                        </p:tgtEl>
                                        <p:attrNameLst>
                                          <p:attrName>ppt_x</p:attrName>
                                        </p:attrNameLst>
                                      </p:cBhvr>
                                      <p:tavLst>
                                        <p:tav tm="0">
                                          <p:val>
                                            <p:strVal val="0-#ppt_w/2"/>
                                          </p:val>
                                        </p:tav>
                                        <p:tav tm="100000">
                                          <p:val>
                                            <p:strVal val="#ppt_x"/>
                                          </p:val>
                                        </p:tav>
                                      </p:tavLst>
                                    </p:anim>
                                    <p:anim calcmode="lin" valueType="num">
                                      <p:cBhvr additive="base">
                                        <p:cTn id="111"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32" grpId="0" animBg="1"/>
      <p:bldP spid="9" grpId="0" animBg="1"/>
      <p:bldP spid="10"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5" grpId="0" animBg="1"/>
      <p:bldP spid="46" grpId="0" animBg="1"/>
      <p:bldP spid="47" grpId="0" animBg="1"/>
      <p:bldP spid="2"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ross 4">
            <a:extLst>
              <a:ext uri="{FF2B5EF4-FFF2-40B4-BE49-F238E27FC236}">
                <a16:creationId xmlns="" xmlns:a16="http://schemas.microsoft.com/office/drawing/2014/main" id="{4BCD6613-A463-4A01-8298-D618D9B6A0E9}"/>
              </a:ext>
            </a:extLst>
          </p:cNvPr>
          <p:cNvSpPr/>
          <p:nvPr/>
        </p:nvSpPr>
        <p:spPr>
          <a:xfrm>
            <a:off x="8107181" y="75542"/>
            <a:ext cx="1938728" cy="344774"/>
          </a:xfrm>
          <a:prstGeom prst="plus">
            <a:avLst>
              <a:gd name="adj" fmla="val 35870"/>
            </a:avLst>
          </a:prstGeom>
          <a:solidFill>
            <a:srgbClr val="8EFCFC"/>
          </a:solid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FF0000"/>
                </a:solidFill>
                <a:cs typeface="B Badr" panose="00000400000000000000" pitchFamily="2" charset="-78"/>
              </a:rPr>
              <a:t>1-المعرفۀ</a:t>
            </a:r>
          </a:p>
        </p:txBody>
      </p:sp>
      <p:sp>
        <p:nvSpPr>
          <p:cNvPr id="2" name="Oval 1">
            <a:extLst>
              <a:ext uri="{FF2B5EF4-FFF2-40B4-BE49-F238E27FC236}">
                <a16:creationId xmlns="" xmlns:a16="http://schemas.microsoft.com/office/drawing/2014/main" id="{D8F762E3-6494-4EFF-B0A2-72DCFABECA53}"/>
              </a:ext>
            </a:extLst>
          </p:cNvPr>
          <p:cNvSpPr/>
          <p:nvPr/>
        </p:nvSpPr>
        <p:spPr>
          <a:xfrm>
            <a:off x="10463134" y="689548"/>
            <a:ext cx="1713877" cy="899409"/>
          </a:xfrm>
          <a:prstGeom prst="ellipse">
            <a:avLst/>
          </a:prstGeom>
          <a:solidFill>
            <a:srgbClr val="8EFCFC"/>
          </a:solidFill>
          <a:ln w="2857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FF0000"/>
                </a:solidFill>
                <a:cs typeface="B Nazanin" panose="00000400000000000000" pitchFamily="2" charset="-78"/>
              </a:rPr>
              <a:t>1-ضمیر</a:t>
            </a:r>
            <a:endParaRPr lang="fa-IR" sz="3200" dirty="0">
              <a:solidFill>
                <a:srgbClr val="FF0000"/>
              </a:solidFill>
              <a:cs typeface="B Nazanin" panose="00000400000000000000" pitchFamily="2" charset="-78"/>
            </a:endParaRPr>
          </a:p>
        </p:txBody>
      </p:sp>
      <p:sp>
        <p:nvSpPr>
          <p:cNvPr id="4" name="Hexagon 3">
            <a:extLst>
              <a:ext uri="{FF2B5EF4-FFF2-40B4-BE49-F238E27FC236}">
                <a16:creationId xmlns="" xmlns:a16="http://schemas.microsoft.com/office/drawing/2014/main" id="{843B16A4-35EB-4B19-9AB3-239FACD75756}"/>
              </a:ext>
            </a:extLst>
          </p:cNvPr>
          <p:cNvSpPr/>
          <p:nvPr/>
        </p:nvSpPr>
        <p:spPr>
          <a:xfrm>
            <a:off x="8814217" y="824460"/>
            <a:ext cx="1588957" cy="689547"/>
          </a:xfrm>
          <a:prstGeom prst="hexagon">
            <a:avLst/>
          </a:prstGeom>
          <a:solidFill>
            <a:srgbClr val="8EFCFC"/>
          </a:solidFill>
          <a:ln w="2857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FF0000"/>
                </a:solidFill>
                <a:cs typeface="B Badr" panose="00000400000000000000" pitchFamily="2" charset="-78"/>
              </a:rPr>
              <a:t>تعریف</a:t>
            </a:r>
          </a:p>
        </p:txBody>
      </p:sp>
      <p:sp>
        <p:nvSpPr>
          <p:cNvPr id="6" name="Arrow: Pentagon 5">
            <a:extLst>
              <a:ext uri="{FF2B5EF4-FFF2-40B4-BE49-F238E27FC236}">
                <a16:creationId xmlns="" xmlns:a16="http://schemas.microsoft.com/office/drawing/2014/main" id="{1113FA7D-06F8-46F9-A919-AAFB6152427C}"/>
              </a:ext>
            </a:extLst>
          </p:cNvPr>
          <p:cNvSpPr/>
          <p:nvPr/>
        </p:nvSpPr>
        <p:spPr>
          <a:xfrm>
            <a:off x="344774" y="824460"/>
            <a:ext cx="8409483" cy="764497"/>
          </a:xfrm>
          <a:prstGeom prst="homePlate">
            <a:avLst/>
          </a:prstGeom>
          <a:solidFill>
            <a:srgbClr val="8EFCF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a:solidFill>
                  <a:srgbClr val="7030A0"/>
                </a:solidFill>
                <a:cs typeface="B Lotus" panose="00000400000000000000" pitchFamily="2" charset="-78"/>
              </a:rPr>
              <a:t>اسمی که وضع شده برای غائب یا مخاطب یا متکلّم(تا اسم آن ذکر نشود).</a:t>
            </a:r>
            <a:endParaRPr lang="fa-IR" sz="2800" dirty="0">
              <a:solidFill>
                <a:srgbClr val="7030A0"/>
              </a:solidFill>
            </a:endParaRPr>
          </a:p>
        </p:txBody>
      </p:sp>
      <p:cxnSp>
        <p:nvCxnSpPr>
          <p:cNvPr id="13" name="Straight Arrow Connector 12">
            <a:extLst>
              <a:ext uri="{FF2B5EF4-FFF2-40B4-BE49-F238E27FC236}">
                <a16:creationId xmlns="" xmlns:a16="http://schemas.microsoft.com/office/drawing/2014/main" id="{AF0D85A0-8E8C-4631-BF90-AC380BEDAAAD}"/>
              </a:ext>
            </a:extLst>
          </p:cNvPr>
          <p:cNvCxnSpPr>
            <a:cxnSpLocks/>
            <a:stCxn id="2" idx="4"/>
          </p:cNvCxnSpPr>
          <p:nvPr/>
        </p:nvCxnSpPr>
        <p:spPr>
          <a:xfrm>
            <a:off x="11320073" y="1588957"/>
            <a:ext cx="0" cy="1723869"/>
          </a:xfrm>
          <a:prstGeom prst="straightConnector1">
            <a:avLst/>
          </a:prstGeom>
          <a:ln w="57150">
            <a:prstDash val="sysDot"/>
            <a:headEnd type="triangle"/>
            <a:tailEnd type="triangle"/>
          </a:ln>
        </p:spPr>
        <p:style>
          <a:lnRef idx="3">
            <a:schemeClr val="accent4"/>
          </a:lnRef>
          <a:fillRef idx="0">
            <a:schemeClr val="accent4"/>
          </a:fillRef>
          <a:effectRef idx="2">
            <a:schemeClr val="accent4"/>
          </a:effectRef>
          <a:fontRef idx="minor">
            <a:schemeClr val="tx1"/>
          </a:fontRef>
        </p:style>
      </p:cxnSp>
      <p:sp>
        <p:nvSpPr>
          <p:cNvPr id="31" name="Hexagon 30">
            <a:extLst>
              <a:ext uri="{FF2B5EF4-FFF2-40B4-BE49-F238E27FC236}">
                <a16:creationId xmlns="" xmlns:a16="http://schemas.microsoft.com/office/drawing/2014/main" id="{A8D1B7C9-42AE-44E7-95BB-6AAFC179F0FB}"/>
              </a:ext>
            </a:extLst>
          </p:cNvPr>
          <p:cNvSpPr/>
          <p:nvPr/>
        </p:nvSpPr>
        <p:spPr>
          <a:xfrm>
            <a:off x="10238283" y="3473971"/>
            <a:ext cx="1938727" cy="689547"/>
          </a:xfrm>
          <a:prstGeom prst="hexagon">
            <a:avLst/>
          </a:prstGeom>
          <a:solidFill>
            <a:srgbClr val="8EFCFC"/>
          </a:solidFill>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FF0000"/>
                </a:solidFill>
                <a:cs typeface="B Badr" panose="00000400000000000000" pitchFamily="2" charset="-78"/>
              </a:rPr>
              <a:t>انواع ضمیر</a:t>
            </a:r>
          </a:p>
        </p:txBody>
      </p:sp>
      <p:sp>
        <p:nvSpPr>
          <p:cNvPr id="17" name="Arrow: Left 16">
            <a:extLst>
              <a:ext uri="{FF2B5EF4-FFF2-40B4-BE49-F238E27FC236}">
                <a16:creationId xmlns="" xmlns:a16="http://schemas.microsoft.com/office/drawing/2014/main" id="{58EED28E-F761-498A-9EB5-F1F69C3BBB7B}"/>
              </a:ext>
            </a:extLst>
          </p:cNvPr>
          <p:cNvSpPr/>
          <p:nvPr/>
        </p:nvSpPr>
        <p:spPr>
          <a:xfrm>
            <a:off x="9172732" y="3488960"/>
            <a:ext cx="969364" cy="689547"/>
          </a:xfrm>
          <a:prstGeom prst="leftArrow">
            <a:avLst/>
          </a:prstGeom>
          <a:noFill/>
          <a:ln>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Hexagon 17">
            <a:extLst>
              <a:ext uri="{FF2B5EF4-FFF2-40B4-BE49-F238E27FC236}">
                <a16:creationId xmlns="" xmlns:a16="http://schemas.microsoft.com/office/drawing/2014/main" id="{F228A289-66C0-4E6B-99FD-0E75102116D5}"/>
              </a:ext>
            </a:extLst>
          </p:cNvPr>
          <p:cNvSpPr/>
          <p:nvPr/>
        </p:nvSpPr>
        <p:spPr>
          <a:xfrm>
            <a:off x="7521322" y="3312826"/>
            <a:ext cx="1588946" cy="1195229"/>
          </a:xfrm>
          <a:prstGeom prst="hexagon">
            <a:avLst/>
          </a:prstGeom>
          <a:solidFill>
            <a:srgbClr val="D5FB97"/>
          </a:solidFill>
          <a:ln w="38100">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dirty="0">
                <a:solidFill>
                  <a:srgbClr val="002060"/>
                </a:solidFill>
                <a:cs typeface="B Badr" panose="00000400000000000000" pitchFamily="2" charset="-78"/>
              </a:rPr>
              <a:t>1-متصل</a:t>
            </a:r>
          </a:p>
        </p:txBody>
      </p:sp>
      <p:cxnSp>
        <p:nvCxnSpPr>
          <p:cNvPr id="20" name="Straight Arrow Connector 19">
            <a:extLst>
              <a:ext uri="{FF2B5EF4-FFF2-40B4-BE49-F238E27FC236}">
                <a16:creationId xmlns="" xmlns:a16="http://schemas.microsoft.com/office/drawing/2014/main" id="{91B18669-585C-41E7-A88F-47767677EC2E}"/>
              </a:ext>
            </a:extLst>
          </p:cNvPr>
          <p:cNvCxnSpPr>
            <a:cxnSpLocks/>
            <a:stCxn id="18" idx="3"/>
          </p:cNvCxnSpPr>
          <p:nvPr/>
        </p:nvCxnSpPr>
        <p:spPr>
          <a:xfrm flipH="1" flipV="1">
            <a:off x="6356004" y="3125585"/>
            <a:ext cx="1165318" cy="784856"/>
          </a:xfrm>
          <a:prstGeom prst="straightConnector1">
            <a:avLst/>
          </a:prstGeom>
          <a:ln w="57150">
            <a:solidFill>
              <a:srgbClr val="00206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Flowchart: Connector 20">
            <a:extLst>
              <a:ext uri="{FF2B5EF4-FFF2-40B4-BE49-F238E27FC236}">
                <a16:creationId xmlns="" xmlns:a16="http://schemas.microsoft.com/office/drawing/2014/main" id="{C6711BF2-6360-4A5D-9DD5-1AE68F71670E}"/>
              </a:ext>
            </a:extLst>
          </p:cNvPr>
          <p:cNvSpPr/>
          <p:nvPr/>
        </p:nvSpPr>
        <p:spPr>
          <a:xfrm>
            <a:off x="5024004" y="2303598"/>
            <a:ext cx="1332000" cy="1332000"/>
          </a:xfrm>
          <a:prstGeom prst="flowChartConnector">
            <a:avLst/>
          </a:prstGeom>
          <a:gradFill>
            <a:gsLst>
              <a:gs pos="0">
                <a:schemeClr val="accent1">
                  <a:lumMod val="5000"/>
                  <a:lumOff val="95000"/>
                </a:schemeClr>
              </a:gs>
              <a:gs pos="100000">
                <a:schemeClr val="accent1">
                  <a:lumMod val="30000"/>
                  <a:lumOff val="70000"/>
                </a:schemeClr>
              </a:gs>
            </a:gsLst>
            <a:lin ang="135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dirty="0">
                <a:solidFill>
                  <a:srgbClr val="002060"/>
                </a:solidFill>
                <a:cs typeface="B Badr" panose="00000400000000000000" pitchFamily="2" charset="-78"/>
              </a:rPr>
              <a:t>رفعی</a:t>
            </a:r>
          </a:p>
        </p:txBody>
      </p:sp>
      <p:sp>
        <p:nvSpPr>
          <p:cNvPr id="22" name="Flowchart: Stored Data 21">
            <a:extLst>
              <a:ext uri="{FF2B5EF4-FFF2-40B4-BE49-F238E27FC236}">
                <a16:creationId xmlns="" xmlns:a16="http://schemas.microsoft.com/office/drawing/2014/main" id="{C4B1478F-13CC-439F-8CDB-F5B8B93B5777}"/>
              </a:ext>
            </a:extLst>
          </p:cNvPr>
          <p:cNvSpPr/>
          <p:nvPr/>
        </p:nvSpPr>
        <p:spPr>
          <a:xfrm>
            <a:off x="48428" y="1888761"/>
            <a:ext cx="4980518" cy="1034911"/>
          </a:xfrm>
          <a:prstGeom prst="flowChartOnlineStorag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solidFill>
                  <a:srgbClr val="002060"/>
                </a:solidFill>
                <a:cs typeface="B Badr" panose="00000400000000000000" pitchFamily="2" charset="-78"/>
              </a:rPr>
              <a:t>ماضی: </a:t>
            </a:r>
            <a:r>
              <a:rPr lang="fa-IR" sz="2800" dirty="0">
                <a:solidFill>
                  <a:srgbClr val="FF0000"/>
                </a:solidFill>
                <a:cs typeface="B Badr" panose="00000400000000000000" pitchFamily="2" charset="-78"/>
              </a:rPr>
              <a:t>هو، ا، و، هی، ا، نَ، تَ، تُما، تُم، تِ، تُما، تُنَّ، تُ، نا</a:t>
            </a:r>
          </a:p>
        </p:txBody>
      </p:sp>
      <p:cxnSp>
        <p:nvCxnSpPr>
          <p:cNvPr id="49" name="Straight Arrow Connector 48">
            <a:extLst>
              <a:ext uri="{FF2B5EF4-FFF2-40B4-BE49-F238E27FC236}">
                <a16:creationId xmlns="" xmlns:a16="http://schemas.microsoft.com/office/drawing/2014/main" id="{60D27E94-C0D0-4A45-9417-DC1DC0E5045F}"/>
              </a:ext>
            </a:extLst>
          </p:cNvPr>
          <p:cNvCxnSpPr>
            <a:cxnSpLocks/>
          </p:cNvCxnSpPr>
          <p:nvPr/>
        </p:nvCxnSpPr>
        <p:spPr>
          <a:xfrm flipH="1">
            <a:off x="6356004" y="3958582"/>
            <a:ext cx="1177822" cy="1073846"/>
          </a:xfrm>
          <a:prstGeom prst="straightConnector1">
            <a:avLst/>
          </a:prstGeom>
          <a:ln w="57150">
            <a:solidFill>
              <a:srgbClr val="00206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Flowchart: Stored Data 47">
            <a:extLst>
              <a:ext uri="{FF2B5EF4-FFF2-40B4-BE49-F238E27FC236}">
                <a16:creationId xmlns="" xmlns:a16="http://schemas.microsoft.com/office/drawing/2014/main" id="{8B8B93C8-4118-4467-A8EE-74EEF06DBE32}"/>
              </a:ext>
            </a:extLst>
          </p:cNvPr>
          <p:cNvSpPr/>
          <p:nvPr/>
        </p:nvSpPr>
        <p:spPr>
          <a:xfrm>
            <a:off x="49296" y="2991127"/>
            <a:ext cx="4980518" cy="1034911"/>
          </a:xfrm>
          <a:prstGeom prst="flowChartOnlineStorag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solidFill>
                  <a:srgbClr val="002060"/>
                </a:solidFill>
                <a:cs typeface="B Badr" panose="00000400000000000000" pitchFamily="2" charset="-78"/>
              </a:rPr>
              <a:t>مضارع و امر: </a:t>
            </a:r>
            <a:r>
              <a:rPr lang="fa-IR" sz="2800" dirty="0">
                <a:solidFill>
                  <a:srgbClr val="FF0000"/>
                </a:solidFill>
                <a:cs typeface="B Badr" panose="00000400000000000000" pitchFamily="2" charset="-78"/>
              </a:rPr>
              <a:t>هو، ا، و، هی، ا، نَ، أَنتَ، ا، و، ی، ا، ن، أنَا، نَحنُ</a:t>
            </a:r>
          </a:p>
        </p:txBody>
      </p:sp>
      <p:sp>
        <p:nvSpPr>
          <p:cNvPr id="50" name="Flowchart: Connector 49">
            <a:extLst>
              <a:ext uri="{FF2B5EF4-FFF2-40B4-BE49-F238E27FC236}">
                <a16:creationId xmlns="" xmlns:a16="http://schemas.microsoft.com/office/drawing/2014/main" id="{89D8DB61-D9E0-44A6-93D3-5F8E440E72CC}"/>
              </a:ext>
            </a:extLst>
          </p:cNvPr>
          <p:cNvSpPr/>
          <p:nvPr/>
        </p:nvSpPr>
        <p:spPr>
          <a:xfrm>
            <a:off x="5024004" y="4662158"/>
            <a:ext cx="1332000" cy="1332000"/>
          </a:xfrm>
          <a:prstGeom prst="flowChartConnector">
            <a:avLst/>
          </a:prstGeom>
          <a:gradFill>
            <a:gsLst>
              <a:gs pos="0">
                <a:schemeClr val="accent1">
                  <a:lumMod val="5000"/>
                  <a:lumOff val="95000"/>
                </a:schemeClr>
              </a:gs>
              <a:gs pos="100000">
                <a:schemeClr val="accent1">
                  <a:lumMod val="30000"/>
                  <a:lumOff val="70000"/>
                </a:schemeClr>
              </a:gs>
            </a:gsLst>
            <a:lin ang="135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002060"/>
                </a:solidFill>
                <a:cs typeface="B Badr" panose="00000400000000000000" pitchFamily="2" charset="-78"/>
              </a:rPr>
              <a:t>نصبی و</a:t>
            </a:r>
          </a:p>
          <a:p>
            <a:pPr algn="ctr"/>
            <a:r>
              <a:rPr lang="fa-IR" sz="2400" dirty="0">
                <a:solidFill>
                  <a:srgbClr val="002060"/>
                </a:solidFill>
                <a:cs typeface="B Badr" panose="00000400000000000000" pitchFamily="2" charset="-78"/>
              </a:rPr>
              <a:t>جری</a:t>
            </a:r>
          </a:p>
        </p:txBody>
      </p:sp>
      <p:sp>
        <p:nvSpPr>
          <p:cNvPr id="51" name="Flowchart: Stored Data 50">
            <a:extLst>
              <a:ext uri="{FF2B5EF4-FFF2-40B4-BE49-F238E27FC236}">
                <a16:creationId xmlns="" xmlns:a16="http://schemas.microsoft.com/office/drawing/2014/main" id="{7DFCDCAA-8086-401E-A5F2-9B73A5210DF9}"/>
              </a:ext>
            </a:extLst>
          </p:cNvPr>
          <p:cNvSpPr/>
          <p:nvPr/>
        </p:nvSpPr>
        <p:spPr>
          <a:xfrm>
            <a:off x="29878" y="4570306"/>
            <a:ext cx="5660126" cy="1515704"/>
          </a:xfrm>
          <a:prstGeom prst="flowChartOnlineStorag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FF0000"/>
                </a:solidFill>
                <a:cs typeface="B Badr" panose="00000400000000000000" pitchFamily="2" charset="-78"/>
              </a:rPr>
              <a:t>هُ، هُمَا، هُم، هَا، هُمَا، هُنَّ، کَ، کُمَا، کُم، کِ، کُمَا، کُنَّ، ی، نَا</a:t>
            </a:r>
          </a:p>
        </p:txBody>
      </p:sp>
      <p:sp>
        <p:nvSpPr>
          <p:cNvPr id="28" name="Speech Bubble: Rectangle 27">
            <a:extLst>
              <a:ext uri="{FF2B5EF4-FFF2-40B4-BE49-F238E27FC236}">
                <a16:creationId xmlns="" xmlns:a16="http://schemas.microsoft.com/office/drawing/2014/main" id="{11AF8D52-8120-4B6E-9863-69A2028301CC}"/>
              </a:ext>
            </a:extLst>
          </p:cNvPr>
          <p:cNvSpPr/>
          <p:nvPr/>
        </p:nvSpPr>
        <p:spPr>
          <a:xfrm>
            <a:off x="6850505" y="5032428"/>
            <a:ext cx="5201587" cy="1515704"/>
          </a:xfrm>
          <a:prstGeom prst="wedgeRectCallout">
            <a:avLst>
              <a:gd name="adj1" fmla="val -23857"/>
              <a:gd name="adj2" fmla="val -80885"/>
            </a:avLst>
          </a:prstGeom>
          <a:gradFill>
            <a:gsLst>
              <a:gs pos="59000">
                <a:srgbClr val="F0F28A"/>
              </a:gs>
              <a:gs pos="0">
                <a:srgbClr val="00B0F0"/>
              </a:gs>
              <a:gs pos="100000">
                <a:schemeClr val="accent1">
                  <a:lumMod val="30000"/>
                  <a:lumOff val="70000"/>
                </a:schemeClr>
              </a:gs>
            </a:gsLst>
            <a:lin ang="13500000" scaled="1"/>
          </a:gradFill>
          <a:ln>
            <a:solidFill>
              <a:srgbClr val="00B0F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500" b="1" dirty="0">
                <a:solidFill>
                  <a:srgbClr val="FF0000"/>
                </a:solidFill>
                <a:latin typeface="B Lotus,Bold"/>
                <a:cs typeface="B Badr" panose="00000400000000000000" pitchFamily="2" charset="-78"/>
              </a:rPr>
              <a:t>نکته: </a:t>
            </a:r>
            <a:r>
              <a:rPr lang="fa-IR" sz="2500" b="1" dirty="0">
                <a:solidFill>
                  <a:srgbClr val="002060"/>
                </a:solidFill>
                <a:latin typeface="B Lotus,Bold"/>
                <a:cs typeface="B Badr" panose="00000400000000000000" pitchFamily="2" charset="-78"/>
              </a:rPr>
              <a:t>ضمیر متّصل، ضمیری است که به کلمه دیگری وصل می شود و مانند جزئی از آن کلمه به حساب می آید ولی ضمیر منفصل به طورمستقلّ و بدون اتّصال به کلمه دیگر ذکر می شود</a:t>
            </a:r>
            <a:r>
              <a:rPr lang="fa-IR" sz="2500" b="1" dirty="0">
                <a:solidFill>
                  <a:schemeClr val="bg1"/>
                </a:solidFill>
                <a:latin typeface="B Lotus,Bold"/>
                <a:cs typeface="B Badr" panose="00000400000000000000" pitchFamily="2" charset="-78"/>
              </a:rPr>
              <a:t>.</a:t>
            </a:r>
            <a:endParaRPr lang="fa-IR" sz="2500" dirty="0">
              <a:solidFill>
                <a:schemeClr val="bg1"/>
              </a:solidFill>
              <a:cs typeface="B Badr" panose="00000400000000000000" pitchFamily="2" charset="-78"/>
            </a:endParaRPr>
          </a:p>
        </p:txBody>
      </p:sp>
      <p:sp>
        <p:nvSpPr>
          <p:cNvPr id="24" name="Cube 23">
            <a:extLst>
              <a:ext uri="{FF2B5EF4-FFF2-40B4-BE49-F238E27FC236}">
                <a16:creationId xmlns="" xmlns:a16="http://schemas.microsoft.com/office/drawing/2014/main" id="{F2A3F281-89B0-4FC3-87A3-DF04E58E5D27}"/>
              </a:ext>
            </a:extLst>
          </p:cNvPr>
          <p:cNvSpPr/>
          <p:nvPr/>
        </p:nvSpPr>
        <p:spPr>
          <a:xfrm>
            <a:off x="10238283" y="14990"/>
            <a:ext cx="1938728" cy="405325"/>
          </a:xfrm>
          <a:prstGeom prst="cube">
            <a:avLst/>
          </a:prstGeom>
          <a:gradFill>
            <a:gsLst>
              <a:gs pos="0">
                <a:schemeClr val="accent1">
                  <a:lumMod val="5000"/>
                  <a:lumOff val="95000"/>
                </a:schemeClr>
              </a:gs>
              <a:gs pos="75000">
                <a:srgbClr val="FFFF0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الخامس</a:t>
            </a:r>
          </a:p>
        </p:txBody>
      </p:sp>
      <p:sp>
        <p:nvSpPr>
          <p:cNvPr id="25" name="Ribbon: Tilted Up 24">
            <a:extLst>
              <a:ext uri="{FF2B5EF4-FFF2-40B4-BE49-F238E27FC236}">
                <a16:creationId xmlns="" xmlns:a16="http://schemas.microsoft.com/office/drawing/2014/main" id="{44881D8D-10AD-4C6B-9B16-FB17762C790A}"/>
              </a:ext>
            </a:extLst>
          </p:cNvPr>
          <p:cNvSpPr/>
          <p:nvPr/>
        </p:nvSpPr>
        <p:spPr>
          <a:xfrm>
            <a:off x="4377128" y="14991"/>
            <a:ext cx="3537679" cy="374754"/>
          </a:xfrm>
          <a:prstGeom prst="ribbon2">
            <a:avLst/>
          </a:prstGeom>
          <a:gradFill>
            <a:gsLst>
              <a:gs pos="0">
                <a:schemeClr val="accent1">
                  <a:lumMod val="5000"/>
                  <a:lumOff val="95000"/>
                </a:schemeClr>
              </a:gs>
              <a:gs pos="75000">
                <a:srgbClr val="FFFF00"/>
              </a:gs>
              <a:gs pos="100000">
                <a:schemeClr val="accent1">
                  <a:lumMod val="30000"/>
                  <a:lumOff val="70000"/>
                </a:schemeClr>
              </a:gs>
            </a:gsLst>
            <a:lin ang="135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Titr" panose="00000700000000000000" pitchFamily="2" charset="-78"/>
              </a:rPr>
              <a:t>المعرفۀ والنکره</a:t>
            </a:r>
          </a:p>
        </p:txBody>
      </p:sp>
    </p:spTree>
    <p:extLst>
      <p:ext uri="{BB962C8B-B14F-4D97-AF65-F5344CB8AC3E}">
        <p14:creationId xmlns:p14="http://schemas.microsoft.com/office/powerpoint/2010/main" val="309739355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out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out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ox(out)">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ox(i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ircle(out)">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right)">
                                      <p:cBhvr>
                                        <p:cTn id="57" dur="75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right)">
                                      <p:cBhvr>
                                        <p:cTn id="62" dur="75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32" fill="hold" grpId="0" nodeType="click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circle(out)">
                                      <p:cBhvr>
                                        <p:cTn id="72" dur="500"/>
                                        <p:tgtEl>
                                          <p:spTgt spid="5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right)">
                                      <p:cBhvr>
                                        <p:cTn id="77" dur="500"/>
                                        <p:tgtEl>
                                          <p:spTgt spid="51"/>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42"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barn(outHorizontal)">
                                      <p:cBhvr>
                                        <p:cTn id="8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4" grpId="0" animBg="1"/>
      <p:bldP spid="6" grpId="0" animBg="1"/>
      <p:bldP spid="31" grpId="0" animBg="1"/>
      <p:bldP spid="17" grpId="0" animBg="1"/>
      <p:bldP spid="18" grpId="0" animBg="1"/>
      <p:bldP spid="21" grpId="0" animBg="1"/>
      <p:bldP spid="22" grpId="0" animBg="1"/>
      <p:bldP spid="48" grpId="0" animBg="1"/>
      <p:bldP spid="50" grpId="0" animBg="1"/>
      <p:bldP spid="51" grpId="0" animBg="1"/>
      <p:bldP spid="28"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Hexagon 17">
            <a:extLst>
              <a:ext uri="{FF2B5EF4-FFF2-40B4-BE49-F238E27FC236}">
                <a16:creationId xmlns="" xmlns:a16="http://schemas.microsoft.com/office/drawing/2014/main" id="{F228A289-66C0-4E6B-99FD-0E75102116D5}"/>
              </a:ext>
            </a:extLst>
          </p:cNvPr>
          <p:cNvSpPr/>
          <p:nvPr/>
        </p:nvSpPr>
        <p:spPr>
          <a:xfrm>
            <a:off x="10045909" y="2763353"/>
            <a:ext cx="1987441" cy="1195229"/>
          </a:xfrm>
          <a:prstGeom prst="hexagon">
            <a:avLst/>
          </a:prstGeom>
          <a:solidFill>
            <a:srgbClr val="D5FB97"/>
          </a:solidFill>
          <a:ln w="38100">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dirty="0">
                <a:solidFill>
                  <a:srgbClr val="002060"/>
                </a:solidFill>
                <a:cs typeface="B Badr" panose="00000400000000000000" pitchFamily="2" charset="-78"/>
              </a:rPr>
              <a:t>ضمیر متصل</a:t>
            </a:r>
          </a:p>
        </p:txBody>
      </p:sp>
      <p:cxnSp>
        <p:nvCxnSpPr>
          <p:cNvPr id="20" name="Straight Arrow Connector 19">
            <a:extLst>
              <a:ext uri="{FF2B5EF4-FFF2-40B4-BE49-F238E27FC236}">
                <a16:creationId xmlns="" xmlns:a16="http://schemas.microsoft.com/office/drawing/2014/main" id="{91B18669-585C-41E7-A88F-47767677EC2E}"/>
              </a:ext>
            </a:extLst>
          </p:cNvPr>
          <p:cNvCxnSpPr>
            <a:cxnSpLocks/>
            <a:stCxn id="18" idx="3"/>
            <a:endCxn id="8" idx="3"/>
          </p:cNvCxnSpPr>
          <p:nvPr/>
        </p:nvCxnSpPr>
        <p:spPr>
          <a:xfrm flipH="1" flipV="1">
            <a:off x="9076545" y="2371431"/>
            <a:ext cx="969364" cy="989537"/>
          </a:xfrm>
          <a:prstGeom prst="straightConnector1">
            <a:avLst/>
          </a:prstGeom>
          <a:ln w="76200">
            <a:solidFill>
              <a:srgbClr val="C00000"/>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 xmlns:a16="http://schemas.microsoft.com/office/drawing/2014/main" id="{60D27E94-C0D0-4A45-9417-DC1DC0E5045F}"/>
              </a:ext>
            </a:extLst>
          </p:cNvPr>
          <p:cNvCxnSpPr>
            <a:cxnSpLocks/>
            <a:endCxn id="23" idx="3"/>
          </p:cNvCxnSpPr>
          <p:nvPr/>
        </p:nvCxnSpPr>
        <p:spPr>
          <a:xfrm flipH="1">
            <a:off x="9076545" y="3360968"/>
            <a:ext cx="963741" cy="867480"/>
          </a:xfrm>
          <a:prstGeom prst="straightConnector1">
            <a:avLst/>
          </a:prstGeom>
          <a:ln w="76200">
            <a:solidFill>
              <a:srgbClr val="C00000"/>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 xmlns:a16="http://schemas.microsoft.com/office/drawing/2014/main" id="{04FBE056-0F7F-4AED-A936-715B57675A30}"/>
              </a:ext>
            </a:extLst>
          </p:cNvPr>
          <p:cNvSpPr/>
          <p:nvPr/>
        </p:nvSpPr>
        <p:spPr>
          <a:xfrm>
            <a:off x="7137817" y="1841551"/>
            <a:ext cx="1938728" cy="10597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srgbClr val="002060"/>
                </a:solidFill>
                <a:cs typeface="B Badr" panose="00000400000000000000" pitchFamily="2" charset="-78"/>
              </a:rPr>
              <a:t>بارز(آشکار)</a:t>
            </a:r>
          </a:p>
        </p:txBody>
      </p:sp>
      <p:sp>
        <p:nvSpPr>
          <p:cNvPr id="23" name="Rectangle: Rounded Corners 22">
            <a:extLst>
              <a:ext uri="{FF2B5EF4-FFF2-40B4-BE49-F238E27FC236}">
                <a16:creationId xmlns="" xmlns:a16="http://schemas.microsoft.com/office/drawing/2014/main" id="{ACFA693B-D2C1-4D55-9F0C-7568B3B47414}"/>
              </a:ext>
            </a:extLst>
          </p:cNvPr>
          <p:cNvSpPr/>
          <p:nvPr/>
        </p:nvSpPr>
        <p:spPr>
          <a:xfrm>
            <a:off x="7137817" y="3698568"/>
            <a:ext cx="1938728" cy="10597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solidFill>
                  <a:srgbClr val="002060"/>
                </a:solidFill>
                <a:cs typeface="B Badr" panose="00000400000000000000" pitchFamily="2" charset="-78"/>
              </a:rPr>
              <a:t>مستتر(پنهان)</a:t>
            </a:r>
          </a:p>
        </p:txBody>
      </p:sp>
      <p:sp>
        <p:nvSpPr>
          <p:cNvPr id="9" name="Flowchart: Off-page Connector 8">
            <a:extLst>
              <a:ext uri="{FF2B5EF4-FFF2-40B4-BE49-F238E27FC236}">
                <a16:creationId xmlns="" xmlns:a16="http://schemas.microsoft.com/office/drawing/2014/main" id="{F443C9DE-2A8B-4718-BFDF-08E23CE1456F}"/>
              </a:ext>
            </a:extLst>
          </p:cNvPr>
          <p:cNvSpPr/>
          <p:nvPr/>
        </p:nvSpPr>
        <p:spPr>
          <a:xfrm>
            <a:off x="5040442" y="563851"/>
            <a:ext cx="2211049" cy="818044"/>
          </a:xfrm>
          <a:prstGeom prst="flowChartOffpageConnector">
            <a:avLst/>
          </a:prstGeom>
          <a:noFill/>
          <a:ln>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rgbClr val="002060"/>
                </a:solidFill>
                <a:cs typeface="B Badr" panose="00000400000000000000" pitchFamily="2" charset="-78"/>
              </a:rPr>
              <a:t>تقسیمی دیگر</a:t>
            </a:r>
          </a:p>
        </p:txBody>
      </p:sp>
      <p:cxnSp>
        <p:nvCxnSpPr>
          <p:cNvPr id="15" name="Straight Arrow Connector 14">
            <a:extLst>
              <a:ext uri="{FF2B5EF4-FFF2-40B4-BE49-F238E27FC236}">
                <a16:creationId xmlns="" xmlns:a16="http://schemas.microsoft.com/office/drawing/2014/main" id="{0022FAB9-7DEC-452E-922F-87D8BE279A83}"/>
              </a:ext>
            </a:extLst>
          </p:cNvPr>
          <p:cNvCxnSpPr>
            <a:stCxn id="23" idx="1"/>
            <a:endCxn id="25" idx="6"/>
          </p:cNvCxnSpPr>
          <p:nvPr/>
        </p:nvCxnSpPr>
        <p:spPr>
          <a:xfrm flipH="1" flipV="1">
            <a:off x="6080102" y="3530418"/>
            <a:ext cx="1057715" cy="698030"/>
          </a:xfrm>
          <a:prstGeom prst="straightConnector1">
            <a:avLst/>
          </a:prstGeom>
          <a:ln w="57150">
            <a:solidFill>
              <a:srgbClr val="002060"/>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ED0F220E-F540-49BC-9A1A-D76032532B49}"/>
              </a:ext>
            </a:extLst>
          </p:cNvPr>
          <p:cNvCxnSpPr>
            <a:cxnSpLocks/>
            <a:stCxn id="23" idx="1"/>
          </p:cNvCxnSpPr>
          <p:nvPr/>
        </p:nvCxnSpPr>
        <p:spPr>
          <a:xfrm flipH="1">
            <a:off x="6096000" y="4228448"/>
            <a:ext cx="1041817" cy="867480"/>
          </a:xfrm>
          <a:prstGeom prst="straightConnector1">
            <a:avLst/>
          </a:prstGeom>
          <a:ln w="57150">
            <a:solidFill>
              <a:srgbClr val="002060"/>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Hexagon 23">
            <a:extLst>
              <a:ext uri="{FF2B5EF4-FFF2-40B4-BE49-F238E27FC236}">
                <a16:creationId xmlns="" xmlns:a16="http://schemas.microsoft.com/office/drawing/2014/main" id="{5B57F7FA-5124-4539-BC57-8775240A051D}"/>
              </a:ext>
            </a:extLst>
          </p:cNvPr>
          <p:cNvSpPr/>
          <p:nvPr/>
        </p:nvSpPr>
        <p:spPr>
          <a:xfrm>
            <a:off x="0" y="2753245"/>
            <a:ext cx="4377128" cy="1475203"/>
          </a:xfrm>
          <a:prstGeom prst="hexagon">
            <a:avLst/>
          </a:prstGeom>
          <a:gradFill>
            <a:gsLst>
              <a:gs pos="0">
                <a:schemeClr val="accent1">
                  <a:lumMod val="5000"/>
                  <a:lumOff val="95000"/>
                </a:schemeClr>
              </a:gs>
              <a:gs pos="70000">
                <a:srgbClr val="2DFF8C"/>
              </a:gs>
              <a:gs pos="100000">
                <a:schemeClr val="accent1">
                  <a:lumMod val="30000"/>
                  <a:lumOff val="70000"/>
                </a:schemeClr>
              </a:gs>
            </a:gsLst>
            <a:lin ang="135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Badr" panose="00000400000000000000" pitchFamily="2" charset="-78"/>
              </a:rPr>
              <a:t>صیغه های </a:t>
            </a:r>
            <a:r>
              <a:rPr lang="fa-IR" sz="2800" u="sng" dirty="0">
                <a:solidFill>
                  <a:srgbClr val="002060"/>
                </a:solidFill>
                <a:cs typeface="B Badr" panose="00000400000000000000" pitchFamily="2" charset="-78"/>
              </a:rPr>
              <a:t>7-13-14</a:t>
            </a:r>
            <a:r>
              <a:rPr lang="fa-IR" sz="2800" dirty="0">
                <a:solidFill>
                  <a:srgbClr val="002060"/>
                </a:solidFill>
                <a:cs typeface="B Badr" panose="00000400000000000000" pitchFamily="2" charset="-78"/>
              </a:rPr>
              <a:t> از مضارع وامر</a:t>
            </a:r>
          </a:p>
        </p:txBody>
      </p:sp>
      <p:sp>
        <p:nvSpPr>
          <p:cNvPr id="25" name="Flowchart: Connector 24">
            <a:extLst>
              <a:ext uri="{FF2B5EF4-FFF2-40B4-BE49-F238E27FC236}">
                <a16:creationId xmlns="" xmlns:a16="http://schemas.microsoft.com/office/drawing/2014/main" id="{96799BFE-78E4-46C8-9515-C7BB64B7160A}"/>
              </a:ext>
            </a:extLst>
          </p:cNvPr>
          <p:cNvSpPr/>
          <p:nvPr/>
        </p:nvSpPr>
        <p:spPr>
          <a:xfrm>
            <a:off x="4558886" y="2735536"/>
            <a:ext cx="1521216" cy="1589764"/>
          </a:xfrm>
          <a:prstGeom prst="flowChartConnector">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srgbClr val="002060"/>
                </a:solidFill>
                <a:cs typeface="B Badr" panose="00000400000000000000" pitchFamily="2" charset="-78"/>
              </a:rPr>
              <a:t>واجب الاستتار</a:t>
            </a:r>
          </a:p>
        </p:txBody>
      </p:sp>
      <p:sp>
        <p:nvSpPr>
          <p:cNvPr id="33" name="Hexagon 32">
            <a:extLst>
              <a:ext uri="{FF2B5EF4-FFF2-40B4-BE49-F238E27FC236}">
                <a16:creationId xmlns="" xmlns:a16="http://schemas.microsoft.com/office/drawing/2014/main" id="{75B82D54-36E4-4C04-BC0E-98D673B16945}"/>
              </a:ext>
            </a:extLst>
          </p:cNvPr>
          <p:cNvSpPr/>
          <p:nvPr/>
        </p:nvSpPr>
        <p:spPr>
          <a:xfrm>
            <a:off x="15898" y="4482880"/>
            <a:ext cx="4377128" cy="1475203"/>
          </a:xfrm>
          <a:prstGeom prst="hexagon">
            <a:avLst/>
          </a:prstGeom>
          <a:gradFill>
            <a:gsLst>
              <a:gs pos="0">
                <a:schemeClr val="accent1">
                  <a:lumMod val="5000"/>
                  <a:lumOff val="95000"/>
                </a:schemeClr>
              </a:gs>
              <a:gs pos="70000">
                <a:srgbClr val="2DFF8C"/>
              </a:gs>
              <a:gs pos="100000">
                <a:schemeClr val="accent1">
                  <a:lumMod val="30000"/>
                  <a:lumOff val="70000"/>
                </a:schemeClr>
              </a:gs>
            </a:gsLst>
            <a:lin ang="135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fa-IR" sz="2400" b="1" dirty="0">
                <a:solidFill>
                  <a:srgbClr val="002060"/>
                </a:solidFill>
                <a:cs typeface="B Badr" panose="00000400000000000000" pitchFamily="2" charset="-78"/>
              </a:rPr>
              <a:t>صیغه های </a:t>
            </a:r>
            <a:r>
              <a:rPr lang="fa-IR" sz="2400" b="1" u="sng" dirty="0">
                <a:solidFill>
                  <a:srgbClr val="002060"/>
                </a:solidFill>
                <a:cs typeface="B Badr" panose="00000400000000000000" pitchFamily="2" charset="-78"/>
              </a:rPr>
              <a:t>1</a:t>
            </a:r>
            <a:r>
              <a:rPr lang="fa-IR" sz="2400" b="1" dirty="0">
                <a:solidFill>
                  <a:srgbClr val="002060"/>
                </a:solidFill>
                <a:cs typeface="B Badr" panose="00000400000000000000" pitchFamily="2" charset="-78"/>
              </a:rPr>
              <a:t> و </a:t>
            </a:r>
            <a:r>
              <a:rPr lang="fa-IR" sz="2400" b="1" u="sng" dirty="0">
                <a:solidFill>
                  <a:srgbClr val="002060"/>
                </a:solidFill>
                <a:cs typeface="B Badr" panose="00000400000000000000" pitchFamily="2" charset="-78"/>
              </a:rPr>
              <a:t>4</a:t>
            </a:r>
            <a:r>
              <a:rPr lang="fa-IR" sz="2400" b="1" dirty="0">
                <a:solidFill>
                  <a:srgbClr val="002060"/>
                </a:solidFill>
                <a:cs typeface="B Badr" panose="00000400000000000000" pitchFamily="2" charset="-78"/>
              </a:rPr>
              <a:t> از ماضی ومضارع و امر و اسم فاعل و اسم مفعول (متعدّی بنفسه)و اسم تفصیل و صفت مشبهه و صیغه مبالغه</a:t>
            </a:r>
          </a:p>
        </p:txBody>
      </p:sp>
      <p:sp>
        <p:nvSpPr>
          <p:cNvPr id="34" name="Flowchart: Connector 33">
            <a:extLst>
              <a:ext uri="{FF2B5EF4-FFF2-40B4-BE49-F238E27FC236}">
                <a16:creationId xmlns="" xmlns:a16="http://schemas.microsoft.com/office/drawing/2014/main" id="{8489C757-BB1C-4D40-B210-CFCC8A01FEB3}"/>
              </a:ext>
            </a:extLst>
          </p:cNvPr>
          <p:cNvSpPr/>
          <p:nvPr/>
        </p:nvSpPr>
        <p:spPr>
          <a:xfrm>
            <a:off x="4574784" y="4480161"/>
            <a:ext cx="1521216" cy="1589764"/>
          </a:xfrm>
          <a:prstGeom prst="flowChartConnector">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800" b="1" dirty="0">
                <a:solidFill>
                  <a:prstClr val="black"/>
                </a:solidFill>
                <a:cs typeface="B Badr" panose="00000400000000000000" pitchFamily="2" charset="-78"/>
              </a:rPr>
              <a:t>جائز الاستتار</a:t>
            </a:r>
          </a:p>
        </p:txBody>
      </p:sp>
      <p:sp>
        <p:nvSpPr>
          <p:cNvPr id="19" name="Cube 18">
            <a:extLst>
              <a:ext uri="{FF2B5EF4-FFF2-40B4-BE49-F238E27FC236}">
                <a16:creationId xmlns="" xmlns:a16="http://schemas.microsoft.com/office/drawing/2014/main" id="{F2A3F281-89B0-4FC3-87A3-DF04E58E5D27}"/>
              </a:ext>
            </a:extLst>
          </p:cNvPr>
          <p:cNvSpPr/>
          <p:nvPr/>
        </p:nvSpPr>
        <p:spPr>
          <a:xfrm>
            <a:off x="10238283" y="14990"/>
            <a:ext cx="1938728" cy="405325"/>
          </a:xfrm>
          <a:prstGeom prst="cube">
            <a:avLst/>
          </a:prstGeom>
          <a:gradFill>
            <a:gsLst>
              <a:gs pos="0">
                <a:schemeClr val="accent1">
                  <a:lumMod val="5000"/>
                  <a:lumOff val="95000"/>
                </a:schemeClr>
              </a:gs>
              <a:gs pos="75000">
                <a:srgbClr val="FFFF0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الخامس</a:t>
            </a:r>
          </a:p>
        </p:txBody>
      </p:sp>
      <p:sp>
        <p:nvSpPr>
          <p:cNvPr id="21" name="Ribbon: Tilted Up 24">
            <a:extLst>
              <a:ext uri="{FF2B5EF4-FFF2-40B4-BE49-F238E27FC236}">
                <a16:creationId xmlns="" xmlns:a16="http://schemas.microsoft.com/office/drawing/2014/main" id="{44881D8D-10AD-4C6B-9B16-FB17762C790A}"/>
              </a:ext>
            </a:extLst>
          </p:cNvPr>
          <p:cNvSpPr/>
          <p:nvPr/>
        </p:nvSpPr>
        <p:spPr>
          <a:xfrm>
            <a:off x="4377128" y="14991"/>
            <a:ext cx="3537679" cy="374754"/>
          </a:xfrm>
          <a:prstGeom prst="ribbon2">
            <a:avLst/>
          </a:prstGeom>
          <a:gradFill>
            <a:gsLst>
              <a:gs pos="0">
                <a:schemeClr val="accent1">
                  <a:lumMod val="5000"/>
                  <a:lumOff val="95000"/>
                </a:schemeClr>
              </a:gs>
              <a:gs pos="75000">
                <a:srgbClr val="FFFF00"/>
              </a:gs>
              <a:gs pos="100000">
                <a:schemeClr val="accent1">
                  <a:lumMod val="30000"/>
                  <a:lumOff val="70000"/>
                </a:schemeClr>
              </a:gs>
            </a:gsLst>
            <a:lin ang="135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Titr" panose="00000700000000000000" pitchFamily="2" charset="-78"/>
              </a:rPr>
              <a:t>المعرفۀ والنکره</a:t>
            </a:r>
          </a:p>
        </p:txBody>
      </p:sp>
      <p:sp>
        <p:nvSpPr>
          <p:cNvPr id="22" name="Cross 21">
            <a:extLst>
              <a:ext uri="{FF2B5EF4-FFF2-40B4-BE49-F238E27FC236}">
                <a16:creationId xmlns="" xmlns:a16="http://schemas.microsoft.com/office/drawing/2014/main" id="{4BCD6613-A463-4A01-8298-D618D9B6A0E9}"/>
              </a:ext>
            </a:extLst>
          </p:cNvPr>
          <p:cNvSpPr/>
          <p:nvPr/>
        </p:nvSpPr>
        <p:spPr>
          <a:xfrm>
            <a:off x="8107181" y="75542"/>
            <a:ext cx="1938728" cy="344774"/>
          </a:xfrm>
          <a:prstGeom prst="plus">
            <a:avLst>
              <a:gd name="adj" fmla="val 35870"/>
            </a:avLst>
          </a:prstGeom>
          <a:solidFill>
            <a:srgbClr val="8EFCFC"/>
          </a:solid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FF0000"/>
                </a:solidFill>
                <a:cs typeface="B Badr" panose="00000400000000000000" pitchFamily="2" charset="-78"/>
              </a:rPr>
              <a:t>1-المعرفۀ</a:t>
            </a:r>
          </a:p>
        </p:txBody>
      </p:sp>
    </p:spTree>
    <p:extLst>
      <p:ext uri="{BB962C8B-B14F-4D97-AF65-F5344CB8AC3E}">
        <p14:creationId xmlns:p14="http://schemas.microsoft.com/office/powerpoint/2010/main" val="55044103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up)">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heel(1)">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circle(out)">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outVertic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up)">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32"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circle(out)">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heel(1)">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23" grpId="0" animBg="1"/>
      <p:bldP spid="9" grpId="0" animBg="1"/>
      <p:bldP spid="24" grpId="0" animBg="1"/>
      <p:bldP spid="25" grpId="0" animBg="1"/>
      <p:bldP spid="33" grpId="0" animBg="1"/>
      <p:bldP spid="34" grpId="0" animBg="1"/>
      <p:bldP spid="22"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D8F762E3-6494-4EFF-B0A2-72DCFABECA53}"/>
              </a:ext>
            </a:extLst>
          </p:cNvPr>
          <p:cNvSpPr/>
          <p:nvPr/>
        </p:nvSpPr>
        <p:spPr>
          <a:xfrm>
            <a:off x="10463134" y="689548"/>
            <a:ext cx="1713877" cy="899409"/>
          </a:xfrm>
          <a:prstGeom prst="ellipse">
            <a:avLst/>
          </a:prstGeom>
          <a:solidFill>
            <a:srgbClr val="8EFCFC"/>
          </a:solidFill>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rgbClr val="FF0000"/>
                </a:solidFill>
                <a:cs typeface="B Badr" panose="00000400000000000000" pitchFamily="2" charset="-78"/>
              </a:rPr>
              <a:t>ضمیر</a:t>
            </a:r>
          </a:p>
        </p:txBody>
      </p:sp>
      <p:cxnSp>
        <p:nvCxnSpPr>
          <p:cNvPr id="13" name="Straight Arrow Connector 12">
            <a:extLst>
              <a:ext uri="{FF2B5EF4-FFF2-40B4-BE49-F238E27FC236}">
                <a16:creationId xmlns="" xmlns:a16="http://schemas.microsoft.com/office/drawing/2014/main" id="{AF0D85A0-8E8C-4631-BF90-AC380BEDAAAD}"/>
              </a:ext>
            </a:extLst>
          </p:cNvPr>
          <p:cNvCxnSpPr>
            <a:cxnSpLocks/>
            <a:stCxn id="2" idx="4"/>
          </p:cNvCxnSpPr>
          <p:nvPr/>
        </p:nvCxnSpPr>
        <p:spPr>
          <a:xfrm>
            <a:off x="11320073" y="1588957"/>
            <a:ext cx="0" cy="1723869"/>
          </a:xfrm>
          <a:prstGeom prst="straightConnector1">
            <a:avLst/>
          </a:prstGeom>
          <a:ln w="57150">
            <a:prstDash val="sysDot"/>
            <a:headEnd type="triangle"/>
            <a:tailEnd type="triangle"/>
          </a:ln>
        </p:spPr>
        <p:style>
          <a:lnRef idx="3">
            <a:schemeClr val="accent4"/>
          </a:lnRef>
          <a:fillRef idx="0">
            <a:schemeClr val="accent4"/>
          </a:fillRef>
          <a:effectRef idx="2">
            <a:schemeClr val="accent4"/>
          </a:effectRef>
          <a:fontRef idx="minor">
            <a:schemeClr val="tx1"/>
          </a:fontRef>
        </p:style>
      </p:cxnSp>
      <p:sp>
        <p:nvSpPr>
          <p:cNvPr id="31" name="Hexagon 30">
            <a:extLst>
              <a:ext uri="{FF2B5EF4-FFF2-40B4-BE49-F238E27FC236}">
                <a16:creationId xmlns="" xmlns:a16="http://schemas.microsoft.com/office/drawing/2014/main" id="{A8D1B7C9-42AE-44E7-95BB-6AAFC179F0FB}"/>
              </a:ext>
            </a:extLst>
          </p:cNvPr>
          <p:cNvSpPr/>
          <p:nvPr/>
        </p:nvSpPr>
        <p:spPr>
          <a:xfrm>
            <a:off x="10238283" y="3473971"/>
            <a:ext cx="1938727" cy="689547"/>
          </a:xfrm>
          <a:prstGeom prst="hexagon">
            <a:avLst/>
          </a:prstGeom>
          <a:solidFill>
            <a:srgbClr val="8EFCFC"/>
          </a:solidFill>
          <a:ln w="2857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FF0000"/>
                </a:solidFill>
                <a:cs typeface="B Badr" panose="00000400000000000000" pitchFamily="2" charset="-78"/>
              </a:rPr>
              <a:t>انواع ضمیر</a:t>
            </a:r>
          </a:p>
        </p:txBody>
      </p:sp>
      <p:sp>
        <p:nvSpPr>
          <p:cNvPr id="17" name="Arrow: Left 16">
            <a:extLst>
              <a:ext uri="{FF2B5EF4-FFF2-40B4-BE49-F238E27FC236}">
                <a16:creationId xmlns="" xmlns:a16="http://schemas.microsoft.com/office/drawing/2014/main" id="{58EED28E-F761-498A-9EB5-F1F69C3BBB7B}"/>
              </a:ext>
            </a:extLst>
          </p:cNvPr>
          <p:cNvSpPr/>
          <p:nvPr/>
        </p:nvSpPr>
        <p:spPr>
          <a:xfrm>
            <a:off x="9522610" y="3488960"/>
            <a:ext cx="619485" cy="689547"/>
          </a:xfrm>
          <a:prstGeom prst="leftArrow">
            <a:avLst/>
          </a:prstGeom>
          <a:no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Hexagon 17">
            <a:extLst>
              <a:ext uri="{FF2B5EF4-FFF2-40B4-BE49-F238E27FC236}">
                <a16:creationId xmlns="" xmlns:a16="http://schemas.microsoft.com/office/drawing/2014/main" id="{F228A289-66C0-4E6B-99FD-0E75102116D5}"/>
              </a:ext>
            </a:extLst>
          </p:cNvPr>
          <p:cNvSpPr/>
          <p:nvPr/>
        </p:nvSpPr>
        <p:spPr>
          <a:xfrm>
            <a:off x="7837476" y="3256449"/>
            <a:ext cx="1588946" cy="1195229"/>
          </a:xfrm>
          <a:prstGeom prst="hexagon">
            <a:avLst/>
          </a:prstGeom>
          <a:solidFill>
            <a:srgbClr val="D5FB97"/>
          </a:solidFill>
          <a:ln w="38100">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500" b="1" dirty="0">
                <a:solidFill>
                  <a:srgbClr val="002060"/>
                </a:solidFill>
                <a:cs typeface="B Badr" panose="00000400000000000000" pitchFamily="2" charset="-78"/>
              </a:rPr>
              <a:t>2-منفصل</a:t>
            </a:r>
          </a:p>
        </p:txBody>
      </p:sp>
      <p:cxnSp>
        <p:nvCxnSpPr>
          <p:cNvPr id="20" name="Straight Arrow Connector 19">
            <a:extLst>
              <a:ext uri="{FF2B5EF4-FFF2-40B4-BE49-F238E27FC236}">
                <a16:creationId xmlns="" xmlns:a16="http://schemas.microsoft.com/office/drawing/2014/main" id="{91B18669-585C-41E7-A88F-47767677EC2E}"/>
              </a:ext>
            </a:extLst>
          </p:cNvPr>
          <p:cNvCxnSpPr>
            <a:cxnSpLocks/>
            <a:stCxn id="18" idx="3"/>
            <a:endCxn id="19" idx="5"/>
          </p:cNvCxnSpPr>
          <p:nvPr/>
        </p:nvCxnSpPr>
        <p:spPr>
          <a:xfrm flipH="1" flipV="1">
            <a:off x="6986292" y="2884469"/>
            <a:ext cx="851184" cy="969595"/>
          </a:xfrm>
          <a:prstGeom prst="straightConnector1">
            <a:avLst/>
          </a:prstGeom>
          <a:ln w="76200">
            <a:solidFill>
              <a:srgbClr val="FF6699"/>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 xmlns:a16="http://schemas.microsoft.com/office/drawing/2014/main" id="{60D27E94-C0D0-4A45-9417-DC1DC0E5045F}"/>
              </a:ext>
            </a:extLst>
          </p:cNvPr>
          <p:cNvCxnSpPr>
            <a:cxnSpLocks/>
          </p:cNvCxnSpPr>
          <p:nvPr/>
        </p:nvCxnSpPr>
        <p:spPr>
          <a:xfrm flipH="1">
            <a:off x="7025615" y="3854063"/>
            <a:ext cx="786653" cy="942789"/>
          </a:xfrm>
          <a:prstGeom prst="straightConnector1">
            <a:avLst/>
          </a:prstGeom>
          <a:ln w="76200">
            <a:solidFill>
              <a:srgbClr val="FF6699"/>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Flowchart: Connector 49">
            <a:extLst>
              <a:ext uri="{FF2B5EF4-FFF2-40B4-BE49-F238E27FC236}">
                <a16:creationId xmlns="" xmlns:a16="http://schemas.microsoft.com/office/drawing/2014/main" id="{89D8DB61-D9E0-44A6-93D3-5F8E440E72CC}"/>
              </a:ext>
            </a:extLst>
          </p:cNvPr>
          <p:cNvSpPr/>
          <p:nvPr/>
        </p:nvSpPr>
        <p:spPr>
          <a:xfrm>
            <a:off x="5757175" y="4451678"/>
            <a:ext cx="1440000" cy="1440000"/>
          </a:xfrm>
          <a:prstGeom prst="flowChartConnector">
            <a:avLst/>
          </a:prstGeom>
          <a:gradFill>
            <a:gsLst>
              <a:gs pos="0">
                <a:schemeClr val="accent1">
                  <a:lumMod val="5000"/>
                  <a:lumOff val="95000"/>
                </a:schemeClr>
              </a:gs>
              <a:gs pos="93000">
                <a:schemeClr val="accent1">
                  <a:lumMod val="30000"/>
                  <a:lumOff val="70000"/>
                </a:schemeClr>
              </a:gs>
            </a:gsLst>
            <a:lin ang="135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Badr" panose="00000400000000000000" pitchFamily="2" charset="-78"/>
              </a:rPr>
              <a:t>نصبی و</a:t>
            </a:r>
          </a:p>
          <a:p>
            <a:pPr algn="ctr"/>
            <a:r>
              <a:rPr lang="fa-IR" sz="2800" dirty="0">
                <a:solidFill>
                  <a:srgbClr val="002060"/>
                </a:solidFill>
                <a:cs typeface="B Badr" panose="00000400000000000000" pitchFamily="2" charset="-78"/>
              </a:rPr>
              <a:t>جری</a:t>
            </a:r>
          </a:p>
        </p:txBody>
      </p:sp>
      <p:sp>
        <p:nvSpPr>
          <p:cNvPr id="51" name="Flowchart: Stored Data 50">
            <a:extLst>
              <a:ext uri="{FF2B5EF4-FFF2-40B4-BE49-F238E27FC236}">
                <a16:creationId xmlns="" xmlns:a16="http://schemas.microsoft.com/office/drawing/2014/main" id="{7DFCDCAA-8086-401E-A5F2-9B73A5210DF9}"/>
              </a:ext>
            </a:extLst>
          </p:cNvPr>
          <p:cNvSpPr/>
          <p:nvPr/>
        </p:nvSpPr>
        <p:spPr>
          <a:xfrm>
            <a:off x="397497" y="4261632"/>
            <a:ext cx="5760000" cy="1800000"/>
          </a:xfrm>
          <a:prstGeom prst="flowChartOnlineStorage">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ln>
                  <a:solidFill>
                    <a:srgbClr val="C00000"/>
                  </a:solidFill>
                </a:ln>
                <a:solidFill>
                  <a:schemeClr val="bg1"/>
                </a:solidFill>
                <a:effectLst/>
                <a:cs typeface="B Badr" panose="00000400000000000000" pitchFamily="2" charset="-78"/>
              </a:rPr>
              <a:t>ایّاه، ایّاهما، ایّاهم، ایّاها، ایّاهما، ایّاهنَّ، </a:t>
            </a:r>
          </a:p>
          <a:p>
            <a:pPr algn="ctr" rtl="1"/>
            <a:r>
              <a:rPr lang="fa-IR" sz="2400" b="1" dirty="0">
                <a:ln>
                  <a:solidFill>
                    <a:srgbClr val="C00000"/>
                  </a:solidFill>
                </a:ln>
                <a:solidFill>
                  <a:schemeClr val="bg1"/>
                </a:solidFill>
                <a:effectLst/>
                <a:cs typeface="B Badr" panose="00000400000000000000" pitchFamily="2" charset="-78"/>
              </a:rPr>
              <a:t>ایّاکَ، ایّاکُما، ایّاکم، ایّاکِ،ایّاکما، ایّاکنَّ، </a:t>
            </a:r>
          </a:p>
          <a:p>
            <a:pPr algn="ctr" rtl="1"/>
            <a:r>
              <a:rPr lang="fa-IR" sz="2400" b="1" dirty="0">
                <a:ln>
                  <a:solidFill>
                    <a:srgbClr val="C00000"/>
                  </a:solidFill>
                </a:ln>
                <a:solidFill>
                  <a:schemeClr val="bg1"/>
                </a:solidFill>
                <a:effectLst/>
                <a:cs typeface="B Badr" panose="00000400000000000000" pitchFamily="2" charset="-78"/>
              </a:rPr>
              <a:t>ایّایَ، ایّانا</a:t>
            </a:r>
            <a:endParaRPr lang="fa-IR" sz="4000" b="1" dirty="0">
              <a:ln>
                <a:solidFill>
                  <a:srgbClr val="C00000"/>
                </a:solidFill>
              </a:ln>
              <a:solidFill>
                <a:schemeClr val="bg1"/>
              </a:solidFill>
              <a:effectLst/>
              <a:cs typeface="B Badr" panose="00000400000000000000" pitchFamily="2" charset="-78"/>
            </a:endParaRPr>
          </a:p>
        </p:txBody>
      </p:sp>
      <p:sp>
        <p:nvSpPr>
          <p:cNvPr id="19" name="Flowchart: Connector 18">
            <a:extLst>
              <a:ext uri="{FF2B5EF4-FFF2-40B4-BE49-F238E27FC236}">
                <a16:creationId xmlns="" xmlns:a16="http://schemas.microsoft.com/office/drawing/2014/main" id="{2B141F4E-A34E-4F0E-A297-4CEDB03A4CD1}"/>
              </a:ext>
            </a:extLst>
          </p:cNvPr>
          <p:cNvSpPr/>
          <p:nvPr/>
        </p:nvSpPr>
        <p:spPr>
          <a:xfrm>
            <a:off x="5757175" y="1655352"/>
            <a:ext cx="1440000" cy="1440000"/>
          </a:xfrm>
          <a:prstGeom prst="flowChartConnector">
            <a:avLst/>
          </a:prstGeom>
          <a:gradFill>
            <a:gsLst>
              <a:gs pos="0">
                <a:schemeClr val="accent1">
                  <a:lumMod val="5000"/>
                  <a:lumOff val="95000"/>
                </a:schemeClr>
              </a:gs>
              <a:gs pos="93000">
                <a:schemeClr val="accent1">
                  <a:lumMod val="30000"/>
                  <a:lumOff val="70000"/>
                </a:schemeClr>
              </a:gs>
            </a:gsLst>
            <a:lin ang="135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002060"/>
                </a:solidFill>
                <a:cs typeface="B Badr" panose="00000400000000000000" pitchFamily="2" charset="-78"/>
              </a:rPr>
              <a:t>رفعی</a:t>
            </a:r>
          </a:p>
        </p:txBody>
      </p:sp>
      <p:sp>
        <p:nvSpPr>
          <p:cNvPr id="23" name="Flowchart: Stored Data 22">
            <a:extLst>
              <a:ext uri="{FF2B5EF4-FFF2-40B4-BE49-F238E27FC236}">
                <a16:creationId xmlns="" xmlns:a16="http://schemas.microsoft.com/office/drawing/2014/main" id="{5188B9B9-FB99-4DDC-B34D-588FD950AADC}"/>
              </a:ext>
            </a:extLst>
          </p:cNvPr>
          <p:cNvSpPr/>
          <p:nvPr/>
        </p:nvSpPr>
        <p:spPr>
          <a:xfrm>
            <a:off x="397497" y="1512826"/>
            <a:ext cx="5760000" cy="1800000"/>
          </a:xfrm>
          <a:prstGeom prst="flowChartOnlineStorage">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000" dirty="0">
                <a:solidFill>
                  <a:schemeClr val="bg1"/>
                </a:solidFill>
                <a:effectLst>
                  <a:glow rad="101600">
                    <a:schemeClr val="accent5">
                      <a:satMod val="175000"/>
                      <a:alpha val="40000"/>
                    </a:schemeClr>
                  </a:glow>
                </a:effectLst>
                <a:cs typeface="B Badr" panose="00000400000000000000" pitchFamily="2" charset="-78"/>
              </a:rPr>
              <a:t>هو، هما، هم، هی، هما، هنَّ، </a:t>
            </a:r>
          </a:p>
          <a:p>
            <a:pPr algn="ctr" rtl="1"/>
            <a:r>
              <a:rPr lang="fa-IR" sz="3000" dirty="0">
                <a:solidFill>
                  <a:schemeClr val="bg1"/>
                </a:solidFill>
                <a:effectLst>
                  <a:glow rad="101600">
                    <a:schemeClr val="accent5">
                      <a:satMod val="175000"/>
                      <a:alpha val="40000"/>
                    </a:schemeClr>
                  </a:glow>
                </a:effectLst>
                <a:cs typeface="B Badr" panose="00000400000000000000" pitchFamily="2" charset="-78"/>
              </a:rPr>
              <a:t>أنتَ، أنتُما، أنتُم، أنتِ، أنتُما، أنتُنَّ، أنا، نحن</a:t>
            </a:r>
          </a:p>
        </p:txBody>
      </p:sp>
      <p:sp>
        <p:nvSpPr>
          <p:cNvPr id="21" name="Cube 20">
            <a:extLst>
              <a:ext uri="{FF2B5EF4-FFF2-40B4-BE49-F238E27FC236}">
                <a16:creationId xmlns="" xmlns:a16="http://schemas.microsoft.com/office/drawing/2014/main" id="{F2A3F281-89B0-4FC3-87A3-DF04E58E5D27}"/>
              </a:ext>
            </a:extLst>
          </p:cNvPr>
          <p:cNvSpPr/>
          <p:nvPr/>
        </p:nvSpPr>
        <p:spPr>
          <a:xfrm>
            <a:off x="10238283" y="14990"/>
            <a:ext cx="1938728" cy="405325"/>
          </a:xfrm>
          <a:prstGeom prst="cube">
            <a:avLst/>
          </a:prstGeom>
          <a:gradFill>
            <a:gsLst>
              <a:gs pos="0">
                <a:schemeClr val="accent1">
                  <a:lumMod val="5000"/>
                  <a:lumOff val="95000"/>
                </a:schemeClr>
              </a:gs>
              <a:gs pos="75000">
                <a:srgbClr val="FFFF0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الخامس</a:t>
            </a:r>
          </a:p>
        </p:txBody>
      </p:sp>
      <p:sp>
        <p:nvSpPr>
          <p:cNvPr id="22" name="Ribbon: Tilted Up 24">
            <a:extLst>
              <a:ext uri="{FF2B5EF4-FFF2-40B4-BE49-F238E27FC236}">
                <a16:creationId xmlns="" xmlns:a16="http://schemas.microsoft.com/office/drawing/2014/main" id="{44881D8D-10AD-4C6B-9B16-FB17762C790A}"/>
              </a:ext>
            </a:extLst>
          </p:cNvPr>
          <p:cNvSpPr/>
          <p:nvPr/>
        </p:nvSpPr>
        <p:spPr>
          <a:xfrm>
            <a:off x="4377128" y="14991"/>
            <a:ext cx="3537679" cy="374754"/>
          </a:xfrm>
          <a:prstGeom prst="ribbon2">
            <a:avLst/>
          </a:prstGeom>
          <a:gradFill>
            <a:gsLst>
              <a:gs pos="0">
                <a:schemeClr val="accent1">
                  <a:lumMod val="5000"/>
                  <a:lumOff val="95000"/>
                </a:schemeClr>
              </a:gs>
              <a:gs pos="75000">
                <a:srgbClr val="FFFF00"/>
              </a:gs>
              <a:gs pos="100000">
                <a:schemeClr val="accent1">
                  <a:lumMod val="30000"/>
                  <a:lumOff val="70000"/>
                </a:schemeClr>
              </a:gs>
            </a:gsLst>
            <a:lin ang="135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Titr" panose="00000700000000000000" pitchFamily="2" charset="-78"/>
              </a:rPr>
              <a:t>المعرفۀ والنکره</a:t>
            </a:r>
          </a:p>
        </p:txBody>
      </p:sp>
      <p:sp>
        <p:nvSpPr>
          <p:cNvPr id="24" name="Cross 23">
            <a:extLst>
              <a:ext uri="{FF2B5EF4-FFF2-40B4-BE49-F238E27FC236}">
                <a16:creationId xmlns="" xmlns:a16="http://schemas.microsoft.com/office/drawing/2014/main" id="{4BCD6613-A463-4A01-8298-D618D9B6A0E9}"/>
              </a:ext>
            </a:extLst>
          </p:cNvPr>
          <p:cNvSpPr/>
          <p:nvPr/>
        </p:nvSpPr>
        <p:spPr>
          <a:xfrm>
            <a:off x="8107181" y="75542"/>
            <a:ext cx="1938728" cy="344774"/>
          </a:xfrm>
          <a:prstGeom prst="plus">
            <a:avLst>
              <a:gd name="adj" fmla="val 35870"/>
            </a:avLst>
          </a:prstGeom>
          <a:solidFill>
            <a:srgbClr val="8EFCFC"/>
          </a:solid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FF0000"/>
                </a:solidFill>
                <a:cs typeface="B Badr" panose="00000400000000000000" pitchFamily="2" charset="-78"/>
              </a:rPr>
              <a:t>1-المعرفۀ</a:t>
            </a:r>
          </a:p>
        </p:txBody>
      </p:sp>
    </p:spTree>
    <p:extLst>
      <p:ext uri="{BB962C8B-B14F-4D97-AF65-F5344CB8AC3E}">
        <p14:creationId xmlns:p14="http://schemas.microsoft.com/office/powerpoint/2010/main" val="21437974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out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ox(ou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ircle(ou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right)">
                                      <p:cBhvr>
                                        <p:cTn id="47" dur="75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up)">
                                      <p:cBhvr>
                                        <p:cTn id="52" dur="500"/>
                                        <p:tgtEl>
                                          <p:spTgt spid="4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32"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circle(out)">
                                      <p:cBhvr>
                                        <p:cTn id="57" dur="5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right)">
                                      <p:cBhvr>
                                        <p:cTn id="6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17" grpId="0" animBg="1"/>
      <p:bldP spid="18" grpId="0" animBg="1"/>
      <p:bldP spid="50" grpId="0" animBg="1"/>
      <p:bldP spid="51" grpId="0" animBg="1"/>
      <p:bldP spid="19" grpId="0" animBg="1"/>
      <p:bldP spid="23" grpId="0" animBg="1"/>
      <p:bldP spid="24"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D8F762E3-6494-4EFF-B0A2-72DCFABECA53}"/>
              </a:ext>
            </a:extLst>
          </p:cNvPr>
          <p:cNvSpPr/>
          <p:nvPr/>
        </p:nvSpPr>
        <p:spPr>
          <a:xfrm>
            <a:off x="10463134" y="689548"/>
            <a:ext cx="1713877" cy="899409"/>
          </a:xfrm>
          <a:prstGeom prst="ellipse">
            <a:avLst/>
          </a:prstGeom>
          <a:solidFill>
            <a:srgbClr val="8EFCFC"/>
          </a:solidFill>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rgbClr val="FF0000"/>
                </a:solidFill>
                <a:cs typeface="B Badr" panose="00000400000000000000" pitchFamily="2" charset="-78"/>
              </a:rPr>
              <a:t>ضمیر</a:t>
            </a:r>
          </a:p>
        </p:txBody>
      </p:sp>
      <p:cxnSp>
        <p:nvCxnSpPr>
          <p:cNvPr id="13" name="Straight Arrow Connector 12">
            <a:extLst>
              <a:ext uri="{FF2B5EF4-FFF2-40B4-BE49-F238E27FC236}">
                <a16:creationId xmlns="" xmlns:a16="http://schemas.microsoft.com/office/drawing/2014/main" id="{AF0D85A0-8E8C-4631-BF90-AC380BEDAAAD}"/>
              </a:ext>
            </a:extLst>
          </p:cNvPr>
          <p:cNvCxnSpPr>
            <a:cxnSpLocks/>
            <a:stCxn id="2" idx="4"/>
          </p:cNvCxnSpPr>
          <p:nvPr/>
        </p:nvCxnSpPr>
        <p:spPr>
          <a:xfrm>
            <a:off x="11320073" y="1588957"/>
            <a:ext cx="0" cy="1723869"/>
          </a:xfrm>
          <a:prstGeom prst="straightConnector1">
            <a:avLst/>
          </a:prstGeom>
          <a:ln w="57150">
            <a:prstDash val="sysDot"/>
            <a:headEnd type="triangle"/>
            <a:tailEnd type="triangle"/>
          </a:ln>
        </p:spPr>
        <p:style>
          <a:lnRef idx="3">
            <a:schemeClr val="accent4"/>
          </a:lnRef>
          <a:fillRef idx="0">
            <a:schemeClr val="accent4"/>
          </a:fillRef>
          <a:effectRef idx="2">
            <a:schemeClr val="accent4"/>
          </a:effectRef>
          <a:fontRef idx="minor">
            <a:schemeClr val="tx1"/>
          </a:fontRef>
        </p:style>
      </p:cxnSp>
      <p:sp>
        <p:nvSpPr>
          <p:cNvPr id="31" name="Hexagon 30">
            <a:extLst>
              <a:ext uri="{FF2B5EF4-FFF2-40B4-BE49-F238E27FC236}">
                <a16:creationId xmlns="" xmlns:a16="http://schemas.microsoft.com/office/drawing/2014/main" id="{A8D1B7C9-42AE-44E7-95BB-6AAFC179F0FB}"/>
              </a:ext>
            </a:extLst>
          </p:cNvPr>
          <p:cNvSpPr/>
          <p:nvPr/>
        </p:nvSpPr>
        <p:spPr>
          <a:xfrm>
            <a:off x="8993887" y="3672073"/>
            <a:ext cx="3183124" cy="689547"/>
          </a:xfrm>
          <a:prstGeom prst="hexagon">
            <a:avLst/>
          </a:prstGeom>
          <a:solidFill>
            <a:srgbClr val="8EFCFC"/>
          </a:solidFill>
          <a:ln w="2857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FF0000"/>
                </a:solidFill>
                <a:cs typeface="B Badr" panose="00000400000000000000" pitchFamily="2" charset="-78"/>
              </a:rPr>
              <a:t>هفت قسم ضمیر</a:t>
            </a:r>
          </a:p>
        </p:txBody>
      </p:sp>
      <p:sp>
        <p:nvSpPr>
          <p:cNvPr id="18" name="Hexagon 17">
            <a:extLst>
              <a:ext uri="{FF2B5EF4-FFF2-40B4-BE49-F238E27FC236}">
                <a16:creationId xmlns="" xmlns:a16="http://schemas.microsoft.com/office/drawing/2014/main" id="{F228A289-66C0-4E6B-99FD-0E75102116D5}"/>
              </a:ext>
            </a:extLst>
          </p:cNvPr>
          <p:cNvSpPr/>
          <p:nvPr/>
        </p:nvSpPr>
        <p:spPr>
          <a:xfrm>
            <a:off x="8510666" y="4947123"/>
            <a:ext cx="1588946" cy="1195229"/>
          </a:xfrm>
          <a:prstGeom prst="hexagon">
            <a:avLst/>
          </a:prstGeom>
          <a:noFill/>
          <a:ln w="38100">
            <a:solidFill>
              <a:srgbClr val="FF6699"/>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500" b="1" dirty="0">
                <a:solidFill>
                  <a:srgbClr val="002060"/>
                </a:solidFill>
                <a:cs typeface="B Badr" panose="00000400000000000000" pitchFamily="2" charset="-78"/>
              </a:rPr>
              <a:t>2-منفصل</a:t>
            </a:r>
          </a:p>
        </p:txBody>
      </p:sp>
      <p:sp>
        <p:nvSpPr>
          <p:cNvPr id="16" name="Hexagon 15">
            <a:extLst>
              <a:ext uri="{FF2B5EF4-FFF2-40B4-BE49-F238E27FC236}">
                <a16:creationId xmlns="" xmlns:a16="http://schemas.microsoft.com/office/drawing/2014/main" id="{0228C5C0-4157-40B5-8EA0-991D79DA3BF9}"/>
              </a:ext>
            </a:extLst>
          </p:cNvPr>
          <p:cNvSpPr/>
          <p:nvPr/>
        </p:nvSpPr>
        <p:spPr>
          <a:xfrm>
            <a:off x="8419080" y="1891342"/>
            <a:ext cx="1588946" cy="1195229"/>
          </a:xfrm>
          <a:prstGeom prst="hexagon">
            <a:avLst/>
          </a:prstGeom>
          <a:noFill/>
          <a:ln w="38100">
            <a:solidFill>
              <a:srgbClr val="FF6699"/>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dirty="0">
                <a:solidFill>
                  <a:srgbClr val="002060"/>
                </a:solidFill>
                <a:cs typeface="B Badr" panose="00000400000000000000" pitchFamily="2" charset="-78"/>
              </a:rPr>
              <a:t>1-متصل</a:t>
            </a:r>
          </a:p>
        </p:txBody>
      </p:sp>
      <p:sp>
        <p:nvSpPr>
          <p:cNvPr id="4" name="Rectangle: Rounded Corners 3">
            <a:extLst>
              <a:ext uri="{FF2B5EF4-FFF2-40B4-BE49-F238E27FC236}">
                <a16:creationId xmlns="" xmlns:a16="http://schemas.microsoft.com/office/drawing/2014/main" id="{57976C54-4A19-4F34-A033-9DB3D70242F7}"/>
              </a:ext>
            </a:extLst>
          </p:cNvPr>
          <p:cNvSpPr/>
          <p:nvPr/>
        </p:nvSpPr>
        <p:spPr>
          <a:xfrm>
            <a:off x="949428" y="420315"/>
            <a:ext cx="4581099" cy="823869"/>
          </a:xfrm>
          <a:prstGeom prst="roundRect">
            <a:avLst/>
          </a:prstGeom>
          <a:gradFill>
            <a:gsLst>
              <a:gs pos="22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22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3600" b="1" dirty="0">
                <a:cs typeface="B Badr" panose="00000400000000000000" pitchFamily="2" charset="-78"/>
              </a:rPr>
              <a:t>1-متصل مرفوع</a:t>
            </a:r>
          </a:p>
        </p:txBody>
      </p:sp>
      <p:sp>
        <p:nvSpPr>
          <p:cNvPr id="21" name="Rectangle: Rounded Corners 20">
            <a:extLst>
              <a:ext uri="{FF2B5EF4-FFF2-40B4-BE49-F238E27FC236}">
                <a16:creationId xmlns="" xmlns:a16="http://schemas.microsoft.com/office/drawing/2014/main" id="{1187C39E-4611-4E04-8BEC-D1FE835404BD}"/>
              </a:ext>
            </a:extLst>
          </p:cNvPr>
          <p:cNvSpPr/>
          <p:nvPr/>
        </p:nvSpPr>
        <p:spPr>
          <a:xfrm>
            <a:off x="949428" y="1319724"/>
            <a:ext cx="4581099" cy="823869"/>
          </a:xfrm>
          <a:prstGeom prst="roundRect">
            <a:avLst/>
          </a:prstGeom>
          <a:gradFill flip="none" rotWithShape="1">
            <a:gsLst>
              <a:gs pos="22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gradFill>
              <a:gsLst>
                <a:gs pos="22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6"/>
          </a:lnRef>
          <a:fillRef idx="1">
            <a:schemeClr val="lt1"/>
          </a:fillRef>
          <a:effectRef idx="0">
            <a:schemeClr val="accent6"/>
          </a:effectRef>
          <a:fontRef idx="minor">
            <a:schemeClr val="dk1"/>
          </a:fontRef>
        </p:style>
        <p:txBody>
          <a:bodyPr rtlCol="1" anchor="ctr"/>
          <a:lstStyle/>
          <a:p>
            <a:pPr lvl="0" algn="ctr"/>
            <a:r>
              <a:rPr lang="fa-IR" sz="3600" b="1" dirty="0">
                <a:solidFill>
                  <a:prstClr val="black"/>
                </a:solidFill>
                <a:cs typeface="B Badr" panose="00000400000000000000" pitchFamily="2" charset="-78"/>
              </a:rPr>
              <a:t>2-متصل منصوب</a:t>
            </a:r>
          </a:p>
        </p:txBody>
      </p:sp>
      <p:sp>
        <p:nvSpPr>
          <p:cNvPr id="22" name="Rectangle: Rounded Corners 21">
            <a:extLst>
              <a:ext uri="{FF2B5EF4-FFF2-40B4-BE49-F238E27FC236}">
                <a16:creationId xmlns="" xmlns:a16="http://schemas.microsoft.com/office/drawing/2014/main" id="{F6100815-F8C4-4C3A-B6C5-D8DB8D3B1962}"/>
              </a:ext>
            </a:extLst>
          </p:cNvPr>
          <p:cNvSpPr/>
          <p:nvPr/>
        </p:nvSpPr>
        <p:spPr>
          <a:xfrm>
            <a:off x="990216" y="2219724"/>
            <a:ext cx="4581099" cy="823869"/>
          </a:xfrm>
          <a:prstGeom prst="roundRect">
            <a:avLst/>
          </a:prstGeom>
          <a:gradFill flip="none" rotWithShape="1">
            <a:gsLst>
              <a:gs pos="22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gradFill>
              <a:gsLst>
                <a:gs pos="22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6"/>
          </a:lnRef>
          <a:fillRef idx="1">
            <a:schemeClr val="lt1"/>
          </a:fillRef>
          <a:effectRef idx="0">
            <a:schemeClr val="accent6"/>
          </a:effectRef>
          <a:fontRef idx="minor">
            <a:schemeClr val="dk1"/>
          </a:fontRef>
        </p:style>
        <p:txBody>
          <a:bodyPr rtlCol="1" anchor="ctr"/>
          <a:lstStyle/>
          <a:p>
            <a:pPr lvl="0" algn="ctr"/>
            <a:r>
              <a:rPr lang="fa-IR" sz="3600" b="1" dirty="0">
                <a:solidFill>
                  <a:prstClr val="black"/>
                </a:solidFill>
                <a:cs typeface="B Badr" panose="00000400000000000000" pitchFamily="2" charset="-78"/>
              </a:rPr>
              <a:t>3--متصل مجرور</a:t>
            </a:r>
          </a:p>
        </p:txBody>
      </p:sp>
      <p:sp>
        <p:nvSpPr>
          <p:cNvPr id="24" name="Rectangle: Rounded Corners 23">
            <a:extLst>
              <a:ext uri="{FF2B5EF4-FFF2-40B4-BE49-F238E27FC236}">
                <a16:creationId xmlns="" xmlns:a16="http://schemas.microsoft.com/office/drawing/2014/main" id="{707CE031-69EF-4548-A8B4-72FAB094D1BC}"/>
              </a:ext>
            </a:extLst>
          </p:cNvPr>
          <p:cNvSpPr/>
          <p:nvPr/>
        </p:nvSpPr>
        <p:spPr>
          <a:xfrm>
            <a:off x="977463" y="3106436"/>
            <a:ext cx="4581099" cy="823869"/>
          </a:xfrm>
          <a:prstGeom prst="roundRect">
            <a:avLst/>
          </a:prstGeom>
          <a:gradFill flip="none" rotWithShape="1">
            <a:gsLst>
              <a:gs pos="22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gradFill>
              <a:gsLst>
                <a:gs pos="22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6"/>
          </a:lnRef>
          <a:fillRef idx="1">
            <a:schemeClr val="lt1"/>
          </a:fillRef>
          <a:effectRef idx="0">
            <a:schemeClr val="accent6"/>
          </a:effectRef>
          <a:fontRef idx="minor">
            <a:schemeClr val="dk1"/>
          </a:fontRef>
        </p:style>
        <p:txBody>
          <a:bodyPr rtlCol="1" anchor="ctr"/>
          <a:lstStyle/>
          <a:p>
            <a:pPr lvl="0" algn="ctr"/>
            <a:r>
              <a:rPr lang="fa-IR" sz="3600" b="1" dirty="0">
                <a:solidFill>
                  <a:prstClr val="black"/>
                </a:solidFill>
                <a:cs typeface="B Badr" panose="00000400000000000000" pitchFamily="2" charset="-78"/>
              </a:rPr>
              <a:t>4-متصل مرفوعی مستتروجوبی</a:t>
            </a:r>
          </a:p>
        </p:txBody>
      </p:sp>
      <p:sp>
        <p:nvSpPr>
          <p:cNvPr id="25" name="Rectangle: Rounded Corners 24">
            <a:extLst>
              <a:ext uri="{FF2B5EF4-FFF2-40B4-BE49-F238E27FC236}">
                <a16:creationId xmlns="" xmlns:a16="http://schemas.microsoft.com/office/drawing/2014/main" id="{3C519F6F-36FE-4E6B-8DF2-D77781C9186D}"/>
              </a:ext>
            </a:extLst>
          </p:cNvPr>
          <p:cNvSpPr/>
          <p:nvPr/>
        </p:nvSpPr>
        <p:spPr>
          <a:xfrm>
            <a:off x="977464" y="3993148"/>
            <a:ext cx="4581099" cy="823869"/>
          </a:xfrm>
          <a:prstGeom prst="roundRect">
            <a:avLst/>
          </a:prstGeom>
          <a:gradFill flip="none" rotWithShape="1">
            <a:gsLst>
              <a:gs pos="22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gradFill>
              <a:gsLst>
                <a:gs pos="22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6"/>
          </a:lnRef>
          <a:fillRef idx="1">
            <a:schemeClr val="lt1"/>
          </a:fillRef>
          <a:effectRef idx="0">
            <a:schemeClr val="accent6"/>
          </a:effectRef>
          <a:fontRef idx="minor">
            <a:schemeClr val="dk1"/>
          </a:fontRef>
        </p:style>
        <p:txBody>
          <a:bodyPr rtlCol="1" anchor="ctr"/>
          <a:lstStyle/>
          <a:p>
            <a:pPr lvl="0" algn="ctr"/>
            <a:r>
              <a:rPr lang="fa-IR" sz="3600" b="1" dirty="0">
                <a:solidFill>
                  <a:prstClr val="black"/>
                </a:solidFill>
                <a:cs typeface="B Badr" panose="00000400000000000000" pitchFamily="2" charset="-78"/>
              </a:rPr>
              <a:t>5-متصل مرفوعی مستترجایزی</a:t>
            </a:r>
          </a:p>
        </p:txBody>
      </p:sp>
      <p:sp>
        <p:nvSpPr>
          <p:cNvPr id="29" name="Rectangle: Rounded Corners 28">
            <a:extLst>
              <a:ext uri="{FF2B5EF4-FFF2-40B4-BE49-F238E27FC236}">
                <a16:creationId xmlns="" xmlns:a16="http://schemas.microsoft.com/office/drawing/2014/main" id="{156F1812-9B93-4128-B64F-87EE1663E62A}"/>
              </a:ext>
            </a:extLst>
          </p:cNvPr>
          <p:cNvSpPr/>
          <p:nvPr/>
        </p:nvSpPr>
        <p:spPr>
          <a:xfrm>
            <a:off x="1005618" y="4996017"/>
            <a:ext cx="4581099" cy="823869"/>
          </a:xfrm>
          <a:prstGeom prst="roundRect">
            <a:avLst/>
          </a:prstGeom>
          <a:gradFill flip="none" rotWithShape="1">
            <a:gsLst>
              <a:gs pos="24000">
                <a:srgbClr val="92D050"/>
              </a:gs>
              <a:gs pos="51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6"/>
          </a:lnRef>
          <a:fillRef idx="1">
            <a:schemeClr val="lt1"/>
          </a:fillRef>
          <a:effectRef idx="0">
            <a:schemeClr val="accent6"/>
          </a:effectRef>
          <a:fontRef idx="minor">
            <a:schemeClr val="dk1"/>
          </a:fontRef>
        </p:style>
        <p:txBody>
          <a:bodyPr rtlCol="1" anchor="ctr"/>
          <a:lstStyle/>
          <a:p>
            <a:pPr algn="ctr"/>
            <a:r>
              <a:rPr lang="fa-IR" sz="3600" b="1" dirty="0">
                <a:cs typeface="B Badr" panose="00000400000000000000" pitchFamily="2" charset="-78"/>
              </a:rPr>
              <a:t>1-منفصل مرفوع</a:t>
            </a:r>
          </a:p>
        </p:txBody>
      </p:sp>
      <p:sp>
        <p:nvSpPr>
          <p:cNvPr id="30" name="Rectangle: Rounded Corners 29">
            <a:extLst>
              <a:ext uri="{FF2B5EF4-FFF2-40B4-BE49-F238E27FC236}">
                <a16:creationId xmlns="" xmlns:a16="http://schemas.microsoft.com/office/drawing/2014/main" id="{BEC128A3-FB6E-4D9E-B7E6-EEFC5A952019}"/>
              </a:ext>
            </a:extLst>
          </p:cNvPr>
          <p:cNvSpPr/>
          <p:nvPr/>
        </p:nvSpPr>
        <p:spPr>
          <a:xfrm>
            <a:off x="1005618" y="5895426"/>
            <a:ext cx="4581099" cy="823869"/>
          </a:xfrm>
          <a:prstGeom prst="roundRect">
            <a:avLst/>
          </a:prstGeom>
          <a:gradFill flip="none" rotWithShape="1">
            <a:gsLst>
              <a:gs pos="24000">
                <a:srgbClr val="92D050"/>
              </a:gs>
              <a:gs pos="51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6"/>
          </a:lnRef>
          <a:fillRef idx="1">
            <a:schemeClr val="lt1"/>
          </a:fillRef>
          <a:effectRef idx="0">
            <a:schemeClr val="accent6"/>
          </a:effectRef>
          <a:fontRef idx="minor">
            <a:schemeClr val="dk1"/>
          </a:fontRef>
        </p:style>
        <p:txBody>
          <a:bodyPr rtlCol="1" anchor="ctr"/>
          <a:lstStyle/>
          <a:p>
            <a:pPr lvl="0" algn="ctr"/>
            <a:r>
              <a:rPr lang="fa-IR" sz="3600" b="1" dirty="0">
                <a:solidFill>
                  <a:prstClr val="black"/>
                </a:solidFill>
                <a:cs typeface="B Badr" panose="00000400000000000000" pitchFamily="2" charset="-78"/>
              </a:rPr>
              <a:t>2-منفصل منصوب</a:t>
            </a:r>
          </a:p>
        </p:txBody>
      </p:sp>
      <p:cxnSp>
        <p:nvCxnSpPr>
          <p:cNvPr id="9" name="Straight Arrow Connector 8">
            <a:extLst>
              <a:ext uri="{FF2B5EF4-FFF2-40B4-BE49-F238E27FC236}">
                <a16:creationId xmlns="" xmlns:a16="http://schemas.microsoft.com/office/drawing/2014/main" id="{A95C0250-64FB-43BC-9DE6-734AC030CF90}"/>
              </a:ext>
            </a:extLst>
          </p:cNvPr>
          <p:cNvCxnSpPr/>
          <p:nvPr/>
        </p:nvCxnSpPr>
        <p:spPr>
          <a:xfrm flipH="1">
            <a:off x="6188901" y="2495146"/>
            <a:ext cx="2182053" cy="0"/>
          </a:xfrm>
          <a:prstGeom prst="straightConnector1">
            <a:avLst/>
          </a:prstGeom>
          <a:ln w="57150">
            <a:solidFill>
              <a:srgbClr val="0070C0"/>
            </a:solidFill>
            <a:tailEnd type="triangle"/>
          </a:ln>
        </p:spPr>
        <p:style>
          <a:lnRef idx="1">
            <a:schemeClr val="accent5"/>
          </a:lnRef>
          <a:fillRef idx="0">
            <a:schemeClr val="accent5"/>
          </a:fillRef>
          <a:effectRef idx="0">
            <a:schemeClr val="accent5"/>
          </a:effectRef>
          <a:fontRef idx="minor">
            <a:schemeClr val="tx1"/>
          </a:fontRef>
        </p:style>
      </p:cxnSp>
      <p:cxnSp>
        <p:nvCxnSpPr>
          <p:cNvPr id="33" name="Straight Arrow Connector 32">
            <a:extLst>
              <a:ext uri="{FF2B5EF4-FFF2-40B4-BE49-F238E27FC236}">
                <a16:creationId xmlns="" xmlns:a16="http://schemas.microsoft.com/office/drawing/2014/main" id="{B635A788-69BE-4A13-BA73-32A62F61B1A0}"/>
              </a:ext>
            </a:extLst>
          </p:cNvPr>
          <p:cNvCxnSpPr/>
          <p:nvPr/>
        </p:nvCxnSpPr>
        <p:spPr>
          <a:xfrm flipH="1">
            <a:off x="6264323" y="5570561"/>
            <a:ext cx="2182053" cy="0"/>
          </a:xfrm>
          <a:prstGeom prst="straightConnector1">
            <a:avLst/>
          </a:prstGeom>
          <a:ln w="57150">
            <a:solidFill>
              <a:schemeClr val="tx1"/>
            </a:solidFill>
            <a:tailEnd type="triangle"/>
          </a:ln>
        </p:spPr>
        <p:style>
          <a:lnRef idx="1">
            <a:schemeClr val="accent5"/>
          </a:lnRef>
          <a:fillRef idx="0">
            <a:schemeClr val="accent5"/>
          </a:fillRef>
          <a:effectRef idx="0">
            <a:schemeClr val="accent5"/>
          </a:effectRef>
          <a:fontRef idx="minor">
            <a:schemeClr val="tx1"/>
          </a:fontRef>
        </p:style>
      </p:cxnSp>
      <p:sp>
        <p:nvSpPr>
          <p:cNvPr id="23" name="Cube 22">
            <a:extLst>
              <a:ext uri="{FF2B5EF4-FFF2-40B4-BE49-F238E27FC236}">
                <a16:creationId xmlns="" xmlns:a16="http://schemas.microsoft.com/office/drawing/2014/main" id="{F2A3F281-89B0-4FC3-87A3-DF04E58E5D27}"/>
              </a:ext>
            </a:extLst>
          </p:cNvPr>
          <p:cNvSpPr/>
          <p:nvPr/>
        </p:nvSpPr>
        <p:spPr>
          <a:xfrm>
            <a:off x="10238283" y="14990"/>
            <a:ext cx="1938728" cy="405325"/>
          </a:xfrm>
          <a:prstGeom prst="cube">
            <a:avLst/>
          </a:prstGeom>
          <a:gradFill>
            <a:gsLst>
              <a:gs pos="0">
                <a:schemeClr val="accent1">
                  <a:lumMod val="5000"/>
                  <a:lumOff val="95000"/>
                </a:schemeClr>
              </a:gs>
              <a:gs pos="75000">
                <a:srgbClr val="FFFF0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الخامس</a:t>
            </a:r>
          </a:p>
        </p:txBody>
      </p:sp>
      <p:sp>
        <p:nvSpPr>
          <p:cNvPr id="26" name="Ribbon: Tilted Up 24">
            <a:extLst>
              <a:ext uri="{FF2B5EF4-FFF2-40B4-BE49-F238E27FC236}">
                <a16:creationId xmlns="" xmlns:a16="http://schemas.microsoft.com/office/drawing/2014/main" id="{44881D8D-10AD-4C6B-9B16-FB17762C790A}"/>
              </a:ext>
            </a:extLst>
          </p:cNvPr>
          <p:cNvSpPr/>
          <p:nvPr/>
        </p:nvSpPr>
        <p:spPr>
          <a:xfrm>
            <a:off x="4377128" y="14991"/>
            <a:ext cx="3537679" cy="374754"/>
          </a:xfrm>
          <a:prstGeom prst="ribbon2">
            <a:avLst/>
          </a:prstGeom>
          <a:gradFill>
            <a:gsLst>
              <a:gs pos="0">
                <a:schemeClr val="accent1">
                  <a:lumMod val="5000"/>
                  <a:lumOff val="95000"/>
                </a:schemeClr>
              </a:gs>
              <a:gs pos="75000">
                <a:srgbClr val="FFFF00"/>
              </a:gs>
              <a:gs pos="100000">
                <a:schemeClr val="accent1">
                  <a:lumMod val="30000"/>
                  <a:lumOff val="70000"/>
                </a:schemeClr>
              </a:gs>
            </a:gsLst>
            <a:lin ang="135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Titr" panose="00000700000000000000" pitchFamily="2" charset="-78"/>
              </a:rPr>
              <a:t>المعرفۀ والنکره</a:t>
            </a:r>
          </a:p>
        </p:txBody>
      </p:sp>
      <p:sp>
        <p:nvSpPr>
          <p:cNvPr id="28" name="Cross 27">
            <a:extLst>
              <a:ext uri="{FF2B5EF4-FFF2-40B4-BE49-F238E27FC236}">
                <a16:creationId xmlns="" xmlns:a16="http://schemas.microsoft.com/office/drawing/2014/main" id="{4BCD6613-A463-4A01-8298-D618D9B6A0E9}"/>
              </a:ext>
            </a:extLst>
          </p:cNvPr>
          <p:cNvSpPr/>
          <p:nvPr/>
        </p:nvSpPr>
        <p:spPr>
          <a:xfrm>
            <a:off x="8107181" y="75542"/>
            <a:ext cx="1938728" cy="344774"/>
          </a:xfrm>
          <a:prstGeom prst="plus">
            <a:avLst>
              <a:gd name="adj" fmla="val 35870"/>
            </a:avLst>
          </a:prstGeom>
          <a:solidFill>
            <a:srgbClr val="8EFCFC"/>
          </a:solid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FF0000"/>
                </a:solidFill>
                <a:cs typeface="B Badr" panose="00000400000000000000" pitchFamily="2" charset="-78"/>
              </a:rPr>
              <a:t>1-المعرفۀ</a:t>
            </a:r>
          </a:p>
        </p:txBody>
      </p:sp>
      <p:sp>
        <p:nvSpPr>
          <p:cNvPr id="20"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22224755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out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ox(ou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ou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ox(out)">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right)">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right)">
                                      <p:cBhvr>
                                        <p:cTn id="72" dur="500"/>
                                        <p:tgtEl>
                                          <p:spTgt spid="29"/>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right)">
                                      <p:cBhvr>
                                        <p:cTn id="7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18" grpId="0" animBg="1"/>
      <p:bldP spid="16" grpId="0" animBg="1"/>
      <p:bldP spid="4" grpId="0" animBg="1"/>
      <p:bldP spid="21" grpId="0" animBg="1"/>
      <p:bldP spid="22" grpId="0" animBg="1"/>
      <p:bldP spid="24" grpId="0" animBg="1"/>
      <p:bldP spid="25" grpId="0" animBg="1"/>
      <p:bldP spid="29" grpId="0" animBg="1"/>
      <p:bldP spid="30" grpId="0" animBg="1"/>
      <p:bldP spid="28"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D8F762E3-6494-4EFF-B0A2-72DCFABECA53}"/>
              </a:ext>
            </a:extLst>
          </p:cNvPr>
          <p:cNvSpPr/>
          <p:nvPr/>
        </p:nvSpPr>
        <p:spPr>
          <a:xfrm>
            <a:off x="10298246" y="689548"/>
            <a:ext cx="1878766" cy="899409"/>
          </a:xfrm>
          <a:prstGeom prst="ellipse">
            <a:avLst/>
          </a:prstGeom>
          <a:solidFill>
            <a:schemeClr val="accent2">
              <a:lumMod val="40000"/>
              <a:lumOff val="60000"/>
            </a:schemeClr>
          </a:solidFill>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200" b="1" dirty="0" smtClean="0">
                <a:solidFill>
                  <a:srgbClr val="0070C0"/>
                </a:solidFill>
                <a:cs typeface="B Badr" panose="00000400000000000000" pitchFamily="2" charset="-78"/>
              </a:rPr>
              <a:t>2-اسم </a:t>
            </a:r>
            <a:r>
              <a:rPr lang="fa-IR" sz="2200" b="1" dirty="0">
                <a:solidFill>
                  <a:srgbClr val="0070C0"/>
                </a:solidFill>
                <a:cs typeface="B Badr" panose="00000400000000000000" pitchFamily="2" charset="-78"/>
              </a:rPr>
              <a:t>اشاره</a:t>
            </a:r>
          </a:p>
        </p:txBody>
      </p:sp>
      <p:sp>
        <p:nvSpPr>
          <p:cNvPr id="4" name="Hexagon 3">
            <a:extLst>
              <a:ext uri="{FF2B5EF4-FFF2-40B4-BE49-F238E27FC236}">
                <a16:creationId xmlns="" xmlns:a16="http://schemas.microsoft.com/office/drawing/2014/main" id="{843B16A4-35EB-4B19-9AB3-239FACD75756}"/>
              </a:ext>
            </a:extLst>
          </p:cNvPr>
          <p:cNvSpPr/>
          <p:nvPr/>
        </p:nvSpPr>
        <p:spPr>
          <a:xfrm>
            <a:off x="8814218" y="824460"/>
            <a:ext cx="1424066" cy="689547"/>
          </a:xfrm>
          <a:prstGeom prst="hexagon">
            <a:avLst/>
          </a:prstGeom>
          <a:solidFill>
            <a:schemeClr val="accent2">
              <a:lumMod val="40000"/>
              <a:lumOff val="60000"/>
            </a:schemeClr>
          </a:solidFill>
          <a:ln w="2857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FF0000"/>
                </a:solidFill>
                <a:cs typeface="B Badr" panose="00000400000000000000" pitchFamily="2" charset="-78"/>
              </a:rPr>
              <a:t>تعریف</a:t>
            </a:r>
          </a:p>
        </p:txBody>
      </p:sp>
      <p:sp>
        <p:nvSpPr>
          <p:cNvPr id="6" name="Arrow: Pentagon 5">
            <a:extLst>
              <a:ext uri="{FF2B5EF4-FFF2-40B4-BE49-F238E27FC236}">
                <a16:creationId xmlns="" xmlns:a16="http://schemas.microsoft.com/office/drawing/2014/main" id="{1113FA7D-06F8-46F9-A919-AAFB6152427C}"/>
              </a:ext>
            </a:extLst>
          </p:cNvPr>
          <p:cNvSpPr/>
          <p:nvPr/>
        </p:nvSpPr>
        <p:spPr>
          <a:xfrm>
            <a:off x="344774" y="824460"/>
            <a:ext cx="8409483" cy="764497"/>
          </a:xfrm>
          <a:prstGeom prst="homePlate">
            <a:avLst/>
          </a:prstGeom>
          <a:gradFill>
            <a:gsLst>
              <a:gs pos="73000">
                <a:srgbClr val="92D050"/>
              </a:gs>
              <a:gs pos="23000">
                <a:schemeClr val="bg1"/>
              </a:gs>
              <a:gs pos="100000">
                <a:schemeClr val="accent1">
                  <a:lumMod val="30000"/>
                  <a:lumOff val="70000"/>
                </a:schemeClr>
              </a:gs>
            </a:gsLst>
            <a:lin ang="2700000" scaled="1"/>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dirty="0">
                <a:solidFill>
                  <a:srgbClr val="002060"/>
                </a:solidFill>
                <a:cs typeface="B Badr" panose="00000400000000000000" pitchFamily="2" charset="-78"/>
              </a:rPr>
              <a:t>اسمی است که دلالت کند بر چیز معیّنی به </a:t>
            </a:r>
            <a:r>
              <a:rPr lang="fa-IR" sz="3200" dirty="0" smtClean="0">
                <a:solidFill>
                  <a:srgbClr val="002060"/>
                </a:solidFill>
                <a:cs typeface="B Badr" panose="00000400000000000000" pitchFamily="2" charset="-78"/>
              </a:rPr>
              <a:t>وسیله </a:t>
            </a:r>
            <a:r>
              <a:rPr lang="fa-IR" sz="3200" dirty="0">
                <a:solidFill>
                  <a:srgbClr val="002060"/>
                </a:solidFill>
                <a:cs typeface="B Badr" panose="00000400000000000000" pitchFamily="2" charset="-78"/>
              </a:rPr>
              <a:t>اشاره کردن</a:t>
            </a:r>
            <a:endParaRPr lang="fa-IR" sz="4400" dirty="0">
              <a:solidFill>
                <a:srgbClr val="002060"/>
              </a:solidFill>
              <a:cs typeface="B Badr" panose="00000400000000000000" pitchFamily="2" charset="-78"/>
            </a:endParaRPr>
          </a:p>
        </p:txBody>
      </p:sp>
      <p:cxnSp>
        <p:nvCxnSpPr>
          <p:cNvPr id="13" name="Straight Arrow Connector 12">
            <a:extLst>
              <a:ext uri="{FF2B5EF4-FFF2-40B4-BE49-F238E27FC236}">
                <a16:creationId xmlns="" xmlns:a16="http://schemas.microsoft.com/office/drawing/2014/main" id="{AF0D85A0-8E8C-4631-BF90-AC380BEDAAAD}"/>
              </a:ext>
            </a:extLst>
          </p:cNvPr>
          <p:cNvCxnSpPr>
            <a:cxnSpLocks/>
            <a:stCxn id="2" idx="4"/>
          </p:cNvCxnSpPr>
          <p:nvPr/>
        </p:nvCxnSpPr>
        <p:spPr>
          <a:xfrm>
            <a:off x="11237629" y="1588957"/>
            <a:ext cx="82444" cy="1723869"/>
          </a:xfrm>
          <a:prstGeom prst="straightConnector1">
            <a:avLst/>
          </a:prstGeom>
          <a:ln w="57150">
            <a:prstDash val="sysDot"/>
            <a:headEnd type="triangle"/>
            <a:tailEnd type="triangle"/>
          </a:ln>
        </p:spPr>
        <p:style>
          <a:lnRef idx="3">
            <a:schemeClr val="accent4"/>
          </a:lnRef>
          <a:fillRef idx="0">
            <a:schemeClr val="accent4"/>
          </a:fillRef>
          <a:effectRef idx="2">
            <a:schemeClr val="accent4"/>
          </a:effectRef>
          <a:fontRef idx="minor">
            <a:schemeClr val="tx1"/>
          </a:fontRef>
        </p:style>
      </p:cxnSp>
      <p:sp>
        <p:nvSpPr>
          <p:cNvPr id="31" name="Hexagon 30">
            <a:extLst>
              <a:ext uri="{FF2B5EF4-FFF2-40B4-BE49-F238E27FC236}">
                <a16:creationId xmlns="" xmlns:a16="http://schemas.microsoft.com/office/drawing/2014/main" id="{A8D1B7C9-42AE-44E7-95BB-6AAFC179F0FB}"/>
              </a:ext>
            </a:extLst>
          </p:cNvPr>
          <p:cNvSpPr/>
          <p:nvPr/>
        </p:nvSpPr>
        <p:spPr>
          <a:xfrm>
            <a:off x="10463133" y="3473971"/>
            <a:ext cx="1713877" cy="689547"/>
          </a:xfrm>
          <a:prstGeom prst="hexagon">
            <a:avLst/>
          </a:prstGeom>
          <a:solidFill>
            <a:schemeClr val="accent2">
              <a:lumMod val="40000"/>
              <a:lumOff val="60000"/>
            </a:schemeClr>
          </a:solidFill>
          <a:ln w="2857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FF0000"/>
                </a:solidFill>
                <a:cs typeface="B Badr" panose="00000400000000000000" pitchFamily="2" charset="-78"/>
              </a:rPr>
              <a:t>اقسام</a:t>
            </a:r>
          </a:p>
        </p:txBody>
      </p:sp>
      <p:cxnSp>
        <p:nvCxnSpPr>
          <p:cNvPr id="8" name="Straight Arrow Connector 7">
            <a:extLst>
              <a:ext uri="{FF2B5EF4-FFF2-40B4-BE49-F238E27FC236}">
                <a16:creationId xmlns="" xmlns:a16="http://schemas.microsoft.com/office/drawing/2014/main" id="{5489178F-4B82-494F-AECF-DC1AB1244EEB}"/>
              </a:ext>
            </a:extLst>
          </p:cNvPr>
          <p:cNvCxnSpPr>
            <a:stCxn id="31" idx="3"/>
          </p:cNvCxnSpPr>
          <p:nvPr/>
        </p:nvCxnSpPr>
        <p:spPr>
          <a:xfrm flipH="1" flipV="1">
            <a:off x="9548734" y="2534653"/>
            <a:ext cx="914399" cy="1284092"/>
          </a:xfrm>
          <a:prstGeom prst="straightConnector1">
            <a:avLst/>
          </a:prstGeom>
          <a:ln w="57150">
            <a:solidFill>
              <a:schemeClr val="tx1"/>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 xmlns:a16="http://schemas.microsoft.com/office/drawing/2014/main" id="{AD70CD3E-B7A3-450C-A064-C0870D972BA8}"/>
              </a:ext>
            </a:extLst>
          </p:cNvPr>
          <p:cNvSpPr/>
          <p:nvPr/>
        </p:nvSpPr>
        <p:spPr>
          <a:xfrm>
            <a:off x="6760564" y="2094876"/>
            <a:ext cx="2788170" cy="1008088"/>
          </a:xfrm>
          <a:prstGeom prst="roundRect">
            <a:avLst/>
          </a:prstGeom>
          <a:solidFill>
            <a:schemeClr val="accent5">
              <a:lumMod val="60000"/>
              <a:lumOff val="40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1-مشترک بین مکان و سایرچیزها</a:t>
            </a:r>
          </a:p>
        </p:txBody>
      </p:sp>
      <p:cxnSp>
        <p:nvCxnSpPr>
          <p:cNvPr id="23" name="Straight Arrow Connector 22">
            <a:extLst>
              <a:ext uri="{FF2B5EF4-FFF2-40B4-BE49-F238E27FC236}">
                <a16:creationId xmlns="" xmlns:a16="http://schemas.microsoft.com/office/drawing/2014/main" id="{ACC55B73-AE63-4879-B4CD-5676BAB4AA0E}"/>
              </a:ext>
            </a:extLst>
          </p:cNvPr>
          <p:cNvCxnSpPr>
            <a:cxnSpLocks/>
          </p:cNvCxnSpPr>
          <p:nvPr/>
        </p:nvCxnSpPr>
        <p:spPr>
          <a:xfrm flipH="1">
            <a:off x="9580818" y="3848725"/>
            <a:ext cx="884420" cy="1038155"/>
          </a:xfrm>
          <a:prstGeom prst="straightConnector1">
            <a:avLst/>
          </a:prstGeom>
          <a:ln w="57150">
            <a:solidFill>
              <a:schemeClr val="tx1"/>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 xmlns:a16="http://schemas.microsoft.com/office/drawing/2014/main" id="{854792A8-96DF-4DB1-B0DB-97CDE4249E89}"/>
              </a:ext>
            </a:extLst>
          </p:cNvPr>
          <p:cNvSpPr/>
          <p:nvPr/>
        </p:nvSpPr>
        <p:spPr>
          <a:xfrm>
            <a:off x="6760564" y="4382836"/>
            <a:ext cx="2788170" cy="1008088"/>
          </a:xfrm>
          <a:prstGeom prst="roundRect">
            <a:avLst/>
          </a:prstGeom>
          <a:solidFill>
            <a:srgbClr val="D5FB97"/>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800" b="1" dirty="0">
                <a:solidFill>
                  <a:srgbClr val="002060"/>
                </a:solidFill>
                <a:cs typeface="B Badr" panose="00000400000000000000" pitchFamily="2" charset="-78"/>
              </a:rPr>
              <a:t>2-مختص به مکان</a:t>
            </a:r>
          </a:p>
        </p:txBody>
      </p:sp>
      <p:sp>
        <p:nvSpPr>
          <p:cNvPr id="15" name="Right Brace 14">
            <a:extLst>
              <a:ext uri="{FF2B5EF4-FFF2-40B4-BE49-F238E27FC236}">
                <a16:creationId xmlns="" xmlns:a16="http://schemas.microsoft.com/office/drawing/2014/main" id="{16BAA16A-C1B4-4917-BC5B-9B09F9FE9BAA}"/>
              </a:ext>
            </a:extLst>
          </p:cNvPr>
          <p:cNvSpPr/>
          <p:nvPr/>
        </p:nvSpPr>
        <p:spPr>
          <a:xfrm>
            <a:off x="5831174" y="1588957"/>
            <a:ext cx="764495" cy="2098623"/>
          </a:xfrm>
          <a:prstGeom prst="rightBrac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6" name="Arrow: Pentagon 15">
            <a:extLst>
              <a:ext uri="{FF2B5EF4-FFF2-40B4-BE49-F238E27FC236}">
                <a16:creationId xmlns="" xmlns:a16="http://schemas.microsoft.com/office/drawing/2014/main" id="{5582C24F-87C4-4F4E-BB5D-5AE4DC8F7A8A}"/>
              </a:ext>
            </a:extLst>
          </p:cNvPr>
          <p:cNvSpPr/>
          <p:nvPr/>
        </p:nvSpPr>
        <p:spPr>
          <a:xfrm>
            <a:off x="331032" y="1671402"/>
            <a:ext cx="5713061" cy="644577"/>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chemeClr val="bg1"/>
                </a:solidFill>
                <a:cs typeface="B Badr" panose="00000400000000000000" pitchFamily="2" charset="-78"/>
              </a:rPr>
              <a:t>1- قریب: </a:t>
            </a:r>
            <a:r>
              <a:rPr lang="fa-IR" sz="3200" dirty="0">
                <a:solidFill>
                  <a:srgbClr val="002060"/>
                </a:solidFill>
                <a:cs typeface="B Badr" panose="00000400000000000000" pitchFamily="2" charset="-78"/>
              </a:rPr>
              <a:t>هذا، هذه، هذانِ، هاتانِ، هؤولاء</a:t>
            </a:r>
          </a:p>
        </p:txBody>
      </p:sp>
      <p:sp>
        <p:nvSpPr>
          <p:cNvPr id="30" name="Arrow: Pentagon 29">
            <a:extLst>
              <a:ext uri="{FF2B5EF4-FFF2-40B4-BE49-F238E27FC236}">
                <a16:creationId xmlns="" xmlns:a16="http://schemas.microsoft.com/office/drawing/2014/main" id="{36EB2984-C43B-4AC3-A462-474B26AB2CB4}"/>
              </a:ext>
            </a:extLst>
          </p:cNvPr>
          <p:cNvSpPr/>
          <p:nvPr/>
        </p:nvSpPr>
        <p:spPr>
          <a:xfrm>
            <a:off x="344774" y="2368443"/>
            <a:ext cx="5713061" cy="644577"/>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3200" dirty="0">
                <a:solidFill>
                  <a:schemeClr val="bg1"/>
                </a:solidFill>
                <a:cs typeface="B Badr" panose="00000400000000000000" pitchFamily="2" charset="-78"/>
              </a:rPr>
              <a:t>2-متوسّط: </a:t>
            </a:r>
            <a:r>
              <a:rPr lang="fa-IR" sz="3200" dirty="0">
                <a:solidFill>
                  <a:srgbClr val="002060"/>
                </a:solidFill>
                <a:cs typeface="B Badr" panose="00000400000000000000" pitchFamily="2" charset="-78"/>
              </a:rPr>
              <a:t>ذاکَ، تاکَ، دانکَ، تانکَ، اولئکَ</a:t>
            </a:r>
            <a:endParaRPr lang="fa-IR" sz="4800" dirty="0">
              <a:solidFill>
                <a:srgbClr val="002060"/>
              </a:solidFill>
              <a:cs typeface="B Badr" panose="00000400000000000000" pitchFamily="2" charset="-78"/>
            </a:endParaRPr>
          </a:p>
        </p:txBody>
      </p:sp>
      <p:sp>
        <p:nvSpPr>
          <p:cNvPr id="32" name="Arrow: Pentagon 31">
            <a:extLst>
              <a:ext uri="{FF2B5EF4-FFF2-40B4-BE49-F238E27FC236}">
                <a16:creationId xmlns="" xmlns:a16="http://schemas.microsoft.com/office/drawing/2014/main" id="{35DD20D3-E68E-4472-9D14-0A8C220429E9}"/>
              </a:ext>
            </a:extLst>
          </p:cNvPr>
          <p:cNvSpPr/>
          <p:nvPr/>
        </p:nvSpPr>
        <p:spPr>
          <a:xfrm>
            <a:off x="331031" y="3065484"/>
            <a:ext cx="5713061" cy="644577"/>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300" dirty="0">
                <a:solidFill>
                  <a:schemeClr val="bg1"/>
                </a:solidFill>
                <a:cs typeface="B Badr" panose="00000400000000000000" pitchFamily="2" charset="-78"/>
              </a:rPr>
              <a:t>3-بعید: </a:t>
            </a:r>
            <a:r>
              <a:rPr lang="fa-IR" sz="3300" dirty="0">
                <a:solidFill>
                  <a:srgbClr val="002060"/>
                </a:solidFill>
                <a:cs typeface="B Badr" panose="00000400000000000000" pitchFamily="2" charset="-78"/>
              </a:rPr>
              <a:t>ذلکَ، تلکَ، ذانِّکَ، تانِّکَ، اوللِکَ</a:t>
            </a:r>
          </a:p>
        </p:txBody>
      </p:sp>
      <p:sp>
        <p:nvSpPr>
          <p:cNvPr id="33" name="Right Brace 32">
            <a:extLst>
              <a:ext uri="{FF2B5EF4-FFF2-40B4-BE49-F238E27FC236}">
                <a16:creationId xmlns="" xmlns:a16="http://schemas.microsoft.com/office/drawing/2014/main" id="{66DD5B89-7D2D-4B60-9E5E-A04F4664E2AB}"/>
              </a:ext>
            </a:extLst>
          </p:cNvPr>
          <p:cNvSpPr/>
          <p:nvPr/>
        </p:nvSpPr>
        <p:spPr>
          <a:xfrm>
            <a:off x="5874893" y="3874960"/>
            <a:ext cx="764495" cy="2098623"/>
          </a:xfrm>
          <a:prstGeom prst="rightBrac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34" name="Arrow: Pentagon 33">
            <a:extLst>
              <a:ext uri="{FF2B5EF4-FFF2-40B4-BE49-F238E27FC236}">
                <a16:creationId xmlns="" xmlns:a16="http://schemas.microsoft.com/office/drawing/2014/main" id="{13ED115E-ADFE-4CEF-B69D-CDF32CAA4F7C}"/>
              </a:ext>
            </a:extLst>
          </p:cNvPr>
          <p:cNvSpPr/>
          <p:nvPr/>
        </p:nvSpPr>
        <p:spPr>
          <a:xfrm>
            <a:off x="2549572" y="3940628"/>
            <a:ext cx="3222885" cy="644577"/>
          </a:xfrm>
          <a:prstGeom prst="homePlat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dirty="0">
                <a:solidFill>
                  <a:srgbClr val="002060"/>
                </a:solidFill>
                <a:cs typeface="B Badr" panose="00000400000000000000" pitchFamily="2" charset="-78"/>
              </a:rPr>
              <a:t>1-قریب: هُنَا، ههُنَا</a:t>
            </a:r>
          </a:p>
        </p:txBody>
      </p:sp>
      <p:sp>
        <p:nvSpPr>
          <p:cNvPr id="35" name="Arrow: Pentagon 34">
            <a:extLst>
              <a:ext uri="{FF2B5EF4-FFF2-40B4-BE49-F238E27FC236}">
                <a16:creationId xmlns="" xmlns:a16="http://schemas.microsoft.com/office/drawing/2014/main" id="{04234E02-E692-43BC-8FF7-2D438802C4C7}"/>
              </a:ext>
            </a:extLst>
          </p:cNvPr>
          <p:cNvSpPr/>
          <p:nvPr/>
        </p:nvSpPr>
        <p:spPr>
          <a:xfrm>
            <a:off x="2549572" y="4624467"/>
            <a:ext cx="3222885" cy="644577"/>
          </a:xfrm>
          <a:prstGeom prst="homePlat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2060"/>
                </a:solidFill>
                <a:cs typeface="B Badr" panose="00000400000000000000" pitchFamily="2" charset="-78"/>
              </a:rPr>
              <a:t>2-متوسّط: هُنا کَ</a:t>
            </a:r>
          </a:p>
        </p:txBody>
      </p:sp>
      <p:sp>
        <p:nvSpPr>
          <p:cNvPr id="36" name="Arrow: Pentagon 35">
            <a:extLst>
              <a:ext uri="{FF2B5EF4-FFF2-40B4-BE49-F238E27FC236}">
                <a16:creationId xmlns="" xmlns:a16="http://schemas.microsoft.com/office/drawing/2014/main" id="{2FD1D131-04A1-4938-BD3C-6102FB73E0F0}"/>
              </a:ext>
            </a:extLst>
          </p:cNvPr>
          <p:cNvSpPr/>
          <p:nvPr/>
        </p:nvSpPr>
        <p:spPr>
          <a:xfrm>
            <a:off x="2549573" y="5321510"/>
            <a:ext cx="3222885" cy="644577"/>
          </a:xfrm>
          <a:prstGeom prst="homePlat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300" b="1" dirty="0">
                <a:solidFill>
                  <a:srgbClr val="002060"/>
                </a:solidFill>
                <a:cs typeface="B Badr" panose="00000400000000000000" pitchFamily="2" charset="-78"/>
              </a:rPr>
              <a:t>3-بعید: هُنَالِکَ، هَنَّا، هِنَّا، ثَمَّ، </a:t>
            </a:r>
            <a:r>
              <a:rPr lang="fa-IR" sz="2300" b="1" dirty="0">
                <a:solidFill>
                  <a:srgbClr val="002060"/>
                </a:solidFill>
                <a:latin typeface="Microsoft Uighur" panose="02000000000000000000" pitchFamily="2" charset="-78"/>
                <a:cs typeface="B Badr" panose="00000400000000000000" pitchFamily="2" charset="-78"/>
              </a:rPr>
              <a:t>ثَمَّةَ</a:t>
            </a:r>
            <a:endParaRPr lang="fa-IR" sz="2300" b="1" dirty="0">
              <a:solidFill>
                <a:srgbClr val="002060"/>
              </a:solidFill>
              <a:cs typeface="B Badr" panose="00000400000000000000" pitchFamily="2" charset="-78"/>
            </a:endParaRPr>
          </a:p>
        </p:txBody>
      </p:sp>
      <p:sp>
        <p:nvSpPr>
          <p:cNvPr id="27" name="Cube 26">
            <a:extLst>
              <a:ext uri="{FF2B5EF4-FFF2-40B4-BE49-F238E27FC236}">
                <a16:creationId xmlns="" xmlns:a16="http://schemas.microsoft.com/office/drawing/2014/main" id="{F2A3F281-89B0-4FC3-87A3-DF04E58E5D27}"/>
              </a:ext>
            </a:extLst>
          </p:cNvPr>
          <p:cNvSpPr/>
          <p:nvPr/>
        </p:nvSpPr>
        <p:spPr>
          <a:xfrm>
            <a:off x="10238283" y="14990"/>
            <a:ext cx="1938728" cy="405325"/>
          </a:xfrm>
          <a:prstGeom prst="cube">
            <a:avLst/>
          </a:prstGeom>
          <a:gradFill>
            <a:gsLst>
              <a:gs pos="0">
                <a:schemeClr val="accent1">
                  <a:lumMod val="5000"/>
                  <a:lumOff val="95000"/>
                </a:schemeClr>
              </a:gs>
              <a:gs pos="75000">
                <a:srgbClr val="FFFF0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الخامس</a:t>
            </a:r>
          </a:p>
        </p:txBody>
      </p:sp>
      <p:sp>
        <p:nvSpPr>
          <p:cNvPr id="28" name="Ribbon: Tilted Up 24">
            <a:extLst>
              <a:ext uri="{FF2B5EF4-FFF2-40B4-BE49-F238E27FC236}">
                <a16:creationId xmlns="" xmlns:a16="http://schemas.microsoft.com/office/drawing/2014/main" id="{44881D8D-10AD-4C6B-9B16-FB17762C790A}"/>
              </a:ext>
            </a:extLst>
          </p:cNvPr>
          <p:cNvSpPr/>
          <p:nvPr/>
        </p:nvSpPr>
        <p:spPr>
          <a:xfrm>
            <a:off x="4377128" y="14991"/>
            <a:ext cx="3537679" cy="374754"/>
          </a:xfrm>
          <a:prstGeom prst="ribbon2">
            <a:avLst/>
          </a:prstGeom>
          <a:gradFill>
            <a:gsLst>
              <a:gs pos="0">
                <a:schemeClr val="accent1">
                  <a:lumMod val="5000"/>
                  <a:lumOff val="95000"/>
                </a:schemeClr>
              </a:gs>
              <a:gs pos="75000">
                <a:srgbClr val="FFFF00"/>
              </a:gs>
              <a:gs pos="100000">
                <a:schemeClr val="accent1">
                  <a:lumMod val="30000"/>
                  <a:lumOff val="70000"/>
                </a:schemeClr>
              </a:gs>
            </a:gsLst>
            <a:lin ang="135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Titr" panose="00000700000000000000" pitchFamily="2" charset="-78"/>
              </a:rPr>
              <a:t>المعرفۀ والنکره</a:t>
            </a:r>
          </a:p>
        </p:txBody>
      </p:sp>
      <p:sp>
        <p:nvSpPr>
          <p:cNvPr id="38" name="Cross 37">
            <a:extLst>
              <a:ext uri="{FF2B5EF4-FFF2-40B4-BE49-F238E27FC236}">
                <a16:creationId xmlns="" xmlns:a16="http://schemas.microsoft.com/office/drawing/2014/main" id="{4BCD6613-A463-4A01-8298-D618D9B6A0E9}"/>
              </a:ext>
            </a:extLst>
          </p:cNvPr>
          <p:cNvSpPr/>
          <p:nvPr/>
        </p:nvSpPr>
        <p:spPr>
          <a:xfrm>
            <a:off x="8107181" y="75542"/>
            <a:ext cx="1938728" cy="344774"/>
          </a:xfrm>
          <a:prstGeom prst="plus">
            <a:avLst>
              <a:gd name="adj" fmla="val 35870"/>
            </a:avLst>
          </a:prstGeom>
          <a:solidFill>
            <a:srgbClr val="8EFCFC"/>
          </a:solid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FF0000"/>
                </a:solidFill>
                <a:cs typeface="B Badr" panose="00000400000000000000" pitchFamily="2" charset="-78"/>
              </a:rPr>
              <a:t>1-المعرفۀ</a:t>
            </a:r>
          </a:p>
        </p:txBody>
      </p:sp>
    </p:spTree>
    <p:extLst>
      <p:ext uri="{BB962C8B-B14F-4D97-AF65-F5344CB8AC3E}">
        <p14:creationId xmlns:p14="http://schemas.microsoft.com/office/powerpoint/2010/main" val="4382763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out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out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out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ox(out)">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heel(1)">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righ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0-#ppt_w/2"/>
                                          </p:val>
                                        </p:tav>
                                        <p:tav tm="100000">
                                          <p:val>
                                            <p:strVal val="#ppt_x"/>
                                          </p:val>
                                        </p:tav>
                                      </p:tavLst>
                                    </p:anim>
                                    <p:anim calcmode="lin" valueType="num">
                                      <p:cBhvr additive="base">
                                        <p:cTn id="5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0-#ppt_w/2"/>
                                          </p:val>
                                        </p:tav>
                                        <p:tav tm="100000">
                                          <p:val>
                                            <p:strVal val="#ppt_x"/>
                                          </p:val>
                                        </p:tav>
                                      </p:tavLst>
                                    </p:anim>
                                    <p:anim calcmode="lin" valueType="num">
                                      <p:cBhvr additive="base">
                                        <p:cTn id="59"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additive="base">
                                        <p:cTn id="64" dur="500" fill="hold"/>
                                        <p:tgtEl>
                                          <p:spTgt spid="32"/>
                                        </p:tgtEl>
                                        <p:attrNameLst>
                                          <p:attrName>ppt_x</p:attrName>
                                        </p:attrNameLst>
                                      </p:cBhvr>
                                      <p:tavLst>
                                        <p:tav tm="0">
                                          <p:val>
                                            <p:strVal val="0-#ppt_w/2"/>
                                          </p:val>
                                        </p:tav>
                                        <p:tav tm="100000">
                                          <p:val>
                                            <p:strVal val="#ppt_x"/>
                                          </p:val>
                                        </p:tav>
                                      </p:tavLst>
                                    </p:anim>
                                    <p:anim calcmode="lin" valueType="num">
                                      <p:cBhvr additive="base">
                                        <p:cTn id="65"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heel(1)">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heel(1)">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right)">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0-#ppt_w/2"/>
                                          </p:val>
                                        </p:tav>
                                        <p:tav tm="100000">
                                          <p:val>
                                            <p:strVal val="#ppt_x"/>
                                          </p:val>
                                        </p:tav>
                                      </p:tavLst>
                                    </p:anim>
                                    <p:anim calcmode="lin" valueType="num">
                                      <p:cBhvr additive="base">
                                        <p:cTn id="8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500" fill="hold"/>
                                        <p:tgtEl>
                                          <p:spTgt spid="35"/>
                                        </p:tgtEl>
                                        <p:attrNameLst>
                                          <p:attrName>ppt_x</p:attrName>
                                        </p:attrNameLst>
                                      </p:cBhvr>
                                      <p:tavLst>
                                        <p:tav tm="0">
                                          <p:val>
                                            <p:strVal val="0-#ppt_w/2"/>
                                          </p:val>
                                        </p:tav>
                                        <p:tav tm="100000">
                                          <p:val>
                                            <p:strVal val="#ppt_x"/>
                                          </p:val>
                                        </p:tav>
                                      </p:tavLst>
                                    </p:anim>
                                    <p:anim calcmode="lin" valueType="num">
                                      <p:cBhvr additive="base">
                                        <p:cTn id="9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500" fill="hold"/>
                                        <p:tgtEl>
                                          <p:spTgt spid="36"/>
                                        </p:tgtEl>
                                        <p:attrNameLst>
                                          <p:attrName>ppt_x</p:attrName>
                                        </p:attrNameLst>
                                      </p:cBhvr>
                                      <p:tavLst>
                                        <p:tav tm="0">
                                          <p:val>
                                            <p:strVal val="0-#ppt_w/2"/>
                                          </p:val>
                                        </p:tav>
                                        <p:tav tm="100000">
                                          <p:val>
                                            <p:strVal val="#ppt_x"/>
                                          </p:val>
                                        </p:tav>
                                      </p:tavLst>
                                    </p:anim>
                                    <p:anim calcmode="lin" valueType="num">
                                      <p:cBhvr additive="base">
                                        <p:cTn id="98"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31" grpId="0" animBg="1"/>
      <p:bldP spid="9" grpId="0" animBg="1"/>
      <p:bldP spid="24" grpId="0" animBg="1"/>
      <p:bldP spid="15" grpId="0" animBg="1"/>
      <p:bldP spid="16" grpId="0" animBg="1"/>
      <p:bldP spid="30" grpId="0" animBg="1"/>
      <p:bldP spid="32" grpId="0" animBg="1"/>
      <p:bldP spid="33" grpId="0" animBg="1"/>
      <p:bldP spid="34" grpId="0" animBg="1"/>
      <p:bldP spid="35" grpId="0" animBg="1"/>
      <p:bldP spid="36" grpId="0" animBg="1"/>
      <p:bldP spid="38"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D8F762E3-6494-4EFF-B0A2-72DCFABECA53}"/>
              </a:ext>
            </a:extLst>
          </p:cNvPr>
          <p:cNvSpPr/>
          <p:nvPr/>
        </p:nvSpPr>
        <p:spPr>
          <a:xfrm>
            <a:off x="10298246" y="689548"/>
            <a:ext cx="1878766" cy="899409"/>
          </a:xfrm>
          <a:prstGeom prst="ellipse">
            <a:avLst/>
          </a:prstGeom>
          <a:solidFill>
            <a:schemeClr val="accent2">
              <a:lumMod val="40000"/>
              <a:lumOff val="60000"/>
            </a:schemeClr>
          </a:solidFill>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200" b="1" dirty="0" smtClean="0">
                <a:solidFill>
                  <a:srgbClr val="0070C0"/>
                </a:solidFill>
                <a:cs typeface="B Badr" panose="00000400000000000000" pitchFamily="2" charset="-78"/>
              </a:rPr>
              <a:t>2-اسم </a:t>
            </a:r>
            <a:r>
              <a:rPr lang="fa-IR" sz="2200" b="1" dirty="0">
                <a:solidFill>
                  <a:srgbClr val="0070C0"/>
                </a:solidFill>
                <a:cs typeface="B Badr" panose="00000400000000000000" pitchFamily="2" charset="-78"/>
              </a:rPr>
              <a:t>اشاره</a:t>
            </a:r>
          </a:p>
        </p:txBody>
      </p:sp>
      <p:sp>
        <p:nvSpPr>
          <p:cNvPr id="19" name="Flowchart: Off-page Connector 18">
            <a:extLst>
              <a:ext uri="{FF2B5EF4-FFF2-40B4-BE49-F238E27FC236}">
                <a16:creationId xmlns="" xmlns:a16="http://schemas.microsoft.com/office/drawing/2014/main" id="{DC1E3E77-F8C2-4801-880F-BAF8EA7A0B4B}"/>
              </a:ext>
            </a:extLst>
          </p:cNvPr>
          <p:cNvSpPr/>
          <p:nvPr/>
        </p:nvSpPr>
        <p:spPr>
          <a:xfrm>
            <a:off x="6969506" y="1858190"/>
            <a:ext cx="4724403" cy="4928432"/>
          </a:xfrm>
          <a:prstGeom prst="flowChartOffpageConnector">
            <a:avLst/>
          </a:prstGeom>
          <a:noFill/>
          <a:ln w="57150">
            <a:solidFill>
              <a:srgbClr val="C00000"/>
            </a:solidFill>
          </a:ln>
          <a:effectLst>
            <a:outerShdw dir="13500000" sy="23000" kx="1200000" algn="br" rotWithShape="0">
              <a:srgbClr val="FF0000">
                <a:alpha val="58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fa-IR" sz="3600" b="1" dirty="0" smtClean="0">
                <a:solidFill>
                  <a:srgbClr val="FFFF00"/>
                </a:solidFill>
                <a:cs typeface="B Badr" panose="00000400000000000000" pitchFamily="2" charset="-78"/>
              </a:rPr>
              <a:t>هرگاه </a:t>
            </a:r>
            <a:r>
              <a:rPr lang="fa-IR" sz="3600" b="1" dirty="0">
                <a:solidFill>
                  <a:srgbClr val="FFFF00"/>
                </a:solidFill>
                <a:cs typeface="B Badr" panose="00000400000000000000" pitchFamily="2" charset="-78"/>
              </a:rPr>
              <a:t>در اسم اشاره«ک» باشد برای متوسط استعمال می شود.وهرگاه علاوه بر«ک» ، «ل» هم بیاید </a:t>
            </a:r>
            <a:r>
              <a:rPr lang="fa-IR" sz="3600" b="1" dirty="0" smtClean="0">
                <a:solidFill>
                  <a:srgbClr val="FFFF00"/>
                </a:solidFill>
                <a:cs typeface="B Badr" panose="00000400000000000000" pitchFamily="2" charset="-78"/>
              </a:rPr>
              <a:t>برای بعید </a:t>
            </a:r>
            <a:r>
              <a:rPr lang="fa-IR" sz="3600" b="1" dirty="0">
                <a:solidFill>
                  <a:srgbClr val="FFFF00"/>
                </a:solidFill>
                <a:cs typeface="B Badr" panose="00000400000000000000" pitchFamily="2" charset="-78"/>
              </a:rPr>
              <a:t>استعمال می شود</a:t>
            </a:r>
          </a:p>
        </p:txBody>
      </p:sp>
      <p:sp>
        <p:nvSpPr>
          <p:cNvPr id="37" name="Flowchart: Off-page Connector 36">
            <a:extLst>
              <a:ext uri="{FF2B5EF4-FFF2-40B4-BE49-F238E27FC236}">
                <a16:creationId xmlns="" xmlns:a16="http://schemas.microsoft.com/office/drawing/2014/main" id="{D7DD6250-1AA8-4B25-BAB2-406308E5D6DD}"/>
              </a:ext>
            </a:extLst>
          </p:cNvPr>
          <p:cNvSpPr/>
          <p:nvPr/>
        </p:nvSpPr>
        <p:spPr>
          <a:xfrm>
            <a:off x="641623" y="1858190"/>
            <a:ext cx="4724403" cy="4928432"/>
          </a:xfrm>
          <a:prstGeom prst="flowChartOffpageConnector">
            <a:avLst/>
          </a:prstGeom>
          <a:noFill/>
          <a:ln w="57150">
            <a:solidFill>
              <a:srgbClr val="C00000"/>
            </a:solidFill>
          </a:ln>
          <a:effectLst>
            <a:outerShdw dir="13500000" sy="23000" kx="1200000" algn="br" rotWithShape="0">
              <a:srgbClr val="FF0000">
                <a:alpha val="58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fa-IR" sz="2800" dirty="0">
              <a:solidFill>
                <a:srgbClr val="002060"/>
              </a:solidFill>
              <a:cs typeface="B Badr" panose="00000400000000000000" pitchFamily="2" charset="-78"/>
            </a:endParaRPr>
          </a:p>
          <a:p>
            <a:pPr algn="r" rtl="1"/>
            <a:r>
              <a:rPr lang="fa-IR" sz="3600" b="1" dirty="0">
                <a:solidFill>
                  <a:srgbClr val="FFFF00"/>
                </a:solidFill>
                <a:cs typeface="B Badr" panose="00000400000000000000" pitchFamily="2" charset="-78"/>
              </a:rPr>
              <a:t>اینکه کاف خطاب به کدام صیغه بیاید بستگی به مخاطب دارد. مثلاً اگر مخاطبِ ما، </a:t>
            </a:r>
            <a:r>
              <a:rPr lang="fa-IR" sz="3600" b="1" dirty="0" smtClean="0">
                <a:solidFill>
                  <a:srgbClr val="FFFF00"/>
                </a:solidFill>
                <a:cs typeface="B Badr" panose="00000400000000000000" pitchFamily="2" charset="-78"/>
              </a:rPr>
              <a:t>مثنّای </a:t>
            </a:r>
            <a:r>
              <a:rPr lang="fa-IR" sz="3600" b="1" dirty="0">
                <a:solidFill>
                  <a:srgbClr val="FFFF00"/>
                </a:solidFill>
                <a:cs typeface="B Badr" panose="00000400000000000000" pitchFamily="2" charset="-78"/>
              </a:rPr>
              <a:t>مذکّر یا مؤنّث باشد می گوییم: کُما و اگرمفرد مؤنّث باشد می گوئیم: کِ و اگرجمع مذکّر باشد می گویم: کُم</a:t>
            </a:r>
            <a:r>
              <a:rPr lang="fa-IR" sz="3200" b="1" dirty="0">
                <a:solidFill>
                  <a:srgbClr val="FFFF00"/>
                </a:solidFill>
                <a:cs typeface="B Badr" panose="00000400000000000000" pitchFamily="2" charset="-78"/>
              </a:rPr>
              <a:t>.</a:t>
            </a:r>
          </a:p>
        </p:txBody>
      </p:sp>
      <p:sp>
        <p:nvSpPr>
          <p:cNvPr id="27" name="Cube 26">
            <a:extLst>
              <a:ext uri="{FF2B5EF4-FFF2-40B4-BE49-F238E27FC236}">
                <a16:creationId xmlns="" xmlns:a16="http://schemas.microsoft.com/office/drawing/2014/main" id="{F2A3F281-89B0-4FC3-87A3-DF04E58E5D27}"/>
              </a:ext>
            </a:extLst>
          </p:cNvPr>
          <p:cNvSpPr/>
          <p:nvPr/>
        </p:nvSpPr>
        <p:spPr>
          <a:xfrm>
            <a:off x="10238283" y="14990"/>
            <a:ext cx="1938728" cy="405325"/>
          </a:xfrm>
          <a:prstGeom prst="cube">
            <a:avLst/>
          </a:prstGeom>
          <a:gradFill>
            <a:gsLst>
              <a:gs pos="0">
                <a:schemeClr val="accent1">
                  <a:lumMod val="5000"/>
                  <a:lumOff val="95000"/>
                </a:schemeClr>
              </a:gs>
              <a:gs pos="75000">
                <a:srgbClr val="FFFF0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الخامس</a:t>
            </a:r>
          </a:p>
        </p:txBody>
      </p:sp>
      <p:sp>
        <p:nvSpPr>
          <p:cNvPr id="28" name="Ribbon: Tilted Up 24">
            <a:extLst>
              <a:ext uri="{FF2B5EF4-FFF2-40B4-BE49-F238E27FC236}">
                <a16:creationId xmlns="" xmlns:a16="http://schemas.microsoft.com/office/drawing/2014/main" id="{44881D8D-10AD-4C6B-9B16-FB17762C790A}"/>
              </a:ext>
            </a:extLst>
          </p:cNvPr>
          <p:cNvSpPr/>
          <p:nvPr/>
        </p:nvSpPr>
        <p:spPr>
          <a:xfrm>
            <a:off x="4377128" y="14991"/>
            <a:ext cx="3537679" cy="374754"/>
          </a:xfrm>
          <a:prstGeom prst="ribbon2">
            <a:avLst/>
          </a:prstGeom>
          <a:gradFill>
            <a:gsLst>
              <a:gs pos="0">
                <a:schemeClr val="accent1">
                  <a:lumMod val="5000"/>
                  <a:lumOff val="95000"/>
                </a:schemeClr>
              </a:gs>
              <a:gs pos="75000">
                <a:srgbClr val="FFFF00"/>
              </a:gs>
              <a:gs pos="100000">
                <a:schemeClr val="accent1">
                  <a:lumMod val="30000"/>
                  <a:lumOff val="70000"/>
                </a:schemeClr>
              </a:gs>
            </a:gsLst>
            <a:lin ang="135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Titr" panose="00000700000000000000" pitchFamily="2" charset="-78"/>
              </a:rPr>
              <a:t>المعرفۀ والنکره</a:t>
            </a:r>
          </a:p>
        </p:txBody>
      </p:sp>
      <p:sp>
        <p:nvSpPr>
          <p:cNvPr id="38" name="Cross 37">
            <a:extLst>
              <a:ext uri="{FF2B5EF4-FFF2-40B4-BE49-F238E27FC236}">
                <a16:creationId xmlns="" xmlns:a16="http://schemas.microsoft.com/office/drawing/2014/main" id="{4BCD6613-A463-4A01-8298-D618D9B6A0E9}"/>
              </a:ext>
            </a:extLst>
          </p:cNvPr>
          <p:cNvSpPr/>
          <p:nvPr/>
        </p:nvSpPr>
        <p:spPr>
          <a:xfrm>
            <a:off x="8107181" y="75542"/>
            <a:ext cx="1938728" cy="344774"/>
          </a:xfrm>
          <a:prstGeom prst="plus">
            <a:avLst>
              <a:gd name="adj" fmla="val 35870"/>
            </a:avLst>
          </a:prstGeom>
          <a:solidFill>
            <a:srgbClr val="8EFCFC"/>
          </a:solid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FF0000"/>
                </a:solidFill>
                <a:cs typeface="B Badr" panose="00000400000000000000" pitchFamily="2" charset="-78"/>
              </a:rPr>
              <a:t>1-المعرفۀ</a:t>
            </a:r>
          </a:p>
        </p:txBody>
      </p:sp>
      <p:sp>
        <p:nvSpPr>
          <p:cNvPr id="3" name="Flowchart: Off-page Connector 2"/>
          <p:cNvSpPr/>
          <p:nvPr/>
        </p:nvSpPr>
        <p:spPr>
          <a:xfrm>
            <a:off x="5366027" y="689548"/>
            <a:ext cx="1603480" cy="786326"/>
          </a:xfrm>
          <a:prstGeom prst="flowChartOffpageConnector">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solidFill>
                  <a:srgbClr val="FFFF00"/>
                </a:solidFill>
                <a:cs typeface="B Titr" panose="00000700000000000000" pitchFamily="2" charset="-78"/>
              </a:rPr>
              <a:t>نکات</a:t>
            </a:r>
            <a:endParaRPr lang="fa-IR" sz="3600" dirty="0">
              <a:solidFill>
                <a:srgbClr val="FFFF00"/>
              </a:solidFill>
              <a:cs typeface="B Titr" panose="00000700000000000000" pitchFamily="2" charset="-78"/>
            </a:endParaRPr>
          </a:p>
        </p:txBody>
      </p:sp>
      <p:sp>
        <p:nvSpPr>
          <p:cNvPr id="5" name="Flowchart: Off-page Connector 4"/>
          <p:cNvSpPr/>
          <p:nvPr/>
        </p:nvSpPr>
        <p:spPr>
          <a:xfrm>
            <a:off x="8633875" y="1082711"/>
            <a:ext cx="1395663" cy="767327"/>
          </a:xfrm>
          <a:prstGeom prst="flowChartOffpageConnector">
            <a:avLst/>
          </a:prstGeom>
          <a:noFill/>
          <a:ln>
            <a:solidFill>
              <a:srgbClr val="C00000"/>
            </a:solidFill>
          </a:ln>
          <a:effectLst>
            <a:outerShdw dir="13500000" sy="23000" kx="1200000" algn="br" rotWithShape="0">
              <a:srgbClr val="FF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rgbClr val="FF0000"/>
                </a:solidFill>
                <a:cs typeface="B Badr" panose="00000400000000000000" pitchFamily="2" charset="-78"/>
              </a:rPr>
              <a:t>نکته(1</a:t>
            </a:r>
            <a:r>
              <a:rPr lang="fa-IR" sz="3600" dirty="0" smtClean="0">
                <a:solidFill>
                  <a:srgbClr val="FF0000"/>
                </a:solidFill>
                <a:cs typeface="B Badr" panose="00000400000000000000" pitchFamily="2" charset="-78"/>
              </a:rPr>
              <a:t>)</a:t>
            </a:r>
            <a:endParaRPr lang="fa-IR" sz="3600" dirty="0">
              <a:solidFill>
                <a:srgbClr val="FF0000"/>
              </a:solidFill>
              <a:cs typeface="B Badr" panose="00000400000000000000" pitchFamily="2" charset="-78"/>
            </a:endParaRPr>
          </a:p>
        </p:txBody>
      </p:sp>
      <p:sp>
        <p:nvSpPr>
          <p:cNvPr id="39" name="Flowchart: Off-page Connector 38"/>
          <p:cNvSpPr/>
          <p:nvPr/>
        </p:nvSpPr>
        <p:spPr>
          <a:xfrm>
            <a:off x="2305992" y="1076168"/>
            <a:ext cx="1395663" cy="767327"/>
          </a:xfrm>
          <a:prstGeom prst="flowChartOffpageConnector">
            <a:avLst/>
          </a:prstGeom>
          <a:noFill/>
          <a:ln>
            <a:solidFill>
              <a:srgbClr val="C00000"/>
            </a:solidFill>
          </a:ln>
          <a:effectLst>
            <a:outerShdw dir="13500000" sy="23000" kx="1200000" algn="br" rotWithShape="0">
              <a:srgbClr val="FF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rgbClr val="FF0000"/>
                </a:solidFill>
                <a:cs typeface="B Badr" panose="00000400000000000000" pitchFamily="2" charset="-78"/>
              </a:rPr>
              <a:t>نکته(1</a:t>
            </a:r>
            <a:r>
              <a:rPr lang="fa-IR" sz="3600" dirty="0" smtClean="0">
                <a:solidFill>
                  <a:srgbClr val="FF0000"/>
                </a:solidFill>
                <a:cs typeface="B Badr" panose="00000400000000000000" pitchFamily="2" charset="-78"/>
              </a:rPr>
              <a:t>)</a:t>
            </a:r>
            <a:endParaRPr lang="fa-IR" sz="3600" dirty="0">
              <a:solidFill>
                <a:srgbClr val="FF0000"/>
              </a:solidFill>
              <a:cs typeface="B Badr" panose="00000400000000000000" pitchFamily="2" charset="-78"/>
            </a:endParaRPr>
          </a:p>
        </p:txBody>
      </p:sp>
      <p:sp>
        <p:nvSpPr>
          <p:cNvPr id="12"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91665026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up)">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up)">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7" grpId="0" animBg="1"/>
      <p:bldP spid="3" grpId="0" animBg="1"/>
      <p:bldP spid="5"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xmlns="" id="{46FEB428-577C-42CD-B551-44FC78FF7209}"/>
              </a:ext>
            </a:extLst>
          </p:cNvPr>
          <p:cNvSpPr/>
          <p:nvPr/>
        </p:nvSpPr>
        <p:spPr>
          <a:xfrm>
            <a:off x="9767145" y="155424"/>
            <a:ext cx="2050102" cy="744402"/>
          </a:xfrm>
          <a:prstGeom prst="hexagon">
            <a:avLst/>
          </a:prstGeom>
          <a:ln w="57150">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4000" b="1" dirty="0">
                <a:solidFill>
                  <a:srgbClr val="2C2C2C"/>
                </a:solidFill>
                <a:cs typeface="B Badr" panose="00000400000000000000" pitchFamily="2" charset="-78"/>
              </a:rPr>
              <a:t>المقدمۀ</a:t>
            </a:r>
          </a:p>
        </p:txBody>
      </p:sp>
      <p:sp>
        <p:nvSpPr>
          <p:cNvPr id="6" name="Chevron 5"/>
          <p:cNvSpPr/>
          <p:nvPr/>
        </p:nvSpPr>
        <p:spPr>
          <a:xfrm flipH="1">
            <a:off x="9076237" y="888200"/>
            <a:ext cx="2185988" cy="1957388"/>
          </a:xfrm>
          <a:prstGeom prst="chevron">
            <a:avLst/>
          </a:prstGeom>
          <a:gradFill flip="none" rotWithShape="1">
            <a:gsLst>
              <a:gs pos="0">
                <a:schemeClr val="accent1">
                  <a:lumMod val="5000"/>
                  <a:lumOff val="95000"/>
                </a:schemeClr>
              </a:gs>
              <a:gs pos="98000">
                <a:schemeClr val="accent1">
                  <a:lumMod val="40000"/>
                  <a:lumOff val="60000"/>
                </a:schemeClr>
              </a:gs>
              <a:gs pos="100000">
                <a:schemeClr val="accent1">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0" name="Chevron 19"/>
          <p:cNvSpPr/>
          <p:nvPr/>
        </p:nvSpPr>
        <p:spPr>
          <a:xfrm flipH="1">
            <a:off x="6272714" y="890582"/>
            <a:ext cx="2185988" cy="1957388"/>
          </a:xfrm>
          <a:prstGeom prst="chevron">
            <a:avLst/>
          </a:prstGeom>
          <a:gradFill flip="none" rotWithShape="1">
            <a:gsLst>
              <a:gs pos="0">
                <a:schemeClr val="accent1">
                  <a:lumMod val="5000"/>
                  <a:lumOff val="95000"/>
                </a:schemeClr>
              </a:gs>
              <a:gs pos="98000">
                <a:schemeClr val="accent1">
                  <a:lumMod val="40000"/>
                  <a:lumOff val="60000"/>
                </a:schemeClr>
              </a:gs>
              <a:gs pos="100000">
                <a:schemeClr val="accent1">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2" name="Chevron 21"/>
          <p:cNvSpPr/>
          <p:nvPr/>
        </p:nvSpPr>
        <p:spPr>
          <a:xfrm flipH="1">
            <a:off x="7674027" y="890582"/>
            <a:ext cx="2185988" cy="1957388"/>
          </a:xfrm>
          <a:prstGeom prst="chevron">
            <a:avLst/>
          </a:prstGeom>
          <a:gradFill flip="none" rotWithShape="1">
            <a:gsLst>
              <a:gs pos="0">
                <a:schemeClr val="accent1">
                  <a:lumMod val="5000"/>
                  <a:lumOff val="95000"/>
                </a:schemeClr>
              </a:gs>
              <a:gs pos="98000">
                <a:schemeClr val="accent1">
                  <a:lumMod val="40000"/>
                  <a:lumOff val="60000"/>
                </a:schemeClr>
              </a:gs>
              <a:gs pos="100000">
                <a:schemeClr val="accent1">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4" name="Chevron 23"/>
          <p:cNvSpPr/>
          <p:nvPr/>
        </p:nvSpPr>
        <p:spPr>
          <a:xfrm flipH="1">
            <a:off x="3552851" y="4398132"/>
            <a:ext cx="2185988" cy="1957388"/>
          </a:xfrm>
          <a:prstGeom prst="chevron">
            <a:avLst/>
          </a:prstGeom>
          <a:gradFill>
            <a:gsLst>
              <a:gs pos="0">
                <a:schemeClr val="accent1">
                  <a:lumMod val="5000"/>
                  <a:lumOff val="95000"/>
                </a:schemeClr>
              </a:gs>
              <a:gs pos="65000">
                <a:schemeClr val="accent1">
                  <a:lumMod val="40000"/>
                  <a:lumOff val="60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7" name="Chevron 26"/>
          <p:cNvSpPr/>
          <p:nvPr/>
        </p:nvSpPr>
        <p:spPr>
          <a:xfrm flipH="1">
            <a:off x="749328" y="4400514"/>
            <a:ext cx="2185988" cy="1957388"/>
          </a:xfrm>
          <a:prstGeom prst="chevron">
            <a:avLst/>
          </a:prstGeom>
          <a:gradFill>
            <a:gsLst>
              <a:gs pos="0">
                <a:schemeClr val="accent1">
                  <a:lumMod val="5000"/>
                  <a:lumOff val="95000"/>
                </a:schemeClr>
              </a:gs>
              <a:gs pos="65000">
                <a:schemeClr val="accent1">
                  <a:lumMod val="40000"/>
                  <a:lumOff val="60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9" name="Chevron 28"/>
          <p:cNvSpPr/>
          <p:nvPr/>
        </p:nvSpPr>
        <p:spPr>
          <a:xfrm flipH="1">
            <a:off x="2150641" y="4400514"/>
            <a:ext cx="2185988" cy="1957388"/>
          </a:xfrm>
          <a:prstGeom prst="chevron">
            <a:avLst/>
          </a:prstGeom>
          <a:gradFill>
            <a:gsLst>
              <a:gs pos="0">
                <a:schemeClr val="accent1">
                  <a:lumMod val="5000"/>
                  <a:lumOff val="95000"/>
                </a:schemeClr>
              </a:gs>
              <a:gs pos="65000">
                <a:schemeClr val="accent1">
                  <a:lumMod val="40000"/>
                  <a:lumOff val="60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0" name="Chevron 29"/>
          <p:cNvSpPr/>
          <p:nvPr/>
        </p:nvSpPr>
        <p:spPr>
          <a:xfrm flipH="1">
            <a:off x="3354381" y="285810"/>
            <a:ext cx="2185988" cy="1957388"/>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1" name="Chevron 30"/>
          <p:cNvSpPr/>
          <p:nvPr/>
        </p:nvSpPr>
        <p:spPr>
          <a:xfrm flipH="1">
            <a:off x="550858" y="288192"/>
            <a:ext cx="2185988" cy="1957388"/>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2" name="Chevron 31"/>
          <p:cNvSpPr/>
          <p:nvPr/>
        </p:nvSpPr>
        <p:spPr>
          <a:xfrm flipH="1">
            <a:off x="1952171" y="288192"/>
            <a:ext cx="2185988" cy="1957388"/>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1" name="Pentagon 10"/>
          <p:cNvSpPr/>
          <p:nvPr/>
        </p:nvSpPr>
        <p:spPr>
          <a:xfrm flipH="1">
            <a:off x="5143502" y="2095486"/>
            <a:ext cx="7005637" cy="2757487"/>
          </a:xfrm>
          <a:prstGeom prst="homePlate">
            <a:avLst/>
          </a:prstGeom>
          <a:ln w="57150">
            <a:solidFill>
              <a:srgbClr val="F0F28A"/>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solidFill>
                  <a:srgbClr val="FF0000"/>
                </a:solidFill>
                <a:cs typeface="A EntezareZohoor D6" panose="00000700000000000000" pitchFamily="2" charset="-78"/>
              </a:rPr>
              <a:t>قواعد اعلال مخصوص اسم</a:t>
            </a:r>
            <a:endParaRPr lang="fa-IR" sz="5400" dirty="0">
              <a:solidFill>
                <a:srgbClr val="FF0000"/>
              </a:solidFill>
              <a:cs typeface="A EntezareZohoor D6" panose="00000700000000000000" pitchFamily="2" charset="-78"/>
            </a:endParaRPr>
          </a:p>
        </p:txBody>
      </p:sp>
      <p:sp>
        <p:nvSpPr>
          <p:cNvPr id="33" name="Chevron 32"/>
          <p:cNvSpPr/>
          <p:nvPr/>
        </p:nvSpPr>
        <p:spPr>
          <a:xfrm flipH="1">
            <a:off x="10006012" y="4900612"/>
            <a:ext cx="2185988" cy="1957388"/>
          </a:xfrm>
          <a:prstGeom prst="chevron">
            <a:avLst/>
          </a:prstGeom>
          <a:gradFill flip="none" rotWithShape="1">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4" name="Chevron 33"/>
          <p:cNvSpPr/>
          <p:nvPr/>
        </p:nvSpPr>
        <p:spPr>
          <a:xfrm flipH="1">
            <a:off x="7202489" y="4902994"/>
            <a:ext cx="2185988" cy="1957388"/>
          </a:xfrm>
          <a:prstGeom prst="chevron">
            <a:avLst/>
          </a:prstGeom>
          <a:gradFill flip="none" rotWithShape="1">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5" name="Chevron 34"/>
          <p:cNvSpPr/>
          <p:nvPr/>
        </p:nvSpPr>
        <p:spPr>
          <a:xfrm flipH="1">
            <a:off x="8603802" y="4902994"/>
            <a:ext cx="2185988" cy="1957388"/>
          </a:xfrm>
          <a:prstGeom prst="chevron">
            <a:avLst/>
          </a:prstGeom>
          <a:gradFill flip="none" rotWithShape="1">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7"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61080288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D8F762E3-6494-4EFF-B0A2-72DCFABECA53}"/>
              </a:ext>
            </a:extLst>
          </p:cNvPr>
          <p:cNvSpPr/>
          <p:nvPr/>
        </p:nvSpPr>
        <p:spPr>
          <a:xfrm>
            <a:off x="10238284" y="689548"/>
            <a:ext cx="1938728" cy="899409"/>
          </a:xfrm>
          <a:prstGeom prst="ellipse">
            <a:avLst/>
          </a:prstGeom>
          <a:solidFill>
            <a:srgbClr val="FED3CE"/>
          </a:solidFill>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000" b="1" dirty="0">
                <a:solidFill>
                  <a:srgbClr val="002060"/>
                </a:solidFill>
                <a:cs typeface="B Badr" panose="00000400000000000000" pitchFamily="2" charset="-78"/>
              </a:rPr>
              <a:t>3-اسم </a:t>
            </a:r>
            <a:r>
              <a:rPr lang="fa-IR" sz="2000" b="1" dirty="0" smtClean="0">
                <a:solidFill>
                  <a:srgbClr val="002060"/>
                </a:solidFill>
                <a:cs typeface="B Badr" panose="00000400000000000000" pitchFamily="2" charset="-78"/>
              </a:rPr>
              <a:t>موصول</a:t>
            </a:r>
            <a:endParaRPr lang="fa-IR" sz="2000" b="1" dirty="0">
              <a:solidFill>
                <a:srgbClr val="002060"/>
              </a:solidFill>
              <a:cs typeface="B Badr" panose="00000400000000000000" pitchFamily="2" charset="-78"/>
            </a:endParaRPr>
          </a:p>
        </p:txBody>
      </p:sp>
      <p:sp>
        <p:nvSpPr>
          <p:cNvPr id="4" name="Hexagon 3">
            <a:extLst>
              <a:ext uri="{FF2B5EF4-FFF2-40B4-BE49-F238E27FC236}">
                <a16:creationId xmlns="" xmlns:a16="http://schemas.microsoft.com/office/drawing/2014/main" id="{843B16A4-35EB-4B19-9AB3-239FACD75756}"/>
              </a:ext>
            </a:extLst>
          </p:cNvPr>
          <p:cNvSpPr/>
          <p:nvPr/>
        </p:nvSpPr>
        <p:spPr>
          <a:xfrm>
            <a:off x="8906191" y="794477"/>
            <a:ext cx="1231692" cy="689547"/>
          </a:xfrm>
          <a:prstGeom prst="hexagon">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002060"/>
                </a:solidFill>
                <a:cs typeface="B Badr" panose="00000400000000000000" pitchFamily="2" charset="-78"/>
              </a:rPr>
              <a:t>تعریف</a:t>
            </a:r>
          </a:p>
        </p:txBody>
      </p:sp>
      <p:sp>
        <p:nvSpPr>
          <p:cNvPr id="6" name="Arrow: Pentagon 5">
            <a:extLst>
              <a:ext uri="{FF2B5EF4-FFF2-40B4-BE49-F238E27FC236}">
                <a16:creationId xmlns="" xmlns:a16="http://schemas.microsoft.com/office/drawing/2014/main" id="{1113FA7D-06F8-46F9-A919-AAFB6152427C}"/>
              </a:ext>
            </a:extLst>
          </p:cNvPr>
          <p:cNvSpPr/>
          <p:nvPr/>
        </p:nvSpPr>
        <p:spPr>
          <a:xfrm>
            <a:off x="39043" y="757003"/>
            <a:ext cx="8766748" cy="764497"/>
          </a:xfrm>
          <a:prstGeom prst="homePlate">
            <a:avLst/>
          </a:prstGeom>
          <a:solidFill>
            <a:srgbClr val="FED3CE"/>
          </a:solidFill>
          <a:ln w="2857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a:solidFill>
                  <a:srgbClr val="002060"/>
                </a:solidFill>
                <a:cs typeface="B Badr" panose="00000400000000000000" pitchFamily="2" charset="-78"/>
              </a:rPr>
              <a:t>اسم مبهمی است که در تعیین مدلولش نیازمند به صله می باشد.(صله همان جمله یا شبه جمله(ظرف یاجارّ و مجرور) ی است که بعد از موصول می آید.)</a:t>
            </a:r>
            <a:endParaRPr lang="fa-IR" sz="6000" dirty="0">
              <a:solidFill>
                <a:srgbClr val="002060"/>
              </a:solidFill>
              <a:cs typeface="B Badr" panose="00000400000000000000" pitchFamily="2" charset="-78"/>
            </a:endParaRPr>
          </a:p>
        </p:txBody>
      </p:sp>
      <p:cxnSp>
        <p:nvCxnSpPr>
          <p:cNvPr id="13" name="Straight Arrow Connector 12">
            <a:extLst>
              <a:ext uri="{FF2B5EF4-FFF2-40B4-BE49-F238E27FC236}">
                <a16:creationId xmlns="" xmlns:a16="http://schemas.microsoft.com/office/drawing/2014/main" id="{AF0D85A0-8E8C-4631-BF90-AC380BEDAAAD}"/>
              </a:ext>
            </a:extLst>
          </p:cNvPr>
          <p:cNvCxnSpPr>
            <a:cxnSpLocks/>
            <a:stCxn id="2" idx="4"/>
          </p:cNvCxnSpPr>
          <p:nvPr/>
        </p:nvCxnSpPr>
        <p:spPr>
          <a:xfrm>
            <a:off x="11207648" y="1588957"/>
            <a:ext cx="112425" cy="1723869"/>
          </a:xfrm>
          <a:prstGeom prst="straightConnector1">
            <a:avLst/>
          </a:prstGeom>
          <a:ln w="57150">
            <a:prstDash val="sysDot"/>
            <a:headEnd type="triangle"/>
            <a:tailEnd type="triangle"/>
          </a:ln>
        </p:spPr>
        <p:style>
          <a:lnRef idx="3">
            <a:schemeClr val="accent4"/>
          </a:lnRef>
          <a:fillRef idx="0">
            <a:schemeClr val="accent4"/>
          </a:fillRef>
          <a:effectRef idx="2">
            <a:schemeClr val="accent4"/>
          </a:effectRef>
          <a:fontRef idx="minor">
            <a:schemeClr val="tx1"/>
          </a:fontRef>
        </p:style>
      </p:cxnSp>
      <p:sp>
        <p:nvSpPr>
          <p:cNvPr id="31" name="Hexagon 30">
            <a:extLst>
              <a:ext uri="{FF2B5EF4-FFF2-40B4-BE49-F238E27FC236}">
                <a16:creationId xmlns="" xmlns:a16="http://schemas.microsoft.com/office/drawing/2014/main" id="{A8D1B7C9-42AE-44E7-95BB-6AAFC179F0FB}"/>
              </a:ext>
            </a:extLst>
          </p:cNvPr>
          <p:cNvSpPr/>
          <p:nvPr/>
        </p:nvSpPr>
        <p:spPr>
          <a:xfrm>
            <a:off x="10463133" y="3473971"/>
            <a:ext cx="1713877" cy="689547"/>
          </a:xfrm>
          <a:prstGeom prst="hexagon">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FF0000"/>
                </a:solidFill>
                <a:cs typeface="B Badr" panose="00000400000000000000" pitchFamily="2" charset="-78"/>
              </a:rPr>
              <a:t>اقسام</a:t>
            </a:r>
          </a:p>
        </p:txBody>
      </p:sp>
      <p:cxnSp>
        <p:nvCxnSpPr>
          <p:cNvPr id="8" name="Straight Arrow Connector 7">
            <a:extLst>
              <a:ext uri="{FF2B5EF4-FFF2-40B4-BE49-F238E27FC236}">
                <a16:creationId xmlns="" xmlns:a16="http://schemas.microsoft.com/office/drawing/2014/main" id="{5489178F-4B82-494F-AECF-DC1AB1244EEB}"/>
              </a:ext>
            </a:extLst>
          </p:cNvPr>
          <p:cNvCxnSpPr>
            <a:stCxn id="31" idx="3"/>
          </p:cNvCxnSpPr>
          <p:nvPr/>
        </p:nvCxnSpPr>
        <p:spPr>
          <a:xfrm flipH="1" flipV="1">
            <a:off x="9713626" y="2708275"/>
            <a:ext cx="749507" cy="11104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 xmlns:a16="http://schemas.microsoft.com/office/drawing/2014/main" id="{AD70CD3E-B7A3-450C-A064-C0870D972BA8}"/>
              </a:ext>
            </a:extLst>
          </p:cNvPr>
          <p:cNvSpPr/>
          <p:nvPr/>
        </p:nvSpPr>
        <p:spPr>
          <a:xfrm>
            <a:off x="6760564" y="2094874"/>
            <a:ext cx="2788170" cy="1800000"/>
          </a:xfrm>
          <a:prstGeom prst="roundRect">
            <a:avLst/>
          </a:prstGeom>
          <a:gradFill>
            <a:gsLst>
              <a:gs pos="0">
                <a:schemeClr val="accent1">
                  <a:lumMod val="5000"/>
                  <a:lumOff val="95000"/>
                </a:schemeClr>
              </a:gs>
              <a:gs pos="79000">
                <a:srgbClr val="FFA3A3"/>
              </a:gs>
              <a:gs pos="100000">
                <a:schemeClr val="accent1">
                  <a:lumMod val="30000"/>
                  <a:lumOff val="70000"/>
                </a:schemeClr>
              </a:gs>
            </a:gsLst>
            <a:lin ang="13500000" scaled="1"/>
          </a:gra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solidFill>
                  <a:srgbClr val="002060"/>
                </a:solidFill>
                <a:cs typeface="B Badr" panose="00000400000000000000" pitchFamily="2" charset="-78"/>
              </a:rPr>
              <a:t>1-مشترک (برای </a:t>
            </a:r>
            <a:r>
              <a:rPr lang="fa-IR" sz="2800" dirty="0">
                <a:solidFill>
                  <a:srgbClr val="002060"/>
                </a:solidFill>
                <a:cs typeface="B Badr" panose="00000400000000000000" pitchFamily="2" charset="-78"/>
              </a:rPr>
              <a:t>مفرد و مثنّی و جمع و مذکّر و مؤنّث، الفاظ جداگانه ندارد)</a:t>
            </a:r>
            <a:endParaRPr lang="fa-IR" sz="2800" b="1" dirty="0">
              <a:solidFill>
                <a:srgbClr val="002060"/>
              </a:solidFill>
              <a:cs typeface="B Badr" panose="00000400000000000000" pitchFamily="2" charset="-78"/>
            </a:endParaRPr>
          </a:p>
        </p:txBody>
      </p:sp>
      <p:cxnSp>
        <p:nvCxnSpPr>
          <p:cNvPr id="23" name="Straight Arrow Connector 22">
            <a:extLst>
              <a:ext uri="{FF2B5EF4-FFF2-40B4-BE49-F238E27FC236}">
                <a16:creationId xmlns="" xmlns:a16="http://schemas.microsoft.com/office/drawing/2014/main" id="{ACC55B73-AE63-4879-B4CD-5676BAB4AA0E}"/>
              </a:ext>
            </a:extLst>
          </p:cNvPr>
          <p:cNvCxnSpPr>
            <a:cxnSpLocks/>
          </p:cNvCxnSpPr>
          <p:nvPr/>
        </p:nvCxnSpPr>
        <p:spPr>
          <a:xfrm flipH="1">
            <a:off x="9706758" y="3848725"/>
            <a:ext cx="726396" cy="12732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 xmlns:a16="http://schemas.microsoft.com/office/drawing/2014/main" id="{854792A8-96DF-4DB1-B0DB-97CDE4249E89}"/>
              </a:ext>
            </a:extLst>
          </p:cNvPr>
          <p:cNvSpPr/>
          <p:nvPr/>
        </p:nvSpPr>
        <p:spPr>
          <a:xfrm>
            <a:off x="6815529" y="4720616"/>
            <a:ext cx="2733206" cy="1008088"/>
          </a:xfrm>
          <a:prstGeom prst="roundRect">
            <a:avLst/>
          </a:prstGeom>
          <a:gradFill>
            <a:gsLst>
              <a:gs pos="0">
                <a:schemeClr val="accent1">
                  <a:lumMod val="5000"/>
                  <a:lumOff val="95000"/>
                </a:schemeClr>
              </a:gs>
              <a:gs pos="75000">
                <a:srgbClr val="FFA3A3"/>
              </a:gs>
              <a:gs pos="100000">
                <a:schemeClr val="accent1">
                  <a:lumMod val="30000"/>
                  <a:lumOff val="70000"/>
                </a:schemeClr>
              </a:gs>
            </a:gsLst>
            <a:lin ang="13500000" scaled="1"/>
          </a:gra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800" b="1" dirty="0">
                <a:solidFill>
                  <a:prstClr val="black"/>
                </a:solidFill>
                <a:cs typeface="B Badr" panose="00000400000000000000" pitchFamily="2" charset="-78"/>
              </a:rPr>
              <a:t>2-مختص</a:t>
            </a:r>
          </a:p>
        </p:txBody>
      </p:sp>
      <p:sp>
        <p:nvSpPr>
          <p:cNvPr id="16" name="Arrow: Pentagon 15">
            <a:extLst>
              <a:ext uri="{FF2B5EF4-FFF2-40B4-BE49-F238E27FC236}">
                <a16:creationId xmlns="" xmlns:a16="http://schemas.microsoft.com/office/drawing/2014/main" id="{5582C24F-87C4-4F4E-BB5D-5AE4DC8F7A8A}"/>
              </a:ext>
            </a:extLst>
          </p:cNvPr>
          <p:cNvSpPr/>
          <p:nvPr/>
        </p:nvSpPr>
        <p:spPr>
          <a:xfrm>
            <a:off x="539646" y="2325262"/>
            <a:ext cx="6016605" cy="1103738"/>
          </a:xfrm>
          <a:prstGeom prst="homePlate">
            <a:avLst/>
          </a:prstGeom>
          <a:noFill/>
          <a:ln>
            <a:solidFill>
              <a:srgbClr val="FFA3A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dirty="0">
                <a:solidFill>
                  <a:srgbClr val="002060"/>
                </a:solidFill>
                <a:cs typeface="B Badr" panose="00000400000000000000" pitchFamily="2" charset="-78"/>
              </a:rPr>
              <a:t>عبارتند از: مَن، ما، أیُّ، أَل، ذا، ذو</a:t>
            </a:r>
            <a:endParaRPr lang="fa-IR" sz="5400" dirty="0">
              <a:solidFill>
                <a:srgbClr val="002060"/>
              </a:solidFill>
              <a:cs typeface="B Badr" panose="00000400000000000000" pitchFamily="2" charset="-78"/>
            </a:endParaRPr>
          </a:p>
        </p:txBody>
      </p:sp>
      <p:sp>
        <p:nvSpPr>
          <p:cNvPr id="34" name="Arrow: Pentagon 33">
            <a:extLst>
              <a:ext uri="{FF2B5EF4-FFF2-40B4-BE49-F238E27FC236}">
                <a16:creationId xmlns="" xmlns:a16="http://schemas.microsoft.com/office/drawing/2014/main" id="{13ED115E-ADFE-4CEF-B69D-CDF32CAA4F7C}"/>
              </a:ext>
            </a:extLst>
          </p:cNvPr>
          <p:cNvSpPr/>
          <p:nvPr/>
        </p:nvSpPr>
        <p:spPr>
          <a:xfrm>
            <a:off x="344774" y="4048162"/>
            <a:ext cx="5787739" cy="1080000"/>
          </a:xfrm>
          <a:prstGeom prst="homePlate">
            <a:avLst/>
          </a:prstGeom>
          <a:noFill/>
          <a:ln w="19050">
            <a:solidFill>
              <a:schemeClr val="tx1"/>
            </a:solidFill>
            <a:prstDash val="sysDot"/>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dirty="0">
                <a:solidFill>
                  <a:srgbClr val="0070C0"/>
                </a:solidFill>
                <a:cs typeface="B Badr" panose="00000400000000000000" pitchFamily="2" charset="-78"/>
              </a:rPr>
              <a:t>1- مذکّر: </a:t>
            </a:r>
            <a:r>
              <a:rPr lang="fa-IR" sz="3200" dirty="0">
                <a:solidFill>
                  <a:srgbClr val="FF0000"/>
                </a:solidFill>
                <a:cs typeface="B Badr" panose="00000400000000000000" pitchFamily="2" charset="-78"/>
              </a:rPr>
              <a:t>الَّذی، اللّذَانِ، اللّذَینِ، الأُلی، الأُلا ءِ</a:t>
            </a:r>
            <a:endParaRPr lang="fa-IR" sz="5400" dirty="0">
              <a:solidFill>
                <a:srgbClr val="FF0000"/>
              </a:solidFill>
              <a:cs typeface="B Badr" panose="00000400000000000000" pitchFamily="2" charset="-78"/>
            </a:endParaRPr>
          </a:p>
        </p:txBody>
      </p:sp>
      <p:sp>
        <p:nvSpPr>
          <p:cNvPr id="35" name="Arrow: Pentagon 34">
            <a:extLst>
              <a:ext uri="{FF2B5EF4-FFF2-40B4-BE49-F238E27FC236}">
                <a16:creationId xmlns="" xmlns:a16="http://schemas.microsoft.com/office/drawing/2014/main" id="{04234E02-E692-43BC-8FF7-2D438802C4C7}"/>
              </a:ext>
            </a:extLst>
          </p:cNvPr>
          <p:cNvSpPr/>
          <p:nvPr/>
        </p:nvSpPr>
        <p:spPr>
          <a:xfrm>
            <a:off x="344774" y="5436540"/>
            <a:ext cx="5787739" cy="1080000"/>
          </a:xfrm>
          <a:prstGeom prst="homePlate">
            <a:avLst/>
          </a:prstGeom>
          <a:noFill/>
          <a:ln w="19050">
            <a:solidFill>
              <a:schemeClr val="tx1"/>
            </a:solidFill>
            <a:prstDash val="sysDot"/>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a:solidFill>
                  <a:srgbClr val="0070C0"/>
                </a:solidFill>
                <a:cs typeface="B Badr" panose="00000400000000000000" pitchFamily="2" charset="-78"/>
              </a:rPr>
              <a:t>2- مؤنّث: </a:t>
            </a:r>
            <a:r>
              <a:rPr lang="fa-IR" sz="2800" dirty="0">
                <a:solidFill>
                  <a:srgbClr val="FF0000"/>
                </a:solidFill>
                <a:cs typeface="B Badr" panose="00000400000000000000" pitchFamily="2" charset="-78"/>
              </a:rPr>
              <a:t>الّتی، اللّتانِ، اللّتَینِ، اللّاتِ، اللّاتِی، اللَّوَاتِی،</a:t>
            </a:r>
          </a:p>
          <a:p>
            <a:pPr algn="r" rtl="1"/>
            <a:r>
              <a:rPr lang="fa-IR" sz="2800" dirty="0">
                <a:solidFill>
                  <a:srgbClr val="FF0000"/>
                </a:solidFill>
                <a:cs typeface="B Badr" panose="00000400000000000000" pitchFamily="2" charset="-78"/>
              </a:rPr>
              <a:t>اللّاءِ، اللّائِی، اللّوَائِی</a:t>
            </a:r>
            <a:endParaRPr lang="fa-IR" sz="4400" dirty="0">
              <a:solidFill>
                <a:srgbClr val="FF0000"/>
              </a:solidFill>
              <a:cs typeface="B Badr" panose="00000400000000000000" pitchFamily="2" charset="-78"/>
            </a:endParaRPr>
          </a:p>
        </p:txBody>
      </p:sp>
      <p:sp>
        <p:nvSpPr>
          <p:cNvPr id="18" name="Cube 17">
            <a:extLst>
              <a:ext uri="{FF2B5EF4-FFF2-40B4-BE49-F238E27FC236}">
                <a16:creationId xmlns="" xmlns:a16="http://schemas.microsoft.com/office/drawing/2014/main" id="{F2A3F281-89B0-4FC3-87A3-DF04E58E5D27}"/>
              </a:ext>
            </a:extLst>
          </p:cNvPr>
          <p:cNvSpPr/>
          <p:nvPr/>
        </p:nvSpPr>
        <p:spPr>
          <a:xfrm>
            <a:off x="10238283" y="14990"/>
            <a:ext cx="1938728" cy="405325"/>
          </a:xfrm>
          <a:prstGeom prst="cube">
            <a:avLst/>
          </a:prstGeom>
          <a:gradFill>
            <a:gsLst>
              <a:gs pos="0">
                <a:schemeClr val="accent1">
                  <a:lumMod val="5000"/>
                  <a:lumOff val="95000"/>
                </a:schemeClr>
              </a:gs>
              <a:gs pos="75000">
                <a:srgbClr val="FFFF0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الخامس</a:t>
            </a:r>
          </a:p>
        </p:txBody>
      </p:sp>
      <p:sp>
        <p:nvSpPr>
          <p:cNvPr id="19" name="Ribbon: Tilted Up 24">
            <a:extLst>
              <a:ext uri="{FF2B5EF4-FFF2-40B4-BE49-F238E27FC236}">
                <a16:creationId xmlns="" xmlns:a16="http://schemas.microsoft.com/office/drawing/2014/main" id="{44881D8D-10AD-4C6B-9B16-FB17762C790A}"/>
              </a:ext>
            </a:extLst>
          </p:cNvPr>
          <p:cNvSpPr/>
          <p:nvPr/>
        </p:nvSpPr>
        <p:spPr>
          <a:xfrm>
            <a:off x="4377128" y="14991"/>
            <a:ext cx="3537679" cy="374754"/>
          </a:xfrm>
          <a:prstGeom prst="ribbon2">
            <a:avLst/>
          </a:prstGeom>
          <a:gradFill>
            <a:gsLst>
              <a:gs pos="0">
                <a:schemeClr val="accent1">
                  <a:lumMod val="5000"/>
                  <a:lumOff val="95000"/>
                </a:schemeClr>
              </a:gs>
              <a:gs pos="75000">
                <a:srgbClr val="FFFF00"/>
              </a:gs>
              <a:gs pos="100000">
                <a:schemeClr val="accent1">
                  <a:lumMod val="30000"/>
                  <a:lumOff val="70000"/>
                </a:schemeClr>
              </a:gs>
            </a:gsLst>
            <a:lin ang="135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Titr" panose="00000700000000000000" pitchFamily="2" charset="-78"/>
              </a:rPr>
              <a:t>المعرفۀ والنکره</a:t>
            </a:r>
          </a:p>
        </p:txBody>
      </p:sp>
      <p:sp>
        <p:nvSpPr>
          <p:cNvPr id="21" name="Cross 20">
            <a:extLst>
              <a:ext uri="{FF2B5EF4-FFF2-40B4-BE49-F238E27FC236}">
                <a16:creationId xmlns="" xmlns:a16="http://schemas.microsoft.com/office/drawing/2014/main" id="{4BCD6613-A463-4A01-8298-D618D9B6A0E9}"/>
              </a:ext>
            </a:extLst>
          </p:cNvPr>
          <p:cNvSpPr/>
          <p:nvPr/>
        </p:nvSpPr>
        <p:spPr>
          <a:xfrm>
            <a:off x="8107181" y="75542"/>
            <a:ext cx="1938728" cy="344774"/>
          </a:xfrm>
          <a:prstGeom prst="plus">
            <a:avLst>
              <a:gd name="adj" fmla="val 35870"/>
            </a:avLst>
          </a:prstGeom>
          <a:solidFill>
            <a:srgbClr val="8EFCFC"/>
          </a:solid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FF0000"/>
                </a:solidFill>
                <a:cs typeface="B Badr" panose="00000400000000000000" pitchFamily="2" charset="-78"/>
              </a:rPr>
              <a:t>1-المعرفۀ</a:t>
            </a:r>
          </a:p>
        </p:txBody>
      </p:sp>
      <p:sp>
        <p:nvSpPr>
          <p:cNvPr id="22"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87952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out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out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ox(out)">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heel(1)">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0-#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up)">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heel(1)">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0-#ppt_w/2"/>
                                          </p:val>
                                        </p:tav>
                                        <p:tav tm="100000">
                                          <p:val>
                                            <p:strVal val="#ppt_x"/>
                                          </p:val>
                                        </p:tav>
                                      </p:tavLst>
                                    </p:anim>
                                    <p:anim calcmode="lin" valueType="num">
                                      <p:cBhvr additive="base">
                                        <p:cTn id="6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additive="base">
                                        <p:cTn id="69" dur="500" fill="hold"/>
                                        <p:tgtEl>
                                          <p:spTgt spid="35"/>
                                        </p:tgtEl>
                                        <p:attrNameLst>
                                          <p:attrName>ppt_x</p:attrName>
                                        </p:attrNameLst>
                                      </p:cBhvr>
                                      <p:tavLst>
                                        <p:tav tm="0">
                                          <p:val>
                                            <p:strVal val="0-#ppt_w/2"/>
                                          </p:val>
                                        </p:tav>
                                        <p:tav tm="100000">
                                          <p:val>
                                            <p:strVal val="#ppt_x"/>
                                          </p:val>
                                        </p:tav>
                                      </p:tavLst>
                                    </p:anim>
                                    <p:anim calcmode="lin" valueType="num">
                                      <p:cBhvr additive="base">
                                        <p:cTn id="70"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31" grpId="0" animBg="1"/>
      <p:bldP spid="9" grpId="0" animBg="1"/>
      <p:bldP spid="24" grpId="0" animBg="1"/>
      <p:bldP spid="16" grpId="0" animBg="1"/>
      <p:bldP spid="34" grpId="0" animBg="1"/>
      <p:bldP spid="35" grpId="0" animBg="1"/>
      <p:bldP spid="21"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entagon 2"/>
          <p:cNvSpPr/>
          <p:nvPr/>
        </p:nvSpPr>
        <p:spPr>
          <a:xfrm flipH="1">
            <a:off x="4170947" y="1716504"/>
            <a:ext cx="8021053" cy="3208421"/>
          </a:xfrm>
          <a:prstGeom prst="homePlate">
            <a:avLst/>
          </a:prstGeom>
          <a:ln w="38100">
            <a:solidFill>
              <a:srgbClr val="FF000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7200" dirty="0">
                <a:solidFill>
                  <a:srgbClr val="C00000"/>
                </a:solidFill>
                <a:cs typeface="A EntezareZohoor 4 **" panose="00000700000000000000" pitchFamily="2" charset="-78"/>
              </a:rPr>
              <a:t>المبحث السادس</a:t>
            </a:r>
          </a:p>
        </p:txBody>
      </p:sp>
      <p:sp>
        <p:nvSpPr>
          <p:cNvPr id="4" name="Flowchart: Off-page Connector 3"/>
          <p:cNvSpPr/>
          <p:nvPr/>
        </p:nvSpPr>
        <p:spPr>
          <a:xfrm>
            <a:off x="5727032" y="4957011"/>
            <a:ext cx="3625515" cy="1458301"/>
          </a:xfrm>
          <a:prstGeom prst="flowChartOffpageConnector">
            <a:avLst/>
          </a:prstGeom>
          <a:ln w="38100">
            <a:solidFill>
              <a:srgbClr val="FF000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4800" b="1" dirty="0">
                <a:solidFill>
                  <a:srgbClr val="C00000"/>
                </a:solidFill>
                <a:cs typeface="A EntezareZohoor 4 **" panose="00000700000000000000" pitchFamily="2" charset="-78"/>
              </a:rPr>
              <a:t>المعرب والمبنی</a:t>
            </a:r>
          </a:p>
        </p:txBody>
      </p:sp>
      <p:sp>
        <p:nvSpPr>
          <p:cNvPr id="6"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40297148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ube 10">
            <a:extLst>
              <a:ext uri="{FF2B5EF4-FFF2-40B4-BE49-F238E27FC236}">
                <a16:creationId xmlns="" xmlns:a16="http://schemas.microsoft.com/office/drawing/2014/main" id="{F2A3F281-89B0-4FC3-87A3-DF04E58E5D27}"/>
              </a:ext>
            </a:extLst>
          </p:cNvPr>
          <p:cNvSpPr/>
          <p:nvPr/>
        </p:nvSpPr>
        <p:spPr>
          <a:xfrm>
            <a:off x="10238283" y="14990"/>
            <a:ext cx="1938728" cy="405325"/>
          </a:xfrm>
          <a:prstGeom prst="cube">
            <a:avLst/>
          </a:prstGeom>
          <a:gradFill>
            <a:gsLst>
              <a:gs pos="0">
                <a:schemeClr val="accent1">
                  <a:lumMod val="5000"/>
                  <a:lumOff val="95000"/>
                </a:schemeClr>
              </a:gs>
              <a:gs pos="75000">
                <a:srgbClr val="2DFF8C"/>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السادس</a:t>
            </a:r>
          </a:p>
        </p:txBody>
      </p:sp>
      <p:sp>
        <p:nvSpPr>
          <p:cNvPr id="2" name="Flowchart: Multidocument 1"/>
          <p:cNvSpPr/>
          <p:nvPr/>
        </p:nvSpPr>
        <p:spPr>
          <a:xfrm>
            <a:off x="4963621" y="5736"/>
            <a:ext cx="2313479" cy="669442"/>
          </a:xfrm>
          <a:prstGeom prst="flowChartMultidocument">
            <a:avLst/>
          </a:prstGeom>
          <a:solidFill>
            <a:srgbClr val="D5FB97"/>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fa-IR" sz="2400" dirty="0">
                <a:solidFill>
                  <a:srgbClr val="002060"/>
                </a:solidFill>
                <a:cs typeface="B Badr" panose="00000400000000000000" pitchFamily="2" charset="-78"/>
              </a:rPr>
              <a:t>المعرب والمبنی</a:t>
            </a:r>
          </a:p>
        </p:txBody>
      </p:sp>
      <p:sp>
        <p:nvSpPr>
          <p:cNvPr id="4" name="Rounded Rectangle 3"/>
          <p:cNvSpPr/>
          <p:nvPr/>
        </p:nvSpPr>
        <p:spPr>
          <a:xfrm>
            <a:off x="11207646" y="1079500"/>
            <a:ext cx="844653" cy="60960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002060"/>
                </a:solidFill>
                <a:cs typeface="B Badr" panose="00000400000000000000" pitchFamily="2" charset="-78"/>
              </a:rPr>
              <a:t>اسم</a:t>
            </a:r>
            <a:endParaRPr lang="fa-IR" sz="2800" dirty="0">
              <a:solidFill>
                <a:srgbClr val="002060"/>
              </a:solidFill>
              <a:cs typeface="B Badr" panose="00000400000000000000" pitchFamily="2" charset="-78"/>
            </a:endParaRPr>
          </a:p>
        </p:txBody>
      </p:sp>
      <p:cxnSp>
        <p:nvCxnSpPr>
          <p:cNvPr id="12" name="Straight Arrow Connector 11"/>
          <p:cNvCxnSpPr>
            <a:endCxn id="19" idx="0"/>
          </p:cNvCxnSpPr>
          <p:nvPr/>
        </p:nvCxnSpPr>
        <p:spPr>
          <a:xfrm flipH="1" flipV="1">
            <a:off x="10073183" y="1044689"/>
            <a:ext cx="1134462" cy="339611"/>
          </a:xfrm>
          <a:prstGeom prst="straightConnector1">
            <a:avLst/>
          </a:prstGeom>
          <a:ln w="28575">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H="1">
            <a:off x="10073183" y="1384300"/>
            <a:ext cx="1134462" cy="246375"/>
          </a:xfrm>
          <a:prstGeom prst="straightConnector1">
            <a:avLst/>
          </a:prstGeom>
          <a:ln w="28575">
            <a:tailEnd type="arrow"/>
          </a:ln>
        </p:spPr>
        <p:style>
          <a:lnRef idx="2">
            <a:schemeClr val="dk1"/>
          </a:lnRef>
          <a:fillRef idx="0">
            <a:schemeClr val="dk1"/>
          </a:fillRef>
          <a:effectRef idx="1">
            <a:schemeClr val="dk1"/>
          </a:effectRef>
          <a:fontRef idx="minor">
            <a:schemeClr val="tx1"/>
          </a:fontRef>
        </p:style>
      </p:cxnSp>
      <p:sp>
        <p:nvSpPr>
          <p:cNvPr id="18" name="Rounded Rectangle 17"/>
          <p:cNvSpPr/>
          <p:nvPr/>
        </p:nvSpPr>
        <p:spPr>
          <a:xfrm>
            <a:off x="2552700" y="794789"/>
            <a:ext cx="5959800" cy="504000"/>
          </a:xfrm>
          <a:prstGeom prst="roundRect">
            <a:avLst/>
          </a:prstGeom>
          <a:gradFill>
            <a:gsLst>
              <a:gs pos="0">
                <a:schemeClr val="accent1">
                  <a:lumMod val="5000"/>
                  <a:lumOff val="95000"/>
                </a:schemeClr>
              </a:gs>
              <a:gs pos="100000">
                <a:srgbClr val="FFC000"/>
              </a:gs>
            </a:gsLst>
            <a:lin ang="13500000" scaled="1"/>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000000"/>
                </a:solidFill>
                <a:latin typeface="B Lotus"/>
                <a:cs typeface="B Badr" panose="00000400000000000000" pitchFamily="2" charset="-78"/>
              </a:rPr>
              <a:t>آنچه اعرابش به واسطة اختلاف عوامل دچار تغییر شود.</a:t>
            </a:r>
            <a:r>
              <a:rPr lang="fa-IR" sz="2400" dirty="0">
                <a:cs typeface="B Badr" panose="00000400000000000000" pitchFamily="2" charset="-78"/>
              </a:rPr>
              <a:t> </a:t>
            </a:r>
          </a:p>
        </p:txBody>
      </p:sp>
      <p:sp>
        <p:nvSpPr>
          <p:cNvPr id="44" name="Rounded Rectangle 43"/>
          <p:cNvSpPr/>
          <p:nvPr/>
        </p:nvSpPr>
        <p:spPr>
          <a:xfrm>
            <a:off x="2552700" y="1378675"/>
            <a:ext cx="5959800" cy="504000"/>
          </a:xfrm>
          <a:prstGeom prst="roundRect">
            <a:avLst/>
          </a:prstGeom>
          <a:gradFill>
            <a:gsLst>
              <a:gs pos="0">
                <a:schemeClr val="accent1">
                  <a:lumMod val="5000"/>
                  <a:lumOff val="95000"/>
                </a:schemeClr>
              </a:gs>
              <a:gs pos="100000">
                <a:srgbClr val="FFC000"/>
              </a:gs>
            </a:gsLst>
            <a:lin ang="13500000" scaled="1"/>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000000"/>
                </a:solidFill>
                <a:latin typeface="B Lotus"/>
                <a:cs typeface="B Badr" panose="00000400000000000000" pitchFamily="2" charset="-78"/>
              </a:rPr>
              <a:t>آنچه اعراب نپذیرد و آخرش به سبب عوامل تغییر نکند.</a:t>
            </a:r>
            <a:r>
              <a:rPr lang="fa-IR" sz="2400" dirty="0">
                <a:cs typeface="B Badr" panose="00000400000000000000" pitchFamily="2" charset="-78"/>
              </a:rPr>
              <a:t> </a:t>
            </a:r>
          </a:p>
        </p:txBody>
      </p:sp>
      <p:sp>
        <p:nvSpPr>
          <p:cNvPr id="19" name="Hexagon 18"/>
          <p:cNvSpPr/>
          <p:nvPr/>
        </p:nvSpPr>
        <p:spPr>
          <a:xfrm>
            <a:off x="8612682" y="792689"/>
            <a:ext cx="1460501" cy="504000"/>
          </a:xfrm>
          <a:prstGeom prst="hexagon">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rgbClr val="002060"/>
                </a:solidFill>
                <a:cs typeface="B Badr" panose="00000400000000000000" pitchFamily="2" charset="-78"/>
              </a:rPr>
              <a:t>معرب</a:t>
            </a:r>
          </a:p>
        </p:txBody>
      </p:sp>
      <p:sp>
        <p:nvSpPr>
          <p:cNvPr id="48" name="Hexagon 47"/>
          <p:cNvSpPr/>
          <p:nvPr/>
        </p:nvSpPr>
        <p:spPr>
          <a:xfrm>
            <a:off x="8612682" y="1346200"/>
            <a:ext cx="1460501" cy="504000"/>
          </a:xfrm>
          <a:prstGeom prst="hexagon">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rgbClr val="002060"/>
                </a:solidFill>
                <a:cs typeface="B Badr" panose="00000400000000000000" pitchFamily="2" charset="-78"/>
              </a:rPr>
              <a:t>مبنی</a:t>
            </a:r>
          </a:p>
        </p:txBody>
      </p:sp>
      <p:sp>
        <p:nvSpPr>
          <p:cNvPr id="63" name="Rounded Rectangle 62"/>
          <p:cNvSpPr/>
          <p:nvPr/>
        </p:nvSpPr>
        <p:spPr>
          <a:xfrm>
            <a:off x="11207646" y="3231302"/>
            <a:ext cx="844653" cy="609600"/>
          </a:xfrm>
          <a:prstGeom prst="roundRect">
            <a:avLst/>
          </a:prstGeom>
          <a:solidFill>
            <a:srgbClr val="85FF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002060"/>
                </a:solidFill>
                <a:cs typeface="B Badr" panose="00000400000000000000" pitchFamily="2" charset="-78"/>
              </a:rPr>
              <a:t>اعراب</a:t>
            </a:r>
          </a:p>
        </p:txBody>
      </p:sp>
      <p:cxnSp>
        <p:nvCxnSpPr>
          <p:cNvPr id="65" name="Straight Arrow Connector 64"/>
          <p:cNvCxnSpPr>
            <a:cxnSpLocks/>
            <a:stCxn id="63" idx="1"/>
            <a:endCxn id="69" idx="0"/>
          </p:cNvCxnSpPr>
          <p:nvPr/>
        </p:nvCxnSpPr>
        <p:spPr>
          <a:xfrm flipH="1" flipV="1">
            <a:off x="10490200" y="2706175"/>
            <a:ext cx="717446" cy="829927"/>
          </a:xfrm>
          <a:prstGeom prst="straightConnector1">
            <a:avLst/>
          </a:prstGeom>
          <a:ln w="38100">
            <a:solidFill>
              <a:srgbClr val="00B050"/>
            </a:solidFill>
            <a:tailEnd type="arrow"/>
          </a:ln>
        </p:spPr>
        <p:style>
          <a:lnRef idx="1">
            <a:schemeClr val="accent5"/>
          </a:lnRef>
          <a:fillRef idx="0">
            <a:schemeClr val="accent5"/>
          </a:fillRef>
          <a:effectRef idx="0">
            <a:schemeClr val="accent5"/>
          </a:effectRef>
          <a:fontRef idx="minor">
            <a:schemeClr val="tx1"/>
          </a:fontRef>
        </p:style>
      </p:cxnSp>
      <p:cxnSp>
        <p:nvCxnSpPr>
          <p:cNvPr id="67" name="Straight Arrow Connector 66"/>
          <p:cNvCxnSpPr>
            <a:cxnSpLocks/>
            <a:stCxn id="63" idx="1"/>
            <a:endCxn id="70" idx="0"/>
          </p:cNvCxnSpPr>
          <p:nvPr/>
        </p:nvCxnSpPr>
        <p:spPr>
          <a:xfrm flipH="1">
            <a:off x="10490200" y="3536102"/>
            <a:ext cx="717446" cy="1111229"/>
          </a:xfrm>
          <a:prstGeom prst="straightConnector1">
            <a:avLst/>
          </a:prstGeom>
          <a:ln w="38100">
            <a:solidFill>
              <a:srgbClr val="00B050"/>
            </a:solidFill>
            <a:tailEnd type="arrow"/>
          </a:ln>
        </p:spPr>
        <p:style>
          <a:lnRef idx="1">
            <a:schemeClr val="accent5"/>
          </a:lnRef>
          <a:fillRef idx="0">
            <a:schemeClr val="accent5"/>
          </a:fillRef>
          <a:effectRef idx="0">
            <a:schemeClr val="accent5"/>
          </a:effectRef>
          <a:fontRef idx="minor">
            <a:schemeClr val="tx1"/>
          </a:fontRef>
        </p:style>
      </p:cxnSp>
      <p:sp>
        <p:nvSpPr>
          <p:cNvPr id="68" name="Rounded Rectangle 67"/>
          <p:cNvSpPr/>
          <p:nvPr/>
        </p:nvSpPr>
        <p:spPr>
          <a:xfrm>
            <a:off x="2311400" y="2273713"/>
            <a:ext cx="6618117" cy="896525"/>
          </a:xfrm>
          <a:prstGeom prst="roundRect">
            <a:avLst/>
          </a:prstGeom>
          <a:gradFill>
            <a:gsLst>
              <a:gs pos="0">
                <a:schemeClr val="accent1">
                  <a:lumMod val="5000"/>
                  <a:lumOff val="95000"/>
                </a:schemeClr>
              </a:gs>
              <a:gs pos="75000">
                <a:srgbClr val="92D050"/>
              </a:gs>
              <a:gs pos="100000">
                <a:schemeClr val="accent1">
                  <a:lumMod val="30000"/>
                  <a:lumOff val="70000"/>
                </a:schemeClr>
              </a:gs>
            </a:gsLst>
            <a:lin ang="13500000" scaled="1"/>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dirty="0">
                <a:solidFill>
                  <a:srgbClr val="002060"/>
                </a:solidFill>
                <a:cs typeface="B Badr" panose="00000400000000000000" pitchFamily="2" charset="-78"/>
              </a:rPr>
              <a:t>نقش و موقعيت كلمات را مي توان با علامت ها و نشانه هاي خاصي شناخت. اين نشانه ها، همان اعراب كلمات هستند</a:t>
            </a:r>
            <a:r>
              <a:rPr lang="fa-IR" sz="2400" dirty="0">
                <a:solidFill>
                  <a:schemeClr val="bg1"/>
                </a:solidFill>
                <a:cs typeface="B Badr" panose="00000400000000000000" pitchFamily="2" charset="-78"/>
              </a:rPr>
              <a:t>.</a:t>
            </a:r>
          </a:p>
        </p:txBody>
      </p:sp>
      <p:sp>
        <p:nvSpPr>
          <p:cNvPr id="69" name="Hexagon 68"/>
          <p:cNvSpPr/>
          <p:nvPr/>
        </p:nvSpPr>
        <p:spPr>
          <a:xfrm>
            <a:off x="9029699" y="2454175"/>
            <a:ext cx="1460501" cy="504000"/>
          </a:xfrm>
          <a:prstGeom prst="hexagon">
            <a:avLst/>
          </a:prstGeom>
          <a:gradFill>
            <a:gsLst>
              <a:gs pos="41000">
                <a:schemeClr val="accent1">
                  <a:lumMod val="5000"/>
                  <a:lumOff val="95000"/>
                </a:schemeClr>
              </a:gs>
              <a:gs pos="100000">
                <a:srgbClr val="DDC4F4"/>
              </a:gs>
            </a:gsLst>
            <a:lin ang="13500000" scaled="1"/>
          </a:gradFill>
          <a:ln>
            <a:solidFill>
              <a:srgbClr val="2DFF8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Badr" panose="00000400000000000000" pitchFamily="2" charset="-78"/>
              </a:rPr>
              <a:t>تعریف</a:t>
            </a:r>
          </a:p>
        </p:txBody>
      </p:sp>
      <p:sp>
        <p:nvSpPr>
          <p:cNvPr id="70" name="Hexagon 69"/>
          <p:cNvSpPr/>
          <p:nvPr/>
        </p:nvSpPr>
        <p:spPr>
          <a:xfrm>
            <a:off x="9029699" y="4395331"/>
            <a:ext cx="1460501" cy="504000"/>
          </a:xfrm>
          <a:prstGeom prst="hexagon">
            <a:avLst/>
          </a:prstGeom>
          <a:gradFill>
            <a:gsLst>
              <a:gs pos="41000">
                <a:schemeClr val="accent1">
                  <a:lumMod val="5000"/>
                  <a:lumOff val="95000"/>
                </a:schemeClr>
              </a:gs>
              <a:gs pos="100000">
                <a:srgbClr val="DDC4F4"/>
              </a:gs>
            </a:gsLst>
            <a:lin ang="13500000" scaled="1"/>
          </a:gradFill>
          <a:ln>
            <a:solidFill>
              <a:srgbClr val="2DFF8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a:solidFill>
                  <a:srgbClr val="002060"/>
                </a:solidFill>
                <a:cs typeface="B Badr" panose="00000400000000000000" pitchFamily="2" charset="-78"/>
              </a:rPr>
              <a:t>انواع اعراب</a:t>
            </a:r>
          </a:p>
        </p:txBody>
      </p:sp>
      <p:sp>
        <p:nvSpPr>
          <p:cNvPr id="73" name="Rounded Rectangle 72"/>
          <p:cNvSpPr/>
          <p:nvPr/>
        </p:nvSpPr>
        <p:spPr>
          <a:xfrm>
            <a:off x="6925000" y="3498057"/>
            <a:ext cx="1739900" cy="720723"/>
          </a:xfrm>
          <a:prstGeom prst="roundRect">
            <a:avLst/>
          </a:prstGeom>
          <a:noFill/>
          <a:ln w="38100">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002060"/>
                </a:solidFill>
                <a:cs typeface="B Badr" panose="00000400000000000000" pitchFamily="2" charset="-78"/>
              </a:rPr>
              <a:t>1-ظاهری</a:t>
            </a:r>
          </a:p>
        </p:txBody>
      </p:sp>
      <p:sp>
        <p:nvSpPr>
          <p:cNvPr id="74" name="Rounded Rectangle 73"/>
          <p:cNvSpPr/>
          <p:nvPr/>
        </p:nvSpPr>
        <p:spPr>
          <a:xfrm>
            <a:off x="6925000" y="4395331"/>
            <a:ext cx="1739900" cy="720723"/>
          </a:xfrm>
          <a:prstGeom prst="roundRect">
            <a:avLst/>
          </a:prstGeom>
          <a:noFill/>
          <a:ln w="38100">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400" dirty="0">
                <a:solidFill>
                  <a:prstClr val="black"/>
                </a:solidFill>
                <a:cs typeface="B Badr" panose="00000400000000000000" pitchFamily="2" charset="-78"/>
              </a:rPr>
              <a:t>2-محلی</a:t>
            </a:r>
          </a:p>
        </p:txBody>
      </p:sp>
      <p:sp>
        <p:nvSpPr>
          <p:cNvPr id="75" name="Rounded Rectangle 74"/>
          <p:cNvSpPr/>
          <p:nvPr/>
        </p:nvSpPr>
        <p:spPr>
          <a:xfrm>
            <a:off x="6925000" y="5286377"/>
            <a:ext cx="1739900" cy="720723"/>
          </a:xfrm>
          <a:prstGeom prst="roundRect">
            <a:avLst/>
          </a:prstGeom>
          <a:noFill/>
          <a:ln w="38100">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400" dirty="0">
                <a:solidFill>
                  <a:prstClr val="black"/>
                </a:solidFill>
                <a:cs typeface="B Badr" panose="00000400000000000000" pitchFamily="2" charset="-78"/>
              </a:rPr>
              <a:t>3-تقدیری</a:t>
            </a:r>
          </a:p>
        </p:txBody>
      </p:sp>
      <p:sp>
        <p:nvSpPr>
          <p:cNvPr id="76" name="Pentagon 75"/>
          <p:cNvSpPr/>
          <p:nvPr/>
        </p:nvSpPr>
        <p:spPr>
          <a:xfrm>
            <a:off x="876300" y="3425487"/>
            <a:ext cx="5816600" cy="818693"/>
          </a:xfrm>
          <a:prstGeom prst="homePlate">
            <a:avLst/>
          </a:prstGeom>
          <a:noFill/>
          <a:ln w="38100">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dirty="0">
                <a:solidFill>
                  <a:srgbClr val="2D2D2D"/>
                </a:solidFill>
                <a:latin typeface="Vazir"/>
                <a:cs typeface="B Badr" panose="00000400000000000000" pitchFamily="2" charset="-78"/>
              </a:rPr>
              <a:t>مخصوص کلمات معرب است که علامت اعراب درظاهر آنها مشخص ومعلوم باشد</a:t>
            </a:r>
            <a:endParaRPr lang="fa-IR" sz="2400" dirty="0">
              <a:cs typeface="B Badr" panose="00000400000000000000" pitchFamily="2" charset="-78"/>
            </a:endParaRPr>
          </a:p>
        </p:txBody>
      </p:sp>
      <p:sp>
        <p:nvSpPr>
          <p:cNvPr id="77" name="Pentagon 76"/>
          <p:cNvSpPr/>
          <p:nvPr/>
        </p:nvSpPr>
        <p:spPr>
          <a:xfrm>
            <a:off x="900660" y="4346345"/>
            <a:ext cx="5816600" cy="818693"/>
          </a:xfrm>
          <a:prstGeom prst="homePlate">
            <a:avLst/>
          </a:prstGeom>
          <a:noFill/>
          <a:ln w="38100">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484836"/>
                </a:solidFill>
                <a:latin typeface="Vazir"/>
                <a:cs typeface="B Badr" panose="00000400000000000000" pitchFamily="2" charset="-78"/>
              </a:rPr>
              <a:t>عراب محلی مربوط است به کلمات مبنی . از آنجا که علامت آخر کلمات مبنی ثابت است، لذا برای شناختن اعراب و نقش آنها باید به «محل» قرار گرفتن آنها توجه کرد.</a:t>
            </a:r>
            <a:endParaRPr lang="fa-IR" dirty="0">
              <a:cs typeface="B Badr" panose="00000400000000000000" pitchFamily="2" charset="-78"/>
            </a:endParaRPr>
          </a:p>
        </p:txBody>
      </p:sp>
      <p:sp>
        <p:nvSpPr>
          <p:cNvPr id="78" name="Pentagon 77"/>
          <p:cNvSpPr/>
          <p:nvPr/>
        </p:nvSpPr>
        <p:spPr>
          <a:xfrm>
            <a:off x="900660" y="5286377"/>
            <a:ext cx="5816600" cy="818693"/>
          </a:xfrm>
          <a:prstGeom prst="homePlate">
            <a:avLst/>
          </a:prstGeom>
          <a:noFill/>
          <a:ln w="38100">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2D2D2D"/>
                </a:solidFill>
                <a:latin typeface="Vazir"/>
                <a:cs typeface="B Badr" panose="00000400000000000000" pitchFamily="2" charset="-78"/>
              </a:rPr>
              <a:t>مخصوص کلمات معرب ، که به دلایلی(حرف آخر کلمه مانع است) اعراب آنها ظاهر نمی شود</a:t>
            </a:r>
            <a:endParaRPr lang="fa-IR" dirty="0">
              <a:cs typeface="B Badr" panose="00000400000000000000" pitchFamily="2" charset="-78"/>
            </a:endParaRPr>
          </a:p>
        </p:txBody>
      </p:sp>
      <p:sp>
        <p:nvSpPr>
          <p:cNvPr id="25"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36792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out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out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barn(outVertical)">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outVertical)">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barn(outVertical)">
                                      <p:cBhvr>
                                        <p:cTn id="42" dur="500"/>
                                        <p:tgtEl>
                                          <p:spTgt spid="6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wipe(down)">
                                      <p:cBhvr>
                                        <p:cTn id="47" dur="500"/>
                                        <p:tgtEl>
                                          <p:spTgt spid="6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grpId="0"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barn(outVertical)">
                                      <p:cBhvr>
                                        <p:cTn id="52" dur="500"/>
                                        <p:tgtEl>
                                          <p:spTgt spid="69"/>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heel(1)">
                                      <p:cBhvr>
                                        <p:cTn id="57" dur="500"/>
                                        <p:tgtEl>
                                          <p:spTgt spid="6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wipe(up)">
                                      <p:cBhvr>
                                        <p:cTn id="62" dur="500"/>
                                        <p:tgtEl>
                                          <p:spTgt spid="6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37"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barn(outVertical)">
                                      <p:cBhvr>
                                        <p:cTn id="67" dur="500"/>
                                        <p:tgtEl>
                                          <p:spTgt spid="70"/>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73"/>
                                        </p:tgtEl>
                                        <p:attrNameLst>
                                          <p:attrName>style.visibility</p:attrName>
                                        </p:attrNameLst>
                                      </p:cBhvr>
                                      <p:to>
                                        <p:strVal val="visible"/>
                                      </p:to>
                                    </p:set>
                                    <p:anim calcmode="lin" valueType="num">
                                      <p:cBhvr>
                                        <p:cTn id="72" dur="500" fill="hold"/>
                                        <p:tgtEl>
                                          <p:spTgt spid="73"/>
                                        </p:tgtEl>
                                        <p:attrNameLst>
                                          <p:attrName>ppt_w</p:attrName>
                                        </p:attrNameLst>
                                      </p:cBhvr>
                                      <p:tavLst>
                                        <p:tav tm="0">
                                          <p:val>
                                            <p:fltVal val="0"/>
                                          </p:val>
                                        </p:tav>
                                        <p:tav tm="100000">
                                          <p:val>
                                            <p:strVal val="#ppt_w"/>
                                          </p:val>
                                        </p:tav>
                                      </p:tavLst>
                                    </p:anim>
                                    <p:anim calcmode="lin" valueType="num">
                                      <p:cBhvr>
                                        <p:cTn id="73" dur="500" fill="hold"/>
                                        <p:tgtEl>
                                          <p:spTgt spid="73"/>
                                        </p:tgtEl>
                                        <p:attrNameLst>
                                          <p:attrName>ppt_h</p:attrName>
                                        </p:attrNameLst>
                                      </p:cBhvr>
                                      <p:tavLst>
                                        <p:tav tm="0">
                                          <p:val>
                                            <p:fltVal val="0"/>
                                          </p:val>
                                        </p:tav>
                                        <p:tav tm="100000">
                                          <p:val>
                                            <p:strVal val="#ppt_h"/>
                                          </p:val>
                                        </p:tav>
                                      </p:tavLst>
                                    </p:anim>
                                    <p:animEffect transition="in" filter="fade">
                                      <p:cBhvr>
                                        <p:cTn id="74" dur="500"/>
                                        <p:tgtEl>
                                          <p:spTgt spid="73"/>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additive="base">
                                        <p:cTn id="79" dur="500" fill="hold"/>
                                        <p:tgtEl>
                                          <p:spTgt spid="76"/>
                                        </p:tgtEl>
                                        <p:attrNameLst>
                                          <p:attrName>ppt_x</p:attrName>
                                        </p:attrNameLst>
                                      </p:cBhvr>
                                      <p:tavLst>
                                        <p:tav tm="0">
                                          <p:val>
                                            <p:strVal val="0-#ppt_w/2"/>
                                          </p:val>
                                        </p:tav>
                                        <p:tav tm="100000">
                                          <p:val>
                                            <p:strVal val="#ppt_x"/>
                                          </p:val>
                                        </p:tav>
                                      </p:tavLst>
                                    </p:anim>
                                    <p:anim calcmode="lin" valueType="num">
                                      <p:cBhvr additive="base">
                                        <p:cTn id="80"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8" fill="hold" grpId="0" nodeType="clickEffect">
                                  <p:stCondLst>
                                    <p:cond delay="0"/>
                                  </p:stCondLst>
                                  <p:childTnLst>
                                    <p:set>
                                      <p:cBhvr>
                                        <p:cTn id="91" dur="1" fill="hold">
                                          <p:stCondLst>
                                            <p:cond delay="0"/>
                                          </p:stCondLst>
                                        </p:cTn>
                                        <p:tgtEl>
                                          <p:spTgt spid="77"/>
                                        </p:tgtEl>
                                        <p:attrNameLst>
                                          <p:attrName>style.visibility</p:attrName>
                                        </p:attrNameLst>
                                      </p:cBhvr>
                                      <p:to>
                                        <p:strVal val="visible"/>
                                      </p:to>
                                    </p:set>
                                    <p:anim calcmode="lin" valueType="num">
                                      <p:cBhvr additive="base">
                                        <p:cTn id="92" dur="500" fill="hold"/>
                                        <p:tgtEl>
                                          <p:spTgt spid="77"/>
                                        </p:tgtEl>
                                        <p:attrNameLst>
                                          <p:attrName>ppt_x</p:attrName>
                                        </p:attrNameLst>
                                      </p:cBhvr>
                                      <p:tavLst>
                                        <p:tav tm="0">
                                          <p:val>
                                            <p:strVal val="0-#ppt_w/2"/>
                                          </p:val>
                                        </p:tav>
                                        <p:tav tm="100000">
                                          <p:val>
                                            <p:strVal val="#ppt_x"/>
                                          </p:val>
                                        </p:tav>
                                      </p:tavLst>
                                    </p:anim>
                                    <p:anim calcmode="lin" valueType="num">
                                      <p:cBhvr additive="base">
                                        <p:cTn id="93"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75"/>
                                        </p:tgtEl>
                                        <p:attrNameLst>
                                          <p:attrName>style.visibility</p:attrName>
                                        </p:attrNameLst>
                                      </p:cBhvr>
                                      <p:to>
                                        <p:strVal val="visible"/>
                                      </p:to>
                                    </p:set>
                                    <p:anim calcmode="lin" valueType="num">
                                      <p:cBhvr>
                                        <p:cTn id="98" dur="500" fill="hold"/>
                                        <p:tgtEl>
                                          <p:spTgt spid="75"/>
                                        </p:tgtEl>
                                        <p:attrNameLst>
                                          <p:attrName>ppt_w</p:attrName>
                                        </p:attrNameLst>
                                      </p:cBhvr>
                                      <p:tavLst>
                                        <p:tav tm="0">
                                          <p:val>
                                            <p:fltVal val="0"/>
                                          </p:val>
                                        </p:tav>
                                        <p:tav tm="100000">
                                          <p:val>
                                            <p:strVal val="#ppt_w"/>
                                          </p:val>
                                        </p:tav>
                                      </p:tavLst>
                                    </p:anim>
                                    <p:anim calcmode="lin" valueType="num">
                                      <p:cBhvr>
                                        <p:cTn id="99" dur="500" fill="hold"/>
                                        <p:tgtEl>
                                          <p:spTgt spid="75"/>
                                        </p:tgtEl>
                                        <p:attrNameLst>
                                          <p:attrName>ppt_h</p:attrName>
                                        </p:attrNameLst>
                                      </p:cBhvr>
                                      <p:tavLst>
                                        <p:tav tm="0">
                                          <p:val>
                                            <p:fltVal val="0"/>
                                          </p:val>
                                        </p:tav>
                                        <p:tav tm="100000">
                                          <p:val>
                                            <p:strVal val="#ppt_h"/>
                                          </p:val>
                                        </p:tav>
                                      </p:tavLst>
                                    </p:anim>
                                    <p:animEffect transition="in" filter="fade">
                                      <p:cBhvr>
                                        <p:cTn id="100" dur="500"/>
                                        <p:tgtEl>
                                          <p:spTgt spid="75"/>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8" fill="hold" grpId="0" nodeType="clickEffect">
                                  <p:stCondLst>
                                    <p:cond delay="0"/>
                                  </p:stCondLst>
                                  <p:childTnLst>
                                    <p:set>
                                      <p:cBhvr>
                                        <p:cTn id="104" dur="1" fill="hold">
                                          <p:stCondLst>
                                            <p:cond delay="0"/>
                                          </p:stCondLst>
                                        </p:cTn>
                                        <p:tgtEl>
                                          <p:spTgt spid="78"/>
                                        </p:tgtEl>
                                        <p:attrNameLst>
                                          <p:attrName>style.visibility</p:attrName>
                                        </p:attrNameLst>
                                      </p:cBhvr>
                                      <p:to>
                                        <p:strVal val="visible"/>
                                      </p:to>
                                    </p:set>
                                    <p:anim calcmode="lin" valueType="num">
                                      <p:cBhvr additive="base">
                                        <p:cTn id="105" dur="500" fill="hold"/>
                                        <p:tgtEl>
                                          <p:spTgt spid="78"/>
                                        </p:tgtEl>
                                        <p:attrNameLst>
                                          <p:attrName>ppt_x</p:attrName>
                                        </p:attrNameLst>
                                      </p:cBhvr>
                                      <p:tavLst>
                                        <p:tav tm="0">
                                          <p:val>
                                            <p:strVal val="0-#ppt_w/2"/>
                                          </p:val>
                                        </p:tav>
                                        <p:tav tm="100000">
                                          <p:val>
                                            <p:strVal val="#ppt_x"/>
                                          </p:val>
                                        </p:tav>
                                      </p:tavLst>
                                    </p:anim>
                                    <p:anim calcmode="lin" valueType="num">
                                      <p:cBhvr additive="base">
                                        <p:cTn id="106"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44" grpId="0" animBg="1"/>
      <p:bldP spid="19" grpId="0" animBg="1"/>
      <p:bldP spid="48" grpId="0" animBg="1"/>
      <p:bldP spid="63" grpId="0" animBg="1"/>
      <p:bldP spid="68" grpId="0" animBg="1"/>
      <p:bldP spid="69" grpId="0" animBg="1"/>
      <p:bldP spid="70" grpId="0" animBg="1"/>
      <p:bldP spid="73" grpId="0" animBg="1"/>
      <p:bldP spid="74" grpId="0" animBg="1"/>
      <p:bldP spid="75" grpId="0" animBg="1"/>
      <p:bldP spid="76" grpId="0" animBg="1"/>
      <p:bldP spid="77" grpId="0" animBg="1"/>
      <p:bldP spid="78"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Left Arrow Callout 24"/>
          <p:cNvSpPr/>
          <p:nvPr/>
        </p:nvSpPr>
        <p:spPr>
          <a:xfrm>
            <a:off x="11207647" y="949325"/>
            <a:ext cx="838200" cy="5588000"/>
          </a:xfrm>
          <a:prstGeom prst="leftArrowCallou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2800" b="1" dirty="0">
                <a:solidFill>
                  <a:srgbClr val="002060"/>
                </a:solidFill>
                <a:cs typeface="B Badr" panose="00000400000000000000" pitchFamily="2" charset="-78"/>
              </a:rPr>
              <a:t>انواع اعراب ظاهری اسم</a:t>
            </a:r>
          </a:p>
        </p:txBody>
      </p:sp>
      <p:sp>
        <p:nvSpPr>
          <p:cNvPr id="26" name="Flowchart: Stored Data 25"/>
          <p:cNvSpPr/>
          <p:nvPr/>
        </p:nvSpPr>
        <p:spPr>
          <a:xfrm>
            <a:off x="9855200" y="1287953"/>
            <a:ext cx="1612900" cy="901700"/>
          </a:xfrm>
          <a:prstGeom prst="flowChartOnlineStorage">
            <a:avLst/>
          </a:prstGeom>
          <a:gradFill>
            <a:gsLst>
              <a:gs pos="34000">
                <a:schemeClr val="accent1">
                  <a:lumMod val="5000"/>
                  <a:lumOff val="95000"/>
                </a:schemeClr>
              </a:gs>
              <a:gs pos="98000">
                <a:srgbClr val="FF6699"/>
              </a:gs>
              <a:gs pos="100000">
                <a:schemeClr val="accent1">
                  <a:lumMod val="30000"/>
                  <a:lumOff val="70000"/>
                </a:schemeClr>
              </a:gs>
            </a:gsLst>
            <a:lin ang="13500000" scaled="1"/>
          </a:gradFill>
          <a:ln w="12700">
            <a:solidFill>
              <a:schemeClr val="tx1"/>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2060"/>
                </a:solidFill>
                <a:cs typeface="B Badr" panose="00000400000000000000" pitchFamily="2" charset="-78"/>
              </a:rPr>
              <a:t>1-رفع</a:t>
            </a:r>
          </a:p>
        </p:txBody>
      </p:sp>
      <p:sp>
        <p:nvSpPr>
          <p:cNvPr id="49" name="Flowchart: Stored Data 48"/>
          <p:cNvSpPr/>
          <p:nvPr/>
        </p:nvSpPr>
        <p:spPr>
          <a:xfrm>
            <a:off x="9658244" y="3279775"/>
            <a:ext cx="1612900" cy="901700"/>
          </a:xfrm>
          <a:prstGeom prst="flowChartOnlineStorage">
            <a:avLst/>
          </a:prstGeom>
          <a:gradFill>
            <a:gsLst>
              <a:gs pos="34000">
                <a:schemeClr val="accent1">
                  <a:lumMod val="5000"/>
                  <a:lumOff val="95000"/>
                </a:schemeClr>
              </a:gs>
              <a:gs pos="98000">
                <a:srgbClr val="FF6699"/>
              </a:gs>
              <a:gs pos="100000">
                <a:schemeClr val="accent1">
                  <a:lumMod val="30000"/>
                  <a:lumOff val="70000"/>
                </a:schemeClr>
              </a:gs>
            </a:gsLst>
            <a:lin ang="13500000" scaled="1"/>
          </a:gradFill>
          <a:ln w="12700">
            <a:solidFill>
              <a:schemeClr val="tx1"/>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800" dirty="0">
                <a:solidFill>
                  <a:prstClr val="black"/>
                </a:solidFill>
                <a:cs typeface="B Badr" panose="00000400000000000000" pitchFamily="2" charset="-78"/>
              </a:rPr>
              <a:t>2-نصب</a:t>
            </a:r>
          </a:p>
        </p:txBody>
      </p:sp>
      <p:sp>
        <p:nvSpPr>
          <p:cNvPr id="50" name="Flowchart: Stored Data 49"/>
          <p:cNvSpPr/>
          <p:nvPr/>
        </p:nvSpPr>
        <p:spPr>
          <a:xfrm>
            <a:off x="9833964" y="5327650"/>
            <a:ext cx="1612900" cy="901700"/>
          </a:xfrm>
          <a:prstGeom prst="flowChartOnlineStorage">
            <a:avLst/>
          </a:prstGeom>
          <a:gradFill>
            <a:gsLst>
              <a:gs pos="34000">
                <a:schemeClr val="accent1">
                  <a:lumMod val="5000"/>
                  <a:lumOff val="95000"/>
                </a:schemeClr>
              </a:gs>
              <a:gs pos="98000">
                <a:srgbClr val="FF6699"/>
              </a:gs>
              <a:gs pos="100000">
                <a:schemeClr val="accent1">
                  <a:lumMod val="30000"/>
                  <a:lumOff val="70000"/>
                </a:schemeClr>
              </a:gs>
            </a:gsLst>
            <a:lin ang="13500000" scaled="1"/>
          </a:gradFill>
          <a:ln w="12700">
            <a:solidFill>
              <a:schemeClr val="tx1"/>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200" dirty="0">
                <a:solidFill>
                  <a:prstClr val="black"/>
                </a:solidFill>
                <a:cs typeface="B Badr" panose="00000400000000000000" pitchFamily="2" charset="-78"/>
              </a:rPr>
              <a:t>3-جر</a:t>
            </a:r>
          </a:p>
        </p:txBody>
      </p:sp>
      <p:sp>
        <p:nvSpPr>
          <p:cNvPr id="27" name="Pentagon 26"/>
          <p:cNvSpPr/>
          <p:nvPr/>
        </p:nvSpPr>
        <p:spPr>
          <a:xfrm>
            <a:off x="7730294" y="1111978"/>
            <a:ext cx="1867420" cy="584200"/>
          </a:xfrm>
          <a:prstGeom prst="homePlate">
            <a:avLst/>
          </a:prstGeom>
          <a:no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b="1" dirty="0">
                <a:solidFill>
                  <a:srgbClr val="000000"/>
                </a:solidFill>
                <a:latin typeface="B Lotus"/>
                <a:cs typeface="B Badr" panose="00000400000000000000" pitchFamily="2" charset="-78"/>
              </a:rPr>
              <a:t>1-علامت</a:t>
            </a:r>
            <a:r>
              <a:rPr lang="fa-IR" sz="2400" b="1" dirty="0">
                <a:solidFill>
                  <a:srgbClr val="FFFF00"/>
                </a:solidFill>
                <a:latin typeface="B Lotus"/>
                <a:cs typeface="B Badr" panose="00000400000000000000" pitchFamily="2" charset="-78"/>
              </a:rPr>
              <a:t> </a:t>
            </a:r>
            <a:r>
              <a:rPr lang="fa-IR" sz="2400" b="1" dirty="0">
                <a:solidFill>
                  <a:srgbClr val="0070C0"/>
                </a:solidFill>
                <a:latin typeface="B Lotus"/>
                <a:cs typeface="B Badr" panose="00000400000000000000" pitchFamily="2" charset="-78"/>
              </a:rPr>
              <a:t>اصل</a:t>
            </a:r>
            <a:r>
              <a:rPr lang="fa-IR" sz="2400" b="1" dirty="0">
                <a:solidFill>
                  <a:srgbClr val="FFFF00"/>
                </a:solidFill>
                <a:cs typeface="B Badr" panose="00000400000000000000" pitchFamily="2" charset="-78"/>
              </a:rPr>
              <a:t> </a:t>
            </a:r>
          </a:p>
        </p:txBody>
      </p:sp>
      <p:sp>
        <p:nvSpPr>
          <p:cNvPr id="51" name="Pentagon 50"/>
          <p:cNvSpPr/>
          <p:nvPr/>
        </p:nvSpPr>
        <p:spPr>
          <a:xfrm>
            <a:off x="7730294" y="1789113"/>
            <a:ext cx="1867420" cy="584200"/>
          </a:xfrm>
          <a:prstGeom prst="homePlate">
            <a:avLst/>
          </a:prstGeom>
          <a:no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rtl="1"/>
            <a:r>
              <a:rPr lang="fa-IR" sz="2400" b="1" dirty="0">
                <a:solidFill>
                  <a:srgbClr val="000000"/>
                </a:solidFill>
                <a:latin typeface="B Lotus"/>
                <a:cs typeface="B Badr" panose="00000400000000000000" pitchFamily="2" charset="-78"/>
              </a:rPr>
              <a:t>2-علائم </a:t>
            </a:r>
            <a:r>
              <a:rPr lang="fa-IR" sz="2400" b="1" dirty="0">
                <a:solidFill>
                  <a:srgbClr val="FF0000"/>
                </a:solidFill>
                <a:latin typeface="B Lotus"/>
                <a:cs typeface="B Badr" panose="00000400000000000000" pitchFamily="2" charset="-78"/>
              </a:rPr>
              <a:t>فرعی</a:t>
            </a:r>
            <a:r>
              <a:rPr lang="fa-IR" sz="2400" b="1" dirty="0">
                <a:solidFill>
                  <a:prstClr val="white"/>
                </a:solidFill>
                <a:cs typeface="B Badr" panose="00000400000000000000" pitchFamily="2" charset="-78"/>
              </a:rPr>
              <a:t> </a:t>
            </a:r>
          </a:p>
        </p:txBody>
      </p:sp>
      <p:sp>
        <p:nvSpPr>
          <p:cNvPr id="52" name="Pentagon 51"/>
          <p:cNvSpPr/>
          <p:nvPr/>
        </p:nvSpPr>
        <p:spPr>
          <a:xfrm>
            <a:off x="7790824" y="3092450"/>
            <a:ext cx="1867420" cy="584200"/>
          </a:xfrm>
          <a:prstGeom prst="homePlate">
            <a:avLst/>
          </a:prstGeom>
          <a:no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rtl="1"/>
            <a:r>
              <a:rPr lang="fa-IR" sz="2400" b="1" dirty="0">
                <a:solidFill>
                  <a:srgbClr val="000000"/>
                </a:solidFill>
                <a:latin typeface="B Lotus"/>
                <a:cs typeface="B Badr" panose="00000400000000000000" pitchFamily="2" charset="-78"/>
              </a:rPr>
              <a:t>1-علامت </a:t>
            </a:r>
            <a:r>
              <a:rPr lang="fa-IR" sz="2400" b="1" dirty="0">
                <a:solidFill>
                  <a:srgbClr val="0070C0"/>
                </a:solidFill>
                <a:latin typeface="B Lotus"/>
                <a:cs typeface="B Badr" panose="00000400000000000000" pitchFamily="2" charset="-78"/>
              </a:rPr>
              <a:t>اصل</a:t>
            </a:r>
            <a:r>
              <a:rPr lang="fa-IR" sz="2400" b="1" dirty="0">
                <a:solidFill>
                  <a:prstClr val="white"/>
                </a:solidFill>
                <a:cs typeface="B Badr" panose="00000400000000000000" pitchFamily="2" charset="-78"/>
              </a:rPr>
              <a:t> </a:t>
            </a:r>
          </a:p>
        </p:txBody>
      </p:sp>
      <p:sp>
        <p:nvSpPr>
          <p:cNvPr id="53" name="Pentagon 52"/>
          <p:cNvSpPr/>
          <p:nvPr/>
        </p:nvSpPr>
        <p:spPr>
          <a:xfrm>
            <a:off x="7790824" y="3743325"/>
            <a:ext cx="1867420" cy="584200"/>
          </a:xfrm>
          <a:prstGeom prst="homePlate">
            <a:avLst/>
          </a:prstGeom>
          <a:no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rtl="1"/>
            <a:r>
              <a:rPr lang="fa-IR" sz="2400" b="1" dirty="0">
                <a:solidFill>
                  <a:srgbClr val="000000"/>
                </a:solidFill>
                <a:latin typeface="B Lotus"/>
                <a:cs typeface="B Badr" panose="00000400000000000000" pitchFamily="2" charset="-78"/>
              </a:rPr>
              <a:t>2-علائم </a:t>
            </a:r>
            <a:r>
              <a:rPr lang="fa-IR" sz="2400" b="1" dirty="0">
                <a:solidFill>
                  <a:srgbClr val="FF0000"/>
                </a:solidFill>
                <a:latin typeface="B Lotus"/>
                <a:cs typeface="B Badr" panose="00000400000000000000" pitchFamily="2" charset="-78"/>
              </a:rPr>
              <a:t>فرعی</a:t>
            </a:r>
            <a:r>
              <a:rPr lang="fa-IR" sz="2400" b="1" dirty="0">
                <a:solidFill>
                  <a:prstClr val="white"/>
                </a:solidFill>
                <a:cs typeface="B Badr" panose="00000400000000000000" pitchFamily="2" charset="-78"/>
              </a:rPr>
              <a:t> </a:t>
            </a:r>
          </a:p>
        </p:txBody>
      </p:sp>
      <p:sp>
        <p:nvSpPr>
          <p:cNvPr id="54" name="Pentagon 53"/>
          <p:cNvSpPr/>
          <p:nvPr/>
        </p:nvSpPr>
        <p:spPr>
          <a:xfrm>
            <a:off x="7790824" y="5086310"/>
            <a:ext cx="1867420" cy="584200"/>
          </a:xfrm>
          <a:prstGeom prst="homePlate">
            <a:avLst/>
          </a:prstGeom>
          <a:no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rtl="1"/>
            <a:r>
              <a:rPr lang="fa-IR" sz="2400" b="1" dirty="0">
                <a:solidFill>
                  <a:srgbClr val="000000"/>
                </a:solidFill>
                <a:latin typeface="B Lotus"/>
                <a:cs typeface="B Badr" panose="00000400000000000000" pitchFamily="2" charset="-78"/>
              </a:rPr>
              <a:t>1-علامت</a:t>
            </a:r>
            <a:r>
              <a:rPr lang="fa-IR" sz="2400" b="1" dirty="0">
                <a:solidFill>
                  <a:srgbClr val="0070C0"/>
                </a:solidFill>
                <a:latin typeface="B Lotus"/>
                <a:cs typeface="B Badr" panose="00000400000000000000" pitchFamily="2" charset="-78"/>
              </a:rPr>
              <a:t> اصل</a:t>
            </a:r>
            <a:r>
              <a:rPr lang="fa-IR" sz="2400" b="1" dirty="0">
                <a:solidFill>
                  <a:srgbClr val="0070C0"/>
                </a:solidFill>
                <a:cs typeface="B Badr" panose="00000400000000000000" pitchFamily="2" charset="-78"/>
              </a:rPr>
              <a:t> </a:t>
            </a:r>
          </a:p>
        </p:txBody>
      </p:sp>
      <p:sp>
        <p:nvSpPr>
          <p:cNvPr id="55" name="Pentagon 54"/>
          <p:cNvSpPr/>
          <p:nvPr/>
        </p:nvSpPr>
        <p:spPr>
          <a:xfrm>
            <a:off x="7790824" y="5737185"/>
            <a:ext cx="1867420" cy="584200"/>
          </a:xfrm>
          <a:prstGeom prst="homePlate">
            <a:avLst/>
          </a:prstGeom>
          <a:no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rtl="1"/>
            <a:r>
              <a:rPr lang="fa-IR" sz="2400" b="1" dirty="0">
                <a:solidFill>
                  <a:srgbClr val="000000"/>
                </a:solidFill>
                <a:latin typeface="B Lotus"/>
                <a:cs typeface="B Badr" panose="00000400000000000000" pitchFamily="2" charset="-78"/>
              </a:rPr>
              <a:t>2-علائم </a:t>
            </a:r>
            <a:r>
              <a:rPr lang="fa-IR" sz="2400" b="1" dirty="0">
                <a:solidFill>
                  <a:srgbClr val="FF0000"/>
                </a:solidFill>
                <a:latin typeface="B Lotus"/>
                <a:cs typeface="B Badr" panose="00000400000000000000" pitchFamily="2" charset="-78"/>
              </a:rPr>
              <a:t>فرعی</a:t>
            </a:r>
            <a:r>
              <a:rPr lang="fa-IR" sz="2400" b="1" dirty="0">
                <a:solidFill>
                  <a:prstClr val="white"/>
                </a:solidFill>
                <a:cs typeface="B Badr" panose="00000400000000000000" pitchFamily="2" charset="-78"/>
              </a:rPr>
              <a:t> </a:t>
            </a:r>
          </a:p>
        </p:txBody>
      </p:sp>
      <p:sp>
        <p:nvSpPr>
          <p:cNvPr id="30" name="Rounded Rectangle 29"/>
          <p:cNvSpPr/>
          <p:nvPr/>
        </p:nvSpPr>
        <p:spPr>
          <a:xfrm>
            <a:off x="5801543" y="1085890"/>
            <a:ext cx="1728240" cy="584200"/>
          </a:xfrm>
          <a:prstGeom prst="roundRect">
            <a:avLst/>
          </a:prstGeom>
          <a:gradFill>
            <a:gsLst>
              <a:gs pos="0">
                <a:schemeClr val="accent1">
                  <a:lumMod val="5000"/>
                  <a:lumOff val="95000"/>
                </a:schemeClr>
              </a:gs>
              <a:gs pos="75000">
                <a:srgbClr val="FFFF00"/>
              </a:gs>
              <a:gs pos="100000">
                <a:schemeClr val="accent1">
                  <a:lumMod val="30000"/>
                  <a:lumOff val="70000"/>
                </a:schemeClr>
              </a:gs>
            </a:gsLst>
            <a:lin ang="135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000000"/>
                </a:solidFill>
                <a:latin typeface="B Lotus"/>
                <a:cs typeface="B Badr" panose="00000400000000000000" pitchFamily="2" charset="-78"/>
              </a:rPr>
              <a:t>ضمه (ـُ)</a:t>
            </a:r>
            <a:r>
              <a:rPr lang="fa-IR" sz="2400" dirty="0">
                <a:cs typeface="B Badr" panose="00000400000000000000" pitchFamily="2" charset="-78"/>
              </a:rPr>
              <a:t> </a:t>
            </a:r>
          </a:p>
        </p:txBody>
      </p:sp>
      <p:sp>
        <p:nvSpPr>
          <p:cNvPr id="56" name="Rounded Rectangle 55"/>
          <p:cNvSpPr/>
          <p:nvPr/>
        </p:nvSpPr>
        <p:spPr>
          <a:xfrm>
            <a:off x="532263" y="1736765"/>
            <a:ext cx="6997520" cy="584200"/>
          </a:xfrm>
          <a:prstGeom prst="roundRect">
            <a:avLst/>
          </a:prstGeom>
          <a:gradFill>
            <a:gsLst>
              <a:gs pos="0">
                <a:schemeClr val="accent1">
                  <a:lumMod val="5000"/>
                  <a:lumOff val="95000"/>
                </a:schemeClr>
              </a:gs>
              <a:gs pos="75000">
                <a:srgbClr val="FFFF00"/>
              </a:gs>
              <a:gs pos="100000">
                <a:schemeClr val="accent1">
                  <a:lumMod val="30000"/>
                  <a:lumOff val="70000"/>
                </a:schemeClr>
              </a:gs>
            </a:gsLst>
            <a:lin ang="135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solidFill>
                  <a:srgbClr val="000000"/>
                </a:solidFill>
                <a:latin typeface="B Lotus"/>
                <a:cs typeface="B Badr" panose="00000400000000000000" pitchFamily="2" charset="-78"/>
              </a:rPr>
              <a:t>الف (در مثنّی)، واو(در جمع مذکّر سالم و اسماء ستّه)</a:t>
            </a:r>
            <a:r>
              <a:rPr lang="fa-IR" sz="2800" b="1" dirty="0">
                <a:cs typeface="B Badr" panose="00000400000000000000" pitchFamily="2" charset="-78"/>
              </a:rPr>
              <a:t> </a:t>
            </a:r>
            <a:endParaRPr lang="fa-IR" sz="2400" b="1" dirty="0"/>
          </a:p>
        </p:txBody>
      </p:sp>
      <p:sp>
        <p:nvSpPr>
          <p:cNvPr id="57" name="Rounded Rectangle 56"/>
          <p:cNvSpPr/>
          <p:nvPr/>
        </p:nvSpPr>
        <p:spPr>
          <a:xfrm>
            <a:off x="5801543" y="3057525"/>
            <a:ext cx="1728240" cy="584200"/>
          </a:xfrm>
          <a:prstGeom prst="roundRect">
            <a:avLst/>
          </a:prstGeom>
          <a:gradFill>
            <a:gsLst>
              <a:gs pos="0">
                <a:schemeClr val="accent1">
                  <a:lumMod val="5000"/>
                  <a:lumOff val="95000"/>
                </a:schemeClr>
              </a:gs>
              <a:gs pos="75000">
                <a:srgbClr val="FFFF00"/>
              </a:gs>
              <a:gs pos="100000">
                <a:schemeClr val="accent1">
                  <a:lumMod val="30000"/>
                  <a:lumOff val="70000"/>
                </a:schemeClr>
              </a:gs>
            </a:gsLst>
            <a:lin ang="135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0000"/>
                </a:solidFill>
                <a:latin typeface="B Lotus"/>
                <a:cs typeface="B Badr" panose="00000400000000000000" pitchFamily="2" charset="-78"/>
              </a:rPr>
              <a:t>فتحه (ـَ)</a:t>
            </a:r>
            <a:r>
              <a:rPr lang="fa-IR" sz="2800" dirty="0">
                <a:cs typeface="B Badr" panose="00000400000000000000" pitchFamily="2" charset="-78"/>
              </a:rPr>
              <a:t> </a:t>
            </a:r>
          </a:p>
        </p:txBody>
      </p:sp>
      <p:sp>
        <p:nvSpPr>
          <p:cNvPr id="58" name="Rounded Rectangle 57"/>
          <p:cNvSpPr/>
          <p:nvPr/>
        </p:nvSpPr>
        <p:spPr>
          <a:xfrm>
            <a:off x="532263" y="3730625"/>
            <a:ext cx="7010220" cy="584200"/>
          </a:xfrm>
          <a:prstGeom prst="roundRect">
            <a:avLst/>
          </a:prstGeom>
          <a:gradFill>
            <a:gsLst>
              <a:gs pos="0">
                <a:schemeClr val="accent1">
                  <a:lumMod val="5000"/>
                  <a:lumOff val="95000"/>
                </a:schemeClr>
              </a:gs>
              <a:gs pos="75000">
                <a:srgbClr val="FFFF00"/>
              </a:gs>
              <a:gs pos="100000">
                <a:schemeClr val="accent1">
                  <a:lumMod val="30000"/>
                  <a:lumOff val="70000"/>
                </a:schemeClr>
              </a:gs>
            </a:gsLst>
            <a:lin ang="135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200" b="1" dirty="0">
                <a:solidFill>
                  <a:srgbClr val="000000"/>
                </a:solidFill>
                <a:latin typeface="B Lotus"/>
                <a:cs typeface="B Badr" panose="00000400000000000000" pitchFamily="2" charset="-78"/>
              </a:rPr>
              <a:t>الف (در اسماء ستّه)، یاء (در مثنّی و جمع مذکّر سالم)، کسره (در جمع مؤنّث سالم)</a:t>
            </a:r>
            <a:r>
              <a:rPr lang="fa-IR" sz="2200" b="1" dirty="0">
                <a:cs typeface="B Badr" panose="00000400000000000000" pitchFamily="2" charset="-78"/>
              </a:rPr>
              <a:t> </a:t>
            </a:r>
          </a:p>
        </p:txBody>
      </p:sp>
      <p:sp>
        <p:nvSpPr>
          <p:cNvPr id="59" name="Rounded Rectangle 58"/>
          <p:cNvSpPr/>
          <p:nvPr/>
        </p:nvSpPr>
        <p:spPr>
          <a:xfrm>
            <a:off x="5801543" y="5051385"/>
            <a:ext cx="1728240" cy="584200"/>
          </a:xfrm>
          <a:prstGeom prst="roundRect">
            <a:avLst/>
          </a:prstGeom>
          <a:gradFill>
            <a:gsLst>
              <a:gs pos="0">
                <a:schemeClr val="accent1">
                  <a:lumMod val="5000"/>
                  <a:lumOff val="95000"/>
                </a:schemeClr>
              </a:gs>
              <a:gs pos="75000">
                <a:srgbClr val="FFFF00"/>
              </a:gs>
              <a:gs pos="100000">
                <a:schemeClr val="accent1">
                  <a:lumMod val="30000"/>
                  <a:lumOff val="70000"/>
                </a:schemeClr>
              </a:gs>
            </a:gsLst>
            <a:lin ang="135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000000"/>
                </a:solidFill>
                <a:latin typeface="B Lotus"/>
                <a:cs typeface="B Badr" panose="00000400000000000000" pitchFamily="2" charset="-78"/>
              </a:rPr>
              <a:t>کسره (ـِ)</a:t>
            </a:r>
            <a:r>
              <a:rPr lang="fa-IR" sz="2400" dirty="0">
                <a:cs typeface="B Badr" panose="00000400000000000000" pitchFamily="2" charset="-78"/>
              </a:rPr>
              <a:t> </a:t>
            </a:r>
          </a:p>
        </p:txBody>
      </p:sp>
      <p:sp>
        <p:nvSpPr>
          <p:cNvPr id="60" name="Rounded Rectangle 59"/>
          <p:cNvSpPr/>
          <p:nvPr/>
        </p:nvSpPr>
        <p:spPr>
          <a:xfrm>
            <a:off x="532263" y="5772110"/>
            <a:ext cx="6973068" cy="584200"/>
          </a:xfrm>
          <a:prstGeom prst="roundRect">
            <a:avLst/>
          </a:prstGeom>
          <a:gradFill>
            <a:gsLst>
              <a:gs pos="0">
                <a:schemeClr val="accent1">
                  <a:lumMod val="5000"/>
                  <a:lumOff val="95000"/>
                </a:schemeClr>
              </a:gs>
              <a:gs pos="75000">
                <a:srgbClr val="FFFF00"/>
              </a:gs>
              <a:gs pos="100000">
                <a:schemeClr val="accent1">
                  <a:lumMod val="30000"/>
                  <a:lumOff val="70000"/>
                </a:schemeClr>
              </a:gs>
            </a:gsLst>
            <a:lin ang="135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600" dirty="0">
                <a:solidFill>
                  <a:srgbClr val="000000"/>
                </a:solidFill>
                <a:latin typeface="B Lotus"/>
                <a:cs typeface="B Badr" panose="00000400000000000000" pitchFamily="2" charset="-78"/>
              </a:rPr>
              <a:t>یاء (در مثنّی، جمع مذکّر سالم، اسماء ستّه،) فتحه (در غیر منصرف)</a:t>
            </a:r>
            <a:r>
              <a:rPr lang="fa-IR" sz="2600" dirty="0">
                <a:cs typeface="B Badr" panose="00000400000000000000" pitchFamily="2" charset="-78"/>
              </a:rPr>
              <a:t> </a:t>
            </a:r>
          </a:p>
        </p:txBody>
      </p:sp>
      <p:sp>
        <p:nvSpPr>
          <p:cNvPr id="3" name="Flowchart: Magnetic Disk 2"/>
          <p:cNvSpPr/>
          <p:nvPr/>
        </p:nvSpPr>
        <p:spPr>
          <a:xfrm>
            <a:off x="10200183" y="420315"/>
            <a:ext cx="1938728" cy="405185"/>
          </a:xfrm>
          <a:prstGeom prst="flowChartMagneticDisk">
            <a:avLst/>
          </a:prstGeom>
          <a:gradFill>
            <a:gsLst>
              <a:gs pos="0">
                <a:schemeClr val="accent1">
                  <a:lumMod val="5000"/>
                  <a:lumOff val="95000"/>
                </a:schemeClr>
              </a:gs>
              <a:gs pos="75000">
                <a:srgbClr val="2DFF8C"/>
              </a:gs>
              <a:gs pos="100000">
                <a:schemeClr val="accent1">
                  <a:lumMod val="30000"/>
                  <a:lumOff val="70000"/>
                </a:schemeClr>
              </a:gs>
            </a:gsLst>
            <a:lin ang="135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rgbClr val="002060"/>
                </a:solidFill>
                <a:cs typeface="B Titr" panose="00000700000000000000" pitchFamily="2" charset="-78"/>
              </a:rPr>
              <a:t>1- معرب</a:t>
            </a:r>
          </a:p>
        </p:txBody>
      </p:sp>
      <p:sp>
        <p:nvSpPr>
          <p:cNvPr id="22" name="Cube 21">
            <a:extLst>
              <a:ext uri="{FF2B5EF4-FFF2-40B4-BE49-F238E27FC236}">
                <a16:creationId xmlns="" xmlns:a16="http://schemas.microsoft.com/office/drawing/2014/main" id="{F2A3F281-89B0-4FC3-87A3-DF04E58E5D27}"/>
              </a:ext>
            </a:extLst>
          </p:cNvPr>
          <p:cNvSpPr/>
          <p:nvPr/>
        </p:nvSpPr>
        <p:spPr>
          <a:xfrm>
            <a:off x="10238283" y="14990"/>
            <a:ext cx="1938728" cy="405325"/>
          </a:xfrm>
          <a:prstGeom prst="cube">
            <a:avLst/>
          </a:prstGeom>
          <a:gradFill>
            <a:gsLst>
              <a:gs pos="0">
                <a:schemeClr val="accent1">
                  <a:lumMod val="5000"/>
                  <a:lumOff val="95000"/>
                </a:schemeClr>
              </a:gs>
              <a:gs pos="75000">
                <a:srgbClr val="2DFF8C"/>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السادس</a:t>
            </a:r>
          </a:p>
        </p:txBody>
      </p:sp>
      <p:sp>
        <p:nvSpPr>
          <p:cNvPr id="23" name="Flowchart: Multidocument 22"/>
          <p:cNvSpPr/>
          <p:nvPr/>
        </p:nvSpPr>
        <p:spPr>
          <a:xfrm>
            <a:off x="4963621" y="5736"/>
            <a:ext cx="2313479" cy="669442"/>
          </a:xfrm>
          <a:prstGeom prst="flowChartMultidocument">
            <a:avLst/>
          </a:prstGeom>
          <a:solidFill>
            <a:srgbClr val="D5FB97"/>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fa-IR" sz="2400" dirty="0">
                <a:solidFill>
                  <a:srgbClr val="002060"/>
                </a:solidFill>
                <a:cs typeface="B Badr" panose="00000400000000000000" pitchFamily="2" charset="-78"/>
              </a:rPr>
              <a:t>المعرب والمبنی</a:t>
            </a:r>
          </a:p>
        </p:txBody>
      </p:sp>
      <p:sp>
        <p:nvSpPr>
          <p:cNvPr id="28"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92880924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out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righ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p:cTn id="29" dur="500" fill="hold"/>
                                        <p:tgtEl>
                                          <p:spTgt spid="51"/>
                                        </p:tgtEl>
                                        <p:attrNameLst>
                                          <p:attrName>ppt_w</p:attrName>
                                        </p:attrNameLst>
                                      </p:cBhvr>
                                      <p:tavLst>
                                        <p:tav tm="0">
                                          <p:val>
                                            <p:fltVal val="0"/>
                                          </p:val>
                                        </p:tav>
                                        <p:tav tm="100000">
                                          <p:val>
                                            <p:strVal val="#ppt_w"/>
                                          </p:val>
                                        </p:tav>
                                      </p:tavLst>
                                    </p:anim>
                                    <p:anim calcmode="lin" valueType="num">
                                      <p:cBhvr>
                                        <p:cTn id="30" dur="500" fill="hold"/>
                                        <p:tgtEl>
                                          <p:spTgt spid="51"/>
                                        </p:tgtEl>
                                        <p:attrNameLst>
                                          <p:attrName>ppt_h</p:attrName>
                                        </p:attrNameLst>
                                      </p:cBhvr>
                                      <p:tavLst>
                                        <p:tav tm="0">
                                          <p:val>
                                            <p:fltVal val="0"/>
                                          </p:val>
                                        </p:tav>
                                        <p:tav tm="100000">
                                          <p:val>
                                            <p:strVal val="#ppt_h"/>
                                          </p:val>
                                        </p:tav>
                                      </p:tavLst>
                                    </p:anim>
                                    <p:animEffect transition="in" filter="fade">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p:cTn id="43" dur="500" fill="hold"/>
                                        <p:tgtEl>
                                          <p:spTgt spid="56"/>
                                        </p:tgtEl>
                                        <p:attrNameLst>
                                          <p:attrName>ppt_w</p:attrName>
                                        </p:attrNameLst>
                                      </p:cBhvr>
                                      <p:tavLst>
                                        <p:tav tm="0">
                                          <p:val>
                                            <p:fltVal val="0"/>
                                          </p:val>
                                        </p:tav>
                                        <p:tav tm="100000">
                                          <p:val>
                                            <p:strVal val="#ppt_w"/>
                                          </p:val>
                                        </p:tav>
                                      </p:tavLst>
                                    </p:anim>
                                    <p:anim calcmode="lin" valueType="num">
                                      <p:cBhvr>
                                        <p:cTn id="44" dur="500" fill="hold"/>
                                        <p:tgtEl>
                                          <p:spTgt spid="56"/>
                                        </p:tgtEl>
                                        <p:attrNameLst>
                                          <p:attrName>ppt_h</p:attrName>
                                        </p:attrNameLst>
                                      </p:cBhvr>
                                      <p:tavLst>
                                        <p:tav tm="0">
                                          <p:val>
                                            <p:fltVal val="0"/>
                                          </p:val>
                                        </p:tav>
                                        <p:tav tm="100000">
                                          <p:val>
                                            <p:strVal val="#ppt_h"/>
                                          </p:val>
                                        </p:tav>
                                      </p:tavLst>
                                    </p:anim>
                                    <p:animEffect transition="in" filter="fade">
                                      <p:cBhvr>
                                        <p:cTn id="45" dur="500"/>
                                        <p:tgtEl>
                                          <p:spTgt spid="5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ipe(right)">
                                      <p:cBhvr>
                                        <p:cTn id="50" dur="500"/>
                                        <p:tgtEl>
                                          <p:spTgt spid="4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p:cTn id="67" dur="500" fill="hold"/>
                                        <p:tgtEl>
                                          <p:spTgt spid="57"/>
                                        </p:tgtEl>
                                        <p:attrNameLst>
                                          <p:attrName>ppt_w</p:attrName>
                                        </p:attrNameLst>
                                      </p:cBhvr>
                                      <p:tavLst>
                                        <p:tav tm="0">
                                          <p:val>
                                            <p:fltVal val="0"/>
                                          </p:val>
                                        </p:tav>
                                        <p:tav tm="100000">
                                          <p:val>
                                            <p:strVal val="#ppt_w"/>
                                          </p:val>
                                        </p:tav>
                                      </p:tavLst>
                                    </p:anim>
                                    <p:anim calcmode="lin" valueType="num">
                                      <p:cBhvr>
                                        <p:cTn id="68" dur="500" fill="hold"/>
                                        <p:tgtEl>
                                          <p:spTgt spid="57"/>
                                        </p:tgtEl>
                                        <p:attrNameLst>
                                          <p:attrName>ppt_h</p:attrName>
                                        </p:attrNameLst>
                                      </p:cBhvr>
                                      <p:tavLst>
                                        <p:tav tm="0">
                                          <p:val>
                                            <p:fltVal val="0"/>
                                          </p:val>
                                        </p:tav>
                                        <p:tav tm="100000">
                                          <p:val>
                                            <p:strVal val="#ppt_h"/>
                                          </p:val>
                                        </p:tav>
                                      </p:tavLst>
                                    </p:anim>
                                    <p:animEffect transition="in" filter="fade">
                                      <p:cBhvr>
                                        <p:cTn id="69" dur="500"/>
                                        <p:tgtEl>
                                          <p:spTgt spid="57"/>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right)">
                                      <p:cBhvr>
                                        <p:cTn id="79" dur="500"/>
                                        <p:tgtEl>
                                          <p:spTgt spid="50"/>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anim calcmode="lin" valueType="num">
                                      <p:cBhvr>
                                        <p:cTn id="84" dur="500" fill="hold"/>
                                        <p:tgtEl>
                                          <p:spTgt spid="54"/>
                                        </p:tgtEl>
                                        <p:attrNameLst>
                                          <p:attrName>ppt_w</p:attrName>
                                        </p:attrNameLst>
                                      </p:cBhvr>
                                      <p:tavLst>
                                        <p:tav tm="0">
                                          <p:val>
                                            <p:fltVal val="0"/>
                                          </p:val>
                                        </p:tav>
                                        <p:tav tm="100000">
                                          <p:val>
                                            <p:strVal val="#ppt_w"/>
                                          </p:val>
                                        </p:tav>
                                      </p:tavLst>
                                    </p:anim>
                                    <p:anim calcmode="lin" valueType="num">
                                      <p:cBhvr>
                                        <p:cTn id="85" dur="500" fill="hold"/>
                                        <p:tgtEl>
                                          <p:spTgt spid="54"/>
                                        </p:tgtEl>
                                        <p:attrNameLst>
                                          <p:attrName>ppt_h</p:attrName>
                                        </p:attrNameLst>
                                      </p:cBhvr>
                                      <p:tavLst>
                                        <p:tav tm="0">
                                          <p:val>
                                            <p:fltVal val="0"/>
                                          </p:val>
                                        </p:tav>
                                        <p:tav tm="100000">
                                          <p:val>
                                            <p:strVal val="#ppt_h"/>
                                          </p:val>
                                        </p:tav>
                                      </p:tavLst>
                                    </p:anim>
                                    <p:animEffect transition="in" filter="fade">
                                      <p:cBhvr>
                                        <p:cTn id="86" dur="500"/>
                                        <p:tgtEl>
                                          <p:spTgt spid="54"/>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500" fill="hold"/>
                                        <p:tgtEl>
                                          <p:spTgt spid="55"/>
                                        </p:tgtEl>
                                        <p:attrNameLst>
                                          <p:attrName>ppt_w</p:attrName>
                                        </p:attrNameLst>
                                      </p:cBhvr>
                                      <p:tavLst>
                                        <p:tav tm="0">
                                          <p:val>
                                            <p:fltVal val="0"/>
                                          </p:val>
                                        </p:tav>
                                        <p:tav tm="100000">
                                          <p:val>
                                            <p:strVal val="#ppt_w"/>
                                          </p:val>
                                        </p:tav>
                                      </p:tavLst>
                                    </p:anim>
                                    <p:anim calcmode="lin" valueType="num">
                                      <p:cBhvr>
                                        <p:cTn id="90" dur="500" fill="hold"/>
                                        <p:tgtEl>
                                          <p:spTgt spid="55"/>
                                        </p:tgtEl>
                                        <p:attrNameLst>
                                          <p:attrName>ppt_h</p:attrName>
                                        </p:attrNameLst>
                                      </p:cBhvr>
                                      <p:tavLst>
                                        <p:tav tm="0">
                                          <p:val>
                                            <p:fltVal val="0"/>
                                          </p:val>
                                        </p:tav>
                                        <p:tav tm="100000">
                                          <p:val>
                                            <p:strVal val="#ppt_h"/>
                                          </p:val>
                                        </p:tav>
                                      </p:tavLst>
                                    </p:anim>
                                    <p:animEffect transition="in" filter="fade">
                                      <p:cBhvr>
                                        <p:cTn id="91" dur="500"/>
                                        <p:tgtEl>
                                          <p:spTgt spid="55"/>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p:cTn id="96" dur="500" fill="hold"/>
                                        <p:tgtEl>
                                          <p:spTgt spid="59"/>
                                        </p:tgtEl>
                                        <p:attrNameLst>
                                          <p:attrName>ppt_w</p:attrName>
                                        </p:attrNameLst>
                                      </p:cBhvr>
                                      <p:tavLst>
                                        <p:tav tm="0">
                                          <p:val>
                                            <p:fltVal val="0"/>
                                          </p:val>
                                        </p:tav>
                                        <p:tav tm="100000">
                                          <p:val>
                                            <p:strVal val="#ppt_w"/>
                                          </p:val>
                                        </p:tav>
                                      </p:tavLst>
                                    </p:anim>
                                    <p:anim calcmode="lin" valueType="num">
                                      <p:cBhvr>
                                        <p:cTn id="97" dur="500" fill="hold"/>
                                        <p:tgtEl>
                                          <p:spTgt spid="59"/>
                                        </p:tgtEl>
                                        <p:attrNameLst>
                                          <p:attrName>ppt_h</p:attrName>
                                        </p:attrNameLst>
                                      </p:cBhvr>
                                      <p:tavLst>
                                        <p:tav tm="0">
                                          <p:val>
                                            <p:fltVal val="0"/>
                                          </p:val>
                                        </p:tav>
                                        <p:tav tm="100000">
                                          <p:val>
                                            <p:strVal val="#ppt_h"/>
                                          </p:val>
                                        </p:tav>
                                      </p:tavLst>
                                    </p:anim>
                                    <p:animEffect transition="in" filter="fade">
                                      <p:cBhvr>
                                        <p:cTn id="98" dur="500"/>
                                        <p:tgtEl>
                                          <p:spTgt spid="5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60"/>
                                        </p:tgtEl>
                                        <p:attrNameLst>
                                          <p:attrName>style.visibility</p:attrName>
                                        </p:attrNameLst>
                                      </p:cBhvr>
                                      <p:to>
                                        <p:strVal val="visible"/>
                                      </p:to>
                                    </p:set>
                                    <p:anim calcmode="lin" valueType="num">
                                      <p:cBhvr>
                                        <p:cTn id="101" dur="500" fill="hold"/>
                                        <p:tgtEl>
                                          <p:spTgt spid="60"/>
                                        </p:tgtEl>
                                        <p:attrNameLst>
                                          <p:attrName>ppt_w</p:attrName>
                                        </p:attrNameLst>
                                      </p:cBhvr>
                                      <p:tavLst>
                                        <p:tav tm="0">
                                          <p:val>
                                            <p:fltVal val="0"/>
                                          </p:val>
                                        </p:tav>
                                        <p:tav tm="100000">
                                          <p:val>
                                            <p:strVal val="#ppt_w"/>
                                          </p:val>
                                        </p:tav>
                                      </p:tavLst>
                                    </p:anim>
                                    <p:anim calcmode="lin" valueType="num">
                                      <p:cBhvr>
                                        <p:cTn id="102" dur="500" fill="hold"/>
                                        <p:tgtEl>
                                          <p:spTgt spid="60"/>
                                        </p:tgtEl>
                                        <p:attrNameLst>
                                          <p:attrName>ppt_h</p:attrName>
                                        </p:attrNameLst>
                                      </p:cBhvr>
                                      <p:tavLst>
                                        <p:tav tm="0">
                                          <p:val>
                                            <p:fltVal val="0"/>
                                          </p:val>
                                        </p:tav>
                                        <p:tav tm="100000">
                                          <p:val>
                                            <p:strVal val="#ppt_h"/>
                                          </p:val>
                                        </p:tav>
                                      </p:tavLst>
                                    </p:anim>
                                    <p:animEffect transition="in" filter="fade">
                                      <p:cBhvr>
                                        <p:cTn id="10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49" grpId="0" animBg="1"/>
      <p:bldP spid="50" grpId="0" animBg="1"/>
      <p:bldP spid="27" grpId="0" animBg="1"/>
      <p:bldP spid="51" grpId="0" animBg="1"/>
      <p:bldP spid="52" grpId="0" animBg="1"/>
      <p:bldP spid="53" grpId="0" animBg="1"/>
      <p:bldP spid="54" grpId="0" animBg="1"/>
      <p:bldP spid="55" grpId="0" animBg="1"/>
      <p:bldP spid="30" grpId="0" animBg="1"/>
      <p:bldP spid="56" grpId="0" animBg="1"/>
      <p:bldP spid="57" grpId="0" animBg="1"/>
      <p:bldP spid="58" grpId="0" animBg="1"/>
      <p:bldP spid="59" grpId="0" animBg="1"/>
      <p:bldP spid="60" grpId="0" animBg="1"/>
      <p:bldP spid="3"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Left Arrow Callout 24"/>
          <p:cNvSpPr/>
          <p:nvPr/>
        </p:nvSpPr>
        <p:spPr>
          <a:xfrm>
            <a:off x="11207647" y="949325"/>
            <a:ext cx="838200" cy="5588000"/>
          </a:xfrm>
          <a:prstGeom prst="leftArrowCallou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3200" b="1" dirty="0">
                <a:solidFill>
                  <a:srgbClr val="002060"/>
                </a:solidFill>
                <a:cs typeface="B Badr" panose="00000400000000000000" pitchFamily="2" charset="-78"/>
              </a:rPr>
              <a:t>2-اعراب تقدیری</a:t>
            </a:r>
          </a:p>
        </p:txBody>
      </p:sp>
      <p:sp>
        <p:nvSpPr>
          <p:cNvPr id="30" name="Rounded Rectangle 29"/>
          <p:cNvSpPr/>
          <p:nvPr/>
        </p:nvSpPr>
        <p:spPr>
          <a:xfrm>
            <a:off x="9637284" y="1075254"/>
            <a:ext cx="1728240" cy="584200"/>
          </a:xfrm>
          <a:prstGeom prst="roundRect">
            <a:avLst/>
          </a:prstGeom>
          <a:noFill/>
          <a:ln w="38100">
            <a:solidFill>
              <a:srgbClr val="FF6699"/>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000000"/>
                </a:solidFill>
                <a:cs typeface="B Badr" panose="00000400000000000000" pitchFamily="2" charset="-78"/>
              </a:rPr>
              <a:t>1-منقوص</a:t>
            </a:r>
            <a:r>
              <a:rPr lang="fa-IR" sz="2400" dirty="0">
                <a:cs typeface="B Badr" panose="00000400000000000000" pitchFamily="2" charset="-78"/>
              </a:rPr>
              <a:t> </a:t>
            </a:r>
          </a:p>
        </p:txBody>
      </p:sp>
      <p:sp>
        <p:nvSpPr>
          <p:cNvPr id="57" name="Rounded Rectangle 56"/>
          <p:cNvSpPr/>
          <p:nvPr/>
        </p:nvSpPr>
        <p:spPr>
          <a:xfrm>
            <a:off x="9637284" y="2797702"/>
            <a:ext cx="1728240" cy="584200"/>
          </a:xfrm>
          <a:prstGeom prst="roundRect">
            <a:avLst/>
          </a:prstGeom>
          <a:noFill/>
          <a:ln w="38100">
            <a:solidFill>
              <a:srgbClr val="FF6699"/>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0000"/>
                </a:solidFill>
                <a:latin typeface="B Lotus"/>
                <a:cs typeface="B Badr" panose="00000400000000000000" pitchFamily="2" charset="-78"/>
              </a:rPr>
              <a:t>2-مقصور</a:t>
            </a:r>
            <a:endParaRPr lang="fa-IR" sz="2800" dirty="0">
              <a:cs typeface="B Badr" panose="00000400000000000000" pitchFamily="2" charset="-78"/>
            </a:endParaRPr>
          </a:p>
        </p:txBody>
      </p:sp>
      <p:sp>
        <p:nvSpPr>
          <p:cNvPr id="59" name="Rounded Rectangle 58"/>
          <p:cNvSpPr/>
          <p:nvPr/>
        </p:nvSpPr>
        <p:spPr>
          <a:xfrm>
            <a:off x="9637284" y="4107756"/>
            <a:ext cx="1728240" cy="584200"/>
          </a:xfrm>
          <a:prstGeom prst="roundRect">
            <a:avLst/>
          </a:prstGeom>
          <a:noFill/>
          <a:ln w="38100">
            <a:solidFill>
              <a:srgbClr val="FF6699"/>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0000"/>
                </a:solidFill>
                <a:cs typeface="B Badr" panose="00000400000000000000" pitchFamily="2" charset="-78"/>
              </a:rPr>
              <a:t>3-مضاف به یاء متکلم</a:t>
            </a:r>
            <a:endParaRPr lang="fa-IR" dirty="0">
              <a:cs typeface="B Badr" panose="00000400000000000000" pitchFamily="2" charset="-78"/>
            </a:endParaRPr>
          </a:p>
        </p:txBody>
      </p:sp>
      <p:sp>
        <p:nvSpPr>
          <p:cNvPr id="20" name="Rounded Rectangle 19"/>
          <p:cNvSpPr/>
          <p:nvPr/>
        </p:nvSpPr>
        <p:spPr>
          <a:xfrm>
            <a:off x="9703319" y="5661025"/>
            <a:ext cx="1728240" cy="584200"/>
          </a:xfrm>
          <a:prstGeom prst="roundRect">
            <a:avLst/>
          </a:prstGeom>
          <a:noFill/>
          <a:ln w="38100">
            <a:solidFill>
              <a:srgbClr val="FF6699"/>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rgbClr val="000000"/>
                </a:solidFill>
                <a:latin typeface="B Lotus"/>
                <a:cs typeface="B Badr" panose="00000400000000000000" pitchFamily="2" charset="-78"/>
              </a:rPr>
              <a:t>4-اسم موقوف علیه</a:t>
            </a:r>
            <a:endParaRPr lang="fa-IR" sz="2000" dirty="0">
              <a:cs typeface="B Badr" panose="00000400000000000000" pitchFamily="2" charset="-78"/>
            </a:endParaRPr>
          </a:p>
        </p:txBody>
      </p:sp>
      <p:cxnSp>
        <p:nvCxnSpPr>
          <p:cNvPr id="21" name="Straight Arrow Connector 20"/>
          <p:cNvCxnSpPr/>
          <p:nvPr/>
        </p:nvCxnSpPr>
        <p:spPr>
          <a:xfrm flipH="1" flipV="1">
            <a:off x="8464722" y="1044689"/>
            <a:ext cx="1134462" cy="339611"/>
          </a:xfrm>
          <a:prstGeom prst="straightConnector1">
            <a:avLst/>
          </a:prstGeom>
          <a:ln w="38100">
            <a:solidFill>
              <a:srgbClr val="002060"/>
            </a:solidFill>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8478462" y="1408966"/>
            <a:ext cx="1134462" cy="547366"/>
          </a:xfrm>
          <a:prstGeom prst="straightConnector1">
            <a:avLst/>
          </a:prstGeom>
          <a:ln w="38100">
            <a:solidFill>
              <a:srgbClr val="002060"/>
            </a:solidFill>
            <a:tailEnd type="arrow"/>
          </a:ln>
        </p:spPr>
        <p:style>
          <a:lnRef idx="1">
            <a:schemeClr val="dk1"/>
          </a:lnRef>
          <a:fillRef idx="0">
            <a:schemeClr val="dk1"/>
          </a:fillRef>
          <a:effectRef idx="0">
            <a:schemeClr val="dk1"/>
          </a:effectRef>
          <a:fontRef idx="minor">
            <a:schemeClr val="tx1"/>
          </a:fontRef>
        </p:style>
      </p:cxnSp>
      <p:sp>
        <p:nvSpPr>
          <p:cNvPr id="23" name="Rounded Rectangle 22"/>
          <p:cNvSpPr/>
          <p:nvPr/>
        </p:nvSpPr>
        <p:spPr>
          <a:xfrm>
            <a:off x="7035800" y="794789"/>
            <a:ext cx="1336999" cy="504000"/>
          </a:xfrm>
          <a:prstGeom prst="roundRect">
            <a:avLst/>
          </a:prstGeom>
          <a:solidFill>
            <a:srgbClr val="F8FAA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chemeClr val="accent6">
                    <a:lumMod val="50000"/>
                  </a:schemeClr>
                </a:solidFill>
                <a:cs typeface="B Badr" panose="00000400000000000000" pitchFamily="2" charset="-78"/>
              </a:rPr>
              <a:t>1-فتحه</a:t>
            </a:r>
          </a:p>
        </p:txBody>
      </p:sp>
      <p:sp>
        <p:nvSpPr>
          <p:cNvPr id="24" name="Rounded Rectangle 23"/>
          <p:cNvSpPr/>
          <p:nvPr/>
        </p:nvSpPr>
        <p:spPr>
          <a:xfrm>
            <a:off x="7076922" y="1679666"/>
            <a:ext cx="1349700" cy="504000"/>
          </a:xfrm>
          <a:prstGeom prst="roundRect">
            <a:avLst/>
          </a:prstGeom>
          <a:solidFill>
            <a:srgbClr val="F8FAA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rgbClr val="CF7133">
                    <a:lumMod val="50000"/>
                  </a:srgbClr>
                </a:solidFill>
                <a:cs typeface="B Badr" panose="00000400000000000000" pitchFamily="2" charset="-78"/>
              </a:rPr>
              <a:t>2-ضمه وکسره</a:t>
            </a:r>
            <a:endParaRPr lang="fa-IR" dirty="0">
              <a:cs typeface="B Badr" panose="00000400000000000000" pitchFamily="2" charset="-78"/>
            </a:endParaRPr>
          </a:p>
        </p:txBody>
      </p:sp>
      <p:sp>
        <p:nvSpPr>
          <p:cNvPr id="28" name="Pentagon 27"/>
          <p:cNvSpPr/>
          <p:nvPr/>
        </p:nvSpPr>
        <p:spPr>
          <a:xfrm>
            <a:off x="2489200" y="766675"/>
            <a:ext cx="4522240" cy="720000"/>
          </a:xfrm>
          <a:prstGeom prst="homePlat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002060"/>
                </a:solidFill>
                <a:cs typeface="B Badr" panose="00000400000000000000" pitchFamily="2" charset="-78"/>
              </a:rPr>
              <a:t>ظاهر می شود</a:t>
            </a:r>
            <a:r>
              <a:rPr lang="fa-IR" sz="2400" dirty="0">
                <a:solidFill>
                  <a:schemeClr val="accent6">
                    <a:lumMod val="50000"/>
                  </a:schemeClr>
                </a:solidFill>
                <a:cs typeface="B Badr" panose="00000400000000000000" pitchFamily="2" charset="-78"/>
              </a:rPr>
              <a:t>. </a:t>
            </a:r>
          </a:p>
          <a:p>
            <a:pPr algn="ctr"/>
            <a:r>
              <a:rPr lang="fa-IR" sz="2400" dirty="0">
                <a:solidFill>
                  <a:srgbClr val="C00000"/>
                </a:solidFill>
                <a:cs typeface="B Badr" panose="00000400000000000000" pitchFamily="2" charset="-78"/>
              </a:rPr>
              <a:t>مانند: رأَیت القاضیَ </a:t>
            </a:r>
            <a:endParaRPr lang="fa-IR" sz="2000" dirty="0">
              <a:solidFill>
                <a:srgbClr val="C00000"/>
              </a:solidFill>
              <a:cs typeface="B Badr" panose="00000400000000000000" pitchFamily="2" charset="-78"/>
            </a:endParaRPr>
          </a:p>
        </p:txBody>
      </p:sp>
      <p:sp>
        <p:nvSpPr>
          <p:cNvPr id="29" name="Pentagon 28"/>
          <p:cNvSpPr/>
          <p:nvPr/>
        </p:nvSpPr>
        <p:spPr>
          <a:xfrm>
            <a:off x="2489200" y="1596332"/>
            <a:ext cx="4546600" cy="720000"/>
          </a:xfrm>
          <a:prstGeom prst="homePlat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latin typeface="B Lotus"/>
                <a:cs typeface="B Badr" panose="00000400000000000000" pitchFamily="2" charset="-78"/>
              </a:rPr>
              <a:t>مقدّر می شوند</a:t>
            </a:r>
            <a:r>
              <a:rPr lang="fa-IR" sz="2400" dirty="0">
                <a:solidFill>
                  <a:srgbClr val="002060"/>
                </a:solidFill>
                <a:latin typeface="B Lotus"/>
                <a:cs typeface="B Badr" panose="00000400000000000000" pitchFamily="2" charset="-78"/>
              </a:rPr>
              <a:t>. </a:t>
            </a:r>
          </a:p>
          <a:p>
            <a:pPr algn="ctr" rtl="1"/>
            <a:r>
              <a:rPr lang="fa-IR" sz="2400" dirty="0">
                <a:solidFill>
                  <a:srgbClr val="C00000"/>
                </a:solidFill>
                <a:latin typeface="B Lotus"/>
                <a:cs typeface="B Badr" panose="00000400000000000000" pitchFamily="2" charset="-78"/>
              </a:rPr>
              <a:t>مانند: جاء القاضی، مررت بالقا</a:t>
            </a:r>
            <a:r>
              <a:rPr lang="fa-IR" sz="2400" dirty="0">
                <a:solidFill>
                  <a:srgbClr val="C00000"/>
                </a:solidFill>
                <a:latin typeface="Microsoft Uighur"/>
                <a:cs typeface="B Badr" panose="00000400000000000000" pitchFamily="2" charset="-78"/>
              </a:rPr>
              <a:t>ضي</a:t>
            </a:r>
            <a:r>
              <a:rPr lang="fa-IR" sz="2400" dirty="0">
                <a:solidFill>
                  <a:srgbClr val="C00000"/>
                </a:solidFill>
                <a:cs typeface="B Badr" panose="00000400000000000000" pitchFamily="2" charset="-78"/>
              </a:rPr>
              <a:t> </a:t>
            </a:r>
          </a:p>
        </p:txBody>
      </p:sp>
      <p:cxnSp>
        <p:nvCxnSpPr>
          <p:cNvPr id="31" name="Straight Arrow Connector 30"/>
          <p:cNvCxnSpPr/>
          <p:nvPr/>
        </p:nvCxnSpPr>
        <p:spPr>
          <a:xfrm flipH="1">
            <a:off x="7277100" y="3073289"/>
            <a:ext cx="2360184" cy="0"/>
          </a:xfrm>
          <a:prstGeom prst="straightConnector1">
            <a:avLst/>
          </a:prstGeom>
          <a:ln w="38100">
            <a:solidFill>
              <a:srgbClr val="002060"/>
            </a:solidFill>
            <a:tailEnd type="arrow"/>
          </a:ln>
        </p:spPr>
        <p:style>
          <a:lnRef idx="1">
            <a:schemeClr val="dk1"/>
          </a:lnRef>
          <a:fillRef idx="0">
            <a:schemeClr val="dk1"/>
          </a:fillRef>
          <a:effectRef idx="0">
            <a:schemeClr val="dk1"/>
          </a:effectRef>
          <a:fontRef idx="minor">
            <a:schemeClr val="tx1"/>
          </a:fontRef>
        </p:style>
      </p:cxnSp>
      <p:sp>
        <p:nvSpPr>
          <p:cNvPr id="32" name="Pentagon 31"/>
          <p:cNvSpPr/>
          <p:nvPr/>
        </p:nvSpPr>
        <p:spPr>
          <a:xfrm>
            <a:off x="2489200" y="2746652"/>
            <a:ext cx="4546600" cy="720000"/>
          </a:xfrm>
          <a:prstGeom prst="homePlat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همه حرکات مقدّر می شود. </a:t>
            </a:r>
          </a:p>
          <a:p>
            <a:pPr algn="ctr" rtl="1"/>
            <a:r>
              <a:rPr lang="fa-IR" sz="2400" b="1" dirty="0">
                <a:solidFill>
                  <a:srgbClr val="C00000"/>
                </a:solidFill>
                <a:cs typeface="B Badr" panose="00000400000000000000" pitchFamily="2" charset="-78"/>
              </a:rPr>
              <a:t>مانند: جاء عیسی، رأَیت عیسی، مررت بعیسی </a:t>
            </a:r>
          </a:p>
        </p:txBody>
      </p:sp>
      <p:cxnSp>
        <p:nvCxnSpPr>
          <p:cNvPr id="33" name="Straight Arrow Connector 32"/>
          <p:cNvCxnSpPr/>
          <p:nvPr/>
        </p:nvCxnSpPr>
        <p:spPr>
          <a:xfrm flipH="1">
            <a:off x="7252740" y="4389423"/>
            <a:ext cx="2360184" cy="0"/>
          </a:xfrm>
          <a:prstGeom prst="straightConnector1">
            <a:avLst/>
          </a:prstGeom>
          <a:ln w="38100">
            <a:solidFill>
              <a:srgbClr val="002060"/>
            </a:solidFill>
            <a:tailEnd type="arrow"/>
          </a:ln>
        </p:spPr>
        <p:style>
          <a:lnRef idx="1">
            <a:schemeClr val="dk1"/>
          </a:lnRef>
          <a:fillRef idx="0">
            <a:schemeClr val="dk1"/>
          </a:fillRef>
          <a:effectRef idx="0">
            <a:schemeClr val="dk1"/>
          </a:effectRef>
          <a:fontRef idx="minor">
            <a:schemeClr val="tx1"/>
          </a:fontRef>
        </p:style>
      </p:cxnSp>
      <p:sp>
        <p:nvSpPr>
          <p:cNvPr id="34" name="Pentagon 33"/>
          <p:cNvSpPr/>
          <p:nvPr/>
        </p:nvSpPr>
        <p:spPr>
          <a:xfrm>
            <a:off x="2489199" y="5917124"/>
            <a:ext cx="4176713" cy="720000"/>
          </a:xfrm>
          <a:prstGeom prst="homePlat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dirty="0">
                <a:solidFill>
                  <a:srgbClr val="002060"/>
                </a:solidFill>
                <a:cs typeface="B Badr" panose="00000400000000000000" pitchFamily="2" charset="-78"/>
              </a:rPr>
              <a:t>تمام اعرابها در آن مقدّر می شود. </a:t>
            </a:r>
          </a:p>
          <a:p>
            <a:pPr algn="ctr" rtl="1"/>
            <a:r>
              <a:rPr lang="fa-IR" sz="2400" dirty="0">
                <a:solidFill>
                  <a:srgbClr val="FF0000"/>
                </a:solidFill>
                <a:cs typeface="B Badr" panose="00000400000000000000" pitchFamily="2" charset="-78"/>
              </a:rPr>
              <a:t>مانند: جاء زید -مررتُ بزید </a:t>
            </a:r>
            <a:endParaRPr lang="fa-IR" sz="2400" b="1" dirty="0">
              <a:solidFill>
                <a:srgbClr val="FF0000"/>
              </a:solidFill>
              <a:cs typeface="B Badr" panose="00000400000000000000" pitchFamily="2" charset="-78"/>
            </a:endParaRPr>
          </a:p>
        </p:txBody>
      </p:sp>
      <p:cxnSp>
        <p:nvCxnSpPr>
          <p:cNvPr id="35" name="Straight Arrow Connector 34"/>
          <p:cNvCxnSpPr/>
          <p:nvPr/>
        </p:nvCxnSpPr>
        <p:spPr>
          <a:xfrm flipH="1" flipV="1">
            <a:off x="8877300" y="5461000"/>
            <a:ext cx="759984" cy="488860"/>
          </a:xfrm>
          <a:prstGeom prst="straightConnector1">
            <a:avLst/>
          </a:prstGeom>
          <a:ln w="38100">
            <a:solidFill>
              <a:srgbClr val="002060"/>
            </a:solidFill>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flipH="1">
            <a:off x="8877300" y="5989959"/>
            <a:ext cx="759984" cy="273683"/>
          </a:xfrm>
          <a:prstGeom prst="straightConnector1">
            <a:avLst/>
          </a:prstGeom>
          <a:ln w="38100">
            <a:solidFill>
              <a:srgbClr val="002060"/>
            </a:solidFill>
            <a:tailEnd type="arrow"/>
          </a:ln>
        </p:spPr>
        <p:style>
          <a:lnRef idx="1">
            <a:schemeClr val="dk1"/>
          </a:lnRef>
          <a:fillRef idx="0">
            <a:schemeClr val="dk1"/>
          </a:fillRef>
          <a:effectRef idx="0">
            <a:schemeClr val="dk1"/>
          </a:effectRef>
          <a:fontRef idx="minor">
            <a:schemeClr val="tx1"/>
          </a:fontRef>
        </p:style>
      </p:cxnSp>
      <p:sp>
        <p:nvSpPr>
          <p:cNvPr id="37" name="Rounded Rectangle 36"/>
          <p:cNvSpPr/>
          <p:nvPr/>
        </p:nvSpPr>
        <p:spPr>
          <a:xfrm>
            <a:off x="6624860" y="5098882"/>
            <a:ext cx="2268000" cy="648000"/>
          </a:xfrm>
          <a:prstGeom prst="roundRect">
            <a:avLst/>
          </a:prstGeom>
          <a:solidFill>
            <a:srgbClr val="F8FAAC"/>
          </a:solidFill>
          <a:ln w="38100">
            <a:solidFill>
              <a:srgbClr val="33FF8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chemeClr val="accent6">
                    <a:lumMod val="50000"/>
                  </a:schemeClr>
                </a:solidFill>
                <a:cs typeface="B Badr" panose="00000400000000000000" pitchFamily="2" charset="-78"/>
              </a:rPr>
              <a:t>1-اگر آخرش تنوین به همراه الف باشد</a:t>
            </a:r>
          </a:p>
        </p:txBody>
      </p:sp>
      <p:sp>
        <p:nvSpPr>
          <p:cNvPr id="38" name="Rounded Rectangle 37"/>
          <p:cNvSpPr/>
          <p:nvPr/>
        </p:nvSpPr>
        <p:spPr>
          <a:xfrm>
            <a:off x="6665913" y="5953124"/>
            <a:ext cx="2268000" cy="648000"/>
          </a:xfrm>
          <a:prstGeom prst="roundRect">
            <a:avLst/>
          </a:prstGeom>
          <a:solidFill>
            <a:srgbClr val="F8FAAC"/>
          </a:solidFill>
          <a:ln w="38100">
            <a:solidFill>
              <a:srgbClr val="33FF8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rgbClr val="CF7133">
                    <a:lumMod val="50000"/>
                  </a:srgbClr>
                </a:solidFill>
                <a:cs typeface="B Badr" panose="00000400000000000000" pitchFamily="2" charset="-78"/>
              </a:rPr>
              <a:t>2-در سایر موارد</a:t>
            </a:r>
            <a:endParaRPr lang="fa-IR" sz="2000" b="1" dirty="0">
              <a:cs typeface="B Badr" panose="00000400000000000000" pitchFamily="2" charset="-78"/>
            </a:endParaRPr>
          </a:p>
        </p:txBody>
      </p:sp>
      <p:sp>
        <p:nvSpPr>
          <p:cNvPr id="42" name="Pentagon 41"/>
          <p:cNvSpPr/>
          <p:nvPr/>
        </p:nvSpPr>
        <p:spPr>
          <a:xfrm>
            <a:off x="2464840" y="5094636"/>
            <a:ext cx="4160020" cy="720000"/>
          </a:xfrm>
          <a:prstGeom prst="homePlat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200" b="1" dirty="0">
                <a:solidFill>
                  <a:srgbClr val="002060"/>
                </a:solidFill>
                <a:cs typeface="B Badr" panose="00000400000000000000" pitchFamily="2" charset="-78"/>
              </a:rPr>
              <a:t>آخرش تبدیل به الف می شود.</a:t>
            </a:r>
            <a:br>
              <a:rPr lang="fa-IR" sz="2200" b="1" dirty="0">
                <a:solidFill>
                  <a:srgbClr val="002060"/>
                </a:solidFill>
                <a:cs typeface="B Badr" panose="00000400000000000000" pitchFamily="2" charset="-78"/>
              </a:rPr>
            </a:br>
            <a:r>
              <a:rPr lang="fa-IR" sz="2400" dirty="0">
                <a:solidFill>
                  <a:srgbClr val="002060"/>
                </a:solidFill>
                <a:cs typeface="B Badr" panose="00000400000000000000" pitchFamily="2" charset="-78"/>
              </a:rPr>
              <a:t>م</a:t>
            </a:r>
            <a:r>
              <a:rPr lang="fa-IR" sz="2400" dirty="0">
                <a:solidFill>
                  <a:srgbClr val="FF0000"/>
                </a:solidFill>
                <a:cs typeface="B Badr" panose="00000400000000000000" pitchFamily="2" charset="-78"/>
              </a:rPr>
              <a:t>انند: رأیت محمداً =رأیت محمدا </a:t>
            </a:r>
            <a:endParaRPr lang="fa-IR" dirty="0">
              <a:solidFill>
                <a:srgbClr val="FF0000"/>
              </a:solidFill>
              <a:cs typeface="B Badr" panose="00000400000000000000" pitchFamily="2" charset="-78"/>
            </a:endParaRPr>
          </a:p>
        </p:txBody>
      </p:sp>
      <p:sp>
        <p:nvSpPr>
          <p:cNvPr id="43" name="Pentagon 42"/>
          <p:cNvSpPr/>
          <p:nvPr/>
        </p:nvSpPr>
        <p:spPr>
          <a:xfrm>
            <a:off x="2479522" y="3994886"/>
            <a:ext cx="4546600" cy="720000"/>
          </a:xfrm>
          <a:prstGeom prst="homePlat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همه حرکات مقدّر می شود. </a:t>
            </a:r>
          </a:p>
          <a:p>
            <a:pPr algn="ctr" rtl="1"/>
            <a:r>
              <a:rPr lang="fa-IR" sz="2200" b="1" dirty="0">
                <a:solidFill>
                  <a:srgbClr val="FF0000"/>
                </a:solidFill>
                <a:cs typeface="B Badr" panose="00000400000000000000" pitchFamily="2" charset="-78"/>
              </a:rPr>
              <a:t>مانند: جاء غلامی، رأیت غلامی، مررت بغلامی </a:t>
            </a:r>
          </a:p>
        </p:txBody>
      </p:sp>
      <p:sp>
        <p:nvSpPr>
          <p:cNvPr id="27" name="Cube 26">
            <a:extLst>
              <a:ext uri="{FF2B5EF4-FFF2-40B4-BE49-F238E27FC236}">
                <a16:creationId xmlns="" xmlns:a16="http://schemas.microsoft.com/office/drawing/2014/main" id="{F2A3F281-89B0-4FC3-87A3-DF04E58E5D27}"/>
              </a:ext>
            </a:extLst>
          </p:cNvPr>
          <p:cNvSpPr/>
          <p:nvPr/>
        </p:nvSpPr>
        <p:spPr>
          <a:xfrm>
            <a:off x="10238283" y="14990"/>
            <a:ext cx="1938728" cy="405325"/>
          </a:xfrm>
          <a:prstGeom prst="cube">
            <a:avLst/>
          </a:prstGeom>
          <a:gradFill>
            <a:gsLst>
              <a:gs pos="0">
                <a:schemeClr val="accent1">
                  <a:lumMod val="5000"/>
                  <a:lumOff val="95000"/>
                </a:schemeClr>
              </a:gs>
              <a:gs pos="75000">
                <a:srgbClr val="2DFF8C"/>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السادس</a:t>
            </a:r>
          </a:p>
        </p:txBody>
      </p:sp>
      <p:sp>
        <p:nvSpPr>
          <p:cNvPr id="39" name="Flowchart: Multidocument 38"/>
          <p:cNvSpPr/>
          <p:nvPr/>
        </p:nvSpPr>
        <p:spPr>
          <a:xfrm>
            <a:off x="4963621" y="5736"/>
            <a:ext cx="2313479" cy="669442"/>
          </a:xfrm>
          <a:prstGeom prst="flowChartMultidocument">
            <a:avLst/>
          </a:prstGeom>
          <a:solidFill>
            <a:srgbClr val="D5FB97"/>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fa-IR" sz="2400" dirty="0">
                <a:solidFill>
                  <a:srgbClr val="002060"/>
                </a:solidFill>
                <a:cs typeface="B Badr" panose="00000400000000000000" pitchFamily="2" charset="-78"/>
              </a:rPr>
              <a:t>المعرب والمبنی</a:t>
            </a:r>
          </a:p>
        </p:txBody>
      </p:sp>
      <p:sp>
        <p:nvSpPr>
          <p:cNvPr id="40" name="Flowchart: Magnetic Disk 39"/>
          <p:cNvSpPr/>
          <p:nvPr/>
        </p:nvSpPr>
        <p:spPr>
          <a:xfrm>
            <a:off x="10200183" y="420315"/>
            <a:ext cx="1938728" cy="405185"/>
          </a:xfrm>
          <a:prstGeom prst="flowChartMagneticDisk">
            <a:avLst/>
          </a:prstGeom>
          <a:gradFill>
            <a:gsLst>
              <a:gs pos="0">
                <a:schemeClr val="accent1">
                  <a:lumMod val="5000"/>
                  <a:lumOff val="95000"/>
                </a:schemeClr>
              </a:gs>
              <a:gs pos="75000">
                <a:srgbClr val="2DFF8C"/>
              </a:gs>
              <a:gs pos="100000">
                <a:schemeClr val="accent1">
                  <a:lumMod val="30000"/>
                  <a:lumOff val="70000"/>
                </a:schemeClr>
              </a:gs>
            </a:gsLst>
            <a:lin ang="135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rgbClr val="002060"/>
                </a:solidFill>
                <a:cs typeface="B Titr" panose="00000700000000000000" pitchFamily="2" charset="-78"/>
              </a:rPr>
              <a:t>1- معرب</a:t>
            </a:r>
          </a:p>
        </p:txBody>
      </p:sp>
      <p:sp>
        <p:nvSpPr>
          <p:cNvPr id="44"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77924300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heel(1)">
                                      <p:cBhvr>
                                        <p:cTn id="12" dur="75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0-#ppt_w/2"/>
                                          </p:val>
                                        </p:tav>
                                        <p:tav tm="100000">
                                          <p:val>
                                            <p:strVal val="#ppt_x"/>
                                          </p:val>
                                        </p:tav>
                                      </p:tavLst>
                                    </p:anim>
                                    <p:anim calcmode="lin" valueType="num">
                                      <p:cBhvr additive="base">
                                        <p:cTn id="4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heel(1)">
                                      <p:cBhvr>
                                        <p:cTn id="53" dur="750"/>
                                        <p:tgtEl>
                                          <p:spTgt spid="5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right)">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0-#ppt_w/2"/>
                                          </p:val>
                                        </p:tav>
                                        <p:tav tm="100000">
                                          <p:val>
                                            <p:strVal val="#ppt_x"/>
                                          </p:val>
                                        </p:tav>
                                      </p:tavLst>
                                    </p:anim>
                                    <p:anim calcmode="lin" valueType="num">
                                      <p:cBhvr additive="base">
                                        <p:cTn id="6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wheel(1)">
                                      <p:cBhvr>
                                        <p:cTn id="69" dur="750"/>
                                        <p:tgtEl>
                                          <p:spTgt spid="5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right)">
                                      <p:cBhvr>
                                        <p:cTn id="74" dur="500"/>
                                        <p:tgtEl>
                                          <p:spTgt spid="33"/>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500" fill="hold"/>
                                        <p:tgtEl>
                                          <p:spTgt spid="43"/>
                                        </p:tgtEl>
                                        <p:attrNameLst>
                                          <p:attrName>ppt_x</p:attrName>
                                        </p:attrNameLst>
                                      </p:cBhvr>
                                      <p:tavLst>
                                        <p:tav tm="0">
                                          <p:val>
                                            <p:strVal val="0-#ppt_w/2"/>
                                          </p:val>
                                        </p:tav>
                                        <p:tav tm="100000">
                                          <p:val>
                                            <p:strVal val="#ppt_x"/>
                                          </p:val>
                                        </p:tav>
                                      </p:tavLst>
                                    </p:anim>
                                    <p:anim calcmode="lin" valueType="num">
                                      <p:cBhvr additive="base">
                                        <p:cTn id="8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heel(1)">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wipe(down)">
                                      <p:cBhvr>
                                        <p:cTn id="90" dur="500"/>
                                        <p:tgtEl>
                                          <p:spTgt spid="35"/>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p:cTn id="95" dur="500" fill="hold"/>
                                        <p:tgtEl>
                                          <p:spTgt spid="37"/>
                                        </p:tgtEl>
                                        <p:attrNameLst>
                                          <p:attrName>ppt_w</p:attrName>
                                        </p:attrNameLst>
                                      </p:cBhvr>
                                      <p:tavLst>
                                        <p:tav tm="0">
                                          <p:val>
                                            <p:fltVal val="0"/>
                                          </p:val>
                                        </p:tav>
                                        <p:tav tm="100000">
                                          <p:val>
                                            <p:strVal val="#ppt_w"/>
                                          </p:val>
                                        </p:tav>
                                      </p:tavLst>
                                    </p:anim>
                                    <p:anim calcmode="lin" valueType="num">
                                      <p:cBhvr>
                                        <p:cTn id="96" dur="500" fill="hold"/>
                                        <p:tgtEl>
                                          <p:spTgt spid="37"/>
                                        </p:tgtEl>
                                        <p:attrNameLst>
                                          <p:attrName>ppt_h</p:attrName>
                                        </p:attrNameLst>
                                      </p:cBhvr>
                                      <p:tavLst>
                                        <p:tav tm="0">
                                          <p:val>
                                            <p:fltVal val="0"/>
                                          </p:val>
                                        </p:tav>
                                        <p:tav tm="100000">
                                          <p:val>
                                            <p:strVal val="#ppt_h"/>
                                          </p:val>
                                        </p:tav>
                                      </p:tavLst>
                                    </p:anim>
                                    <p:animEffect transition="in" filter="fade">
                                      <p:cBhvr>
                                        <p:cTn id="97" dur="500"/>
                                        <p:tgtEl>
                                          <p:spTgt spid="37"/>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8" fill="hold" grpId="0" nodeType="clickEffect">
                                  <p:stCondLst>
                                    <p:cond delay="0"/>
                                  </p:stCondLst>
                                  <p:childTnLst>
                                    <p:set>
                                      <p:cBhvr>
                                        <p:cTn id="101" dur="1" fill="hold">
                                          <p:stCondLst>
                                            <p:cond delay="0"/>
                                          </p:stCondLst>
                                        </p:cTn>
                                        <p:tgtEl>
                                          <p:spTgt spid="42"/>
                                        </p:tgtEl>
                                        <p:attrNameLst>
                                          <p:attrName>style.visibility</p:attrName>
                                        </p:attrNameLst>
                                      </p:cBhvr>
                                      <p:to>
                                        <p:strVal val="visible"/>
                                      </p:to>
                                    </p:set>
                                    <p:anim calcmode="lin" valueType="num">
                                      <p:cBhvr additive="base">
                                        <p:cTn id="102" dur="500" fill="hold"/>
                                        <p:tgtEl>
                                          <p:spTgt spid="42"/>
                                        </p:tgtEl>
                                        <p:attrNameLst>
                                          <p:attrName>ppt_x</p:attrName>
                                        </p:attrNameLst>
                                      </p:cBhvr>
                                      <p:tavLst>
                                        <p:tav tm="0">
                                          <p:val>
                                            <p:strVal val="0-#ppt_w/2"/>
                                          </p:val>
                                        </p:tav>
                                        <p:tav tm="100000">
                                          <p:val>
                                            <p:strVal val="#ppt_x"/>
                                          </p:val>
                                        </p:tav>
                                      </p:tavLst>
                                    </p:anim>
                                    <p:anim calcmode="lin" valueType="num">
                                      <p:cBhvr additive="base">
                                        <p:cTn id="103"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nodeType="click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wipe(up)">
                                      <p:cBhvr>
                                        <p:cTn id="108" dur="500"/>
                                        <p:tgtEl>
                                          <p:spTgt spid="36"/>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38"/>
                                        </p:tgtEl>
                                        <p:attrNameLst>
                                          <p:attrName>style.visibility</p:attrName>
                                        </p:attrNameLst>
                                      </p:cBhvr>
                                      <p:to>
                                        <p:strVal val="visible"/>
                                      </p:to>
                                    </p:set>
                                    <p:anim calcmode="lin" valueType="num">
                                      <p:cBhvr>
                                        <p:cTn id="113" dur="500" fill="hold"/>
                                        <p:tgtEl>
                                          <p:spTgt spid="38"/>
                                        </p:tgtEl>
                                        <p:attrNameLst>
                                          <p:attrName>ppt_w</p:attrName>
                                        </p:attrNameLst>
                                      </p:cBhvr>
                                      <p:tavLst>
                                        <p:tav tm="0">
                                          <p:val>
                                            <p:fltVal val="0"/>
                                          </p:val>
                                        </p:tav>
                                        <p:tav tm="100000">
                                          <p:val>
                                            <p:strVal val="#ppt_w"/>
                                          </p:val>
                                        </p:tav>
                                      </p:tavLst>
                                    </p:anim>
                                    <p:anim calcmode="lin" valueType="num">
                                      <p:cBhvr>
                                        <p:cTn id="114" dur="500" fill="hold"/>
                                        <p:tgtEl>
                                          <p:spTgt spid="38"/>
                                        </p:tgtEl>
                                        <p:attrNameLst>
                                          <p:attrName>ppt_h</p:attrName>
                                        </p:attrNameLst>
                                      </p:cBhvr>
                                      <p:tavLst>
                                        <p:tav tm="0">
                                          <p:val>
                                            <p:fltVal val="0"/>
                                          </p:val>
                                        </p:tav>
                                        <p:tav tm="100000">
                                          <p:val>
                                            <p:strVal val="#ppt_h"/>
                                          </p:val>
                                        </p:tav>
                                      </p:tavLst>
                                    </p:anim>
                                    <p:animEffect transition="in" filter="fade">
                                      <p:cBhvr>
                                        <p:cTn id="115" dur="500"/>
                                        <p:tgtEl>
                                          <p:spTgt spid="38"/>
                                        </p:tgtEl>
                                      </p:cBhvr>
                                    </p:animEffect>
                                  </p:child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additive="base">
                                        <p:cTn id="120" dur="500" fill="hold"/>
                                        <p:tgtEl>
                                          <p:spTgt spid="34"/>
                                        </p:tgtEl>
                                        <p:attrNameLst>
                                          <p:attrName>ppt_x</p:attrName>
                                        </p:attrNameLst>
                                      </p:cBhvr>
                                      <p:tavLst>
                                        <p:tav tm="0">
                                          <p:val>
                                            <p:strVal val="0-#ppt_w/2"/>
                                          </p:val>
                                        </p:tav>
                                        <p:tav tm="100000">
                                          <p:val>
                                            <p:strVal val="#ppt_x"/>
                                          </p:val>
                                        </p:tav>
                                      </p:tavLst>
                                    </p:anim>
                                    <p:anim calcmode="lin" valueType="num">
                                      <p:cBhvr additive="base">
                                        <p:cTn id="121"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0" animBg="1"/>
      <p:bldP spid="57" grpId="0" animBg="1"/>
      <p:bldP spid="59" grpId="0" animBg="1"/>
      <p:bldP spid="20" grpId="0" animBg="1"/>
      <p:bldP spid="23" grpId="0" animBg="1"/>
      <p:bldP spid="24" grpId="0" animBg="1"/>
      <p:bldP spid="28" grpId="0" animBg="1"/>
      <p:bldP spid="29" grpId="0" animBg="1"/>
      <p:bldP spid="32" grpId="0" animBg="1"/>
      <p:bldP spid="34" grpId="0" animBg="1"/>
      <p:bldP spid="37" grpId="0" animBg="1"/>
      <p:bldP spid="38" grpId="0" animBg="1"/>
      <p:bldP spid="42" grpId="0" animBg="1"/>
      <p:bldP spid="43"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Left Arrow Callout 24"/>
          <p:cNvSpPr/>
          <p:nvPr/>
        </p:nvSpPr>
        <p:spPr>
          <a:xfrm>
            <a:off x="11207647" y="949325"/>
            <a:ext cx="838200" cy="5588000"/>
          </a:xfrm>
          <a:prstGeom prst="leftArrowCallou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3200" b="1" dirty="0">
                <a:solidFill>
                  <a:srgbClr val="002060"/>
                </a:solidFill>
                <a:cs typeface="B Badr" panose="00000400000000000000" pitchFamily="2" charset="-78"/>
              </a:rPr>
              <a:t>2-اعراب تقدیری</a:t>
            </a:r>
          </a:p>
        </p:txBody>
      </p:sp>
      <p:sp>
        <p:nvSpPr>
          <p:cNvPr id="30" name="Rounded Rectangle 29"/>
          <p:cNvSpPr/>
          <p:nvPr/>
        </p:nvSpPr>
        <p:spPr>
          <a:xfrm>
            <a:off x="9637284" y="1075254"/>
            <a:ext cx="1728240" cy="584200"/>
          </a:xfrm>
          <a:prstGeom prst="roundRect">
            <a:avLst/>
          </a:prstGeom>
          <a:noFill/>
          <a:ln w="3810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000000"/>
                </a:solidFill>
                <a:cs typeface="B Badr" panose="00000400000000000000" pitchFamily="2" charset="-78"/>
              </a:rPr>
              <a:t>5- اسماء سته</a:t>
            </a:r>
            <a:endParaRPr lang="fa-IR" sz="2400" dirty="0">
              <a:cs typeface="B Badr" panose="00000400000000000000" pitchFamily="2" charset="-78"/>
            </a:endParaRPr>
          </a:p>
        </p:txBody>
      </p:sp>
      <p:sp>
        <p:nvSpPr>
          <p:cNvPr id="57" name="Rounded Rectangle 56"/>
          <p:cNvSpPr/>
          <p:nvPr/>
        </p:nvSpPr>
        <p:spPr>
          <a:xfrm>
            <a:off x="9637284" y="2813050"/>
            <a:ext cx="1728240" cy="584200"/>
          </a:xfrm>
          <a:prstGeom prst="roundRect">
            <a:avLst/>
          </a:prstGeom>
          <a:noFill/>
          <a:ln w="3810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Badr" panose="00000400000000000000" pitchFamily="2" charset="-78"/>
              </a:rPr>
              <a:t>6-الف مثنی</a:t>
            </a:r>
          </a:p>
        </p:txBody>
      </p:sp>
      <p:sp>
        <p:nvSpPr>
          <p:cNvPr id="20" name="Rounded Rectangle 19"/>
          <p:cNvSpPr/>
          <p:nvPr/>
        </p:nvSpPr>
        <p:spPr>
          <a:xfrm>
            <a:off x="9703319" y="5060950"/>
            <a:ext cx="1728240" cy="584200"/>
          </a:xfrm>
          <a:prstGeom prst="roundRect">
            <a:avLst/>
          </a:prstGeom>
          <a:noFill/>
          <a:ln w="3810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a:solidFill>
                  <a:srgbClr val="000000"/>
                </a:solidFill>
                <a:latin typeface="B Lotus"/>
                <a:cs typeface="B Badr" panose="00000400000000000000" pitchFamily="2" charset="-78"/>
              </a:rPr>
              <a:t>7-جمع مذکر سالم</a:t>
            </a:r>
            <a:endParaRPr lang="fa-IR" sz="2000" b="1" dirty="0">
              <a:cs typeface="B Badr" panose="00000400000000000000" pitchFamily="2" charset="-78"/>
            </a:endParaRPr>
          </a:p>
        </p:txBody>
      </p:sp>
      <p:cxnSp>
        <p:nvCxnSpPr>
          <p:cNvPr id="21" name="Straight Arrow Connector 20"/>
          <p:cNvCxnSpPr/>
          <p:nvPr/>
        </p:nvCxnSpPr>
        <p:spPr>
          <a:xfrm flipH="1" flipV="1">
            <a:off x="5917322" y="990714"/>
            <a:ext cx="1134462" cy="339611"/>
          </a:xfrm>
          <a:prstGeom prst="straightConnector1">
            <a:avLst/>
          </a:prstGeom>
          <a:ln w="38100">
            <a:solidFill>
              <a:srgbClr val="FFFF00"/>
            </a:solidFill>
            <a:tailEnd type="arrow"/>
          </a:ln>
        </p:spPr>
        <p:style>
          <a:lnRef idx="2">
            <a:schemeClr val="accent4"/>
          </a:lnRef>
          <a:fillRef idx="0">
            <a:schemeClr val="accent4"/>
          </a:fillRef>
          <a:effectRef idx="1">
            <a:schemeClr val="accent4"/>
          </a:effectRef>
          <a:fontRef idx="minor">
            <a:schemeClr val="tx1"/>
          </a:fontRef>
        </p:style>
      </p:cxnSp>
      <p:cxnSp>
        <p:nvCxnSpPr>
          <p:cNvPr id="22" name="Straight Arrow Connector 21"/>
          <p:cNvCxnSpPr/>
          <p:nvPr/>
        </p:nvCxnSpPr>
        <p:spPr>
          <a:xfrm flipH="1">
            <a:off x="5931062" y="1354991"/>
            <a:ext cx="1134462" cy="547366"/>
          </a:xfrm>
          <a:prstGeom prst="straightConnector1">
            <a:avLst/>
          </a:prstGeom>
          <a:ln w="38100">
            <a:solidFill>
              <a:srgbClr val="FFFF00"/>
            </a:solidFill>
            <a:tailEnd type="arrow"/>
          </a:ln>
        </p:spPr>
        <p:style>
          <a:lnRef idx="2">
            <a:schemeClr val="accent4"/>
          </a:lnRef>
          <a:fillRef idx="0">
            <a:schemeClr val="accent4"/>
          </a:fillRef>
          <a:effectRef idx="1">
            <a:schemeClr val="accent4"/>
          </a:effectRef>
          <a:fontRef idx="minor">
            <a:schemeClr val="tx1"/>
          </a:fontRef>
        </p:style>
      </p:cxnSp>
      <p:cxnSp>
        <p:nvCxnSpPr>
          <p:cNvPr id="35" name="Straight Arrow Connector 34"/>
          <p:cNvCxnSpPr>
            <a:stCxn id="20" idx="1"/>
          </p:cNvCxnSpPr>
          <p:nvPr/>
        </p:nvCxnSpPr>
        <p:spPr>
          <a:xfrm flipH="1" flipV="1">
            <a:off x="9238552" y="4417129"/>
            <a:ext cx="464767" cy="935921"/>
          </a:xfrm>
          <a:prstGeom prst="straightConnector1">
            <a:avLst/>
          </a:prstGeom>
          <a:ln w="38100">
            <a:solidFill>
              <a:srgbClr val="FFFF00"/>
            </a:solidFill>
            <a:tailEnd type="arrow"/>
          </a:ln>
        </p:spPr>
        <p:style>
          <a:lnRef idx="2">
            <a:schemeClr val="accent4"/>
          </a:lnRef>
          <a:fillRef idx="0">
            <a:schemeClr val="accent4"/>
          </a:fillRef>
          <a:effectRef idx="1">
            <a:schemeClr val="accent4"/>
          </a:effectRef>
          <a:fontRef idx="minor">
            <a:schemeClr val="tx1"/>
          </a:fontRef>
        </p:style>
      </p:cxnSp>
      <p:cxnSp>
        <p:nvCxnSpPr>
          <p:cNvPr id="36" name="Straight Arrow Connector 35"/>
          <p:cNvCxnSpPr>
            <a:stCxn id="20" idx="1"/>
          </p:cNvCxnSpPr>
          <p:nvPr/>
        </p:nvCxnSpPr>
        <p:spPr>
          <a:xfrm flipH="1">
            <a:off x="9200451" y="5353050"/>
            <a:ext cx="502868" cy="491129"/>
          </a:xfrm>
          <a:prstGeom prst="straightConnector1">
            <a:avLst/>
          </a:prstGeom>
          <a:ln w="38100">
            <a:solidFill>
              <a:srgbClr val="FFFF00"/>
            </a:solidFill>
            <a:tailEnd type="arrow"/>
          </a:ln>
        </p:spPr>
        <p:style>
          <a:lnRef idx="2">
            <a:schemeClr val="accent4"/>
          </a:lnRef>
          <a:fillRef idx="0">
            <a:schemeClr val="accent4"/>
          </a:fillRef>
          <a:effectRef idx="1">
            <a:schemeClr val="accent4"/>
          </a:effectRef>
          <a:fontRef idx="minor">
            <a:schemeClr val="tx1"/>
          </a:fontRef>
        </p:style>
      </p:cxnSp>
      <p:sp>
        <p:nvSpPr>
          <p:cNvPr id="37" name="Rounded Rectangle 36"/>
          <p:cNvSpPr/>
          <p:nvPr/>
        </p:nvSpPr>
        <p:spPr>
          <a:xfrm>
            <a:off x="7760451" y="4057129"/>
            <a:ext cx="1440000" cy="720000"/>
          </a:xfrm>
          <a:prstGeom prst="roundRect">
            <a:avLst/>
          </a:prstGeom>
          <a:gradFill>
            <a:gsLst>
              <a:gs pos="0">
                <a:schemeClr val="accent1">
                  <a:lumMod val="5000"/>
                  <a:lumOff val="95000"/>
                </a:schemeClr>
              </a:gs>
              <a:gs pos="100000">
                <a:srgbClr val="DDC4F4"/>
              </a:gs>
            </a:gsLst>
            <a:lin ang="13500000" scaled="1"/>
          </a:gradFill>
          <a:ln>
            <a:solidFill>
              <a:srgbClr val="00B0F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chemeClr val="accent6">
                    <a:lumMod val="50000"/>
                  </a:schemeClr>
                </a:solidFill>
                <a:cs typeface="B Badr" panose="00000400000000000000" pitchFamily="2" charset="-78"/>
              </a:rPr>
              <a:t>1-مضاف به یاء متکلم</a:t>
            </a:r>
          </a:p>
        </p:txBody>
      </p:sp>
      <p:sp>
        <p:nvSpPr>
          <p:cNvPr id="38" name="Rounded Rectangle 37"/>
          <p:cNvSpPr/>
          <p:nvPr/>
        </p:nvSpPr>
        <p:spPr>
          <a:xfrm>
            <a:off x="7738972" y="5427291"/>
            <a:ext cx="1440000" cy="720000"/>
          </a:xfrm>
          <a:prstGeom prst="roundRect">
            <a:avLst/>
          </a:prstGeom>
          <a:gradFill>
            <a:gsLst>
              <a:gs pos="0">
                <a:schemeClr val="accent1">
                  <a:lumMod val="5000"/>
                  <a:lumOff val="95000"/>
                </a:schemeClr>
              </a:gs>
              <a:gs pos="100000">
                <a:srgbClr val="FFA3A3"/>
              </a:gs>
            </a:gsLst>
            <a:lin ang="13500000" scaled="1"/>
          </a:gradFill>
          <a:ln>
            <a:solidFill>
              <a:srgbClr val="00B0F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a:solidFill>
                  <a:srgbClr val="CF7133">
                    <a:lumMod val="50000"/>
                  </a:srgbClr>
                </a:solidFill>
                <a:cs typeface="B Badr" panose="00000400000000000000" pitchFamily="2" charset="-78"/>
              </a:rPr>
              <a:t>2-بعد از جمع ساکن باشد</a:t>
            </a:r>
            <a:endParaRPr lang="fa-IR" b="1" dirty="0">
              <a:cs typeface="B Badr" panose="00000400000000000000" pitchFamily="2" charset="-78"/>
            </a:endParaRPr>
          </a:p>
        </p:txBody>
      </p:sp>
      <p:sp>
        <p:nvSpPr>
          <p:cNvPr id="26" name="Rounded Rectangle 25"/>
          <p:cNvSpPr/>
          <p:nvPr/>
        </p:nvSpPr>
        <p:spPr>
          <a:xfrm>
            <a:off x="7051784" y="1036644"/>
            <a:ext cx="2268000" cy="648000"/>
          </a:xfrm>
          <a:prstGeom prst="roundRect">
            <a:avLst/>
          </a:prstGeom>
          <a:gradFill>
            <a:gsLst>
              <a:gs pos="0">
                <a:schemeClr val="accent1">
                  <a:lumMod val="5000"/>
                  <a:lumOff val="95000"/>
                </a:schemeClr>
              </a:gs>
              <a:gs pos="75000">
                <a:srgbClr val="F0F28A"/>
              </a:gs>
              <a:gs pos="100000">
                <a:schemeClr val="accent1">
                  <a:lumMod val="30000"/>
                  <a:lumOff val="70000"/>
                </a:schemeClr>
              </a:gs>
            </a:gsLst>
            <a:lin ang="135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dirty="0">
                <a:solidFill>
                  <a:srgbClr val="7030A0"/>
                </a:solidFill>
                <a:cs typeface="B Badr" panose="00000400000000000000" pitchFamily="2" charset="-78"/>
              </a:rPr>
              <a:t>هنگامی که بعدشان ساکن باشد،حروف إعرابیشان... </a:t>
            </a:r>
            <a:endParaRPr lang="fa-IR" b="1" dirty="0">
              <a:solidFill>
                <a:srgbClr val="7030A0"/>
              </a:solidFill>
              <a:cs typeface="B Badr" panose="00000400000000000000" pitchFamily="2" charset="-78"/>
            </a:endParaRPr>
          </a:p>
        </p:txBody>
      </p:sp>
      <p:sp>
        <p:nvSpPr>
          <p:cNvPr id="27" name="Rounded Rectangle 26"/>
          <p:cNvSpPr/>
          <p:nvPr/>
        </p:nvSpPr>
        <p:spPr>
          <a:xfrm>
            <a:off x="3608269" y="751254"/>
            <a:ext cx="2268000" cy="648000"/>
          </a:xfrm>
          <a:prstGeom prst="roundRect">
            <a:avLst/>
          </a:prstGeom>
          <a:gradFill>
            <a:gsLst>
              <a:gs pos="0">
                <a:schemeClr val="accent1">
                  <a:lumMod val="5000"/>
                  <a:lumOff val="95000"/>
                </a:schemeClr>
              </a:gs>
              <a:gs pos="75000">
                <a:srgbClr val="F0F28A"/>
              </a:gs>
              <a:gs pos="100000">
                <a:schemeClr val="accent1">
                  <a:lumMod val="30000"/>
                  <a:lumOff val="70000"/>
                </a:schemeClr>
              </a:gs>
            </a:gsLst>
            <a:lin ang="135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chemeClr val="accent6">
                    <a:lumMod val="50000"/>
                  </a:schemeClr>
                </a:solidFill>
                <a:cs typeface="B Badr" panose="00000400000000000000" pitchFamily="2" charset="-78"/>
              </a:rPr>
              <a:t>1-درگفتار نمی آید</a:t>
            </a:r>
          </a:p>
        </p:txBody>
      </p:sp>
      <p:sp>
        <p:nvSpPr>
          <p:cNvPr id="39" name="Rounded Rectangle 38"/>
          <p:cNvSpPr/>
          <p:nvPr/>
        </p:nvSpPr>
        <p:spPr>
          <a:xfrm>
            <a:off x="3608269" y="1605496"/>
            <a:ext cx="2268000" cy="648000"/>
          </a:xfrm>
          <a:prstGeom prst="roundRect">
            <a:avLst/>
          </a:prstGeom>
          <a:gradFill>
            <a:gsLst>
              <a:gs pos="0">
                <a:schemeClr val="accent1">
                  <a:lumMod val="5000"/>
                  <a:lumOff val="95000"/>
                </a:schemeClr>
              </a:gs>
              <a:gs pos="75000">
                <a:srgbClr val="F0F28A"/>
              </a:gs>
              <a:gs pos="100000">
                <a:schemeClr val="accent1">
                  <a:lumMod val="30000"/>
                  <a:lumOff val="70000"/>
                </a:schemeClr>
              </a:gs>
            </a:gsLst>
            <a:lin ang="135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rgbClr val="CF7133">
                    <a:lumMod val="50000"/>
                  </a:srgbClr>
                </a:solidFill>
                <a:cs typeface="B Badr" panose="00000400000000000000" pitchFamily="2" charset="-78"/>
              </a:rPr>
              <a:t>2-در نوشتار می آید</a:t>
            </a:r>
            <a:endParaRPr lang="fa-IR" sz="2000" b="1" dirty="0">
              <a:cs typeface="B Badr" panose="00000400000000000000" pitchFamily="2" charset="-78"/>
            </a:endParaRPr>
          </a:p>
        </p:txBody>
      </p:sp>
      <p:sp>
        <p:nvSpPr>
          <p:cNvPr id="3" name="Left Arrow 2"/>
          <p:cNvSpPr/>
          <p:nvPr/>
        </p:nvSpPr>
        <p:spPr>
          <a:xfrm>
            <a:off x="2705100" y="990714"/>
            <a:ext cx="812800" cy="1092086"/>
          </a:xfrm>
          <a:prstGeom prst="leftArrow">
            <a:avLst/>
          </a:prstGeom>
          <a:solidFill>
            <a:srgbClr val="FFC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C00000"/>
                </a:solidFill>
                <a:cs typeface="B Badr" panose="00000400000000000000" pitchFamily="2" charset="-78"/>
              </a:rPr>
              <a:t>مثال</a:t>
            </a:r>
          </a:p>
        </p:txBody>
      </p:sp>
      <p:sp>
        <p:nvSpPr>
          <p:cNvPr id="4" name="Rounded Rectangle 3"/>
          <p:cNvSpPr/>
          <p:nvPr/>
        </p:nvSpPr>
        <p:spPr>
          <a:xfrm>
            <a:off x="272530" y="442502"/>
            <a:ext cx="2387600" cy="2157248"/>
          </a:xfrm>
          <a:prstGeom prst="roundRect">
            <a:avLst/>
          </a:prstGeom>
          <a:noFill/>
          <a:ln>
            <a:solidFill>
              <a:schemeClr val="accent4"/>
            </a:solidFill>
          </a:ln>
          <a:effectLst/>
          <a:scene3d>
            <a:camera prst="orthographicFront">
              <a:rot lat="0" lon="0" rev="0"/>
            </a:camera>
            <a:lightRig rig="threePt" dir="tl">
              <a:rot lat="0" lon="0" rev="1200000"/>
            </a:lightRig>
          </a:scene3d>
        </p:spPr>
        <p:style>
          <a:lnRef idx="0">
            <a:schemeClr val="accent3"/>
          </a:lnRef>
          <a:fillRef idx="3">
            <a:schemeClr val="accent3"/>
          </a:fillRef>
          <a:effectRef idx="3">
            <a:schemeClr val="accent3"/>
          </a:effectRef>
          <a:fontRef idx="minor">
            <a:schemeClr val="lt1"/>
          </a:fontRef>
        </p:style>
        <p:txBody>
          <a:bodyPr rtlCol="1" anchor="ctr"/>
          <a:lstStyle/>
          <a:p>
            <a:pPr algn="justLow" rtl="1"/>
            <a:r>
              <a:rPr lang="fa-IR" sz="2400" dirty="0">
                <a:solidFill>
                  <a:srgbClr val="C00000"/>
                </a:solidFill>
                <a:latin typeface="B Lotus"/>
                <a:cs typeface="B Badr" panose="00000400000000000000" pitchFamily="2" charset="-78"/>
              </a:rPr>
              <a:t>1-قال أب</a:t>
            </a:r>
            <a:r>
              <a:rPr lang="fa-IR" sz="2400" dirty="0">
                <a:solidFill>
                  <a:srgbClr val="00B0F0"/>
                </a:solidFill>
                <a:latin typeface="B Lotus"/>
                <a:cs typeface="B Badr" panose="00000400000000000000" pitchFamily="2" charset="-78"/>
              </a:rPr>
              <a:t>و</a:t>
            </a:r>
            <a:r>
              <a:rPr lang="fa-IR" sz="2400" dirty="0">
                <a:solidFill>
                  <a:srgbClr val="C00000"/>
                </a:solidFill>
                <a:latin typeface="B Lotus"/>
                <a:cs typeface="B Badr" panose="00000400000000000000" pitchFamily="2" charset="-78"/>
              </a:rPr>
              <a:t>الحَسَن</a:t>
            </a:r>
            <a:br>
              <a:rPr lang="fa-IR" sz="2400" dirty="0">
                <a:solidFill>
                  <a:srgbClr val="C00000"/>
                </a:solidFill>
                <a:latin typeface="B Lotus"/>
                <a:cs typeface="B Badr" panose="00000400000000000000" pitchFamily="2" charset="-78"/>
              </a:rPr>
            </a:br>
            <a:r>
              <a:rPr lang="fa-IR" sz="2400" dirty="0">
                <a:solidFill>
                  <a:srgbClr val="C00000"/>
                </a:solidFill>
                <a:latin typeface="B Lotus"/>
                <a:cs typeface="B Badr" panose="00000400000000000000" pitchFamily="2" charset="-78"/>
              </a:rPr>
              <a:t>2-رأیتُ أب</a:t>
            </a:r>
            <a:r>
              <a:rPr lang="fa-IR" sz="2400" dirty="0">
                <a:solidFill>
                  <a:srgbClr val="00B0F0"/>
                </a:solidFill>
                <a:latin typeface="B Lotus"/>
                <a:cs typeface="B Badr" panose="00000400000000000000" pitchFamily="2" charset="-78"/>
              </a:rPr>
              <a:t>ا</a:t>
            </a:r>
            <a:r>
              <a:rPr lang="fa-IR" sz="2400" dirty="0">
                <a:solidFill>
                  <a:srgbClr val="C00000"/>
                </a:solidFill>
                <a:latin typeface="B Lotus"/>
                <a:cs typeface="B Badr" panose="00000400000000000000" pitchFamily="2" charset="-78"/>
              </a:rPr>
              <a:t>الحَسَن</a:t>
            </a:r>
            <a:br>
              <a:rPr lang="fa-IR" sz="2400" dirty="0">
                <a:solidFill>
                  <a:srgbClr val="C00000"/>
                </a:solidFill>
                <a:latin typeface="B Lotus"/>
                <a:cs typeface="B Badr" panose="00000400000000000000" pitchFamily="2" charset="-78"/>
              </a:rPr>
            </a:br>
            <a:r>
              <a:rPr lang="fa-IR" sz="2400" dirty="0">
                <a:solidFill>
                  <a:srgbClr val="C00000"/>
                </a:solidFill>
                <a:latin typeface="B Lotus"/>
                <a:cs typeface="B Badr" panose="00000400000000000000" pitchFamily="2" charset="-78"/>
              </a:rPr>
              <a:t>3-مررتُ بِأَبِ</a:t>
            </a:r>
            <a:r>
              <a:rPr lang="fa-IR" sz="2400" dirty="0">
                <a:solidFill>
                  <a:srgbClr val="00B0F0"/>
                </a:solidFill>
                <a:latin typeface="B Lotus"/>
                <a:cs typeface="B Badr" panose="00000400000000000000" pitchFamily="2" charset="-78"/>
              </a:rPr>
              <a:t>ی</a:t>
            </a:r>
            <a:r>
              <a:rPr lang="fa-IR" sz="2400" dirty="0">
                <a:solidFill>
                  <a:srgbClr val="C00000"/>
                </a:solidFill>
                <a:latin typeface="B Lotus"/>
                <a:cs typeface="B Badr" panose="00000400000000000000" pitchFamily="2" charset="-78"/>
              </a:rPr>
              <a:t> الحَسَن</a:t>
            </a:r>
            <a:r>
              <a:rPr lang="fa-IR" dirty="0">
                <a:solidFill>
                  <a:srgbClr val="000000"/>
                </a:solidFill>
                <a:latin typeface="B Lotus"/>
                <a:cs typeface="B Badr" panose="00000400000000000000" pitchFamily="2" charset="-78"/>
              </a:rPr>
              <a:t/>
            </a:r>
            <a:br>
              <a:rPr lang="fa-IR" dirty="0">
                <a:solidFill>
                  <a:srgbClr val="000000"/>
                </a:solidFill>
                <a:latin typeface="B Lotus"/>
                <a:cs typeface="B Badr" panose="00000400000000000000" pitchFamily="2" charset="-78"/>
              </a:rPr>
            </a:br>
            <a:r>
              <a:rPr lang="fa-IR" dirty="0">
                <a:solidFill>
                  <a:srgbClr val="000000"/>
                </a:solidFill>
                <a:latin typeface="B Lotus"/>
                <a:cs typeface="B Badr" panose="00000400000000000000" pitchFamily="2" charset="-78"/>
              </a:rPr>
              <a:t>درتمام موارد، حروف اعرابی(</a:t>
            </a:r>
            <a:r>
              <a:rPr lang="fa-IR" dirty="0">
                <a:solidFill>
                  <a:srgbClr val="C00000"/>
                </a:solidFill>
                <a:latin typeface="B Lotus"/>
                <a:cs typeface="B Badr" panose="00000400000000000000" pitchFamily="2" charset="-78"/>
              </a:rPr>
              <a:t>ا-و-ی</a:t>
            </a:r>
            <a:r>
              <a:rPr lang="fa-IR" dirty="0">
                <a:solidFill>
                  <a:srgbClr val="000000"/>
                </a:solidFill>
                <a:latin typeface="B Lotus"/>
                <a:cs typeface="B Badr" panose="00000400000000000000" pitchFamily="2" charset="-78"/>
              </a:rPr>
              <a:t>)خوانده نشد ولی نوشته شده است</a:t>
            </a:r>
            <a:r>
              <a:rPr lang="fa-IR" dirty="0">
                <a:cs typeface="B Badr" panose="00000400000000000000" pitchFamily="2" charset="-78"/>
              </a:rPr>
              <a:t> </a:t>
            </a:r>
          </a:p>
        </p:txBody>
      </p:sp>
      <p:sp>
        <p:nvSpPr>
          <p:cNvPr id="40" name="Rounded Rectangle 39"/>
          <p:cNvSpPr/>
          <p:nvPr/>
        </p:nvSpPr>
        <p:spPr>
          <a:xfrm>
            <a:off x="7166084" y="2813050"/>
            <a:ext cx="2268000" cy="648000"/>
          </a:xfrm>
          <a:prstGeom prst="roundRect">
            <a:avLst/>
          </a:prstGeom>
          <a:gradFill flip="none" rotWithShape="1">
            <a:gsLst>
              <a:gs pos="0">
                <a:schemeClr val="bg1"/>
              </a:gs>
              <a:gs pos="100000">
                <a:srgbClr val="2DFF8C"/>
              </a:gs>
            </a:gsLst>
            <a:lin ang="2700000" scaled="1"/>
            <a:tileRect/>
          </a:gradFill>
          <a:ln>
            <a:solidFill>
              <a:srgbClr val="00B0F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7030A0"/>
                </a:solidFill>
                <a:cs typeface="B Badr" panose="00000400000000000000" pitchFamily="2" charset="-78"/>
              </a:rPr>
              <a:t>در التقاء ساکنَین </a:t>
            </a:r>
          </a:p>
          <a:p>
            <a:pPr algn="r" rtl="1"/>
            <a:r>
              <a:rPr lang="fa-IR" sz="1400" dirty="0">
                <a:solidFill>
                  <a:srgbClr val="C00000"/>
                </a:solidFill>
                <a:cs typeface="B Badr" panose="00000400000000000000" pitchFamily="2" charset="-78"/>
              </a:rPr>
              <a:t>(هنگامی که مثنی در حالت رفعی باشد)</a:t>
            </a:r>
            <a:endParaRPr lang="fa-IR" sz="1400" b="1" dirty="0">
              <a:solidFill>
                <a:srgbClr val="C00000"/>
              </a:solidFill>
              <a:cs typeface="B Badr" panose="00000400000000000000" pitchFamily="2" charset="-78"/>
            </a:endParaRPr>
          </a:p>
        </p:txBody>
      </p:sp>
      <p:cxnSp>
        <p:nvCxnSpPr>
          <p:cNvPr id="41" name="Straight Arrow Connector 40"/>
          <p:cNvCxnSpPr/>
          <p:nvPr/>
        </p:nvCxnSpPr>
        <p:spPr>
          <a:xfrm flipH="1" flipV="1">
            <a:off x="6002095" y="2773110"/>
            <a:ext cx="1134462" cy="339611"/>
          </a:xfrm>
          <a:prstGeom prst="straightConnector1">
            <a:avLst/>
          </a:prstGeom>
          <a:ln w="38100">
            <a:solidFill>
              <a:srgbClr val="FFFF00"/>
            </a:solidFill>
            <a:tailEnd type="arrow"/>
          </a:ln>
        </p:spPr>
        <p:style>
          <a:lnRef idx="2">
            <a:schemeClr val="accent4"/>
          </a:lnRef>
          <a:fillRef idx="0">
            <a:schemeClr val="accent4"/>
          </a:fillRef>
          <a:effectRef idx="1">
            <a:schemeClr val="accent4"/>
          </a:effectRef>
          <a:fontRef idx="minor">
            <a:schemeClr val="tx1"/>
          </a:fontRef>
        </p:style>
      </p:cxnSp>
      <p:cxnSp>
        <p:nvCxnSpPr>
          <p:cNvPr id="44" name="Straight Arrow Connector 43"/>
          <p:cNvCxnSpPr/>
          <p:nvPr/>
        </p:nvCxnSpPr>
        <p:spPr>
          <a:xfrm flipH="1">
            <a:off x="6015835" y="3137387"/>
            <a:ext cx="1134462" cy="547366"/>
          </a:xfrm>
          <a:prstGeom prst="straightConnector1">
            <a:avLst/>
          </a:prstGeom>
          <a:ln w="38100">
            <a:solidFill>
              <a:srgbClr val="FFFF00"/>
            </a:solidFill>
            <a:tailEnd type="arrow"/>
          </a:ln>
        </p:spPr>
        <p:style>
          <a:lnRef idx="2">
            <a:schemeClr val="accent4"/>
          </a:lnRef>
          <a:fillRef idx="0">
            <a:schemeClr val="accent4"/>
          </a:fillRef>
          <a:effectRef idx="1">
            <a:schemeClr val="accent4"/>
          </a:effectRef>
          <a:fontRef idx="minor">
            <a:schemeClr val="tx1"/>
          </a:fontRef>
        </p:style>
      </p:cxnSp>
      <p:sp>
        <p:nvSpPr>
          <p:cNvPr id="45" name="Rounded Rectangle 44"/>
          <p:cNvSpPr/>
          <p:nvPr/>
        </p:nvSpPr>
        <p:spPr>
          <a:xfrm>
            <a:off x="3663062" y="2518660"/>
            <a:ext cx="2268000" cy="648000"/>
          </a:xfrm>
          <a:prstGeom prst="roundRect">
            <a:avLst/>
          </a:prstGeom>
          <a:gradFill>
            <a:gsLst>
              <a:gs pos="0">
                <a:schemeClr val="bg1"/>
              </a:gs>
              <a:gs pos="100000">
                <a:srgbClr val="2DFF8C"/>
              </a:gs>
            </a:gsLst>
            <a:lin ang="2700000" scaled="1"/>
          </a:gradFill>
          <a:ln>
            <a:solidFill>
              <a:srgbClr val="00B0F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chemeClr val="accent6">
                    <a:lumMod val="50000"/>
                  </a:schemeClr>
                </a:solidFill>
                <a:cs typeface="B Badr" panose="00000400000000000000" pitchFamily="2" charset="-78"/>
              </a:rPr>
              <a:t>1-درگفتار نمی آید</a:t>
            </a:r>
          </a:p>
        </p:txBody>
      </p:sp>
      <p:sp>
        <p:nvSpPr>
          <p:cNvPr id="46" name="Rounded Rectangle 45"/>
          <p:cNvSpPr/>
          <p:nvPr/>
        </p:nvSpPr>
        <p:spPr>
          <a:xfrm>
            <a:off x="3663062" y="3372902"/>
            <a:ext cx="2268000" cy="648000"/>
          </a:xfrm>
          <a:prstGeom prst="roundRect">
            <a:avLst/>
          </a:prstGeom>
          <a:gradFill>
            <a:gsLst>
              <a:gs pos="0">
                <a:schemeClr val="bg1"/>
              </a:gs>
              <a:gs pos="100000">
                <a:srgbClr val="2DFF8C"/>
              </a:gs>
            </a:gsLst>
            <a:lin ang="2700000" scaled="1"/>
          </a:gradFill>
          <a:ln>
            <a:solidFill>
              <a:srgbClr val="00B0F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rgbClr val="CF7133">
                    <a:lumMod val="50000"/>
                  </a:srgbClr>
                </a:solidFill>
                <a:cs typeface="B Badr" panose="00000400000000000000" pitchFamily="2" charset="-78"/>
              </a:rPr>
              <a:t>2-در نوشتار می آید</a:t>
            </a:r>
            <a:endParaRPr lang="fa-IR" sz="2000" b="1" dirty="0">
              <a:cs typeface="B Badr" panose="00000400000000000000" pitchFamily="2" charset="-78"/>
            </a:endParaRPr>
          </a:p>
        </p:txBody>
      </p:sp>
      <p:sp>
        <p:nvSpPr>
          <p:cNvPr id="47" name="Left Arrow 46"/>
          <p:cNvSpPr/>
          <p:nvPr/>
        </p:nvSpPr>
        <p:spPr>
          <a:xfrm>
            <a:off x="2759893" y="2773110"/>
            <a:ext cx="812800" cy="1092086"/>
          </a:xfrm>
          <a:prstGeom prst="leftArrow">
            <a:avLst/>
          </a:prstGeom>
          <a:solidFill>
            <a:srgbClr val="FFC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C00000"/>
                </a:solidFill>
                <a:cs typeface="B Badr" panose="00000400000000000000" pitchFamily="2" charset="-78"/>
              </a:rPr>
              <a:t>مثال</a:t>
            </a:r>
          </a:p>
        </p:txBody>
      </p:sp>
      <p:sp>
        <p:nvSpPr>
          <p:cNvPr id="48" name="Rounded Rectangle 47"/>
          <p:cNvSpPr/>
          <p:nvPr/>
        </p:nvSpPr>
        <p:spPr>
          <a:xfrm>
            <a:off x="317500" y="3003932"/>
            <a:ext cx="2387600" cy="648000"/>
          </a:xfrm>
          <a:prstGeom prst="roundRect">
            <a:avLst/>
          </a:prstGeom>
          <a:noFill/>
          <a:ln w="38100">
            <a:solidFill>
              <a:srgbClr val="FFFF00"/>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rtl="1"/>
            <a:r>
              <a:rPr lang="fa-IR" sz="2400" dirty="0">
                <a:solidFill>
                  <a:srgbClr val="C00000"/>
                </a:solidFill>
                <a:cs typeface="B Badr" panose="00000400000000000000" pitchFamily="2" charset="-78"/>
              </a:rPr>
              <a:t>یومَ</a:t>
            </a:r>
            <a:r>
              <a:rPr lang="fa-IR" sz="2400" dirty="0">
                <a:solidFill>
                  <a:srgbClr val="0070C0"/>
                </a:solidFill>
                <a:cs typeface="B Badr" panose="00000400000000000000" pitchFamily="2" charset="-78"/>
              </a:rPr>
              <a:t>ا </a:t>
            </a:r>
            <a:r>
              <a:rPr lang="fa-IR" sz="2400" dirty="0">
                <a:solidFill>
                  <a:srgbClr val="C00000"/>
                </a:solidFill>
                <a:cs typeface="B Badr" panose="00000400000000000000" pitchFamily="2" charset="-78"/>
              </a:rPr>
              <a:t>العیدِ حرامٌ صومُهُمَا </a:t>
            </a:r>
            <a:endParaRPr lang="fa-IR" sz="2400" b="1" dirty="0">
              <a:solidFill>
                <a:srgbClr val="C00000"/>
              </a:solidFill>
              <a:cs typeface="B Badr" panose="00000400000000000000" pitchFamily="2" charset="-78"/>
            </a:endParaRPr>
          </a:p>
        </p:txBody>
      </p:sp>
      <p:sp>
        <p:nvSpPr>
          <p:cNvPr id="49" name="Rounded Rectangle 48"/>
          <p:cNvSpPr/>
          <p:nvPr/>
        </p:nvSpPr>
        <p:spPr>
          <a:xfrm>
            <a:off x="815922" y="4082939"/>
            <a:ext cx="6350162" cy="720000"/>
          </a:xfrm>
          <a:prstGeom prst="roundRect">
            <a:avLst/>
          </a:prstGeom>
          <a:gradFill>
            <a:gsLst>
              <a:gs pos="0">
                <a:schemeClr val="accent1">
                  <a:lumMod val="5000"/>
                  <a:lumOff val="95000"/>
                </a:schemeClr>
              </a:gs>
              <a:gs pos="100000">
                <a:srgbClr val="DDC4F4"/>
              </a:gs>
            </a:gsLst>
            <a:lin ang="13500000" scaled="1"/>
          </a:gradFill>
          <a:ln>
            <a:solidFill>
              <a:srgbClr val="00B0F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dirty="0">
                <a:solidFill>
                  <a:srgbClr val="002060"/>
                </a:solidFill>
                <a:cs typeface="B Badr" panose="00000400000000000000" pitchFamily="2" charset="-78"/>
              </a:rPr>
              <a:t>در حالت رفعی (که باید واو بگیرد،) واو مقدّر می گردد</a:t>
            </a:r>
            <a:br>
              <a:rPr lang="fa-IR" sz="2400" dirty="0">
                <a:solidFill>
                  <a:srgbClr val="002060"/>
                </a:solidFill>
                <a:cs typeface="B Badr" panose="00000400000000000000" pitchFamily="2" charset="-78"/>
              </a:rPr>
            </a:br>
            <a:r>
              <a:rPr lang="fa-IR" sz="2000" dirty="0">
                <a:solidFill>
                  <a:srgbClr val="C00000"/>
                </a:solidFill>
                <a:cs typeface="B Badr" panose="00000400000000000000" pitchFamily="2" charset="-78"/>
              </a:rPr>
              <a:t>چون که پس از اضافه جمع مذکّر سالم به یاء متکلّم، واو آن تبدیل به یاء می شود </a:t>
            </a:r>
            <a:endParaRPr lang="fa-IR" sz="2000" b="1" dirty="0">
              <a:solidFill>
                <a:srgbClr val="C00000"/>
              </a:solidFill>
              <a:cs typeface="B Badr" panose="00000400000000000000" pitchFamily="2" charset="-78"/>
            </a:endParaRPr>
          </a:p>
        </p:txBody>
      </p:sp>
      <p:sp>
        <p:nvSpPr>
          <p:cNvPr id="50" name="Left Arrow 49"/>
          <p:cNvSpPr/>
          <p:nvPr/>
        </p:nvSpPr>
        <p:spPr>
          <a:xfrm>
            <a:off x="3186632" y="5148625"/>
            <a:ext cx="546100" cy="514451"/>
          </a:xfrm>
          <a:prstGeom prst="leftArrow">
            <a:avLst/>
          </a:prstGeom>
          <a:solidFill>
            <a:srgbClr val="92D05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dirty="0">
              <a:solidFill>
                <a:srgbClr val="C00000"/>
              </a:solidFill>
              <a:cs typeface="B Badr" panose="00000400000000000000" pitchFamily="2" charset="-78"/>
            </a:endParaRPr>
          </a:p>
        </p:txBody>
      </p:sp>
      <p:cxnSp>
        <p:nvCxnSpPr>
          <p:cNvPr id="51" name="Straight Arrow Connector 50"/>
          <p:cNvCxnSpPr/>
          <p:nvPr/>
        </p:nvCxnSpPr>
        <p:spPr>
          <a:xfrm flipH="1" flipV="1">
            <a:off x="7162396" y="5465391"/>
            <a:ext cx="567232" cy="297236"/>
          </a:xfrm>
          <a:prstGeom prst="straightConnector1">
            <a:avLst/>
          </a:prstGeom>
          <a:ln w="38100">
            <a:solidFill>
              <a:srgbClr val="FFFF00"/>
            </a:solidFill>
            <a:tailEnd type="arrow"/>
          </a:ln>
        </p:spPr>
        <p:style>
          <a:lnRef idx="2">
            <a:schemeClr val="accent4"/>
          </a:lnRef>
          <a:fillRef idx="0">
            <a:schemeClr val="accent4"/>
          </a:fillRef>
          <a:effectRef idx="1">
            <a:schemeClr val="accent4"/>
          </a:effectRef>
          <a:fontRef idx="minor">
            <a:schemeClr val="tx1"/>
          </a:fontRef>
        </p:style>
      </p:cxnSp>
      <p:cxnSp>
        <p:nvCxnSpPr>
          <p:cNvPr id="52" name="Straight Arrow Connector 51"/>
          <p:cNvCxnSpPr/>
          <p:nvPr/>
        </p:nvCxnSpPr>
        <p:spPr>
          <a:xfrm flipH="1">
            <a:off x="7166084" y="5787291"/>
            <a:ext cx="577284" cy="398100"/>
          </a:xfrm>
          <a:prstGeom prst="straightConnector1">
            <a:avLst/>
          </a:prstGeom>
          <a:ln w="38100">
            <a:solidFill>
              <a:srgbClr val="FFFF00"/>
            </a:solidFill>
            <a:tailEnd type="arrow"/>
          </a:ln>
        </p:spPr>
        <p:style>
          <a:lnRef idx="2">
            <a:schemeClr val="accent4"/>
          </a:lnRef>
          <a:fillRef idx="0">
            <a:schemeClr val="accent4"/>
          </a:fillRef>
          <a:effectRef idx="1">
            <a:schemeClr val="accent4"/>
          </a:effectRef>
          <a:fontRef idx="minor">
            <a:schemeClr val="tx1"/>
          </a:fontRef>
        </p:style>
      </p:cxnSp>
      <p:sp>
        <p:nvSpPr>
          <p:cNvPr id="53" name="Rounded Rectangle 52"/>
          <p:cNvSpPr/>
          <p:nvPr/>
        </p:nvSpPr>
        <p:spPr>
          <a:xfrm>
            <a:off x="3763579" y="5067821"/>
            <a:ext cx="3439428" cy="648000"/>
          </a:xfrm>
          <a:prstGeom prst="roundRect">
            <a:avLst/>
          </a:prstGeom>
          <a:gradFill>
            <a:gsLst>
              <a:gs pos="0">
                <a:schemeClr val="accent1">
                  <a:lumMod val="5000"/>
                  <a:lumOff val="95000"/>
                </a:schemeClr>
              </a:gs>
              <a:gs pos="100000">
                <a:srgbClr val="FFA3A3"/>
              </a:gs>
            </a:gsLst>
            <a:lin ang="13500000" scaled="1"/>
          </a:gradFill>
          <a:ln>
            <a:solidFill>
              <a:srgbClr val="00B0F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Badr" panose="00000400000000000000" pitchFamily="2" charset="-78"/>
              </a:rPr>
              <a:t>1-قبل از واو (در رفع) و قبل از یاء (در حالت نصب و جر)ّ فتحه باشد </a:t>
            </a:r>
          </a:p>
        </p:txBody>
      </p:sp>
      <p:sp>
        <p:nvSpPr>
          <p:cNvPr id="54" name="Rounded Rectangle 53"/>
          <p:cNvSpPr/>
          <p:nvPr/>
        </p:nvSpPr>
        <p:spPr>
          <a:xfrm>
            <a:off x="3757089" y="5999696"/>
            <a:ext cx="3439428" cy="648000"/>
          </a:xfrm>
          <a:prstGeom prst="roundRect">
            <a:avLst/>
          </a:prstGeom>
          <a:gradFill>
            <a:gsLst>
              <a:gs pos="0">
                <a:schemeClr val="accent1">
                  <a:lumMod val="5000"/>
                  <a:lumOff val="95000"/>
                </a:schemeClr>
              </a:gs>
              <a:gs pos="100000">
                <a:srgbClr val="FFA3A3"/>
              </a:gs>
            </a:gsLst>
            <a:lin ang="13500000" scaled="1"/>
          </a:gradFill>
          <a:ln>
            <a:solidFill>
              <a:srgbClr val="00B0F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rgbClr val="002060"/>
                </a:solidFill>
                <a:cs typeface="B Badr" panose="00000400000000000000" pitchFamily="2" charset="-78"/>
              </a:rPr>
              <a:t>2-</a:t>
            </a:r>
            <a:r>
              <a:rPr lang="fa-IR" sz="2400" dirty="0">
                <a:solidFill>
                  <a:srgbClr val="002060"/>
                </a:solidFill>
                <a:cs typeface="B Badr" panose="00000400000000000000" pitchFamily="2" charset="-78"/>
              </a:rPr>
              <a:t>قبل از واو و یاء فتحه نباشد. </a:t>
            </a:r>
            <a:endParaRPr lang="fa-IR" sz="2400" b="1" dirty="0">
              <a:solidFill>
                <a:srgbClr val="002060"/>
              </a:solidFill>
              <a:cs typeface="B Badr" panose="00000400000000000000" pitchFamily="2" charset="-78"/>
            </a:endParaRPr>
          </a:p>
        </p:txBody>
      </p:sp>
      <p:sp>
        <p:nvSpPr>
          <p:cNvPr id="55" name="Left Arrow 54"/>
          <p:cNvSpPr/>
          <p:nvPr/>
        </p:nvSpPr>
        <p:spPr>
          <a:xfrm>
            <a:off x="7136104" y="4082939"/>
            <a:ext cx="546100" cy="742836"/>
          </a:xfrm>
          <a:prstGeom prst="leftArrow">
            <a:avLst/>
          </a:prstGeom>
          <a:solidFill>
            <a:srgbClr val="92D05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dirty="0">
              <a:solidFill>
                <a:srgbClr val="C00000"/>
              </a:solidFill>
              <a:cs typeface="B Badr" panose="00000400000000000000" pitchFamily="2" charset="-78"/>
            </a:endParaRPr>
          </a:p>
        </p:txBody>
      </p:sp>
      <p:sp>
        <p:nvSpPr>
          <p:cNvPr id="56" name="Rounded Rectangle 55"/>
          <p:cNvSpPr/>
          <p:nvPr/>
        </p:nvSpPr>
        <p:spPr>
          <a:xfrm>
            <a:off x="304800" y="5060950"/>
            <a:ext cx="2911422" cy="648000"/>
          </a:xfrm>
          <a:prstGeom prst="roundRect">
            <a:avLst/>
          </a:prstGeom>
          <a:noFill/>
          <a:ln>
            <a:solidFill>
              <a:srgbClr val="FF6699"/>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dirty="0">
                <a:solidFill>
                  <a:srgbClr val="002060"/>
                </a:solidFill>
                <a:cs typeface="B Badr" panose="00000400000000000000" pitchFamily="2" charset="-78"/>
              </a:rPr>
              <a:t>واو و یاء خوانده می شوند. </a:t>
            </a:r>
          </a:p>
          <a:p>
            <a:pPr algn="ctr" rtl="1"/>
            <a:r>
              <a:rPr lang="fa-IR" sz="2000" b="1" dirty="0">
                <a:solidFill>
                  <a:srgbClr val="FF0000"/>
                </a:solidFill>
                <a:cs typeface="B Badr" panose="00000400000000000000" pitchFamily="2" charset="-78"/>
              </a:rPr>
              <a:t>مانند: مُصطَفَ</a:t>
            </a:r>
            <a:r>
              <a:rPr lang="fa-IR" sz="2000" b="1" dirty="0">
                <a:solidFill>
                  <a:srgbClr val="0070C0"/>
                </a:solidFill>
                <a:cs typeface="B Badr" panose="00000400000000000000" pitchFamily="2" charset="-78"/>
              </a:rPr>
              <a:t>وُ</a:t>
            </a:r>
            <a:r>
              <a:rPr lang="fa-IR" sz="2000" b="1" dirty="0">
                <a:solidFill>
                  <a:srgbClr val="FF0000"/>
                </a:solidFill>
                <a:cs typeface="B Badr" panose="00000400000000000000" pitchFamily="2" charset="-78"/>
              </a:rPr>
              <a:t> القوم </a:t>
            </a:r>
          </a:p>
        </p:txBody>
      </p:sp>
      <p:sp>
        <p:nvSpPr>
          <p:cNvPr id="58" name="Rounded Rectangle 57"/>
          <p:cNvSpPr/>
          <p:nvPr/>
        </p:nvSpPr>
        <p:spPr>
          <a:xfrm>
            <a:off x="292100" y="5974132"/>
            <a:ext cx="2911422" cy="648000"/>
          </a:xfrm>
          <a:prstGeom prst="roundRect">
            <a:avLst/>
          </a:prstGeom>
          <a:noFill/>
          <a:ln>
            <a:solidFill>
              <a:srgbClr val="FF6699"/>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dirty="0">
                <a:solidFill>
                  <a:srgbClr val="002060"/>
                </a:solidFill>
                <a:cs typeface="B Badr" panose="00000400000000000000" pitchFamily="2" charset="-78"/>
              </a:rPr>
              <a:t>وا و و یاء در تلفظ نمی آیند و فقط در نوشتار می آیند </a:t>
            </a:r>
            <a:r>
              <a:rPr lang="fa-IR" dirty="0">
                <a:solidFill>
                  <a:srgbClr val="FF0000"/>
                </a:solidFill>
                <a:cs typeface="B Badr" panose="00000400000000000000" pitchFamily="2" charset="-78"/>
              </a:rPr>
              <a:t>مانند: عالِمُـــ</a:t>
            </a:r>
            <a:r>
              <a:rPr lang="fa-IR" dirty="0">
                <a:solidFill>
                  <a:srgbClr val="0070C0"/>
                </a:solidFill>
                <a:cs typeface="B Badr" panose="00000400000000000000" pitchFamily="2" charset="-78"/>
              </a:rPr>
              <a:t>و</a:t>
            </a:r>
            <a:r>
              <a:rPr lang="fa-IR" dirty="0">
                <a:solidFill>
                  <a:srgbClr val="FF0000"/>
                </a:solidFill>
                <a:cs typeface="B Badr" panose="00000400000000000000" pitchFamily="2" charset="-78"/>
              </a:rPr>
              <a:t>ا الخیر </a:t>
            </a:r>
            <a:endParaRPr lang="fa-IR" b="1" dirty="0">
              <a:solidFill>
                <a:srgbClr val="FF0000"/>
              </a:solidFill>
              <a:cs typeface="B Badr" panose="00000400000000000000" pitchFamily="2" charset="-78"/>
            </a:endParaRPr>
          </a:p>
        </p:txBody>
      </p:sp>
      <p:sp>
        <p:nvSpPr>
          <p:cNvPr id="61" name="Left Arrow 60"/>
          <p:cNvSpPr/>
          <p:nvPr/>
        </p:nvSpPr>
        <p:spPr>
          <a:xfrm>
            <a:off x="3171642" y="6061110"/>
            <a:ext cx="546100" cy="514451"/>
          </a:xfrm>
          <a:prstGeom prst="leftArrow">
            <a:avLst/>
          </a:prstGeom>
          <a:solidFill>
            <a:srgbClr val="92D05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dirty="0">
              <a:solidFill>
                <a:srgbClr val="C00000"/>
              </a:solidFill>
              <a:cs typeface="B Badr" panose="00000400000000000000" pitchFamily="2" charset="-78"/>
            </a:endParaRPr>
          </a:p>
        </p:txBody>
      </p:sp>
      <p:sp>
        <p:nvSpPr>
          <p:cNvPr id="43" name="Cube 42">
            <a:extLst>
              <a:ext uri="{FF2B5EF4-FFF2-40B4-BE49-F238E27FC236}">
                <a16:creationId xmlns="" xmlns:a16="http://schemas.microsoft.com/office/drawing/2014/main" id="{F2A3F281-89B0-4FC3-87A3-DF04E58E5D27}"/>
              </a:ext>
            </a:extLst>
          </p:cNvPr>
          <p:cNvSpPr/>
          <p:nvPr/>
        </p:nvSpPr>
        <p:spPr>
          <a:xfrm>
            <a:off x="10238283" y="14990"/>
            <a:ext cx="1938728" cy="405325"/>
          </a:xfrm>
          <a:prstGeom prst="cube">
            <a:avLst/>
          </a:prstGeom>
          <a:gradFill>
            <a:gsLst>
              <a:gs pos="0">
                <a:schemeClr val="accent1">
                  <a:lumMod val="5000"/>
                  <a:lumOff val="95000"/>
                </a:schemeClr>
              </a:gs>
              <a:gs pos="75000">
                <a:srgbClr val="2DFF8C"/>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السادس</a:t>
            </a:r>
          </a:p>
        </p:txBody>
      </p:sp>
      <p:sp>
        <p:nvSpPr>
          <p:cNvPr id="59" name="Flowchart: Multidocument 58"/>
          <p:cNvSpPr/>
          <p:nvPr/>
        </p:nvSpPr>
        <p:spPr>
          <a:xfrm>
            <a:off x="4963621" y="5736"/>
            <a:ext cx="2313479" cy="669442"/>
          </a:xfrm>
          <a:prstGeom prst="flowChartMultidocument">
            <a:avLst/>
          </a:prstGeom>
          <a:solidFill>
            <a:srgbClr val="D5FB97"/>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fa-IR" sz="2400" dirty="0">
                <a:solidFill>
                  <a:srgbClr val="002060"/>
                </a:solidFill>
                <a:cs typeface="B Badr" panose="00000400000000000000" pitchFamily="2" charset="-78"/>
              </a:rPr>
              <a:t>المعرب والمبنی</a:t>
            </a:r>
          </a:p>
        </p:txBody>
      </p:sp>
      <p:sp>
        <p:nvSpPr>
          <p:cNvPr id="62" name="Flowchart: Magnetic Disk 61"/>
          <p:cNvSpPr/>
          <p:nvPr/>
        </p:nvSpPr>
        <p:spPr>
          <a:xfrm>
            <a:off x="10200183" y="420315"/>
            <a:ext cx="1938728" cy="405185"/>
          </a:xfrm>
          <a:prstGeom prst="flowChartMagneticDisk">
            <a:avLst/>
          </a:prstGeom>
          <a:gradFill>
            <a:gsLst>
              <a:gs pos="0">
                <a:schemeClr val="accent1">
                  <a:lumMod val="5000"/>
                  <a:lumOff val="95000"/>
                </a:schemeClr>
              </a:gs>
              <a:gs pos="75000">
                <a:srgbClr val="2DFF8C"/>
              </a:gs>
              <a:gs pos="100000">
                <a:schemeClr val="accent1">
                  <a:lumMod val="30000"/>
                  <a:lumOff val="70000"/>
                </a:schemeClr>
              </a:gs>
            </a:gsLst>
            <a:lin ang="135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rgbClr val="002060"/>
                </a:solidFill>
                <a:cs typeface="B Titr" panose="00000700000000000000" pitchFamily="2" charset="-78"/>
              </a:rPr>
              <a:t>1- معرب</a:t>
            </a:r>
          </a:p>
        </p:txBody>
      </p:sp>
      <p:sp>
        <p:nvSpPr>
          <p:cNvPr id="42"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0228712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heel(1)">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righ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heel(1)">
                                      <p:cBhvr>
                                        <p:cTn id="29" dur="25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up)">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heel(1)">
                                      <p:cBhvr>
                                        <p:cTn id="39" dur="75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right)">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heel(1)">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wheel(1)">
                                      <p:cBhvr>
                                        <p:cTn id="54" dur="750"/>
                                        <p:tgtEl>
                                          <p:spTgt spid="57"/>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heel(1)">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right)">
                                      <p:cBhvr>
                                        <p:cTn id="64" dur="500"/>
                                        <p:tgtEl>
                                          <p:spTgt spid="4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up)">
                                      <p:cBhvr>
                                        <p:cTn id="69" dur="500"/>
                                        <p:tgtEl>
                                          <p:spTgt spid="44"/>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grpId="0" nodeType="click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heel(1)">
                                      <p:cBhvr>
                                        <p:cTn id="74" dur="500"/>
                                        <p:tgtEl>
                                          <p:spTgt spid="45"/>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grpId="0" nodeType="click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heel(1)">
                                      <p:cBhvr>
                                        <p:cTn id="79" dur="500"/>
                                        <p:tgtEl>
                                          <p:spTgt spid="4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right)">
                                      <p:cBhvr>
                                        <p:cTn id="84" dur="500"/>
                                        <p:tgtEl>
                                          <p:spTgt spid="47"/>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48"/>
                                        </p:tgtEl>
                                        <p:attrNameLst>
                                          <p:attrName>style.visibility</p:attrName>
                                        </p:attrNameLst>
                                      </p:cBhvr>
                                      <p:to>
                                        <p:strVal val="visible"/>
                                      </p:to>
                                    </p:set>
                                    <p:anim calcmode="lin" valueType="num">
                                      <p:cBhvr>
                                        <p:cTn id="89" dur="500" fill="hold"/>
                                        <p:tgtEl>
                                          <p:spTgt spid="48"/>
                                        </p:tgtEl>
                                        <p:attrNameLst>
                                          <p:attrName>ppt_w</p:attrName>
                                        </p:attrNameLst>
                                      </p:cBhvr>
                                      <p:tavLst>
                                        <p:tav tm="0">
                                          <p:val>
                                            <p:fltVal val="0"/>
                                          </p:val>
                                        </p:tav>
                                        <p:tav tm="100000">
                                          <p:val>
                                            <p:strVal val="#ppt_w"/>
                                          </p:val>
                                        </p:tav>
                                      </p:tavLst>
                                    </p:anim>
                                    <p:anim calcmode="lin" valueType="num">
                                      <p:cBhvr>
                                        <p:cTn id="90" dur="500" fill="hold"/>
                                        <p:tgtEl>
                                          <p:spTgt spid="48"/>
                                        </p:tgtEl>
                                        <p:attrNameLst>
                                          <p:attrName>ppt_h</p:attrName>
                                        </p:attrNameLst>
                                      </p:cBhvr>
                                      <p:tavLst>
                                        <p:tav tm="0">
                                          <p:val>
                                            <p:fltVal val="0"/>
                                          </p:val>
                                        </p:tav>
                                        <p:tav tm="100000">
                                          <p:val>
                                            <p:strVal val="#ppt_h"/>
                                          </p:val>
                                        </p:tav>
                                      </p:tavLst>
                                    </p:anim>
                                    <p:animEffect transition="in" filter="fade">
                                      <p:cBhvr>
                                        <p:cTn id="91" dur="500"/>
                                        <p:tgtEl>
                                          <p:spTgt spid="48"/>
                                        </p:tgtEl>
                                      </p:cBhvr>
                                    </p:animEffect>
                                  </p:childTnLst>
                                </p:cTn>
                              </p:par>
                            </p:childTnLst>
                          </p:cTn>
                        </p:par>
                      </p:childTnLst>
                    </p:cTn>
                  </p:par>
                  <p:par>
                    <p:cTn id="92" fill="hold">
                      <p:stCondLst>
                        <p:cond delay="indefinite"/>
                      </p:stCondLst>
                      <p:childTnLst>
                        <p:par>
                          <p:cTn id="93" fill="hold">
                            <p:stCondLst>
                              <p:cond delay="0"/>
                            </p:stCondLst>
                            <p:childTnLst>
                              <p:par>
                                <p:cTn id="94" presetID="21" presetClass="entr" presetSubtype="1"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wheel(1)">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down)">
                                      <p:cBhvr>
                                        <p:cTn id="101" dur="500"/>
                                        <p:tgtEl>
                                          <p:spTgt spid="35"/>
                                        </p:tgtEl>
                                      </p:cBhvr>
                                    </p:animEffect>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grpId="0" nodeType="click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heel(1)">
                                      <p:cBhvr>
                                        <p:cTn id="106" dur="500"/>
                                        <p:tgtEl>
                                          <p:spTgt spid="37"/>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2" fill="hold" grpId="0" nodeType="click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wipe(right)">
                                      <p:cBhvr>
                                        <p:cTn id="111" dur="500"/>
                                        <p:tgtEl>
                                          <p:spTgt spid="55"/>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p:cTn id="116" dur="500" fill="hold"/>
                                        <p:tgtEl>
                                          <p:spTgt spid="49"/>
                                        </p:tgtEl>
                                        <p:attrNameLst>
                                          <p:attrName>ppt_w</p:attrName>
                                        </p:attrNameLst>
                                      </p:cBhvr>
                                      <p:tavLst>
                                        <p:tav tm="0">
                                          <p:val>
                                            <p:fltVal val="0"/>
                                          </p:val>
                                        </p:tav>
                                        <p:tav tm="100000">
                                          <p:val>
                                            <p:strVal val="#ppt_w"/>
                                          </p:val>
                                        </p:tav>
                                      </p:tavLst>
                                    </p:anim>
                                    <p:anim calcmode="lin" valueType="num">
                                      <p:cBhvr>
                                        <p:cTn id="117" dur="500" fill="hold"/>
                                        <p:tgtEl>
                                          <p:spTgt spid="49"/>
                                        </p:tgtEl>
                                        <p:attrNameLst>
                                          <p:attrName>ppt_h</p:attrName>
                                        </p:attrNameLst>
                                      </p:cBhvr>
                                      <p:tavLst>
                                        <p:tav tm="0">
                                          <p:val>
                                            <p:fltVal val="0"/>
                                          </p:val>
                                        </p:tav>
                                        <p:tav tm="100000">
                                          <p:val>
                                            <p:strVal val="#ppt_h"/>
                                          </p:val>
                                        </p:tav>
                                      </p:tavLst>
                                    </p:anim>
                                    <p:animEffect transition="in" filter="fade">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2" fill="hold" nodeType="click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wipe(right)">
                                      <p:cBhvr>
                                        <p:cTn id="123" dur="500"/>
                                        <p:tgtEl>
                                          <p:spTgt spid="36"/>
                                        </p:tgtEl>
                                      </p:cBhvr>
                                    </p:animEffect>
                                  </p:childTnLst>
                                </p:cTn>
                              </p:par>
                            </p:childTnLst>
                          </p:cTn>
                        </p:par>
                      </p:childTnLst>
                    </p:cTn>
                  </p:par>
                  <p:par>
                    <p:cTn id="124" fill="hold">
                      <p:stCondLst>
                        <p:cond delay="indefinite"/>
                      </p:stCondLst>
                      <p:childTnLst>
                        <p:par>
                          <p:cTn id="125" fill="hold">
                            <p:stCondLst>
                              <p:cond delay="0"/>
                            </p:stCondLst>
                            <p:childTnLst>
                              <p:par>
                                <p:cTn id="126" presetID="21" presetClass="entr" presetSubtype="1" fill="hold" grpId="0" nodeType="clickEffect">
                                  <p:stCondLst>
                                    <p:cond delay="0"/>
                                  </p:stCondLst>
                                  <p:childTnLst>
                                    <p:set>
                                      <p:cBhvr>
                                        <p:cTn id="127" dur="1" fill="hold">
                                          <p:stCondLst>
                                            <p:cond delay="0"/>
                                          </p:stCondLst>
                                        </p:cTn>
                                        <p:tgtEl>
                                          <p:spTgt spid="38"/>
                                        </p:tgtEl>
                                        <p:attrNameLst>
                                          <p:attrName>style.visibility</p:attrName>
                                        </p:attrNameLst>
                                      </p:cBhvr>
                                      <p:to>
                                        <p:strVal val="visible"/>
                                      </p:to>
                                    </p:set>
                                    <p:animEffect transition="in" filter="wheel(1)">
                                      <p:cBhvr>
                                        <p:cTn id="128" dur="500"/>
                                        <p:tgtEl>
                                          <p:spTgt spid="3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wipe(down)">
                                      <p:cBhvr>
                                        <p:cTn id="133" dur="500"/>
                                        <p:tgtEl>
                                          <p:spTgt spid="51"/>
                                        </p:tgtEl>
                                      </p:cBhvr>
                                    </p:animEffect>
                                  </p:childTnLst>
                                </p:cTn>
                              </p:par>
                            </p:childTnLst>
                          </p:cTn>
                        </p:par>
                      </p:childTnLst>
                    </p:cTn>
                  </p:par>
                  <p:par>
                    <p:cTn id="134" fill="hold">
                      <p:stCondLst>
                        <p:cond delay="indefinite"/>
                      </p:stCondLst>
                      <p:childTnLst>
                        <p:par>
                          <p:cTn id="135" fill="hold">
                            <p:stCondLst>
                              <p:cond delay="0"/>
                            </p:stCondLst>
                            <p:childTnLst>
                              <p:par>
                                <p:cTn id="136" presetID="21" presetClass="entr" presetSubtype="1" fill="hold" grpId="0" nodeType="clickEffect">
                                  <p:stCondLst>
                                    <p:cond delay="0"/>
                                  </p:stCondLst>
                                  <p:childTnLst>
                                    <p:set>
                                      <p:cBhvr>
                                        <p:cTn id="137" dur="1" fill="hold">
                                          <p:stCondLst>
                                            <p:cond delay="0"/>
                                          </p:stCondLst>
                                        </p:cTn>
                                        <p:tgtEl>
                                          <p:spTgt spid="53"/>
                                        </p:tgtEl>
                                        <p:attrNameLst>
                                          <p:attrName>style.visibility</p:attrName>
                                        </p:attrNameLst>
                                      </p:cBhvr>
                                      <p:to>
                                        <p:strVal val="visible"/>
                                      </p:to>
                                    </p:set>
                                    <p:animEffect transition="in" filter="wheel(1)">
                                      <p:cBhvr>
                                        <p:cTn id="138" dur="500"/>
                                        <p:tgtEl>
                                          <p:spTgt spid="53"/>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2" fill="hold" grpId="0" nodeType="clickEffect">
                                  <p:stCondLst>
                                    <p:cond delay="0"/>
                                  </p:stCondLst>
                                  <p:childTnLst>
                                    <p:set>
                                      <p:cBhvr>
                                        <p:cTn id="142" dur="1" fill="hold">
                                          <p:stCondLst>
                                            <p:cond delay="0"/>
                                          </p:stCondLst>
                                        </p:cTn>
                                        <p:tgtEl>
                                          <p:spTgt spid="50"/>
                                        </p:tgtEl>
                                        <p:attrNameLst>
                                          <p:attrName>style.visibility</p:attrName>
                                        </p:attrNameLst>
                                      </p:cBhvr>
                                      <p:to>
                                        <p:strVal val="visible"/>
                                      </p:to>
                                    </p:set>
                                    <p:animEffect transition="in" filter="wipe(right)">
                                      <p:cBhvr>
                                        <p:cTn id="143" dur="500"/>
                                        <p:tgtEl>
                                          <p:spTgt spid="50"/>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56"/>
                                        </p:tgtEl>
                                        <p:attrNameLst>
                                          <p:attrName>style.visibility</p:attrName>
                                        </p:attrNameLst>
                                      </p:cBhvr>
                                      <p:to>
                                        <p:strVal val="visible"/>
                                      </p:to>
                                    </p:set>
                                    <p:anim calcmode="lin" valueType="num">
                                      <p:cBhvr>
                                        <p:cTn id="148" dur="500" fill="hold"/>
                                        <p:tgtEl>
                                          <p:spTgt spid="56"/>
                                        </p:tgtEl>
                                        <p:attrNameLst>
                                          <p:attrName>ppt_w</p:attrName>
                                        </p:attrNameLst>
                                      </p:cBhvr>
                                      <p:tavLst>
                                        <p:tav tm="0">
                                          <p:val>
                                            <p:fltVal val="0"/>
                                          </p:val>
                                        </p:tav>
                                        <p:tav tm="100000">
                                          <p:val>
                                            <p:strVal val="#ppt_w"/>
                                          </p:val>
                                        </p:tav>
                                      </p:tavLst>
                                    </p:anim>
                                    <p:anim calcmode="lin" valueType="num">
                                      <p:cBhvr>
                                        <p:cTn id="149" dur="500" fill="hold"/>
                                        <p:tgtEl>
                                          <p:spTgt spid="56"/>
                                        </p:tgtEl>
                                        <p:attrNameLst>
                                          <p:attrName>ppt_h</p:attrName>
                                        </p:attrNameLst>
                                      </p:cBhvr>
                                      <p:tavLst>
                                        <p:tav tm="0">
                                          <p:val>
                                            <p:fltVal val="0"/>
                                          </p:val>
                                        </p:tav>
                                        <p:tav tm="100000">
                                          <p:val>
                                            <p:strVal val="#ppt_h"/>
                                          </p:val>
                                        </p:tav>
                                      </p:tavLst>
                                    </p:anim>
                                    <p:animEffect transition="in" filter="fade">
                                      <p:cBhvr>
                                        <p:cTn id="150" dur="500"/>
                                        <p:tgtEl>
                                          <p:spTgt spid="56"/>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2" fill="hold" nodeType="clickEffect">
                                  <p:stCondLst>
                                    <p:cond delay="0"/>
                                  </p:stCondLst>
                                  <p:childTnLst>
                                    <p:set>
                                      <p:cBhvr>
                                        <p:cTn id="154" dur="1" fill="hold">
                                          <p:stCondLst>
                                            <p:cond delay="0"/>
                                          </p:stCondLst>
                                        </p:cTn>
                                        <p:tgtEl>
                                          <p:spTgt spid="52"/>
                                        </p:tgtEl>
                                        <p:attrNameLst>
                                          <p:attrName>style.visibility</p:attrName>
                                        </p:attrNameLst>
                                      </p:cBhvr>
                                      <p:to>
                                        <p:strVal val="visible"/>
                                      </p:to>
                                    </p:set>
                                    <p:animEffect transition="in" filter="wipe(right)">
                                      <p:cBhvr>
                                        <p:cTn id="155" dur="500"/>
                                        <p:tgtEl>
                                          <p:spTgt spid="52"/>
                                        </p:tgtEl>
                                      </p:cBhvr>
                                    </p:animEffect>
                                  </p:childTnLst>
                                </p:cTn>
                              </p:par>
                            </p:childTnLst>
                          </p:cTn>
                        </p:par>
                      </p:childTnLst>
                    </p:cTn>
                  </p:par>
                  <p:par>
                    <p:cTn id="156" fill="hold">
                      <p:stCondLst>
                        <p:cond delay="indefinite"/>
                      </p:stCondLst>
                      <p:childTnLst>
                        <p:par>
                          <p:cTn id="157" fill="hold">
                            <p:stCondLst>
                              <p:cond delay="0"/>
                            </p:stCondLst>
                            <p:childTnLst>
                              <p:par>
                                <p:cTn id="158" presetID="21" presetClass="entr" presetSubtype="1" fill="hold" grpId="0" nodeType="clickEffect">
                                  <p:stCondLst>
                                    <p:cond delay="0"/>
                                  </p:stCondLst>
                                  <p:childTnLst>
                                    <p:set>
                                      <p:cBhvr>
                                        <p:cTn id="159" dur="1" fill="hold">
                                          <p:stCondLst>
                                            <p:cond delay="0"/>
                                          </p:stCondLst>
                                        </p:cTn>
                                        <p:tgtEl>
                                          <p:spTgt spid="54"/>
                                        </p:tgtEl>
                                        <p:attrNameLst>
                                          <p:attrName>style.visibility</p:attrName>
                                        </p:attrNameLst>
                                      </p:cBhvr>
                                      <p:to>
                                        <p:strVal val="visible"/>
                                      </p:to>
                                    </p:set>
                                    <p:animEffect transition="in" filter="wheel(1)">
                                      <p:cBhvr>
                                        <p:cTn id="160" dur="500"/>
                                        <p:tgtEl>
                                          <p:spTgt spid="54"/>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2" fill="hold" grpId="0" nodeType="clickEffect">
                                  <p:stCondLst>
                                    <p:cond delay="0"/>
                                  </p:stCondLst>
                                  <p:childTnLst>
                                    <p:set>
                                      <p:cBhvr>
                                        <p:cTn id="164" dur="1" fill="hold">
                                          <p:stCondLst>
                                            <p:cond delay="0"/>
                                          </p:stCondLst>
                                        </p:cTn>
                                        <p:tgtEl>
                                          <p:spTgt spid="61"/>
                                        </p:tgtEl>
                                        <p:attrNameLst>
                                          <p:attrName>style.visibility</p:attrName>
                                        </p:attrNameLst>
                                      </p:cBhvr>
                                      <p:to>
                                        <p:strVal val="visible"/>
                                      </p:to>
                                    </p:set>
                                    <p:animEffect transition="in" filter="wipe(right)">
                                      <p:cBhvr>
                                        <p:cTn id="165" dur="500"/>
                                        <p:tgtEl>
                                          <p:spTgt spid="61"/>
                                        </p:tgtEl>
                                      </p:cBhvr>
                                    </p:animEffect>
                                  </p:childTnLst>
                                </p:cTn>
                              </p:par>
                            </p:childTnLst>
                          </p:cTn>
                        </p:par>
                      </p:childTnLst>
                    </p:cTn>
                  </p:par>
                  <p:par>
                    <p:cTn id="166" fill="hold">
                      <p:stCondLst>
                        <p:cond delay="indefinite"/>
                      </p:stCondLst>
                      <p:childTnLst>
                        <p:par>
                          <p:cTn id="167" fill="hold">
                            <p:stCondLst>
                              <p:cond delay="0"/>
                            </p:stCondLst>
                            <p:childTnLst>
                              <p:par>
                                <p:cTn id="168" presetID="53" presetClass="entr" presetSubtype="16" fill="hold" grpId="0" nodeType="clickEffect">
                                  <p:stCondLst>
                                    <p:cond delay="0"/>
                                  </p:stCondLst>
                                  <p:childTnLst>
                                    <p:set>
                                      <p:cBhvr>
                                        <p:cTn id="169" dur="1" fill="hold">
                                          <p:stCondLst>
                                            <p:cond delay="0"/>
                                          </p:stCondLst>
                                        </p:cTn>
                                        <p:tgtEl>
                                          <p:spTgt spid="58"/>
                                        </p:tgtEl>
                                        <p:attrNameLst>
                                          <p:attrName>style.visibility</p:attrName>
                                        </p:attrNameLst>
                                      </p:cBhvr>
                                      <p:to>
                                        <p:strVal val="visible"/>
                                      </p:to>
                                    </p:set>
                                    <p:anim calcmode="lin" valueType="num">
                                      <p:cBhvr>
                                        <p:cTn id="170" dur="500" fill="hold"/>
                                        <p:tgtEl>
                                          <p:spTgt spid="58"/>
                                        </p:tgtEl>
                                        <p:attrNameLst>
                                          <p:attrName>ppt_w</p:attrName>
                                        </p:attrNameLst>
                                      </p:cBhvr>
                                      <p:tavLst>
                                        <p:tav tm="0">
                                          <p:val>
                                            <p:fltVal val="0"/>
                                          </p:val>
                                        </p:tav>
                                        <p:tav tm="100000">
                                          <p:val>
                                            <p:strVal val="#ppt_w"/>
                                          </p:val>
                                        </p:tav>
                                      </p:tavLst>
                                    </p:anim>
                                    <p:anim calcmode="lin" valueType="num">
                                      <p:cBhvr>
                                        <p:cTn id="171" dur="500" fill="hold"/>
                                        <p:tgtEl>
                                          <p:spTgt spid="58"/>
                                        </p:tgtEl>
                                        <p:attrNameLst>
                                          <p:attrName>ppt_h</p:attrName>
                                        </p:attrNameLst>
                                      </p:cBhvr>
                                      <p:tavLst>
                                        <p:tav tm="0">
                                          <p:val>
                                            <p:fltVal val="0"/>
                                          </p:val>
                                        </p:tav>
                                        <p:tav tm="100000">
                                          <p:val>
                                            <p:strVal val="#ppt_h"/>
                                          </p:val>
                                        </p:tav>
                                      </p:tavLst>
                                    </p:anim>
                                    <p:animEffect transition="in" filter="fade">
                                      <p:cBhvr>
                                        <p:cTn id="17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0" animBg="1"/>
      <p:bldP spid="57" grpId="0" animBg="1"/>
      <p:bldP spid="20" grpId="0" animBg="1"/>
      <p:bldP spid="37" grpId="0" animBg="1"/>
      <p:bldP spid="38" grpId="0" animBg="1"/>
      <p:bldP spid="26" grpId="0" animBg="1"/>
      <p:bldP spid="27" grpId="0" animBg="1"/>
      <p:bldP spid="39" grpId="0" animBg="1"/>
      <p:bldP spid="3" grpId="0" animBg="1"/>
      <p:bldP spid="4" grpId="0" animBg="1"/>
      <p:bldP spid="40" grpId="0" animBg="1"/>
      <p:bldP spid="45" grpId="0" animBg="1"/>
      <p:bldP spid="46" grpId="0" animBg="1"/>
      <p:bldP spid="47" grpId="0" animBg="1"/>
      <p:bldP spid="48" grpId="0" animBg="1"/>
      <p:bldP spid="49" grpId="0" animBg="1"/>
      <p:bldP spid="50" grpId="0" animBg="1"/>
      <p:bldP spid="53" grpId="0" animBg="1"/>
      <p:bldP spid="54" grpId="0" animBg="1"/>
      <p:bldP spid="55" grpId="0" animBg="1"/>
      <p:bldP spid="56" grpId="0" animBg="1"/>
      <p:bldP spid="58" grpId="0" animBg="1"/>
      <p:bldP spid="61"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lowchart: Off-page Connector 4"/>
          <p:cNvSpPr/>
          <p:nvPr/>
        </p:nvSpPr>
        <p:spPr>
          <a:xfrm>
            <a:off x="10501404" y="420315"/>
            <a:ext cx="1296896" cy="529010"/>
          </a:xfrm>
          <a:prstGeom prst="flowChartOffpageConnector">
            <a:avLst/>
          </a:prstGeom>
          <a:gradFill>
            <a:gsLst>
              <a:gs pos="0">
                <a:schemeClr val="accent1">
                  <a:lumMod val="5000"/>
                  <a:lumOff val="95000"/>
                </a:schemeClr>
              </a:gs>
              <a:gs pos="75000">
                <a:srgbClr val="2DFF8C"/>
              </a:gs>
              <a:gs pos="100000">
                <a:schemeClr val="accent1">
                  <a:lumMod val="30000"/>
                  <a:lumOff val="70000"/>
                </a:schemeClr>
              </a:gs>
            </a:gsLst>
            <a:lin ang="13500000" scaled="1"/>
          </a:gra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rgbClr val="002060"/>
                </a:solidFill>
                <a:cs typeface="B Titr" panose="00000700000000000000" pitchFamily="2" charset="-78"/>
              </a:rPr>
              <a:t>2-مبنی</a:t>
            </a:r>
          </a:p>
        </p:txBody>
      </p:sp>
      <p:sp>
        <p:nvSpPr>
          <p:cNvPr id="42" name="Rounded Rectangle 41"/>
          <p:cNvSpPr/>
          <p:nvPr/>
        </p:nvSpPr>
        <p:spPr>
          <a:xfrm>
            <a:off x="11207646" y="1079500"/>
            <a:ext cx="844653" cy="609600"/>
          </a:xfrm>
          <a:prstGeom prst="roundRect">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rgbClr val="002060"/>
                </a:solidFill>
                <a:cs typeface="B Badr" panose="00000400000000000000" pitchFamily="2" charset="-78"/>
              </a:rPr>
              <a:t>اسم</a:t>
            </a:r>
            <a:endParaRPr lang="fa-IR" sz="2800" dirty="0">
              <a:solidFill>
                <a:srgbClr val="002060"/>
              </a:solidFill>
              <a:cs typeface="B Badr" panose="00000400000000000000" pitchFamily="2" charset="-78"/>
            </a:endParaRPr>
          </a:p>
        </p:txBody>
      </p:sp>
      <p:cxnSp>
        <p:nvCxnSpPr>
          <p:cNvPr id="43" name="Straight Arrow Connector 42"/>
          <p:cNvCxnSpPr>
            <a:endCxn id="63" idx="0"/>
          </p:cNvCxnSpPr>
          <p:nvPr/>
        </p:nvCxnSpPr>
        <p:spPr>
          <a:xfrm flipH="1" flipV="1">
            <a:off x="10073183" y="1152689"/>
            <a:ext cx="1134462" cy="231612"/>
          </a:xfrm>
          <a:prstGeom prst="straightConnector1">
            <a:avLst/>
          </a:prstGeom>
          <a:ln w="57150">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59" name="Straight Arrow Connector 58"/>
          <p:cNvCxnSpPr/>
          <p:nvPr/>
        </p:nvCxnSpPr>
        <p:spPr>
          <a:xfrm flipH="1">
            <a:off x="10073183" y="1384300"/>
            <a:ext cx="1134462" cy="632325"/>
          </a:xfrm>
          <a:prstGeom prst="straightConnector1">
            <a:avLst/>
          </a:prstGeom>
          <a:ln w="57150">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61" name="Rounded Rectangle 60"/>
          <p:cNvSpPr/>
          <p:nvPr/>
        </p:nvSpPr>
        <p:spPr>
          <a:xfrm>
            <a:off x="4155671" y="794789"/>
            <a:ext cx="4356829" cy="720000"/>
          </a:xfrm>
          <a:prstGeom prst="roundRect">
            <a:avLst/>
          </a:prstGeom>
          <a:gradFill>
            <a:gsLst>
              <a:gs pos="36000">
                <a:schemeClr val="accent1">
                  <a:lumMod val="5000"/>
                  <a:lumOff val="95000"/>
                </a:schemeClr>
              </a:gs>
              <a:gs pos="100000">
                <a:srgbClr val="FFC000"/>
              </a:gs>
            </a:gsLst>
            <a:lin ang="135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a:solidFill>
                  <a:srgbClr val="002060"/>
                </a:solidFill>
                <a:cs typeface="B Badr" panose="00000400000000000000" pitchFamily="2" charset="-78"/>
              </a:rPr>
              <a:t>اصل در اسماء، اِعراب است. </a:t>
            </a:r>
          </a:p>
        </p:txBody>
      </p:sp>
      <p:sp>
        <p:nvSpPr>
          <p:cNvPr id="62" name="Rounded Rectangle 61"/>
          <p:cNvSpPr/>
          <p:nvPr/>
        </p:nvSpPr>
        <p:spPr>
          <a:xfrm>
            <a:off x="4189863" y="1689100"/>
            <a:ext cx="4322637" cy="720000"/>
          </a:xfrm>
          <a:prstGeom prst="roundRect">
            <a:avLst/>
          </a:prstGeom>
          <a:gradFill>
            <a:gsLst>
              <a:gs pos="36000">
                <a:schemeClr val="accent1">
                  <a:lumMod val="5000"/>
                  <a:lumOff val="95000"/>
                </a:schemeClr>
              </a:gs>
              <a:gs pos="100000">
                <a:srgbClr val="FFC000"/>
              </a:gs>
            </a:gsLst>
            <a:lin ang="135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rgbClr val="002060"/>
                </a:solidFill>
                <a:cs typeface="B Badr" panose="00000400000000000000" pitchFamily="2" charset="-78"/>
              </a:rPr>
              <a:t>برخی از اسمها بر خلاف اصل اولیّه شان و به خاطر شباهت به حروف، مبنیّ می گردند </a:t>
            </a:r>
            <a:r>
              <a:rPr lang="fa-IR" sz="2400" b="1" dirty="0">
                <a:solidFill>
                  <a:srgbClr val="002060"/>
                </a:solidFill>
                <a:latin typeface="B Lotus"/>
                <a:cs typeface="B Badr" panose="00000400000000000000" pitchFamily="2" charset="-78"/>
              </a:rPr>
              <a:t>.</a:t>
            </a:r>
            <a:r>
              <a:rPr lang="fa-IR" sz="2400" b="1" dirty="0">
                <a:solidFill>
                  <a:srgbClr val="002060"/>
                </a:solidFill>
                <a:cs typeface="B Badr" panose="00000400000000000000" pitchFamily="2" charset="-78"/>
              </a:rPr>
              <a:t> </a:t>
            </a:r>
          </a:p>
        </p:txBody>
      </p:sp>
      <p:sp>
        <p:nvSpPr>
          <p:cNvPr id="63" name="Hexagon 62"/>
          <p:cNvSpPr/>
          <p:nvPr/>
        </p:nvSpPr>
        <p:spPr>
          <a:xfrm>
            <a:off x="8612682" y="792689"/>
            <a:ext cx="1460501" cy="720000"/>
          </a:xfrm>
          <a:prstGeom prst="hexagon">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dirty="0">
                <a:solidFill>
                  <a:srgbClr val="FF0000"/>
                </a:solidFill>
                <a:cs typeface="B Badr" panose="00000400000000000000" pitchFamily="2" charset="-78"/>
              </a:rPr>
              <a:t>معرب</a:t>
            </a:r>
          </a:p>
        </p:txBody>
      </p:sp>
      <p:sp>
        <p:nvSpPr>
          <p:cNvPr id="64" name="Hexagon 63"/>
          <p:cNvSpPr/>
          <p:nvPr/>
        </p:nvSpPr>
        <p:spPr>
          <a:xfrm>
            <a:off x="8612682" y="1656625"/>
            <a:ext cx="1460501" cy="720000"/>
          </a:xfrm>
          <a:prstGeom prst="hexagon">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a:solidFill>
                  <a:srgbClr val="FF0000"/>
                </a:solidFill>
                <a:cs typeface="B Badr" panose="00000400000000000000" pitchFamily="2" charset="-78"/>
              </a:rPr>
              <a:t>مبنی</a:t>
            </a:r>
            <a:endParaRPr lang="fa-IR" sz="3600" dirty="0">
              <a:solidFill>
                <a:srgbClr val="FF0000"/>
              </a:solidFill>
              <a:cs typeface="B Badr" panose="00000400000000000000" pitchFamily="2" charset="-78"/>
            </a:endParaRPr>
          </a:p>
        </p:txBody>
      </p:sp>
      <p:sp>
        <p:nvSpPr>
          <p:cNvPr id="6" name="Rounded Rectangular Callout 5"/>
          <p:cNvSpPr/>
          <p:nvPr/>
        </p:nvSpPr>
        <p:spPr>
          <a:xfrm>
            <a:off x="8480051" y="2432093"/>
            <a:ext cx="3086100" cy="1297125"/>
          </a:xfrm>
          <a:prstGeom prst="wedgeRoundRectCallout">
            <a:avLst>
              <a:gd name="adj1" fmla="val -84619"/>
              <a:gd name="adj2" fmla="val -54011"/>
              <a:gd name="adj3" fmla="val 16667"/>
            </a:avLst>
          </a:prstGeom>
          <a:gradFill>
            <a:gsLst>
              <a:gs pos="36000">
                <a:schemeClr val="accent1">
                  <a:lumMod val="5000"/>
                  <a:lumOff val="95000"/>
                </a:schemeClr>
              </a:gs>
              <a:gs pos="100000">
                <a:schemeClr val="accent1">
                  <a:lumMod val="40000"/>
                  <a:lumOff val="6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000" dirty="0">
                <a:solidFill>
                  <a:srgbClr val="002060"/>
                </a:solidFill>
                <a:cs typeface="B Badr" panose="00000400000000000000" pitchFamily="2" charset="-78"/>
              </a:rPr>
              <a:t>بحث شباهت وانواع شباهت در نحو می باشد مانند شباهت وضعیّ (تعداد حروف کلمه،) معنوی،ّ استعمالیّ و .... </a:t>
            </a:r>
          </a:p>
        </p:txBody>
      </p:sp>
      <p:sp>
        <p:nvSpPr>
          <p:cNvPr id="65" name="Hexagon 64"/>
          <p:cNvSpPr/>
          <p:nvPr/>
        </p:nvSpPr>
        <p:spPr>
          <a:xfrm>
            <a:off x="10419601" y="4491038"/>
            <a:ext cx="1460501" cy="720000"/>
          </a:xfrm>
          <a:prstGeom prst="hexagon">
            <a:avLst/>
          </a:prstGeom>
          <a:solidFill>
            <a:srgbClr val="F8FAA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rgbClr val="FF0000"/>
                </a:solidFill>
                <a:cs typeface="B Badr" panose="00000400000000000000" pitchFamily="2" charset="-78"/>
              </a:rPr>
              <a:t>انواع بناء</a:t>
            </a:r>
          </a:p>
        </p:txBody>
      </p:sp>
      <p:cxnSp>
        <p:nvCxnSpPr>
          <p:cNvPr id="66" name="Straight Arrow Connector 65"/>
          <p:cNvCxnSpPr/>
          <p:nvPr/>
        </p:nvCxnSpPr>
        <p:spPr>
          <a:xfrm flipH="1" flipV="1">
            <a:off x="9537700" y="4438291"/>
            <a:ext cx="881902" cy="397759"/>
          </a:xfrm>
          <a:prstGeom prst="straightConnector1">
            <a:avLst/>
          </a:prstGeom>
          <a:ln w="57150">
            <a:solidFill>
              <a:schemeClr val="tx2">
                <a:lumMod val="75000"/>
              </a:schemeClr>
            </a:solidFill>
            <a:tailEnd type="arrow"/>
          </a:ln>
        </p:spPr>
        <p:style>
          <a:lnRef idx="2">
            <a:schemeClr val="accent4"/>
          </a:lnRef>
          <a:fillRef idx="0">
            <a:schemeClr val="accent4"/>
          </a:fillRef>
          <a:effectRef idx="1">
            <a:schemeClr val="accent4"/>
          </a:effectRef>
          <a:fontRef idx="minor">
            <a:schemeClr val="tx1"/>
          </a:fontRef>
        </p:style>
      </p:cxnSp>
      <p:cxnSp>
        <p:nvCxnSpPr>
          <p:cNvPr id="67" name="Straight Arrow Connector 66"/>
          <p:cNvCxnSpPr/>
          <p:nvPr/>
        </p:nvCxnSpPr>
        <p:spPr>
          <a:xfrm flipH="1">
            <a:off x="9626600" y="4866030"/>
            <a:ext cx="793002" cy="762362"/>
          </a:xfrm>
          <a:prstGeom prst="straightConnector1">
            <a:avLst/>
          </a:prstGeom>
          <a:ln w="57150">
            <a:solidFill>
              <a:schemeClr val="tx2">
                <a:lumMod val="75000"/>
              </a:schemeClr>
            </a:solidFill>
            <a:tailEnd type="arrow"/>
          </a:ln>
        </p:spPr>
        <p:style>
          <a:lnRef idx="2">
            <a:schemeClr val="accent4"/>
          </a:lnRef>
          <a:fillRef idx="0">
            <a:schemeClr val="accent4"/>
          </a:fillRef>
          <a:effectRef idx="1">
            <a:schemeClr val="accent4"/>
          </a:effectRef>
          <a:fontRef idx="minor">
            <a:schemeClr val="tx1"/>
          </a:fontRef>
        </p:style>
      </p:cxnSp>
      <p:sp>
        <p:nvSpPr>
          <p:cNvPr id="16" name="Flowchart: Connector 15"/>
          <p:cNvSpPr/>
          <p:nvPr/>
        </p:nvSpPr>
        <p:spPr>
          <a:xfrm>
            <a:off x="8191500" y="3805418"/>
            <a:ext cx="1346200" cy="1152163"/>
          </a:xfrm>
          <a:prstGeom prst="flowChartConnector">
            <a:avLst/>
          </a:prstGeom>
          <a:gradFill>
            <a:gsLst>
              <a:gs pos="0">
                <a:schemeClr val="accent1">
                  <a:lumMod val="5000"/>
                  <a:lumOff val="95000"/>
                </a:schemeClr>
              </a:gs>
              <a:gs pos="100000">
                <a:srgbClr val="FFFF00"/>
              </a:gs>
            </a:gsLst>
            <a:lin ang="13500000" scaled="1"/>
          </a:gradFill>
          <a:ln>
            <a:solidFill>
              <a:srgbClr val="FF0000"/>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dirty="0">
                <a:solidFill>
                  <a:srgbClr val="002060"/>
                </a:solidFill>
                <a:cs typeface="B Badr" panose="00000400000000000000" pitchFamily="2" charset="-78"/>
              </a:rPr>
              <a:t>برحرکت</a:t>
            </a:r>
          </a:p>
        </p:txBody>
      </p:sp>
      <p:sp>
        <p:nvSpPr>
          <p:cNvPr id="68" name="Flowchart: Connector 67"/>
          <p:cNvSpPr/>
          <p:nvPr/>
        </p:nvSpPr>
        <p:spPr>
          <a:xfrm>
            <a:off x="8235950" y="5201736"/>
            <a:ext cx="1346200" cy="1152163"/>
          </a:xfrm>
          <a:prstGeom prst="flowChartConnector">
            <a:avLst/>
          </a:prstGeom>
          <a:gradFill>
            <a:gsLst>
              <a:gs pos="0">
                <a:schemeClr val="accent1">
                  <a:lumMod val="5000"/>
                  <a:lumOff val="95000"/>
                </a:schemeClr>
              </a:gs>
              <a:gs pos="100000">
                <a:srgbClr val="FFFF00"/>
              </a:gs>
            </a:gsLst>
            <a:lin ang="13500000" scaled="1"/>
          </a:gradFill>
          <a:ln>
            <a:solidFill>
              <a:srgbClr val="FF0000"/>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dirty="0">
                <a:solidFill>
                  <a:srgbClr val="002060"/>
                </a:solidFill>
                <a:cs typeface="B Badr" panose="00000400000000000000" pitchFamily="2" charset="-78"/>
              </a:rPr>
              <a:t>برسکون</a:t>
            </a:r>
          </a:p>
        </p:txBody>
      </p:sp>
      <p:cxnSp>
        <p:nvCxnSpPr>
          <p:cNvPr id="69" name="Straight Arrow Connector 68"/>
          <p:cNvCxnSpPr>
            <a:endCxn id="23" idx="3"/>
          </p:cNvCxnSpPr>
          <p:nvPr/>
        </p:nvCxnSpPr>
        <p:spPr>
          <a:xfrm flipH="1" flipV="1">
            <a:off x="7135876" y="3760448"/>
            <a:ext cx="1055624" cy="677844"/>
          </a:xfrm>
          <a:prstGeom prst="straightConnector1">
            <a:avLst/>
          </a:prstGeom>
          <a:ln w="57150">
            <a:solidFill>
              <a:schemeClr val="tx2">
                <a:lumMod val="75000"/>
              </a:schemeClr>
            </a:solidFill>
            <a:tailEnd type="arrow"/>
          </a:ln>
        </p:spPr>
        <p:style>
          <a:lnRef idx="2">
            <a:schemeClr val="accent4"/>
          </a:lnRef>
          <a:fillRef idx="0">
            <a:schemeClr val="accent4"/>
          </a:fillRef>
          <a:effectRef idx="1">
            <a:schemeClr val="accent4"/>
          </a:effectRef>
          <a:fontRef idx="minor">
            <a:schemeClr val="tx1"/>
          </a:fontRef>
        </p:style>
      </p:cxnSp>
      <p:cxnSp>
        <p:nvCxnSpPr>
          <p:cNvPr id="70" name="Straight Arrow Connector 69"/>
          <p:cNvCxnSpPr>
            <a:endCxn id="72" idx="3"/>
          </p:cNvCxnSpPr>
          <p:nvPr/>
        </p:nvCxnSpPr>
        <p:spPr>
          <a:xfrm flipH="1">
            <a:off x="7135876" y="4489089"/>
            <a:ext cx="1055624" cy="684023"/>
          </a:xfrm>
          <a:prstGeom prst="straightConnector1">
            <a:avLst/>
          </a:prstGeom>
          <a:ln w="57150">
            <a:solidFill>
              <a:schemeClr val="tx2">
                <a:lumMod val="75000"/>
              </a:schemeClr>
            </a:solidFill>
            <a:tailEnd type="arrow"/>
          </a:ln>
        </p:spPr>
        <p:style>
          <a:lnRef idx="2">
            <a:schemeClr val="accent4"/>
          </a:lnRef>
          <a:fillRef idx="0">
            <a:schemeClr val="accent4"/>
          </a:fillRef>
          <a:effectRef idx="1">
            <a:schemeClr val="accent4"/>
          </a:effectRef>
          <a:fontRef idx="minor">
            <a:schemeClr val="tx1"/>
          </a:fontRef>
        </p:style>
      </p:cxnSp>
      <p:cxnSp>
        <p:nvCxnSpPr>
          <p:cNvPr id="71" name="Straight Arrow Connector 70"/>
          <p:cNvCxnSpPr/>
          <p:nvPr/>
        </p:nvCxnSpPr>
        <p:spPr>
          <a:xfrm flipH="1">
            <a:off x="7106398" y="4463689"/>
            <a:ext cx="1085102" cy="2"/>
          </a:xfrm>
          <a:prstGeom prst="straightConnector1">
            <a:avLst/>
          </a:prstGeom>
          <a:ln w="57150">
            <a:solidFill>
              <a:schemeClr val="tx2">
                <a:lumMod val="75000"/>
              </a:schemeClr>
            </a:solidFill>
            <a:tailEnd type="arrow"/>
          </a:ln>
        </p:spPr>
        <p:style>
          <a:lnRef idx="2">
            <a:schemeClr val="accent4"/>
          </a:lnRef>
          <a:fillRef idx="0">
            <a:schemeClr val="accent4"/>
          </a:fillRef>
          <a:effectRef idx="1">
            <a:schemeClr val="accent4"/>
          </a:effectRef>
          <a:fontRef idx="minor">
            <a:schemeClr val="tx1"/>
          </a:fontRef>
        </p:style>
      </p:cxnSp>
      <p:sp>
        <p:nvSpPr>
          <p:cNvPr id="23" name="Chevron 22"/>
          <p:cNvSpPr/>
          <p:nvPr/>
        </p:nvSpPr>
        <p:spPr>
          <a:xfrm>
            <a:off x="5649976" y="3472407"/>
            <a:ext cx="1485900" cy="576081"/>
          </a:xfrm>
          <a:prstGeom prst="chevron">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2060"/>
                </a:solidFill>
                <a:cs typeface="B Badr" panose="00000400000000000000" pitchFamily="2" charset="-78"/>
              </a:rPr>
              <a:t>فتحه</a:t>
            </a:r>
          </a:p>
        </p:txBody>
      </p:sp>
      <p:sp>
        <p:nvSpPr>
          <p:cNvPr id="72" name="Chevron 71"/>
          <p:cNvSpPr/>
          <p:nvPr/>
        </p:nvSpPr>
        <p:spPr>
          <a:xfrm>
            <a:off x="5649976" y="4885071"/>
            <a:ext cx="1485900" cy="576081"/>
          </a:xfrm>
          <a:prstGeom prst="chevron">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200" dirty="0">
                <a:solidFill>
                  <a:srgbClr val="002060"/>
                </a:solidFill>
                <a:cs typeface="B Badr" panose="00000400000000000000" pitchFamily="2" charset="-78"/>
              </a:rPr>
              <a:t>کسره</a:t>
            </a:r>
          </a:p>
        </p:txBody>
      </p:sp>
      <p:sp>
        <p:nvSpPr>
          <p:cNvPr id="73" name="Chevron 72"/>
          <p:cNvSpPr/>
          <p:nvPr/>
        </p:nvSpPr>
        <p:spPr>
          <a:xfrm>
            <a:off x="5649976" y="4184253"/>
            <a:ext cx="1485900" cy="576081"/>
          </a:xfrm>
          <a:prstGeom prst="chevron">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200" dirty="0">
                <a:solidFill>
                  <a:srgbClr val="002060"/>
                </a:solidFill>
                <a:cs typeface="B Badr" panose="00000400000000000000" pitchFamily="2" charset="-78"/>
              </a:rPr>
              <a:t>ضمه</a:t>
            </a:r>
          </a:p>
        </p:txBody>
      </p:sp>
      <p:sp>
        <p:nvSpPr>
          <p:cNvPr id="31" name="Hexagon 30"/>
          <p:cNvSpPr/>
          <p:nvPr/>
        </p:nvSpPr>
        <p:spPr>
          <a:xfrm>
            <a:off x="3892550" y="3171825"/>
            <a:ext cx="1460500" cy="657225"/>
          </a:xfrm>
          <a:prstGeom prst="hexagon">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200" b="1" dirty="0">
                <a:solidFill>
                  <a:srgbClr val="002060"/>
                </a:solidFill>
                <a:cs typeface="B Badr" panose="00000400000000000000" pitchFamily="2" charset="-78"/>
              </a:rPr>
              <a:t>اقسام مبنی</a:t>
            </a:r>
          </a:p>
        </p:txBody>
      </p:sp>
      <p:sp>
        <p:nvSpPr>
          <p:cNvPr id="32" name="Right Brace 31"/>
          <p:cNvSpPr/>
          <p:nvPr/>
        </p:nvSpPr>
        <p:spPr>
          <a:xfrm>
            <a:off x="3162300" y="114300"/>
            <a:ext cx="730250" cy="6553199"/>
          </a:xfrm>
          <a:prstGeom prst="rightBrace">
            <a:avLst>
              <a:gd name="adj1" fmla="val 24447"/>
              <a:gd name="adj2" fmla="val 50000"/>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85" name="Chevron 84"/>
          <p:cNvSpPr/>
          <p:nvPr/>
        </p:nvSpPr>
        <p:spPr>
          <a:xfrm>
            <a:off x="1552418" y="4598202"/>
            <a:ext cx="1728000" cy="739043"/>
          </a:xfrm>
          <a:prstGeom prst="chevron">
            <a:avLst/>
          </a:prstGeom>
          <a:solidFill>
            <a:srgbClr val="AFF7E1"/>
          </a:solidFill>
          <a:ln>
            <a:solidFill>
              <a:srgbClr val="FFFF0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rtl="1"/>
            <a:r>
              <a:rPr lang="fa-IR" sz="2000" b="1" dirty="0">
                <a:solidFill>
                  <a:srgbClr val="000000"/>
                </a:solidFill>
                <a:latin typeface="B Lotus"/>
                <a:cs typeface="B Badr" panose="00000400000000000000" pitchFamily="2" charset="-78"/>
              </a:rPr>
              <a:t>6-برخی از کنایات</a:t>
            </a:r>
            <a:endParaRPr lang="fa-IR" sz="2000" b="1" dirty="0">
              <a:solidFill>
                <a:prstClr val="white"/>
              </a:solidFill>
              <a:cs typeface="B Badr" panose="00000400000000000000" pitchFamily="2" charset="-78"/>
            </a:endParaRPr>
          </a:p>
        </p:txBody>
      </p:sp>
      <p:sp>
        <p:nvSpPr>
          <p:cNvPr id="86" name="Chevron 85"/>
          <p:cNvSpPr/>
          <p:nvPr/>
        </p:nvSpPr>
        <p:spPr>
          <a:xfrm>
            <a:off x="66518" y="4598203"/>
            <a:ext cx="1728000" cy="739043"/>
          </a:xfrm>
          <a:prstGeom prst="chevron">
            <a:avLst/>
          </a:prstGeom>
          <a:solidFill>
            <a:srgbClr val="AFF7E1"/>
          </a:solidFill>
          <a:ln>
            <a:solidFill>
              <a:srgbClr val="FFFF0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b="1" dirty="0">
                <a:solidFill>
                  <a:srgbClr val="000000"/>
                </a:solidFill>
                <a:latin typeface="B Lotus"/>
                <a:cs typeface="B Badr" panose="00000400000000000000" pitchFamily="2" charset="-78"/>
              </a:rPr>
              <a:t>12-محکی عنه</a:t>
            </a:r>
            <a:endParaRPr lang="fa-IR" b="1" dirty="0">
              <a:solidFill>
                <a:prstClr val="white"/>
              </a:solidFill>
              <a:cs typeface="B Badr" panose="00000400000000000000" pitchFamily="2" charset="-78"/>
            </a:endParaRPr>
          </a:p>
        </p:txBody>
      </p:sp>
      <p:sp>
        <p:nvSpPr>
          <p:cNvPr id="87" name="Chevron 86"/>
          <p:cNvSpPr/>
          <p:nvPr/>
        </p:nvSpPr>
        <p:spPr>
          <a:xfrm>
            <a:off x="1527018" y="163349"/>
            <a:ext cx="1728000" cy="739043"/>
          </a:xfrm>
          <a:prstGeom prst="chevron">
            <a:avLst/>
          </a:prstGeom>
          <a:solidFill>
            <a:srgbClr val="AFF7E1"/>
          </a:solidFill>
          <a:ln>
            <a:solidFill>
              <a:srgbClr val="FFFF0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000" dirty="0">
                <a:solidFill>
                  <a:srgbClr val="000000"/>
                </a:solidFill>
                <a:latin typeface="B Lotus"/>
                <a:cs typeface="B Badr" panose="00000400000000000000" pitchFamily="2" charset="-78"/>
              </a:rPr>
              <a:t>1-ضمیر</a:t>
            </a:r>
            <a:r>
              <a:rPr lang="fa-IR" sz="2000" dirty="0">
                <a:cs typeface="B Badr" panose="00000400000000000000" pitchFamily="2" charset="-78"/>
              </a:rPr>
              <a:t> </a:t>
            </a:r>
            <a:endParaRPr lang="fa-IR" sz="2000" dirty="0">
              <a:solidFill>
                <a:schemeClr val="tx1"/>
              </a:solidFill>
              <a:cs typeface="B Badr" panose="00000400000000000000" pitchFamily="2" charset="-78"/>
            </a:endParaRPr>
          </a:p>
        </p:txBody>
      </p:sp>
      <p:sp>
        <p:nvSpPr>
          <p:cNvPr id="88" name="Chevron 87"/>
          <p:cNvSpPr/>
          <p:nvPr/>
        </p:nvSpPr>
        <p:spPr>
          <a:xfrm>
            <a:off x="1565118" y="1054792"/>
            <a:ext cx="1728000" cy="739043"/>
          </a:xfrm>
          <a:prstGeom prst="chevron">
            <a:avLst/>
          </a:prstGeom>
          <a:solidFill>
            <a:srgbClr val="AFF7E1"/>
          </a:solidFill>
          <a:ln>
            <a:solidFill>
              <a:srgbClr val="FFFF0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000" dirty="0">
                <a:solidFill>
                  <a:srgbClr val="000000"/>
                </a:solidFill>
                <a:latin typeface="B Lotus"/>
                <a:cs typeface="B Badr" panose="00000400000000000000" pitchFamily="2" charset="-78"/>
              </a:rPr>
              <a:t>2-اسم اشاره</a:t>
            </a:r>
            <a:r>
              <a:rPr lang="fa-IR" sz="2000" dirty="0">
                <a:solidFill>
                  <a:prstClr val="white"/>
                </a:solidFill>
                <a:cs typeface="B Badr" panose="00000400000000000000" pitchFamily="2" charset="-78"/>
              </a:rPr>
              <a:t> </a:t>
            </a:r>
          </a:p>
        </p:txBody>
      </p:sp>
      <p:sp>
        <p:nvSpPr>
          <p:cNvPr id="89" name="Chevron 88"/>
          <p:cNvSpPr/>
          <p:nvPr/>
        </p:nvSpPr>
        <p:spPr>
          <a:xfrm>
            <a:off x="1565118" y="1933318"/>
            <a:ext cx="1728000" cy="739043"/>
          </a:xfrm>
          <a:prstGeom prst="chevron">
            <a:avLst/>
          </a:prstGeom>
          <a:solidFill>
            <a:srgbClr val="AFF7E1"/>
          </a:solidFill>
          <a:ln>
            <a:solidFill>
              <a:srgbClr val="FFFF0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rtl="1"/>
            <a:r>
              <a:rPr lang="fa-IR" sz="2000" dirty="0">
                <a:solidFill>
                  <a:srgbClr val="000000"/>
                </a:solidFill>
                <a:latin typeface="B Lotus"/>
                <a:cs typeface="B Badr" panose="00000400000000000000" pitchFamily="2" charset="-78"/>
              </a:rPr>
              <a:t>3-موصول</a:t>
            </a:r>
            <a:r>
              <a:rPr lang="fa-IR" sz="2000" dirty="0">
                <a:solidFill>
                  <a:prstClr val="white"/>
                </a:solidFill>
                <a:cs typeface="B Badr" panose="00000400000000000000" pitchFamily="2" charset="-78"/>
              </a:rPr>
              <a:t> </a:t>
            </a:r>
          </a:p>
        </p:txBody>
      </p:sp>
      <p:sp>
        <p:nvSpPr>
          <p:cNvPr id="90" name="Chevron 89"/>
          <p:cNvSpPr/>
          <p:nvPr/>
        </p:nvSpPr>
        <p:spPr>
          <a:xfrm>
            <a:off x="1537428" y="2817174"/>
            <a:ext cx="1728000" cy="739043"/>
          </a:xfrm>
          <a:prstGeom prst="chevron">
            <a:avLst/>
          </a:prstGeom>
          <a:solidFill>
            <a:srgbClr val="AFF7E1"/>
          </a:solidFill>
          <a:ln>
            <a:solidFill>
              <a:srgbClr val="FFFF0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000" dirty="0">
                <a:solidFill>
                  <a:srgbClr val="000000"/>
                </a:solidFill>
                <a:latin typeface="B Lotus"/>
                <a:cs typeface="B Badr" panose="00000400000000000000" pitchFamily="2" charset="-78"/>
              </a:rPr>
              <a:t>4-اسم شرط</a:t>
            </a:r>
            <a:endParaRPr lang="fa-IR" sz="2000" dirty="0">
              <a:solidFill>
                <a:prstClr val="white"/>
              </a:solidFill>
              <a:cs typeface="B Badr" panose="00000400000000000000" pitchFamily="2" charset="-78"/>
            </a:endParaRPr>
          </a:p>
        </p:txBody>
      </p:sp>
      <p:sp>
        <p:nvSpPr>
          <p:cNvPr id="91" name="Chevron 90"/>
          <p:cNvSpPr/>
          <p:nvPr/>
        </p:nvSpPr>
        <p:spPr>
          <a:xfrm>
            <a:off x="1552418" y="3717833"/>
            <a:ext cx="1728000" cy="739043"/>
          </a:xfrm>
          <a:prstGeom prst="chevron">
            <a:avLst/>
          </a:prstGeom>
          <a:solidFill>
            <a:srgbClr val="AFF7E1"/>
          </a:solidFill>
          <a:ln>
            <a:solidFill>
              <a:srgbClr val="FFFF0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rtl="1"/>
            <a:r>
              <a:rPr lang="fa-IR" sz="2000" b="1" dirty="0">
                <a:solidFill>
                  <a:srgbClr val="000000"/>
                </a:solidFill>
                <a:latin typeface="B Lotus"/>
                <a:cs typeface="B Badr" panose="00000400000000000000" pitchFamily="2" charset="-78"/>
              </a:rPr>
              <a:t>5-بعضی از ظروف</a:t>
            </a:r>
            <a:endParaRPr lang="fa-IR" sz="2000" b="1" dirty="0">
              <a:solidFill>
                <a:prstClr val="white"/>
              </a:solidFill>
              <a:cs typeface="B Badr" panose="00000400000000000000" pitchFamily="2" charset="-78"/>
            </a:endParaRPr>
          </a:p>
        </p:txBody>
      </p:sp>
      <p:sp>
        <p:nvSpPr>
          <p:cNvPr id="92" name="Chevron 91"/>
          <p:cNvSpPr/>
          <p:nvPr/>
        </p:nvSpPr>
        <p:spPr>
          <a:xfrm>
            <a:off x="66518" y="3717834"/>
            <a:ext cx="1728000" cy="739043"/>
          </a:xfrm>
          <a:prstGeom prst="chevron">
            <a:avLst/>
          </a:prstGeom>
          <a:solidFill>
            <a:srgbClr val="AFF7E1"/>
          </a:solidFill>
          <a:ln>
            <a:solidFill>
              <a:srgbClr val="FFFF0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b="1" dirty="0">
                <a:solidFill>
                  <a:srgbClr val="000000"/>
                </a:solidFill>
                <a:latin typeface="B Lotus"/>
                <a:cs typeface="B Badr" panose="00000400000000000000" pitchFamily="2" charset="-78"/>
              </a:rPr>
              <a:t>11-منادی مفرد معرفه</a:t>
            </a:r>
            <a:endParaRPr lang="fa-IR" b="1" dirty="0">
              <a:solidFill>
                <a:prstClr val="white"/>
              </a:solidFill>
              <a:cs typeface="B Badr" panose="00000400000000000000" pitchFamily="2" charset="-78"/>
            </a:endParaRPr>
          </a:p>
        </p:txBody>
      </p:sp>
      <p:sp>
        <p:nvSpPr>
          <p:cNvPr id="93" name="Chevron 92"/>
          <p:cNvSpPr/>
          <p:nvPr/>
        </p:nvSpPr>
        <p:spPr>
          <a:xfrm>
            <a:off x="66518" y="2785972"/>
            <a:ext cx="1728000" cy="739043"/>
          </a:xfrm>
          <a:prstGeom prst="chevron">
            <a:avLst/>
          </a:prstGeom>
          <a:solidFill>
            <a:srgbClr val="AFF7E1"/>
          </a:solidFill>
          <a:ln>
            <a:solidFill>
              <a:srgbClr val="FFFF0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1600" dirty="0">
                <a:solidFill>
                  <a:srgbClr val="000000"/>
                </a:solidFill>
                <a:latin typeface="B Lotus"/>
                <a:cs typeface="B Badr" panose="00000400000000000000" pitchFamily="2" charset="-78"/>
              </a:rPr>
              <a:t>10-اسم لای نفی جنس</a:t>
            </a:r>
            <a:endParaRPr lang="fa-IR" sz="1600" dirty="0">
              <a:solidFill>
                <a:prstClr val="white"/>
              </a:solidFill>
              <a:cs typeface="B Badr" panose="00000400000000000000" pitchFamily="2" charset="-78"/>
            </a:endParaRPr>
          </a:p>
        </p:txBody>
      </p:sp>
      <p:sp>
        <p:nvSpPr>
          <p:cNvPr id="94" name="Chevron 93"/>
          <p:cNvSpPr/>
          <p:nvPr/>
        </p:nvSpPr>
        <p:spPr>
          <a:xfrm>
            <a:off x="79218" y="1933318"/>
            <a:ext cx="1728000" cy="739043"/>
          </a:xfrm>
          <a:prstGeom prst="chevron">
            <a:avLst/>
          </a:prstGeom>
          <a:solidFill>
            <a:srgbClr val="AFF7E1"/>
          </a:solidFill>
          <a:ln>
            <a:solidFill>
              <a:srgbClr val="FFFF0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000" b="1" dirty="0">
                <a:solidFill>
                  <a:srgbClr val="000000"/>
                </a:solidFill>
                <a:latin typeface="B Lotus"/>
                <a:cs typeface="B Badr" panose="00000400000000000000" pitchFamily="2" charset="-78"/>
              </a:rPr>
              <a:t>9-مرکب مزجی</a:t>
            </a:r>
            <a:endParaRPr lang="fa-IR" sz="2000" b="1" dirty="0">
              <a:solidFill>
                <a:prstClr val="white"/>
              </a:solidFill>
              <a:cs typeface="B Badr" panose="00000400000000000000" pitchFamily="2" charset="-78"/>
            </a:endParaRPr>
          </a:p>
        </p:txBody>
      </p:sp>
      <p:sp>
        <p:nvSpPr>
          <p:cNvPr id="95" name="Chevron 94"/>
          <p:cNvSpPr/>
          <p:nvPr/>
        </p:nvSpPr>
        <p:spPr>
          <a:xfrm>
            <a:off x="79218" y="1070465"/>
            <a:ext cx="1728000" cy="739043"/>
          </a:xfrm>
          <a:prstGeom prst="chevron">
            <a:avLst/>
          </a:prstGeom>
          <a:solidFill>
            <a:srgbClr val="AFF7E1"/>
          </a:solidFill>
          <a:ln>
            <a:solidFill>
              <a:srgbClr val="FFFF0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000" b="1" dirty="0">
                <a:solidFill>
                  <a:srgbClr val="000000"/>
                </a:solidFill>
                <a:latin typeface="B Lotus"/>
                <a:cs typeface="B Badr" panose="00000400000000000000" pitchFamily="2" charset="-78"/>
              </a:rPr>
              <a:t>8-اسماء صوت</a:t>
            </a:r>
            <a:endParaRPr lang="fa-IR" sz="2000" b="1" dirty="0">
              <a:solidFill>
                <a:prstClr val="white"/>
              </a:solidFill>
              <a:cs typeface="B Badr" panose="00000400000000000000" pitchFamily="2" charset="-78"/>
            </a:endParaRPr>
          </a:p>
        </p:txBody>
      </p:sp>
      <p:sp>
        <p:nvSpPr>
          <p:cNvPr id="96" name="Chevron 95"/>
          <p:cNvSpPr/>
          <p:nvPr/>
        </p:nvSpPr>
        <p:spPr>
          <a:xfrm>
            <a:off x="66518" y="190501"/>
            <a:ext cx="1728000" cy="739043"/>
          </a:xfrm>
          <a:prstGeom prst="chevron">
            <a:avLst/>
          </a:prstGeom>
          <a:solidFill>
            <a:srgbClr val="AFF7E1"/>
          </a:solidFill>
          <a:ln>
            <a:solidFill>
              <a:srgbClr val="FFFF0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000" b="1" dirty="0">
                <a:solidFill>
                  <a:srgbClr val="000000"/>
                </a:solidFill>
                <a:latin typeface="B Lotus"/>
                <a:cs typeface="B Badr" panose="00000400000000000000" pitchFamily="2" charset="-78"/>
              </a:rPr>
              <a:t>7-اسماء افعال</a:t>
            </a:r>
            <a:r>
              <a:rPr lang="fa-IR" sz="2000" b="1" dirty="0">
                <a:solidFill>
                  <a:prstClr val="white"/>
                </a:solidFill>
                <a:cs typeface="B Badr" panose="00000400000000000000" pitchFamily="2" charset="-78"/>
              </a:rPr>
              <a:t> </a:t>
            </a:r>
          </a:p>
        </p:txBody>
      </p:sp>
      <p:sp>
        <p:nvSpPr>
          <p:cNvPr id="97" name="Chevron 96"/>
          <p:cNvSpPr/>
          <p:nvPr/>
        </p:nvSpPr>
        <p:spPr>
          <a:xfrm>
            <a:off x="79218" y="5502349"/>
            <a:ext cx="3286125" cy="1071110"/>
          </a:xfrm>
          <a:prstGeom prst="chevron">
            <a:avLst/>
          </a:prstGeom>
          <a:solidFill>
            <a:srgbClr val="AFF7E1"/>
          </a:solidFill>
          <a:ln>
            <a:solidFill>
              <a:srgbClr val="FFFF0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ctr" rtl="1"/>
            <a:r>
              <a:rPr lang="fa-IR" dirty="0">
                <a:solidFill>
                  <a:srgbClr val="002060"/>
                </a:solidFill>
                <a:latin typeface="B Lotus"/>
                <a:cs typeface="B Badr" panose="00000400000000000000" pitchFamily="2" charset="-78"/>
              </a:rPr>
              <a:t>13-</a:t>
            </a:r>
            <a:r>
              <a:rPr lang="fa-IR" dirty="0">
                <a:solidFill>
                  <a:srgbClr val="002060"/>
                </a:solidFill>
                <a:cs typeface="B Badr" panose="00000400000000000000" pitchFamily="2" charset="-78"/>
              </a:rPr>
              <a:t>آنچه با کلمات دیگر ترکیب نشود.</a:t>
            </a:r>
          </a:p>
          <a:p>
            <a:pPr lvl="0" algn="r" rtl="1"/>
            <a:r>
              <a:rPr lang="fa-IR" sz="2000" dirty="0">
                <a:solidFill>
                  <a:srgbClr val="002060"/>
                </a:solidFill>
                <a:cs typeface="B Badr" panose="00000400000000000000" pitchFamily="2" charset="-78"/>
              </a:rPr>
              <a:t> </a:t>
            </a:r>
            <a:r>
              <a:rPr lang="fa-IR" sz="1400" dirty="0">
                <a:solidFill>
                  <a:srgbClr val="002060"/>
                </a:solidFill>
                <a:cs typeface="B Badr" panose="00000400000000000000" pitchFamily="2" charset="-78"/>
              </a:rPr>
              <a:t>(</a:t>
            </a:r>
            <a:r>
              <a:rPr lang="fa-IR" sz="1400" dirty="0">
                <a:solidFill>
                  <a:srgbClr val="FF0000"/>
                </a:solidFill>
                <a:cs typeface="B Badr" panose="00000400000000000000" pitchFamily="2" charset="-78"/>
              </a:rPr>
              <a:t>یک اسم را به تنهایی و بدون نقش کلامی، استفاده کنیم.)</a:t>
            </a:r>
            <a:r>
              <a:rPr lang="fa-IR" sz="1100" dirty="0">
                <a:solidFill>
                  <a:srgbClr val="002060"/>
                </a:solidFill>
                <a:cs typeface="B Badr" panose="00000400000000000000" pitchFamily="2" charset="-78"/>
              </a:rPr>
              <a:t/>
            </a:r>
            <a:br>
              <a:rPr lang="fa-IR" sz="1100" dirty="0">
                <a:solidFill>
                  <a:srgbClr val="002060"/>
                </a:solidFill>
                <a:cs typeface="B Badr" panose="00000400000000000000" pitchFamily="2" charset="-78"/>
              </a:rPr>
            </a:br>
            <a:endParaRPr lang="fa-IR" sz="1200" dirty="0">
              <a:solidFill>
                <a:srgbClr val="002060"/>
              </a:solidFill>
              <a:cs typeface="B Badr" panose="00000400000000000000" pitchFamily="2" charset="-78"/>
            </a:endParaRPr>
          </a:p>
        </p:txBody>
      </p:sp>
      <p:sp>
        <p:nvSpPr>
          <p:cNvPr id="39" name="Cube 38">
            <a:extLst>
              <a:ext uri="{FF2B5EF4-FFF2-40B4-BE49-F238E27FC236}">
                <a16:creationId xmlns="" xmlns:a16="http://schemas.microsoft.com/office/drawing/2014/main" id="{F2A3F281-89B0-4FC3-87A3-DF04E58E5D27}"/>
              </a:ext>
            </a:extLst>
          </p:cNvPr>
          <p:cNvSpPr/>
          <p:nvPr/>
        </p:nvSpPr>
        <p:spPr>
          <a:xfrm>
            <a:off x="10238283" y="14990"/>
            <a:ext cx="1938728" cy="405325"/>
          </a:xfrm>
          <a:prstGeom prst="cube">
            <a:avLst/>
          </a:prstGeom>
          <a:gradFill>
            <a:gsLst>
              <a:gs pos="0">
                <a:schemeClr val="accent1">
                  <a:lumMod val="5000"/>
                  <a:lumOff val="95000"/>
                </a:schemeClr>
              </a:gs>
              <a:gs pos="75000">
                <a:srgbClr val="2DFF8C"/>
              </a:gs>
              <a:gs pos="100000">
                <a:schemeClr val="accent1">
                  <a:lumMod val="30000"/>
                  <a:lumOff val="70000"/>
                </a:schemeClr>
              </a:gs>
            </a:gsLst>
            <a:lin ang="135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السادس</a:t>
            </a:r>
          </a:p>
        </p:txBody>
      </p:sp>
      <p:sp>
        <p:nvSpPr>
          <p:cNvPr id="40" name="Flowchart: Multidocument 39"/>
          <p:cNvSpPr/>
          <p:nvPr/>
        </p:nvSpPr>
        <p:spPr>
          <a:xfrm>
            <a:off x="4963621" y="5736"/>
            <a:ext cx="2313479" cy="669442"/>
          </a:xfrm>
          <a:prstGeom prst="flowChartMultidocument">
            <a:avLst/>
          </a:prstGeom>
          <a:solidFill>
            <a:srgbClr val="D5FB97"/>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fa-IR" sz="2400" dirty="0">
                <a:solidFill>
                  <a:srgbClr val="002060"/>
                </a:solidFill>
                <a:cs typeface="B Badr" panose="00000400000000000000" pitchFamily="2" charset="-78"/>
              </a:rPr>
              <a:t>المعرب والمبنی</a:t>
            </a:r>
          </a:p>
        </p:txBody>
      </p:sp>
    </p:spTree>
    <p:extLst>
      <p:ext uri="{BB962C8B-B14F-4D97-AF65-F5344CB8AC3E}">
        <p14:creationId xmlns:p14="http://schemas.microsoft.com/office/powerpoint/2010/main" val="84065864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heel(1)">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righ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circle(out)">
                                      <p:cBhvr>
                                        <p:cTn id="22" dur="25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500"/>
                                        <p:tgtEl>
                                          <p:spTgt spid="59"/>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heel(1)">
                                      <p:cBhvr>
                                        <p:cTn id="39" dur="750"/>
                                        <p:tgtEl>
                                          <p:spTgt spid="6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left)">
                                      <p:cBhvr>
                                        <p:cTn id="44" dur="500"/>
                                        <p:tgtEl>
                                          <p:spTgt spid="6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32" fill="hold" grpId="0" nodeType="click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circle(out)">
                                      <p:cBhvr>
                                        <p:cTn id="54" dur="50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wipe(right)">
                                      <p:cBhvr>
                                        <p:cTn id="59" dur="500"/>
                                        <p:tgtEl>
                                          <p:spTgt spid="66"/>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32"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circle(out)">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wipe(right)">
                                      <p:cBhvr>
                                        <p:cTn id="69" dur="500"/>
                                        <p:tgtEl>
                                          <p:spTgt spid="6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left)">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wipe(right)">
                                      <p:cBhvr>
                                        <p:cTn id="79" dur="500"/>
                                        <p:tgtEl>
                                          <p:spTgt spid="7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500"/>
                                        <p:tgtEl>
                                          <p:spTgt spid="7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70"/>
                                        </p:tgtEl>
                                        <p:attrNameLst>
                                          <p:attrName>style.visibility</p:attrName>
                                        </p:attrNameLst>
                                      </p:cBhvr>
                                      <p:to>
                                        <p:strVal val="visible"/>
                                      </p:to>
                                    </p:set>
                                    <p:animEffect transition="in" filter="wipe(up)">
                                      <p:cBhvr>
                                        <p:cTn id="89" dur="500"/>
                                        <p:tgtEl>
                                          <p:spTgt spid="7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72"/>
                                        </p:tgtEl>
                                        <p:attrNameLst>
                                          <p:attrName>style.visibility</p:attrName>
                                        </p:attrNameLst>
                                      </p:cBhvr>
                                      <p:to>
                                        <p:strVal val="visible"/>
                                      </p:to>
                                    </p:set>
                                    <p:animEffect transition="in" filter="wipe(left)">
                                      <p:cBhvr>
                                        <p:cTn id="94" dur="500"/>
                                        <p:tgtEl>
                                          <p:spTgt spid="72"/>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wipe(up)">
                                      <p:cBhvr>
                                        <p:cTn id="99" dur="500"/>
                                        <p:tgtEl>
                                          <p:spTgt spid="67"/>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32" fill="hold" grpId="0" nodeType="clickEffect">
                                  <p:stCondLst>
                                    <p:cond delay="0"/>
                                  </p:stCondLst>
                                  <p:childTnLst>
                                    <p:set>
                                      <p:cBhvr>
                                        <p:cTn id="103" dur="1" fill="hold">
                                          <p:stCondLst>
                                            <p:cond delay="0"/>
                                          </p:stCondLst>
                                        </p:cTn>
                                        <p:tgtEl>
                                          <p:spTgt spid="68"/>
                                        </p:tgtEl>
                                        <p:attrNameLst>
                                          <p:attrName>style.visibility</p:attrName>
                                        </p:attrNameLst>
                                      </p:cBhvr>
                                      <p:to>
                                        <p:strVal val="visible"/>
                                      </p:to>
                                    </p:set>
                                    <p:animEffect transition="in" filter="circle(out)">
                                      <p:cBhvr>
                                        <p:cTn id="104" dur="500"/>
                                        <p:tgtEl>
                                          <p:spTgt spid="68"/>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ntr" presetSubtype="32"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circle(out)">
                                      <p:cBhvr>
                                        <p:cTn id="109" dur="500"/>
                                        <p:tgtEl>
                                          <p:spTgt spid="3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2" fill="hold" grpId="0" nodeType="click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wipe(right)">
                                      <p:cBhvr>
                                        <p:cTn id="114" dur="500"/>
                                        <p:tgtEl>
                                          <p:spTgt spid="32"/>
                                        </p:tgtEl>
                                      </p:cBhvr>
                                    </p:animEffect>
                                  </p:childTnLst>
                                </p:cTn>
                              </p:par>
                            </p:childTnLst>
                          </p:cTn>
                        </p:par>
                      </p:childTnLst>
                    </p:cTn>
                  </p:par>
                  <p:par>
                    <p:cTn id="115" fill="hold">
                      <p:stCondLst>
                        <p:cond delay="indefinite"/>
                      </p:stCondLst>
                      <p:childTnLst>
                        <p:par>
                          <p:cTn id="116" fill="hold">
                            <p:stCondLst>
                              <p:cond delay="0"/>
                            </p:stCondLst>
                            <p:childTnLst>
                              <p:par>
                                <p:cTn id="117" presetID="2" presetClass="entr" presetSubtype="1" fill="hold" grpId="0" nodeType="clickEffect">
                                  <p:stCondLst>
                                    <p:cond delay="0"/>
                                  </p:stCondLst>
                                  <p:childTnLst>
                                    <p:set>
                                      <p:cBhvr>
                                        <p:cTn id="118" dur="1" fill="hold">
                                          <p:stCondLst>
                                            <p:cond delay="0"/>
                                          </p:stCondLst>
                                        </p:cTn>
                                        <p:tgtEl>
                                          <p:spTgt spid="87"/>
                                        </p:tgtEl>
                                        <p:attrNameLst>
                                          <p:attrName>style.visibility</p:attrName>
                                        </p:attrNameLst>
                                      </p:cBhvr>
                                      <p:to>
                                        <p:strVal val="visible"/>
                                      </p:to>
                                    </p:set>
                                    <p:anim calcmode="lin" valueType="num">
                                      <p:cBhvr additive="base">
                                        <p:cTn id="119" dur="500" fill="hold"/>
                                        <p:tgtEl>
                                          <p:spTgt spid="87"/>
                                        </p:tgtEl>
                                        <p:attrNameLst>
                                          <p:attrName>ppt_x</p:attrName>
                                        </p:attrNameLst>
                                      </p:cBhvr>
                                      <p:tavLst>
                                        <p:tav tm="0">
                                          <p:val>
                                            <p:strVal val="#ppt_x"/>
                                          </p:val>
                                        </p:tav>
                                        <p:tav tm="100000">
                                          <p:val>
                                            <p:strVal val="#ppt_x"/>
                                          </p:val>
                                        </p:tav>
                                      </p:tavLst>
                                    </p:anim>
                                    <p:anim calcmode="lin" valueType="num">
                                      <p:cBhvr additive="base">
                                        <p:cTn id="120" dur="500" fill="hold"/>
                                        <p:tgtEl>
                                          <p:spTgt spid="87"/>
                                        </p:tgtEl>
                                        <p:attrNameLst>
                                          <p:attrName>ppt_y</p:attrName>
                                        </p:attrNameLst>
                                      </p:cBhvr>
                                      <p:tavLst>
                                        <p:tav tm="0">
                                          <p:val>
                                            <p:strVal val="0-#ppt_h/2"/>
                                          </p:val>
                                        </p:tav>
                                        <p:tav tm="100000">
                                          <p:val>
                                            <p:strVal val="#ppt_y"/>
                                          </p:val>
                                        </p:tav>
                                      </p:tavLst>
                                    </p:anim>
                                  </p:childTnLst>
                                </p:cTn>
                              </p:par>
                              <p:par>
                                <p:cTn id="121" presetID="2" presetClass="entr" presetSubtype="1" fill="hold" grpId="0" nodeType="withEffect">
                                  <p:stCondLst>
                                    <p:cond delay="0"/>
                                  </p:stCondLst>
                                  <p:childTnLst>
                                    <p:set>
                                      <p:cBhvr>
                                        <p:cTn id="122" dur="1" fill="hold">
                                          <p:stCondLst>
                                            <p:cond delay="0"/>
                                          </p:stCondLst>
                                        </p:cTn>
                                        <p:tgtEl>
                                          <p:spTgt spid="88"/>
                                        </p:tgtEl>
                                        <p:attrNameLst>
                                          <p:attrName>style.visibility</p:attrName>
                                        </p:attrNameLst>
                                      </p:cBhvr>
                                      <p:to>
                                        <p:strVal val="visible"/>
                                      </p:to>
                                    </p:set>
                                    <p:anim calcmode="lin" valueType="num">
                                      <p:cBhvr additive="base">
                                        <p:cTn id="123" dur="500" fill="hold"/>
                                        <p:tgtEl>
                                          <p:spTgt spid="88"/>
                                        </p:tgtEl>
                                        <p:attrNameLst>
                                          <p:attrName>ppt_x</p:attrName>
                                        </p:attrNameLst>
                                      </p:cBhvr>
                                      <p:tavLst>
                                        <p:tav tm="0">
                                          <p:val>
                                            <p:strVal val="#ppt_x"/>
                                          </p:val>
                                        </p:tav>
                                        <p:tav tm="100000">
                                          <p:val>
                                            <p:strVal val="#ppt_x"/>
                                          </p:val>
                                        </p:tav>
                                      </p:tavLst>
                                    </p:anim>
                                    <p:anim calcmode="lin" valueType="num">
                                      <p:cBhvr additive="base">
                                        <p:cTn id="124" dur="500" fill="hold"/>
                                        <p:tgtEl>
                                          <p:spTgt spid="88"/>
                                        </p:tgtEl>
                                        <p:attrNameLst>
                                          <p:attrName>ppt_y</p:attrName>
                                        </p:attrNameLst>
                                      </p:cBhvr>
                                      <p:tavLst>
                                        <p:tav tm="0">
                                          <p:val>
                                            <p:strVal val="0-#ppt_h/2"/>
                                          </p:val>
                                        </p:tav>
                                        <p:tav tm="100000">
                                          <p:val>
                                            <p:strVal val="#ppt_y"/>
                                          </p:val>
                                        </p:tav>
                                      </p:tavLst>
                                    </p:anim>
                                  </p:childTnLst>
                                </p:cTn>
                              </p:par>
                              <p:par>
                                <p:cTn id="125" presetID="2" presetClass="entr" presetSubtype="1"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 calcmode="lin" valueType="num">
                                      <p:cBhvr additive="base">
                                        <p:cTn id="127" dur="500" fill="hold"/>
                                        <p:tgtEl>
                                          <p:spTgt spid="89"/>
                                        </p:tgtEl>
                                        <p:attrNameLst>
                                          <p:attrName>ppt_x</p:attrName>
                                        </p:attrNameLst>
                                      </p:cBhvr>
                                      <p:tavLst>
                                        <p:tav tm="0">
                                          <p:val>
                                            <p:strVal val="#ppt_x"/>
                                          </p:val>
                                        </p:tav>
                                        <p:tav tm="100000">
                                          <p:val>
                                            <p:strVal val="#ppt_x"/>
                                          </p:val>
                                        </p:tav>
                                      </p:tavLst>
                                    </p:anim>
                                    <p:anim calcmode="lin" valueType="num">
                                      <p:cBhvr additive="base">
                                        <p:cTn id="128" dur="500" fill="hold"/>
                                        <p:tgtEl>
                                          <p:spTgt spid="89"/>
                                        </p:tgtEl>
                                        <p:attrNameLst>
                                          <p:attrName>ppt_y</p:attrName>
                                        </p:attrNameLst>
                                      </p:cBhvr>
                                      <p:tavLst>
                                        <p:tav tm="0">
                                          <p:val>
                                            <p:strVal val="0-#ppt_h/2"/>
                                          </p:val>
                                        </p:tav>
                                        <p:tav tm="100000">
                                          <p:val>
                                            <p:strVal val="#ppt_y"/>
                                          </p:val>
                                        </p:tav>
                                      </p:tavLst>
                                    </p:anim>
                                  </p:childTnLst>
                                </p:cTn>
                              </p:par>
                              <p:par>
                                <p:cTn id="129" presetID="2" presetClass="entr" presetSubtype="1" fill="hold" grpId="0" nodeType="with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500" fill="hold"/>
                                        <p:tgtEl>
                                          <p:spTgt spid="90"/>
                                        </p:tgtEl>
                                        <p:attrNameLst>
                                          <p:attrName>ppt_x</p:attrName>
                                        </p:attrNameLst>
                                      </p:cBhvr>
                                      <p:tavLst>
                                        <p:tav tm="0">
                                          <p:val>
                                            <p:strVal val="#ppt_x"/>
                                          </p:val>
                                        </p:tav>
                                        <p:tav tm="100000">
                                          <p:val>
                                            <p:strVal val="#ppt_x"/>
                                          </p:val>
                                        </p:tav>
                                      </p:tavLst>
                                    </p:anim>
                                    <p:anim calcmode="lin" valueType="num">
                                      <p:cBhvr additive="base">
                                        <p:cTn id="132" dur="500" fill="hold"/>
                                        <p:tgtEl>
                                          <p:spTgt spid="90"/>
                                        </p:tgtEl>
                                        <p:attrNameLst>
                                          <p:attrName>ppt_y</p:attrName>
                                        </p:attrNameLst>
                                      </p:cBhvr>
                                      <p:tavLst>
                                        <p:tav tm="0">
                                          <p:val>
                                            <p:strVal val="0-#ppt_h/2"/>
                                          </p:val>
                                        </p:tav>
                                        <p:tav tm="100000">
                                          <p:val>
                                            <p:strVal val="#ppt_y"/>
                                          </p:val>
                                        </p:tav>
                                      </p:tavLst>
                                    </p:anim>
                                  </p:childTnLst>
                                </p:cTn>
                              </p:par>
                              <p:par>
                                <p:cTn id="133" presetID="2" presetClass="entr" presetSubtype="1" fill="hold" grpId="0" nodeType="withEffect">
                                  <p:stCondLst>
                                    <p:cond delay="0"/>
                                  </p:stCondLst>
                                  <p:childTnLst>
                                    <p:set>
                                      <p:cBhvr>
                                        <p:cTn id="134" dur="1" fill="hold">
                                          <p:stCondLst>
                                            <p:cond delay="0"/>
                                          </p:stCondLst>
                                        </p:cTn>
                                        <p:tgtEl>
                                          <p:spTgt spid="91"/>
                                        </p:tgtEl>
                                        <p:attrNameLst>
                                          <p:attrName>style.visibility</p:attrName>
                                        </p:attrNameLst>
                                      </p:cBhvr>
                                      <p:to>
                                        <p:strVal val="visible"/>
                                      </p:to>
                                    </p:set>
                                    <p:anim calcmode="lin" valueType="num">
                                      <p:cBhvr additive="base">
                                        <p:cTn id="135" dur="500" fill="hold"/>
                                        <p:tgtEl>
                                          <p:spTgt spid="91"/>
                                        </p:tgtEl>
                                        <p:attrNameLst>
                                          <p:attrName>ppt_x</p:attrName>
                                        </p:attrNameLst>
                                      </p:cBhvr>
                                      <p:tavLst>
                                        <p:tav tm="0">
                                          <p:val>
                                            <p:strVal val="#ppt_x"/>
                                          </p:val>
                                        </p:tav>
                                        <p:tav tm="100000">
                                          <p:val>
                                            <p:strVal val="#ppt_x"/>
                                          </p:val>
                                        </p:tav>
                                      </p:tavLst>
                                    </p:anim>
                                    <p:anim calcmode="lin" valueType="num">
                                      <p:cBhvr additive="base">
                                        <p:cTn id="136" dur="500" fill="hold"/>
                                        <p:tgtEl>
                                          <p:spTgt spid="91"/>
                                        </p:tgtEl>
                                        <p:attrNameLst>
                                          <p:attrName>ppt_y</p:attrName>
                                        </p:attrNameLst>
                                      </p:cBhvr>
                                      <p:tavLst>
                                        <p:tav tm="0">
                                          <p:val>
                                            <p:strVal val="0-#ppt_h/2"/>
                                          </p:val>
                                        </p:tav>
                                        <p:tav tm="100000">
                                          <p:val>
                                            <p:strVal val="#ppt_y"/>
                                          </p:val>
                                        </p:tav>
                                      </p:tavLst>
                                    </p:anim>
                                  </p:childTnLst>
                                </p:cTn>
                              </p:par>
                              <p:par>
                                <p:cTn id="137" presetID="2" presetClass="entr" presetSubtype="1" fill="hold" grpId="0" nodeType="withEffect">
                                  <p:stCondLst>
                                    <p:cond delay="0"/>
                                  </p:stCondLst>
                                  <p:childTnLst>
                                    <p:set>
                                      <p:cBhvr>
                                        <p:cTn id="138" dur="1" fill="hold">
                                          <p:stCondLst>
                                            <p:cond delay="0"/>
                                          </p:stCondLst>
                                        </p:cTn>
                                        <p:tgtEl>
                                          <p:spTgt spid="85"/>
                                        </p:tgtEl>
                                        <p:attrNameLst>
                                          <p:attrName>style.visibility</p:attrName>
                                        </p:attrNameLst>
                                      </p:cBhvr>
                                      <p:to>
                                        <p:strVal val="visible"/>
                                      </p:to>
                                    </p:set>
                                    <p:anim calcmode="lin" valueType="num">
                                      <p:cBhvr additive="base">
                                        <p:cTn id="139" dur="500" fill="hold"/>
                                        <p:tgtEl>
                                          <p:spTgt spid="85"/>
                                        </p:tgtEl>
                                        <p:attrNameLst>
                                          <p:attrName>ppt_x</p:attrName>
                                        </p:attrNameLst>
                                      </p:cBhvr>
                                      <p:tavLst>
                                        <p:tav tm="0">
                                          <p:val>
                                            <p:strVal val="#ppt_x"/>
                                          </p:val>
                                        </p:tav>
                                        <p:tav tm="100000">
                                          <p:val>
                                            <p:strVal val="#ppt_x"/>
                                          </p:val>
                                        </p:tav>
                                      </p:tavLst>
                                    </p:anim>
                                    <p:anim calcmode="lin" valueType="num">
                                      <p:cBhvr additive="base">
                                        <p:cTn id="140" dur="500" fill="hold"/>
                                        <p:tgtEl>
                                          <p:spTgt spid="85"/>
                                        </p:tgtEl>
                                        <p:attrNameLst>
                                          <p:attrName>ppt_y</p:attrName>
                                        </p:attrNameLst>
                                      </p:cBhvr>
                                      <p:tavLst>
                                        <p:tav tm="0">
                                          <p:val>
                                            <p:strVal val="0-#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9" fill="hold" grpId="0" nodeType="clickEffect">
                                  <p:stCondLst>
                                    <p:cond delay="0"/>
                                  </p:stCondLst>
                                  <p:childTnLst>
                                    <p:set>
                                      <p:cBhvr>
                                        <p:cTn id="144" dur="1" fill="hold">
                                          <p:stCondLst>
                                            <p:cond delay="0"/>
                                          </p:stCondLst>
                                        </p:cTn>
                                        <p:tgtEl>
                                          <p:spTgt spid="96"/>
                                        </p:tgtEl>
                                        <p:attrNameLst>
                                          <p:attrName>style.visibility</p:attrName>
                                        </p:attrNameLst>
                                      </p:cBhvr>
                                      <p:to>
                                        <p:strVal val="visible"/>
                                      </p:to>
                                    </p:set>
                                    <p:anim calcmode="lin" valueType="num">
                                      <p:cBhvr additive="base">
                                        <p:cTn id="145" dur="500" fill="hold"/>
                                        <p:tgtEl>
                                          <p:spTgt spid="96"/>
                                        </p:tgtEl>
                                        <p:attrNameLst>
                                          <p:attrName>ppt_x</p:attrName>
                                        </p:attrNameLst>
                                      </p:cBhvr>
                                      <p:tavLst>
                                        <p:tav tm="0">
                                          <p:val>
                                            <p:strVal val="0-#ppt_w/2"/>
                                          </p:val>
                                        </p:tav>
                                        <p:tav tm="100000">
                                          <p:val>
                                            <p:strVal val="#ppt_x"/>
                                          </p:val>
                                        </p:tav>
                                      </p:tavLst>
                                    </p:anim>
                                    <p:anim calcmode="lin" valueType="num">
                                      <p:cBhvr additive="base">
                                        <p:cTn id="146" dur="500" fill="hold"/>
                                        <p:tgtEl>
                                          <p:spTgt spid="96"/>
                                        </p:tgtEl>
                                        <p:attrNameLst>
                                          <p:attrName>ppt_y</p:attrName>
                                        </p:attrNameLst>
                                      </p:cBhvr>
                                      <p:tavLst>
                                        <p:tav tm="0">
                                          <p:val>
                                            <p:strVal val="0-#ppt_h/2"/>
                                          </p:val>
                                        </p:tav>
                                        <p:tav tm="100000">
                                          <p:val>
                                            <p:strVal val="#ppt_y"/>
                                          </p:val>
                                        </p:tav>
                                      </p:tavLst>
                                    </p:anim>
                                  </p:childTnLst>
                                </p:cTn>
                              </p:par>
                              <p:par>
                                <p:cTn id="147" presetID="2" presetClass="entr" presetSubtype="9" fill="hold" grpId="0" nodeType="withEffect">
                                  <p:stCondLst>
                                    <p:cond delay="0"/>
                                  </p:stCondLst>
                                  <p:childTnLst>
                                    <p:set>
                                      <p:cBhvr>
                                        <p:cTn id="148" dur="1" fill="hold">
                                          <p:stCondLst>
                                            <p:cond delay="0"/>
                                          </p:stCondLst>
                                        </p:cTn>
                                        <p:tgtEl>
                                          <p:spTgt spid="95"/>
                                        </p:tgtEl>
                                        <p:attrNameLst>
                                          <p:attrName>style.visibility</p:attrName>
                                        </p:attrNameLst>
                                      </p:cBhvr>
                                      <p:to>
                                        <p:strVal val="visible"/>
                                      </p:to>
                                    </p:set>
                                    <p:anim calcmode="lin" valueType="num">
                                      <p:cBhvr additive="base">
                                        <p:cTn id="149" dur="500" fill="hold"/>
                                        <p:tgtEl>
                                          <p:spTgt spid="95"/>
                                        </p:tgtEl>
                                        <p:attrNameLst>
                                          <p:attrName>ppt_x</p:attrName>
                                        </p:attrNameLst>
                                      </p:cBhvr>
                                      <p:tavLst>
                                        <p:tav tm="0">
                                          <p:val>
                                            <p:strVal val="0-#ppt_w/2"/>
                                          </p:val>
                                        </p:tav>
                                        <p:tav tm="100000">
                                          <p:val>
                                            <p:strVal val="#ppt_x"/>
                                          </p:val>
                                        </p:tav>
                                      </p:tavLst>
                                    </p:anim>
                                    <p:anim calcmode="lin" valueType="num">
                                      <p:cBhvr additive="base">
                                        <p:cTn id="150" dur="500" fill="hold"/>
                                        <p:tgtEl>
                                          <p:spTgt spid="95"/>
                                        </p:tgtEl>
                                        <p:attrNameLst>
                                          <p:attrName>ppt_y</p:attrName>
                                        </p:attrNameLst>
                                      </p:cBhvr>
                                      <p:tavLst>
                                        <p:tav tm="0">
                                          <p:val>
                                            <p:strVal val="0-#ppt_h/2"/>
                                          </p:val>
                                        </p:tav>
                                        <p:tav tm="100000">
                                          <p:val>
                                            <p:strVal val="#ppt_y"/>
                                          </p:val>
                                        </p:tav>
                                      </p:tavLst>
                                    </p:anim>
                                  </p:childTnLst>
                                </p:cTn>
                              </p:par>
                              <p:par>
                                <p:cTn id="151" presetID="2" presetClass="entr" presetSubtype="9" fill="hold" grpId="0" nodeType="withEffect">
                                  <p:stCondLst>
                                    <p:cond delay="0"/>
                                  </p:stCondLst>
                                  <p:childTnLst>
                                    <p:set>
                                      <p:cBhvr>
                                        <p:cTn id="152" dur="1" fill="hold">
                                          <p:stCondLst>
                                            <p:cond delay="0"/>
                                          </p:stCondLst>
                                        </p:cTn>
                                        <p:tgtEl>
                                          <p:spTgt spid="94"/>
                                        </p:tgtEl>
                                        <p:attrNameLst>
                                          <p:attrName>style.visibility</p:attrName>
                                        </p:attrNameLst>
                                      </p:cBhvr>
                                      <p:to>
                                        <p:strVal val="visible"/>
                                      </p:to>
                                    </p:set>
                                    <p:anim calcmode="lin" valueType="num">
                                      <p:cBhvr additive="base">
                                        <p:cTn id="153" dur="500" fill="hold"/>
                                        <p:tgtEl>
                                          <p:spTgt spid="94"/>
                                        </p:tgtEl>
                                        <p:attrNameLst>
                                          <p:attrName>ppt_x</p:attrName>
                                        </p:attrNameLst>
                                      </p:cBhvr>
                                      <p:tavLst>
                                        <p:tav tm="0">
                                          <p:val>
                                            <p:strVal val="0-#ppt_w/2"/>
                                          </p:val>
                                        </p:tav>
                                        <p:tav tm="100000">
                                          <p:val>
                                            <p:strVal val="#ppt_x"/>
                                          </p:val>
                                        </p:tav>
                                      </p:tavLst>
                                    </p:anim>
                                    <p:anim calcmode="lin" valueType="num">
                                      <p:cBhvr additive="base">
                                        <p:cTn id="154" dur="500" fill="hold"/>
                                        <p:tgtEl>
                                          <p:spTgt spid="94"/>
                                        </p:tgtEl>
                                        <p:attrNameLst>
                                          <p:attrName>ppt_y</p:attrName>
                                        </p:attrNameLst>
                                      </p:cBhvr>
                                      <p:tavLst>
                                        <p:tav tm="0">
                                          <p:val>
                                            <p:strVal val="0-#ppt_h/2"/>
                                          </p:val>
                                        </p:tav>
                                        <p:tav tm="100000">
                                          <p:val>
                                            <p:strVal val="#ppt_y"/>
                                          </p:val>
                                        </p:tav>
                                      </p:tavLst>
                                    </p:anim>
                                  </p:childTnLst>
                                </p:cTn>
                              </p:par>
                              <p:par>
                                <p:cTn id="155" presetID="2" presetClass="entr" presetSubtype="9" fill="hold" grpId="0" nodeType="withEffect">
                                  <p:stCondLst>
                                    <p:cond delay="0"/>
                                  </p:stCondLst>
                                  <p:childTnLst>
                                    <p:set>
                                      <p:cBhvr>
                                        <p:cTn id="156" dur="1" fill="hold">
                                          <p:stCondLst>
                                            <p:cond delay="0"/>
                                          </p:stCondLst>
                                        </p:cTn>
                                        <p:tgtEl>
                                          <p:spTgt spid="93"/>
                                        </p:tgtEl>
                                        <p:attrNameLst>
                                          <p:attrName>style.visibility</p:attrName>
                                        </p:attrNameLst>
                                      </p:cBhvr>
                                      <p:to>
                                        <p:strVal val="visible"/>
                                      </p:to>
                                    </p:set>
                                    <p:anim calcmode="lin" valueType="num">
                                      <p:cBhvr additive="base">
                                        <p:cTn id="157" dur="500" fill="hold"/>
                                        <p:tgtEl>
                                          <p:spTgt spid="93"/>
                                        </p:tgtEl>
                                        <p:attrNameLst>
                                          <p:attrName>ppt_x</p:attrName>
                                        </p:attrNameLst>
                                      </p:cBhvr>
                                      <p:tavLst>
                                        <p:tav tm="0">
                                          <p:val>
                                            <p:strVal val="0-#ppt_w/2"/>
                                          </p:val>
                                        </p:tav>
                                        <p:tav tm="100000">
                                          <p:val>
                                            <p:strVal val="#ppt_x"/>
                                          </p:val>
                                        </p:tav>
                                      </p:tavLst>
                                    </p:anim>
                                    <p:anim calcmode="lin" valueType="num">
                                      <p:cBhvr additive="base">
                                        <p:cTn id="158" dur="500" fill="hold"/>
                                        <p:tgtEl>
                                          <p:spTgt spid="93"/>
                                        </p:tgtEl>
                                        <p:attrNameLst>
                                          <p:attrName>ppt_y</p:attrName>
                                        </p:attrNameLst>
                                      </p:cBhvr>
                                      <p:tavLst>
                                        <p:tav tm="0">
                                          <p:val>
                                            <p:strVal val="0-#ppt_h/2"/>
                                          </p:val>
                                        </p:tav>
                                        <p:tav tm="100000">
                                          <p:val>
                                            <p:strVal val="#ppt_y"/>
                                          </p:val>
                                        </p:tav>
                                      </p:tavLst>
                                    </p:anim>
                                  </p:childTnLst>
                                </p:cTn>
                              </p:par>
                              <p:par>
                                <p:cTn id="159" presetID="2" presetClass="entr" presetSubtype="9" fill="hold" grpId="0" nodeType="withEffect">
                                  <p:stCondLst>
                                    <p:cond delay="0"/>
                                  </p:stCondLst>
                                  <p:childTnLst>
                                    <p:set>
                                      <p:cBhvr>
                                        <p:cTn id="160" dur="1" fill="hold">
                                          <p:stCondLst>
                                            <p:cond delay="0"/>
                                          </p:stCondLst>
                                        </p:cTn>
                                        <p:tgtEl>
                                          <p:spTgt spid="92"/>
                                        </p:tgtEl>
                                        <p:attrNameLst>
                                          <p:attrName>style.visibility</p:attrName>
                                        </p:attrNameLst>
                                      </p:cBhvr>
                                      <p:to>
                                        <p:strVal val="visible"/>
                                      </p:to>
                                    </p:set>
                                    <p:anim calcmode="lin" valueType="num">
                                      <p:cBhvr additive="base">
                                        <p:cTn id="161" dur="500" fill="hold"/>
                                        <p:tgtEl>
                                          <p:spTgt spid="92"/>
                                        </p:tgtEl>
                                        <p:attrNameLst>
                                          <p:attrName>ppt_x</p:attrName>
                                        </p:attrNameLst>
                                      </p:cBhvr>
                                      <p:tavLst>
                                        <p:tav tm="0">
                                          <p:val>
                                            <p:strVal val="0-#ppt_w/2"/>
                                          </p:val>
                                        </p:tav>
                                        <p:tav tm="100000">
                                          <p:val>
                                            <p:strVal val="#ppt_x"/>
                                          </p:val>
                                        </p:tav>
                                      </p:tavLst>
                                    </p:anim>
                                    <p:anim calcmode="lin" valueType="num">
                                      <p:cBhvr additive="base">
                                        <p:cTn id="162" dur="500" fill="hold"/>
                                        <p:tgtEl>
                                          <p:spTgt spid="92"/>
                                        </p:tgtEl>
                                        <p:attrNameLst>
                                          <p:attrName>ppt_y</p:attrName>
                                        </p:attrNameLst>
                                      </p:cBhvr>
                                      <p:tavLst>
                                        <p:tav tm="0">
                                          <p:val>
                                            <p:strVal val="0-#ppt_h/2"/>
                                          </p:val>
                                        </p:tav>
                                        <p:tav tm="100000">
                                          <p:val>
                                            <p:strVal val="#ppt_y"/>
                                          </p:val>
                                        </p:tav>
                                      </p:tavLst>
                                    </p:anim>
                                  </p:childTnLst>
                                </p:cTn>
                              </p:par>
                              <p:par>
                                <p:cTn id="163" presetID="2" presetClass="entr" presetSubtype="9" fill="hold" grpId="0" nodeType="withEffect">
                                  <p:stCondLst>
                                    <p:cond delay="0"/>
                                  </p:stCondLst>
                                  <p:childTnLst>
                                    <p:set>
                                      <p:cBhvr>
                                        <p:cTn id="164" dur="1" fill="hold">
                                          <p:stCondLst>
                                            <p:cond delay="0"/>
                                          </p:stCondLst>
                                        </p:cTn>
                                        <p:tgtEl>
                                          <p:spTgt spid="86"/>
                                        </p:tgtEl>
                                        <p:attrNameLst>
                                          <p:attrName>style.visibility</p:attrName>
                                        </p:attrNameLst>
                                      </p:cBhvr>
                                      <p:to>
                                        <p:strVal val="visible"/>
                                      </p:to>
                                    </p:set>
                                    <p:anim calcmode="lin" valueType="num">
                                      <p:cBhvr additive="base">
                                        <p:cTn id="165" dur="500" fill="hold"/>
                                        <p:tgtEl>
                                          <p:spTgt spid="86"/>
                                        </p:tgtEl>
                                        <p:attrNameLst>
                                          <p:attrName>ppt_x</p:attrName>
                                        </p:attrNameLst>
                                      </p:cBhvr>
                                      <p:tavLst>
                                        <p:tav tm="0">
                                          <p:val>
                                            <p:strVal val="0-#ppt_w/2"/>
                                          </p:val>
                                        </p:tav>
                                        <p:tav tm="100000">
                                          <p:val>
                                            <p:strVal val="#ppt_x"/>
                                          </p:val>
                                        </p:tav>
                                      </p:tavLst>
                                    </p:anim>
                                    <p:anim calcmode="lin" valueType="num">
                                      <p:cBhvr additive="base">
                                        <p:cTn id="166" dur="500" fill="hold"/>
                                        <p:tgtEl>
                                          <p:spTgt spid="86"/>
                                        </p:tgtEl>
                                        <p:attrNameLst>
                                          <p:attrName>ppt_y</p:attrName>
                                        </p:attrNameLst>
                                      </p:cBhvr>
                                      <p:tavLst>
                                        <p:tav tm="0">
                                          <p:val>
                                            <p:strVal val="0-#ppt_h/2"/>
                                          </p:val>
                                        </p:tav>
                                        <p:tav tm="100000">
                                          <p:val>
                                            <p:strVal val="#ppt_y"/>
                                          </p:val>
                                        </p:tav>
                                      </p:tavLst>
                                    </p:anim>
                                  </p:childTnLst>
                                </p:cTn>
                              </p:par>
                              <p:par>
                                <p:cTn id="167" presetID="2" presetClass="entr" presetSubtype="9" fill="hold" grpId="0" nodeType="withEffect">
                                  <p:stCondLst>
                                    <p:cond delay="0"/>
                                  </p:stCondLst>
                                  <p:childTnLst>
                                    <p:set>
                                      <p:cBhvr>
                                        <p:cTn id="168" dur="1" fill="hold">
                                          <p:stCondLst>
                                            <p:cond delay="0"/>
                                          </p:stCondLst>
                                        </p:cTn>
                                        <p:tgtEl>
                                          <p:spTgt spid="97"/>
                                        </p:tgtEl>
                                        <p:attrNameLst>
                                          <p:attrName>style.visibility</p:attrName>
                                        </p:attrNameLst>
                                      </p:cBhvr>
                                      <p:to>
                                        <p:strVal val="visible"/>
                                      </p:to>
                                    </p:set>
                                    <p:anim calcmode="lin" valueType="num">
                                      <p:cBhvr additive="base">
                                        <p:cTn id="169" dur="500" fill="hold"/>
                                        <p:tgtEl>
                                          <p:spTgt spid="97"/>
                                        </p:tgtEl>
                                        <p:attrNameLst>
                                          <p:attrName>ppt_x</p:attrName>
                                        </p:attrNameLst>
                                      </p:cBhvr>
                                      <p:tavLst>
                                        <p:tav tm="0">
                                          <p:val>
                                            <p:strVal val="0-#ppt_w/2"/>
                                          </p:val>
                                        </p:tav>
                                        <p:tav tm="100000">
                                          <p:val>
                                            <p:strVal val="#ppt_x"/>
                                          </p:val>
                                        </p:tav>
                                      </p:tavLst>
                                    </p:anim>
                                    <p:anim calcmode="lin" valueType="num">
                                      <p:cBhvr additive="base">
                                        <p:cTn id="170" dur="500" fill="hold"/>
                                        <p:tgtEl>
                                          <p:spTgt spid="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2" grpId="0" animBg="1"/>
      <p:bldP spid="61" grpId="0" animBg="1"/>
      <p:bldP spid="62" grpId="0" animBg="1"/>
      <p:bldP spid="63" grpId="0"/>
      <p:bldP spid="64" grpId="0" animBg="1"/>
      <p:bldP spid="6" grpId="0" animBg="1"/>
      <p:bldP spid="65" grpId="0" animBg="1"/>
      <p:bldP spid="16" grpId="0" animBg="1"/>
      <p:bldP spid="68" grpId="0" animBg="1"/>
      <p:bldP spid="23" grpId="0" animBg="1"/>
      <p:bldP spid="72" grpId="0" animBg="1"/>
      <p:bldP spid="73" grpId="0" animBg="1"/>
      <p:bldP spid="31" grpId="0" animBg="1"/>
      <p:bldP spid="32"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que 2">
            <a:extLst>
              <a:ext uri="{FF2B5EF4-FFF2-40B4-BE49-F238E27FC236}">
                <a16:creationId xmlns="" xmlns:a16="http://schemas.microsoft.com/office/drawing/2014/main" id="{73D009D9-6218-465E-9313-BAB16BAF97DC}"/>
              </a:ext>
            </a:extLst>
          </p:cNvPr>
          <p:cNvSpPr/>
          <p:nvPr/>
        </p:nvSpPr>
        <p:spPr>
          <a:xfrm>
            <a:off x="-6880" y="923653"/>
            <a:ext cx="2880000" cy="5908675"/>
          </a:xfrm>
          <a:prstGeom prst="plaque">
            <a:avLst/>
          </a:prstGeom>
          <a:gradFill>
            <a:gsLst>
              <a:gs pos="0">
                <a:schemeClr val="accent1">
                  <a:lumMod val="5000"/>
                  <a:lumOff val="95000"/>
                </a:schemeClr>
              </a:gs>
              <a:gs pos="100000">
                <a:srgbClr val="FFE48F"/>
              </a:gs>
            </a:gsLst>
            <a:lin ang="13500000" scaled="1"/>
          </a:gradFill>
          <a:ln>
            <a:solidFill>
              <a:srgbClr val="FFFF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800" dirty="0">
                <a:solidFill>
                  <a:schemeClr val="accent6">
                    <a:lumMod val="50000"/>
                  </a:schemeClr>
                </a:solidFill>
                <a:cs typeface="B Badr" panose="00000400000000000000" pitchFamily="2" charset="-78"/>
              </a:rPr>
              <a:t>اینکه کاف خطاب به کدام صیغه بیاید بستگی به مخاطب دارد.</a:t>
            </a:r>
          </a:p>
          <a:p>
            <a:pPr algn="justLow" rtl="1"/>
            <a:r>
              <a:rPr lang="fa-IR" sz="2800" dirty="0">
                <a:solidFill>
                  <a:schemeClr val="accent6">
                    <a:lumMod val="50000"/>
                  </a:schemeClr>
                </a:solidFill>
                <a:cs typeface="B Badr" panose="00000400000000000000" pitchFamily="2" charset="-78"/>
              </a:rPr>
              <a:t>مثلاً اگر مخاطبِ ما، مثنّای مذکّر یا مؤ نث باشد می گوییم: کُمَا و اگرمفرد مؤ نث باشد می گوئیم: کِ و اگر جمع مذکّر</a:t>
            </a:r>
          </a:p>
          <a:p>
            <a:pPr algn="justLow" rtl="1"/>
            <a:r>
              <a:rPr lang="fa-IR" sz="2800" dirty="0">
                <a:solidFill>
                  <a:schemeClr val="accent6">
                    <a:lumMod val="50000"/>
                  </a:schemeClr>
                </a:solidFill>
                <a:cs typeface="B Badr" panose="00000400000000000000" pitchFamily="2" charset="-78"/>
              </a:rPr>
              <a:t>باشد می گویم: کُم.</a:t>
            </a:r>
          </a:p>
        </p:txBody>
      </p:sp>
      <p:sp>
        <p:nvSpPr>
          <p:cNvPr id="40" name="Plaque 39">
            <a:extLst>
              <a:ext uri="{FF2B5EF4-FFF2-40B4-BE49-F238E27FC236}">
                <a16:creationId xmlns="" xmlns:a16="http://schemas.microsoft.com/office/drawing/2014/main" id="{55DD891B-52C8-4C65-96F1-0529A7569114}"/>
              </a:ext>
            </a:extLst>
          </p:cNvPr>
          <p:cNvSpPr/>
          <p:nvPr/>
        </p:nvSpPr>
        <p:spPr>
          <a:xfrm>
            <a:off x="2925667" y="934335"/>
            <a:ext cx="2880000" cy="5908675"/>
          </a:xfrm>
          <a:prstGeom prst="plaque">
            <a:avLst/>
          </a:prstGeom>
          <a:gradFill>
            <a:gsLst>
              <a:gs pos="0">
                <a:schemeClr val="accent1">
                  <a:lumMod val="5000"/>
                  <a:lumOff val="95000"/>
                </a:schemeClr>
              </a:gs>
              <a:gs pos="100000">
                <a:srgbClr val="FFE48F"/>
              </a:gs>
            </a:gsLst>
            <a:lin ang="13500000" scaled="1"/>
          </a:gradFill>
          <a:ln>
            <a:solidFill>
              <a:srgbClr val="FFFF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800" dirty="0">
                <a:solidFill>
                  <a:schemeClr val="accent6">
                    <a:lumMod val="50000"/>
                  </a:schemeClr>
                </a:solidFill>
                <a:cs typeface="B Badr" panose="00000400000000000000" pitchFamily="2" charset="-78"/>
              </a:rPr>
              <a:t>تمامی اسمهای موصول مبنیّ هستند و همان اختلافِ (موجود) در (ذان و ذَینِ)، در ( الّلذَ انِ و الّلذَینِ) هم وجود دارد. و</a:t>
            </a:r>
          </a:p>
          <a:p>
            <a:pPr algn="justLow" rtl="1"/>
            <a:r>
              <a:rPr lang="fa-IR" sz="2800" dirty="0">
                <a:solidFill>
                  <a:schemeClr val="accent6">
                    <a:lumMod val="50000"/>
                  </a:schemeClr>
                </a:solidFill>
                <a:cs typeface="B Badr" panose="00000400000000000000" pitchFamily="2" charset="-78"/>
              </a:rPr>
              <a:t>قول بهتر این است که آن دو را معرب بدانیم.</a:t>
            </a:r>
          </a:p>
        </p:txBody>
      </p:sp>
      <p:sp>
        <p:nvSpPr>
          <p:cNvPr id="41" name="Plaque 40">
            <a:extLst>
              <a:ext uri="{FF2B5EF4-FFF2-40B4-BE49-F238E27FC236}">
                <a16:creationId xmlns="" xmlns:a16="http://schemas.microsoft.com/office/drawing/2014/main" id="{55D92525-B44C-4424-BB6E-02F963DB0FC9}"/>
              </a:ext>
            </a:extLst>
          </p:cNvPr>
          <p:cNvSpPr/>
          <p:nvPr/>
        </p:nvSpPr>
        <p:spPr>
          <a:xfrm>
            <a:off x="6173896" y="949325"/>
            <a:ext cx="2880000" cy="5908675"/>
          </a:xfrm>
          <a:prstGeom prst="plaque">
            <a:avLst/>
          </a:prstGeom>
          <a:gradFill>
            <a:gsLst>
              <a:gs pos="0">
                <a:schemeClr val="accent1">
                  <a:lumMod val="5000"/>
                  <a:lumOff val="95000"/>
                </a:schemeClr>
              </a:gs>
              <a:gs pos="100000">
                <a:srgbClr val="FFE48F"/>
              </a:gs>
            </a:gsLst>
            <a:lin ang="13500000" scaled="1"/>
          </a:gradFill>
          <a:ln>
            <a:solidFill>
              <a:srgbClr val="FFFF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fa-IR" sz="2400" b="1" dirty="0">
                <a:solidFill>
                  <a:schemeClr val="accent6">
                    <a:lumMod val="50000"/>
                  </a:schemeClr>
                </a:solidFill>
                <a:cs typeface="B Badr" panose="00000400000000000000" pitchFamily="2" charset="-78"/>
              </a:rPr>
              <a:t>همه اسمهای اشاره مبنیّ هستند جز (ذانِ و ذَینِ) </a:t>
            </a:r>
            <a:r>
              <a:rPr lang="fa-IR" dirty="0">
                <a:solidFill>
                  <a:schemeClr val="accent6">
                    <a:lumMod val="50000"/>
                  </a:schemeClr>
                </a:solidFill>
                <a:cs typeface="B Badr" panose="00000400000000000000" pitchFamily="2" charset="-78"/>
              </a:rPr>
              <a:t>و همچنین (تانِ و تَینِ) که در آن دو مورد، اختلاف نظر می باشد.</a:t>
            </a:r>
          </a:p>
          <a:p>
            <a:pPr algn="justLow" rtl="1"/>
            <a:r>
              <a:rPr lang="fa-IR" dirty="0">
                <a:solidFill>
                  <a:srgbClr val="C00000"/>
                </a:solidFill>
                <a:cs typeface="B Badr" panose="00000400000000000000" pitchFamily="2" charset="-78"/>
              </a:rPr>
              <a:t>نظر اوّل:</a:t>
            </a:r>
            <a:r>
              <a:rPr lang="fa-IR" dirty="0">
                <a:solidFill>
                  <a:schemeClr val="accent6">
                    <a:lumMod val="50000"/>
                  </a:schemeClr>
                </a:solidFill>
                <a:cs typeface="B Badr" panose="00000400000000000000" pitchFamily="2" charset="-78"/>
              </a:rPr>
              <a:t>معرب هستند.)به اختلاف عوامل تغییر می کند و در حالت رفعی با الف و در حالت نصبیّ و جرّی با یاء می آیند(</a:t>
            </a:r>
          </a:p>
          <a:p>
            <a:pPr algn="justLow" rtl="1"/>
            <a:r>
              <a:rPr lang="fa-IR" dirty="0">
                <a:solidFill>
                  <a:srgbClr val="C00000"/>
                </a:solidFill>
                <a:cs typeface="B Badr" panose="00000400000000000000" pitchFamily="2" charset="-78"/>
              </a:rPr>
              <a:t>نظریه دوّم: </a:t>
            </a:r>
            <a:r>
              <a:rPr lang="fa-IR" dirty="0">
                <a:solidFill>
                  <a:schemeClr val="accent6">
                    <a:lumMod val="50000"/>
                  </a:schemeClr>
                </a:solidFill>
                <a:cs typeface="B Badr" panose="00000400000000000000" pitchFamily="2" charset="-78"/>
              </a:rPr>
              <a:t>مبنیّ هستند. )مبنیّ بوده و در حالت رفعی یک لفظ با عنوان(ذانِ و تانِ) و در حالت نصبیّ و جرّی یک لفظ</a:t>
            </a:r>
          </a:p>
          <a:p>
            <a:pPr algn="justLow" rtl="1"/>
            <a:r>
              <a:rPr lang="fa-IR" dirty="0">
                <a:solidFill>
                  <a:schemeClr val="accent6">
                    <a:lumMod val="50000"/>
                  </a:schemeClr>
                </a:solidFill>
                <a:cs typeface="B Badr" panose="00000400000000000000" pitchFamily="2" charset="-78"/>
              </a:rPr>
              <a:t>جدید با عنوان (ذَینِ و تَینِ) وضع گردیده است.(</a:t>
            </a:r>
          </a:p>
          <a:p>
            <a:pPr algn="justLow" rtl="1"/>
            <a:r>
              <a:rPr lang="fa-IR" dirty="0">
                <a:solidFill>
                  <a:schemeClr val="bg1"/>
                </a:solidFill>
                <a:cs typeface="B Badr" panose="00000400000000000000" pitchFamily="2" charset="-78"/>
              </a:rPr>
              <a:t>*</a:t>
            </a:r>
            <a:r>
              <a:rPr lang="fa-IR" dirty="0">
                <a:solidFill>
                  <a:srgbClr val="C00000"/>
                </a:solidFill>
                <a:cs typeface="B Badr" panose="00000400000000000000" pitchFamily="2" charset="-78"/>
              </a:rPr>
              <a:t>نکته: گاهی ذان و تان)با الف( برای اعرابهای سه گانه)رفع، نصب و جرّ( استفاده می گردند.</a:t>
            </a:r>
          </a:p>
        </p:txBody>
      </p:sp>
      <p:sp>
        <p:nvSpPr>
          <p:cNvPr id="44" name="Plaque 43">
            <a:extLst>
              <a:ext uri="{FF2B5EF4-FFF2-40B4-BE49-F238E27FC236}">
                <a16:creationId xmlns="" xmlns:a16="http://schemas.microsoft.com/office/drawing/2014/main" id="{302A8929-B0AD-432C-8DD1-A9E465D369BA}"/>
              </a:ext>
            </a:extLst>
          </p:cNvPr>
          <p:cNvSpPr/>
          <p:nvPr/>
        </p:nvSpPr>
        <p:spPr>
          <a:xfrm>
            <a:off x="9097145" y="934335"/>
            <a:ext cx="2880000" cy="5908675"/>
          </a:xfrm>
          <a:prstGeom prst="plaque">
            <a:avLst/>
          </a:prstGeom>
          <a:gradFill>
            <a:gsLst>
              <a:gs pos="0">
                <a:schemeClr val="accent1">
                  <a:lumMod val="5000"/>
                  <a:lumOff val="95000"/>
                </a:schemeClr>
              </a:gs>
              <a:gs pos="100000">
                <a:srgbClr val="FFE48F"/>
              </a:gs>
            </a:gsLst>
            <a:lin ang="13500000" scaled="1"/>
          </a:gradFill>
          <a:ln>
            <a:solidFill>
              <a:srgbClr val="FFFF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fa-IR" sz="2800" dirty="0">
                <a:solidFill>
                  <a:schemeClr val="accent6">
                    <a:lumMod val="50000"/>
                  </a:schemeClr>
                </a:solidFill>
                <a:cs typeface="B Badr" panose="00000400000000000000" pitchFamily="2" charset="-78"/>
              </a:rPr>
              <a:t>همه ضمائر مبنیّ هستند و آنچه در آخر آنها وجود دارد )از اختلاف نوع حرکات( به دلیل عامل نیست که اعراب به حساب آید بلکه همة آن حرکات، حرکات بنائیّ است نه اعرابیّ.</a:t>
            </a:r>
          </a:p>
        </p:txBody>
      </p:sp>
      <p:sp>
        <p:nvSpPr>
          <p:cNvPr id="4" name="Flowchart: Connector 3">
            <a:extLst>
              <a:ext uri="{FF2B5EF4-FFF2-40B4-BE49-F238E27FC236}">
                <a16:creationId xmlns="" xmlns:a16="http://schemas.microsoft.com/office/drawing/2014/main" id="{118D7553-2B0D-427B-8908-13E52AB8159C}"/>
              </a:ext>
            </a:extLst>
          </p:cNvPr>
          <p:cNvSpPr/>
          <p:nvPr/>
        </p:nvSpPr>
        <p:spPr>
          <a:xfrm>
            <a:off x="2425810" y="675178"/>
            <a:ext cx="648000" cy="648000"/>
          </a:xfrm>
          <a:prstGeom prst="flowChartConnector">
            <a:avLst/>
          </a:prstGeom>
          <a:solidFill>
            <a:srgbClr val="FFFF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u="sng" dirty="0">
                <a:solidFill>
                  <a:srgbClr val="FF0000"/>
                </a:solidFill>
                <a:cs typeface="B Titr" panose="00000700000000000000" pitchFamily="2" charset="-78"/>
              </a:rPr>
              <a:t>4</a:t>
            </a:r>
          </a:p>
        </p:txBody>
      </p:sp>
      <p:sp>
        <p:nvSpPr>
          <p:cNvPr id="45" name="Flowchart: Connector 44">
            <a:extLst>
              <a:ext uri="{FF2B5EF4-FFF2-40B4-BE49-F238E27FC236}">
                <a16:creationId xmlns="" xmlns:a16="http://schemas.microsoft.com/office/drawing/2014/main" id="{1E40B48C-B0A2-479C-A31E-B6A3668B8199}"/>
              </a:ext>
            </a:extLst>
          </p:cNvPr>
          <p:cNvSpPr/>
          <p:nvPr/>
        </p:nvSpPr>
        <p:spPr>
          <a:xfrm>
            <a:off x="5372617" y="675178"/>
            <a:ext cx="648000" cy="648000"/>
          </a:xfrm>
          <a:prstGeom prst="flowChartConnector">
            <a:avLst/>
          </a:prstGeom>
          <a:solidFill>
            <a:srgbClr val="FFFF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u="sng" dirty="0">
                <a:solidFill>
                  <a:srgbClr val="FF0000"/>
                </a:solidFill>
                <a:cs typeface="B Titr" panose="00000700000000000000" pitchFamily="2" charset="-78"/>
              </a:rPr>
              <a:t>3</a:t>
            </a:r>
          </a:p>
        </p:txBody>
      </p:sp>
      <p:sp>
        <p:nvSpPr>
          <p:cNvPr id="46" name="Flowchart: Connector 45">
            <a:extLst>
              <a:ext uri="{FF2B5EF4-FFF2-40B4-BE49-F238E27FC236}">
                <a16:creationId xmlns="" xmlns:a16="http://schemas.microsoft.com/office/drawing/2014/main" id="{2ABB022A-597F-4B03-B529-143FC8C7AB86}"/>
              </a:ext>
            </a:extLst>
          </p:cNvPr>
          <p:cNvSpPr/>
          <p:nvPr/>
        </p:nvSpPr>
        <p:spPr>
          <a:xfrm>
            <a:off x="8603071" y="680123"/>
            <a:ext cx="648000" cy="648000"/>
          </a:xfrm>
          <a:prstGeom prst="flowChartConnector">
            <a:avLst/>
          </a:prstGeom>
          <a:solidFill>
            <a:srgbClr val="FFFF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u="sng" dirty="0">
                <a:solidFill>
                  <a:srgbClr val="FF0000"/>
                </a:solidFill>
                <a:cs typeface="B Titr" panose="00000700000000000000" pitchFamily="2" charset="-78"/>
              </a:rPr>
              <a:t>2</a:t>
            </a:r>
          </a:p>
        </p:txBody>
      </p:sp>
      <p:sp>
        <p:nvSpPr>
          <p:cNvPr id="47" name="Flowchart: Connector 46">
            <a:extLst>
              <a:ext uri="{FF2B5EF4-FFF2-40B4-BE49-F238E27FC236}">
                <a16:creationId xmlns="" xmlns:a16="http://schemas.microsoft.com/office/drawing/2014/main" id="{78B471F3-D3F8-417A-B777-F496138F6858}"/>
              </a:ext>
            </a:extLst>
          </p:cNvPr>
          <p:cNvSpPr/>
          <p:nvPr/>
        </p:nvSpPr>
        <p:spPr>
          <a:xfrm>
            <a:off x="11543072" y="675178"/>
            <a:ext cx="648000" cy="648000"/>
          </a:xfrm>
          <a:prstGeom prst="flowChartConnector">
            <a:avLst/>
          </a:prstGeom>
          <a:solidFill>
            <a:srgbClr val="FFFF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u="sng" dirty="0">
                <a:solidFill>
                  <a:srgbClr val="FF0000"/>
                </a:solidFill>
                <a:cs typeface="B Titr" panose="00000700000000000000" pitchFamily="2" charset="-78"/>
              </a:rPr>
              <a:t>1</a:t>
            </a:r>
          </a:p>
        </p:txBody>
      </p:sp>
      <p:sp>
        <p:nvSpPr>
          <p:cNvPr id="7" name="Flowchart: Merge 6">
            <a:extLst>
              <a:ext uri="{FF2B5EF4-FFF2-40B4-BE49-F238E27FC236}">
                <a16:creationId xmlns="" xmlns:a16="http://schemas.microsoft.com/office/drawing/2014/main" id="{4CBBF9F5-8CC4-4697-A4ED-FC21403E3163}"/>
              </a:ext>
            </a:extLst>
          </p:cNvPr>
          <p:cNvSpPr/>
          <p:nvPr/>
        </p:nvSpPr>
        <p:spPr>
          <a:xfrm rot="10800000" flipH="1" flipV="1">
            <a:off x="7768578" y="17772"/>
            <a:ext cx="1405865" cy="794479"/>
          </a:xfrm>
          <a:prstGeom prst="flowChartMerge">
            <a:avLst/>
          </a:prstGeom>
          <a:noFill/>
          <a:ln w="3810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fa-IR" sz="2200" dirty="0">
                <a:solidFill>
                  <a:schemeClr val="accent6">
                    <a:lumMod val="50000"/>
                  </a:schemeClr>
                </a:solidFill>
                <a:cs typeface="B Titr" panose="00000700000000000000" pitchFamily="2" charset="-78"/>
              </a:rPr>
              <a:t>نکات</a:t>
            </a:r>
          </a:p>
        </p:txBody>
      </p:sp>
      <p:sp>
        <p:nvSpPr>
          <p:cNvPr id="14" name="Cube 13">
            <a:extLst>
              <a:ext uri="{FF2B5EF4-FFF2-40B4-BE49-F238E27FC236}">
                <a16:creationId xmlns="" xmlns:a16="http://schemas.microsoft.com/office/drawing/2014/main" id="{F2A3F281-89B0-4FC3-87A3-DF04E58E5D27}"/>
              </a:ext>
            </a:extLst>
          </p:cNvPr>
          <p:cNvSpPr/>
          <p:nvPr/>
        </p:nvSpPr>
        <p:spPr>
          <a:xfrm>
            <a:off x="10238283" y="14990"/>
            <a:ext cx="1938728" cy="405325"/>
          </a:xfrm>
          <a:prstGeom prst="cube">
            <a:avLst/>
          </a:prstGeom>
          <a:gradFill>
            <a:gsLst>
              <a:gs pos="0">
                <a:schemeClr val="accent1">
                  <a:lumMod val="5000"/>
                  <a:lumOff val="95000"/>
                </a:schemeClr>
              </a:gs>
              <a:gs pos="75000">
                <a:srgbClr val="2DFF8C"/>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السادس</a:t>
            </a:r>
          </a:p>
        </p:txBody>
      </p:sp>
      <p:sp>
        <p:nvSpPr>
          <p:cNvPr id="15" name="Flowchart: Multidocument 14"/>
          <p:cNvSpPr/>
          <p:nvPr/>
        </p:nvSpPr>
        <p:spPr>
          <a:xfrm>
            <a:off x="4963621" y="5736"/>
            <a:ext cx="2313479" cy="669442"/>
          </a:xfrm>
          <a:prstGeom prst="flowChartMultidocument">
            <a:avLst/>
          </a:prstGeom>
          <a:solidFill>
            <a:srgbClr val="D5FB97"/>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fa-IR" sz="2400" dirty="0">
                <a:solidFill>
                  <a:srgbClr val="002060"/>
                </a:solidFill>
                <a:cs typeface="B Badr" panose="00000400000000000000" pitchFamily="2" charset="-78"/>
              </a:rPr>
              <a:t>المعرب والمبنی</a:t>
            </a:r>
          </a:p>
        </p:txBody>
      </p:sp>
      <p:sp>
        <p:nvSpPr>
          <p:cNvPr id="16" name="Flowchart: Off-page Connector 15"/>
          <p:cNvSpPr/>
          <p:nvPr/>
        </p:nvSpPr>
        <p:spPr>
          <a:xfrm>
            <a:off x="10501404" y="420315"/>
            <a:ext cx="1296896" cy="529010"/>
          </a:xfrm>
          <a:prstGeom prst="flowChartOffpageConnector">
            <a:avLst/>
          </a:prstGeom>
          <a:gradFill>
            <a:gsLst>
              <a:gs pos="0">
                <a:schemeClr val="accent1">
                  <a:lumMod val="5000"/>
                  <a:lumOff val="95000"/>
                </a:schemeClr>
              </a:gs>
              <a:gs pos="75000">
                <a:srgbClr val="2DFF8C"/>
              </a:gs>
              <a:gs pos="100000">
                <a:schemeClr val="accent1">
                  <a:lumMod val="30000"/>
                  <a:lumOff val="70000"/>
                </a:schemeClr>
              </a:gs>
            </a:gsLst>
            <a:lin ang="13500000" scaled="1"/>
          </a:gra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rgbClr val="002060"/>
                </a:solidFill>
                <a:cs typeface="B Titr" panose="00000700000000000000" pitchFamily="2" charset="-78"/>
              </a:rPr>
              <a:t>2-مبنی</a:t>
            </a:r>
          </a:p>
        </p:txBody>
      </p:sp>
      <p:sp>
        <p:nvSpPr>
          <p:cNvPr id="18"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1835695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heel(1)">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heel(1)">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heel(1)">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heel(1)">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0" grpId="0" animBg="1"/>
      <p:bldP spid="41" grpId="0" animBg="1"/>
      <p:bldP spid="44" grpId="0" animBg="1"/>
      <p:bldP spid="4" grpId="0" animBg="1"/>
      <p:bldP spid="45" grpId="0" animBg="1"/>
      <p:bldP spid="46" grpId="0" animBg="1"/>
      <p:bldP spid="47" grpId="0" animBg="1"/>
      <p:bldP spid="7"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allout: Down Arrow 7">
            <a:extLst>
              <a:ext uri="{FF2B5EF4-FFF2-40B4-BE49-F238E27FC236}">
                <a16:creationId xmlns="" xmlns:a16="http://schemas.microsoft.com/office/drawing/2014/main" id="{C98B478C-3B78-465E-92BA-B3D675603F56}"/>
              </a:ext>
            </a:extLst>
          </p:cNvPr>
          <p:cNvSpPr/>
          <p:nvPr/>
        </p:nvSpPr>
        <p:spPr>
          <a:xfrm>
            <a:off x="4963621" y="675178"/>
            <a:ext cx="2313479" cy="52901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accent6">
                    <a:lumMod val="50000"/>
                  </a:schemeClr>
                </a:solidFill>
                <a:cs typeface="B Titr" panose="00000700000000000000" pitchFamily="2" charset="-78"/>
              </a:rPr>
              <a:t>اسماء افعال و اصوات</a:t>
            </a:r>
          </a:p>
        </p:txBody>
      </p:sp>
      <p:sp>
        <p:nvSpPr>
          <p:cNvPr id="9" name="Rectangle: Rounded Corners 8">
            <a:extLst>
              <a:ext uri="{FF2B5EF4-FFF2-40B4-BE49-F238E27FC236}">
                <a16:creationId xmlns="" xmlns:a16="http://schemas.microsoft.com/office/drawing/2014/main" id="{BA59DD7A-A45F-42BC-90B6-028B42D8723E}"/>
              </a:ext>
            </a:extLst>
          </p:cNvPr>
          <p:cNvSpPr/>
          <p:nvPr/>
        </p:nvSpPr>
        <p:spPr>
          <a:xfrm>
            <a:off x="10574479" y="2734508"/>
            <a:ext cx="1508634" cy="7200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C00000"/>
                </a:solidFill>
                <a:cs typeface="B Badr" panose="00000400000000000000" pitchFamily="2" charset="-78"/>
              </a:rPr>
              <a:t>1-اسم فعل</a:t>
            </a:r>
          </a:p>
        </p:txBody>
      </p:sp>
      <p:sp>
        <p:nvSpPr>
          <p:cNvPr id="17" name="Rectangle: Rounded Corners 16">
            <a:extLst>
              <a:ext uri="{FF2B5EF4-FFF2-40B4-BE49-F238E27FC236}">
                <a16:creationId xmlns="" xmlns:a16="http://schemas.microsoft.com/office/drawing/2014/main" id="{EE984FCA-1A5C-4E59-94A2-AB68116D4174}"/>
              </a:ext>
            </a:extLst>
          </p:cNvPr>
          <p:cNvSpPr/>
          <p:nvPr/>
        </p:nvSpPr>
        <p:spPr>
          <a:xfrm>
            <a:off x="8932810" y="3454508"/>
            <a:ext cx="1476000" cy="720000"/>
          </a:xfrm>
          <a:prstGeom prst="roundRect">
            <a:avLst/>
          </a:prstGeom>
          <a:noFill/>
          <a:ln>
            <a:solidFill>
              <a:schemeClr val="accent4">
                <a:lumMod val="50000"/>
              </a:schemeClr>
            </a:solidFill>
          </a:ln>
          <a:effectLst>
            <a:glow rad="25400">
              <a:schemeClr val="accent5">
                <a:satMod val="175000"/>
                <a:alpha val="19000"/>
              </a:schemeClr>
            </a:glow>
            <a:outerShdw blurRad="76200" dir="18900000" sy="23000" kx="-1200000" algn="bl" rotWithShape="0">
              <a:prstClr val="black">
                <a:alpha val="20000"/>
              </a:prstClr>
            </a:outerShdw>
            <a:reflection stA="18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700" dirty="0">
                <a:solidFill>
                  <a:schemeClr val="accent6">
                    <a:lumMod val="50000"/>
                  </a:schemeClr>
                </a:solidFill>
                <a:cs typeface="B Badr" panose="00000400000000000000" pitchFamily="2" charset="-78"/>
              </a:rPr>
              <a:t>3-نحوه بناء</a:t>
            </a:r>
          </a:p>
        </p:txBody>
      </p:sp>
      <p:sp>
        <p:nvSpPr>
          <p:cNvPr id="18" name="Rectangle: Rounded Corners 17">
            <a:extLst>
              <a:ext uri="{FF2B5EF4-FFF2-40B4-BE49-F238E27FC236}">
                <a16:creationId xmlns="" xmlns:a16="http://schemas.microsoft.com/office/drawing/2014/main" id="{1B5EEFD2-99CB-498A-9198-83B6965ED3E5}"/>
              </a:ext>
            </a:extLst>
          </p:cNvPr>
          <p:cNvSpPr/>
          <p:nvPr/>
        </p:nvSpPr>
        <p:spPr>
          <a:xfrm>
            <a:off x="8910615" y="2313586"/>
            <a:ext cx="1476000" cy="720000"/>
          </a:xfrm>
          <a:prstGeom prst="roundRect">
            <a:avLst/>
          </a:prstGeom>
          <a:noFill/>
          <a:ln>
            <a:solidFill>
              <a:schemeClr val="accent4">
                <a:lumMod val="50000"/>
              </a:schemeClr>
            </a:solidFill>
          </a:ln>
          <a:effectLst>
            <a:glow rad="25400">
              <a:schemeClr val="accent5">
                <a:satMod val="175000"/>
                <a:alpha val="19000"/>
              </a:schemeClr>
            </a:glow>
            <a:outerShdw blurRad="76200" dir="18900000" sy="23000" kx="-1200000" algn="bl" rotWithShape="0">
              <a:prstClr val="black">
                <a:alpha val="20000"/>
              </a:prstClr>
            </a:outerShdw>
            <a:reflection stA="18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chemeClr val="accent6">
                    <a:lumMod val="50000"/>
                  </a:schemeClr>
                </a:solidFill>
                <a:cs typeface="B Badr" panose="00000400000000000000" pitchFamily="2" charset="-78"/>
              </a:rPr>
              <a:t>2-حالات</a:t>
            </a:r>
          </a:p>
        </p:txBody>
      </p:sp>
      <p:sp>
        <p:nvSpPr>
          <p:cNvPr id="19" name="Rectangle: Rounded Corners 18">
            <a:extLst>
              <a:ext uri="{FF2B5EF4-FFF2-40B4-BE49-F238E27FC236}">
                <a16:creationId xmlns="" xmlns:a16="http://schemas.microsoft.com/office/drawing/2014/main" id="{15CEB478-79CF-4B41-BFF2-84ABDF23144D}"/>
              </a:ext>
            </a:extLst>
          </p:cNvPr>
          <p:cNvSpPr/>
          <p:nvPr/>
        </p:nvSpPr>
        <p:spPr>
          <a:xfrm>
            <a:off x="8955585" y="1120852"/>
            <a:ext cx="1476000" cy="720000"/>
          </a:xfrm>
          <a:prstGeom prst="roundRect">
            <a:avLst/>
          </a:prstGeom>
          <a:noFill/>
          <a:ln>
            <a:solidFill>
              <a:schemeClr val="accent4">
                <a:lumMod val="50000"/>
              </a:schemeClr>
            </a:solidFill>
          </a:ln>
          <a:effectLst>
            <a:glow rad="25400">
              <a:schemeClr val="accent5">
                <a:satMod val="175000"/>
                <a:alpha val="19000"/>
              </a:schemeClr>
            </a:glow>
            <a:outerShdw blurRad="76200" dir="18900000" sy="23000" kx="-1200000" algn="bl" rotWithShape="0">
              <a:prstClr val="black">
                <a:alpha val="20000"/>
              </a:prstClr>
            </a:outerShdw>
            <a:reflection stA="18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chemeClr val="accent6">
                    <a:lumMod val="50000"/>
                  </a:schemeClr>
                </a:solidFill>
                <a:cs typeface="B Badr" panose="00000400000000000000" pitchFamily="2" charset="-78"/>
              </a:rPr>
              <a:t>1-تعریف</a:t>
            </a:r>
          </a:p>
        </p:txBody>
      </p:sp>
      <p:sp>
        <p:nvSpPr>
          <p:cNvPr id="20" name="Rectangle: Rounded Corners 19">
            <a:extLst>
              <a:ext uri="{FF2B5EF4-FFF2-40B4-BE49-F238E27FC236}">
                <a16:creationId xmlns="" xmlns:a16="http://schemas.microsoft.com/office/drawing/2014/main" id="{96300A3B-384F-488B-96B1-35A3BED14F75}"/>
              </a:ext>
            </a:extLst>
          </p:cNvPr>
          <p:cNvSpPr/>
          <p:nvPr/>
        </p:nvSpPr>
        <p:spPr>
          <a:xfrm>
            <a:off x="10501404" y="5239691"/>
            <a:ext cx="1508634" cy="7200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C00000"/>
                </a:solidFill>
                <a:cs typeface="B Badr" panose="00000400000000000000" pitchFamily="2" charset="-78"/>
              </a:rPr>
              <a:t>4-انواع</a:t>
            </a:r>
          </a:p>
        </p:txBody>
      </p:sp>
      <p:sp>
        <p:nvSpPr>
          <p:cNvPr id="10" name="Cube 9">
            <a:extLst>
              <a:ext uri="{FF2B5EF4-FFF2-40B4-BE49-F238E27FC236}">
                <a16:creationId xmlns="" xmlns:a16="http://schemas.microsoft.com/office/drawing/2014/main" id="{5C58DB0D-8C3B-41DB-B922-74221D614328}"/>
              </a:ext>
            </a:extLst>
          </p:cNvPr>
          <p:cNvSpPr/>
          <p:nvPr/>
        </p:nvSpPr>
        <p:spPr>
          <a:xfrm>
            <a:off x="209862" y="1133720"/>
            <a:ext cx="8745723" cy="936000"/>
          </a:xfrm>
          <a:prstGeom prst="cube">
            <a:avLst>
              <a:gd name="adj" fmla="val 28436"/>
            </a:avLst>
          </a:prstGeom>
          <a:noFill/>
          <a:ln>
            <a:solidFill>
              <a:schemeClr val="accent4">
                <a:lumMod val="50000"/>
              </a:schemeClr>
            </a:solidFill>
          </a:ln>
          <a:effectLst>
            <a:glow rad="25400">
              <a:schemeClr val="accent5">
                <a:satMod val="175000"/>
                <a:alpha val="19000"/>
              </a:schemeClr>
            </a:glow>
            <a:outerShdw blurRad="76200" dir="18900000" sy="23000" kx="-1200000" algn="bl" rotWithShape="0">
              <a:prstClr val="black">
                <a:alpha val="20000"/>
              </a:prstClr>
            </a:outerShdw>
            <a:reflection stA="18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chemeClr val="accent6">
                    <a:lumMod val="50000"/>
                  </a:schemeClr>
                </a:solidFill>
                <a:cs typeface="B Badr" panose="00000400000000000000" pitchFamily="2" charset="-78"/>
              </a:rPr>
              <a:t>اسم فعل اسمی است که دارای معنای فعل به همراه تأکید در معنی می باشد و عمل فعل را هم انجام می دهد.</a:t>
            </a:r>
          </a:p>
        </p:txBody>
      </p:sp>
      <p:sp>
        <p:nvSpPr>
          <p:cNvPr id="22" name="Cube 21">
            <a:extLst>
              <a:ext uri="{FF2B5EF4-FFF2-40B4-BE49-F238E27FC236}">
                <a16:creationId xmlns="" xmlns:a16="http://schemas.microsoft.com/office/drawing/2014/main" id="{5F2840BB-459E-42D0-AAC9-E51407B4CC2E}"/>
              </a:ext>
            </a:extLst>
          </p:cNvPr>
          <p:cNvSpPr/>
          <p:nvPr/>
        </p:nvSpPr>
        <p:spPr>
          <a:xfrm>
            <a:off x="172097" y="2313446"/>
            <a:ext cx="8745723" cy="936000"/>
          </a:xfrm>
          <a:prstGeom prst="cube">
            <a:avLst>
              <a:gd name="adj" fmla="val 28436"/>
            </a:avLst>
          </a:prstGeom>
          <a:noFill/>
          <a:ln>
            <a:solidFill>
              <a:schemeClr val="accent4">
                <a:lumMod val="50000"/>
              </a:schemeClr>
            </a:solidFill>
          </a:ln>
          <a:effectLst>
            <a:glow rad="25400">
              <a:schemeClr val="accent5">
                <a:satMod val="175000"/>
                <a:alpha val="19000"/>
              </a:schemeClr>
            </a:glow>
            <a:outerShdw blurRad="76200" dir="18900000" sy="23000" kx="-1200000" algn="bl" rotWithShape="0">
              <a:prstClr val="black">
                <a:alpha val="20000"/>
              </a:prstClr>
            </a:outerShdw>
            <a:reflection stA="18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chemeClr val="accent6">
                    <a:lumMod val="50000"/>
                  </a:schemeClr>
                </a:solidFill>
                <a:cs typeface="B Badr" panose="00000400000000000000" pitchFamily="2" charset="-78"/>
              </a:rPr>
              <a:t>در وزن و قابل صرف بودن شباهتی به فعل ندارد و عوامل نمی تواند بر سرش عمل کند.</a:t>
            </a:r>
          </a:p>
        </p:txBody>
      </p:sp>
      <p:sp>
        <p:nvSpPr>
          <p:cNvPr id="23" name="Cube 22">
            <a:extLst>
              <a:ext uri="{FF2B5EF4-FFF2-40B4-BE49-F238E27FC236}">
                <a16:creationId xmlns="" xmlns:a16="http://schemas.microsoft.com/office/drawing/2014/main" id="{118B7811-FEA0-4897-88B4-47EB7758362D}"/>
              </a:ext>
            </a:extLst>
          </p:cNvPr>
          <p:cNvSpPr/>
          <p:nvPr/>
        </p:nvSpPr>
        <p:spPr>
          <a:xfrm>
            <a:off x="203162" y="3428673"/>
            <a:ext cx="8745723" cy="936000"/>
          </a:xfrm>
          <a:prstGeom prst="cube">
            <a:avLst>
              <a:gd name="adj" fmla="val 28436"/>
            </a:avLst>
          </a:prstGeom>
          <a:noFill/>
          <a:ln>
            <a:solidFill>
              <a:schemeClr val="accent4">
                <a:lumMod val="50000"/>
              </a:schemeClr>
            </a:solidFill>
          </a:ln>
          <a:effectLst>
            <a:glow rad="25400">
              <a:schemeClr val="accent5">
                <a:satMod val="175000"/>
                <a:alpha val="19000"/>
              </a:schemeClr>
            </a:glow>
            <a:outerShdw blurRad="76200" dir="18900000" sy="23000" kx="-1200000" algn="bl" rotWithShape="0">
              <a:prstClr val="black">
                <a:alpha val="20000"/>
              </a:prstClr>
            </a:outerShdw>
            <a:reflection stA="18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chemeClr val="accent6">
                    <a:lumMod val="50000"/>
                  </a:schemeClr>
                </a:solidFill>
                <a:cs typeface="B Badr" panose="00000400000000000000" pitchFamily="2" charset="-78"/>
              </a:rPr>
              <a:t>اسماء افعال مبنیّ بر همان چیزی هستند که به آن ختم می شوند.)َ ِ ُ(</a:t>
            </a:r>
          </a:p>
        </p:txBody>
      </p:sp>
      <p:cxnSp>
        <p:nvCxnSpPr>
          <p:cNvPr id="13" name="Straight Arrow Connector 12">
            <a:extLst>
              <a:ext uri="{FF2B5EF4-FFF2-40B4-BE49-F238E27FC236}">
                <a16:creationId xmlns="" xmlns:a16="http://schemas.microsoft.com/office/drawing/2014/main" id="{E4098D7C-6147-49E7-BF0A-D09BF0D8DD02}"/>
              </a:ext>
            </a:extLst>
          </p:cNvPr>
          <p:cNvCxnSpPr>
            <a:cxnSpLocks/>
            <a:stCxn id="20" idx="1"/>
            <a:endCxn id="25" idx="3"/>
          </p:cNvCxnSpPr>
          <p:nvPr/>
        </p:nvCxnSpPr>
        <p:spPr>
          <a:xfrm flipH="1" flipV="1">
            <a:off x="9730448" y="4850210"/>
            <a:ext cx="770956" cy="749481"/>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BB76EBC7-EB6E-49E1-B2DA-B80D4C229357}"/>
              </a:ext>
            </a:extLst>
          </p:cNvPr>
          <p:cNvCxnSpPr>
            <a:cxnSpLocks/>
            <a:stCxn id="20" idx="1"/>
          </p:cNvCxnSpPr>
          <p:nvPr/>
        </p:nvCxnSpPr>
        <p:spPr>
          <a:xfrm flipH="1">
            <a:off x="9764320" y="5599691"/>
            <a:ext cx="737084" cy="0"/>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332B08C6-9682-4BF9-8072-BDCFFD5A4382}"/>
              </a:ext>
            </a:extLst>
          </p:cNvPr>
          <p:cNvCxnSpPr>
            <a:cxnSpLocks/>
            <a:stCxn id="20" idx="1"/>
            <a:endCxn id="33" idx="3"/>
          </p:cNvCxnSpPr>
          <p:nvPr/>
        </p:nvCxnSpPr>
        <p:spPr>
          <a:xfrm flipH="1">
            <a:off x="9764320" y="5599691"/>
            <a:ext cx="737084" cy="850274"/>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 xmlns:a16="http://schemas.microsoft.com/office/drawing/2014/main" id="{BC636D3A-7128-4011-B685-D9F04C8C2506}"/>
              </a:ext>
            </a:extLst>
          </p:cNvPr>
          <p:cNvSpPr/>
          <p:nvPr/>
        </p:nvSpPr>
        <p:spPr>
          <a:xfrm>
            <a:off x="434715" y="4490210"/>
            <a:ext cx="9295733" cy="720000"/>
          </a:xfrm>
          <a:prstGeom prst="roundRect">
            <a:avLst/>
          </a:prstGeom>
          <a:gradFill>
            <a:gsLst>
              <a:gs pos="6000">
                <a:srgbClr val="F0F28A"/>
              </a:gs>
              <a:gs pos="100000">
                <a:schemeClr val="accent1">
                  <a:lumMod val="30000"/>
                  <a:lumOff val="70000"/>
                </a:schemeClr>
              </a:gs>
            </a:gsLst>
            <a:lin ang="5400000" scaled="1"/>
          </a:gradFill>
          <a:ln>
            <a:gradFill>
              <a:gsLst>
                <a:gs pos="6000">
                  <a:schemeClr val="bg1"/>
                </a:gs>
                <a:gs pos="100000">
                  <a:schemeClr val="accent1">
                    <a:lumMod val="30000"/>
                    <a:lumOff val="7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chemeClr val="accent6">
                    <a:lumMod val="50000"/>
                  </a:schemeClr>
                </a:solidFill>
                <a:cs typeface="B Badr" panose="00000400000000000000" pitchFamily="2" charset="-78"/>
              </a:rPr>
              <a:t>1-دارای معنای فعل ماضی. </a:t>
            </a:r>
          </a:p>
          <a:p>
            <a:pPr algn="r" rtl="1"/>
            <a:r>
              <a:rPr lang="fa-IR" sz="2400" b="1" dirty="0">
                <a:solidFill>
                  <a:srgbClr val="C00000"/>
                </a:solidFill>
                <a:cs typeface="B Badr" panose="00000400000000000000" pitchFamily="2" charset="-78"/>
              </a:rPr>
              <a:t>مانند: هیهاتَ (بَعُدَ)، شَتَّانَ (إِفتَرَقَ یا بَعُدَ) (اختصاص به امورمعنوی دارد) سَرعانَ، وَشکانَ، بَطلآ</a:t>
            </a:r>
          </a:p>
        </p:txBody>
      </p:sp>
      <p:sp>
        <p:nvSpPr>
          <p:cNvPr id="32" name="Rectangle: Rounded Corners 31">
            <a:extLst>
              <a:ext uri="{FF2B5EF4-FFF2-40B4-BE49-F238E27FC236}">
                <a16:creationId xmlns="" xmlns:a16="http://schemas.microsoft.com/office/drawing/2014/main" id="{3A12D806-379A-4261-90AA-916EA043F835}"/>
              </a:ext>
            </a:extLst>
          </p:cNvPr>
          <p:cNvSpPr/>
          <p:nvPr/>
        </p:nvSpPr>
        <p:spPr>
          <a:xfrm>
            <a:off x="468587" y="5296452"/>
            <a:ext cx="9295733" cy="720000"/>
          </a:xfrm>
          <a:prstGeom prst="roundRect">
            <a:avLst/>
          </a:prstGeom>
          <a:gradFill>
            <a:gsLst>
              <a:gs pos="6000">
                <a:srgbClr val="F0F28A"/>
              </a:gs>
              <a:gs pos="100000">
                <a:schemeClr val="accent1">
                  <a:lumMod val="30000"/>
                  <a:lumOff val="70000"/>
                </a:schemeClr>
              </a:gs>
            </a:gsLst>
            <a:lin ang="5400000" scaled="1"/>
          </a:gradFill>
          <a:ln>
            <a:gradFill>
              <a:gsLst>
                <a:gs pos="6000">
                  <a:schemeClr val="bg1"/>
                </a:gs>
                <a:gs pos="100000">
                  <a:schemeClr val="accent1">
                    <a:lumMod val="30000"/>
                    <a:lumOff val="7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chemeClr val="accent6">
                    <a:lumMod val="50000"/>
                  </a:schemeClr>
                </a:solidFill>
                <a:cs typeface="B Badr" panose="00000400000000000000" pitchFamily="2" charset="-78"/>
              </a:rPr>
              <a:t>2-دارای معنای فعل مضارع.</a:t>
            </a:r>
          </a:p>
          <a:p>
            <a:pPr algn="ctr" rtl="1"/>
            <a:r>
              <a:rPr lang="fa-IR" sz="2400" b="1" dirty="0">
                <a:solidFill>
                  <a:srgbClr val="C00000"/>
                </a:solidFill>
                <a:cs typeface="B Badr" panose="00000400000000000000" pitchFamily="2" charset="-78"/>
              </a:rPr>
              <a:t>مانند: أَوِّه، اُفٍّ، بَجَل، قَد، قَط، بَخ، بَخٍّ، بَه و ....</a:t>
            </a:r>
          </a:p>
        </p:txBody>
      </p:sp>
      <p:sp>
        <p:nvSpPr>
          <p:cNvPr id="33" name="Rectangle: Rounded Corners 32">
            <a:extLst>
              <a:ext uri="{FF2B5EF4-FFF2-40B4-BE49-F238E27FC236}">
                <a16:creationId xmlns="" xmlns:a16="http://schemas.microsoft.com/office/drawing/2014/main" id="{DFBB9F80-3662-499B-9296-E11188E34C88}"/>
              </a:ext>
            </a:extLst>
          </p:cNvPr>
          <p:cNvSpPr/>
          <p:nvPr/>
        </p:nvSpPr>
        <p:spPr>
          <a:xfrm>
            <a:off x="468587" y="6089965"/>
            <a:ext cx="9295733" cy="720000"/>
          </a:xfrm>
          <a:prstGeom prst="roundRect">
            <a:avLst/>
          </a:prstGeom>
          <a:gradFill>
            <a:gsLst>
              <a:gs pos="6000">
                <a:srgbClr val="F0F28A"/>
              </a:gs>
              <a:gs pos="100000">
                <a:schemeClr val="accent1">
                  <a:lumMod val="30000"/>
                  <a:lumOff val="70000"/>
                </a:schemeClr>
              </a:gs>
            </a:gsLst>
            <a:lin ang="5400000" scaled="1"/>
          </a:gradFill>
          <a:ln>
            <a:gradFill>
              <a:gsLst>
                <a:gs pos="6000">
                  <a:schemeClr val="bg1"/>
                </a:gs>
                <a:gs pos="100000">
                  <a:schemeClr val="accent1">
                    <a:lumMod val="30000"/>
                    <a:lumOff val="7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chemeClr val="accent6">
                    <a:lumMod val="50000"/>
                  </a:schemeClr>
                </a:solidFill>
                <a:cs typeface="B Badr" panose="00000400000000000000" pitchFamily="2" charset="-78"/>
              </a:rPr>
              <a:t>3-دارای معنای فعل امر( نسبت به دو قسم دیگر، موارد بیشتری دارد)</a:t>
            </a:r>
          </a:p>
          <a:p>
            <a:pPr algn="ctr" rtl="1"/>
            <a:r>
              <a:rPr lang="fa-IR" sz="2400" b="1" dirty="0">
                <a:solidFill>
                  <a:srgbClr val="C00000"/>
                </a:solidFill>
                <a:cs typeface="B Badr" panose="00000400000000000000" pitchFamily="2" charset="-78"/>
              </a:rPr>
              <a:t>.مانند:علیک (أَلزِمهُ) اِلیکَ (أُبعُد)</a:t>
            </a:r>
          </a:p>
        </p:txBody>
      </p:sp>
      <p:sp>
        <p:nvSpPr>
          <p:cNvPr id="24" name="Cube 23">
            <a:extLst>
              <a:ext uri="{FF2B5EF4-FFF2-40B4-BE49-F238E27FC236}">
                <a16:creationId xmlns="" xmlns:a16="http://schemas.microsoft.com/office/drawing/2014/main" id="{F2A3F281-89B0-4FC3-87A3-DF04E58E5D27}"/>
              </a:ext>
            </a:extLst>
          </p:cNvPr>
          <p:cNvSpPr/>
          <p:nvPr/>
        </p:nvSpPr>
        <p:spPr>
          <a:xfrm>
            <a:off x="10238283" y="14990"/>
            <a:ext cx="1938728" cy="405325"/>
          </a:xfrm>
          <a:prstGeom prst="cube">
            <a:avLst/>
          </a:prstGeom>
          <a:gradFill>
            <a:gsLst>
              <a:gs pos="0">
                <a:schemeClr val="accent1">
                  <a:lumMod val="5000"/>
                  <a:lumOff val="95000"/>
                </a:schemeClr>
              </a:gs>
              <a:gs pos="75000">
                <a:srgbClr val="2DFF8C"/>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السادس</a:t>
            </a:r>
          </a:p>
        </p:txBody>
      </p:sp>
      <p:sp>
        <p:nvSpPr>
          <p:cNvPr id="26" name="Flowchart: Multidocument 25"/>
          <p:cNvSpPr/>
          <p:nvPr/>
        </p:nvSpPr>
        <p:spPr>
          <a:xfrm>
            <a:off x="4963621" y="5736"/>
            <a:ext cx="2313479" cy="669442"/>
          </a:xfrm>
          <a:prstGeom prst="flowChartMultidocument">
            <a:avLst/>
          </a:prstGeom>
          <a:solidFill>
            <a:srgbClr val="D5FB97"/>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fa-IR" sz="2400" dirty="0">
                <a:solidFill>
                  <a:srgbClr val="002060"/>
                </a:solidFill>
                <a:cs typeface="B Badr" panose="00000400000000000000" pitchFamily="2" charset="-78"/>
              </a:rPr>
              <a:t>المعرب والمبنی</a:t>
            </a:r>
          </a:p>
        </p:txBody>
      </p:sp>
      <p:sp>
        <p:nvSpPr>
          <p:cNvPr id="27" name="Flowchart: Off-page Connector 26"/>
          <p:cNvSpPr/>
          <p:nvPr/>
        </p:nvSpPr>
        <p:spPr>
          <a:xfrm>
            <a:off x="10501404" y="420315"/>
            <a:ext cx="1296896" cy="529010"/>
          </a:xfrm>
          <a:prstGeom prst="flowChartOffpageConnector">
            <a:avLst/>
          </a:prstGeom>
          <a:gradFill>
            <a:gsLst>
              <a:gs pos="0">
                <a:schemeClr val="accent1">
                  <a:lumMod val="5000"/>
                  <a:lumOff val="95000"/>
                </a:schemeClr>
              </a:gs>
              <a:gs pos="75000">
                <a:srgbClr val="2DFF8C"/>
              </a:gs>
              <a:gs pos="100000">
                <a:schemeClr val="accent1">
                  <a:lumMod val="30000"/>
                  <a:lumOff val="70000"/>
                </a:schemeClr>
              </a:gs>
            </a:gsLst>
            <a:lin ang="13500000" scaled="1"/>
          </a:gra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rgbClr val="002060"/>
                </a:solidFill>
                <a:cs typeface="B Titr" panose="00000700000000000000" pitchFamily="2" charset="-78"/>
              </a:rPr>
              <a:t>2-مبنی</a:t>
            </a:r>
          </a:p>
        </p:txBody>
      </p:sp>
    </p:spTree>
    <p:extLst>
      <p:ext uri="{BB962C8B-B14F-4D97-AF65-F5344CB8AC3E}">
        <p14:creationId xmlns:p14="http://schemas.microsoft.com/office/powerpoint/2010/main" val="32171116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right)">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37"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barn(outVertical)">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righ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37"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barn(outVertical)">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right)">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37"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barn(outVertical)">
                                      <p:cBhvr>
                                        <p:cTn id="8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7" grpId="0" animBg="1"/>
      <p:bldP spid="18" grpId="0" animBg="1"/>
      <p:bldP spid="19" grpId="0" animBg="1"/>
      <p:bldP spid="20" grpId="0" animBg="1"/>
      <p:bldP spid="10" grpId="0" animBg="1"/>
      <p:bldP spid="22" grpId="0" animBg="1"/>
      <p:bldP spid="23" grpId="0" animBg="1"/>
      <p:bldP spid="25" grpId="0" animBg="1"/>
      <p:bldP spid="32" grpId="0" animBg="1"/>
      <p:bldP spid="33"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Callout: Down Arrow 11">
            <a:extLst>
              <a:ext uri="{FF2B5EF4-FFF2-40B4-BE49-F238E27FC236}">
                <a16:creationId xmlns="" xmlns:a16="http://schemas.microsoft.com/office/drawing/2014/main" id="{D092D307-47C9-4AAE-88B6-18F85384E4AF}"/>
              </a:ext>
            </a:extLst>
          </p:cNvPr>
          <p:cNvSpPr/>
          <p:nvPr/>
        </p:nvSpPr>
        <p:spPr>
          <a:xfrm>
            <a:off x="4963621" y="675178"/>
            <a:ext cx="2313479" cy="52901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اسماء افعال و اصوات</a:t>
            </a:r>
          </a:p>
        </p:txBody>
      </p:sp>
      <p:sp>
        <p:nvSpPr>
          <p:cNvPr id="13" name="Rectangle: Rounded Corners 12">
            <a:extLst>
              <a:ext uri="{FF2B5EF4-FFF2-40B4-BE49-F238E27FC236}">
                <a16:creationId xmlns="" xmlns:a16="http://schemas.microsoft.com/office/drawing/2014/main" id="{1764488F-2ADA-40D1-AE7A-61E27CF91196}"/>
              </a:ext>
            </a:extLst>
          </p:cNvPr>
          <p:cNvSpPr/>
          <p:nvPr/>
        </p:nvSpPr>
        <p:spPr>
          <a:xfrm>
            <a:off x="9737988" y="1454820"/>
            <a:ext cx="2159624" cy="720000"/>
          </a:xfrm>
          <a:prstGeom prst="roundRect">
            <a:avLst/>
          </a:prstGeom>
          <a:solidFill>
            <a:srgbClr val="DFCFF5"/>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a:solidFill>
                  <a:schemeClr val="accent6">
                    <a:lumMod val="50000"/>
                  </a:schemeClr>
                </a:solidFill>
                <a:cs typeface="B Badr" panose="00000400000000000000" pitchFamily="2" charset="-78"/>
              </a:rPr>
              <a:t>2-اسم صوت</a:t>
            </a:r>
          </a:p>
        </p:txBody>
      </p:sp>
      <p:sp>
        <p:nvSpPr>
          <p:cNvPr id="4" name="Arrow: Pentagon 3">
            <a:extLst>
              <a:ext uri="{FF2B5EF4-FFF2-40B4-BE49-F238E27FC236}">
                <a16:creationId xmlns="" xmlns:a16="http://schemas.microsoft.com/office/drawing/2014/main" id="{798AEDBE-F55E-45C9-9F01-7B7D9FB08AEE}"/>
              </a:ext>
            </a:extLst>
          </p:cNvPr>
          <p:cNvSpPr/>
          <p:nvPr/>
        </p:nvSpPr>
        <p:spPr>
          <a:xfrm>
            <a:off x="189253" y="2330814"/>
            <a:ext cx="9548735" cy="2743512"/>
          </a:xfrm>
          <a:prstGeom prst="homePlate">
            <a:avLst/>
          </a:prstGeom>
          <a:solidFill>
            <a:srgbClr val="F9EA7B"/>
          </a:solidFill>
          <a:ln w="57150">
            <a:solidFill>
              <a:srgbClr val="FFFF0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justLow" rtl="1"/>
            <a:r>
              <a:rPr lang="fa-IR" sz="3200" dirty="0" smtClean="0">
                <a:solidFill>
                  <a:srgbClr val="7030A0"/>
                </a:solidFill>
                <a:cs typeface="B Badr" panose="00000400000000000000" pitchFamily="2" charset="-78"/>
              </a:rPr>
              <a:t>اسمهایی </a:t>
            </a:r>
            <a:r>
              <a:rPr lang="fa-IR" sz="3200" dirty="0">
                <a:solidFill>
                  <a:srgbClr val="7030A0"/>
                </a:solidFill>
                <a:cs typeface="B Badr" panose="00000400000000000000" pitchFamily="2" charset="-78"/>
              </a:rPr>
              <a:t>هستند که از آن </a:t>
            </a:r>
            <a:r>
              <a:rPr lang="fa-IR" sz="3200" dirty="0" smtClean="0">
                <a:solidFill>
                  <a:srgbClr val="7030A0"/>
                </a:solidFill>
                <a:cs typeface="B Badr" panose="00000400000000000000" pitchFamily="2" charset="-78"/>
              </a:rPr>
              <a:t>؛ برای </a:t>
            </a:r>
            <a:r>
              <a:rPr lang="fa-IR" sz="3200" dirty="0">
                <a:solidFill>
                  <a:srgbClr val="7030A0"/>
                </a:solidFill>
                <a:cs typeface="B Badr" panose="00000400000000000000" pitchFamily="2" charset="-78"/>
              </a:rPr>
              <a:t>فراخواندنِ نوزادان </a:t>
            </a:r>
            <a:r>
              <a:rPr lang="fa-IR" sz="3200" dirty="0" smtClean="0">
                <a:solidFill>
                  <a:srgbClr val="7030A0"/>
                </a:solidFill>
                <a:cs typeface="B Badr" panose="00000400000000000000" pitchFamily="2" charset="-78"/>
              </a:rPr>
              <a:t> یا </a:t>
            </a:r>
            <a:r>
              <a:rPr lang="fa-IR" sz="3200" dirty="0">
                <a:solidFill>
                  <a:srgbClr val="7030A0"/>
                </a:solidFill>
                <a:cs typeface="B Badr" panose="00000400000000000000" pitchFamily="2" charset="-78"/>
              </a:rPr>
              <a:t>غیر انسان(حیوانات) استفاده می شود</a:t>
            </a:r>
          </a:p>
          <a:p>
            <a:pPr lvl="1" algn="justLow" rtl="1"/>
            <a:r>
              <a:rPr lang="fa-IR" sz="3200" dirty="0">
                <a:solidFill>
                  <a:srgbClr val="7030A0"/>
                </a:solidFill>
                <a:cs typeface="B Badr" panose="00000400000000000000" pitchFamily="2" charset="-78"/>
              </a:rPr>
              <a:t> یاحکایت(تقلید کردن)صدایی است که از حیوانات یا چیزهای دیگر منتشر می شود. مانند: غاقِ (کلاغ)، طَق (زدن درب)</a:t>
            </a:r>
          </a:p>
        </p:txBody>
      </p:sp>
      <p:sp>
        <p:nvSpPr>
          <p:cNvPr id="8" name="Cube 7">
            <a:extLst>
              <a:ext uri="{FF2B5EF4-FFF2-40B4-BE49-F238E27FC236}">
                <a16:creationId xmlns="" xmlns:a16="http://schemas.microsoft.com/office/drawing/2014/main" id="{F2A3F281-89B0-4FC3-87A3-DF04E58E5D27}"/>
              </a:ext>
            </a:extLst>
          </p:cNvPr>
          <p:cNvSpPr/>
          <p:nvPr/>
        </p:nvSpPr>
        <p:spPr>
          <a:xfrm>
            <a:off x="10238283" y="14990"/>
            <a:ext cx="1938728" cy="405325"/>
          </a:xfrm>
          <a:prstGeom prst="cube">
            <a:avLst/>
          </a:prstGeom>
          <a:gradFill>
            <a:gsLst>
              <a:gs pos="0">
                <a:schemeClr val="accent1">
                  <a:lumMod val="5000"/>
                  <a:lumOff val="95000"/>
                </a:schemeClr>
              </a:gs>
              <a:gs pos="75000">
                <a:srgbClr val="2DFF8C"/>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السادس</a:t>
            </a:r>
          </a:p>
        </p:txBody>
      </p:sp>
      <p:sp>
        <p:nvSpPr>
          <p:cNvPr id="9" name="Flowchart: Multidocument 8"/>
          <p:cNvSpPr/>
          <p:nvPr/>
        </p:nvSpPr>
        <p:spPr>
          <a:xfrm>
            <a:off x="4963621" y="5736"/>
            <a:ext cx="2313479" cy="669442"/>
          </a:xfrm>
          <a:prstGeom prst="flowChartMultidocument">
            <a:avLst/>
          </a:prstGeom>
          <a:solidFill>
            <a:srgbClr val="D5FB97"/>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fa-IR" sz="2400" dirty="0">
                <a:solidFill>
                  <a:srgbClr val="002060"/>
                </a:solidFill>
                <a:cs typeface="B Badr" panose="00000400000000000000" pitchFamily="2" charset="-78"/>
              </a:rPr>
              <a:t>المعرب والمبنی</a:t>
            </a:r>
          </a:p>
        </p:txBody>
      </p:sp>
      <p:sp>
        <p:nvSpPr>
          <p:cNvPr id="10" name="Flowchart: Off-page Connector 9"/>
          <p:cNvSpPr/>
          <p:nvPr/>
        </p:nvSpPr>
        <p:spPr>
          <a:xfrm>
            <a:off x="10501404" y="420315"/>
            <a:ext cx="1296896" cy="529010"/>
          </a:xfrm>
          <a:prstGeom prst="flowChartOffpageConnector">
            <a:avLst/>
          </a:prstGeom>
          <a:gradFill>
            <a:gsLst>
              <a:gs pos="0">
                <a:schemeClr val="accent1">
                  <a:lumMod val="5000"/>
                  <a:lumOff val="95000"/>
                </a:schemeClr>
              </a:gs>
              <a:gs pos="75000">
                <a:srgbClr val="2DFF8C"/>
              </a:gs>
              <a:gs pos="100000">
                <a:schemeClr val="accent1">
                  <a:lumMod val="30000"/>
                  <a:lumOff val="70000"/>
                </a:schemeClr>
              </a:gs>
            </a:gsLst>
            <a:lin ang="13500000" scaled="1"/>
          </a:gra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rgbClr val="002060"/>
                </a:solidFill>
                <a:cs typeface="B Titr" panose="00000700000000000000" pitchFamily="2" charset="-78"/>
              </a:rPr>
              <a:t>2-مبنی</a:t>
            </a:r>
          </a:p>
        </p:txBody>
      </p:sp>
      <p:sp>
        <p:nvSpPr>
          <p:cNvPr id="3" name="Flowchart: Delay 2"/>
          <p:cNvSpPr/>
          <p:nvPr/>
        </p:nvSpPr>
        <p:spPr>
          <a:xfrm flipH="1">
            <a:off x="9334499" y="2880975"/>
            <a:ext cx="2842511" cy="1643189"/>
          </a:xfrm>
          <a:prstGeom prst="flowChartDelay">
            <a:avLst/>
          </a:prstGeom>
          <a:ln w="57150">
            <a:solidFill>
              <a:srgbClr val="FFFF0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solidFill>
                  <a:srgbClr val="7030A0"/>
                </a:solidFill>
                <a:cs typeface="B Badr" panose="00000400000000000000" pitchFamily="2" charset="-78"/>
              </a:rPr>
              <a:t>تعریف اسم </a:t>
            </a:r>
            <a:r>
              <a:rPr lang="fa-IR" sz="3200" b="1" dirty="0" smtClean="0">
                <a:solidFill>
                  <a:srgbClr val="7030A0"/>
                </a:solidFill>
                <a:cs typeface="B Badr" panose="00000400000000000000" pitchFamily="2" charset="-78"/>
              </a:rPr>
              <a:t>صوت </a:t>
            </a:r>
            <a:endParaRPr lang="fa-IR" sz="3200" b="1" dirty="0">
              <a:solidFill>
                <a:srgbClr val="7030A0"/>
              </a:solidFill>
              <a:cs typeface="B Badr" panose="00000400000000000000" pitchFamily="2" charset="-78"/>
            </a:endParaRPr>
          </a:p>
        </p:txBody>
      </p:sp>
    </p:spTree>
    <p:extLst>
      <p:ext uri="{BB962C8B-B14F-4D97-AF65-F5344CB8AC3E}">
        <p14:creationId xmlns:p14="http://schemas.microsoft.com/office/powerpoint/2010/main" val="30051551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4"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xmlns="" id="{5E4AE598-4F05-459F-A2DC-008061F54449}"/>
              </a:ext>
            </a:extLst>
          </p:cNvPr>
          <p:cNvSpPr/>
          <p:nvPr/>
        </p:nvSpPr>
        <p:spPr>
          <a:xfrm>
            <a:off x="4138702" y="155424"/>
            <a:ext cx="4320000" cy="744402"/>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b="1" dirty="0">
                <a:solidFill>
                  <a:srgbClr val="002060"/>
                </a:solidFill>
                <a:latin typeface="Microsoft Uighur" panose="02000000000000000000" pitchFamily="2" charset="-78"/>
                <a:cs typeface="B Badr" panose="00000400000000000000" pitchFamily="2" charset="-78"/>
              </a:rPr>
              <a:t>قواعد اعلال مخصوص به اسم</a:t>
            </a:r>
            <a:endParaRPr lang="fa-IR" sz="2800" b="1" dirty="0">
              <a:solidFill>
                <a:srgbClr val="002060"/>
              </a:solidFill>
              <a:cs typeface="B Badr" panose="00000400000000000000" pitchFamily="2" charset="-78"/>
            </a:endParaRPr>
          </a:p>
        </p:txBody>
      </p:sp>
      <p:sp>
        <p:nvSpPr>
          <p:cNvPr id="25" name="Hexagon 24">
            <a:extLst>
              <a:ext uri="{FF2B5EF4-FFF2-40B4-BE49-F238E27FC236}">
                <a16:creationId xmlns:a16="http://schemas.microsoft.com/office/drawing/2014/main" xmlns="" id="{46FEB428-577C-42CD-B551-44FC78FF7209}"/>
              </a:ext>
            </a:extLst>
          </p:cNvPr>
          <p:cNvSpPr/>
          <p:nvPr/>
        </p:nvSpPr>
        <p:spPr>
          <a:xfrm>
            <a:off x="9767145" y="155424"/>
            <a:ext cx="2050102" cy="744402"/>
          </a:xfrm>
          <a:prstGeom prst="hexagon">
            <a:avLst/>
          </a:prstGeom>
          <a:ln w="57150">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4000" b="1" dirty="0">
                <a:solidFill>
                  <a:srgbClr val="2C2C2C"/>
                </a:solidFill>
                <a:cs typeface="B Badr" panose="00000400000000000000" pitchFamily="2" charset="-78"/>
              </a:rPr>
              <a:t>المقدمۀ</a:t>
            </a:r>
          </a:p>
        </p:txBody>
      </p:sp>
      <p:sp>
        <p:nvSpPr>
          <p:cNvPr id="5" name="Flowchart: Connector 4">
            <a:extLst>
              <a:ext uri="{FF2B5EF4-FFF2-40B4-BE49-F238E27FC236}">
                <a16:creationId xmlns:a16="http://schemas.microsoft.com/office/drawing/2014/main" xmlns="" id="{CD17537D-727E-4588-9420-3937B849AB90}"/>
              </a:ext>
            </a:extLst>
          </p:cNvPr>
          <p:cNvSpPr/>
          <p:nvPr/>
        </p:nvSpPr>
        <p:spPr>
          <a:xfrm>
            <a:off x="10658608" y="2734841"/>
            <a:ext cx="1440000" cy="1332000"/>
          </a:xfrm>
          <a:prstGeom prst="flowChartConnector">
            <a:avLst/>
          </a:prstGeom>
          <a:gradFill>
            <a:gsLst>
              <a:gs pos="0">
                <a:schemeClr val="bg2">
                  <a:tint val="90000"/>
                  <a:satMod val="92000"/>
                  <a:lumMod val="120000"/>
                </a:schemeClr>
              </a:gs>
              <a:gs pos="100000">
                <a:srgbClr val="4FD1FF"/>
              </a:gs>
            </a:gsLst>
            <a:path path="circle">
              <a:fillToRect l="50000" t="50000" r="100000" b="100000"/>
            </a:path>
          </a:gradFill>
          <a:ln w="76200">
            <a:solidFill>
              <a:srgbClr val="FFFF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u="sng" dirty="0">
                <a:solidFill>
                  <a:srgbClr val="2C2C2C"/>
                </a:solidFill>
                <a:cs typeface="B Titr" panose="00000700000000000000" pitchFamily="2" charset="-78"/>
              </a:rPr>
              <a:t>قاعده </a:t>
            </a:r>
            <a:r>
              <a:rPr lang="fa-IR" sz="2400" u="sng" dirty="0" smtClean="0">
                <a:solidFill>
                  <a:srgbClr val="2C2C2C"/>
                </a:solidFill>
                <a:cs typeface="B Titr" panose="00000700000000000000" pitchFamily="2" charset="-78"/>
              </a:rPr>
              <a:t>1 </a:t>
            </a:r>
            <a:endParaRPr lang="fa-IR" sz="2400" u="sng" dirty="0">
              <a:solidFill>
                <a:srgbClr val="2C2C2C"/>
              </a:solidFill>
              <a:cs typeface="B Titr" panose="00000700000000000000" pitchFamily="2" charset="-78"/>
            </a:endParaRPr>
          </a:p>
        </p:txBody>
      </p:sp>
      <p:sp>
        <p:nvSpPr>
          <p:cNvPr id="7" name="Flowchart: Alternate Process 6" descr="واو">
            <a:extLst>
              <a:ext uri="{FF2B5EF4-FFF2-40B4-BE49-F238E27FC236}">
                <a16:creationId xmlns:a16="http://schemas.microsoft.com/office/drawing/2014/main" xmlns="" id="{FE336015-3BEA-44F5-ABD2-CAE635E8C168}"/>
              </a:ext>
            </a:extLst>
          </p:cNvPr>
          <p:cNvSpPr/>
          <p:nvPr/>
        </p:nvSpPr>
        <p:spPr>
          <a:xfrm>
            <a:off x="8367555" y="1920058"/>
            <a:ext cx="1268963" cy="744402"/>
          </a:xfrm>
          <a:prstGeom prst="flowChartAlternateProcess">
            <a:avLst/>
          </a:prstGeom>
          <a:gradFill flip="none" rotWithShape="1">
            <a:gsLst>
              <a:gs pos="0">
                <a:schemeClr val="bg2">
                  <a:tint val="90000"/>
                  <a:satMod val="92000"/>
                  <a:lumMod val="120000"/>
                </a:schemeClr>
              </a:gs>
              <a:gs pos="100000">
                <a:srgbClr val="4FD1FF"/>
              </a:gs>
            </a:gsLst>
            <a:lin ang="27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b="1" dirty="0">
                <a:solidFill>
                  <a:srgbClr val="C00000"/>
                </a:solidFill>
                <a:cs typeface="B Badr" panose="00000400000000000000" pitchFamily="2" charset="-78"/>
              </a:rPr>
              <a:t>واو</a:t>
            </a:r>
            <a:endParaRPr lang="fa-IR" b="1" dirty="0">
              <a:solidFill>
                <a:srgbClr val="C00000"/>
              </a:solidFill>
              <a:cs typeface="B Badr" panose="00000400000000000000" pitchFamily="2" charset="-78"/>
            </a:endParaRPr>
          </a:p>
        </p:txBody>
      </p:sp>
      <p:sp>
        <p:nvSpPr>
          <p:cNvPr id="19" name="Flowchart: Alternate Process 18" descr="واو">
            <a:extLst>
              <a:ext uri="{FF2B5EF4-FFF2-40B4-BE49-F238E27FC236}">
                <a16:creationId xmlns:a16="http://schemas.microsoft.com/office/drawing/2014/main" xmlns="" id="{258E0C36-DD94-4BA6-8378-4846656225B3}"/>
              </a:ext>
            </a:extLst>
          </p:cNvPr>
          <p:cNvSpPr/>
          <p:nvPr/>
        </p:nvSpPr>
        <p:spPr>
          <a:xfrm>
            <a:off x="8346736" y="4249523"/>
            <a:ext cx="1268963" cy="744402"/>
          </a:xfrm>
          <a:prstGeom prst="flowChartAlternateProcess">
            <a:avLst/>
          </a:prstGeom>
          <a:gradFill flip="none" rotWithShape="1">
            <a:gsLst>
              <a:gs pos="0">
                <a:schemeClr val="bg2">
                  <a:tint val="90000"/>
                  <a:satMod val="92000"/>
                  <a:lumMod val="120000"/>
                </a:schemeClr>
              </a:gs>
              <a:gs pos="100000">
                <a:srgbClr val="4FD1FF"/>
              </a:gs>
            </a:gsLst>
            <a:lin ang="27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a:solidFill>
                  <a:srgbClr val="C00000"/>
                </a:solidFill>
                <a:cs typeface="B Badr" panose="00000400000000000000" pitchFamily="2" charset="-78"/>
              </a:rPr>
              <a:t>یاء</a:t>
            </a:r>
          </a:p>
        </p:txBody>
      </p:sp>
      <p:sp>
        <p:nvSpPr>
          <p:cNvPr id="10" name="Right Brace 9">
            <a:extLst>
              <a:ext uri="{FF2B5EF4-FFF2-40B4-BE49-F238E27FC236}">
                <a16:creationId xmlns:a16="http://schemas.microsoft.com/office/drawing/2014/main" xmlns="" id="{4CCF3033-948F-4991-BA00-534E69EC70E8}"/>
              </a:ext>
            </a:extLst>
          </p:cNvPr>
          <p:cNvSpPr/>
          <p:nvPr/>
        </p:nvSpPr>
        <p:spPr>
          <a:xfrm>
            <a:off x="7693592" y="1265318"/>
            <a:ext cx="765110" cy="4327364"/>
          </a:xfrm>
          <a:prstGeom prst="rightBrace">
            <a:avLst>
              <a:gd name="adj1" fmla="val 32723"/>
              <a:gd name="adj2" fmla="val 49632"/>
            </a:avLst>
          </a:prstGeom>
          <a:ln w="76200"/>
          <a:scene3d>
            <a:camera prst="orthographicFront"/>
            <a:lightRig rig="threePt" dir="t"/>
          </a:scene3d>
          <a:sp3d>
            <a:bevelT/>
          </a:sp3d>
        </p:spPr>
        <p:style>
          <a:lnRef idx="1">
            <a:schemeClr val="accent5"/>
          </a:lnRef>
          <a:fillRef idx="0">
            <a:schemeClr val="accent5"/>
          </a:fillRef>
          <a:effectRef idx="0">
            <a:schemeClr val="accent5"/>
          </a:effectRef>
          <a:fontRef idx="minor">
            <a:schemeClr val="tx1"/>
          </a:fontRef>
        </p:style>
        <p:txBody>
          <a:bodyPr rtlCol="1" anchor="ctr"/>
          <a:lstStyle/>
          <a:p>
            <a:pPr algn="ctr"/>
            <a:endParaRPr lang="fa-IR">
              <a:solidFill>
                <a:srgbClr val="FFFFFF"/>
              </a:solidFill>
            </a:endParaRPr>
          </a:p>
        </p:txBody>
      </p:sp>
      <p:sp>
        <p:nvSpPr>
          <p:cNvPr id="12" name="Arrow: Up-Down 11">
            <a:extLst>
              <a:ext uri="{FF2B5EF4-FFF2-40B4-BE49-F238E27FC236}">
                <a16:creationId xmlns:a16="http://schemas.microsoft.com/office/drawing/2014/main" xmlns="" id="{58C269A8-757C-4A59-B086-5D2DB87E5B45}"/>
              </a:ext>
            </a:extLst>
          </p:cNvPr>
          <p:cNvSpPr/>
          <p:nvPr/>
        </p:nvSpPr>
        <p:spPr>
          <a:xfrm>
            <a:off x="8609998" y="2683121"/>
            <a:ext cx="727787" cy="1491758"/>
          </a:xfrm>
          <a:prstGeom prst="upDownArrow">
            <a:avLst/>
          </a:prstGeom>
          <a:ln w="57150">
            <a:solidFill>
              <a:srgbClr val="00B0F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dirty="0">
                <a:solidFill>
                  <a:srgbClr val="2C2C2C"/>
                </a:solidFill>
                <a:cs typeface="B Titr" panose="00000700000000000000" pitchFamily="2" charset="-78"/>
              </a:rPr>
              <a:t>یا</a:t>
            </a:r>
            <a:endParaRPr lang="fa-IR" dirty="0">
              <a:solidFill>
                <a:srgbClr val="2C2C2C"/>
              </a:solidFill>
              <a:cs typeface="B Titr" panose="00000700000000000000" pitchFamily="2" charset="-78"/>
            </a:endParaRPr>
          </a:p>
        </p:txBody>
      </p:sp>
      <p:sp>
        <p:nvSpPr>
          <p:cNvPr id="13" name="Arrow: Left 12">
            <a:extLst>
              <a:ext uri="{FF2B5EF4-FFF2-40B4-BE49-F238E27FC236}">
                <a16:creationId xmlns:a16="http://schemas.microsoft.com/office/drawing/2014/main" xmlns="" id="{A624F01B-B96F-4DCF-A9E9-9A3471E05F03}"/>
              </a:ext>
            </a:extLst>
          </p:cNvPr>
          <p:cNvSpPr/>
          <p:nvPr/>
        </p:nvSpPr>
        <p:spPr>
          <a:xfrm>
            <a:off x="4273420" y="1265318"/>
            <a:ext cx="3512050" cy="2163682"/>
          </a:xfrm>
          <a:prstGeom prst="leftArrow">
            <a:avLst>
              <a:gd name="adj1" fmla="val 93124"/>
              <a:gd name="adj2" fmla="val 61212"/>
            </a:avLst>
          </a:prstGeom>
          <a:gradFill>
            <a:gsLst>
              <a:gs pos="0">
                <a:srgbClr val="FFC000"/>
              </a:gs>
              <a:gs pos="64000">
                <a:schemeClr val="accent1">
                  <a:lumMod val="20000"/>
                  <a:lumOff val="80000"/>
                </a:schemeClr>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rgbClr val="C00000"/>
                </a:solidFill>
                <a:latin typeface="B Nazanin,Bold"/>
                <a:cs typeface="B Titr" panose="00000700000000000000" pitchFamily="2" charset="-78"/>
              </a:rPr>
              <a:t>اگر</a:t>
            </a:r>
            <a:r>
              <a:rPr lang="fa-IR" sz="3600" b="1" dirty="0">
                <a:solidFill>
                  <a:srgbClr val="C00000"/>
                </a:solidFill>
                <a:latin typeface="B Nazanin,Bold"/>
                <a:cs typeface="B Titr" panose="00000700000000000000" pitchFamily="2" charset="-78"/>
              </a:rPr>
              <a:t>در آخر کلمه</a:t>
            </a:r>
            <a:endParaRPr lang="fa-IR" sz="3600" dirty="0">
              <a:solidFill>
                <a:srgbClr val="C00000"/>
              </a:solidFill>
              <a:cs typeface="B Titr" panose="00000700000000000000" pitchFamily="2" charset="-78"/>
            </a:endParaRPr>
          </a:p>
        </p:txBody>
      </p:sp>
      <p:sp>
        <p:nvSpPr>
          <p:cNvPr id="26" name="Arrow: Left 25">
            <a:extLst>
              <a:ext uri="{FF2B5EF4-FFF2-40B4-BE49-F238E27FC236}">
                <a16:creationId xmlns:a16="http://schemas.microsoft.com/office/drawing/2014/main" xmlns="" id="{4EA25233-309D-4C02-94B2-AA8859981F89}"/>
              </a:ext>
            </a:extLst>
          </p:cNvPr>
          <p:cNvSpPr/>
          <p:nvPr/>
        </p:nvSpPr>
        <p:spPr>
          <a:xfrm>
            <a:off x="4273420" y="3407267"/>
            <a:ext cx="3520380" cy="2163682"/>
          </a:xfrm>
          <a:prstGeom prst="leftArrow">
            <a:avLst>
              <a:gd name="adj1" fmla="val 93124"/>
              <a:gd name="adj2" fmla="val 61212"/>
            </a:avLst>
          </a:prstGeom>
          <a:gradFill>
            <a:gsLst>
              <a:gs pos="0">
                <a:srgbClr val="FFC000"/>
              </a:gs>
              <a:gs pos="64000">
                <a:schemeClr val="accent1">
                  <a:lumMod val="20000"/>
                  <a:lumOff val="80000"/>
                </a:schemeClr>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srgbClr val="C00000"/>
                </a:solidFill>
                <a:latin typeface="B Nazanin,Bold"/>
                <a:cs typeface="B Titr" panose="00000700000000000000" pitchFamily="2" charset="-78"/>
              </a:rPr>
              <a:t>اگر</a:t>
            </a:r>
            <a:r>
              <a:rPr lang="fa-IR" sz="3600" b="1" dirty="0">
                <a:solidFill>
                  <a:srgbClr val="C00000"/>
                </a:solidFill>
                <a:latin typeface="B Nazanin,Bold"/>
                <a:cs typeface="B Titr" panose="00000700000000000000" pitchFamily="2" charset="-78"/>
              </a:rPr>
              <a:t>بعد از الف زائده</a:t>
            </a:r>
            <a:endParaRPr lang="fa-IR" sz="2800" dirty="0">
              <a:solidFill>
                <a:srgbClr val="C00000"/>
              </a:solidFill>
              <a:cs typeface="B Titr" panose="00000700000000000000" pitchFamily="2" charset="-78"/>
            </a:endParaRPr>
          </a:p>
        </p:txBody>
      </p:sp>
      <p:sp>
        <p:nvSpPr>
          <p:cNvPr id="14" name="Arrow: Left 13">
            <a:extLst>
              <a:ext uri="{FF2B5EF4-FFF2-40B4-BE49-F238E27FC236}">
                <a16:creationId xmlns:a16="http://schemas.microsoft.com/office/drawing/2014/main" xmlns="" id="{ACB814CB-1244-4CCA-9B57-B17F08F01A8D}"/>
              </a:ext>
            </a:extLst>
          </p:cNvPr>
          <p:cNvSpPr/>
          <p:nvPr/>
        </p:nvSpPr>
        <p:spPr>
          <a:xfrm>
            <a:off x="3272887" y="2719872"/>
            <a:ext cx="1500799" cy="1491758"/>
          </a:xfrm>
          <a:prstGeom prst="leftArrow">
            <a:avLst/>
          </a:prstGeom>
          <a:ln>
            <a:solidFill>
              <a:srgbClr val="00B0F0"/>
            </a:solid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a:solidFill>
                <a:srgbClr val="2C2C2C"/>
              </a:solidFill>
            </a:endParaRPr>
          </a:p>
        </p:txBody>
      </p:sp>
      <p:sp>
        <p:nvSpPr>
          <p:cNvPr id="18" name="Flowchart: Alternate Process 17">
            <a:extLst>
              <a:ext uri="{FF2B5EF4-FFF2-40B4-BE49-F238E27FC236}">
                <a16:creationId xmlns:a16="http://schemas.microsoft.com/office/drawing/2014/main" xmlns="" id="{CBB9EAA1-65C5-4756-99F5-DBE65402E757}"/>
              </a:ext>
            </a:extLst>
          </p:cNvPr>
          <p:cNvSpPr/>
          <p:nvPr/>
        </p:nvSpPr>
        <p:spPr>
          <a:xfrm>
            <a:off x="717981" y="2385564"/>
            <a:ext cx="2517584" cy="2163683"/>
          </a:xfrm>
          <a:prstGeom prst="flowChartAlternateProcess">
            <a:avLst/>
          </a:prstGeom>
          <a:gradFill>
            <a:gsLst>
              <a:gs pos="0">
                <a:srgbClr val="00B0F0"/>
              </a:gs>
              <a:gs pos="64000">
                <a:schemeClr val="accent1">
                  <a:lumMod val="20000"/>
                  <a:lumOff val="80000"/>
                </a:schemeClr>
              </a:gs>
            </a:gsLst>
            <a:lin ang="2700000" scaled="1"/>
          </a:gradFill>
          <a:ln w="57150">
            <a:solidFill>
              <a:schemeClr val="tx2"/>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fa-IR" sz="4400" b="1" dirty="0">
                <a:solidFill>
                  <a:srgbClr val="002060"/>
                </a:solidFill>
                <a:cs typeface="B Titr" panose="00000700000000000000" pitchFamily="2" charset="-78"/>
              </a:rPr>
              <a:t>قلب به همزه </a:t>
            </a:r>
            <a:r>
              <a:rPr lang="fa-IR" sz="2000" b="1" dirty="0">
                <a:solidFill>
                  <a:srgbClr val="002060"/>
                </a:solidFill>
                <a:cs typeface="B Titr" panose="00000700000000000000" pitchFamily="2" charset="-78"/>
              </a:rPr>
              <a:t>می شوند </a:t>
            </a:r>
            <a:endParaRPr lang="fa-IR" sz="4400" b="1" dirty="0">
              <a:solidFill>
                <a:srgbClr val="002060"/>
              </a:solidFill>
              <a:cs typeface="B Titr" panose="00000700000000000000" pitchFamily="2" charset="-78"/>
            </a:endParaRPr>
          </a:p>
        </p:txBody>
      </p:sp>
      <p:sp>
        <p:nvSpPr>
          <p:cNvPr id="21" name="Plaque 20">
            <a:extLst>
              <a:ext uri="{FF2B5EF4-FFF2-40B4-BE49-F238E27FC236}">
                <a16:creationId xmlns:a16="http://schemas.microsoft.com/office/drawing/2014/main" xmlns="" id="{B9A7BCA3-DF79-4187-BB39-6EF7DA322B49}"/>
              </a:ext>
            </a:extLst>
          </p:cNvPr>
          <p:cNvSpPr/>
          <p:nvPr/>
        </p:nvSpPr>
        <p:spPr>
          <a:xfrm>
            <a:off x="174174" y="5042874"/>
            <a:ext cx="4599512" cy="1491757"/>
          </a:xfrm>
          <a:prstGeom prst="plaque">
            <a:avLst/>
          </a:prstGeom>
          <a:noFill/>
          <a:ln w="38100">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dirty="0">
                <a:solidFill>
                  <a:srgbClr val="002060"/>
                </a:solidFill>
                <a:latin typeface="B Nazanin,Bold"/>
                <a:cs typeface="B Badr" panose="00000400000000000000" pitchFamily="2" charset="-78"/>
              </a:rPr>
              <a:t>مانند:دُعا</a:t>
            </a:r>
            <a:r>
              <a:rPr lang="fa-IR" sz="3600" b="1" dirty="0">
                <a:solidFill>
                  <a:srgbClr val="FF0000"/>
                </a:solidFill>
                <a:latin typeface="B Nazanin,Bold"/>
                <a:cs typeface="B Badr" panose="00000400000000000000" pitchFamily="2" charset="-78"/>
              </a:rPr>
              <a:t>و</a:t>
            </a:r>
            <a:r>
              <a:rPr lang="fa-IR" sz="3600" b="1" dirty="0">
                <a:solidFill>
                  <a:srgbClr val="002060"/>
                </a:solidFill>
                <a:latin typeface="B Nazanin,Bold"/>
                <a:cs typeface="B Badr" panose="00000400000000000000" pitchFamily="2" charset="-78"/>
              </a:rPr>
              <a:t> = دُعا</a:t>
            </a:r>
            <a:r>
              <a:rPr lang="fa-IR" sz="3600" b="1" dirty="0">
                <a:solidFill>
                  <a:srgbClr val="FF0000"/>
                </a:solidFill>
                <a:latin typeface="B Nazanin,Bold"/>
                <a:cs typeface="B Badr" panose="00000400000000000000" pitchFamily="2" charset="-78"/>
              </a:rPr>
              <a:t>ء</a:t>
            </a:r>
            <a:r>
              <a:rPr lang="fa-IR" sz="3600" b="1" dirty="0">
                <a:solidFill>
                  <a:srgbClr val="002060"/>
                </a:solidFill>
                <a:latin typeface="B Nazanin,Bold"/>
                <a:cs typeface="B Badr" panose="00000400000000000000" pitchFamily="2" charset="-78"/>
              </a:rPr>
              <a:t>، </a:t>
            </a:r>
            <a:endParaRPr lang="fa-IR" sz="3600" b="1" dirty="0" smtClean="0">
              <a:solidFill>
                <a:srgbClr val="002060"/>
              </a:solidFill>
              <a:latin typeface="B Nazanin,Bold"/>
              <a:cs typeface="B Badr" panose="00000400000000000000" pitchFamily="2" charset="-78"/>
            </a:endParaRPr>
          </a:p>
          <a:p>
            <a:pPr algn="ctr"/>
            <a:r>
              <a:rPr lang="fa-IR" sz="3600" b="1" dirty="0" smtClean="0">
                <a:solidFill>
                  <a:srgbClr val="002060"/>
                </a:solidFill>
                <a:latin typeface="B Nazanin,Bold"/>
                <a:cs typeface="B Badr" panose="00000400000000000000" pitchFamily="2" charset="-78"/>
              </a:rPr>
              <a:t>یا ؛ بِنا</a:t>
            </a:r>
            <a:r>
              <a:rPr lang="fa-IR" sz="3600" b="1" dirty="0" smtClean="0">
                <a:solidFill>
                  <a:srgbClr val="FF0000"/>
                </a:solidFill>
                <a:latin typeface="B Nazanin,Bold"/>
                <a:cs typeface="B Badr" panose="00000400000000000000" pitchFamily="2" charset="-78"/>
              </a:rPr>
              <a:t>ی</a:t>
            </a:r>
            <a:r>
              <a:rPr lang="fa-IR" sz="3600" b="1" dirty="0" smtClean="0">
                <a:solidFill>
                  <a:srgbClr val="002060"/>
                </a:solidFill>
                <a:latin typeface="B Nazanin,Bold"/>
                <a:cs typeface="B Badr" panose="00000400000000000000" pitchFamily="2" charset="-78"/>
              </a:rPr>
              <a:t> </a:t>
            </a:r>
            <a:r>
              <a:rPr lang="fa-IR" sz="3600" b="1" dirty="0">
                <a:solidFill>
                  <a:srgbClr val="002060"/>
                </a:solidFill>
                <a:latin typeface="B Nazanin,Bold"/>
                <a:cs typeface="B Badr" panose="00000400000000000000" pitchFamily="2" charset="-78"/>
              </a:rPr>
              <a:t>= بِنَا</a:t>
            </a:r>
            <a:r>
              <a:rPr lang="fa-IR" sz="3600" b="1" dirty="0">
                <a:solidFill>
                  <a:srgbClr val="FF0000"/>
                </a:solidFill>
                <a:latin typeface="B Nazanin,Bold"/>
                <a:cs typeface="B Badr" panose="00000400000000000000" pitchFamily="2" charset="-78"/>
              </a:rPr>
              <a:t>ء</a:t>
            </a:r>
            <a:endParaRPr lang="fa-IR" sz="3600" dirty="0">
              <a:solidFill>
                <a:srgbClr val="FF0000"/>
              </a:solidFill>
              <a:cs typeface="B Badr" panose="00000400000000000000" pitchFamily="2" charset="-78"/>
            </a:endParaRPr>
          </a:p>
        </p:txBody>
      </p:sp>
      <p:cxnSp>
        <p:nvCxnSpPr>
          <p:cNvPr id="28" name="Connector: Elbow 27">
            <a:extLst>
              <a:ext uri="{FF2B5EF4-FFF2-40B4-BE49-F238E27FC236}">
                <a16:creationId xmlns:a16="http://schemas.microsoft.com/office/drawing/2014/main" xmlns="" id="{D445F80B-8D02-45F1-8CF2-19B347ECE09E}"/>
              </a:ext>
            </a:extLst>
          </p:cNvPr>
          <p:cNvCxnSpPr>
            <a:cxnSpLocks/>
            <a:stCxn id="18" idx="1"/>
          </p:cNvCxnSpPr>
          <p:nvPr/>
        </p:nvCxnSpPr>
        <p:spPr>
          <a:xfrm rot="10800000" flipV="1">
            <a:off x="174175" y="3467406"/>
            <a:ext cx="543807" cy="1575470"/>
          </a:xfrm>
          <a:prstGeom prst="bentConnector2">
            <a:avLst/>
          </a:prstGeom>
          <a:ln w="76200">
            <a:solidFill>
              <a:srgbClr val="002060"/>
            </a:solidFill>
            <a:tailEnd type="triangle"/>
          </a:ln>
        </p:spPr>
        <p:style>
          <a:lnRef idx="1">
            <a:schemeClr val="dk1"/>
          </a:lnRef>
          <a:fillRef idx="0">
            <a:schemeClr val="dk1"/>
          </a:fillRef>
          <a:effectRef idx="0">
            <a:schemeClr val="dk1"/>
          </a:effectRef>
          <a:fontRef idx="minor">
            <a:schemeClr val="tx1"/>
          </a:fontRef>
        </p:style>
      </p:cxnSp>
      <p:sp>
        <p:nvSpPr>
          <p:cNvPr id="20"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10754860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out)">
                                      <p:cBhvr>
                                        <p:cTn id="12" dur="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2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out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out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25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righ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25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heel(1)">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right)">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ox(out)">
                                      <p:cBhvr>
                                        <p:cTn id="62"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7" grpId="0" animBg="1"/>
      <p:bldP spid="19" grpId="0" animBg="1"/>
      <p:bldP spid="10" grpId="0" animBg="1"/>
      <p:bldP spid="12" grpId="0" animBg="1"/>
      <p:bldP spid="13" grpId="0" animBg="1"/>
      <p:bldP spid="26" grpId="0" animBg="1"/>
      <p:bldP spid="14" grpId="0" animBg="1"/>
      <p:bldP spid="18" grpId="0" animBg="1"/>
      <p:bldP spid="21"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allout: Down Arrow 7">
            <a:extLst>
              <a:ext uri="{FF2B5EF4-FFF2-40B4-BE49-F238E27FC236}">
                <a16:creationId xmlns="" xmlns:a16="http://schemas.microsoft.com/office/drawing/2014/main" id="{C98B478C-3B78-465E-92BA-B3D675603F56}"/>
              </a:ext>
            </a:extLst>
          </p:cNvPr>
          <p:cNvSpPr/>
          <p:nvPr/>
        </p:nvSpPr>
        <p:spPr>
          <a:xfrm>
            <a:off x="4963621" y="675178"/>
            <a:ext cx="2313479" cy="529010"/>
          </a:xfrm>
          <a:prstGeom prst="downArrowCallou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accent6">
                    <a:lumMod val="50000"/>
                  </a:schemeClr>
                </a:solidFill>
                <a:cs typeface="B Titr" panose="00000700000000000000" pitchFamily="2" charset="-78"/>
              </a:rPr>
              <a:t>چند نکته</a:t>
            </a:r>
          </a:p>
        </p:txBody>
      </p:sp>
      <p:sp>
        <p:nvSpPr>
          <p:cNvPr id="10" name="Cube 9">
            <a:extLst>
              <a:ext uri="{FF2B5EF4-FFF2-40B4-BE49-F238E27FC236}">
                <a16:creationId xmlns="" xmlns:a16="http://schemas.microsoft.com/office/drawing/2014/main" id="{5C58DB0D-8C3B-41DB-B922-74221D614328}"/>
              </a:ext>
            </a:extLst>
          </p:cNvPr>
          <p:cNvSpPr/>
          <p:nvPr/>
        </p:nvSpPr>
        <p:spPr>
          <a:xfrm>
            <a:off x="905421" y="1242903"/>
            <a:ext cx="8745723" cy="1296000"/>
          </a:xfrm>
          <a:prstGeom prst="cube">
            <a:avLst>
              <a:gd name="adj" fmla="val 16870"/>
            </a:avLst>
          </a:prstGeom>
          <a:gradFill flip="none" rotWithShape="1">
            <a:gsLst>
              <a:gs pos="54000">
                <a:schemeClr val="accent1">
                  <a:lumMod val="5000"/>
                  <a:lumOff val="95000"/>
                </a:schemeClr>
              </a:gs>
              <a:gs pos="99000">
                <a:srgbClr val="00B0F0"/>
              </a:gs>
              <a:gs pos="100000">
                <a:schemeClr val="accent1">
                  <a:lumMod val="30000"/>
                  <a:lumOff val="7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70C0"/>
                </a:solidFill>
                <a:cs typeface="B Badr" panose="00000400000000000000" pitchFamily="2" charset="-78"/>
              </a:rPr>
              <a:t>اسماء افعالی که به آخرشان کاف خطاب وصل می شود، با اختلاف مخاطب تغییر می کند همانند: اسماء اشاره</a:t>
            </a:r>
            <a:endParaRPr lang="fa-IR" sz="3600" b="1" dirty="0">
              <a:solidFill>
                <a:srgbClr val="0070C0"/>
              </a:solidFill>
              <a:cs typeface="B Badr" panose="00000400000000000000" pitchFamily="2" charset="-78"/>
            </a:endParaRPr>
          </a:p>
        </p:txBody>
      </p:sp>
      <p:sp>
        <p:nvSpPr>
          <p:cNvPr id="22" name="Cube 21">
            <a:extLst>
              <a:ext uri="{FF2B5EF4-FFF2-40B4-BE49-F238E27FC236}">
                <a16:creationId xmlns="" xmlns:a16="http://schemas.microsoft.com/office/drawing/2014/main" id="{5F2840BB-459E-42D0-AAC9-E51407B4CC2E}"/>
              </a:ext>
            </a:extLst>
          </p:cNvPr>
          <p:cNvSpPr/>
          <p:nvPr/>
        </p:nvSpPr>
        <p:spPr>
          <a:xfrm>
            <a:off x="668975" y="3316083"/>
            <a:ext cx="8745723" cy="1296000"/>
          </a:xfrm>
          <a:prstGeom prst="cube">
            <a:avLst>
              <a:gd name="adj" fmla="val 28436"/>
            </a:avLst>
          </a:prstGeom>
          <a:gradFill flip="none" rotWithShape="1">
            <a:gsLst>
              <a:gs pos="54000">
                <a:schemeClr val="accent1">
                  <a:lumMod val="5000"/>
                  <a:lumOff val="95000"/>
                </a:schemeClr>
              </a:gs>
              <a:gs pos="99000">
                <a:srgbClr val="00B0F0"/>
              </a:gs>
              <a:gs pos="100000">
                <a:schemeClr val="accent1">
                  <a:lumMod val="30000"/>
                  <a:lumOff val="7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rgbClr val="0070C0"/>
                </a:solidFill>
                <a:cs typeface="B Badr" panose="00000400000000000000" pitchFamily="2" charset="-78"/>
              </a:rPr>
              <a:t>تنوین موجود در اسماء افعال، تنوین تنکیر است و اسم فعل که تنوین ندارد به معنای این است که معرفه می باشد.</a:t>
            </a:r>
          </a:p>
        </p:txBody>
      </p:sp>
      <p:sp>
        <p:nvSpPr>
          <p:cNvPr id="23" name="Cube 22">
            <a:extLst>
              <a:ext uri="{FF2B5EF4-FFF2-40B4-BE49-F238E27FC236}">
                <a16:creationId xmlns="" xmlns:a16="http://schemas.microsoft.com/office/drawing/2014/main" id="{118B7811-FEA0-4897-88B4-47EB7758362D}"/>
              </a:ext>
            </a:extLst>
          </p:cNvPr>
          <p:cNvSpPr/>
          <p:nvPr/>
        </p:nvSpPr>
        <p:spPr>
          <a:xfrm>
            <a:off x="316426" y="5171803"/>
            <a:ext cx="8745723" cy="1296000"/>
          </a:xfrm>
          <a:prstGeom prst="cube">
            <a:avLst>
              <a:gd name="adj" fmla="val 28436"/>
            </a:avLst>
          </a:prstGeom>
          <a:gradFill flip="none" rotWithShape="1">
            <a:gsLst>
              <a:gs pos="54000">
                <a:schemeClr val="accent1">
                  <a:lumMod val="5000"/>
                  <a:lumOff val="95000"/>
                </a:schemeClr>
              </a:gs>
              <a:gs pos="99000">
                <a:srgbClr val="00B0F0"/>
              </a:gs>
              <a:gs pos="100000">
                <a:schemeClr val="accent1">
                  <a:lumMod val="30000"/>
                  <a:lumOff val="7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70C0"/>
                </a:solidFill>
                <a:cs typeface="B Badr" panose="00000400000000000000" pitchFamily="2" charset="-78"/>
              </a:rPr>
              <a:t>اسماء اصوات هم(در مبنیّ بودن)به اسماء افعال ملحق می شوند و مبنیّ بر همان چیزی هستند که به آن ختم می شوند.</a:t>
            </a:r>
          </a:p>
        </p:txBody>
      </p:sp>
      <p:sp>
        <p:nvSpPr>
          <p:cNvPr id="3" name="Cube 2">
            <a:extLst>
              <a:ext uri="{FF2B5EF4-FFF2-40B4-BE49-F238E27FC236}">
                <a16:creationId xmlns="" xmlns:a16="http://schemas.microsoft.com/office/drawing/2014/main" id="{73444459-F009-4D85-A266-CF4DFC2E7E2D}"/>
              </a:ext>
            </a:extLst>
          </p:cNvPr>
          <p:cNvSpPr/>
          <p:nvPr/>
        </p:nvSpPr>
        <p:spPr>
          <a:xfrm>
            <a:off x="9715677" y="1338153"/>
            <a:ext cx="900000" cy="1296000"/>
          </a:xfrm>
          <a:prstGeom prst="cube">
            <a:avLst>
              <a:gd name="adj" fmla="val 23334"/>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u="sng" dirty="0">
                <a:solidFill>
                  <a:srgbClr val="C00000"/>
                </a:solidFill>
                <a:cs typeface="B Titr" panose="00000700000000000000" pitchFamily="2" charset="-78"/>
              </a:rPr>
              <a:t>1</a:t>
            </a:r>
          </a:p>
        </p:txBody>
      </p:sp>
      <p:sp>
        <p:nvSpPr>
          <p:cNvPr id="26" name="Cube 25">
            <a:extLst>
              <a:ext uri="{FF2B5EF4-FFF2-40B4-BE49-F238E27FC236}">
                <a16:creationId xmlns="" xmlns:a16="http://schemas.microsoft.com/office/drawing/2014/main" id="{0336C22B-8FE2-4EEE-A55D-EE8630AA4D40}"/>
              </a:ext>
            </a:extLst>
          </p:cNvPr>
          <p:cNvSpPr/>
          <p:nvPr/>
        </p:nvSpPr>
        <p:spPr>
          <a:xfrm>
            <a:off x="9435608" y="3363200"/>
            <a:ext cx="900000" cy="1296000"/>
          </a:xfrm>
          <a:prstGeom prst="cube">
            <a:avLst>
              <a:gd name="adj" fmla="val 23334"/>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4000" u="sng" dirty="0">
                <a:solidFill>
                  <a:srgbClr val="C00000"/>
                </a:solidFill>
                <a:cs typeface="B Titr" panose="00000700000000000000" pitchFamily="2" charset="-78"/>
              </a:rPr>
              <a:t>2</a:t>
            </a:r>
          </a:p>
        </p:txBody>
      </p:sp>
      <p:sp>
        <p:nvSpPr>
          <p:cNvPr id="27" name="Cube 26">
            <a:extLst>
              <a:ext uri="{FF2B5EF4-FFF2-40B4-BE49-F238E27FC236}">
                <a16:creationId xmlns="" xmlns:a16="http://schemas.microsoft.com/office/drawing/2014/main" id="{7599AB20-42A4-47D9-8375-257AE2CB0FE0}"/>
              </a:ext>
            </a:extLst>
          </p:cNvPr>
          <p:cNvSpPr/>
          <p:nvPr/>
        </p:nvSpPr>
        <p:spPr>
          <a:xfrm>
            <a:off x="9108001" y="5246617"/>
            <a:ext cx="900000" cy="1296000"/>
          </a:xfrm>
          <a:prstGeom prst="cube">
            <a:avLst>
              <a:gd name="adj" fmla="val 23334"/>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4000" u="sng" dirty="0">
                <a:solidFill>
                  <a:srgbClr val="C00000"/>
                </a:solidFill>
                <a:cs typeface="B Titr" panose="00000700000000000000" pitchFamily="2" charset="-78"/>
              </a:rPr>
              <a:t>3</a:t>
            </a:r>
          </a:p>
        </p:txBody>
      </p:sp>
      <p:sp>
        <p:nvSpPr>
          <p:cNvPr id="12" name="Cube 11">
            <a:extLst>
              <a:ext uri="{FF2B5EF4-FFF2-40B4-BE49-F238E27FC236}">
                <a16:creationId xmlns="" xmlns:a16="http://schemas.microsoft.com/office/drawing/2014/main" id="{F2A3F281-89B0-4FC3-87A3-DF04E58E5D27}"/>
              </a:ext>
            </a:extLst>
          </p:cNvPr>
          <p:cNvSpPr/>
          <p:nvPr/>
        </p:nvSpPr>
        <p:spPr>
          <a:xfrm>
            <a:off x="10238283" y="14990"/>
            <a:ext cx="1938728" cy="405325"/>
          </a:xfrm>
          <a:prstGeom prst="cube">
            <a:avLst/>
          </a:prstGeom>
          <a:gradFill>
            <a:gsLst>
              <a:gs pos="0">
                <a:schemeClr val="accent1">
                  <a:lumMod val="5000"/>
                  <a:lumOff val="95000"/>
                </a:schemeClr>
              </a:gs>
              <a:gs pos="75000">
                <a:srgbClr val="2DFF8C"/>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السادس</a:t>
            </a:r>
          </a:p>
        </p:txBody>
      </p:sp>
      <p:sp>
        <p:nvSpPr>
          <p:cNvPr id="13" name="Flowchart: Multidocument 12"/>
          <p:cNvSpPr/>
          <p:nvPr/>
        </p:nvSpPr>
        <p:spPr>
          <a:xfrm>
            <a:off x="4963621" y="5736"/>
            <a:ext cx="2313479" cy="669442"/>
          </a:xfrm>
          <a:prstGeom prst="flowChartMultidocument">
            <a:avLst/>
          </a:prstGeom>
          <a:solidFill>
            <a:srgbClr val="D5FB97"/>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fa-IR" sz="2400" dirty="0">
                <a:solidFill>
                  <a:srgbClr val="002060"/>
                </a:solidFill>
                <a:cs typeface="B Badr" panose="00000400000000000000" pitchFamily="2" charset="-78"/>
              </a:rPr>
              <a:t>المعرب والمبنی</a:t>
            </a:r>
          </a:p>
        </p:txBody>
      </p:sp>
      <p:sp>
        <p:nvSpPr>
          <p:cNvPr id="14" name="Flowchart: Off-page Connector 13"/>
          <p:cNvSpPr/>
          <p:nvPr/>
        </p:nvSpPr>
        <p:spPr>
          <a:xfrm>
            <a:off x="10501404" y="420315"/>
            <a:ext cx="1296896" cy="529010"/>
          </a:xfrm>
          <a:prstGeom prst="flowChartOffpageConnector">
            <a:avLst/>
          </a:prstGeom>
          <a:gradFill>
            <a:gsLst>
              <a:gs pos="0">
                <a:schemeClr val="accent1">
                  <a:lumMod val="5000"/>
                  <a:lumOff val="95000"/>
                </a:schemeClr>
              </a:gs>
              <a:gs pos="75000">
                <a:srgbClr val="2DFF8C"/>
              </a:gs>
              <a:gs pos="100000">
                <a:schemeClr val="accent1">
                  <a:lumMod val="30000"/>
                  <a:lumOff val="70000"/>
                </a:schemeClr>
              </a:gs>
            </a:gsLst>
            <a:lin ang="13500000" scaled="1"/>
          </a:gra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rgbClr val="002060"/>
                </a:solidFill>
                <a:cs typeface="B Titr" panose="00000700000000000000" pitchFamily="2" charset="-78"/>
              </a:rPr>
              <a:t>2-مبنی</a:t>
            </a:r>
          </a:p>
        </p:txBody>
      </p:sp>
      <p:sp>
        <p:nvSpPr>
          <p:cNvPr id="16"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66621642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anim calcmode="lin" valueType="num">
                                      <p:cBhvr>
                                        <p:cTn id="25" dur="500" fill="hold"/>
                                        <p:tgtEl>
                                          <p:spTgt spid="26"/>
                                        </p:tgtEl>
                                        <p:attrNameLst>
                                          <p:attrName>ppt_x</p:attrName>
                                        </p:attrNameLst>
                                      </p:cBhvr>
                                      <p:tavLst>
                                        <p:tav tm="0">
                                          <p:val>
                                            <p:strVal val="#ppt_x"/>
                                          </p:val>
                                        </p:tav>
                                        <p:tav tm="100000">
                                          <p:val>
                                            <p:strVal val="#ppt_x"/>
                                          </p:val>
                                        </p:tav>
                                      </p:tavLst>
                                    </p:anim>
                                    <p:anim calcmode="lin" valueType="num">
                                      <p:cBhvr>
                                        <p:cTn id="26"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600"/>
                                        <p:tgtEl>
                                          <p:spTgt spid="27"/>
                                        </p:tgtEl>
                                      </p:cBhvr>
                                    </p:animEffect>
                                    <p:anim calcmode="lin" valueType="num">
                                      <p:cBhvr>
                                        <p:cTn id="37" dur="600" fill="hold"/>
                                        <p:tgtEl>
                                          <p:spTgt spid="27"/>
                                        </p:tgtEl>
                                        <p:attrNameLst>
                                          <p:attrName>ppt_x</p:attrName>
                                        </p:attrNameLst>
                                      </p:cBhvr>
                                      <p:tavLst>
                                        <p:tav tm="0">
                                          <p:val>
                                            <p:strVal val="#ppt_x"/>
                                          </p:val>
                                        </p:tav>
                                        <p:tav tm="100000">
                                          <p:val>
                                            <p:strVal val="#ppt_x"/>
                                          </p:val>
                                        </p:tav>
                                      </p:tavLst>
                                    </p:anim>
                                    <p:anim calcmode="lin" valueType="num">
                                      <p:cBhvr>
                                        <p:cTn id="38" dur="6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2" grpId="0" animBg="1"/>
      <p:bldP spid="23" grpId="0" animBg="1"/>
      <p:bldP spid="3" grpId="0" animBg="1"/>
      <p:bldP spid="26" grpId="0" animBg="1"/>
      <p:bldP spid="27"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lowchart: Manual Operation 2">
            <a:extLst>
              <a:ext uri="{FF2B5EF4-FFF2-40B4-BE49-F238E27FC236}">
                <a16:creationId xmlns="" xmlns:a16="http://schemas.microsoft.com/office/drawing/2014/main" id="{70A183C3-F6B4-4212-8F13-8321866DCCA4}"/>
              </a:ext>
            </a:extLst>
          </p:cNvPr>
          <p:cNvSpPr/>
          <p:nvPr/>
        </p:nvSpPr>
        <p:spPr>
          <a:xfrm>
            <a:off x="4963621" y="675178"/>
            <a:ext cx="2313479" cy="529010"/>
          </a:xfrm>
          <a:prstGeom prst="flowChartManualOperation">
            <a:avLst/>
          </a:prstGeom>
          <a:solidFill>
            <a:srgbClr val="F9EA7B"/>
          </a:solidFill>
          <a:ln w="76200">
            <a:solidFill>
              <a:srgbClr val="FFFF0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a:solidFill>
                  <a:prstClr val="black"/>
                </a:solidFill>
                <a:cs typeface="B Titr" panose="00000700000000000000" pitchFamily="2" charset="-78"/>
              </a:rPr>
              <a:t>مرکب مزجی</a:t>
            </a:r>
            <a:endParaRPr lang="fa-IR" dirty="0">
              <a:solidFill>
                <a:prstClr val="black"/>
              </a:solidFill>
              <a:cs typeface="B Titr" panose="00000700000000000000" pitchFamily="2" charset="-78"/>
            </a:endParaRPr>
          </a:p>
        </p:txBody>
      </p:sp>
      <p:sp>
        <p:nvSpPr>
          <p:cNvPr id="6" name="Oval 5">
            <a:extLst>
              <a:ext uri="{FF2B5EF4-FFF2-40B4-BE49-F238E27FC236}">
                <a16:creationId xmlns="" xmlns:a16="http://schemas.microsoft.com/office/drawing/2014/main" id="{5D53EA44-FD98-4219-AEC0-94ECAEB7EC7D}"/>
              </a:ext>
            </a:extLst>
          </p:cNvPr>
          <p:cNvSpPr/>
          <p:nvPr/>
        </p:nvSpPr>
        <p:spPr>
          <a:xfrm>
            <a:off x="9675989" y="3519957"/>
            <a:ext cx="1807167" cy="865682"/>
          </a:xfrm>
          <a:prstGeom prst="ellipse">
            <a:avLst/>
          </a:prstGeom>
          <a:gradFill>
            <a:gsLst>
              <a:gs pos="0">
                <a:schemeClr val="accent1">
                  <a:lumMod val="5000"/>
                  <a:lumOff val="95000"/>
                </a:schemeClr>
              </a:gs>
              <a:gs pos="100000">
                <a:srgbClr val="FFFF00"/>
              </a:gs>
            </a:gsLst>
            <a:lin ang="13500000" scaled="1"/>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a:solidFill>
                  <a:prstClr val="black"/>
                </a:solidFill>
                <a:cs typeface="B Titr" panose="00000700000000000000" pitchFamily="2" charset="-78"/>
              </a:rPr>
              <a:t>مرکب مزجی</a:t>
            </a:r>
            <a:endParaRPr lang="fa-IR" dirty="0">
              <a:solidFill>
                <a:prstClr val="black"/>
              </a:solidFill>
              <a:cs typeface="B Titr" panose="00000700000000000000" pitchFamily="2" charset="-78"/>
            </a:endParaRPr>
          </a:p>
        </p:txBody>
      </p:sp>
      <p:sp>
        <p:nvSpPr>
          <p:cNvPr id="7" name="Hexagon 6">
            <a:extLst>
              <a:ext uri="{FF2B5EF4-FFF2-40B4-BE49-F238E27FC236}">
                <a16:creationId xmlns="" xmlns:a16="http://schemas.microsoft.com/office/drawing/2014/main" id="{0A6C74F6-1134-4332-AA03-74B7C269C43E}"/>
              </a:ext>
            </a:extLst>
          </p:cNvPr>
          <p:cNvSpPr/>
          <p:nvPr/>
        </p:nvSpPr>
        <p:spPr>
          <a:xfrm>
            <a:off x="9205002" y="1324108"/>
            <a:ext cx="2593298" cy="1908000"/>
          </a:xfrm>
          <a:prstGeom prst="hexagon">
            <a:avLst/>
          </a:prstGeom>
          <a:solidFill>
            <a:schemeClr val="accent5">
              <a:lumMod val="40000"/>
              <a:lumOff val="6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a:solidFill>
                  <a:srgbClr val="7030A0"/>
                </a:solidFill>
                <a:cs typeface="B Badr" panose="00000400000000000000" pitchFamily="2" charset="-78"/>
              </a:rPr>
              <a:t>1-غیر عدد</a:t>
            </a:r>
          </a:p>
          <a:p>
            <a:pPr algn="r" rtl="1"/>
            <a:r>
              <a:rPr lang="fa-IR" sz="2800" dirty="0">
                <a:solidFill>
                  <a:srgbClr val="7030A0"/>
                </a:solidFill>
                <a:cs typeface="B Badr" panose="00000400000000000000" pitchFamily="2" charset="-78"/>
              </a:rPr>
              <a:t>مانند:</a:t>
            </a:r>
            <a:r>
              <a:rPr lang="fa-IR" sz="2800" dirty="0">
                <a:solidFill>
                  <a:srgbClr val="C00000"/>
                </a:solidFill>
                <a:cs typeface="B Badr" panose="00000400000000000000" pitchFamily="2" charset="-78"/>
              </a:rPr>
              <a:t> بعل</a:t>
            </a:r>
            <a:r>
              <a:rPr lang="fa-IR" sz="2800" dirty="0">
                <a:solidFill>
                  <a:srgbClr val="7030A0"/>
                </a:solidFill>
                <a:cs typeface="B Badr" panose="00000400000000000000" pitchFamily="2" charset="-78"/>
              </a:rPr>
              <a:t>+</a:t>
            </a:r>
            <a:r>
              <a:rPr lang="fa-IR" sz="2800" dirty="0">
                <a:solidFill>
                  <a:srgbClr val="C00000"/>
                </a:solidFill>
                <a:cs typeface="B Badr" panose="00000400000000000000" pitchFamily="2" charset="-78"/>
              </a:rPr>
              <a:t>بکّ</a:t>
            </a:r>
          </a:p>
        </p:txBody>
      </p:sp>
      <p:sp>
        <p:nvSpPr>
          <p:cNvPr id="14" name="Hexagon 13">
            <a:extLst>
              <a:ext uri="{FF2B5EF4-FFF2-40B4-BE49-F238E27FC236}">
                <a16:creationId xmlns="" xmlns:a16="http://schemas.microsoft.com/office/drawing/2014/main" id="{EFD00C47-A069-498A-B3A9-D4F78B796CF3}"/>
              </a:ext>
            </a:extLst>
          </p:cNvPr>
          <p:cNvSpPr/>
          <p:nvPr/>
        </p:nvSpPr>
        <p:spPr>
          <a:xfrm>
            <a:off x="9282924" y="4666253"/>
            <a:ext cx="2593298" cy="1908000"/>
          </a:xfrm>
          <a:prstGeom prst="hexagon">
            <a:avLst/>
          </a:prstGeom>
          <a:solidFill>
            <a:srgbClr val="F9EA7B"/>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a:solidFill>
                  <a:srgbClr val="7030A0"/>
                </a:solidFill>
                <a:cs typeface="B Lotus" panose="00000400000000000000" pitchFamily="2" charset="-78"/>
              </a:rPr>
              <a:t>2-عدد</a:t>
            </a:r>
          </a:p>
          <a:p>
            <a:pPr algn="ctr" rtl="1"/>
            <a:r>
              <a:rPr lang="fa-IR" sz="2400" b="1" dirty="0">
                <a:solidFill>
                  <a:srgbClr val="C00000"/>
                </a:solidFill>
                <a:cs typeface="B Lotus" panose="00000400000000000000" pitchFamily="2" charset="-78"/>
              </a:rPr>
              <a:t>(از احد عشر تا </a:t>
            </a:r>
            <a:r>
              <a:rPr lang="fa-IR" sz="2400" b="1" dirty="0">
                <a:solidFill>
                  <a:srgbClr val="C00000"/>
                </a:solidFill>
                <a:latin typeface="Microsoft Uighur" panose="02000000000000000000" pitchFamily="2" charset="-78"/>
                <a:cs typeface="Microsoft Uighur" panose="02000000000000000000" pitchFamily="2" charset="-78"/>
              </a:rPr>
              <a:t>تسعة </a:t>
            </a:r>
            <a:r>
              <a:rPr lang="fa-IR" sz="2400" b="1" dirty="0">
                <a:solidFill>
                  <a:srgbClr val="C00000"/>
                </a:solidFill>
                <a:latin typeface="Microsoft Uighur" panose="02000000000000000000" pitchFamily="2" charset="-78"/>
                <a:cs typeface="B Lotus" panose="00000400000000000000" pitchFamily="2" charset="-78"/>
              </a:rPr>
              <a:t>عشر</a:t>
            </a:r>
            <a:r>
              <a:rPr lang="fa-IR" sz="2800" dirty="0">
                <a:solidFill>
                  <a:srgbClr val="C00000"/>
                </a:solidFill>
                <a:latin typeface="Microsoft Uighur" panose="02000000000000000000" pitchFamily="2" charset="-78"/>
                <a:cs typeface="B Lotus" panose="00000400000000000000" pitchFamily="2" charset="-78"/>
              </a:rPr>
              <a:t>)</a:t>
            </a:r>
            <a:endParaRPr lang="fa-IR" sz="2800" dirty="0">
              <a:solidFill>
                <a:srgbClr val="C00000"/>
              </a:solidFill>
            </a:endParaRPr>
          </a:p>
        </p:txBody>
      </p:sp>
      <p:sp>
        <p:nvSpPr>
          <p:cNvPr id="8" name="Rectangle: Rounded Corners 7">
            <a:extLst>
              <a:ext uri="{FF2B5EF4-FFF2-40B4-BE49-F238E27FC236}">
                <a16:creationId xmlns="" xmlns:a16="http://schemas.microsoft.com/office/drawing/2014/main" id="{9D0110A9-8A73-4C6C-BFE4-843A56802BB9}"/>
              </a:ext>
            </a:extLst>
          </p:cNvPr>
          <p:cNvSpPr/>
          <p:nvPr/>
        </p:nvSpPr>
        <p:spPr>
          <a:xfrm>
            <a:off x="4884379" y="1304932"/>
            <a:ext cx="3210392" cy="754003"/>
          </a:xfrm>
          <a:prstGeom prst="roundRect">
            <a:avLst/>
          </a:prstGeom>
          <a:solidFill>
            <a:srgbClr val="F4D09A"/>
          </a:solidFill>
          <a:scene3d>
            <a:camera prst="orthographicFront"/>
            <a:lightRig rig="threePt" dir="t"/>
          </a:scene3d>
          <a:sp3d>
            <a:bevelT prst="angle"/>
          </a:sp3d>
        </p:spPr>
        <p:style>
          <a:lnRef idx="3">
            <a:schemeClr val="lt1"/>
          </a:lnRef>
          <a:fillRef idx="1">
            <a:schemeClr val="accent5"/>
          </a:fillRef>
          <a:effectRef idx="1">
            <a:schemeClr val="accent5"/>
          </a:effectRef>
          <a:fontRef idx="minor">
            <a:schemeClr val="lt1"/>
          </a:fontRef>
        </p:style>
        <p:txBody>
          <a:bodyPr rtlCol="1" anchor="ctr"/>
          <a:lstStyle/>
          <a:p>
            <a:pPr algn="ctr" rtl="1"/>
            <a:r>
              <a:rPr lang="fa-IR" sz="2400" b="1" dirty="0">
                <a:solidFill>
                  <a:schemeClr val="accent6">
                    <a:lumMod val="50000"/>
                  </a:schemeClr>
                </a:solidFill>
                <a:cs typeface="B Badr" panose="00000400000000000000" pitchFamily="2" charset="-78"/>
              </a:rPr>
              <a:t>به همان شکل قبل از ترکیب تلفظ می شود</a:t>
            </a:r>
          </a:p>
        </p:txBody>
      </p:sp>
      <p:sp>
        <p:nvSpPr>
          <p:cNvPr id="15" name="Rectangle: Rounded Corners 14">
            <a:extLst>
              <a:ext uri="{FF2B5EF4-FFF2-40B4-BE49-F238E27FC236}">
                <a16:creationId xmlns="" xmlns:a16="http://schemas.microsoft.com/office/drawing/2014/main" id="{017CB967-9E5B-474E-81C2-284BBC801A2C}"/>
              </a:ext>
            </a:extLst>
          </p:cNvPr>
          <p:cNvSpPr/>
          <p:nvPr/>
        </p:nvSpPr>
        <p:spPr>
          <a:xfrm>
            <a:off x="2653259" y="4464435"/>
            <a:ext cx="2953062" cy="1080000"/>
          </a:xfrm>
          <a:prstGeom prst="roundRect">
            <a:avLst/>
          </a:prstGeom>
          <a:noFill/>
          <a:scene3d>
            <a:camera prst="orthographicFront"/>
            <a:lightRig rig="threePt" dir="t"/>
          </a:scene3d>
          <a:sp3d>
            <a:bevelT prst="relaxedInset"/>
          </a:sp3d>
        </p:spPr>
        <p:style>
          <a:lnRef idx="3">
            <a:schemeClr val="lt1"/>
          </a:lnRef>
          <a:fillRef idx="1">
            <a:schemeClr val="accent5"/>
          </a:fillRef>
          <a:effectRef idx="1">
            <a:schemeClr val="accent5"/>
          </a:effectRef>
          <a:fontRef idx="minor">
            <a:schemeClr val="lt1"/>
          </a:fontRef>
        </p:style>
        <p:txBody>
          <a:bodyPr rtlCol="1" anchor="ctr"/>
          <a:lstStyle/>
          <a:p>
            <a:pPr algn="ctr" rtl="1"/>
            <a:r>
              <a:rPr lang="fa-IR" sz="2400" b="1" dirty="0">
                <a:solidFill>
                  <a:srgbClr val="0070C0"/>
                </a:solidFill>
                <a:cs typeface="B Badr" panose="00000400000000000000" pitchFamily="2" charset="-78"/>
              </a:rPr>
              <a:t>بخش اول :</a:t>
            </a:r>
          </a:p>
          <a:p>
            <a:pPr algn="ctr" rtl="1"/>
            <a:r>
              <a:rPr lang="fa-IR" sz="2400" dirty="0">
                <a:solidFill>
                  <a:schemeClr val="accent6">
                    <a:lumMod val="50000"/>
                  </a:schemeClr>
                </a:solidFill>
                <a:cs typeface="B Badr" panose="00000400000000000000" pitchFamily="2" charset="-78"/>
              </a:rPr>
              <a:t>در احدی عشر وحادیعشر و ثانی عشر</a:t>
            </a:r>
          </a:p>
        </p:txBody>
      </p:sp>
      <p:sp>
        <p:nvSpPr>
          <p:cNvPr id="16" name="Rectangle: Rounded Corners 15">
            <a:extLst>
              <a:ext uri="{FF2B5EF4-FFF2-40B4-BE49-F238E27FC236}">
                <a16:creationId xmlns="" xmlns:a16="http://schemas.microsoft.com/office/drawing/2014/main" id="{DAEA3DB3-6303-4C13-85A0-5CBA91603A97}"/>
              </a:ext>
            </a:extLst>
          </p:cNvPr>
          <p:cNvSpPr/>
          <p:nvPr/>
        </p:nvSpPr>
        <p:spPr>
          <a:xfrm>
            <a:off x="2653258" y="5634386"/>
            <a:ext cx="2953063" cy="1080000"/>
          </a:xfrm>
          <a:prstGeom prst="roundRect">
            <a:avLst/>
          </a:prstGeom>
          <a:noFill/>
          <a:scene3d>
            <a:camera prst="orthographicFront"/>
            <a:lightRig rig="threePt" dir="t"/>
          </a:scene3d>
          <a:sp3d>
            <a:bevelT prst="relaxedInset"/>
          </a:sp3d>
        </p:spPr>
        <p:style>
          <a:lnRef idx="3">
            <a:schemeClr val="lt1"/>
          </a:lnRef>
          <a:fillRef idx="1">
            <a:schemeClr val="accent5"/>
          </a:fillRef>
          <a:effectRef idx="1">
            <a:schemeClr val="accent5"/>
          </a:effectRef>
          <a:fontRef idx="minor">
            <a:schemeClr val="lt1"/>
          </a:fontRef>
        </p:style>
        <p:txBody>
          <a:bodyPr rtlCol="1" anchor="ctr"/>
          <a:lstStyle/>
          <a:p>
            <a:pPr algn="ctr" rtl="1"/>
            <a:r>
              <a:rPr lang="fa-IR" sz="2800" b="1" dirty="0">
                <a:solidFill>
                  <a:srgbClr val="0070C0"/>
                </a:solidFill>
                <a:cs typeface="B Badr" panose="00000400000000000000" pitchFamily="2" charset="-78"/>
              </a:rPr>
              <a:t>بخش اول: </a:t>
            </a:r>
          </a:p>
          <a:p>
            <a:pPr algn="ctr" rtl="1"/>
            <a:r>
              <a:rPr lang="fa-IR" sz="2400" b="1" dirty="0">
                <a:solidFill>
                  <a:schemeClr val="accent6">
                    <a:lumMod val="50000"/>
                  </a:schemeClr>
                </a:solidFill>
                <a:cs typeface="B Badr" panose="00000400000000000000" pitchFamily="2" charset="-78"/>
              </a:rPr>
              <a:t>از اثناعشر و اثنتی </a:t>
            </a:r>
            <a:r>
              <a:rPr lang="fa-IR" sz="2400" b="1" dirty="0">
                <a:solidFill>
                  <a:schemeClr val="accent6">
                    <a:lumMod val="50000"/>
                  </a:schemeClr>
                </a:solidFill>
                <a:latin typeface="Microsoft Uighur" panose="02000000000000000000" pitchFamily="2" charset="-78"/>
                <a:cs typeface="B Badr" panose="00000400000000000000" pitchFamily="2" charset="-78"/>
              </a:rPr>
              <a:t>عشرة</a:t>
            </a:r>
            <a:endParaRPr lang="fa-IR" sz="2400" b="1" dirty="0">
              <a:solidFill>
                <a:schemeClr val="accent6">
                  <a:lumMod val="50000"/>
                </a:schemeClr>
              </a:solidFill>
              <a:cs typeface="B Badr" panose="00000400000000000000" pitchFamily="2" charset="-78"/>
            </a:endParaRPr>
          </a:p>
        </p:txBody>
      </p:sp>
      <p:sp>
        <p:nvSpPr>
          <p:cNvPr id="9" name="Arrow: Left 8">
            <a:extLst>
              <a:ext uri="{FF2B5EF4-FFF2-40B4-BE49-F238E27FC236}">
                <a16:creationId xmlns="" xmlns:a16="http://schemas.microsoft.com/office/drawing/2014/main" id="{8EDDB845-6317-4680-98EB-4C00210F1DAB}"/>
              </a:ext>
            </a:extLst>
          </p:cNvPr>
          <p:cNvSpPr/>
          <p:nvPr/>
        </p:nvSpPr>
        <p:spPr>
          <a:xfrm>
            <a:off x="8181301" y="1041452"/>
            <a:ext cx="1144587" cy="1280961"/>
          </a:xfrm>
          <a:prstGeom prst="leftArrow">
            <a:avLst/>
          </a:prstGeom>
          <a:no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dirty="0">
                <a:solidFill>
                  <a:srgbClr val="C00000"/>
                </a:solidFill>
                <a:cs typeface="B Titr" panose="00000700000000000000" pitchFamily="2" charset="-78"/>
              </a:rPr>
              <a:t>جزءاول</a:t>
            </a:r>
          </a:p>
        </p:txBody>
      </p:sp>
      <p:sp>
        <p:nvSpPr>
          <p:cNvPr id="18" name="Arrow: Left 17">
            <a:extLst>
              <a:ext uri="{FF2B5EF4-FFF2-40B4-BE49-F238E27FC236}">
                <a16:creationId xmlns="" xmlns:a16="http://schemas.microsoft.com/office/drawing/2014/main" id="{3ECDD4A7-9CFF-4203-9A5C-4FBD17F6D4A1}"/>
              </a:ext>
            </a:extLst>
          </p:cNvPr>
          <p:cNvSpPr/>
          <p:nvPr/>
        </p:nvSpPr>
        <p:spPr>
          <a:xfrm>
            <a:off x="8181302" y="2259863"/>
            <a:ext cx="1144586" cy="1280961"/>
          </a:xfrm>
          <a:prstGeom prst="leftArrow">
            <a:avLst/>
          </a:prstGeom>
          <a:no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جزء دوم</a:t>
            </a:r>
            <a:endParaRPr lang="fa-IR" dirty="0">
              <a:solidFill>
                <a:srgbClr val="C00000"/>
              </a:solidFill>
            </a:endParaRPr>
          </a:p>
        </p:txBody>
      </p:sp>
      <p:cxnSp>
        <p:nvCxnSpPr>
          <p:cNvPr id="19" name="Straight Arrow Connector 18">
            <a:extLst>
              <a:ext uri="{FF2B5EF4-FFF2-40B4-BE49-F238E27FC236}">
                <a16:creationId xmlns="" xmlns:a16="http://schemas.microsoft.com/office/drawing/2014/main" id="{A9CAB9B0-7C46-47A2-89CC-22301EDF78B6}"/>
              </a:ext>
            </a:extLst>
          </p:cNvPr>
          <p:cNvCxnSpPr>
            <a:cxnSpLocks/>
            <a:stCxn id="18" idx="1"/>
            <a:endCxn id="23" idx="3"/>
          </p:cNvCxnSpPr>
          <p:nvPr/>
        </p:nvCxnSpPr>
        <p:spPr>
          <a:xfrm flipH="1" flipV="1">
            <a:off x="7371156" y="2625900"/>
            <a:ext cx="810146" cy="274444"/>
          </a:xfrm>
          <a:prstGeom prst="straightConnector1">
            <a:avLst/>
          </a:prstGeom>
          <a:ln w="38100">
            <a:solidFill>
              <a:schemeClr val="tx1"/>
            </a:solidFill>
            <a:tailEnd type="triangle"/>
          </a:ln>
        </p:spPr>
        <p:style>
          <a:lnRef idx="2">
            <a:schemeClr val="accent5"/>
          </a:lnRef>
          <a:fillRef idx="0">
            <a:schemeClr val="accent5"/>
          </a:fillRef>
          <a:effectRef idx="1">
            <a:schemeClr val="accent5"/>
          </a:effectRef>
          <a:fontRef idx="minor">
            <a:schemeClr val="tx1"/>
          </a:fontRef>
        </p:style>
      </p:cxnSp>
      <p:cxnSp>
        <p:nvCxnSpPr>
          <p:cNvPr id="21" name="Straight Arrow Connector 20">
            <a:extLst>
              <a:ext uri="{FF2B5EF4-FFF2-40B4-BE49-F238E27FC236}">
                <a16:creationId xmlns="" xmlns:a16="http://schemas.microsoft.com/office/drawing/2014/main" id="{13E8F26A-5A4A-43A7-B9C2-B0A16BA91537}"/>
              </a:ext>
            </a:extLst>
          </p:cNvPr>
          <p:cNvCxnSpPr>
            <a:cxnSpLocks/>
            <a:stCxn id="18" idx="1"/>
            <a:endCxn id="24" idx="3"/>
          </p:cNvCxnSpPr>
          <p:nvPr/>
        </p:nvCxnSpPr>
        <p:spPr>
          <a:xfrm flipH="1">
            <a:off x="7368061" y="2900344"/>
            <a:ext cx="813241" cy="629922"/>
          </a:xfrm>
          <a:prstGeom prst="straightConnector1">
            <a:avLst/>
          </a:prstGeom>
          <a:ln w="38100">
            <a:solidFill>
              <a:schemeClr val="tx1"/>
            </a:solidFill>
            <a:tailEnd type="triangle"/>
          </a:ln>
        </p:spPr>
        <p:style>
          <a:lnRef idx="2">
            <a:schemeClr val="accent5"/>
          </a:lnRef>
          <a:fillRef idx="0">
            <a:schemeClr val="accent5"/>
          </a:fillRef>
          <a:effectRef idx="1">
            <a:schemeClr val="accent5"/>
          </a:effectRef>
          <a:fontRef idx="minor">
            <a:schemeClr val="tx1"/>
          </a:fontRef>
        </p:style>
      </p:cxnSp>
      <p:sp>
        <p:nvSpPr>
          <p:cNvPr id="23" name="Arrow: Notched Right 22">
            <a:extLst>
              <a:ext uri="{FF2B5EF4-FFF2-40B4-BE49-F238E27FC236}">
                <a16:creationId xmlns="" xmlns:a16="http://schemas.microsoft.com/office/drawing/2014/main" id="{695327E8-5EC1-483E-AA62-979142A3D077}"/>
              </a:ext>
            </a:extLst>
          </p:cNvPr>
          <p:cNvSpPr/>
          <p:nvPr/>
        </p:nvSpPr>
        <p:spPr>
          <a:xfrm>
            <a:off x="5306650" y="2175900"/>
            <a:ext cx="2064506" cy="900000"/>
          </a:xfrm>
          <a:prstGeom prst="notchedRightArrow">
            <a:avLst>
              <a:gd name="adj1" fmla="val 100000"/>
              <a:gd name="adj2" fmla="val 34935"/>
            </a:avLst>
          </a:prstGeom>
          <a:gradFill>
            <a:gsLst>
              <a:gs pos="0">
                <a:schemeClr val="accent1">
                  <a:lumMod val="5000"/>
                  <a:lumOff val="95000"/>
                </a:schemeClr>
              </a:gs>
              <a:gs pos="100000">
                <a:srgbClr val="2DFF8C"/>
              </a:gs>
            </a:gsLst>
            <a:lin ang="13500000" scaled="1"/>
          </a:gra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srgbClr val="C00000"/>
                </a:solidFill>
                <a:cs typeface="B Badr" panose="00000400000000000000" pitchFamily="2" charset="-78"/>
              </a:rPr>
              <a:t>«وَیه» دارد</a:t>
            </a:r>
          </a:p>
        </p:txBody>
      </p:sp>
      <p:sp>
        <p:nvSpPr>
          <p:cNvPr id="24" name="Arrow: Notched Right 23">
            <a:extLst>
              <a:ext uri="{FF2B5EF4-FFF2-40B4-BE49-F238E27FC236}">
                <a16:creationId xmlns="" xmlns:a16="http://schemas.microsoft.com/office/drawing/2014/main" id="{13B5CCEC-462F-4804-B4A2-0A3563FAA7E1}"/>
              </a:ext>
            </a:extLst>
          </p:cNvPr>
          <p:cNvSpPr/>
          <p:nvPr/>
        </p:nvSpPr>
        <p:spPr>
          <a:xfrm>
            <a:off x="5303555" y="3080266"/>
            <a:ext cx="2064506" cy="900000"/>
          </a:xfrm>
          <a:prstGeom prst="notchedRightArrow">
            <a:avLst>
              <a:gd name="adj1" fmla="val 100000"/>
              <a:gd name="adj2" fmla="val 34935"/>
            </a:avLst>
          </a:prstGeom>
          <a:gradFill>
            <a:gsLst>
              <a:gs pos="0">
                <a:schemeClr val="accent1">
                  <a:lumMod val="5000"/>
                  <a:lumOff val="95000"/>
                </a:schemeClr>
              </a:gs>
              <a:gs pos="100000">
                <a:srgbClr val="2DFF8C"/>
              </a:gs>
            </a:gsLst>
            <a:lin ang="13500000" scaled="1"/>
          </a:gra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800" b="1" dirty="0">
                <a:solidFill>
                  <a:srgbClr val="C00000"/>
                </a:solidFill>
                <a:cs typeface="B Badr" panose="00000400000000000000" pitchFamily="2" charset="-78"/>
              </a:rPr>
              <a:t>«وَیه» ندارد</a:t>
            </a:r>
          </a:p>
        </p:txBody>
      </p:sp>
      <p:sp>
        <p:nvSpPr>
          <p:cNvPr id="25" name="Arrow: Pentagon 24">
            <a:extLst>
              <a:ext uri="{FF2B5EF4-FFF2-40B4-BE49-F238E27FC236}">
                <a16:creationId xmlns="" xmlns:a16="http://schemas.microsoft.com/office/drawing/2014/main" id="{F1213FB3-443B-4672-9497-C6C09A12F518}"/>
              </a:ext>
            </a:extLst>
          </p:cNvPr>
          <p:cNvSpPr/>
          <p:nvPr/>
        </p:nvSpPr>
        <p:spPr>
          <a:xfrm>
            <a:off x="3567659" y="2175901"/>
            <a:ext cx="1888761" cy="900000"/>
          </a:xfrm>
          <a:prstGeom prst="homePlate">
            <a:avLst/>
          </a:prstGeom>
          <a:gradFill>
            <a:gsLst>
              <a:gs pos="0">
                <a:schemeClr val="accent1">
                  <a:lumMod val="5000"/>
                  <a:lumOff val="95000"/>
                </a:schemeClr>
              </a:gs>
              <a:gs pos="100000">
                <a:srgbClr val="2DFF8C"/>
              </a:gs>
            </a:gsLst>
            <a:lin ang="13500000" scaled="1"/>
          </a:gradFill>
          <a:ln>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200" b="1" dirty="0">
                <a:solidFill>
                  <a:schemeClr val="accent6">
                    <a:lumMod val="50000"/>
                  </a:schemeClr>
                </a:solidFill>
                <a:cs typeface="B Badr" panose="00000400000000000000" pitchFamily="2" charset="-78"/>
              </a:rPr>
              <a:t>مبنیّ بر کسر شده</a:t>
            </a:r>
          </a:p>
          <a:p>
            <a:pPr algn="ctr" rtl="1"/>
            <a:r>
              <a:rPr lang="fa-IR" sz="2200" b="1" dirty="0">
                <a:solidFill>
                  <a:srgbClr val="C00000"/>
                </a:solidFill>
                <a:cs typeface="B Badr" panose="00000400000000000000" pitchFamily="2" charset="-78"/>
              </a:rPr>
              <a:t>مانند: سیبِوَیهِ</a:t>
            </a:r>
          </a:p>
        </p:txBody>
      </p:sp>
      <p:sp>
        <p:nvSpPr>
          <p:cNvPr id="26" name="Arrow: Pentagon 25">
            <a:extLst>
              <a:ext uri="{FF2B5EF4-FFF2-40B4-BE49-F238E27FC236}">
                <a16:creationId xmlns="" xmlns:a16="http://schemas.microsoft.com/office/drawing/2014/main" id="{3BE0C6B0-7A44-49A8-9027-DFBA9965022F}"/>
              </a:ext>
            </a:extLst>
          </p:cNvPr>
          <p:cNvSpPr/>
          <p:nvPr/>
        </p:nvSpPr>
        <p:spPr>
          <a:xfrm>
            <a:off x="3567659" y="3092390"/>
            <a:ext cx="1888761" cy="900000"/>
          </a:xfrm>
          <a:prstGeom prst="homePlate">
            <a:avLst/>
          </a:prstGeom>
          <a:gradFill>
            <a:gsLst>
              <a:gs pos="0">
                <a:schemeClr val="accent1">
                  <a:lumMod val="5000"/>
                  <a:lumOff val="95000"/>
                </a:schemeClr>
              </a:gs>
              <a:gs pos="100000">
                <a:srgbClr val="2DFF8C"/>
              </a:gs>
            </a:gsLst>
            <a:lin ang="13500000" scaled="1"/>
          </a:gradFill>
          <a:ln>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200" b="1" dirty="0">
                <a:solidFill>
                  <a:schemeClr val="accent6">
                    <a:lumMod val="50000"/>
                  </a:schemeClr>
                </a:solidFill>
                <a:cs typeface="B Badr" panose="00000400000000000000" pitchFamily="2" charset="-78"/>
              </a:rPr>
              <a:t>سه قول است</a:t>
            </a:r>
          </a:p>
        </p:txBody>
      </p:sp>
      <p:cxnSp>
        <p:nvCxnSpPr>
          <p:cNvPr id="28" name="Straight Arrow Connector 27">
            <a:extLst>
              <a:ext uri="{FF2B5EF4-FFF2-40B4-BE49-F238E27FC236}">
                <a16:creationId xmlns="" xmlns:a16="http://schemas.microsoft.com/office/drawing/2014/main" id="{325997AC-20FF-472B-9529-F32251FC555C}"/>
              </a:ext>
            </a:extLst>
          </p:cNvPr>
          <p:cNvCxnSpPr>
            <a:cxnSpLocks/>
            <a:stCxn id="26" idx="1"/>
          </p:cNvCxnSpPr>
          <p:nvPr/>
        </p:nvCxnSpPr>
        <p:spPr>
          <a:xfrm flipH="1" flipV="1">
            <a:off x="2297507" y="1878676"/>
            <a:ext cx="1270152" cy="16637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 xmlns:a16="http://schemas.microsoft.com/office/drawing/2014/main" id="{117796D9-326E-462C-AA0A-AA0783DEAEC9}"/>
              </a:ext>
            </a:extLst>
          </p:cNvPr>
          <p:cNvSpPr/>
          <p:nvPr/>
        </p:nvSpPr>
        <p:spPr>
          <a:xfrm>
            <a:off x="171389" y="1509107"/>
            <a:ext cx="2126118" cy="750756"/>
          </a:xfrm>
          <a:prstGeom prst="roundRect">
            <a:avLst/>
          </a:prstGeom>
          <a:noFill/>
          <a:ln w="3810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a:solidFill>
                  <a:srgbClr val="0070C0"/>
                </a:solidFill>
                <a:cs typeface="B Badr" panose="00000400000000000000" pitchFamily="2" charset="-78"/>
              </a:rPr>
              <a:t>اعراب(معمولی)می گیرد</a:t>
            </a:r>
          </a:p>
        </p:txBody>
      </p:sp>
      <p:sp>
        <p:nvSpPr>
          <p:cNvPr id="31" name="Rectangle: Rounded Corners 30">
            <a:extLst>
              <a:ext uri="{FF2B5EF4-FFF2-40B4-BE49-F238E27FC236}">
                <a16:creationId xmlns="" xmlns:a16="http://schemas.microsoft.com/office/drawing/2014/main" id="{65231E21-872E-401A-BF2F-C1CD5A3720F1}"/>
              </a:ext>
            </a:extLst>
          </p:cNvPr>
          <p:cNvSpPr/>
          <p:nvPr/>
        </p:nvSpPr>
        <p:spPr>
          <a:xfrm>
            <a:off x="171389" y="3164210"/>
            <a:ext cx="2126118" cy="750756"/>
          </a:xfrm>
          <a:prstGeom prst="roundRect">
            <a:avLst/>
          </a:prstGeom>
          <a:noFill/>
          <a:ln w="3810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dirty="0">
                <a:solidFill>
                  <a:srgbClr val="0070C0"/>
                </a:solidFill>
                <a:cs typeface="B Badr" panose="00000400000000000000" pitchFamily="2" charset="-78"/>
              </a:rPr>
              <a:t>3-مبنیّ می شود</a:t>
            </a:r>
          </a:p>
        </p:txBody>
      </p:sp>
      <p:sp>
        <p:nvSpPr>
          <p:cNvPr id="32" name="Rectangle: Rounded Corners 31">
            <a:extLst>
              <a:ext uri="{FF2B5EF4-FFF2-40B4-BE49-F238E27FC236}">
                <a16:creationId xmlns="" xmlns:a16="http://schemas.microsoft.com/office/drawing/2014/main" id="{3FA923E5-8E15-44A8-8AEB-E1F47254E456}"/>
              </a:ext>
            </a:extLst>
          </p:cNvPr>
          <p:cNvSpPr/>
          <p:nvPr/>
        </p:nvSpPr>
        <p:spPr>
          <a:xfrm>
            <a:off x="171389" y="2338702"/>
            <a:ext cx="2126118" cy="750756"/>
          </a:xfrm>
          <a:prstGeom prst="roundRect">
            <a:avLst/>
          </a:prstGeom>
          <a:noFill/>
          <a:ln w="3810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000" b="1" dirty="0">
                <a:solidFill>
                  <a:srgbClr val="0070C0"/>
                </a:solidFill>
                <a:cs typeface="B Badr" panose="00000400000000000000" pitchFamily="2" charset="-78"/>
              </a:rPr>
              <a:t>2-غیر منصرف می شود،</a:t>
            </a:r>
          </a:p>
        </p:txBody>
      </p:sp>
      <p:cxnSp>
        <p:nvCxnSpPr>
          <p:cNvPr id="34" name="Straight Arrow Connector 33">
            <a:extLst>
              <a:ext uri="{FF2B5EF4-FFF2-40B4-BE49-F238E27FC236}">
                <a16:creationId xmlns="" xmlns:a16="http://schemas.microsoft.com/office/drawing/2014/main" id="{A9D545F4-723C-4543-929B-42B242780A77}"/>
              </a:ext>
            </a:extLst>
          </p:cNvPr>
          <p:cNvCxnSpPr>
            <a:cxnSpLocks/>
            <a:stCxn id="26" idx="1"/>
          </p:cNvCxnSpPr>
          <p:nvPr/>
        </p:nvCxnSpPr>
        <p:spPr>
          <a:xfrm flipH="1" flipV="1">
            <a:off x="2297507" y="2625900"/>
            <a:ext cx="1270152" cy="9164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 xmlns:a16="http://schemas.microsoft.com/office/drawing/2014/main" id="{A2BE48D9-4491-4BDF-8FE3-070209CC24B8}"/>
              </a:ext>
            </a:extLst>
          </p:cNvPr>
          <p:cNvCxnSpPr>
            <a:cxnSpLocks/>
            <a:stCxn id="26" idx="1"/>
            <a:endCxn id="31" idx="3"/>
          </p:cNvCxnSpPr>
          <p:nvPr/>
        </p:nvCxnSpPr>
        <p:spPr>
          <a:xfrm flipH="1" flipV="1">
            <a:off x="2297507" y="3539588"/>
            <a:ext cx="1270152" cy="28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Arrow: Notched Right 36">
            <a:extLst>
              <a:ext uri="{FF2B5EF4-FFF2-40B4-BE49-F238E27FC236}">
                <a16:creationId xmlns="" xmlns:a16="http://schemas.microsoft.com/office/drawing/2014/main" id="{8A6968FB-F194-41BB-94C5-0C72CBF519D1}"/>
              </a:ext>
            </a:extLst>
          </p:cNvPr>
          <p:cNvSpPr/>
          <p:nvPr/>
        </p:nvSpPr>
        <p:spPr>
          <a:xfrm>
            <a:off x="6865495" y="5148846"/>
            <a:ext cx="2372130" cy="972000"/>
          </a:xfrm>
          <a:prstGeom prst="notchedRightArrow">
            <a:avLst>
              <a:gd name="adj1" fmla="val 100000"/>
              <a:gd name="adj2" fmla="val 34935"/>
            </a:avLst>
          </a:prstGeom>
          <a:gradFill>
            <a:gsLst>
              <a:gs pos="0">
                <a:schemeClr val="accent1">
                  <a:lumMod val="5000"/>
                  <a:lumOff val="95000"/>
                </a:schemeClr>
              </a:gs>
              <a:gs pos="100000">
                <a:srgbClr val="FFA3A3"/>
              </a:gs>
            </a:gsLst>
            <a:lin ang="135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800" b="1" dirty="0">
                <a:solidFill>
                  <a:srgbClr val="C00000"/>
                </a:solidFill>
                <a:cs typeface="B Badr" panose="00000400000000000000" pitchFamily="2" charset="-78"/>
              </a:rPr>
              <a:t>هردو جزء مبنی بر فتح</a:t>
            </a:r>
          </a:p>
        </p:txBody>
      </p:sp>
      <p:sp>
        <p:nvSpPr>
          <p:cNvPr id="39" name="Arrow: Left 38">
            <a:extLst>
              <a:ext uri="{FF2B5EF4-FFF2-40B4-BE49-F238E27FC236}">
                <a16:creationId xmlns="" xmlns:a16="http://schemas.microsoft.com/office/drawing/2014/main" id="{2EE0ED95-9055-4734-AAA5-78C0E1A755F8}"/>
              </a:ext>
            </a:extLst>
          </p:cNvPr>
          <p:cNvSpPr/>
          <p:nvPr/>
        </p:nvSpPr>
        <p:spPr>
          <a:xfrm>
            <a:off x="5651620" y="5080813"/>
            <a:ext cx="1191226" cy="1080000"/>
          </a:xfrm>
          <a:prstGeom prst="leftArrow">
            <a:avLst/>
          </a:prstGeom>
          <a:no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rgbClr val="C00000"/>
                </a:solidFill>
                <a:cs typeface="B Badr" panose="00000400000000000000" pitchFamily="2" charset="-78"/>
              </a:rPr>
              <a:t>به غیراز</a:t>
            </a:r>
          </a:p>
        </p:txBody>
      </p:sp>
      <p:sp>
        <p:nvSpPr>
          <p:cNvPr id="40" name="Arrow: Pentagon 39">
            <a:extLst>
              <a:ext uri="{FF2B5EF4-FFF2-40B4-BE49-F238E27FC236}">
                <a16:creationId xmlns="" xmlns:a16="http://schemas.microsoft.com/office/drawing/2014/main" id="{11BC9FAD-0909-46D5-A77A-5487EA582F47}"/>
              </a:ext>
            </a:extLst>
          </p:cNvPr>
          <p:cNvSpPr/>
          <p:nvPr/>
        </p:nvSpPr>
        <p:spPr>
          <a:xfrm>
            <a:off x="464695" y="4650406"/>
            <a:ext cx="2126118" cy="839641"/>
          </a:xfrm>
          <a:prstGeom prst="homePlate">
            <a:avLst/>
          </a:prstGeom>
          <a:gradFill>
            <a:gsLst>
              <a:gs pos="0">
                <a:schemeClr val="accent1">
                  <a:lumMod val="5000"/>
                  <a:lumOff val="95000"/>
                </a:schemeClr>
              </a:gs>
              <a:gs pos="100000">
                <a:schemeClr val="accent1">
                  <a:lumMod val="40000"/>
                  <a:lumOff val="60000"/>
                </a:schemeClr>
              </a:gs>
            </a:gsLst>
            <a:lin ang="13500000" scaled="1"/>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dirty="0">
                <a:solidFill>
                  <a:srgbClr val="7030A0"/>
                </a:solidFill>
                <a:cs typeface="B Badr" panose="00000400000000000000" pitchFamily="2" charset="-78"/>
              </a:rPr>
              <a:t>مبنیّ بر سکون</a:t>
            </a:r>
          </a:p>
        </p:txBody>
      </p:sp>
      <p:sp>
        <p:nvSpPr>
          <p:cNvPr id="41" name="Arrow: Pentagon 40">
            <a:extLst>
              <a:ext uri="{FF2B5EF4-FFF2-40B4-BE49-F238E27FC236}">
                <a16:creationId xmlns="" xmlns:a16="http://schemas.microsoft.com/office/drawing/2014/main" id="{A7A24DA1-F639-4697-884C-2F4E1F3A634E}"/>
              </a:ext>
            </a:extLst>
          </p:cNvPr>
          <p:cNvSpPr/>
          <p:nvPr/>
        </p:nvSpPr>
        <p:spPr>
          <a:xfrm>
            <a:off x="429703" y="5758596"/>
            <a:ext cx="2126118" cy="839641"/>
          </a:xfrm>
          <a:prstGeom prst="homePlate">
            <a:avLst/>
          </a:prstGeom>
          <a:gradFill>
            <a:gsLst>
              <a:gs pos="0">
                <a:schemeClr val="accent1">
                  <a:lumMod val="5000"/>
                  <a:lumOff val="95000"/>
                </a:schemeClr>
              </a:gs>
              <a:gs pos="100000">
                <a:schemeClr val="accent1">
                  <a:lumMod val="40000"/>
                  <a:lumOff val="60000"/>
                </a:schemeClr>
              </a:gs>
            </a:gsLst>
            <a:lin ang="13500000" scaled="1"/>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rtl="1"/>
            <a:r>
              <a:rPr lang="fa-IR" sz="2000" dirty="0">
                <a:solidFill>
                  <a:srgbClr val="7030A0"/>
                </a:solidFill>
                <a:cs typeface="B Badr" panose="00000400000000000000" pitchFamily="2" charset="-78"/>
              </a:rPr>
              <a:t>معرب به اعراب مثنی</a:t>
            </a:r>
          </a:p>
        </p:txBody>
      </p:sp>
      <p:cxnSp>
        <p:nvCxnSpPr>
          <p:cNvPr id="43" name="Straight Arrow Connector 42">
            <a:extLst>
              <a:ext uri="{FF2B5EF4-FFF2-40B4-BE49-F238E27FC236}">
                <a16:creationId xmlns="" xmlns:a16="http://schemas.microsoft.com/office/drawing/2014/main" id="{72AA015A-0267-4A6D-8698-21CC7575310A}"/>
              </a:ext>
            </a:extLst>
          </p:cNvPr>
          <p:cNvCxnSpPr/>
          <p:nvPr/>
        </p:nvCxnSpPr>
        <p:spPr>
          <a:xfrm flipV="1">
            <a:off x="10501404" y="3202310"/>
            <a:ext cx="0" cy="1477790"/>
          </a:xfrm>
          <a:prstGeom prst="straightConnector1">
            <a:avLst/>
          </a:prstGeom>
          <a:ln w="76200">
            <a:solidFill>
              <a:srgbClr val="00206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Cube 34">
            <a:extLst>
              <a:ext uri="{FF2B5EF4-FFF2-40B4-BE49-F238E27FC236}">
                <a16:creationId xmlns="" xmlns:a16="http://schemas.microsoft.com/office/drawing/2014/main" id="{F2A3F281-89B0-4FC3-87A3-DF04E58E5D27}"/>
              </a:ext>
            </a:extLst>
          </p:cNvPr>
          <p:cNvSpPr/>
          <p:nvPr/>
        </p:nvSpPr>
        <p:spPr>
          <a:xfrm>
            <a:off x="10238283" y="14990"/>
            <a:ext cx="1938728" cy="405325"/>
          </a:xfrm>
          <a:prstGeom prst="cube">
            <a:avLst/>
          </a:prstGeom>
          <a:gradFill>
            <a:gsLst>
              <a:gs pos="0">
                <a:schemeClr val="accent1">
                  <a:lumMod val="5000"/>
                  <a:lumOff val="95000"/>
                </a:schemeClr>
              </a:gs>
              <a:gs pos="75000">
                <a:srgbClr val="2DFF8C"/>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السادس</a:t>
            </a:r>
          </a:p>
        </p:txBody>
      </p:sp>
      <p:sp>
        <p:nvSpPr>
          <p:cNvPr id="38" name="Flowchart: Multidocument 37"/>
          <p:cNvSpPr/>
          <p:nvPr/>
        </p:nvSpPr>
        <p:spPr>
          <a:xfrm>
            <a:off x="4963621" y="5736"/>
            <a:ext cx="2313479" cy="669442"/>
          </a:xfrm>
          <a:prstGeom prst="flowChartMultidocument">
            <a:avLst/>
          </a:prstGeom>
          <a:solidFill>
            <a:srgbClr val="D5FB97"/>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fa-IR" sz="2400" dirty="0">
                <a:solidFill>
                  <a:srgbClr val="002060"/>
                </a:solidFill>
                <a:cs typeface="B Badr" panose="00000400000000000000" pitchFamily="2" charset="-78"/>
              </a:rPr>
              <a:t>المعرب والمبنی</a:t>
            </a:r>
          </a:p>
        </p:txBody>
      </p:sp>
      <p:sp>
        <p:nvSpPr>
          <p:cNvPr id="42" name="Flowchart: Off-page Connector 41"/>
          <p:cNvSpPr/>
          <p:nvPr/>
        </p:nvSpPr>
        <p:spPr>
          <a:xfrm>
            <a:off x="10501404" y="420315"/>
            <a:ext cx="1296896" cy="529010"/>
          </a:xfrm>
          <a:prstGeom prst="flowChartOffpageConnector">
            <a:avLst/>
          </a:prstGeom>
          <a:gradFill>
            <a:gsLst>
              <a:gs pos="0">
                <a:schemeClr val="accent1">
                  <a:lumMod val="5000"/>
                  <a:lumOff val="95000"/>
                </a:schemeClr>
              </a:gs>
              <a:gs pos="75000">
                <a:srgbClr val="2DFF8C"/>
              </a:gs>
              <a:gs pos="100000">
                <a:schemeClr val="accent1">
                  <a:lumMod val="30000"/>
                  <a:lumOff val="70000"/>
                </a:schemeClr>
              </a:gs>
            </a:gsLst>
            <a:lin ang="13500000" scaled="1"/>
          </a:gra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rgbClr val="002060"/>
                </a:solidFill>
                <a:cs typeface="B Titr" panose="00000700000000000000" pitchFamily="2" charset="-78"/>
              </a:rPr>
              <a:t>2-مبنی</a:t>
            </a:r>
          </a:p>
        </p:txBody>
      </p:sp>
      <p:sp>
        <p:nvSpPr>
          <p:cNvPr id="33"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09119323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arn(out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75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righ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right)">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up)">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right)">
                                      <p:cBhvr>
                                        <p:cTn id="79" dur="5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down)">
                                      <p:cBhvr>
                                        <p:cTn id="91" dur="500"/>
                                        <p:tgtEl>
                                          <p:spTgt spid="34"/>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anim calcmode="lin" valueType="num">
                                      <p:cBhvr>
                                        <p:cTn id="96" dur="500" fill="hold"/>
                                        <p:tgtEl>
                                          <p:spTgt spid="32"/>
                                        </p:tgtEl>
                                        <p:attrNameLst>
                                          <p:attrName>ppt_w</p:attrName>
                                        </p:attrNameLst>
                                      </p:cBhvr>
                                      <p:tavLst>
                                        <p:tav tm="0">
                                          <p:val>
                                            <p:fltVal val="0"/>
                                          </p:val>
                                        </p:tav>
                                        <p:tav tm="100000">
                                          <p:val>
                                            <p:strVal val="#ppt_w"/>
                                          </p:val>
                                        </p:tav>
                                      </p:tavLst>
                                    </p:anim>
                                    <p:anim calcmode="lin" valueType="num">
                                      <p:cBhvr>
                                        <p:cTn id="97" dur="500" fill="hold"/>
                                        <p:tgtEl>
                                          <p:spTgt spid="32"/>
                                        </p:tgtEl>
                                        <p:attrNameLst>
                                          <p:attrName>ppt_h</p:attrName>
                                        </p:attrNameLst>
                                      </p:cBhvr>
                                      <p:tavLst>
                                        <p:tav tm="0">
                                          <p:val>
                                            <p:fltVal val="0"/>
                                          </p:val>
                                        </p:tav>
                                        <p:tav tm="100000">
                                          <p:val>
                                            <p:strVal val="#ppt_h"/>
                                          </p:val>
                                        </p:tav>
                                      </p:tavLst>
                                    </p:anim>
                                    <p:animEffect transition="in" filter="fade">
                                      <p:cBhvr>
                                        <p:cTn id="98" dur="500"/>
                                        <p:tgtEl>
                                          <p:spTgt spid="3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2" fill="hold" nodeType="click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right)">
                                      <p:cBhvr>
                                        <p:cTn id="103" dur="500"/>
                                        <p:tgtEl>
                                          <p:spTgt spid="36"/>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2" fill="hold" grpId="0" nodeType="clickEffect">
                                  <p:stCondLst>
                                    <p:cond delay="0"/>
                                  </p:stCondLst>
                                  <p:childTnLst>
                                    <p:set>
                                      <p:cBhvr>
                                        <p:cTn id="119" dur="1" fill="hold">
                                          <p:stCondLst>
                                            <p:cond delay="0"/>
                                          </p:stCondLst>
                                        </p:cTn>
                                        <p:tgtEl>
                                          <p:spTgt spid="39"/>
                                        </p:tgtEl>
                                        <p:attrNameLst>
                                          <p:attrName>style.visibility</p:attrName>
                                        </p:attrNameLst>
                                      </p:cBhvr>
                                      <p:to>
                                        <p:strVal val="visible"/>
                                      </p:to>
                                    </p:set>
                                    <p:animEffect transition="in" filter="wipe(right)">
                                      <p:cBhvr>
                                        <p:cTn id="120" dur="500"/>
                                        <p:tgtEl>
                                          <p:spTgt spid="39"/>
                                        </p:tgtEl>
                                      </p:cBhvr>
                                    </p:animEffect>
                                  </p:childTnLst>
                                </p:cTn>
                              </p:par>
                            </p:childTnLst>
                          </p:cTn>
                        </p:par>
                      </p:childTnLst>
                    </p:cTn>
                  </p:par>
                  <p:par>
                    <p:cTn id="121" fill="hold">
                      <p:stCondLst>
                        <p:cond delay="indefinite"/>
                      </p:stCondLst>
                      <p:childTnLst>
                        <p:par>
                          <p:cTn id="122" fill="hold">
                            <p:stCondLst>
                              <p:cond delay="0"/>
                            </p:stCondLst>
                            <p:childTnLst>
                              <p:par>
                                <p:cTn id="123" presetID="21" presetClass="entr" presetSubtype="1" fill="hold" grpId="0" nodeType="clickEffect">
                                  <p:stCondLst>
                                    <p:cond delay="0"/>
                                  </p:stCondLst>
                                  <p:childTnLst>
                                    <p:set>
                                      <p:cBhvr>
                                        <p:cTn id="124" dur="1" fill="hold">
                                          <p:stCondLst>
                                            <p:cond delay="0"/>
                                          </p:stCondLst>
                                        </p:cTn>
                                        <p:tgtEl>
                                          <p:spTgt spid="15"/>
                                        </p:tgtEl>
                                        <p:attrNameLst>
                                          <p:attrName>style.visibility</p:attrName>
                                        </p:attrNameLst>
                                      </p:cBhvr>
                                      <p:to>
                                        <p:strVal val="visible"/>
                                      </p:to>
                                    </p:set>
                                    <p:animEffect transition="in" filter="wheel(1)">
                                      <p:cBhvr>
                                        <p:cTn id="125" dur="500"/>
                                        <p:tgtEl>
                                          <p:spTgt spid="15"/>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40"/>
                                        </p:tgtEl>
                                        <p:attrNameLst>
                                          <p:attrName>style.visibility</p:attrName>
                                        </p:attrNameLst>
                                      </p:cBhvr>
                                      <p:to>
                                        <p:strVal val="visible"/>
                                      </p:to>
                                    </p:set>
                                    <p:animEffect transition="in" filter="wipe(left)">
                                      <p:cBhvr>
                                        <p:cTn id="130" dur="500"/>
                                        <p:tgtEl>
                                          <p:spTgt spid="40"/>
                                        </p:tgtEl>
                                      </p:cBhvr>
                                    </p:animEffect>
                                  </p:childTnLst>
                                </p:cTn>
                              </p:par>
                            </p:childTnLst>
                          </p:cTn>
                        </p:par>
                      </p:childTnLst>
                    </p:cTn>
                  </p:par>
                  <p:par>
                    <p:cTn id="131" fill="hold">
                      <p:stCondLst>
                        <p:cond delay="indefinite"/>
                      </p:stCondLst>
                      <p:childTnLst>
                        <p:par>
                          <p:cTn id="132" fill="hold">
                            <p:stCondLst>
                              <p:cond delay="0"/>
                            </p:stCondLst>
                            <p:childTnLst>
                              <p:par>
                                <p:cTn id="133" presetID="21" presetClass="entr" presetSubtype="1" fill="hold" grpId="0" nodeType="clickEffect">
                                  <p:stCondLst>
                                    <p:cond delay="0"/>
                                  </p:stCondLst>
                                  <p:childTnLst>
                                    <p:set>
                                      <p:cBhvr>
                                        <p:cTn id="134" dur="1" fill="hold">
                                          <p:stCondLst>
                                            <p:cond delay="0"/>
                                          </p:stCondLst>
                                        </p:cTn>
                                        <p:tgtEl>
                                          <p:spTgt spid="16"/>
                                        </p:tgtEl>
                                        <p:attrNameLst>
                                          <p:attrName>style.visibility</p:attrName>
                                        </p:attrNameLst>
                                      </p:cBhvr>
                                      <p:to>
                                        <p:strVal val="visible"/>
                                      </p:to>
                                    </p:set>
                                    <p:animEffect transition="in" filter="wheel(1)">
                                      <p:cBhvr>
                                        <p:cTn id="135" dur="500"/>
                                        <p:tgtEl>
                                          <p:spTgt spid="16"/>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41"/>
                                        </p:tgtEl>
                                        <p:attrNameLst>
                                          <p:attrName>style.visibility</p:attrName>
                                        </p:attrNameLst>
                                      </p:cBhvr>
                                      <p:to>
                                        <p:strVal val="visible"/>
                                      </p:to>
                                    </p:set>
                                    <p:animEffect transition="in" filter="wipe(left)">
                                      <p:cBhvr>
                                        <p:cTn id="1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4" grpId="0" animBg="1"/>
      <p:bldP spid="8" grpId="0" animBg="1"/>
      <p:bldP spid="15" grpId="0" animBg="1"/>
      <p:bldP spid="16" grpId="0" animBg="1"/>
      <p:bldP spid="9" grpId="0" animBg="1"/>
      <p:bldP spid="18" grpId="0" animBg="1"/>
      <p:bldP spid="23" grpId="0" animBg="1"/>
      <p:bldP spid="24" grpId="0" animBg="1"/>
      <p:bldP spid="25" grpId="0" animBg="1"/>
      <p:bldP spid="26" grpId="0" animBg="1"/>
      <p:bldP spid="29" grpId="0" animBg="1"/>
      <p:bldP spid="31" grpId="0" animBg="1"/>
      <p:bldP spid="32" grpId="0" animBg="1"/>
      <p:bldP spid="37" grpId="0" animBg="1"/>
      <p:bldP spid="39" grpId="0" animBg="1"/>
      <p:bldP spid="40" grpId="0" animBg="1"/>
      <p:bldP spid="41"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lowchart: Manual Operation 2">
            <a:extLst>
              <a:ext uri="{FF2B5EF4-FFF2-40B4-BE49-F238E27FC236}">
                <a16:creationId xmlns="" xmlns:a16="http://schemas.microsoft.com/office/drawing/2014/main" id="{70A183C3-F6B4-4212-8F13-8321866DCCA4}"/>
              </a:ext>
            </a:extLst>
          </p:cNvPr>
          <p:cNvSpPr/>
          <p:nvPr/>
        </p:nvSpPr>
        <p:spPr>
          <a:xfrm>
            <a:off x="4963621" y="774928"/>
            <a:ext cx="2313479" cy="529010"/>
          </a:xfrm>
          <a:prstGeom prst="flowChartManualOperation">
            <a:avLst/>
          </a:prstGeom>
          <a:solidFill>
            <a:srgbClr val="F9EA7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a:solidFill>
                  <a:prstClr val="black"/>
                </a:solidFill>
                <a:cs typeface="B Titr" panose="00000700000000000000" pitchFamily="2" charset="-78"/>
              </a:rPr>
              <a:t>مرکب مزجی</a:t>
            </a:r>
            <a:endParaRPr lang="fa-IR" dirty="0">
              <a:solidFill>
                <a:prstClr val="black"/>
              </a:solidFill>
              <a:cs typeface="B Titr" panose="00000700000000000000" pitchFamily="2" charset="-78"/>
            </a:endParaRPr>
          </a:p>
        </p:txBody>
      </p:sp>
      <p:sp>
        <p:nvSpPr>
          <p:cNvPr id="14" name="Hexagon 13">
            <a:extLst>
              <a:ext uri="{FF2B5EF4-FFF2-40B4-BE49-F238E27FC236}">
                <a16:creationId xmlns="" xmlns:a16="http://schemas.microsoft.com/office/drawing/2014/main" id="{EFD00C47-A069-498A-B3A9-D4F78B796CF3}"/>
              </a:ext>
            </a:extLst>
          </p:cNvPr>
          <p:cNvSpPr/>
          <p:nvPr/>
        </p:nvSpPr>
        <p:spPr>
          <a:xfrm>
            <a:off x="1042064" y="2475000"/>
            <a:ext cx="10320480" cy="1908000"/>
          </a:xfrm>
          <a:prstGeom prst="hexagon">
            <a:avLst/>
          </a:prstGeom>
          <a:gradFill>
            <a:gsLst>
              <a:gs pos="16000">
                <a:schemeClr val="accent1">
                  <a:lumMod val="5000"/>
                  <a:lumOff val="95000"/>
                </a:schemeClr>
              </a:gs>
              <a:gs pos="50000">
                <a:srgbClr val="00B0F0"/>
              </a:gs>
              <a:gs pos="92000">
                <a:schemeClr val="bg1"/>
              </a:gs>
            </a:gsLst>
            <a:lin ang="13500000" scaled="1"/>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6600" b="1" dirty="0">
                <a:solidFill>
                  <a:srgbClr val="7030A0"/>
                </a:solidFill>
                <a:cs typeface="B Lotus" panose="00000400000000000000" pitchFamily="2" charset="-78"/>
              </a:rPr>
              <a:t>بحث مهم، در </a:t>
            </a:r>
            <a:r>
              <a:rPr lang="fa-IR" sz="6600" b="1" u="sng" dirty="0">
                <a:solidFill>
                  <a:srgbClr val="7030A0"/>
                </a:solidFill>
                <a:cs typeface="B Lotus" panose="00000400000000000000" pitchFamily="2" charset="-78"/>
              </a:rPr>
              <a:t>عدد</a:t>
            </a:r>
          </a:p>
        </p:txBody>
      </p:sp>
      <p:sp>
        <p:nvSpPr>
          <p:cNvPr id="8" name="Cube 7">
            <a:extLst>
              <a:ext uri="{FF2B5EF4-FFF2-40B4-BE49-F238E27FC236}">
                <a16:creationId xmlns="" xmlns:a16="http://schemas.microsoft.com/office/drawing/2014/main" id="{F2A3F281-89B0-4FC3-87A3-DF04E58E5D27}"/>
              </a:ext>
            </a:extLst>
          </p:cNvPr>
          <p:cNvSpPr/>
          <p:nvPr/>
        </p:nvSpPr>
        <p:spPr>
          <a:xfrm>
            <a:off x="10238283" y="14990"/>
            <a:ext cx="1938728" cy="405325"/>
          </a:xfrm>
          <a:prstGeom prst="cube">
            <a:avLst/>
          </a:prstGeom>
          <a:gradFill>
            <a:gsLst>
              <a:gs pos="0">
                <a:schemeClr val="accent1">
                  <a:lumMod val="5000"/>
                  <a:lumOff val="95000"/>
                </a:schemeClr>
              </a:gs>
              <a:gs pos="75000">
                <a:srgbClr val="2DFF8C"/>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السادس</a:t>
            </a:r>
          </a:p>
        </p:txBody>
      </p:sp>
      <p:sp>
        <p:nvSpPr>
          <p:cNvPr id="9" name="Flowchart: Multidocument 8"/>
          <p:cNvSpPr/>
          <p:nvPr/>
        </p:nvSpPr>
        <p:spPr>
          <a:xfrm>
            <a:off x="4963621" y="5736"/>
            <a:ext cx="2313479" cy="669442"/>
          </a:xfrm>
          <a:prstGeom prst="flowChartMultidocument">
            <a:avLst/>
          </a:prstGeom>
          <a:solidFill>
            <a:srgbClr val="D5FB97"/>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fa-IR" sz="2400" dirty="0">
                <a:solidFill>
                  <a:srgbClr val="002060"/>
                </a:solidFill>
                <a:cs typeface="B Badr" panose="00000400000000000000" pitchFamily="2" charset="-78"/>
              </a:rPr>
              <a:t>المعرب والمبنی</a:t>
            </a:r>
          </a:p>
        </p:txBody>
      </p:sp>
      <p:sp>
        <p:nvSpPr>
          <p:cNvPr id="10" name="Flowchart: Off-page Connector 9"/>
          <p:cNvSpPr/>
          <p:nvPr/>
        </p:nvSpPr>
        <p:spPr>
          <a:xfrm>
            <a:off x="10501404" y="420315"/>
            <a:ext cx="1296896" cy="529010"/>
          </a:xfrm>
          <a:prstGeom prst="flowChartOffpageConnector">
            <a:avLst/>
          </a:prstGeom>
          <a:gradFill>
            <a:gsLst>
              <a:gs pos="0">
                <a:schemeClr val="accent1">
                  <a:lumMod val="5000"/>
                  <a:lumOff val="95000"/>
                </a:schemeClr>
              </a:gs>
              <a:gs pos="75000">
                <a:srgbClr val="2DFF8C"/>
              </a:gs>
              <a:gs pos="100000">
                <a:schemeClr val="accent1">
                  <a:lumMod val="30000"/>
                  <a:lumOff val="70000"/>
                </a:schemeClr>
              </a:gs>
            </a:gsLst>
            <a:lin ang="13500000" scaled="1"/>
          </a:gra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rgbClr val="002060"/>
                </a:solidFill>
                <a:cs typeface="B Titr" panose="00000700000000000000" pitchFamily="2" charset="-78"/>
              </a:rPr>
              <a:t>2-مبنی</a:t>
            </a:r>
          </a:p>
        </p:txBody>
      </p:sp>
      <p:sp>
        <p:nvSpPr>
          <p:cNvPr id="11"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55060032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bbon: Tilted Up 4">
            <a:extLst>
              <a:ext uri="{FF2B5EF4-FFF2-40B4-BE49-F238E27FC236}">
                <a16:creationId xmlns="" xmlns:a16="http://schemas.microsoft.com/office/drawing/2014/main" id="{22315C12-D62A-4297-B1A3-9150403B738D}"/>
              </a:ext>
            </a:extLst>
          </p:cNvPr>
          <p:cNvSpPr/>
          <p:nvPr/>
        </p:nvSpPr>
        <p:spPr>
          <a:xfrm>
            <a:off x="4213772" y="0"/>
            <a:ext cx="3837482" cy="494676"/>
          </a:xfrm>
          <a:prstGeom prst="ribbon2">
            <a:avLst/>
          </a:prstGeom>
          <a:gradFill>
            <a:gsLst>
              <a:gs pos="0">
                <a:schemeClr val="accent1">
                  <a:lumMod val="5000"/>
                  <a:lumOff val="95000"/>
                </a:schemeClr>
              </a:gs>
              <a:gs pos="75000">
                <a:srgbClr val="00B0F0"/>
              </a:gs>
              <a:gs pos="100000">
                <a:schemeClr val="accent1">
                  <a:lumMod val="30000"/>
                  <a:lumOff val="70000"/>
                </a:schemeClr>
              </a:gs>
            </a:gsLst>
            <a:lin ang="13500000" scaled="1"/>
          </a:gradFill>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4000" dirty="0">
                <a:solidFill>
                  <a:schemeClr val="accent6">
                    <a:lumMod val="50000"/>
                  </a:schemeClr>
                </a:solidFill>
                <a:cs typeface="B Badr" panose="00000400000000000000" pitchFamily="2" charset="-78"/>
              </a:rPr>
              <a:t>عدد</a:t>
            </a:r>
          </a:p>
        </p:txBody>
      </p:sp>
      <p:sp>
        <p:nvSpPr>
          <p:cNvPr id="6" name="Plaque 5">
            <a:extLst>
              <a:ext uri="{FF2B5EF4-FFF2-40B4-BE49-F238E27FC236}">
                <a16:creationId xmlns="" xmlns:a16="http://schemas.microsoft.com/office/drawing/2014/main" id="{5110A5BA-7466-4CEC-80DD-BB6656B506EE}"/>
              </a:ext>
            </a:extLst>
          </p:cNvPr>
          <p:cNvSpPr/>
          <p:nvPr/>
        </p:nvSpPr>
        <p:spPr>
          <a:xfrm>
            <a:off x="11167672" y="2708275"/>
            <a:ext cx="1024328" cy="792163"/>
          </a:xfrm>
          <a:prstGeom prst="plaque">
            <a:avLst/>
          </a:prstGeom>
          <a:solidFill>
            <a:srgbClr val="AFEA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rgbClr val="FF0000"/>
                </a:solidFill>
                <a:cs typeface="B Badr" panose="00000400000000000000" pitchFamily="2" charset="-78"/>
              </a:rPr>
              <a:t>عدد</a:t>
            </a:r>
            <a:endParaRPr lang="fa-IR" dirty="0">
              <a:solidFill>
                <a:srgbClr val="FF0000"/>
              </a:solidFill>
              <a:cs typeface="B Badr" panose="00000400000000000000" pitchFamily="2" charset="-78"/>
            </a:endParaRPr>
          </a:p>
        </p:txBody>
      </p:sp>
      <p:sp>
        <p:nvSpPr>
          <p:cNvPr id="7" name="Right Brace 6">
            <a:extLst>
              <a:ext uri="{FF2B5EF4-FFF2-40B4-BE49-F238E27FC236}">
                <a16:creationId xmlns="" xmlns:a16="http://schemas.microsoft.com/office/drawing/2014/main" id="{424AC2A4-A8D9-4662-A9C0-5DC64CC88C3F}"/>
              </a:ext>
            </a:extLst>
          </p:cNvPr>
          <p:cNvSpPr/>
          <p:nvPr/>
        </p:nvSpPr>
        <p:spPr>
          <a:xfrm>
            <a:off x="10238281" y="1169233"/>
            <a:ext cx="839449" cy="3837482"/>
          </a:xfrm>
          <a:prstGeom prst="rightBrace">
            <a:avLst>
              <a:gd name="adj1" fmla="val 24404"/>
              <a:gd name="adj2" fmla="val 50000"/>
            </a:avLst>
          </a:pr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8" name="Hexagon 7">
            <a:extLst>
              <a:ext uri="{FF2B5EF4-FFF2-40B4-BE49-F238E27FC236}">
                <a16:creationId xmlns="" xmlns:a16="http://schemas.microsoft.com/office/drawing/2014/main" id="{CFB0CC1F-05A9-4B21-A7BD-73E73F93BA30}"/>
              </a:ext>
            </a:extLst>
          </p:cNvPr>
          <p:cNvSpPr/>
          <p:nvPr/>
        </p:nvSpPr>
        <p:spPr>
          <a:xfrm>
            <a:off x="8604354" y="1289154"/>
            <a:ext cx="1800000" cy="7200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chemeClr val="accent6">
                    <a:lumMod val="50000"/>
                  </a:schemeClr>
                </a:solidFill>
                <a:cs typeface="B Badr" panose="00000400000000000000" pitchFamily="2" charset="-78"/>
              </a:rPr>
              <a:t>1-اصلی</a:t>
            </a:r>
          </a:p>
        </p:txBody>
      </p:sp>
      <p:sp>
        <p:nvSpPr>
          <p:cNvPr id="28" name="Hexagon 27">
            <a:extLst>
              <a:ext uri="{FF2B5EF4-FFF2-40B4-BE49-F238E27FC236}">
                <a16:creationId xmlns="" xmlns:a16="http://schemas.microsoft.com/office/drawing/2014/main" id="{AD571FA8-565C-4068-90A7-57F19209946C}"/>
              </a:ext>
            </a:extLst>
          </p:cNvPr>
          <p:cNvSpPr/>
          <p:nvPr/>
        </p:nvSpPr>
        <p:spPr>
          <a:xfrm>
            <a:off x="8604354" y="4286715"/>
            <a:ext cx="1800000" cy="7200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chemeClr val="accent6">
                    <a:lumMod val="50000"/>
                  </a:schemeClr>
                </a:solidFill>
                <a:cs typeface="B Badr" panose="00000400000000000000" pitchFamily="2" charset="-78"/>
              </a:rPr>
              <a:t>2-ترتیبی</a:t>
            </a:r>
          </a:p>
        </p:txBody>
      </p:sp>
      <p:sp>
        <p:nvSpPr>
          <p:cNvPr id="9" name="Speech Bubble: Rectangle with Corners Rounded 8">
            <a:extLst>
              <a:ext uri="{FF2B5EF4-FFF2-40B4-BE49-F238E27FC236}">
                <a16:creationId xmlns="" xmlns:a16="http://schemas.microsoft.com/office/drawing/2014/main" id="{21B4D294-3C00-46FC-AFBB-35E19649DC7C}"/>
              </a:ext>
            </a:extLst>
          </p:cNvPr>
          <p:cNvSpPr/>
          <p:nvPr/>
        </p:nvSpPr>
        <p:spPr>
          <a:xfrm>
            <a:off x="6687149" y="2342332"/>
            <a:ext cx="2728210" cy="1491284"/>
          </a:xfrm>
          <a:prstGeom prst="wedgeRoundRectCallout">
            <a:avLst>
              <a:gd name="adj1" fmla="val 54991"/>
              <a:gd name="adj2" fmla="val -73200"/>
              <a:gd name="adj3" fmla="val 16667"/>
            </a:avLst>
          </a:prstGeom>
          <a:gradFill>
            <a:gsLst>
              <a:gs pos="0">
                <a:schemeClr val="accent1">
                  <a:lumMod val="5000"/>
                  <a:lumOff val="95000"/>
                </a:schemeClr>
              </a:gs>
              <a:gs pos="100000">
                <a:srgbClr val="FFFF00"/>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chemeClr val="accent6">
                    <a:lumMod val="50000"/>
                  </a:schemeClr>
                </a:solidFill>
                <a:cs typeface="B Badr" panose="00000400000000000000" pitchFamily="2" charset="-78"/>
              </a:rPr>
              <a:t>تعداد اشیاء را می رساند</a:t>
            </a:r>
          </a:p>
        </p:txBody>
      </p:sp>
      <p:sp>
        <p:nvSpPr>
          <p:cNvPr id="30" name="Speech Bubble: Rectangle with Corners Rounded 29">
            <a:extLst>
              <a:ext uri="{FF2B5EF4-FFF2-40B4-BE49-F238E27FC236}">
                <a16:creationId xmlns="" xmlns:a16="http://schemas.microsoft.com/office/drawing/2014/main" id="{C00DBD44-0CB1-428C-BDD9-7446835274DE}"/>
              </a:ext>
            </a:extLst>
          </p:cNvPr>
          <p:cNvSpPr/>
          <p:nvPr/>
        </p:nvSpPr>
        <p:spPr>
          <a:xfrm>
            <a:off x="6732710" y="5356275"/>
            <a:ext cx="2728210" cy="1491284"/>
          </a:xfrm>
          <a:prstGeom prst="wedgeRoundRectCallout">
            <a:avLst>
              <a:gd name="adj1" fmla="val 54991"/>
              <a:gd name="adj2" fmla="val -73200"/>
              <a:gd name="adj3" fmla="val 16667"/>
            </a:avLst>
          </a:prstGeom>
          <a:gradFill>
            <a:gsLst>
              <a:gs pos="0">
                <a:schemeClr val="accent1">
                  <a:lumMod val="5000"/>
                  <a:lumOff val="95000"/>
                </a:schemeClr>
              </a:gs>
              <a:gs pos="100000">
                <a:srgbClr val="FFFF00"/>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400" b="1" dirty="0">
                <a:solidFill>
                  <a:prstClr val="black"/>
                </a:solidFill>
                <a:cs typeface="B Badr" panose="00000400000000000000" pitchFamily="2" charset="-78"/>
              </a:rPr>
              <a:t>جایگاه و رده افراد را می رساند</a:t>
            </a:r>
          </a:p>
        </p:txBody>
      </p:sp>
      <p:cxnSp>
        <p:nvCxnSpPr>
          <p:cNvPr id="16" name="Straight Arrow Connector 15">
            <a:extLst>
              <a:ext uri="{FF2B5EF4-FFF2-40B4-BE49-F238E27FC236}">
                <a16:creationId xmlns="" xmlns:a16="http://schemas.microsoft.com/office/drawing/2014/main" id="{7D7711FB-2924-4D4D-891F-81BB796BA0E9}"/>
              </a:ext>
            </a:extLst>
          </p:cNvPr>
          <p:cNvCxnSpPr>
            <a:stCxn id="28" idx="3"/>
          </p:cNvCxnSpPr>
          <p:nvPr/>
        </p:nvCxnSpPr>
        <p:spPr>
          <a:xfrm flipH="1" flipV="1">
            <a:off x="6132513" y="3104356"/>
            <a:ext cx="2471841" cy="1542359"/>
          </a:xfrm>
          <a:prstGeom prst="straightConnector1">
            <a:avLst/>
          </a:prstGeom>
          <a:ln w="5715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6939B23F-61E7-477C-B895-90BBC2D45FED}"/>
              </a:ext>
            </a:extLst>
          </p:cNvPr>
          <p:cNvCxnSpPr>
            <a:stCxn id="8" idx="3"/>
          </p:cNvCxnSpPr>
          <p:nvPr/>
        </p:nvCxnSpPr>
        <p:spPr>
          <a:xfrm flipH="1">
            <a:off x="6132513" y="1649154"/>
            <a:ext cx="2471841" cy="1438820"/>
          </a:xfrm>
          <a:prstGeom prst="straightConnector1">
            <a:avLst/>
          </a:prstGeom>
          <a:ln w="5715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Right Brace 20">
            <a:extLst>
              <a:ext uri="{FF2B5EF4-FFF2-40B4-BE49-F238E27FC236}">
                <a16:creationId xmlns="" xmlns:a16="http://schemas.microsoft.com/office/drawing/2014/main" id="{70ADB805-9945-4276-AAD7-15383B55FA49}"/>
              </a:ext>
            </a:extLst>
          </p:cNvPr>
          <p:cNvSpPr/>
          <p:nvPr/>
        </p:nvSpPr>
        <p:spPr>
          <a:xfrm>
            <a:off x="5309591" y="667758"/>
            <a:ext cx="732980" cy="5058485"/>
          </a:xfrm>
          <a:prstGeom prst="rightBrace">
            <a:avLst>
              <a:gd name="adj1" fmla="val 22649"/>
              <a:gd name="adj2" fmla="val 50000"/>
            </a:avLst>
          </a:prstGeom>
          <a:ln w="57150">
            <a:solidFill>
              <a:schemeClr val="tx1"/>
            </a:solidFill>
          </a:ln>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22" name="Rectangle: Rounded Corners 21">
            <a:extLst>
              <a:ext uri="{FF2B5EF4-FFF2-40B4-BE49-F238E27FC236}">
                <a16:creationId xmlns="" xmlns:a16="http://schemas.microsoft.com/office/drawing/2014/main" id="{3BFC5ABA-8FD4-4322-BF38-3D291DF443B3}"/>
              </a:ext>
            </a:extLst>
          </p:cNvPr>
          <p:cNvSpPr/>
          <p:nvPr/>
        </p:nvSpPr>
        <p:spPr>
          <a:xfrm>
            <a:off x="254833" y="697738"/>
            <a:ext cx="4964816" cy="1188000"/>
          </a:xfrm>
          <a:prstGeom prst="roundRect">
            <a:avLst/>
          </a:prstGeom>
          <a:gradFill>
            <a:gsLst>
              <a:gs pos="0">
                <a:schemeClr val="accent1">
                  <a:lumMod val="5000"/>
                  <a:lumOff val="95000"/>
                </a:schemeClr>
              </a:gs>
              <a:gs pos="100000">
                <a:srgbClr val="2DFF8C"/>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chemeClr val="accent5">
                    <a:lumMod val="50000"/>
                  </a:schemeClr>
                </a:solidFill>
                <a:cs typeface="B Badr" panose="00000400000000000000" pitchFamily="2" charset="-78"/>
              </a:rPr>
              <a:t>1-مفرد:</a:t>
            </a:r>
          </a:p>
          <a:p>
            <a:pPr algn="r" rtl="1"/>
            <a:r>
              <a:rPr lang="fa-IR" sz="2800" dirty="0">
                <a:solidFill>
                  <a:srgbClr val="002060"/>
                </a:solidFill>
                <a:cs typeface="B Badr" panose="00000400000000000000" pitchFamily="2" charset="-78"/>
              </a:rPr>
              <a:t> (واحد تا عشر)، (اول تا عاشر)، (مِاَة)، (اَلف)</a:t>
            </a:r>
          </a:p>
        </p:txBody>
      </p:sp>
      <p:sp>
        <p:nvSpPr>
          <p:cNvPr id="39" name="Rectangle: Rounded Corners 38">
            <a:extLst>
              <a:ext uri="{FF2B5EF4-FFF2-40B4-BE49-F238E27FC236}">
                <a16:creationId xmlns="" xmlns:a16="http://schemas.microsoft.com/office/drawing/2014/main" id="{923F7DD8-7DAE-45ED-A656-F3954CA0E1D9}"/>
              </a:ext>
            </a:extLst>
          </p:cNvPr>
          <p:cNvSpPr/>
          <p:nvPr/>
        </p:nvSpPr>
        <p:spPr>
          <a:xfrm>
            <a:off x="254833" y="1970866"/>
            <a:ext cx="4964816" cy="1188000"/>
          </a:xfrm>
          <a:prstGeom prst="roundRect">
            <a:avLst/>
          </a:prstGeom>
          <a:gradFill>
            <a:gsLst>
              <a:gs pos="0">
                <a:schemeClr val="accent1">
                  <a:lumMod val="5000"/>
                  <a:lumOff val="95000"/>
                </a:schemeClr>
              </a:gs>
              <a:gs pos="100000">
                <a:srgbClr val="2DFF8C"/>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chemeClr val="accent5">
                    <a:lumMod val="50000"/>
                  </a:schemeClr>
                </a:solidFill>
                <a:cs typeface="B Badr" panose="00000400000000000000" pitchFamily="2" charset="-78"/>
              </a:rPr>
              <a:t>2-مرکّب</a:t>
            </a:r>
            <a:r>
              <a:rPr lang="fa-IR" sz="2800" dirty="0">
                <a:solidFill>
                  <a:schemeClr val="bg1"/>
                </a:solidFill>
                <a:cs typeface="B Badr" panose="00000400000000000000" pitchFamily="2" charset="-78"/>
              </a:rPr>
              <a:t>:</a:t>
            </a:r>
          </a:p>
          <a:p>
            <a:pPr algn="ctr" rtl="1"/>
            <a:r>
              <a:rPr lang="fa-IR" sz="2600" b="1" dirty="0">
                <a:solidFill>
                  <a:srgbClr val="002060"/>
                </a:solidFill>
                <a:cs typeface="B Badr" panose="00000400000000000000" pitchFamily="2" charset="-78"/>
              </a:rPr>
              <a:t>(احد عشر تا تسعة عشر)، (حادی عشر</a:t>
            </a:r>
          </a:p>
          <a:p>
            <a:pPr algn="ctr" rtl="1"/>
            <a:r>
              <a:rPr lang="fa-IR" sz="2600" b="1" dirty="0">
                <a:solidFill>
                  <a:srgbClr val="002060"/>
                </a:solidFill>
                <a:cs typeface="B Badr" panose="00000400000000000000" pitchFamily="2" charset="-78"/>
              </a:rPr>
              <a:t>تا تاسع عشر)</a:t>
            </a:r>
          </a:p>
        </p:txBody>
      </p:sp>
      <p:sp>
        <p:nvSpPr>
          <p:cNvPr id="40" name="Rectangle: Rounded Corners 39">
            <a:extLst>
              <a:ext uri="{FF2B5EF4-FFF2-40B4-BE49-F238E27FC236}">
                <a16:creationId xmlns="" xmlns:a16="http://schemas.microsoft.com/office/drawing/2014/main" id="{037164AD-C9E1-42C6-ACF4-DB1C8EA942C3}"/>
              </a:ext>
            </a:extLst>
          </p:cNvPr>
          <p:cNvSpPr/>
          <p:nvPr/>
        </p:nvSpPr>
        <p:spPr>
          <a:xfrm>
            <a:off x="248672" y="3221705"/>
            <a:ext cx="4964816" cy="1188000"/>
          </a:xfrm>
          <a:prstGeom prst="roundRect">
            <a:avLst/>
          </a:prstGeom>
          <a:gradFill>
            <a:gsLst>
              <a:gs pos="0">
                <a:schemeClr val="accent1">
                  <a:lumMod val="5000"/>
                  <a:lumOff val="95000"/>
                </a:schemeClr>
              </a:gs>
              <a:gs pos="100000">
                <a:srgbClr val="2DFF8C"/>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a:solidFill>
                  <a:schemeClr val="accent5">
                    <a:lumMod val="50000"/>
                  </a:schemeClr>
                </a:solidFill>
                <a:cs typeface="B Badr" panose="00000400000000000000" pitchFamily="2" charset="-78"/>
              </a:rPr>
              <a:t>3-عقد:</a:t>
            </a:r>
          </a:p>
          <a:p>
            <a:pPr algn="ctr" rtl="1"/>
            <a:r>
              <a:rPr lang="fa-IR" sz="3200" dirty="0">
                <a:solidFill>
                  <a:srgbClr val="002060"/>
                </a:solidFill>
                <a:cs typeface="B Badr" panose="00000400000000000000" pitchFamily="2" charset="-78"/>
              </a:rPr>
              <a:t>(عشرون تا تسعون)</a:t>
            </a:r>
          </a:p>
        </p:txBody>
      </p:sp>
      <p:sp>
        <p:nvSpPr>
          <p:cNvPr id="41" name="Rectangle: Rounded Corners 40">
            <a:extLst>
              <a:ext uri="{FF2B5EF4-FFF2-40B4-BE49-F238E27FC236}">
                <a16:creationId xmlns="" xmlns:a16="http://schemas.microsoft.com/office/drawing/2014/main" id="{C05880FA-C2C1-4152-AD76-CCCFA1E453A8}"/>
              </a:ext>
            </a:extLst>
          </p:cNvPr>
          <p:cNvSpPr/>
          <p:nvPr/>
        </p:nvSpPr>
        <p:spPr>
          <a:xfrm>
            <a:off x="248672" y="4464853"/>
            <a:ext cx="4964816" cy="1141822"/>
          </a:xfrm>
          <a:prstGeom prst="roundRect">
            <a:avLst/>
          </a:prstGeom>
          <a:gradFill>
            <a:gsLst>
              <a:gs pos="0">
                <a:schemeClr val="accent1">
                  <a:lumMod val="5000"/>
                  <a:lumOff val="95000"/>
                </a:schemeClr>
              </a:gs>
              <a:gs pos="100000">
                <a:srgbClr val="2DFF8C"/>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chemeClr val="accent5">
                    <a:lumMod val="50000"/>
                  </a:schemeClr>
                </a:solidFill>
                <a:cs typeface="B Badr" panose="00000400000000000000" pitchFamily="2" charset="-78"/>
              </a:rPr>
              <a:t>4- معطوف:</a:t>
            </a:r>
          </a:p>
          <a:p>
            <a:pPr algn="ctr" rtl="1"/>
            <a:r>
              <a:rPr lang="fa-IR" sz="2400" b="1" dirty="0">
                <a:solidFill>
                  <a:srgbClr val="002060"/>
                </a:solidFill>
                <a:cs typeface="B Badr" panose="00000400000000000000" pitchFamily="2" charset="-78"/>
              </a:rPr>
              <a:t>(واحد و عشرون) تا(تسع و تسعون)،</a:t>
            </a:r>
          </a:p>
          <a:p>
            <a:pPr algn="ctr" rtl="1"/>
            <a:r>
              <a:rPr lang="fa-IR" sz="2400" b="1" dirty="0">
                <a:solidFill>
                  <a:srgbClr val="002060"/>
                </a:solidFill>
                <a:cs typeface="B Badr" panose="00000400000000000000" pitchFamily="2" charset="-78"/>
              </a:rPr>
              <a:t>(حادی و عشرون) تا (تاسع و تسعون</a:t>
            </a:r>
            <a:r>
              <a:rPr lang="fa-IR" sz="2400" dirty="0">
                <a:solidFill>
                  <a:schemeClr val="bg1"/>
                </a:solidFill>
                <a:cs typeface="B Badr" panose="00000400000000000000" pitchFamily="2" charset="-78"/>
              </a:rPr>
              <a:t>)</a:t>
            </a:r>
          </a:p>
        </p:txBody>
      </p:sp>
    </p:spTree>
    <p:extLst>
      <p:ext uri="{BB962C8B-B14F-4D97-AF65-F5344CB8AC3E}">
        <p14:creationId xmlns:p14="http://schemas.microsoft.com/office/powerpoint/2010/main" val="244096641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out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right)">
                                      <p:cBhvr>
                                        <p:cTn id="42" dur="500"/>
                                        <p:tgtEl>
                                          <p:spTgt spid="20"/>
                                        </p:tgtEl>
                                      </p:cBhvr>
                                    </p:animEffect>
                                  </p:childTnLst>
                                </p:cTn>
                              </p:par>
                              <p:par>
                                <p:cTn id="43" presetID="22" presetClass="entr" presetSubtype="2"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right)">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right)">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randombar(horizontal)">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randombar(horizontal)">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randombar(horizontal)">
                                      <p:cBhvr>
                                        <p:cTn id="65" dur="500"/>
                                        <p:tgtEl>
                                          <p:spTgt spid="40"/>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randombar(horizontal)">
                                      <p:cBhvr>
                                        <p:cTn id="7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8" grpId="0" animBg="1"/>
      <p:bldP spid="9" grpId="0" animBg="1"/>
      <p:bldP spid="30" grpId="0" animBg="1"/>
      <p:bldP spid="21" grpId="0" animBg="1"/>
      <p:bldP spid="22" grpId="0" animBg="1"/>
      <p:bldP spid="39" grpId="0" animBg="1"/>
      <p:bldP spid="40" grpId="0" animBg="1"/>
      <p:bldP spid="41"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bbon: Tilted Up 4">
            <a:extLst>
              <a:ext uri="{FF2B5EF4-FFF2-40B4-BE49-F238E27FC236}">
                <a16:creationId xmlns="" xmlns:a16="http://schemas.microsoft.com/office/drawing/2014/main" id="{22315C12-D62A-4297-B1A3-9150403B738D}"/>
              </a:ext>
            </a:extLst>
          </p:cNvPr>
          <p:cNvSpPr/>
          <p:nvPr/>
        </p:nvSpPr>
        <p:spPr>
          <a:xfrm>
            <a:off x="4213772" y="0"/>
            <a:ext cx="3837482" cy="494676"/>
          </a:xfrm>
          <a:prstGeom prst="ribbon2">
            <a:avLst/>
          </a:prstGeom>
          <a:solidFill>
            <a:srgbClr val="00B0F0"/>
          </a:solidFill>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4000" dirty="0">
                <a:solidFill>
                  <a:schemeClr val="bg1"/>
                </a:solidFill>
                <a:cs typeface="B Badr" panose="00000400000000000000" pitchFamily="2" charset="-78"/>
              </a:rPr>
              <a:t>عدد</a:t>
            </a:r>
          </a:p>
        </p:txBody>
      </p:sp>
      <p:sp>
        <p:nvSpPr>
          <p:cNvPr id="23" name="Callout: Left Arrow 22">
            <a:extLst>
              <a:ext uri="{FF2B5EF4-FFF2-40B4-BE49-F238E27FC236}">
                <a16:creationId xmlns="" xmlns:a16="http://schemas.microsoft.com/office/drawing/2014/main" id="{78395C59-7273-4072-81B4-5D82B036196A}"/>
              </a:ext>
            </a:extLst>
          </p:cNvPr>
          <p:cNvSpPr/>
          <p:nvPr/>
        </p:nvSpPr>
        <p:spPr>
          <a:xfrm>
            <a:off x="11182662" y="659566"/>
            <a:ext cx="884420" cy="6198433"/>
          </a:xfrm>
          <a:prstGeom prst="leftArrowCallout">
            <a:avLst/>
          </a:prstGeom>
          <a:no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fa-IR" sz="3200" b="1" dirty="0">
                <a:solidFill>
                  <a:srgbClr val="FF0000"/>
                </a:solidFill>
                <a:cs typeface="B Badr" panose="00000400000000000000" pitchFamily="2" charset="-78"/>
              </a:rPr>
              <a:t>حکم عددو معدود(معدود بعد از عدد)</a:t>
            </a:r>
          </a:p>
        </p:txBody>
      </p:sp>
      <p:sp>
        <p:nvSpPr>
          <p:cNvPr id="24" name="Plaque 23">
            <a:extLst>
              <a:ext uri="{FF2B5EF4-FFF2-40B4-BE49-F238E27FC236}">
                <a16:creationId xmlns="" xmlns:a16="http://schemas.microsoft.com/office/drawing/2014/main" id="{A4B81E16-1C9E-4146-BF8C-B0B4585A6FCA}"/>
              </a:ext>
            </a:extLst>
          </p:cNvPr>
          <p:cNvSpPr/>
          <p:nvPr/>
        </p:nvSpPr>
        <p:spPr>
          <a:xfrm>
            <a:off x="8619344" y="1163610"/>
            <a:ext cx="2563318" cy="884420"/>
          </a:xfrm>
          <a:prstGeom prst="plaque">
            <a:avLst/>
          </a:prstGeom>
          <a:gradFill>
            <a:gsLst>
              <a:gs pos="0">
                <a:srgbClr val="2DFF8C"/>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3200" dirty="0">
                <a:solidFill>
                  <a:srgbClr val="002060"/>
                </a:solidFill>
                <a:cs typeface="B Badr" panose="00000400000000000000" pitchFamily="2" charset="-78"/>
              </a:rPr>
              <a:t>1-اعراب معدود</a:t>
            </a:r>
          </a:p>
        </p:txBody>
      </p:sp>
      <p:sp>
        <p:nvSpPr>
          <p:cNvPr id="45" name="Plaque 44">
            <a:extLst>
              <a:ext uri="{FF2B5EF4-FFF2-40B4-BE49-F238E27FC236}">
                <a16:creationId xmlns="" xmlns:a16="http://schemas.microsoft.com/office/drawing/2014/main" id="{153C520A-C09D-41B5-9F65-C21379EE1BAC}"/>
              </a:ext>
            </a:extLst>
          </p:cNvPr>
          <p:cNvSpPr/>
          <p:nvPr/>
        </p:nvSpPr>
        <p:spPr>
          <a:xfrm>
            <a:off x="8616846" y="3284717"/>
            <a:ext cx="2563318" cy="884420"/>
          </a:xfrm>
          <a:prstGeom prst="plaque">
            <a:avLst/>
          </a:prstGeom>
          <a:gradFill>
            <a:gsLst>
              <a:gs pos="0">
                <a:srgbClr val="2DFF8C"/>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a:solidFill>
                  <a:srgbClr val="002060"/>
                </a:solidFill>
                <a:cs typeface="B Badr" panose="00000400000000000000" pitchFamily="2" charset="-78"/>
              </a:rPr>
              <a:t>2-افراد وتثنیه وجمع</a:t>
            </a:r>
          </a:p>
        </p:txBody>
      </p:sp>
      <p:sp>
        <p:nvSpPr>
          <p:cNvPr id="25" name="Arrow: Left 24">
            <a:extLst>
              <a:ext uri="{FF2B5EF4-FFF2-40B4-BE49-F238E27FC236}">
                <a16:creationId xmlns="" xmlns:a16="http://schemas.microsoft.com/office/drawing/2014/main" id="{F46B9A2E-AEDC-41D1-9704-C4449FA748E2}"/>
              </a:ext>
            </a:extLst>
          </p:cNvPr>
          <p:cNvSpPr/>
          <p:nvPr/>
        </p:nvSpPr>
        <p:spPr>
          <a:xfrm>
            <a:off x="6376673" y="1348175"/>
            <a:ext cx="2157048" cy="494676"/>
          </a:xfrm>
          <a:prstGeom prst="left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Oval 25">
            <a:extLst>
              <a:ext uri="{FF2B5EF4-FFF2-40B4-BE49-F238E27FC236}">
                <a16:creationId xmlns="" xmlns:a16="http://schemas.microsoft.com/office/drawing/2014/main" id="{E67A5C71-55AD-42BB-B096-FC14755E3259}"/>
              </a:ext>
            </a:extLst>
          </p:cNvPr>
          <p:cNvSpPr/>
          <p:nvPr/>
        </p:nvSpPr>
        <p:spPr>
          <a:xfrm>
            <a:off x="4287186" y="704538"/>
            <a:ext cx="2351921" cy="659568"/>
          </a:xfrm>
          <a:prstGeom prst="ellipse">
            <a:avLst/>
          </a:prstGeom>
          <a:gradFill>
            <a:gsLst>
              <a:gs pos="0">
                <a:srgbClr val="FFFF0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002060"/>
                </a:solidFill>
                <a:cs typeface="B Titr" panose="00000700000000000000" pitchFamily="2" charset="-78"/>
              </a:rPr>
              <a:t>الف) جر</a:t>
            </a:r>
          </a:p>
        </p:txBody>
      </p:sp>
      <p:sp>
        <p:nvSpPr>
          <p:cNvPr id="49" name="Oval 48">
            <a:extLst>
              <a:ext uri="{FF2B5EF4-FFF2-40B4-BE49-F238E27FC236}">
                <a16:creationId xmlns="" xmlns:a16="http://schemas.microsoft.com/office/drawing/2014/main" id="{01FFD233-DAAE-4A71-ABAB-08457145C163}"/>
              </a:ext>
            </a:extLst>
          </p:cNvPr>
          <p:cNvSpPr/>
          <p:nvPr/>
        </p:nvSpPr>
        <p:spPr>
          <a:xfrm>
            <a:off x="4272385" y="1828799"/>
            <a:ext cx="2351921" cy="659568"/>
          </a:xfrm>
          <a:prstGeom prst="ellipse">
            <a:avLst/>
          </a:prstGeom>
          <a:gradFill>
            <a:gsLst>
              <a:gs pos="0">
                <a:srgbClr val="FFFF0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400" dirty="0">
                <a:solidFill>
                  <a:srgbClr val="002060"/>
                </a:solidFill>
                <a:cs typeface="B Titr" panose="00000700000000000000" pitchFamily="2" charset="-78"/>
              </a:rPr>
              <a:t>ب) نصب</a:t>
            </a:r>
          </a:p>
        </p:txBody>
      </p:sp>
      <p:sp>
        <p:nvSpPr>
          <p:cNvPr id="27" name="Rectangle: Rounded Corners 26">
            <a:extLst>
              <a:ext uri="{FF2B5EF4-FFF2-40B4-BE49-F238E27FC236}">
                <a16:creationId xmlns="" xmlns:a16="http://schemas.microsoft.com/office/drawing/2014/main" id="{8F9EF200-4615-4372-8EBC-6972D41DDE23}"/>
              </a:ext>
            </a:extLst>
          </p:cNvPr>
          <p:cNvSpPr/>
          <p:nvPr/>
        </p:nvSpPr>
        <p:spPr>
          <a:xfrm>
            <a:off x="124918" y="659567"/>
            <a:ext cx="4088854" cy="936000"/>
          </a:xfrm>
          <a:prstGeom prst="roundRect">
            <a:avLst/>
          </a:prstGeom>
          <a:gradFill>
            <a:gsLst>
              <a:gs pos="0">
                <a:srgbClr val="F0CA98"/>
              </a:gs>
              <a:gs pos="100000">
                <a:schemeClr val="accent1">
                  <a:lumMod val="30000"/>
                  <a:lumOff val="70000"/>
                </a:schemeClr>
              </a:gs>
            </a:gsLst>
            <a:lin ang="13500000" scaled="1"/>
          </a:gradFill>
          <a:ln>
            <a:solidFill>
              <a:srgbClr val="00B0F0"/>
            </a:solidFill>
          </a:ln>
        </p:spPr>
        <p:style>
          <a:lnRef idx="2">
            <a:schemeClr val="dk1"/>
          </a:lnRef>
          <a:fillRef idx="1">
            <a:schemeClr val="lt1"/>
          </a:fillRef>
          <a:effectRef idx="0">
            <a:schemeClr val="dk1"/>
          </a:effectRef>
          <a:fontRef idx="minor">
            <a:schemeClr val="dk1"/>
          </a:fontRef>
        </p:style>
        <p:txBody>
          <a:bodyPr rtlCol="1" anchor="ctr"/>
          <a:lstStyle/>
          <a:p>
            <a:pPr algn="ctr" rtl="1"/>
            <a:r>
              <a:rPr lang="fa-IR" sz="2400" b="1" dirty="0">
                <a:cs typeface="B Badr" panose="00000400000000000000" pitchFamily="2" charset="-78"/>
              </a:rPr>
              <a:t>در(ثلاث تا عشر)و مأء و(الف) و مثنّایشان و جمعشان.</a:t>
            </a:r>
            <a:r>
              <a:rPr lang="fa-IR" sz="2000" dirty="0">
                <a:solidFill>
                  <a:srgbClr val="C00000"/>
                </a:solidFill>
                <a:cs typeface="B Badr" panose="00000400000000000000" pitchFamily="2" charset="-78"/>
              </a:rPr>
              <a:t>مانند: </a:t>
            </a:r>
            <a:r>
              <a:rPr lang="fa-IR" sz="2000" dirty="0">
                <a:solidFill>
                  <a:srgbClr val="C00000"/>
                </a:solidFill>
                <a:latin typeface="Microsoft Uighur" panose="02000000000000000000" pitchFamily="2" charset="-78"/>
                <a:cs typeface="B Badr" panose="00000400000000000000" pitchFamily="2" charset="-78"/>
              </a:rPr>
              <a:t>ثلاثةرجالٍ، عشرةرجا لٍ</a:t>
            </a:r>
            <a:endParaRPr lang="fa-IR" sz="2000" dirty="0">
              <a:solidFill>
                <a:srgbClr val="C00000"/>
              </a:solidFill>
              <a:cs typeface="B Badr" panose="00000400000000000000" pitchFamily="2" charset="-78"/>
            </a:endParaRPr>
          </a:p>
        </p:txBody>
      </p:sp>
      <p:sp>
        <p:nvSpPr>
          <p:cNvPr id="50" name="Rectangle: Rounded Corners 49">
            <a:extLst>
              <a:ext uri="{FF2B5EF4-FFF2-40B4-BE49-F238E27FC236}">
                <a16:creationId xmlns="" xmlns:a16="http://schemas.microsoft.com/office/drawing/2014/main" id="{31C6DEFC-7DD9-49BD-B40E-054B78F20BD4}"/>
              </a:ext>
            </a:extLst>
          </p:cNvPr>
          <p:cNvSpPr/>
          <p:nvPr/>
        </p:nvSpPr>
        <p:spPr>
          <a:xfrm>
            <a:off x="127416" y="1731363"/>
            <a:ext cx="4088854" cy="936000"/>
          </a:xfrm>
          <a:prstGeom prst="roundRect">
            <a:avLst/>
          </a:prstGeom>
          <a:gradFill>
            <a:gsLst>
              <a:gs pos="0">
                <a:srgbClr val="F0CA98"/>
              </a:gs>
              <a:gs pos="100000">
                <a:schemeClr val="accent1">
                  <a:lumMod val="30000"/>
                  <a:lumOff val="70000"/>
                </a:schemeClr>
              </a:gs>
            </a:gsLst>
            <a:lin ang="13500000" scaled="1"/>
          </a:gradFill>
          <a:ln>
            <a:solidFill>
              <a:srgbClr val="00B0F0"/>
            </a:solidFill>
          </a:ln>
        </p:spPr>
        <p:style>
          <a:lnRef idx="2">
            <a:schemeClr val="dk1"/>
          </a:lnRef>
          <a:fillRef idx="1">
            <a:schemeClr val="lt1"/>
          </a:fillRef>
          <a:effectRef idx="0">
            <a:schemeClr val="dk1"/>
          </a:effectRef>
          <a:fontRef idx="minor">
            <a:schemeClr val="dk1"/>
          </a:fontRef>
        </p:style>
        <p:txBody>
          <a:bodyPr rtlCol="1" anchor="ctr"/>
          <a:lstStyle/>
          <a:p>
            <a:pPr algn="ctr" rtl="1"/>
            <a:r>
              <a:rPr lang="fa-IR" sz="2600" b="1" dirty="0">
                <a:cs typeface="B Badr" panose="00000400000000000000" pitchFamily="2" charset="-78"/>
              </a:rPr>
              <a:t>(در احد عشر تا تسع عشر)</a:t>
            </a:r>
          </a:p>
          <a:p>
            <a:pPr algn="ctr" rtl="1"/>
            <a:r>
              <a:rPr lang="fa-IR" sz="2400" dirty="0">
                <a:solidFill>
                  <a:srgbClr val="C00000"/>
                </a:solidFill>
                <a:cs typeface="B Badr" panose="00000400000000000000" pitchFamily="2" charset="-78"/>
              </a:rPr>
              <a:t>مانند: اَحَدَ عَشَرَ کتاباً، تسع </a:t>
            </a:r>
            <a:r>
              <a:rPr lang="fa-IR" sz="2400" dirty="0">
                <a:solidFill>
                  <a:srgbClr val="C00000"/>
                </a:solidFill>
                <a:latin typeface="Microsoft Uighur" panose="02000000000000000000" pitchFamily="2" charset="-78"/>
                <a:cs typeface="B Badr" panose="00000400000000000000" pitchFamily="2" charset="-78"/>
              </a:rPr>
              <a:t>عشرَةنِسَاء</a:t>
            </a:r>
            <a:endParaRPr lang="fa-IR" sz="2400" dirty="0">
              <a:solidFill>
                <a:srgbClr val="C00000"/>
              </a:solidFill>
              <a:cs typeface="B Badr" panose="00000400000000000000" pitchFamily="2" charset="-78"/>
            </a:endParaRPr>
          </a:p>
        </p:txBody>
      </p:sp>
      <p:sp>
        <p:nvSpPr>
          <p:cNvPr id="51" name="Arrow: Left 50">
            <a:extLst>
              <a:ext uri="{FF2B5EF4-FFF2-40B4-BE49-F238E27FC236}">
                <a16:creationId xmlns="" xmlns:a16="http://schemas.microsoft.com/office/drawing/2014/main" id="{1BFA9A2A-FAB3-4D8C-A9C1-028B222307E8}"/>
              </a:ext>
            </a:extLst>
          </p:cNvPr>
          <p:cNvSpPr/>
          <p:nvPr/>
        </p:nvSpPr>
        <p:spPr>
          <a:xfrm>
            <a:off x="8051254" y="3457102"/>
            <a:ext cx="563094" cy="494676"/>
          </a:xfrm>
          <a:prstGeom prst="leftArrow">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4" name="Rectangle: Rounded Corners 53">
            <a:extLst>
              <a:ext uri="{FF2B5EF4-FFF2-40B4-BE49-F238E27FC236}">
                <a16:creationId xmlns="" xmlns:a16="http://schemas.microsoft.com/office/drawing/2014/main" id="{37C85E7D-8028-4475-AAC7-FEEE6C967142}"/>
              </a:ext>
            </a:extLst>
          </p:cNvPr>
          <p:cNvSpPr/>
          <p:nvPr/>
        </p:nvSpPr>
        <p:spPr>
          <a:xfrm>
            <a:off x="124918" y="2820025"/>
            <a:ext cx="4088854" cy="936000"/>
          </a:xfrm>
          <a:prstGeom prst="roundRect">
            <a:avLst/>
          </a:prstGeom>
          <a:gradFill>
            <a:gsLst>
              <a:gs pos="0">
                <a:srgbClr val="2DFF8C"/>
              </a:gs>
              <a:gs pos="100000">
                <a:srgbClr val="F0F28A"/>
              </a:gs>
            </a:gsLst>
            <a:lin ang="13500000" scaled="1"/>
          </a:gradFill>
          <a:ln>
            <a:solidFill>
              <a:srgbClr val="00B0F0"/>
            </a:solidFill>
          </a:ln>
        </p:spPr>
        <p:style>
          <a:lnRef idx="2">
            <a:schemeClr val="dk1"/>
          </a:lnRef>
          <a:fillRef idx="1">
            <a:schemeClr val="lt1"/>
          </a:fillRef>
          <a:effectRef idx="0">
            <a:schemeClr val="dk1"/>
          </a:effectRef>
          <a:fontRef idx="minor">
            <a:schemeClr val="dk1"/>
          </a:fontRef>
        </p:style>
        <p:txBody>
          <a:bodyPr rtlCol="1" anchor="ctr"/>
          <a:lstStyle/>
          <a:p>
            <a:pPr algn="ctr" rtl="1"/>
            <a:r>
              <a:rPr lang="fa-IR" sz="2800" dirty="0">
                <a:solidFill>
                  <a:srgbClr val="002060"/>
                </a:solidFill>
                <a:cs typeface="B Badr" panose="00000400000000000000" pitchFamily="2" charset="-78"/>
              </a:rPr>
              <a:t>از احد عشر الی آخر.</a:t>
            </a:r>
          </a:p>
          <a:p>
            <a:pPr algn="ctr" rtl="1"/>
            <a:r>
              <a:rPr lang="fa-IR" sz="2400" dirty="0">
                <a:solidFill>
                  <a:srgbClr val="C00000"/>
                </a:solidFill>
                <a:cs typeface="B Badr" panose="00000400000000000000" pitchFamily="2" charset="-78"/>
              </a:rPr>
              <a:t>مانند: احد عشر کتاباً -تسع عشر طالباً</a:t>
            </a:r>
          </a:p>
        </p:txBody>
      </p:sp>
      <p:sp>
        <p:nvSpPr>
          <p:cNvPr id="55" name="Rectangle: Rounded Corners 54">
            <a:extLst>
              <a:ext uri="{FF2B5EF4-FFF2-40B4-BE49-F238E27FC236}">
                <a16:creationId xmlns="" xmlns:a16="http://schemas.microsoft.com/office/drawing/2014/main" id="{4F97B540-A24A-41CD-8B8B-9276DCC1302E}"/>
              </a:ext>
            </a:extLst>
          </p:cNvPr>
          <p:cNvSpPr/>
          <p:nvPr/>
        </p:nvSpPr>
        <p:spPr>
          <a:xfrm>
            <a:off x="127416" y="3831861"/>
            <a:ext cx="4088854" cy="936000"/>
          </a:xfrm>
          <a:prstGeom prst="roundRect">
            <a:avLst/>
          </a:prstGeom>
          <a:gradFill>
            <a:gsLst>
              <a:gs pos="0">
                <a:srgbClr val="2DFF8C"/>
              </a:gs>
              <a:gs pos="100000">
                <a:srgbClr val="F0F28A"/>
              </a:gs>
            </a:gsLst>
            <a:lin ang="13500000" scaled="1"/>
          </a:gradFill>
          <a:ln>
            <a:solidFill>
              <a:srgbClr val="00B0F0"/>
            </a:solidFill>
          </a:ln>
        </p:spPr>
        <p:style>
          <a:lnRef idx="2">
            <a:schemeClr val="dk1"/>
          </a:lnRef>
          <a:fillRef idx="1">
            <a:schemeClr val="lt1"/>
          </a:fillRef>
          <a:effectRef idx="0">
            <a:schemeClr val="dk1"/>
          </a:effectRef>
          <a:fontRef idx="minor">
            <a:schemeClr val="dk1"/>
          </a:fontRef>
        </p:style>
        <p:txBody>
          <a:bodyPr rtlCol="1" anchor="ctr"/>
          <a:lstStyle/>
          <a:p>
            <a:pPr algn="ctr" rtl="1"/>
            <a:r>
              <a:rPr lang="fa-IR" sz="2800" dirty="0">
                <a:solidFill>
                  <a:srgbClr val="002060"/>
                </a:solidFill>
                <a:cs typeface="B Badr" panose="00000400000000000000" pitchFamily="2" charset="-78"/>
              </a:rPr>
              <a:t>از ثلاث تا عشر.</a:t>
            </a:r>
          </a:p>
          <a:p>
            <a:pPr algn="ctr" rtl="1"/>
            <a:r>
              <a:rPr lang="fa-IR" sz="2400" b="1" dirty="0">
                <a:solidFill>
                  <a:srgbClr val="C00000"/>
                </a:solidFill>
                <a:cs typeface="B Badr" panose="00000400000000000000" pitchFamily="2" charset="-78"/>
              </a:rPr>
              <a:t> مانند: ثلاثة رجالٍ</a:t>
            </a:r>
          </a:p>
        </p:txBody>
      </p:sp>
      <p:sp>
        <p:nvSpPr>
          <p:cNvPr id="29" name="Rectangle: Rounded Corners 28">
            <a:extLst>
              <a:ext uri="{FF2B5EF4-FFF2-40B4-BE49-F238E27FC236}">
                <a16:creationId xmlns="" xmlns:a16="http://schemas.microsoft.com/office/drawing/2014/main" id="{C3868197-DD85-4D17-959F-78AF65258582}"/>
              </a:ext>
            </a:extLst>
          </p:cNvPr>
          <p:cNvSpPr/>
          <p:nvPr/>
        </p:nvSpPr>
        <p:spPr>
          <a:xfrm>
            <a:off x="5381469" y="2819087"/>
            <a:ext cx="2668536" cy="936000"/>
          </a:xfrm>
          <a:prstGeom prst="roundRect">
            <a:avLst/>
          </a:prstGeom>
          <a:solidFill>
            <a:srgbClr val="9A9AD2"/>
          </a:solidFill>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5"/>
          </a:fillRef>
          <a:effectRef idx="1">
            <a:schemeClr val="accent5"/>
          </a:effectRef>
          <a:fontRef idx="minor">
            <a:schemeClr val="lt1"/>
          </a:fontRef>
        </p:style>
        <p:txBody>
          <a:bodyPr rtlCol="1" anchor="ctr"/>
          <a:lstStyle/>
          <a:p>
            <a:pPr algn="r" rtl="1"/>
            <a:r>
              <a:rPr lang="fa-IR" sz="2800" dirty="0">
                <a:solidFill>
                  <a:srgbClr val="002060"/>
                </a:solidFill>
                <a:cs typeface="B Badr" panose="00000400000000000000" pitchFamily="2" charset="-78"/>
              </a:rPr>
              <a:t>1-معدود مفرد می آید</a:t>
            </a:r>
          </a:p>
        </p:txBody>
      </p:sp>
      <p:sp>
        <p:nvSpPr>
          <p:cNvPr id="57" name="Rectangle: Rounded Corners 56">
            <a:extLst>
              <a:ext uri="{FF2B5EF4-FFF2-40B4-BE49-F238E27FC236}">
                <a16:creationId xmlns="" xmlns:a16="http://schemas.microsoft.com/office/drawing/2014/main" id="{EA1A12BC-9AA3-42B2-B5FD-B890940B65F2}"/>
              </a:ext>
            </a:extLst>
          </p:cNvPr>
          <p:cNvSpPr/>
          <p:nvPr/>
        </p:nvSpPr>
        <p:spPr>
          <a:xfrm>
            <a:off x="5381469" y="3831861"/>
            <a:ext cx="2668536" cy="936000"/>
          </a:xfrm>
          <a:prstGeom prst="roundRect">
            <a:avLst/>
          </a:prstGeom>
          <a:solidFill>
            <a:srgbClr val="9A9AD2"/>
          </a:solidFill>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5"/>
          </a:fillRef>
          <a:effectRef idx="1">
            <a:schemeClr val="accent5"/>
          </a:effectRef>
          <a:fontRef idx="minor">
            <a:schemeClr val="lt1"/>
          </a:fontRef>
        </p:style>
        <p:txBody>
          <a:bodyPr rtlCol="1" anchor="ctr"/>
          <a:lstStyle/>
          <a:p>
            <a:pPr lvl="0" algn="r" rtl="1"/>
            <a:r>
              <a:rPr lang="fa-IR" sz="2800" dirty="0">
                <a:solidFill>
                  <a:prstClr val="black"/>
                </a:solidFill>
                <a:cs typeface="B Badr" panose="00000400000000000000" pitchFamily="2" charset="-78"/>
              </a:rPr>
              <a:t>1-معدود جمع می آید</a:t>
            </a:r>
          </a:p>
        </p:txBody>
      </p:sp>
      <p:cxnSp>
        <p:nvCxnSpPr>
          <p:cNvPr id="32" name="Straight Arrow Connector 31">
            <a:extLst>
              <a:ext uri="{FF2B5EF4-FFF2-40B4-BE49-F238E27FC236}">
                <a16:creationId xmlns="" xmlns:a16="http://schemas.microsoft.com/office/drawing/2014/main" id="{1792C15B-82C8-4D03-9766-CFED29E2DC40}"/>
              </a:ext>
            </a:extLst>
          </p:cNvPr>
          <p:cNvCxnSpPr>
            <a:stCxn id="29" idx="1"/>
            <a:endCxn id="54" idx="3"/>
          </p:cNvCxnSpPr>
          <p:nvPr/>
        </p:nvCxnSpPr>
        <p:spPr>
          <a:xfrm flipH="1">
            <a:off x="4213772" y="3287087"/>
            <a:ext cx="1167697" cy="938"/>
          </a:xfrm>
          <a:prstGeom prst="straightConnector1">
            <a:avLst/>
          </a:prstGeom>
          <a:ln w="5715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 xmlns:a16="http://schemas.microsoft.com/office/drawing/2014/main" id="{7FBA6F6D-DD78-483A-812A-79C52DA71699}"/>
              </a:ext>
            </a:extLst>
          </p:cNvPr>
          <p:cNvCxnSpPr>
            <a:stCxn id="57" idx="1"/>
            <a:endCxn id="55" idx="3"/>
          </p:cNvCxnSpPr>
          <p:nvPr/>
        </p:nvCxnSpPr>
        <p:spPr>
          <a:xfrm flipH="1">
            <a:off x="4216270" y="4299861"/>
            <a:ext cx="1165199" cy="0"/>
          </a:xfrm>
          <a:prstGeom prst="straightConnector1">
            <a:avLst/>
          </a:prstGeom>
          <a:ln w="5715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2" name="Plaque 61">
            <a:extLst>
              <a:ext uri="{FF2B5EF4-FFF2-40B4-BE49-F238E27FC236}">
                <a16:creationId xmlns="" xmlns:a16="http://schemas.microsoft.com/office/drawing/2014/main" id="{991B0CA8-E5EF-4321-875E-5FE4582F1B44}"/>
              </a:ext>
            </a:extLst>
          </p:cNvPr>
          <p:cNvSpPr/>
          <p:nvPr/>
        </p:nvSpPr>
        <p:spPr>
          <a:xfrm>
            <a:off x="8616846" y="5424230"/>
            <a:ext cx="2563318" cy="884420"/>
          </a:xfrm>
          <a:prstGeom prst="plaque">
            <a:avLst/>
          </a:prstGeom>
          <a:gradFill>
            <a:gsLst>
              <a:gs pos="0">
                <a:srgbClr val="2DFF8C"/>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3200" dirty="0">
                <a:solidFill>
                  <a:srgbClr val="002060"/>
                </a:solidFill>
                <a:cs typeface="B Badr" panose="00000400000000000000" pitchFamily="2" charset="-78"/>
              </a:rPr>
              <a:t>3-تذکیر و تأنیث</a:t>
            </a:r>
          </a:p>
        </p:txBody>
      </p:sp>
      <p:sp>
        <p:nvSpPr>
          <p:cNvPr id="64" name="Arrow: Left 63">
            <a:extLst>
              <a:ext uri="{FF2B5EF4-FFF2-40B4-BE49-F238E27FC236}">
                <a16:creationId xmlns="" xmlns:a16="http://schemas.microsoft.com/office/drawing/2014/main" id="{59DF2D1F-5AA6-44D8-9E7E-B89F1D672425}"/>
              </a:ext>
            </a:extLst>
          </p:cNvPr>
          <p:cNvSpPr/>
          <p:nvPr/>
        </p:nvSpPr>
        <p:spPr>
          <a:xfrm>
            <a:off x="8047506" y="5608795"/>
            <a:ext cx="566841" cy="494676"/>
          </a:xfrm>
          <a:prstGeom prst="leftArrow">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6" name="Rectangle: Rounded Corners 65">
            <a:extLst>
              <a:ext uri="{FF2B5EF4-FFF2-40B4-BE49-F238E27FC236}">
                <a16:creationId xmlns="" xmlns:a16="http://schemas.microsoft.com/office/drawing/2014/main" id="{11BC970B-F1A2-49D4-8942-CBBC58CFB7BF}"/>
              </a:ext>
            </a:extLst>
          </p:cNvPr>
          <p:cNvSpPr/>
          <p:nvPr/>
        </p:nvSpPr>
        <p:spPr>
          <a:xfrm>
            <a:off x="602104" y="5370718"/>
            <a:ext cx="7370164" cy="936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1" anchor="ctr"/>
          <a:lstStyle/>
          <a:p>
            <a:pPr algn="ctr" rtl="1"/>
            <a:r>
              <a:rPr lang="fa-IR" sz="3200" b="1" dirty="0" smtClean="0">
                <a:solidFill>
                  <a:srgbClr val="C00000"/>
                </a:solidFill>
                <a:cs typeface="B Badr" panose="00000400000000000000" pitchFamily="2" charset="-78"/>
              </a:rPr>
              <a:t>مانند </a:t>
            </a:r>
            <a:r>
              <a:rPr lang="fa-IR" sz="3200" b="1" dirty="0">
                <a:solidFill>
                  <a:srgbClr val="C00000"/>
                </a:solidFill>
                <a:cs typeface="B Badr" panose="00000400000000000000" pitchFamily="2" charset="-78"/>
              </a:rPr>
              <a:t>: </a:t>
            </a:r>
            <a:r>
              <a:rPr lang="fa-IR" sz="3200" b="1" dirty="0">
                <a:solidFill>
                  <a:srgbClr val="0070C0"/>
                </a:solidFill>
                <a:cs typeface="B Badr" panose="00000400000000000000" pitchFamily="2" charset="-78"/>
              </a:rPr>
              <a:t>ثلاث </a:t>
            </a:r>
            <a:r>
              <a:rPr lang="fa-IR" sz="3200" b="1" dirty="0">
                <a:solidFill>
                  <a:srgbClr val="C00000"/>
                </a:solidFill>
                <a:cs typeface="B Badr" panose="00000400000000000000" pitchFamily="2" charset="-78"/>
              </a:rPr>
              <a:t>و عشرون طالب</a:t>
            </a:r>
            <a:r>
              <a:rPr lang="fa-IR" sz="3200" b="1" dirty="0">
                <a:solidFill>
                  <a:srgbClr val="0070C0"/>
                </a:solidFill>
                <a:cs typeface="B Badr" panose="00000400000000000000" pitchFamily="2" charset="-78"/>
              </a:rPr>
              <a:t>ة</a:t>
            </a:r>
            <a:r>
              <a:rPr lang="fa-IR" sz="3200" b="1" dirty="0">
                <a:solidFill>
                  <a:srgbClr val="C00000"/>
                </a:solidFill>
                <a:cs typeface="B Badr" panose="00000400000000000000" pitchFamily="2" charset="-78"/>
              </a:rPr>
              <a:t>--: ثلاث</a:t>
            </a:r>
            <a:r>
              <a:rPr lang="fa-IR" sz="3200" b="1" dirty="0">
                <a:solidFill>
                  <a:srgbClr val="0070C0"/>
                </a:solidFill>
                <a:cs typeface="B Badr" panose="00000400000000000000" pitchFamily="2" charset="-78"/>
              </a:rPr>
              <a:t>ة</a:t>
            </a:r>
            <a:r>
              <a:rPr lang="fa-IR" sz="3200" b="1" dirty="0">
                <a:solidFill>
                  <a:srgbClr val="C00000"/>
                </a:solidFill>
                <a:cs typeface="B Badr" panose="00000400000000000000" pitchFamily="2" charset="-78"/>
              </a:rPr>
              <a:t> و عشرون </a:t>
            </a:r>
            <a:r>
              <a:rPr lang="fa-IR" sz="3200" b="1" dirty="0">
                <a:solidFill>
                  <a:srgbClr val="0070C0"/>
                </a:solidFill>
                <a:cs typeface="B Badr" panose="00000400000000000000" pitchFamily="2" charset="-78"/>
              </a:rPr>
              <a:t>کتاباً</a:t>
            </a:r>
            <a:endParaRPr lang="fa-IR" sz="3600" b="1" dirty="0">
              <a:solidFill>
                <a:srgbClr val="0070C0"/>
              </a:solidFill>
              <a:cs typeface="B Badr" panose="00000400000000000000" pitchFamily="2" charset="-78"/>
            </a:endParaRPr>
          </a:p>
        </p:txBody>
      </p:sp>
    </p:spTree>
    <p:extLst>
      <p:ext uri="{BB962C8B-B14F-4D97-AF65-F5344CB8AC3E}">
        <p14:creationId xmlns:p14="http://schemas.microsoft.com/office/powerpoint/2010/main" val="262264505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barn(inVertical)">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righ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circle(out)">
                                      <p:cBhvr>
                                        <p:cTn id="32" dur="75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circle(in)">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randombar(horizontal)">
                                      <p:cBhvr>
                                        <p:cTn id="47" dur="500"/>
                                        <p:tgtEl>
                                          <p:spTgt spid="5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right)">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inVertic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right)">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randombar(horizontal)">
                                      <p:cBhvr>
                                        <p:cTn id="67" dur="500"/>
                                        <p:tgtEl>
                                          <p:spTgt spid="5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barn(inVertical)">
                                      <p:cBhvr>
                                        <p:cTn id="72" dur="500"/>
                                        <p:tgtEl>
                                          <p:spTgt spid="5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right)">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randombar(horizontal)">
                                      <p:cBhvr>
                                        <p:cTn id="82" dur="500"/>
                                        <p:tgtEl>
                                          <p:spTgt spid="5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wipe(right)">
                                      <p:cBhvr>
                                        <p:cTn id="87" dur="500"/>
                                        <p:tgtEl>
                                          <p:spTgt spid="64"/>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66"/>
                                        </p:tgtEl>
                                        <p:attrNameLst>
                                          <p:attrName>style.visibility</p:attrName>
                                        </p:attrNameLst>
                                      </p:cBhvr>
                                      <p:to>
                                        <p:strVal val="visible"/>
                                      </p:to>
                                    </p:set>
                                    <p:animEffect transition="in" filter="fade">
                                      <p:cBhvr>
                                        <p:cTn id="92" dur="500"/>
                                        <p:tgtEl>
                                          <p:spTgt spid="66"/>
                                        </p:tgtEl>
                                      </p:cBhvr>
                                    </p:animEffect>
                                    <p:anim calcmode="lin" valueType="num">
                                      <p:cBhvr>
                                        <p:cTn id="93" dur="500" fill="hold"/>
                                        <p:tgtEl>
                                          <p:spTgt spid="66"/>
                                        </p:tgtEl>
                                        <p:attrNameLst>
                                          <p:attrName>ppt_x</p:attrName>
                                        </p:attrNameLst>
                                      </p:cBhvr>
                                      <p:tavLst>
                                        <p:tav tm="0">
                                          <p:val>
                                            <p:strVal val="#ppt_x"/>
                                          </p:val>
                                        </p:tav>
                                        <p:tav tm="100000">
                                          <p:val>
                                            <p:strVal val="#ppt_x"/>
                                          </p:val>
                                        </p:tav>
                                      </p:tavLst>
                                    </p:anim>
                                    <p:anim calcmode="lin" valueType="num">
                                      <p:cBhvr>
                                        <p:cTn id="94" dur="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45" grpId="0" animBg="1"/>
      <p:bldP spid="25" grpId="0" animBg="1"/>
      <p:bldP spid="26" grpId="0" animBg="1"/>
      <p:bldP spid="49" grpId="0" animBg="1"/>
      <p:bldP spid="27" grpId="0" animBg="1"/>
      <p:bldP spid="50" grpId="0" animBg="1"/>
      <p:bldP spid="51" grpId="0" animBg="1"/>
      <p:bldP spid="54" grpId="0" animBg="1"/>
      <p:bldP spid="55" grpId="0" animBg="1"/>
      <p:bldP spid="29" grpId="0" animBg="1"/>
      <p:bldP spid="57" grpId="0" animBg="1"/>
      <p:bldP spid="62" grpId="0" animBg="1"/>
      <p:bldP spid="64" grpId="0" animBg="1"/>
      <p:bldP spid="66"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bbon: Tilted Up 4">
            <a:extLst>
              <a:ext uri="{FF2B5EF4-FFF2-40B4-BE49-F238E27FC236}">
                <a16:creationId xmlns="" xmlns:a16="http://schemas.microsoft.com/office/drawing/2014/main" id="{22315C12-D62A-4297-B1A3-9150403B738D}"/>
              </a:ext>
            </a:extLst>
          </p:cNvPr>
          <p:cNvSpPr/>
          <p:nvPr/>
        </p:nvSpPr>
        <p:spPr>
          <a:xfrm>
            <a:off x="4213772" y="0"/>
            <a:ext cx="3837482" cy="494676"/>
          </a:xfrm>
          <a:prstGeom prst="ribbon2">
            <a:avLst/>
          </a:prstGeom>
          <a:solidFill>
            <a:srgbClr val="00B0F0"/>
          </a:solidFill>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4000" dirty="0">
                <a:solidFill>
                  <a:schemeClr val="bg1"/>
                </a:solidFill>
                <a:cs typeface="B Badr" panose="00000400000000000000" pitchFamily="2" charset="-78"/>
              </a:rPr>
              <a:t>عدد</a:t>
            </a:r>
          </a:p>
        </p:txBody>
      </p:sp>
      <p:sp>
        <p:nvSpPr>
          <p:cNvPr id="23" name="Callout: Left Arrow 22">
            <a:extLst>
              <a:ext uri="{FF2B5EF4-FFF2-40B4-BE49-F238E27FC236}">
                <a16:creationId xmlns="" xmlns:a16="http://schemas.microsoft.com/office/drawing/2014/main" id="{78395C59-7273-4072-81B4-5D82B036196A}"/>
              </a:ext>
            </a:extLst>
          </p:cNvPr>
          <p:cNvSpPr/>
          <p:nvPr/>
        </p:nvSpPr>
        <p:spPr>
          <a:xfrm>
            <a:off x="11182662" y="659566"/>
            <a:ext cx="884420" cy="6198433"/>
          </a:xfrm>
          <a:prstGeom prst="leftArrowCallout">
            <a:avLst/>
          </a:prstGeom>
          <a:no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fa-IR" sz="3200" b="1" dirty="0">
                <a:solidFill>
                  <a:srgbClr val="002060"/>
                </a:solidFill>
                <a:cs typeface="B Badr" panose="00000400000000000000" pitchFamily="2" charset="-78"/>
              </a:rPr>
              <a:t>حکم عددو معدود(معدود بعد از عدد)</a:t>
            </a:r>
          </a:p>
        </p:txBody>
      </p:sp>
      <p:sp>
        <p:nvSpPr>
          <p:cNvPr id="3" name="Rounded Rectangular Callout 2"/>
          <p:cNvSpPr/>
          <p:nvPr/>
        </p:nvSpPr>
        <p:spPr>
          <a:xfrm>
            <a:off x="503297" y="566694"/>
            <a:ext cx="7547957" cy="3192087"/>
          </a:xfrm>
          <a:prstGeom prst="wedgeRoundRectCallout">
            <a:avLst>
              <a:gd name="adj1" fmla="val 67325"/>
              <a:gd name="adj2" fmla="val 42708"/>
              <a:gd name="adj3" fmla="val 16667"/>
            </a:avLst>
          </a:prstGeom>
          <a:gradFill>
            <a:gsLst>
              <a:gs pos="51000">
                <a:schemeClr val="accent1">
                  <a:lumMod val="5000"/>
                  <a:lumOff val="95000"/>
                </a:schemeClr>
              </a:gs>
              <a:gs pos="100000">
                <a:srgbClr val="FFFF00"/>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Low" rtl="1"/>
            <a:r>
              <a:rPr lang="fa-IR" sz="2800" b="1">
                <a:solidFill>
                  <a:srgbClr val="0070C0"/>
                </a:solidFill>
                <a:cs typeface="B Badr" panose="00000400000000000000" pitchFamily="2" charset="-78"/>
              </a:rPr>
              <a:t>اگر معدود قبل ازعدد ذکر شود، در تمام جهات با هم موافق می گردند.(اعراب– افراد و تثنیه و جمع- تذکیر و تأنیث) البته اگر عدد یکان، سه تا نُه باشد در مورد تذکیر و تأنیث دو وجهی است؛ یعنی اگر معدود بیاید و بعد بخواهد عدد بیاید وعددها نیز یکانشان ثلاث تا تسع باشد، هم می تواند در مذکّر و مؤنّث بودن موافق باشد و هم مخالف.</a:t>
            </a:r>
          </a:p>
          <a:p>
            <a:pPr lvl="0" algn="ctr" rtl="1"/>
            <a:r>
              <a:rPr lang="fa-IR" sz="2800" b="1">
                <a:solidFill>
                  <a:srgbClr val="C00000"/>
                </a:solidFill>
                <a:cs typeface="B Badr" panose="00000400000000000000" pitchFamily="2" charset="-78"/>
              </a:rPr>
              <a:t>مانند: الصلوات الخمسة یا الخمس</a:t>
            </a:r>
            <a:endParaRPr lang="fa-IR" sz="2800" b="1" dirty="0">
              <a:solidFill>
                <a:srgbClr val="C00000"/>
              </a:solidFill>
              <a:cs typeface="B Badr" panose="00000400000000000000" pitchFamily="2" charset="-78"/>
            </a:endParaRPr>
          </a:p>
        </p:txBody>
      </p:sp>
      <p:sp>
        <p:nvSpPr>
          <p:cNvPr id="4" name="Rounded Rectangular Callout 3"/>
          <p:cNvSpPr/>
          <p:nvPr/>
        </p:nvSpPr>
        <p:spPr>
          <a:xfrm>
            <a:off x="503297" y="3963127"/>
            <a:ext cx="5852160" cy="2736931"/>
          </a:xfrm>
          <a:prstGeom prst="wedgeRoundRectCallout">
            <a:avLst>
              <a:gd name="adj1" fmla="val 100474"/>
              <a:gd name="adj2" fmla="val -66554"/>
              <a:gd name="adj3" fmla="val 16667"/>
            </a:avLst>
          </a:prstGeom>
          <a:gradFill>
            <a:gsLst>
              <a:gs pos="51000">
                <a:schemeClr val="accent1">
                  <a:lumMod val="5000"/>
                  <a:lumOff val="95000"/>
                </a:schemeClr>
              </a:gs>
              <a:gs pos="100000">
                <a:srgbClr val="FFFF00"/>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fontAlgn="base"/>
            <a:r>
              <a:rPr lang="fa-IR" sz="2400" b="1" u="sng" dirty="0" smtClean="0">
                <a:solidFill>
                  <a:srgbClr val="C00000"/>
                </a:solidFill>
                <a:latin typeface="Vazir"/>
                <a:cs typeface="B Badr" panose="00000400000000000000" pitchFamily="2" charset="-78"/>
              </a:rPr>
              <a:t>خلاصه بحث تمییز عدد در یک دوبیتی</a:t>
            </a:r>
          </a:p>
          <a:p>
            <a:pPr lvl="0" algn="ctr" rtl="1" fontAlgn="base"/>
            <a:r>
              <a:rPr lang="fa-IR" sz="2400" b="1" dirty="0" smtClean="0">
                <a:solidFill>
                  <a:srgbClr val="000000"/>
                </a:solidFill>
                <a:latin typeface="Vazir"/>
                <a:cs typeface="B Badr" panose="00000400000000000000" pitchFamily="2" charset="-78"/>
              </a:rPr>
              <a:t>ممیز </a:t>
            </a:r>
            <a:r>
              <a:rPr lang="fa-IR" sz="2400" b="1" dirty="0">
                <a:solidFill>
                  <a:srgbClr val="000000"/>
                </a:solidFill>
                <a:latin typeface="Vazir"/>
                <a:cs typeface="B Badr" panose="00000400000000000000" pitchFamily="2" charset="-78"/>
              </a:rPr>
              <a:t>بر عدد از سه جهت دان                       </a:t>
            </a:r>
          </a:p>
          <a:p>
            <a:pPr lvl="0" algn="ctr" rtl="1" fontAlgn="base"/>
            <a:r>
              <a:rPr lang="fa-IR" sz="2400" b="1" dirty="0" smtClean="0">
                <a:solidFill>
                  <a:srgbClr val="000000"/>
                </a:solidFill>
                <a:latin typeface="Vazir"/>
                <a:cs typeface="B Badr" panose="00000400000000000000" pitchFamily="2" charset="-78"/>
              </a:rPr>
              <a:t>                          زسه </a:t>
            </a:r>
            <a:r>
              <a:rPr lang="fa-IR" sz="2400" b="1" dirty="0">
                <a:solidFill>
                  <a:srgbClr val="000000"/>
                </a:solidFill>
                <a:latin typeface="Vazir"/>
                <a:cs typeface="B Badr" panose="00000400000000000000" pitchFamily="2" charset="-78"/>
              </a:rPr>
              <a:t>تا ده همه جمع است و </a:t>
            </a:r>
            <a:r>
              <a:rPr lang="fa-IR" sz="2400" b="1" dirty="0" smtClean="0">
                <a:solidFill>
                  <a:srgbClr val="000000"/>
                </a:solidFill>
                <a:latin typeface="Vazir"/>
                <a:cs typeface="B Badr" panose="00000400000000000000" pitchFamily="2" charset="-78"/>
              </a:rPr>
              <a:t>مجرور</a:t>
            </a:r>
            <a:r>
              <a:rPr lang="fa-IR" sz="2400" b="1" dirty="0">
                <a:solidFill>
                  <a:srgbClr val="000000"/>
                </a:solidFill>
                <a:latin typeface="Vazir"/>
                <a:cs typeface="B Badr" panose="00000400000000000000" pitchFamily="2" charset="-78"/>
              </a:rPr>
              <a:t> </a:t>
            </a:r>
          </a:p>
          <a:p>
            <a:pPr lvl="0" algn="ctr" rtl="1" fontAlgn="base"/>
            <a:r>
              <a:rPr lang="fa-IR" sz="2400" b="1" dirty="0">
                <a:solidFill>
                  <a:srgbClr val="000000"/>
                </a:solidFill>
                <a:latin typeface="Vazir"/>
                <a:cs typeface="B Badr" panose="00000400000000000000" pitchFamily="2" charset="-78"/>
              </a:rPr>
              <a:t>زده تاصد همه فرداست و منصوب                    </a:t>
            </a:r>
          </a:p>
          <a:p>
            <a:pPr lvl="0" algn="ctr" rtl="1" fontAlgn="base"/>
            <a:r>
              <a:rPr lang="fa-IR" sz="2400" b="1" dirty="0" smtClean="0">
                <a:solidFill>
                  <a:srgbClr val="000000"/>
                </a:solidFill>
                <a:latin typeface="Vazir"/>
                <a:cs typeface="B Badr" panose="00000400000000000000" pitchFamily="2" charset="-78"/>
              </a:rPr>
              <a:t>                          </a:t>
            </a:r>
            <a:r>
              <a:rPr lang="fa-IR" sz="2400" b="1" dirty="0">
                <a:solidFill>
                  <a:srgbClr val="000000"/>
                </a:solidFill>
                <a:latin typeface="Vazir"/>
                <a:cs typeface="B Badr" panose="00000400000000000000" pitchFamily="2" charset="-78"/>
              </a:rPr>
              <a:t>زصد برتر همه فرد است و مجرور</a:t>
            </a:r>
            <a:endParaRPr lang="fa-IR" dirty="0"/>
          </a:p>
        </p:txBody>
      </p:sp>
      <p:sp>
        <p:nvSpPr>
          <p:cNvPr id="6" name="Rounded Rectangle 5"/>
          <p:cNvSpPr/>
          <p:nvPr/>
        </p:nvSpPr>
        <p:spPr>
          <a:xfrm>
            <a:off x="9410007" y="3005458"/>
            <a:ext cx="1772655" cy="1506647"/>
          </a:xfrm>
          <a:prstGeom prst="roundRect">
            <a:avLst/>
          </a:prstGeom>
          <a:gradFill>
            <a:gsLst>
              <a:gs pos="75000">
                <a:schemeClr val="accent1">
                  <a:lumMod val="5000"/>
                  <a:lumOff val="95000"/>
                </a:schemeClr>
              </a:gs>
              <a:gs pos="0">
                <a:srgbClr val="2DFF8C"/>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rgbClr val="002060"/>
                </a:solidFill>
                <a:cs typeface="B Titr" panose="00000700000000000000" pitchFamily="2" charset="-78"/>
              </a:rPr>
              <a:t>دو مطلب</a:t>
            </a:r>
            <a:endParaRPr lang="fa-IR" sz="3200" dirty="0">
              <a:solidFill>
                <a:srgbClr val="002060"/>
              </a:solidFill>
              <a:cs typeface="B Titr" panose="00000700000000000000" pitchFamily="2" charset="-78"/>
            </a:endParaRPr>
          </a:p>
        </p:txBody>
      </p:sp>
    </p:spTree>
    <p:extLst>
      <p:ext uri="{BB962C8B-B14F-4D97-AF65-F5344CB8AC3E}">
        <p14:creationId xmlns:p14="http://schemas.microsoft.com/office/powerpoint/2010/main" val="205316498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P spid="4" grpId="0" animBg="1"/>
      <p:bldP spid="6"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bbon: Tilted Up 4">
            <a:extLst>
              <a:ext uri="{FF2B5EF4-FFF2-40B4-BE49-F238E27FC236}">
                <a16:creationId xmlns="" xmlns:a16="http://schemas.microsoft.com/office/drawing/2014/main" id="{22315C12-D62A-4297-B1A3-9150403B738D}"/>
              </a:ext>
            </a:extLst>
          </p:cNvPr>
          <p:cNvSpPr/>
          <p:nvPr/>
        </p:nvSpPr>
        <p:spPr>
          <a:xfrm>
            <a:off x="4213772" y="0"/>
            <a:ext cx="3837482" cy="494676"/>
          </a:xfrm>
          <a:prstGeom prst="ribbon2">
            <a:avLst/>
          </a:prstGeom>
          <a:solidFill>
            <a:srgbClr val="00B0F0"/>
          </a:solidFill>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4000" dirty="0">
                <a:solidFill>
                  <a:schemeClr val="bg1"/>
                </a:solidFill>
                <a:cs typeface="B Badr" panose="00000400000000000000" pitchFamily="2" charset="-78"/>
              </a:rPr>
              <a:t>عدد</a:t>
            </a:r>
          </a:p>
        </p:txBody>
      </p:sp>
      <p:sp>
        <p:nvSpPr>
          <p:cNvPr id="48" name="Rectangle: Rounded Corners 47">
            <a:extLst>
              <a:ext uri="{FF2B5EF4-FFF2-40B4-BE49-F238E27FC236}">
                <a16:creationId xmlns="" xmlns:a16="http://schemas.microsoft.com/office/drawing/2014/main" id="{76708B1D-0118-459A-9826-8069A77A2FB5}"/>
              </a:ext>
            </a:extLst>
          </p:cNvPr>
          <p:cNvSpPr/>
          <p:nvPr/>
        </p:nvSpPr>
        <p:spPr>
          <a:xfrm>
            <a:off x="5471410" y="494676"/>
            <a:ext cx="1349115" cy="4946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002060"/>
                </a:solidFill>
                <a:cs typeface="B Badr" panose="00000400000000000000" pitchFamily="2" charset="-78"/>
              </a:rPr>
              <a:t>نکات</a:t>
            </a:r>
          </a:p>
        </p:txBody>
      </p:sp>
      <p:sp>
        <p:nvSpPr>
          <p:cNvPr id="53" name="Cylinder 52">
            <a:extLst>
              <a:ext uri="{FF2B5EF4-FFF2-40B4-BE49-F238E27FC236}">
                <a16:creationId xmlns="" xmlns:a16="http://schemas.microsoft.com/office/drawing/2014/main" id="{97D46AA5-AA1E-46D8-AAB4-98697A9B5F84}"/>
              </a:ext>
            </a:extLst>
          </p:cNvPr>
          <p:cNvSpPr/>
          <p:nvPr/>
        </p:nvSpPr>
        <p:spPr>
          <a:xfrm>
            <a:off x="9199458" y="1255033"/>
            <a:ext cx="2880000" cy="5616000"/>
          </a:xfrm>
          <a:prstGeom prst="can">
            <a:avLst/>
          </a:prstGeom>
          <a:noFill/>
          <a:ln w="28575">
            <a:solidFill>
              <a:srgbClr val="002060"/>
            </a:solidFill>
          </a:ln>
          <a:effectLst>
            <a:outerShdw dir="16080000" sy="23000" kx="1200000" algn="br" rotWithShape="0">
              <a:srgbClr val="FF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800" b="1" dirty="0">
                <a:solidFill>
                  <a:srgbClr val="0070C0"/>
                </a:solidFill>
                <a:cs typeface="B Badr" panose="00000400000000000000" pitchFamily="2" charset="-78"/>
              </a:rPr>
              <a:t>لفظ واحد</a:t>
            </a:r>
            <a:r>
              <a:rPr lang="fa-IR" sz="2400" b="1" dirty="0">
                <a:solidFill>
                  <a:srgbClr val="0070C0"/>
                </a:solidFill>
                <a:cs typeface="B Badr" panose="00000400000000000000" pitchFamily="2" charset="-78"/>
              </a:rPr>
              <a:t>(مذکّر) </a:t>
            </a:r>
            <a:r>
              <a:rPr lang="fa-IR" sz="2800" b="1" dirty="0">
                <a:solidFill>
                  <a:srgbClr val="0070C0"/>
                </a:solidFill>
                <a:cs typeface="B Badr" panose="00000400000000000000" pitchFamily="2" charset="-78"/>
              </a:rPr>
              <a:t>و </a:t>
            </a:r>
            <a:r>
              <a:rPr lang="fa-IR" sz="3200" b="1" dirty="0">
                <a:solidFill>
                  <a:srgbClr val="0070C0"/>
                </a:solidFill>
                <a:latin typeface="Microsoft Uighur" panose="02000000000000000000" pitchFamily="2" charset="-78"/>
                <a:cs typeface="B Badr" panose="00000400000000000000" pitchFamily="2" charset="-78"/>
              </a:rPr>
              <a:t>واحدة</a:t>
            </a:r>
            <a:r>
              <a:rPr lang="fa-IR" sz="2400" b="1" dirty="0">
                <a:solidFill>
                  <a:srgbClr val="0070C0"/>
                </a:solidFill>
                <a:latin typeface="Microsoft Uighur" panose="02000000000000000000" pitchFamily="2" charset="-78"/>
                <a:cs typeface="B Badr" panose="00000400000000000000" pitchFamily="2" charset="-78"/>
              </a:rPr>
              <a:t>(برای مؤنّث</a:t>
            </a:r>
            <a:br>
              <a:rPr lang="fa-IR" sz="2400" b="1" dirty="0">
                <a:solidFill>
                  <a:srgbClr val="0070C0"/>
                </a:solidFill>
                <a:latin typeface="Microsoft Uighur" panose="02000000000000000000" pitchFamily="2" charset="-78"/>
                <a:cs typeface="B Badr" panose="00000400000000000000" pitchFamily="2" charset="-78"/>
              </a:rPr>
            </a:br>
            <a:r>
              <a:rPr lang="fa-IR" sz="2400" b="1" dirty="0">
                <a:solidFill>
                  <a:srgbClr val="0070C0"/>
                </a:solidFill>
                <a:latin typeface="Microsoft Uighur" panose="02000000000000000000" pitchFamily="2" charset="-78"/>
                <a:cs typeface="B Badr" panose="00000400000000000000" pitchFamily="2" charset="-78"/>
              </a:rPr>
              <a:t>) </a:t>
            </a:r>
            <a:r>
              <a:rPr lang="fa-IR" sz="2800" b="1" dirty="0">
                <a:solidFill>
                  <a:srgbClr val="0070C0"/>
                </a:solidFill>
                <a:latin typeface="Microsoft Uighur" panose="02000000000000000000" pitchFamily="2" charset="-78"/>
                <a:cs typeface="B Badr" panose="00000400000000000000" pitchFamily="2" charset="-78"/>
              </a:rPr>
              <a:t>هم برای عدد مفرد به کار می روند و هم برای معطوف ولی لفظ أحد</a:t>
            </a:r>
            <a:r>
              <a:rPr lang="fa-IR" sz="2400" b="1" dirty="0">
                <a:solidFill>
                  <a:srgbClr val="0070C0"/>
                </a:solidFill>
                <a:latin typeface="Microsoft Uighur" panose="02000000000000000000" pitchFamily="2" charset="-78"/>
                <a:cs typeface="B Badr" panose="00000400000000000000" pitchFamily="2" charset="-78"/>
              </a:rPr>
              <a:t>(مذکّر) </a:t>
            </a:r>
            <a:r>
              <a:rPr lang="fa-IR" sz="2800" b="1" dirty="0">
                <a:solidFill>
                  <a:srgbClr val="0070C0"/>
                </a:solidFill>
                <a:latin typeface="Microsoft Uighur" panose="02000000000000000000" pitchFamily="2" charset="-78"/>
                <a:cs typeface="B Badr" panose="00000400000000000000" pitchFamily="2" charset="-78"/>
              </a:rPr>
              <a:t>و إحدی</a:t>
            </a:r>
            <a:r>
              <a:rPr lang="fa-IR" sz="2400" b="1" dirty="0">
                <a:solidFill>
                  <a:srgbClr val="0070C0"/>
                </a:solidFill>
                <a:latin typeface="Microsoft Uighur" panose="02000000000000000000" pitchFamily="2" charset="-78"/>
                <a:cs typeface="B Badr" panose="00000400000000000000" pitchFamily="2" charset="-78"/>
              </a:rPr>
              <a:t>(مؤنّث)</a:t>
            </a:r>
            <a:r>
              <a:rPr lang="fa-IR" sz="2800" b="1" dirty="0">
                <a:solidFill>
                  <a:srgbClr val="0070C0"/>
                </a:solidFill>
                <a:cs typeface="B Badr" panose="00000400000000000000" pitchFamily="2" charset="-78"/>
              </a:rPr>
              <a:t>برای عدد مرکّب استعمال می گردند.</a:t>
            </a:r>
            <a:r>
              <a:rPr lang="fa-IR" sz="2400" b="1" dirty="0">
                <a:solidFill>
                  <a:srgbClr val="0070C0"/>
                </a:solidFill>
                <a:cs typeface="B Badr" panose="00000400000000000000" pitchFamily="2" charset="-78"/>
              </a:rPr>
              <a:t>(البتّه إحدی برای معطوف هم قابل استفاده است</a:t>
            </a:r>
            <a:r>
              <a:rPr lang="fa-IR" sz="2000" b="1" dirty="0">
                <a:solidFill>
                  <a:srgbClr val="0070C0"/>
                </a:solidFill>
                <a:cs typeface="B Badr" panose="00000400000000000000" pitchFamily="2" charset="-78"/>
              </a:rPr>
              <a:t>)</a:t>
            </a:r>
            <a:endParaRPr lang="fa-IR" sz="2400" b="1" dirty="0">
              <a:solidFill>
                <a:srgbClr val="0070C0"/>
              </a:solidFill>
              <a:cs typeface="B Badr" panose="00000400000000000000" pitchFamily="2" charset="-78"/>
            </a:endParaRPr>
          </a:p>
        </p:txBody>
      </p:sp>
      <p:sp>
        <p:nvSpPr>
          <p:cNvPr id="58" name="Cylinder 57">
            <a:extLst>
              <a:ext uri="{FF2B5EF4-FFF2-40B4-BE49-F238E27FC236}">
                <a16:creationId xmlns="" xmlns:a16="http://schemas.microsoft.com/office/drawing/2014/main" id="{5C74ED8F-8F40-4A00-8B52-F23946B9635E}"/>
              </a:ext>
            </a:extLst>
          </p:cNvPr>
          <p:cNvSpPr/>
          <p:nvPr/>
        </p:nvSpPr>
        <p:spPr>
          <a:xfrm>
            <a:off x="6187400" y="1255033"/>
            <a:ext cx="2880000" cy="5616000"/>
          </a:xfrm>
          <a:prstGeom prst="can">
            <a:avLst/>
          </a:prstGeom>
          <a:noFill/>
          <a:ln w="28575">
            <a:solidFill>
              <a:srgbClr val="002060"/>
            </a:solidFill>
          </a:ln>
          <a:effectLst>
            <a:outerShdw dir="16080000" sy="23000" kx="1200000" algn="br" rotWithShape="0">
              <a:srgbClr val="FF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400" b="1" dirty="0">
                <a:solidFill>
                  <a:srgbClr val="0070C0"/>
                </a:solidFill>
                <a:cs typeface="B Badr" panose="00000400000000000000" pitchFamily="2" charset="-78"/>
              </a:rPr>
              <a:t>برخی از اسم ها هستند که هم در باب عدد، می توان آنها را معدود مذکّر در نظر بگیریم و هم معدود مؤنّث:</a:t>
            </a:r>
          </a:p>
          <a:p>
            <a:pPr algn="r" rtl="1"/>
            <a:r>
              <a:rPr lang="fa-IR" sz="2800" b="1" dirty="0">
                <a:solidFill>
                  <a:srgbClr val="0070C0"/>
                </a:solidFill>
                <a:cs typeface="B Badr" panose="00000400000000000000" pitchFamily="2" charset="-78"/>
              </a:rPr>
              <a:t>1-مذکّر حقیقیّ که مؤنّث لفظیّ باشد</a:t>
            </a:r>
            <a:r>
              <a:rPr lang="fa-IR" sz="2800" b="1" dirty="0">
                <a:solidFill>
                  <a:srgbClr val="C00000"/>
                </a:solidFill>
                <a:cs typeface="B Badr" panose="00000400000000000000" pitchFamily="2" charset="-78"/>
              </a:rPr>
              <a:t>. مانند: </a:t>
            </a:r>
            <a:r>
              <a:rPr lang="fa-IR" sz="2800" b="1" dirty="0">
                <a:solidFill>
                  <a:srgbClr val="C00000"/>
                </a:solidFill>
                <a:latin typeface="Microsoft Uighur" panose="02000000000000000000" pitchFamily="2" charset="-78"/>
                <a:cs typeface="B Badr" panose="00000400000000000000" pitchFamily="2" charset="-78"/>
              </a:rPr>
              <a:t>طلحة</a:t>
            </a:r>
            <a:r>
              <a:rPr lang="fa-IR" sz="2800" dirty="0" smtClean="0">
                <a:solidFill>
                  <a:schemeClr val="bg1"/>
                </a:solidFill>
                <a:latin typeface="Microsoft Uighur" panose="02000000000000000000" pitchFamily="2" charset="-78"/>
                <a:cs typeface="B Badr" panose="00000400000000000000" pitchFamily="2" charset="-78"/>
              </a:rPr>
              <a:t>،</a:t>
            </a:r>
          </a:p>
          <a:p>
            <a:pPr algn="r" rtl="1"/>
            <a:r>
              <a:rPr lang="fa-IR" sz="2800" dirty="0" smtClean="0">
                <a:solidFill>
                  <a:srgbClr val="0070C0"/>
                </a:solidFill>
                <a:latin typeface="Microsoft Uighur" panose="02000000000000000000" pitchFamily="2" charset="-78"/>
                <a:cs typeface="B Badr" panose="00000400000000000000" pitchFamily="2" charset="-78"/>
              </a:rPr>
              <a:t> </a:t>
            </a:r>
            <a:r>
              <a:rPr lang="fa-IR" sz="2800" b="1" dirty="0">
                <a:solidFill>
                  <a:srgbClr val="0070C0"/>
                </a:solidFill>
                <a:latin typeface="Microsoft Uighur" panose="02000000000000000000" pitchFamily="2" charset="-78"/>
                <a:cs typeface="B Badr" panose="00000400000000000000" pitchFamily="2" charset="-78"/>
              </a:rPr>
              <a:t>2-مؤنّث مجازیّ معنویّ (بدون علامت تأنیث) </a:t>
            </a:r>
            <a:r>
              <a:rPr lang="fa-IR" sz="2800" b="1" dirty="0">
                <a:solidFill>
                  <a:srgbClr val="C00000"/>
                </a:solidFill>
                <a:latin typeface="Microsoft Uighur" panose="02000000000000000000" pitchFamily="2" charset="-78"/>
                <a:cs typeface="B Badr" panose="00000400000000000000" pitchFamily="2" charset="-78"/>
              </a:rPr>
              <a:t>مانند: دار</a:t>
            </a:r>
            <a:r>
              <a:rPr lang="fa-IR" sz="2800" dirty="0">
                <a:solidFill>
                  <a:schemeClr val="bg1"/>
                </a:solidFill>
                <a:latin typeface="Microsoft Uighur" panose="02000000000000000000" pitchFamily="2" charset="-78"/>
                <a:cs typeface="B Badr" panose="00000400000000000000" pitchFamily="2" charset="-78"/>
              </a:rPr>
              <a:t>، </a:t>
            </a:r>
          </a:p>
          <a:p>
            <a:pPr algn="r" rtl="1"/>
            <a:r>
              <a:rPr lang="fa-IR" sz="2800" b="1" dirty="0">
                <a:solidFill>
                  <a:srgbClr val="0070C0"/>
                </a:solidFill>
                <a:latin typeface="Microsoft Uighur" panose="02000000000000000000" pitchFamily="2" charset="-78"/>
                <a:cs typeface="B Badr" panose="00000400000000000000" pitchFamily="2" charset="-78"/>
              </a:rPr>
              <a:t>3-چیزهایی که در تذکیر و تأنیث </a:t>
            </a:r>
            <a:r>
              <a:rPr lang="fa-IR" sz="2800" b="1" dirty="0">
                <a:solidFill>
                  <a:srgbClr val="0070C0"/>
                </a:solidFill>
                <a:cs typeface="B Badr" panose="00000400000000000000" pitchFamily="2" charset="-78"/>
              </a:rPr>
              <a:t>مساوی هستند</a:t>
            </a:r>
            <a:r>
              <a:rPr lang="fa-IR" sz="2800" b="1" dirty="0">
                <a:solidFill>
                  <a:schemeClr val="bg1"/>
                </a:solidFill>
                <a:cs typeface="B Badr" panose="00000400000000000000" pitchFamily="2" charset="-78"/>
              </a:rPr>
              <a:t>. </a:t>
            </a:r>
            <a:r>
              <a:rPr lang="fa-IR" sz="2800" b="1" dirty="0">
                <a:solidFill>
                  <a:srgbClr val="C00000"/>
                </a:solidFill>
                <a:cs typeface="B Badr" panose="00000400000000000000" pitchFamily="2" charset="-78"/>
              </a:rPr>
              <a:t>مانند: طریق</a:t>
            </a:r>
          </a:p>
        </p:txBody>
      </p:sp>
      <p:sp>
        <p:nvSpPr>
          <p:cNvPr id="59" name="Cylinder 58">
            <a:extLst>
              <a:ext uri="{FF2B5EF4-FFF2-40B4-BE49-F238E27FC236}">
                <a16:creationId xmlns="" xmlns:a16="http://schemas.microsoft.com/office/drawing/2014/main" id="{A0DC5C40-D944-41FD-B5C4-533A2FBC666D}"/>
              </a:ext>
            </a:extLst>
          </p:cNvPr>
          <p:cNvSpPr/>
          <p:nvPr/>
        </p:nvSpPr>
        <p:spPr>
          <a:xfrm>
            <a:off x="3177493" y="1255033"/>
            <a:ext cx="2880000" cy="5616000"/>
          </a:xfrm>
          <a:prstGeom prst="can">
            <a:avLst/>
          </a:prstGeom>
          <a:noFill/>
          <a:ln w="28575">
            <a:solidFill>
              <a:srgbClr val="002060"/>
            </a:solidFill>
          </a:ln>
          <a:effectLst>
            <a:outerShdw dir="16080000" sy="23000" kx="1200000" algn="br" rotWithShape="0">
              <a:srgbClr val="FF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3200" b="1" dirty="0">
                <a:solidFill>
                  <a:srgbClr val="0070C0"/>
                </a:solidFill>
                <a:cs typeface="B Badr" panose="00000400000000000000" pitchFamily="2" charset="-78"/>
              </a:rPr>
              <a:t>اگر یک عدد دو معدود مختلف داشت، در مقوله تذکیر و تأنیث به اولین معدود نگاه می کنیم.</a:t>
            </a:r>
          </a:p>
          <a:p>
            <a:pPr algn="justLow" rtl="1"/>
            <a:r>
              <a:rPr lang="fa-IR" sz="3200" b="1" dirty="0">
                <a:solidFill>
                  <a:srgbClr val="0070C0"/>
                </a:solidFill>
                <a:cs typeface="B Badr" panose="00000400000000000000" pitchFamily="2" charset="-78"/>
              </a:rPr>
              <a:t>مانند: ثلاثه رجالٍ و نساءٍ(به رجال نظر کردیم و ثلاثه را مؤنث می آوریم.)</a:t>
            </a:r>
          </a:p>
        </p:txBody>
      </p:sp>
      <p:sp>
        <p:nvSpPr>
          <p:cNvPr id="60" name="Cylinder 59">
            <a:extLst>
              <a:ext uri="{FF2B5EF4-FFF2-40B4-BE49-F238E27FC236}">
                <a16:creationId xmlns="" xmlns:a16="http://schemas.microsoft.com/office/drawing/2014/main" id="{86FC4FCF-8868-4EBD-AB60-FDF0CD215322}"/>
              </a:ext>
            </a:extLst>
          </p:cNvPr>
          <p:cNvSpPr/>
          <p:nvPr/>
        </p:nvSpPr>
        <p:spPr>
          <a:xfrm>
            <a:off x="139899" y="1242000"/>
            <a:ext cx="2880000" cy="5616000"/>
          </a:xfrm>
          <a:prstGeom prst="can">
            <a:avLst/>
          </a:prstGeom>
          <a:noFill/>
          <a:ln w="28575">
            <a:solidFill>
              <a:srgbClr val="002060"/>
            </a:solidFill>
          </a:ln>
          <a:effectLst>
            <a:outerShdw dir="16080000" sy="23000" kx="1200000" algn="br" rotWithShape="0">
              <a:srgbClr val="FF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600" dirty="0">
                <a:solidFill>
                  <a:srgbClr val="0070C0"/>
                </a:solidFill>
                <a:cs typeface="B Badr" panose="00000400000000000000" pitchFamily="2" charset="-78"/>
              </a:rPr>
              <a:t>اگر معدود، اسم جمع یا اسم جنس جمعیّ باشد، در بسیاری از موارد به وسیله«مِن</a:t>
            </a:r>
            <a:r>
              <a:rPr lang="fa-IR" sz="4400" dirty="0">
                <a:solidFill>
                  <a:srgbClr val="0070C0"/>
                </a:solidFill>
                <a:cs typeface="B Badr" panose="00000400000000000000" pitchFamily="2" charset="-78"/>
              </a:rPr>
              <a:t>»</a:t>
            </a:r>
            <a:r>
              <a:rPr lang="fa-IR" sz="3600" dirty="0">
                <a:solidFill>
                  <a:srgbClr val="0070C0"/>
                </a:solidFill>
                <a:cs typeface="B Badr" panose="00000400000000000000" pitchFamily="2" charset="-78"/>
              </a:rPr>
              <a:t> مجرور می گردد. </a:t>
            </a:r>
            <a:r>
              <a:rPr lang="fa-IR" sz="3200" dirty="0">
                <a:solidFill>
                  <a:srgbClr val="C00000"/>
                </a:solidFill>
                <a:cs typeface="B Badr" panose="00000400000000000000" pitchFamily="2" charset="-78"/>
              </a:rPr>
              <a:t>مانند: اربعۀٌ من القوم</a:t>
            </a:r>
          </a:p>
        </p:txBody>
      </p:sp>
      <p:sp>
        <p:nvSpPr>
          <p:cNvPr id="65" name="Cube 64">
            <a:extLst>
              <a:ext uri="{FF2B5EF4-FFF2-40B4-BE49-F238E27FC236}">
                <a16:creationId xmlns="" xmlns:a16="http://schemas.microsoft.com/office/drawing/2014/main" id="{D40B3B1B-84AE-413C-90B3-72F875BD4B57}"/>
              </a:ext>
            </a:extLst>
          </p:cNvPr>
          <p:cNvSpPr/>
          <p:nvPr/>
        </p:nvSpPr>
        <p:spPr>
          <a:xfrm>
            <a:off x="10096206" y="747324"/>
            <a:ext cx="1053885" cy="494676"/>
          </a:xfrm>
          <a:prstGeom prst="cube">
            <a:avLst>
              <a:gd name="adj" fmla="val 15601"/>
            </a:avLst>
          </a:prstGeom>
          <a:noFill/>
          <a:ln>
            <a:solidFill>
              <a:srgbClr val="002060"/>
            </a:solidFill>
          </a:ln>
          <a:effectLst>
            <a:outerShdw dir="16080000" sy="23000" kx="1200000" algn="br" rotWithShape="0">
              <a:srgbClr val="FF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u="sng" dirty="0">
                <a:solidFill>
                  <a:srgbClr val="002060"/>
                </a:solidFill>
                <a:cs typeface="B Titr" panose="00000700000000000000" pitchFamily="2" charset="-78"/>
              </a:rPr>
              <a:t>1</a:t>
            </a:r>
          </a:p>
        </p:txBody>
      </p:sp>
      <p:sp>
        <p:nvSpPr>
          <p:cNvPr id="66" name="Cube 65">
            <a:extLst>
              <a:ext uri="{FF2B5EF4-FFF2-40B4-BE49-F238E27FC236}">
                <a16:creationId xmlns="" xmlns:a16="http://schemas.microsoft.com/office/drawing/2014/main" id="{6A76C176-7812-4C80-AD5C-F9207221A16D}"/>
              </a:ext>
            </a:extLst>
          </p:cNvPr>
          <p:cNvSpPr/>
          <p:nvPr/>
        </p:nvSpPr>
        <p:spPr>
          <a:xfrm>
            <a:off x="7048061" y="747324"/>
            <a:ext cx="1053885" cy="494676"/>
          </a:xfrm>
          <a:prstGeom prst="cube">
            <a:avLst>
              <a:gd name="adj" fmla="val 15601"/>
            </a:avLst>
          </a:prstGeom>
          <a:noFill/>
          <a:ln>
            <a:solidFill>
              <a:srgbClr val="002060"/>
            </a:solidFill>
          </a:ln>
          <a:effectLst>
            <a:outerShdw dir="16080000" sy="23000" kx="1200000" algn="br" rotWithShape="0">
              <a:srgbClr val="FF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u="sng" dirty="0">
                <a:solidFill>
                  <a:srgbClr val="002060"/>
                </a:solidFill>
                <a:cs typeface="B Titr" panose="00000700000000000000" pitchFamily="2" charset="-78"/>
              </a:rPr>
              <a:t>2</a:t>
            </a:r>
          </a:p>
        </p:txBody>
      </p:sp>
      <p:sp>
        <p:nvSpPr>
          <p:cNvPr id="67" name="Cube 66">
            <a:extLst>
              <a:ext uri="{FF2B5EF4-FFF2-40B4-BE49-F238E27FC236}">
                <a16:creationId xmlns="" xmlns:a16="http://schemas.microsoft.com/office/drawing/2014/main" id="{5DE42B9D-F88B-4707-948C-93F74F67F960}"/>
              </a:ext>
            </a:extLst>
          </p:cNvPr>
          <p:cNvSpPr/>
          <p:nvPr/>
        </p:nvSpPr>
        <p:spPr>
          <a:xfrm>
            <a:off x="4091833" y="725665"/>
            <a:ext cx="1053885" cy="494676"/>
          </a:xfrm>
          <a:prstGeom prst="cube">
            <a:avLst>
              <a:gd name="adj" fmla="val 15601"/>
            </a:avLst>
          </a:prstGeom>
          <a:noFill/>
          <a:ln>
            <a:solidFill>
              <a:srgbClr val="002060"/>
            </a:solidFill>
          </a:ln>
          <a:effectLst>
            <a:outerShdw dir="16080000" sy="23000" kx="1200000" algn="br" rotWithShape="0">
              <a:srgbClr val="FF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u="sng" dirty="0">
                <a:solidFill>
                  <a:srgbClr val="002060"/>
                </a:solidFill>
                <a:cs typeface="B Titr" panose="00000700000000000000" pitchFamily="2" charset="-78"/>
              </a:rPr>
              <a:t>3</a:t>
            </a:r>
          </a:p>
        </p:txBody>
      </p:sp>
      <p:sp>
        <p:nvSpPr>
          <p:cNvPr id="68" name="Cube 67">
            <a:extLst>
              <a:ext uri="{FF2B5EF4-FFF2-40B4-BE49-F238E27FC236}">
                <a16:creationId xmlns="" xmlns:a16="http://schemas.microsoft.com/office/drawing/2014/main" id="{AFC19903-C6D9-445A-A707-5524E9D4C9E2}"/>
              </a:ext>
            </a:extLst>
          </p:cNvPr>
          <p:cNvSpPr/>
          <p:nvPr/>
        </p:nvSpPr>
        <p:spPr>
          <a:xfrm>
            <a:off x="1125856" y="725665"/>
            <a:ext cx="1053885" cy="494676"/>
          </a:xfrm>
          <a:prstGeom prst="cube">
            <a:avLst>
              <a:gd name="adj" fmla="val 15601"/>
            </a:avLst>
          </a:prstGeom>
          <a:noFill/>
          <a:ln>
            <a:solidFill>
              <a:srgbClr val="002060"/>
            </a:solidFill>
          </a:ln>
          <a:effectLst>
            <a:outerShdw dir="16080000" sy="23000" kx="1200000" algn="br" rotWithShape="0">
              <a:srgbClr val="FF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u="sng" dirty="0">
                <a:solidFill>
                  <a:srgbClr val="0070C0"/>
                </a:solidFill>
                <a:cs typeface="B Titr" panose="00000700000000000000" pitchFamily="2" charset="-78"/>
              </a:rPr>
              <a:t>4</a:t>
            </a:r>
          </a:p>
        </p:txBody>
      </p:sp>
    </p:spTree>
    <p:extLst>
      <p:ext uri="{BB962C8B-B14F-4D97-AF65-F5344CB8AC3E}">
        <p14:creationId xmlns:p14="http://schemas.microsoft.com/office/powerpoint/2010/main" val="261931717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ox(ou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box(out)">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down)">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box(out)">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down)">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ox(out)">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down)">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box(out)">
                                      <p:cBhvr>
                                        <p:cTn id="42" dur="500"/>
                                        <p:tgtEl>
                                          <p:spTgt spid="6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ipe(down)">
                                      <p:cBhvr>
                                        <p:cTn id="4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3" grpId="0" animBg="1"/>
      <p:bldP spid="58" grpId="0" animBg="1"/>
      <p:bldP spid="59" grpId="0" animBg="1"/>
      <p:bldP spid="60" grpId="0" animBg="1"/>
      <p:bldP spid="65" grpId="0" animBg="1"/>
      <p:bldP spid="66" grpId="0" animBg="1"/>
      <p:bldP spid="67" grpId="0" animBg="1"/>
      <p:bldP spid="68"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bbon: Tilted Up 4">
            <a:extLst>
              <a:ext uri="{FF2B5EF4-FFF2-40B4-BE49-F238E27FC236}">
                <a16:creationId xmlns="" xmlns:a16="http://schemas.microsoft.com/office/drawing/2014/main" id="{22315C12-D62A-4297-B1A3-9150403B738D}"/>
              </a:ext>
            </a:extLst>
          </p:cNvPr>
          <p:cNvSpPr/>
          <p:nvPr/>
        </p:nvSpPr>
        <p:spPr>
          <a:xfrm>
            <a:off x="4213772" y="0"/>
            <a:ext cx="3837482" cy="494676"/>
          </a:xfrm>
          <a:prstGeom prst="ribbon2">
            <a:avLst/>
          </a:prstGeom>
          <a:solidFill>
            <a:srgbClr val="00B0F0"/>
          </a:solidFill>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4000" dirty="0">
                <a:solidFill>
                  <a:schemeClr val="bg1"/>
                </a:solidFill>
                <a:cs typeface="B Badr" panose="00000400000000000000" pitchFamily="2" charset="-78"/>
              </a:rPr>
              <a:t>عدد</a:t>
            </a:r>
          </a:p>
        </p:txBody>
      </p:sp>
      <p:sp>
        <p:nvSpPr>
          <p:cNvPr id="48" name="Rectangle: Rounded Corners 47">
            <a:extLst>
              <a:ext uri="{FF2B5EF4-FFF2-40B4-BE49-F238E27FC236}">
                <a16:creationId xmlns="" xmlns:a16="http://schemas.microsoft.com/office/drawing/2014/main" id="{76708B1D-0118-459A-9826-8069A77A2FB5}"/>
              </a:ext>
            </a:extLst>
          </p:cNvPr>
          <p:cNvSpPr/>
          <p:nvPr/>
        </p:nvSpPr>
        <p:spPr>
          <a:xfrm>
            <a:off x="5471410" y="494676"/>
            <a:ext cx="1349115" cy="4946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002060"/>
                </a:solidFill>
                <a:cs typeface="B Badr" panose="00000400000000000000" pitchFamily="2" charset="-78"/>
              </a:rPr>
              <a:t>نکات</a:t>
            </a:r>
          </a:p>
        </p:txBody>
      </p:sp>
      <p:sp>
        <p:nvSpPr>
          <p:cNvPr id="61" name="Cylinder 60">
            <a:extLst>
              <a:ext uri="{FF2B5EF4-FFF2-40B4-BE49-F238E27FC236}">
                <a16:creationId xmlns="" xmlns:a16="http://schemas.microsoft.com/office/drawing/2014/main" id="{9457E754-3A51-4DD0-972F-9680B13C206E}"/>
              </a:ext>
            </a:extLst>
          </p:cNvPr>
          <p:cNvSpPr/>
          <p:nvPr/>
        </p:nvSpPr>
        <p:spPr>
          <a:xfrm>
            <a:off x="9201358" y="1160210"/>
            <a:ext cx="2880000" cy="5616000"/>
          </a:xfrm>
          <a:prstGeom prst="can">
            <a:avLst/>
          </a:prstGeom>
          <a:noFill/>
          <a:ln w="28575">
            <a:solidFill>
              <a:srgbClr val="002060"/>
            </a:solidFill>
          </a:ln>
          <a:effectLst>
            <a:outerShdw dir="18900000" sy="23000" kx="-1200000" algn="bl" rotWithShape="0">
              <a:srgbClr val="FF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fa-IR" sz="3600" dirty="0">
                <a:solidFill>
                  <a:srgbClr val="002060"/>
                </a:solidFill>
                <a:cs typeface="B Badr" panose="00000400000000000000" pitchFamily="2" charset="-78"/>
              </a:rPr>
              <a:t>بضع و بضعۀ بر تعداد ما بین </a:t>
            </a:r>
            <a:r>
              <a:rPr lang="fa-IR" sz="3600" u="sng" dirty="0">
                <a:solidFill>
                  <a:srgbClr val="002060"/>
                </a:solidFill>
                <a:cs typeface="B Badr" panose="00000400000000000000" pitchFamily="2" charset="-78"/>
              </a:rPr>
              <a:t>3</a:t>
            </a:r>
            <a:r>
              <a:rPr lang="fa-IR" sz="3600" dirty="0">
                <a:solidFill>
                  <a:srgbClr val="002060"/>
                </a:solidFill>
                <a:cs typeface="B Badr" panose="00000400000000000000" pitchFamily="2" charset="-78"/>
              </a:rPr>
              <a:t> تا </a:t>
            </a:r>
            <a:r>
              <a:rPr lang="fa-IR" sz="3600" u="sng" dirty="0">
                <a:solidFill>
                  <a:srgbClr val="002060"/>
                </a:solidFill>
                <a:cs typeface="B Badr" panose="00000400000000000000" pitchFamily="2" charset="-78"/>
              </a:rPr>
              <a:t>13</a:t>
            </a:r>
            <a:r>
              <a:rPr lang="fa-IR" sz="3600" dirty="0">
                <a:solidFill>
                  <a:srgbClr val="002060"/>
                </a:solidFill>
                <a:cs typeface="B Badr" panose="00000400000000000000" pitchFamily="2" charset="-78"/>
              </a:rPr>
              <a:t> است و دقیقاً از همه جهات حکم ثلاث تا عشر را دارد. </a:t>
            </a:r>
          </a:p>
          <a:p>
            <a:pPr algn="ctr" rtl="1"/>
            <a:r>
              <a:rPr lang="fa-IR" sz="3200" dirty="0">
                <a:solidFill>
                  <a:srgbClr val="C00000"/>
                </a:solidFill>
                <a:cs typeface="B Badr" panose="00000400000000000000" pitchFamily="2" charset="-78"/>
              </a:rPr>
              <a:t>مانند:</a:t>
            </a:r>
            <a:r>
              <a:rPr lang="fa-IR" sz="3200" dirty="0">
                <a:solidFill>
                  <a:srgbClr val="C00000"/>
                </a:solidFill>
                <a:latin typeface="Microsoft Uighur" panose="02000000000000000000" pitchFamily="2" charset="-78"/>
                <a:cs typeface="B Badr" panose="00000400000000000000" pitchFamily="2" charset="-78"/>
              </a:rPr>
              <a:t>بِضعَة رجالٍ.</a:t>
            </a:r>
            <a:endParaRPr lang="fa-IR" sz="3200" dirty="0">
              <a:solidFill>
                <a:srgbClr val="C00000"/>
              </a:solidFill>
              <a:cs typeface="B Badr" panose="00000400000000000000" pitchFamily="2" charset="-78"/>
            </a:endParaRPr>
          </a:p>
        </p:txBody>
      </p:sp>
      <p:sp>
        <p:nvSpPr>
          <p:cNvPr id="62" name="Cylinder 61">
            <a:extLst>
              <a:ext uri="{FF2B5EF4-FFF2-40B4-BE49-F238E27FC236}">
                <a16:creationId xmlns="" xmlns:a16="http://schemas.microsoft.com/office/drawing/2014/main" id="{64598788-C8BC-4A7F-BE4D-5F37F3B235D8}"/>
              </a:ext>
            </a:extLst>
          </p:cNvPr>
          <p:cNvSpPr/>
          <p:nvPr/>
        </p:nvSpPr>
        <p:spPr>
          <a:xfrm>
            <a:off x="6189583" y="1160210"/>
            <a:ext cx="2880000" cy="5616000"/>
          </a:xfrm>
          <a:prstGeom prst="can">
            <a:avLst/>
          </a:prstGeom>
          <a:noFill/>
          <a:ln w="28575">
            <a:solidFill>
              <a:srgbClr val="002060"/>
            </a:solidFill>
          </a:ln>
          <a:effectLst>
            <a:outerShdw dir="18900000" sy="23000" kx="-1200000" algn="bl" rotWithShape="0">
              <a:srgbClr val="FF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fa-IR" sz="3200" dirty="0">
                <a:solidFill>
                  <a:srgbClr val="002060"/>
                </a:solidFill>
                <a:cs typeface="B Badr" panose="00000400000000000000" pitchFamily="2" charset="-78"/>
              </a:rPr>
              <a:t>لفظ</a:t>
            </a:r>
            <a:r>
              <a:rPr lang="fa-IR" sz="3200" dirty="0">
                <a:solidFill>
                  <a:schemeClr val="bg1"/>
                </a:solidFill>
                <a:cs typeface="B Badr" panose="00000400000000000000" pitchFamily="2" charset="-78"/>
              </a:rPr>
              <a:t> </a:t>
            </a:r>
            <a:r>
              <a:rPr lang="fa-IR" sz="3200" dirty="0">
                <a:solidFill>
                  <a:srgbClr val="C00000"/>
                </a:solidFill>
                <a:cs typeface="B Badr" panose="00000400000000000000" pitchFamily="2" charset="-78"/>
              </a:rPr>
              <a:t>«نَیَّف» </a:t>
            </a:r>
            <a:r>
              <a:rPr lang="fa-IR" sz="3200" dirty="0">
                <a:solidFill>
                  <a:srgbClr val="002060"/>
                </a:solidFill>
                <a:cs typeface="B Badr" panose="00000400000000000000" pitchFamily="2" charset="-78"/>
              </a:rPr>
              <a:t>برای این می آید که ما بین دو دهگان را برساند.</a:t>
            </a:r>
          </a:p>
          <a:p>
            <a:pPr algn="ctr" rtl="1"/>
            <a:r>
              <a:rPr lang="fa-IR" sz="3200" dirty="0">
                <a:solidFill>
                  <a:srgbClr val="002060"/>
                </a:solidFill>
                <a:cs typeface="B Badr" panose="00000400000000000000" pitchFamily="2" charset="-78"/>
              </a:rPr>
              <a:t>(زیر دهتا </a:t>
            </a:r>
            <a:r>
              <a:rPr lang="fa-IR" sz="3600" dirty="0">
                <a:solidFill>
                  <a:srgbClr val="002060"/>
                </a:solidFill>
                <a:cs typeface="B Badr" panose="00000400000000000000" pitchFamily="2" charset="-78"/>
              </a:rPr>
              <a:t>= </a:t>
            </a:r>
            <a:r>
              <a:rPr lang="fa-IR" sz="3200" dirty="0">
                <a:solidFill>
                  <a:srgbClr val="002060"/>
                </a:solidFill>
                <a:cs typeface="B Badr" panose="00000400000000000000" pitchFamily="2" charset="-78"/>
              </a:rPr>
              <a:t>أندی)</a:t>
            </a:r>
          </a:p>
          <a:p>
            <a:pPr algn="just" rtl="1"/>
            <a:endParaRPr lang="fa-IR" sz="3200" dirty="0">
              <a:solidFill>
                <a:schemeClr val="bg1"/>
              </a:solidFill>
              <a:cs typeface="B Badr" panose="00000400000000000000" pitchFamily="2" charset="-78"/>
            </a:endParaRPr>
          </a:p>
          <a:p>
            <a:pPr algn="just" rtl="1"/>
            <a:r>
              <a:rPr lang="fa-IR" sz="2800" dirty="0">
                <a:solidFill>
                  <a:srgbClr val="C00000"/>
                </a:solidFill>
                <a:cs typeface="B Badr" panose="00000400000000000000" pitchFamily="2" charset="-78"/>
              </a:rPr>
              <a:t>مانند: عشرون و نیِّف بیست و چندتا (به سی تا نمی رسد.)</a:t>
            </a:r>
          </a:p>
        </p:txBody>
      </p:sp>
      <p:sp>
        <p:nvSpPr>
          <p:cNvPr id="63" name="Cylinder 62">
            <a:extLst>
              <a:ext uri="{FF2B5EF4-FFF2-40B4-BE49-F238E27FC236}">
                <a16:creationId xmlns="" xmlns:a16="http://schemas.microsoft.com/office/drawing/2014/main" id="{68093D15-1C31-4284-B2E0-8D07B9D20DB7}"/>
              </a:ext>
            </a:extLst>
          </p:cNvPr>
          <p:cNvSpPr/>
          <p:nvPr/>
        </p:nvSpPr>
        <p:spPr>
          <a:xfrm>
            <a:off x="3082559" y="1160210"/>
            <a:ext cx="2880000" cy="5616000"/>
          </a:xfrm>
          <a:prstGeom prst="can">
            <a:avLst/>
          </a:prstGeom>
          <a:noFill/>
          <a:ln w="28575">
            <a:solidFill>
              <a:srgbClr val="002060"/>
            </a:solidFill>
          </a:ln>
          <a:effectLst>
            <a:outerShdw dir="18900000" sy="23000" kx="-1200000" algn="bl" rotWithShape="0">
              <a:srgbClr val="FF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800" dirty="0">
                <a:solidFill>
                  <a:srgbClr val="002060"/>
                </a:solidFill>
                <a:cs typeface="B Badr" panose="00000400000000000000" pitchFamily="2" charset="-78"/>
              </a:rPr>
              <a:t>لفظ </a:t>
            </a:r>
            <a:r>
              <a:rPr lang="fa-IR" sz="2800" dirty="0">
                <a:solidFill>
                  <a:srgbClr val="002060"/>
                </a:solidFill>
                <a:latin typeface="Times New Roman" panose="02020503050405090304" pitchFamily="18" charset="0"/>
                <a:cs typeface="B Badr" panose="00000400000000000000" pitchFamily="2" charset="-78"/>
              </a:rPr>
              <a:t>"ثمانی" اگر اضافه (به مؤنّث) شود، اعراب منقوص (</a:t>
            </a:r>
            <a:r>
              <a:rPr lang="fa-IR" sz="2800" dirty="0">
                <a:solidFill>
                  <a:srgbClr val="FF0000"/>
                </a:solidFill>
                <a:latin typeface="Times New Roman" panose="02020503050405090304" pitchFamily="18" charset="0"/>
                <a:cs typeface="B Badr" panose="00000400000000000000" pitchFamily="2" charset="-78"/>
              </a:rPr>
              <a:t>نصب ظاهری، رفع و جرّ تقدیری</a:t>
            </a:r>
            <a:r>
              <a:rPr lang="fa-IR" sz="2800" dirty="0">
                <a:solidFill>
                  <a:srgbClr val="002060"/>
                </a:solidFill>
                <a:latin typeface="Times New Roman" panose="02020503050405090304" pitchFamily="18" charset="0"/>
                <a:cs typeface="B Badr" panose="00000400000000000000" pitchFamily="2" charset="-78"/>
              </a:rPr>
              <a:t>) را می گیرد ولی اگر اضافه نشود،اعراب غیر</a:t>
            </a:r>
            <a:r>
              <a:rPr lang="fa-IR" sz="2800" dirty="0">
                <a:solidFill>
                  <a:srgbClr val="002060"/>
                </a:solidFill>
                <a:cs typeface="B Badr" panose="00000400000000000000" pitchFamily="2" charset="-78"/>
              </a:rPr>
              <a:t>منصرف (</a:t>
            </a:r>
            <a:r>
              <a:rPr lang="fa-IR" sz="2800" dirty="0">
                <a:solidFill>
                  <a:srgbClr val="FF0000"/>
                </a:solidFill>
                <a:cs typeface="B Badr" panose="00000400000000000000" pitchFamily="2" charset="-78"/>
              </a:rPr>
              <a:t>جر به فتحه-تنوین تمکن هم نمی گیرد</a:t>
            </a:r>
            <a:r>
              <a:rPr lang="fa-IR" sz="2800" dirty="0">
                <a:solidFill>
                  <a:srgbClr val="002060"/>
                </a:solidFill>
                <a:cs typeface="B Badr" panose="00000400000000000000" pitchFamily="2" charset="-78"/>
              </a:rPr>
              <a:t>)را می گیرد(زیرا </a:t>
            </a:r>
            <a:r>
              <a:rPr lang="fa-IR" sz="2800" dirty="0">
                <a:solidFill>
                  <a:srgbClr val="0070C0"/>
                </a:solidFill>
                <a:cs typeface="B Badr" panose="00000400000000000000" pitchFamily="2" charset="-78"/>
              </a:rPr>
              <a:t>از صیغه های منتهی المجموع است</a:t>
            </a:r>
            <a:r>
              <a:rPr lang="fa-IR" sz="2800" dirty="0">
                <a:solidFill>
                  <a:srgbClr val="002060"/>
                </a:solidFill>
                <a:cs typeface="B Badr" panose="00000400000000000000" pitchFamily="2" charset="-78"/>
              </a:rPr>
              <a:t>).</a:t>
            </a:r>
          </a:p>
        </p:txBody>
      </p:sp>
      <p:sp>
        <p:nvSpPr>
          <p:cNvPr id="69" name="Cube 68">
            <a:extLst>
              <a:ext uri="{FF2B5EF4-FFF2-40B4-BE49-F238E27FC236}">
                <a16:creationId xmlns="" xmlns:a16="http://schemas.microsoft.com/office/drawing/2014/main" id="{B4541815-71AB-48BD-A569-CFC157ACB649}"/>
              </a:ext>
            </a:extLst>
          </p:cNvPr>
          <p:cNvSpPr/>
          <p:nvPr/>
        </p:nvSpPr>
        <p:spPr>
          <a:xfrm>
            <a:off x="10118944" y="645548"/>
            <a:ext cx="1053885" cy="494676"/>
          </a:xfrm>
          <a:prstGeom prst="cube">
            <a:avLst>
              <a:gd name="adj" fmla="val 15601"/>
            </a:avLst>
          </a:prstGeom>
          <a:noFill/>
          <a:ln>
            <a:solidFill>
              <a:srgbClr val="002060"/>
            </a:solidFill>
          </a:ln>
          <a:effectLst>
            <a:outerShdw dir="18900000" sy="23000" kx="-1200000" algn="bl" rotWithShape="0">
              <a:srgbClr val="FF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u="sng" dirty="0">
                <a:solidFill>
                  <a:srgbClr val="002060"/>
                </a:solidFill>
                <a:cs typeface="B Titr" panose="00000700000000000000" pitchFamily="2" charset="-78"/>
              </a:rPr>
              <a:t>5</a:t>
            </a:r>
          </a:p>
        </p:txBody>
      </p:sp>
      <p:sp>
        <p:nvSpPr>
          <p:cNvPr id="70" name="Cube 69">
            <a:extLst>
              <a:ext uri="{FF2B5EF4-FFF2-40B4-BE49-F238E27FC236}">
                <a16:creationId xmlns="" xmlns:a16="http://schemas.microsoft.com/office/drawing/2014/main" id="{4B89F95B-72EF-4E3E-978D-F3057EB91081}"/>
              </a:ext>
            </a:extLst>
          </p:cNvPr>
          <p:cNvSpPr/>
          <p:nvPr/>
        </p:nvSpPr>
        <p:spPr>
          <a:xfrm>
            <a:off x="7090076" y="665534"/>
            <a:ext cx="1053885" cy="494676"/>
          </a:xfrm>
          <a:prstGeom prst="cube">
            <a:avLst>
              <a:gd name="adj" fmla="val 15601"/>
            </a:avLst>
          </a:prstGeom>
          <a:noFill/>
          <a:ln>
            <a:solidFill>
              <a:srgbClr val="002060"/>
            </a:solidFill>
          </a:ln>
          <a:effectLst>
            <a:outerShdw dir="18900000" sy="23000" kx="-1200000" algn="bl" rotWithShape="0">
              <a:srgbClr val="FF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u="sng" dirty="0">
                <a:solidFill>
                  <a:srgbClr val="002060"/>
                </a:solidFill>
                <a:cs typeface="B Titr" panose="00000700000000000000" pitchFamily="2" charset="-78"/>
              </a:rPr>
              <a:t>6</a:t>
            </a:r>
          </a:p>
        </p:txBody>
      </p:sp>
      <p:sp>
        <p:nvSpPr>
          <p:cNvPr id="71" name="Cube 70">
            <a:extLst>
              <a:ext uri="{FF2B5EF4-FFF2-40B4-BE49-F238E27FC236}">
                <a16:creationId xmlns="" xmlns:a16="http://schemas.microsoft.com/office/drawing/2014/main" id="{F86972BB-1604-45E3-B4BB-CA4B41D9FB56}"/>
              </a:ext>
            </a:extLst>
          </p:cNvPr>
          <p:cNvSpPr/>
          <p:nvPr/>
        </p:nvSpPr>
        <p:spPr>
          <a:xfrm>
            <a:off x="3973266" y="667819"/>
            <a:ext cx="1053885" cy="494676"/>
          </a:xfrm>
          <a:prstGeom prst="cube">
            <a:avLst>
              <a:gd name="adj" fmla="val 15601"/>
            </a:avLst>
          </a:prstGeom>
          <a:noFill/>
          <a:ln>
            <a:solidFill>
              <a:srgbClr val="002060"/>
            </a:solidFill>
          </a:ln>
          <a:effectLst>
            <a:outerShdw dir="18900000" sy="23000" kx="-1200000" algn="bl" rotWithShape="0">
              <a:srgbClr val="FF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u="sng" dirty="0">
                <a:solidFill>
                  <a:srgbClr val="002060"/>
                </a:solidFill>
                <a:cs typeface="B Titr" panose="00000700000000000000" pitchFamily="2" charset="-78"/>
              </a:rPr>
              <a:t>7</a:t>
            </a:r>
          </a:p>
        </p:txBody>
      </p:sp>
      <p:sp>
        <p:nvSpPr>
          <p:cNvPr id="18" name="Cylinder 17">
            <a:extLst>
              <a:ext uri="{FF2B5EF4-FFF2-40B4-BE49-F238E27FC236}">
                <a16:creationId xmlns="" xmlns:a16="http://schemas.microsoft.com/office/drawing/2014/main" id="{7F75AF9B-0B59-40B5-9D24-9C95BC5DF75E}"/>
              </a:ext>
            </a:extLst>
          </p:cNvPr>
          <p:cNvSpPr/>
          <p:nvPr/>
        </p:nvSpPr>
        <p:spPr>
          <a:xfrm>
            <a:off x="57468" y="1160210"/>
            <a:ext cx="2880000" cy="5616000"/>
          </a:xfrm>
          <a:prstGeom prst="can">
            <a:avLst/>
          </a:prstGeom>
          <a:noFill/>
          <a:ln w="28575">
            <a:solidFill>
              <a:srgbClr val="002060"/>
            </a:solidFill>
          </a:ln>
          <a:effectLst>
            <a:outerShdw dir="18900000" sy="23000" kx="-1200000" algn="bl" rotWithShape="0">
              <a:srgbClr val="FF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3200" dirty="0">
                <a:solidFill>
                  <a:srgbClr val="002060"/>
                </a:solidFill>
                <a:cs typeface="B Badr" panose="00000400000000000000" pitchFamily="2" charset="-78"/>
              </a:rPr>
              <a:t>در شمارش اعداد، ابتدا هزارگان را می آوریم، سپس صدگان، </a:t>
            </a:r>
            <a:r>
              <a:rPr lang="fa-IR" sz="3200" u="sng" dirty="0">
                <a:solidFill>
                  <a:srgbClr val="0070C0"/>
                </a:solidFill>
                <a:cs typeface="B Badr" panose="00000400000000000000" pitchFamily="2" charset="-78"/>
              </a:rPr>
              <a:t>سپس یکان و در انتها دهگان </a:t>
            </a:r>
            <a:r>
              <a:rPr lang="fa-IR" sz="3200" dirty="0">
                <a:solidFill>
                  <a:schemeClr val="bg1"/>
                </a:solidFill>
                <a:cs typeface="B Badr" panose="00000400000000000000" pitchFamily="2" charset="-78"/>
              </a:rPr>
              <a:t>را </a:t>
            </a:r>
            <a:r>
              <a:rPr lang="fa-IR" sz="3200" dirty="0">
                <a:solidFill>
                  <a:srgbClr val="002060"/>
                </a:solidFill>
                <a:cs typeface="B Badr" panose="00000400000000000000" pitchFamily="2" charset="-78"/>
              </a:rPr>
              <a:t>می آوریم:</a:t>
            </a:r>
          </a:p>
          <a:p>
            <a:pPr algn="justLow" rtl="1"/>
            <a:r>
              <a:rPr lang="fa-IR" sz="3600" dirty="0">
                <a:solidFill>
                  <a:srgbClr val="C00000"/>
                </a:solidFill>
                <a:cs typeface="B Badr" panose="00000400000000000000" pitchFamily="2" charset="-78"/>
              </a:rPr>
              <a:t>مثال: 35</a:t>
            </a:r>
            <a:r>
              <a:rPr lang="fa-IR" sz="3600" dirty="0">
                <a:solidFill>
                  <a:srgbClr val="0070C0"/>
                </a:solidFill>
                <a:cs typeface="B Badr" panose="00000400000000000000" pitchFamily="2" charset="-78"/>
              </a:rPr>
              <a:t>24</a:t>
            </a:r>
            <a:r>
              <a:rPr lang="fa-IR" sz="3600" dirty="0">
                <a:solidFill>
                  <a:srgbClr val="C00000"/>
                </a:solidFill>
                <a:cs typeface="B Badr" panose="00000400000000000000" pitchFamily="2" charset="-78"/>
              </a:rPr>
              <a:t> زن </a:t>
            </a:r>
          </a:p>
          <a:p>
            <a:pPr algn="justLow" rtl="1"/>
            <a:r>
              <a:rPr lang="fa-IR" sz="3200" dirty="0">
                <a:solidFill>
                  <a:srgbClr val="C00000"/>
                </a:solidFill>
                <a:cs typeface="B Badr" panose="00000400000000000000" pitchFamily="2" charset="-78"/>
              </a:rPr>
              <a:t>ثلاثة آلافِ و </a:t>
            </a:r>
          </a:p>
          <a:p>
            <a:pPr algn="justLow" rtl="1"/>
            <a:r>
              <a:rPr lang="fa-IR" sz="3200" dirty="0">
                <a:solidFill>
                  <a:srgbClr val="C00000"/>
                </a:solidFill>
                <a:cs typeface="B Badr" panose="00000400000000000000" pitchFamily="2" charset="-78"/>
              </a:rPr>
              <a:t>َخَمسمِائۀ </a:t>
            </a:r>
            <a:r>
              <a:rPr lang="fa-IR" sz="3200" dirty="0">
                <a:solidFill>
                  <a:srgbClr val="0070C0"/>
                </a:solidFill>
                <a:cs typeface="B Badr" panose="00000400000000000000" pitchFamily="2" charset="-78"/>
              </a:rPr>
              <a:t>وأربَعٌ و ثمانون</a:t>
            </a:r>
            <a:r>
              <a:rPr lang="fa-IR" sz="3200" dirty="0">
                <a:solidFill>
                  <a:srgbClr val="C00000"/>
                </a:solidFill>
                <a:cs typeface="B Badr" panose="00000400000000000000" pitchFamily="2" charset="-78"/>
              </a:rPr>
              <a:t> إمرا ة</a:t>
            </a:r>
          </a:p>
        </p:txBody>
      </p:sp>
      <p:sp>
        <p:nvSpPr>
          <p:cNvPr id="19" name="Cube 18">
            <a:extLst>
              <a:ext uri="{FF2B5EF4-FFF2-40B4-BE49-F238E27FC236}">
                <a16:creationId xmlns="" xmlns:a16="http://schemas.microsoft.com/office/drawing/2014/main" id="{172A9941-A78F-4B46-83C6-FBF73FAD6A3A}"/>
              </a:ext>
            </a:extLst>
          </p:cNvPr>
          <p:cNvSpPr/>
          <p:nvPr/>
        </p:nvSpPr>
        <p:spPr>
          <a:xfrm>
            <a:off x="959733" y="665534"/>
            <a:ext cx="1053885" cy="494676"/>
          </a:xfrm>
          <a:prstGeom prst="cube">
            <a:avLst>
              <a:gd name="adj" fmla="val 15601"/>
            </a:avLst>
          </a:prstGeom>
          <a:noFill/>
          <a:ln>
            <a:solidFill>
              <a:srgbClr val="002060"/>
            </a:solidFill>
          </a:ln>
          <a:effectLst>
            <a:outerShdw dir="18900000" sy="23000" kx="-1200000" algn="bl" rotWithShape="0">
              <a:srgbClr val="FF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u="sng" dirty="0">
                <a:solidFill>
                  <a:srgbClr val="002060"/>
                </a:solidFill>
                <a:cs typeface="B Titr" panose="00000700000000000000" pitchFamily="2" charset="-78"/>
              </a:rPr>
              <a:t>8</a:t>
            </a:r>
          </a:p>
        </p:txBody>
      </p:sp>
    </p:spTree>
    <p:extLst>
      <p:ext uri="{BB962C8B-B14F-4D97-AF65-F5344CB8AC3E}">
        <p14:creationId xmlns:p14="http://schemas.microsoft.com/office/powerpoint/2010/main" val="93142657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up)">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anim calcmode="lin" valueType="num">
                                      <p:cBhvr>
                                        <p:cTn id="20" dur="500" fill="hold"/>
                                        <p:tgtEl>
                                          <p:spTgt spid="70"/>
                                        </p:tgtEl>
                                        <p:attrNameLst>
                                          <p:attrName>ppt_x</p:attrName>
                                        </p:attrNameLst>
                                      </p:cBhvr>
                                      <p:tavLst>
                                        <p:tav tm="0">
                                          <p:val>
                                            <p:strVal val="#ppt_x"/>
                                          </p:val>
                                        </p:tav>
                                        <p:tav tm="100000">
                                          <p:val>
                                            <p:strVal val="#ppt_x"/>
                                          </p:val>
                                        </p:tav>
                                      </p:tavLst>
                                    </p:anim>
                                    <p:anim calcmode="lin" valueType="num">
                                      <p:cBhvr>
                                        <p:cTn id="21" dur="5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wipe(up)">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anim calcmode="lin" valueType="num">
                                      <p:cBhvr>
                                        <p:cTn id="32" dur="500" fill="hold"/>
                                        <p:tgtEl>
                                          <p:spTgt spid="71"/>
                                        </p:tgtEl>
                                        <p:attrNameLst>
                                          <p:attrName>ppt_x</p:attrName>
                                        </p:attrNameLst>
                                      </p:cBhvr>
                                      <p:tavLst>
                                        <p:tav tm="0">
                                          <p:val>
                                            <p:strVal val="#ppt_x"/>
                                          </p:val>
                                        </p:tav>
                                        <p:tav tm="100000">
                                          <p:val>
                                            <p:strVal val="#ppt_x"/>
                                          </p:val>
                                        </p:tav>
                                      </p:tavLst>
                                    </p:anim>
                                    <p:anim calcmode="lin" valueType="num">
                                      <p:cBhvr>
                                        <p:cTn id="33" dur="5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up)">
                                      <p:cBhvr>
                                        <p:cTn id="38" dur="500"/>
                                        <p:tgtEl>
                                          <p:spTgt spid="63"/>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anim calcmode="lin" valueType="num">
                                      <p:cBhvr>
                                        <p:cTn id="44" dur="500" fill="hold"/>
                                        <p:tgtEl>
                                          <p:spTgt spid="19"/>
                                        </p:tgtEl>
                                        <p:attrNameLst>
                                          <p:attrName>ppt_x</p:attrName>
                                        </p:attrNameLst>
                                      </p:cBhvr>
                                      <p:tavLst>
                                        <p:tav tm="0">
                                          <p:val>
                                            <p:strVal val="#ppt_x"/>
                                          </p:val>
                                        </p:tav>
                                        <p:tav tm="100000">
                                          <p:val>
                                            <p:strVal val="#ppt_x"/>
                                          </p:val>
                                        </p:tav>
                                      </p:tavLst>
                                    </p:anim>
                                    <p:anim calcmode="lin" valueType="num">
                                      <p:cBhvr>
                                        <p:cTn id="4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9" grpId="0" animBg="1"/>
      <p:bldP spid="70" grpId="0" animBg="1"/>
      <p:bldP spid="71" grpId="0" animBg="1"/>
      <p:bldP spid="18" grpId="0" animBg="1"/>
      <p:bldP spid="19"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bbon: Tilted Up 4">
            <a:extLst>
              <a:ext uri="{FF2B5EF4-FFF2-40B4-BE49-F238E27FC236}">
                <a16:creationId xmlns="" xmlns:a16="http://schemas.microsoft.com/office/drawing/2014/main" id="{22315C12-D62A-4297-B1A3-9150403B738D}"/>
              </a:ext>
            </a:extLst>
          </p:cNvPr>
          <p:cNvSpPr/>
          <p:nvPr/>
        </p:nvSpPr>
        <p:spPr>
          <a:xfrm>
            <a:off x="4213772" y="0"/>
            <a:ext cx="3837482" cy="494676"/>
          </a:xfrm>
          <a:prstGeom prst="ribbon2">
            <a:avLst/>
          </a:prstGeom>
          <a:solidFill>
            <a:srgbClr val="00B0F0"/>
          </a:solidFill>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4000" dirty="0">
                <a:solidFill>
                  <a:schemeClr val="bg1"/>
                </a:solidFill>
                <a:cs typeface="B Badr" panose="00000400000000000000" pitchFamily="2" charset="-78"/>
              </a:rPr>
              <a:t>عدد</a:t>
            </a:r>
          </a:p>
        </p:txBody>
      </p:sp>
      <p:sp>
        <p:nvSpPr>
          <p:cNvPr id="48" name="Rectangle: Rounded Corners 47">
            <a:extLst>
              <a:ext uri="{FF2B5EF4-FFF2-40B4-BE49-F238E27FC236}">
                <a16:creationId xmlns="" xmlns:a16="http://schemas.microsoft.com/office/drawing/2014/main" id="{76708B1D-0118-459A-9826-8069A77A2FB5}"/>
              </a:ext>
            </a:extLst>
          </p:cNvPr>
          <p:cNvSpPr/>
          <p:nvPr/>
        </p:nvSpPr>
        <p:spPr>
          <a:xfrm>
            <a:off x="4959458" y="551826"/>
            <a:ext cx="2541722" cy="494676"/>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002060"/>
                </a:solidFill>
                <a:cs typeface="B Badr" panose="00000400000000000000" pitchFamily="2" charset="-78"/>
              </a:rPr>
              <a:t>بحث «عَشَر»</a:t>
            </a:r>
          </a:p>
        </p:txBody>
      </p:sp>
      <p:sp>
        <p:nvSpPr>
          <p:cNvPr id="2" name="Rectangle: Rounded Corners 1">
            <a:extLst>
              <a:ext uri="{FF2B5EF4-FFF2-40B4-BE49-F238E27FC236}">
                <a16:creationId xmlns="" xmlns:a16="http://schemas.microsoft.com/office/drawing/2014/main" id="{DD7CC70C-7C65-47A7-A0CC-67320C2902F0}"/>
              </a:ext>
            </a:extLst>
          </p:cNvPr>
          <p:cNvSpPr/>
          <p:nvPr/>
        </p:nvSpPr>
        <p:spPr>
          <a:xfrm>
            <a:off x="7328848" y="2296733"/>
            <a:ext cx="4679755" cy="4145014"/>
          </a:xfrm>
          <a:prstGeom prst="roundRect">
            <a:avLst/>
          </a:prstGeom>
          <a:gradFill>
            <a:gsLst>
              <a:gs pos="0">
                <a:schemeClr val="accent1">
                  <a:lumMod val="5000"/>
                  <a:lumOff val="95000"/>
                </a:schemeClr>
              </a:gs>
              <a:gs pos="99000">
                <a:srgbClr val="2DFF8C"/>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4000" b="1" dirty="0">
                <a:solidFill>
                  <a:srgbClr val="002060"/>
                </a:solidFill>
                <a:cs typeface="B Badr" panose="00000400000000000000" pitchFamily="2" charset="-78"/>
              </a:rPr>
              <a:t>معادل عدد ده در زبان عربی لفظ </a:t>
            </a:r>
            <a:r>
              <a:rPr lang="fa-IR" sz="4000" b="1" dirty="0">
                <a:solidFill>
                  <a:srgbClr val="0070C0"/>
                </a:solidFill>
                <a:cs typeface="B Badr" panose="00000400000000000000" pitchFamily="2" charset="-78"/>
              </a:rPr>
              <a:t>عشر</a:t>
            </a:r>
            <a:r>
              <a:rPr lang="fa-IR" sz="4000" b="1" dirty="0">
                <a:solidFill>
                  <a:schemeClr val="bg1"/>
                </a:solidFill>
                <a:cs typeface="B Badr" panose="00000400000000000000" pitchFamily="2" charset="-78"/>
              </a:rPr>
              <a:t> </a:t>
            </a:r>
            <a:r>
              <a:rPr lang="fa-IR" sz="4000" b="1" dirty="0">
                <a:solidFill>
                  <a:srgbClr val="002060"/>
                </a:solidFill>
                <a:cs typeface="B Badr" panose="00000400000000000000" pitchFamily="2" charset="-78"/>
              </a:rPr>
              <a:t>را برای </a:t>
            </a:r>
            <a:r>
              <a:rPr lang="fa-IR" sz="4000" b="1" dirty="0">
                <a:solidFill>
                  <a:srgbClr val="0070C0"/>
                </a:solidFill>
                <a:cs typeface="B Badr" panose="00000400000000000000" pitchFamily="2" charset="-78"/>
              </a:rPr>
              <a:t>مؤنّث</a:t>
            </a:r>
            <a:r>
              <a:rPr lang="fa-IR" sz="4000" b="1" dirty="0">
                <a:solidFill>
                  <a:schemeClr val="bg1"/>
                </a:solidFill>
                <a:cs typeface="B Badr" panose="00000400000000000000" pitchFamily="2" charset="-78"/>
              </a:rPr>
              <a:t> </a:t>
            </a:r>
            <a:r>
              <a:rPr lang="fa-IR" sz="4000" b="1" dirty="0">
                <a:solidFill>
                  <a:srgbClr val="002060"/>
                </a:solidFill>
                <a:cs typeface="B Badr" panose="00000400000000000000" pitchFamily="2" charset="-78"/>
              </a:rPr>
              <a:t>(برعکس) و لفظ </a:t>
            </a:r>
            <a:r>
              <a:rPr lang="fa-IR" sz="4000" b="1" dirty="0">
                <a:solidFill>
                  <a:schemeClr val="bg1"/>
                </a:solidFill>
                <a:latin typeface="Microsoft Uighur" panose="02000000000000000000" pitchFamily="2" charset="-78"/>
                <a:cs typeface="B Badr" panose="00000400000000000000" pitchFamily="2" charset="-78"/>
              </a:rPr>
              <a:t>(</a:t>
            </a:r>
            <a:r>
              <a:rPr lang="fa-IR" sz="4000" b="1" dirty="0">
                <a:solidFill>
                  <a:srgbClr val="FF0000"/>
                </a:solidFill>
                <a:latin typeface="Microsoft Uighur" panose="02000000000000000000" pitchFamily="2" charset="-78"/>
                <a:cs typeface="B Badr" panose="00000400000000000000" pitchFamily="2" charset="-78"/>
              </a:rPr>
              <a:t>عشرة</a:t>
            </a:r>
            <a:r>
              <a:rPr lang="fa-IR" sz="4000" b="1" dirty="0">
                <a:solidFill>
                  <a:srgbClr val="002060"/>
                </a:solidFill>
                <a:latin typeface="Microsoft Uighur" panose="02000000000000000000" pitchFamily="2" charset="-78"/>
                <a:cs typeface="B Badr" panose="00000400000000000000" pitchFamily="2" charset="-78"/>
              </a:rPr>
              <a:t>)را برای </a:t>
            </a:r>
            <a:r>
              <a:rPr lang="fa-IR" sz="4000" b="1" dirty="0">
                <a:solidFill>
                  <a:srgbClr val="FF0000"/>
                </a:solidFill>
                <a:latin typeface="Microsoft Uighur" panose="02000000000000000000" pitchFamily="2" charset="-78"/>
                <a:cs typeface="B Badr" panose="00000400000000000000" pitchFamily="2" charset="-78"/>
              </a:rPr>
              <a:t>مذکّ</a:t>
            </a:r>
            <a:r>
              <a:rPr lang="fa-IR" sz="4000" b="1" dirty="0">
                <a:solidFill>
                  <a:srgbClr val="002060"/>
                </a:solidFill>
                <a:latin typeface="Microsoft Uighur" panose="02000000000000000000" pitchFamily="2" charset="-78"/>
                <a:cs typeface="B Badr" panose="00000400000000000000" pitchFamily="2" charset="-78"/>
              </a:rPr>
              <a:t>ر(برعکس)قرار داده اند</a:t>
            </a:r>
          </a:p>
        </p:txBody>
      </p:sp>
      <p:sp>
        <p:nvSpPr>
          <p:cNvPr id="16" name="Rectangle: Rounded Corners 15">
            <a:extLst>
              <a:ext uri="{FF2B5EF4-FFF2-40B4-BE49-F238E27FC236}">
                <a16:creationId xmlns="" xmlns:a16="http://schemas.microsoft.com/office/drawing/2014/main" id="{C1FE580B-612B-40B0-9762-1F8122E3F0F9}"/>
              </a:ext>
            </a:extLst>
          </p:cNvPr>
          <p:cNvSpPr/>
          <p:nvPr/>
        </p:nvSpPr>
        <p:spPr>
          <a:xfrm>
            <a:off x="183397" y="2296732"/>
            <a:ext cx="5643966" cy="4145015"/>
          </a:xfrm>
          <a:prstGeom prst="roundRect">
            <a:avLst/>
          </a:prstGeom>
          <a:gradFill>
            <a:gsLst>
              <a:gs pos="0">
                <a:schemeClr val="accent1">
                  <a:lumMod val="5000"/>
                  <a:lumOff val="95000"/>
                </a:schemeClr>
              </a:gs>
              <a:gs pos="99000">
                <a:srgbClr val="2DFF8C"/>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4000" b="1" dirty="0">
                <a:solidFill>
                  <a:srgbClr val="002060"/>
                </a:solidFill>
                <a:cs typeface="B Badr" panose="00000400000000000000" pitchFamily="2" charset="-78"/>
              </a:rPr>
              <a:t>ولی در </a:t>
            </a:r>
            <a:r>
              <a:rPr lang="fa-IR" sz="4000" b="1" u="sng" dirty="0">
                <a:solidFill>
                  <a:srgbClr val="FF0000"/>
                </a:solidFill>
                <a:cs typeface="B Badr" panose="00000400000000000000" pitchFamily="2" charset="-78"/>
              </a:rPr>
              <a:t>یازده تا نوزده </a:t>
            </a:r>
            <a:r>
              <a:rPr lang="fa-IR" sz="4000" b="1" dirty="0">
                <a:solidFill>
                  <a:srgbClr val="002060"/>
                </a:solidFill>
                <a:cs typeface="B Badr" panose="00000400000000000000" pitchFamily="2" charset="-78"/>
              </a:rPr>
              <a:t>که لفظ (عشر) یکی از اجزاء ترکیب می باشد، </a:t>
            </a:r>
            <a:r>
              <a:rPr lang="fa-IR" sz="4000" b="1" dirty="0">
                <a:solidFill>
                  <a:schemeClr val="bg1"/>
                </a:solidFill>
                <a:cs typeface="B Badr" panose="00000400000000000000" pitchFamily="2" charset="-78"/>
              </a:rPr>
              <a:t>(</a:t>
            </a:r>
            <a:r>
              <a:rPr lang="fa-IR" sz="4000" b="1" dirty="0">
                <a:solidFill>
                  <a:srgbClr val="FF0000"/>
                </a:solidFill>
                <a:cs typeface="B Badr" panose="00000400000000000000" pitchFamily="2" charset="-78"/>
              </a:rPr>
              <a:t>عشر برای مذکّر </a:t>
            </a:r>
            <a:r>
              <a:rPr lang="fa-IR" sz="4000" b="1" dirty="0">
                <a:solidFill>
                  <a:srgbClr val="002060"/>
                </a:solidFill>
                <a:cs typeface="B Badr" panose="00000400000000000000" pitchFamily="2" charset="-78"/>
              </a:rPr>
              <a:t>و (</a:t>
            </a:r>
            <a:r>
              <a:rPr lang="fa-IR" sz="4000" b="1" dirty="0">
                <a:solidFill>
                  <a:srgbClr val="FF0000"/>
                </a:solidFill>
                <a:latin typeface="Microsoft Uighur" panose="02000000000000000000" pitchFamily="2" charset="-78"/>
                <a:cs typeface="B Badr" panose="00000400000000000000" pitchFamily="2" charset="-78"/>
              </a:rPr>
              <a:t>عشرة برای مؤنّث- </a:t>
            </a:r>
            <a:r>
              <a:rPr lang="fa-IR" sz="4000" b="1" i="1" u="sng" dirty="0">
                <a:solidFill>
                  <a:srgbClr val="FF0000"/>
                </a:solidFill>
                <a:latin typeface="Microsoft Uighur" panose="02000000000000000000" pitchFamily="2" charset="-78"/>
                <a:cs typeface="B Badr" panose="00000400000000000000" pitchFamily="2" charset="-78"/>
              </a:rPr>
              <a:t>طبق اصل- </a:t>
            </a:r>
            <a:r>
              <a:rPr lang="fa-IR" sz="4000" b="1" dirty="0">
                <a:solidFill>
                  <a:srgbClr val="002060"/>
                </a:solidFill>
                <a:latin typeface="Microsoft Uighur" panose="02000000000000000000" pitchFamily="2" charset="-78"/>
                <a:cs typeface="B Badr" panose="00000400000000000000" pitchFamily="2" charset="-78"/>
              </a:rPr>
              <a:t>استعمال می گردد .</a:t>
            </a:r>
            <a:endParaRPr lang="fa-IR" sz="4000" b="1" dirty="0">
              <a:solidFill>
                <a:srgbClr val="002060"/>
              </a:solidFill>
              <a:cs typeface="B Badr" panose="00000400000000000000" pitchFamily="2" charset="-78"/>
            </a:endParaRPr>
          </a:p>
        </p:txBody>
      </p:sp>
      <p:sp>
        <p:nvSpPr>
          <p:cNvPr id="9" name="Flowchart: Merge 8">
            <a:extLst>
              <a:ext uri="{FF2B5EF4-FFF2-40B4-BE49-F238E27FC236}">
                <a16:creationId xmlns="" xmlns:a16="http://schemas.microsoft.com/office/drawing/2014/main" id="{2518E962-09F1-454F-9BC4-BFC6F228190D}"/>
              </a:ext>
            </a:extLst>
          </p:cNvPr>
          <p:cNvSpPr/>
          <p:nvPr/>
        </p:nvSpPr>
        <p:spPr>
          <a:xfrm>
            <a:off x="4213773" y="1136121"/>
            <a:ext cx="4500208" cy="1255594"/>
          </a:xfrm>
          <a:prstGeom prst="flowChartMerge">
            <a:avLst/>
          </a:prstGeom>
          <a:noFill/>
          <a:ln w="57150">
            <a:solidFill>
              <a:srgbClr val="FFFF0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002060"/>
                </a:solidFill>
                <a:cs typeface="B Badr" panose="00000400000000000000" pitchFamily="2" charset="-78"/>
              </a:rPr>
              <a:t>1-مذکر و مؤنث </a:t>
            </a:r>
          </a:p>
        </p:txBody>
      </p:sp>
      <p:sp>
        <p:nvSpPr>
          <p:cNvPr id="10" name="Rectangle: Rounded Corners 9">
            <a:extLst>
              <a:ext uri="{FF2B5EF4-FFF2-40B4-BE49-F238E27FC236}">
                <a16:creationId xmlns="" xmlns:a16="http://schemas.microsoft.com/office/drawing/2014/main" id="{188B425A-FA97-46DF-81A0-797CBA8EC6CE}"/>
              </a:ext>
            </a:extLst>
          </p:cNvPr>
          <p:cNvSpPr/>
          <p:nvPr/>
        </p:nvSpPr>
        <p:spPr>
          <a:xfrm>
            <a:off x="8557146" y="1433015"/>
            <a:ext cx="2620370" cy="7233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solidFill>
                  <a:srgbClr val="002060"/>
                </a:solidFill>
                <a:cs typeface="B Badr" panose="00000400000000000000" pitchFamily="2" charset="-78"/>
              </a:rPr>
              <a:t>لفظ عشر به تنهایی</a:t>
            </a:r>
          </a:p>
        </p:txBody>
      </p:sp>
      <p:sp>
        <p:nvSpPr>
          <p:cNvPr id="21" name="Rectangle: Rounded Corners 20">
            <a:extLst>
              <a:ext uri="{FF2B5EF4-FFF2-40B4-BE49-F238E27FC236}">
                <a16:creationId xmlns="" xmlns:a16="http://schemas.microsoft.com/office/drawing/2014/main" id="{05797593-DED1-457B-B9FD-28AC1F2F79DB}"/>
              </a:ext>
            </a:extLst>
          </p:cNvPr>
          <p:cNvSpPr/>
          <p:nvPr/>
        </p:nvSpPr>
        <p:spPr>
          <a:xfrm>
            <a:off x="1593402" y="1354761"/>
            <a:ext cx="2620370" cy="7233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000" b="1" dirty="0">
                <a:solidFill>
                  <a:srgbClr val="002060"/>
                </a:solidFill>
                <a:cs typeface="B Badr" panose="00000400000000000000" pitchFamily="2" charset="-78"/>
              </a:rPr>
              <a:t>لفظ عشر در ترکیب</a:t>
            </a:r>
          </a:p>
        </p:txBody>
      </p:sp>
    </p:spTree>
    <p:extLst>
      <p:ext uri="{BB962C8B-B14F-4D97-AF65-F5344CB8AC3E}">
        <p14:creationId xmlns:p14="http://schemas.microsoft.com/office/powerpoint/2010/main" val="301450645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fill="hold"/>
                                        <p:tgtEl>
                                          <p:spTgt spid="48"/>
                                        </p:tgtEl>
                                        <p:attrNameLst>
                                          <p:attrName>ppt_x</p:attrName>
                                        </p:attrNameLst>
                                      </p:cBhvr>
                                      <p:tavLst>
                                        <p:tav tm="0">
                                          <p:val>
                                            <p:strVal val="#ppt_x"/>
                                          </p:val>
                                        </p:tav>
                                        <p:tav tm="100000">
                                          <p:val>
                                            <p:strVal val="#ppt_x"/>
                                          </p:val>
                                        </p:tav>
                                      </p:tavLst>
                                    </p:anim>
                                    <p:anim calcmode="lin" valueType="num">
                                      <p:cBhvr additive="base">
                                        <p:cTn id="8" dur="10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 grpId="0" animBg="1"/>
      <p:bldP spid="16" grpId="0" animBg="1"/>
      <p:bldP spid="9" grpId="0" animBg="1"/>
      <p:bldP spid="10" grpId="0" animBg="1"/>
      <p:bldP spid="21"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bbon: Tilted Up 4">
            <a:extLst>
              <a:ext uri="{FF2B5EF4-FFF2-40B4-BE49-F238E27FC236}">
                <a16:creationId xmlns="" xmlns:a16="http://schemas.microsoft.com/office/drawing/2014/main" id="{22315C12-D62A-4297-B1A3-9150403B738D}"/>
              </a:ext>
            </a:extLst>
          </p:cNvPr>
          <p:cNvSpPr/>
          <p:nvPr/>
        </p:nvSpPr>
        <p:spPr>
          <a:xfrm>
            <a:off x="4213772" y="0"/>
            <a:ext cx="3837482" cy="494676"/>
          </a:xfrm>
          <a:prstGeom prst="ribbon2">
            <a:avLst/>
          </a:prstGeom>
          <a:solidFill>
            <a:srgbClr val="00B0F0"/>
          </a:solidFill>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4000" dirty="0">
                <a:solidFill>
                  <a:schemeClr val="bg1"/>
                </a:solidFill>
                <a:cs typeface="B Badr" panose="00000400000000000000" pitchFamily="2" charset="-78"/>
              </a:rPr>
              <a:t>عدد</a:t>
            </a:r>
          </a:p>
        </p:txBody>
      </p:sp>
      <p:sp>
        <p:nvSpPr>
          <p:cNvPr id="48" name="Rectangle: Rounded Corners 47">
            <a:extLst>
              <a:ext uri="{FF2B5EF4-FFF2-40B4-BE49-F238E27FC236}">
                <a16:creationId xmlns="" xmlns:a16="http://schemas.microsoft.com/office/drawing/2014/main" id="{76708B1D-0118-459A-9826-8069A77A2FB5}"/>
              </a:ext>
            </a:extLst>
          </p:cNvPr>
          <p:cNvSpPr/>
          <p:nvPr/>
        </p:nvSpPr>
        <p:spPr>
          <a:xfrm>
            <a:off x="4959458" y="494676"/>
            <a:ext cx="2541722" cy="4946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002060"/>
                </a:solidFill>
                <a:cs typeface="B Badr" panose="00000400000000000000" pitchFamily="2" charset="-78"/>
              </a:rPr>
              <a:t>بحث «عَشَر»</a:t>
            </a:r>
          </a:p>
        </p:txBody>
      </p:sp>
      <p:sp>
        <p:nvSpPr>
          <p:cNvPr id="17" name="Rectangle: Rounded Corners 16">
            <a:extLst>
              <a:ext uri="{FF2B5EF4-FFF2-40B4-BE49-F238E27FC236}">
                <a16:creationId xmlns="" xmlns:a16="http://schemas.microsoft.com/office/drawing/2014/main" id="{1B372DB7-0E90-4C2E-833B-6AC2D135AE38}"/>
              </a:ext>
            </a:extLst>
          </p:cNvPr>
          <p:cNvSpPr/>
          <p:nvPr/>
        </p:nvSpPr>
        <p:spPr>
          <a:xfrm>
            <a:off x="9312000" y="1585211"/>
            <a:ext cx="2880000" cy="349624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3600" dirty="0">
                <a:solidFill>
                  <a:srgbClr val="002060"/>
                </a:solidFill>
                <a:cs typeface="B Badr" panose="00000400000000000000" pitchFamily="2" charset="-78"/>
              </a:rPr>
              <a:t>هر گاه برای مؤنّث بود (عشر در ده و </a:t>
            </a:r>
            <a:r>
              <a:rPr lang="fa-IR" sz="3600" dirty="0">
                <a:solidFill>
                  <a:srgbClr val="002060"/>
                </a:solidFill>
                <a:latin typeface="Microsoft Uighur" panose="02000000000000000000" pitchFamily="2" charset="-78"/>
                <a:cs typeface="B Badr" panose="00000400000000000000" pitchFamily="2" charset="-78"/>
              </a:rPr>
              <a:t>عشرة در یازده تا نوزده)، به صورت ساکن می آید.</a:t>
            </a:r>
          </a:p>
        </p:txBody>
      </p:sp>
      <p:sp>
        <p:nvSpPr>
          <p:cNvPr id="4" name="Arrow: Left 3">
            <a:extLst>
              <a:ext uri="{FF2B5EF4-FFF2-40B4-BE49-F238E27FC236}">
                <a16:creationId xmlns="" xmlns:a16="http://schemas.microsoft.com/office/drawing/2014/main" id="{968BE78C-4366-41B9-AC14-240FC3BEBE10}"/>
              </a:ext>
            </a:extLst>
          </p:cNvPr>
          <p:cNvSpPr/>
          <p:nvPr/>
        </p:nvSpPr>
        <p:spPr>
          <a:xfrm>
            <a:off x="5457529" y="2595858"/>
            <a:ext cx="951208" cy="827819"/>
          </a:xfrm>
          <a:prstGeom prst="leftArrow">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Rounded Corners 5">
            <a:extLst>
              <a:ext uri="{FF2B5EF4-FFF2-40B4-BE49-F238E27FC236}">
                <a16:creationId xmlns="" xmlns:a16="http://schemas.microsoft.com/office/drawing/2014/main" id="{3A8397C2-F407-42EC-A8B0-B0839351E57E}"/>
              </a:ext>
            </a:extLst>
          </p:cNvPr>
          <p:cNvSpPr/>
          <p:nvPr/>
        </p:nvSpPr>
        <p:spPr>
          <a:xfrm>
            <a:off x="3896037" y="1709641"/>
            <a:ext cx="1756473" cy="6354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C00000"/>
                </a:solidFill>
                <a:cs typeface="B Badr" panose="00000400000000000000" pitchFamily="2" charset="-78"/>
              </a:rPr>
              <a:t>شین عشر</a:t>
            </a:r>
          </a:p>
        </p:txBody>
      </p:sp>
      <p:sp>
        <p:nvSpPr>
          <p:cNvPr id="20" name="Rectangle: Rounded Corners 19">
            <a:extLst>
              <a:ext uri="{FF2B5EF4-FFF2-40B4-BE49-F238E27FC236}">
                <a16:creationId xmlns="" xmlns:a16="http://schemas.microsoft.com/office/drawing/2014/main" id="{5BB127B7-396A-4D0D-83C0-9557E47B3277}"/>
              </a:ext>
            </a:extLst>
          </p:cNvPr>
          <p:cNvSpPr/>
          <p:nvPr/>
        </p:nvSpPr>
        <p:spPr>
          <a:xfrm>
            <a:off x="3896037" y="3522208"/>
            <a:ext cx="1756473" cy="6354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800" dirty="0">
                <a:solidFill>
                  <a:srgbClr val="C00000"/>
                </a:solidFill>
                <a:cs typeface="B Badr" panose="00000400000000000000" pitchFamily="2" charset="-78"/>
              </a:rPr>
              <a:t>شین عشرۀ</a:t>
            </a:r>
          </a:p>
        </p:txBody>
      </p:sp>
      <p:sp>
        <p:nvSpPr>
          <p:cNvPr id="7" name="Arrow: Pentagon 6">
            <a:extLst>
              <a:ext uri="{FF2B5EF4-FFF2-40B4-BE49-F238E27FC236}">
                <a16:creationId xmlns="" xmlns:a16="http://schemas.microsoft.com/office/drawing/2014/main" id="{9B10CEA0-D8EC-4D45-95C4-6C404EDC5913}"/>
              </a:ext>
            </a:extLst>
          </p:cNvPr>
          <p:cNvSpPr/>
          <p:nvPr/>
        </p:nvSpPr>
        <p:spPr>
          <a:xfrm>
            <a:off x="155428" y="1034189"/>
            <a:ext cx="3440623" cy="936000"/>
          </a:xfrm>
          <a:prstGeom prst="homePlate">
            <a:avLst/>
          </a:prstGeom>
          <a:gradFill>
            <a:gsLst>
              <a:gs pos="0">
                <a:schemeClr val="accent1">
                  <a:lumMod val="5000"/>
                  <a:lumOff val="95000"/>
                </a:schemeClr>
              </a:gs>
              <a:gs pos="100000">
                <a:schemeClr val="accent4">
                  <a:lumMod val="60000"/>
                  <a:lumOff val="4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2060"/>
                </a:solidFill>
                <a:cs typeface="B Badr" panose="00000400000000000000" pitchFamily="2" charset="-78"/>
              </a:rPr>
              <a:t>مفرد مؤنّث = ساکن</a:t>
            </a:r>
          </a:p>
        </p:txBody>
      </p:sp>
      <p:sp>
        <p:nvSpPr>
          <p:cNvPr id="22" name="Arrow: Pentagon 21">
            <a:extLst>
              <a:ext uri="{FF2B5EF4-FFF2-40B4-BE49-F238E27FC236}">
                <a16:creationId xmlns="" xmlns:a16="http://schemas.microsoft.com/office/drawing/2014/main" id="{66EE0763-4B48-45D6-9D64-229FC7E9B433}"/>
              </a:ext>
            </a:extLst>
          </p:cNvPr>
          <p:cNvSpPr/>
          <p:nvPr/>
        </p:nvSpPr>
        <p:spPr>
          <a:xfrm>
            <a:off x="155428" y="2056029"/>
            <a:ext cx="3440623" cy="936000"/>
          </a:xfrm>
          <a:prstGeom prst="homePlate">
            <a:avLst/>
          </a:prstGeom>
          <a:gradFill>
            <a:gsLst>
              <a:gs pos="0">
                <a:schemeClr val="accent1">
                  <a:lumMod val="5000"/>
                  <a:lumOff val="95000"/>
                </a:schemeClr>
              </a:gs>
              <a:gs pos="100000">
                <a:schemeClr val="accent4">
                  <a:lumMod val="60000"/>
                  <a:lumOff val="4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2060"/>
                </a:solidFill>
                <a:cs typeface="B Badr" panose="00000400000000000000" pitchFamily="2" charset="-78"/>
              </a:rPr>
              <a:t>مرکّب(مذکّر) = مفتوح</a:t>
            </a:r>
          </a:p>
        </p:txBody>
      </p:sp>
      <p:sp>
        <p:nvSpPr>
          <p:cNvPr id="23" name="Arrow: Pentagon 22">
            <a:extLst>
              <a:ext uri="{FF2B5EF4-FFF2-40B4-BE49-F238E27FC236}">
                <a16:creationId xmlns="" xmlns:a16="http://schemas.microsoft.com/office/drawing/2014/main" id="{7FBBB06B-85EE-41F9-8374-35D385C6DC16}"/>
              </a:ext>
            </a:extLst>
          </p:cNvPr>
          <p:cNvSpPr/>
          <p:nvPr/>
        </p:nvSpPr>
        <p:spPr>
          <a:xfrm>
            <a:off x="155428" y="3163710"/>
            <a:ext cx="3440623" cy="936000"/>
          </a:xfrm>
          <a:prstGeom prst="homePlate">
            <a:avLst/>
          </a:prstGeom>
          <a:gradFill>
            <a:gsLst>
              <a:gs pos="0">
                <a:schemeClr val="accent1">
                  <a:lumMod val="5000"/>
                  <a:lumOff val="95000"/>
                </a:schemeClr>
              </a:gs>
              <a:gs pos="99000">
                <a:srgbClr val="92D050"/>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2060"/>
                </a:solidFill>
                <a:cs typeface="B Badr" panose="00000400000000000000" pitchFamily="2" charset="-78"/>
              </a:rPr>
              <a:t>مفرد(مذکر) = مفتوح</a:t>
            </a:r>
          </a:p>
        </p:txBody>
      </p:sp>
      <p:sp>
        <p:nvSpPr>
          <p:cNvPr id="24" name="Arrow: Pentagon 23">
            <a:extLst>
              <a:ext uri="{FF2B5EF4-FFF2-40B4-BE49-F238E27FC236}">
                <a16:creationId xmlns="" xmlns:a16="http://schemas.microsoft.com/office/drawing/2014/main" id="{BC08EDA6-80E8-4038-BCAB-7675D14ECAF4}"/>
              </a:ext>
            </a:extLst>
          </p:cNvPr>
          <p:cNvSpPr/>
          <p:nvPr/>
        </p:nvSpPr>
        <p:spPr>
          <a:xfrm>
            <a:off x="155428" y="4145455"/>
            <a:ext cx="3440623" cy="936000"/>
          </a:xfrm>
          <a:prstGeom prst="homePlate">
            <a:avLst/>
          </a:prstGeom>
          <a:gradFill>
            <a:gsLst>
              <a:gs pos="0">
                <a:schemeClr val="accent1">
                  <a:lumMod val="5000"/>
                  <a:lumOff val="95000"/>
                </a:schemeClr>
              </a:gs>
              <a:gs pos="99000">
                <a:srgbClr val="92D050"/>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dirty="0">
                <a:solidFill>
                  <a:srgbClr val="002060"/>
                </a:solidFill>
                <a:cs typeface="B Badr" panose="00000400000000000000" pitchFamily="2" charset="-78"/>
              </a:rPr>
              <a:t>مرکّب(مؤنث) = مفتوح یا </a:t>
            </a:r>
            <a:r>
              <a:rPr lang="fa-IR" sz="2400" dirty="0" smtClean="0">
                <a:solidFill>
                  <a:srgbClr val="002060"/>
                </a:solidFill>
                <a:cs typeface="B Badr" panose="00000400000000000000" pitchFamily="2" charset="-78"/>
              </a:rPr>
              <a:t>ساکن   </a:t>
            </a:r>
            <a:r>
              <a:rPr lang="fa-IR" dirty="0" smtClean="0">
                <a:solidFill>
                  <a:srgbClr val="C00000"/>
                </a:solidFill>
                <a:cs typeface="B Badr" panose="00000400000000000000" pitchFamily="2" charset="-78"/>
              </a:rPr>
              <a:t>(</a:t>
            </a:r>
            <a:r>
              <a:rPr lang="fa-IR" dirty="0">
                <a:solidFill>
                  <a:srgbClr val="C00000"/>
                </a:solidFill>
                <a:cs typeface="B Badr" panose="00000400000000000000" pitchFamily="2" charset="-78"/>
              </a:rPr>
              <a:t>جایز الوجهین)</a:t>
            </a:r>
            <a:endParaRPr lang="fa-IR" sz="2800" dirty="0">
              <a:solidFill>
                <a:srgbClr val="C00000"/>
              </a:solidFill>
              <a:cs typeface="B Badr" panose="00000400000000000000" pitchFamily="2" charset="-78"/>
            </a:endParaRPr>
          </a:p>
        </p:txBody>
      </p:sp>
      <p:sp>
        <p:nvSpPr>
          <p:cNvPr id="8" name="Flowchart: Merge 7">
            <a:extLst>
              <a:ext uri="{FF2B5EF4-FFF2-40B4-BE49-F238E27FC236}">
                <a16:creationId xmlns="" xmlns:a16="http://schemas.microsoft.com/office/drawing/2014/main" id="{1D06AFCD-0B6A-4AE0-B5ED-9544E5389F8D}"/>
              </a:ext>
            </a:extLst>
          </p:cNvPr>
          <p:cNvSpPr/>
          <p:nvPr/>
        </p:nvSpPr>
        <p:spPr>
          <a:xfrm>
            <a:off x="4594292" y="1022150"/>
            <a:ext cx="3212952" cy="864104"/>
          </a:xfrm>
          <a:prstGeom prst="flowChartMerg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ctr"/>
            <a:r>
              <a:rPr lang="fa-IR" sz="3600" b="1" dirty="0">
                <a:solidFill>
                  <a:srgbClr val="C00000"/>
                </a:solidFill>
                <a:cs typeface="B Badr" panose="00000400000000000000" pitchFamily="2" charset="-78"/>
              </a:rPr>
              <a:t>2-اعراب</a:t>
            </a:r>
          </a:p>
        </p:txBody>
      </p:sp>
      <p:sp>
        <p:nvSpPr>
          <p:cNvPr id="15" name="Rectangle: Rounded Corners 14">
            <a:extLst>
              <a:ext uri="{FF2B5EF4-FFF2-40B4-BE49-F238E27FC236}">
                <a16:creationId xmlns="" xmlns:a16="http://schemas.microsoft.com/office/drawing/2014/main" id="{F3C24CED-125C-4215-B44A-821001F9B1ED}"/>
              </a:ext>
            </a:extLst>
          </p:cNvPr>
          <p:cNvSpPr/>
          <p:nvPr/>
        </p:nvSpPr>
        <p:spPr>
          <a:xfrm>
            <a:off x="6393902" y="1618190"/>
            <a:ext cx="2880000" cy="349624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3600" dirty="0">
                <a:solidFill>
                  <a:srgbClr val="002060"/>
                </a:solidFill>
                <a:cs typeface="B Badr" panose="00000400000000000000" pitchFamily="2" charset="-78"/>
              </a:rPr>
              <a:t>و هرگاه برای مذکّر بود (</a:t>
            </a:r>
            <a:r>
              <a:rPr lang="fa-IR" sz="3600" dirty="0">
                <a:solidFill>
                  <a:srgbClr val="002060"/>
                </a:solidFill>
                <a:latin typeface="Microsoft Uighur" panose="02000000000000000000" pitchFamily="2" charset="-78"/>
                <a:cs typeface="B Badr" panose="00000400000000000000" pitchFamily="2" charset="-78"/>
              </a:rPr>
              <a:t>عشرة در ده و عشر در یازده تا نوزده) ، به صورت مفتوح می آید.</a:t>
            </a:r>
          </a:p>
          <a:p>
            <a:pPr algn="justLow" rtl="1"/>
            <a:endParaRPr lang="fa-IR" sz="2400" dirty="0">
              <a:solidFill>
                <a:schemeClr val="bg1"/>
              </a:solidFill>
              <a:cs typeface="B Badr" panose="00000400000000000000" pitchFamily="2" charset="-78"/>
            </a:endParaRPr>
          </a:p>
        </p:txBody>
      </p:sp>
      <p:sp>
        <p:nvSpPr>
          <p:cNvPr id="3" name="Speech Bubble: Rectangle with Corners Rounded 2">
            <a:extLst>
              <a:ext uri="{FF2B5EF4-FFF2-40B4-BE49-F238E27FC236}">
                <a16:creationId xmlns="" xmlns:a16="http://schemas.microsoft.com/office/drawing/2014/main" id="{61595483-89EE-49A4-9C75-538C440268BD}"/>
              </a:ext>
            </a:extLst>
          </p:cNvPr>
          <p:cNvSpPr/>
          <p:nvPr/>
        </p:nvSpPr>
        <p:spPr>
          <a:xfrm>
            <a:off x="1000125" y="5369253"/>
            <a:ext cx="8458199" cy="1488747"/>
          </a:xfrm>
          <a:prstGeom prst="wedgeRoundRectCallout">
            <a:avLst>
              <a:gd name="adj1" fmla="val 62947"/>
              <a:gd name="adj2" fmla="val -68322"/>
              <a:gd name="adj3" fmla="val 16667"/>
            </a:avLst>
          </a:prstGeom>
          <a:gradFill>
            <a:gsLst>
              <a:gs pos="0">
                <a:schemeClr val="accent1">
                  <a:lumMod val="5000"/>
                  <a:lumOff val="95000"/>
                </a:schemeClr>
              </a:gs>
              <a:gs pos="80000">
                <a:srgbClr val="FFC000"/>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Low" rtl="1"/>
            <a:r>
              <a:rPr lang="fa-IR" sz="3200" dirty="0">
                <a:solidFill>
                  <a:prstClr val="black"/>
                </a:solidFill>
                <a:cs typeface="B Badr" panose="00000400000000000000" pitchFamily="2" charset="-78"/>
              </a:rPr>
              <a:t>لازم به ذکر است که (عشرة در یازده تا نوزده) که برای مؤنّث بوده و باید ساکن باشد به صورت مفتوح نیز استعمال می گردد.</a:t>
            </a:r>
          </a:p>
        </p:txBody>
      </p:sp>
    </p:spTree>
    <p:extLst>
      <p:ext uri="{BB962C8B-B14F-4D97-AF65-F5344CB8AC3E}">
        <p14:creationId xmlns:p14="http://schemas.microsoft.com/office/powerpoint/2010/main" val="175313179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left)">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left)">
                                      <p:cBhvr>
                                        <p:cTn id="7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7" grpId="0" animBg="1"/>
      <p:bldP spid="4" grpId="0" animBg="1"/>
      <p:bldP spid="6" grpId="0" animBg="1"/>
      <p:bldP spid="20" grpId="0" animBg="1"/>
      <p:bldP spid="7" grpId="0" animBg="1"/>
      <p:bldP spid="22" grpId="0" animBg="1"/>
      <p:bldP spid="23" grpId="0" animBg="1"/>
      <p:bldP spid="24" grpId="0" animBg="1"/>
      <p:bldP spid="8" grpId="0" animBg="1"/>
      <p:bldP spid="15"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xmlns="" id="{CD17537D-727E-4588-9420-3937B849AB90}"/>
              </a:ext>
            </a:extLst>
          </p:cNvPr>
          <p:cNvSpPr/>
          <p:nvPr/>
        </p:nvSpPr>
        <p:spPr>
          <a:xfrm>
            <a:off x="10658608" y="3267821"/>
            <a:ext cx="1440000" cy="1332000"/>
          </a:xfrm>
          <a:prstGeom prst="flowChartConnector">
            <a:avLst/>
          </a:prstGeom>
          <a:gradFill>
            <a:gsLst>
              <a:gs pos="0">
                <a:schemeClr val="bg2">
                  <a:tint val="90000"/>
                  <a:satMod val="92000"/>
                  <a:lumMod val="120000"/>
                </a:schemeClr>
              </a:gs>
              <a:gs pos="100000">
                <a:srgbClr val="4FD1FF"/>
              </a:gs>
            </a:gsLst>
            <a:path path="circle">
              <a:fillToRect l="50000" t="50000" r="100000" b="100000"/>
            </a:path>
          </a:gradFill>
          <a:ln w="76200">
            <a:solidFill>
              <a:srgbClr val="FFFF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u="sng" dirty="0">
                <a:solidFill>
                  <a:srgbClr val="2C2C2C"/>
                </a:solidFill>
                <a:cs typeface="B Titr" panose="00000700000000000000" pitchFamily="2" charset="-78"/>
              </a:rPr>
              <a:t>قاعده 2</a:t>
            </a:r>
          </a:p>
        </p:txBody>
      </p:sp>
      <p:sp>
        <p:nvSpPr>
          <p:cNvPr id="7" name="Flowchart: Alternate Process 6" descr="واو">
            <a:extLst>
              <a:ext uri="{FF2B5EF4-FFF2-40B4-BE49-F238E27FC236}">
                <a16:creationId xmlns:a16="http://schemas.microsoft.com/office/drawing/2014/main" xmlns="" id="{FE336015-3BEA-44F5-ABD2-CAE635E8C168}"/>
              </a:ext>
            </a:extLst>
          </p:cNvPr>
          <p:cNvSpPr/>
          <p:nvPr/>
        </p:nvSpPr>
        <p:spPr>
          <a:xfrm>
            <a:off x="8367555" y="1920058"/>
            <a:ext cx="1268963" cy="744402"/>
          </a:xfrm>
          <a:prstGeom prst="flowChartAlternateProcess">
            <a:avLst/>
          </a:prstGeom>
          <a:noFill/>
          <a:ln w="57150">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b="1" dirty="0">
                <a:solidFill>
                  <a:srgbClr val="C00000"/>
                </a:solidFill>
                <a:cs typeface="B Badr" panose="00000400000000000000" pitchFamily="2" charset="-78"/>
              </a:rPr>
              <a:t>واو</a:t>
            </a:r>
            <a:endParaRPr lang="fa-IR" b="1" dirty="0">
              <a:solidFill>
                <a:srgbClr val="C00000"/>
              </a:solidFill>
              <a:cs typeface="B Badr" panose="00000400000000000000" pitchFamily="2" charset="-78"/>
            </a:endParaRPr>
          </a:p>
        </p:txBody>
      </p:sp>
      <p:sp>
        <p:nvSpPr>
          <p:cNvPr id="19" name="Flowchart: Alternate Process 18" descr="واو">
            <a:extLst>
              <a:ext uri="{FF2B5EF4-FFF2-40B4-BE49-F238E27FC236}">
                <a16:creationId xmlns:a16="http://schemas.microsoft.com/office/drawing/2014/main" xmlns="" id="{258E0C36-DD94-4BA6-8378-4846656225B3}"/>
              </a:ext>
            </a:extLst>
          </p:cNvPr>
          <p:cNvSpPr/>
          <p:nvPr/>
        </p:nvSpPr>
        <p:spPr>
          <a:xfrm>
            <a:off x="8346736" y="4249523"/>
            <a:ext cx="1268963" cy="744402"/>
          </a:xfrm>
          <a:prstGeom prst="flowChartAlternateProcess">
            <a:avLst/>
          </a:prstGeom>
          <a:noFill/>
          <a:ln w="57150">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a:solidFill>
                  <a:srgbClr val="C00000"/>
                </a:solidFill>
                <a:cs typeface="B Badr" panose="00000400000000000000" pitchFamily="2" charset="-78"/>
              </a:rPr>
              <a:t>یاء</a:t>
            </a:r>
          </a:p>
        </p:txBody>
      </p:sp>
      <p:sp>
        <p:nvSpPr>
          <p:cNvPr id="10" name="Right Brace 9">
            <a:extLst>
              <a:ext uri="{FF2B5EF4-FFF2-40B4-BE49-F238E27FC236}">
                <a16:creationId xmlns:a16="http://schemas.microsoft.com/office/drawing/2014/main" xmlns="" id="{4CCF3033-948F-4991-BA00-534E69EC70E8}"/>
              </a:ext>
            </a:extLst>
          </p:cNvPr>
          <p:cNvSpPr/>
          <p:nvPr/>
        </p:nvSpPr>
        <p:spPr>
          <a:xfrm>
            <a:off x="7693592" y="1265318"/>
            <a:ext cx="765110" cy="4327364"/>
          </a:xfrm>
          <a:prstGeom prst="rightBrace">
            <a:avLst>
              <a:gd name="adj1" fmla="val 32723"/>
              <a:gd name="adj2" fmla="val 49632"/>
            </a:avLst>
          </a:prstGeom>
          <a:ln w="57150">
            <a:solidFill>
              <a:schemeClr val="accent6">
                <a:lumMod val="50000"/>
              </a:schemeClr>
            </a:solidFill>
          </a:ln>
        </p:spPr>
        <p:style>
          <a:lnRef idx="1">
            <a:schemeClr val="dk1"/>
          </a:lnRef>
          <a:fillRef idx="0">
            <a:schemeClr val="dk1"/>
          </a:fillRef>
          <a:effectRef idx="0">
            <a:schemeClr val="dk1"/>
          </a:effectRef>
          <a:fontRef idx="minor">
            <a:schemeClr val="tx1"/>
          </a:fontRef>
        </p:style>
        <p:txBody>
          <a:bodyPr rtlCol="1" anchor="ctr"/>
          <a:lstStyle/>
          <a:p>
            <a:pPr algn="ctr"/>
            <a:endParaRPr lang="fa-IR">
              <a:solidFill>
                <a:srgbClr val="FFFFFF"/>
              </a:solidFill>
            </a:endParaRPr>
          </a:p>
        </p:txBody>
      </p:sp>
      <p:sp>
        <p:nvSpPr>
          <p:cNvPr id="12" name="Arrow: Up-Down 11">
            <a:extLst>
              <a:ext uri="{FF2B5EF4-FFF2-40B4-BE49-F238E27FC236}">
                <a16:creationId xmlns:a16="http://schemas.microsoft.com/office/drawing/2014/main" xmlns="" id="{58C269A8-757C-4A59-B086-5D2DB87E5B45}"/>
              </a:ext>
            </a:extLst>
          </p:cNvPr>
          <p:cNvSpPr/>
          <p:nvPr/>
        </p:nvSpPr>
        <p:spPr>
          <a:xfrm>
            <a:off x="8609998" y="2683121"/>
            <a:ext cx="727787" cy="1491758"/>
          </a:xfrm>
          <a:prstGeom prst="upDownArrow">
            <a:avLst/>
          </a:prstGeom>
          <a:ln w="57150">
            <a:solidFill>
              <a:srgbClr val="00B0F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dirty="0">
                <a:solidFill>
                  <a:srgbClr val="2C2C2C"/>
                </a:solidFill>
                <a:cs typeface="B Titr" panose="00000700000000000000" pitchFamily="2" charset="-78"/>
              </a:rPr>
              <a:t>یا</a:t>
            </a:r>
            <a:endParaRPr lang="fa-IR" dirty="0">
              <a:solidFill>
                <a:srgbClr val="2C2C2C"/>
              </a:solidFill>
              <a:cs typeface="B Titr" panose="00000700000000000000" pitchFamily="2" charset="-78"/>
            </a:endParaRPr>
          </a:p>
        </p:txBody>
      </p:sp>
      <p:sp>
        <p:nvSpPr>
          <p:cNvPr id="13" name="Arrow: Left 12">
            <a:extLst>
              <a:ext uri="{FF2B5EF4-FFF2-40B4-BE49-F238E27FC236}">
                <a16:creationId xmlns:a16="http://schemas.microsoft.com/office/drawing/2014/main" xmlns="" id="{A624F01B-B96F-4DCF-A9E9-9A3471E05F03}"/>
              </a:ext>
            </a:extLst>
          </p:cNvPr>
          <p:cNvSpPr/>
          <p:nvPr/>
        </p:nvSpPr>
        <p:spPr>
          <a:xfrm>
            <a:off x="4773686" y="1265318"/>
            <a:ext cx="3011784" cy="2163682"/>
          </a:xfrm>
          <a:prstGeom prst="leftArrow">
            <a:avLst>
              <a:gd name="adj1" fmla="val 93124"/>
              <a:gd name="adj2" fmla="val 61212"/>
            </a:avLst>
          </a:prstGeom>
          <a:gradFill>
            <a:gsLst>
              <a:gs pos="0">
                <a:schemeClr val="bg2">
                  <a:tint val="90000"/>
                  <a:satMod val="92000"/>
                  <a:lumMod val="120000"/>
                </a:schemeClr>
              </a:gs>
              <a:gs pos="100000">
                <a:srgbClr val="92D050"/>
              </a:gs>
            </a:gsLst>
            <a:path path="circle">
              <a:fillToRect l="50000" t="50000" r="100000" b="100000"/>
            </a:path>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rgbClr val="C00000"/>
                </a:solidFill>
                <a:latin typeface="B Nazanin,Bold"/>
                <a:cs typeface="B Titr" panose="00000700000000000000" pitchFamily="2" charset="-78"/>
              </a:rPr>
              <a:t>اگر عین الفعل وزن فاعل و فروعش باشند</a:t>
            </a:r>
            <a:endParaRPr lang="fa-IR" sz="3600" dirty="0">
              <a:solidFill>
                <a:srgbClr val="C00000"/>
              </a:solidFill>
              <a:cs typeface="B Titr" panose="00000700000000000000" pitchFamily="2" charset="-78"/>
            </a:endParaRPr>
          </a:p>
        </p:txBody>
      </p:sp>
      <p:sp>
        <p:nvSpPr>
          <p:cNvPr id="26" name="Arrow: Left 25">
            <a:extLst>
              <a:ext uri="{FF2B5EF4-FFF2-40B4-BE49-F238E27FC236}">
                <a16:creationId xmlns:a16="http://schemas.microsoft.com/office/drawing/2014/main" xmlns="" id="{4EA25233-309D-4C02-94B2-AA8859981F89}"/>
              </a:ext>
            </a:extLst>
          </p:cNvPr>
          <p:cNvSpPr/>
          <p:nvPr/>
        </p:nvSpPr>
        <p:spPr>
          <a:xfrm>
            <a:off x="4773686" y="3407267"/>
            <a:ext cx="3020114" cy="2163682"/>
          </a:xfrm>
          <a:prstGeom prst="leftArrow">
            <a:avLst>
              <a:gd name="adj1" fmla="val 93124"/>
              <a:gd name="adj2" fmla="val 61212"/>
            </a:avLst>
          </a:prstGeom>
          <a:gradFill>
            <a:gsLst>
              <a:gs pos="0">
                <a:schemeClr val="bg2">
                  <a:tint val="90000"/>
                  <a:satMod val="92000"/>
                  <a:lumMod val="120000"/>
                </a:schemeClr>
              </a:gs>
              <a:gs pos="100000">
                <a:srgbClr val="92D050"/>
              </a:gs>
            </a:gsLst>
            <a:path path="circle">
              <a:fillToRect l="50000" t="50000" r="100000" b="100000"/>
            </a:path>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srgbClr val="C00000"/>
                </a:solidFill>
                <a:cs typeface="B Titr" panose="00000700000000000000" pitchFamily="2" charset="-78"/>
              </a:rPr>
              <a:t>اگر در فعلشان اعلال شده باشد</a:t>
            </a:r>
            <a:endParaRPr lang="fa-IR" sz="2800" dirty="0">
              <a:solidFill>
                <a:srgbClr val="C00000"/>
              </a:solidFill>
              <a:cs typeface="B Titr" panose="00000700000000000000" pitchFamily="2" charset="-78"/>
            </a:endParaRPr>
          </a:p>
        </p:txBody>
      </p:sp>
      <p:sp>
        <p:nvSpPr>
          <p:cNvPr id="14" name="Arrow: Left 13">
            <a:extLst>
              <a:ext uri="{FF2B5EF4-FFF2-40B4-BE49-F238E27FC236}">
                <a16:creationId xmlns:a16="http://schemas.microsoft.com/office/drawing/2014/main" xmlns="" id="{ACB814CB-1244-4CCA-9B57-B17F08F01A8D}"/>
              </a:ext>
            </a:extLst>
          </p:cNvPr>
          <p:cNvSpPr/>
          <p:nvPr/>
        </p:nvSpPr>
        <p:spPr>
          <a:xfrm>
            <a:off x="3523020" y="2757765"/>
            <a:ext cx="1500799" cy="1491758"/>
          </a:xfrm>
          <a:prstGeom prst="leftArrow">
            <a:avLst/>
          </a:prstGeom>
          <a:noFill/>
          <a:ln w="38100">
            <a:solidFill>
              <a:srgbClr val="002060"/>
            </a:solidFill>
          </a:ln>
          <a:effectLst/>
        </p:spPr>
        <p:style>
          <a:lnRef idx="2">
            <a:schemeClr val="accent6"/>
          </a:lnRef>
          <a:fillRef idx="1">
            <a:schemeClr val="lt1"/>
          </a:fillRef>
          <a:effectRef idx="0">
            <a:schemeClr val="accent6"/>
          </a:effectRef>
          <a:fontRef idx="minor">
            <a:schemeClr val="dk1"/>
          </a:fontRef>
        </p:style>
        <p:txBody>
          <a:bodyPr rtlCol="1" anchor="ctr"/>
          <a:lstStyle/>
          <a:p>
            <a:pPr algn="ctr"/>
            <a:endParaRPr lang="fa-IR">
              <a:solidFill>
                <a:srgbClr val="2C2C2C"/>
              </a:solidFill>
            </a:endParaRPr>
          </a:p>
        </p:txBody>
      </p:sp>
      <p:sp>
        <p:nvSpPr>
          <p:cNvPr id="18" name="Flowchart: Alternate Process 17">
            <a:extLst>
              <a:ext uri="{FF2B5EF4-FFF2-40B4-BE49-F238E27FC236}">
                <a16:creationId xmlns:a16="http://schemas.microsoft.com/office/drawing/2014/main" xmlns="" id="{CBB9EAA1-65C5-4756-99F5-DBE65402E757}"/>
              </a:ext>
            </a:extLst>
          </p:cNvPr>
          <p:cNvSpPr/>
          <p:nvPr/>
        </p:nvSpPr>
        <p:spPr>
          <a:xfrm>
            <a:off x="717981" y="2385564"/>
            <a:ext cx="2517584" cy="2163683"/>
          </a:xfrm>
          <a:prstGeom prst="flowChartAlternateProcess">
            <a:avLst/>
          </a:prstGeom>
          <a:gradFill flip="none" rotWithShape="1">
            <a:gsLst>
              <a:gs pos="0">
                <a:schemeClr val="bg2">
                  <a:tint val="90000"/>
                  <a:satMod val="92000"/>
                  <a:lumMod val="120000"/>
                </a:schemeClr>
              </a:gs>
              <a:gs pos="100000">
                <a:srgbClr val="92D050"/>
              </a:gs>
            </a:gsLst>
            <a:lin ang="2700000" scaled="1"/>
            <a:tileRect/>
          </a:gradFill>
          <a:ln w="57150">
            <a:solidFill>
              <a:schemeClr val="tx2"/>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fa-IR" sz="4400" b="1" dirty="0">
                <a:solidFill>
                  <a:srgbClr val="002060"/>
                </a:solidFill>
                <a:cs typeface="B Titr" panose="00000700000000000000" pitchFamily="2" charset="-78"/>
              </a:rPr>
              <a:t>قلب به همزه </a:t>
            </a:r>
            <a:r>
              <a:rPr lang="fa-IR" sz="2000" b="1" dirty="0">
                <a:solidFill>
                  <a:srgbClr val="002060"/>
                </a:solidFill>
                <a:cs typeface="B Titr" panose="00000700000000000000" pitchFamily="2" charset="-78"/>
              </a:rPr>
              <a:t>می شوند </a:t>
            </a:r>
            <a:endParaRPr lang="fa-IR" sz="4400" b="1" dirty="0">
              <a:solidFill>
                <a:srgbClr val="002060"/>
              </a:solidFill>
              <a:cs typeface="B Titr" panose="00000700000000000000" pitchFamily="2" charset="-78"/>
            </a:endParaRPr>
          </a:p>
        </p:txBody>
      </p:sp>
      <p:sp>
        <p:nvSpPr>
          <p:cNvPr id="21" name="Plaque 20">
            <a:extLst>
              <a:ext uri="{FF2B5EF4-FFF2-40B4-BE49-F238E27FC236}">
                <a16:creationId xmlns:a16="http://schemas.microsoft.com/office/drawing/2014/main" xmlns="" id="{B9A7BCA3-DF79-4187-BB39-6EF7DA322B49}"/>
              </a:ext>
            </a:extLst>
          </p:cNvPr>
          <p:cNvSpPr/>
          <p:nvPr/>
        </p:nvSpPr>
        <p:spPr>
          <a:xfrm>
            <a:off x="1651743" y="5199439"/>
            <a:ext cx="3742554" cy="1491757"/>
          </a:xfrm>
          <a:prstGeom prst="plaqu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a:solidFill>
                  <a:srgbClr val="002060"/>
                </a:solidFill>
                <a:cs typeface="B Badr" panose="00000400000000000000" pitchFamily="2" charset="-78"/>
              </a:rPr>
              <a:t>مانند</a:t>
            </a:r>
            <a:r>
              <a:rPr lang="fa-IR" sz="3200" b="1" dirty="0" smtClean="0">
                <a:solidFill>
                  <a:srgbClr val="002060"/>
                </a:solidFill>
                <a:cs typeface="B Badr" panose="00000400000000000000" pitchFamily="2" charset="-78"/>
              </a:rPr>
              <a:t>:</a:t>
            </a:r>
            <a:r>
              <a:rPr lang="fa-IR" sz="3200" b="1" dirty="0" smtClean="0">
                <a:solidFill>
                  <a:srgbClr val="2C2C2C"/>
                </a:solidFill>
                <a:cs typeface="B Badr" panose="00000400000000000000" pitchFamily="2" charset="-78"/>
              </a:rPr>
              <a:t>  </a:t>
            </a:r>
            <a:r>
              <a:rPr lang="fa-IR" sz="4000" b="1" dirty="0">
                <a:solidFill>
                  <a:srgbClr val="002060"/>
                </a:solidFill>
                <a:cs typeface="B Badr" panose="00000400000000000000" pitchFamily="2" charset="-78"/>
              </a:rPr>
              <a:t>قا</a:t>
            </a:r>
            <a:r>
              <a:rPr lang="fa-IR" sz="4000" b="1" dirty="0">
                <a:solidFill>
                  <a:srgbClr val="FF0000"/>
                </a:solidFill>
                <a:cs typeface="B Badr" panose="00000400000000000000" pitchFamily="2" charset="-78"/>
              </a:rPr>
              <a:t>وِ</a:t>
            </a:r>
            <a:r>
              <a:rPr lang="fa-IR" sz="4000" b="1" dirty="0">
                <a:solidFill>
                  <a:srgbClr val="002060"/>
                </a:solidFill>
                <a:cs typeface="B Badr" panose="00000400000000000000" pitchFamily="2" charset="-78"/>
              </a:rPr>
              <a:t>ل= قا</a:t>
            </a:r>
            <a:r>
              <a:rPr lang="fa-IR" sz="4000" b="1" dirty="0">
                <a:solidFill>
                  <a:srgbClr val="FF0000"/>
                </a:solidFill>
                <a:cs typeface="B Badr" panose="00000400000000000000" pitchFamily="2" charset="-78"/>
              </a:rPr>
              <a:t>ئِـ</a:t>
            </a:r>
            <a:r>
              <a:rPr lang="fa-IR" sz="4000" b="1" dirty="0">
                <a:solidFill>
                  <a:srgbClr val="002060"/>
                </a:solidFill>
                <a:cs typeface="B Badr" panose="00000400000000000000" pitchFamily="2" charset="-78"/>
              </a:rPr>
              <a:t>ل</a:t>
            </a:r>
            <a:r>
              <a:rPr lang="fa-IR" sz="4000" b="1" dirty="0">
                <a:solidFill>
                  <a:srgbClr val="2C2C2C"/>
                </a:solidFill>
                <a:cs typeface="B Badr" panose="00000400000000000000" pitchFamily="2" charset="-78"/>
              </a:rPr>
              <a:t>، </a:t>
            </a:r>
          </a:p>
          <a:p>
            <a:pPr algn="ctr"/>
            <a:r>
              <a:rPr lang="fa-IR" sz="4000" b="1" dirty="0" smtClean="0">
                <a:solidFill>
                  <a:srgbClr val="002060"/>
                </a:solidFill>
                <a:cs typeface="B Badr" panose="00000400000000000000" pitchFamily="2" charset="-78"/>
              </a:rPr>
              <a:t>یا ؛ با</a:t>
            </a:r>
            <a:r>
              <a:rPr lang="fa-IR" sz="4000" b="1" dirty="0" smtClean="0">
                <a:solidFill>
                  <a:srgbClr val="FF0000"/>
                </a:solidFill>
                <a:cs typeface="B Badr" panose="00000400000000000000" pitchFamily="2" charset="-78"/>
              </a:rPr>
              <a:t>یِـ</a:t>
            </a:r>
            <a:r>
              <a:rPr lang="fa-IR" sz="4000" b="1" dirty="0" smtClean="0">
                <a:solidFill>
                  <a:srgbClr val="002060"/>
                </a:solidFill>
                <a:cs typeface="B Badr" panose="00000400000000000000" pitchFamily="2" charset="-78"/>
              </a:rPr>
              <a:t>ع </a:t>
            </a:r>
            <a:r>
              <a:rPr lang="fa-IR" sz="4000" b="1" dirty="0">
                <a:solidFill>
                  <a:srgbClr val="002060"/>
                </a:solidFill>
                <a:cs typeface="B Badr" panose="00000400000000000000" pitchFamily="2" charset="-78"/>
              </a:rPr>
              <a:t>=بائِ</a:t>
            </a:r>
            <a:r>
              <a:rPr lang="fa-IR" sz="4000" b="1" dirty="0">
                <a:solidFill>
                  <a:srgbClr val="FF0000"/>
                </a:solidFill>
                <a:cs typeface="B Badr" panose="00000400000000000000" pitchFamily="2" charset="-78"/>
              </a:rPr>
              <a:t>ـ</a:t>
            </a:r>
            <a:r>
              <a:rPr lang="fa-IR" sz="4000" b="1" dirty="0">
                <a:solidFill>
                  <a:srgbClr val="002060"/>
                </a:solidFill>
                <a:cs typeface="B Badr" panose="00000400000000000000" pitchFamily="2" charset="-78"/>
              </a:rPr>
              <a:t>ع</a:t>
            </a:r>
            <a:endParaRPr lang="fa-IR" sz="4000" dirty="0">
              <a:solidFill>
                <a:srgbClr val="002060"/>
              </a:solidFill>
              <a:cs typeface="B Badr" panose="00000400000000000000" pitchFamily="2" charset="-78"/>
            </a:endParaRPr>
          </a:p>
        </p:txBody>
      </p:sp>
      <p:cxnSp>
        <p:nvCxnSpPr>
          <p:cNvPr id="28" name="Connector: Elbow 27">
            <a:extLst>
              <a:ext uri="{FF2B5EF4-FFF2-40B4-BE49-F238E27FC236}">
                <a16:creationId xmlns:a16="http://schemas.microsoft.com/office/drawing/2014/main" xmlns="" id="{D445F80B-8D02-45F1-8CF2-19B347ECE09E}"/>
              </a:ext>
            </a:extLst>
          </p:cNvPr>
          <p:cNvCxnSpPr>
            <a:cxnSpLocks/>
            <a:stCxn id="18" idx="1"/>
          </p:cNvCxnSpPr>
          <p:nvPr/>
        </p:nvCxnSpPr>
        <p:spPr>
          <a:xfrm rot="10800000" flipH="1" flipV="1">
            <a:off x="717981" y="3467406"/>
            <a:ext cx="1383488" cy="1727164"/>
          </a:xfrm>
          <a:prstGeom prst="bentConnector4">
            <a:avLst>
              <a:gd name="adj1" fmla="val -16523"/>
              <a:gd name="adj2" fmla="val 81318"/>
            </a:avLst>
          </a:prstGeom>
          <a:ln w="76200">
            <a:solidFill>
              <a:srgbClr val="002060"/>
            </a:solidFill>
            <a:tailEnd type="triangle"/>
          </a:ln>
        </p:spPr>
        <p:style>
          <a:lnRef idx="1">
            <a:schemeClr val="dk1"/>
          </a:lnRef>
          <a:fillRef idx="0">
            <a:schemeClr val="dk1"/>
          </a:fillRef>
          <a:effectRef idx="0">
            <a:schemeClr val="dk1"/>
          </a:effectRef>
          <a:fontRef idx="minor">
            <a:schemeClr val="tx1"/>
          </a:fontRef>
        </p:style>
      </p:cxnSp>
      <p:sp>
        <p:nvSpPr>
          <p:cNvPr id="17" name="Rectangle: Rounded Corners 15">
            <a:extLst>
              <a:ext uri="{FF2B5EF4-FFF2-40B4-BE49-F238E27FC236}">
                <a16:creationId xmlns:a16="http://schemas.microsoft.com/office/drawing/2014/main" xmlns="" id="{5E4AE598-4F05-459F-A2DC-008061F54449}"/>
              </a:ext>
            </a:extLst>
          </p:cNvPr>
          <p:cNvSpPr/>
          <p:nvPr/>
        </p:nvSpPr>
        <p:spPr>
          <a:xfrm>
            <a:off x="4138702" y="155424"/>
            <a:ext cx="4320000" cy="744402"/>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b="1" dirty="0">
                <a:solidFill>
                  <a:srgbClr val="002060"/>
                </a:solidFill>
                <a:latin typeface="Microsoft Uighur" panose="02000000000000000000" pitchFamily="2" charset="-78"/>
                <a:cs typeface="B Badr" panose="00000400000000000000" pitchFamily="2" charset="-78"/>
              </a:rPr>
              <a:t>قواعد اعلال مخصوص به اسم</a:t>
            </a:r>
            <a:endParaRPr lang="fa-IR" sz="2800" b="1" dirty="0">
              <a:solidFill>
                <a:srgbClr val="002060"/>
              </a:solidFill>
              <a:cs typeface="B Badr" panose="00000400000000000000" pitchFamily="2" charset="-78"/>
            </a:endParaRPr>
          </a:p>
        </p:txBody>
      </p:sp>
      <p:sp>
        <p:nvSpPr>
          <p:cNvPr id="20" name="Hexagon 19">
            <a:extLst>
              <a:ext uri="{FF2B5EF4-FFF2-40B4-BE49-F238E27FC236}">
                <a16:creationId xmlns:a16="http://schemas.microsoft.com/office/drawing/2014/main" xmlns="" id="{46FEB428-577C-42CD-B551-44FC78FF7209}"/>
              </a:ext>
            </a:extLst>
          </p:cNvPr>
          <p:cNvSpPr/>
          <p:nvPr/>
        </p:nvSpPr>
        <p:spPr>
          <a:xfrm>
            <a:off x="9767145" y="155424"/>
            <a:ext cx="2050102" cy="744402"/>
          </a:xfrm>
          <a:prstGeom prst="hexagon">
            <a:avLst/>
          </a:prstGeom>
          <a:ln w="57150">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4000" b="1" dirty="0">
                <a:solidFill>
                  <a:srgbClr val="2C2C2C"/>
                </a:solidFill>
                <a:cs typeface="B Badr" panose="00000400000000000000" pitchFamily="2" charset="-78"/>
              </a:rPr>
              <a:t>المقدمۀ</a:t>
            </a:r>
          </a:p>
        </p:txBody>
      </p:sp>
      <p:sp>
        <p:nvSpPr>
          <p:cNvPr id="22"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03930020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out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out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right)">
                                      <p:cBhvr>
                                        <p:cTn id="32" dur="25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right)">
                                      <p:cBhvr>
                                        <p:cTn id="42" dur="25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up)">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ox(out)">
                                      <p:cBhvr>
                                        <p:cTn id="57"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9" grpId="0" animBg="1"/>
      <p:bldP spid="10" grpId="0" animBg="1"/>
      <p:bldP spid="12" grpId="0" animBg="1"/>
      <p:bldP spid="13" grpId="0" animBg="1"/>
      <p:bldP spid="26" grpId="0" animBg="1"/>
      <p:bldP spid="14" grpId="0" animBg="1"/>
      <p:bldP spid="18" grpId="0" animBg="1"/>
      <p:bldP spid="21"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bbon: Tilted Up 4">
            <a:extLst>
              <a:ext uri="{FF2B5EF4-FFF2-40B4-BE49-F238E27FC236}">
                <a16:creationId xmlns="" xmlns:a16="http://schemas.microsoft.com/office/drawing/2014/main" id="{22315C12-D62A-4297-B1A3-9150403B738D}"/>
              </a:ext>
            </a:extLst>
          </p:cNvPr>
          <p:cNvSpPr/>
          <p:nvPr/>
        </p:nvSpPr>
        <p:spPr>
          <a:xfrm>
            <a:off x="4213772" y="0"/>
            <a:ext cx="3837482" cy="494676"/>
          </a:xfrm>
          <a:prstGeom prst="ribbon2">
            <a:avLst/>
          </a:prstGeom>
          <a:solidFill>
            <a:srgbClr val="00B0F0"/>
          </a:solidFill>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4000" dirty="0">
                <a:solidFill>
                  <a:schemeClr val="bg1"/>
                </a:solidFill>
                <a:cs typeface="B Badr" panose="00000400000000000000" pitchFamily="2" charset="-78"/>
              </a:rPr>
              <a:t>عدد</a:t>
            </a:r>
          </a:p>
        </p:txBody>
      </p:sp>
      <p:sp>
        <p:nvSpPr>
          <p:cNvPr id="23" name="Callout: Left Arrow 22">
            <a:extLst>
              <a:ext uri="{FF2B5EF4-FFF2-40B4-BE49-F238E27FC236}">
                <a16:creationId xmlns="" xmlns:a16="http://schemas.microsoft.com/office/drawing/2014/main" id="{78395C59-7273-4072-81B4-5D82B036196A}"/>
              </a:ext>
            </a:extLst>
          </p:cNvPr>
          <p:cNvSpPr/>
          <p:nvPr/>
        </p:nvSpPr>
        <p:spPr>
          <a:xfrm>
            <a:off x="11182662" y="659566"/>
            <a:ext cx="884420" cy="6198433"/>
          </a:xfrm>
          <a:prstGeom prst="leftArrowCallou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2800" b="1" dirty="0">
                <a:solidFill>
                  <a:srgbClr val="002060"/>
                </a:solidFill>
                <a:cs typeface="B Badr" panose="00000400000000000000" pitchFamily="2" charset="-78"/>
              </a:rPr>
              <a:t>اگر بخواهیم یک عدد را به وسیله «ال» معرفه کنیم</a:t>
            </a:r>
          </a:p>
        </p:txBody>
      </p:sp>
      <p:sp>
        <p:nvSpPr>
          <p:cNvPr id="24" name="Plaque 23">
            <a:extLst>
              <a:ext uri="{FF2B5EF4-FFF2-40B4-BE49-F238E27FC236}">
                <a16:creationId xmlns="" xmlns:a16="http://schemas.microsoft.com/office/drawing/2014/main" id="{A4B81E16-1C9E-4146-BF8C-B0B4585A6FCA}"/>
              </a:ext>
            </a:extLst>
          </p:cNvPr>
          <p:cNvSpPr/>
          <p:nvPr/>
        </p:nvSpPr>
        <p:spPr>
          <a:xfrm>
            <a:off x="9518754" y="1163610"/>
            <a:ext cx="1663908" cy="884420"/>
          </a:xfrm>
          <a:prstGeom prst="plaqu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3200" dirty="0">
                <a:solidFill>
                  <a:srgbClr val="002060"/>
                </a:solidFill>
                <a:cs typeface="B Badr" panose="00000400000000000000" pitchFamily="2" charset="-78"/>
              </a:rPr>
              <a:t>1-مفرد</a:t>
            </a:r>
          </a:p>
        </p:txBody>
      </p:sp>
      <p:sp>
        <p:nvSpPr>
          <p:cNvPr id="45" name="Plaque 44">
            <a:extLst>
              <a:ext uri="{FF2B5EF4-FFF2-40B4-BE49-F238E27FC236}">
                <a16:creationId xmlns="" xmlns:a16="http://schemas.microsoft.com/office/drawing/2014/main" id="{153C520A-C09D-41B5-9F65-C21379EE1BAC}"/>
              </a:ext>
            </a:extLst>
          </p:cNvPr>
          <p:cNvSpPr/>
          <p:nvPr/>
        </p:nvSpPr>
        <p:spPr>
          <a:xfrm>
            <a:off x="9516254" y="2544580"/>
            <a:ext cx="1663909" cy="884420"/>
          </a:xfrm>
          <a:prstGeom prst="plaqu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2060"/>
                </a:solidFill>
                <a:cs typeface="B Badr" panose="00000400000000000000" pitchFamily="2" charset="-78"/>
              </a:rPr>
              <a:t>2-عقد</a:t>
            </a:r>
          </a:p>
        </p:txBody>
      </p:sp>
      <p:sp>
        <p:nvSpPr>
          <p:cNvPr id="27" name="Rectangle: Rounded Corners 26">
            <a:extLst>
              <a:ext uri="{FF2B5EF4-FFF2-40B4-BE49-F238E27FC236}">
                <a16:creationId xmlns="" xmlns:a16="http://schemas.microsoft.com/office/drawing/2014/main" id="{8F9EF200-4615-4372-8EBC-6972D41DDE23}"/>
              </a:ext>
            </a:extLst>
          </p:cNvPr>
          <p:cNvSpPr/>
          <p:nvPr/>
        </p:nvSpPr>
        <p:spPr>
          <a:xfrm>
            <a:off x="2188564" y="1109115"/>
            <a:ext cx="6698388" cy="936000"/>
          </a:xfrm>
          <a:prstGeom prst="roundRect">
            <a:avLst/>
          </a:prstGeom>
          <a:noFill/>
          <a:ln w="3810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1" anchor="ctr"/>
          <a:lstStyle/>
          <a:p>
            <a:pPr algn="ctr" rtl="1"/>
            <a:r>
              <a:rPr lang="fa-IR" sz="2800" dirty="0">
                <a:solidFill>
                  <a:srgbClr val="002060"/>
                </a:solidFill>
                <a:cs typeface="B Badr" panose="00000400000000000000" pitchFamily="2" charset="-78"/>
              </a:rPr>
              <a:t>خودش یا معدودش «ال» می گیرد </a:t>
            </a:r>
            <a:r>
              <a:rPr lang="fa-IR" sz="2000" dirty="0">
                <a:solidFill>
                  <a:srgbClr val="002060"/>
                </a:solidFill>
                <a:cs typeface="B Badr" panose="00000400000000000000" pitchFamily="2" charset="-78"/>
              </a:rPr>
              <a:t>.</a:t>
            </a:r>
          </a:p>
          <a:p>
            <a:pPr algn="ctr" rtl="1"/>
            <a:r>
              <a:rPr lang="fa-IR" sz="2400" dirty="0">
                <a:solidFill>
                  <a:srgbClr val="C00000"/>
                </a:solidFill>
                <a:cs typeface="B Badr" panose="00000400000000000000" pitchFamily="2" charset="-78"/>
              </a:rPr>
              <a:t>مانند:رأیتُ العشرۀ دراهم – رأیتُ عشرۀ دراهم</a:t>
            </a:r>
          </a:p>
        </p:txBody>
      </p:sp>
      <p:sp>
        <p:nvSpPr>
          <p:cNvPr id="50" name="Rectangle: Rounded Corners 49">
            <a:extLst>
              <a:ext uri="{FF2B5EF4-FFF2-40B4-BE49-F238E27FC236}">
                <a16:creationId xmlns="" xmlns:a16="http://schemas.microsoft.com/office/drawing/2014/main" id="{31C6DEFC-7DD9-49BD-B40E-054B78F20BD4}"/>
              </a:ext>
            </a:extLst>
          </p:cNvPr>
          <p:cNvSpPr/>
          <p:nvPr/>
        </p:nvSpPr>
        <p:spPr>
          <a:xfrm>
            <a:off x="2187314" y="2519231"/>
            <a:ext cx="6698388" cy="936000"/>
          </a:xfrm>
          <a:prstGeom prst="roundRect">
            <a:avLst/>
          </a:prstGeom>
          <a:noFill/>
          <a:ln w="3810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1" anchor="t"/>
          <a:lstStyle/>
          <a:p>
            <a:pPr algn="ctr" rtl="1"/>
            <a:r>
              <a:rPr lang="fa-IR" sz="2800" dirty="0">
                <a:solidFill>
                  <a:srgbClr val="002060"/>
                </a:solidFill>
                <a:cs typeface="B Badr" panose="00000400000000000000" pitchFamily="2" charset="-78"/>
              </a:rPr>
              <a:t>خودش یا معدودش «ال» می گیرد .</a:t>
            </a:r>
          </a:p>
          <a:p>
            <a:pPr algn="ctr" rtl="1"/>
            <a:r>
              <a:rPr lang="fa-IR" sz="2800" dirty="0">
                <a:solidFill>
                  <a:srgbClr val="C00000"/>
                </a:solidFill>
                <a:cs typeface="B Badr" panose="00000400000000000000" pitchFamily="2" charset="-78"/>
              </a:rPr>
              <a:t>مانند: رأیتُ العشرِینَ رجلاً</a:t>
            </a:r>
          </a:p>
        </p:txBody>
      </p:sp>
      <p:sp>
        <p:nvSpPr>
          <p:cNvPr id="51" name="Arrow: Left 50">
            <a:extLst>
              <a:ext uri="{FF2B5EF4-FFF2-40B4-BE49-F238E27FC236}">
                <a16:creationId xmlns="" xmlns:a16="http://schemas.microsoft.com/office/drawing/2014/main" id="{1BFA9A2A-FAB3-4D8C-A9C1-028B222307E8}"/>
              </a:ext>
            </a:extLst>
          </p:cNvPr>
          <p:cNvSpPr/>
          <p:nvPr/>
        </p:nvSpPr>
        <p:spPr>
          <a:xfrm>
            <a:off x="8918181" y="4453951"/>
            <a:ext cx="563094" cy="494676"/>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2" name="Plaque 61">
            <a:extLst>
              <a:ext uri="{FF2B5EF4-FFF2-40B4-BE49-F238E27FC236}">
                <a16:creationId xmlns="" xmlns:a16="http://schemas.microsoft.com/office/drawing/2014/main" id="{991B0CA8-E5EF-4321-875E-5FE4582F1B44}"/>
              </a:ext>
            </a:extLst>
          </p:cNvPr>
          <p:cNvSpPr/>
          <p:nvPr/>
        </p:nvSpPr>
        <p:spPr>
          <a:xfrm>
            <a:off x="9516253" y="4259079"/>
            <a:ext cx="1663910" cy="884420"/>
          </a:xfrm>
          <a:prstGeom prst="plaqu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3200" dirty="0">
                <a:solidFill>
                  <a:srgbClr val="002060"/>
                </a:solidFill>
                <a:cs typeface="B Badr" panose="00000400000000000000" pitchFamily="2" charset="-78"/>
              </a:rPr>
              <a:t>3-مرکب</a:t>
            </a:r>
          </a:p>
        </p:txBody>
      </p:sp>
      <p:sp>
        <p:nvSpPr>
          <p:cNvPr id="64" name="Arrow: Left 63">
            <a:extLst>
              <a:ext uri="{FF2B5EF4-FFF2-40B4-BE49-F238E27FC236}">
                <a16:creationId xmlns="" xmlns:a16="http://schemas.microsoft.com/office/drawing/2014/main" id="{59DF2D1F-5AA6-44D8-9E7E-B89F1D672425}"/>
              </a:ext>
            </a:extLst>
          </p:cNvPr>
          <p:cNvSpPr/>
          <p:nvPr/>
        </p:nvSpPr>
        <p:spPr>
          <a:xfrm>
            <a:off x="8916307" y="5747060"/>
            <a:ext cx="566841" cy="494676"/>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Plaque 21">
            <a:extLst>
              <a:ext uri="{FF2B5EF4-FFF2-40B4-BE49-F238E27FC236}">
                <a16:creationId xmlns="" xmlns:a16="http://schemas.microsoft.com/office/drawing/2014/main" id="{07227890-3657-4B68-A57E-0E929727A4FE}"/>
              </a:ext>
            </a:extLst>
          </p:cNvPr>
          <p:cNvSpPr/>
          <p:nvPr/>
        </p:nvSpPr>
        <p:spPr>
          <a:xfrm>
            <a:off x="9516253" y="5618499"/>
            <a:ext cx="1663910" cy="884420"/>
          </a:xfrm>
          <a:prstGeom prst="plaqu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3200" dirty="0">
                <a:solidFill>
                  <a:srgbClr val="002060"/>
                </a:solidFill>
                <a:cs typeface="B Badr" panose="00000400000000000000" pitchFamily="2" charset="-78"/>
              </a:rPr>
              <a:t>4-معطوف</a:t>
            </a:r>
          </a:p>
        </p:txBody>
      </p:sp>
      <p:sp>
        <p:nvSpPr>
          <p:cNvPr id="28" name="Arrow: Left 27">
            <a:extLst>
              <a:ext uri="{FF2B5EF4-FFF2-40B4-BE49-F238E27FC236}">
                <a16:creationId xmlns="" xmlns:a16="http://schemas.microsoft.com/office/drawing/2014/main" id="{CDC65037-2247-4054-B618-E820C878DE01}"/>
              </a:ext>
            </a:extLst>
          </p:cNvPr>
          <p:cNvSpPr/>
          <p:nvPr/>
        </p:nvSpPr>
        <p:spPr>
          <a:xfrm>
            <a:off x="8918181" y="2739452"/>
            <a:ext cx="563094" cy="494676"/>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 name="Arrow: Left 29">
            <a:extLst>
              <a:ext uri="{FF2B5EF4-FFF2-40B4-BE49-F238E27FC236}">
                <a16:creationId xmlns="" xmlns:a16="http://schemas.microsoft.com/office/drawing/2014/main" id="{319A088C-DD42-4B52-9302-9E17B50F0C03}"/>
              </a:ext>
            </a:extLst>
          </p:cNvPr>
          <p:cNvSpPr/>
          <p:nvPr/>
        </p:nvSpPr>
        <p:spPr>
          <a:xfrm>
            <a:off x="8918181" y="1348229"/>
            <a:ext cx="563094" cy="494676"/>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1" name="Rectangle: Rounded Corners 30">
            <a:extLst>
              <a:ext uri="{FF2B5EF4-FFF2-40B4-BE49-F238E27FC236}">
                <a16:creationId xmlns="" xmlns:a16="http://schemas.microsoft.com/office/drawing/2014/main" id="{DB26EB93-626C-4A34-858E-FACB7185ABB8}"/>
              </a:ext>
            </a:extLst>
          </p:cNvPr>
          <p:cNvSpPr/>
          <p:nvPr/>
        </p:nvSpPr>
        <p:spPr>
          <a:xfrm>
            <a:off x="2182941" y="4243360"/>
            <a:ext cx="6698388" cy="936000"/>
          </a:xfrm>
          <a:prstGeom prst="roundRect">
            <a:avLst/>
          </a:prstGeom>
          <a:noFill/>
          <a:ln w="3810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1" anchor="ctr"/>
          <a:lstStyle/>
          <a:p>
            <a:pPr algn="ctr" rtl="1"/>
            <a:r>
              <a:rPr lang="fa-IR" sz="2800" dirty="0">
                <a:solidFill>
                  <a:srgbClr val="002060"/>
                </a:solidFill>
                <a:cs typeface="B Badr" panose="00000400000000000000" pitchFamily="2" charset="-78"/>
              </a:rPr>
              <a:t>جزء اولش«ال »می گیرد </a:t>
            </a:r>
          </a:p>
          <a:p>
            <a:pPr algn="ctr" rtl="1"/>
            <a:r>
              <a:rPr lang="fa-IR" sz="2400" b="1" dirty="0">
                <a:solidFill>
                  <a:srgbClr val="C00000"/>
                </a:solidFill>
                <a:cs typeface="B Badr" panose="00000400000000000000" pitchFamily="2" charset="-78"/>
              </a:rPr>
              <a:t>مانند: رأیت الثلاثة عشر رجلاً</a:t>
            </a:r>
          </a:p>
        </p:txBody>
      </p:sp>
      <p:sp>
        <p:nvSpPr>
          <p:cNvPr id="33" name="Rectangle: Rounded Corners 32">
            <a:extLst>
              <a:ext uri="{FF2B5EF4-FFF2-40B4-BE49-F238E27FC236}">
                <a16:creationId xmlns="" xmlns:a16="http://schemas.microsoft.com/office/drawing/2014/main" id="{6CC55AF8-79F2-4D5B-B193-BFDF29B4CFD6}"/>
              </a:ext>
            </a:extLst>
          </p:cNvPr>
          <p:cNvSpPr/>
          <p:nvPr/>
        </p:nvSpPr>
        <p:spPr>
          <a:xfrm>
            <a:off x="2181691" y="5653476"/>
            <a:ext cx="6698388" cy="936000"/>
          </a:xfrm>
          <a:prstGeom prst="roundRect">
            <a:avLst/>
          </a:prstGeom>
          <a:noFill/>
          <a:ln w="3810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1" anchor="ctr"/>
          <a:lstStyle/>
          <a:p>
            <a:pPr algn="ctr" rtl="1"/>
            <a:r>
              <a:rPr lang="fa-IR" sz="2800" dirty="0">
                <a:solidFill>
                  <a:srgbClr val="002060"/>
                </a:solidFill>
                <a:cs typeface="B Badr" panose="00000400000000000000" pitchFamily="2" charset="-78"/>
              </a:rPr>
              <a:t>جزء هردو جزئش «ال »می گیرد.</a:t>
            </a:r>
          </a:p>
          <a:p>
            <a:pPr algn="ctr" rtl="1"/>
            <a:r>
              <a:rPr lang="fa-IR" sz="2400" b="1" dirty="0">
                <a:solidFill>
                  <a:srgbClr val="C00000"/>
                </a:solidFill>
                <a:cs typeface="B Badr" panose="00000400000000000000" pitchFamily="2" charset="-78"/>
              </a:rPr>
              <a:t>مانند: قرأءتُ الخمسة والعشرین جُزء </a:t>
            </a:r>
          </a:p>
        </p:txBody>
      </p:sp>
      <p:sp>
        <p:nvSpPr>
          <p:cNvPr id="18"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13464694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right)">
                                      <p:cBhvr>
                                        <p:cTn id="17" dur="25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righ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heel(1)">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right)">
                                      <p:cBhvr>
                                        <p:cTn id="32" dur="25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right)">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heel(1)">
                                      <p:cBhvr>
                                        <p:cTn id="42" dur="500"/>
                                        <p:tgtEl>
                                          <p:spTgt spid="6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right)">
                                      <p:cBhvr>
                                        <p:cTn id="47" dur="25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randombar(horizontal)">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heel(1)">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wipe(right)">
                                      <p:cBhvr>
                                        <p:cTn id="62" dur="250"/>
                                        <p:tgtEl>
                                          <p:spTgt spid="6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right)">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45" grpId="0" animBg="1"/>
      <p:bldP spid="27" grpId="0" animBg="1"/>
      <p:bldP spid="50" grpId="0" animBg="1"/>
      <p:bldP spid="51" grpId="0" animBg="1"/>
      <p:bldP spid="62" grpId="0" animBg="1"/>
      <p:bldP spid="64" grpId="0" animBg="1"/>
      <p:bldP spid="22" grpId="0" animBg="1"/>
      <p:bldP spid="28" grpId="0" animBg="1"/>
      <p:bldP spid="30" grpId="0" animBg="1"/>
      <p:bldP spid="31" grpId="0" animBg="1"/>
      <p:bldP spid="33"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ight Brace 20">
            <a:extLst>
              <a:ext uri="{FF2B5EF4-FFF2-40B4-BE49-F238E27FC236}">
                <a16:creationId xmlns="" xmlns:a16="http://schemas.microsoft.com/office/drawing/2014/main" id="{70ADB805-9945-4276-AAD7-15383B55FA49}"/>
              </a:ext>
            </a:extLst>
          </p:cNvPr>
          <p:cNvSpPr/>
          <p:nvPr/>
        </p:nvSpPr>
        <p:spPr>
          <a:xfrm>
            <a:off x="9781851" y="1377986"/>
            <a:ext cx="732980" cy="2699339"/>
          </a:xfrm>
          <a:prstGeom prst="rightBrace">
            <a:avLst>
              <a:gd name="adj1" fmla="val 22649"/>
              <a:gd name="adj2" fmla="val 50000"/>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 name="Cube 1">
            <a:extLst>
              <a:ext uri="{FF2B5EF4-FFF2-40B4-BE49-F238E27FC236}">
                <a16:creationId xmlns="" xmlns:a16="http://schemas.microsoft.com/office/drawing/2014/main" id="{411340A1-565B-4D71-8A72-1233432189D9}"/>
              </a:ext>
            </a:extLst>
          </p:cNvPr>
          <p:cNvSpPr/>
          <p:nvPr/>
        </p:nvSpPr>
        <p:spPr>
          <a:xfrm>
            <a:off x="5021705" y="0"/>
            <a:ext cx="2471841" cy="582630"/>
          </a:xfrm>
          <a:prstGeom prst="cube">
            <a:avLst>
              <a:gd name="adj" fmla="val 17281"/>
            </a:avLst>
          </a:prstGeom>
          <a:solidFill>
            <a:srgbClr val="C3F389"/>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800" dirty="0">
                <a:solidFill>
                  <a:srgbClr val="002060"/>
                </a:solidFill>
                <a:cs typeface="B Badr" panose="00000400000000000000" pitchFamily="2" charset="-78"/>
              </a:rPr>
              <a:t>غیر منصرف</a:t>
            </a:r>
          </a:p>
        </p:txBody>
      </p:sp>
      <p:sp>
        <p:nvSpPr>
          <p:cNvPr id="3" name="Cube 2">
            <a:extLst>
              <a:ext uri="{FF2B5EF4-FFF2-40B4-BE49-F238E27FC236}">
                <a16:creationId xmlns="" xmlns:a16="http://schemas.microsoft.com/office/drawing/2014/main" id="{80961244-010C-4866-9868-835DF7B8A232}"/>
              </a:ext>
            </a:extLst>
          </p:cNvPr>
          <p:cNvSpPr/>
          <p:nvPr/>
        </p:nvSpPr>
        <p:spPr>
          <a:xfrm>
            <a:off x="6395998" y="526667"/>
            <a:ext cx="5157916" cy="716201"/>
          </a:xfrm>
          <a:prstGeom prst="cube">
            <a:avLst/>
          </a:prstGeom>
          <a:solidFill>
            <a:srgbClr val="F9EA7B"/>
          </a:solidFill>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dirty="0">
                <a:solidFill>
                  <a:srgbClr val="002060"/>
                </a:solidFill>
                <a:cs typeface="B Badr" panose="00000400000000000000" pitchFamily="2" charset="-78"/>
              </a:rPr>
              <a:t>اسمی است که کسره</a:t>
            </a:r>
            <a:r>
              <a:rPr lang="fa-IR" dirty="0">
                <a:solidFill>
                  <a:srgbClr val="002060"/>
                </a:solidFill>
                <a:cs typeface="B Badr" panose="00000400000000000000" pitchFamily="2" charset="-78"/>
              </a:rPr>
              <a:t>(در حالت جرّ)و </a:t>
            </a:r>
            <a:r>
              <a:rPr lang="fa-IR" sz="2400" dirty="0">
                <a:solidFill>
                  <a:srgbClr val="002060"/>
                </a:solidFill>
                <a:cs typeface="B Badr" panose="00000400000000000000" pitchFamily="2" charset="-78"/>
              </a:rPr>
              <a:t>تنوین نمی گیرد.</a:t>
            </a:r>
          </a:p>
        </p:txBody>
      </p:sp>
      <p:sp>
        <p:nvSpPr>
          <p:cNvPr id="4" name="Cube 3">
            <a:extLst>
              <a:ext uri="{FF2B5EF4-FFF2-40B4-BE49-F238E27FC236}">
                <a16:creationId xmlns="" xmlns:a16="http://schemas.microsoft.com/office/drawing/2014/main" id="{351793F9-1620-4782-AE04-5D25C78FEEA7}"/>
              </a:ext>
            </a:extLst>
          </p:cNvPr>
          <p:cNvSpPr/>
          <p:nvPr/>
        </p:nvSpPr>
        <p:spPr>
          <a:xfrm>
            <a:off x="7848600" y="1479387"/>
            <a:ext cx="2131381" cy="540000"/>
          </a:xfrm>
          <a:prstGeom prst="cube">
            <a:avLst/>
          </a:prstGeom>
          <a:solidFill>
            <a:srgbClr val="C3F389"/>
          </a:solidFill>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dirty="0">
                <a:solidFill>
                  <a:srgbClr val="002060"/>
                </a:solidFill>
                <a:cs typeface="B Badr" panose="00000400000000000000" pitchFamily="2" charset="-78"/>
              </a:rPr>
              <a:t>1-علمِیَّت</a:t>
            </a:r>
          </a:p>
        </p:txBody>
      </p:sp>
      <p:sp>
        <p:nvSpPr>
          <p:cNvPr id="19" name="Cube 18">
            <a:extLst>
              <a:ext uri="{FF2B5EF4-FFF2-40B4-BE49-F238E27FC236}">
                <a16:creationId xmlns="" xmlns:a16="http://schemas.microsoft.com/office/drawing/2014/main" id="{D5C748FB-8C27-4235-8243-55815D60E258}"/>
              </a:ext>
            </a:extLst>
          </p:cNvPr>
          <p:cNvSpPr/>
          <p:nvPr/>
        </p:nvSpPr>
        <p:spPr>
          <a:xfrm>
            <a:off x="7848600" y="2123154"/>
            <a:ext cx="2131381" cy="540000"/>
          </a:xfrm>
          <a:prstGeom prst="cube">
            <a:avLst/>
          </a:prstGeom>
          <a:solidFill>
            <a:srgbClr val="C3F389"/>
          </a:solidFill>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dirty="0">
                <a:solidFill>
                  <a:srgbClr val="002060"/>
                </a:solidFill>
                <a:cs typeface="B Badr" panose="00000400000000000000" pitchFamily="2" charset="-78"/>
              </a:rPr>
              <a:t>2- وصفیّت</a:t>
            </a:r>
          </a:p>
        </p:txBody>
      </p:sp>
      <p:sp>
        <p:nvSpPr>
          <p:cNvPr id="23" name="Cube 22">
            <a:extLst>
              <a:ext uri="{FF2B5EF4-FFF2-40B4-BE49-F238E27FC236}">
                <a16:creationId xmlns="" xmlns:a16="http://schemas.microsoft.com/office/drawing/2014/main" id="{A2C0FC80-3A67-4F95-BACA-FA7F63542B45}"/>
              </a:ext>
            </a:extLst>
          </p:cNvPr>
          <p:cNvSpPr/>
          <p:nvPr/>
        </p:nvSpPr>
        <p:spPr>
          <a:xfrm>
            <a:off x="7848600" y="2744880"/>
            <a:ext cx="2131381" cy="540000"/>
          </a:xfrm>
          <a:prstGeom prst="cube">
            <a:avLst/>
          </a:prstGeom>
          <a:solidFill>
            <a:srgbClr val="C3F389"/>
          </a:solidFill>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400" b="1" dirty="0">
                <a:solidFill>
                  <a:prstClr val="black"/>
                </a:solidFill>
                <a:cs typeface="B Badr" panose="00000400000000000000" pitchFamily="2" charset="-78"/>
              </a:rPr>
              <a:t>3- الف تأنیث</a:t>
            </a:r>
          </a:p>
        </p:txBody>
      </p:sp>
      <p:sp>
        <p:nvSpPr>
          <p:cNvPr id="24" name="Cube 23">
            <a:extLst>
              <a:ext uri="{FF2B5EF4-FFF2-40B4-BE49-F238E27FC236}">
                <a16:creationId xmlns="" xmlns:a16="http://schemas.microsoft.com/office/drawing/2014/main" id="{6DE19952-03FD-40B8-B649-48DB75940F8E}"/>
              </a:ext>
            </a:extLst>
          </p:cNvPr>
          <p:cNvSpPr/>
          <p:nvPr/>
        </p:nvSpPr>
        <p:spPr>
          <a:xfrm>
            <a:off x="7848600" y="3402715"/>
            <a:ext cx="2131381" cy="540000"/>
          </a:xfrm>
          <a:prstGeom prst="cube">
            <a:avLst/>
          </a:prstGeom>
          <a:solidFill>
            <a:srgbClr val="C3F389"/>
          </a:solidFill>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1700" dirty="0">
                <a:solidFill>
                  <a:prstClr val="black"/>
                </a:solidFill>
                <a:cs typeface="B Badr" panose="00000400000000000000" pitchFamily="2" charset="-78"/>
              </a:rPr>
              <a:t>4-صیغه منتهی الجموع</a:t>
            </a:r>
          </a:p>
        </p:txBody>
      </p:sp>
      <p:sp>
        <p:nvSpPr>
          <p:cNvPr id="25" name="Cube 24">
            <a:extLst>
              <a:ext uri="{FF2B5EF4-FFF2-40B4-BE49-F238E27FC236}">
                <a16:creationId xmlns="" xmlns:a16="http://schemas.microsoft.com/office/drawing/2014/main" id="{36028684-B5CC-4B5E-983D-9F4A6F4681F0}"/>
              </a:ext>
            </a:extLst>
          </p:cNvPr>
          <p:cNvSpPr/>
          <p:nvPr/>
        </p:nvSpPr>
        <p:spPr>
          <a:xfrm>
            <a:off x="10514830" y="2457655"/>
            <a:ext cx="1548000" cy="540000"/>
          </a:xfrm>
          <a:prstGeom prst="cube">
            <a:avLst/>
          </a:prstGeom>
          <a:solidFill>
            <a:srgbClr val="C3F389"/>
          </a:solidFill>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rgbClr val="002060"/>
                </a:solidFill>
                <a:cs typeface="B Badr" panose="00000400000000000000" pitchFamily="2" charset="-78"/>
              </a:rPr>
              <a:t>علت غیر منصرف</a:t>
            </a:r>
          </a:p>
        </p:txBody>
      </p:sp>
      <p:sp>
        <p:nvSpPr>
          <p:cNvPr id="26" name="Cube 25">
            <a:extLst>
              <a:ext uri="{FF2B5EF4-FFF2-40B4-BE49-F238E27FC236}">
                <a16:creationId xmlns="" xmlns:a16="http://schemas.microsoft.com/office/drawing/2014/main" id="{FF95A9E6-C961-421B-8CCA-BB7542D43E8C}"/>
              </a:ext>
            </a:extLst>
          </p:cNvPr>
          <p:cNvSpPr/>
          <p:nvPr/>
        </p:nvSpPr>
        <p:spPr>
          <a:xfrm>
            <a:off x="10644000" y="0"/>
            <a:ext cx="1548000" cy="540000"/>
          </a:xfrm>
          <a:prstGeom prst="cube">
            <a:avLst/>
          </a:prstGeom>
          <a:solidFill>
            <a:srgbClr val="F9EA7B"/>
          </a:solidFill>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2060"/>
                </a:solidFill>
                <a:cs typeface="B Badr" panose="00000400000000000000" pitchFamily="2" charset="-78"/>
              </a:rPr>
              <a:t>تعریف</a:t>
            </a:r>
          </a:p>
        </p:txBody>
      </p:sp>
      <p:sp>
        <p:nvSpPr>
          <p:cNvPr id="10" name="Rectangle: Rounded Corners 9">
            <a:extLst>
              <a:ext uri="{FF2B5EF4-FFF2-40B4-BE49-F238E27FC236}">
                <a16:creationId xmlns="" xmlns:a16="http://schemas.microsoft.com/office/drawing/2014/main" id="{699A59DD-C705-4317-A96F-317C42A879F0}"/>
              </a:ext>
            </a:extLst>
          </p:cNvPr>
          <p:cNvSpPr/>
          <p:nvPr/>
        </p:nvSpPr>
        <p:spPr>
          <a:xfrm>
            <a:off x="9039069" y="4886793"/>
            <a:ext cx="3004571" cy="794479"/>
          </a:xfrm>
          <a:prstGeom prst="roundRect">
            <a:avLst/>
          </a:prstGeom>
          <a:solidFill>
            <a:schemeClr val="bg1"/>
          </a:solidFill>
          <a:ln>
            <a:solidFill>
              <a:schemeClr val="accent5">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1-موجبات منع صرف«عَلَم»</a:t>
            </a:r>
          </a:p>
        </p:txBody>
      </p:sp>
      <p:cxnSp>
        <p:nvCxnSpPr>
          <p:cNvPr id="14" name="Connector: Elbow 13">
            <a:extLst>
              <a:ext uri="{FF2B5EF4-FFF2-40B4-BE49-F238E27FC236}">
                <a16:creationId xmlns="" xmlns:a16="http://schemas.microsoft.com/office/drawing/2014/main" id="{667E085A-4DA7-4026-A45D-313300C25795}"/>
              </a:ext>
            </a:extLst>
          </p:cNvPr>
          <p:cNvCxnSpPr>
            <a:cxnSpLocks/>
            <a:stCxn id="10" idx="1"/>
          </p:cNvCxnSpPr>
          <p:nvPr/>
        </p:nvCxnSpPr>
        <p:spPr>
          <a:xfrm rot="10800000">
            <a:off x="6550703" y="3792511"/>
            <a:ext cx="2488367" cy="1491522"/>
          </a:xfrm>
          <a:prstGeom prst="bentConnector3">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Right Brace 28">
            <a:extLst>
              <a:ext uri="{FF2B5EF4-FFF2-40B4-BE49-F238E27FC236}">
                <a16:creationId xmlns="" xmlns:a16="http://schemas.microsoft.com/office/drawing/2014/main" id="{0406730D-A449-468A-B3D6-5DE65B587FFC}"/>
              </a:ext>
            </a:extLst>
          </p:cNvPr>
          <p:cNvSpPr/>
          <p:nvPr/>
        </p:nvSpPr>
        <p:spPr>
          <a:xfrm>
            <a:off x="5663018" y="672570"/>
            <a:ext cx="732980" cy="5983063"/>
          </a:xfrm>
          <a:prstGeom prst="rightBrace">
            <a:avLst>
              <a:gd name="adj1" fmla="val 53325"/>
              <a:gd name="adj2" fmla="val 50000"/>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7" name="Hexagon 16">
            <a:extLst>
              <a:ext uri="{FF2B5EF4-FFF2-40B4-BE49-F238E27FC236}">
                <a16:creationId xmlns="" xmlns:a16="http://schemas.microsoft.com/office/drawing/2014/main" id="{4627B695-5D1D-496F-BA29-E5B2E427CFA9}"/>
              </a:ext>
            </a:extLst>
          </p:cNvPr>
          <p:cNvSpPr/>
          <p:nvPr/>
        </p:nvSpPr>
        <p:spPr>
          <a:xfrm>
            <a:off x="-16240" y="638884"/>
            <a:ext cx="5739218" cy="972000"/>
          </a:xfrm>
          <a:prstGeom prst="hexagon">
            <a:avLst/>
          </a:prstGeom>
          <a:noFill/>
          <a:ln w="38100">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dirty="0">
                <a:solidFill>
                  <a:srgbClr val="002060"/>
                </a:solidFill>
                <a:cs typeface="B Lotus" panose="00000400000000000000" pitchFamily="2" charset="-78"/>
              </a:rPr>
              <a:t>1-مختوم به «ان» شود </a:t>
            </a:r>
          </a:p>
          <a:p>
            <a:pPr algn="ctr" rtl="1"/>
            <a:r>
              <a:rPr lang="fa-IR" sz="2400" dirty="0">
                <a:solidFill>
                  <a:srgbClr val="002060"/>
                </a:solidFill>
                <a:cs typeface="B Lotus" panose="00000400000000000000" pitchFamily="2" charset="-78"/>
              </a:rPr>
              <a:t>مانند :عثمان</a:t>
            </a:r>
            <a:endParaRPr lang="fa-IR" sz="2400" dirty="0">
              <a:solidFill>
                <a:srgbClr val="002060"/>
              </a:solidFill>
            </a:endParaRPr>
          </a:p>
        </p:txBody>
      </p:sp>
      <p:sp>
        <p:nvSpPr>
          <p:cNvPr id="32" name="Hexagon 31">
            <a:extLst>
              <a:ext uri="{FF2B5EF4-FFF2-40B4-BE49-F238E27FC236}">
                <a16:creationId xmlns="" xmlns:a16="http://schemas.microsoft.com/office/drawing/2014/main" id="{D4C91A7C-2A13-4703-95F8-85B3EE8A605D}"/>
              </a:ext>
            </a:extLst>
          </p:cNvPr>
          <p:cNvSpPr/>
          <p:nvPr/>
        </p:nvSpPr>
        <p:spPr>
          <a:xfrm>
            <a:off x="0" y="1629729"/>
            <a:ext cx="5739218" cy="972000"/>
          </a:xfrm>
          <a:prstGeom prst="hexagon">
            <a:avLst/>
          </a:prstGeom>
          <a:noFill/>
          <a:ln w="38100">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200" dirty="0">
                <a:solidFill>
                  <a:prstClr val="black"/>
                </a:solidFill>
                <a:cs typeface="B Lotus" panose="00000400000000000000" pitchFamily="2" charset="-78"/>
              </a:rPr>
              <a:t>2-دارای وزن فعل باشد. </a:t>
            </a:r>
          </a:p>
          <a:p>
            <a:pPr lvl="0" algn="ctr" rtl="1"/>
            <a:r>
              <a:rPr lang="fa-IR" sz="2200" dirty="0">
                <a:solidFill>
                  <a:prstClr val="black"/>
                </a:solidFill>
                <a:cs typeface="B Lotus" panose="00000400000000000000" pitchFamily="2" charset="-78"/>
              </a:rPr>
              <a:t>مانند: یزید</a:t>
            </a:r>
            <a:r>
              <a:rPr lang="fa-IR" dirty="0">
                <a:solidFill>
                  <a:srgbClr val="C00000"/>
                </a:solidFill>
                <a:cs typeface="B Lotus" panose="00000400000000000000" pitchFamily="2" charset="-78"/>
              </a:rPr>
              <a:t>(بر وزن یَفعِل)</a:t>
            </a:r>
            <a:endParaRPr lang="fa-IR" sz="2200" dirty="0">
              <a:solidFill>
                <a:srgbClr val="C00000"/>
              </a:solidFill>
            </a:endParaRPr>
          </a:p>
        </p:txBody>
      </p:sp>
      <p:sp>
        <p:nvSpPr>
          <p:cNvPr id="33" name="Hexagon 32">
            <a:extLst>
              <a:ext uri="{FF2B5EF4-FFF2-40B4-BE49-F238E27FC236}">
                <a16:creationId xmlns="" xmlns:a16="http://schemas.microsoft.com/office/drawing/2014/main" id="{CD7FFE0C-BFE6-4E79-A064-5C716F845911}"/>
              </a:ext>
            </a:extLst>
          </p:cNvPr>
          <p:cNvSpPr/>
          <p:nvPr/>
        </p:nvSpPr>
        <p:spPr>
          <a:xfrm>
            <a:off x="0" y="2636970"/>
            <a:ext cx="5739218" cy="972000"/>
          </a:xfrm>
          <a:prstGeom prst="hexagon">
            <a:avLst/>
          </a:prstGeom>
          <a:noFill/>
          <a:ln w="38100">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400" dirty="0">
                <a:solidFill>
                  <a:srgbClr val="002060"/>
                </a:solidFill>
                <a:cs typeface="B Badr" panose="00000400000000000000" pitchFamily="2" charset="-78"/>
              </a:rPr>
              <a:t>3</a:t>
            </a:r>
            <a:r>
              <a:rPr lang="fa-IR" sz="2000" dirty="0">
                <a:solidFill>
                  <a:srgbClr val="002060"/>
                </a:solidFill>
                <a:cs typeface="B Badr" panose="00000400000000000000" pitchFamily="2" charset="-78"/>
              </a:rPr>
              <a:t>-مرکب مزجّی باشد و جزء دوّمش«وَیهِ» نباشد</a:t>
            </a:r>
          </a:p>
          <a:p>
            <a:pPr lvl="0" algn="ctr" rtl="1"/>
            <a:r>
              <a:rPr lang="fa-IR" sz="2000" dirty="0">
                <a:solidFill>
                  <a:srgbClr val="002060"/>
                </a:solidFill>
                <a:cs typeface="B Badr" panose="00000400000000000000" pitchFamily="2" charset="-78"/>
              </a:rPr>
              <a:t> مانند :بیت لحم</a:t>
            </a:r>
          </a:p>
        </p:txBody>
      </p:sp>
      <p:sp>
        <p:nvSpPr>
          <p:cNvPr id="34" name="Hexagon 33">
            <a:extLst>
              <a:ext uri="{FF2B5EF4-FFF2-40B4-BE49-F238E27FC236}">
                <a16:creationId xmlns="" xmlns:a16="http://schemas.microsoft.com/office/drawing/2014/main" id="{AF5FFBAB-85A3-400B-B57D-1B81B746AB9D}"/>
              </a:ext>
            </a:extLst>
          </p:cNvPr>
          <p:cNvSpPr/>
          <p:nvPr/>
        </p:nvSpPr>
        <p:spPr>
          <a:xfrm>
            <a:off x="0" y="3700984"/>
            <a:ext cx="5739218" cy="972000"/>
          </a:xfrm>
          <a:prstGeom prst="hexagon">
            <a:avLst/>
          </a:prstGeom>
          <a:noFill/>
          <a:ln w="38100">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000" dirty="0">
                <a:solidFill>
                  <a:srgbClr val="002060"/>
                </a:solidFill>
                <a:cs typeface="B Badr" panose="00000400000000000000" pitchFamily="2" charset="-78"/>
              </a:rPr>
              <a:t>4-معدوله باشد </a:t>
            </a:r>
          </a:p>
          <a:p>
            <a:pPr lvl="0" algn="r" rtl="1"/>
            <a:r>
              <a:rPr lang="fa-IR" sz="1700" dirty="0">
                <a:solidFill>
                  <a:srgbClr val="002060"/>
                </a:solidFill>
                <a:cs typeface="B Badr" panose="00000400000000000000" pitchFamily="2" charset="-78"/>
              </a:rPr>
              <a:t>(</a:t>
            </a:r>
            <a:r>
              <a:rPr lang="fa-IR" sz="1600" dirty="0">
                <a:solidFill>
                  <a:srgbClr val="002060"/>
                </a:solidFill>
                <a:cs typeface="B Badr" panose="00000400000000000000" pitchFamily="2" charset="-78"/>
              </a:rPr>
              <a:t>عدل به این معناست که کلمه ای از کلمه دیگر گرفته شده باشد، بدون آنکه معنایش تغییر کند) مانند: مانند: عُمَر = از عامر گرفته شده است.</a:t>
            </a:r>
            <a:endParaRPr lang="fa-IR" sz="1700" dirty="0">
              <a:solidFill>
                <a:srgbClr val="002060"/>
              </a:solidFill>
              <a:cs typeface="B Badr" panose="00000400000000000000" pitchFamily="2" charset="-78"/>
            </a:endParaRPr>
          </a:p>
        </p:txBody>
      </p:sp>
      <p:sp>
        <p:nvSpPr>
          <p:cNvPr id="35" name="Hexagon 34">
            <a:extLst>
              <a:ext uri="{FF2B5EF4-FFF2-40B4-BE49-F238E27FC236}">
                <a16:creationId xmlns="" xmlns:a16="http://schemas.microsoft.com/office/drawing/2014/main" id="{B46E5185-DAFE-47A3-B5FA-C25702649798}"/>
              </a:ext>
            </a:extLst>
          </p:cNvPr>
          <p:cNvSpPr/>
          <p:nvPr/>
        </p:nvSpPr>
        <p:spPr>
          <a:xfrm>
            <a:off x="0" y="4707267"/>
            <a:ext cx="5739218" cy="972000"/>
          </a:xfrm>
          <a:prstGeom prst="hexagon">
            <a:avLst/>
          </a:prstGeom>
          <a:noFill/>
          <a:ln w="38100">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5-مؤنث باشد.مانند:</a:t>
            </a:r>
            <a:r>
              <a:rPr lang="fa-IR" sz="2400" b="1" dirty="0">
                <a:solidFill>
                  <a:srgbClr val="002060"/>
                </a:solidFill>
                <a:latin typeface="Microsoft Uighur" panose="02000000000000000000" pitchFamily="2" charset="-78"/>
                <a:cs typeface="B Badr" panose="00000400000000000000" pitchFamily="2" charset="-78"/>
              </a:rPr>
              <a:t>فاطمة، زینب </a:t>
            </a:r>
          </a:p>
          <a:p>
            <a:pPr algn="r" rtl="1"/>
            <a:r>
              <a:rPr lang="fa-IR" sz="1600" dirty="0">
                <a:solidFill>
                  <a:srgbClr val="002060"/>
                </a:solidFill>
                <a:latin typeface="Microsoft Uighur" panose="02000000000000000000" pitchFamily="2" charset="-78"/>
                <a:cs typeface="B Badr" panose="00000400000000000000" pitchFamily="2" charset="-78"/>
              </a:rPr>
              <a:t>(اگر ثلاثیّ ساکن الوسط باشد و عربی)غیر عجمی)</a:t>
            </a:r>
            <a:r>
              <a:rPr lang="fa-IR" sz="1600" dirty="0">
                <a:solidFill>
                  <a:srgbClr val="002060"/>
                </a:solidFill>
                <a:cs typeface="B Badr" panose="00000400000000000000" pitchFamily="2" charset="-78"/>
              </a:rPr>
              <a:t>دیگر غیر منصرف به حساب نمی آید( مانند:هِند)که هم عربی است و هم ساکن الوسط</a:t>
            </a:r>
          </a:p>
        </p:txBody>
      </p:sp>
      <p:sp>
        <p:nvSpPr>
          <p:cNvPr id="36" name="Hexagon 35">
            <a:extLst>
              <a:ext uri="{FF2B5EF4-FFF2-40B4-BE49-F238E27FC236}">
                <a16:creationId xmlns="" xmlns:a16="http://schemas.microsoft.com/office/drawing/2014/main" id="{CEFCD2AF-29F7-4315-AEAE-3C311D3BCEF1}"/>
              </a:ext>
            </a:extLst>
          </p:cNvPr>
          <p:cNvSpPr/>
          <p:nvPr/>
        </p:nvSpPr>
        <p:spPr>
          <a:xfrm>
            <a:off x="5000" y="5714712"/>
            <a:ext cx="5739218" cy="972000"/>
          </a:xfrm>
          <a:prstGeom prst="hexagon">
            <a:avLst/>
          </a:prstGeom>
          <a:noFill/>
          <a:ln w="38100">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400" b="1" dirty="0">
                <a:solidFill>
                  <a:prstClr val="black"/>
                </a:solidFill>
                <a:cs typeface="B Badr" panose="00000400000000000000" pitchFamily="2" charset="-78"/>
              </a:rPr>
              <a:t>6- عَجَم باشد</a:t>
            </a:r>
            <a:r>
              <a:rPr lang="fa-IR" sz="2400" dirty="0">
                <a:solidFill>
                  <a:prstClr val="black"/>
                </a:solidFill>
                <a:cs typeface="B Badr" panose="00000400000000000000" pitchFamily="2" charset="-78"/>
              </a:rPr>
              <a:t>(بیش از سه حرف داشته باشد)مانند: ابراهیم.</a:t>
            </a:r>
          </a:p>
        </p:txBody>
      </p:sp>
    </p:spTree>
    <p:extLst>
      <p:ext uri="{BB962C8B-B14F-4D97-AF65-F5344CB8AC3E}">
        <p14:creationId xmlns:p14="http://schemas.microsoft.com/office/powerpoint/2010/main" val="136163520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righ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heel(1)">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righ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right)">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left)">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left)">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left)">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animBg="1"/>
      <p:bldP spid="4" grpId="0" animBg="1"/>
      <p:bldP spid="19" grpId="0" animBg="1"/>
      <p:bldP spid="23" grpId="0" animBg="1"/>
      <p:bldP spid="24" grpId="0" animBg="1"/>
      <p:bldP spid="25" grpId="0" animBg="1"/>
      <p:bldP spid="26" grpId="0" animBg="1"/>
      <p:bldP spid="10" grpId="0" animBg="1"/>
      <p:bldP spid="29" grpId="0" animBg="1"/>
      <p:bldP spid="17" grpId="0" animBg="1"/>
      <p:bldP spid="32" grpId="0" animBg="1"/>
      <p:bldP spid="33" grpId="0" animBg="1"/>
      <p:bldP spid="34" grpId="0" animBg="1"/>
      <p:bldP spid="35" grpId="0" animBg="1"/>
      <p:bldP spid="36"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be 1">
            <a:extLst>
              <a:ext uri="{FF2B5EF4-FFF2-40B4-BE49-F238E27FC236}">
                <a16:creationId xmlns="" xmlns:a16="http://schemas.microsoft.com/office/drawing/2014/main" id="{411340A1-565B-4D71-8A72-1233432189D9}"/>
              </a:ext>
            </a:extLst>
          </p:cNvPr>
          <p:cNvSpPr/>
          <p:nvPr/>
        </p:nvSpPr>
        <p:spPr>
          <a:xfrm>
            <a:off x="5021705" y="0"/>
            <a:ext cx="2471841" cy="582630"/>
          </a:xfrm>
          <a:prstGeom prst="cube">
            <a:avLst>
              <a:gd name="adj" fmla="val 14708"/>
            </a:avLst>
          </a:prstGeom>
          <a:solidFill>
            <a:srgbClr val="C3F389"/>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800" dirty="0">
                <a:solidFill>
                  <a:srgbClr val="002060"/>
                </a:solidFill>
                <a:cs typeface="B Badr" panose="00000400000000000000" pitchFamily="2" charset="-78"/>
              </a:rPr>
              <a:t>غیر منصرف</a:t>
            </a:r>
          </a:p>
        </p:txBody>
      </p:sp>
      <p:sp>
        <p:nvSpPr>
          <p:cNvPr id="10" name="Rectangle: Rounded Corners 9">
            <a:extLst>
              <a:ext uri="{FF2B5EF4-FFF2-40B4-BE49-F238E27FC236}">
                <a16:creationId xmlns="" xmlns:a16="http://schemas.microsoft.com/office/drawing/2014/main" id="{699A59DD-C705-4317-A96F-317C42A879F0}"/>
              </a:ext>
            </a:extLst>
          </p:cNvPr>
          <p:cNvSpPr/>
          <p:nvPr/>
        </p:nvSpPr>
        <p:spPr>
          <a:xfrm>
            <a:off x="9087307" y="1997233"/>
            <a:ext cx="3004571" cy="972000"/>
          </a:xfrm>
          <a:prstGeom prst="roundRect">
            <a:avLst/>
          </a:prstGeom>
          <a:solidFill>
            <a:schemeClr val="bg1"/>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solidFill>
                  <a:srgbClr val="002060"/>
                </a:solidFill>
                <a:cs typeface="B Badr" panose="00000400000000000000" pitchFamily="2" charset="-78"/>
              </a:rPr>
              <a:t>2-موجبات منع صرف «وصفیّت»</a:t>
            </a:r>
          </a:p>
        </p:txBody>
      </p:sp>
      <p:sp>
        <p:nvSpPr>
          <p:cNvPr id="17" name="Hexagon 16">
            <a:extLst>
              <a:ext uri="{FF2B5EF4-FFF2-40B4-BE49-F238E27FC236}">
                <a16:creationId xmlns="" xmlns:a16="http://schemas.microsoft.com/office/drawing/2014/main" id="{4627B695-5D1D-496F-BA29-E5B2E427CFA9}"/>
              </a:ext>
            </a:extLst>
          </p:cNvPr>
          <p:cNvSpPr/>
          <p:nvPr/>
        </p:nvSpPr>
        <p:spPr>
          <a:xfrm>
            <a:off x="1890775" y="734064"/>
            <a:ext cx="5739218" cy="972000"/>
          </a:xfrm>
          <a:prstGeom prst="hexagon">
            <a:avLst/>
          </a:prstGeom>
          <a:gradFill>
            <a:gsLst>
              <a:gs pos="21000">
                <a:schemeClr val="accent1">
                  <a:lumMod val="5000"/>
                  <a:lumOff val="95000"/>
                </a:schemeClr>
              </a:gs>
              <a:gs pos="100000">
                <a:srgbClr val="00B0F0"/>
              </a:gs>
            </a:gsLst>
            <a:lin ang="13500000" scaled="1"/>
          </a:gra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solidFill>
                  <a:srgbClr val="002060"/>
                </a:solidFill>
                <a:cs typeface="B Badr" panose="00000400000000000000" pitchFamily="2" charset="-78"/>
              </a:rPr>
              <a:t>1- بروزن (فَعلان) باشد و مؤنّثش بر وزن (فَعلی)باشد. مانند: سَکران مؤنّث(سَکری)</a:t>
            </a:r>
          </a:p>
        </p:txBody>
      </p:sp>
      <p:sp>
        <p:nvSpPr>
          <p:cNvPr id="32" name="Hexagon 31">
            <a:extLst>
              <a:ext uri="{FF2B5EF4-FFF2-40B4-BE49-F238E27FC236}">
                <a16:creationId xmlns="" xmlns:a16="http://schemas.microsoft.com/office/drawing/2014/main" id="{D4C91A7C-2A13-4703-95F8-85B3EE8A605D}"/>
              </a:ext>
            </a:extLst>
          </p:cNvPr>
          <p:cNvSpPr/>
          <p:nvPr/>
        </p:nvSpPr>
        <p:spPr>
          <a:xfrm>
            <a:off x="1890774" y="1921102"/>
            <a:ext cx="5739218" cy="972000"/>
          </a:xfrm>
          <a:prstGeom prst="hexagon">
            <a:avLst/>
          </a:prstGeom>
          <a:gradFill>
            <a:gsLst>
              <a:gs pos="21000">
                <a:schemeClr val="accent1">
                  <a:lumMod val="5000"/>
                  <a:lumOff val="95000"/>
                </a:schemeClr>
              </a:gs>
              <a:gs pos="100000">
                <a:srgbClr val="00B0F0"/>
              </a:gs>
            </a:gsLst>
            <a:lin ang="13500000" scaled="1"/>
          </a:gra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200" dirty="0">
                <a:solidFill>
                  <a:srgbClr val="002060"/>
                </a:solidFill>
                <a:cs typeface="B Badr" panose="00000400000000000000" pitchFamily="2" charset="-78"/>
              </a:rPr>
              <a:t>2-بر وزن «أفعل » باشد. مانند: أَحمَر</a:t>
            </a:r>
          </a:p>
        </p:txBody>
      </p:sp>
      <p:sp>
        <p:nvSpPr>
          <p:cNvPr id="33" name="Hexagon 32">
            <a:extLst>
              <a:ext uri="{FF2B5EF4-FFF2-40B4-BE49-F238E27FC236}">
                <a16:creationId xmlns="" xmlns:a16="http://schemas.microsoft.com/office/drawing/2014/main" id="{CD7FFE0C-BFE6-4E79-A064-5C716F845911}"/>
              </a:ext>
            </a:extLst>
          </p:cNvPr>
          <p:cNvSpPr/>
          <p:nvPr/>
        </p:nvSpPr>
        <p:spPr>
          <a:xfrm>
            <a:off x="1890774" y="3141620"/>
            <a:ext cx="5739218" cy="972000"/>
          </a:xfrm>
          <a:prstGeom prst="hexagon">
            <a:avLst/>
          </a:prstGeom>
          <a:gradFill>
            <a:gsLst>
              <a:gs pos="21000">
                <a:schemeClr val="accent1">
                  <a:lumMod val="5000"/>
                  <a:lumOff val="95000"/>
                </a:schemeClr>
              </a:gs>
              <a:gs pos="100000">
                <a:srgbClr val="00B0F0"/>
              </a:gs>
            </a:gsLst>
            <a:lin ang="13500000" scaled="1"/>
          </a:gra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4000" dirty="0">
                <a:solidFill>
                  <a:srgbClr val="002060"/>
                </a:solidFill>
                <a:cs typeface="B Badr" panose="00000400000000000000" pitchFamily="2" charset="-78"/>
              </a:rPr>
              <a:t>3-</a:t>
            </a:r>
            <a:r>
              <a:rPr lang="fa-IR" sz="3600" dirty="0">
                <a:solidFill>
                  <a:srgbClr val="002060"/>
                </a:solidFill>
                <a:cs typeface="B Badr" panose="00000400000000000000" pitchFamily="2" charset="-78"/>
              </a:rPr>
              <a:t> معدوله باشد</a:t>
            </a:r>
            <a:endParaRPr lang="fa-IR" sz="4000" dirty="0">
              <a:solidFill>
                <a:srgbClr val="002060"/>
              </a:solidFill>
              <a:cs typeface="B Badr" panose="00000400000000000000" pitchFamily="2" charset="-78"/>
            </a:endParaRPr>
          </a:p>
        </p:txBody>
      </p:sp>
      <p:cxnSp>
        <p:nvCxnSpPr>
          <p:cNvPr id="6" name="Straight Arrow Connector 5">
            <a:extLst>
              <a:ext uri="{FF2B5EF4-FFF2-40B4-BE49-F238E27FC236}">
                <a16:creationId xmlns="" xmlns:a16="http://schemas.microsoft.com/office/drawing/2014/main" id="{7DCE5674-32E8-4130-ABB2-2EA4C75773A9}"/>
              </a:ext>
            </a:extLst>
          </p:cNvPr>
          <p:cNvCxnSpPr>
            <a:cxnSpLocks/>
          </p:cNvCxnSpPr>
          <p:nvPr/>
        </p:nvCxnSpPr>
        <p:spPr>
          <a:xfrm flipH="1" flipV="1">
            <a:off x="7959778" y="1424795"/>
            <a:ext cx="1127529" cy="1058438"/>
          </a:xfrm>
          <a:prstGeom prst="straightConnector1">
            <a:avLst/>
          </a:prstGeom>
          <a:ln w="57150">
            <a:solidFill>
              <a:schemeClr val="tx1"/>
            </a:solidFill>
            <a:tailEnd type="triangle"/>
          </a:ln>
        </p:spPr>
        <p:style>
          <a:lnRef idx="2">
            <a:schemeClr val="accent5"/>
          </a:lnRef>
          <a:fillRef idx="0">
            <a:schemeClr val="accent5"/>
          </a:fillRef>
          <a:effectRef idx="1">
            <a:schemeClr val="accent5"/>
          </a:effectRef>
          <a:fontRef idx="minor">
            <a:schemeClr val="tx1"/>
          </a:fontRef>
        </p:style>
      </p:cxnSp>
      <p:cxnSp>
        <p:nvCxnSpPr>
          <p:cNvPr id="8" name="Straight Arrow Connector 7">
            <a:extLst>
              <a:ext uri="{FF2B5EF4-FFF2-40B4-BE49-F238E27FC236}">
                <a16:creationId xmlns="" xmlns:a16="http://schemas.microsoft.com/office/drawing/2014/main" id="{90625A6B-8958-4DF6-A1C1-90B3EA742EBB}"/>
              </a:ext>
            </a:extLst>
          </p:cNvPr>
          <p:cNvCxnSpPr>
            <a:stCxn id="10" idx="1"/>
          </p:cNvCxnSpPr>
          <p:nvPr/>
        </p:nvCxnSpPr>
        <p:spPr>
          <a:xfrm flipH="1">
            <a:off x="7856479" y="2483233"/>
            <a:ext cx="1230828" cy="36294"/>
          </a:xfrm>
          <a:prstGeom prst="straightConnector1">
            <a:avLst/>
          </a:prstGeom>
          <a:ln w="57150">
            <a:solidFill>
              <a:schemeClr val="tx1"/>
            </a:solidFill>
            <a:tailEnd type="triangle"/>
          </a:ln>
        </p:spPr>
        <p:style>
          <a:lnRef idx="2">
            <a:schemeClr val="accent5"/>
          </a:lnRef>
          <a:fillRef idx="0">
            <a:schemeClr val="accent5"/>
          </a:fillRef>
          <a:effectRef idx="1">
            <a:schemeClr val="accent5"/>
          </a:effectRef>
          <a:fontRef idx="minor">
            <a:schemeClr val="tx1"/>
          </a:fontRef>
        </p:style>
      </p:cxnSp>
      <p:cxnSp>
        <p:nvCxnSpPr>
          <p:cNvPr id="11" name="Straight Arrow Connector 10">
            <a:extLst>
              <a:ext uri="{FF2B5EF4-FFF2-40B4-BE49-F238E27FC236}">
                <a16:creationId xmlns="" xmlns:a16="http://schemas.microsoft.com/office/drawing/2014/main" id="{9A499FB2-75B4-4F04-B0DE-7696D77EA62B}"/>
              </a:ext>
            </a:extLst>
          </p:cNvPr>
          <p:cNvCxnSpPr>
            <a:cxnSpLocks/>
            <a:stCxn id="10" idx="1"/>
          </p:cNvCxnSpPr>
          <p:nvPr/>
        </p:nvCxnSpPr>
        <p:spPr>
          <a:xfrm flipH="1">
            <a:off x="7856479" y="2483233"/>
            <a:ext cx="1230828" cy="1129847"/>
          </a:xfrm>
          <a:prstGeom prst="straightConnector1">
            <a:avLst/>
          </a:prstGeom>
          <a:ln w="57150">
            <a:solidFill>
              <a:schemeClr val="tx1"/>
            </a:solidFill>
            <a:tailEnd type="triangle"/>
          </a:ln>
        </p:spPr>
        <p:style>
          <a:lnRef idx="2">
            <a:schemeClr val="accent5"/>
          </a:lnRef>
          <a:fillRef idx="0">
            <a:schemeClr val="accent5"/>
          </a:fillRef>
          <a:effectRef idx="1">
            <a:schemeClr val="accent5"/>
          </a:effectRef>
          <a:fontRef idx="minor">
            <a:schemeClr val="tx1"/>
          </a:fontRef>
        </p:style>
      </p:cxnSp>
      <p:sp>
        <p:nvSpPr>
          <p:cNvPr id="22" name="Arrow: Left-Right-Up 21">
            <a:extLst>
              <a:ext uri="{FF2B5EF4-FFF2-40B4-BE49-F238E27FC236}">
                <a16:creationId xmlns="" xmlns:a16="http://schemas.microsoft.com/office/drawing/2014/main" id="{2BD24278-68D0-4393-A57C-0455F65EC301}"/>
              </a:ext>
            </a:extLst>
          </p:cNvPr>
          <p:cNvSpPr/>
          <p:nvPr/>
        </p:nvSpPr>
        <p:spPr>
          <a:xfrm>
            <a:off x="3978153" y="4152275"/>
            <a:ext cx="1564460" cy="1379096"/>
          </a:xfrm>
          <a:prstGeom prst="leftRightUpArrow">
            <a:avLst>
              <a:gd name="adj1" fmla="val 25000"/>
              <a:gd name="adj2" fmla="val 25000"/>
              <a:gd name="adj3" fmla="val 18478"/>
            </a:avLst>
          </a:prstGeom>
          <a:noFill/>
          <a:ln w="38100">
            <a:solidFill>
              <a:schemeClr val="accent6">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8" name="Rectangle: Rounded Corners 37">
            <a:extLst>
              <a:ext uri="{FF2B5EF4-FFF2-40B4-BE49-F238E27FC236}">
                <a16:creationId xmlns="" xmlns:a16="http://schemas.microsoft.com/office/drawing/2014/main" id="{13E0633E-157A-4FCD-BB1A-A9D662BC76BA}"/>
              </a:ext>
            </a:extLst>
          </p:cNvPr>
          <p:cNvSpPr/>
          <p:nvPr/>
        </p:nvSpPr>
        <p:spPr>
          <a:xfrm>
            <a:off x="165899" y="4347148"/>
            <a:ext cx="3747541" cy="2233534"/>
          </a:xfrm>
          <a:prstGeom prst="roundRect">
            <a:avLst/>
          </a:prstGeom>
          <a:noFill/>
          <a:ln>
            <a:solidFill>
              <a:srgbClr val="C00000"/>
            </a:solidFill>
          </a:ln>
          <a:effectLst>
            <a:outerShdw dir="15600000" algn="ctr" rotWithShape="0">
              <a:srgbClr val="000000"/>
            </a:outerShdw>
            <a:reflection blurRad="139700" stA="790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800" dirty="0">
                <a:solidFill>
                  <a:srgbClr val="002060"/>
                </a:solidFill>
                <a:cs typeface="B Badr" panose="00000400000000000000" pitchFamily="2" charset="-78"/>
              </a:rPr>
              <a:t>2- لفظ«آخر»(به معنای غیر) که معدوله از«آخر»[اگر «اُخَر» جمع باشد.برای «اُخری» غیر منصرف نیست.]</a:t>
            </a:r>
          </a:p>
        </p:txBody>
      </p:sp>
      <p:sp>
        <p:nvSpPr>
          <p:cNvPr id="39" name="Rectangle: Rounded Corners 38">
            <a:extLst>
              <a:ext uri="{FF2B5EF4-FFF2-40B4-BE49-F238E27FC236}">
                <a16:creationId xmlns="" xmlns:a16="http://schemas.microsoft.com/office/drawing/2014/main" id="{B47C50CD-223F-4CD5-9001-6C9E67DB9BAE}"/>
              </a:ext>
            </a:extLst>
          </p:cNvPr>
          <p:cNvSpPr/>
          <p:nvPr/>
        </p:nvSpPr>
        <p:spPr>
          <a:xfrm>
            <a:off x="5619775" y="4362138"/>
            <a:ext cx="3747541" cy="2233534"/>
          </a:xfrm>
          <a:prstGeom prst="roundRect">
            <a:avLst/>
          </a:prstGeom>
          <a:noFill/>
          <a:ln>
            <a:solidFill>
              <a:srgbClr val="C00000"/>
            </a:solidFill>
          </a:ln>
          <a:effectLst>
            <a:outerShdw dir="15600000" algn="ctr" rotWithShape="0">
              <a:srgbClr val="000000"/>
            </a:outerShdw>
            <a:reflection blurRad="139700" stA="790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dirty="0">
                <a:solidFill>
                  <a:srgbClr val="002060"/>
                </a:solidFill>
                <a:cs typeface="B Badr" panose="00000400000000000000" pitchFamily="2" charset="-78"/>
              </a:rPr>
              <a:t>1- اعداد بروزن«فعَل»و« فُعال»</a:t>
            </a:r>
          </a:p>
          <a:p>
            <a:pPr algn="ctr" rtl="1"/>
            <a:r>
              <a:rPr lang="fa-IR" sz="3200" dirty="0">
                <a:solidFill>
                  <a:srgbClr val="C00000"/>
                </a:solidFill>
                <a:cs typeface="B Badr" panose="00000400000000000000" pitchFamily="2" charset="-78"/>
              </a:rPr>
              <a:t>مانند: أُحاد و موحَد</a:t>
            </a:r>
          </a:p>
        </p:txBody>
      </p:sp>
    </p:spTree>
    <p:extLst>
      <p:ext uri="{BB962C8B-B14F-4D97-AF65-F5344CB8AC3E}">
        <p14:creationId xmlns:p14="http://schemas.microsoft.com/office/powerpoint/2010/main" val="412902092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out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arn(outVertical)">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arn(outVertical)">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 calcmode="lin" valueType="num">
                                      <p:cBhvr>
                                        <p:cTn id="51" dur="500" fill="hold"/>
                                        <p:tgtEl>
                                          <p:spTgt spid="39"/>
                                        </p:tgtEl>
                                        <p:attrNameLst>
                                          <p:attrName>style.rotation</p:attrName>
                                        </p:attrNameLst>
                                      </p:cBhvr>
                                      <p:tavLst>
                                        <p:tav tm="0">
                                          <p:val>
                                            <p:fltVal val="90"/>
                                          </p:val>
                                        </p:tav>
                                        <p:tav tm="100000">
                                          <p:val>
                                            <p:fltVal val="0"/>
                                          </p:val>
                                        </p:tav>
                                      </p:tavLst>
                                    </p:anim>
                                    <p:animEffect transition="in" filter="fade">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 calcmode="lin" valueType="num">
                                      <p:cBhvr>
                                        <p:cTn id="59" dur="500" fill="hold"/>
                                        <p:tgtEl>
                                          <p:spTgt spid="38"/>
                                        </p:tgtEl>
                                        <p:attrNameLst>
                                          <p:attrName>style.rotation</p:attrName>
                                        </p:attrNameLst>
                                      </p:cBhvr>
                                      <p:tavLst>
                                        <p:tav tm="0">
                                          <p:val>
                                            <p:fltVal val="90"/>
                                          </p:val>
                                        </p:tav>
                                        <p:tav tm="100000">
                                          <p:val>
                                            <p:fltVal val="0"/>
                                          </p:val>
                                        </p:tav>
                                      </p:tavLst>
                                    </p:anim>
                                    <p:animEffect transition="in" filter="fade">
                                      <p:cBhvr>
                                        <p:cTn id="6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32" grpId="0" animBg="1"/>
      <p:bldP spid="33" grpId="0" animBg="1"/>
      <p:bldP spid="22" grpId="0" animBg="1"/>
      <p:bldP spid="38" grpId="0" animBg="1"/>
      <p:bldP spid="39"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be 1">
            <a:extLst>
              <a:ext uri="{FF2B5EF4-FFF2-40B4-BE49-F238E27FC236}">
                <a16:creationId xmlns="" xmlns:a16="http://schemas.microsoft.com/office/drawing/2014/main" id="{411340A1-565B-4D71-8A72-1233432189D9}"/>
              </a:ext>
            </a:extLst>
          </p:cNvPr>
          <p:cNvSpPr/>
          <p:nvPr/>
        </p:nvSpPr>
        <p:spPr>
          <a:xfrm>
            <a:off x="5021705" y="0"/>
            <a:ext cx="2471841" cy="582630"/>
          </a:xfrm>
          <a:prstGeom prst="cube">
            <a:avLst>
              <a:gd name="adj" fmla="val 19854"/>
            </a:avLst>
          </a:prstGeom>
          <a:solidFill>
            <a:srgbClr val="C3F389"/>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600" b="1" dirty="0">
                <a:solidFill>
                  <a:srgbClr val="002060"/>
                </a:solidFill>
                <a:cs typeface="B Badr" panose="00000400000000000000" pitchFamily="2" charset="-78"/>
              </a:rPr>
              <a:t>غیر منصرف</a:t>
            </a:r>
          </a:p>
        </p:txBody>
      </p:sp>
      <p:sp>
        <p:nvSpPr>
          <p:cNvPr id="10" name="Rectangle: Rounded Corners 9">
            <a:extLst>
              <a:ext uri="{FF2B5EF4-FFF2-40B4-BE49-F238E27FC236}">
                <a16:creationId xmlns="" xmlns:a16="http://schemas.microsoft.com/office/drawing/2014/main" id="{699A59DD-C705-4317-A96F-317C42A879F0}"/>
              </a:ext>
            </a:extLst>
          </p:cNvPr>
          <p:cNvSpPr/>
          <p:nvPr/>
        </p:nvSpPr>
        <p:spPr>
          <a:xfrm>
            <a:off x="9010725" y="681326"/>
            <a:ext cx="3004571" cy="727470"/>
          </a:xfrm>
          <a:prstGeom prst="roundRect">
            <a:avLst/>
          </a:prstGeom>
          <a:solidFill>
            <a:srgbClr val="FFB3FF"/>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3-موجبات منع صرف «الف»</a:t>
            </a:r>
          </a:p>
        </p:txBody>
      </p:sp>
      <p:cxnSp>
        <p:nvCxnSpPr>
          <p:cNvPr id="6" name="Straight Arrow Connector 5">
            <a:extLst>
              <a:ext uri="{FF2B5EF4-FFF2-40B4-BE49-F238E27FC236}">
                <a16:creationId xmlns="" xmlns:a16="http://schemas.microsoft.com/office/drawing/2014/main" id="{7DCE5674-32E8-4130-ABB2-2EA4C75773A9}"/>
              </a:ext>
            </a:extLst>
          </p:cNvPr>
          <p:cNvCxnSpPr>
            <a:cxnSpLocks/>
          </p:cNvCxnSpPr>
          <p:nvPr/>
        </p:nvCxnSpPr>
        <p:spPr>
          <a:xfrm flipH="1" flipV="1">
            <a:off x="8555324" y="1065937"/>
            <a:ext cx="452974" cy="1"/>
          </a:xfrm>
          <a:prstGeom prst="straightConnector1">
            <a:avLst/>
          </a:prstGeom>
          <a:ln w="57150">
            <a:solidFill>
              <a:schemeClr val="tx1"/>
            </a:solidFill>
            <a:tailEnd type="triangle"/>
          </a:ln>
        </p:spPr>
        <p:style>
          <a:lnRef idx="2">
            <a:schemeClr val="accent5"/>
          </a:lnRef>
          <a:fillRef idx="0">
            <a:schemeClr val="accent5"/>
          </a:fillRef>
          <a:effectRef idx="1">
            <a:schemeClr val="accent5"/>
          </a:effectRef>
          <a:fontRef idx="minor">
            <a:schemeClr val="tx1"/>
          </a:fontRef>
        </p:style>
      </p:cxnSp>
      <p:cxnSp>
        <p:nvCxnSpPr>
          <p:cNvPr id="8" name="Straight Arrow Connector 7">
            <a:extLst>
              <a:ext uri="{FF2B5EF4-FFF2-40B4-BE49-F238E27FC236}">
                <a16:creationId xmlns="" xmlns:a16="http://schemas.microsoft.com/office/drawing/2014/main" id="{90625A6B-8958-4DF6-A1C1-90B3EA742EBB}"/>
              </a:ext>
            </a:extLst>
          </p:cNvPr>
          <p:cNvCxnSpPr>
            <a:cxnSpLocks/>
            <a:stCxn id="18" idx="1"/>
            <a:endCxn id="16" idx="3"/>
          </p:cNvCxnSpPr>
          <p:nvPr/>
        </p:nvCxnSpPr>
        <p:spPr>
          <a:xfrm flipH="1" flipV="1">
            <a:off x="7493546" y="2773708"/>
            <a:ext cx="1307315" cy="1251500"/>
          </a:xfrm>
          <a:prstGeom prst="straightConnector1">
            <a:avLst/>
          </a:prstGeom>
          <a:ln w="57150">
            <a:solidFill>
              <a:schemeClr val="tx1"/>
            </a:solidFill>
            <a:tailEnd type="triangle"/>
          </a:ln>
        </p:spPr>
        <p:style>
          <a:lnRef idx="2">
            <a:schemeClr val="accent5"/>
          </a:lnRef>
          <a:fillRef idx="0">
            <a:schemeClr val="accent5"/>
          </a:fillRef>
          <a:effectRef idx="1">
            <a:schemeClr val="accent5"/>
          </a:effectRef>
          <a:fontRef idx="minor">
            <a:schemeClr val="tx1"/>
          </a:fontRef>
        </p:style>
      </p:cxnSp>
      <p:cxnSp>
        <p:nvCxnSpPr>
          <p:cNvPr id="11" name="Straight Arrow Connector 10">
            <a:extLst>
              <a:ext uri="{FF2B5EF4-FFF2-40B4-BE49-F238E27FC236}">
                <a16:creationId xmlns="" xmlns:a16="http://schemas.microsoft.com/office/drawing/2014/main" id="{9A499FB2-75B4-4F04-B0DE-7696D77EA62B}"/>
              </a:ext>
            </a:extLst>
          </p:cNvPr>
          <p:cNvCxnSpPr>
            <a:cxnSpLocks/>
            <a:stCxn id="18" idx="1"/>
            <a:endCxn id="26" idx="3"/>
          </p:cNvCxnSpPr>
          <p:nvPr/>
        </p:nvCxnSpPr>
        <p:spPr>
          <a:xfrm flipH="1">
            <a:off x="7493546" y="4025208"/>
            <a:ext cx="1307315" cy="1325667"/>
          </a:xfrm>
          <a:prstGeom prst="straightConnector1">
            <a:avLst/>
          </a:prstGeom>
          <a:ln w="57150">
            <a:solidFill>
              <a:schemeClr val="tx1"/>
            </a:solidFill>
            <a:tailEnd type="triangle"/>
          </a:ln>
        </p:spPr>
        <p:style>
          <a:lnRef idx="2">
            <a:schemeClr val="accent5"/>
          </a:lnRef>
          <a:fillRef idx="0">
            <a:schemeClr val="accent5"/>
          </a:fillRef>
          <a:effectRef idx="1">
            <a:schemeClr val="accent5"/>
          </a:effectRef>
          <a:fontRef idx="minor">
            <a:schemeClr val="tx1"/>
          </a:fontRef>
        </p:style>
      </p:cxnSp>
      <p:sp>
        <p:nvSpPr>
          <p:cNvPr id="5" name="Rectangle: Rounded Corners 4">
            <a:extLst>
              <a:ext uri="{FF2B5EF4-FFF2-40B4-BE49-F238E27FC236}">
                <a16:creationId xmlns="" xmlns:a16="http://schemas.microsoft.com/office/drawing/2014/main" id="{C4C10032-4CDF-4A7F-BF4A-9C0C820B6721}"/>
              </a:ext>
            </a:extLst>
          </p:cNvPr>
          <p:cNvSpPr/>
          <p:nvPr/>
        </p:nvSpPr>
        <p:spPr>
          <a:xfrm>
            <a:off x="165899" y="593740"/>
            <a:ext cx="8376958" cy="1008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400" b="1" dirty="0">
                <a:solidFill>
                  <a:srgbClr val="002060"/>
                </a:solidFill>
                <a:cs typeface="B Badr" panose="00000400000000000000" pitchFamily="2" charset="-78"/>
              </a:rPr>
              <a:t>هر اسمی که الف تأنیث ) چه ممدوده و چه مقصوره( دارد، غیرمنصرف به حساب می آید و شرطی برای غیر منصرف شدن ندارد</a:t>
            </a:r>
            <a:r>
              <a:rPr lang="fa-IR" sz="2400" b="1" dirty="0">
                <a:solidFill>
                  <a:srgbClr val="FF0000"/>
                </a:solidFill>
                <a:cs typeface="B Badr" panose="00000400000000000000" pitchFamily="2" charset="-78"/>
              </a:rPr>
              <a:t>.       مانند: کُبری، خَضرَاء</a:t>
            </a:r>
          </a:p>
        </p:txBody>
      </p:sp>
      <p:sp>
        <p:nvSpPr>
          <p:cNvPr id="18" name="Rectangle: Rounded Corners 17">
            <a:extLst>
              <a:ext uri="{FF2B5EF4-FFF2-40B4-BE49-F238E27FC236}">
                <a16:creationId xmlns="" xmlns:a16="http://schemas.microsoft.com/office/drawing/2014/main" id="{71DF0E75-BCEB-4C67-A860-21A151D097CF}"/>
              </a:ext>
            </a:extLst>
          </p:cNvPr>
          <p:cNvSpPr/>
          <p:nvPr/>
        </p:nvSpPr>
        <p:spPr>
          <a:xfrm>
            <a:off x="8800861" y="3449208"/>
            <a:ext cx="3276000" cy="1152000"/>
          </a:xfrm>
          <a:prstGeom prst="roundRect">
            <a:avLst/>
          </a:prstGeom>
          <a:solidFill>
            <a:srgbClr val="FFB3FF"/>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solidFill>
                  <a:srgbClr val="002060"/>
                </a:solidFill>
                <a:cs typeface="B Badr" panose="00000400000000000000" pitchFamily="2" charset="-78"/>
              </a:rPr>
              <a:t>4-موجبات منع صرف «صیغة منتهی الجموع»</a:t>
            </a:r>
          </a:p>
        </p:txBody>
      </p:sp>
      <p:sp>
        <p:nvSpPr>
          <p:cNvPr id="16" name="Rectangle: Rounded Corners 15">
            <a:extLst>
              <a:ext uri="{FF2B5EF4-FFF2-40B4-BE49-F238E27FC236}">
                <a16:creationId xmlns="" xmlns:a16="http://schemas.microsoft.com/office/drawing/2014/main" id="{00E21AC1-E146-42FC-85B9-D922A4F255B9}"/>
              </a:ext>
            </a:extLst>
          </p:cNvPr>
          <p:cNvSpPr/>
          <p:nvPr/>
        </p:nvSpPr>
        <p:spPr>
          <a:xfrm>
            <a:off x="284813" y="1793407"/>
            <a:ext cx="7208733" cy="1960601"/>
          </a:xfrm>
          <a:prstGeom prst="roundRect">
            <a:avLst/>
          </a:prstGeom>
          <a:gradFill>
            <a:gsLst>
              <a:gs pos="0">
                <a:srgbClr val="FFFF00"/>
              </a:gs>
              <a:gs pos="95000">
                <a:srgbClr val="00B0F0"/>
              </a:gs>
            </a:gsLst>
            <a:lin ang="13500000" scaled="1"/>
          </a:gradFill>
          <a:ln w="38100">
            <a:solidFill>
              <a:srgbClr val="FFFF00"/>
            </a:solidFill>
            <a:prstDash val="sysDot"/>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1" anchor="t"/>
          <a:lstStyle/>
          <a:p>
            <a:pPr algn="ctr" rtl="1"/>
            <a:r>
              <a:rPr lang="fa-IR" sz="2800" dirty="0">
                <a:cs typeface="B Badr" panose="00000400000000000000" pitchFamily="2" charset="-78"/>
              </a:rPr>
              <a:t>معرّفی: به وزنهایی مانند مَفاعِل، مَفَاعِیل، فَوَاعِل، فَوَاعِیل، أَفَاعِل، أَفَاعِیل، فَعَالِل، فَعَالِیل و شبیه اینها که معمولاً برای جمع به کار گرفته می شوند، صیغة "منتهی الجموع" می گویند.</a:t>
            </a:r>
          </a:p>
        </p:txBody>
      </p:sp>
      <p:sp>
        <p:nvSpPr>
          <p:cNvPr id="26" name="Rectangle: Rounded Corners 25">
            <a:extLst>
              <a:ext uri="{FF2B5EF4-FFF2-40B4-BE49-F238E27FC236}">
                <a16:creationId xmlns="" xmlns:a16="http://schemas.microsoft.com/office/drawing/2014/main" id="{CF07C103-D930-4993-8063-E900444D7982}"/>
              </a:ext>
            </a:extLst>
          </p:cNvPr>
          <p:cNvSpPr/>
          <p:nvPr/>
        </p:nvSpPr>
        <p:spPr>
          <a:xfrm>
            <a:off x="284813" y="4370574"/>
            <a:ext cx="7208733" cy="1960601"/>
          </a:xfrm>
          <a:prstGeom prst="roundRect">
            <a:avLst/>
          </a:prstGeom>
          <a:gradFill>
            <a:gsLst>
              <a:gs pos="0">
                <a:srgbClr val="FFFF00"/>
              </a:gs>
              <a:gs pos="95000">
                <a:srgbClr val="00B0F0"/>
              </a:gs>
            </a:gsLst>
            <a:lin ang="13500000" scaled="1"/>
          </a:gradFill>
          <a:ln w="38100">
            <a:solidFill>
              <a:srgbClr val="FFFF00"/>
            </a:solidFill>
            <a:prstDash val="sysDot"/>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1" anchor="t"/>
          <a:lstStyle/>
          <a:p>
            <a:pPr algn="ctr" rtl="1"/>
            <a:r>
              <a:rPr lang="fa-IR" sz="2800" dirty="0">
                <a:cs typeface="B Badr" panose="00000400000000000000" pitchFamily="2" charset="-78"/>
              </a:rPr>
              <a:t>شرط غیر منصرف شدن:</a:t>
            </a:r>
          </a:p>
          <a:p>
            <a:pPr algn="ctr" rtl="1"/>
            <a:r>
              <a:rPr lang="fa-IR" sz="2800" dirty="0">
                <a:cs typeface="B Badr" panose="00000400000000000000" pitchFamily="2" charset="-78"/>
              </a:rPr>
              <a:t>نباید به آخرش «تاء» بچسبد. بنابراین لفظ أساتیذ غیرمنصرف است ولی «اساتِذَة »غیرمنصرف نیست.</a:t>
            </a:r>
          </a:p>
        </p:txBody>
      </p:sp>
    </p:spTree>
    <p:extLst>
      <p:ext uri="{BB962C8B-B14F-4D97-AF65-F5344CB8AC3E}">
        <p14:creationId xmlns:p14="http://schemas.microsoft.com/office/powerpoint/2010/main" val="34427374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outVertic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outVertical)">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18" grpId="0" animBg="1"/>
      <p:bldP spid="16" grpId="0" animBg="1"/>
      <p:bldP spid="26"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be 1">
            <a:extLst>
              <a:ext uri="{FF2B5EF4-FFF2-40B4-BE49-F238E27FC236}">
                <a16:creationId xmlns="" xmlns:a16="http://schemas.microsoft.com/office/drawing/2014/main" id="{411340A1-565B-4D71-8A72-1233432189D9}"/>
              </a:ext>
            </a:extLst>
          </p:cNvPr>
          <p:cNvSpPr/>
          <p:nvPr/>
        </p:nvSpPr>
        <p:spPr>
          <a:xfrm>
            <a:off x="5021705" y="0"/>
            <a:ext cx="2471841" cy="582630"/>
          </a:xfrm>
          <a:prstGeom prst="cube">
            <a:avLst>
              <a:gd name="adj" fmla="val 19854"/>
            </a:avLst>
          </a:prstGeom>
          <a:solidFill>
            <a:srgbClr val="C3F389"/>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600" b="1" dirty="0">
                <a:solidFill>
                  <a:srgbClr val="002060"/>
                </a:solidFill>
                <a:cs typeface="B Badr" panose="00000400000000000000" pitchFamily="2" charset="-78"/>
              </a:rPr>
              <a:t>غیر منصرف</a:t>
            </a:r>
          </a:p>
        </p:txBody>
      </p:sp>
      <p:sp>
        <p:nvSpPr>
          <p:cNvPr id="18" name="Rectangle: Rounded Corners 17">
            <a:extLst>
              <a:ext uri="{FF2B5EF4-FFF2-40B4-BE49-F238E27FC236}">
                <a16:creationId xmlns="" xmlns:a16="http://schemas.microsoft.com/office/drawing/2014/main" id="{71DF0E75-BCEB-4C67-A860-21A151D097CF}"/>
              </a:ext>
            </a:extLst>
          </p:cNvPr>
          <p:cNvSpPr/>
          <p:nvPr/>
        </p:nvSpPr>
        <p:spPr>
          <a:xfrm>
            <a:off x="8916000" y="6630"/>
            <a:ext cx="3276000" cy="1152000"/>
          </a:xfrm>
          <a:prstGeom prst="roundRect">
            <a:avLst/>
          </a:prstGeom>
          <a:solidFill>
            <a:srgbClr val="FFB3FF"/>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solidFill>
                  <a:srgbClr val="002060"/>
                </a:solidFill>
                <a:cs typeface="B Badr" panose="00000400000000000000" pitchFamily="2" charset="-78"/>
              </a:rPr>
              <a:t>4-موجبات منع صرف «صیغة منتهی الجموع»</a:t>
            </a:r>
          </a:p>
        </p:txBody>
      </p:sp>
      <p:sp>
        <p:nvSpPr>
          <p:cNvPr id="3" name="Pentagon 2"/>
          <p:cNvSpPr/>
          <p:nvPr/>
        </p:nvSpPr>
        <p:spPr>
          <a:xfrm flipH="1">
            <a:off x="10344150" y="3162300"/>
            <a:ext cx="1828800" cy="1257300"/>
          </a:xfrm>
          <a:prstGeom prst="homePlate">
            <a:avLst/>
          </a:prstGeom>
          <a:gradFill>
            <a:gsLst>
              <a:gs pos="0">
                <a:schemeClr val="accent1">
                  <a:lumMod val="5000"/>
                  <a:lumOff val="95000"/>
                </a:schemeClr>
              </a:gs>
              <a:gs pos="75000">
                <a:srgbClr val="FFFF00"/>
              </a:gs>
              <a:gs pos="100000">
                <a:schemeClr val="accent1">
                  <a:lumMod val="30000"/>
                  <a:lumOff val="70000"/>
                </a:schemeClr>
              </a:gs>
            </a:gsLst>
            <a:lin ang="13500000" scaled="1"/>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solidFill>
                  <a:srgbClr val="002060"/>
                </a:solidFill>
                <a:cs typeface="B Titr" panose="00000700000000000000" pitchFamily="2" charset="-78"/>
              </a:rPr>
              <a:t>نکات</a:t>
            </a:r>
            <a:endParaRPr lang="fa-IR" sz="3600" dirty="0">
              <a:solidFill>
                <a:srgbClr val="002060"/>
              </a:solidFill>
              <a:cs typeface="B Titr" panose="00000700000000000000" pitchFamily="2" charset="-78"/>
            </a:endParaRPr>
          </a:p>
        </p:txBody>
      </p:sp>
      <p:sp>
        <p:nvSpPr>
          <p:cNvPr id="4" name="Flowchart: Stored Data 3"/>
          <p:cNvSpPr/>
          <p:nvPr/>
        </p:nvSpPr>
        <p:spPr>
          <a:xfrm>
            <a:off x="1776163" y="1215780"/>
            <a:ext cx="8111387" cy="2286000"/>
          </a:xfrm>
          <a:prstGeom prst="flowChartOnlineStorag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fa-IR" sz="3600" dirty="0">
                <a:solidFill>
                  <a:srgbClr val="002060"/>
                </a:solidFill>
                <a:latin typeface="B Lotus,Bold"/>
                <a:cs typeface="B Badr" panose="00000400000000000000" pitchFamily="2" charset="-78"/>
              </a:rPr>
              <a:t>اسمی که غیر منصرف است، اگر اضافه شود (مضافٌ الیه بگیرد ) و یا بر سر آن «ال »در بیاید، تبدیل به منصرف می شود.و دیگر غیر منصرف نیست</a:t>
            </a:r>
            <a:r>
              <a:rPr lang="fa-IR" sz="3600" dirty="0" smtClean="0">
                <a:solidFill>
                  <a:srgbClr val="002060"/>
                </a:solidFill>
                <a:latin typeface="B Lotus,Bold"/>
                <a:cs typeface="B Badr" panose="00000400000000000000" pitchFamily="2" charset="-78"/>
              </a:rPr>
              <a:t>.</a:t>
            </a:r>
            <a:endParaRPr lang="fa-IR" sz="3600" dirty="0">
              <a:solidFill>
                <a:srgbClr val="002060"/>
              </a:solidFill>
              <a:latin typeface="B Lotus,Bold"/>
              <a:cs typeface="B Badr" panose="00000400000000000000" pitchFamily="2" charset="-78"/>
            </a:endParaRPr>
          </a:p>
        </p:txBody>
      </p:sp>
      <p:sp>
        <p:nvSpPr>
          <p:cNvPr id="14" name="Flowchart: Stored Data 13"/>
          <p:cNvSpPr/>
          <p:nvPr/>
        </p:nvSpPr>
        <p:spPr>
          <a:xfrm>
            <a:off x="1776162" y="4057650"/>
            <a:ext cx="8111387" cy="2286000"/>
          </a:xfrm>
          <a:prstGeom prst="flowChartOnlineStorag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fa-IR" sz="3600" dirty="0">
                <a:solidFill>
                  <a:srgbClr val="002060"/>
                </a:solidFill>
                <a:latin typeface="B Lotus,Bold"/>
                <a:cs typeface="B Badr" panose="00000400000000000000" pitchFamily="2" charset="-78"/>
              </a:rPr>
              <a:t>اسمی که غیر منصرف است، ممکن است در ضرورت شعری به صورت منصرف استعمال گردد.(تنوین یا کسره را هم قبول کند</a:t>
            </a:r>
            <a:r>
              <a:rPr lang="fa-IR" sz="3600" dirty="0" smtClean="0">
                <a:solidFill>
                  <a:srgbClr val="002060"/>
                </a:solidFill>
                <a:latin typeface="B Lotus,Bold"/>
                <a:cs typeface="B Badr" panose="00000400000000000000" pitchFamily="2" charset="-78"/>
              </a:rPr>
              <a:t>)</a:t>
            </a:r>
            <a:endParaRPr lang="fa-IR" sz="3600" dirty="0">
              <a:solidFill>
                <a:srgbClr val="002060"/>
              </a:solidFill>
              <a:cs typeface="B Badr" panose="00000400000000000000" pitchFamily="2" charset="-78"/>
            </a:endParaRPr>
          </a:p>
        </p:txBody>
      </p:sp>
      <p:sp>
        <p:nvSpPr>
          <p:cNvPr id="7" name="Oval 6"/>
          <p:cNvSpPr/>
          <p:nvPr/>
        </p:nvSpPr>
        <p:spPr>
          <a:xfrm>
            <a:off x="9124950" y="1472955"/>
            <a:ext cx="1924050" cy="177165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u="sng" dirty="0" smtClean="0">
                <a:solidFill>
                  <a:srgbClr val="002060"/>
                </a:solidFill>
                <a:cs typeface="B Titr" panose="00000700000000000000" pitchFamily="2" charset="-78"/>
              </a:rPr>
              <a:t>1</a:t>
            </a:r>
            <a:endParaRPr lang="fa-IR" sz="5400" u="sng" dirty="0">
              <a:solidFill>
                <a:srgbClr val="002060"/>
              </a:solidFill>
              <a:cs typeface="B Titr" panose="00000700000000000000" pitchFamily="2" charset="-78"/>
            </a:endParaRPr>
          </a:p>
        </p:txBody>
      </p:sp>
      <p:sp>
        <p:nvSpPr>
          <p:cNvPr id="17" name="Oval 16"/>
          <p:cNvSpPr/>
          <p:nvPr/>
        </p:nvSpPr>
        <p:spPr>
          <a:xfrm>
            <a:off x="9124950" y="4314825"/>
            <a:ext cx="1924050" cy="177165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5400" u="sng" dirty="0" smtClean="0">
                <a:solidFill>
                  <a:srgbClr val="002060"/>
                </a:solidFill>
                <a:cs typeface="B Titr" panose="00000700000000000000" pitchFamily="2" charset="-78"/>
              </a:rPr>
              <a:t>2</a:t>
            </a:r>
            <a:endParaRPr lang="fa-IR" sz="5400" u="sng" dirty="0">
              <a:solidFill>
                <a:srgbClr val="002060"/>
              </a:solidFill>
              <a:cs typeface="B Titr" panose="00000700000000000000" pitchFamily="2" charset="-78"/>
            </a:endParaRPr>
          </a:p>
        </p:txBody>
      </p:sp>
      <p:sp>
        <p:nvSpPr>
          <p:cNvPr id="10"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95331983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4" grpId="0" animBg="1"/>
      <p:bldP spid="7" grpId="0" animBg="1"/>
      <p:bldP spid="17"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DE08D1AC-A3C7-42A0-805C-78B7C579BDD3}"/>
              </a:ext>
            </a:extLst>
          </p:cNvPr>
          <p:cNvSpPr/>
          <p:nvPr/>
        </p:nvSpPr>
        <p:spPr>
          <a:xfrm>
            <a:off x="4270429" y="99759"/>
            <a:ext cx="2977295" cy="5212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66257"/>
            <a:r>
              <a:rPr lang="fa-IR" sz="3504" dirty="0">
                <a:ln>
                  <a:solidFill>
                    <a:sysClr val="windowText" lastClr="000000"/>
                  </a:solidFill>
                </a:ln>
                <a:solidFill>
                  <a:srgbClr val="FFC000"/>
                </a:solidFill>
                <a:cs typeface="B Titr" panose="00000700000000000000" pitchFamily="2" charset="-78"/>
              </a:rPr>
              <a:t>والسلام</a:t>
            </a:r>
            <a:r>
              <a:rPr lang="fa-IR" sz="3504" dirty="0">
                <a:solidFill>
                  <a:srgbClr val="FFC000"/>
                </a:solidFill>
                <a:cs typeface="B Titr" panose="00000700000000000000" pitchFamily="2" charset="-78"/>
              </a:rPr>
              <a:t> </a:t>
            </a:r>
            <a:r>
              <a:rPr lang="fa-IR" sz="3504" dirty="0">
                <a:ln>
                  <a:solidFill>
                    <a:sysClr val="windowText" lastClr="000000"/>
                  </a:solidFill>
                </a:ln>
                <a:solidFill>
                  <a:srgbClr val="FFC000"/>
                </a:solidFill>
                <a:cs typeface="B Titr" panose="00000700000000000000" pitchFamily="2" charset="-78"/>
              </a:rPr>
              <a:t>علیکم</a:t>
            </a:r>
          </a:p>
        </p:txBody>
      </p:sp>
      <p:sp>
        <p:nvSpPr>
          <p:cNvPr id="4" name="Rectangle: Rounded Corners 3">
            <a:extLst>
              <a:ext uri="{FF2B5EF4-FFF2-40B4-BE49-F238E27FC236}">
                <a16:creationId xmlns="" xmlns:a16="http://schemas.microsoft.com/office/drawing/2014/main" id="{E5ACBC98-A950-47EC-ADE2-746F54D7B4D9}"/>
              </a:ext>
            </a:extLst>
          </p:cNvPr>
          <p:cNvSpPr/>
          <p:nvPr/>
        </p:nvSpPr>
        <p:spPr>
          <a:xfrm>
            <a:off x="1822616" y="4555196"/>
            <a:ext cx="7872919" cy="23611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prstTxWarp prst="textArchUp">
              <a:avLst/>
            </a:prstTxWarp>
          </a:bodyPr>
          <a:lstStyle/>
          <a:p>
            <a:pPr algn="ctr" defTabSz="466257"/>
            <a:r>
              <a:rPr lang="fa-IR" sz="3504" dirty="0">
                <a:ln>
                  <a:solidFill>
                    <a:sysClr val="windowText" lastClr="000000"/>
                  </a:solidFill>
                </a:ln>
                <a:solidFill>
                  <a:srgbClr val="FFFF00"/>
                </a:solidFill>
                <a:cs typeface="B Titr" panose="00000700000000000000" pitchFamily="2" charset="-78"/>
              </a:rPr>
              <a:t>تهیه وتنظیم:حجت الاسلام </a:t>
            </a:r>
            <a:r>
              <a:rPr lang="fa-IR" sz="4088" dirty="0">
                <a:ln>
                  <a:solidFill>
                    <a:sysClr val="windowText" lastClr="000000"/>
                  </a:solidFill>
                </a:ln>
                <a:solidFill>
                  <a:srgbClr val="FFFF00"/>
                </a:solidFill>
                <a:cs typeface="B Titr" panose="00000700000000000000" pitchFamily="2" charset="-78"/>
              </a:rPr>
              <a:t>علی محمد رایگان</a:t>
            </a:r>
          </a:p>
          <a:p>
            <a:pPr algn="ctr" defTabSz="466257"/>
            <a:endParaRPr lang="fa-IR" sz="3504" dirty="0">
              <a:ln>
                <a:solidFill>
                  <a:sysClr val="windowText" lastClr="000000"/>
                </a:solidFill>
              </a:ln>
              <a:solidFill>
                <a:prstClr val="white"/>
              </a:solidFill>
              <a:cs typeface="B Titr" panose="00000700000000000000" pitchFamily="2" charset="-78"/>
            </a:endParaRPr>
          </a:p>
          <a:p>
            <a:pPr algn="ctr" defTabSz="466257"/>
            <a:endParaRPr lang="fa-IR" sz="2920" dirty="0">
              <a:ln>
                <a:solidFill>
                  <a:sysClr val="windowText" lastClr="000000"/>
                </a:solidFill>
              </a:ln>
              <a:solidFill>
                <a:prstClr val="white"/>
              </a:solidFill>
              <a:cs typeface="B Titr" panose="00000700000000000000" pitchFamily="2" charset="-78"/>
            </a:endParaRPr>
          </a:p>
          <a:p>
            <a:pPr algn="ctr" defTabSz="466257" rtl="1"/>
            <a:r>
              <a:rPr lang="fa-IR" sz="2920" dirty="0">
                <a:ln>
                  <a:solidFill>
                    <a:sysClr val="windowText" lastClr="000000"/>
                  </a:solidFill>
                </a:ln>
                <a:solidFill>
                  <a:prstClr val="white"/>
                </a:solidFill>
                <a:cs typeface="B Titr" panose="00000700000000000000" pitchFamily="2" charset="-78"/>
              </a:rPr>
              <a:t>حوزه علمیه امام صادق(علیه السلام)-</a:t>
            </a:r>
            <a:r>
              <a:rPr lang="fa-IR" sz="2920" dirty="0" smtClean="0">
                <a:ln>
                  <a:solidFill>
                    <a:sysClr val="windowText" lastClr="000000"/>
                  </a:solidFill>
                </a:ln>
                <a:solidFill>
                  <a:prstClr val="white"/>
                </a:solidFill>
                <a:cs typeface="B Titr" panose="00000700000000000000" pitchFamily="2" charset="-78"/>
              </a:rPr>
              <a:t>بروجرد</a:t>
            </a:r>
          </a:p>
          <a:p>
            <a:pPr algn="ctr" defTabSz="466257" rtl="1"/>
            <a:endParaRPr lang="fa-IR" sz="2920" dirty="0">
              <a:ln>
                <a:solidFill>
                  <a:sysClr val="windowText" lastClr="000000"/>
                </a:solidFill>
              </a:ln>
              <a:solidFill>
                <a:prstClr val="white"/>
              </a:solidFill>
              <a:cs typeface="B Titr" panose="00000700000000000000" pitchFamily="2" charset="-78"/>
            </a:endParaRPr>
          </a:p>
          <a:p>
            <a:pPr algn="ctr" defTabSz="466257" rtl="1"/>
            <a:r>
              <a:rPr lang="fa-IR" sz="2920" dirty="0">
                <a:ln>
                  <a:solidFill>
                    <a:sysClr val="windowText" lastClr="000000"/>
                  </a:solidFill>
                </a:ln>
                <a:solidFill>
                  <a:prstClr val="white"/>
                </a:solidFill>
                <a:cs typeface="B Titr" panose="00000700000000000000" pitchFamily="2" charset="-78"/>
              </a:rPr>
              <a:t>1399-1400</a:t>
            </a:r>
            <a:endParaRPr lang="en-US" sz="2920" dirty="0">
              <a:ln>
                <a:solidFill>
                  <a:sysClr val="windowText" lastClr="000000"/>
                </a:solidFill>
              </a:ln>
              <a:solidFill>
                <a:prstClr val="white"/>
              </a:solidFill>
              <a:cs typeface="B Titr" panose="00000700000000000000" pitchFamily="2" charset="-78"/>
            </a:endParaRPr>
          </a:p>
          <a:p>
            <a:pPr algn="ctr" defTabSz="466257" rtl="1"/>
            <a:endParaRPr lang="fa-IR" sz="2920" dirty="0">
              <a:ln>
                <a:solidFill>
                  <a:sysClr val="windowText" lastClr="000000"/>
                </a:solidFill>
              </a:ln>
              <a:solidFill>
                <a:prstClr val="white"/>
              </a:solidFill>
              <a:cs typeface="B Titr" panose="00000700000000000000" pitchFamily="2" charset="-78"/>
            </a:endParaRPr>
          </a:p>
        </p:txBody>
      </p:sp>
      <p:sp>
        <p:nvSpPr>
          <p:cNvPr id="7" name="Rectangle: Rounded Corners 6">
            <a:extLst>
              <a:ext uri="{FF2B5EF4-FFF2-40B4-BE49-F238E27FC236}">
                <a16:creationId xmlns="" xmlns:a16="http://schemas.microsoft.com/office/drawing/2014/main" id="{7E1AB53B-86FC-48A8-8508-1076E153FAC8}"/>
              </a:ext>
            </a:extLst>
          </p:cNvPr>
          <p:cNvSpPr/>
          <p:nvPr/>
        </p:nvSpPr>
        <p:spPr>
          <a:xfrm>
            <a:off x="1621215" y="5127383"/>
            <a:ext cx="7767161" cy="12167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66257"/>
            <a:r>
              <a:rPr lang="fa-IR" sz="2044" dirty="0">
                <a:ln>
                  <a:solidFill>
                    <a:sysClr val="windowText" lastClr="000000"/>
                  </a:solidFill>
                </a:ln>
                <a:solidFill>
                  <a:srgbClr val="FFFF00"/>
                </a:solidFill>
                <a:effectLst/>
                <a:cs typeface="B Titr" panose="00000700000000000000" pitchFamily="2" charset="-78"/>
              </a:rPr>
              <a:t>با استفاده از خلاصه تنظیم شده توسط:جناب آقای </a:t>
            </a:r>
            <a:r>
              <a:rPr lang="fa-IR" sz="2044" b="1" dirty="0">
                <a:ln>
                  <a:solidFill>
                    <a:sysClr val="windowText" lastClr="000000"/>
                  </a:solidFill>
                </a:ln>
                <a:solidFill>
                  <a:srgbClr val="FFFF00"/>
                </a:solidFill>
                <a:effectLst/>
                <a:cs typeface="B Titr" panose="00000700000000000000" pitchFamily="2" charset="-78"/>
              </a:rPr>
              <a:t>مهدي زراعتی رخشاندل</a:t>
            </a:r>
            <a:endParaRPr lang="fa-IR" sz="2044" dirty="0">
              <a:ln>
                <a:solidFill>
                  <a:sysClr val="windowText" lastClr="000000"/>
                </a:solidFill>
              </a:ln>
              <a:solidFill>
                <a:srgbClr val="FFFF00"/>
              </a:solidFill>
              <a:effectLst/>
              <a:cs typeface="B Titr" panose="00000700000000000000" pitchFamily="2" charset="-78"/>
            </a:endParaRPr>
          </a:p>
        </p:txBody>
      </p:sp>
      <p:sp>
        <p:nvSpPr>
          <p:cNvPr id="6"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5878423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Rounded Corners 15">
            <a:extLst>
              <a:ext uri="{FF2B5EF4-FFF2-40B4-BE49-F238E27FC236}">
                <a16:creationId xmlns:a16="http://schemas.microsoft.com/office/drawing/2014/main" xmlns="" id="{5E4AE598-4F05-459F-A2DC-008061F54449}"/>
              </a:ext>
            </a:extLst>
          </p:cNvPr>
          <p:cNvSpPr/>
          <p:nvPr/>
        </p:nvSpPr>
        <p:spPr>
          <a:xfrm>
            <a:off x="4138702" y="155424"/>
            <a:ext cx="4320000" cy="720000"/>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b="1" dirty="0">
                <a:solidFill>
                  <a:srgbClr val="002060"/>
                </a:solidFill>
                <a:latin typeface="Microsoft Uighur" panose="02000000000000000000" pitchFamily="2" charset="-78"/>
                <a:cs typeface="B Badr" panose="00000400000000000000" pitchFamily="2" charset="-78"/>
              </a:rPr>
              <a:t>قواعد اعلال مخصوص به اسم</a:t>
            </a:r>
            <a:endParaRPr lang="fa-IR" sz="2800" b="1" dirty="0">
              <a:solidFill>
                <a:srgbClr val="002060"/>
              </a:solidFill>
              <a:cs typeface="B Badr" panose="00000400000000000000" pitchFamily="2" charset="-78"/>
            </a:endParaRPr>
          </a:p>
        </p:txBody>
      </p:sp>
      <p:sp>
        <p:nvSpPr>
          <p:cNvPr id="20" name="Hexagon 19">
            <a:extLst>
              <a:ext uri="{FF2B5EF4-FFF2-40B4-BE49-F238E27FC236}">
                <a16:creationId xmlns:a16="http://schemas.microsoft.com/office/drawing/2014/main" xmlns="" id="{46FEB428-577C-42CD-B551-44FC78FF7209}"/>
              </a:ext>
            </a:extLst>
          </p:cNvPr>
          <p:cNvSpPr/>
          <p:nvPr/>
        </p:nvSpPr>
        <p:spPr>
          <a:xfrm>
            <a:off x="9767145" y="155424"/>
            <a:ext cx="2050102" cy="744402"/>
          </a:xfrm>
          <a:prstGeom prst="hexagon">
            <a:avLst/>
          </a:prstGeom>
          <a:ln w="57150">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4000" b="1" dirty="0">
                <a:solidFill>
                  <a:srgbClr val="2C2C2C"/>
                </a:solidFill>
                <a:cs typeface="B Badr" panose="00000400000000000000" pitchFamily="2" charset="-78"/>
              </a:rPr>
              <a:t>المقدمۀ</a:t>
            </a:r>
          </a:p>
        </p:txBody>
      </p:sp>
      <p:sp>
        <p:nvSpPr>
          <p:cNvPr id="2" name="Down Arrow Callout 1"/>
          <p:cNvSpPr/>
          <p:nvPr/>
        </p:nvSpPr>
        <p:spPr>
          <a:xfrm>
            <a:off x="4138702" y="1036720"/>
            <a:ext cx="4320000" cy="540000"/>
          </a:xfrm>
          <a:prstGeom prst="downArrowCallou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002060"/>
                </a:solidFill>
                <a:cs typeface="B Titr" panose="00000700000000000000" pitchFamily="2" charset="-78"/>
              </a:rPr>
              <a:t>نکته</a:t>
            </a:r>
            <a:endParaRPr lang="fa-IR" sz="2800" dirty="0">
              <a:solidFill>
                <a:srgbClr val="002060"/>
              </a:solidFill>
              <a:cs typeface="B Titr" panose="00000700000000000000" pitchFamily="2" charset="-78"/>
            </a:endParaRPr>
          </a:p>
        </p:txBody>
      </p:sp>
      <p:sp>
        <p:nvSpPr>
          <p:cNvPr id="3" name="Rounded Rectangle 2"/>
          <p:cNvSpPr/>
          <p:nvPr/>
        </p:nvSpPr>
        <p:spPr>
          <a:xfrm>
            <a:off x="1431379" y="1576720"/>
            <a:ext cx="8774924" cy="1102461"/>
          </a:xfrm>
          <a:prstGeom prst="roundRect">
            <a:avLst/>
          </a:prstGeom>
          <a:gradFill flip="none" rotWithShape="1">
            <a:gsLst>
              <a:gs pos="0">
                <a:srgbClr val="EC623C"/>
              </a:gs>
              <a:gs pos="100000">
                <a:srgbClr val="99FFCC"/>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b="1" dirty="0" smtClean="0">
                <a:solidFill>
                  <a:srgbClr val="002060"/>
                </a:solidFill>
                <a:cs typeface="B Badr" panose="00000400000000000000" pitchFamily="2" charset="-78"/>
              </a:rPr>
              <a:t>منظور </a:t>
            </a:r>
            <a:r>
              <a:rPr lang="fa-IR" sz="3200" b="1" dirty="0">
                <a:solidFill>
                  <a:srgbClr val="002060"/>
                </a:solidFill>
                <a:cs typeface="B Badr" panose="00000400000000000000" pitchFamily="2" charset="-78"/>
              </a:rPr>
              <a:t>از فروعِ وزن فاعل: (فَاعِلَانِ، فَاعِلُونَ، ...) می باشد.</a:t>
            </a:r>
          </a:p>
        </p:txBody>
      </p:sp>
      <p:sp>
        <p:nvSpPr>
          <p:cNvPr id="22" name="Rounded Rectangle 21"/>
          <p:cNvSpPr/>
          <p:nvPr/>
        </p:nvSpPr>
        <p:spPr>
          <a:xfrm>
            <a:off x="1487078" y="2804844"/>
            <a:ext cx="8774924" cy="1102461"/>
          </a:xfrm>
          <a:prstGeom prst="roundRect">
            <a:avLst/>
          </a:prstGeom>
          <a:gradFill flip="none" rotWithShape="1">
            <a:gsLst>
              <a:gs pos="0">
                <a:srgbClr val="EC623C"/>
              </a:gs>
              <a:gs pos="100000">
                <a:srgbClr val="99FFCC"/>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b="1" dirty="0" smtClean="0">
                <a:solidFill>
                  <a:srgbClr val="002060"/>
                </a:solidFill>
                <a:cs typeface="B Badr" panose="00000400000000000000" pitchFamily="2" charset="-78"/>
              </a:rPr>
              <a:t>فعل </a:t>
            </a:r>
            <a:r>
              <a:rPr lang="fa-IR" sz="3200" b="1" dirty="0">
                <a:solidFill>
                  <a:srgbClr val="002060"/>
                </a:solidFill>
                <a:cs typeface="B Badr" panose="00000400000000000000" pitchFamily="2" charset="-78"/>
              </a:rPr>
              <a:t>اجوف (معتلّ العین)دو حالت دارد: </a:t>
            </a:r>
          </a:p>
        </p:txBody>
      </p:sp>
      <p:sp>
        <p:nvSpPr>
          <p:cNvPr id="4" name="Hexagon 3"/>
          <p:cNvSpPr/>
          <p:nvPr/>
        </p:nvSpPr>
        <p:spPr>
          <a:xfrm>
            <a:off x="0" y="3994494"/>
            <a:ext cx="5760000" cy="2747232"/>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smtClean="0">
                <a:solidFill>
                  <a:srgbClr val="0070C0"/>
                </a:solidFill>
                <a:cs typeface="B Badr" panose="00000400000000000000" pitchFamily="2" charset="-78"/>
              </a:rPr>
              <a:t> </a:t>
            </a:r>
          </a:p>
          <a:p>
            <a:pPr algn="r" rtl="1"/>
            <a:r>
              <a:rPr lang="fa-IR" sz="2800" b="1" dirty="0">
                <a:solidFill>
                  <a:srgbClr val="0070C0"/>
                </a:solidFill>
                <a:cs typeface="B Badr" panose="00000400000000000000" pitchFamily="2" charset="-78"/>
              </a:rPr>
              <a:t> </a:t>
            </a:r>
            <a:r>
              <a:rPr lang="fa-IR" sz="2800" b="1" dirty="0" smtClean="0">
                <a:solidFill>
                  <a:srgbClr val="0070C0"/>
                </a:solidFill>
                <a:cs typeface="B Badr" panose="00000400000000000000" pitchFamily="2" charset="-78"/>
              </a:rPr>
              <a:t>یا </a:t>
            </a:r>
            <a:r>
              <a:rPr lang="fa-IR" sz="2800" b="1" dirty="0">
                <a:solidFill>
                  <a:srgbClr val="0070C0"/>
                </a:solidFill>
                <a:cs typeface="B Badr" panose="00000400000000000000" pitchFamily="2" charset="-78"/>
              </a:rPr>
              <a:t>در ماضی آن اعلال صورت نمی گیرد. </a:t>
            </a:r>
            <a:r>
              <a:rPr lang="fa-IR" sz="2800" dirty="0">
                <a:solidFill>
                  <a:srgbClr val="FF0000"/>
                </a:solidFill>
                <a:cs typeface="B Badr" panose="00000400000000000000" pitchFamily="2" charset="-78"/>
              </a:rPr>
              <a:t>مانندعَوِر</a:t>
            </a:r>
            <a:r>
              <a:rPr lang="fa-IR" sz="2800" dirty="0">
                <a:solidFill>
                  <a:srgbClr val="08CC78">
                    <a:lumMod val="75000"/>
                  </a:srgbClr>
                </a:solidFill>
                <a:cs typeface="B Badr" panose="00000400000000000000" pitchFamily="2" charset="-78"/>
              </a:rPr>
              <a:t>َ</a:t>
            </a:r>
            <a:r>
              <a:rPr lang="fa-IR" sz="2800" b="1" dirty="0">
                <a:solidFill>
                  <a:srgbClr val="002060"/>
                </a:solidFill>
                <a:cs typeface="B Badr" panose="00000400000000000000" pitchFamily="2" charset="-78"/>
              </a:rPr>
              <a:t>[چون دلالت بر عیب ظاهری می کند لذا اعلال در آن صورت نمی گیرد] </a:t>
            </a:r>
            <a:r>
              <a:rPr lang="fa-IR" sz="2800" b="1" dirty="0">
                <a:solidFill>
                  <a:srgbClr val="7030A0"/>
                </a:solidFill>
                <a:cs typeface="B Badr" panose="00000400000000000000" pitchFamily="2" charset="-78"/>
              </a:rPr>
              <a:t>در اسم </a:t>
            </a:r>
            <a:r>
              <a:rPr lang="fa-IR" sz="2800" b="1" dirty="0" smtClean="0">
                <a:solidFill>
                  <a:srgbClr val="7030A0"/>
                </a:solidFill>
                <a:cs typeface="B Badr" panose="00000400000000000000" pitchFamily="2" charset="-78"/>
              </a:rPr>
              <a:t>فاعلش هم </a:t>
            </a:r>
            <a:r>
              <a:rPr lang="fa-IR" sz="2800" b="1" dirty="0">
                <a:solidFill>
                  <a:srgbClr val="7030A0"/>
                </a:solidFill>
                <a:cs typeface="B Badr" panose="00000400000000000000" pitchFamily="2" charset="-78"/>
              </a:rPr>
              <a:t>اعلال صورت نمی گیرد</a:t>
            </a:r>
            <a:r>
              <a:rPr lang="fa-IR" sz="2800" dirty="0" smtClean="0">
                <a:solidFill>
                  <a:srgbClr val="08CC78">
                    <a:lumMod val="75000"/>
                  </a:srgbClr>
                </a:solidFill>
                <a:cs typeface="B Badr" panose="00000400000000000000" pitchFamily="2" charset="-78"/>
              </a:rPr>
              <a:t>.</a:t>
            </a:r>
          </a:p>
          <a:p>
            <a:pPr algn="ctr" rtl="1"/>
            <a:r>
              <a:rPr lang="fa-IR" sz="2800" b="1" dirty="0" smtClean="0">
                <a:solidFill>
                  <a:srgbClr val="C00000"/>
                </a:solidFill>
                <a:cs typeface="B Badr" panose="00000400000000000000" pitchFamily="2" charset="-78"/>
              </a:rPr>
              <a:t>مانند :عَاوِر </a:t>
            </a:r>
            <a:r>
              <a:rPr lang="fa-IR" sz="2800" b="1" dirty="0">
                <a:solidFill>
                  <a:srgbClr val="C00000"/>
                </a:solidFill>
                <a:cs typeface="B Badr" panose="00000400000000000000" pitchFamily="2" charset="-78"/>
              </a:rPr>
              <a:t>= </a:t>
            </a:r>
            <a:r>
              <a:rPr lang="fa-IR" sz="2800" b="1" dirty="0" smtClean="0">
                <a:solidFill>
                  <a:srgbClr val="C00000"/>
                </a:solidFill>
                <a:cs typeface="B Badr" panose="00000400000000000000" pitchFamily="2" charset="-78"/>
              </a:rPr>
              <a:t>عَاوِر</a:t>
            </a:r>
            <a:endParaRPr lang="fa-IR" sz="2800" b="1" dirty="0">
              <a:solidFill>
                <a:srgbClr val="C00000"/>
              </a:solidFill>
              <a:cs typeface="B Badr" panose="00000400000000000000" pitchFamily="2" charset="-78"/>
            </a:endParaRPr>
          </a:p>
        </p:txBody>
      </p:sp>
      <p:sp>
        <p:nvSpPr>
          <p:cNvPr id="23" name="Hexagon 22"/>
          <p:cNvSpPr/>
          <p:nvPr/>
        </p:nvSpPr>
        <p:spPr>
          <a:xfrm>
            <a:off x="6355399" y="4032968"/>
            <a:ext cx="5760000" cy="267352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b="1" dirty="0" smtClean="0">
                <a:solidFill>
                  <a:srgbClr val="0070C0"/>
                </a:solidFill>
                <a:cs typeface="B Badr" panose="00000400000000000000" pitchFamily="2" charset="-78"/>
              </a:rPr>
              <a:t>یا </a:t>
            </a:r>
            <a:r>
              <a:rPr lang="fa-IR" sz="3200" b="1" dirty="0">
                <a:solidFill>
                  <a:srgbClr val="0070C0"/>
                </a:solidFill>
                <a:cs typeface="B Badr" panose="00000400000000000000" pitchFamily="2" charset="-78"/>
              </a:rPr>
              <a:t>در ماضی آن اعلال صورت می </a:t>
            </a:r>
            <a:r>
              <a:rPr lang="fa-IR" sz="3200" b="1" dirty="0" smtClean="0">
                <a:solidFill>
                  <a:srgbClr val="0070C0"/>
                </a:solidFill>
                <a:cs typeface="B Badr" panose="00000400000000000000" pitchFamily="2" charset="-78"/>
              </a:rPr>
              <a:t>گیرد </a:t>
            </a:r>
            <a:r>
              <a:rPr lang="fa-IR" sz="3200" b="1" dirty="0" smtClean="0">
                <a:solidFill>
                  <a:srgbClr val="C00000"/>
                </a:solidFill>
                <a:cs typeface="B Badr" panose="00000400000000000000" pitchFamily="2" charset="-78"/>
              </a:rPr>
              <a:t>(</a:t>
            </a:r>
            <a:r>
              <a:rPr lang="fa-IR" sz="3200" b="1" dirty="0">
                <a:solidFill>
                  <a:srgbClr val="C00000"/>
                </a:solidFill>
                <a:cs typeface="B Badr" panose="00000400000000000000" pitchFamily="2" charset="-78"/>
              </a:rPr>
              <a:t>مانند :قَوَلَ = قالَ) [در این صورت قاعده 2 مخصوص اسم اجرا می شود مانند قَاوِلٌ = قَائِلٌ]</a:t>
            </a:r>
          </a:p>
        </p:txBody>
      </p:sp>
      <p:sp>
        <p:nvSpPr>
          <p:cNvPr id="9" name="Hexagon 8"/>
          <p:cNvSpPr/>
          <p:nvPr/>
        </p:nvSpPr>
        <p:spPr>
          <a:xfrm>
            <a:off x="11315263" y="4019230"/>
            <a:ext cx="817124" cy="688124"/>
          </a:xfrm>
          <a:prstGeom prst="hexagon">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002060"/>
                </a:solidFill>
                <a:cs typeface="B Titr" panose="00000700000000000000" pitchFamily="2" charset="-78"/>
              </a:rPr>
              <a:t>الف</a:t>
            </a:r>
            <a:endParaRPr lang="fa-IR" sz="2000" dirty="0">
              <a:solidFill>
                <a:srgbClr val="002060"/>
              </a:solidFill>
              <a:cs typeface="B Titr" panose="00000700000000000000" pitchFamily="2" charset="-78"/>
            </a:endParaRPr>
          </a:p>
        </p:txBody>
      </p:sp>
      <p:sp>
        <p:nvSpPr>
          <p:cNvPr id="24" name="Hexagon 23"/>
          <p:cNvSpPr/>
          <p:nvPr/>
        </p:nvSpPr>
        <p:spPr>
          <a:xfrm>
            <a:off x="4926859" y="3980320"/>
            <a:ext cx="817124" cy="688124"/>
          </a:xfrm>
          <a:prstGeom prst="hexagon">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002060"/>
                </a:solidFill>
                <a:cs typeface="B Titr" panose="00000700000000000000" pitchFamily="2" charset="-78"/>
              </a:rPr>
              <a:t>ب</a:t>
            </a:r>
            <a:endParaRPr lang="fa-IR" sz="2000" dirty="0">
              <a:solidFill>
                <a:srgbClr val="002060"/>
              </a:solidFill>
              <a:cs typeface="B Titr" panose="00000700000000000000" pitchFamily="2" charset="-78"/>
            </a:endParaRPr>
          </a:p>
        </p:txBody>
      </p:sp>
      <p:sp>
        <p:nvSpPr>
          <p:cNvPr id="11" name="Left Arrow 10"/>
          <p:cNvSpPr/>
          <p:nvPr/>
        </p:nvSpPr>
        <p:spPr>
          <a:xfrm>
            <a:off x="10262002" y="1809345"/>
            <a:ext cx="1024686" cy="719846"/>
          </a:xfrm>
          <a:prstGeom prst="leftArrow">
            <a:avLst/>
          </a:prstGeom>
          <a:gradFill flip="none" rotWithShape="1">
            <a:gsLst>
              <a:gs pos="0">
                <a:schemeClr val="bg2">
                  <a:tint val="90000"/>
                  <a:satMod val="92000"/>
                  <a:lumMod val="120000"/>
                </a:schemeClr>
              </a:gs>
              <a:gs pos="100000">
                <a:srgbClr val="92D050"/>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FFFFFF"/>
              </a:solidFill>
            </a:endParaRPr>
          </a:p>
        </p:txBody>
      </p:sp>
      <p:sp>
        <p:nvSpPr>
          <p:cNvPr id="27" name="Left Arrow 26"/>
          <p:cNvSpPr/>
          <p:nvPr/>
        </p:nvSpPr>
        <p:spPr>
          <a:xfrm>
            <a:off x="10262002" y="2994503"/>
            <a:ext cx="1024686" cy="719846"/>
          </a:xfrm>
          <a:prstGeom prst="leftArrow">
            <a:avLst/>
          </a:prstGeom>
          <a:gradFill flip="none" rotWithShape="1">
            <a:gsLst>
              <a:gs pos="0">
                <a:schemeClr val="bg2">
                  <a:tint val="90000"/>
                  <a:satMod val="92000"/>
                  <a:lumMod val="120000"/>
                </a:schemeClr>
              </a:gs>
              <a:gs pos="100000">
                <a:srgbClr val="92D050"/>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FFFFFF"/>
              </a:solidFill>
            </a:endParaRPr>
          </a:p>
        </p:txBody>
      </p:sp>
      <p:sp>
        <p:nvSpPr>
          <p:cNvPr id="16" name="Octagon 15"/>
          <p:cNvSpPr/>
          <p:nvPr/>
        </p:nvSpPr>
        <p:spPr>
          <a:xfrm>
            <a:off x="11382663" y="1843710"/>
            <a:ext cx="625174" cy="628707"/>
          </a:xfrm>
          <a:prstGeom prst="octagon">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u="sng" dirty="0" smtClean="0">
                <a:solidFill>
                  <a:srgbClr val="002060"/>
                </a:solidFill>
                <a:cs typeface="B Titr" panose="00000700000000000000" pitchFamily="2" charset="-78"/>
              </a:rPr>
              <a:t>1</a:t>
            </a:r>
            <a:endParaRPr lang="fa-IR" u="sng" dirty="0">
              <a:solidFill>
                <a:srgbClr val="002060"/>
              </a:solidFill>
              <a:cs typeface="B Titr" panose="00000700000000000000" pitchFamily="2" charset="-78"/>
            </a:endParaRPr>
          </a:p>
        </p:txBody>
      </p:sp>
      <p:sp>
        <p:nvSpPr>
          <p:cNvPr id="29" name="Octagon 28"/>
          <p:cNvSpPr/>
          <p:nvPr/>
        </p:nvSpPr>
        <p:spPr>
          <a:xfrm>
            <a:off x="11382663" y="3022072"/>
            <a:ext cx="625174" cy="628707"/>
          </a:xfrm>
          <a:prstGeom prst="octagon">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u="sng" dirty="0" smtClean="0">
                <a:solidFill>
                  <a:srgbClr val="002060"/>
                </a:solidFill>
                <a:cs typeface="B Titr" panose="00000700000000000000" pitchFamily="2" charset="-78"/>
              </a:rPr>
              <a:t>2</a:t>
            </a:r>
            <a:endParaRPr lang="fa-IR" u="sng" dirty="0">
              <a:solidFill>
                <a:srgbClr val="002060"/>
              </a:solidFill>
              <a:cs typeface="B Titr" panose="00000700000000000000" pitchFamily="2" charset="-78"/>
            </a:endParaRPr>
          </a:p>
        </p:txBody>
      </p:sp>
    </p:spTree>
    <p:extLst>
      <p:ext uri="{BB962C8B-B14F-4D97-AF65-F5344CB8AC3E}">
        <p14:creationId xmlns:p14="http://schemas.microsoft.com/office/powerpoint/2010/main" val="419133125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right)">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outVertic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2" grpId="0" animBg="1"/>
      <p:bldP spid="4" grpId="0" animBg="1"/>
      <p:bldP spid="23" grpId="0" animBg="1"/>
      <p:bldP spid="9" grpId="0" animBg="1"/>
      <p:bldP spid="24" grpId="0" animBg="1"/>
      <p:bldP spid="11" grpId="0" animBg="1"/>
      <p:bldP spid="27" grpId="0" animBg="1"/>
      <p:bldP spid="16"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xmlns="" id="{CD17537D-727E-4588-9420-3937B849AB90}"/>
              </a:ext>
            </a:extLst>
          </p:cNvPr>
          <p:cNvSpPr/>
          <p:nvPr/>
        </p:nvSpPr>
        <p:spPr>
          <a:xfrm>
            <a:off x="10716000" y="3169372"/>
            <a:ext cx="1476000" cy="1332000"/>
          </a:xfrm>
          <a:prstGeom prst="flowChartConnector">
            <a:avLst/>
          </a:prstGeom>
          <a:gradFill>
            <a:gsLst>
              <a:gs pos="0">
                <a:schemeClr val="bg2">
                  <a:tint val="90000"/>
                  <a:satMod val="92000"/>
                  <a:lumMod val="120000"/>
                </a:schemeClr>
              </a:gs>
              <a:gs pos="100000">
                <a:srgbClr val="4FD1FF"/>
              </a:gs>
            </a:gsLst>
            <a:path path="circle">
              <a:fillToRect l="50000" t="50000" r="100000" b="100000"/>
            </a:path>
          </a:gradFill>
          <a:ln w="76200">
            <a:solidFill>
              <a:srgbClr val="FFFF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u="sng" dirty="0">
                <a:solidFill>
                  <a:srgbClr val="2C2C2C"/>
                </a:solidFill>
                <a:cs typeface="B Titr" panose="00000700000000000000" pitchFamily="2" charset="-78"/>
              </a:rPr>
              <a:t>قاعده 3</a:t>
            </a:r>
          </a:p>
        </p:txBody>
      </p:sp>
      <p:sp>
        <p:nvSpPr>
          <p:cNvPr id="21" name="Plaque 20">
            <a:extLst>
              <a:ext uri="{FF2B5EF4-FFF2-40B4-BE49-F238E27FC236}">
                <a16:creationId xmlns:a16="http://schemas.microsoft.com/office/drawing/2014/main" xmlns="" id="{B9A7BCA3-DF79-4187-BB39-6EF7DA322B49}"/>
              </a:ext>
            </a:extLst>
          </p:cNvPr>
          <p:cNvSpPr/>
          <p:nvPr/>
        </p:nvSpPr>
        <p:spPr>
          <a:xfrm>
            <a:off x="0" y="293436"/>
            <a:ext cx="3882452" cy="2484000"/>
          </a:xfrm>
          <a:prstGeom prst="plaque">
            <a:avLst/>
          </a:prstGeom>
          <a:noFill/>
          <a:ln>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b="1" dirty="0">
                <a:solidFill>
                  <a:schemeClr val="accent6">
                    <a:lumMod val="50000"/>
                  </a:schemeClr>
                </a:solidFill>
                <a:latin typeface="B Nazanin,Bold"/>
                <a:cs typeface="B Badr" panose="00000400000000000000" pitchFamily="2" charset="-78"/>
              </a:rPr>
              <a:t>1-واو-یاء والف در مفردآن جمع، حرف مدّ و زائده </a:t>
            </a:r>
            <a:r>
              <a:rPr lang="fa-IR" sz="2800" b="1" dirty="0" smtClean="0">
                <a:solidFill>
                  <a:schemeClr val="accent6">
                    <a:lumMod val="50000"/>
                  </a:schemeClr>
                </a:solidFill>
                <a:latin typeface="B Nazanin,Bold"/>
                <a:cs typeface="B Badr" panose="00000400000000000000" pitchFamily="2" charset="-78"/>
              </a:rPr>
              <a:t>باشند</a:t>
            </a:r>
            <a:r>
              <a:rPr lang="fa-IR" sz="2800" b="1" dirty="0">
                <a:solidFill>
                  <a:schemeClr val="accent6">
                    <a:lumMod val="50000"/>
                  </a:schemeClr>
                </a:solidFill>
                <a:latin typeface="B Nazanin,Bold"/>
                <a:cs typeface="B Badr" panose="00000400000000000000" pitchFamily="2" charset="-78"/>
              </a:rPr>
              <a:t>.</a:t>
            </a:r>
          </a:p>
          <a:p>
            <a:pPr algn="r" rtl="1"/>
            <a:r>
              <a:rPr lang="fa-IR" sz="2400" b="1" dirty="0">
                <a:solidFill>
                  <a:srgbClr val="C00000"/>
                </a:solidFill>
                <a:cs typeface="B Badr" panose="00000400000000000000" pitchFamily="2" charset="-78"/>
              </a:rPr>
              <a:t>مانند: عَجُوز = عَجَائِز (عَجَاوِز بوده </a:t>
            </a:r>
            <a:r>
              <a:rPr lang="fa-IR" sz="2400" b="1" dirty="0" smtClean="0">
                <a:solidFill>
                  <a:srgbClr val="C00000"/>
                </a:solidFill>
                <a:cs typeface="B Badr" panose="00000400000000000000" pitchFamily="2" charset="-78"/>
              </a:rPr>
              <a:t>است)</a:t>
            </a:r>
            <a:r>
              <a:rPr lang="fa-IR" sz="2000" b="1" dirty="0" smtClean="0">
                <a:solidFill>
                  <a:srgbClr val="002060"/>
                </a:solidFill>
                <a:cs typeface="B Badr" panose="00000400000000000000" pitchFamily="2" charset="-78"/>
              </a:rPr>
              <a:t>در </a:t>
            </a:r>
            <a:r>
              <a:rPr lang="fa-IR" sz="2000" b="1" dirty="0">
                <a:solidFill>
                  <a:srgbClr val="002060"/>
                </a:solidFill>
                <a:cs typeface="B Badr" panose="00000400000000000000" pitchFamily="2" charset="-78"/>
              </a:rPr>
              <a:t>این مثال، واو در مفرد این جمع، هم زائده است وهم مدّی. فلذا این واو(در جمع) قلب به همزه گردید.</a:t>
            </a:r>
            <a:endParaRPr lang="fa-IR" sz="3600" dirty="0">
              <a:solidFill>
                <a:srgbClr val="002060"/>
              </a:solidFill>
              <a:cs typeface="B Badr" panose="00000400000000000000" pitchFamily="2" charset="-78"/>
            </a:endParaRPr>
          </a:p>
        </p:txBody>
      </p:sp>
      <p:sp>
        <p:nvSpPr>
          <p:cNvPr id="4" name="Flowchart: Connector 3">
            <a:extLst>
              <a:ext uri="{FF2B5EF4-FFF2-40B4-BE49-F238E27FC236}">
                <a16:creationId xmlns:a16="http://schemas.microsoft.com/office/drawing/2014/main" xmlns="" id="{1F5F6A47-F0CB-4C63-9003-34BAE6A99C6B}"/>
              </a:ext>
            </a:extLst>
          </p:cNvPr>
          <p:cNvSpPr/>
          <p:nvPr/>
        </p:nvSpPr>
        <p:spPr>
          <a:xfrm>
            <a:off x="7209094" y="1718367"/>
            <a:ext cx="869429" cy="955317"/>
          </a:xfrm>
          <a:prstGeom prst="flowChartConnector">
            <a:avLst/>
          </a:prstGeom>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dirty="0">
                <a:solidFill>
                  <a:srgbClr val="08CC78">
                    <a:lumMod val="50000"/>
                  </a:srgbClr>
                </a:solidFill>
                <a:cs typeface="B Titr" panose="00000700000000000000" pitchFamily="2" charset="-78"/>
              </a:rPr>
              <a:t>واو</a:t>
            </a:r>
            <a:endParaRPr lang="fa-IR" dirty="0">
              <a:solidFill>
                <a:srgbClr val="08CC78">
                  <a:lumMod val="50000"/>
                </a:srgbClr>
              </a:solidFill>
              <a:cs typeface="B Titr" panose="00000700000000000000" pitchFamily="2" charset="-78"/>
            </a:endParaRPr>
          </a:p>
        </p:txBody>
      </p:sp>
      <p:sp>
        <p:nvSpPr>
          <p:cNvPr id="20" name="Flowchart: Connector 19">
            <a:extLst>
              <a:ext uri="{FF2B5EF4-FFF2-40B4-BE49-F238E27FC236}">
                <a16:creationId xmlns:a16="http://schemas.microsoft.com/office/drawing/2014/main" xmlns="" id="{23413EC5-95AF-4D31-ADA7-58B224E733ED}"/>
              </a:ext>
            </a:extLst>
          </p:cNvPr>
          <p:cNvSpPr/>
          <p:nvPr/>
        </p:nvSpPr>
        <p:spPr>
          <a:xfrm>
            <a:off x="7235527" y="2880055"/>
            <a:ext cx="869429" cy="955317"/>
          </a:xfrm>
          <a:prstGeom prst="flowChartConnector">
            <a:avLst/>
          </a:prstGeom>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dirty="0">
                <a:solidFill>
                  <a:srgbClr val="08CC78">
                    <a:lumMod val="50000"/>
                  </a:srgbClr>
                </a:solidFill>
                <a:cs typeface="B Titr" panose="00000700000000000000" pitchFamily="2" charset="-78"/>
              </a:rPr>
              <a:t>یاء</a:t>
            </a:r>
            <a:endParaRPr lang="fa-IR" dirty="0">
              <a:solidFill>
                <a:srgbClr val="08CC78">
                  <a:lumMod val="50000"/>
                </a:srgbClr>
              </a:solidFill>
              <a:cs typeface="B Titr" panose="00000700000000000000" pitchFamily="2" charset="-78"/>
            </a:endParaRPr>
          </a:p>
        </p:txBody>
      </p:sp>
      <p:sp>
        <p:nvSpPr>
          <p:cNvPr id="22" name="Arrow: Left 21">
            <a:extLst>
              <a:ext uri="{FF2B5EF4-FFF2-40B4-BE49-F238E27FC236}">
                <a16:creationId xmlns:a16="http://schemas.microsoft.com/office/drawing/2014/main" xmlns="" id="{42C8DA7E-F9CB-4A14-9999-C76BC538E8FF}"/>
              </a:ext>
            </a:extLst>
          </p:cNvPr>
          <p:cNvSpPr/>
          <p:nvPr/>
        </p:nvSpPr>
        <p:spPr>
          <a:xfrm>
            <a:off x="6317871" y="2491798"/>
            <a:ext cx="869429" cy="1773858"/>
          </a:xfrm>
          <a:prstGeom prst="leftArrow">
            <a:avLst/>
          </a:prstGeom>
          <a:no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p>
            <a:pPr algn="ctr"/>
            <a:r>
              <a:rPr lang="fa-IR" dirty="0" smtClean="0">
                <a:solidFill>
                  <a:srgbClr val="FF0000"/>
                </a:solidFill>
                <a:cs typeface="B Titr" panose="00000700000000000000" pitchFamily="2" charset="-78"/>
              </a:rPr>
              <a:t>قرار گیرد</a:t>
            </a:r>
            <a:endParaRPr lang="fa-IR" dirty="0">
              <a:solidFill>
                <a:srgbClr val="FF0000"/>
              </a:solidFill>
              <a:cs typeface="B Titr" panose="00000700000000000000" pitchFamily="2" charset="-78"/>
            </a:endParaRPr>
          </a:p>
        </p:txBody>
      </p:sp>
      <p:sp>
        <p:nvSpPr>
          <p:cNvPr id="36" name="Plaque 35">
            <a:extLst>
              <a:ext uri="{FF2B5EF4-FFF2-40B4-BE49-F238E27FC236}">
                <a16:creationId xmlns:a16="http://schemas.microsoft.com/office/drawing/2014/main" xmlns="" id="{67EACE4E-DA20-446B-B34F-69D9D008390F}"/>
              </a:ext>
            </a:extLst>
          </p:cNvPr>
          <p:cNvSpPr/>
          <p:nvPr/>
        </p:nvSpPr>
        <p:spPr>
          <a:xfrm>
            <a:off x="-480" y="4151148"/>
            <a:ext cx="3882452" cy="2520000"/>
          </a:xfrm>
          <a:prstGeom prst="plaque">
            <a:avLst/>
          </a:prstGeom>
          <a:noFill/>
          <a:ln>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b="1" dirty="0">
                <a:solidFill>
                  <a:srgbClr val="7030A0"/>
                </a:solidFill>
                <a:cs typeface="B Badr" panose="00000400000000000000" pitchFamily="2" charset="-78"/>
              </a:rPr>
              <a:t>2</a:t>
            </a:r>
            <a:r>
              <a:rPr lang="fa-IR" sz="3200" b="1" dirty="0">
                <a:solidFill>
                  <a:schemeClr val="accent6">
                    <a:lumMod val="50000"/>
                  </a:schemeClr>
                </a:solidFill>
                <a:cs typeface="B Badr" panose="00000400000000000000" pitchFamily="2" charset="-78"/>
              </a:rPr>
              <a:t>-الف جمع بین دو حرف علّه واقع شود.</a:t>
            </a:r>
          </a:p>
          <a:p>
            <a:pPr algn="r" rtl="1"/>
            <a:r>
              <a:rPr lang="fa-IR" sz="2800" b="1" dirty="0">
                <a:solidFill>
                  <a:srgbClr val="C00000"/>
                </a:solidFill>
                <a:cs typeface="B Badr" panose="00000400000000000000" pitchFamily="2" charset="-78"/>
              </a:rPr>
              <a:t>مانند: أَوَاوِل = أوَائِل</a:t>
            </a:r>
            <a:r>
              <a:rPr lang="fa-IR" sz="2400" b="1" dirty="0">
                <a:solidFill>
                  <a:srgbClr val="002060"/>
                </a:solidFill>
                <a:cs typeface="B Badr" panose="00000400000000000000" pitchFamily="2" charset="-78"/>
              </a:rPr>
              <a:t>(قبل و بعد الف، حرف علّه باشد)</a:t>
            </a:r>
            <a:endParaRPr lang="fa-IR" sz="4800" dirty="0">
              <a:solidFill>
                <a:srgbClr val="002060"/>
              </a:solidFill>
              <a:cs typeface="B Badr" panose="00000400000000000000" pitchFamily="2" charset="-78"/>
            </a:endParaRPr>
          </a:p>
        </p:txBody>
      </p:sp>
      <p:sp>
        <p:nvSpPr>
          <p:cNvPr id="37" name="Callout: Left Arrow 36">
            <a:extLst>
              <a:ext uri="{FF2B5EF4-FFF2-40B4-BE49-F238E27FC236}">
                <a16:creationId xmlns:a16="http://schemas.microsoft.com/office/drawing/2014/main" xmlns="" id="{1423AFAA-1FE6-4B5A-836D-382CF9FEDFDC}"/>
              </a:ext>
            </a:extLst>
          </p:cNvPr>
          <p:cNvSpPr/>
          <p:nvPr/>
        </p:nvSpPr>
        <p:spPr>
          <a:xfrm>
            <a:off x="3687100" y="1289154"/>
            <a:ext cx="1304625" cy="4227226"/>
          </a:xfrm>
          <a:prstGeom prst="leftArrowCallout">
            <a:avLst>
              <a:gd name="adj1" fmla="val 34192"/>
              <a:gd name="adj2" fmla="val 25000"/>
              <a:gd name="adj3" fmla="val 25000"/>
              <a:gd name="adj4" fmla="val 64977"/>
            </a:avLst>
          </a:prstGeom>
          <a:gradFill>
            <a:gsLst>
              <a:gs pos="0">
                <a:srgbClr val="FFFF00"/>
              </a:gs>
              <a:gs pos="100000">
                <a:srgbClr val="AFEAFF"/>
              </a:gs>
            </a:gsLst>
            <a:lin ang="5400000" scaled="1"/>
          </a:gradFill>
          <a:ln w="19050">
            <a:noFill/>
          </a:ln>
          <a:effectLst/>
        </p:spPr>
        <p:style>
          <a:lnRef idx="2">
            <a:schemeClr val="accent4"/>
          </a:lnRef>
          <a:fillRef idx="1">
            <a:schemeClr val="lt1"/>
          </a:fillRef>
          <a:effectRef idx="0">
            <a:schemeClr val="accent4"/>
          </a:effectRef>
          <a:fontRef idx="minor">
            <a:schemeClr val="dk1"/>
          </a:fontRef>
        </p:style>
        <p:txBody>
          <a:bodyPr vert="vert270" rtlCol="1" anchor="ctr"/>
          <a:lstStyle/>
          <a:p>
            <a:pPr algn="ctr" rtl="1"/>
            <a:r>
              <a:rPr lang="fa-IR" sz="3200" dirty="0">
                <a:solidFill>
                  <a:srgbClr val="002060"/>
                </a:solidFill>
                <a:cs typeface="B Titr" panose="00000700000000000000" pitchFamily="2" charset="-78"/>
              </a:rPr>
              <a:t>مشروط به اینکه</a:t>
            </a:r>
          </a:p>
        </p:txBody>
      </p:sp>
      <p:sp>
        <p:nvSpPr>
          <p:cNvPr id="38" name="Callout: Left Arrow 37">
            <a:extLst>
              <a:ext uri="{FF2B5EF4-FFF2-40B4-BE49-F238E27FC236}">
                <a16:creationId xmlns:a16="http://schemas.microsoft.com/office/drawing/2014/main" xmlns="" id="{0FD7578B-DD49-4166-946F-9CB1056C950E}"/>
              </a:ext>
            </a:extLst>
          </p:cNvPr>
          <p:cNvSpPr/>
          <p:nvPr/>
        </p:nvSpPr>
        <p:spPr>
          <a:xfrm>
            <a:off x="4978170" y="1265114"/>
            <a:ext cx="1304625" cy="4227226"/>
          </a:xfrm>
          <a:prstGeom prst="leftArrowCallout">
            <a:avLst>
              <a:gd name="adj1" fmla="val 34192"/>
              <a:gd name="adj2" fmla="val 25000"/>
              <a:gd name="adj3" fmla="val 25000"/>
              <a:gd name="adj4" fmla="val 64977"/>
            </a:avLst>
          </a:prstGeom>
          <a:gradFill>
            <a:gsLst>
              <a:gs pos="0">
                <a:srgbClr val="FFFF00"/>
              </a:gs>
              <a:gs pos="100000">
                <a:srgbClr val="AFEAFF"/>
              </a:gs>
            </a:gsLst>
            <a:lin ang="5400000" scaled="1"/>
          </a:gradFill>
          <a:ln w="19050">
            <a:noFill/>
          </a:ln>
          <a:effectLst/>
        </p:spPr>
        <p:style>
          <a:lnRef idx="2">
            <a:schemeClr val="accent4"/>
          </a:lnRef>
          <a:fillRef idx="1">
            <a:schemeClr val="lt1"/>
          </a:fillRef>
          <a:effectRef idx="0">
            <a:schemeClr val="accent4"/>
          </a:effectRef>
          <a:fontRef idx="minor">
            <a:schemeClr val="dk1"/>
          </a:fontRef>
        </p:style>
        <p:txBody>
          <a:bodyPr vert="vert270" rtlCol="1" anchor="ctr"/>
          <a:lstStyle/>
          <a:p>
            <a:pPr algn="r" rtl="1"/>
            <a:r>
              <a:rPr lang="fa-IR" sz="2800" dirty="0" smtClean="0">
                <a:solidFill>
                  <a:srgbClr val="002060"/>
                </a:solidFill>
                <a:cs typeface="B Titr" panose="00000700000000000000" pitchFamily="2" charset="-78"/>
              </a:rPr>
              <a:t>واو ویاء تبدیل </a:t>
            </a:r>
            <a:r>
              <a:rPr lang="fa-IR" sz="2800" dirty="0">
                <a:solidFill>
                  <a:srgbClr val="002060"/>
                </a:solidFill>
                <a:cs typeface="B Titr" panose="00000700000000000000" pitchFamily="2" charset="-78"/>
              </a:rPr>
              <a:t>به همزه </a:t>
            </a:r>
            <a:r>
              <a:rPr lang="fa-IR" sz="2000" dirty="0">
                <a:solidFill>
                  <a:srgbClr val="002060"/>
                </a:solidFill>
                <a:cs typeface="B Titr" panose="00000700000000000000" pitchFamily="2" charset="-78"/>
              </a:rPr>
              <a:t>می شوند</a:t>
            </a:r>
            <a:endParaRPr lang="fa-IR" sz="2800" dirty="0">
              <a:solidFill>
                <a:srgbClr val="002060"/>
              </a:solidFill>
              <a:cs typeface="B Titr" panose="00000700000000000000" pitchFamily="2" charset="-78"/>
            </a:endParaRPr>
          </a:p>
        </p:txBody>
      </p:sp>
      <p:sp>
        <p:nvSpPr>
          <p:cNvPr id="15" name="Flowchart: Connector 14">
            <a:extLst>
              <a:ext uri="{FF2B5EF4-FFF2-40B4-BE49-F238E27FC236}">
                <a16:creationId xmlns:a16="http://schemas.microsoft.com/office/drawing/2014/main" xmlns="" id="{58CA9784-E14A-4FA0-8CB9-64C12B87357B}"/>
              </a:ext>
            </a:extLst>
          </p:cNvPr>
          <p:cNvSpPr/>
          <p:nvPr/>
        </p:nvSpPr>
        <p:spPr>
          <a:xfrm>
            <a:off x="7209093" y="4121953"/>
            <a:ext cx="869429" cy="955317"/>
          </a:xfrm>
          <a:prstGeom prst="flowChartConnector">
            <a:avLst/>
          </a:prstGeom>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dirty="0">
                <a:solidFill>
                  <a:srgbClr val="08CC78">
                    <a:lumMod val="50000"/>
                  </a:srgbClr>
                </a:solidFill>
                <a:cs typeface="B Titr" panose="00000700000000000000" pitchFamily="2" charset="-78"/>
              </a:rPr>
              <a:t>الف</a:t>
            </a:r>
            <a:endParaRPr lang="fa-IR" sz="1600" dirty="0">
              <a:solidFill>
                <a:srgbClr val="08CC78">
                  <a:lumMod val="50000"/>
                </a:srgbClr>
              </a:solidFill>
              <a:cs typeface="B Titr" panose="00000700000000000000" pitchFamily="2" charset="-78"/>
            </a:endParaRPr>
          </a:p>
        </p:txBody>
      </p:sp>
      <p:sp>
        <p:nvSpPr>
          <p:cNvPr id="2" name="Rectangle: Rounded Corners 1">
            <a:extLst>
              <a:ext uri="{FF2B5EF4-FFF2-40B4-BE49-F238E27FC236}">
                <a16:creationId xmlns:a16="http://schemas.microsoft.com/office/drawing/2014/main" xmlns="" id="{F30A9279-C2BF-46B3-AE82-A80D8CCF781F}"/>
              </a:ext>
            </a:extLst>
          </p:cNvPr>
          <p:cNvSpPr/>
          <p:nvPr/>
        </p:nvSpPr>
        <p:spPr>
          <a:xfrm>
            <a:off x="8344118" y="1289154"/>
            <a:ext cx="2102241" cy="4203186"/>
          </a:xfrm>
          <a:prstGeom prst="roundRect">
            <a:avLst>
              <a:gd name="adj" fmla="val 36447"/>
            </a:avLst>
          </a:prstGeom>
          <a:solidFill>
            <a:schemeClr val="bg1"/>
          </a:solidFill>
          <a:ln w="19050">
            <a:solidFill>
              <a:srgbClr val="FF6699"/>
            </a:solidFill>
          </a:ln>
          <a:effectLst/>
        </p:spPr>
        <p:style>
          <a:lnRef idx="1">
            <a:schemeClr val="accent1"/>
          </a:lnRef>
          <a:fillRef idx="2">
            <a:schemeClr val="accent1"/>
          </a:fillRef>
          <a:effectRef idx="1">
            <a:schemeClr val="accent1"/>
          </a:effectRef>
          <a:fontRef idx="minor">
            <a:schemeClr val="dk1"/>
          </a:fontRef>
        </p:style>
        <p:txBody>
          <a:bodyPr rtlCol="1" anchor="ctr"/>
          <a:lstStyle/>
          <a:p>
            <a:pPr algn="justLow" rtl="1"/>
            <a:r>
              <a:rPr lang="fa-IR" sz="2800" b="1" dirty="0">
                <a:solidFill>
                  <a:srgbClr val="0070C0"/>
                </a:solidFill>
                <a:cs typeface="B Titr" panose="00000700000000000000" pitchFamily="2" charset="-78"/>
              </a:rPr>
              <a:t>هرگاه بعد از الف جمعِ </a:t>
            </a:r>
            <a:r>
              <a:rPr lang="fa-IR" sz="2800" b="1" dirty="0">
                <a:solidFill>
                  <a:srgbClr val="D35940">
                    <a:lumMod val="50000"/>
                  </a:srgbClr>
                </a:solidFill>
                <a:cs typeface="B Badr" panose="00000400000000000000" pitchFamily="2" charset="-78"/>
              </a:rPr>
              <a:t>وزن ؛ فَعَائِل – فَواعِل – مَفاعِل – و...</a:t>
            </a:r>
            <a:endParaRPr lang="fa-IR" sz="2400" b="1" dirty="0">
              <a:solidFill>
                <a:srgbClr val="D35940">
                  <a:lumMod val="50000"/>
                </a:srgbClr>
              </a:solidFill>
              <a:cs typeface="B Badr" panose="00000400000000000000" pitchFamily="2" charset="-78"/>
            </a:endParaRPr>
          </a:p>
        </p:txBody>
      </p:sp>
      <p:sp>
        <p:nvSpPr>
          <p:cNvPr id="17" name="Rectangle: Rounded Corners 15">
            <a:extLst>
              <a:ext uri="{FF2B5EF4-FFF2-40B4-BE49-F238E27FC236}">
                <a16:creationId xmlns:a16="http://schemas.microsoft.com/office/drawing/2014/main" xmlns="" id="{5E4AE598-4F05-459F-A2DC-008061F54449}"/>
              </a:ext>
            </a:extLst>
          </p:cNvPr>
          <p:cNvSpPr/>
          <p:nvPr/>
        </p:nvSpPr>
        <p:spPr>
          <a:xfrm>
            <a:off x="4138702" y="155424"/>
            <a:ext cx="4320000" cy="744402"/>
          </a:xfrm>
          <a:prstGeom prst="roundRect">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b="1" dirty="0">
                <a:solidFill>
                  <a:srgbClr val="002060"/>
                </a:solidFill>
                <a:latin typeface="Microsoft Uighur" panose="02000000000000000000" pitchFamily="2" charset="-78"/>
                <a:cs typeface="B Badr" panose="00000400000000000000" pitchFamily="2" charset="-78"/>
              </a:rPr>
              <a:t>قواعد اعلال مخصوص به اسم</a:t>
            </a:r>
            <a:endParaRPr lang="fa-IR" sz="2800" b="1" dirty="0">
              <a:solidFill>
                <a:srgbClr val="002060"/>
              </a:solidFill>
              <a:cs typeface="B Badr" panose="00000400000000000000" pitchFamily="2" charset="-78"/>
            </a:endParaRPr>
          </a:p>
        </p:txBody>
      </p:sp>
      <p:sp>
        <p:nvSpPr>
          <p:cNvPr id="18" name="Hexagon 17">
            <a:extLst>
              <a:ext uri="{FF2B5EF4-FFF2-40B4-BE49-F238E27FC236}">
                <a16:creationId xmlns:a16="http://schemas.microsoft.com/office/drawing/2014/main" xmlns="" id="{46FEB428-577C-42CD-B551-44FC78FF7209}"/>
              </a:ext>
            </a:extLst>
          </p:cNvPr>
          <p:cNvSpPr/>
          <p:nvPr/>
        </p:nvSpPr>
        <p:spPr>
          <a:xfrm>
            <a:off x="9767145" y="155424"/>
            <a:ext cx="2050102" cy="744402"/>
          </a:xfrm>
          <a:prstGeom prst="hexagon">
            <a:avLst/>
          </a:prstGeom>
          <a:ln w="57150">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4000" b="1" dirty="0">
                <a:solidFill>
                  <a:srgbClr val="2C2C2C"/>
                </a:solidFill>
                <a:cs typeface="B Badr" panose="00000400000000000000" pitchFamily="2" charset="-78"/>
              </a:rPr>
              <a:t>المقدمۀ</a:t>
            </a:r>
          </a:p>
        </p:txBody>
      </p:sp>
      <p:sp>
        <p:nvSpPr>
          <p:cNvPr id="23" name="Thought Bubble: Cloud 40">
            <a:extLst>
              <a:ext uri="{FF2B5EF4-FFF2-40B4-BE49-F238E27FC236}">
                <a16:creationId xmlns:a16="http://schemas.microsoft.com/office/drawing/2014/main" xmlns="" id="{C181C96D-9184-4642-BB50-FD9FA0D92E9D}"/>
              </a:ext>
            </a:extLst>
          </p:cNvPr>
          <p:cNvSpPr/>
          <p:nvPr/>
        </p:nvSpPr>
        <p:spPr>
          <a:xfrm>
            <a:off x="1412505" y="989767"/>
            <a:ext cx="7929796" cy="4801959"/>
          </a:xfrm>
          <a:prstGeom prst="cloudCallout">
            <a:avLst>
              <a:gd name="adj1" fmla="val 67305"/>
              <a:gd name="adj2" fmla="val 18669"/>
            </a:avLst>
          </a:prstGeom>
          <a:gradFill flip="none" rotWithShape="1">
            <a:gsLst>
              <a:gs pos="53000">
                <a:schemeClr val="accent1">
                  <a:lumMod val="5000"/>
                  <a:lumOff val="95000"/>
                </a:schemeClr>
              </a:gs>
              <a:gs pos="15000">
                <a:schemeClr val="accent1">
                  <a:lumMod val="45000"/>
                  <a:lumOff val="55000"/>
                </a:schemeClr>
              </a:gs>
              <a:gs pos="65000">
                <a:schemeClr val="accent1">
                  <a:lumMod val="40000"/>
                  <a:lumOff val="60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fa-IR" sz="3200" b="1" dirty="0">
                <a:solidFill>
                  <a:srgbClr val="002060"/>
                </a:solidFill>
                <a:latin typeface="B Nazanin,Bold"/>
                <a:cs typeface="B Badr" panose="00000400000000000000" pitchFamily="2" charset="-78"/>
              </a:rPr>
              <a:t>نکته </a:t>
            </a:r>
            <a:r>
              <a:rPr lang="fa-IR" sz="3200" b="1" dirty="0" smtClean="0">
                <a:solidFill>
                  <a:srgbClr val="002060"/>
                </a:solidFill>
                <a:latin typeface="B Nazanin,Bold"/>
                <a:cs typeface="B Badr" panose="00000400000000000000" pitchFamily="2" charset="-78"/>
              </a:rPr>
              <a:t>:</a:t>
            </a:r>
          </a:p>
          <a:p>
            <a:pPr algn="justLow" rtl="1"/>
            <a:r>
              <a:rPr lang="fa-IR" sz="3200" b="1" dirty="0" smtClean="0">
                <a:solidFill>
                  <a:srgbClr val="002060"/>
                </a:solidFill>
                <a:latin typeface="B Nazanin,Bold"/>
                <a:cs typeface="B Badr" panose="00000400000000000000" pitchFamily="2" charset="-78"/>
              </a:rPr>
              <a:t>اگر </a:t>
            </a:r>
            <a:r>
              <a:rPr lang="fa-IR" sz="3200" b="1" dirty="0">
                <a:solidFill>
                  <a:srgbClr val="002060"/>
                </a:solidFill>
                <a:latin typeface="B Nazanin,Bold"/>
                <a:cs typeface="B Badr" panose="00000400000000000000" pitchFamily="2" charset="-78"/>
              </a:rPr>
              <a:t>وزن جمعی بود که پس از الف آن، حرف علّه باشد ولی هیچکدام از دو شرط مذکوره را نداشته باشد، حرف علّه تبدیل به همزه نمی گردد. </a:t>
            </a:r>
            <a:endParaRPr lang="fa-IR" sz="3200" b="1" dirty="0" smtClean="0">
              <a:solidFill>
                <a:srgbClr val="002060"/>
              </a:solidFill>
              <a:latin typeface="B Nazanin,Bold"/>
              <a:cs typeface="B Badr" panose="00000400000000000000" pitchFamily="2" charset="-78"/>
            </a:endParaRPr>
          </a:p>
          <a:p>
            <a:pPr algn="justLow" rtl="1"/>
            <a:r>
              <a:rPr lang="fa-IR" sz="3200" b="1" dirty="0" smtClean="0">
                <a:solidFill>
                  <a:srgbClr val="002060"/>
                </a:solidFill>
                <a:latin typeface="B Nazanin,Bold"/>
                <a:cs typeface="B Badr" panose="00000400000000000000" pitchFamily="2" charset="-78"/>
              </a:rPr>
              <a:t>مانند</a:t>
            </a:r>
            <a:r>
              <a:rPr lang="fa-IR" sz="3200" b="1" dirty="0">
                <a:solidFill>
                  <a:srgbClr val="002060"/>
                </a:solidFill>
                <a:latin typeface="B Nazanin,Bold"/>
                <a:cs typeface="B Badr" panose="00000400000000000000" pitchFamily="2" charset="-78"/>
              </a:rPr>
              <a:t>: جَدوَل = جَدَاوِل</a:t>
            </a:r>
            <a:r>
              <a:rPr lang="fa-IR" sz="3200" b="1" dirty="0" smtClean="0">
                <a:solidFill>
                  <a:srgbClr val="002060"/>
                </a:solidFill>
                <a:latin typeface="B Nazanin,Bold"/>
                <a:cs typeface="B Badr" panose="00000400000000000000" pitchFamily="2" charset="-78"/>
              </a:rPr>
              <a:t>=</a:t>
            </a:r>
            <a:r>
              <a:rPr lang="fa-IR" b="1" dirty="0" smtClean="0">
                <a:solidFill>
                  <a:srgbClr val="002060"/>
                </a:solidFill>
              </a:rPr>
              <a:t>) </a:t>
            </a:r>
            <a:r>
              <a:rPr lang="fa-IR" sz="2800" b="1" dirty="0" smtClean="0">
                <a:solidFill>
                  <a:srgbClr val="C00000"/>
                </a:solidFill>
                <a:cs typeface="B Badr" panose="00000400000000000000" pitchFamily="2" charset="-78"/>
              </a:rPr>
              <a:t>(</a:t>
            </a:r>
            <a:r>
              <a:rPr lang="fa-IR" sz="2800" b="1" dirty="0">
                <a:solidFill>
                  <a:srgbClr val="C00000"/>
                </a:solidFill>
                <a:cs typeface="B Badr" panose="00000400000000000000" pitchFamily="2" charset="-78"/>
              </a:rPr>
              <a:t>جَدائِل نمی شود)</a:t>
            </a:r>
            <a:endParaRPr lang="fa-IR" sz="2400" dirty="0">
              <a:solidFill>
                <a:srgbClr val="C00000"/>
              </a:solidFill>
              <a:cs typeface="B Badr" panose="00000400000000000000" pitchFamily="2" charset="-78"/>
            </a:endParaRPr>
          </a:p>
        </p:txBody>
      </p:sp>
      <p:sp>
        <p:nvSpPr>
          <p:cNvPr id="16"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17599826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2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out)">
                                      <p:cBhvr>
                                        <p:cTn id="17" dur="250"/>
                                        <p:tgtEl>
                                          <p:spTgt spid="4"/>
                                        </p:tgtEl>
                                      </p:cBhvr>
                                    </p:animEffect>
                                  </p:childTnLst>
                                </p:cTn>
                              </p:par>
                              <p:par>
                                <p:cTn id="18" presetID="6" presetClass="entr" presetSubtype="32"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ircle(out)">
                                      <p:cBhvr>
                                        <p:cTn id="20" dur="250"/>
                                        <p:tgtEl>
                                          <p:spTgt spid="20"/>
                                        </p:tgtEl>
                                      </p:cBhvr>
                                    </p:animEffect>
                                  </p:childTnLst>
                                </p:cTn>
                              </p:par>
                              <p:par>
                                <p:cTn id="21" presetID="6" presetClass="entr" presetSubtype="3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out)">
                                      <p:cBhvr>
                                        <p:cTn id="23" dur="25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right)">
                                      <p:cBhvr>
                                        <p:cTn id="28" dur="25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right)">
                                      <p:cBhvr>
                                        <p:cTn id="33" dur="25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right)">
                                      <p:cBhvr>
                                        <p:cTn id="38" dur="25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250" fill="hold"/>
                                        <p:tgtEl>
                                          <p:spTgt spid="21"/>
                                        </p:tgtEl>
                                        <p:attrNameLst>
                                          <p:attrName>ppt_w</p:attrName>
                                        </p:attrNameLst>
                                      </p:cBhvr>
                                      <p:tavLst>
                                        <p:tav tm="0">
                                          <p:val>
                                            <p:fltVal val="0"/>
                                          </p:val>
                                        </p:tav>
                                        <p:tav tm="100000">
                                          <p:val>
                                            <p:strVal val="#ppt_w"/>
                                          </p:val>
                                        </p:tav>
                                      </p:tavLst>
                                    </p:anim>
                                    <p:anim calcmode="lin" valueType="num">
                                      <p:cBhvr>
                                        <p:cTn id="44" dur="250" fill="hold"/>
                                        <p:tgtEl>
                                          <p:spTgt spid="21"/>
                                        </p:tgtEl>
                                        <p:attrNameLst>
                                          <p:attrName>ppt_h</p:attrName>
                                        </p:attrNameLst>
                                      </p:cBhvr>
                                      <p:tavLst>
                                        <p:tav tm="0">
                                          <p:val>
                                            <p:fltVal val="0"/>
                                          </p:val>
                                        </p:tav>
                                        <p:tav tm="100000">
                                          <p:val>
                                            <p:strVal val="#ppt_h"/>
                                          </p:val>
                                        </p:tav>
                                      </p:tavLst>
                                    </p:anim>
                                    <p:animEffect transition="in" filter="fade">
                                      <p:cBhvr>
                                        <p:cTn id="45" dur="25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250" fill="hold"/>
                                        <p:tgtEl>
                                          <p:spTgt spid="36"/>
                                        </p:tgtEl>
                                        <p:attrNameLst>
                                          <p:attrName>ppt_w</p:attrName>
                                        </p:attrNameLst>
                                      </p:cBhvr>
                                      <p:tavLst>
                                        <p:tav tm="0">
                                          <p:val>
                                            <p:fltVal val="0"/>
                                          </p:val>
                                        </p:tav>
                                        <p:tav tm="100000">
                                          <p:val>
                                            <p:strVal val="#ppt_w"/>
                                          </p:val>
                                        </p:tav>
                                      </p:tavLst>
                                    </p:anim>
                                    <p:anim calcmode="lin" valueType="num">
                                      <p:cBhvr>
                                        <p:cTn id="51" dur="250" fill="hold"/>
                                        <p:tgtEl>
                                          <p:spTgt spid="36"/>
                                        </p:tgtEl>
                                        <p:attrNameLst>
                                          <p:attrName>ppt_h</p:attrName>
                                        </p:attrNameLst>
                                      </p:cBhvr>
                                      <p:tavLst>
                                        <p:tav tm="0">
                                          <p:val>
                                            <p:fltVal val="0"/>
                                          </p:val>
                                        </p:tav>
                                        <p:tav tm="100000">
                                          <p:val>
                                            <p:strVal val="#ppt_h"/>
                                          </p:val>
                                        </p:tav>
                                      </p:tavLst>
                                    </p:anim>
                                    <p:animEffect transition="in" filter="fade">
                                      <p:cBhvr>
                                        <p:cTn id="52" dur="25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right)">
                                      <p:cBhvr>
                                        <p:cTn id="57"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4" grpId="0" animBg="1"/>
      <p:bldP spid="20" grpId="0" animBg="1"/>
      <p:bldP spid="22" grpId="0" animBg="1"/>
      <p:bldP spid="36" grpId="0" animBg="1"/>
      <p:bldP spid="37" grpId="0" animBg="1"/>
      <p:bldP spid="38" grpId="0" animBg="1"/>
      <p:bldP spid="15" grpId="0" animBg="1"/>
      <p:bldP spid="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xmlns="" id="{CD17537D-727E-4588-9420-3937B849AB90}"/>
              </a:ext>
            </a:extLst>
          </p:cNvPr>
          <p:cNvSpPr/>
          <p:nvPr/>
        </p:nvSpPr>
        <p:spPr>
          <a:xfrm>
            <a:off x="10752000" y="2839442"/>
            <a:ext cx="1440000" cy="1332000"/>
          </a:xfrm>
          <a:prstGeom prst="flowChartConnector">
            <a:avLst/>
          </a:prstGeom>
          <a:gradFill>
            <a:gsLst>
              <a:gs pos="0">
                <a:schemeClr val="bg2">
                  <a:tint val="90000"/>
                  <a:satMod val="92000"/>
                  <a:lumMod val="120000"/>
                </a:schemeClr>
              </a:gs>
              <a:gs pos="100000">
                <a:srgbClr val="4FD1FF"/>
              </a:gs>
            </a:gsLst>
            <a:path path="circle">
              <a:fillToRect l="50000" t="50000" r="100000" b="100000"/>
            </a:path>
          </a:gradFill>
          <a:ln w="76200">
            <a:solidFill>
              <a:srgbClr val="FFFF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2200" u="sng" dirty="0">
                <a:solidFill>
                  <a:srgbClr val="2C2C2C"/>
                </a:solidFill>
                <a:cs typeface="B Titr" panose="00000700000000000000" pitchFamily="2" charset="-78"/>
              </a:rPr>
              <a:t>قاعده 4</a:t>
            </a:r>
          </a:p>
        </p:txBody>
      </p:sp>
      <p:sp>
        <p:nvSpPr>
          <p:cNvPr id="21" name="Plaque 20">
            <a:extLst>
              <a:ext uri="{FF2B5EF4-FFF2-40B4-BE49-F238E27FC236}">
                <a16:creationId xmlns:a16="http://schemas.microsoft.com/office/drawing/2014/main" xmlns="" id="{B9A7BCA3-DF79-4187-BB39-6EF7DA322B49}"/>
              </a:ext>
            </a:extLst>
          </p:cNvPr>
          <p:cNvSpPr/>
          <p:nvPr/>
        </p:nvSpPr>
        <p:spPr>
          <a:xfrm>
            <a:off x="357435" y="1429108"/>
            <a:ext cx="4062333" cy="1964040"/>
          </a:xfrm>
          <a:prstGeom prst="plaque">
            <a:avLst/>
          </a:prstGeom>
          <a:gradFill flip="none" rotWithShape="1">
            <a:gsLst>
              <a:gs pos="33000">
                <a:srgbClr val="FFFF00"/>
              </a:gs>
              <a:gs pos="100000">
                <a:srgbClr val="4FD1FF"/>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3600" b="1" dirty="0">
                <a:solidFill>
                  <a:srgbClr val="FF0000"/>
                </a:solidFill>
                <a:latin typeface="B Nazanin,Bold"/>
                <a:cs typeface="B Badr" panose="00000400000000000000" pitchFamily="2" charset="-78"/>
              </a:rPr>
              <a:t>اولین واو </a:t>
            </a:r>
            <a:r>
              <a:rPr lang="fa-IR" sz="3600" b="1" dirty="0">
                <a:solidFill>
                  <a:srgbClr val="0070C0"/>
                </a:solidFill>
                <a:latin typeface="B Nazanin,Bold"/>
                <a:cs typeface="B Badr" panose="00000400000000000000" pitchFamily="2" charset="-78"/>
              </a:rPr>
              <a:t>تبدیل به همزه می شود</a:t>
            </a:r>
          </a:p>
          <a:p>
            <a:pPr algn="r" rtl="1"/>
            <a:r>
              <a:rPr lang="fa-IR" sz="3200" b="1" dirty="0">
                <a:solidFill>
                  <a:srgbClr val="7030A0"/>
                </a:solidFill>
                <a:cs typeface="B Badr" panose="00000400000000000000" pitchFamily="2" charset="-78"/>
              </a:rPr>
              <a:t>مانند </a:t>
            </a:r>
            <a:r>
              <a:rPr lang="fa-IR" sz="3200" b="1" dirty="0" smtClean="0">
                <a:solidFill>
                  <a:srgbClr val="7030A0"/>
                </a:solidFill>
                <a:cs typeface="B Badr" panose="00000400000000000000" pitchFamily="2" charset="-78"/>
              </a:rPr>
              <a:t>: وَوَاصِل </a:t>
            </a:r>
            <a:r>
              <a:rPr lang="fa-IR" sz="3200" b="1" dirty="0">
                <a:solidFill>
                  <a:srgbClr val="7030A0"/>
                </a:solidFill>
                <a:cs typeface="B Badr" panose="00000400000000000000" pitchFamily="2" charset="-78"/>
              </a:rPr>
              <a:t>= أَوَاصِل</a:t>
            </a:r>
          </a:p>
          <a:p>
            <a:pPr algn="r" rtl="1"/>
            <a:endParaRPr lang="fa-IR" sz="3200" b="1" dirty="0">
              <a:solidFill>
                <a:srgbClr val="2C2C2C"/>
              </a:solidFill>
              <a:latin typeface="B Nazanin,Bold"/>
              <a:cs typeface="B Badr" panose="00000400000000000000" pitchFamily="2" charset="-78"/>
            </a:endParaRPr>
          </a:p>
        </p:txBody>
      </p:sp>
      <p:sp>
        <p:nvSpPr>
          <p:cNvPr id="4" name="Flowchart: Connector 3">
            <a:extLst>
              <a:ext uri="{FF2B5EF4-FFF2-40B4-BE49-F238E27FC236}">
                <a16:creationId xmlns:a16="http://schemas.microsoft.com/office/drawing/2014/main" xmlns="" id="{1F5F6A47-F0CB-4C63-9003-34BAE6A99C6B}"/>
              </a:ext>
            </a:extLst>
          </p:cNvPr>
          <p:cNvSpPr/>
          <p:nvPr/>
        </p:nvSpPr>
        <p:spPr>
          <a:xfrm>
            <a:off x="5424937" y="1822814"/>
            <a:ext cx="2268616" cy="1163294"/>
          </a:xfrm>
          <a:prstGeom prst="flowChartConnector">
            <a:avLst/>
          </a:prstGeom>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u="sng" dirty="0">
                <a:solidFill>
                  <a:srgbClr val="08CC78">
                    <a:lumMod val="50000"/>
                  </a:srgbClr>
                </a:solidFill>
                <a:cs typeface="B Titr" panose="00000700000000000000" pitchFamily="2" charset="-78"/>
              </a:rPr>
              <a:t>2</a:t>
            </a:r>
            <a:r>
              <a:rPr lang="fa-IR" sz="2800" u="sng" dirty="0">
                <a:solidFill>
                  <a:srgbClr val="FF0000"/>
                </a:solidFill>
                <a:cs typeface="B Titr" panose="00000700000000000000" pitchFamily="2" charset="-78"/>
              </a:rPr>
              <a:t> </a:t>
            </a:r>
            <a:r>
              <a:rPr lang="fa-IR" sz="2800" dirty="0">
                <a:solidFill>
                  <a:srgbClr val="FF0000"/>
                </a:solidFill>
                <a:cs typeface="B Titr" panose="00000700000000000000" pitchFamily="2" charset="-78"/>
              </a:rPr>
              <a:t>واو </a:t>
            </a:r>
            <a:r>
              <a:rPr lang="fa-IR" sz="2800" dirty="0">
                <a:solidFill>
                  <a:srgbClr val="08CC78">
                    <a:lumMod val="50000"/>
                  </a:srgbClr>
                </a:solidFill>
                <a:cs typeface="B Titr" panose="00000700000000000000" pitchFamily="2" charset="-78"/>
              </a:rPr>
              <a:t>کنار هم بیایند</a:t>
            </a:r>
            <a:endParaRPr lang="fa-IR" dirty="0">
              <a:solidFill>
                <a:srgbClr val="08CC78">
                  <a:lumMod val="50000"/>
                </a:srgbClr>
              </a:solidFill>
              <a:cs typeface="B Titr" panose="00000700000000000000" pitchFamily="2" charset="-78"/>
            </a:endParaRPr>
          </a:p>
        </p:txBody>
      </p:sp>
      <p:sp>
        <p:nvSpPr>
          <p:cNvPr id="22" name="Arrow: Left 21">
            <a:extLst>
              <a:ext uri="{FF2B5EF4-FFF2-40B4-BE49-F238E27FC236}">
                <a16:creationId xmlns:a16="http://schemas.microsoft.com/office/drawing/2014/main" xmlns="" id="{42C8DA7E-F9CB-4A14-9999-C76BC538E8FF}"/>
              </a:ext>
            </a:extLst>
          </p:cNvPr>
          <p:cNvSpPr/>
          <p:nvPr/>
        </p:nvSpPr>
        <p:spPr>
          <a:xfrm>
            <a:off x="4465768" y="1953531"/>
            <a:ext cx="958144" cy="900000"/>
          </a:xfrm>
          <a:prstGeom prst="leftArrow">
            <a:avLst/>
          </a:prstGeom>
          <a:noFill/>
          <a:ln>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fa-IR" dirty="0">
              <a:solidFill>
                <a:srgbClr val="2C2C2C"/>
              </a:solidFill>
            </a:endParaRPr>
          </a:p>
        </p:txBody>
      </p:sp>
      <p:sp>
        <p:nvSpPr>
          <p:cNvPr id="2" name="Rectangle: Rounded Corners 1">
            <a:extLst>
              <a:ext uri="{FF2B5EF4-FFF2-40B4-BE49-F238E27FC236}">
                <a16:creationId xmlns:a16="http://schemas.microsoft.com/office/drawing/2014/main" xmlns="" id="{16E64104-2CD0-4622-B998-1EAF04FCD074}"/>
              </a:ext>
            </a:extLst>
          </p:cNvPr>
          <p:cNvSpPr/>
          <p:nvPr/>
        </p:nvSpPr>
        <p:spPr>
          <a:xfrm>
            <a:off x="5365980" y="5267194"/>
            <a:ext cx="5278837" cy="1590806"/>
          </a:xfrm>
          <a:prstGeom prst="roundRect">
            <a:avLst/>
          </a:prstGeom>
          <a:noFill/>
          <a:ln>
            <a:solidFill>
              <a:srgbClr val="7030A0"/>
            </a:solidFill>
          </a:ln>
        </p:spPr>
        <p:style>
          <a:lnRef idx="3">
            <a:schemeClr val="lt1"/>
          </a:lnRef>
          <a:fillRef idx="1">
            <a:schemeClr val="accent2"/>
          </a:fillRef>
          <a:effectRef idx="1">
            <a:schemeClr val="accent2"/>
          </a:effectRef>
          <a:fontRef idx="minor">
            <a:schemeClr val="lt1"/>
          </a:fontRef>
        </p:style>
        <p:txBody>
          <a:bodyPr rtlCol="1" anchor="ctr"/>
          <a:lstStyle/>
          <a:p>
            <a:pPr algn="ctr">
              <a:lnSpc>
                <a:spcPct val="150000"/>
              </a:lnSpc>
            </a:pPr>
            <a:r>
              <a:rPr lang="fa-IR" sz="2800" b="1" dirty="0">
                <a:solidFill>
                  <a:srgbClr val="002060"/>
                </a:solidFill>
                <a:cs typeface="B Titr" panose="00000700000000000000" pitchFamily="2" charset="-78"/>
              </a:rPr>
              <a:t>مشروط بر اینکه واو دوّم، حرف مدّیِ منقلب از حرف زائد نباشد</a:t>
            </a:r>
            <a:endParaRPr lang="fa-IR" sz="2800" dirty="0">
              <a:solidFill>
                <a:srgbClr val="002060"/>
              </a:solidFill>
              <a:cs typeface="B Titr" panose="00000700000000000000" pitchFamily="2" charset="-78"/>
            </a:endParaRPr>
          </a:p>
        </p:txBody>
      </p:sp>
      <p:sp>
        <p:nvSpPr>
          <p:cNvPr id="3" name="Rectangle: Rounded Corners 2">
            <a:extLst>
              <a:ext uri="{FF2B5EF4-FFF2-40B4-BE49-F238E27FC236}">
                <a16:creationId xmlns:a16="http://schemas.microsoft.com/office/drawing/2014/main" xmlns="" id="{D87EF673-1451-4933-97FD-D52EDCC787A6}"/>
              </a:ext>
            </a:extLst>
          </p:cNvPr>
          <p:cNvSpPr/>
          <p:nvPr/>
        </p:nvSpPr>
        <p:spPr>
          <a:xfrm>
            <a:off x="7498661" y="3068607"/>
            <a:ext cx="3146156" cy="1332000"/>
          </a:xfrm>
          <a:prstGeom prst="roundRect">
            <a:avLst/>
          </a:prstGeom>
          <a:gradFill flip="none" rotWithShape="1">
            <a:gsLst>
              <a:gs pos="0">
                <a:schemeClr val="bg2">
                  <a:tint val="90000"/>
                  <a:satMod val="92000"/>
                  <a:lumMod val="120000"/>
                </a:schemeClr>
              </a:gs>
              <a:gs pos="100000">
                <a:srgbClr val="FFFF00"/>
              </a:gs>
            </a:gsLst>
            <a:lin ang="16200000" scaled="1"/>
            <a:tileRect/>
          </a:gradFill>
          <a:ln/>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2400" b="1" dirty="0">
                <a:solidFill>
                  <a:srgbClr val="0070C0"/>
                </a:solidFill>
                <a:cs typeface="B Titr" panose="00000700000000000000" pitchFamily="2" charset="-78"/>
              </a:rPr>
              <a:t>هرگاه در اول  صیغه جمع</a:t>
            </a:r>
            <a:endParaRPr lang="fa-IR" sz="2400" b="1" dirty="0">
              <a:solidFill>
                <a:srgbClr val="D35940">
                  <a:lumMod val="50000"/>
                </a:srgbClr>
              </a:solidFill>
              <a:cs typeface="B Badr" panose="00000400000000000000" pitchFamily="2" charset="-78"/>
            </a:endParaRPr>
          </a:p>
        </p:txBody>
      </p:sp>
      <p:sp>
        <p:nvSpPr>
          <p:cNvPr id="11" name="Arrow: Left 10">
            <a:extLst>
              <a:ext uri="{FF2B5EF4-FFF2-40B4-BE49-F238E27FC236}">
                <a16:creationId xmlns:a16="http://schemas.microsoft.com/office/drawing/2014/main" xmlns="" id="{74EBD448-8D68-42CA-8632-43BB9F4F3A4E}"/>
              </a:ext>
            </a:extLst>
          </p:cNvPr>
          <p:cNvSpPr/>
          <p:nvPr/>
        </p:nvSpPr>
        <p:spPr>
          <a:xfrm rot="2869290">
            <a:off x="7044826" y="2913572"/>
            <a:ext cx="586584" cy="427785"/>
          </a:xfrm>
          <a:prstGeom prst="leftArrow">
            <a:avLst>
              <a:gd name="adj1" fmla="val 56601"/>
              <a:gd name="adj2" fmla="val 50765"/>
            </a:avLst>
          </a:prstGeom>
          <a:noFill/>
          <a:ln>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fa-IR" dirty="0">
              <a:solidFill>
                <a:srgbClr val="2C2C2C"/>
              </a:solidFill>
            </a:endParaRPr>
          </a:p>
        </p:txBody>
      </p:sp>
      <p:cxnSp>
        <p:nvCxnSpPr>
          <p:cNvPr id="7" name="Connector: Elbow 6">
            <a:extLst>
              <a:ext uri="{FF2B5EF4-FFF2-40B4-BE49-F238E27FC236}">
                <a16:creationId xmlns:a16="http://schemas.microsoft.com/office/drawing/2014/main" xmlns="" id="{40BF6244-A87B-486A-BA32-2ED6EBF8E8C9}"/>
              </a:ext>
            </a:extLst>
          </p:cNvPr>
          <p:cNvCxnSpPr>
            <a:cxnSpLocks/>
          </p:cNvCxnSpPr>
          <p:nvPr/>
        </p:nvCxnSpPr>
        <p:spPr>
          <a:xfrm>
            <a:off x="704775" y="3457316"/>
            <a:ext cx="4587406" cy="2123833"/>
          </a:xfrm>
          <a:prstGeom prst="bentConnector3">
            <a:avLst>
              <a:gd name="adj1" fmla="val 50000"/>
            </a:avLst>
          </a:prstGeom>
          <a:ln w="57150">
            <a:solidFill>
              <a:schemeClr val="accent4"/>
            </a:solidFill>
            <a:tailEnd type="triangle"/>
          </a:ln>
        </p:spPr>
        <p:style>
          <a:lnRef idx="1">
            <a:schemeClr val="dk1"/>
          </a:lnRef>
          <a:fillRef idx="0">
            <a:schemeClr val="dk1"/>
          </a:fillRef>
          <a:effectRef idx="0">
            <a:schemeClr val="dk1"/>
          </a:effectRef>
          <a:fontRef idx="minor">
            <a:schemeClr val="tx1"/>
          </a:fontRef>
        </p:style>
      </p:cxnSp>
      <p:sp>
        <p:nvSpPr>
          <p:cNvPr id="12" name="Rectangle: Rounded Corners 15">
            <a:extLst>
              <a:ext uri="{FF2B5EF4-FFF2-40B4-BE49-F238E27FC236}">
                <a16:creationId xmlns:a16="http://schemas.microsoft.com/office/drawing/2014/main" xmlns="" id="{5E4AE598-4F05-459F-A2DC-008061F54449}"/>
              </a:ext>
            </a:extLst>
          </p:cNvPr>
          <p:cNvSpPr/>
          <p:nvPr/>
        </p:nvSpPr>
        <p:spPr>
          <a:xfrm>
            <a:off x="4138702" y="155424"/>
            <a:ext cx="4320000" cy="744402"/>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b="1" dirty="0">
                <a:solidFill>
                  <a:srgbClr val="002060"/>
                </a:solidFill>
                <a:latin typeface="Microsoft Uighur" panose="02000000000000000000" pitchFamily="2" charset="-78"/>
                <a:cs typeface="B Badr" panose="00000400000000000000" pitchFamily="2" charset="-78"/>
              </a:rPr>
              <a:t>قواعد اعلال مخصوص به اسم</a:t>
            </a:r>
            <a:endParaRPr lang="fa-IR" sz="2800" b="1" dirty="0">
              <a:solidFill>
                <a:srgbClr val="002060"/>
              </a:solidFill>
              <a:cs typeface="B Badr" panose="00000400000000000000" pitchFamily="2" charset="-78"/>
            </a:endParaRPr>
          </a:p>
        </p:txBody>
      </p:sp>
      <p:sp>
        <p:nvSpPr>
          <p:cNvPr id="13" name="Hexagon 12">
            <a:extLst>
              <a:ext uri="{FF2B5EF4-FFF2-40B4-BE49-F238E27FC236}">
                <a16:creationId xmlns:a16="http://schemas.microsoft.com/office/drawing/2014/main" xmlns="" id="{46FEB428-577C-42CD-B551-44FC78FF7209}"/>
              </a:ext>
            </a:extLst>
          </p:cNvPr>
          <p:cNvSpPr/>
          <p:nvPr/>
        </p:nvSpPr>
        <p:spPr>
          <a:xfrm>
            <a:off x="9767145" y="155424"/>
            <a:ext cx="2050102" cy="744402"/>
          </a:xfrm>
          <a:prstGeom prst="hexagon">
            <a:avLst/>
          </a:prstGeom>
          <a:ln w="57150">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4000" b="1" dirty="0">
                <a:solidFill>
                  <a:srgbClr val="2C2C2C"/>
                </a:solidFill>
                <a:cs typeface="B Badr" panose="00000400000000000000" pitchFamily="2" charset="-78"/>
              </a:rPr>
              <a:t>المقدمۀ</a:t>
            </a:r>
          </a:p>
        </p:txBody>
      </p:sp>
      <p:sp>
        <p:nvSpPr>
          <p:cNvPr id="14"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56789837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2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out)">
                                      <p:cBhvr>
                                        <p:cTn id="22" dur="25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2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250" fill="hold"/>
                                        <p:tgtEl>
                                          <p:spTgt spid="21"/>
                                        </p:tgtEl>
                                        <p:attrNameLst>
                                          <p:attrName>ppt_w</p:attrName>
                                        </p:attrNameLst>
                                      </p:cBhvr>
                                      <p:tavLst>
                                        <p:tav tm="0">
                                          <p:val>
                                            <p:fltVal val="0"/>
                                          </p:val>
                                        </p:tav>
                                        <p:tav tm="100000">
                                          <p:val>
                                            <p:strVal val="#ppt_w"/>
                                          </p:val>
                                        </p:tav>
                                      </p:tavLst>
                                    </p:anim>
                                    <p:anim calcmode="lin" valueType="num">
                                      <p:cBhvr>
                                        <p:cTn id="33" dur="250" fill="hold"/>
                                        <p:tgtEl>
                                          <p:spTgt spid="21"/>
                                        </p:tgtEl>
                                        <p:attrNameLst>
                                          <p:attrName>ppt_h</p:attrName>
                                        </p:attrNameLst>
                                      </p:cBhvr>
                                      <p:tavLst>
                                        <p:tav tm="0">
                                          <p:val>
                                            <p:fltVal val="0"/>
                                          </p:val>
                                        </p:tav>
                                        <p:tav tm="100000">
                                          <p:val>
                                            <p:strVal val="#ppt_h"/>
                                          </p:val>
                                        </p:tav>
                                      </p:tavLst>
                                    </p:anim>
                                    <p:animEffect transition="in" filter="fade">
                                      <p:cBhvr>
                                        <p:cTn id="34" dur="25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25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arn(outVertical)">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4" grpId="0" animBg="1"/>
      <p:bldP spid="22" grpId="0" animBg="1"/>
      <p:bldP spid="2" grpId="0" animBg="1"/>
      <p:bldP spid="3"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xmlns="" id="{CD17537D-727E-4588-9420-3937B849AB90}"/>
              </a:ext>
            </a:extLst>
          </p:cNvPr>
          <p:cNvSpPr/>
          <p:nvPr/>
        </p:nvSpPr>
        <p:spPr>
          <a:xfrm>
            <a:off x="10577741" y="2772618"/>
            <a:ext cx="1440000" cy="1332000"/>
          </a:xfrm>
          <a:prstGeom prst="flowChartConnector">
            <a:avLst/>
          </a:prstGeom>
          <a:gradFill>
            <a:gsLst>
              <a:gs pos="0">
                <a:schemeClr val="bg2">
                  <a:tint val="90000"/>
                  <a:satMod val="92000"/>
                  <a:lumMod val="120000"/>
                </a:schemeClr>
              </a:gs>
              <a:gs pos="100000">
                <a:srgbClr val="4FD1FF"/>
              </a:gs>
            </a:gsLst>
            <a:path path="circle">
              <a:fillToRect l="50000" t="50000" r="100000" b="100000"/>
            </a:path>
          </a:gradFill>
          <a:ln w="76200">
            <a:solidFill>
              <a:srgbClr val="FFFF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u="sng" dirty="0">
                <a:solidFill>
                  <a:srgbClr val="2C2C2C"/>
                </a:solidFill>
                <a:cs typeface="B Titr" panose="00000700000000000000" pitchFamily="2" charset="-78"/>
              </a:rPr>
              <a:t>قاعده 5</a:t>
            </a:r>
          </a:p>
        </p:txBody>
      </p:sp>
      <p:sp>
        <p:nvSpPr>
          <p:cNvPr id="4" name="Flowchart: Connector 3">
            <a:extLst>
              <a:ext uri="{FF2B5EF4-FFF2-40B4-BE49-F238E27FC236}">
                <a16:creationId xmlns:a16="http://schemas.microsoft.com/office/drawing/2014/main" xmlns="" id="{1F5F6A47-F0CB-4C63-9003-34BAE6A99C6B}"/>
              </a:ext>
            </a:extLst>
          </p:cNvPr>
          <p:cNvSpPr/>
          <p:nvPr/>
        </p:nvSpPr>
        <p:spPr>
          <a:xfrm>
            <a:off x="9198736" y="2762277"/>
            <a:ext cx="1278288" cy="1333442"/>
          </a:xfrm>
          <a:prstGeom prst="flowChartConnector">
            <a:avLst/>
          </a:prstGeom>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dirty="0">
                <a:solidFill>
                  <a:srgbClr val="08CC78">
                    <a:lumMod val="50000"/>
                  </a:srgbClr>
                </a:solidFill>
                <a:cs typeface="B Titr" panose="00000700000000000000" pitchFamily="2" charset="-78"/>
              </a:rPr>
              <a:t>واو</a:t>
            </a:r>
            <a:endParaRPr lang="fa-IR" dirty="0">
              <a:solidFill>
                <a:srgbClr val="08CC78">
                  <a:lumMod val="50000"/>
                </a:srgbClr>
              </a:solidFill>
              <a:cs typeface="B Titr" panose="00000700000000000000" pitchFamily="2" charset="-78"/>
            </a:endParaRPr>
          </a:p>
        </p:txBody>
      </p:sp>
      <p:sp>
        <p:nvSpPr>
          <p:cNvPr id="22" name="Arrow: Left 21">
            <a:extLst>
              <a:ext uri="{FF2B5EF4-FFF2-40B4-BE49-F238E27FC236}">
                <a16:creationId xmlns:a16="http://schemas.microsoft.com/office/drawing/2014/main" xmlns="" id="{42C8DA7E-F9CB-4A14-9999-C76BC538E8FF}"/>
              </a:ext>
            </a:extLst>
          </p:cNvPr>
          <p:cNvSpPr/>
          <p:nvPr/>
        </p:nvSpPr>
        <p:spPr>
          <a:xfrm>
            <a:off x="8226436" y="2939365"/>
            <a:ext cx="917761" cy="939129"/>
          </a:xfrm>
          <a:prstGeom prst="leftArrow">
            <a:avLst/>
          </a:prstGeom>
          <a:noFill/>
          <a:ln w="28575">
            <a:solidFill>
              <a:srgbClr val="7030A0"/>
            </a:solidFill>
          </a:ln>
        </p:spPr>
        <p:style>
          <a:lnRef idx="2">
            <a:schemeClr val="dk1"/>
          </a:lnRef>
          <a:fillRef idx="1">
            <a:schemeClr val="lt1"/>
          </a:fillRef>
          <a:effectRef idx="0">
            <a:schemeClr val="dk1"/>
          </a:effectRef>
          <a:fontRef idx="minor">
            <a:schemeClr val="dk1"/>
          </a:fontRef>
        </p:style>
        <p:txBody>
          <a:bodyPr rtlCol="1" anchor="ctr"/>
          <a:lstStyle/>
          <a:p>
            <a:pPr algn="ctr"/>
            <a:r>
              <a:rPr lang="fa-IR" sz="2800">
                <a:solidFill>
                  <a:srgbClr val="002060"/>
                </a:solidFill>
                <a:cs typeface="B Titr" panose="00000700000000000000" pitchFamily="2" charset="-78"/>
              </a:rPr>
              <a:t>اگر</a:t>
            </a:r>
            <a:endParaRPr lang="fa-IR">
              <a:solidFill>
                <a:srgbClr val="2C2C2C"/>
              </a:solidFill>
            </a:endParaRPr>
          </a:p>
        </p:txBody>
      </p:sp>
      <p:sp>
        <p:nvSpPr>
          <p:cNvPr id="36" name="Plaque 35">
            <a:extLst>
              <a:ext uri="{FF2B5EF4-FFF2-40B4-BE49-F238E27FC236}">
                <a16:creationId xmlns:a16="http://schemas.microsoft.com/office/drawing/2014/main" xmlns="" id="{67EACE4E-DA20-446B-B34F-69D9D008390F}"/>
              </a:ext>
            </a:extLst>
          </p:cNvPr>
          <p:cNvSpPr/>
          <p:nvPr/>
        </p:nvSpPr>
        <p:spPr>
          <a:xfrm>
            <a:off x="263471" y="2735798"/>
            <a:ext cx="2777207" cy="1322205"/>
          </a:xfrm>
          <a:prstGeom prst="plaque">
            <a:avLst/>
          </a:prstGeom>
          <a:gradFill>
            <a:gsLst>
              <a:gs pos="0">
                <a:schemeClr val="bg2">
                  <a:tint val="90000"/>
                  <a:satMod val="92000"/>
                  <a:lumMod val="120000"/>
                </a:schemeClr>
              </a:gs>
              <a:gs pos="100000">
                <a:srgbClr val="99FFCC"/>
              </a:gs>
            </a:gsLst>
            <a:path path="circle">
              <a:fillToRect l="50000" t="50000" r="100000" b="100000"/>
            </a:path>
          </a:gradFill>
          <a:ln w="38100"/>
        </p:spPr>
        <p:style>
          <a:lnRef idx="2">
            <a:schemeClr val="accent1"/>
          </a:lnRef>
          <a:fillRef idx="1">
            <a:schemeClr val="lt1"/>
          </a:fillRef>
          <a:effectRef idx="0">
            <a:schemeClr val="accent1"/>
          </a:effectRef>
          <a:fontRef idx="minor">
            <a:schemeClr val="dk1"/>
          </a:fontRef>
        </p:style>
        <p:txBody>
          <a:bodyPr rtlCol="1" anchor="t"/>
          <a:lstStyle/>
          <a:p>
            <a:pPr algn="ctr" rtl="1"/>
            <a:r>
              <a:rPr lang="fa-IR" sz="3600" dirty="0">
                <a:solidFill>
                  <a:srgbClr val="FF0000"/>
                </a:solidFill>
                <a:cs typeface="B Titr" panose="00000700000000000000" pitchFamily="2" charset="-78"/>
              </a:rPr>
              <a:t>واو</a:t>
            </a:r>
            <a:r>
              <a:rPr lang="fa-IR" sz="3600" dirty="0">
                <a:solidFill>
                  <a:srgbClr val="2C2C2C"/>
                </a:solidFill>
                <a:cs typeface="B Titr" panose="00000700000000000000" pitchFamily="2" charset="-78"/>
              </a:rPr>
              <a:t> </a:t>
            </a:r>
            <a:r>
              <a:rPr lang="fa-IR" sz="3600" dirty="0">
                <a:solidFill>
                  <a:srgbClr val="002060"/>
                </a:solidFill>
                <a:cs typeface="B Titr" panose="00000700000000000000" pitchFamily="2" charset="-78"/>
              </a:rPr>
              <a:t>قلب به </a:t>
            </a:r>
            <a:r>
              <a:rPr lang="fa-IR" sz="3600" dirty="0">
                <a:solidFill>
                  <a:srgbClr val="0070C0"/>
                </a:solidFill>
                <a:cs typeface="B Titr" panose="00000700000000000000" pitchFamily="2" charset="-78"/>
              </a:rPr>
              <a:t>یاء</a:t>
            </a:r>
            <a:r>
              <a:rPr lang="fa-IR" sz="2800" dirty="0">
                <a:solidFill>
                  <a:srgbClr val="2C2C2C"/>
                </a:solidFill>
                <a:cs typeface="B Titr" panose="00000700000000000000" pitchFamily="2" charset="-78"/>
              </a:rPr>
              <a:t> </a:t>
            </a:r>
            <a:r>
              <a:rPr lang="fa-IR" sz="3200" dirty="0">
                <a:solidFill>
                  <a:srgbClr val="002060"/>
                </a:solidFill>
                <a:cs typeface="B Badr" panose="00000400000000000000" pitchFamily="2" charset="-78"/>
              </a:rPr>
              <a:t>می شود</a:t>
            </a:r>
          </a:p>
        </p:txBody>
      </p:sp>
      <p:sp>
        <p:nvSpPr>
          <p:cNvPr id="14" name="Plaque 13">
            <a:extLst>
              <a:ext uri="{FF2B5EF4-FFF2-40B4-BE49-F238E27FC236}">
                <a16:creationId xmlns:a16="http://schemas.microsoft.com/office/drawing/2014/main" xmlns="" id="{0F8D1DFD-2753-45F8-9145-093241505212}"/>
              </a:ext>
            </a:extLst>
          </p:cNvPr>
          <p:cNvSpPr/>
          <p:nvPr/>
        </p:nvSpPr>
        <p:spPr>
          <a:xfrm>
            <a:off x="4219050" y="1655798"/>
            <a:ext cx="3960000" cy="1080000"/>
          </a:xfrm>
          <a:prstGeom prst="plaque">
            <a:avLst/>
          </a:prstGeom>
          <a:gradFill>
            <a:gsLst>
              <a:gs pos="0">
                <a:schemeClr val="bg2">
                  <a:tint val="90000"/>
                  <a:satMod val="92000"/>
                  <a:lumMod val="120000"/>
                </a:schemeClr>
              </a:gs>
              <a:gs pos="100000">
                <a:srgbClr val="E9B097"/>
              </a:gs>
            </a:gsLst>
            <a:path path="circle">
              <a:fillToRect l="50000" t="50000" r="100000" b="100000"/>
            </a:path>
          </a:gradFill>
          <a:ln>
            <a:solidFill>
              <a:srgbClr val="00B050"/>
            </a:solidFill>
          </a:ln>
        </p:spPr>
        <p:style>
          <a:lnRef idx="2">
            <a:schemeClr val="dk1"/>
          </a:lnRef>
          <a:fillRef idx="1">
            <a:schemeClr val="lt1"/>
          </a:fillRef>
          <a:effectRef idx="0">
            <a:schemeClr val="dk1"/>
          </a:effectRef>
          <a:fontRef idx="minor">
            <a:schemeClr val="dk1"/>
          </a:fontRef>
        </p:style>
        <p:txBody>
          <a:bodyPr rtlCol="1" anchor="ctr"/>
          <a:lstStyle/>
          <a:p>
            <a:pPr algn="ctr" rtl="1"/>
            <a:r>
              <a:rPr lang="fa-IR" sz="2800" dirty="0">
                <a:solidFill>
                  <a:srgbClr val="002060"/>
                </a:solidFill>
                <a:cs typeface="B Titr" panose="00000700000000000000" pitchFamily="2" charset="-78"/>
              </a:rPr>
              <a:t>درکنار یاء </a:t>
            </a:r>
            <a:r>
              <a:rPr lang="fa-IR" sz="2400" dirty="0">
                <a:solidFill>
                  <a:srgbClr val="002060"/>
                </a:solidFill>
                <a:cs typeface="B Titr" panose="00000700000000000000" pitchFamily="2" charset="-78"/>
              </a:rPr>
              <a:t>باشد</a:t>
            </a:r>
            <a:endParaRPr lang="fa-IR" sz="2800" dirty="0">
              <a:solidFill>
                <a:srgbClr val="002060"/>
              </a:solidFill>
              <a:cs typeface="B Titr" panose="00000700000000000000" pitchFamily="2" charset="-78"/>
            </a:endParaRPr>
          </a:p>
        </p:txBody>
      </p:sp>
      <p:sp>
        <p:nvSpPr>
          <p:cNvPr id="17" name="Plaque 16">
            <a:extLst>
              <a:ext uri="{FF2B5EF4-FFF2-40B4-BE49-F238E27FC236}">
                <a16:creationId xmlns:a16="http://schemas.microsoft.com/office/drawing/2014/main" xmlns="" id="{383AAB8E-6CFD-45C3-8D65-8FA750772CA0}"/>
              </a:ext>
            </a:extLst>
          </p:cNvPr>
          <p:cNvSpPr/>
          <p:nvPr/>
        </p:nvSpPr>
        <p:spPr>
          <a:xfrm>
            <a:off x="4231900" y="4104618"/>
            <a:ext cx="3960000" cy="1080000"/>
          </a:xfrm>
          <a:prstGeom prst="plaque">
            <a:avLst/>
          </a:prstGeom>
          <a:gradFill>
            <a:gsLst>
              <a:gs pos="0">
                <a:schemeClr val="bg2">
                  <a:tint val="90000"/>
                  <a:satMod val="92000"/>
                  <a:lumMod val="120000"/>
                </a:schemeClr>
              </a:gs>
              <a:gs pos="100000">
                <a:srgbClr val="E9B097"/>
              </a:gs>
            </a:gsLst>
            <a:path path="circle">
              <a:fillToRect l="50000" t="50000" r="100000" b="100000"/>
            </a:path>
          </a:gradFill>
          <a:ln>
            <a:solidFill>
              <a:srgbClr val="00B050"/>
            </a:solidFill>
          </a:ln>
        </p:spPr>
        <p:style>
          <a:lnRef idx="2">
            <a:schemeClr val="dk1"/>
          </a:lnRef>
          <a:fillRef idx="1">
            <a:schemeClr val="lt1"/>
          </a:fillRef>
          <a:effectRef idx="0">
            <a:schemeClr val="dk1"/>
          </a:effectRef>
          <a:fontRef idx="minor">
            <a:schemeClr val="dk1"/>
          </a:fontRef>
        </p:style>
        <p:txBody>
          <a:bodyPr rtlCol="1" anchor="t"/>
          <a:lstStyle/>
          <a:p>
            <a:pPr algn="ctr" rtl="1"/>
            <a:r>
              <a:rPr lang="fa-IR" sz="2800" dirty="0">
                <a:solidFill>
                  <a:srgbClr val="002060"/>
                </a:solidFill>
                <a:cs typeface="B Titr" panose="00000700000000000000" pitchFamily="2" charset="-78"/>
              </a:rPr>
              <a:t>و اوّلی ازآن دو، ساکن و غیر منقلب باشد</a:t>
            </a:r>
          </a:p>
        </p:txBody>
      </p:sp>
      <p:sp>
        <p:nvSpPr>
          <p:cNvPr id="18" name="Plaque 17">
            <a:extLst>
              <a:ext uri="{FF2B5EF4-FFF2-40B4-BE49-F238E27FC236}">
                <a16:creationId xmlns:a16="http://schemas.microsoft.com/office/drawing/2014/main" xmlns="" id="{7BCB62C4-94F2-4E57-8945-F1553BD1AAA0}"/>
              </a:ext>
            </a:extLst>
          </p:cNvPr>
          <p:cNvSpPr/>
          <p:nvPr/>
        </p:nvSpPr>
        <p:spPr>
          <a:xfrm>
            <a:off x="4219050" y="2868930"/>
            <a:ext cx="3960000" cy="1080000"/>
          </a:xfrm>
          <a:prstGeom prst="plaque">
            <a:avLst/>
          </a:prstGeom>
          <a:gradFill>
            <a:gsLst>
              <a:gs pos="0">
                <a:schemeClr val="bg2">
                  <a:tint val="90000"/>
                  <a:satMod val="92000"/>
                  <a:lumMod val="120000"/>
                </a:schemeClr>
              </a:gs>
              <a:gs pos="100000">
                <a:srgbClr val="E9B097"/>
              </a:gs>
            </a:gsLst>
            <a:path path="circle">
              <a:fillToRect l="50000" t="50000" r="100000" b="100000"/>
            </a:path>
          </a:gradFill>
          <a:ln>
            <a:solidFill>
              <a:srgbClr val="00B050"/>
            </a:solidFill>
          </a:ln>
        </p:spPr>
        <p:style>
          <a:lnRef idx="2">
            <a:schemeClr val="dk1"/>
          </a:lnRef>
          <a:fillRef idx="1">
            <a:schemeClr val="lt1"/>
          </a:fillRef>
          <a:effectRef idx="0">
            <a:schemeClr val="dk1"/>
          </a:effectRef>
          <a:fontRef idx="minor">
            <a:schemeClr val="dk1"/>
          </a:fontRef>
        </p:style>
        <p:txBody>
          <a:bodyPr rtlCol="1" anchor="t"/>
          <a:lstStyle/>
          <a:p>
            <a:pPr algn="ctr" rtl="1"/>
            <a:r>
              <a:rPr lang="fa-IR" sz="2800" dirty="0">
                <a:solidFill>
                  <a:srgbClr val="002060"/>
                </a:solidFill>
                <a:cs typeface="B Titr" panose="00000700000000000000" pitchFamily="2" charset="-78"/>
              </a:rPr>
              <a:t>و هر دو در یک کلمه یا شبه کلمه </a:t>
            </a:r>
            <a:r>
              <a:rPr lang="fa-IR" sz="2400" dirty="0">
                <a:solidFill>
                  <a:srgbClr val="002060"/>
                </a:solidFill>
                <a:cs typeface="B Titr" panose="00000700000000000000" pitchFamily="2" charset="-78"/>
              </a:rPr>
              <a:t>باشند</a:t>
            </a:r>
            <a:endParaRPr lang="fa-IR" sz="2800" dirty="0">
              <a:solidFill>
                <a:srgbClr val="002060"/>
              </a:solidFill>
              <a:cs typeface="B Titr" panose="00000700000000000000" pitchFamily="2" charset="-78"/>
            </a:endParaRPr>
          </a:p>
        </p:txBody>
      </p:sp>
      <p:sp>
        <p:nvSpPr>
          <p:cNvPr id="19" name="Arrow: Left 18">
            <a:extLst>
              <a:ext uri="{FF2B5EF4-FFF2-40B4-BE49-F238E27FC236}">
                <a16:creationId xmlns:a16="http://schemas.microsoft.com/office/drawing/2014/main" xmlns="" id="{F9594A18-1EBF-4712-8D25-6C33B83DCCAF}"/>
              </a:ext>
            </a:extLst>
          </p:cNvPr>
          <p:cNvSpPr/>
          <p:nvPr/>
        </p:nvSpPr>
        <p:spPr>
          <a:xfrm>
            <a:off x="3144722" y="2939365"/>
            <a:ext cx="917761" cy="939129"/>
          </a:xfrm>
          <a:prstGeom prst="leftArrow">
            <a:avLst/>
          </a:prstGeom>
          <a:noFill/>
          <a:ln w="28575">
            <a:solidFill>
              <a:srgbClr val="7030A0"/>
            </a:solidFill>
          </a:ln>
        </p:spPr>
        <p:style>
          <a:lnRef idx="2">
            <a:schemeClr val="dk1"/>
          </a:lnRef>
          <a:fillRef idx="1">
            <a:schemeClr val="lt1"/>
          </a:fillRef>
          <a:effectRef idx="0">
            <a:schemeClr val="dk1"/>
          </a:effectRef>
          <a:fontRef idx="minor">
            <a:schemeClr val="dk1"/>
          </a:fontRef>
        </p:style>
        <p:txBody>
          <a:bodyPr rtlCol="1" anchor="ctr"/>
          <a:lstStyle/>
          <a:p>
            <a:pPr algn="ctr"/>
            <a:r>
              <a:rPr lang="fa-IR" sz="1400" dirty="0" smtClean="0">
                <a:solidFill>
                  <a:srgbClr val="2C2C2C"/>
                </a:solidFill>
                <a:cs typeface="B Titr" panose="00000700000000000000" pitchFamily="2" charset="-78"/>
              </a:rPr>
              <a:t>درنتیجه</a:t>
            </a:r>
            <a:endParaRPr lang="fa-IR" sz="1400" dirty="0">
              <a:solidFill>
                <a:srgbClr val="2C2C2C"/>
              </a:solidFill>
              <a:cs typeface="B Titr" panose="00000700000000000000" pitchFamily="2" charset="-78"/>
            </a:endParaRPr>
          </a:p>
        </p:txBody>
      </p:sp>
      <p:cxnSp>
        <p:nvCxnSpPr>
          <p:cNvPr id="9" name="Connector: Elbow 8">
            <a:extLst>
              <a:ext uri="{FF2B5EF4-FFF2-40B4-BE49-F238E27FC236}">
                <a16:creationId xmlns:a16="http://schemas.microsoft.com/office/drawing/2014/main" xmlns="" id="{CA5A63E8-2328-4E69-AEC8-BE3CDDCEB056}"/>
              </a:ext>
            </a:extLst>
          </p:cNvPr>
          <p:cNvCxnSpPr>
            <a:cxnSpLocks/>
          </p:cNvCxnSpPr>
          <p:nvPr/>
        </p:nvCxnSpPr>
        <p:spPr>
          <a:xfrm rot="16200000" flipH="1">
            <a:off x="1442279" y="4482241"/>
            <a:ext cx="1284487" cy="511444"/>
          </a:xfrm>
          <a:prstGeom prst="bentConnector3">
            <a:avLst>
              <a:gd name="adj1" fmla="val 50000"/>
            </a:avLst>
          </a:prstGeom>
          <a:ln w="76200">
            <a:solidFill>
              <a:srgbClr val="7030A0"/>
            </a:solidFill>
            <a:prstDash val="sysDot"/>
            <a:tailEnd type="triangle"/>
          </a:ln>
        </p:spPr>
        <p:style>
          <a:lnRef idx="1">
            <a:schemeClr val="dk1"/>
          </a:lnRef>
          <a:fillRef idx="0">
            <a:schemeClr val="dk1"/>
          </a:fillRef>
          <a:effectRef idx="0">
            <a:schemeClr val="dk1"/>
          </a:effectRef>
          <a:fontRef idx="minor">
            <a:schemeClr val="tx1"/>
          </a:fontRef>
        </p:style>
      </p:cxnSp>
      <p:sp>
        <p:nvSpPr>
          <p:cNvPr id="10" name="Rectangle: Rounded Corners 9">
            <a:extLst>
              <a:ext uri="{FF2B5EF4-FFF2-40B4-BE49-F238E27FC236}">
                <a16:creationId xmlns:a16="http://schemas.microsoft.com/office/drawing/2014/main" xmlns="" id="{FB098D13-02A4-4AA9-8309-E14DC5A5FE9B}"/>
              </a:ext>
            </a:extLst>
          </p:cNvPr>
          <p:cNvSpPr/>
          <p:nvPr/>
        </p:nvSpPr>
        <p:spPr>
          <a:xfrm>
            <a:off x="848766" y="5414768"/>
            <a:ext cx="7141833" cy="1322205"/>
          </a:xfrm>
          <a:prstGeom prst="roundRect">
            <a:avLst/>
          </a:prstGeom>
          <a:noFill/>
          <a:ln>
            <a:solidFill>
              <a:srgbClr val="7030A0"/>
            </a:solidFill>
          </a:ln>
          <a:effectLst/>
        </p:spPr>
        <p:style>
          <a:lnRef idx="0">
            <a:schemeClr val="accent6"/>
          </a:lnRef>
          <a:fillRef idx="3">
            <a:schemeClr val="accent6"/>
          </a:fillRef>
          <a:effectRef idx="3">
            <a:schemeClr val="accent6"/>
          </a:effectRef>
          <a:fontRef idx="minor">
            <a:schemeClr val="lt1"/>
          </a:fontRef>
        </p:style>
        <p:txBody>
          <a:bodyPr rtlCol="1" anchor="t"/>
          <a:lstStyle/>
          <a:p>
            <a:pPr algn="r" rtl="1"/>
            <a:r>
              <a:rPr lang="fa-IR" sz="3600" b="1" dirty="0">
                <a:solidFill>
                  <a:srgbClr val="0070C0"/>
                </a:solidFill>
                <a:cs typeface="B Badr" panose="00000400000000000000" pitchFamily="2" charset="-78"/>
              </a:rPr>
              <a:t>مانند : سَی</a:t>
            </a:r>
            <a:r>
              <a:rPr lang="fa-IR" sz="3600" b="1" dirty="0">
                <a:solidFill>
                  <a:srgbClr val="FF0000"/>
                </a:solidFill>
                <a:latin typeface="Adobe Arabic" panose="02040503050201020203" pitchFamily="18" charset="-78"/>
                <a:cs typeface="B Badr" panose="00000400000000000000" pitchFamily="2" charset="-78"/>
              </a:rPr>
              <a:t>ْوِ</a:t>
            </a:r>
            <a:r>
              <a:rPr lang="fa-IR" sz="3600" b="1" dirty="0">
                <a:solidFill>
                  <a:srgbClr val="0070C0"/>
                </a:solidFill>
                <a:latin typeface="Adobe Arabic" panose="02040503050201020203" pitchFamily="18" charset="-78"/>
                <a:cs typeface="B Badr" panose="00000400000000000000" pitchFamily="2" charset="-78"/>
              </a:rPr>
              <a:t>د = سَیْ</a:t>
            </a:r>
            <a:r>
              <a:rPr lang="fa-IR" sz="3600" b="1" dirty="0">
                <a:solidFill>
                  <a:srgbClr val="FF0000"/>
                </a:solidFill>
                <a:latin typeface="Adobe Arabic" panose="02040503050201020203" pitchFamily="18" charset="-78"/>
                <a:cs typeface="B Badr" panose="00000400000000000000" pitchFamily="2" charset="-78"/>
              </a:rPr>
              <a:t>یِ</a:t>
            </a:r>
            <a:r>
              <a:rPr lang="fa-IR" sz="3600" b="1" dirty="0">
                <a:solidFill>
                  <a:srgbClr val="0070C0"/>
                </a:solidFill>
                <a:latin typeface="Adobe Arabic" panose="02040503050201020203" pitchFamily="18" charset="-78"/>
                <a:cs typeface="B Badr" panose="00000400000000000000" pitchFamily="2" charset="-78"/>
              </a:rPr>
              <a:t>د(سَ</a:t>
            </a:r>
            <a:r>
              <a:rPr lang="fa-IR" sz="3600" b="1" dirty="0">
                <a:solidFill>
                  <a:srgbClr val="FF0000"/>
                </a:solidFill>
                <a:latin typeface="Adobe Arabic" panose="02040503050201020203" pitchFamily="18" charset="-78"/>
                <a:cs typeface="B Badr" panose="00000400000000000000" pitchFamily="2" charset="-78"/>
              </a:rPr>
              <a:t>یِّ</a:t>
            </a:r>
            <a:r>
              <a:rPr lang="fa-IR" sz="3600" b="1" dirty="0">
                <a:solidFill>
                  <a:srgbClr val="0070C0"/>
                </a:solidFill>
                <a:latin typeface="Adobe Arabic" panose="02040503050201020203" pitchFamily="18" charset="-78"/>
                <a:cs typeface="B Badr" panose="00000400000000000000" pitchFamily="2" charset="-78"/>
              </a:rPr>
              <a:t>د) –</a:t>
            </a:r>
          </a:p>
          <a:p>
            <a:pPr algn="r" rtl="1"/>
            <a:r>
              <a:rPr lang="fa-IR" sz="3600" b="1" dirty="0">
                <a:solidFill>
                  <a:srgbClr val="0070C0"/>
                </a:solidFill>
                <a:latin typeface="Adobe Arabic" panose="02040503050201020203" pitchFamily="18" charset="-78"/>
                <a:cs typeface="B Badr" panose="00000400000000000000" pitchFamily="2" charset="-78"/>
              </a:rPr>
              <a:t>مانند : ضاربُ</a:t>
            </a:r>
            <a:r>
              <a:rPr lang="fa-IR" sz="3600" b="1" dirty="0">
                <a:solidFill>
                  <a:srgbClr val="FF0000"/>
                </a:solidFill>
                <a:latin typeface="Adobe Arabic" panose="02040503050201020203" pitchFamily="18" charset="-78"/>
                <a:cs typeface="B Badr" panose="00000400000000000000" pitchFamily="2" charset="-78"/>
              </a:rPr>
              <a:t>وْ</a:t>
            </a:r>
            <a:r>
              <a:rPr lang="fa-IR" sz="3600" b="1" dirty="0">
                <a:solidFill>
                  <a:srgbClr val="0070C0"/>
                </a:solidFill>
                <a:latin typeface="Adobe Arabic" panose="02040503050201020203" pitchFamily="18" charset="-78"/>
                <a:cs typeface="B Badr" panose="00000400000000000000" pitchFamily="2" charset="-78"/>
              </a:rPr>
              <a:t>یَ = ضاربُ</a:t>
            </a:r>
            <a:r>
              <a:rPr lang="fa-IR" sz="3600" b="1" dirty="0">
                <a:solidFill>
                  <a:srgbClr val="FF0000"/>
                </a:solidFill>
                <a:latin typeface="Adobe Arabic" panose="02040503050201020203" pitchFamily="18" charset="-78"/>
                <a:cs typeface="B Badr" panose="00000400000000000000" pitchFamily="2" charset="-78"/>
              </a:rPr>
              <a:t>یْ</a:t>
            </a:r>
            <a:r>
              <a:rPr lang="fa-IR" sz="3600" b="1" dirty="0">
                <a:solidFill>
                  <a:srgbClr val="0070C0"/>
                </a:solidFill>
                <a:latin typeface="Adobe Arabic" panose="02040503050201020203" pitchFamily="18" charset="-78"/>
                <a:cs typeface="B Badr" panose="00000400000000000000" pitchFamily="2" charset="-78"/>
              </a:rPr>
              <a:t>یَ (ضاربُ</a:t>
            </a:r>
            <a:r>
              <a:rPr lang="fa-IR" sz="3600" b="1" dirty="0">
                <a:solidFill>
                  <a:srgbClr val="FF0000"/>
                </a:solidFill>
                <a:latin typeface="Adobe Arabic" panose="02040503050201020203" pitchFamily="18" charset="-78"/>
                <a:cs typeface="B Badr" panose="00000400000000000000" pitchFamily="2" charset="-78"/>
              </a:rPr>
              <a:t>یّ</a:t>
            </a:r>
            <a:r>
              <a:rPr lang="fa-IR" sz="3600" b="1" dirty="0">
                <a:solidFill>
                  <a:srgbClr val="0070C0"/>
                </a:solidFill>
                <a:latin typeface="Adobe Arabic" panose="02040503050201020203" pitchFamily="18" charset="-78"/>
                <a:cs typeface="B Badr" panose="00000400000000000000" pitchFamily="2" charset="-78"/>
              </a:rPr>
              <a:t>َ = ضاربِیَّ)</a:t>
            </a:r>
            <a:endParaRPr lang="fa-IR" sz="3600" b="1" dirty="0">
              <a:solidFill>
                <a:srgbClr val="0070C0"/>
              </a:solidFill>
              <a:cs typeface="B Badr" panose="00000400000000000000" pitchFamily="2" charset="-78"/>
            </a:endParaRPr>
          </a:p>
        </p:txBody>
      </p:sp>
      <p:sp>
        <p:nvSpPr>
          <p:cNvPr id="15" name="Rectangle: Rounded Corners 15">
            <a:extLst>
              <a:ext uri="{FF2B5EF4-FFF2-40B4-BE49-F238E27FC236}">
                <a16:creationId xmlns:a16="http://schemas.microsoft.com/office/drawing/2014/main" xmlns="" id="{5E4AE598-4F05-459F-A2DC-008061F54449}"/>
              </a:ext>
            </a:extLst>
          </p:cNvPr>
          <p:cNvSpPr/>
          <p:nvPr/>
        </p:nvSpPr>
        <p:spPr>
          <a:xfrm>
            <a:off x="4216250" y="155424"/>
            <a:ext cx="4320000" cy="744402"/>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b="1" dirty="0">
                <a:solidFill>
                  <a:srgbClr val="002060"/>
                </a:solidFill>
                <a:latin typeface="Microsoft Uighur" panose="02000000000000000000" pitchFamily="2" charset="-78"/>
                <a:cs typeface="B Badr" panose="00000400000000000000" pitchFamily="2" charset="-78"/>
              </a:rPr>
              <a:t>قواعد اعلال مخصوص به اسم</a:t>
            </a:r>
            <a:endParaRPr lang="fa-IR" sz="2800" b="1" dirty="0">
              <a:solidFill>
                <a:srgbClr val="002060"/>
              </a:solidFill>
              <a:cs typeface="B Badr" panose="00000400000000000000" pitchFamily="2" charset="-78"/>
            </a:endParaRPr>
          </a:p>
        </p:txBody>
      </p:sp>
      <p:sp>
        <p:nvSpPr>
          <p:cNvPr id="20" name="Hexagon 19">
            <a:extLst>
              <a:ext uri="{FF2B5EF4-FFF2-40B4-BE49-F238E27FC236}">
                <a16:creationId xmlns:a16="http://schemas.microsoft.com/office/drawing/2014/main" xmlns="" id="{46FEB428-577C-42CD-B551-44FC78FF7209}"/>
              </a:ext>
            </a:extLst>
          </p:cNvPr>
          <p:cNvSpPr/>
          <p:nvPr/>
        </p:nvSpPr>
        <p:spPr>
          <a:xfrm>
            <a:off x="9767145" y="155424"/>
            <a:ext cx="2050102" cy="744402"/>
          </a:xfrm>
          <a:prstGeom prst="hexagon">
            <a:avLst/>
          </a:prstGeom>
          <a:ln w="57150">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4000" b="1" dirty="0">
                <a:solidFill>
                  <a:srgbClr val="2C2C2C"/>
                </a:solidFill>
                <a:cs typeface="B Badr" panose="00000400000000000000" pitchFamily="2" charset="-78"/>
              </a:rPr>
              <a:t>المقدمۀ</a:t>
            </a:r>
          </a:p>
        </p:txBody>
      </p:sp>
      <p:sp>
        <p:nvSpPr>
          <p:cNvPr id="16"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79605348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right)">
                                      <p:cBhvr>
                                        <p:cTn id="17" dur="25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250" fill="hold"/>
                                        <p:tgtEl>
                                          <p:spTgt spid="14"/>
                                        </p:tgtEl>
                                        <p:attrNameLst>
                                          <p:attrName>ppt_w</p:attrName>
                                        </p:attrNameLst>
                                      </p:cBhvr>
                                      <p:tavLst>
                                        <p:tav tm="0">
                                          <p:val>
                                            <p:fltVal val="0"/>
                                          </p:val>
                                        </p:tav>
                                        <p:tav tm="100000">
                                          <p:val>
                                            <p:strVal val="#ppt_w"/>
                                          </p:val>
                                        </p:tav>
                                      </p:tavLst>
                                    </p:anim>
                                    <p:anim calcmode="lin" valueType="num">
                                      <p:cBhvr>
                                        <p:cTn id="23" dur="250" fill="hold"/>
                                        <p:tgtEl>
                                          <p:spTgt spid="14"/>
                                        </p:tgtEl>
                                        <p:attrNameLst>
                                          <p:attrName>ppt_h</p:attrName>
                                        </p:attrNameLst>
                                      </p:cBhvr>
                                      <p:tavLst>
                                        <p:tav tm="0">
                                          <p:val>
                                            <p:fltVal val="0"/>
                                          </p:val>
                                        </p:tav>
                                        <p:tav tm="100000">
                                          <p:val>
                                            <p:strVal val="#ppt_h"/>
                                          </p:val>
                                        </p:tav>
                                      </p:tavLst>
                                    </p:anim>
                                    <p:animEffect transition="in" filter="fade">
                                      <p:cBhvr>
                                        <p:cTn id="24" dur="25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250" fill="hold"/>
                                        <p:tgtEl>
                                          <p:spTgt spid="18"/>
                                        </p:tgtEl>
                                        <p:attrNameLst>
                                          <p:attrName>ppt_w</p:attrName>
                                        </p:attrNameLst>
                                      </p:cBhvr>
                                      <p:tavLst>
                                        <p:tav tm="0">
                                          <p:val>
                                            <p:fltVal val="0"/>
                                          </p:val>
                                        </p:tav>
                                        <p:tav tm="100000">
                                          <p:val>
                                            <p:strVal val="#ppt_w"/>
                                          </p:val>
                                        </p:tav>
                                      </p:tavLst>
                                    </p:anim>
                                    <p:anim calcmode="lin" valueType="num">
                                      <p:cBhvr>
                                        <p:cTn id="30" dur="250" fill="hold"/>
                                        <p:tgtEl>
                                          <p:spTgt spid="18"/>
                                        </p:tgtEl>
                                        <p:attrNameLst>
                                          <p:attrName>ppt_h</p:attrName>
                                        </p:attrNameLst>
                                      </p:cBhvr>
                                      <p:tavLst>
                                        <p:tav tm="0">
                                          <p:val>
                                            <p:fltVal val="0"/>
                                          </p:val>
                                        </p:tav>
                                        <p:tav tm="100000">
                                          <p:val>
                                            <p:strVal val="#ppt_h"/>
                                          </p:val>
                                        </p:tav>
                                      </p:tavLst>
                                    </p:anim>
                                    <p:animEffect transition="in" filter="fade">
                                      <p:cBhvr>
                                        <p:cTn id="31" dur="25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fltVal val="0"/>
                                          </p:val>
                                        </p:tav>
                                        <p:tav tm="100000">
                                          <p:val>
                                            <p:strVal val="#ppt_w"/>
                                          </p:val>
                                        </p:tav>
                                      </p:tavLst>
                                    </p:anim>
                                    <p:anim calcmode="lin" valueType="num">
                                      <p:cBhvr>
                                        <p:cTn id="37" dur="250" fill="hold"/>
                                        <p:tgtEl>
                                          <p:spTgt spid="17"/>
                                        </p:tgtEl>
                                        <p:attrNameLst>
                                          <p:attrName>ppt_h</p:attrName>
                                        </p:attrNameLst>
                                      </p:cBhvr>
                                      <p:tavLst>
                                        <p:tav tm="0">
                                          <p:val>
                                            <p:fltVal val="0"/>
                                          </p:val>
                                        </p:tav>
                                        <p:tav tm="100000">
                                          <p:val>
                                            <p:strVal val="#ppt_h"/>
                                          </p:val>
                                        </p:tav>
                                      </p:tavLst>
                                    </p:anim>
                                    <p:animEffect transition="in" filter="fade">
                                      <p:cBhvr>
                                        <p:cTn id="38" dur="25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right)">
                                      <p:cBhvr>
                                        <p:cTn id="43" dur="25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p:cTn id="48" dur="250" fill="hold"/>
                                        <p:tgtEl>
                                          <p:spTgt spid="36"/>
                                        </p:tgtEl>
                                        <p:attrNameLst>
                                          <p:attrName>ppt_w</p:attrName>
                                        </p:attrNameLst>
                                      </p:cBhvr>
                                      <p:tavLst>
                                        <p:tav tm="0">
                                          <p:val>
                                            <p:fltVal val="0"/>
                                          </p:val>
                                        </p:tav>
                                        <p:tav tm="100000">
                                          <p:val>
                                            <p:strVal val="#ppt_w"/>
                                          </p:val>
                                        </p:tav>
                                      </p:tavLst>
                                    </p:anim>
                                    <p:anim calcmode="lin" valueType="num">
                                      <p:cBhvr>
                                        <p:cTn id="49" dur="250" fill="hold"/>
                                        <p:tgtEl>
                                          <p:spTgt spid="36"/>
                                        </p:tgtEl>
                                        <p:attrNameLst>
                                          <p:attrName>ppt_h</p:attrName>
                                        </p:attrNameLst>
                                      </p:cBhvr>
                                      <p:tavLst>
                                        <p:tav tm="0">
                                          <p:val>
                                            <p:fltVal val="0"/>
                                          </p:val>
                                        </p:tav>
                                        <p:tav tm="100000">
                                          <p:val>
                                            <p:strVal val="#ppt_h"/>
                                          </p:val>
                                        </p:tav>
                                      </p:tavLst>
                                    </p:anim>
                                    <p:animEffect transition="in" filter="fade">
                                      <p:cBhvr>
                                        <p:cTn id="50" dur="25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up)">
                                      <p:cBhvr>
                                        <p:cTn id="55" dur="25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250" fill="hold"/>
                                        <p:tgtEl>
                                          <p:spTgt spid="10"/>
                                        </p:tgtEl>
                                        <p:attrNameLst>
                                          <p:attrName>ppt_w</p:attrName>
                                        </p:attrNameLst>
                                      </p:cBhvr>
                                      <p:tavLst>
                                        <p:tav tm="0">
                                          <p:val>
                                            <p:fltVal val="0"/>
                                          </p:val>
                                        </p:tav>
                                        <p:tav tm="100000">
                                          <p:val>
                                            <p:strVal val="#ppt_w"/>
                                          </p:val>
                                        </p:tav>
                                      </p:tavLst>
                                    </p:anim>
                                    <p:anim calcmode="lin" valueType="num">
                                      <p:cBhvr>
                                        <p:cTn id="61" dur="250" fill="hold"/>
                                        <p:tgtEl>
                                          <p:spTgt spid="10"/>
                                        </p:tgtEl>
                                        <p:attrNameLst>
                                          <p:attrName>ppt_h</p:attrName>
                                        </p:attrNameLst>
                                      </p:cBhvr>
                                      <p:tavLst>
                                        <p:tav tm="0">
                                          <p:val>
                                            <p:fltVal val="0"/>
                                          </p:val>
                                        </p:tav>
                                        <p:tav tm="100000">
                                          <p:val>
                                            <p:strVal val="#ppt_h"/>
                                          </p:val>
                                        </p:tav>
                                      </p:tavLst>
                                    </p:anim>
                                    <p:animEffect transition="in" filter="fade">
                                      <p:cBhvr>
                                        <p:cTn id="62"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22" grpId="0" animBg="1"/>
      <p:bldP spid="36" grpId="0" animBg="1"/>
      <p:bldP spid="14" grpId="0" animBg="1"/>
      <p:bldP spid="17" grpId="0" animBg="1"/>
      <p:bldP spid="18" grpId="0" animBg="1"/>
      <p:bldP spid="1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4FC2409-993B-4779-B51C-20149C52B3A3}"/>
              </a:ext>
            </a:extLst>
          </p:cNvPr>
          <p:cNvSpPr/>
          <p:nvPr/>
        </p:nvSpPr>
        <p:spPr>
          <a:xfrm>
            <a:off x="8188961" y="28576"/>
            <a:ext cx="3960000" cy="6858000"/>
          </a:xfrm>
          <a:prstGeom prst="rect">
            <a:avLst/>
          </a:prstGeom>
          <a:gradFill flip="none" rotWithShape="1">
            <a:gsLst>
              <a:gs pos="0">
                <a:schemeClr val="accent1">
                  <a:lumMod val="5000"/>
                  <a:lumOff val="95000"/>
                </a:schemeClr>
              </a:gs>
              <a:gs pos="100000">
                <a:srgbClr val="FF8989"/>
              </a:gs>
            </a:gsLst>
            <a:lin ang="0" scaled="1"/>
            <a:tileRect/>
          </a:gradFill>
        </p:spPr>
        <p:style>
          <a:lnRef idx="3">
            <a:schemeClr val="lt1"/>
          </a:lnRef>
          <a:fillRef idx="1">
            <a:schemeClr val="dk1"/>
          </a:fillRef>
          <a:effectRef idx="1">
            <a:schemeClr val="dk1"/>
          </a:effectRef>
          <a:fontRef idx="minor">
            <a:schemeClr val="lt1"/>
          </a:fontRef>
        </p:style>
        <p:txBody>
          <a:bodyPr rtlCol="1" anchor="t"/>
          <a:lstStyle/>
          <a:p>
            <a:pPr algn="r" rtl="1"/>
            <a:endParaRPr lang="fa-IR" sz="2000" dirty="0" smtClean="0">
              <a:solidFill>
                <a:schemeClr val="tx1"/>
              </a:solidFill>
              <a:cs typeface="B Titr" panose="00000700000000000000" pitchFamily="2" charset="-78"/>
            </a:endParaRPr>
          </a:p>
          <a:p>
            <a:pPr algn="r" rtl="1"/>
            <a:endParaRPr lang="fa-IR" sz="2000" dirty="0">
              <a:solidFill>
                <a:schemeClr val="tx1"/>
              </a:solidFill>
              <a:cs typeface="B Titr" panose="00000700000000000000" pitchFamily="2" charset="-78"/>
            </a:endParaRPr>
          </a:p>
          <a:p>
            <a:pPr algn="r" rtl="1"/>
            <a:endParaRPr lang="fa-IR" sz="2000" dirty="0">
              <a:solidFill>
                <a:schemeClr val="tx1"/>
              </a:solidFill>
              <a:cs typeface="B Titr" panose="00000700000000000000" pitchFamily="2" charset="-78"/>
            </a:endParaRPr>
          </a:p>
          <a:p>
            <a:pPr algn="r" rtl="1"/>
            <a:endParaRPr lang="fa-IR" sz="1400" dirty="0" smtClean="0">
              <a:solidFill>
                <a:srgbClr val="0070C0"/>
              </a:solidFill>
              <a:cs typeface="B Titr" panose="00000700000000000000" pitchFamily="2" charset="-78"/>
              <a:hlinkClick r:id="rId2" action="ppaction://hlinksldjump"/>
            </a:endParaRPr>
          </a:p>
          <a:p>
            <a:pPr marL="285750" indent="-285750" algn="r" rtl="1">
              <a:lnSpc>
                <a:spcPct val="150000"/>
              </a:lnSpc>
              <a:buFont typeface="Wingdings" panose="05000000000000000000" pitchFamily="2" charset="2"/>
              <a:buChar char="Ø"/>
            </a:pPr>
            <a:r>
              <a:rPr lang="fa-IR" sz="1400" dirty="0" smtClean="0">
                <a:solidFill>
                  <a:srgbClr val="002060"/>
                </a:solidFill>
                <a:cs typeface="B Titr" panose="00000700000000000000" pitchFamily="2" charset="-78"/>
                <a:hlinkClick r:id="rId2" action="ppaction://hlinksldjump"/>
              </a:rPr>
              <a:t>انواع کلمه</a:t>
            </a:r>
            <a:endParaRPr lang="fa-IR" sz="1400" dirty="0" smtClean="0">
              <a:solidFill>
                <a:srgbClr val="002060"/>
              </a:solidFill>
              <a:cs typeface="B Titr" panose="00000700000000000000" pitchFamily="2" charset="-78"/>
            </a:endParaRPr>
          </a:p>
          <a:p>
            <a:pPr marL="285750" indent="-285750" algn="r" rtl="1">
              <a:lnSpc>
                <a:spcPct val="150000"/>
              </a:lnSpc>
              <a:buFont typeface="Wingdings" panose="05000000000000000000" pitchFamily="2" charset="2"/>
              <a:buChar char="Ø"/>
            </a:pPr>
            <a:r>
              <a:rPr lang="fa-IR" sz="1400" dirty="0" smtClean="0">
                <a:solidFill>
                  <a:srgbClr val="002060"/>
                </a:solidFill>
                <a:cs typeface="B Titr" panose="00000700000000000000" pitchFamily="2" charset="-78"/>
              </a:rPr>
              <a:t>ابنیه  اسم </a:t>
            </a:r>
          </a:p>
          <a:p>
            <a:pPr marL="285750" indent="-285750" algn="r" rtl="1">
              <a:lnSpc>
                <a:spcPct val="150000"/>
              </a:lnSpc>
              <a:buFont typeface="Wingdings" panose="05000000000000000000" pitchFamily="2" charset="2"/>
              <a:buChar char="Ø"/>
            </a:pPr>
            <a:r>
              <a:rPr lang="fa-IR" sz="1400" dirty="0" smtClean="0">
                <a:solidFill>
                  <a:srgbClr val="002060"/>
                </a:solidFill>
                <a:cs typeface="B Titr" panose="00000700000000000000" pitchFamily="2" charset="-78"/>
                <a:hlinkClick r:id="rId3" action="ppaction://hlinksldjump"/>
              </a:rPr>
              <a:t>تقسیمات اسم</a:t>
            </a:r>
            <a:endParaRPr lang="fa-IR" sz="1400" dirty="0" smtClean="0">
              <a:solidFill>
                <a:srgbClr val="002060"/>
              </a:solidFill>
              <a:cs typeface="B Titr" panose="00000700000000000000" pitchFamily="2" charset="-78"/>
            </a:endParaRPr>
          </a:p>
          <a:p>
            <a:pPr marL="285750" indent="-285750" algn="r" rtl="1">
              <a:lnSpc>
                <a:spcPct val="150000"/>
              </a:lnSpc>
              <a:buFont typeface="Wingdings" panose="05000000000000000000" pitchFamily="2" charset="2"/>
              <a:buChar char="Ø"/>
            </a:pPr>
            <a:r>
              <a:rPr lang="fa-IR" sz="1400" dirty="0" smtClean="0">
                <a:solidFill>
                  <a:srgbClr val="002060"/>
                </a:solidFill>
                <a:cs typeface="B Titr" panose="00000700000000000000" pitchFamily="2" charset="-78"/>
                <a:hlinkClick r:id="rId4" action="ppaction://hlinksldjump"/>
              </a:rPr>
              <a:t>قواعد اعلال مخصوص اسم</a:t>
            </a:r>
            <a:endParaRPr lang="fa-IR" sz="1400" dirty="0" smtClean="0">
              <a:solidFill>
                <a:srgbClr val="002060"/>
              </a:solidFill>
              <a:cs typeface="B Titr" panose="00000700000000000000" pitchFamily="2" charset="-78"/>
            </a:endParaRPr>
          </a:p>
          <a:p>
            <a:pPr marL="285750" indent="-285750" algn="r" rtl="1">
              <a:lnSpc>
                <a:spcPct val="150000"/>
              </a:lnSpc>
              <a:buFont typeface="Wingdings" panose="05000000000000000000" pitchFamily="2" charset="2"/>
              <a:buChar char="Ø"/>
            </a:pPr>
            <a:r>
              <a:rPr lang="fa-IR" sz="1400" dirty="0" smtClean="0">
                <a:solidFill>
                  <a:srgbClr val="002060"/>
                </a:solidFill>
                <a:cs typeface="B Titr" panose="00000700000000000000" pitchFamily="2" charset="-78"/>
                <a:hlinkClick r:id="rId5" action="ppaction://hlinksldjump"/>
              </a:rPr>
              <a:t>1</a:t>
            </a:r>
            <a:r>
              <a:rPr lang="fa-IR" sz="1400" dirty="0" smtClean="0">
                <a:solidFill>
                  <a:srgbClr val="002060"/>
                </a:solidFill>
                <a:cs typeface="B Titr" panose="00000700000000000000" pitchFamily="2" charset="-78"/>
                <a:hlinkClick r:id="rId6" action="ppaction://hlinksldjump"/>
              </a:rPr>
              <a:t> </a:t>
            </a:r>
            <a:r>
              <a:rPr lang="fa-IR" sz="1400" dirty="0" smtClean="0">
                <a:solidFill>
                  <a:srgbClr val="002060"/>
                </a:solidFill>
                <a:cs typeface="B Titr" panose="00000700000000000000" pitchFamily="2" charset="-78"/>
              </a:rPr>
              <a:t>– </a:t>
            </a:r>
            <a:r>
              <a:rPr lang="fa-IR" sz="1400" dirty="0" smtClean="0">
                <a:solidFill>
                  <a:srgbClr val="002060"/>
                </a:solidFill>
                <a:cs typeface="B Titr" panose="00000700000000000000" pitchFamily="2" charset="-78"/>
                <a:hlinkClick r:id="rId7" action="ppaction://hlinksldjump"/>
              </a:rPr>
              <a:t>2</a:t>
            </a:r>
            <a:r>
              <a:rPr lang="fa-IR" sz="1400" dirty="0" smtClean="0">
                <a:solidFill>
                  <a:srgbClr val="002060"/>
                </a:solidFill>
                <a:cs typeface="B Titr" panose="00000700000000000000" pitchFamily="2" charset="-78"/>
              </a:rPr>
              <a:t> – </a:t>
            </a:r>
            <a:r>
              <a:rPr lang="fa-IR" sz="1400" dirty="0" smtClean="0">
                <a:solidFill>
                  <a:srgbClr val="002060"/>
                </a:solidFill>
                <a:cs typeface="B Titr" panose="00000700000000000000" pitchFamily="2" charset="-78"/>
                <a:hlinkClick r:id="rId8" action="ppaction://hlinksldjump"/>
              </a:rPr>
              <a:t>3</a:t>
            </a:r>
            <a:r>
              <a:rPr lang="fa-IR" sz="1400" dirty="0" smtClean="0">
                <a:solidFill>
                  <a:srgbClr val="002060"/>
                </a:solidFill>
                <a:cs typeface="B Titr" panose="00000700000000000000" pitchFamily="2" charset="-78"/>
                <a:hlinkClick r:id="rId7" action="ppaction://hlinksldjump"/>
              </a:rPr>
              <a:t> </a:t>
            </a:r>
            <a:r>
              <a:rPr lang="fa-IR" sz="1400" dirty="0" smtClean="0">
                <a:solidFill>
                  <a:srgbClr val="002060"/>
                </a:solidFill>
                <a:cs typeface="B Titr" panose="00000700000000000000" pitchFamily="2" charset="-78"/>
              </a:rPr>
              <a:t>–</a:t>
            </a:r>
            <a:r>
              <a:rPr lang="fa-IR" sz="1400" dirty="0" smtClean="0">
                <a:solidFill>
                  <a:srgbClr val="002060"/>
                </a:solidFill>
                <a:cs typeface="B Titr" panose="00000700000000000000" pitchFamily="2" charset="-78"/>
                <a:hlinkClick r:id="rId8" action="ppaction://hlinksldjump"/>
              </a:rPr>
              <a:t> </a:t>
            </a:r>
            <a:r>
              <a:rPr lang="fa-IR" sz="1400" dirty="0" smtClean="0">
                <a:solidFill>
                  <a:srgbClr val="002060"/>
                </a:solidFill>
                <a:cs typeface="B Titr" panose="00000700000000000000" pitchFamily="2" charset="-78"/>
                <a:hlinkClick r:id="rId9" action="ppaction://hlinksldjump"/>
              </a:rPr>
              <a:t>4</a:t>
            </a:r>
            <a:endParaRPr lang="fa-IR" sz="1400" dirty="0" smtClean="0">
              <a:solidFill>
                <a:srgbClr val="002060"/>
              </a:solidFill>
              <a:cs typeface="B Titr" panose="00000700000000000000" pitchFamily="2" charset="-78"/>
            </a:endParaRPr>
          </a:p>
          <a:p>
            <a:pPr marL="285750" indent="-285750" algn="r" rtl="1">
              <a:lnSpc>
                <a:spcPct val="150000"/>
              </a:lnSpc>
              <a:buFont typeface="Wingdings" panose="05000000000000000000" pitchFamily="2" charset="2"/>
              <a:buChar char="Ø"/>
            </a:pPr>
            <a:r>
              <a:rPr lang="fa-IR" sz="1400" dirty="0" smtClean="0">
                <a:solidFill>
                  <a:srgbClr val="002060"/>
                </a:solidFill>
                <a:cs typeface="B Titr" panose="00000700000000000000" pitchFamily="2" charset="-78"/>
              </a:rPr>
              <a:t> – </a:t>
            </a:r>
            <a:r>
              <a:rPr lang="fa-IR" sz="1400" dirty="0" smtClean="0">
                <a:solidFill>
                  <a:srgbClr val="002060"/>
                </a:solidFill>
                <a:cs typeface="B Titr" panose="00000700000000000000" pitchFamily="2" charset="-78"/>
                <a:hlinkClick r:id="rId10" action="ppaction://hlinksldjump"/>
              </a:rPr>
              <a:t>5 </a:t>
            </a:r>
            <a:r>
              <a:rPr lang="fa-IR" sz="1400" dirty="0" smtClean="0">
                <a:solidFill>
                  <a:srgbClr val="002060"/>
                </a:solidFill>
                <a:cs typeface="B Titr" panose="00000700000000000000" pitchFamily="2" charset="-78"/>
              </a:rPr>
              <a:t>– </a:t>
            </a:r>
            <a:r>
              <a:rPr lang="fa-IR" sz="1400" dirty="0" smtClean="0">
                <a:solidFill>
                  <a:srgbClr val="002060"/>
                </a:solidFill>
                <a:cs typeface="B Titr" panose="00000700000000000000" pitchFamily="2" charset="-78"/>
                <a:hlinkClick r:id="rId11" action="ppaction://hlinksldjump"/>
              </a:rPr>
              <a:t>6</a:t>
            </a:r>
            <a:r>
              <a:rPr lang="fa-IR" sz="1400" dirty="0" smtClean="0">
                <a:solidFill>
                  <a:srgbClr val="002060"/>
                </a:solidFill>
                <a:cs typeface="B Titr" panose="00000700000000000000" pitchFamily="2" charset="-78"/>
                <a:hlinkClick r:id="rId9" action="ppaction://hlinksldjump"/>
              </a:rPr>
              <a:t> </a:t>
            </a:r>
            <a:r>
              <a:rPr lang="fa-IR" sz="1400" dirty="0" smtClean="0">
                <a:solidFill>
                  <a:srgbClr val="002060"/>
                </a:solidFill>
                <a:cs typeface="B Titr" panose="00000700000000000000" pitchFamily="2" charset="-78"/>
              </a:rPr>
              <a:t>– </a:t>
            </a:r>
            <a:r>
              <a:rPr lang="fa-IR" sz="1400" dirty="0" smtClean="0">
                <a:solidFill>
                  <a:srgbClr val="002060"/>
                </a:solidFill>
                <a:cs typeface="B Titr" panose="00000700000000000000" pitchFamily="2" charset="-78"/>
                <a:hlinkClick r:id="rId12" action="ppaction://hlinksldjump"/>
              </a:rPr>
              <a:t>7 </a:t>
            </a:r>
            <a:endParaRPr lang="fa-IR" sz="1400" dirty="0" smtClean="0">
              <a:solidFill>
                <a:srgbClr val="002060"/>
              </a:solidFill>
              <a:cs typeface="B Titr" panose="00000700000000000000" pitchFamily="2" charset="-78"/>
            </a:endParaRPr>
          </a:p>
          <a:p>
            <a:pPr marL="285750" indent="-285750" algn="r" rtl="1">
              <a:lnSpc>
                <a:spcPct val="150000"/>
              </a:lnSpc>
              <a:buFont typeface="Wingdings" panose="05000000000000000000" pitchFamily="2" charset="2"/>
              <a:buChar char="Ø"/>
            </a:pPr>
            <a:r>
              <a:rPr lang="fa-IR" sz="1400" dirty="0" smtClean="0">
                <a:solidFill>
                  <a:srgbClr val="002060"/>
                </a:solidFill>
                <a:cs typeface="B Titr" panose="00000700000000000000" pitchFamily="2" charset="-78"/>
              </a:rPr>
              <a:t>-</a:t>
            </a:r>
            <a:r>
              <a:rPr lang="fa-IR" sz="1400" dirty="0" smtClean="0">
                <a:solidFill>
                  <a:srgbClr val="002060"/>
                </a:solidFill>
                <a:cs typeface="B Titr" panose="00000700000000000000" pitchFamily="2" charset="-78"/>
                <a:hlinkClick r:id="rId13" action="ppaction://hlinksldjump"/>
              </a:rPr>
              <a:t>8</a:t>
            </a:r>
            <a:r>
              <a:rPr lang="fa-IR" sz="1400" dirty="0" smtClean="0">
                <a:solidFill>
                  <a:srgbClr val="002060"/>
                </a:solidFill>
                <a:cs typeface="B Titr" panose="00000700000000000000" pitchFamily="2" charset="-78"/>
              </a:rPr>
              <a:t> -</a:t>
            </a:r>
            <a:r>
              <a:rPr lang="fa-IR" sz="1400" dirty="0" smtClean="0">
                <a:solidFill>
                  <a:srgbClr val="002060"/>
                </a:solidFill>
                <a:cs typeface="B Titr" panose="00000700000000000000" pitchFamily="2" charset="-78"/>
                <a:hlinkClick r:id="rId14" action="ppaction://hlinksldjump"/>
              </a:rPr>
              <a:t>10</a:t>
            </a:r>
            <a:endParaRPr lang="fa-IR" sz="1400" dirty="0" smtClean="0">
              <a:solidFill>
                <a:srgbClr val="002060"/>
              </a:solidFill>
              <a:cs typeface="B Titr" panose="00000700000000000000" pitchFamily="2" charset="-78"/>
            </a:endParaRPr>
          </a:p>
          <a:p>
            <a:pPr marL="285750" indent="-285750" algn="r" rtl="1">
              <a:lnSpc>
                <a:spcPct val="150000"/>
              </a:lnSpc>
              <a:buFont typeface="Wingdings" panose="05000000000000000000" pitchFamily="2" charset="2"/>
              <a:buChar char="Ø"/>
            </a:pPr>
            <a:endParaRPr lang="fa-IR" sz="1400" dirty="0">
              <a:solidFill>
                <a:srgbClr val="0070C0"/>
              </a:solidFill>
              <a:cs typeface="B Titr" panose="00000700000000000000" pitchFamily="2" charset="-78"/>
            </a:endParaRPr>
          </a:p>
          <a:p>
            <a:pPr algn="r" rtl="1"/>
            <a:endParaRPr lang="fa-IR" sz="1400" dirty="0" smtClean="0">
              <a:solidFill>
                <a:srgbClr val="0070C0"/>
              </a:solidFill>
              <a:cs typeface="B Titr" panose="00000700000000000000" pitchFamily="2" charset="-78"/>
              <a:hlinkClick r:id="rId15" action="ppaction://hlinksldjump"/>
            </a:endParaRPr>
          </a:p>
          <a:p>
            <a:pPr marL="342900" indent="-342900" algn="r" rtl="1">
              <a:lnSpc>
                <a:spcPct val="150000"/>
              </a:lnSpc>
              <a:buFont typeface="Wingdings" panose="05000000000000000000" pitchFamily="2" charset="2"/>
              <a:buChar char="q"/>
            </a:pPr>
            <a:r>
              <a:rPr lang="fa-IR" sz="1400" b="1" dirty="0" smtClean="0">
                <a:solidFill>
                  <a:srgbClr val="002060"/>
                </a:solidFill>
                <a:cs typeface="B Titr" panose="00000700000000000000" pitchFamily="2" charset="-78"/>
                <a:hlinkClick r:id="rId15" action="ppaction://hlinksldjump"/>
              </a:rPr>
              <a:t>مقدمه</a:t>
            </a:r>
            <a:endParaRPr lang="fa-IR" sz="1400" b="1" dirty="0">
              <a:solidFill>
                <a:srgbClr val="002060"/>
              </a:solidFill>
              <a:cs typeface="B Titr" panose="00000700000000000000" pitchFamily="2" charset="-78"/>
            </a:endParaRPr>
          </a:p>
          <a:p>
            <a:pPr marL="342900" indent="-342900" algn="r" rtl="1">
              <a:lnSpc>
                <a:spcPct val="150000"/>
              </a:lnSpc>
              <a:buFont typeface="Wingdings" panose="05000000000000000000" pitchFamily="2" charset="2"/>
              <a:buChar char="q"/>
            </a:pPr>
            <a:r>
              <a:rPr lang="fa-IR" sz="1400" b="1" dirty="0">
                <a:solidFill>
                  <a:srgbClr val="002060"/>
                </a:solidFill>
                <a:cs typeface="B Titr" panose="00000700000000000000" pitchFamily="2" charset="-78"/>
                <a:hlinkClick r:id="rId16" action="ppaction://hlinksldjump"/>
              </a:rPr>
              <a:t>مصدر اصلی</a:t>
            </a:r>
            <a:endParaRPr lang="fa-IR" sz="1400" b="1" dirty="0">
              <a:solidFill>
                <a:srgbClr val="002060"/>
              </a:solidFill>
              <a:cs typeface="B Titr" panose="00000700000000000000" pitchFamily="2" charset="-78"/>
            </a:endParaRPr>
          </a:p>
          <a:p>
            <a:pPr marL="342900" indent="-342900" algn="r" rtl="1">
              <a:lnSpc>
                <a:spcPct val="150000"/>
              </a:lnSpc>
              <a:buFont typeface="Wingdings" panose="05000000000000000000" pitchFamily="2" charset="2"/>
              <a:buChar char="q"/>
            </a:pPr>
            <a:r>
              <a:rPr lang="fa-IR" sz="1400" b="1" dirty="0">
                <a:solidFill>
                  <a:srgbClr val="002060"/>
                </a:solidFill>
                <a:cs typeface="B Titr" panose="00000700000000000000" pitchFamily="2" charset="-78"/>
                <a:hlinkClick r:id="rId17" action="ppaction://hlinksldjump"/>
              </a:rPr>
              <a:t>مصدر میمی</a:t>
            </a:r>
            <a:endParaRPr lang="fa-IR" sz="1400" b="1" dirty="0">
              <a:solidFill>
                <a:srgbClr val="002060"/>
              </a:solidFill>
              <a:cs typeface="B Titr" panose="00000700000000000000" pitchFamily="2" charset="-78"/>
            </a:endParaRPr>
          </a:p>
          <a:p>
            <a:pPr marL="342900" indent="-342900" algn="r" rtl="1">
              <a:lnSpc>
                <a:spcPct val="150000"/>
              </a:lnSpc>
              <a:buFont typeface="Wingdings" panose="05000000000000000000" pitchFamily="2" charset="2"/>
              <a:buChar char="q"/>
            </a:pPr>
            <a:r>
              <a:rPr lang="fa-IR" sz="1400" b="1" dirty="0">
                <a:solidFill>
                  <a:srgbClr val="002060"/>
                </a:solidFill>
                <a:cs typeface="B Titr" panose="00000700000000000000" pitchFamily="2" charset="-78"/>
                <a:hlinkClick r:id="rId18" action="ppaction://hlinksldjump"/>
              </a:rPr>
              <a:t>مصدر صناعی</a:t>
            </a:r>
            <a:endParaRPr lang="fa-IR" sz="1400" b="1" dirty="0">
              <a:solidFill>
                <a:srgbClr val="002060"/>
              </a:solidFill>
              <a:cs typeface="B Titr" panose="00000700000000000000" pitchFamily="2" charset="-78"/>
            </a:endParaRPr>
          </a:p>
          <a:p>
            <a:pPr marL="342900" indent="-342900" algn="r" rtl="1">
              <a:lnSpc>
                <a:spcPct val="150000"/>
              </a:lnSpc>
              <a:buFont typeface="Wingdings" panose="05000000000000000000" pitchFamily="2" charset="2"/>
              <a:buChar char="q"/>
            </a:pPr>
            <a:r>
              <a:rPr lang="fa-IR" sz="1400" b="1" dirty="0">
                <a:solidFill>
                  <a:srgbClr val="002060"/>
                </a:solidFill>
                <a:cs typeface="B Titr" panose="00000700000000000000" pitchFamily="2" charset="-78"/>
                <a:hlinkClick r:id="rId19" action="ppaction://hlinksldjump"/>
              </a:rPr>
              <a:t>مصدر مجهول</a:t>
            </a:r>
            <a:endParaRPr lang="fa-IR" sz="1400" b="1" dirty="0">
              <a:solidFill>
                <a:srgbClr val="002060"/>
              </a:solidFill>
              <a:cs typeface="B Titr" panose="00000700000000000000" pitchFamily="2" charset="-78"/>
            </a:endParaRPr>
          </a:p>
          <a:p>
            <a:pPr marL="342900" indent="-342900" algn="r" rtl="1">
              <a:lnSpc>
                <a:spcPct val="150000"/>
              </a:lnSpc>
              <a:buFont typeface="Wingdings" panose="05000000000000000000" pitchFamily="2" charset="2"/>
              <a:buChar char="q"/>
            </a:pPr>
            <a:r>
              <a:rPr lang="fa-IR" sz="1400" b="1" dirty="0">
                <a:solidFill>
                  <a:srgbClr val="002060"/>
                </a:solidFill>
                <a:cs typeface="B Titr" panose="00000700000000000000" pitchFamily="2" charset="-78"/>
                <a:hlinkClick r:id="rId20" action="ppaction://hlinksldjump"/>
              </a:rPr>
              <a:t>مصدر مره وهیئه</a:t>
            </a:r>
            <a:endParaRPr lang="fa-IR" sz="1400" b="1" dirty="0">
              <a:solidFill>
                <a:srgbClr val="002060"/>
              </a:solidFill>
              <a:cs typeface="B Titr" panose="00000700000000000000" pitchFamily="2" charset="-78"/>
            </a:endParaRPr>
          </a:p>
          <a:p>
            <a:pPr marL="342900" indent="-342900" algn="r" rtl="1">
              <a:lnSpc>
                <a:spcPct val="150000"/>
              </a:lnSpc>
              <a:buFont typeface="Wingdings" panose="05000000000000000000" pitchFamily="2" charset="2"/>
              <a:buChar char="q"/>
            </a:pPr>
            <a:r>
              <a:rPr lang="fa-IR" sz="1400" b="1" dirty="0">
                <a:solidFill>
                  <a:srgbClr val="002060"/>
                </a:solidFill>
                <a:cs typeface="B Titr" panose="00000700000000000000" pitchFamily="2" charset="-78"/>
                <a:hlinkClick r:id="rId21" action="ppaction://hlinksldjump"/>
              </a:rPr>
              <a:t>اسم مصدر</a:t>
            </a:r>
            <a:endParaRPr lang="fa-IR" sz="1400" b="1" dirty="0">
              <a:solidFill>
                <a:srgbClr val="002060"/>
              </a:solidFill>
              <a:cs typeface="B Titr" panose="00000700000000000000" pitchFamily="2" charset="-78"/>
            </a:endParaRPr>
          </a:p>
          <a:p>
            <a:pPr algn="r" rtl="1"/>
            <a:endParaRPr lang="fa-IR" dirty="0">
              <a:solidFill>
                <a:schemeClr val="tx1"/>
              </a:solidFill>
              <a:cs typeface="B Titr" panose="00000700000000000000" pitchFamily="2" charset="-78"/>
            </a:endParaRPr>
          </a:p>
          <a:p>
            <a:pPr algn="r" rtl="1"/>
            <a:r>
              <a:rPr lang="fa-IR" dirty="0">
                <a:solidFill>
                  <a:schemeClr val="tx1"/>
                </a:solidFill>
                <a:cs typeface="B Titr" panose="00000700000000000000" pitchFamily="2" charset="-78"/>
              </a:rPr>
              <a:t> </a:t>
            </a:r>
          </a:p>
        </p:txBody>
      </p:sp>
      <p:sp>
        <p:nvSpPr>
          <p:cNvPr id="8" name="Rectangle 7">
            <a:extLst>
              <a:ext uri="{FF2B5EF4-FFF2-40B4-BE49-F238E27FC236}">
                <a16:creationId xmlns="" xmlns:a16="http://schemas.microsoft.com/office/drawing/2014/main" id="{FD2DE5E1-E494-4188-A510-047556EF9828}"/>
              </a:ext>
            </a:extLst>
          </p:cNvPr>
          <p:cNvSpPr/>
          <p:nvPr/>
        </p:nvSpPr>
        <p:spPr>
          <a:xfrm>
            <a:off x="4097962" y="28576"/>
            <a:ext cx="3960000" cy="6858000"/>
          </a:xfrm>
          <a:prstGeom prst="rect">
            <a:avLst/>
          </a:prstGeom>
          <a:gradFill flip="none" rotWithShape="1">
            <a:gsLst>
              <a:gs pos="0">
                <a:schemeClr val="accent4">
                  <a:lumMod val="40000"/>
                  <a:lumOff val="60000"/>
                </a:schemeClr>
              </a:gs>
              <a:gs pos="83000">
                <a:schemeClr val="accent1">
                  <a:lumMod val="40000"/>
                  <a:lumOff val="60000"/>
                </a:schemeClr>
              </a:gs>
              <a:gs pos="100000">
                <a:schemeClr val="accent1">
                  <a:lumMod val="30000"/>
                  <a:lumOff val="70000"/>
                </a:schemeClr>
              </a:gs>
            </a:gsLst>
            <a:lin ang="10800000" scaled="1"/>
            <a:tileRect/>
          </a:gradFill>
        </p:spPr>
        <p:style>
          <a:lnRef idx="3">
            <a:schemeClr val="lt1"/>
          </a:lnRef>
          <a:fillRef idx="1">
            <a:schemeClr val="dk1"/>
          </a:fillRef>
          <a:effectRef idx="1">
            <a:schemeClr val="dk1"/>
          </a:effectRef>
          <a:fontRef idx="minor">
            <a:schemeClr val="lt1"/>
          </a:fontRef>
        </p:style>
        <p:txBody>
          <a:bodyPr rtlCol="1" anchor="t"/>
          <a:lstStyle/>
          <a:p>
            <a:pPr algn="r" rtl="1"/>
            <a:endParaRPr lang="fa-IR" sz="1400" dirty="0" smtClean="0">
              <a:solidFill>
                <a:schemeClr val="tx1"/>
              </a:solidFill>
              <a:cs typeface="B Titr" panose="00000700000000000000" pitchFamily="2" charset="-78"/>
              <a:hlinkClick r:id="rId22" action="ppaction://hlinksldjump">
                <a:extLst>
                  <a:ext uri="{A12FA001-AC4F-418D-AE19-62706E023703}">
                    <ahyp:hlinkClr xmlns="" xmlns:ahyp="http://schemas.microsoft.com/office/drawing/2018/hyperlinkcolor" val="tx"/>
                  </a:ext>
                </a:extLst>
              </a:hlinkClick>
            </a:endParaRPr>
          </a:p>
          <a:p>
            <a:pPr algn="r" rtl="1"/>
            <a:endParaRPr lang="fa-IR" sz="1400" dirty="0" smtClean="0">
              <a:solidFill>
                <a:schemeClr val="tx1"/>
              </a:solidFill>
              <a:cs typeface="B Titr" panose="00000700000000000000" pitchFamily="2" charset="-78"/>
              <a:hlinkClick r:id="rId22" action="ppaction://hlinksldjump">
                <a:extLst>
                  <a:ext uri="{A12FA001-AC4F-418D-AE19-62706E023703}">
                    <ahyp:hlinkClr xmlns="" xmlns:ahyp="http://schemas.microsoft.com/office/drawing/2018/hyperlinkcolor" val="tx"/>
                  </a:ext>
                </a:extLst>
              </a:hlinkClick>
            </a:endParaRPr>
          </a:p>
          <a:p>
            <a:pPr algn="r" rtl="1"/>
            <a:endParaRPr lang="fa-IR" sz="1400" dirty="0" smtClean="0">
              <a:solidFill>
                <a:schemeClr val="tx1"/>
              </a:solidFill>
              <a:cs typeface="B Titr" panose="00000700000000000000" pitchFamily="2" charset="-78"/>
              <a:hlinkClick r:id="rId22" action="ppaction://hlinksldjump">
                <a:extLst>
                  <a:ext uri="{A12FA001-AC4F-418D-AE19-62706E023703}">
                    <ahyp:hlinkClr xmlns="" xmlns:ahyp="http://schemas.microsoft.com/office/drawing/2018/hyperlinkcolor" val="tx"/>
                  </a:ext>
                </a:extLst>
              </a:hlinkClick>
            </a:endParaRPr>
          </a:p>
          <a:p>
            <a:pPr marL="285750" indent="-285750" algn="r" rtl="1">
              <a:buFont typeface="Wingdings" panose="05000000000000000000" pitchFamily="2" charset="2"/>
              <a:buChar char="§"/>
            </a:pPr>
            <a:endParaRPr lang="fa-IR" sz="1400" dirty="0" smtClean="0">
              <a:solidFill>
                <a:schemeClr val="tx1"/>
              </a:solidFill>
              <a:cs typeface="B Titr" panose="00000700000000000000" pitchFamily="2" charset="-78"/>
              <a:hlinkClick r:id="rId22" action="ppaction://hlinksldjump">
                <a:extLst>
                  <a:ext uri="{A12FA001-AC4F-418D-AE19-62706E023703}">
                    <ahyp:hlinkClr xmlns="" xmlns:ahyp="http://schemas.microsoft.com/office/drawing/2018/hyperlinkcolor" val="tx"/>
                  </a:ext>
                </a:extLst>
              </a:hlinkClick>
            </a:endParaRPr>
          </a:p>
          <a:p>
            <a:pPr marL="285750" indent="-285750" algn="r" rtl="1">
              <a:lnSpc>
                <a:spcPct val="150000"/>
              </a:lnSpc>
              <a:buFont typeface="Wingdings" panose="05000000000000000000" pitchFamily="2" charset="2"/>
              <a:buChar char="Ø"/>
            </a:pPr>
            <a:r>
              <a:rPr lang="fa-IR" sz="1400" dirty="0" smtClean="0">
                <a:solidFill>
                  <a:srgbClr val="002060"/>
                </a:solidFill>
                <a:cs typeface="B Titr" panose="00000700000000000000" pitchFamily="2" charset="-78"/>
                <a:hlinkClick r:id="rId23" action="ppaction://hlinksldjump"/>
              </a:rPr>
              <a:t>مقدمه</a:t>
            </a:r>
            <a:endParaRPr lang="fa-IR" sz="1400" dirty="0" smtClean="0">
              <a:solidFill>
                <a:srgbClr val="002060"/>
              </a:solidFill>
              <a:cs typeface="B Titr" panose="00000700000000000000" pitchFamily="2" charset="-78"/>
            </a:endParaRPr>
          </a:p>
          <a:p>
            <a:pPr marL="285750" indent="-285750" algn="r" rtl="1">
              <a:lnSpc>
                <a:spcPct val="150000"/>
              </a:lnSpc>
              <a:buFont typeface="Wingdings" panose="05000000000000000000" pitchFamily="2" charset="2"/>
              <a:buChar char="Ø"/>
            </a:pPr>
            <a:r>
              <a:rPr lang="fa-IR" sz="1400" dirty="0" smtClean="0">
                <a:solidFill>
                  <a:srgbClr val="002060"/>
                </a:solidFill>
                <a:cs typeface="B Titr" panose="00000700000000000000" pitchFamily="2" charset="-78"/>
                <a:hlinkClick r:id="rId24" action="ppaction://hlinksldjump"/>
              </a:rPr>
              <a:t>اسم الفاعل</a:t>
            </a:r>
            <a:endParaRPr lang="fa-IR" sz="1400" dirty="0" smtClean="0">
              <a:solidFill>
                <a:srgbClr val="002060"/>
              </a:solidFill>
              <a:cs typeface="B Titr" panose="00000700000000000000" pitchFamily="2" charset="-78"/>
            </a:endParaRPr>
          </a:p>
          <a:p>
            <a:pPr marL="285750" indent="-285750" algn="r" rtl="1">
              <a:lnSpc>
                <a:spcPct val="150000"/>
              </a:lnSpc>
              <a:buFont typeface="Wingdings" panose="05000000000000000000" pitchFamily="2" charset="2"/>
              <a:buChar char="Ø"/>
            </a:pPr>
            <a:r>
              <a:rPr lang="fa-IR" sz="1400" dirty="0" smtClean="0">
                <a:solidFill>
                  <a:srgbClr val="002060"/>
                </a:solidFill>
                <a:cs typeface="B Titr" panose="00000700000000000000" pitchFamily="2" charset="-78"/>
                <a:hlinkClick r:id="rId25" action="ppaction://hlinksldjump"/>
              </a:rPr>
              <a:t>اسم المفعول</a:t>
            </a:r>
            <a:endParaRPr lang="fa-IR" sz="1400" dirty="0" smtClean="0">
              <a:solidFill>
                <a:srgbClr val="002060"/>
              </a:solidFill>
              <a:cs typeface="B Titr" panose="00000700000000000000" pitchFamily="2" charset="-78"/>
            </a:endParaRPr>
          </a:p>
          <a:p>
            <a:pPr marL="285750" indent="-285750" algn="r" rtl="1">
              <a:lnSpc>
                <a:spcPct val="150000"/>
              </a:lnSpc>
              <a:buFont typeface="Wingdings" panose="05000000000000000000" pitchFamily="2" charset="2"/>
              <a:buChar char="Ø"/>
            </a:pPr>
            <a:r>
              <a:rPr lang="fa-IR" sz="1400" dirty="0" smtClean="0">
                <a:solidFill>
                  <a:srgbClr val="002060"/>
                </a:solidFill>
                <a:cs typeface="B Titr" panose="00000700000000000000" pitchFamily="2" charset="-78"/>
                <a:hlinkClick r:id="rId26" action="ppaction://hlinksldjump"/>
              </a:rPr>
              <a:t>الصفۀ المشبهۀ</a:t>
            </a:r>
            <a:endParaRPr lang="fa-IR" sz="1400" dirty="0" smtClean="0">
              <a:solidFill>
                <a:srgbClr val="002060"/>
              </a:solidFill>
              <a:cs typeface="B Titr" panose="00000700000000000000" pitchFamily="2" charset="-78"/>
            </a:endParaRPr>
          </a:p>
          <a:p>
            <a:pPr marL="285750" indent="-285750" algn="r" rtl="1">
              <a:lnSpc>
                <a:spcPct val="150000"/>
              </a:lnSpc>
              <a:buFont typeface="Wingdings" panose="05000000000000000000" pitchFamily="2" charset="2"/>
              <a:buChar char="Ø"/>
            </a:pPr>
            <a:r>
              <a:rPr lang="fa-IR" sz="1400" dirty="0" smtClean="0">
                <a:solidFill>
                  <a:srgbClr val="002060"/>
                </a:solidFill>
                <a:cs typeface="B Titr" panose="00000700000000000000" pitchFamily="2" charset="-78"/>
                <a:hlinkClick r:id="rId27" action="ppaction://hlinksldjump"/>
              </a:rPr>
              <a:t>اسم المبالغه</a:t>
            </a:r>
            <a:endParaRPr lang="fa-IR" sz="1400" dirty="0" smtClean="0">
              <a:solidFill>
                <a:srgbClr val="002060"/>
              </a:solidFill>
              <a:cs typeface="B Titr" panose="00000700000000000000" pitchFamily="2" charset="-78"/>
            </a:endParaRPr>
          </a:p>
          <a:p>
            <a:pPr marL="285750" indent="-285750" algn="r" rtl="1">
              <a:lnSpc>
                <a:spcPct val="150000"/>
              </a:lnSpc>
              <a:buFont typeface="Wingdings" panose="05000000000000000000" pitchFamily="2" charset="2"/>
              <a:buChar char="Ø"/>
            </a:pPr>
            <a:r>
              <a:rPr lang="fa-IR" sz="1400" dirty="0" smtClean="0">
                <a:solidFill>
                  <a:srgbClr val="002060"/>
                </a:solidFill>
                <a:cs typeface="B Titr" panose="00000700000000000000" pitchFamily="2" charset="-78"/>
                <a:hlinkClick r:id="rId28" action="ppaction://hlinksldjump"/>
              </a:rPr>
              <a:t>اسم التفضیل</a:t>
            </a:r>
            <a:endParaRPr lang="fa-IR" sz="1400" dirty="0" smtClean="0">
              <a:solidFill>
                <a:srgbClr val="002060"/>
              </a:solidFill>
              <a:cs typeface="B Titr" panose="00000700000000000000" pitchFamily="2" charset="-78"/>
            </a:endParaRPr>
          </a:p>
          <a:p>
            <a:pPr marL="285750" indent="-285750" algn="r" rtl="1">
              <a:lnSpc>
                <a:spcPct val="150000"/>
              </a:lnSpc>
              <a:buFont typeface="Wingdings" panose="05000000000000000000" pitchFamily="2" charset="2"/>
              <a:buChar char="Ø"/>
            </a:pPr>
            <a:r>
              <a:rPr lang="fa-IR" sz="1400" dirty="0" smtClean="0">
                <a:solidFill>
                  <a:srgbClr val="002060"/>
                </a:solidFill>
                <a:cs typeface="B Titr" panose="00000700000000000000" pitchFamily="2" charset="-78"/>
                <a:hlinkClick r:id="rId29" action="ppaction://hlinksldjump"/>
              </a:rPr>
              <a:t>اسم المکان</a:t>
            </a:r>
            <a:endParaRPr lang="fa-IR" sz="1400" dirty="0" smtClean="0">
              <a:solidFill>
                <a:srgbClr val="002060"/>
              </a:solidFill>
              <a:cs typeface="B Titr" panose="00000700000000000000" pitchFamily="2" charset="-78"/>
            </a:endParaRPr>
          </a:p>
          <a:p>
            <a:pPr marL="285750" indent="-285750" algn="r" rtl="1">
              <a:lnSpc>
                <a:spcPct val="150000"/>
              </a:lnSpc>
              <a:buFont typeface="Wingdings" panose="05000000000000000000" pitchFamily="2" charset="2"/>
              <a:buChar char="Ø"/>
            </a:pPr>
            <a:r>
              <a:rPr lang="fa-IR" sz="1400" dirty="0" smtClean="0">
                <a:solidFill>
                  <a:srgbClr val="002060"/>
                </a:solidFill>
                <a:cs typeface="B Titr" panose="00000700000000000000" pitchFamily="2" charset="-78"/>
                <a:hlinkClick r:id="rId30" action="ppaction://hlinksldjump"/>
              </a:rPr>
              <a:t>اسم الزمان</a:t>
            </a:r>
            <a:endParaRPr lang="fa-IR" sz="1400" dirty="0" smtClean="0">
              <a:solidFill>
                <a:srgbClr val="002060"/>
              </a:solidFill>
              <a:cs typeface="B Titr" panose="00000700000000000000" pitchFamily="2" charset="-78"/>
            </a:endParaRPr>
          </a:p>
          <a:p>
            <a:pPr marL="285750" indent="-285750" algn="r" rtl="1">
              <a:lnSpc>
                <a:spcPct val="150000"/>
              </a:lnSpc>
              <a:buFont typeface="Wingdings" panose="05000000000000000000" pitchFamily="2" charset="2"/>
              <a:buChar char="Ø"/>
            </a:pPr>
            <a:r>
              <a:rPr lang="fa-IR" sz="1400" dirty="0" smtClean="0">
                <a:solidFill>
                  <a:srgbClr val="002060"/>
                </a:solidFill>
                <a:cs typeface="B Titr" panose="00000700000000000000" pitchFamily="2" charset="-78"/>
                <a:hlinkClick r:id="rId31" action="ppaction://hlinksldjump"/>
              </a:rPr>
              <a:t>اسم الآلۀ</a:t>
            </a:r>
            <a:endParaRPr lang="fa-IR" sz="1400" dirty="0" smtClean="0">
              <a:solidFill>
                <a:srgbClr val="002060"/>
              </a:solidFill>
              <a:cs typeface="B Titr" panose="00000700000000000000" pitchFamily="2" charset="-78"/>
            </a:endParaRPr>
          </a:p>
          <a:p>
            <a:pPr marL="285750" indent="-285750" algn="r" rtl="1">
              <a:lnSpc>
                <a:spcPct val="150000"/>
              </a:lnSpc>
              <a:buFont typeface="Wingdings" panose="05000000000000000000" pitchFamily="2" charset="2"/>
              <a:buChar char="Ø"/>
            </a:pPr>
            <a:r>
              <a:rPr lang="fa-IR" sz="1400" dirty="0" smtClean="0">
                <a:solidFill>
                  <a:srgbClr val="002060"/>
                </a:solidFill>
                <a:cs typeface="B Titr" panose="00000700000000000000" pitchFamily="2" charset="-78"/>
                <a:hlinkClick r:id="rId32" action="ppaction://hlinksldjump"/>
              </a:rPr>
              <a:t>تسمیۀ الجامد والمشتق بالموصوف والصفۀ</a:t>
            </a:r>
            <a:endParaRPr lang="fa-IR" sz="1400" dirty="0" smtClean="0">
              <a:solidFill>
                <a:srgbClr val="002060"/>
              </a:solidFill>
              <a:cs typeface="B Titr" panose="00000700000000000000" pitchFamily="2" charset="-78"/>
            </a:endParaRPr>
          </a:p>
          <a:p>
            <a:pPr marL="285750" indent="-285750" algn="r" rtl="1">
              <a:buFont typeface="Wingdings" panose="05000000000000000000" pitchFamily="2" charset="2"/>
              <a:buChar char="v"/>
            </a:pPr>
            <a:endParaRPr lang="fa-IR" sz="1400" dirty="0">
              <a:solidFill>
                <a:srgbClr val="FFFF00"/>
              </a:solidFill>
              <a:cs typeface="B Titr" panose="00000700000000000000" pitchFamily="2" charset="-78"/>
            </a:endParaRPr>
          </a:p>
          <a:p>
            <a:pPr marL="285750" lvl="0" indent="-285750" algn="r" rtl="1">
              <a:lnSpc>
                <a:spcPct val="150000"/>
              </a:lnSpc>
              <a:buFont typeface="Wingdings" panose="05000000000000000000" pitchFamily="2" charset="2"/>
              <a:buChar char="ü"/>
            </a:pPr>
            <a:endParaRPr lang="fa-IR" sz="1600" dirty="0" smtClean="0">
              <a:solidFill>
                <a:srgbClr val="002060"/>
              </a:solidFill>
              <a:cs typeface="B Titr" panose="00000700000000000000" pitchFamily="2" charset="-78"/>
              <a:hlinkClick r:id="rId33" action="ppaction://hlinksldjump"/>
            </a:endParaRPr>
          </a:p>
          <a:p>
            <a:pPr marL="285750" lvl="0" indent="-285750" algn="r" rtl="1">
              <a:lnSpc>
                <a:spcPct val="150000"/>
              </a:lnSpc>
              <a:buFont typeface="Wingdings" panose="05000000000000000000" pitchFamily="2" charset="2"/>
              <a:buChar char="ü"/>
            </a:pPr>
            <a:r>
              <a:rPr lang="fa-IR" sz="1600" dirty="0" smtClean="0">
                <a:solidFill>
                  <a:srgbClr val="002060"/>
                </a:solidFill>
                <a:cs typeface="B Titr" panose="00000700000000000000" pitchFamily="2" charset="-78"/>
                <a:hlinkClick r:id="rId34" action="ppaction://hlinksldjump"/>
              </a:rPr>
              <a:t>علائم </a:t>
            </a:r>
            <a:r>
              <a:rPr lang="fa-IR" sz="1600" dirty="0">
                <a:solidFill>
                  <a:srgbClr val="002060"/>
                </a:solidFill>
                <a:cs typeface="B Titr" panose="00000700000000000000" pitchFamily="2" charset="-78"/>
                <a:hlinkClick r:id="rId34" action="ppaction://hlinksldjump"/>
              </a:rPr>
              <a:t>التأنیث</a:t>
            </a:r>
            <a:endParaRPr lang="fa-IR" sz="1600" dirty="0">
              <a:solidFill>
                <a:srgbClr val="002060"/>
              </a:solidFill>
              <a:cs typeface="B Titr" panose="00000700000000000000" pitchFamily="2" charset="-78"/>
            </a:endParaRPr>
          </a:p>
          <a:p>
            <a:pPr marL="285750" lvl="0" indent="-285750" algn="r" rtl="1">
              <a:lnSpc>
                <a:spcPct val="150000"/>
              </a:lnSpc>
              <a:buFont typeface="Wingdings" panose="05000000000000000000" pitchFamily="2" charset="2"/>
              <a:buChar char="ü"/>
            </a:pPr>
            <a:r>
              <a:rPr lang="fa-IR" sz="1600" dirty="0">
                <a:solidFill>
                  <a:srgbClr val="002060"/>
                </a:solidFill>
                <a:cs typeface="B Titr" panose="00000700000000000000" pitchFamily="2" charset="-78"/>
                <a:hlinkClick r:id="rId35" action="ppaction://hlinksldjump"/>
              </a:rPr>
              <a:t>تقسیم خاص المذکر والمؤنث</a:t>
            </a:r>
            <a:endParaRPr lang="fa-IR" sz="1600" dirty="0">
              <a:solidFill>
                <a:srgbClr val="002060"/>
              </a:solidFill>
              <a:cs typeface="B Titr" panose="00000700000000000000" pitchFamily="2" charset="-78"/>
            </a:endParaRPr>
          </a:p>
          <a:p>
            <a:pPr marL="285750" lvl="0" indent="-285750" algn="r" rtl="1">
              <a:lnSpc>
                <a:spcPct val="150000"/>
              </a:lnSpc>
              <a:buFont typeface="Wingdings" panose="05000000000000000000" pitchFamily="2" charset="2"/>
              <a:buChar char="ü"/>
            </a:pPr>
            <a:r>
              <a:rPr lang="fa-IR" sz="1600" dirty="0">
                <a:solidFill>
                  <a:srgbClr val="002060"/>
                </a:solidFill>
                <a:cs typeface="B Titr" panose="00000700000000000000" pitchFamily="2" charset="-78"/>
                <a:hlinkClick r:id="rId36" action="ppaction://hlinksldjump"/>
              </a:rPr>
              <a:t>موارد علائم التأنیث حقیقی</a:t>
            </a:r>
            <a:endParaRPr lang="fa-IR" sz="1600" dirty="0">
              <a:solidFill>
                <a:srgbClr val="002060"/>
              </a:solidFill>
              <a:cs typeface="B Titr" panose="00000700000000000000" pitchFamily="2" charset="-78"/>
            </a:endParaRPr>
          </a:p>
          <a:p>
            <a:pPr marL="285750" lvl="0" indent="-285750" algn="r" rtl="1">
              <a:lnSpc>
                <a:spcPct val="150000"/>
              </a:lnSpc>
              <a:buFont typeface="Wingdings" panose="05000000000000000000" pitchFamily="2" charset="2"/>
              <a:buChar char="ü"/>
            </a:pPr>
            <a:r>
              <a:rPr lang="fa-IR" sz="1600" dirty="0">
                <a:solidFill>
                  <a:srgbClr val="002060"/>
                </a:solidFill>
                <a:cs typeface="B Titr" panose="00000700000000000000" pitchFamily="2" charset="-78"/>
                <a:hlinkClick r:id="rId37" action="ppaction://hlinksldjump"/>
              </a:rPr>
              <a:t>مایستوی فیه المذکر والمؤنث</a:t>
            </a:r>
            <a:endParaRPr lang="fa-IR" sz="1600" dirty="0">
              <a:solidFill>
                <a:srgbClr val="002060"/>
              </a:solidFill>
              <a:cs typeface="B Titr" panose="00000700000000000000" pitchFamily="2" charset="-78"/>
            </a:endParaRPr>
          </a:p>
          <a:p>
            <a:pPr marL="285750" lvl="0" indent="-285750" algn="r" rtl="1">
              <a:lnSpc>
                <a:spcPct val="150000"/>
              </a:lnSpc>
              <a:buFont typeface="Wingdings" panose="05000000000000000000" pitchFamily="2" charset="2"/>
              <a:buChar char="ü"/>
            </a:pPr>
            <a:r>
              <a:rPr lang="fa-IR" sz="1600" dirty="0">
                <a:solidFill>
                  <a:srgbClr val="002060"/>
                </a:solidFill>
                <a:cs typeface="B Titr" panose="00000700000000000000" pitchFamily="2" charset="-78"/>
                <a:hlinkClick r:id="rId38" action="ppaction://hlinksldjump"/>
              </a:rPr>
              <a:t>جواز التذکیر والتأنیث</a:t>
            </a:r>
            <a:endParaRPr lang="fa-IR" sz="1600" dirty="0">
              <a:solidFill>
                <a:srgbClr val="002060"/>
              </a:solidFill>
              <a:cs typeface="B Titr" panose="00000700000000000000" pitchFamily="2" charset="-78"/>
            </a:endParaRPr>
          </a:p>
          <a:p>
            <a:pPr marL="285750" lvl="0" indent="-285750" algn="r" rtl="1">
              <a:lnSpc>
                <a:spcPct val="150000"/>
              </a:lnSpc>
              <a:buFont typeface="Wingdings" panose="05000000000000000000" pitchFamily="2" charset="2"/>
              <a:buChar char="ü"/>
            </a:pPr>
            <a:r>
              <a:rPr lang="fa-IR" sz="1600" dirty="0">
                <a:solidFill>
                  <a:srgbClr val="002060"/>
                </a:solidFill>
                <a:cs typeface="B Titr" panose="00000700000000000000" pitchFamily="2" charset="-78"/>
                <a:hlinkClick r:id="rId39" action="ppaction://hlinksldjump"/>
              </a:rPr>
              <a:t>اسناد الفعل</a:t>
            </a:r>
            <a:endParaRPr lang="fa-IR" sz="1600" dirty="0">
              <a:solidFill>
                <a:srgbClr val="002060"/>
              </a:solidFill>
              <a:cs typeface="B Titr" panose="00000700000000000000" pitchFamily="2" charset="-78"/>
            </a:endParaRPr>
          </a:p>
          <a:p>
            <a:pPr algn="r" rtl="1"/>
            <a:endParaRPr lang="fa-IR" sz="1400" dirty="0">
              <a:solidFill>
                <a:schemeClr val="tx1"/>
              </a:solidFill>
              <a:cs typeface="B Titr" panose="00000700000000000000" pitchFamily="2" charset="-78"/>
            </a:endParaRPr>
          </a:p>
        </p:txBody>
      </p:sp>
      <p:sp>
        <p:nvSpPr>
          <p:cNvPr id="9" name="Rectangle 8">
            <a:extLst>
              <a:ext uri="{FF2B5EF4-FFF2-40B4-BE49-F238E27FC236}">
                <a16:creationId xmlns="" xmlns:a16="http://schemas.microsoft.com/office/drawing/2014/main" id="{36F0C9CD-26D9-43C1-88DB-A431AF067F62}"/>
              </a:ext>
            </a:extLst>
          </p:cNvPr>
          <p:cNvSpPr/>
          <p:nvPr/>
        </p:nvSpPr>
        <p:spPr>
          <a:xfrm>
            <a:off x="0" y="0"/>
            <a:ext cx="3960000" cy="6840000"/>
          </a:xfrm>
          <a:prstGeom prst="rect">
            <a:avLst/>
          </a:prstGeom>
          <a:gradFill>
            <a:gsLst>
              <a:gs pos="0">
                <a:schemeClr val="accent1">
                  <a:lumMod val="5000"/>
                  <a:lumOff val="95000"/>
                </a:schemeClr>
              </a:gs>
              <a:gs pos="100000">
                <a:srgbClr val="FFFF00"/>
              </a:gs>
            </a:gsLst>
            <a:lin ang="0" scaled="1"/>
          </a:gradFill>
        </p:spPr>
        <p:style>
          <a:lnRef idx="3">
            <a:schemeClr val="lt1"/>
          </a:lnRef>
          <a:fillRef idx="1">
            <a:schemeClr val="dk1"/>
          </a:fillRef>
          <a:effectRef idx="1">
            <a:schemeClr val="dk1"/>
          </a:effectRef>
          <a:fontRef idx="minor">
            <a:schemeClr val="lt1"/>
          </a:fontRef>
        </p:style>
        <p:txBody>
          <a:bodyPr rtlCol="1" anchor="t"/>
          <a:lstStyle/>
          <a:p>
            <a:pPr algn="r" rtl="1"/>
            <a:endParaRPr lang="fa-IR" dirty="0" smtClean="0">
              <a:solidFill>
                <a:schemeClr val="tx1"/>
              </a:solidFill>
              <a:cs typeface="B Titr" panose="00000700000000000000" pitchFamily="2" charset="-78"/>
            </a:endParaRPr>
          </a:p>
          <a:p>
            <a:pPr algn="r" rtl="1"/>
            <a:endParaRPr lang="fa-IR" dirty="0" smtClean="0">
              <a:solidFill>
                <a:srgbClr val="002060"/>
              </a:solidFill>
              <a:cs typeface="B Titr" panose="00000700000000000000" pitchFamily="2" charset="-78"/>
            </a:endParaRPr>
          </a:p>
          <a:p>
            <a:pPr algn="r" rtl="1"/>
            <a:endParaRPr lang="fa-IR" dirty="0">
              <a:solidFill>
                <a:srgbClr val="002060"/>
              </a:solidFill>
              <a:cs typeface="B Titr" panose="00000700000000000000" pitchFamily="2" charset="-78"/>
            </a:endParaRPr>
          </a:p>
          <a:p>
            <a:pPr algn="r" rtl="1"/>
            <a:endParaRPr lang="fa-IR" dirty="0">
              <a:solidFill>
                <a:srgbClr val="002060"/>
              </a:solidFill>
              <a:cs typeface="B Titr" panose="00000700000000000000" pitchFamily="2" charset="-78"/>
            </a:endParaRPr>
          </a:p>
          <a:p>
            <a:pPr marL="285750" lvl="0" indent="-285750" algn="r" rtl="1">
              <a:buFont typeface="Wingdings" panose="05000000000000000000" pitchFamily="2" charset="2"/>
              <a:buChar char="v"/>
            </a:pPr>
            <a:r>
              <a:rPr lang="fa-IR" sz="1400" dirty="0">
                <a:solidFill>
                  <a:srgbClr val="002060"/>
                </a:solidFill>
                <a:cs typeface="B Titr" panose="00000700000000000000" pitchFamily="2" charset="-78"/>
                <a:hlinkClick r:id="rId40" action="ppaction://hlinksldjump"/>
              </a:rPr>
              <a:t>المثنی</a:t>
            </a:r>
            <a:endParaRPr lang="fa-IR" sz="1400" dirty="0">
              <a:solidFill>
                <a:srgbClr val="002060"/>
              </a:solidFill>
              <a:cs typeface="B Titr" panose="00000700000000000000" pitchFamily="2" charset="-78"/>
            </a:endParaRPr>
          </a:p>
          <a:p>
            <a:pPr marL="285750" lvl="0" indent="-285750" algn="r" rtl="1">
              <a:buFont typeface="Wingdings" panose="05000000000000000000" pitchFamily="2" charset="2"/>
              <a:buChar char="v"/>
            </a:pPr>
            <a:r>
              <a:rPr lang="fa-IR" sz="1400" dirty="0">
                <a:solidFill>
                  <a:srgbClr val="002060"/>
                </a:solidFill>
                <a:cs typeface="B Titr" panose="00000700000000000000" pitchFamily="2" charset="-78"/>
                <a:hlinkClick r:id="rId41" action="ppaction://hlinksldjump"/>
              </a:rPr>
              <a:t>الجمع واقسامه</a:t>
            </a:r>
            <a:endParaRPr lang="fa-IR" sz="1400" dirty="0">
              <a:solidFill>
                <a:srgbClr val="002060"/>
              </a:solidFill>
              <a:cs typeface="B Titr" panose="00000700000000000000" pitchFamily="2" charset="-78"/>
            </a:endParaRPr>
          </a:p>
          <a:p>
            <a:pPr marL="285750" lvl="0" indent="-285750" algn="r" rtl="1">
              <a:buFont typeface="Wingdings" panose="05000000000000000000" pitchFamily="2" charset="2"/>
              <a:buChar char="v"/>
            </a:pPr>
            <a:r>
              <a:rPr lang="fa-IR" sz="1400" dirty="0">
                <a:solidFill>
                  <a:srgbClr val="002060"/>
                </a:solidFill>
                <a:cs typeface="B Titr" panose="00000700000000000000" pitchFamily="2" charset="-78"/>
                <a:hlinkClick r:id="rId42" action="ppaction://hlinksldjump"/>
              </a:rPr>
              <a:t>جمع المذکر السالم</a:t>
            </a:r>
            <a:endParaRPr lang="fa-IR" sz="1400" dirty="0">
              <a:solidFill>
                <a:srgbClr val="002060"/>
              </a:solidFill>
              <a:cs typeface="B Titr" panose="00000700000000000000" pitchFamily="2" charset="-78"/>
            </a:endParaRPr>
          </a:p>
          <a:p>
            <a:pPr marL="285750" lvl="0" indent="-285750" algn="r" rtl="1">
              <a:buFont typeface="Wingdings" panose="05000000000000000000" pitchFamily="2" charset="2"/>
              <a:buChar char="v"/>
            </a:pPr>
            <a:r>
              <a:rPr lang="fa-IR" sz="1400" dirty="0">
                <a:solidFill>
                  <a:srgbClr val="002060"/>
                </a:solidFill>
                <a:cs typeface="B Titr" panose="00000700000000000000" pitchFamily="2" charset="-78"/>
                <a:hlinkClick r:id="rId43" action="ppaction://hlinksldjump"/>
              </a:rPr>
              <a:t>جمع المؤنث السالم</a:t>
            </a:r>
            <a:endParaRPr lang="fa-IR" sz="1400" dirty="0">
              <a:solidFill>
                <a:srgbClr val="002060"/>
              </a:solidFill>
              <a:cs typeface="B Titr" panose="00000700000000000000" pitchFamily="2" charset="-78"/>
            </a:endParaRPr>
          </a:p>
          <a:p>
            <a:pPr marL="285750" lvl="0" indent="-285750" algn="r" rtl="1">
              <a:buFont typeface="Wingdings" panose="05000000000000000000" pitchFamily="2" charset="2"/>
              <a:buChar char="v"/>
            </a:pPr>
            <a:r>
              <a:rPr lang="fa-IR" sz="1400" dirty="0">
                <a:solidFill>
                  <a:srgbClr val="002060"/>
                </a:solidFill>
                <a:cs typeface="B Titr" panose="00000700000000000000" pitchFamily="2" charset="-78"/>
                <a:hlinkClick r:id="rId44" action="ppaction://hlinksldjump"/>
              </a:rPr>
              <a:t>الجمع المکسر و... </a:t>
            </a:r>
            <a:endParaRPr lang="fa-IR" sz="1400" dirty="0">
              <a:solidFill>
                <a:srgbClr val="002060"/>
              </a:solidFill>
              <a:cs typeface="B Titr" panose="00000700000000000000" pitchFamily="2" charset="-78"/>
            </a:endParaRPr>
          </a:p>
          <a:p>
            <a:pPr marL="285750" lvl="0" indent="-285750" algn="r" rtl="1">
              <a:buFont typeface="Wingdings" panose="05000000000000000000" pitchFamily="2" charset="2"/>
              <a:buChar char="v"/>
            </a:pPr>
            <a:r>
              <a:rPr lang="fa-IR" sz="1400" dirty="0">
                <a:solidFill>
                  <a:srgbClr val="002060"/>
                </a:solidFill>
                <a:cs typeface="B Titr" panose="00000700000000000000" pitchFamily="2" charset="-78"/>
                <a:hlinkClick r:id="rId45" action="ppaction://hlinksldjump"/>
              </a:rPr>
              <a:t>اسم جمع</a:t>
            </a:r>
            <a:endParaRPr lang="fa-IR" sz="1400" dirty="0">
              <a:solidFill>
                <a:srgbClr val="002060"/>
              </a:solidFill>
              <a:cs typeface="B Titr" panose="00000700000000000000" pitchFamily="2" charset="-78"/>
            </a:endParaRPr>
          </a:p>
          <a:p>
            <a:pPr marL="285750" lvl="0" indent="-285750" algn="r" rtl="1">
              <a:buFont typeface="Wingdings" panose="05000000000000000000" pitchFamily="2" charset="2"/>
              <a:buChar char="v"/>
            </a:pPr>
            <a:r>
              <a:rPr lang="fa-IR" sz="1400" dirty="0">
                <a:solidFill>
                  <a:srgbClr val="002060"/>
                </a:solidFill>
                <a:cs typeface="B Titr" panose="00000700000000000000" pitchFamily="2" charset="-78"/>
                <a:hlinkClick r:id="rId46" action="ppaction://hlinksldjump"/>
              </a:rPr>
              <a:t>اسم جنس جمعی</a:t>
            </a:r>
            <a:endParaRPr lang="fa-IR" sz="1400" dirty="0">
              <a:solidFill>
                <a:srgbClr val="002060"/>
              </a:solidFill>
              <a:cs typeface="B Titr" panose="00000700000000000000" pitchFamily="2" charset="-78"/>
              <a:hlinkClick r:id="rId47" action="ppaction://hlinksldjump"/>
            </a:endParaRPr>
          </a:p>
          <a:p>
            <a:pPr marL="285750" lvl="0" indent="-285750" algn="r" rtl="1">
              <a:buFont typeface="Wingdings" panose="05000000000000000000" pitchFamily="2" charset="2"/>
              <a:buChar char="v"/>
            </a:pPr>
            <a:r>
              <a:rPr lang="fa-IR" sz="1400" dirty="0">
                <a:solidFill>
                  <a:srgbClr val="002060"/>
                </a:solidFill>
                <a:cs typeface="B Titr" panose="00000700000000000000" pitchFamily="2" charset="-78"/>
                <a:hlinkClick r:id="rId47" action="ppaction://hlinksldjump"/>
              </a:rPr>
              <a:t>المنسوب</a:t>
            </a:r>
            <a:endParaRPr lang="fa-IR" sz="1400" dirty="0">
              <a:solidFill>
                <a:srgbClr val="002060"/>
              </a:solidFill>
              <a:cs typeface="B Titr" panose="00000700000000000000" pitchFamily="2" charset="-78"/>
            </a:endParaRPr>
          </a:p>
          <a:p>
            <a:pPr marL="285750" lvl="0" indent="-285750" algn="r" rtl="1">
              <a:buFont typeface="Wingdings" panose="05000000000000000000" pitchFamily="2" charset="2"/>
              <a:buChar char="v"/>
            </a:pPr>
            <a:r>
              <a:rPr lang="fa-IR" sz="1400" dirty="0">
                <a:solidFill>
                  <a:srgbClr val="002060"/>
                </a:solidFill>
                <a:cs typeface="B Titr" panose="00000700000000000000" pitchFamily="2" charset="-78"/>
                <a:hlinkClick r:id="rId48" action="ppaction://hlinksldjump"/>
              </a:rPr>
              <a:t>المصغر</a:t>
            </a:r>
            <a:endParaRPr lang="fa-IR" sz="1400" dirty="0">
              <a:solidFill>
                <a:srgbClr val="002060"/>
              </a:solidFill>
              <a:cs typeface="B Titr" panose="00000700000000000000" pitchFamily="2" charset="-78"/>
            </a:endParaRPr>
          </a:p>
          <a:p>
            <a:pPr marL="285750" lvl="0" indent="-285750" algn="r" rtl="1">
              <a:buFont typeface="Wingdings" panose="05000000000000000000" pitchFamily="2" charset="2"/>
              <a:buChar char="v"/>
            </a:pPr>
            <a:r>
              <a:rPr lang="fa-IR" sz="1400" dirty="0">
                <a:solidFill>
                  <a:srgbClr val="002060"/>
                </a:solidFill>
                <a:cs typeface="B Titr" panose="00000700000000000000" pitchFamily="2" charset="-78"/>
                <a:hlinkClick r:id="rId49" action="ppaction://hlinksldjump"/>
              </a:rPr>
              <a:t>قواعد الاعلا الخاصه </a:t>
            </a:r>
            <a:r>
              <a:rPr lang="fa-IR" sz="1400" dirty="0" smtClean="0">
                <a:solidFill>
                  <a:srgbClr val="002060"/>
                </a:solidFill>
                <a:cs typeface="B Titr" panose="00000700000000000000" pitchFamily="2" charset="-78"/>
                <a:hlinkClick r:id="rId49" action="ppaction://hlinksldjump"/>
              </a:rPr>
              <a:t>بالمصغر</a:t>
            </a:r>
            <a:endParaRPr lang="fa-IR" sz="1400" dirty="0" smtClean="0">
              <a:solidFill>
                <a:srgbClr val="002060"/>
              </a:solidFill>
              <a:cs typeface="B Titr" panose="00000700000000000000" pitchFamily="2" charset="-78"/>
            </a:endParaRPr>
          </a:p>
          <a:p>
            <a:pPr marL="285750" lvl="0" indent="-285750" algn="r" rtl="1">
              <a:buFont typeface="Courier New" panose="02070409020205090404" pitchFamily="49" charset="0"/>
              <a:buChar char="o"/>
            </a:pPr>
            <a:endParaRPr lang="fa-IR" sz="1400" dirty="0">
              <a:solidFill>
                <a:srgbClr val="FFFF00"/>
              </a:solidFill>
              <a:cs typeface="B Titr" panose="00000700000000000000" pitchFamily="2" charset="-78"/>
            </a:endParaRPr>
          </a:p>
          <a:p>
            <a:pPr marL="285750" lvl="0" indent="-285750" algn="r" rtl="1">
              <a:buFont typeface="Wingdings" panose="05000000000000000000" pitchFamily="2" charset="2"/>
              <a:buChar char="q"/>
            </a:pPr>
            <a:endParaRPr lang="fa-IR" sz="1400" dirty="0" smtClean="0">
              <a:solidFill>
                <a:srgbClr val="002060"/>
              </a:solidFill>
              <a:cs typeface="B Titr" panose="00000700000000000000" pitchFamily="2" charset="-78"/>
            </a:endParaRPr>
          </a:p>
          <a:p>
            <a:pPr marL="285750" lvl="0" indent="-285750" algn="r" rtl="1">
              <a:buFont typeface="Courier New" panose="02070309020205020404" pitchFamily="49" charset="0"/>
              <a:buChar char="o"/>
            </a:pPr>
            <a:r>
              <a:rPr lang="fa-IR" sz="1400" dirty="0" smtClean="0">
                <a:solidFill>
                  <a:srgbClr val="002060"/>
                </a:solidFill>
                <a:cs typeface="B Titr" panose="00000700000000000000" pitchFamily="2" charset="-78"/>
                <a:hlinkClick r:id="rId50" action="ppaction://hlinksldjump"/>
              </a:rPr>
              <a:t>مقدمه</a:t>
            </a:r>
            <a:endParaRPr lang="fa-IR" sz="1400" dirty="0">
              <a:solidFill>
                <a:srgbClr val="002060"/>
              </a:solidFill>
              <a:cs typeface="B Titr" panose="00000700000000000000" pitchFamily="2" charset="-78"/>
            </a:endParaRPr>
          </a:p>
          <a:p>
            <a:pPr marL="285750" lvl="0" indent="-285750" algn="r" rtl="1">
              <a:buFont typeface="Courier New" panose="02070309020205020404" pitchFamily="49" charset="0"/>
              <a:buChar char="o"/>
            </a:pPr>
            <a:r>
              <a:rPr lang="fa-IR" sz="1400" dirty="0">
                <a:solidFill>
                  <a:srgbClr val="002060"/>
                </a:solidFill>
                <a:cs typeface="B Titr" panose="00000700000000000000" pitchFamily="2" charset="-78"/>
                <a:hlinkClick r:id="rId51" action="ppaction://hlinksldjump"/>
              </a:rPr>
              <a:t>الضمیر</a:t>
            </a:r>
            <a:endParaRPr lang="fa-IR" sz="1400" dirty="0">
              <a:solidFill>
                <a:srgbClr val="002060"/>
              </a:solidFill>
              <a:cs typeface="B Titr" panose="00000700000000000000" pitchFamily="2" charset="-78"/>
            </a:endParaRPr>
          </a:p>
          <a:p>
            <a:pPr marL="285750" lvl="0" indent="-285750" algn="r" rtl="1">
              <a:buFont typeface="Courier New" panose="02070309020205020404" pitchFamily="49" charset="0"/>
              <a:buChar char="o"/>
            </a:pPr>
            <a:r>
              <a:rPr lang="fa-IR" sz="1400" dirty="0">
                <a:solidFill>
                  <a:srgbClr val="002060"/>
                </a:solidFill>
                <a:cs typeface="B Titr" panose="00000700000000000000" pitchFamily="2" charset="-78"/>
                <a:hlinkClick r:id="rId52" action="ppaction://hlinksldjump"/>
              </a:rPr>
              <a:t>اسم الاشاره</a:t>
            </a:r>
            <a:endParaRPr lang="fa-IR" sz="1400" dirty="0">
              <a:solidFill>
                <a:srgbClr val="002060"/>
              </a:solidFill>
              <a:cs typeface="B Titr" panose="00000700000000000000" pitchFamily="2" charset="-78"/>
            </a:endParaRPr>
          </a:p>
          <a:p>
            <a:pPr marL="285750" lvl="0" indent="-285750" algn="r" rtl="1">
              <a:buFont typeface="Courier New" panose="02070309020205020404" pitchFamily="49" charset="0"/>
              <a:buChar char="o"/>
            </a:pPr>
            <a:r>
              <a:rPr lang="fa-IR" sz="1400" dirty="0" smtClean="0">
                <a:solidFill>
                  <a:srgbClr val="002060"/>
                </a:solidFill>
                <a:cs typeface="B Titr" panose="00000700000000000000" pitchFamily="2" charset="-78"/>
                <a:hlinkClick r:id="rId53" action="ppaction://hlinksldjump"/>
              </a:rPr>
              <a:t>الموصول</a:t>
            </a:r>
            <a:endParaRPr lang="fa-IR" sz="1400" dirty="0" smtClean="0">
              <a:solidFill>
                <a:srgbClr val="002060"/>
              </a:solidFill>
              <a:cs typeface="B Titr" panose="00000700000000000000" pitchFamily="2" charset="-78"/>
            </a:endParaRPr>
          </a:p>
          <a:p>
            <a:pPr marL="285750" lvl="0" indent="-285750" algn="r" rtl="1">
              <a:buFont typeface="Wingdings" panose="05000000000000000000" pitchFamily="2" charset="2"/>
              <a:buChar char="Ø"/>
            </a:pPr>
            <a:endParaRPr lang="fa-IR" sz="1400" dirty="0">
              <a:solidFill>
                <a:srgbClr val="FFFF00"/>
              </a:solidFill>
              <a:cs typeface="B Titr" panose="00000700000000000000" pitchFamily="2" charset="-78"/>
            </a:endParaRPr>
          </a:p>
          <a:p>
            <a:pPr marL="285750" lvl="0" indent="-285750" algn="r" rtl="1">
              <a:buFont typeface="Wingdings" panose="05000000000000000000" pitchFamily="2" charset="2"/>
              <a:buChar char="Ø"/>
            </a:pPr>
            <a:endParaRPr lang="fa-IR" sz="1400" dirty="0" smtClean="0">
              <a:solidFill>
                <a:srgbClr val="FFFF00"/>
              </a:solidFill>
              <a:cs typeface="B Titr" panose="00000700000000000000" pitchFamily="2" charset="-78"/>
            </a:endParaRPr>
          </a:p>
          <a:p>
            <a:pPr lvl="0" algn="r" rtl="1"/>
            <a:endParaRPr lang="fa-IR" sz="1400" dirty="0" smtClean="0">
              <a:solidFill>
                <a:srgbClr val="FFFF00"/>
              </a:solidFill>
              <a:cs typeface="B Titr" panose="00000700000000000000" pitchFamily="2" charset="-78"/>
              <a:hlinkClick r:id="rId54" action="ppaction://hlinksldjump"/>
            </a:endParaRPr>
          </a:p>
          <a:p>
            <a:pPr marL="285750" lvl="0" indent="-285750" algn="r" rtl="1">
              <a:buFont typeface="Wingdings" panose="05000000000000000000" pitchFamily="2" charset="2"/>
              <a:buChar char="q"/>
            </a:pPr>
            <a:r>
              <a:rPr lang="fa-IR" sz="1400" dirty="0" smtClean="0">
                <a:solidFill>
                  <a:srgbClr val="002060"/>
                </a:solidFill>
                <a:cs typeface="B Titr" panose="00000700000000000000" pitchFamily="2" charset="-78"/>
                <a:hlinkClick r:id="rId54" action="ppaction://hlinksldjump"/>
              </a:rPr>
              <a:t>نواع </a:t>
            </a:r>
            <a:r>
              <a:rPr lang="fa-IR" sz="1400" dirty="0">
                <a:solidFill>
                  <a:srgbClr val="002060"/>
                </a:solidFill>
                <a:cs typeface="B Titr" panose="00000700000000000000" pitchFamily="2" charset="-78"/>
                <a:hlinkClick r:id="rId54" action="ppaction://hlinksldjump"/>
              </a:rPr>
              <a:t>الاعراب وعلائمه</a:t>
            </a:r>
            <a:endParaRPr lang="fa-IR" sz="1400" dirty="0">
              <a:solidFill>
                <a:srgbClr val="002060"/>
              </a:solidFill>
              <a:cs typeface="B Titr" panose="00000700000000000000" pitchFamily="2" charset="-78"/>
            </a:endParaRPr>
          </a:p>
          <a:p>
            <a:pPr marL="285750" lvl="0" indent="-285750" algn="r" rtl="1">
              <a:buFont typeface="Wingdings" panose="05000000000000000000" pitchFamily="2" charset="2"/>
              <a:buChar char="q"/>
            </a:pPr>
            <a:r>
              <a:rPr lang="fa-IR" sz="1400" dirty="0">
                <a:solidFill>
                  <a:srgbClr val="002060"/>
                </a:solidFill>
                <a:cs typeface="B Titr" panose="00000700000000000000" pitchFamily="2" charset="-78"/>
                <a:hlinkClick r:id="rId55" action="ppaction://hlinksldjump"/>
              </a:rPr>
              <a:t>الاعراب التقدیری</a:t>
            </a:r>
            <a:endParaRPr lang="fa-IR" sz="1400" dirty="0">
              <a:solidFill>
                <a:srgbClr val="002060"/>
              </a:solidFill>
              <a:cs typeface="B Titr" panose="00000700000000000000" pitchFamily="2" charset="-78"/>
            </a:endParaRPr>
          </a:p>
          <a:p>
            <a:pPr marL="285750" lvl="0" indent="-285750" algn="r" rtl="1">
              <a:buFont typeface="Wingdings" panose="05000000000000000000" pitchFamily="2" charset="2"/>
              <a:buChar char="q"/>
            </a:pPr>
            <a:r>
              <a:rPr lang="fa-IR" sz="1400" dirty="0">
                <a:solidFill>
                  <a:srgbClr val="002060"/>
                </a:solidFill>
                <a:cs typeface="B Titr" panose="00000700000000000000" pitchFamily="2" charset="-78"/>
                <a:hlinkClick r:id="rId56" action="ppaction://hlinksldjump"/>
              </a:rPr>
              <a:t>المبنی</a:t>
            </a:r>
            <a:endParaRPr lang="fa-IR" sz="1400" dirty="0">
              <a:solidFill>
                <a:srgbClr val="002060"/>
              </a:solidFill>
              <a:cs typeface="B Titr" panose="00000700000000000000" pitchFamily="2" charset="-78"/>
            </a:endParaRPr>
          </a:p>
          <a:p>
            <a:pPr marL="285750" lvl="0" indent="-285750" algn="r" rtl="1">
              <a:buFont typeface="Wingdings" panose="05000000000000000000" pitchFamily="2" charset="2"/>
              <a:buChar char="q"/>
            </a:pPr>
            <a:r>
              <a:rPr lang="fa-IR" sz="1400" dirty="0">
                <a:solidFill>
                  <a:srgbClr val="002060"/>
                </a:solidFill>
                <a:cs typeface="B Titr" panose="00000700000000000000" pitchFamily="2" charset="-78"/>
                <a:hlinkClick r:id="rId57" action="ppaction://hlinksldjump"/>
              </a:rPr>
              <a:t>اسماء افعال و اصوات</a:t>
            </a:r>
            <a:endParaRPr lang="fa-IR" sz="1400" dirty="0">
              <a:solidFill>
                <a:srgbClr val="002060"/>
              </a:solidFill>
              <a:cs typeface="B Titr" panose="00000700000000000000" pitchFamily="2" charset="-78"/>
            </a:endParaRPr>
          </a:p>
          <a:p>
            <a:pPr marL="285750" lvl="0" indent="-285750" algn="r" rtl="1">
              <a:buFont typeface="Wingdings" panose="05000000000000000000" pitchFamily="2" charset="2"/>
              <a:buChar char="q"/>
            </a:pPr>
            <a:r>
              <a:rPr lang="fa-IR" sz="1400" dirty="0">
                <a:solidFill>
                  <a:srgbClr val="002060"/>
                </a:solidFill>
                <a:cs typeface="B Titr" panose="00000700000000000000" pitchFamily="2" charset="-78"/>
                <a:hlinkClick r:id="rId58" action="ppaction://hlinksldjump"/>
              </a:rPr>
              <a:t>مرکب مزجی</a:t>
            </a:r>
            <a:endParaRPr lang="fa-IR" sz="1400" dirty="0">
              <a:solidFill>
                <a:srgbClr val="002060"/>
              </a:solidFill>
              <a:cs typeface="B Titr" panose="00000700000000000000" pitchFamily="2" charset="-78"/>
            </a:endParaRPr>
          </a:p>
          <a:p>
            <a:pPr marL="285750" lvl="0" indent="-285750" algn="r" rtl="1">
              <a:buFont typeface="Wingdings" panose="05000000000000000000" pitchFamily="2" charset="2"/>
              <a:buChar char="q"/>
            </a:pPr>
            <a:r>
              <a:rPr lang="fa-IR" sz="1400" dirty="0">
                <a:solidFill>
                  <a:srgbClr val="002060"/>
                </a:solidFill>
                <a:cs typeface="B Titr" panose="00000700000000000000" pitchFamily="2" charset="-78"/>
                <a:hlinkClick r:id="rId59" action="ppaction://hlinksldjump"/>
              </a:rPr>
              <a:t>بحث فی العدد</a:t>
            </a:r>
            <a:endParaRPr lang="fa-IR" sz="1400" dirty="0">
              <a:solidFill>
                <a:srgbClr val="002060"/>
              </a:solidFill>
              <a:cs typeface="B Titr" panose="00000700000000000000" pitchFamily="2" charset="-78"/>
            </a:endParaRPr>
          </a:p>
          <a:p>
            <a:pPr marL="285750" lvl="0" indent="-285750" algn="r" rtl="1">
              <a:buFont typeface="Wingdings" panose="05000000000000000000" pitchFamily="2" charset="2"/>
              <a:buChar char="q"/>
            </a:pPr>
            <a:r>
              <a:rPr lang="fa-IR" sz="1400" dirty="0">
                <a:solidFill>
                  <a:srgbClr val="002060"/>
                </a:solidFill>
                <a:cs typeface="B Titr" panose="00000700000000000000" pitchFamily="2" charset="-78"/>
                <a:hlinkClick r:id="rId60" action="ppaction://hlinksldjump"/>
              </a:rPr>
              <a:t>غیرمنصرف</a:t>
            </a:r>
            <a:endParaRPr lang="fa-IR" sz="1400" dirty="0">
              <a:solidFill>
                <a:srgbClr val="002060"/>
              </a:solidFill>
              <a:cs typeface="B Titr" panose="00000700000000000000" pitchFamily="2" charset="-78"/>
            </a:endParaRPr>
          </a:p>
          <a:p>
            <a:pPr marL="285750" lvl="0" indent="-285750" algn="r" rtl="1">
              <a:buFont typeface="Wingdings" panose="05000000000000000000" pitchFamily="2" charset="2"/>
              <a:buChar char="Ø"/>
            </a:pPr>
            <a:endParaRPr lang="fa-IR" sz="1400" dirty="0">
              <a:solidFill>
                <a:srgbClr val="FFFF00"/>
              </a:solidFill>
              <a:cs typeface="B Titr" panose="00000700000000000000" pitchFamily="2" charset="-78"/>
            </a:endParaRPr>
          </a:p>
          <a:p>
            <a:pPr marL="285750" lvl="0" indent="-285750" algn="r" rtl="1">
              <a:buFont typeface="Courier New" panose="02070409020205090404" pitchFamily="49" charset="0"/>
              <a:buChar char="o"/>
            </a:pPr>
            <a:endParaRPr lang="fa-IR" sz="1400" dirty="0" smtClean="0">
              <a:solidFill>
                <a:srgbClr val="FFFF00"/>
              </a:solidFill>
              <a:cs typeface="B Titr" panose="00000700000000000000" pitchFamily="2" charset="-78"/>
            </a:endParaRPr>
          </a:p>
          <a:p>
            <a:pPr marL="285750" lvl="0" indent="-285750" algn="r" rtl="1">
              <a:buFont typeface="Courier New" panose="02070409020205090404" pitchFamily="49" charset="0"/>
              <a:buChar char="o"/>
            </a:pPr>
            <a:endParaRPr lang="fa-IR" sz="1400" dirty="0">
              <a:solidFill>
                <a:srgbClr val="FFFF00"/>
              </a:solidFill>
              <a:cs typeface="B Titr" panose="00000700000000000000" pitchFamily="2" charset="-78"/>
            </a:endParaRPr>
          </a:p>
        </p:txBody>
      </p:sp>
      <p:sp>
        <p:nvSpPr>
          <p:cNvPr id="2" name="Rectangle: Rounded Corners 1">
            <a:extLst>
              <a:ext uri="{FF2B5EF4-FFF2-40B4-BE49-F238E27FC236}">
                <a16:creationId xmlns="" xmlns:a16="http://schemas.microsoft.com/office/drawing/2014/main" id="{67C64439-49BD-4A78-ADC2-A168F32D14A5}"/>
              </a:ext>
            </a:extLst>
          </p:cNvPr>
          <p:cNvSpPr/>
          <p:nvPr/>
        </p:nvSpPr>
        <p:spPr>
          <a:xfrm>
            <a:off x="180875" y="3328772"/>
            <a:ext cx="3240000" cy="3600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lvl="0" algn="r" rtl="1"/>
            <a:r>
              <a:rPr lang="fa-IR" dirty="0">
                <a:solidFill>
                  <a:prstClr val="white"/>
                </a:solidFill>
                <a:cs typeface="B Titr" panose="00000700000000000000" pitchFamily="2" charset="-78"/>
                <a:hlinkClick r:id="rId61" action="ppaction://hlinksldjump"/>
              </a:rPr>
              <a:t>المحث الخامس :المعرفه والنکره</a:t>
            </a:r>
            <a:endParaRPr lang="fa-IR" dirty="0">
              <a:solidFill>
                <a:prstClr val="white"/>
              </a:solidFill>
              <a:cs typeface="B Titr" panose="00000700000000000000" pitchFamily="2" charset="-78"/>
            </a:endParaRPr>
          </a:p>
        </p:txBody>
      </p:sp>
      <p:sp>
        <p:nvSpPr>
          <p:cNvPr id="10" name="Rectangle: Rounded Corners 9">
            <a:extLst>
              <a:ext uri="{FF2B5EF4-FFF2-40B4-BE49-F238E27FC236}">
                <a16:creationId xmlns="" xmlns:a16="http://schemas.microsoft.com/office/drawing/2014/main" id="{C7C54558-8197-488D-88F3-DEF703632F03}"/>
              </a:ext>
            </a:extLst>
          </p:cNvPr>
          <p:cNvSpPr/>
          <p:nvPr/>
        </p:nvSpPr>
        <p:spPr>
          <a:xfrm>
            <a:off x="4320000" y="4206122"/>
            <a:ext cx="3240000" cy="3600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lvl="0" algn="r" rtl="1"/>
            <a:r>
              <a:rPr lang="fa-IR" sz="1400" dirty="0">
                <a:solidFill>
                  <a:prstClr val="black"/>
                </a:solidFill>
                <a:cs typeface="B Titr" panose="00000700000000000000" pitchFamily="2" charset="-78"/>
                <a:hlinkClick r:id="rId62" action="ppaction://hlinksldjump"/>
              </a:rPr>
              <a:t>المبحث الثالث: المذکر و المؤنث</a:t>
            </a:r>
            <a:endParaRPr lang="fa-IR" sz="1400" dirty="0">
              <a:solidFill>
                <a:prstClr val="black"/>
              </a:solidFill>
              <a:cs typeface="B Titr" panose="00000700000000000000" pitchFamily="2" charset="-78"/>
            </a:endParaRPr>
          </a:p>
        </p:txBody>
      </p:sp>
      <p:sp>
        <p:nvSpPr>
          <p:cNvPr id="13" name="Rectangle: Rounded Corners 12">
            <a:extLst>
              <a:ext uri="{FF2B5EF4-FFF2-40B4-BE49-F238E27FC236}">
                <a16:creationId xmlns="" xmlns:a16="http://schemas.microsoft.com/office/drawing/2014/main" id="{26A3F6C6-7BDE-4B19-AD52-7E9EEF8DCA77}"/>
              </a:ext>
            </a:extLst>
          </p:cNvPr>
          <p:cNvSpPr/>
          <p:nvPr/>
        </p:nvSpPr>
        <p:spPr>
          <a:xfrm>
            <a:off x="0" y="28576"/>
            <a:ext cx="12148961" cy="494785"/>
          </a:xfrm>
          <a:prstGeom prst="roundRect">
            <a:avLst/>
          </a:prstGeom>
          <a:ln w="57150">
            <a:solidFill>
              <a:srgbClr val="FFFF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1" anchor="ctr"/>
          <a:lstStyle/>
          <a:p>
            <a:pPr rtl="1"/>
            <a:r>
              <a:rPr lang="fa-IR" sz="2000" dirty="0" smtClean="0">
                <a:cs typeface="B Titr" panose="00000700000000000000" pitchFamily="2" charset="-78"/>
              </a:rPr>
              <a:t>فهرست</a:t>
            </a:r>
            <a:r>
              <a:rPr lang="fa-IR" sz="1600" b="1" dirty="0" smtClean="0">
                <a:cs typeface="B Badr" panose="00000400000000000000" pitchFamily="2" charset="-78"/>
              </a:rPr>
              <a:t>(لینک </a:t>
            </a:r>
            <a:r>
              <a:rPr lang="fa-IR" sz="1600" b="1" dirty="0">
                <a:cs typeface="B Badr" panose="00000400000000000000" pitchFamily="2" charset="-78"/>
              </a:rPr>
              <a:t>شده</a:t>
            </a:r>
            <a:r>
              <a:rPr lang="fa-IR" sz="1600" b="1" dirty="0" smtClean="0">
                <a:cs typeface="B Badr" panose="00000400000000000000" pitchFamily="2" charset="-78"/>
              </a:rPr>
              <a:t>)</a:t>
            </a:r>
            <a:r>
              <a:rPr lang="fa-IR" sz="2000" dirty="0">
                <a:solidFill>
                  <a:schemeClr val="tx1"/>
                </a:solidFill>
                <a:cs typeface="B Titr" panose="00000700000000000000" pitchFamily="2" charset="-78"/>
              </a:rPr>
              <a:t> بخش </a:t>
            </a:r>
            <a:r>
              <a:rPr lang="fa-IR" sz="2000" dirty="0" smtClean="0">
                <a:solidFill>
                  <a:schemeClr val="tx1"/>
                </a:solidFill>
                <a:cs typeface="B Titr" panose="00000700000000000000" pitchFamily="2" charset="-78"/>
              </a:rPr>
              <a:t>دوم صرف ساده(</a:t>
            </a:r>
            <a:r>
              <a:rPr lang="fa-IR" sz="2000" dirty="0">
                <a:solidFill>
                  <a:schemeClr val="tx1"/>
                </a:solidFill>
                <a:cs typeface="B Titr" panose="00000700000000000000" pitchFamily="2" charset="-78"/>
              </a:rPr>
              <a:t>-عربی </a:t>
            </a:r>
            <a:r>
              <a:rPr lang="fa-IR" b="1" dirty="0" smtClean="0">
                <a:solidFill>
                  <a:schemeClr val="tx1"/>
                </a:solidFill>
                <a:cs typeface="B Titr" panose="00000700000000000000" pitchFamily="2" charset="-78"/>
              </a:rPr>
              <a:t>)</a:t>
            </a:r>
            <a:r>
              <a:rPr lang="fa-IR" b="1" dirty="0" smtClean="0">
                <a:solidFill>
                  <a:schemeClr val="tx1"/>
                </a:solidFill>
                <a:cs typeface="B Badr" panose="00000400000000000000" pitchFamily="2" charset="-78"/>
              </a:rPr>
              <a:t>  (با کلیک بر روی هرفهرست به همان صفحه منتقل میشوید)</a:t>
            </a:r>
            <a:endParaRPr lang="fa-IR" b="1" dirty="0">
              <a:cs typeface="B Badr" panose="00000400000000000000" pitchFamily="2" charset="-78"/>
            </a:endParaRPr>
          </a:p>
        </p:txBody>
      </p:sp>
      <p:sp>
        <p:nvSpPr>
          <p:cNvPr id="14" name="Rectangle: Rounded Corners 13">
            <a:extLst>
              <a:ext uri="{FF2B5EF4-FFF2-40B4-BE49-F238E27FC236}">
                <a16:creationId xmlns="" xmlns:a16="http://schemas.microsoft.com/office/drawing/2014/main" id="{CCACB029-EBEF-4541-B937-B43227813EDD}"/>
              </a:ext>
            </a:extLst>
          </p:cNvPr>
          <p:cNvSpPr/>
          <p:nvPr/>
        </p:nvSpPr>
        <p:spPr>
          <a:xfrm>
            <a:off x="8640000" y="3478843"/>
            <a:ext cx="3240000" cy="3600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lvl="0" algn="ctr" rtl="1"/>
            <a:r>
              <a:rPr lang="fa-IR" dirty="0">
                <a:solidFill>
                  <a:srgbClr val="FF0000"/>
                </a:solidFill>
                <a:cs typeface="B Titr" panose="00000700000000000000" pitchFamily="2" charset="-78"/>
                <a:hlinkClick r:id="rId63" action="ppaction://hlinksldjump"/>
              </a:rPr>
              <a:t>مبحث الاول : المصدر وغیرُالمصدر</a:t>
            </a:r>
            <a:endParaRPr lang="fa-IR" dirty="0">
              <a:solidFill>
                <a:srgbClr val="FF0000"/>
              </a:solidFill>
              <a:cs typeface="B Titr" panose="00000700000000000000" pitchFamily="2" charset="-78"/>
            </a:endParaRPr>
          </a:p>
        </p:txBody>
      </p:sp>
      <p:sp>
        <p:nvSpPr>
          <p:cNvPr id="15" name="Rectangle: Rounded Corners 14">
            <a:extLst>
              <a:ext uri="{FF2B5EF4-FFF2-40B4-BE49-F238E27FC236}">
                <a16:creationId xmlns="" xmlns:a16="http://schemas.microsoft.com/office/drawing/2014/main" id="{4C5378B8-F8F6-40DF-A5DE-F8B838BFEF38}"/>
              </a:ext>
            </a:extLst>
          </p:cNvPr>
          <p:cNvSpPr/>
          <p:nvPr/>
        </p:nvSpPr>
        <p:spPr>
          <a:xfrm>
            <a:off x="8640000" y="613644"/>
            <a:ext cx="3240000" cy="3600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lvl="0" algn="ctr" rtl="1"/>
            <a:r>
              <a:rPr lang="fa-IR" sz="2400" dirty="0">
                <a:solidFill>
                  <a:srgbClr val="0070C0"/>
                </a:solidFill>
                <a:cs typeface="B Titr" panose="00000700000000000000" pitchFamily="2" charset="-78"/>
                <a:hlinkClick r:id="rId64" action="ppaction://hlinksldjump"/>
              </a:rPr>
              <a:t>مقدمه</a:t>
            </a:r>
            <a:endParaRPr lang="fa-IR" sz="2400" dirty="0">
              <a:solidFill>
                <a:srgbClr val="0070C0"/>
              </a:solidFill>
              <a:cs typeface="B Titr" panose="00000700000000000000" pitchFamily="2" charset="-78"/>
            </a:endParaRPr>
          </a:p>
        </p:txBody>
      </p:sp>
      <p:sp>
        <p:nvSpPr>
          <p:cNvPr id="17" name="Rectangle: Rounded Corners 16">
            <a:extLst>
              <a:ext uri="{FF2B5EF4-FFF2-40B4-BE49-F238E27FC236}">
                <a16:creationId xmlns="" xmlns:a16="http://schemas.microsoft.com/office/drawing/2014/main" id="{F5388C8B-A151-411C-8A85-0B9B81F4C1BA}"/>
              </a:ext>
            </a:extLst>
          </p:cNvPr>
          <p:cNvSpPr/>
          <p:nvPr/>
        </p:nvSpPr>
        <p:spPr>
          <a:xfrm>
            <a:off x="180875" y="4671340"/>
            <a:ext cx="3240000" cy="3600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lvl="0" algn="ctr" rtl="1"/>
            <a:r>
              <a:rPr lang="fa-IR" dirty="0">
                <a:solidFill>
                  <a:prstClr val="black"/>
                </a:solidFill>
                <a:cs typeface="B Titr" panose="00000700000000000000" pitchFamily="2" charset="-78"/>
                <a:hlinkClick r:id="rId65" action="ppaction://hlinksldjump"/>
              </a:rPr>
              <a:t>المبحث السادس:المعرب والمبنی</a:t>
            </a:r>
            <a:endParaRPr lang="fa-IR" dirty="0">
              <a:solidFill>
                <a:prstClr val="black"/>
              </a:solidFill>
              <a:cs typeface="B Titr" panose="00000700000000000000" pitchFamily="2" charset="-78"/>
            </a:endParaRPr>
          </a:p>
        </p:txBody>
      </p:sp>
      <p:sp>
        <p:nvSpPr>
          <p:cNvPr id="18" name="Rectangle: Rounded Corners 17">
            <a:extLst>
              <a:ext uri="{FF2B5EF4-FFF2-40B4-BE49-F238E27FC236}">
                <a16:creationId xmlns="" xmlns:a16="http://schemas.microsoft.com/office/drawing/2014/main" id="{6439DB13-D443-4A88-B188-994102ED7EEB}"/>
              </a:ext>
            </a:extLst>
          </p:cNvPr>
          <p:cNvSpPr/>
          <p:nvPr/>
        </p:nvSpPr>
        <p:spPr>
          <a:xfrm>
            <a:off x="4206938" y="632147"/>
            <a:ext cx="3240000" cy="3600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lvl="0" algn="r" rtl="1"/>
            <a:r>
              <a:rPr lang="fa-IR" sz="1400" dirty="0">
                <a:solidFill>
                  <a:prstClr val="black"/>
                </a:solidFill>
                <a:cs typeface="B Titr" panose="00000700000000000000" pitchFamily="2" charset="-78"/>
                <a:hlinkClick r:id="rId22" action="ppaction://hlinksldjump"/>
              </a:rPr>
              <a:t>المبحث الثانی: الجامد والمشتق</a:t>
            </a:r>
            <a:endParaRPr lang="fa-IR" sz="1400" dirty="0">
              <a:solidFill>
                <a:prstClr val="black"/>
              </a:solidFill>
              <a:cs typeface="B Titr" panose="00000700000000000000" pitchFamily="2" charset="-78"/>
            </a:endParaRPr>
          </a:p>
        </p:txBody>
      </p:sp>
      <p:sp>
        <p:nvSpPr>
          <p:cNvPr id="19" name="Rectangle: Rounded Corners 18">
            <a:extLst>
              <a:ext uri="{FF2B5EF4-FFF2-40B4-BE49-F238E27FC236}">
                <a16:creationId xmlns="" xmlns:a16="http://schemas.microsoft.com/office/drawing/2014/main" id="{E579E0D1-1F51-4DFE-8680-9641277498EF}"/>
              </a:ext>
            </a:extLst>
          </p:cNvPr>
          <p:cNvSpPr/>
          <p:nvPr/>
        </p:nvSpPr>
        <p:spPr>
          <a:xfrm>
            <a:off x="180875" y="627225"/>
            <a:ext cx="3240000" cy="3600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lvl="0" algn="r" rtl="1"/>
            <a:r>
              <a:rPr lang="fa-IR" sz="1600" b="1" dirty="0">
                <a:solidFill>
                  <a:prstClr val="black"/>
                </a:solidFill>
                <a:cs typeface="B Titr" panose="00000700000000000000" pitchFamily="2" charset="-78"/>
                <a:hlinkClick r:id="rId66" action="ppaction://hlinksldjump"/>
              </a:rPr>
              <a:t>المبحث الرابع : المتصرف وغیرالمتصرف</a:t>
            </a:r>
            <a:endParaRPr lang="fa-IR" sz="1600" b="1" dirty="0">
              <a:solidFill>
                <a:prstClr val="black"/>
              </a:solidFill>
              <a:cs typeface="B Titr" panose="00000700000000000000" pitchFamily="2" charset="-78"/>
            </a:endParaRPr>
          </a:p>
        </p:txBody>
      </p:sp>
    </p:spTree>
    <p:extLst>
      <p:ext uri="{BB962C8B-B14F-4D97-AF65-F5344CB8AC3E}">
        <p14:creationId xmlns:p14="http://schemas.microsoft.com/office/powerpoint/2010/main" val="36240099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xmlns="" id="{CD17537D-727E-4588-9420-3937B849AB90}"/>
              </a:ext>
            </a:extLst>
          </p:cNvPr>
          <p:cNvSpPr/>
          <p:nvPr/>
        </p:nvSpPr>
        <p:spPr>
          <a:xfrm>
            <a:off x="10752000" y="2691635"/>
            <a:ext cx="1440000" cy="1332000"/>
          </a:xfrm>
          <a:prstGeom prst="flowChartConnector">
            <a:avLst/>
          </a:prstGeom>
          <a:gradFill flip="none" rotWithShape="1">
            <a:gsLst>
              <a:gs pos="0">
                <a:srgbClr val="FFFF00"/>
              </a:gs>
              <a:gs pos="100000">
                <a:srgbClr val="4FD1FF"/>
              </a:gs>
            </a:gsLst>
            <a:lin ang="2700000" scaled="1"/>
            <a:tileRect/>
          </a:gradFill>
          <a:ln w="76200">
            <a:solidFill>
              <a:srgbClr val="FFFF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2200" u="sng" dirty="0">
                <a:solidFill>
                  <a:srgbClr val="2C2C2C"/>
                </a:solidFill>
                <a:cs typeface="B Titr" panose="00000700000000000000" pitchFamily="2" charset="-78"/>
              </a:rPr>
              <a:t>قاعده 6</a:t>
            </a:r>
          </a:p>
        </p:txBody>
      </p:sp>
      <p:sp>
        <p:nvSpPr>
          <p:cNvPr id="4" name="Flowchart: Connector 3">
            <a:extLst>
              <a:ext uri="{FF2B5EF4-FFF2-40B4-BE49-F238E27FC236}">
                <a16:creationId xmlns:a16="http://schemas.microsoft.com/office/drawing/2014/main" xmlns="" id="{1F5F6A47-F0CB-4C63-9003-34BAE6A99C6B}"/>
              </a:ext>
            </a:extLst>
          </p:cNvPr>
          <p:cNvSpPr/>
          <p:nvPr/>
        </p:nvSpPr>
        <p:spPr>
          <a:xfrm>
            <a:off x="9340909" y="2707224"/>
            <a:ext cx="1278288" cy="1333442"/>
          </a:xfrm>
          <a:prstGeom prst="flowChartConnector">
            <a:avLst/>
          </a:prstGeom>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dirty="0">
                <a:solidFill>
                  <a:srgbClr val="08CC78">
                    <a:lumMod val="50000"/>
                  </a:srgbClr>
                </a:solidFill>
                <a:cs typeface="B Titr" panose="00000700000000000000" pitchFamily="2" charset="-78"/>
              </a:rPr>
              <a:t>واو</a:t>
            </a:r>
            <a:endParaRPr lang="fa-IR" dirty="0">
              <a:solidFill>
                <a:srgbClr val="08CC78">
                  <a:lumMod val="50000"/>
                </a:srgbClr>
              </a:solidFill>
              <a:cs typeface="B Titr" panose="00000700000000000000" pitchFamily="2" charset="-78"/>
            </a:endParaRPr>
          </a:p>
        </p:txBody>
      </p:sp>
      <p:sp>
        <p:nvSpPr>
          <p:cNvPr id="36" name="Plaque 35">
            <a:extLst>
              <a:ext uri="{FF2B5EF4-FFF2-40B4-BE49-F238E27FC236}">
                <a16:creationId xmlns:a16="http://schemas.microsoft.com/office/drawing/2014/main" xmlns="" id="{67EACE4E-DA20-446B-B34F-69D9D008390F}"/>
              </a:ext>
            </a:extLst>
          </p:cNvPr>
          <p:cNvSpPr/>
          <p:nvPr/>
        </p:nvSpPr>
        <p:spPr>
          <a:xfrm>
            <a:off x="5899841" y="2749094"/>
            <a:ext cx="1416890" cy="1168937"/>
          </a:xfrm>
          <a:prstGeom prst="plaque">
            <a:avLst/>
          </a:prstGeom>
          <a:gradFill flip="none" rotWithShape="1">
            <a:gsLst>
              <a:gs pos="0">
                <a:schemeClr val="bg2">
                  <a:tint val="90000"/>
                  <a:satMod val="92000"/>
                  <a:lumMod val="120000"/>
                </a:schemeClr>
              </a:gs>
              <a:gs pos="100000">
                <a:srgbClr val="2DFF8C"/>
              </a:gs>
            </a:gsLst>
            <a:lin ang="2700000" scaled="1"/>
            <a:tileRect/>
          </a:gradFill>
          <a:ln w="38100"/>
        </p:spPr>
        <p:style>
          <a:lnRef idx="2">
            <a:schemeClr val="accent1"/>
          </a:lnRef>
          <a:fillRef idx="1">
            <a:schemeClr val="lt1"/>
          </a:fillRef>
          <a:effectRef idx="0">
            <a:schemeClr val="accent1"/>
          </a:effectRef>
          <a:fontRef idx="minor">
            <a:schemeClr val="dk1"/>
          </a:fontRef>
        </p:style>
        <p:txBody>
          <a:bodyPr rtlCol="1" anchor="t"/>
          <a:lstStyle/>
          <a:p>
            <a:pPr algn="ctr" rtl="1"/>
            <a:r>
              <a:rPr lang="fa-IR" sz="2400" dirty="0">
                <a:solidFill>
                  <a:srgbClr val="FF0000"/>
                </a:solidFill>
                <a:cs typeface="B Titr" panose="00000700000000000000" pitchFamily="2" charset="-78"/>
              </a:rPr>
              <a:t>واو</a:t>
            </a:r>
            <a:r>
              <a:rPr lang="fa-IR" sz="2400" dirty="0">
                <a:solidFill>
                  <a:srgbClr val="2C2C2C"/>
                </a:solidFill>
                <a:cs typeface="B Titr" panose="00000700000000000000" pitchFamily="2" charset="-78"/>
              </a:rPr>
              <a:t> </a:t>
            </a:r>
            <a:r>
              <a:rPr lang="fa-IR" sz="2400" dirty="0">
                <a:solidFill>
                  <a:srgbClr val="002060"/>
                </a:solidFill>
                <a:cs typeface="B Titr" panose="00000700000000000000" pitchFamily="2" charset="-78"/>
              </a:rPr>
              <a:t>قلب </a:t>
            </a:r>
          </a:p>
          <a:p>
            <a:pPr algn="ctr" rtl="1"/>
            <a:r>
              <a:rPr lang="fa-IR" sz="2400" dirty="0">
                <a:solidFill>
                  <a:srgbClr val="2C2C2C"/>
                </a:solidFill>
                <a:cs typeface="B Titr" panose="00000700000000000000" pitchFamily="2" charset="-78"/>
              </a:rPr>
              <a:t>به </a:t>
            </a:r>
            <a:r>
              <a:rPr lang="fa-IR" sz="2400" dirty="0">
                <a:solidFill>
                  <a:srgbClr val="0070C0"/>
                </a:solidFill>
                <a:cs typeface="B Titr" panose="00000700000000000000" pitchFamily="2" charset="-78"/>
              </a:rPr>
              <a:t>یاء</a:t>
            </a:r>
            <a:r>
              <a:rPr lang="fa-IR" dirty="0">
                <a:solidFill>
                  <a:srgbClr val="2C2C2C"/>
                </a:solidFill>
                <a:cs typeface="B Titr" panose="00000700000000000000" pitchFamily="2" charset="-78"/>
              </a:rPr>
              <a:t> </a:t>
            </a:r>
            <a:r>
              <a:rPr lang="fa-IR" sz="1600" dirty="0">
                <a:solidFill>
                  <a:srgbClr val="002060"/>
                </a:solidFill>
                <a:cs typeface="B Badr" panose="00000400000000000000" pitchFamily="2" charset="-78"/>
              </a:rPr>
              <a:t>می شود</a:t>
            </a:r>
            <a:endParaRPr lang="fa-IR" sz="2400" dirty="0">
              <a:solidFill>
                <a:srgbClr val="002060"/>
              </a:solidFill>
              <a:cs typeface="B Badr" panose="00000400000000000000" pitchFamily="2" charset="-78"/>
            </a:endParaRPr>
          </a:p>
        </p:txBody>
      </p:sp>
      <p:sp>
        <p:nvSpPr>
          <p:cNvPr id="14" name="Plaque 13">
            <a:extLst>
              <a:ext uri="{FF2B5EF4-FFF2-40B4-BE49-F238E27FC236}">
                <a16:creationId xmlns:a16="http://schemas.microsoft.com/office/drawing/2014/main" xmlns="" id="{0F8D1DFD-2753-45F8-9145-093241505212}"/>
              </a:ext>
            </a:extLst>
          </p:cNvPr>
          <p:cNvSpPr/>
          <p:nvPr/>
        </p:nvSpPr>
        <p:spPr>
          <a:xfrm>
            <a:off x="7709629" y="1686704"/>
            <a:ext cx="1692000" cy="720000"/>
          </a:xfrm>
          <a:prstGeom prst="plaque">
            <a:avLst/>
          </a:prstGeom>
          <a:gradFill flip="none" rotWithShape="1">
            <a:gsLst>
              <a:gs pos="0">
                <a:srgbClr val="2DFF8C"/>
              </a:gs>
              <a:gs pos="100000">
                <a:srgbClr val="FFFF00"/>
              </a:gs>
            </a:gsLst>
            <a:lin ang="5400000" scaled="1"/>
            <a:tileRect/>
          </a:gradFill>
          <a:ln>
            <a:solidFill>
              <a:srgbClr val="00B050"/>
            </a:solidFill>
          </a:ln>
        </p:spPr>
        <p:style>
          <a:lnRef idx="2">
            <a:schemeClr val="dk1"/>
          </a:lnRef>
          <a:fillRef idx="1">
            <a:schemeClr val="lt1"/>
          </a:fillRef>
          <a:effectRef idx="0">
            <a:schemeClr val="dk1"/>
          </a:effectRef>
          <a:fontRef idx="minor">
            <a:schemeClr val="dk1"/>
          </a:fontRef>
        </p:style>
        <p:txBody>
          <a:bodyPr rtlCol="1" anchor="ctr"/>
          <a:lstStyle/>
          <a:p>
            <a:pPr algn="ctr" rtl="1"/>
            <a:r>
              <a:rPr lang="fa-IR" sz="2400" dirty="0">
                <a:solidFill>
                  <a:srgbClr val="002060"/>
                </a:solidFill>
                <a:cs typeface="B Titr" panose="00000700000000000000" pitchFamily="2" charset="-78"/>
              </a:rPr>
              <a:t>بعد از کسره</a:t>
            </a:r>
          </a:p>
        </p:txBody>
      </p:sp>
      <p:sp>
        <p:nvSpPr>
          <p:cNvPr id="18" name="Plaque 17">
            <a:extLst>
              <a:ext uri="{FF2B5EF4-FFF2-40B4-BE49-F238E27FC236}">
                <a16:creationId xmlns:a16="http://schemas.microsoft.com/office/drawing/2014/main" xmlns="" id="{7BCB62C4-94F2-4E57-8945-F1553BD1AAA0}"/>
              </a:ext>
            </a:extLst>
          </p:cNvPr>
          <p:cNvSpPr/>
          <p:nvPr/>
        </p:nvSpPr>
        <p:spPr>
          <a:xfrm>
            <a:off x="7709629" y="4383521"/>
            <a:ext cx="1692000" cy="720000"/>
          </a:xfrm>
          <a:prstGeom prst="plaque">
            <a:avLst/>
          </a:prstGeom>
          <a:gradFill flip="none" rotWithShape="1">
            <a:gsLst>
              <a:gs pos="0">
                <a:srgbClr val="2DFF8C"/>
              </a:gs>
              <a:gs pos="100000">
                <a:srgbClr val="FFFF00"/>
              </a:gs>
            </a:gsLst>
            <a:lin ang="5400000" scaled="1"/>
            <a:tileRect/>
          </a:gradFill>
          <a:ln>
            <a:solidFill>
              <a:srgbClr val="00B050"/>
            </a:solidFill>
          </a:ln>
        </p:spPr>
        <p:style>
          <a:lnRef idx="2">
            <a:schemeClr val="dk1"/>
          </a:lnRef>
          <a:fillRef idx="1">
            <a:schemeClr val="lt1"/>
          </a:fillRef>
          <a:effectRef idx="0">
            <a:schemeClr val="dk1"/>
          </a:effectRef>
          <a:fontRef idx="minor">
            <a:schemeClr val="dk1"/>
          </a:fontRef>
        </p:style>
        <p:txBody>
          <a:bodyPr rtlCol="1" anchor="t"/>
          <a:lstStyle/>
          <a:p>
            <a:pPr algn="ctr" rtl="1"/>
            <a:r>
              <a:rPr lang="fa-IR" sz="2400" dirty="0">
                <a:solidFill>
                  <a:srgbClr val="002060"/>
                </a:solidFill>
                <a:cs typeface="B Titr" panose="00000700000000000000" pitchFamily="2" charset="-78"/>
              </a:rPr>
              <a:t>و قبل از الف</a:t>
            </a:r>
          </a:p>
        </p:txBody>
      </p:sp>
      <p:sp>
        <p:nvSpPr>
          <p:cNvPr id="15" name="Arrow: Left 14">
            <a:extLst>
              <a:ext uri="{FF2B5EF4-FFF2-40B4-BE49-F238E27FC236}">
                <a16:creationId xmlns:a16="http://schemas.microsoft.com/office/drawing/2014/main" xmlns="" id="{91B0EA36-5E90-412B-8B67-2A8CEA9B6B03}"/>
              </a:ext>
            </a:extLst>
          </p:cNvPr>
          <p:cNvSpPr/>
          <p:nvPr/>
        </p:nvSpPr>
        <p:spPr>
          <a:xfrm>
            <a:off x="4243423" y="2921698"/>
            <a:ext cx="1492888" cy="939129"/>
          </a:xfrm>
          <a:prstGeom prst="leftArrow">
            <a:avLst/>
          </a:prstGeom>
          <a:noFill/>
          <a:ln w="28575">
            <a:solidFill>
              <a:srgbClr val="7030A0"/>
            </a:solidFill>
          </a:ln>
        </p:spPr>
        <p:style>
          <a:lnRef idx="2">
            <a:schemeClr val="dk1"/>
          </a:lnRef>
          <a:fillRef idx="1">
            <a:schemeClr val="lt1"/>
          </a:fillRef>
          <a:effectRef idx="0">
            <a:schemeClr val="dk1"/>
          </a:effectRef>
          <a:fontRef idx="minor">
            <a:schemeClr val="dk1"/>
          </a:fontRef>
        </p:style>
        <p:txBody>
          <a:bodyPr rtlCol="1" anchor="ctr"/>
          <a:lstStyle/>
          <a:p>
            <a:pPr algn="ctr"/>
            <a:r>
              <a:rPr lang="fa-IR" sz="2400" dirty="0">
                <a:solidFill>
                  <a:srgbClr val="FFFF00"/>
                </a:solidFill>
                <a:cs typeface="B Titr" panose="00000700000000000000" pitchFamily="2" charset="-78"/>
              </a:rPr>
              <a:t>در دو جا</a:t>
            </a:r>
          </a:p>
        </p:txBody>
      </p:sp>
      <p:sp>
        <p:nvSpPr>
          <p:cNvPr id="3" name="Right Brace 2">
            <a:extLst>
              <a:ext uri="{FF2B5EF4-FFF2-40B4-BE49-F238E27FC236}">
                <a16:creationId xmlns:a16="http://schemas.microsoft.com/office/drawing/2014/main" xmlns="" id="{D69E4972-DCB7-40BF-A596-CBF22EE40319}"/>
              </a:ext>
            </a:extLst>
          </p:cNvPr>
          <p:cNvSpPr/>
          <p:nvPr/>
        </p:nvSpPr>
        <p:spPr>
          <a:xfrm>
            <a:off x="3405605" y="628650"/>
            <a:ext cx="813297" cy="5600700"/>
          </a:xfrm>
          <a:prstGeom prst="rightBrace">
            <a:avLst>
              <a:gd name="adj1" fmla="val 42073"/>
              <a:gd name="adj2" fmla="val 50000"/>
            </a:avLst>
          </a:prstGeom>
          <a:ln w="57150">
            <a:solidFill>
              <a:schemeClr val="accent2">
                <a:lumMod val="50000"/>
              </a:schemeClr>
            </a:solidFill>
          </a:ln>
        </p:spPr>
        <p:style>
          <a:lnRef idx="2">
            <a:schemeClr val="accent3"/>
          </a:lnRef>
          <a:fillRef idx="0">
            <a:schemeClr val="accent3"/>
          </a:fillRef>
          <a:effectRef idx="1">
            <a:schemeClr val="accent3"/>
          </a:effectRef>
          <a:fontRef idx="minor">
            <a:schemeClr val="tx1"/>
          </a:fontRef>
        </p:style>
        <p:txBody>
          <a:bodyPr rtlCol="1" anchor="ctr"/>
          <a:lstStyle/>
          <a:p>
            <a:pPr algn="ctr"/>
            <a:endParaRPr lang="fa-IR">
              <a:solidFill>
                <a:srgbClr val="FFFFFF"/>
              </a:solidFill>
            </a:endParaRPr>
          </a:p>
        </p:txBody>
      </p:sp>
      <p:sp>
        <p:nvSpPr>
          <p:cNvPr id="7" name="Rectangle: Rounded Corners 6">
            <a:extLst>
              <a:ext uri="{FF2B5EF4-FFF2-40B4-BE49-F238E27FC236}">
                <a16:creationId xmlns:a16="http://schemas.microsoft.com/office/drawing/2014/main" xmlns="" id="{FAE35E91-B007-450F-B193-47CE44EB5DBC}"/>
              </a:ext>
            </a:extLst>
          </p:cNvPr>
          <p:cNvSpPr/>
          <p:nvPr/>
        </p:nvSpPr>
        <p:spPr>
          <a:xfrm>
            <a:off x="187992" y="810093"/>
            <a:ext cx="3420000" cy="720000"/>
          </a:xfrm>
          <a:prstGeom prst="roundRect">
            <a:avLst/>
          </a:prstGeom>
          <a:gradFill flip="none" rotWithShape="1">
            <a:gsLst>
              <a:gs pos="0">
                <a:schemeClr val="accent4">
                  <a:lumMod val="60000"/>
                  <a:lumOff val="40000"/>
                </a:schemeClr>
              </a:gs>
              <a:gs pos="100000">
                <a:srgbClr val="FFFF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dirty="0">
                <a:solidFill>
                  <a:srgbClr val="08CC78">
                    <a:lumMod val="50000"/>
                  </a:srgbClr>
                </a:solidFill>
                <a:cs typeface="B Titr" panose="00000700000000000000" pitchFamily="2" charset="-78"/>
              </a:rPr>
              <a:t>1- در مصدر اجوف</a:t>
            </a:r>
          </a:p>
        </p:txBody>
      </p:sp>
      <p:sp>
        <p:nvSpPr>
          <p:cNvPr id="20" name="Rectangle: Rounded Corners 19">
            <a:extLst>
              <a:ext uri="{FF2B5EF4-FFF2-40B4-BE49-F238E27FC236}">
                <a16:creationId xmlns:a16="http://schemas.microsoft.com/office/drawing/2014/main" xmlns="" id="{38648D67-88AD-4869-BE7F-EC2DB903A335}"/>
              </a:ext>
            </a:extLst>
          </p:cNvPr>
          <p:cNvSpPr/>
          <p:nvPr/>
        </p:nvSpPr>
        <p:spPr>
          <a:xfrm>
            <a:off x="98071" y="5331982"/>
            <a:ext cx="3420000" cy="720000"/>
          </a:xfrm>
          <a:prstGeom prst="roundRect">
            <a:avLst/>
          </a:prstGeom>
          <a:gradFill flip="none" rotWithShape="1">
            <a:gsLst>
              <a:gs pos="0">
                <a:schemeClr val="accent3">
                  <a:lumMod val="60000"/>
                  <a:lumOff val="40000"/>
                </a:schemeClr>
              </a:gs>
              <a:gs pos="100000">
                <a:schemeClr val="accent1">
                  <a:lumMod val="60000"/>
                  <a:lumOff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rgbClr val="08CC78">
                    <a:lumMod val="50000"/>
                  </a:srgbClr>
                </a:solidFill>
                <a:cs typeface="B Titr" panose="00000700000000000000" pitchFamily="2" charset="-78"/>
              </a:rPr>
              <a:t>2-در جمع مکسر از اسم اجوف</a:t>
            </a:r>
          </a:p>
        </p:txBody>
      </p:sp>
      <p:sp>
        <p:nvSpPr>
          <p:cNvPr id="12" name="Rectangle: Rounded Corners 11">
            <a:extLst>
              <a:ext uri="{FF2B5EF4-FFF2-40B4-BE49-F238E27FC236}">
                <a16:creationId xmlns:a16="http://schemas.microsoft.com/office/drawing/2014/main" xmlns="" id="{1CF9A203-4990-4277-A661-88302DA323B2}"/>
              </a:ext>
            </a:extLst>
          </p:cNvPr>
          <p:cNvSpPr/>
          <p:nvPr/>
        </p:nvSpPr>
        <p:spPr>
          <a:xfrm>
            <a:off x="457992" y="1909619"/>
            <a:ext cx="2880000" cy="540000"/>
          </a:xfrm>
          <a:prstGeom prst="roundRect">
            <a:avLst/>
          </a:prstGeom>
          <a:gradFill flip="none" rotWithShape="1">
            <a:gsLst>
              <a:gs pos="0">
                <a:schemeClr val="accent4">
                  <a:lumMod val="60000"/>
                  <a:lumOff val="40000"/>
                </a:schemeClr>
              </a:gs>
              <a:gs pos="100000">
                <a:srgbClr val="FFFF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fa-IR" sz="1600" dirty="0">
                <a:solidFill>
                  <a:srgbClr val="08CC78">
                    <a:lumMod val="50000"/>
                  </a:srgbClr>
                </a:solidFill>
                <a:cs typeface="B Titr" panose="00000700000000000000" pitchFamily="2" charset="-78"/>
              </a:rPr>
              <a:t>بشرط اینکه واو در ماضی اعلال شده باشد</a:t>
            </a:r>
          </a:p>
        </p:txBody>
      </p:sp>
      <p:cxnSp>
        <p:nvCxnSpPr>
          <p:cNvPr id="23" name="Straight Arrow Connector 22">
            <a:extLst>
              <a:ext uri="{FF2B5EF4-FFF2-40B4-BE49-F238E27FC236}">
                <a16:creationId xmlns:a16="http://schemas.microsoft.com/office/drawing/2014/main" xmlns="" id="{98214561-6D82-4622-ACFB-361932736BBD}"/>
              </a:ext>
            </a:extLst>
          </p:cNvPr>
          <p:cNvCxnSpPr>
            <a:cxnSpLocks/>
          </p:cNvCxnSpPr>
          <p:nvPr/>
        </p:nvCxnSpPr>
        <p:spPr>
          <a:xfrm>
            <a:off x="1898335" y="2430569"/>
            <a:ext cx="0" cy="383410"/>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6" name="Rectangle: Rounded Corners 25">
            <a:extLst>
              <a:ext uri="{FF2B5EF4-FFF2-40B4-BE49-F238E27FC236}">
                <a16:creationId xmlns:a16="http://schemas.microsoft.com/office/drawing/2014/main" xmlns="" id="{47767801-E872-464C-80D8-3CD06C3AB9B5}"/>
              </a:ext>
            </a:extLst>
          </p:cNvPr>
          <p:cNvSpPr/>
          <p:nvPr/>
        </p:nvSpPr>
        <p:spPr>
          <a:xfrm>
            <a:off x="623573" y="2793563"/>
            <a:ext cx="2520000" cy="540000"/>
          </a:xfrm>
          <a:prstGeom prst="roundRect">
            <a:avLst/>
          </a:prstGeom>
          <a:gradFill flip="none" rotWithShape="1">
            <a:gsLst>
              <a:gs pos="0">
                <a:schemeClr val="accent4">
                  <a:lumMod val="60000"/>
                  <a:lumOff val="40000"/>
                </a:schemeClr>
              </a:gs>
              <a:gs pos="100000">
                <a:srgbClr val="FFFF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08CC78">
                    <a:lumMod val="50000"/>
                  </a:srgbClr>
                </a:solidFill>
                <a:cs typeface="B Titr" panose="00000700000000000000" pitchFamily="2" charset="-78"/>
              </a:rPr>
              <a:t>مانند:صِ</a:t>
            </a:r>
            <a:r>
              <a:rPr lang="fa-IR" sz="2400" dirty="0">
                <a:solidFill>
                  <a:srgbClr val="FF0000"/>
                </a:solidFill>
                <a:cs typeface="B Titr" panose="00000700000000000000" pitchFamily="2" charset="-78"/>
              </a:rPr>
              <a:t>و</a:t>
            </a:r>
            <a:r>
              <a:rPr lang="fa-IR" sz="2400" dirty="0">
                <a:solidFill>
                  <a:srgbClr val="08CC78">
                    <a:lumMod val="50000"/>
                  </a:srgbClr>
                </a:solidFill>
                <a:cs typeface="B Titr" panose="00000700000000000000" pitchFamily="2" charset="-78"/>
              </a:rPr>
              <a:t>ام = ص</a:t>
            </a:r>
            <a:r>
              <a:rPr lang="fa-IR" sz="2400" dirty="0">
                <a:solidFill>
                  <a:srgbClr val="FF0000"/>
                </a:solidFill>
                <a:cs typeface="B Titr" panose="00000700000000000000" pitchFamily="2" charset="-78"/>
              </a:rPr>
              <a:t>ی</a:t>
            </a:r>
            <a:r>
              <a:rPr lang="fa-IR" sz="2400" dirty="0">
                <a:solidFill>
                  <a:srgbClr val="08CC78">
                    <a:lumMod val="50000"/>
                  </a:srgbClr>
                </a:solidFill>
                <a:cs typeface="B Titr" panose="00000700000000000000" pitchFamily="2" charset="-78"/>
              </a:rPr>
              <a:t>ام</a:t>
            </a:r>
          </a:p>
        </p:txBody>
      </p:sp>
      <p:sp>
        <p:nvSpPr>
          <p:cNvPr id="29" name="Rectangle: Rounded Corners 28">
            <a:extLst>
              <a:ext uri="{FF2B5EF4-FFF2-40B4-BE49-F238E27FC236}">
                <a16:creationId xmlns:a16="http://schemas.microsoft.com/office/drawing/2014/main" xmlns="" id="{B7443656-34BE-4081-A5A3-F75E9CDD5E89}"/>
              </a:ext>
            </a:extLst>
          </p:cNvPr>
          <p:cNvSpPr/>
          <p:nvPr/>
        </p:nvSpPr>
        <p:spPr>
          <a:xfrm>
            <a:off x="457992" y="4424582"/>
            <a:ext cx="2880000" cy="540000"/>
          </a:xfrm>
          <a:prstGeom prst="roundRect">
            <a:avLst/>
          </a:prstGeom>
          <a:gradFill flip="none" rotWithShape="1">
            <a:gsLst>
              <a:gs pos="0">
                <a:schemeClr val="accent3">
                  <a:lumMod val="60000"/>
                  <a:lumOff val="40000"/>
                </a:schemeClr>
              </a:gs>
              <a:gs pos="100000">
                <a:schemeClr val="accent1">
                  <a:lumMod val="60000"/>
                  <a:lumOff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8CC78">
                    <a:lumMod val="50000"/>
                  </a:srgbClr>
                </a:solidFill>
                <a:cs typeface="B Titr" panose="00000700000000000000" pitchFamily="2" charset="-78"/>
              </a:rPr>
              <a:t>بشرطی که واو ساکن باشد یا در مفرد اعلال شده باشد</a:t>
            </a:r>
          </a:p>
        </p:txBody>
      </p:sp>
      <p:cxnSp>
        <p:nvCxnSpPr>
          <p:cNvPr id="30" name="Straight Arrow Connector 29">
            <a:extLst>
              <a:ext uri="{FF2B5EF4-FFF2-40B4-BE49-F238E27FC236}">
                <a16:creationId xmlns:a16="http://schemas.microsoft.com/office/drawing/2014/main" xmlns="" id="{F232966D-41E2-48FB-B295-5D60051C828E}"/>
              </a:ext>
            </a:extLst>
          </p:cNvPr>
          <p:cNvCxnSpPr>
            <a:cxnSpLocks/>
          </p:cNvCxnSpPr>
          <p:nvPr/>
        </p:nvCxnSpPr>
        <p:spPr>
          <a:xfrm flipV="1">
            <a:off x="1887071" y="4076969"/>
            <a:ext cx="0" cy="328840"/>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31" name="Rectangle: Rounded Corners 30">
            <a:extLst>
              <a:ext uri="{FF2B5EF4-FFF2-40B4-BE49-F238E27FC236}">
                <a16:creationId xmlns:a16="http://schemas.microsoft.com/office/drawing/2014/main" xmlns="" id="{50DA19A1-568A-417C-935C-7E7FB7858774}"/>
              </a:ext>
            </a:extLst>
          </p:cNvPr>
          <p:cNvSpPr/>
          <p:nvPr/>
        </p:nvSpPr>
        <p:spPr>
          <a:xfrm>
            <a:off x="623573" y="3521486"/>
            <a:ext cx="2520000" cy="540000"/>
          </a:xfrm>
          <a:prstGeom prst="roundRect">
            <a:avLst/>
          </a:prstGeom>
          <a:gradFill flip="none" rotWithShape="1">
            <a:gsLst>
              <a:gs pos="0">
                <a:schemeClr val="accent3">
                  <a:lumMod val="60000"/>
                  <a:lumOff val="40000"/>
                </a:schemeClr>
              </a:gs>
              <a:gs pos="100000">
                <a:schemeClr val="accent1">
                  <a:lumMod val="60000"/>
                  <a:lumOff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rgbClr val="08CC78">
                    <a:lumMod val="50000"/>
                  </a:srgbClr>
                </a:solidFill>
                <a:cs typeface="B Titr" panose="00000700000000000000" pitchFamily="2" charset="-78"/>
              </a:rPr>
              <a:t>مانند:(ثوب)ثِ</a:t>
            </a:r>
            <a:r>
              <a:rPr lang="fa-IR" sz="2000" dirty="0">
                <a:solidFill>
                  <a:srgbClr val="FF0000"/>
                </a:solidFill>
                <a:cs typeface="B Titr" panose="00000700000000000000" pitchFamily="2" charset="-78"/>
              </a:rPr>
              <a:t>و</a:t>
            </a:r>
            <a:r>
              <a:rPr lang="fa-IR" sz="2000" dirty="0">
                <a:solidFill>
                  <a:srgbClr val="08CC78">
                    <a:lumMod val="50000"/>
                  </a:srgbClr>
                </a:solidFill>
                <a:cs typeface="B Titr" panose="00000700000000000000" pitchFamily="2" charset="-78"/>
              </a:rPr>
              <a:t>اب =ث</a:t>
            </a:r>
            <a:r>
              <a:rPr lang="fa-IR" sz="2000" dirty="0">
                <a:solidFill>
                  <a:srgbClr val="FF0000"/>
                </a:solidFill>
                <a:cs typeface="B Titr" panose="00000700000000000000" pitchFamily="2" charset="-78"/>
              </a:rPr>
              <a:t>ی</a:t>
            </a:r>
            <a:r>
              <a:rPr lang="fa-IR" sz="2000" dirty="0">
                <a:solidFill>
                  <a:srgbClr val="08CC78">
                    <a:lumMod val="50000"/>
                  </a:srgbClr>
                </a:solidFill>
                <a:cs typeface="B Titr" panose="00000700000000000000" pitchFamily="2" charset="-78"/>
              </a:rPr>
              <a:t>اب</a:t>
            </a:r>
          </a:p>
        </p:txBody>
      </p:sp>
      <p:cxnSp>
        <p:nvCxnSpPr>
          <p:cNvPr id="37" name="Straight Arrow Connector 36">
            <a:extLst>
              <a:ext uri="{FF2B5EF4-FFF2-40B4-BE49-F238E27FC236}">
                <a16:creationId xmlns:a16="http://schemas.microsoft.com/office/drawing/2014/main" xmlns="" id="{E6307A14-50C6-43A3-B3E9-DAF7D0708511}"/>
              </a:ext>
            </a:extLst>
          </p:cNvPr>
          <p:cNvCxnSpPr>
            <a:cxnSpLocks/>
          </p:cNvCxnSpPr>
          <p:nvPr/>
        </p:nvCxnSpPr>
        <p:spPr>
          <a:xfrm>
            <a:off x="1895535" y="1532809"/>
            <a:ext cx="0" cy="383410"/>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xmlns="" id="{40BEDFB2-3231-48A0-BEAC-4990A0462E17}"/>
              </a:ext>
            </a:extLst>
          </p:cNvPr>
          <p:cNvCxnSpPr>
            <a:cxnSpLocks/>
          </p:cNvCxnSpPr>
          <p:nvPr/>
        </p:nvCxnSpPr>
        <p:spPr>
          <a:xfrm flipV="1">
            <a:off x="1892980" y="4968306"/>
            <a:ext cx="0" cy="328840"/>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62B3BB49-4704-457F-B211-689DE7D03394}"/>
              </a:ext>
            </a:extLst>
          </p:cNvPr>
          <p:cNvCxnSpPr>
            <a:stCxn id="3" idx="1"/>
          </p:cNvCxnSpPr>
          <p:nvPr/>
        </p:nvCxnSpPr>
        <p:spPr>
          <a:xfrm flipH="1" flipV="1">
            <a:off x="0" y="3412178"/>
            <a:ext cx="4218902" cy="16822"/>
          </a:xfrm>
          <a:prstGeom prst="line">
            <a:avLst/>
          </a:prstGeom>
          <a:ln w="57150">
            <a:solidFill>
              <a:schemeClr val="accent6">
                <a:lumMod val="50000"/>
              </a:schemeClr>
            </a:solidFill>
            <a:prstDash val="sysDot"/>
          </a:ln>
        </p:spPr>
        <p:style>
          <a:lnRef idx="1">
            <a:schemeClr val="dk1"/>
          </a:lnRef>
          <a:fillRef idx="0">
            <a:schemeClr val="dk1"/>
          </a:fillRef>
          <a:effectRef idx="0">
            <a:schemeClr val="dk1"/>
          </a:effectRef>
          <a:fontRef idx="minor">
            <a:schemeClr val="tx1"/>
          </a:fontRef>
        </p:style>
      </p:cxnSp>
      <p:sp>
        <p:nvSpPr>
          <p:cNvPr id="27" name="Rectangle: Rounded Corners 15">
            <a:extLst>
              <a:ext uri="{FF2B5EF4-FFF2-40B4-BE49-F238E27FC236}">
                <a16:creationId xmlns:a16="http://schemas.microsoft.com/office/drawing/2014/main" xmlns="" id="{5E4AE598-4F05-459F-A2DC-008061F54449}"/>
              </a:ext>
            </a:extLst>
          </p:cNvPr>
          <p:cNvSpPr/>
          <p:nvPr/>
        </p:nvSpPr>
        <p:spPr>
          <a:xfrm>
            <a:off x="4138702" y="155424"/>
            <a:ext cx="4320000" cy="744402"/>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b="1" dirty="0">
                <a:solidFill>
                  <a:srgbClr val="002060"/>
                </a:solidFill>
                <a:latin typeface="Microsoft Uighur" panose="02000000000000000000" pitchFamily="2" charset="-78"/>
                <a:cs typeface="B Badr" panose="00000400000000000000" pitchFamily="2" charset="-78"/>
              </a:rPr>
              <a:t>قواعد اعلال مخصوص به اسم</a:t>
            </a:r>
            <a:endParaRPr lang="fa-IR" sz="2800" b="1" dirty="0">
              <a:solidFill>
                <a:srgbClr val="002060"/>
              </a:solidFill>
              <a:cs typeface="B Badr" panose="00000400000000000000" pitchFamily="2" charset="-78"/>
            </a:endParaRPr>
          </a:p>
        </p:txBody>
      </p:sp>
      <p:sp>
        <p:nvSpPr>
          <p:cNvPr id="28" name="Hexagon 27">
            <a:extLst>
              <a:ext uri="{FF2B5EF4-FFF2-40B4-BE49-F238E27FC236}">
                <a16:creationId xmlns:a16="http://schemas.microsoft.com/office/drawing/2014/main" xmlns="" id="{46FEB428-577C-42CD-B551-44FC78FF7209}"/>
              </a:ext>
            </a:extLst>
          </p:cNvPr>
          <p:cNvSpPr/>
          <p:nvPr/>
        </p:nvSpPr>
        <p:spPr>
          <a:xfrm>
            <a:off x="9767145" y="155424"/>
            <a:ext cx="2050102" cy="744402"/>
          </a:xfrm>
          <a:prstGeom prst="hexagon">
            <a:avLst/>
          </a:prstGeom>
          <a:ln w="57150">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4000" b="1" dirty="0">
                <a:solidFill>
                  <a:srgbClr val="2C2C2C"/>
                </a:solidFill>
                <a:cs typeface="B Badr" panose="00000400000000000000" pitchFamily="2" charset="-78"/>
              </a:rPr>
              <a:t>المقدمۀ</a:t>
            </a:r>
          </a:p>
        </p:txBody>
      </p:sp>
      <p:cxnSp>
        <p:nvCxnSpPr>
          <p:cNvPr id="10" name="Straight Arrow Connector 9"/>
          <p:cNvCxnSpPr>
            <a:stCxn id="4" idx="2"/>
            <a:endCxn id="14" idx="2"/>
          </p:cNvCxnSpPr>
          <p:nvPr/>
        </p:nvCxnSpPr>
        <p:spPr>
          <a:xfrm flipH="1" flipV="1">
            <a:off x="8555629" y="2406704"/>
            <a:ext cx="785280" cy="967241"/>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a:endCxn id="18" idx="0"/>
          </p:cNvCxnSpPr>
          <p:nvPr/>
        </p:nvCxnSpPr>
        <p:spPr>
          <a:xfrm flipH="1">
            <a:off x="8555629" y="3373945"/>
            <a:ext cx="785280" cy="1009576"/>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Bent Arrow 16"/>
          <p:cNvSpPr/>
          <p:nvPr/>
        </p:nvSpPr>
        <p:spPr>
          <a:xfrm rot="10800000">
            <a:off x="7368759" y="2399517"/>
            <a:ext cx="742270" cy="967511"/>
          </a:xfrm>
          <a:prstGeom prst="bentArrow">
            <a:avLst>
              <a:gd name="adj1" fmla="val 19758"/>
              <a:gd name="adj2" fmla="val 26311"/>
              <a:gd name="adj3" fmla="val 25000"/>
              <a:gd name="adj4" fmla="val 33266"/>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FFFFFF"/>
              </a:solidFill>
            </a:endParaRPr>
          </a:p>
        </p:txBody>
      </p:sp>
      <p:sp>
        <p:nvSpPr>
          <p:cNvPr id="21" name="Bent Arrow 20"/>
          <p:cNvSpPr/>
          <p:nvPr/>
        </p:nvSpPr>
        <p:spPr>
          <a:xfrm flipH="1">
            <a:off x="7383132" y="3344406"/>
            <a:ext cx="710281" cy="1030234"/>
          </a:xfrm>
          <a:prstGeom prst="bentArrow">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FFFFFF"/>
              </a:solidFill>
            </a:endParaRPr>
          </a:p>
        </p:txBody>
      </p:sp>
      <p:sp>
        <p:nvSpPr>
          <p:cNvPr id="32"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15659615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250" fill="hold"/>
                                        <p:tgtEl>
                                          <p:spTgt spid="14"/>
                                        </p:tgtEl>
                                        <p:attrNameLst>
                                          <p:attrName>ppt_w</p:attrName>
                                        </p:attrNameLst>
                                      </p:cBhvr>
                                      <p:tavLst>
                                        <p:tav tm="0">
                                          <p:val>
                                            <p:fltVal val="0"/>
                                          </p:val>
                                        </p:tav>
                                        <p:tav tm="100000">
                                          <p:val>
                                            <p:strVal val="#ppt_w"/>
                                          </p:val>
                                        </p:tav>
                                      </p:tavLst>
                                    </p:anim>
                                    <p:anim calcmode="lin" valueType="num">
                                      <p:cBhvr>
                                        <p:cTn id="23" dur="250" fill="hold"/>
                                        <p:tgtEl>
                                          <p:spTgt spid="14"/>
                                        </p:tgtEl>
                                        <p:attrNameLst>
                                          <p:attrName>ppt_h</p:attrName>
                                        </p:attrNameLst>
                                      </p:cBhvr>
                                      <p:tavLst>
                                        <p:tav tm="0">
                                          <p:val>
                                            <p:fltVal val="0"/>
                                          </p:val>
                                        </p:tav>
                                        <p:tav tm="100000">
                                          <p:val>
                                            <p:strVal val="#ppt_h"/>
                                          </p:val>
                                        </p:tav>
                                      </p:tavLst>
                                    </p:anim>
                                    <p:animEffect transition="in" filter="fade">
                                      <p:cBhvr>
                                        <p:cTn id="24" dur="25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250" fill="hold"/>
                                        <p:tgtEl>
                                          <p:spTgt spid="18"/>
                                        </p:tgtEl>
                                        <p:attrNameLst>
                                          <p:attrName>ppt_w</p:attrName>
                                        </p:attrNameLst>
                                      </p:cBhvr>
                                      <p:tavLst>
                                        <p:tav tm="0">
                                          <p:val>
                                            <p:fltVal val="0"/>
                                          </p:val>
                                        </p:tav>
                                        <p:tav tm="100000">
                                          <p:val>
                                            <p:strVal val="#ppt_w"/>
                                          </p:val>
                                        </p:tav>
                                      </p:tavLst>
                                    </p:anim>
                                    <p:anim calcmode="lin" valueType="num">
                                      <p:cBhvr>
                                        <p:cTn id="35" dur="250" fill="hold"/>
                                        <p:tgtEl>
                                          <p:spTgt spid="18"/>
                                        </p:tgtEl>
                                        <p:attrNameLst>
                                          <p:attrName>ppt_h</p:attrName>
                                        </p:attrNameLst>
                                      </p:cBhvr>
                                      <p:tavLst>
                                        <p:tav tm="0">
                                          <p:val>
                                            <p:fltVal val="0"/>
                                          </p:val>
                                        </p:tav>
                                        <p:tav tm="100000">
                                          <p:val>
                                            <p:strVal val="#ppt_h"/>
                                          </p:val>
                                        </p:tav>
                                      </p:tavLst>
                                    </p:anim>
                                    <p:animEffect transition="in" filter="fade">
                                      <p:cBhvr>
                                        <p:cTn id="36" dur="25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righ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250" fill="hold"/>
                                        <p:tgtEl>
                                          <p:spTgt spid="36"/>
                                        </p:tgtEl>
                                        <p:attrNameLst>
                                          <p:attrName>ppt_w</p:attrName>
                                        </p:attrNameLst>
                                      </p:cBhvr>
                                      <p:tavLst>
                                        <p:tav tm="0">
                                          <p:val>
                                            <p:fltVal val="0"/>
                                          </p:val>
                                        </p:tav>
                                        <p:tav tm="100000">
                                          <p:val>
                                            <p:strVal val="#ppt_w"/>
                                          </p:val>
                                        </p:tav>
                                      </p:tavLst>
                                    </p:anim>
                                    <p:anim calcmode="lin" valueType="num">
                                      <p:cBhvr>
                                        <p:cTn id="50" dur="250" fill="hold"/>
                                        <p:tgtEl>
                                          <p:spTgt spid="36"/>
                                        </p:tgtEl>
                                        <p:attrNameLst>
                                          <p:attrName>ppt_h</p:attrName>
                                        </p:attrNameLst>
                                      </p:cBhvr>
                                      <p:tavLst>
                                        <p:tav tm="0">
                                          <p:val>
                                            <p:fltVal val="0"/>
                                          </p:val>
                                        </p:tav>
                                        <p:tav tm="100000">
                                          <p:val>
                                            <p:strVal val="#ppt_h"/>
                                          </p:val>
                                        </p:tav>
                                      </p:tavLst>
                                    </p:anim>
                                    <p:animEffect transition="in" filter="fade">
                                      <p:cBhvr>
                                        <p:cTn id="51" dur="25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right)">
                                      <p:cBhvr>
                                        <p:cTn id="56" dur="25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right)">
                                      <p:cBhvr>
                                        <p:cTn id="61" dur="500"/>
                                        <p:tgtEl>
                                          <p:spTgt spid="3"/>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barn(inVertical)">
                                      <p:cBhvr>
                                        <p:cTn id="66" dur="5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barn(inVertical)">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up)">
                                      <p:cBhvr>
                                        <p:cTn id="81" dur="500"/>
                                        <p:tgtEl>
                                          <p:spTgt spid="23"/>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37" fill="hold" grpId="0"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barn(outVertical)">
                                      <p:cBhvr>
                                        <p:cTn id="86" dur="500"/>
                                        <p:tgtEl>
                                          <p:spTgt spid="26"/>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nodeType="click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wipe(right)">
                                      <p:cBhvr>
                                        <p:cTn id="91" dur="500"/>
                                        <p:tgtEl>
                                          <p:spTgt spid="40"/>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barn(outVertical)">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wipe(down)">
                                      <p:cBhvr>
                                        <p:cTn id="101" dur="500"/>
                                        <p:tgtEl>
                                          <p:spTgt spid="38"/>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37" fill="hold" grpId="0" nodeType="click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barn(outVertical)">
                                      <p:cBhvr>
                                        <p:cTn id="106" dur="500"/>
                                        <p:tgtEl>
                                          <p:spTgt spid="29"/>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down)">
                                      <p:cBhvr>
                                        <p:cTn id="111" dur="500"/>
                                        <p:tgtEl>
                                          <p:spTgt spid="30"/>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37" fill="hold" grpId="0" nodeType="click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barn(outVertical)">
                                      <p:cBhvr>
                                        <p:cTn id="1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36" grpId="0" animBg="1"/>
      <p:bldP spid="14" grpId="0" animBg="1"/>
      <p:bldP spid="18" grpId="0" animBg="1"/>
      <p:bldP spid="15" grpId="0" animBg="1"/>
      <p:bldP spid="3" grpId="0" animBg="1"/>
      <p:bldP spid="7" grpId="0" animBg="1"/>
      <p:bldP spid="20" grpId="0" animBg="1"/>
      <p:bldP spid="12" grpId="0" animBg="1"/>
      <p:bldP spid="26" grpId="0" animBg="1"/>
      <p:bldP spid="29" grpId="0" animBg="1"/>
      <p:bldP spid="31" grpId="0" animBg="1"/>
      <p:bldP spid="17"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xmlns="" id="{CD17537D-727E-4588-9420-3937B849AB90}"/>
              </a:ext>
            </a:extLst>
          </p:cNvPr>
          <p:cNvSpPr/>
          <p:nvPr/>
        </p:nvSpPr>
        <p:spPr>
          <a:xfrm>
            <a:off x="10671900" y="2801980"/>
            <a:ext cx="1440000" cy="1332000"/>
          </a:xfrm>
          <a:prstGeom prst="flowChartConnector">
            <a:avLst/>
          </a:prstGeom>
          <a:gradFill>
            <a:gsLst>
              <a:gs pos="0">
                <a:schemeClr val="bg2">
                  <a:tint val="90000"/>
                  <a:satMod val="92000"/>
                  <a:lumMod val="120000"/>
                </a:schemeClr>
              </a:gs>
              <a:gs pos="100000">
                <a:srgbClr val="4FD1FF"/>
              </a:gs>
            </a:gsLst>
            <a:path path="circle">
              <a:fillToRect l="50000" t="50000" r="100000" b="100000"/>
            </a:path>
          </a:gradFill>
          <a:ln w="76200">
            <a:solidFill>
              <a:srgbClr val="FFFF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2200" u="sng" dirty="0">
                <a:solidFill>
                  <a:srgbClr val="2C2C2C"/>
                </a:solidFill>
                <a:cs typeface="B Titr" panose="00000700000000000000" pitchFamily="2" charset="-78"/>
              </a:rPr>
              <a:t>قاعده 7</a:t>
            </a:r>
          </a:p>
        </p:txBody>
      </p:sp>
      <p:sp>
        <p:nvSpPr>
          <p:cNvPr id="4" name="Flowchart: Connector 3">
            <a:extLst>
              <a:ext uri="{FF2B5EF4-FFF2-40B4-BE49-F238E27FC236}">
                <a16:creationId xmlns:a16="http://schemas.microsoft.com/office/drawing/2014/main" xmlns="" id="{1F5F6A47-F0CB-4C63-9003-34BAE6A99C6B}"/>
              </a:ext>
            </a:extLst>
          </p:cNvPr>
          <p:cNvSpPr/>
          <p:nvPr/>
        </p:nvSpPr>
        <p:spPr>
          <a:xfrm>
            <a:off x="9180592" y="2116453"/>
            <a:ext cx="1278288" cy="1333442"/>
          </a:xfrm>
          <a:prstGeom prst="flowChartConnector">
            <a:avLst/>
          </a:prstGeom>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dirty="0">
                <a:solidFill>
                  <a:srgbClr val="08CC78">
                    <a:lumMod val="50000"/>
                  </a:srgbClr>
                </a:solidFill>
                <a:cs typeface="B Titr" panose="00000700000000000000" pitchFamily="2" charset="-78"/>
              </a:rPr>
              <a:t>واو</a:t>
            </a:r>
            <a:endParaRPr lang="fa-IR" dirty="0">
              <a:solidFill>
                <a:srgbClr val="08CC78">
                  <a:lumMod val="50000"/>
                </a:srgbClr>
              </a:solidFill>
              <a:cs typeface="B Titr" panose="00000700000000000000" pitchFamily="2" charset="-78"/>
            </a:endParaRPr>
          </a:p>
        </p:txBody>
      </p:sp>
      <p:sp>
        <p:nvSpPr>
          <p:cNvPr id="22" name="Arrow: Left 21">
            <a:extLst>
              <a:ext uri="{FF2B5EF4-FFF2-40B4-BE49-F238E27FC236}">
                <a16:creationId xmlns:a16="http://schemas.microsoft.com/office/drawing/2014/main" xmlns="" id="{42C8DA7E-F9CB-4A14-9999-C76BC538E8FF}"/>
              </a:ext>
            </a:extLst>
          </p:cNvPr>
          <p:cNvSpPr/>
          <p:nvPr/>
        </p:nvSpPr>
        <p:spPr>
          <a:xfrm>
            <a:off x="8223188" y="2229169"/>
            <a:ext cx="724086" cy="939129"/>
          </a:xfrm>
          <a:prstGeom prst="leftArrow">
            <a:avLst/>
          </a:prstGeom>
          <a:noFill/>
          <a:ln w="28575">
            <a:solidFill>
              <a:schemeClr val="accent4"/>
            </a:solidFill>
          </a:ln>
        </p:spPr>
        <p:style>
          <a:lnRef idx="2">
            <a:schemeClr val="dk1"/>
          </a:lnRef>
          <a:fillRef idx="1">
            <a:schemeClr val="lt1"/>
          </a:fillRef>
          <a:effectRef idx="0">
            <a:schemeClr val="dk1"/>
          </a:effectRef>
          <a:fontRef idx="minor">
            <a:schemeClr val="dk1"/>
          </a:fontRef>
        </p:style>
        <p:txBody>
          <a:bodyPr rtlCol="1" anchor="ctr"/>
          <a:lstStyle/>
          <a:p>
            <a:pPr algn="ctr"/>
            <a:r>
              <a:rPr lang="fa-IR" sz="2400" dirty="0">
                <a:solidFill>
                  <a:srgbClr val="002060"/>
                </a:solidFill>
                <a:cs typeface="B Titr" panose="00000700000000000000" pitchFamily="2" charset="-78"/>
              </a:rPr>
              <a:t>اگر</a:t>
            </a:r>
            <a:endParaRPr lang="fa-IR" sz="1600" dirty="0">
              <a:solidFill>
                <a:srgbClr val="2C2C2C"/>
              </a:solidFill>
            </a:endParaRPr>
          </a:p>
        </p:txBody>
      </p:sp>
      <p:sp>
        <p:nvSpPr>
          <p:cNvPr id="36" name="Plaque 35">
            <a:extLst>
              <a:ext uri="{FF2B5EF4-FFF2-40B4-BE49-F238E27FC236}">
                <a16:creationId xmlns:a16="http://schemas.microsoft.com/office/drawing/2014/main" xmlns="" id="{67EACE4E-DA20-446B-B34F-69D9D008390F}"/>
              </a:ext>
            </a:extLst>
          </p:cNvPr>
          <p:cNvSpPr/>
          <p:nvPr/>
        </p:nvSpPr>
        <p:spPr>
          <a:xfrm>
            <a:off x="910874" y="2001549"/>
            <a:ext cx="3224302" cy="1168937"/>
          </a:xfrm>
          <a:prstGeom prst="plaque">
            <a:avLst/>
          </a:prstGeom>
          <a:gradFill>
            <a:gsLst>
              <a:gs pos="0">
                <a:schemeClr val="bg2">
                  <a:tint val="90000"/>
                  <a:satMod val="92000"/>
                  <a:lumMod val="120000"/>
                </a:schemeClr>
              </a:gs>
              <a:gs pos="100000">
                <a:schemeClr val="accent1">
                  <a:lumMod val="40000"/>
                  <a:lumOff val="60000"/>
                </a:schemeClr>
              </a:gs>
            </a:gsLst>
            <a:path path="circle">
              <a:fillToRect l="50000" t="50000" r="100000" b="100000"/>
            </a:path>
          </a:gradFill>
          <a:ln w="38100">
            <a:noFill/>
          </a:ln>
        </p:spPr>
        <p:style>
          <a:lnRef idx="2">
            <a:schemeClr val="accent1"/>
          </a:lnRef>
          <a:fillRef idx="1">
            <a:schemeClr val="lt1"/>
          </a:fillRef>
          <a:effectRef idx="0">
            <a:schemeClr val="accent1"/>
          </a:effectRef>
          <a:fontRef idx="minor">
            <a:schemeClr val="dk1"/>
          </a:fontRef>
        </p:style>
        <p:txBody>
          <a:bodyPr rtlCol="1" anchor="ctr"/>
          <a:lstStyle/>
          <a:p>
            <a:pPr algn="ctr" rtl="1"/>
            <a:r>
              <a:rPr lang="fa-IR" sz="3600" dirty="0">
                <a:solidFill>
                  <a:srgbClr val="FF0000"/>
                </a:solidFill>
                <a:cs typeface="B Titr" panose="00000700000000000000" pitchFamily="2" charset="-78"/>
              </a:rPr>
              <a:t>واو</a:t>
            </a:r>
            <a:r>
              <a:rPr lang="fa-IR" sz="3600" dirty="0">
                <a:solidFill>
                  <a:srgbClr val="2C2C2C"/>
                </a:solidFill>
                <a:cs typeface="B Titr" panose="00000700000000000000" pitchFamily="2" charset="-78"/>
              </a:rPr>
              <a:t> </a:t>
            </a:r>
            <a:r>
              <a:rPr lang="fa-IR" sz="3600" dirty="0">
                <a:solidFill>
                  <a:srgbClr val="002060"/>
                </a:solidFill>
                <a:cs typeface="B Titr" panose="00000700000000000000" pitchFamily="2" charset="-78"/>
              </a:rPr>
              <a:t>قلب به </a:t>
            </a:r>
            <a:r>
              <a:rPr lang="fa-IR" sz="3600" dirty="0">
                <a:solidFill>
                  <a:srgbClr val="0070C0"/>
                </a:solidFill>
                <a:cs typeface="B Titr" panose="00000700000000000000" pitchFamily="2" charset="-78"/>
              </a:rPr>
              <a:t>یاء</a:t>
            </a:r>
            <a:r>
              <a:rPr lang="fa-IR" sz="2800" dirty="0">
                <a:solidFill>
                  <a:srgbClr val="2C2C2C"/>
                </a:solidFill>
                <a:cs typeface="B Titr" panose="00000700000000000000" pitchFamily="2" charset="-78"/>
              </a:rPr>
              <a:t> </a:t>
            </a:r>
            <a:r>
              <a:rPr lang="fa-IR" sz="1600" dirty="0">
                <a:solidFill>
                  <a:srgbClr val="002060"/>
                </a:solidFill>
                <a:cs typeface="B Badr" panose="00000400000000000000" pitchFamily="2" charset="-78"/>
              </a:rPr>
              <a:t>می شود</a:t>
            </a:r>
            <a:endParaRPr lang="fa-IR" sz="2400" dirty="0">
              <a:solidFill>
                <a:srgbClr val="002060"/>
              </a:solidFill>
              <a:cs typeface="B Badr" panose="00000400000000000000" pitchFamily="2" charset="-78"/>
            </a:endParaRPr>
          </a:p>
        </p:txBody>
      </p:sp>
      <p:sp>
        <p:nvSpPr>
          <p:cNvPr id="14" name="Plaque 13">
            <a:extLst>
              <a:ext uri="{FF2B5EF4-FFF2-40B4-BE49-F238E27FC236}">
                <a16:creationId xmlns:a16="http://schemas.microsoft.com/office/drawing/2014/main" xmlns="" id="{0F8D1DFD-2753-45F8-9145-093241505212}"/>
              </a:ext>
            </a:extLst>
          </p:cNvPr>
          <p:cNvSpPr/>
          <p:nvPr/>
        </p:nvSpPr>
        <p:spPr>
          <a:xfrm>
            <a:off x="4798339" y="1195801"/>
            <a:ext cx="3408563" cy="756000"/>
          </a:xfrm>
          <a:prstGeom prst="plaque">
            <a:avLst/>
          </a:prstGeom>
          <a:gradFill flip="none" rotWithShape="1">
            <a:gsLst>
              <a:gs pos="0">
                <a:schemeClr val="bg2">
                  <a:tint val="90000"/>
                  <a:satMod val="92000"/>
                  <a:lumMod val="120000"/>
                </a:schemeClr>
              </a:gs>
              <a:gs pos="100000">
                <a:srgbClr val="F5ED83"/>
              </a:gs>
            </a:gsLst>
            <a:path path="rect">
              <a:fillToRect l="100000" t="100000"/>
            </a:path>
            <a:tileRect r="-100000" b="-100000"/>
          </a:gradFill>
          <a:ln>
            <a:solidFill>
              <a:srgbClr val="00B050"/>
            </a:solidFill>
          </a:ln>
        </p:spPr>
        <p:style>
          <a:lnRef idx="2">
            <a:schemeClr val="dk1"/>
          </a:lnRef>
          <a:fillRef idx="1">
            <a:schemeClr val="lt1"/>
          </a:fillRef>
          <a:effectRef idx="0">
            <a:schemeClr val="dk1"/>
          </a:effectRef>
          <a:fontRef idx="minor">
            <a:schemeClr val="dk1"/>
          </a:fontRef>
        </p:style>
        <p:txBody>
          <a:bodyPr rtlCol="1" anchor="ctr"/>
          <a:lstStyle/>
          <a:p>
            <a:pPr algn="ctr" rtl="1"/>
            <a:r>
              <a:rPr lang="fa-IR" sz="2400" dirty="0">
                <a:solidFill>
                  <a:srgbClr val="002060"/>
                </a:solidFill>
                <a:cs typeface="B Titr" panose="00000700000000000000" pitchFamily="2" charset="-78"/>
              </a:rPr>
              <a:t>در آخر اسم باشد</a:t>
            </a:r>
          </a:p>
        </p:txBody>
      </p:sp>
      <p:sp>
        <p:nvSpPr>
          <p:cNvPr id="18" name="Plaque 17">
            <a:extLst>
              <a:ext uri="{FF2B5EF4-FFF2-40B4-BE49-F238E27FC236}">
                <a16:creationId xmlns:a16="http://schemas.microsoft.com/office/drawing/2014/main" xmlns="" id="{7BCB62C4-94F2-4E57-8945-F1553BD1AAA0}"/>
              </a:ext>
            </a:extLst>
          </p:cNvPr>
          <p:cNvSpPr/>
          <p:nvPr/>
        </p:nvSpPr>
        <p:spPr>
          <a:xfrm>
            <a:off x="4798339" y="3242959"/>
            <a:ext cx="3424849" cy="756000"/>
          </a:xfrm>
          <a:prstGeom prst="plaque">
            <a:avLst/>
          </a:prstGeom>
          <a:gradFill flip="none" rotWithShape="1">
            <a:gsLst>
              <a:gs pos="0">
                <a:schemeClr val="bg2">
                  <a:tint val="90000"/>
                  <a:satMod val="92000"/>
                  <a:lumMod val="120000"/>
                </a:schemeClr>
              </a:gs>
              <a:gs pos="100000">
                <a:srgbClr val="F5ED83"/>
              </a:gs>
            </a:gsLst>
            <a:path path="rect">
              <a:fillToRect l="100000" t="100000"/>
            </a:path>
            <a:tileRect r="-100000" b="-100000"/>
          </a:gradFill>
          <a:ln>
            <a:solidFill>
              <a:srgbClr val="00B050"/>
            </a:solidFill>
          </a:ln>
        </p:spPr>
        <p:style>
          <a:lnRef idx="2">
            <a:schemeClr val="dk1"/>
          </a:lnRef>
          <a:fillRef idx="1">
            <a:schemeClr val="lt1"/>
          </a:fillRef>
          <a:effectRef idx="0">
            <a:schemeClr val="dk1"/>
          </a:effectRef>
          <a:fontRef idx="minor">
            <a:schemeClr val="dk1"/>
          </a:fontRef>
        </p:style>
        <p:txBody>
          <a:bodyPr rtlCol="1" anchor="t"/>
          <a:lstStyle/>
          <a:p>
            <a:pPr algn="ctr" rtl="1"/>
            <a:r>
              <a:rPr lang="fa-IR" sz="2400" dirty="0">
                <a:solidFill>
                  <a:srgbClr val="002060"/>
                </a:solidFill>
                <a:cs typeface="B Titr" panose="00000700000000000000" pitchFamily="2" charset="-78"/>
              </a:rPr>
              <a:t>و قبل از  واو  ضمه باشد</a:t>
            </a:r>
          </a:p>
        </p:txBody>
      </p:sp>
      <p:sp>
        <p:nvSpPr>
          <p:cNvPr id="19" name="Arrow: Left 18">
            <a:extLst>
              <a:ext uri="{FF2B5EF4-FFF2-40B4-BE49-F238E27FC236}">
                <a16:creationId xmlns:a16="http://schemas.microsoft.com/office/drawing/2014/main" xmlns="" id="{F9594A18-1EBF-4712-8D25-6C33B83DCCAF}"/>
              </a:ext>
            </a:extLst>
          </p:cNvPr>
          <p:cNvSpPr/>
          <p:nvPr/>
        </p:nvSpPr>
        <p:spPr>
          <a:xfrm>
            <a:off x="4210737" y="2192981"/>
            <a:ext cx="881843" cy="939129"/>
          </a:xfrm>
          <a:prstGeom prst="leftArrow">
            <a:avLst/>
          </a:prstGeom>
          <a:noFill/>
          <a:ln w="28575">
            <a:solidFill>
              <a:schemeClr val="accent4"/>
            </a:solidFill>
          </a:ln>
        </p:spPr>
        <p:style>
          <a:lnRef idx="2">
            <a:schemeClr val="dk1"/>
          </a:lnRef>
          <a:fillRef idx="1">
            <a:schemeClr val="lt1"/>
          </a:fillRef>
          <a:effectRef idx="0">
            <a:schemeClr val="dk1"/>
          </a:effectRef>
          <a:fontRef idx="minor">
            <a:schemeClr val="dk1"/>
          </a:fontRef>
        </p:style>
        <p:txBody>
          <a:bodyPr rtlCol="1" anchor="ctr"/>
          <a:lstStyle/>
          <a:p>
            <a:pPr algn="ctr"/>
            <a:r>
              <a:rPr lang="fa-IR" sz="1200" dirty="0" smtClean="0">
                <a:solidFill>
                  <a:srgbClr val="2C2C2C"/>
                </a:solidFill>
                <a:cs typeface="B Titr" panose="00000700000000000000" pitchFamily="2" charset="-78"/>
              </a:rPr>
              <a:t>درنتیجه</a:t>
            </a:r>
            <a:endParaRPr lang="fa-IR" sz="1200" dirty="0">
              <a:solidFill>
                <a:srgbClr val="2C2C2C"/>
              </a:solidFill>
              <a:cs typeface="B Titr" panose="00000700000000000000" pitchFamily="2" charset="-78"/>
            </a:endParaRPr>
          </a:p>
        </p:txBody>
      </p:sp>
      <p:cxnSp>
        <p:nvCxnSpPr>
          <p:cNvPr id="8" name="Connector: Elbow 7">
            <a:extLst>
              <a:ext uri="{FF2B5EF4-FFF2-40B4-BE49-F238E27FC236}">
                <a16:creationId xmlns:a16="http://schemas.microsoft.com/office/drawing/2014/main" xmlns="" id="{00155F79-6D3E-4ADB-9803-5B9B3B944F73}"/>
              </a:ext>
            </a:extLst>
          </p:cNvPr>
          <p:cNvCxnSpPr>
            <a:stCxn id="36" idx="1"/>
          </p:cNvCxnSpPr>
          <p:nvPr/>
        </p:nvCxnSpPr>
        <p:spPr>
          <a:xfrm rot="10800000" flipH="1" flipV="1">
            <a:off x="910874" y="2586017"/>
            <a:ext cx="854438" cy="2089213"/>
          </a:xfrm>
          <a:prstGeom prst="bentConnector4">
            <a:avLst>
              <a:gd name="adj1" fmla="val -65350"/>
              <a:gd name="adj2" fmla="val 63988"/>
            </a:avLst>
          </a:prstGeom>
          <a:ln w="38100">
            <a:solidFill>
              <a:schemeClr val="accent6">
                <a:lumMod val="75000"/>
              </a:schemeClr>
            </a:solidFill>
            <a:headEnd type="triangle"/>
            <a:tailEnd type="triangle"/>
          </a:ln>
        </p:spPr>
        <p:style>
          <a:lnRef idx="1">
            <a:schemeClr val="dk1"/>
          </a:lnRef>
          <a:fillRef idx="0">
            <a:schemeClr val="dk1"/>
          </a:fillRef>
          <a:effectRef idx="0">
            <a:schemeClr val="dk1"/>
          </a:effectRef>
          <a:fontRef idx="minor">
            <a:schemeClr val="tx1"/>
          </a:fontRef>
        </p:style>
      </p:cxnSp>
      <p:sp>
        <p:nvSpPr>
          <p:cNvPr id="10" name="Rectangle: Rounded Corners 9">
            <a:extLst>
              <a:ext uri="{FF2B5EF4-FFF2-40B4-BE49-F238E27FC236}">
                <a16:creationId xmlns:a16="http://schemas.microsoft.com/office/drawing/2014/main" xmlns="" id="{B658EC6A-9473-4499-9B5F-E4D7028097EE}"/>
              </a:ext>
            </a:extLst>
          </p:cNvPr>
          <p:cNvSpPr/>
          <p:nvPr/>
        </p:nvSpPr>
        <p:spPr>
          <a:xfrm>
            <a:off x="84946" y="4658407"/>
            <a:ext cx="4593114" cy="1224161"/>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4800" b="1" dirty="0">
                <a:solidFill>
                  <a:srgbClr val="7030A0"/>
                </a:solidFill>
                <a:cs typeface="B Badr" panose="00000400000000000000" pitchFamily="2" charset="-78"/>
              </a:rPr>
              <a:t>مانند :</a:t>
            </a:r>
            <a:r>
              <a:rPr lang="fa-IR" sz="3600" b="1" dirty="0">
                <a:solidFill>
                  <a:srgbClr val="7030A0"/>
                </a:solidFill>
                <a:cs typeface="B Badr" panose="00000400000000000000" pitchFamily="2" charset="-78"/>
              </a:rPr>
              <a:t>تَرَجُّ</a:t>
            </a:r>
            <a:r>
              <a:rPr lang="fa-IR" sz="3600" b="1" dirty="0">
                <a:solidFill>
                  <a:srgbClr val="FF0000"/>
                </a:solidFill>
                <a:cs typeface="B Badr" panose="00000400000000000000" pitchFamily="2" charset="-78"/>
              </a:rPr>
              <a:t>وٌ</a:t>
            </a:r>
            <a:r>
              <a:rPr lang="fa-IR" sz="3600" b="1" dirty="0">
                <a:solidFill>
                  <a:srgbClr val="7030A0"/>
                </a:solidFill>
                <a:cs typeface="B Badr" panose="00000400000000000000" pitchFamily="2" charset="-78"/>
              </a:rPr>
              <a:t> =تَرَجُّ</a:t>
            </a:r>
            <a:r>
              <a:rPr lang="fa-IR" sz="3600" b="1" dirty="0">
                <a:solidFill>
                  <a:srgbClr val="FF0000"/>
                </a:solidFill>
                <a:cs typeface="B Badr" panose="00000400000000000000" pitchFamily="2" charset="-78"/>
              </a:rPr>
              <a:t>ی</a:t>
            </a:r>
            <a:r>
              <a:rPr lang="fa-IR" sz="3600" b="1" dirty="0">
                <a:solidFill>
                  <a:srgbClr val="7030A0"/>
                </a:solidFill>
                <a:cs typeface="B Badr" panose="00000400000000000000" pitchFamily="2" charset="-78"/>
              </a:rPr>
              <a:t>( تَرَجّ</a:t>
            </a:r>
            <a:r>
              <a:rPr lang="fa-IR" sz="3600" b="1" dirty="0">
                <a:solidFill>
                  <a:srgbClr val="FF0000"/>
                </a:solidFill>
                <a:cs typeface="B Badr" panose="00000400000000000000" pitchFamily="2" charset="-78"/>
              </a:rPr>
              <a:t>ِی</a:t>
            </a:r>
            <a:r>
              <a:rPr lang="fa-IR" sz="3600" b="1" dirty="0">
                <a:solidFill>
                  <a:srgbClr val="7030A0"/>
                </a:solidFill>
                <a:cs typeface="B Badr" panose="00000400000000000000" pitchFamily="2" charset="-78"/>
              </a:rPr>
              <a:t>)</a:t>
            </a:r>
            <a:endParaRPr lang="fa-IR" sz="4800" b="1" dirty="0">
              <a:solidFill>
                <a:srgbClr val="7030A0"/>
              </a:solidFill>
              <a:cs typeface="B Badr" panose="00000400000000000000" pitchFamily="2" charset="-78"/>
            </a:endParaRPr>
          </a:p>
        </p:txBody>
      </p:sp>
      <p:cxnSp>
        <p:nvCxnSpPr>
          <p:cNvPr id="13" name="Connector: Elbow 12">
            <a:extLst>
              <a:ext uri="{FF2B5EF4-FFF2-40B4-BE49-F238E27FC236}">
                <a16:creationId xmlns:a16="http://schemas.microsoft.com/office/drawing/2014/main" xmlns="" id="{B2E2A1B6-812C-4FC1-9855-02F6D9215E2F}"/>
              </a:ext>
            </a:extLst>
          </p:cNvPr>
          <p:cNvCxnSpPr/>
          <p:nvPr/>
        </p:nvCxnSpPr>
        <p:spPr>
          <a:xfrm flipV="1">
            <a:off x="719528" y="4425266"/>
            <a:ext cx="4901783" cy="788006"/>
          </a:xfrm>
          <a:prstGeom prst="bentConnector3">
            <a:avLst>
              <a:gd name="adj1" fmla="val -2466"/>
            </a:avLst>
          </a:prstGeom>
          <a:ln w="57150">
            <a:solidFill>
              <a:srgbClr val="FF0000"/>
            </a:solidFill>
            <a:prstDash val="sysDot"/>
            <a:tailEnd type="triangle"/>
          </a:ln>
        </p:spPr>
        <p:style>
          <a:lnRef idx="1">
            <a:schemeClr val="dk1"/>
          </a:lnRef>
          <a:fillRef idx="0">
            <a:schemeClr val="dk1"/>
          </a:fillRef>
          <a:effectRef idx="0">
            <a:schemeClr val="dk1"/>
          </a:effectRef>
          <a:fontRef idx="minor">
            <a:schemeClr val="tx1"/>
          </a:fontRef>
        </p:style>
      </p:cxnSp>
      <p:sp>
        <p:nvSpPr>
          <p:cNvPr id="21" name="Rectangle: Rounded Corners 20">
            <a:extLst>
              <a:ext uri="{FF2B5EF4-FFF2-40B4-BE49-F238E27FC236}">
                <a16:creationId xmlns:a16="http://schemas.microsoft.com/office/drawing/2014/main" xmlns="" id="{6FC6CF02-DCBE-4065-B183-E016EFB30A5A}"/>
              </a:ext>
            </a:extLst>
          </p:cNvPr>
          <p:cNvSpPr/>
          <p:nvPr/>
        </p:nvSpPr>
        <p:spPr>
          <a:xfrm>
            <a:off x="5621311" y="4292563"/>
            <a:ext cx="5770589" cy="104931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rgbClr val="0070C0"/>
                </a:solidFill>
                <a:latin typeface="B Nazanin,Bold"/>
                <a:cs typeface="B Titr" panose="00000700000000000000" pitchFamily="2" charset="-78"/>
              </a:rPr>
              <a:t>پس از تبدیل واو به </a:t>
            </a:r>
            <a:r>
              <a:rPr lang="fa-IR" sz="2400" b="1" dirty="0" smtClean="0">
                <a:solidFill>
                  <a:srgbClr val="0070C0"/>
                </a:solidFill>
                <a:latin typeface="B Nazanin,Bold"/>
                <a:cs typeface="B Titr" panose="00000700000000000000" pitchFamily="2" charset="-78"/>
              </a:rPr>
              <a:t>یا </a:t>
            </a:r>
            <a:r>
              <a:rPr lang="fa-IR" sz="2400" b="1" dirty="0" smtClean="0">
                <a:solidFill>
                  <a:srgbClr val="FFFFFF"/>
                </a:solidFill>
                <a:latin typeface="B Nazanin,Bold"/>
                <a:cs typeface="B Titr" panose="00000700000000000000" pitchFamily="2" charset="-78"/>
              </a:rPr>
              <a:t> </a:t>
            </a:r>
            <a:r>
              <a:rPr lang="fa-IR" sz="2400" b="1" dirty="0" smtClean="0">
                <a:solidFill>
                  <a:srgbClr val="0070C0"/>
                </a:solidFill>
                <a:latin typeface="B Nazanin,Bold"/>
                <a:cs typeface="B Titr" panose="00000700000000000000" pitchFamily="2" charset="-78"/>
              </a:rPr>
              <a:t>،</a:t>
            </a:r>
            <a:r>
              <a:rPr lang="fa-IR" sz="2400" b="1" dirty="0" smtClean="0">
                <a:solidFill>
                  <a:srgbClr val="FFFFFF"/>
                </a:solidFill>
                <a:latin typeface="B Nazanin,Bold"/>
                <a:cs typeface="B Titr" panose="00000700000000000000" pitchFamily="2" charset="-78"/>
              </a:rPr>
              <a:t> </a:t>
            </a:r>
            <a:r>
              <a:rPr lang="fa-IR" sz="2400" b="1" dirty="0" smtClean="0">
                <a:solidFill>
                  <a:srgbClr val="FF0000"/>
                </a:solidFill>
                <a:latin typeface="B Nazanin,Bold"/>
                <a:cs typeface="B Titr" panose="00000700000000000000" pitchFamily="2" charset="-78"/>
              </a:rPr>
              <a:t>ضمّه</a:t>
            </a:r>
            <a:r>
              <a:rPr lang="fa-IR" sz="2000" b="1" dirty="0" smtClean="0">
                <a:solidFill>
                  <a:srgbClr val="002060"/>
                </a:solidFill>
                <a:latin typeface="B Nazanin,Bold"/>
                <a:cs typeface="B Nazanin" panose="00000400000000000000" pitchFamily="2" charset="-78"/>
              </a:rPr>
              <a:t>(که قبل </a:t>
            </a:r>
            <a:r>
              <a:rPr lang="fa-IR" sz="2000" b="1" dirty="0">
                <a:solidFill>
                  <a:srgbClr val="002060"/>
                </a:solidFill>
                <a:latin typeface="B Nazanin,Bold"/>
                <a:cs typeface="B Nazanin" panose="00000400000000000000" pitchFamily="2" charset="-78"/>
              </a:rPr>
              <a:t>از </a:t>
            </a:r>
            <a:r>
              <a:rPr lang="fa-IR" sz="2000" b="1" dirty="0" smtClean="0">
                <a:solidFill>
                  <a:srgbClr val="002060"/>
                </a:solidFill>
                <a:latin typeface="B Nazanin,Bold"/>
                <a:cs typeface="B Nazanin" panose="00000400000000000000" pitchFamily="2" charset="-78"/>
              </a:rPr>
              <a:t>یاءاست) </a:t>
            </a:r>
            <a:r>
              <a:rPr lang="fa-IR" sz="2400" b="1" dirty="0" smtClean="0">
                <a:solidFill>
                  <a:srgbClr val="0070C0"/>
                </a:solidFill>
                <a:latin typeface="B Nazanin,Bold"/>
                <a:cs typeface="B Titr" panose="00000700000000000000" pitchFamily="2" charset="-78"/>
              </a:rPr>
              <a:t>هم </a:t>
            </a:r>
            <a:r>
              <a:rPr lang="fa-IR" sz="2400" b="1" dirty="0">
                <a:solidFill>
                  <a:srgbClr val="FF0000"/>
                </a:solidFill>
                <a:latin typeface="B Nazanin,Bold"/>
                <a:cs typeface="B Titr" panose="00000700000000000000" pitchFamily="2" charset="-78"/>
              </a:rPr>
              <a:t>به کسره </a:t>
            </a:r>
            <a:r>
              <a:rPr lang="fa-IR" sz="2400" b="1" dirty="0">
                <a:solidFill>
                  <a:srgbClr val="0070C0"/>
                </a:solidFill>
                <a:latin typeface="B Nazanin,Bold"/>
                <a:cs typeface="B Titr" panose="00000700000000000000" pitchFamily="2" charset="-78"/>
              </a:rPr>
              <a:t>تبدیل می شود</a:t>
            </a:r>
            <a:endParaRPr lang="fa-IR" sz="2400" dirty="0">
              <a:solidFill>
                <a:srgbClr val="0070C0"/>
              </a:solidFill>
              <a:cs typeface="B Titr" panose="00000700000000000000" pitchFamily="2" charset="-78"/>
            </a:endParaRPr>
          </a:p>
        </p:txBody>
      </p:sp>
      <p:sp>
        <p:nvSpPr>
          <p:cNvPr id="15" name="Rectangle: Rounded Corners 15">
            <a:extLst>
              <a:ext uri="{FF2B5EF4-FFF2-40B4-BE49-F238E27FC236}">
                <a16:creationId xmlns:a16="http://schemas.microsoft.com/office/drawing/2014/main" xmlns="" id="{5E4AE598-4F05-459F-A2DC-008061F54449}"/>
              </a:ext>
            </a:extLst>
          </p:cNvPr>
          <p:cNvSpPr/>
          <p:nvPr/>
        </p:nvSpPr>
        <p:spPr>
          <a:xfrm>
            <a:off x="4138702" y="155424"/>
            <a:ext cx="4320000" cy="744402"/>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b="1" dirty="0">
                <a:solidFill>
                  <a:srgbClr val="002060"/>
                </a:solidFill>
                <a:latin typeface="Microsoft Uighur" panose="02000000000000000000" pitchFamily="2" charset="-78"/>
                <a:cs typeface="B Badr" panose="00000400000000000000" pitchFamily="2" charset="-78"/>
              </a:rPr>
              <a:t>قواعد اعلال مخصوص به اسم</a:t>
            </a:r>
            <a:endParaRPr lang="fa-IR" sz="2800" b="1" dirty="0">
              <a:solidFill>
                <a:srgbClr val="002060"/>
              </a:solidFill>
              <a:cs typeface="B Badr" panose="00000400000000000000" pitchFamily="2" charset="-78"/>
            </a:endParaRPr>
          </a:p>
        </p:txBody>
      </p:sp>
      <p:sp>
        <p:nvSpPr>
          <p:cNvPr id="17" name="Hexagon 16">
            <a:extLst>
              <a:ext uri="{FF2B5EF4-FFF2-40B4-BE49-F238E27FC236}">
                <a16:creationId xmlns:a16="http://schemas.microsoft.com/office/drawing/2014/main" xmlns="" id="{46FEB428-577C-42CD-B551-44FC78FF7209}"/>
              </a:ext>
            </a:extLst>
          </p:cNvPr>
          <p:cNvSpPr/>
          <p:nvPr/>
        </p:nvSpPr>
        <p:spPr>
          <a:xfrm>
            <a:off x="9767145" y="155424"/>
            <a:ext cx="2050102" cy="744402"/>
          </a:xfrm>
          <a:prstGeom prst="hexagon">
            <a:avLst/>
          </a:prstGeom>
          <a:ln w="57150">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4000" b="1" dirty="0">
                <a:solidFill>
                  <a:srgbClr val="2C2C2C"/>
                </a:solidFill>
                <a:cs typeface="B Badr" panose="00000400000000000000" pitchFamily="2" charset="-78"/>
              </a:rPr>
              <a:t>المقدمۀ</a:t>
            </a:r>
          </a:p>
        </p:txBody>
      </p:sp>
      <p:sp>
        <p:nvSpPr>
          <p:cNvPr id="16"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31202238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right)">
                                      <p:cBhvr>
                                        <p:cTn id="17" dur="25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250" fill="hold"/>
                                        <p:tgtEl>
                                          <p:spTgt spid="14"/>
                                        </p:tgtEl>
                                        <p:attrNameLst>
                                          <p:attrName>ppt_w</p:attrName>
                                        </p:attrNameLst>
                                      </p:cBhvr>
                                      <p:tavLst>
                                        <p:tav tm="0">
                                          <p:val>
                                            <p:fltVal val="0"/>
                                          </p:val>
                                        </p:tav>
                                        <p:tav tm="100000">
                                          <p:val>
                                            <p:strVal val="#ppt_w"/>
                                          </p:val>
                                        </p:tav>
                                      </p:tavLst>
                                    </p:anim>
                                    <p:anim calcmode="lin" valueType="num">
                                      <p:cBhvr>
                                        <p:cTn id="23" dur="250" fill="hold"/>
                                        <p:tgtEl>
                                          <p:spTgt spid="14"/>
                                        </p:tgtEl>
                                        <p:attrNameLst>
                                          <p:attrName>ppt_h</p:attrName>
                                        </p:attrNameLst>
                                      </p:cBhvr>
                                      <p:tavLst>
                                        <p:tav tm="0">
                                          <p:val>
                                            <p:fltVal val="0"/>
                                          </p:val>
                                        </p:tav>
                                        <p:tav tm="100000">
                                          <p:val>
                                            <p:strVal val="#ppt_h"/>
                                          </p:val>
                                        </p:tav>
                                      </p:tavLst>
                                    </p:anim>
                                    <p:animEffect transition="in" filter="fade">
                                      <p:cBhvr>
                                        <p:cTn id="24" dur="25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250" fill="hold"/>
                                        <p:tgtEl>
                                          <p:spTgt spid="18"/>
                                        </p:tgtEl>
                                        <p:attrNameLst>
                                          <p:attrName>ppt_w</p:attrName>
                                        </p:attrNameLst>
                                      </p:cBhvr>
                                      <p:tavLst>
                                        <p:tav tm="0">
                                          <p:val>
                                            <p:fltVal val="0"/>
                                          </p:val>
                                        </p:tav>
                                        <p:tav tm="100000">
                                          <p:val>
                                            <p:strVal val="#ppt_w"/>
                                          </p:val>
                                        </p:tav>
                                      </p:tavLst>
                                    </p:anim>
                                    <p:anim calcmode="lin" valueType="num">
                                      <p:cBhvr>
                                        <p:cTn id="30" dur="250" fill="hold"/>
                                        <p:tgtEl>
                                          <p:spTgt spid="18"/>
                                        </p:tgtEl>
                                        <p:attrNameLst>
                                          <p:attrName>ppt_h</p:attrName>
                                        </p:attrNameLst>
                                      </p:cBhvr>
                                      <p:tavLst>
                                        <p:tav tm="0">
                                          <p:val>
                                            <p:fltVal val="0"/>
                                          </p:val>
                                        </p:tav>
                                        <p:tav tm="100000">
                                          <p:val>
                                            <p:strVal val="#ppt_h"/>
                                          </p:val>
                                        </p:tav>
                                      </p:tavLst>
                                    </p:anim>
                                    <p:animEffect transition="in" filter="fade">
                                      <p:cBhvr>
                                        <p:cTn id="31" dur="25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25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250" fill="hold"/>
                                        <p:tgtEl>
                                          <p:spTgt spid="36"/>
                                        </p:tgtEl>
                                        <p:attrNameLst>
                                          <p:attrName>ppt_w</p:attrName>
                                        </p:attrNameLst>
                                      </p:cBhvr>
                                      <p:tavLst>
                                        <p:tav tm="0">
                                          <p:val>
                                            <p:fltVal val="0"/>
                                          </p:val>
                                        </p:tav>
                                        <p:tav tm="100000">
                                          <p:val>
                                            <p:strVal val="#ppt_w"/>
                                          </p:val>
                                        </p:tav>
                                      </p:tavLst>
                                    </p:anim>
                                    <p:anim calcmode="lin" valueType="num">
                                      <p:cBhvr>
                                        <p:cTn id="42" dur="250" fill="hold"/>
                                        <p:tgtEl>
                                          <p:spTgt spid="36"/>
                                        </p:tgtEl>
                                        <p:attrNameLst>
                                          <p:attrName>ppt_h</p:attrName>
                                        </p:attrNameLst>
                                      </p:cBhvr>
                                      <p:tavLst>
                                        <p:tav tm="0">
                                          <p:val>
                                            <p:fltVal val="0"/>
                                          </p:val>
                                        </p:tav>
                                        <p:tav tm="100000">
                                          <p:val>
                                            <p:strVal val="#ppt_h"/>
                                          </p:val>
                                        </p:tav>
                                      </p:tavLst>
                                    </p:anim>
                                    <p:animEffect transition="in" filter="fade">
                                      <p:cBhvr>
                                        <p:cTn id="43" dur="25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up)">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250" fill="hold"/>
                                        <p:tgtEl>
                                          <p:spTgt spid="10"/>
                                        </p:tgtEl>
                                        <p:attrNameLst>
                                          <p:attrName>ppt_w</p:attrName>
                                        </p:attrNameLst>
                                      </p:cBhvr>
                                      <p:tavLst>
                                        <p:tav tm="0">
                                          <p:val>
                                            <p:fltVal val="0"/>
                                          </p:val>
                                        </p:tav>
                                        <p:tav tm="100000">
                                          <p:val>
                                            <p:strVal val="#ppt_w"/>
                                          </p:val>
                                        </p:tav>
                                      </p:tavLst>
                                    </p:anim>
                                    <p:anim calcmode="lin" valueType="num">
                                      <p:cBhvr>
                                        <p:cTn id="54" dur="250" fill="hold"/>
                                        <p:tgtEl>
                                          <p:spTgt spid="10"/>
                                        </p:tgtEl>
                                        <p:attrNameLst>
                                          <p:attrName>ppt_h</p:attrName>
                                        </p:attrNameLst>
                                      </p:cBhvr>
                                      <p:tavLst>
                                        <p:tav tm="0">
                                          <p:val>
                                            <p:fltVal val="0"/>
                                          </p:val>
                                        </p:tav>
                                        <p:tav tm="100000">
                                          <p:val>
                                            <p:strVal val="#ppt_h"/>
                                          </p:val>
                                        </p:tav>
                                      </p:tavLst>
                                    </p:anim>
                                    <p:animEffect transition="in" filter="fade">
                                      <p:cBhvr>
                                        <p:cTn id="55" dur="25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22" grpId="0" animBg="1"/>
      <p:bldP spid="36" grpId="0" animBg="1"/>
      <p:bldP spid="14" grpId="0" animBg="1"/>
      <p:bldP spid="18" grpId="0" animBg="1"/>
      <p:bldP spid="19" grpId="0" animBg="1"/>
      <p:bldP spid="1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xmlns="" id="{CD17537D-727E-4588-9420-3937B849AB90}"/>
              </a:ext>
            </a:extLst>
          </p:cNvPr>
          <p:cNvSpPr/>
          <p:nvPr/>
        </p:nvSpPr>
        <p:spPr>
          <a:xfrm>
            <a:off x="10628249" y="2762999"/>
            <a:ext cx="1440000" cy="1332000"/>
          </a:xfrm>
          <a:prstGeom prst="flowChartConnector">
            <a:avLst/>
          </a:prstGeom>
          <a:gradFill>
            <a:gsLst>
              <a:gs pos="0">
                <a:srgbClr val="FFFF00"/>
              </a:gs>
              <a:gs pos="100000">
                <a:srgbClr val="4FD1FF"/>
              </a:gs>
            </a:gsLst>
            <a:path path="circle">
              <a:fillToRect l="50000" t="50000" r="100000" b="100000"/>
            </a:path>
          </a:gradFill>
          <a:ln w="76200">
            <a:solidFill>
              <a:srgbClr val="FFFF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2200" u="sng" dirty="0">
                <a:solidFill>
                  <a:srgbClr val="2C2C2C"/>
                </a:solidFill>
                <a:cs typeface="B Titr" panose="00000700000000000000" pitchFamily="2" charset="-78"/>
              </a:rPr>
              <a:t>قاعده 8</a:t>
            </a:r>
          </a:p>
        </p:txBody>
      </p:sp>
      <p:sp>
        <p:nvSpPr>
          <p:cNvPr id="4" name="Flowchart: Connector 3">
            <a:extLst>
              <a:ext uri="{FF2B5EF4-FFF2-40B4-BE49-F238E27FC236}">
                <a16:creationId xmlns:a16="http://schemas.microsoft.com/office/drawing/2014/main" xmlns="" id="{1F5F6A47-F0CB-4C63-9003-34BAE6A99C6B}"/>
              </a:ext>
            </a:extLst>
          </p:cNvPr>
          <p:cNvSpPr/>
          <p:nvPr/>
        </p:nvSpPr>
        <p:spPr>
          <a:xfrm>
            <a:off x="8820745" y="2639954"/>
            <a:ext cx="1278288" cy="1333442"/>
          </a:xfrm>
          <a:prstGeom prst="flowChartConnector">
            <a:avLst/>
          </a:prstGeom>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dirty="0">
                <a:solidFill>
                  <a:srgbClr val="08CC78">
                    <a:lumMod val="50000"/>
                  </a:srgbClr>
                </a:solidFill>
                <a:cs typeface="B Titr" panose="00000700000000000000" pitchFamily="2" charset="-78"/>
              </a:rPr>
              <a:t>واو</a:t>
            </a:r>
            <a:endParaRPr lang="fa-IR" dirty="0">
              <a:solidFill>
                <a:srgbClr val="08CC78">
                  <a:lumMod val="50000"/>
                </a:srgbClr>
              </a:solidFill>
              <a:cs typeface="B Titr" panose="00000700000000000000" pitchFamily="2" charset="-78"/>
            </a:endParaRPr>
          </a:p>
        </p:txBody>
      </p:sp>
      <p:sp>
        <p:nvSpPr>
          <p:cNvPr id="22" name="Arrow: Left 21">
            <a:extLst>
              <a:ext uri="{FF2B5EF4-FFF2-40B4-BE49-F238E27FC236}">
                <a16:creationId xmlns:a16="http://schemas.microsoft.com/office/drawing/2014/main" xmlns="" id="{42C8DA7E-F9CB-4A14-9999-C76BC538E8FF}"/>
              </a:ext>
            </a:extLst>
          </p:cNvPr>
          <p:cNvSpPr/>
          <p:nvPr/>
        </p:nvSpPr>
        <p:spPr>
          <a:xfrm rot="2937670">
            <a:off x="8022079" y="1889409"/>
            <a:ext cx="1251228" cy="939129"/>
          </a:xfrm>
          <a:prstGeom prst="leftArrow">
            <a:avLst/>
          </a:prstGeom>
          <a:noFill/>
          <a:ln>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1" anchor="ctr"/>
          <a:lstStyle/>
          <a:p>
            <a:pPr algn="ctr"/>
            <a:r>
              <a:rPr lang="fa-IR" sz="2400" dirty="0">
                <a:solidFill>
                  <a:srgbClr val="002060"/>
                </a:solidFill>
                <a:cs typeface="B Titr" panose="00000700000000000000" pitchFamily="2" charset="-78"/>
              </a:rPr>
              <a:t>اگر</a:t>
            </a:r>
            <a:endParaRPr lang="fa-IR" sz="1600" dirty="0">
              <a:solidFill>
                <a:srgbClr val="2C2C2C"/>
              </a:solidFill>
            </a:endParaRPr>
          </a:p>
        </p:txBody>
      </p:sp>
      <p:sp>
        <p:nvSpPr>
          <p:cNvPr id="36" name="Plaque 35">
            <a:extLst>
              <a:ext uri="{FF2B5EF4-FFF2-40B4-BE49-F238E27FC236}">
                <a16:creationId xmlns:a16="http://schemas.microsoft.com/office/drawing/2014/main" xmlns="" id="{67EACE4E-DA20-446B-B34F-69D9D008390F}"/>
              </a:ext>
            </a:extLst>
          </p:cNvPr>
          <p:cNvSpPr/>
          <p:nvPr/>
        </p:nvSpPr>
        <p:spPr>
          <a:xfrm>
            <a:off x="682285" y="1950603"/>
            <a:ext cx="3224302" cy="1168937"/>
          </a:xfrm>
          <a:prstGeom prst="plaque">
            <a:avLst/>
          </a:prstGeom>
          <a:gradFill flip="none" rotWithShape="1">
            <a:gsLst>
              <a:gs pos="0">
                <a:srgbClr val="F585F5"/>
              </a:gs>
              <a:gs pos="100000">
                <a:srgbClr val="FFFF00"/>
              </a:gs>
            </a:gsLst>
            <a:lin ang="5400000" scaled="1"/>
            <a:tileRect/>
          </a:gradFill>
          <a:ln w="38100">
            <a:noFill/>
          </a:ln>
        </p:spPr>
        <p:style>
          <a:lnRef idx="2">
            <a:schemeClr val="accent1"/>
          </a:lnRef>
          <a:fillRef idx="1">
            <a:schemeClr val="lt1"/>
          </a:fillRef>
          <a:effectRef idx="0">
            <a:schemeClr val="accent1"/>
          </a:effectRef>
          <a:fontRef idx="minor">
            <a:schemeClr val="dk1"/>
          </a:fontRef>
        </p:style>
        <p:txBody>
          <a:bodyPr rtlCol="1" anchor="ctr"/>
          <a:lstStyle/>
          <a:p>
            <a:pPr algn="ctr" rtl="1"/>
            <a:r>
              <a:rPr lang="fa-IR" sz="3600" dirty="0">
                <a:solidFill>
                  <a:srgbClr val="FF0000"/>
                </a:solidFill>
                <a:cs typeface="B Titr" panose="00000700000000000000" pitchFamily="2" charset="-78"/>
              </a:rPr>
              <a:t>واو</a:t>
            </a:r>
            <a:r>
              <a:rPr lang="fa-IR" sz="3600" dirty="0">
                <a:solidFill>
                  <a:srgbClr val="2C2C2C"/>
                </a:solidFill>
                <a:cs typeface="B Titr" panose="00000700000000000000" pitchFamily="2" charset="-78"/>
              </a:rPr>
              <a:t> </a:t>
            </a:r>
            <a:r>
              <a:rPr lang="fa-IR" sz="3600" dirty="0">
                <a:solidFill>
                  <a:srgbClr val="002060"/>
                </a:solidFill>
                <a:cs typeface="B Titr" panose="00000700000000000000" pitchFamily="2" charset="-78"/>
              </a:rPr>
              <a:t>قلب به </a:t>
            </a:r>
            <a:r>
              <a:rPr lang="fa-IR" sz="3600" dirty="0">
                <a:solidFill>
                  <a:srgbClr val="0070C0"/>
                </a:solidFill>
                <a:cs typeface="B Titr" panose="00000700000000000000" pitchFamily="2" charset="-78"/>
              </a:rPr>
              <a:t>یاء</a:t>
            </a:r>
            <a:r>
              <a:rPr lang="fa-IR" sz="2800" dirty="0">
                <a:solidFill>
                  <a:srgbClr val="2C2C2C"/>
                </a:solidFill>
                <a:cs typeface="B Titr" panose="00000700000000000000" pitchFamily="2" charset="-78"/>
              </a:rPr>
              <a:t> </a:t>
            </a:r>
            <a:r>
              <a:rPr lang="fa-IR" sz="1600" dirty="0">
                <a:solidFill>
                  <a:srgbClr val="002060"/>
                </a:solidFill>
                <a:cs typeface="B Badr" panose="00000400000000000000" pitchFamily="2" charset="-78"/>
              </a:rPr>
              <a:t>می شود</a:t>
            </a:r>
            <a:endParaRPr lang="fa-IR" sz="2400" dirty="0">
              <a:solidFill>
                <a:srgbClr val="002060"/>
              </a:solidFill>
              <a:cs typeface="B Badr" panose="00000400000000000000" pitchFamily="2" charset="-78"/>
            </a:endParaRPr>
          </a:p>
        </p:txBody>
      </p:sp>
      <p:sp>
        <p:nvSpPr>
          <p:cNvPr id="14" name="Plaque 13">
            <a:extLst>
              <a:ext uri="{FF2B5EF4-FFF2-40B4-BE49-F238E27FC236}">
                <a16:creationId xmlns:a16="http://schemas.microsoft.com/office/drawing/2014/main" xmlns="" id="{0F8D1DFD-2753-45F8-9145-093241505212}"/>
              </a:ext>
            </a:extLst>
          </p:cNvPr>
          <p:cNvSpPr/>
          <p:nvPr/>
        </p:nvSpPr>
        <p:spPr>
          <a:xfrm>
            <a:off x="4328556" y="1083570"/>
            <a:ext cx="4178461" cy="756000"/>
          </a:xfrm>
          <a:prstGeom prst="plaque">
            <a:avLst/>
          </a:prstGeom>
          <a:gradFill flip="none" rotWithShape="1">
            <a:gsLst>
              <a:gs pos="0">
                <a:schemeClr val="bg2">
                  <a:tint val="90000"/>
                  <a:satMod val="92000"/>
                  <a:lumMod val="120000"/>
                </a:schemeClr>
              </a:gs>
              <a:gs pos="100000">
                <a:srgbClr val="FFFF00"/>
              </a:gs>
            </a:gsLst>
            <a:lin ang="2700000" scaled="1"/>
            <a:tileRect/>
          </a:gradFill>
          <a:ln>
            <a:solidFill>
              <a:srgbClr val="00B050"/>
            </a:solidFill>
          </a:ln>
        </p:spPr>
        <p:style>
          <a:lnRef idx="2">
            <a:schemeClr val="dk1"/>
          </a:lnRef>
          <a:fillRef idx="1">
            <a:schemeClr val="lt1"/>
          </a:fillRef>
          <a:effectRef idx="0">
            <a:schemeClr val="dk1"/>
          </a:effectRef>
          <a:fontRef idx="minor">
            <a:schemeClr val="dk1"/>
          </a:fontRef>
        </p:style>
        <p:txBody>
          <a:bodyPr rtlCol="1" anchor="ctr"/>
          <a:lstStyle/>
          <a:p>
            <a:pPr algn="ctr" rtl="1"/>
            <a:r>
              <a:rPr lang="fa-IR" sz="2400" dirty="0">
                <a:solidFill>
                  <a:srgbClr val="002060"/>
                </a:solidFill>
                <a:cs typeface="B Titr" panose="00000700000000000000" pitchFamily="2" charset="-78"/>
              </a:rPr>
              <a:t>لام الفعل صفتی بر وزن</a:t>
            </a:r>
            <a:r>
              <a:rPr lang="fa-IR" sz="2000" b="1" dirty="0">
                <a:solidFill>
                  <a:srgbClr val="FF0000"/>
                </a:solidFill>
              </a:rPr>
              <a:t> فُعلی</a:t>
            </a:r>
            <a:r>
              <a:rPr lang="fa-IR" sz="2000" b="1" dirty="0">
                <a:solidFill>
                  <a:srgbClr val="FF0000"/>
                </a:solidFill>
                <a:latin typeface="Adobe Arabic" panose="02040503050201020203" pitchFamily="18" charset="-78"/>
              </a:rPr>
              <a:t>ٰ</a:t>
            </a:r>
            <a:r>
              <a:rPr lang="fa-IR" sz="2000" b="1" dirty="0">
                <a:solidFill>
                  <a:srgbClr val="FF0000"/>
                </a:solidFill>
              </a:rPr>
              <a:t> </a:t>
            </a:r>
            <a:r>
              <a:rPr lang="fa-IR" sz="2400" dirty="0">
                <a:solidFill>
                  <a:srgbClr val="002060"/>
                </a:solidFill>
                <a:cs typeface="B Titr" panose="00000700000000000000" pitchFamily="2" charset="-78"/>
              </a:rPr>
              <a:t>باشد</a:t>
            </a:r>
          </a:p>
        </p:txBody>
      </p:sp>
      <p:sp>
        <p:nvSpPr>
          <p:cNvPr id="19" name="Arrow: Left 18">
            <a:extLst>
              <a:ext uri="{FF2B5EF4-FFF2-40B4-BE49-F238E27FC236}">
                <a16:creationId xmlns:a16="http://schemas.microsoft.com/office/drawing/2014/main" xmlns="" id="{F9594A18-1EBF-4712-8D25-6C33B83DCCAF}"/>
              </a:ext>
            </a:extLst>
          </p:cNvPr>
          <p:cNvSpPr/>
          <p:nvPr/>
        </p:nvSpPr>
        <p:spPr>
          <a:xfrm rot="18550490">
            <a:off x="3649184" y="1303970"/>
            <a:ext cx="745128" cy="939129"/>
          </a:xfrm>
          <a:prstGeom prst="leftArrow">
            <a:avLst>
              <a:gd name="adj1" fmla="val 46242"/>
              <a:gd name="adj2" fmla="val 45707"/>
            </a:avLst>
          </a:prstGeom>
          <a:noFill/>
          <a:ln>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fa-IR">
              <a:solidFill>
                <a:srgbClr val="2C2C2C"/>
              </a:solidFill>
            </a:endParaRPr>
          </a:p>
        </p:txBody>
      </p:sp>
      <p:cxnSp>
        <p:nvCxnSpPr>
          <p:cNvPr id="8" name="Connector: Elbow 7">
            <a:extLst>
              <a:ext uri="{FF2B5EF4-FFF2-40B4-BE49-F238E27FC236}">
                <a16:creationId xmlns:a16="http://schemas.microsoft.com/office/drawing/2014/main" xmlns="" id="{00155F79-6D3E-4ADB-9803-5B9B3B944F73}"/>
              </a:ext>
            </a:extLst>
          </p:cNvPr>
          <p:cNvCxnSpPr>
            <a:stCxn id="36" idx="1"/>
          </p:cNvCxnSpPr>
          <p:nvPr/>
        </p:nvCxnSpPr>
        <p:spPr>
          <a:xfrm rot="10800000" flipH="1" flipV="1">
            <a:off x="682285" y="2535071"/>
            <a:ext cx="854438" cy="2089213"/>
          </a:xfrm>
          <a:prstGeom prst="bentConnector4">
            <a:avLst>
              <a:gd name="adj1" fmla="val -65350"/>
              <a:gd name="adj2" fmla="val 63988"/>
            </a:avLst>
          </a:prstGeom>
          <a:ln w="38100">
            <a:solidFill>
              <a:schemeClr val="accent6">
                <a:lumMod val="75000"/>
              </a:schemeClr>
            </a:solidFill>
            <a:headEnd type="triangle"/>
            <a:tailEnd type="triangle"/>
          </a:ln>
        </p:spPr>
        <p:style>
          <a:lnRef idx="1">
            <a:schemeClr val="dk1"/>
          </a:lnRef>
          <a:fillRef idx="0">
            <a:schemeClr val="dk1"/>
          </a:fillRef>
          <a:effectRef idx="0">
            <a:schemeClr val="dk1"/>
          </a:effectRef>
          <a:fontRef idx="minor">
            <a:schemeClr val="tx1"/>
          </a:fontRef>
        </p:style>
      </p:cxnSp>
      <p:sp>
        <p:nvSpPr>
          <p:cNvPr id="10" name="Rectangle: Rounded Corners 9">
            <a:extLst>
              <a:ext uri="{FF2B5EF4-FFF2-40B4-BE49-F238E27FC236}">
                <a16:creationId xmlns:a16="http://schemas.microsoft.com/office/drawing/2014/main" xmlns="" id="{B658EC6A-9473-4499-9B5F-E4D7028097EE}"/>
              </a:ext>
            </a:extLst>
          </p:cNvPr>
          <p:cNvSpPr/>
          <p:nvPr/>
        </p:nvSpPr>
        <p:spPr>
          <a:xfrm>
            <a:off x="156384" y="4582125"/>
            <a:ext cx="4593114" cy="980317"/>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4800" b="1" dirty="0">
                <a:solidFill>
                  <a:srgbClr val="7030A0"/>
                </a:solidFill>
                <a:cs typeface="B Badr" panose="00000400000000000000" pitchFamily="2" charset="-78"/>
              </a:rPr>
              <a:t>مانند :</a:t>
            </a:r>
            <a:r>
              <a:rPr lang="fa-IR" sz="3600" b="1" dirty="0">
                <a:solidFill>
                  <a:srgbClr val="7030A0"/>
                </a:solidFill>
                <a:cs typeface="B Badr" panose="00000400000000000000" pitchFamily="2" charset="-78"/>
              </a:rPr>
              <a:t>دُنـ</a:t>
            </a:r>
            <a:r>
              <a:rPr lang="fa-IR" sz="3600" b="1" dirty="0">
                <a:solidFill>
                  <a:srgbClr val="FF0000"/>
                </a:solidFill>
                <a:cs typeface="B Badr" panose="00000400000000000000" pitchFamily="2" charset="-78"/>
              </a:rPr>
              <a:t>و</a:t>
            </a:r>
            <a:r>
              <a:rPr lang="fa-IR" sz="3600" b="1" dirty="0">
                <a:solidFill>
                  <a:srgbClr val="7030A0"/>
                </a:solidFill>
                <a:cs typeface="B Badr" panose="00000400000000000000" pitchFamily="2" charset="-78"/>
              </a:rPr>
              <a:t>ی</a:t>
            </a:r>
            <a:r>
              <a:rPr lang="fa-IR" sz="3600" b="1" dirty="0">
                <a:solidFill>
                  <a:srgbClr val="7030A0"/>
                </a:solidFill>
                <a:latin typeface="Adobe Arabic" panose="02040503050201020203" pitchFamily="18" charset="-78"/>
                <a:cs typeface="B Badr" panose="00000400000000000000" pitchFamily="2" charset="-78"/>
              </a:rPr>
              <a:t>ٰ =دُنـ</a:t>
            </a:r>
            <a:r>
              <a:rPr lang="fa-IR" sz="3600" b="1" dirty="0">
                <a:solidFill>
                  <a:srgbClr val="FF0000"/>
                </a:solidFill>
                <a:latin typeface="Adobe Arabic" panose="02040503050201020203" pitchFamily="18" charset="-78"/>
                <a:cs typeface="B Badr" panose="00000400000000000000" pitchFamily="2" charset="-78"/>
              </a:rPr>
              <a:t>یـ</a:t>
            </a:r>
            <a:r>
              <a:rPr lang="fa-IR" sz="3600" b="1" dirty="0">
                <a:solidFill>
                  <a:srgbClr val="7030A0"/>
                </a:solidFill>
                <a:latin typeface="Adobe Arabic" panose="02040503050201020203" pitchFamily="18" charset="-78"/>
                <a:cs typeface="B Badr" panose="00000400000000000000" pitchFamily="2" charset="-78"/>
              </a:rPr>
              <a:t>ا</a:t>
            </a:r>
            <a:endParaRPr lang="fa-IR" sz="5400" b="1" dirty="0">
              <a:solidFill>
                <a:srgbClr val="7030A0"/>
              </a:solidFill>
              <a:cs typeface="B Badr" panose="00000400000000000000" pitchFamily="2" charset="-78"/>
            </a:endParaRPr>
          </a:p>
        </p:txBody>
      </p:sp>
      <p:sp>
        <p:nvSpPr>
          <p:cNvPr id="2" name="Speech Bubble: Oval 1">
            <a:extLst>
              <a:ext uri="{FF2B5EF4-FFF2-40B4-BE49-F238E27FC236}">
                <a16:creationId xmlns:a16="http://schemas.microsoft.com/office/drawing/2014/main" xmlns="" id="{57F55C53-B83D-49BE-80AE-638F50E9A7F3}"/>
              </a:ext>
            </a:extLst>
          </p:cNvPr>
          <p:cNvSpPr/>
          <p:nvPr/>
        </p:nvSpPr>
        <p:spPr>
          <a:xfrm>
            <a:off x="5287682" y="4078898"/>
            <a:ext cx="6780567" cy="2623678"/>
          </a:xfrm>
          <a:prstGeom prst="wedgeEllipseCallout">
            <a:avLst>
              <a:gd name="adj1" fmla="val -86363"/>
              <a:gd name="adj2" fmla="val -86188"/>
            </a:avLst>
          </a:prstGeom>
          <a:gradFill flip="none" rotWithShape="1">
            <a:gsLst>
              <a:gs pos="0">
                <a:srgbClr val="F585F5"/>
              </a:gs>
              <a:gs pos="100000">
                <a:srgbClr val="FFFF00"/>
              </a:gs>
            </a:gsLst>
            <a:lin ang="13500000" scaled="1"/>
            <a:tileRect/>
          </a:gradFill>
        </p:spPr>
        <p:style>
          <a:lnRef idx="2">
            <a:schemeClr val="accent6"/>
          </a:lnRef>
          <a:fillRef idx="1">
            <a:schemeClr val="lt1"/>
          </a:fillRef>
          <a:effectRef idx="0">
            <a:schemeClr val="accent6"/>
          </a:effectRef>
          <a:fontRef idx="minor">
            <a:schemeClr val="dk1"/>
          </a:fontRef>
        </p:style>
        <p:txBody>
          <a:bodyPr rtlCol="1" anchor="ctr"/>
          <a:lstStyle/>
          <a:p>
            <a:pPr algn="ctr" rtl="1"/>
            <a:r>
              <a:rPr lang="fa-IR" sz="3200" dirty="0">
                <a:solidFill>
                  <a:srgbClr val="2C2C2C"/>
                </a:solidFill>
                <a:cs typeface="B Badr" panose="00000400000000000000" pitchFamily="2" charset="-78"/>
              </a:rPr>
              <a:t>*کوفیّون معتقدند که اگر واو، لام الفعلِ وزن </a:t>
            </a:r>
            <a:r>
              <a:rPr lang="fa-IR" sz="3200" dirty="0">
                <a:solidFill>
                  <a:srgbClr val="2C2C2C"/>
                </a:solidFill>
                <a:latin typeface="Times New Roman" panose="02020503050405090304" pitchFamily="18" charset="0"/>
                <a:cs typeface="B Badr" panose="00000400000000000000" pitchFamily="2" charset="-78"/>
              </a:rPr>
              <a:t>"فُعَل" قرار بگیرد تبدیل به یاء می شود. </a:t>
            </a:r>
            <a:r>
              <a:rPr lang="fa-IR" sz="3200" dirty="0">
                <a:solidFill>
                  <a:srgbClr val="0070C0"/>
                </a:solidFill>
                <a:latin typeface="Times New Roman" panose="02020503050405090304" pitchFamily="18" charset="0"/>
                <a:cs typeface="B Badr" panose="00000400000000000000" pitchFamily="2" charset="-78"/>
              </a:rPr>
              <a:t>مانند: </a:t>
            </a:r>
            <a:r>
              <a:rPr lang="fa-IR" sz="3200" dirty="0" smtClean="0">
                <a:solidFill>
                  <a:srgbClr val="0070C0"/>
                </a:solidFill>
                <a:latin typeface="Times New Roman" panose="02020503050405090304" pitchFamily="18" charset="0"/>
                <a:cs typeface="B Badr" panose="00000400000000000000" pitchFamily="2" charset="-78"/>
              </a:rPr>
              <a:t>عُلَو </a:t>
            </a:r>
            <a:r>
              <a:rPr lang="fa-IR" sz="3200" dirty="0">
                <a:solidFill>
                  <a:srgbClr val="0070C0"/>
                </a:solidFill>
                <a:latin typeface="Times New Roman" panose="02020503050405090304" pitchFamily="18" charset="0"/>
                <a:cs typeface="B Badr" panose="00000400000000000000" pitchFamily="2" charset="-78"/>
              </a:rPr>
              <a:t>= عُلَی</a:t>
            </a:r>
            <a:endParaRPr lang="fa-IR" sz="3200" dirty="0">
              <a:solidFill>
                <a:srgbClr val="0070C0"/>
              </a:solidFill>
              <a:cs typeface="B Badr" panose="00000400000000000000" pitchFamily="2" charset="-78"/>
            </a:endParaRPr>
          </a:p>
        </p:txBody>
      </p:sp>
      <p:sp>
        <p:nvSpPr>
          <p:cNvPr id="13" name="Rectangle: Rounded Corners 15">
            <a:extLst>
              <a:ext uri="{FF2B5EF4-FFF2-40B4-BE49-F238E27FC236}">
                <a16:creationId xmlns:a16="http://schemas.microsoft.com/office/drawing/2014/main" xmlns="" id="{5E4AE598-4F05-459F-A2DC-008061F54449}"/>
              </a:ext>
            </a:extLst>
          </p:cNvPr>
          <p:cNvSpPr/>
          <p:nvPr/>
        </p:nvSpPr>
        <p:spPr>
          <a:xfrm>
            <a:off x="4138702" y="155424"/>
            <a:ext cx="4320000" cy="744402"/>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b="1" dirty="0">
                <a:solidFill>
                  <a:srgbClr val="002060"/>
                </a:solidFill>
                <a:latin typeface="Microsoft Uighur" panose="02000000000000000000" pitchFamily="2" charset="-78"/>
                <a:cs typeface="B Badr" panose="00000400000000000000" pitchFamily="2" charset="-78"/>
              </a:rPr>
              <a:t>قواعد اعلال مخصوص به اسم</a:t>
            </a:r>
            <a:endParaRPr lang="fa-IR" sz="2800" b="1" dirty="0">
              <a:solidFill>
                <a:srgbClr val="002060"/>
              </a:solidFill>
              <a:cs typeface="B Badr" panose="00000400000000000000" pitchFamily="2" charset="-78"/>
            </a:endParaRPr>
          </a:p>
        </p:txBody>
      </p:sp>
      <p:sp>
        <p:nvSpPr>
          <p:cNvPr id="15" name="Hexagon 14">
            <a:extLst>
              <a:ext uri="{FF2B5EF4-FFF2-40B4-BE49-F238E27FC236}">
                <a16:creationId xmlns:a16="http://schemas.microsoft.com/office/drawing/2014/main" xmlns="" id="{46FEB428-577C-42CD-B551-44FC78FF7209}"/>
              </a:ext>
            </a:extLst>
          </p:cNvPr>
          <p:cNvSpPr/>
          <p:nvPr/>
        </p:nvSpPr>
        <p:spPr>
          <a:xfrm>
            <a:off x="9767145" y="155424"/>
            <a:ext cx="2050102" cy="744402"/>
          </a:xfrm>
          <a:prstGeom prst="hexagon">
            <a:avLst/>
          </a:prstGeom>
          <a:ln w="57150">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4000" b="1" dirty="0">
                <a:solidFill>
                  <a:srgbClr val="2C2C2C"/>
                </a:solidFill>
                <a:cs typeface="B Badr" panose="00000400000000000000" pitchFamily="2" charset="-78"/>
              </a:rPr>
              <a:t>المقدمۀ</a:t>
            </a:r>
          </a:p>
        </p:txBody>
      </p:sp>
      <p:sp>
        <p:nvSpPr>
          <p:cNvPr id="16"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0274191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right)">
                                      <p:cBhvr>
                                        <p:cTn id="17" dur="25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250" fill="hold"/>
                                        <p:tgtEl>
                                          <p:spTgt spid="14"/>
                                        </p:tgtEl>
                                        <p:attrNameLst>
                                          <p:attrName>ppt_w</p:attrName>
                                        </p:attrNameLst>
                                      </p:cBhvr>
                                      <p:tavLst>
                                        <p:tav tm="0">
                                          <p:val>
                                            <p:fltVal val="0"/>
                                          </p:val>
                                        </p:tav>
                                        <p:tav tm="100000">
                                          <p:val>
                                            <p:strVal val="#ppt_w"/>
                                          </p:val>
                                        </p:tav>
                                      </p:tavLst>
                                    </p:anim>
                                    <p:anim calcmode="lin" valueType="num">
                                      <p:cBhvr>
                                        <p:cTn id="23" dur="250" fill="hold"/>
                                        <p:tgtEl>
                                          <p:spTgt spid="14"/>
                                        </p:tgtEl>
                                        <p:attrNameLst>
                                          <p:attrName>ppt_h</p:attrName>
                                        </p:attrNameLst>
                                      </p:cBhvr>
                                      <p:tavLst>
                                        <p:tav tm="0">
                                          <p:val>
                                            <p:fltVal val="0"/>
                                          </p:val>
                                        </p:tav>
                                        <p:tav tm="100000">
                                          <p:val>
                                            <p:strVal val="#ppt_h"/>
                                          </p:val>
                                        </p:tav>
                                      </p:tavLst>
                                    </p:anim>
                                    <p:animEffect transition="in" filter="fade">
                                      <p:cBhvr>
                                        <p:cTn id="24" dur="25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25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250" fill="hold"/>
                                        <p:tgtEl>
                                          <p:spTgt spid="36"/>
                                        </p:tgtEl>
                                        <p:attrNameLst>
                                          <p:attrName>ppt_w</p:attrName>
                                        </p:attrNameLst>
                                      </p:cBhvr>
                                      <p:tavLst>
                                        <p:tav tm="0">
                                          <p:val>
                                            <p:fltVal val="0"/>
                                          </p:val>
                                        </p:tav>
                                        <p:tav tm="100000">
                                          <p:val>
                                            <p:strVal val="#ppt_w"/>
                                          </p:val>
                                        </p:tav>
                                      </p:tavLst>
                                    </p:anim>
                                    <p:anim calcmode="lin" valueType="num">
                                      <p:cBhvr>
                                        <p:cTn id="35" dur="250" fill="hold"/>
                                        <p:tgtEl>
                                          <p:spTgt spid="36"/>
                                        </p:tgtEl>
                                        <p:attrNameLst>
                                          <p:attrName>ppt_h</p:attrName>
                                        </p:attrNameLst>
                                      </p:cBhvr>
                                      <p:tavLst>
                                        <p:tav tm="0">
                                          <p:val>
                                            <p:fltVal val="0"/>
                                          </p:val>
                                        </p:tav>
                                        <p:tav tm="100000">
                                          <p:val>
                                            <p:strVal val="#ppt_h"/>
                                          </p:val>
                                        </p:tav>
                                      </p:tavLst>
                                    </p:anim>
                                    <p:animEffect transition="in" filter="fade">
                                      <p:cBhvr>
                                        <p:cTn id="36" dur="25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250" fill="hold"/>
                                        <p:tgtEl>
                                          <p:spTgt spid="10"/>
                                        </p:tgtEl>
                                        <p:attrNameLst>
                                          <p:attrName>ppt_w</p:attrName>
                                        </p:attrNameLst>
                                      </p:cBhvr>
                                      <p:tavLst>
                                        <p:tav tm="0">
                                          <p:val>
                                            <p:fltVal val="0"/>
                                          </p:val>
                                        </p:tav>
                                        <p:tav tm="100000">
                                          <p:val>
                                            <p:strVal val="#ppt_w"/>
                                          </p:val>
                                        </p:tav>
                                      </p:tavLst>
                                    </p:anim>
                                    <p:anim calcmode="lin" valueType="num">
                                      <p:cBhvr>
                                        <p:cTn id="47" dur="250" fill="hold"/>
                                        <p:tgtEl>
                                          <p:spTgt spid="10"/>
                                        </p:tgtEl>
                                        <p:attrNameLst>
                                          <p:attrName>ppt_h</p:attrName>
                                        </p:attrNameLst>
                                      </p:cBhvr>
                                      <p:tavLst>
                                        <p:tav tm="0">
                                          <p:val>
                                            <p:fltVal val="0"/>
                                          </p:val>
                                        </p:tav>
                                        <p:tav tm="100000">
                                          <p:val>
                                            <p:strVal val="#ppt_h"/>
                                          </p:val>
                                        </p:tav>
                                      </p:tavLst>
                                    </p:anim>
                                    <p:animEffect transition="in" filter="fade">
                                      <p:cBhvr>
                                        <p:cTn id="48" dur="25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left)">
                                      <p:cBhvr>
                                        <p:cTn id="5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22" grpId="0" animBg="1"/>
      <p:bldP spid="36" grpId="0" animBg="1"/>
      <p:bldP spid="14" grpId="0" animBg="1"/>
      <p:bldP spid="19" grpId="0" animBg="1"/>
      <p:bldP spid="10"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xmlns="" id="{CD17537D-727E-4588-9420-3937B849AB90}"/>
              </a:ext>
            </a:extLst>
          </p:cNvPr>
          <p:cNvSpPr/>
          <p:nvPr/>
        </p:nvSpPr>
        <p:spPr>
          <a:xfrm>
            <a:off x="10377247" y="2563824"/>
            <a:ext cx="1440000" cy="1332000"/>
          </a:xfrm>
          <a:prstGeom prst="flowChartConnector">
            <a:avLst/>
          </a:prstGeom>
          <a:gradFill>
            <a:gsLst>
              <a:gs pos="0">
                <a:srgbClr val="FFFF00"/>
              </a:gs>
              <a:gs pos="100000">
                <a:srgbClr val="4FD1FF"/>
              </a:gs>
            </a:gsLst>
            <a:path path="circle">
              <a:fillToRect l="50000" t="50000" r="100000" b="100000"/>
            </a:path>
          </a:gradFill>
          <a:ln w="76200">
            <a:solidFill>
              <a:srgbClr val="FFFF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2000" u="sng" dirty="0">
                <a:solidFill>
                  <a:srgbClr val="2C2C2C"/>
                </a:solidFill>
                <a:cs typeface="B Titr" panose="00000700000000000000" pitchFamily="2" charset="-78"/>
              </a:rPr>
              <a:t>قاعده 10</a:t>
            </a:r>
          </a:p>
        </p:txBody>
      </p:sp>
      <p:sp>
        <p:nvSpPr>
          <p:cNvPr id="36" name="Plaque 35">
            <a:extLst>
              <a:ext uri="{FF2B5EF4-FFF2-40B4-BE49-F238E27FC236}">
                <a16:creationId xmlns:a16="http://schemas.microsoft.com/office/drawing/2014/main" xmlns="" id="{67EACE4E-DA20-446B-B34F-69D9D008390F}"/>
              </a:ext>
            </a:extLst>
          </p:cNvPr>
          <p:cNvSpPr/>
          <p:nvPr/>
        </p:nvSpPr>
        <p:spPr>
          <a:xfrm>
            <a:off x="3957403" y="2429473"/>
            <a:ext cx="2478902" cy="1168937"/>
          </a:xfrm>
          <a:prstGeom prst="plaque">
            <a:avLst/>
          </a:prstGeom>
          <a:gradFill>
            <a:gsLst>
              <a:gs pos="0">
                <a:srgbClr val="FBC5A7"/>
              </a:gs>
              <a:gs pos="100000">
                <a:srgbClr val="92D050"/>
              </a:gs>
            </a:gsLst>
            <a:path path="circle">
              <a:fillToRect l="50000" t="50000" r="100000" b="100000"/>
            </a:path>
          </a:gradFill>
          <a:ln w="38100"/>
        </p:spPr>
        <p:style>
          <a:lnRef idx="2">
            <a:schemeClr val="accent1"/>
          </a:lnRef>
          <a:fillRef idx="1">
            <a:schemeClr val="lt1"/>
          </a:fillRef>
          <a:effectRef idx="0">
            <a:schemeClr val="accent1"/>
          </a:effectRef>
          <a:fontRef idx="minor">
            <a:schemeClr val="dk1"/>
          </a:fontRef>
        </p:style>
        <p:txBody>
          <a:bodyPr rtlCol="1" anchor="ctr"/>
          <a:lstStyle/>
          <a:p>
            <a:pPr algn="ctr" rtl="1"/>
            <a:r>
              <a:rPr lang="fa-IR" sz="3600" dirty="0">
                <a:solidFill>
                  <a:srgbClr val="002060"/>
                </a:solidFill>
                <a:cs typeface="B Titr" panose="00000700000000000000" pitchFamily="2" charset="-78"/>
              </a:rPr>
              <a:t>قلب به </a:t>
            </a:r>
            <a:r>
              <a:rPr lang="fa-IR" sz="3600" dirty="0">
                <a:solidFill>
                  <a:srgbClr val="0070C0"/>
                </a:solidFill>
                <a:cs typeface="B Titr" panose="00000700000000000000" pitchFamily="2" charset="-78"/>
              </a:rPr>
              <a:t>کسره</a:t>
            </a:r>
            <a:r>
              <a:rPr lang="fa-IR" sz="2800" dirty="0">
                <a:solidFill>
                  <a:srgbClr val="2C2C2C"/>
                </a:solidFill>
                <a:cs typeface="B Titr" panose="00000700000000000000" pitchFamily="2" charset="-78"/>
              </a:rPr>
              <a:t> </a:t>
            </a:r>
            <a:r>
              <a:rPr lang="fa-IR" dirty="0" smtClean="0">
                <a:solidFill>
                  <a:srgbClr val="002060"/>
                </a:solidFill>
                <a:cs typeface="B Badr" panose="00000400000000000000" pitchFamily="2" charset="-78"/>
              </a:rPr>
              <a:t>می شود</a:t>
            </a:r>
            <a:endParaRPr lang="fa-IR" dirty="0">
              <a:solidFill>
                <a:srgbClr val="002060"/>
              </a:solidFill>
              <a:cs typeface="B Badr" panose="00000400000000000000" pitchFamily="2" charset="-78"/>
            </a:endParaRPr>
          </a:p>
        </p:txBody>
      </p:sp>
      <p:sp>
        <p:nvSpPr>
          <p:cNvPr id="14" name="Plaque 13">
            <a:extLst>
              <a:ext uri="{FF2B5EF4-FFF2-40B4-BE49-F238E27FC236}">
                <a16:creationId xmlns:a16="http://schemas.microsoft.com/office/drawing/2014/main" xmlns="" id="{0F8D1DFD-2753-45F8-9145-093241505212}"/>
              </a:ext>
            </a:extLst>
          </p:cNvPr>
          <p:cNvSpPr/>
          <p:nvPr/>
        </p:nvSpPr>
        <p:spPr>
          <a:xfrm>
            <a:off x="7221412" y="2656032"/>
            <a:ext cx="2817937" cy="720000"/>
          </a:xfrm>
          <a:prstGeom prst="plaque">
            <a:avLst/>
          </a:prstGeom>
          <a:gradFill>
            <a:gsLst>
              <a:gs pos="0">
                <a:srgbClr val="FFFF00"/>
              </a:gs>
              <a:gs pos="100000">
                <a:schemeClr val="accent1">
                  <a:lumMod val="40000"/>
                  <a:lumOff val="60000"/>
                </a:schemeClr>
              </a:gs>
            </a:gsLst>
            <a:path path="circle">
              <a:fillToRect l="50000" t="50000" r="100000" b="100000"/>
            </a:path>
          </a:gradFill>
          <a:ln>
            <a:solidFill>
              <a:srgbClr val="00B050"/>
            </a:solidFill>
          </a:ln>
        </p:spPr>
        <p:style>
          <a:lnRef idx="2">
            <a:schemeClr val="dk1"/>
          </a:lnRef>
          <a:fillRef idx="1">
            <a:schemeClr val="lt1"/>
          </a:fillRef>
          <a:effectRef idx="0">
            <a:schemeClr val="dk1"/>
          </a:effectRef>
          <a:fontRef idx="minor">
            <a:schemeClr val="dk1"/>
          </a:fontRef>
        </p:style>
        <p:txBody>
          <a:bodyPr rtlCol="1" anchor="ctr"/>
          <a:lstStyle/>
          <a:p>
            <a:pPr algn="ctr" rtl="1"/>
            <a:r>
              <a:rPr lang="fa-IR" sz="3200" dirty="0">
                <a:solidFill>
                  <a:srgbClr val="0070C0"/>
                </a:solidFill>
                <a:cs typeface="B Titr" panose="00000700000000000000" pitchFamily="2" charset="-78"/>
              </a:rPr>
              <a:t>ضمه</a:t>
            </a:r>
            <a:r>
              <a:rPr lang="fa-IR" sz="3200" dirty="0">
                <a:solidFill>
                  <a:srgbClr val="002060"/>
                </a:solidFill>
                <a:cs typeface="B Titr" panose="00000700000000000000" pitchFamily="2" charset="-78"/>
              </a:rPr>
              <a:t> قبل از </a:t>
            </a:r>
            <a:r>
              <a:rPr lang="fa-IR" sz="3200" dirty="0">
                <a:solidFill>
                  <a:srgbClr val="FF0000"/>
                </a:solidFill>
                <a:cs typeface="B Titr" panose="00000700000000000000" pitchFamily="2" charset="-78"/>
              </a:rPr>
              <a:t>یاء</a:t>
            </a:r>
          </a:p>
        </p:txBody>
      </p:sp>
      <p:sp>
        <p:nvSpPr>
          <p:cNvPr id="19" name="Arrow: Left 18">
            <a:extLst>
              <a:ext uri="{FF2B5EF4-FFF2-40B4-BE49-F238E27FC236}">
                <a16:creationId xmlns:a16="http://schemas.microsoft.com/office/drawing/2014/main" xmlns="" id="{F9594A18-1EBF-4712-8D25-6C33B83DCCAF}"/>
              </a:ext>
            </a:extLst>
          </p:cNvPr>
          <p:cNvSpPr/>
          <p:nvPr/>
        </p:nvSpPr>
        <p:spPr>
          <a:xfrm>
            <a:off x="6475856" y="2563941"/>
            <a:ext cx="745556" cy="900000"/>
          </a:xfrm>
          <a:prstGeom prst="leftArrow">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fa-IR">
              <a:solidFill>
                <a:srgbClr val="2C2C2C"/>
              </a:solidFill>
            </a:endParaRPr>
          </a:p>
        </p:txBody>
      </p:sp>
      <p:sp>
        <p:nvSpPr>
          <p:cNvPr id="10" name="Rectangle: Rounded Corners 9">
            <a:extLst>
              <a:ext uri="{FF2B5EF4-FFF2-40B4-BE49-F238E27FC236}">
                <a16:creationId xmlns:a16="http://schemas.microsoft.com/office/drawing/2014/main" xmlns="" id="{B658EC6A-9473-4499-9B5F-E4D7028097EE}"/>
              </a:ext>
            </a:extLst>
          </p:cNvPr>
          <p:cNvSpPr/>
          <p:nvPr/>
        </p:nvSpPr>
        <p:spPr>
          <a:xfrm>
            <a:off x="223388" y="4909030"/>
            <a:ext cx="4576994" cy="980317"/>
          </a:xfrm>
          <a:prstGeom prst="roundRect">
            <a:avLst/>
          </a:prstGeom>
          <a:gradFill>
            <a:gsLst>
              <a:gs pos="0">
                <a:schemeClr val="bg2">
                  <a:tint val="90000"/>
                  <a:satMod val="92000"/>
                  <a:lumMod val="120000"/>
                </a:schemeClr>
              </a:gs>
              <a:gs pos="100000">
                <a:srgbClr val="FFFF00"/>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4400" b="1" dirty="0">
                <a:solidFill>
                  <a:srgbClr val="002060"/>
                </a:solidFill>
                <a:cs typeface="B Badr" panose="00000400000000000000" pitchFamily="2" charset="-78"/>
              </a:rPr>
              <a:t>تَدَا</a:t>
            </a:r>
            <a:r>
              <a:rPr lang="fa-IR" sz="4400" b="1" dirty="0">
                <a:solidFill>
                  <a:srgbClr val="C00000"/>
                </a:solidFill>
                <a:cs typeface="B Badr" panose="00000400000000000000" pitchFamily="2" charset="-78"/>
              </a:rPr>
              <a:t>عُی</a:t>
            </a:r>
            <a:r>
              <a:rPr lang="fa-IR" sz="4400" b="1" dirty="0">
                <a:solidFill>
                  <a:srgbClr val="002060"/>
                </a:solidFill>
                <a:cs typeface="B Badr" panose="00000400000000000000" pitchFamily="2" charset="-78"/>
              </a:rPr>
              <a:t> = تَدَا</a:t>
            </a:r>
            <a:r>
              <a:rPr lang="fa-IR" sz="4400" b="1" dirty="0">
                <a:solidFill>
                  <a:srgbClr val="C00000"/>
                </a:solidFill>
                <a:cs typeface="B Badr" panose="00000400000000000000" pitchFamily="2" charset="-78"/>
              </a:rPr>
              <a:t>عِی</a:t>
            </a:r>
            <a:endParaRPr lang="fa-IR" sz="9600" b="1" dirty="0">
              <a:solidFill>
                <a:srgbClr val="C00000"/>
              </a:solidFill>
              <a:cs typeface="B Badr" panose="00000400000000000000" pitchFamily="2" charset="-78"/>
            </a:endParaRPr>
          </a:p>
        </p:txBody>
      </p:sp>
      <p:sp>
        <p:nvSpPr>
          <p:cNvPr id="6" name="Hexagon 5">
            <a:extLst>
              <a:ext uri="{FF2B5EF4-FFF2-40B4-BE49-F238E27FC236}">
                <a16:creationId xmlns:a16="http://schemas.microsoft.com/office/drawing/2014/main" xmlns="" id="{DF164694-EE9A-45E6-87EB-C56F8569F211}"/>
              </a:ext>
            </a:extLst>
          </p:cNvPr>
          <p:cNvSpPr/>
          <p:nvPr/>
        </p:nvSpPr>
        <p:spPr>
          <a:xfrm>
            <a:off x="322019" y="155424"/>
            <a:ext cx="1933731" cy="1801306"/>
          </a:xfrm>
          <a:prstGeom prst="hexagon">
            <a:avLst/>
          </a:prstGeom>
          <a:gradFill>
            <a:gsLst>
              <a:gs pos="0">
                <a:srgbClr val="FBC5A7"/>
              </a:gs>
              <a:gs pos="100000">
                <a:srgbClr val="92D050"/>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C00000"/>
                </a:solidFill>
                <a:cs typeface="B Titr" panose="00000700000000000000" pitchFamily="2" charset="-78"/>
              </a:rPr>
              <a:t>یاء</a:t>
            </a:r>
            <a:r>
              <a:rPr lang="fa-IR" sz="2400" dirty="0">
                <a:solidFill>
                  <a:srgbClr val="2C2C2C"/>
                </a:solidFill>
                <a:cs typeface="B Titr" panose="00000700000000000000" pitchFamily="2" charset="-78"/>
              </a:rPr>
              <a:t> </a:t>
            </a:r>
            <a:r>
              <a:rPr lang="fa-IR" sz="2400" dirty="0">
                <a:solidFill>
                  <a:srgbClr val="002060"/>
                </a:solidFill>
                <a:cs typeface="B Titr" panose="00000700000000000000" pitchFamily="2" charset="-78"/>
              </a:rPr>
              <a:t>فاالفعل نباشد</a:t>
            </a:r>
          </a:p>
        </p:txBody>
      </p:sp>
      <p:sp>
        <p:nvSpPr>
          <p:cNvPr id="7" name="Arrow: Down 6">
            <a:extLst>
              <a:ext uri="{FF2B5EF4-FFF2-40B4-BE49-F238E27FC236}">
                <a16:creationId xmlns:a16="http://schemas.microsoft.com/office/drawing/2014/main" xmlns="" id="{9B0CA693-EF20-416A-B292-99F4B05CB2C7}"/>
              </a:ext>
            </a:extLst>
          </p:cNvPr>
          <p:cNvSpPr/>
          <p:nvPr/>
        </p:nvSpPr>
        <p:spPr>
          <a:xfrm rot="3174627">
            <a:off x="2948141" y="3089026"/>
            <a:ext cx="612000" cy="2232000"/>
          </a:xfrm>
          <a:prstGeom prst="downArrow">
            <a:avLst>
              <a:gd name="adj1" fmla="val 62996"/>
              <a:gd name="adj2" fmla="val 81574"/>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fa-IR" sz="4000" b="1" dirty="0">
                <a:solidFill>
                  <a:srgbClr val="7030A0"/>
                </a:solidFill>
                <a:cs typeface="B Badr" panose="00000400000000000000" pitchFamily="2" charset="-78"/>
              </a:rPr>
              <a:t>مانند</a:t>
            </a:r>
            <a:endParaRPr lang="fa-IR" sz="1400" dirty="0">
              <a:solidFill>
                <a:srgbClr val="FFFFFF"/>
              </a:solidFill>
            </a:endParaRPr>
          </a:p>
        </p:txBody>
      </p:sp>
      <p:sp>
        <p:nvSpPr>
          <p:cNvPr id="9" name="Arrow: Left 8">
            <a:extLst>
              <a:ext uri="{FF2B5EF4-FFF2-40B4-BE49-F238E27FC236}">
                <a16:creationId xmlns:a16="http://schemas.microsoft.com/office/drawing/2014/main" xmlns="" id="{2E1A9915-1CA7-45D2-B074-03A112FE0AD2}"/>
              </a:ext>
            </a:extLst>
          </p:cNvPr>
          <p:cNvSpPr/>
          <p:nvPr/>
        </p:nvSpPr>
        <p:spPr>
          <a:xfrm rot="2433545">
            <a:off x="2012977" y="1480886"/>
            <a:ext cx="2357067" cy="720000"/>
          </a:xfrm>
          <a:prstGeom prst="leftArrow">
            <a:avLst>
              <a:gd name="adj1" fmla="val 48455"/>
              <a:gd name="adj2" fmla="val 8275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dirty="0">
                <a:solidFill>
                  <a:srgbClr val="0070C0"/>
                </a:solidFill>
                <a:cs typeface="B Titr" panose="00000700000000000000" pitchFamily="2" charset="-78"/>
              </a:rPr>
              <a:t>مشروط بر اینکه</a:t>
            </a:r>
          </a:p>
        </p:txBody>
      </p:sp>
      <p:sp>
        <p:nvSpPr>
          <p:cNvPr id="12" name="Rectangle: Rounded Corners 15">
            <a:extLst>
              <a:ext uri="{FF2B5EF4-FFF2-40B4-BE49-F238E27FC236}">
                <a16:creationId xmlns:a16="http://schemas.microsoft.com/office/drawing/2014/main" xmlns="" id="{5E4AE598-4F05-459F-A2DC-008061F54449}"/>
              </a:ext>
            </a:extLst>
          </p:cNvPr>
          <p:cNvSpPr/>
          <p:nvPr/>
        </p:nvSpPr>
        <p:spPr>
          <a:xfrm>
            <a:off x="4138702" y="155424"/>
            <a:ext cx="4320000" cy="744402"/>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b="1" dirty="0">
                <a:solidFill>
                  <a:srgbClr val="002060"/>
                </a:solidFill>
                <a:latin typeface="Microsoft Uighur" panose="02000000000000000000" pitchFamily="2" charset="-78"/>
                <a:cs typeface="B Badr" panose="00000400000000000000" pitchFamily="2" charset="-78"/>
              </a:rPr>
              <a:t>قواعد اعلال مخصوص به </a:t>
            </a:r>
            <a:r>
              <a:rPr lang="fa-IR" sz="3200" b="1" dirty="0" smtClean="0">
                <a:solidFill>
                  <a:srgbClr val="002060"/>
                </a:solidFill>
                <a:latin typeface="Microsoft Uighur" panose="02000000000000000000" pitchFamily="2" charset="-78"/>
                <a:cs typeface="B Badr" panose="00000400000000000000" pitchFamily="2" charset="-78"/>
              </a:rPr>
              <a:t>اسم.</a:t>
            </a:r>
            <a:endParaRPr lang="fa-IR" sz="2800" b="1" dirty="0">
              <a:solidFill>
                <a:srgbClr val="002060"/>
              </a:solidFill>
              <a:cs typeface="B Badr" panose="00000400000000000000" pitchFamily="2" charset="-78"/>
            </a:endParaRPr>
          </a:p>
        </p:txBody>
      </p:sp>
      <p:sp>
        <p:nvSpPr>
          <p:cNvPr id="13" name="Hexagon 12">
            <a:extLst>
              <a:ext uri="{FF2B5EF4-FFF2-40B4-BE49-F238E27FC236}">
                <a16:creationId xmlns:a16="http://schemas.microsoft.com/office/drawing/2014/main" xmlns="" id="{46FEB428-577C-42CD-B551-44FC78FF7209}"/>
              </a:ext>
            </a:extLst>
          </p:cNvPr>
          <p:cNvSpPr/>
          <p:nvPr/>
        </p:nvSpPr>
        <p:spPr>
          <a:xfrm>
            <a:off x="9767145" y="155424"/>
            <a:ext cx="2050102" cy="744402"/>
          </a:xfrm>
          <a:prstGeom prst="hexagon">
            <a:avLst/>
          </a:prstGeom>
          <a:ln w="57150">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4000" b="1" dirty="0">
                <a:solidFill>
                  <a:srgbClr val="2C2C2C"/>
                </a:solidFill>
                <a:cs typeface="B Badr" panose="00000400000000000000" pitchFamily="2" charset="-78"/>
              </a:rPr>
              <a:t>المقدمۀ</a:t>
            </a:r>
          </a:p>
        </p:txBody>
      </p:sp>
      <p:sp>
        <p:nvSpPr>
          <p:cNvPr id="15"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29199255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250" fill="hold"/>
                                        <p:tgtEl>
                                          <p:spTgt spid="14"/>
                                        </p:tgtEl>
                                        <p:attrNameLst>
                                          <p:attrName>ppt_w</p:attrName>
                                        </p:attrNameLst>
                                      </p:cBhvr>
                                      <p:tavLst>
                                        <p:tav tm="0">
                                          <p:val>
                                            <p:fltVal val="0"/>
                                          </p:val>
                                        </p:tav>
                                        <p:tav tm="100000">
                                          <p:val>
                                            <p:strVal val="#ppt_w"/>
                                          </p:val>
                                        </p:tav>
                                      </p:tavLst>
                                    </p:anim>
                                    <p:anim calcmode="lin" valueType="num">
                                      <p:cBhvr>
                                        <p:cTn id="13" dur="250" fill="hold"/>
                                        <p:tgtEl>
                                          <p:spTgt spid="14"/>
                                        </p:tgtEl>
                                        <p:attrNameLst>
                                          <p:attrName>ppt_h</p:attrName>
                                        </p:attrNameLst>
                                      </p:cBhvr>
                                      <p:tavLst>
                                        <p:tav tm="0">
                                          <p:val>
                                            <p:fltVal val="0"/>
                                          </p:val>
                                        </p:tav>
                                        <p:tav tm="100000">
                                          <p:val>
                                            <p:strVal val="#ppt_h"/>
                                          </p:val>
                                        </p:tav>
                                      </p:tavLst>
                                    </p:anim>
                                    <p:animEffect transition="in" filter="fade">
                                      <p:cBhvr>
                                        <p:cTn id="14" dur="25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25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250" fill="hold"/>
                                        <p:tgtEl>
                                          <p:spTgt spid="36"/>
                                        </p:tgtEl>
                                        <p:attrNameLst>
                                          <p:attrName>ppt_w</p:attrName>
                                        </p:attrNameLst>
                                      </p:cBhvr>
                                      <p:tavLst>
                                        <p:tav tm="0">
                                          <p:val>
                                            <p:fltVal val="0"/>
                                          </p:val>
                                        </p:tav>
                                        <p:tav tm="100000">
                                          <p:val>
                                            <p:strVal val="#ppt_w"/>
                                          </p:val>
                                        </p:tav>
                                      </p:tavLst>
                                    </p:anim>
                                    <p:anim calcmode="lin" valueType="num">
                                      <p:cBhvr>
                                        <p:cTn id="25" dur="250" fill="hold"/>
                                        <p:tgtEl>
                                          <p:spTgt spid="36"/>
                                        </p:tgtEl>
                                        <p:attrNameLst>
                                          <p:attrName>ppt_h</p:attrName>
                                        </p:attrNameLst>
                                      </p:cBhvr>
                                      <p:tavLst>
                                        <p:tav tm="0">
                                          <p:val>
                                            <p:fltVal val="0"/>
                                          </p:val>
                                        </p:tav>
                                        <p:tav tm="100000">
                                          <p:val>
                                            <p:strVal val="#ppt_h"/>
                                          </p:val>
                                        </p:tav>
                                      </p:tavLst>
                                    </p:anim>
                                    <p:animEffect transition="in" filter="fade">
                                      <p:cBhvr>
                                        <p:cTn id="26" dur="25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out)">
                                      <p:cBhvr>
                                        <p:cTn id="36" dur="25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250" fill="hold"/>
                                        <p:tgtEl>
                                          <p:spTgt spid="10"/>
                                        </p:tgtEl>
                                        <p:attrNameLst>
                                          <p:attrName>ppt_w</p:attrName>
                                        </p:attrNameLst>
                                      </p:cBhvr>
                                      <p:tavLst>
                                        <p:tav tm="0">
                                          <p:val>
                                            <p:fltVal val="0"/>
                                          </p:val>
                                        </p:tav>
                                        <p:tav tm="100000">
                                          <p:val>
                                            <p:strVal val="#ppt_w"/>
                                          </p:val>
                                        </p:tav>
                                      </p:tavLst>
                                    </p:anim>
                                    <p:anim calcmode="lin" valueType="num">
                                      <p:cBhvr>
                                        <p:cTn id="47" dur="250" fill="hold"/>
                                        <p:tgtEl>
                                          <p:spTgt spid="10"/>
                                        </p:tgtEl>
                                        <p:attrNameLst>
                                          <p:attrName>ppt_h</p:attrName>
                                        </p:attrNameLst>
                                      </p:cBhvr>
                                      <p:tavLst>
                                        <p:tav tm="0">
                                          <p:val>
                                            <p:fltVal val="0"/>
                                          </p:val>
                                        </p:tav>
                                        <p:tav tm="100000">
                                          <p:val>
                                            <p:strVal val="#ppt_h"/>
                                          </p:val>
                                        </p:tav>
                                      </p:tavLst>
                                    </p:anim>
                                    <p:animEffect transition="in" filter="fade">
                                      <p:cBhvr>
                                        <p:cTn id="48"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6" grpId="0" animBg="1"/>
      <p:bldP spid="14" grpId="0" animBg="1"/>
      <p:bldP spid="19" grpId="0" animBg="1"/>
      <p:bldP spid="10" grpId="0" animBg="1"/>
      <p:bldP spid="6" grpId="0" animBg="1"/>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entagon 1"/>
          <p:cNvSpPr/>
          <p:nvPr/>
        </p:nvSpPr>
        <p:spPr>
          <a:xfrm flipH="1">
            <a:off x="3453066" y="1293385"/>
            <a:ext cx="8705850" cy="3333750"/>
          </a:xfrm>
          <a:prstGeom prst="homePlate">
            <a:avLst/>
          </a:prstGeom>
          <a:gradFill flip="none" rotWithShape="1">
            <a:gsLst>
              <a:gs pos="67000">
                <a:schemeClr val="bg1"/>
              </a:gs>
              <a:gs pos="11000">
                <a:srgbClr val="00B0F0"/>
              </a:gs>
            </a:gsLst>
            <a:lin ang="2700000" scaled="1"/>
            <a:tileRect/>
          </a:gra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8000" dirty="0" smtClean="0">
                <a:solidFill>
                  <a:schemeClr val="accent6">
                    <a:lumMod val="50000"/>
                  </a:schemeClr>
                </a:solidFill>
                <a:effectLst>
                  <a:glow rad="50800">
                    <a:srgbClr val="CDA8EE">
                      <a:alpha val="76863"/>
                    </a:srgbClr>
                  </a:glow>
                  <a:outerShdw dist="2108200" dir="1320000" sx="1000" sy="1000" algn="ctr" rotWithShape="0">
                    <a:srgbClr val="000000"/>
                  </a:outerShdw>
                  <a:reflection stA="0" endPos="0" dir="5400000" sy="-100000" algn="bl" rotWithShape="0"/>
                </a:effectLst>
                <a:cs typeface="A EntezareZohoor D6" panose="00000700000000000000" pitchFamily="2" charset="-78"/>
              </a:rPr>
              <a:t>المبحث الاوّل</a:t>
            </a:r>
          </a:p>
        </p:txBody>
      </p:sp>
      <p:sp>
        <p:nvSpPr>
          <p:cNvPr id="5" name="Flowchart: Off-page Connector 4"/>
          <p:cNvSpPr/>
          <p:nvPr/>
        </p:nvSpPr>
        <p:spPr>
          <a:xfrm>
            <a:off x="5105992" y="4627135"/>
            <a:ext cx="4367284" cy="1504621"/>
          </a:xfrm>
          <a:prstGeom prst="flowChartOffpageConnector">
            <a:avLst/>
          </a:prstGeom>
          <a:gradFill>
            <a:gsLst>
              <a:gs pos="0">
                <a:schemeClr val="bg1"/>
              </a:gs>
              <a:gs pos="100000">
                <a:schemeClr val="accent4">
                  <a:tint val="84000"/>
                </a:schemeClr>
              </a:gs>
            </a:gsLst>
          </a:gradFill>
          <a:ln>
            <a:noFill/>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4000" dirty="0" smtClean="0">
                <a:solidFill>
                  <a:schemeClr val="accent6">
                    <a:lumMod val="50000"/>
                  </a:schemeClr>
                </a:solidFill>
                <a:cs typeface="A EntezareZohoor D5" panose="00000700000000000000" pitchFamily="2" charset="-78"/>
              </a:rPr>
              <a:t>المصدر و غیرالمصدر</a:t>
            </a:r>
            <a:endParaRPr lang="fa-IR" sz="4000" dirty="0">
              <a:solidFill>
                <a:schemeClr val="accent6">
                  <a:lumMod val="50000"/>
                </a:schemeClr>
              </a:solidFill>
              <a:cs typeface="A EntezareZohoor D5" panose="00000700000000000000" pitchFamily="2" charset="-78"/>
            </a:endParaRPr>
          </a:p>
        </p:txBody>
      </p:sp>
      <p:sp>
        <p:nvSpPr>
          <p:cNvPr id="6"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76216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xmlns="" id="{5E4AE598-4F05-459F-A2DC-008061F54449}"/>
              </a:ext>
            </a:extLst>
          </p:cNvPr>
          <p:cNvSpPr/>
          <p:nvPr/>
        </p:nvSpPr>
        <p:spPr>
          <a:xfrm>
            <a:off x="4836000" y="17485"/>
            <a:ext cx="2520000" cy="540000"/>
          </a:xfrm>
          <a:prstGeom prst="roundRect">
            <a:avLst/>
          </a:prstGeom>
          <a:solidFill>
            <a:schemeClr val="accent2">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b="1" dirty="0">
                <a:solidFill>
                  <a:prstClr val="black"/>
                </a:solidFill>
                <a:latin typeface="Microsoft Uighur" panose="02000000000000000000" pitchFamily="2" charset="-78"/>
                <a:cs typeface="B Badr" panose="00000400000000000000" pitchFamily="2" charset="-78"/>
              </a:rPr>
              <a:t>المصدر وغیرُالمصدر</a:t>
            </a:r>
            <a:endParaRPr lang="fa-IR" sz="2400" b="1" dirty="0">
              <a:solidFill>
                <a:prstClr val="black"/>
              </a:solidFill>
              <a:cs typeface="B Badr" panose="00000400000000000000" pitchFamily="2" charset="-78"/>
            </a:endParaRPr>
          </a:p>
        </p:txBody>
      </p:sp>
      <p:sp>
        <p:nvSpPr>
          <p:cNvPr id="25" name="Hexagon 24">
            <a:extLst>
              <a:ext uri="{FF2B5EF4-FFF2-40B4-BE49-F238E27FC236}">
                <a16:creationId xmlns:a16="http://schemas.microsoft.com/office/drawing/2014/main" xmlns="" id="{46FEB428-577C-42CD-B551-44FC78FF7209}"/>
              </a:ext>
            </a:extLst>
          </p:cNvPr>
          <p:cNvSpPr/>
          <p:nvPr/>
        </p:nvSpPr>
        <p:spPr>
          <a:xfrm>
            <a:off x="8973164" y="32842"/>
            <a:ext cx="1584000" cy="540000"/>
          </a:xfrm>
          <a:prstGeom prst="hexagon">
            <a:avLst/>
          </a:prstGeom>
          <a:noFill/>
          <a:ln w="57150">
            <a:solidFill>
              <a:schemeClr val="accent5"/>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b="1" dirty="0">
                <a:solidFill>
                  <a:srgbClr val="0070C0"/>
                </a:solidFill>
                <a:cs typeface="B Titr" panose="00000700000000000000" pitchFamily="2" charset="-78"/>
              </a:rPr>
              <a:t>المحث الاوّل</a:t>
            </a:r>
          </a:p>
        </p:txBody>
      </p:sp>
      <p:sp>
        <p:nvSpPr>
          <p:cNvPr id="18" name="Flowchart: Alternate Process 17">
            <a:extLst>
              <a:ext uri="{FF2B5EF4-FFF2-40B4-BE49-F238E27FC236}">
                <a16:creationId xmlns:a16="http://schemas.microsoft.com/office/drawing/2014/main" xmlns="" id="{CBB9EAA1-65C5-4756-99F5-DBE65402E757}"/>
              </a:ext>
            </a:extLst>
          </p:cNvPr>
          <p:cNvSpPr/>
          <p:nvPr/>
        </p:nvSpPr>
        <p:spPr>
          <a:xfrm>
            <a:off x="10440465" y="1022842"/>
            <a:ext cx="1440000" cy="900000"/>
          </a:xfrm>
          <a:prstGeom prst="flowChartAlternateProcess">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noFill/>
          </a:ln>
        </p:spPr>
        <p:style>
          <a:lnRef idx="3">
            <a:schemeClr val="lt1"/>
          </a:lnRef>
          <a:fillRef idx="1">
            <a:schemeClr val="accent2"/>
          </a:fillRef>
          <a:effectRef idx="1">
            <a:schemeClr val="accent2"/>
          </a:effectRef>
          <a:fontRef idx="minor">
            <a:schemeClr val="lt1"/>
          </a:fontRef>
        </p:style>
        <p:txBody>
          <a:bodyPr rtlCol="1" anchor="ctr"/>
          <a:lstStyle/>
          <a:p>
            <a:pPr algn="ctr"/>
            <a:r>
              <a:rPr lang="fa-IR" sz="3600" b="1" dirty="0">
                <a:solidFill>
                  <a:prstClr val="black"/>
                </a:solidFill>
                <a:cs typeface="B Titr" panose="00000700000000000000" pitchFamily="2" charset="-78"/>
              </a:rPr>
              <a:t>تعریف</a:t>
            </a:r>
          </a:p>
        </p:txBody>
      </p:sp>
      <p:sp>
        <p:nvSpPr>
          <p:cNvPr id="21" name="Plaque 20">
            <a:extLst>
              <a:ext uri="{FF2B5EF4-FFF2-40B4-BE49-F238E27FC236}">
                <a16:creationId xmlns:a16="http://schemas.microsoft.com/office/drawing/2014/main" xmlns="" id="{B9A7BCA3-DF79-4187-BB39-6EF7DA322B49}"/>
              </a:ext>
            </a:extLst>
          </p:cNvPr>
          <p:cNvSpPr/>
          <p:nvPr/>
        </p:nvSpPr>
        <p:spPr>
          <a:xfrm>
            <a:off x="2436256" y="711606"/>
            <a:ext cx="6647643" cy="1491757"/>
          </a:xfrm>
          <a:prstGeom prst="plaqu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a:solidFill>
                  <a:srgbClr val="002060"/>
                </a:solidFill>
                <a:latin typeface="B Nazanin,Bold"/>
                <a:cs typeface="B Badr" panose="00000400000000000000" pitchFamily="2" charset="-78"/>
              </a:rPr>
              <a:t>اسمی است که دلالت می کند بر انجام کار یا وقوع حالتی و فعل هم از آن مشتقّ می شود.</a:t>
            </a:r>
            <a:endParaRPr lang="fa-IR" sz="3200" dirty="0">
              <a:solidFill>
                <a:srgbClr val="002060"/>
              </a:solidFill>
              <a:cs typeface="B Badr" panose="00000400000000000000" pitchFamily="2" charset="-78"/>
            </a:endParaRPr>
          </a:p>
        </p:txBody>
      </p:sp>
      <p:sp>
        <p:nvSpPr>
          <p:cNvPr id="15" name="Flowchart: Alternate Process 14">
            <a:extLst>
              <a:ext uri="{FF2B5EF4-FFF2-40B4-BE49-F238E27FC236}">
                <a16:creationId xmlns:a16="http://schemas.microsoft.com/office/drawing/2014/main" xmlns="" id="{6E5FD900-613C-4593-BCBE-3D0DC485E7D0}"/>
              </a:ext>
            </a:extLst>
          </p:cNvPr>
          <p:cNvSpPr/>
          <p:nvPr/>
        </p:nvSpPr>
        <p:spPr>
          <a:xfrm>
            <a:off x="10324653" y="3671673"/>
            <a:ext cx="1440000" cy="900000"/>
          </a:xfrm>
          <a:prstGeom prst="flowChartAlternateProcess">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noFill/>
          </a:ln>
        </p:spPr>
        <p:style>
          <a:lnRef idx="3">
            <a:schemeClr val="lt1"/>
          </a:lnRef>
          <a:fillRef idx="1">
            <a:schemeClr val="accent2"/>
          </a:fillRef>
          <a:effectRef idx="1">
            <a:schemeClr val="accent2"/>
          </a:effectRef>
          <a:fontRef idx="minor">
            <a:schemeClr val="lt1"/>
          </a:fontRef>
        </p:style>
        <p:txBody>
          <a:bodyPr rtlCol="1" anchor="ctr"/>
          <a:lstStyle/>
          <a:p>
            <a:pPr algn="ctr"/>
            <a:r>
              <a:rPr lang="fa-IR" sz="3600" b="1" dirty="0">
                <a:solidFill>
                  <a:prstClr val="black"/>
                </a:solidFill>
                <a:cs typeface="B Titr" panose="00000700000000000000" pitchFamily="2" charset="-78"/>
              </a:rPr>
              <a:t>اقسام</a:t>
            </a:r>
          </a:p>
        </p:txBody>
      </p:sp>
      <p:cxnSp>
        <p:nvCxnSpPr>
          <p:cNvPr id="3" name="Straight Arrow Connector 2">
            <a:extLst>
              <a:ext uri="{FF2B5EF4-FFF2-40B4-BE49-F238E27FC236}">
                <a16:creationId xmlns:a16="http://schemas.microsoft.com/office/drawing/2014/main" xmlns="" id="{F5D29849-F708-4520-B347-35742EB3230F}"/>
              </a:ext>
            </a:extLst>
          </p:cNvPr>
          <p:cNvCxnSpPr>
            <a:cxnSpLocks/>
          </p:cNvCxnSpPr>
          <p:nvPr/>
        </p:nvCxnSpPr>
        <p:spPr>
          <a:xfrm flipH="1" flipV="1">
            <a:off x="8757938" y="2790620"/>
            <a:ext cx="1485224" cy="1347988"/>
          </a:xfrm>
          <a:prstGeom prst="straightConnector1">
            <a:avLst/>
          </a:prstGeom>
          <a:ln w="57150">
            <a:solidFill>
              <a:srgbClr val="0070C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1674B8D5-97FC-4B7F-9788-D0ED442CF358}"/>
              </a:ext>
            </a:extLst>
          </p:cNvPr>
          <p:cNvCxnSpPr>
            <a:cxnSpLocks/>
          </p:cNvCxnSpPr>
          <p:nvPr/>
        </p:nvCxnSpPr>
        <p:spPr>
          <a:xfrm flipH="1">
            <a:off x="8757938" y="4138607"/>
            <a:ext cx="1485224" cy="1337120"/>
          </a:xfrm>
          <a:prstGeom prst="straightConnector1">
            <a:avLst/>
          </a:prstGeom>
          <a:ln w="57150">
            <a:solidFill>
              <a:srgbClr val="0070C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8C0CB7AA-0D27-4638-8AF6-B62017F40E16}"/>
              </a:ext>
            </a:extLst>
          </p:cNvPr>
          <p:cNvCxnSpPr>
            <a:cxnSpLocks/>
          </p:cNvCxnSpPr>
          <p:nvPr/>
        </p:nvCxnSpPr>
        <p:spPr>
          <a:xfrm flipH="1">
            <a:off x="8757939" y="4138607"/>
            <a:ext cx="1525243" cy="27802"/>
          </a:xfrm>
          <a:prstGeom prst="straightConnector1">
            <a:avLst/>
          </a:prstGeom>
          <a:ln w="57150">
            <a:solidFill>
              <a:srgbClr val="0070C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Arrow: Pentagon 10">
            <a:extLst>
              <a:ext uri="{FF2B5EF4-FFF2-40B4-BE49-F238E27FC236}">
                <a16:creationId xmlns:a16="http://schemas.microsoft.com/office/drawing/2014/main" xmlns="" id="{49508A1E-21AD-4A78-BA76-071F8032394C}"/>
              </a:ext>
            </a:extLst>
          </p:cNvPr>
          <p:cNvSpPr/>
          <p:nvPr/>
        </p:nvSpPr>
        <p:spPr>
          <a:xfrm>
            <a:off x="3706248" y="2273390"/>
            <a:ext cx="5051685" cy="1000593"/>
          </a:xfrm>
          <a:prstGeom prst="homePlate">
            <a:avLst/>
          </a:prstGeom>
          <a:noFill/>
          <a:ln w="38100">
            <a:solidFill>
              <a:srgbClr val="FFFF00"/>
            </a:solidFill>
          </a:ln>
        </p:spPr>
        <p:style>
          <a:lnRef idx="2">
            <a:schemeClr val="accent6"/>
          </a:lnRef>
          <a:fillRef idx="1">
            <a:schemeClr val="lt1"/>
          </a:fillRef>
          <a:effectRef idx="0">
            <a:schemeClr val="accent6"/>
          </a:effectRef>
          <a:fontRef idx="minor">
            <a:schemeClr val="dk1"/>
          </a:fontRef>
        </p:style>
        <p:txBody>
          <a:bodyPr rtlCol="1" anchor="ctr"/>
          <a:lstStyle/>
          <a:p>
            <a:pPr algn="ctr" rtl="1"/>
            <a:r>
              <a:rPr lang="fa-IR" sz="2800" b="1" dirty="0">
                <a:solidFill>
                  <a:srgbClr val="0070C0"/>
                </a:solidFill>
                <a:latin typeface="B Nazanin,Bold"/>
                <a:cs typeface="B Titr" panose="00000700000000000000" pitchFamily="2" charset="-78"/>
              </a:rPr>
              <a:t>1-مصدر اصلیّ</a:t>
            </a:r>
            <a:endParaRPr lang="fa-IR" sz="2800" dirty="0">
              <a:solidFill>
                <a:srgbClr val="0070C0"/>
              </a:solidFill>
              <a:cs typeface="B Titr" panose="00000700000000000000" pitchFamily="2" charset="-78"/>
            </a:endParaRPr>
          </a:p>
        </p:txBody>
      </p:sp>
      <p:sp>
        <p:nvSpPr>
          <p:cNvPr id="27" name="Arrow: Pentagon 26">
            <a:extLst>
              <a:ext uri="{FF2B5EF4-FFF2-40B4-BE49-F238E27FC236}">
                <a16:creationId xmlns:a16="http://schemas.microsoft.com/office/drawing/2014/main" xmlns="" id="{E29490D5-FBD9-42F9-BA11-19FEB05C8C02}"/>
              </a:ext>
            </a:extLst>
          </p:cNvPr>
          <p:cNvSpPr/>
          <p:nvPr/>
        </p:nvSpPr>
        <p:spPr>
          <a:xfrm>
            <a:off x="3706248" y="4958497"/>
            <a:ext cx="5051685" cy="1000593"/>
          </a:xfrm>
          <a:prstGeom prst="homePlate">
            <a:avLst/>
          </a:prstGeom>
          <a:noFill/>
          <a:ln w="38100">
            <a:solidFill>
              <a:srgbClr val="FFFF00"/>
            </a:solidFill>
          </a:ln>
        </p:spPr>
        <p:style>
          <a:lnRef idx="2">
            <a:schemeClr val="accent6"/>
          </a:lnRef>
          <a:fillRef idx="1">
            <a:schemeClr val="lt1"/>
          </a:fillRef>
          <a:effectRef idx="0">
            <a:schemeClr val="accent6"/>
          </a:effectRef>
          <a:fontRef idx="minor">
            <a:schemeClr val="dk1"/>
          </a:fontRef>
        </p:style>
        <p:txBody>
          <a:bodyPr rtlCol="1" anchor="ctr"/>
          <a:lstStyle/>
          <a:p>
            <a:pPr algn="ctr" rtl="1"/>
            <a:r>
              <a:rPr lang="fa-IR" sz="2800" b="1" dirty="0">
                <a:solidFill>
                  <a:srgbClr val="0070C0"/>
                </a:solidFill>
                <a:latin typeface="B Nazanin,Bold"/>
                <a:cs typeface="B Titr" panose="00000700000000000000" pitchFamily="2" charset="-78"/>
              </a:rPr>
              <a:t>3-مصدر صِناعیّ</a:t>
            </a:r>
            <a:endParaRPr lang="fa-IR" sz="2800" dirty="0">
              <a:solidFill>
                <a:srgbClr val="0070C0"/>
              </a:solidFill>
              <a:cs typeface="B Titr" panose="00000700000000000000" pitchFamily="2" charset="-78"/>
            </a:endParaRPr>
          </a:p>
        </p:txBody>
      </p:sp>
      <p:sp>
        <p:nvSpPr>
          <p:cNvPr id="29" name="Arrow: Pentagon 28">
            <a:extLst>
              <a:ext uri="{FF2B5EF4-FFF2-40B4-BE49-F238E27FC236}">
                <a16:creationId xmlns:a16="http://schemas.microsoft.com/office/drawing/2014/main" xmlns="" id="{CE8F4C28-295F-4882-8CFB-2F334A37A9D2}"/>
              </a:ext>
            </a:extLst>
          </p:cNvPr>
          <p:cNvSpPr/>
          <p:nvPr/>
        </p:nvSpPr>
        <p:spPr>
          <a:xfrm>
            <a:off x="3706248" y="3649180"/>
            <a:ext cx="5051685" cy="1000593"/>
          </a:xfrm>
          <a:prstGeom prst="homePlate">
            <a:avLst/>
          </a:prstGeom>
          <a:noFill/>
          <a:ln w="38100">
            <a:solidFill>
              <a:srgbClr val="FFFF00"/>
            </a:solidFill>
          </a:ln>
        </p:spPr>
        <p:style>
          <a:lnRef idx="2">
            <a:schemeClr val="accent6"/>
          </a:lnRef>
          <a:fillRef idx="1">
            <a:schemeClr val="lt1"/>
          </a:fillRef>
          <a:effectRef idx="0">
            <a:schemeClr val="accent6"/>
          </a:effectRef>
          <a:fontRef idx="minor">
            <a:schemeClr val="dk1"/>
          </a:fontRef>
        </p:style>
        <p:txBody>
          <a:bodyPr rtlCol="1" anchor="ctr"/>
          <a:lstStyle/>
          <a:p>
            <a:pPr algn="ctr" rtl="1"/>
            <a:r>
              <a:rPr lang="fa-IR" sz="2800" b="1" dirty="0">
                <a:solidFill>
                  <a:srgbClr val="0070C0"/>
                </a:solidFill>
                <a:latin typeface="B Nazanin,Bold"/>
                <a:cs typeface="B Titr" panose="00000700000000000000" pitchFamily="2" charset="-78"/>
              </a:rPr>
              <a:t>2-مصدر میمیّ</a:t>
            </a:r>
            <a:endParaRPr lang="fa-IR" sz="2800" dirty="0">
              <a:solidFill>
                <a:srgbClr val="0070C0"/>
              </a:solidFill>
              <a:cs typeface="B Titr" panose="00000700000000000000" pitchFamily="2" charset="-78"/>
            </a:endParaRPr>
          </a:p>
        </p:txBody>
      </p:sp>
      <p:sp>
        <p:nvSpPr>
          <p:cNvPr id="17"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49860444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out)">
                                      <p:cBhvr>
                                        <p:cTn id="17" dur="25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par>
                                <p:cTn id="28" presetID="22" presetClass="entr" presetSubtype="2"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right)">
                                      <p:cBhvr>
                                        <p:cTn id="30" dur="500"/>
                                        <p:tgtEl>
                                          <p:spTgt spid="22"/>
                                        </p:tgtEl>
                                      </p:cBhvr>
                                    </p:animEffect>
                                  </p:childTnLst>
                                </p:cTn>
                              </p:par>
                              <p:par>
                                <p:cTn id="31" presetID="22" presetClass="entr" presetSubtype="2"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righ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1" grpId="0" animBg="1"/>
      <p:bldP spid="15" grpId="0" animBg="1"/>
      <p:bldP spid="11" grpId="0" animBg="1"/>
      <p:bldP spid="27"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xmlns="" id="{F5D29849-F708-4520-B347-35742EB3230F}"/>
              </a:ext>
            </a:extLst>
          </p:cNvPr>
          <p:cNvCxnSpPr>
            <a:cxnSpLocks/>
          </p:cNvCxnSpPr>
          <p:nvPr/>
        </p:nvCxnSpPr>
        <p:spPr>
          <a:xfrm flipH="1" flipV="1">
            <a:off x="8549268" y="2291817"/>
            <a:ext cx="1080000" cy="1080000"/>
          </a:xfrm>
          <a:prstGeom prst="straightConnector1">
            <a:avLst/>
          </a:prstGeom>
          <a:ln w="57150">
            <a:solidFill>
              <a:schemeClr val="accent6">
                <a:lumMod val="50000"/>
              </a:schemeClr>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xmlns="" id="{1674B8D5-97FC-4B7F-9788-D0ED442CF358}"/>
              </a:ext>
            </a:extLst>
          </p:cNvPr>
          <p:cNvCxnSpPr>
            <a:cxnSpLocks/>
            <a:endCxn id="14" idx="3"/>
          </p:cNvCxnSpPr>
          <p:nvPr/>
        </p:nvCxnSpPr>
        <p:spPr>
          <a:xfrm flipH="1">
            <a:off x="8549268" y="3371819"/>
            <a:ext cx="1107899" cy="1159903"/>
          </a:xfrm>
          <a:prstGeom prst="straightConnector1">
            <a:avLst/>
          </a:prstGeom>
          <a:ln w="57150">
            <a:solidFill>
              <a:schemeClr val="accent6">
                <a:lumMod val="50000"/>
              </a:schemeClr>
            </a:solidFill>
            <a:prstDash val="sysDot"/>
            <a:tailEnd type="triangle"/>
          </a:ln>
        </p:spPr>
        <p:style>
          <a:lnRef idx="1">
            <a:schemeClr val="dk1"/>
          </a:lnRef>
          <a:fillRef idx="0">
            <a:schemeClr val="dk1"/>
          </a:fillRef>
          <a:effectRef idx="0">
            <a:schemeClr val="dk1"/>
          </a:effectRef>
          <a:fontRef idx="minor">
            <a:schemeClr val="tx1"/>
          </a:fontRef>
        </p:style>
      </p:cxnSp>
      <p:sp>
        <p:nvSpPr>
          <p:cNvPr id="2" name="Callout: Left Arrow 1">
            <a:extLst>
              <a:ext uri="{FF2B5EF4-FFF2-40B4-BE49-F238E27FC236}">
                <a16:creationId xmlns:a16="http://schemas.microsoft.com/office/drawing/2014/main" xmlns="" id="{1337CE29-CF9F-4758-8D05-660382B3328A}"/>
              </a:ext>
            </a:extLst>
          </p:cNvPr>
          <p:cNvSpPr/>
          <p:nvPr/>
        </p:nvSpPr>
        <p:spPr>
          <a:xfrm>
            <a:off x="7217268" y="1577850"/>
            <a:ext cx="1332000" cy="1440000"/>
          </a:xfrm>
          <a:prstGeom prst="leftArrowCallout">
            <a:avLst/>
          </a:prstGeom>
          <a:gradFill>
            <a:gsLst>
              <a:gs pos="0">
                <a:schemeClr val="accent1">
                  <a:lumMod val="5000"/>
                  <a:lumOff val="95000"/>
                </a:schemeClr>
              </a:gs>
              <a:gs pos="51000">
                <a:schemeClr val="accent2">
                  <a:lumMod val="20000"/>
                  <a:lumOff val="80000"/>
                </a:schemeClr>
              </a:gs>
              <a:gs pos="83000">
                <a:schemeClr val="accent1">
                  <a:lumMod val="45000"/>
                  <a:lumOff val="55000"/>
                </a:schemeClr>
              </a:gs>
              <a:gs pos="100000">
                <a:schemeClr val="accent1">
                  <a:lumMod val="30000"/>
                  <a:lumOff val="70000"/>
                </a:schemeClr>
              </a:gs>
            </a:gsLst>
            <a:lin ang="0" scaled="1"/>
          </a:gradFill>
          <a:ln w="57150">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dirty="0">
                <a:solidFill>
                  <a:srgbClr val="0070C0"/>
                </a:solidFill>
                <a:cs typeface="B Titr" panose="00000700000000000000" pitchFamily="2" charset="-78"/>
              </a:rPr>
              <a:t>از ثلاثی مجرد</a:t>
            </a:r>
          </a:p>
        </p:txBody>
      </p:sp>
      <p:sp>
        <p:nvSpPr>
          <p:cNvPr id="14" name="Callout: Left Arrow 13">
            <a:extLst>
              <a:ext uri="{FF2B5EF4-FFF2-40B4-BE49-F238E27FC236}">
                <a16:creationId xmlns:a16="http://schemas.microsoft.com/office/drawing/2014/main" xmlns="" id="{8C86D393-C7BE-4EE1-91D1-45F078D1ACB5}"/>
              </a:ext>
            </a:extLst>
          </p:cNvPr>
          <p:cNvSpPr/>
          <p:nvPr/>
        </p:nvSpPr>
        <p:spPr>
          <a:xfrm>
            <a:off x="7217268" y="3811722"/>
            <a:ext cx="1332000" cy="1440000"/>
          </a:xfrm>
          <a:prstGeom prst="leftArrowCallout">
            <a:avLst/>
          </a:prstGeom>
          <a:gradFill>
            <a:gsLst>
              <a:gs pos="0">
                <a:schemeClr val="accent1">
                  <a:lumMod val="5000"/>
                  <a:lumOff val="95000"/>
                </a:schemeClr>
              </a:gs>
              <a:gs pos="51000">
                <a:schemeClr val="accent2">
                  <a:lumMod val="20000"/>
                  <a:lumOff val="80000"/>
                </a:schemeClr>
              </a:gs>
              <a:gs pos="83000">
                <a:schemeClr val="accent1">
                  <a:lumMod val="45000"/>
                  <a:lumOff val="55000"/>
                </a:schemeClr>
              </a:gs>
              <a:gs pos="100000">
                <a:schemeClr val="accent1">
                  <a:lumMod val="30000"/>
                  <a:lumOff val="70000"/>
                </a:schemeClr>
              </a:gs>
            </a:gsLst>
            <a:lin ang="0" scaled="1"/>
          </a:gradFill>
          <a:ln w="57150">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dirty="0">
                <a:solidFill>
                  <a:srgbClr val="0070C0"/>
                </a:solidFill>
                <a:cs typeface="B Titr" panose="00000700000000000000" pitchFamily="2" charset="-78"/>
              </a:rPr>
              <a:t>از ثلاثی مزیدفیه</a:t>
            </a:r>
          </a:p>
        </p:txBody>
      </p:sp>
      <p:sp>
        <p:nvSpPr>
          <p:cNvPr id="6" name="Flowchart: Terminator 5">
            <a:extLst>
              <a:ext uri="{FF2B5EF4-FFF2-40B4-BE49-F238E27FC236}">
                <a16:creationId xmlns:a16="http://schemas.microsoft.com/office/drawing/2014/main" xmlns="" id="{29D681E2-4B90-41C9-8481-E87E97BB7B99}"/>
              </a:ext>
            </a:extLst>
          </p:cNvPr>
          <p:cNvSpPr/>
          <p:nvPr/>
        </p:nvSpPr>
        <p:spPr>
          <a:xfrm>
            <a:off x="2207415" y="1780371"/>
            <a:ext cx="4957199" cy="1156996"/>
          </a:xfrm>
          <a:prstGeom prst="flowChartTerminator">
            <a:avLst/>
          </a:prstGeom>
          <a:gradFill flip="none" rotWithShape="1">
            <a:gsLst>
              <a:gs pos="0">
                <a:schemeClr val="accent1">
                  <a:lumMod val="5000"/>
                  <a:lumOff val="95000"/>
                </a:schemeClr>
              </a:gs>
              <a:gs pos="74000">
                <a:srgbClr val="B7ED6F"/>
              </a:gs>
            </a:gsLst>
            <a:lin ang="0" scaled="1"/>
            <a:tileRect/>
          </a:gradFill>
          <a:ln w="38100">
            <a:solidFill>
              <a:srgbClr val="FFFF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000" b="1" dirty="0">
                <a:solidFill>
                  <a:srgbClr val="0070C0"/>
                </a:solidFill>
                <a:cs typeface="B Titr" panose="00000700000000000000" pitchFamily="2" charset="-78"/>
              </a:rPr>
              <a:t>وزنش سماعیّ است. </a:t>
            </a:r>
            <a:r>
              <a:rPr lang="fa-IR" sz="2000" b="1" dirty="0">
                <a:solidFill>
                  <a:prstClr val="black"/>
                </a:solidFill>
                <a:cs typeface="B Titr" panose="00000700000000000000" pitchFamily="2" charset="-78"/>
              </a:rPr>
              <a:t>(ولی وزن های غالبی دارد)</a:t>
            </a:r>
          </a:p>
        </p:txBody>
      </p:sp>
      <p:sp>
        <p:nvSpPr>
          <p:cNvPr id="19" name="Flowchart: Terminator 18">
            <a:extLst>
              <a:ext uri="{FF2B5EF4-FFF2-40B4-BE49-F238E27FC236}">
                <a16:creationId xmlns:a16="http://schemas.microsoft.com/office/drawing/2014/main" xmlns="" id="{B725F5BE-56D0-45F6-94A8-C59C3585C30B}"/>
              </a:ext>
            </a:extLst>
          </p:cNvPr>
          <p:cNvSpPr/>
          <p:nvPr/>
        </p:nvSpPr>
        <p:spPr>
          <a:xfrm>
            <a:off x="2207416" y="3951770"/>
            <a:ext cx="4957199" cy="1156996"/>
          </a:xfrm>
          <a:prstGeom prst="flowChartTerminator">
            <a:avLst/>
          </a:prstGeom>
          <a:gradFill flip="none" rotWithShape="1">
            <a:gsLst>
              <a:gs pos="0">
                <a:schemeClr val="accent1">
                  <a:lumMod val="5000"/>
                  <a:lumOff val="95000"/>
                </a:schemeClr>
              </a:gs>
              <a:gs pos="74000">
                <a:srgbClr val="B7ED6F"/>
              </a:gs>
              <a:gs pos="83000">
                <a:schemeClr val="accent1">
                  <a:lumMod val="45000"/>
                  <a:lumOff val="55000"/>
                </a:schemeClr>
              </a:gs>
              <a:gs pos="100000">
                <a:schemeClr val="accent1">
                  <a:lumMod val="30000"/>
                  <a:lumOff val="70000"/>
                </a:schemeClr>
              </a:gs>
            </a:gsLst>
            <a:lin ang="0" scaled="1"/>
            <a:tileRect/>
          </a:gradFill>
          <a:ln w="38100">
            <a:solidFill>
              <a:srgbClr val="FFFF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000" dirty="0">
                <a:solidFill>
                  <a:srgbClr val="0070C0"/>
                </a:solidFill>
                <a:cs typeface="B Titr" panose="00000700000000000000" pitchFamily="2" charset="-78"/>
              </a:rPr>
              <a:t>دارای وزن های مشخّص است که باید حفظ شود</a:t>
            </a:r>
            <a:endParaRPr lang="fa-IR" sz="2000" b="1" dirty="0">
              <a:solidFill>
                <a:srgbClr val="0070C0"/>
              </a:solidFill>
              <a:cs typeface="B Titr" panose="00000700000000000000" pitchFamily="2" charset="-78"/>
            </a:endParaRPr>
          </a:p>
        </p:txBody>
      </p:sp>
      <p:sp>
        <p:nvSpPr>
          <p:cNvPr id="7" name="Callout: Bent Line 6">
            <a:extLst>
              <a:ext uri="{FF2B5EF4-FFF2-40B4-BE49-F238E27FC236}">
                <a16:creationId xmlns:a16="http://schemas.microsoft.com/office/drawing/2014/main" xmlns="" id="{A216537C-7846-453F-B101-F8DDB161E3DF}"/>
              </a:ext>
            </a:extLst>
          </p:cNvPr>
          <p:cNvSpPr/>
          <p:nvPr/>
        </p:nvSpPr>
        <p:spPr>
          <a:xfrm>
            <a:off x="2936423" y="5691628"/>
            <a:ext cx="8612109" cy="1042677"/>
          </a:xfrm>
          <a:prstGeom prst="borderCallout2">
            <a:avLst>
              <a:gd name="adj1" fmla="val -2842"/>
              <a:gd name="adj2" fmla="val -505"/>
              <a:gd name="adj3" fmla="val 58146"/>
              <a:gd name="adj4" fmla="val -13437"/>
              <a:gd name="adj5" fmla="val -97401"/>
              <a:gd name="adj6" fmla="val -7786"/>
            </a:avLst>
          </a:prstGeom>
          <a:gradFill flip="none" rotWithShape="1">
            <a:gsLst>
              <a:gs pos="0">
                <a:schemeClr val="accent1">
                  <a:lumMod val="5000"/>
                  <a:lumOff val="95000"/>
                </a:schemeClr>
              </a:gs>
              <a:gs pos="51000">
                <a:srgbClr val="FCC780"/>
              </a:gs>
              <a:gs pos="83000">
                <a:schemeClr val="accent1">
                  <a:lumMod val="45000"/>
                  <a:lumOff val="55000"/>
                </a:schemeClr>
              </a:gs>
              <a:gs pos="100000">
                <a:schemeClr val="accent1">
                  <a:lumMod val="30000"/>
                  <a:lumOff val="70000"/>
                </a:schemeClr>
              </a:gs>
            </a:gsLst>
            <a:lin ang="135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dirty="0">
                <a:solidFill>
                  <a:srgbClr val="C00000"/>
                </a:solidFill>
                <a:cs typeface="B Badr" panose="00000400000000000000" pitchFamily="2" charset="-78"/>
              </a:rPr>
              <a:t>مانند: </a:t>
            </a:r>
            <a:r>
              <a:rPr lang="fa-IR" sz="3600" b="1" dirty="0">
                <a:solidFill>
                  <a:srgbClr val="0070C0"/>
                </a:solidFill>
                <a:cs typeface="B Badr" panose="00000400000000000000" pitchFamily="2" charset="-78"/>
              </a:rPr>
              <a:t>إفعال، تفعیل،مُفا</a:t>
            </a:r>
            <a:r>
              <a:rPr lang="fa-IR" sz="3600" b="1" dirty="0">
                <a:solidFill>
                  <a:srgbClr val="0070C0"/>
                </a:solidFill>
                <a:latin typeface="Microsoft Uighur" panose="02000000000000000000" pitchFamily="2" charset="-78"/>
                <a:cs typeface="B Badr" panose="00000400000000000000" pitchFamily="2" charset="-78"/>
              </a:rPr>
              <a:t>عَلَة، إفتِعَال، إنفِعَال، تَفَعُّل، تَفَاعُل، إستِفعَال، إفعِلَال، إفعِیلَال</a:t>
            </a:r>
            <a:endParaRPr lang="fa-IR" sz="3200" b="1" dirty="0">
              <a:solidFill>
                <a:srgbClr val="0070C0"/>
              </a:solidFill>
              <a:cs typeface="B Badr" panose="00000400000000000000" pitchFamily="2" charset="-78"/>
            </a:endParaRPr>
          </a:p>
        </p:txBody>
      </p:sp>
      <p:sp>
        <p:nvSpPr>
          <p:cNvPr id="23" name="Cube 22">
            <a:extLst>
              <a:ext uri="{FF2B5EF4-FFF2-40B4-BE49-F238E27FC236}">
                <a16:creationId xmlns:a16="http://schemas.microsoft.com/office/drawing/2014/main" xmlns="" id="{3D2C5ADA-88EC-446F-9ED8-8B473B6761B2}"/>
              </a:ext>
            </a:extLst>
          </p:cNvPr>
          <p:cNvSpPr/>
          <p:nvPr/>
        </p:nvSpPr>
        <p:spPr>
          <a:xfrm>
            <a:off x="9657163" y="3000219"/>
            <a:ext cx="2160000" cy="720000"/>
          </a:xfrm>
          <a:prstGeom prst="cube">
            <a:avLst>
              <a:gd name="adj" fmla="val 17841"/>
            </a:avLst>
          </a:prstGeom>
          <a:gradFill flip="none" rotWithShape="1">
            <a:gsLst>
              <a:gs pos="18000">
                <a:schemeClr val="accent1">
                  <a:lumMod val="5000"/>
                  <a:lumOff val="95000"/>
                </a:schemeClr>
              </a:gs>
              <a:gs pos="64000">
                <a:srgbClr val="FCC780"/>
              </a:gs>
            </a:gsLst>
            <a:lin ang="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70C0"/>
                </a:solidFill>
                <a:cs typeface="B Titr" panose="00000700000000000000" pitchFamily="2" charset="-78"/>
              </a:rPr>
              <a:t>1-مصدر اصلی</a:t>
            </a:r>
          </a:p>
        </p:txBody>
      </p:sp>
      <p:sp>
        <p:nvSpPr>
          <p:cNvPr id="12" name="Rectangle: Rounded Corners 15">
            <a:extLst>
              <a:ext uri="{FF2B5EF4-FFF2-40B4-BE49-F238E27FC236}">
                <a16:creationId xmlns:a16="http://schemas.microsoft.com/office/drawing/2014/main" xmlns="" id="{5E4AE598-4F05-459F-A2DC-008061F54449}"/>
              </a:ext>
            </a:extLst>
          </p:cNvPr>
          <p:cNvSpPr/>
          <p:nvPr/>
        </p:nvSpPr>
        <p:spPr>
          <a:xfrm>
            <a:off x="4836000" y="17485"/>
            <a:ext cx="2520000" cy="540000"/>
          </a:xfrm>
          <a:prstGeom prst="roundRect">
            <a:avLst/>
          </a:prstGeom>
          <a:solidFill>
            <a:schemeClr val="accent2">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b="1" dirty="0">
                <a:solidFill>
                  <a:prstClr val="black"/>
                </a:solidFill>
                <a:latin typeface="Microsoft Uighur" panose="02000000000000000000" pitchFamily="2" charset="-78"/>
                <a:cs typeface="B Badr" panose="00000400000000000000" pitchFamily="2" charset="-78"/>
              </a:rPr>
              <a:t>المصدر وغیرُالمصدر</a:t>
            </a:r>
            <a:endParaRPr lang="fa-IR" sz="2400" b="1" dirty="0">
              <a:solidFill>
                <a:prstClr val="black"/>
              </a:solidFill>
              <a:cs typeface="B Badr" panose="00000400000000000000" pitchFamily="2" charset="-78"/>
            </a:endParaRPr>
          </a:p>
        </p:txBody>
      </p:sp>
      <p:sp>
        <p:nvSpPr>
          <p:cNvPr id="13" name="Hexagon 12">
            <a:extLst>
              <a:ext uri="{FF2B5EF4-FFF2-40B4-BE49-F238E27FC236}">
                <a16:creationId xmlns:a16="http://schemas.microsoft.com/office/drawing/2014/main" xmlns="" id="{46FEB428-577C-42CD-B551-44FC78FF7209}"/>
              </a:ext>
            </a:extLst>
          </p:cNvPr>
          <p:cNvSpPr/>
          <p:nvPr/>
        </p:nvSpPr>
        <p:spPr>
          <a:xfrm>
            <a:off x="8973164" y="32842"/>
            <a:ext cx="1584000" cy="540000"/>
          </a:xfrm>
          <a:prstGeom prst="hexagon">
            <a:avLst/>
          </a:prstGeom>
          <a:noFill/>
          <a:ln w="57150">
            <a:solidFill>
              <a:schemeClr val="accent5"/>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b="1" dirty="0">
                <a:solidFill>
                  <a:srgbClr val="0070C0"/>
                </a:solidFill>
                <a:cs typeface="B Titr" panose="00000700000000000000" pitchFamily="2" charset="-78"/>
              </a:rPr>
              <a:t>المحث الاوّل</a:t>
            </a:r>
          </a:p>
        </p:txBody>
      </p:sp>
      <p:sp>
        <p:nvSpPr>
          <p:cNvPr id="15"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43752020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 calcmode="lin" valueType="num">
                                      <p:cBhvr>
                                        <p:cTn id="9" dur="500" fill="hold"/>
                                        <p:tgtEl>
                                          <p:spTgt spid="23"/>
                                        </p:tgtEl>
                                        <p:attrNameLst>
                                          <p:attrName>style.rotation</p:attrName>
                                        </p:attrNameLst>
                                      </p:cBhvr>
                                      <p:tavLst>
                                        <p:tav tm="0">
                                          <p:val>
                                            <p:fltVal val="90"/>
                                          </p:val>
                                        </p:tav>
                                        <p:tav tm="100000">
                                          <p:val>
                                            <p:fltVal val="0"/>
                                          </p:val>
                                        </p:tav>
                                      </p:tavLst>
                                    </p:anim>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par>
                                <p:cTn id="16" presetID="22" presetClass="entr" presetSubtype="2"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righ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outVertical)">
                                      <p:cBhvr>
                                        <p:cTn id="23" dur="25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out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6" grpId="0" animBg="1"/>
      <p:bldP spid="19" grpId="0" animBg="1"/>
      <p:bldP spid="7"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ube 4">
            <a:extLst>
              <a:ext uri="{FF2B5EF4-FFF2-40B4-BE49-F238E27FC236}">
                <a16:creationId xmlns:a16="http://schemas.microsoft.com/office/drawing/2014/main" xmlns="" id="{5346FAA7-79D3-4766-A9E5-882786A96C1D}"/>
              </a:ext>
            </a:extLst>
          </p:cNvPr>
          <p:cNvSpPr/>
          <p:nvPr/>
        </p:nvSpPr>
        <p:spPr>
          <a:xfrm>
            <a:off x="9935303" y="2890524"/>
            <a:ext cx="2160000" cy="720000"/>
          </a:xfrm>
          <a:prstGeom prst="cube">
            <a:avLst>
              <a:gd name="adj" fmla="val 17841"/>
            </a:avLst>
          </a:prstGeom>
          <a:gradFill>
            <a:gsLst>
              <a:gs pos="18000">
                <a:schemeClr val="accent1">
                  <a:lumMod val="5000"/>
                  <a:lumOff val="95000"/>
                </a:schemeClr>
              </a:gs>
              <a:gs pos="64000">
                <a:srgbClr val="FCC780"/>
              </a:gs>
            </a:gsLst>
            <a:lin ang="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000" b="1" dirty="0">
                <a:solidFill>
                  <a:srgbClr val="0070C0"/>
                </a:solidFill>
                <a:cs typeface="B Titr" panose="00000700000000000000" pitchFamily="2" charset="-78"/>
              </a:rPr>
              <a:t>2-مصدر میمی</a:t>
            </a:r>
          </a:p>
        </p:txBody>
      </p:sp>
      <p:sp>
        <p:nvSpPr>
          <p:cNvPr id="8" name="Speech Bubble: Rectangle with Corners Rounded 7">
            <a:extLst>
              <a:ext uri="{FF2B5EF4-FFF2-40B4-BE49-F238E27FC236}">
                <a16:creationId xmlns:a16="http://schemas.microsoft.com/office/drawing/2014/main" xmlns="" id="{606732B3-EBED-4361-AC12-315AAF7FF671}"/>
              </a:ext>
            </a:extLst>
          </p:cNvPr>
          <p:cNvSpPr/>
          <p:nvPr/>
        </p:nvSpPr>
        <p:spPr>
          <a:xfrm>
            <a:off x="10042218" y="1347698"/>
            <a:ext cx="1620000" cy="720000"/>
          </a:xfrm>
          <a:prstGeom prst="wedgeRoundRectCallout">
            <a:avLst>
              <a:gd name="adj1" fmla="val 11353"/>
              <a:gd name="adj2" fmla="val 1612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D64A3B"/>
                </a:solidFill>
                <a:cs typeface="B Titr" panose="00000700000000000000" pitchFamily="2" charset="-78"/>
              </a:rPr>
              <a:t>تعریف</a:t>
            </a:r>
          </a:p>
        </p:txBody>
      </p:sp>
      <p:cxnSp>
        <p:nvCxnSpPr>
          <p:cNvPr id="10" name="Straight Arrow Connector 9">
            <a:extLst>
              <a:ext uri="{FF2B5EF4-FFF2-40B4-BE49-F238E27FC236}">
                <a16:creationId xmlns:a16="http://schemas.microsoft.com/office/drawing/2014/main" xmlns="" id="{A3185CFE-5AF4-4E6E-91B9-E796341DD701}"/>
              </a:ext>
            </a:extLst>
          </p:cNvPr>
          <p:cNvCxnSpPr/>
          <p:nvPr/>
        </p:nvCxnSpPr>
        <p:spPr>
          <a:xfrm flipH="1" flipV="1">
            <a:off x="8957122" y="1157906"/>
            <a:ext cx="1069054" cy="549792"/>
          </a:xfrm>
          <a:prstGeom prst="straightConnector1">
            <a:avLst/>
          </a:prstGeom>
          <a:ln w="5715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xmlns="" id="{8D81C10F-BEB4-4315-B74F-A922D8B7A2C5}"/>
              </a:ext>
            </a:extLst>
          </p:cNvPr>
          <p:cNvSpPr/>
          <p:nvPr/>
        </p:nvSpPr>
        <p:spPr>
          <a:xfrm>
            <a:off x="1781577" y="527502"/>
            <a:ext cx="7191587" cy="126080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b="1" dirty="0">
                <a:solidFill>
                  <a:srgbClr val="FFFF00"/>
                </a:solidFill>
                <a:effectLst>
                  <a:glow rad="228600">
                    <a:srgbClr val="E29D3E">
                      <a:satMod val="175000"/>
                      <a:alpha val="40000"/>
                    </a:srgbClr>
                  </a:glow>
                </a:effectLst>
                <a:cs typeface="B Badr" panose="00000400000000000000" pitchFamily="2" charset="-78"/>
              </a:rPr>
              <a:t>مصدری که با اضافه کردن میم زائده  در اول آن ساخته می شود.ومعنای آن با مصدر اصلی هیچ فرقی ندارد.فقط برای تاکید می آید</a:t>
            </a:r>
            <a:r>
              <a:rPr lang="fa-IR" sz="2000" b="1" dirty="0">
                <a:solidFill>
                  <a:srgbClr val="0070C0"/>
                </a:solidFill>
                <a:effectLst>
                  <a:glow rad="228600">
                    <a:srgbClr val="E29D3E">
                      <a:satMod val="175000"/>
                      <a:alpha val="40000"/>
                    </a:srgbClr>
                  </a:glow>
                </a:effectLst>
                <a:cs typeface="B Badr" panose="00000400000000000000" pitchFamily="2" charset="-78"/>
              </a:rPr>
              <a:t>.</a:t>
            </a:r>
          </a:p>
        </p:txBody>
      </p:sp>
      <p:sp>
        <p:nvSpPr>
          <p:cNvPr id="18" name="Speech Bubble: Rectangle with Corners Rounded 17">
            <a:extLst>
              <a:ext uri="{FF2B5EF4-FFF2-40B4-BE49-F238E27FC236}">
                <a16:creationId xmlns:a16="http://schemas.microsoft.com/office/drawing/2014/main" xmlns="" id="{C61A531C-7F22-448A-87D6-F4FDE472F7BB}"/>
              </a:ext>
            </a:extLst>
          </p:cNvPr>
          <p:cNvSpPr/>
          <p:nvPr/>
        </p:nvSpPr>
        <p:spPr>
          <a:xfrm>
            <a:off x="10196283" y="4630917"/>
            <a:ext cx="1620000" cy="720000"/>
          </a:xfrm>
          <a:prstGeom prst="wedgeRoundRectCallout">
            <a:avLst>
              <a:gd name="adj1" fmla="val -1095"/>
              <a:gd name="adj2" fmla="val -19462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D64A3B"/>
                </a:solidFill>
                <a:cs typeface="B Titr" panose="00000700000000000000" pitchFamily="2" charset="-78"/>
              </a:rPr>
              <a:t>ساخت</a:t>
            </a:r>
          </a:p>
        </p:txBody>
      </p:sp>
      <p:cxnSp>
        <p:nvCxnSpPr>
          <p:cNvPr id="43" name="Straight Arrow Connector 42">
            <a:extLst>
              <a:ext uri="{FF2B5EF4-FFF2-40B4-BE49-F238E27FC236}">
                <a16:creationId xmlns:a16="http://schemas.microsoft.com/office/drawing/2014/main" xmlns="" id="{3EEAAE09-E389-4616-88E9-3ACBFEE3594D}"/>
              </a:ext>
            </a:extLst>
          </p:cNvPr>
          <p:cNvCxnSpPr>
            <a:stCxn id="18" idx="1"/>
            <a:endCxn id="44" idx="3"/>
          </p:cNvCxnSpPr>
          <p:nvPr/>
        </p:nvCxnSpPr>
        <p:spPr>
          <a:xfrm flipH="1" flipV="1">
            <a:off x="8884065" y="3028591"/>
            <a:ext cx="1312218" cy="1962326"/>
          </a:xfrm>
          <a:prstGeom prst="straightConnector1">
            <a:avLst/>
          </a:prstGeom>
          <a:ln w="57150">
            <a:solidFill>
              <a:schemeClr val="accent6">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44" name="Rectangle: Rounded Corners 43">
            <a:extLst>
              <a:ext uri="{FF2B5EF4-FFF2-40B4-BE49-F238E27FC236}">
                <a16:creationId xmlns:a16="http://schemas.microsoft.com/office/drawing/2014/main" xmlns="" id="{DCF12F14-F387-4327-AED9-717C4516C5A7}"/>
              </a:ext>
            </a:extLst>
          </p:cNvPr>
          <p:cNvSpPr/>
          <p:nvPr/>
        </p:nvSpPr>
        <p:spPr>
          <a:xfrm>
            <a:off x="7444065" y="2668591"/>
            <a:ext cx="1440000" cy="720000"/>
          </a:xfrm>
          <a:prstGeom prst="roundRect">
            <a:avLst/>
          </a:prstGeom>
          <a:gradFill>
            <a:gsLst>
              <a:gs pos="51000">
                <a:srgbClr val="8BE1FF"/>
              </a:gs>
              <a:gs pos="25000">
                <a:srgbClr val="FFC5C5"/>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D64A3B">
                    <a:lumMod val="50000"/>
                  </a:srgbClr>
                </a:solidFill>
                <a:cs typeface="B Titr" panose="00000700000000000000" pitchFamily="2" charset="-78"/>
              </a:rPr>
              <a:t>از ثلاثی مجرد</a:t>
            </a:r>
          </a:p>
        </p:txBody>
      </p:sp>
      <p:sp>
        <p:nvSpPr>
          <p:cNvPr id="45" name="Rectangle: Rounded Corners 44">
            <a:extLst>
              <a:ext uri="{FF2B5EF4-FFF2-40B4-BE49-F238E27FC236}">
                <a16:creationId xmlns:a16="http://schemas.microsoft.com/office/drawing/2014/main" xmlns="" id="{4EA5ED41-41A1-426D-B2E0-32FA1E1E770C}"/>
              </a:ext>
            </a:extLst>
          </p:cNvPr>
          <p:cNvSpPr/>
          <p:nvPr/>
        </p:nvSpPr>
        <p:spPr>
          <a:xfrm>
            <a:off x="7444065" y="5708639"/>
            <a:ext cx="1440000" cy="720000"/>
          </a:xfrm>
          <a:prstGeom prst="roundRect">
            <a:avLst/>
          </a:prstGeom>
          <a:gradFill>
            <a:gsLst>
              <a:gs pos="51000">
                <a:srgbClr val="8BE1FF"/>
              </a:gs>
              <a:gs pos="25000">
                <a:srgbClr val="FFC5C5"/>
              </a:gs>
              <a:gs pos="100000">
                <a:schemeClr val="accent1">
                  <a:lumMod val="30000"/>
                  <a:lumOff val="70000"/>
                </a:schemeClr>
              </a:gs>
            </a:gsLst>
            <a:lin ang="135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rgbClr val="D64A3B">
                    <a:lumMod val="50000"/>
                  </a:srgbClr>
                </a:solidFill>
                <a:cs typeface="B Titr" panose="00000700000000000000" pitchFamily="2" charset="-78"/>
              </a:rPr>
              <a:t>از غیرثلاثی مجرد</a:t>
            </a:r>
          </a:p>
        </p:txBody>
      </p:sp>
      <p:cxnSp>
        <p:nvCxnSpPr>
          <p:cNvPr id="47" name="Straight Arrow Connector 46">
            <a:extLst>
              <a:ext uri="{FF2B5EF4-FFF2-40B4-BE49-F238E27FC236}">
                <a16:creationId xmlns:a16="http://schemas.microsoft.com/office/drawing/2014/main" xmlns="" id="{09D876AB-6734-4669-B246-848247F3B2DD}"/>
              </a:ext>
            </a:extLst>
          </p:cNvPr>
          <p:cNvCxnSpPr>
            <a:stCxn id="18" idx="1"/>
            <a:endCxn id="45" idx="3"/>
          </p:cNvCxnSpPr>
          <p:nvPr/>
        </p:nvCxnSpPr>
        <p:spPr>
          <a:xfrm flipH="1">
            <a:off x="8884065" y="4990917"/>
            <a:ext cx="1312218" cy="1077722"/>
          </a:xfrm>
          <a:prstGeom prst="straightConnector1">
            <a:avLst/>
          </a:prstGeom>
          <a:ln w="57150">
            <a:solidFill>
              <a:schemeClr val="accent6">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50" name="Right Brace 49">
            <a:extLst>
              <a:ext uri="{FF2B5EF4-FFF2-40B4-BE49-F238E27FC236}">
                <a16:creationId xmlns:a16="http://schemas.microsoft.com/office/drawing/2014/main" xmlns="" id="{AF8D30D4-3913-48A4-9FD4-D6A45F6C36BA}"/>
              </a:ext>
            </a:extLst>
          </p:cNvPr>
          <p:cNvSpPr/>
          <p:nvPr/>
        </p:nvSpPr>
        <p:spPr>
          <a:xfrm>
            <a:off x="6280361" y="2194511"/>
            <a:ext cx="926841" cy="3709422"/>
          </a:xfrm>
          <a:prstGeom prst="rightBrace">
            <a:avLst>
              <a:gd name="adj1" fmla="val 8333"/>
              <a:gd name="adj2" fmla="val 55303"/>
            </a:avLst>
          </a:prstGeom>
          <a:ln w="381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1" anchor="ctr"/>
          <a:lstStyle/>
          <a:p>
            <a:pPr algn="ctr"/>
            <a:endParaRPr lang="fa-IR">
              <a:solidFill>
                <a:prstClr val="black"/>
              </a:solidFill>
            </a:endParaRPr>
          </a:p>
        </p:txBody>
      </p:sp>
      <p:sp>
        <p:nvSpPr>
          <p:cNvPr id="52" name="Flowchart: Stored Data 51">
            <a:extLst>
              <a:ext uri="{FF2B5EF4-FFF2-40B4-BE49-F238E27FC236}">
                <a16:creationId xmlns:a16="http://schemas.microsoft.com/office/drawing/2014/main" xmlns="" id="{7C5C5B8E-2E05-4296-ABC0-C469CAB11A30}"/>
              </a:ext>
            </a:extLst>
          </p:cNvPr>
          <p:cNvSpPr/>
          <p:nvPr/>
        </p:nvSpPr>
        <p:spPr>
          <a:xfrm>
            <a:off x="5227083" y="2562339"/>
            <a:ext cx="1440000" cy="720000"/>
          </a:xfrm>
          <a:prstGeom prst="flowChartOnlineStorag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b="1" dirty="0">
                <a:solidFill>
                  <a:srgbClr val="0070C0"/>
                </a:solidFill>
                <a:cs typeface="B Badr" panose="00000400000000000000" pitchFamily="2" charset="-78"/>
              </a:rPr>
              <a:t>1-مَف</a:t>
            </a:r>
            <a:r>
              <a:rPr lang="fa-IR" sz="2400" b="1" dirty="0">
                <a:solidFill>
                  <a:srgbClr val="0070C0"/>
                </a:solidFill>
                <a:latin typeface="Adobe Arabic" panose="02040503050201020203" pitchFamily="18" charset="-78"/>
                <a:cs typeface="B Badr" panose="00000400000000000000" pitchFamily="2" charset="-78"/>
              </a:rPr>
              <a:t>ْعِل</a:t>
            </a:r>
            <a:endParaRPr lang="fa-IR" sz="2400" b="1" dirty="0">
              <a:solidFill>
                <a:srgbClr val="0070C0"/>
              </a:solidFill>
              <a:cs typeface="B Badr" panose="00000400000000000000" pitchFamily="2" charset="-78"/>
            </a:endParaRPr>
          </a:p>
        </p:txBody>
      </p:sp>
      <p:sp>
        <p:nvSpPr>
          <p:cNvPr id="53" name="Flowchart: Stored Data 52">
            <a:extLst>
              <a:ext uri="{FF2B5EF4-FFF2-40B4-BE49-F238E27FC236}">
                <a16:creationId xmlns:a16="http://schemas.microsoft.com/office/drawing/2014/main" xmlns="" id="{F425A11C-1D11-412E-BDAB-7CB365216E1E}"/>
              </a:ext>
            </a:extLst>
          </p:cNvPr>
          <p:cNvSpPr/>
          <p:nvPr/>
        </p:nvSpPr>
        <p:spPr>
          <a:xfrm>
            <a:off x="5215500" y="4933611"/>
            <a:ext cx="1440000" cy="720000"/>
          </a:xfrm>
          <a:prstGeom prst="flowChartOnlineStorage">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b="1" dirty="0">
                <a:solidFill>
                  <a:srgbClr val="0070C0"/>
                </a:solidFill>
                <a:latin typeface="B Nazanin,Bold"/>
                <a:cs typeface="B Badr" panose="00000400000000000000" pitchFamily="2" charset="-78"/>
              </a:rPr>
              <a:t>2-مَفعَل</a:t>
            </a:r>
            <a:endParaRPr lang="fa-IR" sz="2400" dirty="0">
              <a:solidFill>
                <a:srgbClr val="0070C0"/>
              </a:solidFill>
              <a:cs typeface="B Badr" panose="00000400000000000000" pitchFamily="2" charset="-78"/>
            </a:endParaRPr>
          </a:p>
        </p:txBody>
      </p:sp>
      <p:sp>
        <p:nvSpPr>
          <p:cNvPr id="54" name="Flowchart: Terminator 53">
            <a:extLst>
              <a:ext uri="{FF2B5EF4-FFF2-40B4-BE49-F238E27FC236}">
                <a16:creationId xmlns:a16="http://schemas.microsoft.com/office/drawing/2014/main" xmlns="" id="{AD2C4194-6FA9-43E7-ACA3-8277674ECA4A}"/>
              </a:ext>
            </a:extLst>
          </p:cNvPr>
          <p:cNvSpPr/>
          <p:nvPr/>
        </p:nvSpPr>
        <p:spPr>
          <a:xfrm>
            <a:off x="457200" y="1810524"/>
            <a:ext cx="4300728" cy="1080000"/>
          </a:xfrm>
          <a:prstGeom prst="flowChartTerminator">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1" anchor="t"/>
          <a:lstStyle/>
          <a:p>
            <a:pPr algn="r" rtl="1"/>
            <a:r>
              <a:rPr lang="fa-IR" sz="2000" dirty="0" smtClean="0">
                <a:solidFill>
                  <a:prstClr val="black"/>
                </a:solidFill>
                <a:cs typeface="B Badr" panose="00000400000000000000" pitchFamily="2" charset="-78"/>
              </a:rPr>
              <a:t>1-در </a:t>
            </a:r>
            <a:r>
              <a:rPr lang="fa-IR" sz="2000" dirty="0">
                <a:solidFill>
                  <a:prstClr val="black"/>
                </a:solidFill>
                <a:cs typeface="B Badr" panose="00000400000000000000" pitchFamily="2" charset="-78"/>
              </a:rPr>
              <a:t>مثال واویّ غیر لفیف(که در مضارعش واو حذف می گردد).مانند: وَعَدَ- یَعِدُ = </a:t>
            </a:r>
            <a:r>
              <a:rPr lang="fa-IR" sz="2000" dirty="0">
                <a:solidFill>
                  <a:srgbClr val="C00000"/>
                </a:solidFill>
                <a:cs typeface="B Badr" panose="00000400000000000000" pitchFamily="2" charset="-78"/>
              </a:rPr>
              <a:t>مَوعِد</a:t>
            </a:r>
          </a:p>
        </p:txBody>
      </p:sp>
      <p:sp>
        <p:nvSpPr>
          <p:cNvPr id="55" name="Flowchart: Terminator 54">
            <a:extLst>
              <a:ext uri="{FF2B5EF4-FFF2-40B4-BE49-F238E27FC236}">
                <a16:creationId xmlns:a16="http://schemas.microsoft.com/office/drawing/2014/main" xmlns="" id="{8E45E923-E382-461C-A146-E6524173753B}"/>
              </a:ext>
            </a:extLst>
          </p:cNvPr>
          <p:cNvSpPr/>
          <p:nvPr/>
        </p:nvSpPr>
        <p:spPr>
          <a:xfrm>
            <a:off x="457200" y="3083446"/>
            <a:ext cx="4300728" cy="1080000"/>
          </a:xfrm>
          <a:prstGeom prst="flowChartTerminator">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1" anchor="t"/>
          <a:lstStyle/>
          <a:p>
            <a:pPr algn="r" rtl="1"/>
            <a:r>
              <a:rPr lang="fa-IR" sz="2200" dirty="0" smtClean="0">
                <a:solidFill>
                  <a:prstClr val="black"/>
                </a:solidFill>
                <a:cs typeface="B Badr" panose="00000400000000000000" pitchFamily="2" charset="-78"/>
              </a:rPr>
              <a:t>2-اگر </a:t>
            </a:r>
            <a:r>
              <a:rPr lang="fa-IR" sz="2200" dirty="0">
                <a:solidFill>
                  <a:prstClr val="black"/>
                </a:solidFill>
                <a:cs typeface="B Badr" panose="00000400000000000000" pitchFamily="2" charset="-78"/>
              </a:rPr>
              <a:t>مضارع اجوف بر وزن(یَفعِلُ) باشد، غالباًبر همین وزن می آید.مانند: یَزِیدُ = </a:t>
            </a:r>
            <a:r>
              <a:rPr lang="fa-IR" sz="2200" b="1" dirty="0">
                <a:solidFill>
                  <a:srgbClr val="C00000"/>
                </a:solidFill>
                <a:cs typeface="B Badr" panose="00000400000000000000" pitchFamily="2" charset="-78"/>
              </a:rPr>
              <a:t>مَزِید</a:t>
            </a:r>
          </a:p>
        </p:txBody>
      </p:sp>
      <p:sp>
        <p:nvSpPr>
          <p:cNvPr id="56" name="Right Brace 55">
            <a:extLst>
              <a:ext uri="{FF2B5EF4-FFF2-40B4-BE49-F238E27FC236}">
                <a16:creationId xmlns:a16="http://schemas.microsoft.com/office/drawing/2014/main" xmlns="" id="{12019E8D-9FE9-4BC4-8681-400C1B12C270}"/>
              </a:ext>
            </a:extLst>
          </p:cNvPr>
          <p:cNvSpPr/>
          <p:nvPr/>
        </p:nvSpPr>
        <p:spPr>
          <a:xfrm>
            <a:off x="4757929" y="1772953"/>
            <a:ext cx="469155" cy="2463601"/>
          </a:xfrm>
          <a:prstGeom prst="rightBrace">
            <a:avLst>
              <a:gd name="adj1" fmla="val 34336"/>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solidFill>
                <a:prstClr val="black"/>
              </a:solidFill>
            </a:endParaRPr>
          </a:p>
        </p:txBody>
      </p:sp>
      <p:sp>
        <p:nvSpPr>
          <p:cNvPr id="64" name="Arrow: Left 63">
            <a:extLst>
              <a:ext uri="{FF2B5EF4-FFF2-40B4-BE49-F238E27FC236}">
                <a16:creationId xmlns:a16="http://schemas.microsoft.com/office/drawing/2014/main" xmlns="" id="{73F63EA5-47AC-4DDC-915B-E18D2C2F04A5}"/>
              </a:ext>
            </a:extLst>
          </p:cNvPr>
          <p:cNvSpPr/>
          <p:nvPr/>
        </p:nvSpPr>
        <p:spPr>
          <a:xfrm>
            <a:off x="4416297" y="4880185"/>
            <a:ext cx="739503" cy="773426"/>
          </a:xfrm>
          <a:prstGeom prst="lef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
        <p:nvSpPr>
          <p:cNvPr id="65" name="Flowchart: Stored Data 64">
            <a:extLst>
              <a:ext uri="{FF2B5EF4-FFF2-40B4-BE49-F238E27FC236}">
                <a16:creationId xmlns:a16="http://schemas.microsoft.com/office/drawing/2014/main" xmlns="" id="{55544CEE-F273-4F56-961C-EB448B45CB68}"/>
              </a:ext>
            </a:extLst>
          </p:cNvPr>
          <p:cNvSpPr/>
          <p:nvPr/>
        </p:nvSpPr>
        <p:spPr>
          <a:xfrm>
            <a:off x="1781576" y="4678493"/>
            <a:ext cx="3168000" cy="1152000"/>
          </a:xfrm>
          <a:prstGeom prst="flowChartOnlineStorage">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در غیر از 2 مورد بالا. مانند:یَأخُذُ=مَأخَذ</a:t>
            </a:r>
            <a:endParaRPr lang="fa-IR" sz="4000" dirty="0">
              <a:solidFill>
                <a:srgbClr val="002060"/>
              </a:solidFill>
              <a:cs typeface="B Badr" panose="00000400000000000000" pitchFamily="2" charset="-78"/>
            </a:endParaRPr>
          </a:p>
        </p:txBody>
      </p:sp>
      <p:sp>
        <p:nvSpPr>
          <p:cNvPr id="68" name="Hexagon 67">
            <a:extLst>
              <a:ext uri="{FF2B5EF4-FFF2-40B4-BE49-F238E27FC236}">
                <a16:creationId xmlns:a16="http://schemas.microsoft.com/office/drawing/2014/main" xmlns="" id="{1CD5A7E4-39F5-4DCA-88BC-7C210AA23A7E}"/>
              </a:ext>
            </a:extLst>
          </p:cNvPr>
          <p:cNvSpPr/>
          <p:nvPr/>
        </p:nvSpPr>
        <p:spPr>
          <a:xfrm>
            <a:off x="7481519" y="3880298"/>
            <a:ext cx="1440000" cy="720000"/>
          </a:xfrm>
          <a:prstGeom prst="hex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fa-IR" b="1" dirty="0">
                <a:solidFill>
                  <a:prstClr val="black"/>
                </a:solidFill>
                <a:latin typeface="B Nazanin,Bold"/>
                <a:cs typeface="B Titr" panose="00000700000000000000" pitchFamily="2" charset="-78"/>
              </a:rPr>
              <a:t>بر دو وزن </a:t>
            </a:r>
          </a:p>
          <a:p>
            <a:pPr algn="ctr"/>
            <a:r>
              <a:rPr lang="fa-IR" b="1" dirty="0">
                <a:solidFill>
                  <a:prstClr val="black"/>
                </a:solidFill>
                <a:latin typeface="B Nazanin,Bold"/>
                <a:cs typeface="B Titr" panose="00000700000000000000" pitchFamily="2" charset="-78"/>
              </a:rPr>
              <a:t>می آید</a:t>
            </a:r>
            <a:endParaRPr lang="fa-IR" dirty="0">
              <a:solidFill>
                <a:prstClr val="black"/>
              </a:solidFill>
              <a:cs typeface="B Titr" panose="00000700000000000000" pitchFamily="2" charset="-78"/>
            </a:endParaRPr>
          </a:p>
        </p:txBody>
      </p:sp>
      <p:sp>
        <p:nvSpPr>
          <p:cNvPr id="75" name="Arrow: Down 74">
            <a:extLst>
              <a:ext uri="{FF2B5EF4-FFF2-40B4-BE49-F238E27FC236}">
                <a16:creationId xmlns:a16="http://schemas.microsoft.com/office/drawing/2014/main" xmlns="" id="{BAEFB1D6-1B68-42FE-A16E-E821D0272A53}"/>
              </a:ext>
            </a:extLst>
          </p:cNvPr>
          <p:cNvSpPr/>
          <p:nvPr/>
        </p:nvSpPr>
        <p:spPr>
          <a:xfrm>
            <a:off x="7981378" y="3381981"/>
            <a:ext cx="405815" cy="494934"/>
          </a:xfrm>
          <a:prstGeom prst="downArrow">
            <a:avLst/>
          </a:prstGeom>
          <a:noFill/>
          <a:ln w="38100">
            <a:solidFill>
              <a:schemeClr val="tx1"/>
            </a:solidFill>
          </a:ln>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a:solidFill>
                <a:prstClr val="white"/>
              </a:solidFill>
            </a:endParaRPr>
          </a:p>
        </p:txBody>
      </p:sp>
      <p:sp>
        <p:nvSpPr>
          <p:cNvPr id="76" name="Arrow: Left 75">
            <a:extLst>
              <a:ext uri="{FF2B5EF4-FFF2-40B4-BE49-F238E27FC236}">
                <a16:creationId xmlns:a16="http://schemas.microsoft.com/office/drawing/2014/main" xmlns="" id="{77B6A85B-7F0D-4F1B-B46F-3C38EC02A6DC}"/>
              </a:ext>
            </a:extLst>
          </p:cNvPr>
          <p:cNvSpPr/>
          <p:nvPr/>
        </p:nvSpPr>
        <p:spPr>
          <a:xfrm>
            <a:off x="6918904" y="6039673"/>
            <a:ext cx="517466" cy="554126"/>
          </a:xfrm>
          <a:prstGeom prst="leftArrow">
            <a:avLst>
              <a:gd name="adj1" fmla="val 32768"/>
              <a:gd name="adj2" fmla="val 67488"/>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solidFill>
                <a:prstClr val="black"/>
              </a:solidFill>
            </a:endParaRPr>
          </a:p>
        </p:txBody>
      </p:sp>
      <p:sp>
        <p:nvSpPr>
          <p:cNvPr id="77" name="Rectangle: Rounded Corners 76">
            <a:extLst>
              <a:ext uri="{FF2B5EF4-FFF2-40B4-BE49-F238E27FC236}">
                <a16:creationId xmlns:a16="http://schemas.microsoft.com/office/drawing/2014/main" xmlns="" id="{400E8790-1FBC-41A9-B748-8569570845BD}"/>
              </a:ext>
            </a:extLst>
          </p:cNvPr>
          <p:cNvSpPr/>
          <p:nvPr/>
        </p:nvSpPr>
        <p:spPr>
          <a:xfrm>
            <a:off x="579986" y="5851742"/>
            <a:ext cx="6315111" cy="858400"/>
          </a:xfrm>
          <a:prstGeom prst="roundRect">
            <a:avLst/>
          </a:prstGeom>
          <a:gradFill>
            <a:gsLst>
              <a:gs pos="0">
                <a:schemeClr val="accent1">
                  <a:lumMod val="5000"/>
                  <a:lumOff val="95000"/>
                </a:schemeClr>
              </a:gs>
              <a:gs pos="100000">
                <a:schemeClr val="accent5">
                  <a:lumMod val="60000"/>
                  <a:lumOff val="40000"/>
                </a:schemeClr>
              </a:gs>
            </a:gsLst>
            <a:lin ang="13500000" scaled="1"/>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b="1" dirty="0">
                <a:solidFill>
                  <a:srgbClr val="002060"/>
                </a:solidFill>
                <a:latin typeface="B Nazanin,Bold"/>
                <a:cs typeface="B Badr" panose="00000400000000000000" pitchFamily="2" charset="-78"/>
              </a:rPr>
              <a:t>مانند اسم مفعول ساخته می شود. مانند: </a:t>
            </a:r>
            <a:r>
              <a:rPr lang="fa-IR" sz="2800" b="1" dirty="0">
                <a:solidFill>
                  <a:srgbClr val="0070C0"/>
                </a:solidFill>
                <a:latin typeface="B Nazanin,Bold"/>
                <a:cs typeface="B Badr" panose="00000400000000000000" pitchFamily="2" charset="-78"/>
              </a:rPr>
              <a:t>یُصَرَّفُ= مُصَرَّف</a:t>
            </a:r>
          </a:p>
          <a:p>
            <a:pPr algn="r" rtl="1"/>
            <a:r>
              <a:rPr lang="fa-IR" sz="2000" b="1" dirty="0">
                <a:solidFill>
                  <a:srgbClr val="002060"/>
                </a:solidFill>
                <a:latin typeface="B Nazanin,Bold"/>
                <a:cs typeface="B Badr" panose="00000400000000000000" pitchFamily="2" charset="-78"/>
              </a:rPr>
              <a:t>*به زودی توضیح داده می شود...</a:t>
            </a:r>
            <a:endParaRPr lang="fa-IR" sz="2000" dirty="0">
              <a:solidFill>
                <a:srgbClr val="002060"/>
              </a:solidFill>
              <a:cs typeface="B Badr" panose="00000400000000000000" pitchFamily="2" charset="-78"/>
            </a:endParaRPr>
          </a:p>
        </p:txBody>
      </p:sp>
      <p:sp>
        <p:nvSpPr>
          <p:cNvPr id="26" name="Rectangle: Rounded Corners 15">
            <a:extLst>
              <a:ext uri="{FF2B5EF4-FFF2-40B4-BE49-F238E27FC236}">
                <a16:creationId xmlns:a16="http://schemas.microsoft.com/office/drawing/2014/main" xmlns="" id="{5E4AE598-4F05-459F-A2DC-008061F54449}"/>
              </a:ext>
            </a:extLst>
          </p:cNvPr>
          <p:cNvSpPr/>
          <p:nvPr/>
        </p:nvSpPr>
        <p:spPr>
          <a:xfrm>
            <a:off x="4836000" y="17485"/>
            <a:ext cx="2520000" cy="540000"/>
          </a:xfrm>
          <a:prstGeom prst="roundRect">
            <a:avLst/>
          </a:prstGeom>
          <a:solidFill>
            <a:schemeClr val="accent2">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b="1" dirty="0">
                <a:solidFill>
                  <a:prstClr val="black"/>
                </a:solidFill>
                <a:latin typeface="Microsoft Uighur" panose="02000000000000000000" pitchFamily="2" charset="-78"/>
                <a:cs typeface="B Badr" panose="00000400000000000000" pitchFamily="2" charset="-78"/>
              </a:rPr>
              <a:t>المصدر وغیرُالمصدر</a:t>
            </a:r>
            <a:endParaRPr lang="fa-IR" sz="2400" b="1" dirty="0">
              <a:solidFill>
                <a:prstClr val="black"/>
              </a:solidFill>
              <a:cs typeface="B Badr" panose="00000400000000000000" pitchFamily="2" charset="-78"/>
            </a:endParaRPr>
          </a:p>
        </p:txBody>
      </p:sp>
      <p:sp>
        <p:nvSpPr>
          <p:cNvPr id="27" name="Hexagon 26">
            <a:extLst>
              <a:ext uri="{FF2B5EF4-FFF2-40B4-BE49-F238E27FC236}">
                <a16:creationId xmlns:a16="http://schemas.microsoft.com/office/drawing/2014/main" xmlns="" id="{46FEB428-577C-42CD-B551-44FC78FF7209}"/>
              </a:ext>
            </a:extLst>
          </p:cNvPr>
          <p:cNvSpPr/>
          <p:nvPr/>
        </p:nvSpPr>
        <p:spPr>
          <a:xfrm>
            <a:off x="8973164" y="32842"/>
            <a:ext cx="1584000" cy="540000"/>
          </a:xfrm>
          <a:prstGeom prst="hexagon">
            <a:avLst/>
          </a:prstGeom>
          <a:noFill/>
          <a:ln w="57150">
            <a:solidFill>
              <a:schemeClr val="accent5"/>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b="1" dirty="0">
                <a:solidFill>
                  <a:srgbClr val="0070C0"/>
                </a:solidFill>
                <a:cs typeface="B Titr" panose="00000700000000000000" pitchFamily="2" charset="-78"/>
              </a:rPr>
              <a:t>المحث الاوّل</a:t>
            </a:r>
          </a:p>
        </p:txBody>
      </p:sp>
      <p:sp>
        <p:nvSpPr>
          <p:cNvPr id="29"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ounded Rectangle 1"/>
          <p:cNvSpPr/>
          <p:nvPr/>
        </p:nvSpPr>
        <p:spPr>
          <a:xfrm>
            <a:off x="0" y="4236554"/>
            <a:ext cx="4603498" cy="44193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rgbClr val="7030A0"/>
                </a:solidFill>
                <a:cs typeface="B Nazanin" panose="00000400000000000000" pitchFamily="2" charset="-78"/>
              </a:rPr>
              <a:t>به عبارتی در 98%موارد بر این وزن می آید</a:t>
            </a:r>
            <a:endParaRPr lang="fa-IR" sz="2400" b="1" dirty="0">
              <a:solidFill>
                <a:srgbClr val="7030A0"/>
              </a:solidFill>
              <a:cs typeface="B Nazanin" panose="00000400000000000000" pitchFamily="2" charset="-78"/>
            </a:endParaRPr>
          </a:p>
        </p:txBody>
      </p:sp>
      <p:cxnSp>
        <p:nvCxnSpPr>
          <p:cNvPr id="4" name="Elbow Connector 3"/>
          <p:cNvCxnSpPr>
            <a:stCxn id="65" idx="1"/>
          </p:cNvCxnSpPr>
          <p:nvPr/>
        </p:nvCxnSpPr>
        <p:spPr>
          <a:xfrm rot="10800000">
            <a:off x="1378424" y="4678493"/>
            <a:ext cx="403152" cy="576000"/>
          </a:xfrm>
          <a:prstGeom prst="bentConnector2">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96956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ou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down)">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right)">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wipe(up)">
                                      <p:cBhvr>
                                        <p:cTn id="42" dur="500"/>
                                        <p:tgtEl>
                                          <p:spTgt spid="7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p:cTn id="47" dur="500" fill="hold"/>
                                        <p:tgtEl>
                                          <p:spTgt spid="68"/>
                                        </p:tgtEl>
                                        <p:attrNameLst>
                                          <p:attrName>ppt_w</p:attrName>
                                        </p:attrNameLst>
                                      </p:cBhvr>
                                      <p:tavLst>
                                        <p:tav tm="0">
                                          <p:val>
                                            <p:fltVal val="0"/>
                                          </p:val>
                                        </p:tav>
                                        <p:tav tm="100000">
                                          <p:val>
                                            <p:strVal val="#ppt_w"/>
                                          </p:val>
                                        </p:tav>
                                      </p:tavLst>
                                    </p:anim>
                                    <p:anim calcmode="lin" valueType="num">
                                      <p:cBhvr>
                                        <p:cTn id="48" dur="500" fill="hold"/>
                                        <p:tgtEl>
                                          <p:spTgt spid="68"/>
                                        </p:tgtEl>
                                        <p:attrNameLst>
                                          <p:attrName>ppt_h</p:attrName>
                                        </p:attrNameLst>
                                      </p:cBhvr>
                                      <p:tavLst>
                                        <p:tav tm="0">
                                          <p:val>
                                            <p:fltVal val="0"/>
                                          </p:val>
                                        </p:tav>
                                        <p:tav tm="100000">
                                          <p:val>
                                            <p:strVal val="#ppt_h"/>
                                          </p:val>
                                        </p:tav>
                                      </p:tavLst>
                                    </p:anim>
                                    <p:animEffect transition="in" filter="fade">
                                      <p:cBhvr>
                                        <p:cTn id="49" dur="500"/>
                                        <p:tgtEl>
                                          <p:spTgt spid="6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right)">
                                      <p:cBhvr>
                                        <p:cTn id="54" dur="5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right)">
                                      <p:cBhvr>
                                        <p:cTn id="59" dur="500"/>
                                        <p:tgtEl>
                                          <p:spTgt spid="5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wipe(right)">
                                      <p:cBhvr>
                                        <p:cTn id="64" dur="500"/>
                                        <p:tgtEl>
                                          <p:spTgt spid="56"/>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 calcmode="lin" valueType="num">
                                      <p:cBhvr>
                                        <p:cTn id="71" dur="500" fill="hold"/>
                                        <p:tgtEl>
                                          <p:spTgt spid="54"/>
                                        </p:tgtEl>
                                        <p:attrNameLst>
                                          <p:attrName>style.rotation</p:attrName>
                                        </p:attrNameLst>
                                      </p:cBhvr>
                                      <p:tavLst>
                                        <p:tav tm="0">
                                          <p:val>
                                            <p:fltVal val="90"/>
                                          </p:val>
                                        </p:tav>
                                        <p:tav tm="100000">
                                          <p:val>
                                            <p:fltVal val="0"/>
                                          </p:val>
                                        </p:tav>
                                      </p:tavLst>
                                    </p:anim>
                                    <p:animEffect transition="in" filter="fade">
                                      <p:cBhvr>
                                        <p:cTn id="72" dur="500"/>
                                        <p:tgtEl>
                                          <p:spTgt spid="54"/>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p:cTn id="77" dur="500" fill="hold"/>
                                        <p:tgtEl>
                                          <p:spTgt spid="55"/>
                                        </p:tgtEl>
                                        <p:attrNameLst>
                                          <p:attrName>ppt_w</p:attrName>
                                        </p:attrNameLst>
                                      </p:cBhvr>
                                      <p:tavLst>
                                        <p:tav tm="0">
                                          <p:val>
                                            <p:fltVal val="0"/>
                                          </p:val>
                                        </p:tav>
                                        <p:tav tm="100000">
                                          <p:val>
                                            <p:strVal val="#ppt_w"/>
                                          </p:val>
                                        </p:tav>
                                      </p:tavLst>
                                    </p:anim>
                                    <p:anim calcmode="lin" valueType="num">
                                      <p:cBhvr>
                                        <p:cTn id="78" dur="500" fill="hold"/>
                                        <p:tgtEl>
                                          <p:spTgt spid="55"/>
                                        </p:tgtEl>
                                        <p:attrNameLst>
                                          <p:attrName>ppt_h</p:attrName>
                                        </p:attrNameLst>
                                      </p:cBhvr>
                                      <p:tavLst>
                                        <p:tav tm="0">
                                          <p:val>
                                            <p:fltVal val="0"/>
                                          </p:val>
                                        </p:tav>
                                        <p:tav tm="100000">
                                          <p:val>
                                            <p:strVal val="#ppt_h"/>
                                          </p:val>
                                        </p:tav>
                                      </p:tavLst>
                                    </p:anim>
                                    <p:anim calcmode="lin" valueType="num">
                                      <p:cBhvr>
                                        <p:cTn id="79" dur="500" fill="hold"/>
                                        <p:tgtEl>
                                          <p:spTgt spid="55"/>
                                        </p:tgtEl>
                                        <p:attrNameLst>
                                          <p:attrName>style.rotation</p:attrName>
                                        </p:attrNameLst>
                                      </p:cBhvr>
                                      <p:tavLst>
                                        <p:tav tm="0">
                                          <p:val>
                                            <p:fltVal val="90"/>
                                          </p:val>
                                        </p:tav>
                                        <p:tav tm="100000">
                                          <p:val>
                                            <p:fltVal val="0"/>
                                          </p:val>
                                        </p:tav>
                                      </p:tavLst>
                                    </p:anim>
                                    <p:animEffect transition="in" filter="fade">
                                      <p:cBhvr>
                                        <p:cTn id="80" dur="500"/>
                                        <p:tgtEl>
                                          <p:spTgt spid="5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wipe(right)">
                                      <p:cBhvr>
                                        <p:cTn id="85" dur="500"/>
                                        <p:tgtEl>
                                          <p:spTgt spid="53"/>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wipe(right)">
                                      <p:cBhvr>
                                        <p:cTn id="90" dur="500"/>
                                        <p:tgtEl>
                                          <p:spTgt spid="64"/>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wipe(down)">
                                      <p:cBhvr>
                                        <p:cTn id="102" dur="500"/>
                                        <p:tgtEl>
                                          <p:spTgt spid="4"/>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37" fill="hold" grpId="0" nodeType="clickEffect">
                                  <p:stCondLst>
                                    <p:cond delay="0"/>
                                  </p:stCondLst>
                                  <p:childTnLst>
                                    <p:set>
                                      <p:cBhvr>
                                        <p:cTn id="106" dur="1" fill="hold">
                                          <p:stCondLst>
                                            <p:cond delay="0"/>
                                          </p:stCondLst>
                                        </p:cTn>
                                        <p:tgtEl>
                                          <p:spTgt spid="2"/>
                                        </p:tgtEl>
                                        <p:attrNameLst>
                                          <p:attrName>style.visibility</p:attrName>
                                        </p:attrNameLst>
                                      </p:cBhvr>
                                      <p:to>
                                        <p:strVal val="visible"/>
                                      </p:to>
                                    </p:set>
                                    <p:animEffect transition="in" filter="barn(outVertical)">
                                      <p:cBhvr>
                                        <p:cTn id="107" dur="500"/>
                                        <p:tgtEl>
                                          <p:spTgt spid="2"/>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wipe(up)">
                                      <p:cBhvr>
                                        <p:cTn id="112" dur="500"/>
                                        <p:tgtEl>
                                          <p:spTgt spid="47"/>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 calcmode="lin" valueType="num">
                                      <p:cBhvr>
                                        <p:cTn id="117" dur="500" fill="hold"/>
                                        <p:tgtEl>
                                          <p:spTgt spid="45"/>
                                        </p:tgtEl>
                                        <p:attrNameLst>
                                          <p:attrName>ppt_w</p:attrName>
                                        </p:attrNameLst>
                                      </p:cBhvr>
                                      <p:tavLst>
                                        <p:tav tm="0">
                                          <p:val>
                                            <p:fltVal val="0"/>
                                          </p:val>
                                        </p:tav>
                                        <p:tav tm="100000">
                                          <p:val>
                                            <p:strVal val="#ppt_w"/>
                                          </p:val>
                                        </p:tav>
                                      </p:tavLst>
                                    </p:anim>
                                    <p:anim calcmode="lin" valueType="num">
                                      <p:cBhvr>
                                        <p:cTn id="118" dur="500" fill="hold"/>
                                        <p:tgtEl>
                                          <p:spTgt spid="45"/>
                                        </p:tgtEl>
                                        <p:attrNameLst>
                                          <p:attrName>ppt_h</p:attrName>
                                        </p:attrNameLst>
                                      </p:cBhvr>
                                      <p:tavLst>
                                        <p:tav tm="0">
                                          <p:val>
                                            <p:fltVal val="0"/>
                                          </p:val>
                                        </p:tav>
                                        <p:tav tm="100000">
                                          <p:val>
                                            <p:strVal val="#ppt_h"/>
                                          </p:val>
                                        </p:tav>
                                      </p:tavLst>
                                    </p:anim>
                                    <p:animEffect transition="in" filter="fade">
                                      <p:cBhvr>
                                        <p:cTn id="119" dur="500"/>
                                        <p:tgtEl>
                                          <p:spTgt spid="45"/>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2" fill="hold" grpId="0" nodeType="clickEffect">
                                  <p:stCondLst>
                                    <p:cond delay="0"/>
                                  </p:stCondLst>
                                  <p:childTnLst>
                                    <p:set>
                                      <p:cBhvr>
                                        <p:cTn id="123" dur="1" fill="hold">
                                          <p:stCondLst>
                                            <p:cond delay="0"/>
                                          </p:stCondLst>
                                        </p:cTn>
                                        <p:tgtEl>
                                          <p:spTgt spid="76"/>
                                        </p:tgtEl>
                                        <p:attrNameLst>
                                          <p:attrName>style.visibility</p:attrName>
                                        </p:attrNameLst>
                                      </p:cBhvr>
                                      <p:to>
                                        <p:strVal val="visible"/>
                                      </p:to>
                                    </p:set>
                                    <p:animEffect transition="in" filter="wipe(right)">
                                      <p:cBhvr>
                                        <p:cTn id="124" dur="500"/>
                                        <p:tgtEl>
                                          <p:spTgt spid="76"/>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77"/>
                                        </p:tgtEl>
                                        <p:attrNameLst>
                                          <p:attrName>style.visibility</p:attrName>
                                        </p:attrNameLst>
                                      </p:cBhvr>
                                      <p:to>
                                        <p:strVal val="visible"/>
                                      </p:to>
                                    </p:set>
                                    <p:anim calcmode="lin" valueType="num">
                                      <p:cBhvr>
                                        <p:cTn id="129" dur="500" fill="hold"/>
                                        <p:tgtEl>
                                          <p:spTgt spid="77"/>
                                        </p:tgtEl>
                                        <p:attrNameLst>
                                          <p:attrName>ppt_w</p:attrName>
                                        </p:attrNameLst>
                                      </p:cBhvr>
                                      <p:tavLst>
                                        <p:tav tm="0">
                                          <p:val>
                                            <p:fltVal val="0"/>
                                          </p:val>
                                        </p:tav>
                                        <p:tav tm="100000">
                                          <p:val>
                                            <p:strVal val="#ppt_w"/>
                                          </p:val>
                                        </p:tav>
                                      </p:tavLst>
                                    </p:anim>
                                    <p:anim calcmode="lin" valueType="num">
                                      <p:cBhvr>
                                        <p:cTn id="130" dur="500" fill="hold"/>
                                        <p:tgtEl>
                                          <p:spTgt spid="77"/>
                                        </p:tgtEl>
                                        <p:attrNameLst>
                                          <p:attrName>ppt_h</p:attrName>
                                        </p:attrNameLst>
                                      </p:cBhvr>
                                      <p:tavLst>
                                        <p:tav tm="0">
                                          <p:val>
                                            <p:fltVal val="0"/>
                                          </p:val>
                                        </p:tav>
                                        <p:tav tm="100000">
                                          <p:val>
                                            <p:strVal val="#ppt_h"/>
                                          </p:val>
                                        </p:tav>
                                      </p:tavLst>
                                    </p:anim>
                                    <p:animEffect transition="in" filter="fade">
                                      <p:cBhvr>
                                        <p:cTn id="13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8" grpId="0" animBg="1"/>
      <p:bldP spid="44" grpId="0" animBg="1"/>
      <p:bldP spid="45" grpId="0" animBg="1"/>
      <p:bldP spid="50" grpId="0" animBg="1"/>
      <p:bldP spid="52" grpId="0" animBg="1"/>
      <p:bldP spid="53" grpId="0" animBg="1"/>
      <p:bldP spid="54" grpId="0" animBg="1"/>
      <p:bldP spid="55" grpId="0" animBg="1"/>
      <p:bldP spid="56" grpId="0" animBg="1"/>
      <p:bldP spid="64" grpId="0" animBg="1"/>
      <p:bldP spid="65" grpId="0" animBg="1"/>
      <p:bldP spid="68" grpId="0" animBg="1"/>
      <p:bldP spid="75" grpId="0" animBg="1"/>
      <p:bldP spid="76" grpId="0" animBg="1"/>
      <p:bldP spid="77"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ube 4">
            <a:extLst>
              <a:ext uri="{FF2B5EF4-FFF2-40B4-BE49-F238E27FC236}">
                <a16:creationId xmlns:a16="http://schemas.microsoft.com/office/drawing/2014/main" xmlns="" id="{5346FAA7-79D3-4766-A9E5-882786A96C1D}"/>
              </a:ext>
            </a:extLst>
          </p:cNvPr>
          <p:cNvSpPr/>
          <p:nvPr/>
        </p:nvSpPr>
        <p:spPr>
          <a:xfrm>
            <a:off x="5075233" y="657700"/>
            <a:ext cx="1728000" cy="504000"/>
          </a:xfrm>
          <a:prstGeom prst="cube">
            <a:avLst>
              <a:gd name="adj" fmla="val 17841"/>
            </a:avLst>
          </a:prstGeom>
          <a:gradFill flip="none" rotWithShape="1">
            <a:gsLst>
              <a:gs pos="0">
                <a:srgbClr val="F5ED83"/>
              </a:gs>
              <a:gs pos="100000">
                <a:schemeClr val="accent6">
                  <a:lumMod val="40000"/>
                  <a:lumOff val="60000"/>
                </a:schemeClr>
              </a:gs>
            </a:gsLst>
            <a:lin ang="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000" b="1" dirty="0">
                <a:solidFill>
                  <a:srgbClr val="0070C0"/>
                </a:solidFill>
                <a:cs typeface="B Titr" panose="00000700000000000000" pitchFamily="2" charset="-78"/>
              </a:rPr>
              <a:t>2-مصدر میمی</a:t>
            </a:r>
          </a:p>
        </p:txBody>
      </p:sp>
      <p:sp>
        <p:nvSpPr>
          <p:cNvPr id="8" name="Speech Bubble: Rectangle with Corners Rounded 7">
            <a:extLst>
              <a:ext uri="{FF2B5EF4-FFF2-40B4-BE49-F238E27FC236}">
                <a16:creationId xmlns:a16="http://schemas.microsoft.com/office/drawing/2014/main" xmlns="" id="{606732B3-EBED-4361-AC12-315AAF7FF671}"/>
              </a:ext>
            </a:extLst>
          </p:cNvPr>
          <p:cNvSpPr/>
          <p:nvPr/>
        </p:nvSpPr>
        <p:spPr>
          <a:xfrm>
            <a:off x="8973164" y="657700"/>
            <a:ext cx="1080000" cy="576000"/>
          </a:xfrm>
          <a:prstGeom prst="wedgeRoundRectCallout">
            <a:avLst>
              <a:gd name="adj1" fmla="val -247254"/>
              <a:gd name="adj2" fmla="val -3723"/>
              <a:gd name="adj3" fmla="val 16667"/>
            </a:avLst>
          </a:prstGeom>
          <a:solidFill>
            <a:srgbClr val="4FD1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u="sng" dirty="0">
                <a:solidFill>
                  <a:srgbClr val="002060"/>
                </a:solidFill>
                <a:cs typeface="B Titr" panose="00000700000000000000" pitchFamily="2" charset="-78"/>
              </a:rPr>
              <a:t>3</a:t>
            </a:r>
            <a:r>
              <a:rPr lang="fa-IR" dirty="0">
                <a:solidFill>
                  <a:srgbClr val="002060"/>
                </a:solidFill>
                <a:cs typeface="B Titr" panose="00000700000000000000" pitchFamily="2" charset="-78"/>
              </a:rPr>
              <a:t>نکته مهم</a:t>
            </a:r>
          </a:p>
        </p:txBody>
      </p:sp>
      <p:sp>
        <p:nvSpPr>
          <p:cNvPr id="2" name="Flowchart: Off-page Connector 1">
            <a:extLst>
              <a:ext uri="{FF2B5EF4-FFF2-40B4-BE49-F238E27FC236}">
                <a16:creationId xmlns:a16="http://schemas.microsoft.com/office/drawing/2014/main" xmlns="" id="{9033C642-CEC8-4020-B6C3-68FEBE6A5C4C}"/>
              </a:ext>
            </a:extLst>
          </p:cNvPr>
          <p:cNvSpPr/>
          <p:nvPr/>
        </p:nvSpPr>
        <p:spPr>
          <a:xfrm>
            <a:off x="8072172" y="1298180"/>
            <a:ext cx="2340000" cy="5400000"/>
          </a:xfrm>
          <a:prstGeom prst="flowChartOffpageConnector">
            <a:avLst/>
          </a:prstGeom>
          <a:gradFill>
            <a:gsLst>
              <a:gs pos="79000">
                <a:srgbClr val="8BE1FF"/>
              </a:gs>
              <a:gs pos="25000">
                <a:srgbClr val="FFC5C5"/>
              </a:gs>
            </a:gsLst>
            <a:lin ang="13500000" scaled="1"/>
          </a:gradFill>
          <a:ln w="76200">
            <a:noFill/>
            <a:prstDash val="sysDot"/>
          </a:ln>
          <a:effectLst/>
        </p:spPr>
        <p:style>
          <a:lnRef idx="2">
            <a:schemeClr val="accent6"/>
          </a:lnRef>
          <a:fillRef idx="1">
            <a:schemeClr val="lt1"/>
          </a:fillRef>
          <a:effectRef idx="0">
            <a:schemeClr val="accent6"/>
          </a:effectRef>
          <a:fontRef idx="minor">
            <a:schemeClr val="dk1"/>
          </a:fontRef>
        </p:style>
        <p:txBody>
          <a:bodyPr rtlCol="1" anchor="t"/>
          <a:lstStyle/>
          <a:p>
            <a:pPr algn="justLow" rtl="1"/>
            <a:r>
              <a:rPr lang="fa-IR" sz="2500" dirty="0" smtClean="0">
                <a:solidFill>
                  <a:prstClr val="black"/>
                </a:solidFill>
                <a:cs typeface="B Badr" panose="00000400000000000000" pitchFamily="2" charset="-78"/>
              </a:rPr>
              <a:t>گاهی </a:t>
            </a:r>
            <a:r>
              <a:rPr lang="fa-IR" sz="2500" dirty="0">
                <a:solidFill>
                  <a:prstClr val="black"/>
                </a:solidFill>
                <a:cs typeface="B Badr" panose="00000400000000000000" pitchFamily="2" charset="-78"/>
              </a:rPr>
              <a:t>مصدر میمیّ در ثلاثیّ مجرّد از آوردن یک میم در اوّل کلمه و یک تاء در آخر آن سلاخته می شود.</a:t>
            </a:r>
          </a:p>
          <a:p>
            <a:pPr algn="ctr" rtl="1"/>
            <a:r>
              <a:rPr lang="fa-IR" sz="2500" dirty="0">
                <a:solidFill>
                  <a:srgbClr val="0070C0"/>
                </a:solidFill>
                <a:cs typeface="B Badr" panose="00000400000000000000" pitchFamily="2" charset="-78"/>
              </a:rPr>
              <a:t>مانند: مَساَلۀ</a:t>
            </a:r>
          </a:p>
        </p:txBody>
      </p:sp>
      <p:sp>
        <p:nvSpPr>
          <p:cNvPr id="24" name="Flowchart: Off-page Connector 23">
            <a:extLst>
              <a:ext uri="{FF2B5EF4-FFF2-40B4-BE49-F238E27FC236}">
                <a16:creationId xmlns:a16="http://schemas.microsoft.com/office/drawing/2014/main" xmlns="" id="{703E5F48-EAA7-461C-B344-4421D0BEEEB2}"/>
              </a:ext>
            </a:extLst>
          </p:cNvPr>
          <p:cNvSpPr/>
          <p:nvPr/>
        </p:nvSpPr>
        <p:spPr>
          <a:xfrm>
            <a:off x="4899870" y="1298180"/>
            <a:ext cx="2340000" cy="5400000"/>
          </a:xfrm>
          <a:prstGeom prst="flowChartOffpageConnector">
            <a:avLst/>
          </a:prstGeom>
          <a:gradFill>
            <a:gsLst>
              <a:gs pos="79000">
                <a:srgbClr val="8BE1FF"/>
              </a:gs>
              <a:gs pos="25000">
                <a:srgbClr val="FFC5C5"/>
              </a:gs>
            </a:gsLst>
            <a:lin ang="13500000" scaled="1"/>
          </a:gradFill>
          <a:ln w="76200">
            <a:noFill/>
            <a:prstDash val="sysDot"/>
          </a:ln>
          <a:effectLst/>
        </p:spPr>
        <p:style>
          <a:lnRef idx="2">
            <a:schemeClr val="accent6"/>
          </a:lnRef>
          <a:fillRef idx="1">
            <a:schemeClr val="lt1"/>
          </a:fillRef>
          <a:effectRef idx="0">
            <a:schemeClr val="accent6"/>
          </a:effectRef>
          <a:fontRef idx="minor">
            <a:schemeClr val="dk1"/>
          </a:fontRef>
        </p:style>
        <p:txBody>
          <a:bodyPr rtlCol="1" anchor="t"/>
          <a:lstStyle/>
          <a:p>
            <a:pPr algn="justLow" rtl="1"/>
            <a:r>
              <a:rPr lang="fa-IR" sz="2400" b="1" dirty="0">
                <a:solidFill>
                  <a:prstClr val="black"/>
                </a:solidFill>
                <a:cs typeface="B Badr" panose="00000400000000000000" pitchFamily="2" charset="-78"/>
              </a:rPr>
              <a:t>اسم مکان گاهی همانند اسم مفعول ساخته می شود با این فرق که اگر ازمتعدی به حرف جرّ بخواهیم اسم مفعول بسازیم در اسم مفعول هم حرف جرّ میآوریم.</a:t>
            </a:r>
          </a:p>
          <a:p>
            <a:pPr algn="just" rtl="1"/>
            <a:r>
              <a:rPr lang="fa-IR" sz="2400" b="1" dirty="0">
                <a:solidFill>
                  <a:srgbClr val="FF0000"/>
                </a:solidFill>
                <a:cs typeface="B Badr" panose="00000400000000000000" pitchFamily="2" charset="-78"/>
              </a:rPr>
              <a:t>مانند: یَتَدَحرَجُ </a:t>
            </a:r>
            <a:r>
              <a:rPr lang="fa-IR" sz="2400" b="1" dirty="0">
                <a:solidFill>
                  <a:srgbClr val="0070C0"/>
                </a:solidFill>
                <a:cs typeface="B Badr" panose="00000400000000000000" pitchFamily="2" charset="-78"/>
              </a:rPr>
              <a:t>بِهِ </a:t>
            </a:r>
            <a:r>
              <a:rPr lang="fa-IR" sz="2400" b="1" dirty="0">
                <a:solidFill>
                  <a:srgbClr val="FF0000"/>
                </a:solidFill>
                <a:cs typeface="B Badr" panose="00000400000000000000" pitchFamily="2" charset="-78"/>
              </a:rPr>
              <a:t> =مُتَدَحرَجٌ</a:t>
            </a:r>
            <a:r>
              <a:rPr lang="fa-IR" sz="2400" b="1" dirty="0">
                <a:solidFill>
                  <a:srgbClr val="0070C0"/>
                </a:solidFill>
                <a:cs typeface="B Badr" panose="00000400000000000000" pitchFamily="2" charset="-78"/>
              </a:rPr>
              <a:t> </a:t>
            </a:r>
            <a:r>
              <a:rPr lang="fa-IR" sz="2400" b="1" dirty="0" smtClean="0">
                <a:solidFill>
                  <a:srgbClr val="0070C0"/>
                </a:solidFill>
                <a:cs typeface="B Badr" panose="00000400000000000000" pitchFamily="2" charset="-78"/>
              </a:rPr>
              <a:t>بِهِ</a:t>
            </a:r>
          </a:p>
          <a:p>
            <a:pPr algn="just" rtl="1"/>
            <a:r>
              <a:rPr lang="fa-IR" sz="2400" dirty="0" smtClean="0">
                <a:solidFill>
                  <a:prstClr val="black"/>
                </a:solidFill>
                <a:cs typeface="B Badr" panose="00000400000000000000" pitchFamily="2" charset="-78"/>
              </a:rPr>
              <a:t>(</a:t>
            </a:r>
            <a:r>
              <a:rPr lang="fa-IR" sz="2000" dirty="0">
                <a:solidFill>
                  <a:prstClr val="black"/>
                </a:solidFill>
                <a:cs typeface="B Badr" panose="00000400000000000000" pitchFamily="2" charset="-78"/>
              </a:rPr>
              <a:t>ولی اگر بخواهیم از چنین فعلی </a:t>
            </a:r>
            <a:r>
              <a:rPr lang="fa-IR" sz="2000" dirty="0" smtClean="0">
                <a:solidFill>
                  <a:prstClr val="black"/>
                </a:solidFill>
                <a:cs typeface="B Badr" panose="00000400000000000000" pitchFamily="2" charset="-78"/>
              </a:rPr>
              <a:t>اسم </a:t>
            </a:r>
            <a:r>
              <a:rPr lang="fa-IR" sz="2000" dirty="0">
                <a:solidFill>
                  <a:prstClr val="black"/>
                </a:solidFill>
                <a:cs typeface="B Badr" panose="00000400000000000000" pitchFamily="2" charset="-78"/>
              </a:rPr>
              <a:t>مکان بسازیم همراه آن، حرف جرّنمی آید..مانند: یُتَدَحرَجُ بِهِ مُتَدَحرَج</a:t>
            </a:r>
          </a:p>
        </p:txBody>
      </p:sp>
      <p:sp>
        <p:nvSpPr>
          <p:cNvPr id="26" name="Flowchart: Off-page Connector 25">
            <a:extLst>
              <a:ext uri="{FF2B5EF4-FFF2-40B4-BE49-F238E27FC236}">
                <a16:creationId xmlns:a16="http://schemas.microsoft.com/office/drawing/2014/main" xmlns="" id="{4EE60775-F8C3-465E-9DB8-7A2354C4D831}"/>
              </a:ext>
            </a:extLst>
          </p:cNvPr>
          <p:cNvSpPr/>
          <p:nvPr/>
        </p:nvSpPr>
        <p:spPr>
          <a:xfrm>
            <a:off x="1818557" y="1233700"/>
            <a:ext cx="2340000" cy="5400000"/>
          </a:xfrm>
          <a:prstGeom prst="flowChartOffpageConnector">
            <a:avLst/>
          </a:prstGeom>
          <a:gradFill>
            <a:gsLst>
              <a:gs pos="79000">
                <a:srgbClr val="8BE1FF"/>
              </a:gs>
              <a:gs pos="25000">
                <a:srgbClr val="FFC5C5"/>
              </a:gs>
            </a:gsLst>
            <a:lin ang="13500000" scaled="1"/>
          </a:gradFill>
          <a:ln w="76200">
            <a:noFill/>
            <a:prstDash val="sysDot"/>
          </a:ln>
          <a:effectLst/>
        </p:spPr>
        <p:style>
          <a:lnRef idx="2">
            <a:schemeClr val="accent6"/>
          </a:lnRef>
          <a:fillRef idx="1">
            <a:schemeClr val="lt1"/>
          </a:fillRef>
          <a:effectRef idx="0">
            <a:schemeClr val="accent6"/>
          </a:effectRef>
          <a:fontRef idx="minor">
            <a:schemeClr val="dk1"/>
          </a:fontRef>
        </p:style>
        <p:txBody>
          <a:bodyPr rtlCol="1" anchor="t"/>
          <a:lstStyle/>
          <a:p>
            <a:pPr algn="justLow" rtl="1"/>
            <a:r>
              <a:rPr lang="fa-IR" sz="2800" b="1" dirty="0">
                <a:solidFill>
                  <a:prstClr val="black"/>
                </a:solidFill>
                <a:cs typeface="B Badr" panose="00000400000000000000" pitchFamily="2" charset="-78"/>
              </a:rPr>
              <a:t>مصدر میمیّ </a:t>
            </a:r>
            <a:r>
              <a:rPr lang="fa-IR" sz="2400" b="1" dirty="0">
                <a:solidFill>
                  <a:prstClr val="black"/>
                </a:solidFill>
                <a:cs typeface="B Badr" panose="00000400000000000000" pitchFamily="2" charset="-78"/>
              </a:rPr>
              <a:t>(در غیر ثلاثیّ مجرّد</a:t>
            </a:r>
            <a:r>
              <a:rPr lang="fa-IR" sz="2800" b="1" dirty="0">
                <a:solidFill>
                  <a:prstClr val="black"/>
                </a:solidFill>
                <a:cs typeface="B Badr" panose="00000400000000000000" pitchFamily="2" charset="-78"/>
              </a:rPr>
              <a:t>) هرچند از فعل مضارع ساخته و گرفته می شود، لکن جزءأسماء مشتقّ(</a:t>
            </a:r>
            <a:r>
              <a:rPr lang="fa-IR" sz="2000" b="1" dirty="0">
                <a:solidFill>
                  <a:srgbClr val="0070C0"/>
                </a:solidFill>
                <a:cs typeface="B Badr" panose="00000400000000000000" pitchFamily="2" charset="-78"/>
              </a:rPr>
              <a:t>که بعداً نام برده می شود</a:t>
            </a:r>
            <a:r>
              <a:rPr lang="fa-IR" sz="2800" b="1" dirty="0">
                <a:solidFill>
                  <a:prstClr val="black"/>
                </a:solidFill>
                <a:cs typeface="B Badr" panose="00000400000000000000" pitchFamily="2" charset="-78"/>
              </a:rPr>
              <a:t>) به حساب نمی آید و جامد است</a:t>
            </a:r>
            <a:r>
              <a:rPr lang="fa-IR" sz="2400" b="1" dirty="0">
                <a:solidFill>
                  <a:prstClr val="black"/>
                </a:solidFill>
                <a:cs typeface="B Badr" panose="00000400000000000000" pitchFamily="2" charset="-78"/>
              </a:rPr>
              <a:t>.</a:t>
            </a:r>
          </a:p>
        </p:txBody>
      </p:sp>
      <p:sp>
        <p:nvSpPr>
          <p:cNvPr id="3" name="Diamond 2">
            <a:extLst>
              <a:ext uri="{FF2B5EF4-FFF2-40B4-BE49-F238E27FC236}">
                <a16:creationId xmlns:a16="http://schemas.microsoft.com/office/drawing/2014/main" xmlns="" id="{1FF0853D-22A5-436A-9C34-79A1C5221CB7}"/>
              </a:ext>
            </a:extLst>
          </p:cNvPr>
          <p:cNvSpPr/>
          <p:nvPr/>
        </p:nvSpPr>
        <p:spPr>
          <a:xfrm rot="21179496">
            <a:off x="9579415" y="6111633"/>
            <a:ext cx="1080000" cy="720000"/>
          </a:xfrm>
          <a:prstGeom prst="diamond">
            <a:avLst/>
          </a:prstGeom>
          <a:gradFill>
            <a:gsLst>
              <a:gs pos="79000">
                <a:srgbClr val="8BE1FF"/>
              </a:gs>
              <a:gs pos="25000">
                <a:srgbClr val="FFFF00"/>
              </a:gs>
            </a:gsLst>
            <a:lin ang="13500000" scaled="1"/>
          </a:gradFill>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b="1" dirty="0">
                <a:solidFill>
                  <a:srgbClr val="0070C0"/>
                </a:solidFill>
                <a:cs typeface="B Titr" panose="00000700000000000000" pitchFamily="2" charset="-78"/>
              </a:rPr>
              <a:t>1-</a:t>
            </a:r>
          </a:p>
        </p:txBody>
      </p:sp>
      <p:sp>
        <p:nvSpPr>
          <p:cNvPr id="27" name="Diamond 26">
            <a:extLst>
              <a:ext uri="{FF2B5EF4-FFF2-40B4-BE49-F238E27FC236}">
                <a16:creationId xmlns:a16="http://schemas.microsoft.com/office/drawing/2014/main" xmlns="" id="{637F965F-FDAF-4C35-A046-034C9F3AE2AC}"/>
              </a:ext>
            </a:extLst>
          </p:cNvPr>
          <p:cNvSpPr/>
          <p:nvPr/>
        </p:nvSpPr>
        <p:spPr>
          <a:xfrm rot="21179496">
            <a:off x="3182235" y="6125280"/>
            <a:ext cx="1080000" cy="720000"/>
          </a:xfrm>
          <a:prstGeom prst="diamond">
            <a:avLst/>
          </a:prstGeom>
          <a:gradFill>
            <a:gsLst>
              <a:gs pos="79000">
                <a:srgbClr val="8BE1FF"/>
              </a:gs>
              <a:gs pos="25000">
                <a:srgbClr val="FFFF00"/>
              </a:gs>
            </a:gsLst>
            <a:lin ang="13500000" scaled="1"/>
          </a:gradFill>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000" b="1" dirty="0">
                <a:solidFill>
                  <a:srgbClr val="0070C0"/>
                </a:solidFill>
                <a:cs typeface="B Titr" panose="00000700000000000000" pitchFamily="2" charset="-78"/>
              </a:rPr>
              <a:t>3-</a:t>
            </a:r>
            <a:endParaRPr lang="fa-IR" sz="2800" b="1" dirty="0">
              <a:solidFill>
                <a:srgbClr val="0070C0"/>
              </a:solidFill>
              <a:cs typeface="B Titr" panose="00000700000000000000" pitchFamily="2" charset="-78"/>
            </a:endParaRPr>
          </a:p>
        </p:txBody>
      </p:sp>
      <p:sp>
        <p:nvSpPr>
          <p:cNvPr id="28" name="Diamond 27">
            <a:extLst>
              <a:ext uri="{FF2B5EF4-FFF2-40B4-BE49-F238E27FC236}">
                <a16:creationId xmlns:a16="http://schemas.microsoft.com/office/drawing/2014/main" xmlns="" id="{6D0D000D-6D19-4C9C-AFEF-716A70678FA6}"/>
              </a:ext>
            </a:extLst>
          </p:cNvPr>
          <p:cNvSpPr/>
          <p:nvPr/>
        </p:nvSpPr>
        <p:spPr>
          <a:xfrm rot="21179496">
            <a:off x="6324846" y="6141933"/>
            <a:ext cx="1080000" cy="720000"/>
          </a:xfrm>
          <a:prstGeom prst="diamond">
            <a:avLst/>
          </a:prstGeom>
          <a:gradFill>
            <a:gsLst>
              <a:gs pos="79000">
                <a:srgbClr val="8BE1FF"/>
              </a:gs>
              <a:gs pos="25000">
                <a:srgbClr val="FFFF00"/>
              </a:gs>
            </a:gsLst>
            <a:lin ang="13500000" scaled="1"/>
          </a:gradFill>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000" b="1" dirty="0">
                <a:solidFill>
                  <a:srgbClr val="0070C0"/>
                </a:solidFill>
                <a:cs typeface="B Titr" panose="00000700000000000000" pitchFamily="2" charset="-78"/>
              </a:rPr>
              <a:t>2-</a:t>
            </a:r>
          </a:p>
        </p:txBody>
      </p:sp>
      <p:sp>
        <p:nvSpPr>
          <p:cNvPr id="12" name="Rectangle: Rounded Corners 15">
            <a:extLst>
              <a:ext uri="{FF2B5EF4-FFF2-40B4-BE49-F238E27FC236}">
                <a16:creationId xmlns:a16="http://schemas.microsoft.com/office/drawing/2014/main" xmlns="" id="{5E4AE598-4F05-459F-A2DC-008061F54449}"/>
              </a:ext>
            </a:extLst>
          </p:cNvPr>
          <p:cNvSpPr/>
          <p:nvPr/>
        </p:nvSpPr>
        <p:spPr>
          <a:xfrm>
            <a:off x="4836000" y="17485"/>
            <a:ext cx="2520000" cy="540000"/>
          </a:xfrm>
          <a:prstGeom prst="roundRect">
            <a:avLst/>
          </a:prstGeom>
          <a:solidFill>
            <a:schemeClr val="accent2">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b="1" dirty="0">
                <a:solidFill>
                  <a:prstClr val="black"/>
                </a:solidFill>
                <a:latin typeface="Microsoft Uighur" panose="02000000000000000000" pitchFamily="2" charset="-78"/>
                <a:cs typeface="B Badr" panose="00000400000000000000" pitchFamily="2" charset="-78"/>
              </a:rPr>
              <a:t>المصدر وغیرُالمصدر</a:t>
            </a:r>
            <a:endParaRPr lang="fa-IR" sz="2400" b="1" dirty="0">
              <a:solidFill>
                <a:prstClr val="black"/>
              </a:solidFill>
              <a:cs typeface="B Badr" panose="00000400000000000000" pitchFamily="2" charset="-78"/>
            </a:endParaRPr>
          </a:p>
        </p:txBody>
      </p:sp>
      <p:sp>
        <p:nvSpPr>
          <p:cNvPr id="13" name="Hexagon 12">
            <a:extLst>
              <a:ext uri="{FF2B5EF4-FFF2-40B4-BE49-F238E27FC236}">
                <a16:creationId xmlns:a16="http://schemas.microsoft.com/office/drawing/2014/main" xmlns="" id="{46FEB428-577C-42CD-B551-44FC78FF7209}"/>
              </a:ext>
            </a:extLst>
          </p:cNvPr>
          <p:cNvSpPr/>
          <p:nvPr/>
        </p:nvSpPr>
        <p:spPr>
          <a:xfrm>
            <a:off x="8973164" y="32842"/>
            <a:ext cx="1584000" cy="540000"/>
          </a:xfrm>
          <a:prstGeom prst="hexagon">
            <a:avLst/>
          </a:prstGeom>
          <a:noFill/>
          <a:ln w="57150">
            <a:solidFill>
              <a:schemeClr val="accent5"/>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b="1" dirty="0">
                <a:solidFill>
                  <a:srgbClr val="0070C0"/>
                </a:solidFill>
                <a:cs typeface="B Titr" panose="00000700000000000000" pitchFamily="2" charset="-78"/>
              </a:rPr>
              <a:t>المحث الاوّل</a:t>
            </a:r>
          </a:p>
        </p:txBody>
      </p:sp>
      <p:sp>
        <p:nvSpPr>
          <p:cNvPr id="14"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78602649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5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ircle(ou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ou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 grpId="0" animBg="1"/>
      <p:bldP spid="24" grpId="0" animBg="1"/>
      <p:bldP spid="26" grpId="0" animBg="1"/>
      <p:bldP spid="3" grpId="0" animBg="1"/>
      <p:bldP spid="27"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ube 4">
            <a:extLst>
              <a:ext uri="{FF2B5EF4-FFF2-40B4-BE49-F238E27FC236}">
                <a16:creationId xmlns:a16="http://schemas.microsoft.com/office/drawing/2014/main" xmlns="" id="{5346FAA7-79D3-4766-A9E5-882786A96C1D}"/>
              </a:ext>
            </a:extLst>
          </p:cNvPr>
          <p:cNvSpPr/>
          <p:nvPr/>
        </p:nvSpPr>
        <p:spPr>
          <a:xfrm>
            <a:off x="9607646" y="2837035"/>
            <a:ext cx="2283074" cy="720000"/>
          </a:xfrm>
          <a:prstGeom prst="cube">
            <a:avLst>
              <a:gd name="adj" fmla="val 17841"/>
            </a:avLst>
          </a:prstGeom>
          <a:gradFill>
            <a:gsLst>
              <a:gs pos="0">
                <a:schemeClr val="bg1"/>
              </a:gs>
              <a:gs pos="100000">
                <a:srgbClr val="FFC000"/>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b="1" dirty="0">
                <a:solidFill>
                  <a:srgbClr val="0070C0"/>
                </a:solidFill>
                <a:cs typeface="B Titr" panose="00000700000000000000" pitchFamily="2" charset="-78"/>
              </a:rPr>
              <a:t>3-مصدر صناعی</a:t>
            </a:r>
          </a:p>
        </p:txBody>
      </p:sp>
      <p:sp>
        <p:nvSpPr>
          <p:cNvPr id="8" name="Speech Bubble: Rectangle with Corners Rounded 7">
            <a:extLst>
              <a:ext uri="{FF2B5EF4-FFF2-40B4-BE49-F238E27FC236}">
                <a16:creationId xmlns:a16="http://schemas.microsoft.com/office/drawing/2014/main" xmlns="" id="{606732B3-EBED-4361-AC12-315AAF7FF671}"/>
              </a:ext>
            </a:extLst>
          </p:cNvPr>
          <p:cNvSpPr/>
          <p:nvPr/>
        </p:nvSpPr>
        <p:spPr>
          <a:xfrm>
            <a:off x="9672841" y="1343954"/>
            <a:ext cx="1268964" cy="842107"/>
          </a:xfrm>
          <a:prstGeom prst="wedgeRoundRectCallout">
            <a:avLst>
              <a:gd name="adj1" fmla="val 29699"/>
              <a:gd name="adj2" fmla="val 11984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D64A3B">
                    <a:lumMod val="50000"/>
                  </a:srgbClr>
                </a:solidFill>
                <a:cs typeface="B Titr" panose="00000700000000000000" pitchFamily="2" charset="-78"/>
              </a:rPr>
              <a:t>تعریف</a:t>
            </a:r>
          </a:p>
        </p:txBody>
      </p:sp>
      <p:sp>
        <p:nvSpPr>
          <p:cNvPr id="18" name="Speech Bubble: Rectangle with Corners Rounded 17">
            <a:extLst>
              <a:ext uri="{FF2B5EF4-FFF2-40B4-BE49-F238E27FC236}">
                <a16:creationId xmlns:a16="http://schemas.microsoft.com/office/drawing/2014/main" xmlns="" id="{C61A531C-7F22-448A-87D6-F4FDE472F7BB}"/>
              </a:ext>
            </a:extLst>
          </p:cNvPr>
          <p:cNvSpPr/>
          <p:nvPr/>
        </p:nvSpPr>
        <p:spPr>
          <a:xfrm>
            <a:off x="9672841" y="4512722"/>
            <a:ext cx="1268964" cy="842107"/>
          </a:xfrm>
          <a:prstGeom prst="wedgeRoundRectCallout">
            <a:avLst>
              <a:gd name="adj1" fmla="val 28801"/>
              <a:gd name="adj2" fmla="val -15992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D64A3B">
                    <a:lumMod val="50000"/>
                  </a:srgbClr>
                </a:solidFill>
                <a:cs typeface="B Titr" panose="00000700000000000000" pitchFamily="2" charset="-78"/>
              </a:rPr>
              <a:t>ساخت</a:t>
            </a:r>
          </a:p>
        </p:txBody>
      </p:sp>
      <p:sp>
        <p:nvSpPr>
          <p:cNvPr id="55" name="Flowchart: Terminator 54">
            <a:extLst>
              <a:ext uri="{FF2B5EF4-FFF2-40B4-BE49-F238E27FC236}">
                <a16:creationId xmlns:a16="http://schemas.microsoft.com/office/drawing/2014/main" xmlns="" id="{8E45E923-E382-461C-A146-E6524173753B}"/>
              </a:ext>
            </a:extLst>
          </p:cNvPr>
          <p:cNvSpPr/>
          <p:nvPr/>
        </p:nvSpPr>
        <p:spPr>
          <a:xfrm>
            <a:off x="1524000" y="960399"/>
            <a:ext cx="7169246" cy="1548000"/>
          </a:xfrm>
          <a:prstGeom prst="flowChartTerminator">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1" anchor="t"/>
          <a:lstStyle/>
          <a:p>
            <a:pPr algn="r" rtl="1"/>
            <a:r>
              <a:rPr lang="fa-IR" sz="2800" b="1" dirty="0">
                <a:solidFill>
                  <a:srgbClr val="000000"/>
                </a:solidFill>
                <a:latin typeface="CIDFont+F1"/>
                <a:cs typeface="B Badr" panose="00000400000000000000" pitchFamily="2" charset="-78"/>
              </a:rPr>
              <a:t>ا سمي ا ست كه ساخته مي شود از يك لفظ تا يك معناي و صفي خاصّ( شبيه معناي مصدري)به آن بدهد. مانند: إنسان =انسانیّۀ(انسان بودن)، جاهل </a:t>
            </a:r>
            <a:r>
              <a:rPr lang="fa-IR" sz="2800" dirty="0">
                <a:solidFill>
                  <a:srgbClr val="000000"/>
                </a:solidFill>
                <a:latin typeface="CIDFont+F15"/>
                <a:cs typeface="B Badr" panose="00000400000000000000" pitchFamily="2" charset="-78"/>
              </a:rPr>
              <a:t>=جاهلیّۀ (</a:t>
            </a:r>
            <a:r>
              <a:rPr lang="fa-IR" sz="2800" b="1" dirty="0">
                <a:solidFill>
                  <a:srgbClr val="000000"/>
                </a:solidFill>
                <a:latin typeface="CIDFont+F1"/>
                <a:cs typeface="B Badr" panose="00000400000000000000" pitchFamily="2" charset="-78"/>
              </a:rPr>
              <a:t>جاهل بودن</a:t>
            </a:r>
            <a:r>
              <a:rPr lang="fa-IR" sz="2800" dirty="0">
                <a:solidFill>
                  <a:prstClr val="black"/>
                </a:solidFill>
                <a:cs typeface="B Badr" panose="00000400000000000000" pitchFamily="2" charset="-78"/>
              </a:rPr>
              <a:t> )</a:t>
            </a:r>
            <a:r>
              <a:rPr lang="fa-IR" sz="2400" dirty="0">
                <a:solidFill>
                  <a:prstClr val="black"/>
                </a:solidFill>
                <a:cs typeface="B Badr" panose="00000400000000000000" pitchFamily="2" charset="-78"/>
              </a:rPr>
              <a:t/>
            </a:r>
            <a:br>
              <a:rPr lang="fa-IR" sz="2400" dirty="0">
                <a:solidFill>
                  <a:prstClr val="black"/>
                </a:solidFill>
                <a:cs typeface="B Badr" panose="00000400000000000000" pitchFamily="2" charset="-78"/>
              </a:rPr>
            </a:br>
            <a:endParaRPr lang="fa-IR" sz="2400" b="1" dirty="0">
              <a:solidFill>
                <a:srgbClr val="C00000"/>
              </a:solidFill>
              <a:cs typeface="B Badr" panose="00000400000000000000" pitchFamily="2" charset="-78"/>
            </a:endParaRPr>
          </a:p>
        </p:txBody>
      </p:sp>
      <p:sp>
        <p:nvSpPr>
          <p:cNvPr id="77" name="Rectangle: Rounded Corners 76">
            <a:extLst>
              <a:ext uri="{FF2B5EF4-FFF2-40B4-BE49-F238E27FC236}">
                <a16:creationId xmlns:a16="http://schemas.microsoft.com/office/drawing/2014/main" xmlns="" id="{400E8790-1FBC-41A9-B748-8569570845BD}"/>
              </a:ext>
            </a:extLst>
          </p:cNvPr>
          <p:cNvSpPr/>
          <p:nvPr/>
        </p:nvSpPr>
        <p:spPr>
          <a:xfrm>
            <a:off x="1657684" y="4382658"/>
            <a:ext cx="6825916" cy="119472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200" b="1" dirty="0">
                <a:solidFill>
                  <a:srgbClr val="D64A3B">
                    <a:lumMod val="50000"/>
                  </a:srgbClr>
                </a:solidFill>
                <a:cs typeface="B Badr" panose="00000400000000000000" pitchFamily="2" charset="-78"/>
              </a:rPr>
              <a:t>از اضافه كردن ياء مشدّده و تاء در آخر اسم ساخته مي شود.     </a:t>
            </a:r>
            <a:r>
              <a:rPr lang="fa-IR" sz="2800" b="1" dirty="0">
                <a:solidFill>
                  <a:srgbClr val="D64A3B">
                    <a:lumMod val="50000"/>
                  </a:srgbClr>
                </a:solidFill>
                <a:cs typeface="B Badr" panose="00000400000000000000" pitchFamily="2" charset="-78"/>
              </a:rPr>
              <a:t>مانند: رَجُل</a:t>
            </a:r>
            <a:r>
              <a:rPr lang="fa-IR" sz="2800" dirty="0">
                <a:solidFill>
                  <a:srgbClr val="D64A3B">
                    <a:lumMod val="50000"/>
                  </a:srgbClr>
                </a:solidFill>
                <a:cs typeface="B Badr" panose="00000400000000000000" pitchFamily="2" charset="-78"/>
              </a:rPr>
              <a:t> = رَجُلِیَّۀ</a:t>
            </a:r>
            <a:r>
              <a:rPr lang="fa-IR" sz="2800" dirty="0">
                <a:solidFill>
                  <a:prstClr val="white"/>
                </a:solidFill>
                <a:cs typeface="B Badr" panose="00000400000000000000" pitchFamily="2" charset="-78"/>
              </a:rPr>
              <a:t/>
            </a:r>
            <a:br>
              <a:rPr lang="fa-IR" sz="2800" dirty="0">
                <a:solidFill>
                  <a:prstClr val="white"/>
                </a:solidFill>
                <a:cs typeface="B Badr" panose="00000400000000000000" pitchFamily="2" charset="-78"/>
              </a:rPr>
            </a:br>
            <a:endParaRPr lang="fa-IR" sz="2000" dirty="0">
              <a:solidFill>
                <a:prstClr val="white"/>
              </a:solidFill>
              <a:cs typeface="B Badr" panose="00000400000000000000" pitchFamily="2" charset="-78"/>
            </a:endParaRPr>
          </a:p>
        </p:txBody>
      </p:sp>
      <p:sp>
        <p:nvSpPr>
          <p:cNvPr id="2" name="Left Arrow 1"/>
          <p:cNvSpPr/>
          <p:nvPr/>
        </p:nvSpPr>
        <p:spPr>
          <a:xfrm>
            <a:off x="8693246" y="1422076"/>
            <a:ext cx="914400" cy="685862"/>
          </a:xfrm>
          <a:prstGeom prst="leftArrow">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fa-IR">
              <a:solidFill>
                <a:prstClr val="white"/>
              </a:solidFill>
            </a:endParaRPr>
          </a:p>
        </p:txBody>
      </p:sp>
      <p:sp>
        <p:nvSpPr>
          <p:cNvPr id="12" name="Left Arrow 11"/>
          <p:cNvSpPr/>
          <p:nvPr/>
        </p:nvSpPr>
        <p:spPr>
          <a:xfrm>
            <a:off x="8693246" y="4668967"/>
            <a:ext cx="914400" cy="685862"/>
          </a:xfrm>
          <a:prstGeom prst="leftArrow">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fa-IR">
              <a:solidFill>
                <a:srgbClr val="D64A3B">
                  <a:lumMod val="50000"/>
                </a:srgbClr>
              </a:solidFill>
            </a:endParaRPr>
          </a:p>
        </p:txBody>
      </p:sp>
      <p:sp>
        <p:nvSpPr>
          <p:cNvPr id="13" name="Rectangle: Rounded Corners 15">
            <a:extLst>
              <a:ext uri="{FF2B5EF4-FFF2-40B4-BE49-F238E27FC236}">
                <a16:creationId xmlns:a16="http://schemas.microsoft.com/office/drawing/2014/main" xmlns="" id="{5E4AE598-4F05-459F-A2DC-008061F54449}"/>
              </a:ext>
            </a:extLst>
          </p:cNvPr>
          <p:cNvSpPr/>
          <p:nvPr/>
        </p:nvSpPr>
        <p:spPr>
          <a:xfrm>
            <a:off x="4836000" y="17485"/>
            <a:ext cx="2520000" cy="540000"/>
          </a:xfrm>
          <a:prstGeom prst="roundRect">
            <a:avLst/>
          </a:prstGeom>
          <a:solidFill>
            <a:schemeClr val="accent2">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b="1" dirty="0">
                <a:solidFill>
                  <a:prstClr val="black"/>
                </a:solidFill>
                <a:latin typeface="Microsoft Uighur" panose="02000000000000000000" pitchFamily="2" charset="-78"/>
                <a:cs typeface="B Badr" panose="00000400000000000000" pitchFamily="2" charset="-78"/>
              </a:rPr>
              <a:t>المصدر وغیرُالمصدر</a:t>
            </a:r>
            <a:endParaRPr lang="fa-IR" sz="2400" b="1" dirty="0">
              <a:solidFill>
                <a:prstClr val="black"/>
              </a:solidFill>
              <a:cs typeface="B Badr" panose="00000400000000000000" pitchFamily="2" charset="-78"/>
            </a:endParaRPr>
          </a:p>
        </p:txBody>
      </p:sp>
      <p:sp>
        <p:nvSpPr>
          <p:cNvPr id="14" name="Hexagon 13">
            <a:extLst>
              <a:ext uri="{FF2B5EF4-FFF2-40B4-BE49-F238E27FC236}">
                <a16:creationId xmlns:a16="http://schemas.microsoft.com/office/drawing/2014/main" xmlns="" id="{46FEB428-577C-42CD-B551-44FC78FF7209}"/>
              </a:ext>
            </a:extLst>
          </p:cNvPr>
          <p:cNvSpPr/>
          <p:nvPr/>
        </p:nvSpPr>
        <p:spPr>
          <a:xfrm>
            <a:off x="8973164" y="32842"/>
            <a:ext cx="1584000" cy="540000"/>
          </a:xfrm>
          <a:prstGeom prst="hexagon">
            <a:avLst/>
          </a:prstGeom>
          <a:noFill/>
          <a:ln w="57150">
            <a:solidFill>
              <a:schemeClr val="accent5"/>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b="1" dirty="0">
                <a:solidFill>
                  <a:srgbClr val="0070C0"/>
                </a:solidFill>
                <a:cs typeface="B Titr" panose="00000700000000000000" pitchFamily="2" charset="-78"/>
              </a:rPr>
              <a:t>المحث الاوّل</a:t>
            </a:r>
          </a:p>
        </p:txBody>
      </p:sp>
      <p:sp>
        <p:nvSpPr>
          <p:cNvPr id="16"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59321650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p:cTn id="22" dur="500" fill="hold"/>
                                        <p:tgtEl>
                                          <p:spTgt spid="55"/>
                                        </p:tgtEl>
                                        <p:attrNameLst>
                                          <p:attrName>ppt_w</p:attrName>
                                        </p:attrNameLst>
                                      </p:cBhvr>
                                      <p:tavLst>
                                        <p:tav tm="0">
                                          <p:val>
                                            <p:fltVal val="0"/>
                                          </p:val>
                                        </p:tav>
                                        <p:tav tm="100000">
                                          <p:val>
                                            <p:strVal val="#ppt_w"/>
                                          </p:val>
                                        </p:tav>
                                      </p:tavLst>
                                    </p:anim>
                                    <p:anim calcmode="lin" valueType="num">
                                      <p:cBhvr>
                                        <p:cTn id="23" dur="500" fill="hold"/>
                                        <p:tgtEl>
                                          <p:spTgt spid="55"/>
                                        </p:tgtEl>
                                        <p:attrNameLst>
                                          <p:attrName>ppt_h</p:attrName>
                                        </p:attrNameLst>
                                      </p:cBhvr>
                                      <p:tavLst>
                                        <p:tav tm="0">
                                          <p:val>
                                            <p:fltVal val="0"/>
                                          </p:val>
                                        </p:tav>
                                        <p:tav tm="100000">
                                          <p:val>
                                            <p:strVal val="#ppt_h"/>
                                          </p:val>
                                        </p:tav>
                                      </p:tavLst>
                                    </p:anim>
                                    <p:anim calcmode="lin" valueType="num">
                                      <p:cBhvr>
                                        <p:cTn id="24" dur="500" fill="hold"/>
                                        <p:tgtEl>
                                          <p:spTgt spid="55"/>
                                        </p:tgtEl>
                                        <p:attrNameLst>
                                          <p:attrName>style.rotation</p:attrName>
                                        </p:attrNameLst>
                                      </p:cBhvr>
                                      <p:tavLst>
                                        <p:tav tm="0">
                                          <p:val>
                                            <p:fltVal val="90"/>
                                          </p:val>
                                        </p:tav>
                                        <p:tav tm="100000">
                                          <p:val>
                                            <p:fltVal val="0"/>
                                          </p:val>
                                        </p:tav>
                                      </p:tavLst>
                                    </p:anim>
                                    <p:animEffect transition="in" filter="fade">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8" grpId="0" animBg="1"/>
      <p:bldP spid="55" grpId="0" animBg="1"/>
      <p:bldP spid="77" grpId="0" animBg="1"/>
      <p:bldP spid="2"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76E2F2-1A3C-4C2A-8946-6CEA80256D71}"/>
              </a:ext>
            </a:extLst>
          </p:cNvPr>
          <p:cNvSpPr>
            <a:spLocks noGrp="1"/>
          </p:cNvSpPr>
          <p:nvPr>
            <p:ph type="ctrTitle"/>
          </p:nvPr>
        </p:nvSpPr>
        <p:spPr>
          <a:xfrm>
            <a:off x="5430216" y="2661079"/>
            <a:ext cx="6368715" cy="917266"/>
          </a:xfrm>
        </p:spPr>
        <p:txBody>
          <a:bodyPr>
            <a:noAutofit/>
          </a:bodyPr>
          <a:lstStyle/>
          <a:p>
            <a:pPr algn="r"/>
            <a:r>
              <a:rPr lang="fa-IR" sz="7200" dirty="0" smtClean="0">
                <a:solidFill>
                  <a:srgbClr val="002060"/>
                </a:solidFill>
                <a:cs typeface="B Titr" panose="00000700000000000000" pitchFamily="2" charset="-78"/>
              </a:rPr>
              <a:t>کتاب صرف </a:t>
            </a:r>
            <a:r>
              <a:rPr lang="fa-IR" sz="7200" dirty="0">
                <a:solidFill>
                  <a:srgbClr val="002060"/>
                </a:solidFill>
                <a:cs typeface="B Titr" panose="00000700000000000000" pitchFamily="2" charset="-78"/>
              </a:rPr>
              <a:t>ساده</a:t>
            </a:r>
          </a:p>
        </p:txBody>
      </p:sp>
      <p:sp>
        <p:nvSpPr>
          <p:cNvPr id="3" name="Subtitle 2">
            <a:extLst>
              <a:ext uri="{FF2B5EF4-FFF2-40B4-BE49-F238E27FC236}">
                <a16:creationId xmlns="" xmlns:a16="http://schemas.microsoft.com/office/drawing/2014/main" id="{91AEBFF2-F0BE-40DF-969A-44096A627C66}"/>
              </a:ext>
            </a:extLst>
          </p:cNvPr>
          <p:cNvSpPr>
            <a:spLocks noGrp="1"/>
          </p:cNvSpPr>
          <p:nvPr>
            <p:ph type="subTitle" idx="1"/>
          </p:nvPr>
        </p:nvSpPr>
        <p:spPr>
          <a:xfrm>
            <a:off x="0" y="6100596"/>
            <a:ext cx="3801732" cy="524794"/>
          </a:xfrm>
        </p:spPr>
        <p:txBody>
          <a:bodyPr>
            <a:normAutofit/>
          </a:bodyPr>
          <a:lstStyle/>
          <a:p>
            <a:pPr algn="r"/>
            <a:r>
              <a:rPr lang="fa-IR" sz="2400" dirty="0">
                <a:solidFill>
                  <a:srgbClr val="002060"/>
                </a:solidFill>
                <a:cs typeface="B Titr" panose="00000700000000000000" pitchFamily="2" charset="-78"/>
              </a:rPr>
              <a:t>تهیه وتنظیم : علی محمد رایگان</a:t>
            </a:r>
          </a:p>
        </p:txBody>
      </p:sp>
      <p:pic>
        <p:nvPicPr>
          <p:cNvPr id="6" name="Picture 5">
            <a:extLst>
              <a:ext uri="{FF2B5EF4-FFF2-40B4-BE49-F238E27FC236}">
                <a16:creationId xmlns="" xmlns:a16="http://schemas.microsoft.com/office/drawing/2014/main" id="{E8A36A38-9E29-4ECB-BB37-9101A5D58E9B}"/>
              </a:ext>
            </a:extLst>
          </p:cNvPr>
          <p:cNvPicPr>
            <a:picLocks noChangeAspect="1"/>
          </p:cNvPicPr>
          <p:nvPr/>
        </p:nvPicPr>
        <p:blipFill rotWithShape="1">
          <a:blip r:embed="rId2"/>
          <a:srcRect l="19181" t="4809" r="15683" b="5574"/>
          <a:stretch/>
        </p:blipFill>
        <p:spPr>
          <a:xfrm rot="1893161">
            <a:off x="2002364" y="717894"/>
            <a:ext cx="3859393" cy="5309903"/>
          </a:xfrm>
          <a:prstGeom prst="rect">
            <a:avLst/>
          </a:prstGeom>
          <a:ln>
            <a:noFill/>
          </a:ln>
          <a:effectLst>
            <a:softEdge rad="112500"/>
          </a:effectLst>
        </p:spPr>
      </p:pic>
      <p:sp>
        <p:nvSpPr>
          <p:cNvPr id="7" name="Rectangle 6">
            <a:extLst>
              <a:ext uri="{FF2B5EF4-FFF2-40B4-BE49-F238E27FC236}">
                <a16:creationId xmlns="" xmlns:a16="http://schemas.microsoft.com/office/drawing/2014/main" id="{231F51E8-43FF-4AD2-9ABF-B24C61C76766}"/>
              </a:ext>
            </a:extLst>
          </p:cNvPr>
          <p:cNvSpPr/>
          <p:nvPr/>
        </p:nvSpPr>
        <p:spPr>
          <a:xfrm>
            <a:off x="7864121" y="3827465"/>
            <a:ext cx="2719137" cy="584775"/>
          </a:xfrm>
          <a:prstGeom prst="rect">
            <a:avLst/>
          </a:prstGeom>
        </p:spPr>
        <p:txBody>
          <a:bodyPr wrap="square">
            <a:spAutoFit/>
          </a:bodyPr>
          <a:lstStyle/>
          <a:p>
            <a:pPr algn="ctr" rtl="1"/>
            <a:r>
              <a:rPr lang="fa-IR" sz="3200" dirty="0" smtClean="0">
                <a:solidFill>
                  <a:srgbClr val="002060"/>
                </a:solidFill>
                <a:cs typeface="B Titr" panose="00000700000000000000" pitchFamily="2" charset="-78"/>
              </a:rPr>
              <a:t>قسمت دوم</a:t>
            </a:r>
            <a:endParaRPr lang="fa-IR" sz="3200" dirty="0">
              <a:solidFill>
                <a:srgbClr val="002060"/>
              </a:solidFill>
              <a:cs typeface="B Titr" panose="00000700000000000000" pitchFamily="2" charset="-78"/>
            </a:endParaRPr>
          </a:p>
        </p:txBody>
      </p:sp>
      <p:sp>
        <p:nvSpPr>
          <p:cNvPr id="8" name="Title 1">
            <a:extLst>
              <a:ext uri="{FF2B5EF4-FFF2-40B4-BE49-F238E27FC236}">
                <a16:creationId xmlns="" xmlns:a16="http://schemas.microsoft.com/office/drawing/2014/main" id="{5976E2F2-1A3C-4C2A-8946-6CEA80256D71}"/>
              </a:ext>
            </a:extLst>
          </p:cNvPr>
          <p:cNvSpPr txBox="1">
            <a:spLocks/>
          </p:cNvSpPr>
          <p:nvPr/>
        </p:nvSpPr>
        <p:spPr>
          <a:xfrm>
            <a:off x="6821082" y="511627"/>
            <a:ext cx="3813416" cy="917266"/>
          </a:xfrm>
          <a:prstGeom prst="rect">
            <a:avLst/>
          </a:prstGeom>
          <a:effectLst/>
        </p:spPr>
        <p:txBody>
          <a:bodyPr vert="horz" lIns="91440" tIns="45720" rIns="91440" bIns="45720" rtlCol="0" anchor="b">
            <a:normAutofit/>
          </a:bodyPr>
          <a:lstStyle>
            <a:lvl1pPr algn="r" defTabSz="457200" rtl="1" eaLnBrk="1" latinLnBrk="0" hangingPunct="1">
              <a:spcBef>
                <a:spcPct val="0"/>
              </a:spcBef>
              <a:buNone/>
              <a:defRPr sz="6000" kern="1200" cap="none">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fa-IR" sz="5400" dirty="0" smtClean="0">
                <a:solidFill>
                  <a:srgbClr val="002060"/>
                </a:solidFill>
                <a:cs typeface="B Titr" panose="00000700000000000000" pitchFamily="2" charset="-78"/>
              </a:rPr>
              <a:t>نمابرگ های </a:t>
            </a:r>
            <a:endParaRPr lang="fa-IR" sz="5400" dirty="0">
              <a:solidFill>
                <a:srgbClr val="002060"/>
              </a:solidFill>
              <a:cs typeface="B Titr" panose="00000700000000000000" pitchFamily="2" charset="-78"/>
            </a:endParaRPr>
          </a:p>
        </p:txBody>
      </p:sp>
      <p:sp>
        <p:nvSpPr>
          <p:cNvPr id="4" name="Rectangle 3">
            <a:extLst>
              <a:ext uri="{FF2B5EF4-FFF2-40B4-BE49-F238E27FC236}">
                <a16:creationId xmlns="" xmlns:a16="http://schemas.microsoft.com/office/drawing/2014/main" id="{231F51E8-43FF-4AD2-9ABF-B24C61C76766}"/>
              </a:ext>
            </a:extLst>
          </p:cNvPr>
          <p:cNvSpPr/>
          <p:nvPr/>
        </p:nvSpPr>
        <p:spPr>
          <a:xfrm>
            <a:off x="5899290" y="2076304"/>
            <a:ext cx="1298753" cy="584775"/>
          </a:xfrm>
          <a:prstGeom prst="rect">
            <a:avLst/>
          </a:prstGeom>
        </p:spPr>
        <p:txBody>
          <a:bodyPr wrap="none">
            <a:spAutoFit/>
          </a:bodyPr>
          <a:lstStyle/>
          <a:p>
            <a:pPr algn="r" rtl="1"/>
            <a:r>
              <a:rPr lang="fa-IR" sz="3200" dirty="0" smtClean="0">
                <a:solidFill>
                  <a:schemeClr val="accent4">
                    <a:lumMod val="75000"/>
                  </a:schemeClr>
                </a:solidFill>
                <a:cs typeface="B Titr" panose="00000700000000000000" pitchFamily="2" charset="-78"/>
              </a:rPr>
              <a:t>(عربی)</a:t>
            </a:r>
            <a:endParaRPr lang="fa-IR" sz="3200" dirty="0">
              <a:solidFill>
                <a:schemeClr val="accent4">
                  <a:lumMod val="75000"/>
                </a:schemeClr>
              </a:solidFill>
              <a:cs typeface="B Titr" panose="00000700000000000000" pitchFamily="2" charset="-78"/>
            </a:endParaRPr>
          </a:p>
        </p:txBody>
      </p:sp>
    </p:spTree>
    <p:extLst>
      <p:ext uri="{BB962C8B-B14F-4D97-AF65-F5344CB8AC3E}">
        <p14:creationId xmlns:p14="http://schemas.microsoft.com/office/powerpoint/2010/main" val="747649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ube 4">
            <a:extLst>
              <a:ext uri="{FF2B5EF4-FFF2-40B4-BE49-F238E27FC236}">
                <a16:creationId xmlns:a16="http://schemas.microsoft.com/office/drawing/2014/main" xmlns="" id="{5346FAA7-79D3-4766-A9E5-882786A96C1D}"/>
              </a:ext>
            </a:extLst>
          </p:cNvPr>
          <p:cNvSpPr/>
          <p:nvPr/>
        </p:nvSpPr>
        <p:spPr>
          <a:xfrm>
            <a:off x="9477164" y="2857786"/>
            <a:ext cx="2160000" cy="720000"/>
          </a:xfrm>
          <a:prstGeom prst="cube">
            <a:avLst>
              <a:gd name="adj" fmla="val 17841"/>
            </a:avLst>
          </a:prstGeom>
          <a:gradFill>
            <a:gsLst>
              <a:gs pos="86000">
                <a:schemeClr val="bg1"/>
              </a:gs>
              <a:gs pos="18000">
                <a:srgbClr val="F7D693"/>
              </a:gs>
            </a:gsLst>
            <a:lin ang="96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b="1" dirty="0">
                <a:solidFill>
                  <a:srgbClr val="0070C0"/>
                </a:solidFill>
                <a:cs typeface="B Titr" panose="00000700000000000000" pitchFamily="2" charset="-78"/>
              </a:rPr>
              <a:t>4-مصدر مجهول</a:t>
            </a:r>
          </a:p>
        </p:txBody>
      </p:sp>
      <p:sp>
        <p:nvSpPr>
          <p:cNvPr id="8" name="Speech Bubble: Rectangle with Corners Rounded 7">
            <a:extLst>
              <a:ext uri="{FF2B5EF4-FFF2-40B4-BE49-F238E27FC236}">
                <a16:creationId xmlns:a16="http://schemas.microsoft.com/office/drawing/2014/main" xmlns="" id="{606732B3-EBED-4361-AC12-315AAF7FF671}"/>
              </a:ext>
            </a:extLst>
          </p:cNvPr>
          <p:cNvSpPr/>
          <p:nvPr/>
        </p:nvSpPr>
        <p:spPr>
          <a:xfrm>
            <a:off x="9392082" y="4650765"/>
            <a:ext cx="1080000" cy="720000"/>
          </a:xfrm>
          <a:prstGeom prst="wedgeRoundRectCallout">
            <a:avLst>
              <a:gd name="adj1" fmla="val 79050"/>
              <a:gd name="adj2" fmla="val -19859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70C0"/>
                </a:solidFill>
                <a:cs typeface="B Titr" panose="00000700000000000000" pitchFamily="2" charset="-78"/>
              </a:rPr>
              <a:t>تعریف</a:t>
            </a:r>
          </a:p>
        </p:txBody>
      </p:sp>
      <p:sp>
        <p:nvSpPr>
          <p:cNvPr id="18" name="Speech Bubble: Rectangle with Corners Rounded 17">
            <a:extLst>
              <a:ext uri="{FF2B5EF4-FFF2-40B4-BE49-F238E27FC236}">
                <a16:creationId xmlns:a16="http://schemas.microsoft.com/office/drawing/2014/main" xmlns="" id="{C61A531C-7F22-448A-87D6-F4FDE472F7BB}"/>
              </a:ext>
            </a:extLst>
          </p:cNvPr>
          <p:cNvSpPr/>
          <p:nvPr/>
        </p:nvSpPr>
        <p:spPr>
          <a:xfrm>
            <a:off x="9392082" y="1355314"/>
            <a:ext cx="1080000" cy="720000"/>
          </a:xfrm>
          <a:prstGeom prst="wedgeRoundRectCallout">
            <a:avLst>
              <a:gd name="adj1" fmla="val 79322"/>
              <a:gd name="adj2" fmla="val 1565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70C0"/>
                </a:solidFill>
                <a:cs typeface="B Titr" panose="00000700000000000000" pitchFamily="2" charset="-78"/>
              </a:rPr>
              <a:t>نکته</a:t>
            </a:r>
          </a:p>
        </p:txBody>
      </p:sp>
      <p:sp>
        <p:nvSpPr>
          <p:cNvPr id="77" name="Rectangle: Rounded Corners 76">
            <a:extLst>
              <a:ext uri="{FF2B5EF4-FFF2-40B4-BE49-F238E27FC236}">
                <a16:creationId xmlns:a16="http://schemas.microsoft.com/office/drawing/2014/main" xmlns="" id="{400E8790-1FBC-41A9-B748-8569570845BD}"/>
              </a:ext>
            </a:extLst>
          </p:cNvPr>
          <p:cNvSpPr/>
          <p:nvPr/>
        </p:nvSpPr>
        <p:spPr>
          <a:xfrm>
            <a:off x="1722783" y="5370765"/>
            <a:ext cx="6732000" cy="1404000"/>
          </a:xfrm>
          <a:prstGeom prst="roundRect">
            <a:avLst/>
          </a:prstGeom>
          <a:gradFill>
            <a:gsLst>
              <a:gs pos="0">
                <a:srgbClr val="FFFF00"/>
              </a:gs>
              <a:gs pos="81000">
                <a:schemeClr val="accent6">
                  <a:tint val="81000"/>
                  <a:satMod val="109000"/>
                  <a:lumMod val="105000"/>
                </a:schemeClr>
              </a:gs>
            </a:gsLst>
            <a:lin ang="504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b="1" dirty="0">
                <a:solidFill>
                  <a:srgbClr val="0070C0"/>
                </a:solidFill>
                <a:cs typeface="B Badr" panose="00000400000000000000" pitchFamily="2" charset="-78"/>
              </a:rPr>
              <a:t>مصدری که از فعل مجهول گرفته می شود :مصدر مجهول می نامند.واز نظر لفظی هیچ فرقی با مصدر معلوم ندارد.(تشخیص از روی قرائن است)</a:t>
            </a:r>
            <a:endParaRPr lang="fa-IR" sz="2000" dirty="0">
              <a:solidFill>
                <a:srgbClr val="0070C0"/>
              </a:solidFill>
              <a:cs typeface="B Badr" panose="00000400000000000000" pitchFamily="2" charset="-78"/>
            </a:endParaRPr>
          </a:p>
        </p:txBody>
      </p:sp>
      <p:sp>
        <p:nvSpPr>
          <p:cNvPr id="2" name="Oval 1"/>
          <p:cNvSpPr/>
          <p:nvPr/>
        </p:nvSpPr>
        <p:spPr>
          <a:xfrm>
            <a:off x="7195930" y="1585695"/>
            <a:ext cx="1256874" cy="1190255"/>
          </a:xfrm>
          <a:prstGeom prst="ellipse">
            <a:avLst/>
          </a:prstGeom>
          <a:gradFill>
            <a:gsLst>
              <a:gs pos="0">
                <a:schemeClr val="bg1"/>
              </a:gs>
              <a:gs pos="81000">
                <a:srgbClr val="92D050"/>
              </a:gs>
            </a:gsLst>
            <a:lin ang="5040000" scaled="0"/>
          </a:gradFill>
        </p:spPr>
        <p:style>
          <a:lnRef idx="2">
            <a:schemeClr val="accent4"/>
          </a:lnRef>
          <a:fillRef idx="1">
            <a:schemeClr val="lt1"/>
          </a:fillRef>
          <a:effectRef idx="0">
            <a:schemeClr val="accent4"/>
          </a:effectRef>
          <a:fontRef idx="minor">
            <a:schemeClr val="dk1"/>
          </a:fontRef>
        </p:style>
        <p:txBody>
          <a:bodyPr rtlCol="1" anchor="ctr"/>
          <a:lstStyle/>
          <a:p>
            <a:pPr algn="ctr"/>
            <a:r>
              <a:rPr lang="fa-IR" sz="2800" dirty="0">
                <a:solidFill>
                  <a:prstClr val="black"/>
                </a:solidFill>
                <a:cs typeface="B Badr" panose="00000400000000000000" pitchFamily="2" charset="-78"/>
              </a:rPr>
              <a:t>مصدر</a:t>
            </a:r>
          </a:p>
        </p:txBody>
      </p:sp>
      <p:cxnSp>
        <p:nvCxnSpPr>
          <p:cNvPr id="4" name="Straight Arrow Connector 3"/>
          <p:cNvCxnSpPr>
            <a:stCxn id="2" idx="2"/>
            <a:endCxn id="9" idx="3"/>
          </p:cNvCxnSpPr>
          <p:nvPr/>
        </p:nvCxnSpPr>
        <p:spPr>
          <a:xfrm flipH="1" flipV="1">
            <a:off x="6258782" y="1259246"/>
            <a:ext cx="937148" cy="921577"/>
          </a:xfrm>
          <a:prstGeom prst="straightConnector1">
            <a:avLst/>
          </a:prstGeom>
          <a:ln w="57150">
            <a:prstDash val="sysDash"/>
            <a:tailEnd type="arrow"/>
          </a:ln>
        </p:spPr>
        <p:style>
          <a:lnRef idx="3">
            <a:schemeClr val="accent4"/>
          </a:lnRef>
          <a:fillRef idx="0">
            <a:schemeClr val="accent4"/>
          </a:fillRef>
          <a:effectRef idx="2">
            <a:schemeClr val="accent4"/>
          </a:effectRef>
          <a:fontRef idx="minor">
            <a:schemeClr val="tx1"/>
          </a:fontRef>
        </p:style>
      </p:cxnSp>
      <p:cxnSp>
        <p:nvCxnSpPr>
          <p:cNvPr id="14" name="Straight Arrow Connector 13"/>
          <p:cNvCxnSpPr>
            <a:stCxn id="2" idx="2"/>
          </p:cNvCxnSpPr>
          <p:nvPr/>
        </p:nvCxnSpPr>
        <p:spPr>
          <a:xfrm flipH="1">
            <a:off x="6418850" y="2180822"/>
            <a:ext cx="777080" cy="1361714"/>
          </a:xfrm>
          <a:prstGeom prst="straightConnector1">
            <a:avLst/>
          </a:prstGeom>
          <a:ln w="57150">
            <a:prstDash val="sysDash"/>
            <a:tailEnd type="arrow"/>
          </a:ln>
        </p:spPr>
        <p:style>
          <a:lnRef idx="3">
            <a:schemeClr val="accent4"/>
          </a:lnRef>
          <a:fillRef idx="0">
            <a:schemeClr val="accent4"/>
          </a:fillRef>
          <a:effectRef idx="2">
            <a:schemeClr val="accent4"/>
          </a:effectRef>
          <a:fontRef idx="minor">
            <a:schemeClr val="tx1"/>
          </a:fontRef>
        </p:style>
      </p:cxnSp>
      <p:sp>
        <p:nvSpPr>
          <p:cNvPr id="9" name="Flowchart: Preparation 8"/>
          <p:cNvSpPr/>
          <p:nvPr/>
        </p:nvSpPr>
        <p:spPr>
          <a:xfrm>
            <a:off x="1722782" y="742124"/>
            <a:ext cx="4536000" cy="1034243"/>
          </a:xfrm>
          <a:prstGeom prst="flowChartPreparation">
            <a:avLst/>
          </a:prstGeom>
          <a:gradFill>
            <a:gsLst>
              <a:gs pos="0">
                <a:schemeClr val="accent6">
                  <a:tint val="60000"/>
                  <a:lumMod val="104000"/>
                </a:schemeClr>
              </a:gs>
              <a:gs pos="100000">
                <a:srgbClr val="F5ED83"/>
              </a:gs>
            </a:gsLst>
          </a:gradFill>
        </p:spPr>
        <p:style>
          <a:lnRef idx="1">
            <a:schemeClr val="accent6"/>
          </a:lnRef>
          <a:fillRef idx="2">
            <a:schemeClr val="accent6"/>
          </a:fillRef>
          <a:effectRef idx="1">
            <a:schemeClr val="accent6"/>
          </a:effectRef>
          <a:fontRef idx="minor">
            <a:schemeClr val="dk1"/>
          </a:fontRef>
        </p:style>
        <p:txBody>
          <a:bodyPr rtlCol="1" anchor="ctr"/>
          <a:lstStyle/>
          <a:p>
            <a:pPr algn="r" rtl="1"/>
            <a:r>
              <a:rPr lang="fa-IR" b="1" dirty="0">
                <a:solidFill>
                  <a:srgbClr val="000000"/>
                </a:solidFill>
                <a:latin typeface="CIDFont+F6"/>
                <a:cs typeface="B Titr" panose="00000700000000000000" pitchFamily="2" charset="-78"/>
              </a:rPr>
              <a:t>گاهی از فعل معلوم گرفته شود</a:t>
            </a:r>
            <a:r>
              <a:rPr lang="fa-IR" dirty="0">
                <a:solidFill>
                  <a:prstClr val="black"/>
                </a:solidFill>
                <a:cs typeface="B Titr" panose="00000700000000000000" pitchFamily="2" charset="-78"/>
              </a:rPr>
              <a:t> </a:t>
            </a:r>
          </a:p>
        </p:txBody>
      </p:sp>
      <p:sp>
        <p:nvSpPr>
          <p:cNvPr id="19" name="Flowchart: Preparation 18"/>
          <p:cNvSpPr/>
          <p:nvPr/>
        </p:nvSpPr>
        <p:spPr>
          <a:xfrm>
            <a:off x="1882850" y="3138081"/>
            <a:ext cx="4536000" cy="1034243"/>
          </a:xfrm>
          <a:prstGeom prst="flowChartPreparation">
            <a:avLst/>
          </a:prstGeom>
          <a:gradFill>
            <a:gsLst>
              <a:gs pos="0">
                <a:schemeClr val="accent6">
                  <a:tint val="60000"/>
                  <a:lumMod val="104000"/>
                </a:schemeClr>
              </a:gs>
              <a:gs pos="100000">
                <a:srgbClr val="F5ED83"/>
              </a:gs>
            </a:gsLst>
          </a:gradFill>
        </p:spPr>
        <p:style>
          <a:lnRef idx="1">
            <a:schemeClr val="accent6"/>
          </a:lnRef>
          <a:fillRef idx="2">
            <a:schemeClr val="accent6"/>
          </a:fillRef>
          <a:effectRef idx="1">
            <a:schemeClr val="accent6"/>
          </a:effectRef>
          <a:fontRef idx="minor">
            <a:schemeClr val="dk1"/>
          </a:fontRef>
        </p:style>
        <p:txBody>
          <a:bodyPr rtlCol="1" anchor="ctr"/>
          <a:lstStyle/>
          <a:p>
            <a:pPr algn="r" rtl="1"/>
            <a:r>
              <a:rPr lang="fa-IR" b="1" dirty="0">
                <a:solidFill>
                  <a:srgbClr val="000000"/>
                </a:solidFill>
                <a:latin typeface="CIDFont+F6"/>
                <a:cs typeface="B Titr" panose="00000700000000000000" pitchFamily="2" charset="-78"/>
              </a:rPr>
              <a:t>گاهی از فعل مجهول گرفته شود</a:t>
            </a:r>
            <a:r>
              <a:rPr lang="fa-IR" dirty="0">
                <a:solidFill>
                  <a:prstClr val="black"/>
                </a:solidFill>
                <a:cs typeface="B Titr" panose="00000700000000000000" pitchFamily="2" charset="-78"/>
              </a:rPr>
              <a:t> </a:t>
            </a:r>
          </a:p>
        </p:txBody>
      </p:sp>
      <p:sp>
        <p:nvSpPr>
          <p:cNvPr id="29" name="Down Arrow 28"/>
          <p:cNvSpPr/>
          <p:nvPr/>
        </p:nvSpPr>
        <p:spPr>
          <a:xfrm>
            <a:off x="3691776" y="1776367"/>
            <a:ext cx="715617" cy="421055"/>
          </a:xfrm>
          <a:prstGeom prst="downArrow">
            <a:avLst/>
          </a:prstGeom>
          <a:noFill/>
          <a:ln>
            <a:solidFill>
              <a:schemeClr val="accent5">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solidFill>
                <a:prstClr val="white"/>
              </a:solidFill>
            </a:endParaRPr>
          </a:p>
        </p:txBody>
      </p:sp>
      <p:sp>
        <p:nvSpPr>
          <p:cNvPr id="30" name="Rounded Rectangle 29"/>
          <p:cNvSpPr/>
          <p:nvPr/>
        </p:nvSpPr>
        <p:spPr>
          <a:xfrm>
            <a:off x="2307756" y="2249785"/>
            <a:ext cx="3551583" cy="466267"/>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b="1" dirty="0">
                <a:solidFill>
                  <a:srgbClr val="000000"/>
                </a:solidFill>
                <a:latin typeface="CIDFont+F6"/>
                <a:cs typeface="B Badr" panose="00000400000000000000" pitchFamily="2" charset="-78"/>
              </a:rPr>
              <a:t>مانند: </a:t>
            </a:r>
            <a:r>
              <a:rPr lang="fa-IR" sz="2400" b="1" dirty="0">
                <a:solidFill>
                  <a:srgbClr val="C00000"/>
                </a:solidFill>
                <a:latin typeface="CIDFont+F6"/>
                <a:cs typeface="B Badr" panose="00000400000000000000" pitchFamily="2" charset="-78"/>
              </a:rPr>
              <a:t>ضَرَبَ</a:t>
            </a:r>
            <a:r>
              <a:rPr lang="fa-IR" sz="2400" b="1" dirty="0">
                <a:solidFill>
                  <a:srgbClr val="000000"/>
                </a:solidFill>
                <a:latin typeface="CIDFont+F6"/>
                <a:cs typeface="B Badr" panose="00000400000000000000" pitchFamily="2" charset="-78"/>
              </a:rPr>
              <a:t> -ضَربَاً (زد – زدني)</a:t>
            </a:r>
            <a:endParaRPr lang="fa-IR" sz="2400" dirty="0">
              <a:solidFill>
                <a:prstClr val="white"/>
              </a:solidFill>
              <a:cs typeface="B Badr" panose="00000400000000000000" pitchFamily="2" charset="-78"/>
            </a:endParaRPr>
          </a:p>
        </p:txBody>
      </p:sp>
      <p:sp>
        <p:nvSpPr>
          <p:cNvPr id="33" name="Down Arrow 32"/>
          <p:cNvSpPr/>
          <p:nvPr/>
        </p:nvSpPr>
        <p:spPr>
          <a:xfrm>
            <a:off x="3781622" y="4163020"/>
            <a:ext cx="715617" cy="421055"/>
          </a:xfrm>
          <a:prstGeom prst="downArrow">
            <a:avLst/>
          </a:prstGeom>
          <a:noFill/>
          <a:ln>
            <a:solidFill>
              <a:schemeClr val="accent5">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solidFill>
                <a:prstClr val="white"/>
              </a:solidFill>
            </a:endParaRPr>
          </a:p>
        </p:txBody>
      </p:sp>
      <p:sp>
        <p:nvSpPr>
          <p:cNvPr id="34" name="Rounded Rectangle 33"/>
          <p:cNvSpPr/>
          <p:nvPr/>
        </p:nvSpPr>
        <p:spPr>
          <a:xfrm>
            <a:off x="2365515" y="4636438"/>
            <a:ext cx="3551583" cy="466267"/>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000" b="1" dirty="0">
                <a:solidFill>
                  <a:srgbClr val="0070C0"/>
                </a:solidFill>
                <a:latin typeface="CIDFont+F6"/>
                <a:cs typeface="B Badr" panose="00000400000000000000" pitchFamily="2" charset="-78"/>
              </a:rPr>
              <a:t>مانند</a:t>
            </a:r>
            <a:r>
              <a:rPr lang="fa-IR" sz="2000" b="1" dirty="0">
                <a:solidFill>
                  <a:srgbClr val="C00000"/>
                </a:solidFill>
                <a:cs typeface="B Badr" panose="00000400000000000000" pitchFamily="2" charset="-78"/>
              </a:rPr>
              <a:t>ضُرِبَ</a:t>
            </a:r>
            <a:r>
              <a:rPr lang="fa-IR" sz="2000" b="1" dirty="0">
                <a:solidFill>
                  <a:prstClr val="white"/>
                </a:solidFill>
                <a:cs typeface="B Badr" panose="00000400000000000000" pitchFamily="2" charset="-78"/>
              </a:rPr>
              <a:t> </a:t>
            </a:r>
            <a:r>
              <a:rPr lang="fa-IR" sz="2000" b="1" dirty="0">
                <a:solidFill>
                  <a:srgbClr val="0070C0"/>
                </a:solidFill>
                <a:cs typeface="B Badr" panose="00000400000000000000" pitchFamily="2" charset="-78"/>
              </a:rPr>
              <a:t>- ضَربَاً (زده شد- زده شدني</a:t>
            </a:r>
            <a:r>
              <a:rPr lang="fa-IR" sz="2000" dirty="0">
                <a:solidFill>
                  <a:srgbClr val="0070C0"/>
                </a:solidFill>
                <a:cs typeface="B Badr" panose="00000400000000000000" pitchFamily="2" charset="-78"/>
              </a:rPr>
              <a:t>)</a:t>
            </a:r>
          </a:p>
        </p:txBody>
      </p:sp>
      <p:sp>
        <p:nvSpPr>
          <p:cNvPr id="20" name="Rectangle: Rounded Corners 15">
            <a:extLst>
              <a:ext uri="{FF2B5EF4-FFF2-40B4-BE49-F238E27FC236}">
                <a16:creationId xmlns:a16="http://schemas.microsoft.com/office/drawing/2014/main" xmlns="" id="{5E4AE598-4F05-459F-A2DC-008061F54449}"/>
              </a:ext>
            </a:extLst>
          </p:cNvPr>
          <p:cNvSpPr/>
          <p:nvPr/>
        </p:nvSpPr>
        <p:spPr>
          <a:xfrm>
            <a:off x="4836000" y="17485"/>
            <a:ext cx="2520000" cy="540000"/>
          </a:xfrm>
          <a:prstGeom prst="roundRect">
            <a:avLst/>
          </a:prstGeom>
          <a:solidFill>
            <a:schemeClr val="accent2">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b="1" dirty="0">
                <a:solidFill>
                  <a:prstClr val="black"/>
                </a:solidFill>
                <a:latin typeface="Microsoft Uighur" panose="02000000000000000000" pitchFamily="2" charset="-78"/>
                <a:cs typeface="B Badr" panose="00000400000000000000" pitchFamily="2" charset="-78"/>
              </a:rPr>
              <a:t>المصدر وغیرُالمصدر</a:t>
            </a:r>
            <a:endParaRPr lang="fa-IR" sz="2400" b="1" dirty="0">
              <a:solidFill>
                <a:prstClr val="black"/>
              </a:solidFill>
              <a:cs typeface="B Badr" panose="00000400000000000000" pitchFamily="2" charset="-78"/>
            </a:endParaRPr>
          </a:p>
        </p:txBody>
      </p:sp>
      <p:sp>
        <p:nvSpPr>
          <p:cNvPr id="21" name="Hexagon 20">
            <a:extLst>
              <a:ext uri="{FF2B5EF4-FFF2-40B4-BE49-F238E27FC236}">
                <a16:creationId xmlns:a16="http://schemas.microsoft.com/office/drawing/2014/main" xmlns="" id="{46FEB428-577C-42CD-B551-44FC78FF7209}"/>
              </a:ext>
            </a:extLst>
          </p:cNvPr>
          <p:cNvSpPr/>
          <p:nvPr/>
        </p:nvSpPr>
        <p:spPr>
          <a:xfrm>
            <a:off x="8973164" y="32842"/>
            <a:ext cx="1584000" cy="540000"/>
          </a:xfrm>
          <a:prstGeom prst="hexagon">
            <a:avLst/>
          </a:prstGeom>
          <a:noFill/>
          <a:ln w="57150">
            <a:solidFill>
              <a:schemeClr val="accent5"/>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b="1" dirty="0">
                <a:solidFill>
                  <a:srgbClr val="0070C0"/>
                </a:solidFill>
                <a:cs typeface="B Titr" panose="00000700000000000000" pitchFamily="2" charset="-78"/>
              </a:rPr>
              <a:t>المحث الاوّل</a:t>
            </a:r>
          </a:p>
        </p:txBody>
      </p:sp>
      <p:sp>
        <p:nvSpPr>
          <p:cNvPr id="13" name="Curved Left Arrow 12"/>
          <p:cNvSpPr/>
          <p:nvPr/>
        </p:nvSpPr>
        <p:spPr>
          <a:xfrm rot="4093350">
            <a:off x="9151567" y="5039516"/>
            <a:ext cx="621753" cy="1926066"/>
          </a:xfrm>
          <a:prstGeom prst="curvedLef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black"/>
              </a:solidFill>
            </a:endParaRPr>
          </a:p>
        </p:txBody>
      </p:sp>
      <p:sp>
        <p:nvSpPr>
          <p:cNvPr id="3" name="Left Arrow 2"/>
          <p:cNvSpPr/>
          <p:nvPr/>
        </p:nvSpPr>
        <p:spPr>
          <a:xfrm rot="21000107">
            <a:off x="8418279" y="1855086"/>
            <a:ext cx="1000094" cy="310238"/>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
        <p:nvSpPr>
          <p:cNvPr id="6" name="Notched Right Arrow 5"/>
          <p:cNvSpPr/>
          <p:nvPr/>
        </p:nvSpPr>
        <p:spPr>
          <a:xfrm rot="3240060">
            <a:off x="5775245" y="4363320"/>
            <a:ext cx="1996951" cy="360000"/>
          </a:xfrm>
          <a:prstGeom prst="notched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14316220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ou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up)">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barn(outVertical)">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out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up)">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37"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barn(outVertical)">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up)">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right)">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up)">
                                      <p:cBhvr>
                                        <p:cTn id="79" dur="500"/>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77"/>
                                        </p:tgtEl>
                                        <p:attrNameLst>
                                          <p:attrName>style.visibility</p:attrName>
                                        </p:attrNameLst>
                                      </p:cBhvr>
                                      <p:to>
                                        <p:strVal val="visible"/>
                                      </p:to>
                                    </p:set>
                                    <p:anim calcmode="lin" valueType="num">
                                      <p:cBhvr>
                                        <p:cTn id="84" dur="500" fill="hold"/>
                                        <p:tgtEl>
                                          <p:spTgt spid="77"/>
                                        </p:tgtEl>
                                        <p:attrNameLst>
                                          <p:attrName>ppt_w</p:attrName>
                                        </p:attrNameLst>
                                      </p:cBhvr>
                                      <p:tavLst>
                                        <p:tav tm="0">
                                          <p:val>
                                            <p:fltVal val="0"/>
                                          </p:val>
                                        </p:tav>
                                        <p:tav tm="100000">
                                          <p:val>
                                            <p:strVal val="#ppt_w"/>
                                          </p:val>
                                        </p:tav>
                                      </p:tavLst>
                                    </p:anim>
                                    <p:anim calcmode="lin" valueType="num">
                                      <p:cBhvr>
                                        <p:cTn id="85" dur="500" fill="hold"/>
                                        <p:tgtEl>
                                          <p:spTgt spid="77"/>
                                        </p:tgtEl>
                                        <p:attrNameLst>
                                          <p:attrName>ppt_h</p:attrName>
                                        </p:attrNameLst>
                                      </p:cBhvr>
                                      <p:tavLst>
                                        <p:tav tm="0">
                                          <p:val>
                                            <p:fltVal val="0"/>
                                          </p:val>
                                        </p:tav>
                                        <p:tav tm="100000">
                                          <p:val>
                                            <p:strVal val="#ppt_h"/>
                                          </p:val>
                                        </p:tav>
                                      </p:tavLst>
                                    </p:anim>
                                    <p:animEffect transition="in" filter="fade">
                                      <p:cBhvr>
                                        <p:cTn id="8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8" grpId="0" animBg="1"/>
      <p:bldP spid="77" grpId="0" animBg="1"/>
      <p:bldP spid="2" grpId="0" animBg="1"/>
      <p:bldP spid="9" grpId="0" animBg="1"/>
      <p:bldP spid="19" grpId="0" animBg="1"/>
      <p:bldP spid="29" grpId="0" animBg="1"/>
      <p:bldP spid="30" grpId="0" animBg="1"/>
      <p:bldP spid="33" grpId="0" animBg="1"/>
      <p:bldP spid="34" grpId="0" animBg="1"/>
      <p:bldP spid="13" grpId="0" animBg="1"/>
      <p:bldP spid="3"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ube 4">
            <a:extLst>
              <a:ext uri="{FF2B5EF4-FFF2-40B4-BE49-F238E27FC236}">
                <a16:creationId xmlns:a16="http://schemas.microsoft.com/office/drawing/2014/main" xmlns="" id="{5346FAA7-79D3-4766-A9E5-882786A96C1D}"/>
              </a:ext>
            </a:extLst>
          </p:cNvPr>
          <p:cNvSpPr/>
          <p:nvPr/>
        </p:nvSpPr>
        <p:spPr>
          <a:xfrm>
            <a:off x="9675600" y="3400777"/>
            <a:ext cx="2160000" cy="720000"/>
          </a:xfrm>
          <a:prstGeom prst="cube">
            <a:avLst>
              <a:gd name="adj" fmla="val 17841"/>
            </a:avLst>
          </a:prstGeom>
          <a:gradFill flip="none" rotWithShape="1">
            <a:gsLst>
              <a:gs pos="0">
                <a:schemeClr val="bg1"/>
              </a:gs>
              <a:gs pos="81000">
                <a:srgbClr val="F7D693"/>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rgbClr val="0070C0"/>
                </a:solidFill>
                <a:cs typeface="B Titr" panose="00000700000000000000" pitchFamily="2" charset="-78"/>
              </a:rPr>
              <a:t>5-مصدر مرّه وهیئت</a:t>
            </a:r>
          </a:p>
        </p:txBody>
      </p:sp>
      <p:sp>
        <p:nvSpPr>
          <p:cNvPr id="2" name="Oval 1"/>
          <p:cNvSpPr/>
          <p:nvPr/>
        </p:nvSpPr>
        <p:spPr>
          <a:xfrm>
            <a:off x="9364976" y="1291453"/>
            <a:ext cx="1404000" cy="1404000"/>
          </a:xfrm>
          <a:prstGeom prst="ellipse">
            <a:avLst/>
          </a:prstGeom>
          <a:solidFill>
            <a:schemeClr val="accent2">
              <a:lumMod val="20000"/>
              <a:lumOff val="80000"/>
            </a:schemeClr>
          </a:solidFill>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rtlCol="1" anchor="ctr"/>
          <a:lstStyle/>
          <a:p>
            <a:pPr algn="ctr"/>
            <a:r>
              <a:rPr lang="fa-IR" sz="2600" dirty="0">
                <a:solidFill>
                  <a:prstClr val="black"/>
                </a:solidFill>
                <a:cs typeface="B Titr" panose="00000700000000000000" pitchFamily="2" charset="-78"/>
              </a:rPr>
              <a:t>1-مرّه</a:t>
            </a:r>
          </a:p>
        </p:txBody>
      </p:sp>
      <p:cxnSp>
        <p:nvCxnSpPr>
          <p:cNvPr id="4" name="Straight Arrow Connector 3"/>
          <p:cNvCxnSpPr>
            <a:stCxn id="2" idx="2"/>
          </p:cNvCxnSpPr>
          <p:nvPr/>
        </p:nvCxnSpPr>
        <p:spPr>
          <a:xfrm flipH="1" flipV="1">
            <a:off x="8481392" y="1146249"/>
            <a:ext cx="883584" cy="847204"/>
          </a:xfrm>
          <a:prstGeom prst="straightConnector1">
            <a:avLst/>
          </a:prstGeom>
          <a:ln w="57150">
            <a:prstDash val="sysDot"/>
            <a:tailEnd type="arrow"/>
          </a:ln>
        </p:spPr>
        <p:style>
          <a:lnRef idx="3">
            <a:schemeClr val="accent4"/>
          </a:lnRef>
          <a:fillRef idx="0">
            <a:schemeClr val="accent4"/>
          </a:fillRef>
          <a:effectRef idx="2">
            <a:schemeClr val="accent4"/>
          </a:effectRef>
          <a:fontRef idx="minor">
            <a:schemeClr val="tx1"/>
          </a:fontRef>
        </p:style>
      </p:cxnSp>
      <p:cxnSp>
        <p:nvCxnSpPr>
          <p:cNvPr id="14" name="Straight Arrow Connector 13"/>
          <p:cNvCxnSpPr/>
          <p:nvPr/>
        </p:nvCxnSpPr>
        <p:spPr>
          <a:xfrm flipH="1" flipV="1">
            <a:off x="10557164" y="2468890"/>
            <a:ext cx="211812" cy="931887"/>
          </a:xfrm>
          <a:prstGeom prst="straightConnector1">
            <a:avLst/>
          </a:prstGeom>
          <a:ln w="57150">
            <a:prstDash val="sysDot"/>
            <a:tailEnd type="arrow"/>
          </a:ln>
        </p:spPr>
        <p:style>
          <a:lnRef idx="3">
            <a:schemeClr val="accent4"/>
          </a:lnRef>
          <a:fillRef idx="0">
            <a:schemeClr val="accent4"/>
          </a:fillRef>
          <a:effectRef idx="2">
            <a:schemeClr val="accent4"/>
          </a:effectRef>
          <a:fontRef idx="minor">
            <a:schemeClr val="tx1"/>
          </a:fontRef>
        </p:style>
      </p:cxnSp>
      <p:sp>
        <p:nvSpPr>
          <p:cNvPr id="9" name="Flowchart: Preparation 8"/>
          <p:cNvSpPr/>
          <p:nvPr/>
        </p:nvSpPr>
        <p:spPr>
          <a:xfrm>
            <a:off x="1422060" y="507856"/>
            <a:ext cx="5933939" cy="1340541"/>
          </a:xfrm>
          <a:prstGeom prst="flowChartPreparation">
            <a:avLst/>
          </a:prstGeom>
          <a:gradFill>
            <a:gsLst>
              <a:gs pos="0">
                <a:srgbClr val="B7ED6F"/>
              </a:gs>
              <a:gs pos="100000">
                <a:schemeClr val="accent4">
                  <a:tint val="84000"/>
                </a:schemeClr>
              </a:gs>
            </a:gsLst>
          </a:gradFill>
        </p:spPr>
        <p:style>
          <a:lnRef idx="1">
            <a:schemeClr val="accent4"/>
          </a:lnRef>
          <a:fillRef idx="2">
            <a:schemeClr val="accent4"/>
          </a:fillRef>
          <a:effectRef idx="1">
            <a:schemeClr val="accent4"/>
          </a:effectRef>
          <a:fontRef idx="minor">
            <a:schemeClr val="dk1"/>
          </a:fontRef>
        </p:style>
        <p:txBody>
          <a:bodyPr rtlCol="1" anchor="ctr"/>
          <a:lstStyle/>
          <a:p>
            <a:pPr algn="r" rtl="1"/>
            <a:r>
              <a:rPr lang="fa-IR" sz="2800" b="1" dirty="0">
                <a:solidFill>
                  <a:prstClr val="black"/>
                </a:solidFill>
                <a:cs typeface="B Badr" panose="00000400000000000000" pitchFamily="2" charset="-78"/>
              </a:rPr>
              <a:t>مصدری است که :براي بيان يكبار اتفاق افتادنِ فعل يا حالت، مورد استفاده قرار مي گيرد</a:t>
            </a:r>
            <a:r>
              <a:rPr lang="fa-IR" sz="2800" dirty="0">
                <a:solidFill>
                  <a:prstClr val="black"/>
                </a:solidFill>
                <a:cs typeface="B Badr" panose="00000400000000000000" pitchFamily="2" charset="-78"/>
              </a:rPr>
              <a:t> </a:t>
            </a:r>
          </a:p>
        </p:txBody>
      </p:sp>
      <p:sp>
        <p:nvSpPr>
          <p:cNvPr id="30" name="Rounded Rectangle 29"/>
          <p:cNvSpPr/>
          <p:nvPr/>
        </p:nvSpPr>
        <p:spPr>
          <a:xfrm>
            <a:off x="4096167" y="1925510"/>
            <a:ext cx="1592137" cy="466267"/>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000" dirty="0">
                <a:solidFill>
                  <a:srgbClr val="C00000"/>
                </a:solidFill>
                <a:cs typeface="B Titr" panose="00000700000000000000" pitchFamily="2" charset="-78"/>
              </a:rPr>
              <a:t>از ثلاثی مجرد</a:t>
            </a:r>
          </a:p>
        </p:txBody>
      </p:sp>
      <p:cxnSp>
        <p:nvCxnSpPr>
          <p:cNvPr id="23" name="Straight Arrow Connector 22"/>
          <p:cNvCxnSpPr>
            <a:endCxn id="31" idx="3"/>
          </p:cNvCxnSpPr>
          <p:nvPr/>
        </p:nvCxnSpPr>
        <p:spPr>
          <a:xfrm flipH="1">
            <a:off x="8481392" y="1989518"/>
            <a:ext cx="883585" cy="1822559"/>
          </a:xfrm>
          <a:prstGeom prst="straightConnector1">
            <a:avLst/>
          </a:prstGeom>
          <a:ln w="57150">
            <a:prstDash val="sysDot"/>
            <a:tailEnd type="arrow"/>
          </a:ln>
        </p:spPr>
        <p:style>
          <a:lnRef idx="3">
            <a:schemeClr val="accent4"/>
          </a:lnRef>
          <a:fillRef idx="0">
            <a:schemeClr val="accent4"/>
          </a:fillRef>
          <a:effectRef idx="2">
            <a:schemeClr val="accent4"/>
          </a:effectRef>
          <a:fontRef idx="minor">
            <a:schemeClr val="tx1"/>
          </a:fontRef>
        </p:style>
      </p:cxnSp>
      <p:sp>
        <p:nvSpPr>
          <p:cNvPr id="15" name="Rounded Rectangle 14"/>
          <p:cNvSpPr/>
          <p:nvPr/>
        </p:nvSpPr>
        <p:spPr>
          <a:xfrm>
            <a:off x="7356001" y="775603"/>
            <a:ext cx="1125391" cy="629014"/>
          </a:xfrm>
          <a:prstGeom prst="roundRect">
            <a:avLst/>
          </a:prstGeom>
          <a:gradFill flip="none" rotWithShape="1">
            <a:gsLst>
              <a:gs pos="0">
                <a:srgbClr val="8BE1FF"/>
              </a:gs>
              <a:gs pos="100000">
                <a:schemeClr val="accent4">
                  <a:tint val="84000"/>
                </a:schemeClr>
              </a:gs>
            </a:gsLst>
            <a:lin ang="10800000" scaled="1"/>
            <a:tileRect/>
          </a:gradFill>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2400" dirty="0">
                <a:solidFill>
                  <a:prstClr val="black"/>
                </a:solidFill>
                <a:cs typeface="B Titr" panose="00000700000000000000" pitchFamily="2" charset="-78"/>
              </a:rPr>
              <a:t>تعریف</a:t>
            </a:r>
          </a:p>
        </p:txBody>
      </p:sp>
      <p:sp>
        <p:nvSpPr>
          <p:cNvPr id="31" name="Rounded Rectangle 30"/>
          <p:cNvSpPr/>
          <p:nvPr/>
        </p:nvSpPr>
        <p:spPr>
          <a:xfrm>
            <a:off x="7356001" y="3497570"/>
            <a:ext cx="1125391" cy="629014"/>
          </a:xfrm>
          <a:prstGeom prst="roundRect">
            <a:avLst/>
          </a:prstGeom>
          <a:gradFill flip="none" rotWithShape="1">
            <a:gsLst>
              <a:gs pos="0">
                <a:srgbClr val="8BE1FF"/>
              </a:gs>
              <a:gs pos="100000">
                <a:schemeClr val="accent4">
                  <a:tint val="84000"/>
                </a:schemeClr>
              </a:gs>
            </a:gsLst>
            <a:lin ang="10800000" scaled="1"/>
            <a:tileRect/>
          </a:gradFill>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2400" dirty="0">
                <a:solidFill>
                  <a:prstClr val="black"/>
                </a:solidFill>
                <a:cs typeface="B Titr" panose="00000700000000000000" pitchFamily="2" charset="-78"/>
              </a:rPr>
              <a:t>ساخت</a:t>
            </a:r>
          </a:p>
        </p:txBody>
      </p:sp>
      <p:cxnSp>
        <p:nvCxnSpPr>
          <p:cNvPr id="32" name="Straight Arrow Connector 31"/>
          <p:cNvCxnSpPr>
            <a:stCxn id="31" idx="1"/>
            <a:endCxn id="37" idx="3"/>
          </p:cNvCxnSpPr>
          <p:nvPr/>
        </p:nvCxnSpPr>
        <p:spPr>
          <a:xfrm flipH="1">
            <a:off x="5688304" y="3812078"/>
            <a:ext cx="1667697" cy="1157777"/>
          </a:xfrm>
          <a:prstGeom prst="straightConnector1">
            <a:avLst/>
          </a:prstGeom>
          <a:ln w="57150">
            <a:prstDash val="sysDot"/>
            <a:tailEnd type="arrow"/>
          </a:ln>
        </p:spPr>
        <p:style>
          <a:lnRef idx="3">
            <a:schemeClr val="accent4"/>
          </a:lnRef>
          <a:fillRef idx="0">
            <a:schemeClr val="accent4"/>
          </a:fillRef>
          <a:effectRef idx="2">
            <a:schemeClr val="accent4"/>
          </a:effectRef>
          <a:fontRef idx="minor">
            <a:schemeClr val="tx1"/>
          </a:fontRef>
        </p:style>
      </p:cxnSp>
      <p:cxnSp>
        <p:nvCxnSpPr>
          <p:cNvPr id="35" name="Straight Arrow Connector 34"/>
          <p:cNvCxnSpPr>
            <a:stCxn id="31" idx="1"/>
            <a:endCxn id="30" idx="3"/>
          </p:cNvCxnSpPr>
          <p:nvPr/>
        </p:nvCxnSpPr>
        <p:spPr>
          <a:xfrm flipH="1" flipV="1">
            <a:off x="5688304" y="2158643"/>
            <a:ext cx="1667697" cy="1653434"/>
          </a:xfrm>
          <a:prstGeom prst="straightConnector1">
            <a:avLst/>
          </a:prstGeom>
          <a:ln w="57150">
            <a:prstDash val="sysDot"/>
            <a:tailEnd type="arrow"/>
          </a:ln>
        </p:spPr>
        <p:style>
          <a:lnRef idx="3">
            <a:schemeClr val="accent4"/>
          </a:lnRef>
          <a:fillRef idx="0">
            <a:schemeClr val="accent4"/>
          </a:fillRef>
          <a:effectRef idx="2">
            <a:schemeClr val="accent4"/>
          </a:effectRef>
          <a:fontRef idx="minor">
            <a:schemeClr val="tx1"/>
          </a:fontRef>
        </p:style>
      </p:cxnSp>
      <p:sp>
        <p:nvSpPr>
          <p:cNvPr id="37" name="Rounded Rectangle 36"/>
          <p:cNvSpPr/>
          <p:nvPr/>
        </p:nvSpPr>
        <p:spPr>
          <a:xfrm>
            <a:off x="4096167" y="4736721"/>
            <a:ext cx="1592137" cy="466267"/>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1600" dirty="0">
                <a:solidFill>
                  <a:srgbClr val="C00000"/>
                </a:solidFill>
                <a:cs typeface="B Titr" panose="00000700000000000000" pitchFamily="2" charset="-78"/>
              </a:rPr>
              <a:t>از </a:t>
            </a:r>
            <a:r>
              <a:rPr lang="fa-IR" dirty="0">
                <a:solidFill>
                  <a:srgbClr val="C00000"/>
                </a:solidFill>
                <a:cs typeface="B Titr" panose="00000700000000000000" pitchFamily="2" charset="-78"/>
              </a:rPr>
              <a:t>غیر ثلاثی </a:t>
            </a:r>
            <a:r>
              <a:rPr lang="fa-IR" sz="1600" dirty="0">
                <a:solidFill>
                  <a:srgbClr val="C00000"/>
                </a:solidFill>
                <a:cs typeface="B Titr" panose="00000700000000000000" pitchFamily="2" charset="-78"/>
              </a:rPr>
              <a:t>مجرد</a:t>
            </a:r>
          </a:p>
        </p:txBody>
      </p:sp>
      <p:sp>
        <p:nvSpPr>
          <p:cNvPr id="38" name="Left Arrow 37"/>
          <p:cNvSpPr/>
          <p:nvPr/>
        </p:nvSpPr>
        <p:spPr>
          <a:xfrm rot="16200000">
            <a:off x="4676885" y="2330484"/>
            <a:ext cx="430696" cy="707508"/>
          </a:xfrm>
          <a:prstGeom prst="leftArrow">
            <a:avLst/>
          </a:prstGeom>
          <a:noFill/>
          <a:ln>
            <a:solidFill>
              <a:srgbClr val="002060"/>
            </a:solidFill>
          </a:ln>
        </p:spPr>
        <p:style>
          <a:lnRef idx="3">
            <a:schemeClr val="lt1"/>
          </a:lnRef>
          <a:fillRef idx="1">
            <a:schemeClr val="accent5"/>
          </a:fillRef>
          <a:effectRef idx="1">
            <a:schemeClr val="accent5"/>
          </a:effectRef>
          <a:fontRef idx="minor">
            <a:schemeClr val="lt1"/>
          </a:fontRef>
        </p:style>
        <p:txBody>
          <a:bodyPr rtlCol="1" anchor="ctr"/>
          <a:lstStyle/>
          <a:p>
            <a:pPr algn="ctr"/>
            <a:endParaRPr lang="fa-IR">
              <a:solidFill>
                <a:prstClr val="white"/>
              </a:solidFill>
            </a:endParaRPr>
          </a:p>
        </p:txBody>
      </p:sp>
      <p:sp>
        <p:nvSpPr>
          <p:cNvPr id="40" name="Left Arrow 39"/>
          <p:cNvSpPr/>
          <p:nvPr/>
        </p:nvSpPr>
        <p:spPr>
          <a:xfrm rot="16200000">
            <a:off x="4676885" y="5141593"/>
            <a:ext cx="430696" cy="707508"/>
          </a:xfrm>
          <a:prstGeom prst="leftArrow">
            <a:avLst/>
          </a:prstGeom>
          <a:noFill/>
          <a:ln>
            <a:solidFill>
              <a:srgbClr val="002060"/>
            </a:solidFill>
          </a:ln>
        </p:spPr>
        <p:style>
          <a:lnRef idx="3">
            <a:schemeClr val="lt1"/>
          </a:lnRef>
          <a:fillRef idx="1">
            <a:schemeClr val="accent5"/>
          </a:fillRef>
          <a:effectRef idx="1">
            <a:schemeClr val="accent5"/>
          </a:effectRef>
          <a:fontRef idx="minor">
            <a:schemeClr val="lt1"/>
          </a:fontRef>
        </p:style>
        <p:txBody>
          <a:bodyPr rtlCol="1" anchor="ctr"/>
          <a:lstStyle/>
          <a:p>
            <a:pPr algn="ctr"/>
            <a:endParaRPr lang="fa-IR">
              <a:solidFill>
                <a:prstClr val="white"/>
              </a:solidFill>
            </a:endParaRPr>
          </a:p>
        </p:txBody>
      </p:sp>
      <p:sp>
        <p:nvSpPr>
          <p:cNvPr id="39" name="Rounded Rectangle 38"/>
          <p:cNvSpPr/>
          <p:nvPr/>
        </p:nvSpPr>
        <p:spPr>
          <a:xfrm>
            <a:off x="2064548" y="2996730"/>
            <a:ext cx="4356000" cy="1044000"/>
          </a:xfrm>
          <a:prstGeom prst="roundRect">
            <a:avLst/>
          </a:prstGeom>
          <a:gradFill>
            <a:gsLst>
              <a:gs pos="0">
                <a:schemeClr val="bg1"/>
              </a:gs>
              <a:gs pos="100000">
                <a:schemeClr val="accent2">
                  <a:tint val="84000"/>
                </a:schemeClr>
              </a:gs>
            </a:gsLst>
          </a:gradFill>
        </p:spPr>
        <p:style>
          <a:lnRef idx="1">
            <a:schemeClr val="accent2"/>
          </a:lnRef>
          <a:fillRef idx="2">
            <a:schemeClr val="accent2"/>
          </a:fillRef>
          <a:effectRef idx="1">
            <a:schemeClr val="accent2"/>
          </a:effectRef>
          <a:fontRef idx="minor">
            <a:schemeClr val="dk1"/>
          </a:fontRef>
        </p:style>
        <p:txBody>
          <a:bodyPr rtlCol="1" anchor="ctr"/>
          <a:lstStyle/>
          <a:p>
            <a:pPr algn="r" rtl="1"/>
            <a:r>
              <a:rPr lang="fa-IR" sz="2800" dirty="0">
                <a:solidFill>
                  <a:prstClr val="black"/>
                </a:solidFill>
                <a:cs typeface="B Badr" panose="00000400000000000000" pitchFamily="2" charset="-78"/>
              </a:rPr>
              <a:t>بر وزن  </a:t>
            </a:r>
            <a:r>
              <a:rPr lang="fa-IR" sz="2800" dirty="0">
                <a:solidFill>
                  <a:srgbClr val="C00000"/>
                </a:solidFill>
                <a:cs typeface="B Badr" panose="00000400000000000000" pitchFamily="2" charset="-78"/>
              </a:rPr>
              <a:t>فَعلَۀ</a:t>
            </a:r>
            <a:r>
              <a:rPr lang="fa-IR" sz="2800" dirty="0">
                <a:solidFill>
                  <a:prstClr val="black"/>
                </a:solidFill>
                <a:cs typeface="B Badr" panose="00000400000000000000" pitchFamily="2" charset="-78"/>
              </a:rPr>
              <a:t>  مانند : ضَربَۀ (یکبار زدن)</a:t>
            </a:r>
          </a:p>
        </p:txBody>
      </p:sp>
      <p:sp>
        <p:nvSpPr>
          <p:cNvPr id="42" name="Rounded Rectangle 41"/>
          <p:cNvSpPr/>
          <p:nvPr/>
        </p:nvSpPr>
        <p:spPr>
          <a:xfrm>
            <a:off x="2064547" y="5794651"/>
            <a:ext cx="4356000" cy="1044000"/>
          </a:xfrm>
          <a:prstGeom prst="roundRect">
            <a:avLst/>
          </a:prstGeom>
          <a:gradFill>
            <a:gsLst>
              <a:gs pos="0">
                <a:schemeClr val="bg1"/>
              </a:gs>
              <a:gs pos="100000">
                <a:schemeClr val="accent2">
                  <a:tint val="84000"/>
                </a:schemeClr>
              </a:gs>
            </a:gsLst>
          </a:gradFill>
        </p:spPr>
        <p:style>
          <a:lnRef idx="1">
            <a:schemeClr val="accent2"/>
          </a:lnRef>
          <a:fillRef idx="2">
            <a:schemeClr val="accent2"/>
          </a:fillRef>
          <a:effectRef idx="1">
            <a:schemeClr val="accent2"/>
          </a:effectRef>
          <a:fontRef idx="minor">
            <a:schemeClr val="dk1"/>
          </a:fontRef>
        </p:style>
        <p:txBody>
          <a:bodyPr rtlCol="1" anchor="ctr"/>
          <a:lstStyle/>
          <a:p>
            <a:pPr algn="r" rtl="1"/>
            <a:r>
              <a:rPr lang="fa-IR" sz="2800" b="1" dirty="0">
                <a:solidFill>
                  <a:srgbClr val="C00000"/>
                </a:solidFill>
                <a:cs typeface="B Badr" panose="00000400000000000000" pitchFamily="2" charset="-78"/>
              </a:rPr>
              <a:t>مصدر اصلی  + ۀ  </a:t>
            </a:r>
            <a:r>
              <a:rPr lang="fa-IR" sz="2000" dirty="0">
                <a:solidFill>
                  <a:prstClr val="black"/>
                </a:solidFill>
                <a:cs typeface="B Badr" panose="00000400000000000000" pitchFamily="2" charset="-78"/>
              </a:rPr>
              <a:t>. مانند : </a:t>
            </a:r>
            <a:r>
              <a:rPr lang="fa-IR" sz="3200" b="1" dirty="0" smtClean="0">
                <a:solidFill>
                  <a:prstClr val="black"/>
                </a:solidFill>
                <a:cs typeface="B Badr" panose="00000400000000000000" pitchFamily="2" charset="-78"/>
              </a:rPr>
              <a:t>اِکرام</a:t>
            </a:r>
            <a:r>
              <a:rPr lang="fa-IR" sz="2000" dirty="0" smtClean="0">
                <a:solidFill>
                  <a:prstClr val="black"/>
                </a:solidFill>
                <a:cs typeface="B Badr" panose="00000400000000000000" pitchFamily="2" charset="-78"/>
              </a:rPr>
              <a:t>(مصدر </a:t>
            </a:r>
            <a:r>
              <a:rPr lang="fa-IR" sz="2000" dirty="0">
                <a:solidFill>
                  <a:prstClr val="black"/>
                </a:solidFill>
                <a:cs typeface="B Badr" panose="00000400000000000000" pitchFamily="2" charset="-78"/>
              </a:rPr>
              <a:t>باب </a:t>
            </a:r>
            <a:r>
              <a:rPr lang="fa-IR" sz="2400" dirty="0">
                <a:solidFill>
                  <a:prstClr val="black"/>
                </a:solidFill>
                <a:cs typeface="B Badr" panose="00000400000000000000" pitchFamily="2" charset="-78"/>
              </a:rPr>
              <a:t>افعال)+ۀ </a:t>
            </a:r>
            <a:r>
              <a:rPr lang="fa-IR" sz="2000" dirty="0">
                <a:solidFill>
                  <a:prstClr val="black"/>
                </a:solidFill>
                <a:cs typeface="B Badr" panose="00000400000000000000" pitchFamily="2" charset="-78"/>
              </a:rPr>
              <a:t>=</a:t>
            </a:r>
            <a:r>
              <a:rPr lang="fa-IR" sz="2800" b="1" dirty="0">
                <a:solidFill>
                  <a:prstClr val="black"/>
                </a:solidFill>
                <a:cs typeface="B Badr" panose="00000400000000000000" pitchFamily="2" charset="-78"/>
              </a:rPr>
              <a:t>اِکرامَۀ(یکبار اکرام کردن)</a:t>
            </a:r>
          </a:p>
        </p:txBody>
      </p:sp>
      <p:sp>
        <p:nvSpPr>
          <p:cNvPr id="36" name="Rectangle: Rounded Corners 15">
            <a:extLst>
              <a:ext uri="{FF2B5EF4-FFF2-40B4-BE49-F238E27FC236}">
                <a16:creationId xmlns:a16="http://schemas.microsoft.com/office/drawing/2014/main" xmlns="" id="{5E4AE598-4F05-459F-A2DC-008061F54449}"/>
              </a:ext>
            </a:extLst>
          </p:cNvPr>
          <p:cNvSpPr/>
          <p:nvPr/>
        </p:nvSpPr>
        <p:spPr>
          <a:xfrm>
            <a:off x="4836000" y="17485"/>
            <a:ext cx="2520000" cy="540000"/>
          </a:xfrm>
          <a:prstGeom prst="roundRect">
            <a:avLst/>
          </a:prstGeom>
          <a:solidFill>
            <a:schemeClr val="accent2">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b="1" dirty="0">
                <a:solidFill>
                  <a:prstClr val="black"/>
                </a:solidFill>
                <a:latin typeface="Microsoft Uighur" panose="02000000000000000000" pitchFamily="2" charset="-78"/>
                <a:cs typeface="B Badr" panose="00000400000000000000" pitchFamily="2" charset="-78"/>
              </a:rPr>
              <a:t>المصدر وغیرُالمصدر</a:t>
            </a:r>
            <a:endParaRPr lang="fa-IR" sz="2400" b="1" dirty="0">
              <a:solidFill>
                <a:prstClr val="black"/>
              </a:solidFill>
              <a:cs typeface="B Badr" panose="00000400000000000000" pitchFamily="2" charset="-78"/>
            </a:endParaRPr>
          </a:p>
        </p:txBody>
      </p:sp>
      <p:sp>
        <p:nvSpPr>
          <p:cNvPr id="41" name="Hexagon 40">
            <a:extLst>
              <a:ext uri="{FF2B5EF4-FFF2-40B4-BE49-F238E27FC236}">
                <a16:creationId xmlns:a16="http://schemas.microsoft.com/office/drawing/2014/main" xmlns="" id="{46FEB428-577C-42CD-B551-44FC78FF7209}"/>
              </a:ext>
            </a:extLst>
          </p:cNvPr>
          <p:cNvSpPr/>
          <p:nvPr/>
        </p:nvSpPr>
        <p:spPr>
          <a:xfrm>
            <a:off x="8973164" y="32842"/>
            <a:ext cx="1584000" cy="540000"/>
          </a:xfrm>
          <a:prstGeom prst="hexagon">
            <a:avLst/>
          </a:prstGeom>
          <a:noFill/>
          <a:ln w="57150">
            <a:solidFill>
              <a:schemeClr val="accent5"/>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b="1" dirty="0">
                <a:solidFill>
                  <a:srgbClr val="0070C0"/>
                </a:solidFill>
                <a:cs typeface="B Titr" panose="00000700000000000000" pitchFamily="2" charset="-78"/>
              </a:rPr>
              <a:t>المحث الاوّل</a:t>
            </a:r>
          </a:p>
        </p:txBody>
      </p:sp>
    </p:spTree>
    <p:extLst>
      <p:ext uri="{BB962C8B-B14F-4D97-AF65-F5344CB8AC3E}">
        <p14:creationId xmlns:p14="http://schemas.microsoft.com/office/powerpoint/2010/main" val="221633115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ou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circle(out)">
                                      <p:cBhvr>
                                        <p:cTn id="44" dur="25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right)">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barn(outVertical)">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25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37" fill="hold" grpId="0"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barn(outVertical)">
                                      <p:cBhvr>
                                        <p:cTn id="64" dur="500"/>
                                        <p:tgtEl>
                                          <p:spTgt spid="3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up)">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37"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barn(outVertical)">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250"/>
                                        <p:tgtEl>
                                          <p:spTgt spid="40"/>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37" fill="hold" grpId="0" nodeType="click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barn(outVertical)">
                                      <p:cBhvr>
                                        <p:cTn id="8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animBg="1"/>
      <p:bldP spid="30" grpId="0" animBg="1"/>
      <p:bldP spid="15" grpId="0" animBg="1"/>
      <p:bldP spid="31" grpId="0" animBg="1"/>
      <p:bldP spid="37" grpId="0" animBg="1"/>
      <p:bldP spid="38" grpId="0" animBg="1"/>
      <p:bldP spid="40" grpId="0" animBg="1"/>
      <p:bldP spid="39" grpId="0" animBg="1"/>
      <p:bldP spid="42"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ube 4">
            <a:extLst>
              <a:ext uri="{FF2B5EF4-FFF2-40B4-BE49-F238E27FC236}">
                <a16:creationId xmlns:a16="http://schemas.microsoft.com/office/drawing/2014/main" xmlns="" id="{5346FAA7-79D3-4766-A9E5-882786A96C1D}"/>
              </a:ext>
            </a:extLst>
          </p:cNvPr>
          <p:cNvSpPr/>
          <p:nvPr/>
        </p:nvSpPr>
        <p:spPr>
          <a:xfrm>
            <a:off x="9922213" y="1815960"/>
            <a:ext cx="2230877" cy="720000"/>
          </a:xfrm>
          <a:prstGeom prst="cube">
            <a:avLst>
              <a:gd name="adj" fmla="val 17841"/>
            </a:avLst>
          </a:prstGeom>
          <a:gradFill flip="none" rotWithShape="1">
            <a:gsLst>
              <a:gs pos="0">
                <a:srgbClr val="8BE1FF"/>
              </a:gs>
              <a:gs pos="100000">
                <a:srgbClr val="FCC78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rgbClr val="0070C0"/>
                </a:solidFill>
                <a:cs typeface="B Titr" panose="00000700000000000000" pitchFamily="2" charset="-78"/>
              </a:rPr>
              <a:t>5-مصدر مرّه وهیئت</a:t>
            </a:r>
          </a:p>
        </p:txBody>
      </p:sp>
      <p:cxnSp>
        <p:nvCxnSpPr>
          <p:cNvPr id="43" name="Straight Arrow Connector 42"/>
          <p:cNvCxnSpPr>
            <a:stCxn id="5" idx="2"/>
            <a:endCxn id="45" idx="0"/>
          </p:cNvCxnSpPr>
          <p:nvPr/>
        </p:nvCxnSpPr>
        <p:spPr>
          <a:xfrm flipH="1">
            <a:off x="9838726" y="2240188"/>
            <a:ext cx="83487" cy="801458"/>
          </a:xfrm>
          <a:prstGeom prst="straightConnector1">
            <a:avLst/>
          </a:prstGeom>
          <a:ln w="57150">
            <a:solidFill>
              <a:schemeClr val="accent4">
                <a:lumMod val="50000"/>
              </a:schemeClr>
            </a:solidFill>
            <a:prstDash val="sysDot"/>
            <a:tailEnd type="arrow"/>
          </a:ln>
        </p:spPr>
        <p:style>
          <a:lnRef idx="1">
            <a:schemeClr val="accent4"/>
          </a:lnRef>
          <a:fillRef idx="0">
            <a:schemeClr val="accent4"/>
          </a:fillRef>
          <a:effectRef idx="0">
            <a:schemeClr val="accent4"/>
          </a:effectRef>
          <a:fontRef idx="minor">
            <a:schemeClr val="tx1"/>
          </a:fontRef>
        </p:style>
      </p:cxnSp>
      <p:sp>
        <p:nvSpPr>
          <p:cNvPr id="45" name="Oval 44"/>
          <p:cNvSpPr/>
          <p:nvPr/>
        </p:nvSpPr>
        <p:spPr>
          <a:xfrm>
            <a:off x="9136726" y="3041646"/>
            <a:ext cx="1404000" cy="1404000"/>
          </a:xfrm>
          <a:prstGeom prst="ellipse">
            <a:avLst/>
          </a:prstGeom>
          <a:solidFill>
            <a:schemeClr val="accent2">
              <a:lumMod val="20000"/>
              <a:lumOff val="80000"/>
            </a:schemeClr>
          </a:solidFill>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rtlCol="1" anchor="ctr"/>
          <a:lstStyle/>
          <a:p>
            <a:pPr algn="ctr"/>
            <a:r>
              <a:rPr lang="fa-IR" sz="2000" dirty="0">
                <a:solidFill>
                  <a:prstClr val="black"/>
                </a:solidFill>
                <a:cs typeface="B Titr" panose="00000700000000000000" pitchFamily="2" charset="-78"/>
              </a:rPr>
              <a:t>2-هیئت</a:t>
            </a:r>
          </a:p>
        </p:txBody>
      </p:sp>
      <p:sp>
        <p:nvSpPr>
          <p:cNvPr id="54" name="Left Arrow 53"/>
          <p:cNvSpPr/>
          <p:nvPr/>
        </p:nvSpPr>
        <p:spPr>
          <a:xfrm>
            <a:off x="4793030" y="3168438"/>
            <a:ext cx="430696" cy="707508"/>
          </a:xfrm>
          <a:prstGeom prst="leftArrow">
            <a:avLst/>
          </a:prstGeom>
          <a:noFill/>
          <a:ln w="38100">
            <a:solidFill>
              <a:srgbClr val="002060"/>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solidFill>
                <a:prstClr val="white"/>
              </a:solidFill>
            </a:endParaRPr>
          </a:p>
        </p:txBody>
      </p:sp>
      <p:sp>
        <p:nvSpPr>
          <p:cNvPr id="55" name="Left Arrow 54"/>
          <p:cNvSpPr/>
          <p:nvPr/>
        </p:nvSpPr>
        <p:spPr>
          <a:xfrm>
            <a:off x="4798336" y="5830901"/>
            <a:ext cx="430696" cy="707508"/>
          </a:xfrm>
          <a:prstGeom prst="leftArrow">
            <a:avLst/>
          </a:prstGeom>
          <a:noFill/>
          <a:ln w="38100">
            <a:solidFill>
              <a:srgbClr val="002060"/>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solidFill>
                <a:prstClr val="white"/>
              </a:solidFill>
            </a:endParaRPr>
          </a:p>
        </p:txBody>
      </p:sp>
      <p:cxnSp>
        <p:nvCxnSpPr>
          <p:cNvPr id="56" name="Straight Arrow Connector 55"/>
          <p:cNvCxnSpPr>
            <a:stCxn id="45" idx="2"/>
          </p:cNvCxnSpPr>
          <p:nvPr/>
        </p:nvCxnSpPr>
        <p:spPr>
          <a:xfrm flipH="1" flipV="1">
            <a:off x="8456960" y="2082214"/>
            <a:ext cx="679766" cy="1661432"/>
          </a:xfrm>
          <a:prstGeom prst="straightConnector1">
            <a:avLst/>
          </a:prstGeom>
          <a:ln w="57150">
            <a:solidFill>
              <a:schemeClr val="accent2">
                <a:lumMod val="50000"/>
              </a:schemeClr>
            </a:solidFill>
            <a:prstDash val="sysDot"/>
            <a:tailEnd type="arrow"/>
          </a:ln>
        </p:spPr>
        <p:style>
          <a:lnRef idx="2">
            <a:schemeClr val="accent2"/>
          </a:lnRef>
          <a:fillRef idx="0">
            <a:schemeClr val="accent2"/>
          </a:fillRef>
          <a:effectRef idx="1">
            <a:schemeClr val="accent2"/>
          </a:effectRef>
          <a:fontRef idx="minor">
            <a:schemeClr val="tx1"/>
          </a:fontRef>
        </p:style>
      </p:cxnSp>
      <p:sp>
        <p:nvSpPr>
          <p:cNvPr id="57" name="Rounded Rectangle 56"/>
          <p:cNvSpPr/>
          <p:nvPr/>
        </p:nvSpPr>
        <p:spPr>
          <a:xfrm>
            <a:off x="5269372" y="3122719"/>
            <a:ext cx="1592137" cy="792000"/>
          </a:xfrm>
          <a:prstGeom prst="roundRect">
            <a:avLst/>
          </a:prstGeom>
          <a:gradFill>
            <a:gsLst>
              <a:gs pos="0">
                <a:schemeClr val="accent4">
                  <a:tint val="60000"/>
                  <a:lumMod val="104000"/>
                </a:schemeClr>
              </a:gs>
              <a:gs pos="100000">
                <a:srgbClr val="4FD1FF"/>
              </a:gs>
            </a:gsLst>
          </a:gradFill>
        </p:spPr>
        <p:style>
          <a:lnRef idx="1">
            <a:schemeClr val="accent4"/>
          </a:lnRef>
          <a:fillRef idx="2">
            <a:schemeClr val="accent4"/>
          </a:fillRef>
          <a:effectRef idx="1">
            <a:schemeClr val="accent4"/>
          </a:effectRef>
          <a:fontRef idx="minor">
            <a:schemeClr val="dk1"/>
          </a:fontRef>
        </p:style>
        <p:txBody>
          <a:bodyPr rtlCol="1" anchor="ctr"/>
          <a:lstStyle/>
          <a:p>
            <a:pPr algn="r" rtl="1"/>
            <a:r>
              <a:rPr lang="fa-IR" sz="2000" dirty="0">
                <a:solidFill>
                  <a:srgbClr val="C00000"/>
                </a:solidFill>
                <a:cs typeface="B Titr" panose="00000700000000000000" pitchFamily="2" charset="-78"/>
              </a:rPr>
              <a:t>از ثلاثی مجرد</a:t>
            </a:r>
          </a:p>
        </p:txBody>
      </p:sp>
      <p:cxnSp>
        <p:nvCxnSpPr>
          <p:cNvPr id="58" name="Straight Arrow Connector 57"/>
          <p:cNvCxnSpPr/>
          <p:nvPr/>
        </p:nvCxnSpPr>
        <p:spPr>
          <a:xfrm flipH="1">
            <a:off x="8456959" y="3665660"/>
            <a:ext cx="655293" cy="1135173"/>
          </a:xfrm>
          <a:prstGeom prst="straightConnector1">
            <a:avLst/>
          </a:prstGeom>
          <a:ln w="57150">
            <a:solidFill>
              <a:schemeClr val="accent2">
                <a:lumMod val="50000"/>
              </a:schemeClr>
            </a:solidFill>
            <a:prstDash val="sysDot"/>
            <a:tailEnd type="arrow"/>
          </a:ln>
        </p:spPr>
        <p:style>
          <a:lnRef idx="2">
            <a:schemeClr val="accent2"/>
          </a:lnRef>
          <a:fillRef idx="0">
            <a:schemeClr val="accent2"/>
          </a:fillRef>
          <a:effectRef idx="1">
            <a:schemeClr val="accent2"/>
          </a:effectRef>
          <a:fontRef idx="minor">
            <a:schemeClr val="tx1"/>
          </a:fontRef>
        </p:style>
      </p:cxnSp>
      <p:sp>
        <p:nvSpPr>
          <p:cNvPr id="59" name="Rounded Rectangle 58"/>
          <p:cNvSpPr/>
          <p:nvPr/>
        </p:nvSpPr>
        <p:spPr>
          <a:xfrm>
            <a:off x="7331568" y="1503576"/>
            <a:ext cx="1125391" cy="629014"/>
          </a:xfrm>
          <a:prstGeom prst="roundRect">
            <a:avLst/>
          </a:prstGeom>
          <a:gradFill flip="none" rotWithShape="1">
            <a:gsLst>
              <a:gs pos="0">
                <a:srgbClr val="F0CA98"/>
              </a:gs>
              <a:gs pos="81000">
                <a:srgbClr val="B7ED6F"/>
              </a:gs>
            </a:gsLst>
            <a:lin ang="16200000" scaled="1"/>
            <a:tileRect/>
          </a:gradFill>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2400" dirty="0">
                <a:solidFill>
                  <a:prstClr val="black"/>
                </a:solidFill>
                <a:cs typeface="B Titr" panose="00000700000000000000" pitchFamily="2" charset="-78"/>
              </a:rPr>
              <a:t>تعریف</a:t>
            </a:r>
          </a:p>
        </p:txBody>
      </p:sp>
      <p:sp>
        <p:nvSpPr>
          <p:cNvPr id="60" name="Rounded Rectangle 59"/>
          <p:cNvSpPr/>
          <p:nvPr/>
        </p:nvSpPr>
        <p:spPr>
          <a:xfrm>
            <a:off x="7331569" y="4800833"/>
            <a:ext cx="1125391" cy="629014"/>
          </a:xfrm>
          <a:prstGeom prst="roundRect">
            <a:avLst/>
          </a:prstGeom>
          <a:gradFill flip="none" rotWithShape="1">
            <a:gsLst>
              <a:gs pos="0">
                <a:srgbClr val="F0CA98"/>
              </a:gs>
              <a:gs pos="81000">
                <a:srgbClr val="B7ED6F"/>
              </a:gs>
            </a:gsLst>
            <a:lin ang="16200000" scaled="1"/>
            <a:tileRect/>
          </a:gradFill>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2400" dirty="0">
                <a:solidFill>
                  <a:prstClr val="black"/>
                </a:solidFill>
                <a:cs typeface="B Titr" panose="00000700000000000000" pitchFamily="2" charset="-78"/>
              </a:rPr>
              <a:t>ساخت</a:t>
            </a:r>
          </a:p>
        </p:txBody>
      </p:sp>
      <p:cxnSp>
        <p:nvCxnSpPr>
          <p:cNvPr id="61" name="Straight Arrow Connector 60"/>
          <p:cNvCxnSpPr>
            <a:stCxn id="60" idx="1"/>
            <a:endCxn id="57" idx="3"/>
          </p:cNvCxnSpPr>
          <p:nvPr/>
        </p:nvCxnSpPr>
        <p:spPr>
          <a:xfrm flipH="1" flipV="1">
            <a:off x="6861509" y="3518719"/>
            <a:ext cx="470060" cy="1596621"/>
          </a:xfrm>
          <a:prstGeom prst="straightConnector1">
            <a:avLst/>
          </a:prstGeom>
          <a:ln w="57150">
            <a:solidFill>
              <a:schemeClr val="accent2">
                <a:lumMod val="50000"/>
              </a:schemeClr>
            </a:solidFill>
            <a:prstDash val="sysDot"/>
            <a:tailEnd type="arrow"/>
          </a:ln>
        </p:spPr>
        <p:style>
          <a:lnRef idx="2">
            <a:schemeClr val="accent2"/>
          </a:lnRef>
          <a:fillRef idx="0">
            <a:schemeClr val="accent2"/>
          </a:fillRef>
          <a:effectRef idx="1">
            <a:schemeClr val="accent2"/>
          </a:effectRef>
          <a:fontRef idx="minor">
            <a:schemeClr val="tx1"/>
          </a:fontRef>
        </p:style>
      </p:cxnSp>
      <p:cxnSp>
        <p:nvCxnSpPr>
          <p:cNvPr id="62" name="Straight Arrow Connector 61"/>
          <p:cNvCxnSpPr>
            <a:stCxn id="60" idx="1"/>
          </p:cNvCxnSpPr>
          <p:nvPr/>
        </p:nvCxnSpPr>
        <p:spPr>
          <a:xfrm flipH="1">
            <a:off x="6931158" y="5115341"/>
            <a:ext cx="400411" cy="1273941"/>
          </a:xfrm>
          <a:prstGeom prst="straightConnector1">
            <a:avLst/>
          </a:prstGeom>
          <a:ln w="57150">
            <a:solidFill>
              <a:schemeClr val="accent2">
                <a:lumMod val="50000"/>
              </a:schemeClr>
            </a:solidFill>
            <a:prstDash val="sysDot"/>
            <a:tailEnd type="arrow"/>
          </a:ln>
        </p:spPr>
        <p:style>
          <a:lnRef idx="2">
            <a:schemeClr val="accent2"/>
          </a:lnRef>
          <a:fillRef idx="0">
            <a:schemeClr val="accent2"/>
          </a:fillRef>
          <a:effectRef idx="1">
            <a:schemeClr val="accent2"/>
          </a:effectRef>
          <a:fontRef idx="minor">
            <a:schemeClr val="tx1"/>
          </a:fontRef>
        </p:style>
      </p:cxnSp>
      <p:sp>
        <p:nvSpPr>
          <p:cNvPr id="63" name="Rounded Rectangle 62"/>
          <p:cNvSpPr/>
          <p:nvPr/>
        </p:nvSpPr>
        <p:spPr>
          <a:xfrm>
            <a:off x="5269372" y="5768063"/>
            <a:ext cx="1592137" cy="792000"/>
          </a:xfrm>
          <a:prstGeom prst="roundRect">
            <a:avLst/>
          </a:prstGeom>
          <a:gradFill>
            <a:gsLst>
              <a:gs pos="0">
                <a:schemeClr val="accent4">
                  <a:tint val="60000"/>
                  <a:lumMod val="104000"/>
                </a:schemeClr>
              </a:gs>
              <a:gs pos="100000">
                <a:srgbClr val="4FD1FF"/>
              </a:gs>
            </a:gsLst>
          </a:gradFill>
        </p:spPr>
        <p:style>
          <a:lnRef idx="1">
            <a:schemeClr val="accent4"/>
          </a:lnRef>
          <a:fillRef idx="2">
            <a:schemeClr val="accent4"/>
          </a:fillRef>
          <a:effectRef idx="1">
            <a:schemeClr val="accent4"/>
          </a:effectRef>
          <a:fontRef idx="minor">
            <a:schemeClr val="dk1"/>
          </a:fontRef>
        </p:style>
        <p:txBody>
          <a:bodyPr rtlCol="1" anchor="ctr"/>
          <a:lstStyle/>
          <a:p>
            <a:pPr algn="r" rtl="1"/>
            <a:r>
              <a:rPr lang="fa-IR" sz="1600" dirty="0">
                <a:solidFill>
                  <a:srgbClr val="C00000"/>
                </a:solidFill>
                <a:cs typeface="B Titr" panose="00000700000000000000" pitchFamily="2" charset="-78"/>
              </a:rPr>
              <a:t>از </a:t>
            </a:r>
            <a:r>
              <a:rPr lang="fa-IR" dirty="0">
                <a:solidFill>
                  <a:srgbClr val="C00000"/>
                </a:solidFill>
                <a:cs typeface="B Titr" panose="00000700000000000000" pitchFamily="2" charset="-78"/>
              </a:rPr>
              <a:t>غیر ثلاثی </a:t>
            </a:r>
            <a:r>
              <a:rPr lang="fa-IR" sz="1600" dirty="0">
                <a:solidFill>
                  <a:srgbClr val="C00000"/>
                </a:solidFill>
                <a:cs typeface="B Titr" panose="00000700000000000000" pitchFamily="2" charset="-78"/>
              </a:rPr>
              <a:t>مجرد</a:t>
            </a:r>
          </a:p>
        </p:txBody>
      </p:sp>
      <p:sp>
        <p:nvSpPr>
          <p:cNvPr id="67" name="Flowchart: Preparation 66"/>
          <p:cNvSpPr/>
          <p:nvPr/>
        </p:nvSpPr>
        <p:spPr>
          <a:xfrm>
            <a:off x="1336394" y="1050256"/>
            <a:ext cx="5881009" cy="1477376"/>
          </a:xfrm>
          <a:prstGeom prst="flowChartPreparation">
            <a:avLst/>
          </a:prstGeom>
          <a:gradFill>
            <a:gsLst>
              <a:gs pos="0">
                <a:srgbClr val="FFA3A3"/>
              </a:gs>
              <a:gs pos="81000">
                <a:schemeClr val="bg1"/>
              </a:gs>
            </a:gsLst>
            <a:lin ang="5040000" scaled="0"/>
          </a:gradFill>
        </p:spPr>
        <p:style>
          <a:lnRef idx="1">
            <a:schemeClr val="accent4"/>
          </a:lnRef>
          <a:fillRef idx="2">
            <a:schemeClr val="accent4"/>
          </a:fillRef>
          <a:effectRef idx="1">
            <a:schemeClr val="accent4"/>
          </a:effectRef>
          <a:fontRef idx="minor">
            <a:schemeClr val="dk1"/>
          </a:fontRef>
        </p:style>
        <p:txBody>
          <a:bodyPr rtlCol="1" anchor="ctr"/>
          <a:lstStyle/>
          <a:p>
            <a:pPr algn="ctr" rtl="1"/>
            <a:r>
              <a:rPr lang="fa-IR" sz="3200" b="1" dirty="0">
                <a:solidFill>
                  <a:srgbClr val="000000"/>
                </a:solidFill>
                <a:latin typeface="CIDFont+F6"/>
                <a:cs typeface="B Badr" panose="00000400000000000000" pitchFamily="2" charset="-78"/>
              </a:rPr>
              <a:t>مصدري است كه براي بيان هيئت فعل يا هيئت فاعل مي آيد</a:t>
            </a:r>
            <a:r>
              <a:rPr lang="fa-IR" sz="3200" dirty="0">
                <a:solidFill>
                  <a:prstClr val="black"/>
                </a:solidFill>
                <a:cs typeface="B Badr" panose="00000400000000000000" pitchFamily="2" charset="-78"/>
              </a:rPr>
              <a:t> </a:t>
            </a:r>
            <a:endParaRPr lang="fa-IR" sz="2800" dirty="0">
              <a:solidFill>
                <a:prstClr val="black"/>
              </a:solidFill>
              <a:cs typeface="B Badr" panose="00000400000000000000" pitchFamily="2" charset="-78"/>
            </a:endParaRPr>
          </a:p>
        </p:txBody>
      </p:sp>
      <p:sp>
        <p:nvSpPr>
          <p:cNvPr id="70" name="Rounded Rectangle 69"/>
          <p:cNvSpPr/>
          <p:nvPr/>
        </p:nvSpPr>
        <p:spPr>
          <a:xfrm>
            <a:off x="1549593" y="2810660"/>
            <a:ext cx="3204000" cy="1440000"/>
          </a:xfrm>
          <a:prstGeom prst="roundRect">
            <a:avLst/>
          </a:prstGeom>
          <a:gradFill>
            <a:gsLst>
              <a:gs pos="0">
                <a:schemeClr val="accent5">
                  <a:tint val="60000"/>
                  <a:lumMod val="104000"/>
                </a:schemeClr>
              </a:gs>
              <a:gs pos="100000">
                <a:srgbClr val="8BE1FF"/>
              </a:gs>
            </a:gsLst>
          </a:gradFill>
        </p:spPr>
        <p:style>
          <a:lnRef idx="1">
            <a:schemeClr val="accent5"/>
          </a:lnRef>
          <a:fillRef idx="2">
            <a:schemeClr val="accent5"/>
          </a:fillRef>
          <a:effectRef idx="1">
            <a:schemeClr val="accent5"/>
          </a:effectRef>
          <a:fontRef idx="minor">
            <a:schemeClr val="dk1"/>
          </a:fontRef>
        </p:style>
        <p:txBody>
          <a:bodyPr rtlCol="1" anchor="ctr"/>
          <a:lstStyle/>
          <a:p>
            <a:pPr algn="r" rtl="1"/>
            <a:r>
              <a:rPr lang="fa-IR" sz="2400" dirty="0">
                <a:solidFill>
                  <a:prstClr val="black"/>
                </a:solidFill>
                <a:cs typeface="B Badr" panose="00000400000000000000" pitchFamily="2" charset="-78"/>
              </a:rPr>
              <a:t>بر وزن </a:t>
            </a:r>
            <a:r>
              <a:rPr lang="fa-IR" sz="2400" dirty="0">
                <a:solidFill>
                  <a:srgbClr val="C00000"/>
                </a:solidFill>
                <a:cs typeface="B Badr" panose="00000400000000000000" pitchFamily="2" charset="-78"/>
              </a:rPr>
              <a:t>فِعلَۀ</a:t>
            </a:r>
            <a:r>
              <a:rPr lang="fa-IR" sz="2400" dirty="0">
                <a:solidFill>
                  <a:prstClr val="black"/>
                </a:solidFill>
                <a:cs typeface="B Badr" panose="00000400000000000000" pitchFamily="2" charset="-78"/>
              </a:rPr>
              <a:t> مانند : جلَستُ </a:t>
            </a:r>
            <a:r>
              <a:rPr lang="fa-IR" sz="2400" dirty="0" smtClean="0">
                <a:solidFill>
                  <a:prstClr val="black"/>
                </a:solidFill>
                <a:cs typeface="B Badr" panose="00000400000000000000" pitchFamily="2" charset="-78"/>
              </a:rPr>
              <a:t>جِلسَۀ </a:t>
            </a:r>
            <a:r>
              <a:rPr lang="fa-IR" sz="2400" dirty="0">
                <a:solidFill>
                  <a:prstClr val="black"/>
                </a:solidFill>
                <a:cs typeface="B Badr" panose="00000400000000000000" pitchFamily="2" charset="-78"/>
              </a:rPr>
              <a:t>الامیر (نشستم نوع نشستن امیر)</a:t>
            </a:r>
          </a:p>
        </p:txBody>
      </p:sp>
      <p:sp>
        <p:nvSpPr>
          <p:cNvPr id="71" name="Rounded Rectangle 70"/>
          <p:cNvSpPr/>
          <p:nvPr/>
        </p:nvSpPr>
        <p:spPr>
          <a:xfrm>
            <a:off x="1541585" y="5405351"/>
            <a:ext cx="3204000" cy="1440000"/>
          </a:xfrm>
          <a:prstGeom prst="roundRect">
            <a:avLst/>
          </a:prstGeom>
          <a:gradFill>
            <a:gsLst>
              <a:gs pos="0">
                <a:schemeClr val="accent5">
                  <a:tint val="60000"/>
                  <a:lumMod val="104000"/>
                </a:schemeClr>
              </a:gs>
              <a:gs pos="100000">
                <a:srgbClr val="8BE1FF"/>
              </a:gs>
            </a:gsLst>
          </a:gradFill>
        </p:spPr>
        <p:style>
          <a:lnRef idx="1">
            <a:schemeClr val="accent5"/>
          </a:lnRef>
          <a:fillRef idx="2">
            <a:schemeClr val="accent5"/>
          </a:fillRef>
          <a:effectRef idx="1">
            <a:schemeClr val="accent5"/>
          </a:effectRef>
          <a:fontRef idx="minor">
            <a:schemeClr val="dk1"/>
          </a:fontRef>
        </p:style>
        <p:txBody>
          <a:bodyPr rtlCol="1" anchor="ctr"/>
          <a:lstStyle/>
          <a:p>
            <a:pPr algn="r" rtl="1"/>
            <a:r>
              <a:rPr lang="fa-IR" b="1" dirty="0">
                <a:solidFill>
                  <a:srgbClr val="002060"/>
                </a:solidFill>
                <a:cs typeface="B Badr" panose="00000400000000000000" pitchFamily="2" charset="-78"/>
              </a:rPr>
              <a:t>وزن مشخصی ندارد .از روی قرائن شناخته می شود </a:t>
            </a:r>
            <a:r>
              <a:rPr lang="fa-IR" sz="2000" b="1" dirty="0">
                <a:solidFill>
                  <a:srgbClr val="C00000"/>
                </a:solidFill>
                <a:cs typeface="B Badr" panose="00000400000000000000" pitchFamily="2" charset="-78"/>
              </a:rPr>
              <a:t>مانند:اَکرِم اِکرامَ الامیر</a:t>
            </a:r>
            <a:r>
              <a:rPr lang="fa-IR" sz="2000" b="1" dirty="0">
                <a:solidFill>
                  <a:prstClr val="black"/>
                </a:solidFill>
                <a:cs typeface="B Badr" panose="00000400000000000000" pitchFamily="2" charset="-78"/>
              </a:rPr>
              <a:t>(ا</a:t>
            </a:r>
            <a:r>
              <a:rPr lang="fa-IR" sz="2000" b="1" dirty="0">
                <a:solidFill>
                  <a:srgbClr val="000000"/>
                </a:solidFill>
                <a:latin typeface="CIDFont+F6"/>
                <a:cs typeface="B Badr" panose="00000400000000000000" pitchFamily="2" charset="-78"/>
              </a:rPr>
              <a:t>كرام كن همانند امير</a:t>
            </a:r>
            <a:r>
              <a:rPr lang="fa-IR" sz="2000" b="1" dirty="0">
                <a:solidFill>
                  <a:prstClr val="black"/>
                </a:solidFill>
                <a:cs typeface="B Badr" panose="00000400000000000000" pitchFamily="2" charset="-78"/>
              </a:rPr>
              <a:t>)</a:t>
            </a:r>
          </a:p>
        </p:txBody>
      </p:sp>
      <p:sp>
        <p:nvSpPr>
          <p:cNvPr id="36" name="Rectangle: Rounded Corners 15">
            <a:extLst>
              <a:ext uri="{FF2B5EF4-FFF2-40B4-BE49-F238E27FC236}">
                <a16:creationId xmlns:a16="http://schemas.microsoft.com/office/drawing/2014/main" xmlns="" id="{5E4AE598-4F05-459F-A2DC-008061F54449}"/>
              </a:ext>
            </a:extLst>
          </p:cNvPr>
          <p:cNvSpPr/>
          <p:nvPr/>
        </p:nvSpPr>
        <p:spPr>
          <a:xfrm>
            <a:off x="4836000" y="17485"/>
            <a:ext cx="2520000" cy="540000"/>
          </a:xfrm>
          <a:prstGeom prst="roundRect">
            <a:avLst/>
          </a:prstGeom>
          <a:solidFill>
            <a:schemeClr val="accent2">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b="1" dirty="0">
                <a:solidFill>
                  <a:prstClr val="black"/>
                </a:solidFill>
                <a:latin typeface="Microsoft Uighur" panose="02000000000000000000" pitchFamily="2" charset="-78"/>
                <a:cs typeface="B Badr" panose="00000400000000000000" pitchFamily="2" charset="-78"/>
              </a:rPr>
              <a:t>المصدر وغیرُالمصدر</a:t>
            </a:r>
            <a:endParaRPr lang="fa-IR" sz="2400" b="1" dirty="0">
              <a:solidFill>
                <a:prstClr val="black"/>
              </a:solidFill>
              <a:cs typeface="B Badr" panose="00000400000000000000" pitchFamily="2" charset="-78"/>
            </a:endParaRPr>
          </a:p>
        </p:txBody>
      </p:sp>
      <p:sp>
        <p:nvSpPr>
          <p:cNvPr id="41" name="Hexagon 40">
            <a:extLst>
              <a:ext uri="{FF2B5EF4-FFF2-40B4-BE49-F238E27FC236}">
                <a16:creationId xmlns:a16="http://schemas.microsoft.com/office/drawing/2014/main" xmlns="" id="{46FEB428-577C-42CD-B551-44FC78FF7209}"/>
              </a:ext>
            </a:extLst>
          </p:cNvPr>
          <p:cNvSpPr/>
          <p:nvPr/>
        </p:nvSpPr>
        <p:spPr>
          <a:xfrm>
            <a:off x="8973164" y="32842"/>
            <a:ext cx="1584000" cy="540000"/>
          </a:xfrm>
          <a:prstGeom prst="hexagon">
            <a:avLst/>
          </a:prstGeom>
          <a:noFill/>
          <a:ln w="57150">
            <a:solidFill>
              <a:schemeClr val="accent5"/>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b="1" dirty="0">
                <a:solidFill>
                  <a:srgbClr val="0070C0"/>
                </a:solidFill>
                <a:cs typeface="B Titr" panose="00000700000000000000" pitchFamily="2" charset="-78"/>
              </a:rPr>
              <a:t>المحث الاوّل</a:t>
            </a:r>
          </a:p>
        </p:txBody>
      </p:sp>
    </p:spTree>
    <p:extLst>
      <p:ext uri="{BB962C8B-B14F-4D97-AF65-F5344CB8AC3E}">
        <p14:creationId xmlns:p14="http://schemas.microsoft.com/office/powerpoint/2010/main" val="367988135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up)">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circle(out)">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25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barn(outVertical)">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 calcmode="lin" valueType="num">
                                      <p:cBhvr>
                                        <p:cTn id="32" dur="500" fill="hold"/>
                                        <p:tgtEl>
                                          <p:spTgt spid="67"/>
                                        </p:tgtEl>
                                        <p:attrNameLst>
                                          <p:attrName>ppt_w</p:attrName>
                                        </p:attrNameLst>
                                      </p:cBhvr>
                                      <p:tavLst>
                                        <p:tav tm="0">
                                          <p:val>
                                            <p:fltVal val="0"/>
                                          </p:val>
                                        </p:tav>
                                        <p:tav tm="100000">
                                          <p:val>
                                            <p:strVal val="#ppt_w"/>
                                          </p:val>
                                        </p:tav>
                                      </p:tavLst>
                                    </p:anim>
                                    <p:anim calcmode="lin" valueType="num">
                                      <p:cBhvr>
                                        <p:cTn id="33" dur="500" fill="hold"/>
                                        <p:tgtEl>
                                          <p:spTgt spid="67"/>
                                        </p:tgtEl>
                                        <p:attrNameLst>
                                          <p:attrName>ppt_h</p:attrName>
                                        </p:attrNameLst>
                                      </p:cBhvr>
                                      <p:tavLst>
                                        <p:tav tm="0">
                                          <p:val>
                                            <p:fltVal val="0"/>
                                          </p:val>
                                        </p:tav>
                                        <p:tav tm="100000">
                                          <p:val>
                                            <p:strVal val="#ppt_h"/>
                                          </p:val>
                                        </p:tav>
                                      </p:tavLst>
                                    </p:anim>
                                    <p:animEffect transition="in" filter="fade">
                                      <p:cBhvr>
                                        <p:cTn id="34" dur="500"/>
                                        <p:tgtEl>
                                          <p:spTgt spid="6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up)">
                                      <p:cBhvr>
                                        <p:cTn id="39" dur="25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barn(outVertical)">
                                      <p:cBhvr>
                                        <p:cTn id="44" dur="500"/>
                                        <p:tgtEl>
                                          <p:spTgt spid="6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wipe(down)">
                                      <p:cBhvr>
                                        <p:cTn id="49" dur="500"/>
                                        <p:tgtEl>
                                          <p:spTgt spid="6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grpId="0" nodeType="click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barn(outVertical)">
                                      <p:cBhvr>
                                        <p:cTn id="54" dur="500"/>
                                        <p:tgtEl>
                                          <p:spTgt spid="5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right)">
                                      <p:cBhvr>
                                        <p:cTn id="59" dur="250"/>
                                        <p:tgtEl>
                                          <p:spTgt spid="5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37" fill="hold" grpId="0" nodeType="click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barn(outVertical)">
                                      <p:cBhvr>
                                        <p:cTn id="64" dur="500"/>
                                        <p:tgtEl>
                                          <p:spTgt spid="7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wipe(up)">
                                      <p:cBhvr>
                                        <p:cTn id="69" dur="500"/>
                                        <p:tgtEl>
                                          <p:spTgt spid="62"/>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37" fill="hold" grpId="0" nodeType="click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barn(outVertical)">
                                      <p:cBhvr>
                                        <p:cTn id="74" dur="500"/>
                                        <p:tgtEl>
                                          <p:spTgt spid="6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right)">
                                      <p:cBhvr>
                                        <p:cTn id="79" dur="250"/>
                                        <p:tgtEl>
                                          <p:spTgt spid="55"/>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37" fill="hold" grpId="0" nodeType="click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barn(outVertical)">
                                      <p:cBhvr>
                                        <p:cTn id="8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5" grpId="0" animBg="1"/>
      <p:bldP spid="54" grpId="0" animBg="1"/>
      <p:bldP spid="55" grpId="0" animBg="1"/>
      <p:bldP spid="57" grpId="0" animBg="1"/>
      <p:bldP spid="59" grpId="0" animBg="1"/>
      <p:bldP spid="60" grpId="0" animBg="1"/>
      <p:bldP spid="63" grpId="0" animBg="1"/>
      <p:bldP spid="67" grpId="0" animBg="1"/>
      <p:bldP spid="70" grpId="0" animBg="1"/>
      <p:bldP spid="71"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ube 4">
            <a:extLst>
              <a:ext uri="{FF2B5EF4-FFF2-40B4-BE49-F238E27FC236}">
                <a16:creationId xmlns:a16="http://schemas.microsoft.com/office/drawing/2014/main" xmlns="" id="{5346FAA7-79D3-4766-A9E5-882786A96C1D}"/>
              </a:ext>
            </a:extLst>
          </p:cNvPr>
          <p:cNvSpPr/>
          <p:nvPr/>
        </p:nvSpPr>
        <p:spPr>
          <a:xfrm>
            <a:off x="11056980" y="2720011"/>
            <a:ext cx="1073665" cy="1537665"/>
          </a:xfrm>
          <a:prstGeom prst="cube">
            <a:avLst>
              <a:gd name="adj" fmla="val 1784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smtClean="0">
                <a:solidFill>
                  <a:srgbClr val="0070C0"/>
                </a:solidFill>
                <a:cs typeface="B Titr" panose="00000700000000000000" pitchFamily="2" charset="-78"/>
              </a:rPr>
              <a:t>مصدر </a:t>
            </a:r>
            <a:r>
              <a:rPr lang="fa-IR" b="1" dirty="0">
                <a:solidFill>
                  <a:srgbClr val="0070C0"/>
                </a:solidFill>
                <a:cs typeface="B Titr" panose="00000700000000000000" pitchFamily="2" charset="-78"/>
              </a:rPr>
              <a:t>مرّه وهیئت</a:t>
            </a:r>
          </a:p>
        </p:txBody>
      </p:sp>
      <p:sp>
        <p:nvSpPr>
          <p:cNvPr id="3" name="Rounded Rectangle 2"/>
          <p:cNvSpPr/>
          <p:nvPr/>
        </p:nvSpPr>
        <p:spPr>
          <a:xfrm>
            <a:off x="1245140" y="714813"/>
            <a:ext cx="9752113" cy="1329864"/>
          </a:xfrm>
          <a:prstGeom prst="roundRect">
            <a:avLst/>
          </a:prstGeom>
          <a:gradFill>
            <a:gsLst>
              <a:gs pos="3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400" b="1" dirty="0">
                <a:solidFill>
                  <a:srgbClr val="000000"/>
                </a:solidFill>
                <a:latin typeface="CIDFont+F6"/>
                <a:cs typeface="B Badr" panose="00000400000000000000" pitchFamily="2" charset="-78"/>
              </a:rPr>
              <a:t>اگر يك مصدر به خوديِ خود و به صورت تصادفي بر وزن مصدر مرّه يا هيئت باشد، به هيچ وجه از آن مصدر معناي مرّه و نوع برداشت نمي شود. بلكه براي استفاده معناي مرّه و نوع از چنين مصدري، </a:t>
            </a:r>
            <a:r>
              <a:rPr lang="fa-IR" sz="2400" b="1" dirty="0">
                <a:solidFill>
                  <a:srgbClr val="FF0000"/>
                </a:solidFill>
                <a:latin typeface="CIDFont+F6"/>
                <a:cs typeface="B Badr" panose="00000400000000000000" pitchFamily="2" charset="-78"/>
              </a:rPr>
              <a:t>راهكارهاي ذيل وجود دارد</a:t>
            </a:r>
            <a:r>
              <a:rPr lang="fa-IR" sz="2400" dirty="0">
                <a:solidFill>
                  <a:srgbClr val="FF0000"/>
                </a:solidFill>
                <a:cs typeface="B Badr" panose="00000400000000000000" pitchFamily="2" charset="-78"/>
              </a:rPr>
              <a:t> </a:t>
            </a:r>
            <a:r>
              <a:rPr lang="fa-IR" sz="2400" dirty="0">
                <a:solidFill>
                  <a:prstClr val="white"/>
                </a:solidFill>
                <a:cs typeface="B Badr" panose="00000400000000000000" pitchFamily="2" charset="-78"/>
              </a:rPr>
              <a:t/>
            </a:r>
            <a:br>
              <a:rPr lang="fa-IR" sz="2400" dirty="0">
                <a:solidFill>
                  <a:prstClr val="white"/>
                </a:solidFill>
                <a:cs typeface="B Badr" panose="00000400000000000000" pitchFamily="2" charset="-78"/>
              </a:rPr>
            </a:br>
            <a:endParaRPr lang="fa-IR" sz="2400" dirty="0">
              <a:solidFill>
                <a:prstClr val="white"/>
              </a:solidFill>
              <a:cs typeface="B Badr" panose="00000400000000000000" pitchFamily="2" charset="-78"/>
            </a:endParaRPr>
          </a:p>
        </p:txBody>
      </p:sp>
      <p:sp>
        <p:nvSpPr>
          <p:cNvPr id="6" name="Rounded Rectangle 5"/>
          <p:cNvSpPr/>
          <p:nvPr/>
        </p:nvSpPr>
        <p:spPr>
          <a:xfrm>
            <a:off x="11164575" y="690005"/>
            <a:ext cx="781878" cy="1512000"/>
          </a:xfrm>
          <a:prstGeom prst="roundRect">
            <a:avLst/>
          </a:prstGeom>
          <a:gradFill flip="none" rotWithShape="1">
            <a:gsLst>
              <a:gs pos="3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002060"/>
                </a:solidFill>
                <a:cs typeface="B Titr" panose="00000700000000000000" pitchFamily="2" charset="-78"/>
              </a:rPr>
              <a:t>نکته</a:t>
            </a:r>
          </a:p>
        </p:txBody>
      </p:sp>
      <p:sp>
        <p:nvSpPr>
          <p:cNvPr id="7" name="Plaque 6"/>
          <p:cNvSpPr/>
          <p:nvPr/>
        </p:nvSpPr>
        <p:spPr>
          <a:xfrm>
            <a:off x="6141635" y="2186648"/>
            <a:ext cx="3498573" cy="4655995"/>
          </a:xfrm>
          <a:prstGeom prst="plaque">
            <a:avLst/>
          </a:prstGeom>
          <a:gradFill flip="none" rotWithShape="1">
            <a:gsLst>
              <a:gs pos="34000">
                <a:schemeClr val="accent1">
                  <a:lumMod val="5000"/>
                  <a:lumOff val="95000"/>
                </a:schemeClr>
              </a:gs>
              <a:gs pos="100000">
                <a:srgbClr val="F5ED83"/>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b="1" dirty="0">
                <a:solidFill>
                  <a:srgbClr val="002060"/>
                </a:solidFill>
                <a:latin typeface="CIDFont+F6"/>
                <a:cs typeface="B Badr" panose="00000400000000000000" pitchFamily="2" charset="-78"/>
              </a:rPr>
              <a:t>اگر بخواهيم معناي مرّه را (از چيزي كه خود به خود بر وزن مرّه است) بفهمانيم: پس از مصدر يك صفت دالّ بر يكبار مي آوريم.</a:t>
            </a:r>
            <a:br>
              <a:rPr lang="fa-IR" sz="2800" b="1" dirty="0">
                <a:solidFill>
                  <a:srgbClr val="002060"/>
                </a:solidFill>
                <a:latin typeface="CIDFont+F6"/>
                <a:cs typeface="B Badr" panose="00000400000000000000" pitchFamily="2" charset="-78"/>
              </a:rPr>
            </a:br>
            <a:r>
              <a:rPr lang="fa-IR" sz="2800" b="1" dirty="0">
                <a:solidFill>
                  <a:srgbClr val="002060"/>
                </a:solidFill>
                <a:latin typeface="CIDFont+F6"/>
                <a:cs typeface="B Badr" panose="00000400000000000000" pitchFamily="2" charset="-78"/>
              </a:rPr>
              <a:t>مانند: رَحمَۀ = </a:t>
            </a:r>
            <a:r>
              <a:rPr lang="fa-IR" sz="2800" b="1" dirty="0">
                <a:solidFill>
                  <a:srgbClr val="C00000"/>
                </a:solidFill>
                <a:latin typeface="CIDFont+F6"/>
                <a:cs typeface="B Badr" panose="00000400000000000000" pitchFamily="2" charset="-78"/>
              </a:rPr>
              <a:t>رَحمَۀ واحِدَۀ </a:t>
            </a:r>
            <a:r>
              <a:rPr lang="fa-IR" sz="2800" b="1" dirty="0">
                <a:solidFill>
                  <a:srgbClr val="002060"/>
                </a:solidFill>
                <a:latin typeface="CIDFont+F6"/>
                <a:cs typeface="B Badr" panose="00000400000000000000" pitchFamily="2" charset="-78"/>
              </a:rPr>
              <a:t>(</a:t>
            </a:r>
            <a:r>
              <a:rPr lang="fa-IR" sz="2000" b="1" dirty="0">
                <a:solidFill>
                  <a:srgbClr val="002060"/>
                </a:solidFill>
                <a:latin typeface="CIDFont+F6"/>
                <a:cs typeface="B Badr" panose="00000400000000000000" pitchFamily="2" charset="-78"/>
              </a:rPr>
              <a:t>يكبار بخشايش</a:t>
            </a:r>
            <a:r>
              <a:rPr lang="fa-IR" sz="2800" dirty="0">
                <a:solidFill>
                  <a:srgbClr val="002060"/>
                </a:solidFill>
                <a:cs typeface="B Badr" panose="00000400000000000000" pitchFamily="2" charset="-78"/>
              </a:rPr>
              <a:t>)</a:t>
            </a:r>
          </a:p>
        </p:txBody>
      </p:sp>
      <p:sp>
        <p:nvSpPr>
          <p:cNvPr id="46" name="Plaque 45"/>
          <p:cNvSpPr/>
          <p:nvPr/>
        </p:nvSpPr>
        <p:spPr>
          <a:xfrm>
            <a:off x="1636104" y="2202006"/>
            <a:ext cx="3498573" cy="4655995"/>
          </a:xfrm>
          <a:prstGeom prst="plaque">
            <a:avLst/>
          </a:prstGeom>
          <a:gradFill flip="none" rotWithShape="1">
            <a:gsLst>
              <a:gs pos="34000">
                <a:schemeClr val="accent1">
                  <a:lumMod val="5000"/>
                  <a:lumOff val="95000"/>
                </a:schemeClr>
              </a:gs>
              <a:gs pos="100000">
                <a:srgbClr val="F5ED83"/>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800" b="1" dirty="0">
                <a:solidFill>
                  <a:srgbClr val="000000"/>
                </a:solidFill>
                <a:latin typeface="CIDFont+F6"/>
                <a:cs typeface="B Badr" panose="00000400000000000000" pitchFamily="2" charset="-78"/>
              </a:rPr>
              <a:t>اگر بخواهيم از چيزي كه خود به خود داراي وزن هيئت است، هيئت و نوع را بفهمانيم: پس از مصدر يك صفت</a:t>
            </a:r>
            <a:r>
              <a:rPr lang="fa-IR" sz="2000" b="1" dirty="0">
                <a:solidFill>
                  <a:srgbClr val="000000"/>
                </a:solidFill>
                <a:latin typeface="CIDFont+F6"/>
                <a:cs typeface="B Badr" panose="00000400000000000000" pitchFamily="2" charset="-78"/>
              </a:rPr>
              <a:t>(دالّ بر نوع فعل) </a:t>
            </a:r>
            <a:r>
              <a:rPr lang="fa-IR" sz="2800" b="1" dirty="0">
                <a:solidFill>
                  <a:srgbClr val="000000"/>
                </a:solidFill>
                <a:latin typeface="CIDFont+F6"/>
                <a:cs typeface="B Badr" panose="00000400000000000000" pitchFamily="2" charset="-78"/>
              </a:rPr>
              <a:t>مي</a:t>
            </a:r>
            <a:br>
              <a:rPr lang="fa-IR" sz="2800" b="1" dirty="0">
                <a:solidFill>
                  <a:srgbClr val="000000"/>
                </a:solidFill>
                <a:latin typeface="CIDFont+F6"/>
                <a:cs typeface="B Badr" panose="00000400000000000000" pitchFamily="2" charset="-78"/>
              </a:rPr>
            </a:br>
            <a:r>
              <a:rPr lang="fa-IR" sz="2800" b="1" dirty="0">
                <a:solidFill>
                  <a:srgbClr val="000000"/>
                </a:solidFill>
                <a:latin typeface="CIDFont+F6"/>
                <a:cs typeface="B Badr" panose="00000400000000000000" pitchFamily="2" charset="-78"/>
              </a:rPr>
              <a:t>آوريم. </a:t>
            </a:r>
          </a:p>
          <a:p>
            <a:pPr algn="r" rtl="1"/>
            <a:r>
              <a:rPr lang="fa-IR" sz="2400" b="1" dirty="0" smtClean="0">
                <a:solidFill>
                  <a:srgbClr val="C00000"/>
                </a:solidFill>
                <a:latin typeface="CIDFont+F6"/>
                <a:cs typeface="B Badr" panose="00000400000000000000" pitchFamily="2" charset="-78"/>
              </a:rPr>
              <a:t>مانند:حِکمَۀ=حِکمَۀ </a:t>
            </a:r>
            <a:r>
              <a:rPr lang="fa-IR" sz="2400" b="1" dirty="0">
                <a:solidFill>
                  <a:srgbClr val="C00000"/>
                </a:solidFill>
                <a:latin typeface="CIDFont+F6"/>
                <a:cs typeface="B Badr" panose="00000400000000000000" pitchFamily="2" charset="-78"/>
              </a:rPr>
              <a:t>إلهیَّۀ</a:t>
            </a:r>
            <a:r>
              <a:rPr lang="fa-IR" sz="2400" dirty="0">
                <a:solidFill>
                  <a:srgbClr val="C00000"/>
                </a:solidFill>
                <a:cs typeface="B Badr" panose="00000400000000000000" pitchFamily="2" charset="-78"/>
              </a:rPr>
              <a:t> </a:t>
            </a:r>
            <a:br>
              <a:rPr lang="fa-IR" sz="2400" dirty="0">
                <a:solidFill>
                  <a:srgbClr val="C00000"/>
                </a:solidFill>
                <a:cs typeface="B Badr" panose="00000400000000000000" pitchFamily="2" charset="-78"/>
              </a:rPr>
            </a:br>
            <a:endParaRPr lang="fa-IR" sz="2400" dirty="0">
              <a:solidFill>
                <a:srgbClr val="C00000"/>
              </a:solidFill>
              <a:cs typeface="B Badr" panose="00000400000000000000" pitchFamily="2" charset="-78"/>
            </a:endParaRPr>
          </a:p>
        </p:txBody>
      </p:sp>
      <p:sp>
        <p:nvSpPr>
          <p:cNvPr id="10" name="Rectangle: Rounded Corners 15">
            <a:extLst>
              <a:ext uri="{FF2B5EF4-FFF2-40B4-BE49-F238E27FC236}">
                <a16:creationId xmlns:a16="http://schemas.microsoft.com/office/drawing/2014/main" xmlns="" id="{5E4AE598-4F05-459F-A2DC-008061F54449}"/>
              </a:ext>
            </a:extLst>
          </p:cNvPr>
          <p:cNvSpPr/>
          <p:nvPr/>
        </p:nvSpPr>
        <p:spPr>
          <a:xfrm>
            <a:off x="4836000" y="17485"/>
            <a:ext cx="2520000" cy="540000"/>
          </a:xfrm>
          <a:prstGeom prst="roundRect">
            <a:avLst/>
          </a:prstGeom>
          <a:solidFill>
            <a:schemeClr val="accent2">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b="1" dirty="0">
                <a:solidFill>
                  <a:prstClr val="black"/>
                </a:solidFill>
                <a:latin typeface="Microsoft Uighur" panose="02000000000000000000" pitchFamily="2" charset="-78"/>
                <a:cs typeface="B Badr" panose="00000400000000000000" pitchFamily="2" charset="-78"/>
              </a:rPr>
              <a:t>المصدر وغیرُالمصدر</a:t>
            </a:r>
            <a:endParaRPr lang="fa-IR" sz="2400" b="1" dirty="0">
              <a:solidFill>
                <a:prstClr val="black"/>
              </a:solidFill>
              <a:cs typeface="B Badr" panose="00000400000000000000" pitchFamily="2" charset="-78"/>
            </a:endParaRPr>
          </a:p>
        </p:txBody>
      </p:sp>
      <p:sp>
        <p:nvSpPr>
          <p:cNvPr id="12" name="Hexagon 11">
            <a:extLst>
              <a:ext uri="{FF2B5EF4-FFF2-40B4-BE49-F238E27FC236}">
                <a16:creationId xmlns:a16="http://schemas.microsoft.com/office/drawing/2014/main" xmlns="" id="{46FEB428-577C-42CD-B551-44FC78FF7209}"/>
              </a:ext>
            </a:extLst>
          </p:cNvPr>
          <p:cNvSpPr/>
          <p:nvPr/>
        </p:nvSpPr>
        <p:spPr>
          <a:xfrm>
            <a:off x="8973164" y="32842"/>
            <a:ext cx="1584000" cy="540000"/>
          </a:xfrm>
          <a:prstGeom prst="hexagon">
            <a:avLst/>
          </a:prstGeom>
          <a:noFill/>
          <a:ln w="57150">
            <a:solidFill>
              <a:schemeClr val="accent5"/>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b="1" dirty="0">
                <a:solidFill>
                  <a:srgbClr val="0070C0"/>
                </a:solidFill>
                <a:cs typeface="B Titr" panose="00000700000000000000" pitchFamily="2" charset="-78"/>
              </a:rPr>
              <a:t>المحث الاوّل</a:t>
            </a:r>
          </a:p>
        </p:txBody>
      </p:sp>
      <p:sp>
        <p:nvSpPr>
          <p:cNvPr id="13" name="Oval Callout 12"/>
          <p:cNvSpPr/>
          <p:nvPr/>
        </p:nvSpPr>
        <p:spPr>
          <a:xfrm>
            <a:off x="2424278" y="2786294"/>
            <a:ext cx="6427757" cy="3909391"/>
          </a:xfrm>
          <a:prstGeom prst="wedgeEllipseCallout">
            <a:avLst>
              <a:gd name="adj1" fmla="val 84577"/>
              <a:gd name="adj2" fmla="val -32700"/>
            </a:avLst>
          </a:prstGeom>
          <a:gradFill flip="none" rotWithShape="1">
            <a:gsLst>
              <a:gs pos="62000">
                <a:schemeClr val="accent1">
                  <a:lumMod val="5000"/>
                  <a:lumOff val="95000"/>
                </a:schemeClr>
              </a:gs>
              <a:gs pos="30000">
                <a:srgbClr val="F5ED83"/>
              </a:gs>
            </a:gsLst>
            <a:path path="shape">
              <a:fillToRect l="50000" t="50000" r="50000" b="50000"/>
            </a:path>
            <a:tileRect/>
          </a:gradFill>
          <a:ln>
            <a:solidFill>
              <a:schemeClr val="accent1"/>
            </a:solidFill>
          </a:ln>
        </p:spPr>
        <p:style>
          <a:lnRef idx="2">
            <a:schemeClr val="accent2"/>
          </a:lnRef>
          <a:fillRef idx="1">
            <a:schemeClr val="lt1"/>
          </a:fillRef>
          <a:effectRef idx="0">
            <a:schemeClr val="accent2"/>
          </a:effectRef>
          <a:fontRef idx="minor">
            <a:schemeClr val="dk1"/>
          </a:fontRef>
        </p:style>
        <p:txBody>
          <a:bodyPr rtlCol="1" anchor="ctr"/>
          <a:lstStyle/>
          <a:p>
            <a:pPr algn="ctr"/>
            <a:r>
              <a:rPr lang="fa-IR" sz="2800" b="1" dirty="0">
                <a:solidFill>
                  <a:srgbClr val="000000"/>
                </a:solidFill>
                <a:latin typeface="CIDFont+F6"/>
                <a:cs typeface="B Badr" panose="00000400000000000000" pitchFamily="2" charset="-78"/>
              </a:rPr>
              <a:t>گاهي پس از آنكه مصدر مرّه ساخته شد، يك صفتِ دالّ بر يكبار هم براي آن آورده مي شود </a:t>
            </a:r>
            <a:r>
              <a:rPr lang="fa-IR" sz="2800" b="1" dirty="0">
                <a:solidFill>
                  <a:srgbClr val="0070C0"/>
                </a:solidFill>
                <a:latin typeface="CIDFont+F6"/>
                <a:cs typeface="B Badr" panose="00000400000000000000" pitchFamily="2" charset="-78"/>
              </a:rPr>
              <a:t>تا</a:t>
            </a:r>
            <a:r>
              <a:rPr lang="fa-IR" sz="2800" b="1" dirty="0">
                <a:solidFill>
                  <a:srgbClr val="000000"/>
                </a:solidFill>
                <a:latin typeface="CIDFont+F6"/>
                <a:cs typeface="B Badr" panose="00000400000000000000" pitchFamily="2" charset="-78"/>
              </a:rPr>
              <a:t> </a:t>
            </a:r>
            <a:r>
              <a:rPr lang="fa-IR" sz="2800" b="1" dirty="0">
                <a:solidFill>
                  <a:srgbClr val="0070C0"/>
                </a:solidFill>
                <a:latin typeface="CIDFont+F6"/>
                <a:cs typeface="B Badr" panose="00000400000000000000" pitchFamily="2" charset="-78"/>
              </a:rPr>
              <a:t>مرّه را تأكيد </a:t>
            </a:r>
            <a:r>
              <a:rPr lang="fa-IR" sz="2800" b="1" dirty="0">
                <a:solidFill>
                  <a:srgbClr val="000000"/>
                </a:solidFill>
                <a:latin typeface="CIDFont+F6"/>
                <a:cs typeface="B Badr" panose="00000400000000000000" pitchFamily="2" charset="-78"/>
              </a:rPr>
              <a:t>كند. </a:t>
            </a:r>
          </a:p>
          <a:p>
            <a:pPr algn="ctr"/>
            <a:r>
              <a:rPr lang="fa-IR" sz="2800" b="1" dirty="0">
                <a:solidFill>
                  <a:srgbClr val="000000"/>
                </a:solidFill>
                <a:latin typeface="CIDFont+F6"/>
                <a:cs typeface="B Badr" panose="00000400000000000000" pitchFamily="2" charset="-78"/>
              </a:rPr>
              <a:t>مانند: </a:t>
            </a:r>
            <a:r>
              <a:rPr lang="fa-IR" sz="3200" b="1" dirty="0">
                <a:solidFill>
                  <a:srgbClr val="000000"/>
                </a:solidFill>
                <a:latin typeface="CIDFont+F6"/>
                <a:cs typeface="B Badr" panose="00000400000000000000" pitchFamily="2" charset="-78"/>
              </a:rPr>
              <a:t>فإنَّما هِی </a:t>
            </a:r>
            <a:r>
              <a:rPr lang="fa-IR" sz="3200" b="1" u="sng" dirty="0">
                <a:solidFill>
                  <a:srgbClr val="0070C0"/>
                </a:solidFill>
                <a:latin typeface="CIDFont+F6"/>
                <a:cs typeface="B Badr" panose="00000400000000000000" pitchFamily="2" charset="-78"/>
              </a:rPr>
              <a:t>زَجرَۀٌ</a:t>
            </a:r>
            <a:r>
              <a:rPr lang="fa-IR" sz="3200" b="1" dirty="0">
                <a:solidFill>
                  <a:srgbClr val="000000"/>
                </a:solidFill>
                <a:latin typeface="CIDFont+F6"/>
                <a:cs typeface="B Badr" panose="00000400000000000000" pitchFamily="2" charset="-78"/>
              </a:rPr>
              <a:t> </a:t>
            </a:r>
            <a:r>
              <a:rPr lang="fa-IR" sz="3200" b="1" u="sng" dirty="0">
                <a:solidFill>
                  <a:srgbClr val="C00000"/>
                </a:solidFill>
                <a:latin typeface="CIDFont+F6"/>
                <a:cs typeface="B Badr" panose="00000400000000000000" pitchFamily="2" charset="-78"/>
              </a:rPr>
              <a:t>واحِدۀ</a:t>
            </a:r>
            <a:r>
              <a:rPr lang="fa-IR" sz="3200" b="1" dirty="0">
                <a:solidFill>
                  <a:srgbClr val="000000"/>
                </a:solidFill>
                <a:latin typeface="CIDFont+F6"/>
                <a:cs typeface="B Badr" panose="00000400000000000000" pitchFamily="2" charset="-78"/>
              </a:rPr>
              <a:t>ٌ</a:t>
            </a:r>
            <a:r>
              <a:rPr lang="fa-IR" sz="2800" dirty="0">
                <a:solidFill>
                  <a:prstClr val="black"/>
                </a:solidFill>
                <a:cs typeface="B Badr" panose="00000400000000000000" pitchFamily="2" charset="-78"/>
              </a:rPr>
              <a:t/>
            </a:r>
            <a:br>
              <a:rPr lang="fa-IR" sz="2800" dirty="0">
                <a:solidFill>
                  <a:prstClr val="black"/>
                </a:solidFill>
                <a:cs typeface="B Badr" panose="00000400000000000000" pitchFamily="2" charset="-78"/>
              </a:rPr>
            </a:br>
            <a:endParaRPr lang="fa-IR" sz="2800" dirty="0">
              <a:solidFill>
                <a:prstClr val="black"/>
              </a:solidFill>
              <a:cs typeface="B Badr" panose="00000400000000000000" pitchFamily="2" charset="-78"/>
            </a:endParaRPr>
          </a:p>
        </p:txBody>
      </p:sp>
      <p:sp>
        <p:nvSpPr>
          <p:cNvPr id="11"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Flowchart: Connector 1"/>
          <p:cNvSpPr/>
          <p:nvPr/>
        </p:nvSpPr>
        <p:spPr>
          <a:xfrm>
            <a:off x="9201151" y="2044677"/>
            <a:ext cx="742950" cy="655889"/>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u="sng" dirty="0" smtClean="0">
                <a:solidFill>
                  <a:srgbClr val="C00000"/>
                </a:solidFill>
                <a:cs typeface="B Titr" panose="00000700000000000000" pitchFamily="2" charset="-78"/>
              </a:rPr>
              <a:t>1</a:t>
            </a:r>
            <a:endParaRPr lang="fa-IR" sz="2800" u="sng" dirty="0">
              <a:solidFill>
                <a:srgbClr val="C00000"/>
              </a:solidFill>
              <a:cs typeface="B Titr" panose="00000700000000000000" pitchFamily="2" charset="-78"/>
            </a:endParaRPr>
          </a:p>
        </p:txBody>
      </p:sp>
      <p:sp>
        <p:nvSpPr>
          <p:cNvPr id="14" name="Flowchart: Connector 13"/>
          <p:cNvSpPr/>
          <p:nvPr/>
        </p:nvSpPr>
        <p:spPr>
          <a:xfrm>
            <a:off x="1332211" y="2044676"/>
            <a:ext cx="742950" cy="655889"/>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u="sng" dirty="0" smtClean="0">
                <a:solidFill>
                  <a:srgbClr val="C00000"/>
                </a:solidFill>
                <a:cs typeface="B Titr" panose="00000700000000000000" pitchFamily="2" charset="-78"/>
              </a:rPr>
              <a:t>2</a:t>
            </a:r>
            <a:endParaRPr lang="fa-IR" sz="2800" u="sng" dirty="0">
              <a:solidFill>
                <a:srgbClr val="C00000"/>
              </a:solidFill>
              <a:cs typeface="B Titr" panose="00000700000000000000" pitchFamily="2" charset="-78"/>
            </a:endParaRPr>
          </a:p>
        </p:txBody>
      </p:sp>
    </p:spTree>
    <p:extLst>
      <p:ext uri="{BB962C8B-B14F-4D97-AF65-F5344CB8AC3E}">
        <p14:creationId xmlns:p14="http://schemas.microsoft.com/office/powerpoint/2010/main" val="122084840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ou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ou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up)">
                                      <p:cBhvr>
                                        <p:cTn id="39" dur="5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right)">
                                      <p:cBhvr>
                                        <p:cTn id="44"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6" grpId="0" animBg="1"/>
      <p:bldP spid="7" grpId="0" animBg="1"/>
      <p:bldP spid="46" grpId="0" animBg="1"/>
      <p:bldP spid="13" grpId="0" animBg="1"/>
      <p:bldP spid="2"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ame 1"/>
          <p:cNvSpPr/>
          <p:nvPr/>
        </p:nvSpPr>
        <p:spPr>
          <a:xfrm>
            <a:off x="10353588" y="2937375"/>
            <a:ext cx="1643270" cy="1179444"/>
          </a:xfrm>
          <a:prstGeom prst="fra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rgbClr val="C00000"/>
                </a:solidFill>
                <a:cs typeface="B Titr" panose="00000700000000000000" pitchFamily="2" charset="-78"/>
              </a:rPr>
              <a:t>اسم مصدر</a:t>
            </a:r>
          </a:p>
        </p:txBody>
      </p:sp>
      <p:cxnSp>
        <p:nvCxnSpPr>
          <p:cNvPr id="8" name="Straight Arrow Connector 7"/>
          <p:cNvCxnSpPr>
            <a:stCxn id="2" idx="0"/>
            <a:endCxn id="10" idx="0"/>
          </p:cNvCxnSpPr>
          <p:nvPr/>
        </p:nvCxnSpPr>
        <p:spPr>
          <a:xfrm flipH="1" flipV="1">
            <a:off x="10542502" y="1658646"/>
            <a:ext cx="632721" cy="1278729"/>
          </a:xfrm>
          <a:prstGeom prst="straightConnector1">
            <a:avLst/>
          </a:prstGeom>
          <a:ln w="38100">
            <a:solidFill>
              <a:schemeClr val="accent1"/>
            </a:solidFill>
            <a:tailEnd type="arrow"/>
          </a:ln>
        </p:spPr>
        <p:style>
          <a:lnRef idx="1">
            <a:schemeClr val="accent6"/>
          </a:lnRef>
          <a:fillRef idx="0">
            <a:schemeClr val="accent6"/>
          </a:fillRef>
          <a:effectRef idx="0">
            <a:schemeClr val="accent6"/>
          </a:effectRef>
          <a:fontRef idx="minor">
            <a:schemeClr val="tx1"/>
          </a:fontRef>
        </p:style>
      </p:cxnSp>
      <p:cxnSp>
        <p:nvCxnSpPr>
          <p:cNvPr id="13" name="Straight Arrow Connector 12"/>
          <p:cNvCxnSpPr>
            <a:stCxn id="2" idx="2"/>
          </p:cNvCxnSpPr>
          <p:nvPr/>
        </p:nvCxnSpPr>
        <p:spPr>
          <a:xfrm flipH="1">
            <a:off x="10557164" y="4116819"/>
            <a:ext cx="618059" cy="1657986"/>
          </a:xfrm>
          <a:prstGeom prst="straightConnector1">
            <a:avLst/>
          </a:prstGeom>
          <a:ln w="38100">
            <a:solidFill>
              <a:schemeClr val="accent1"/>
            </a:solidFill>
            <a:tailEnd type="arrow"/>
          </a:ln>
        </p:spPr>
        <p:style>
          <a:lnRef idx="1">
            <a:schemeClr val="accent6"/>
          </a:lnRef>
          <a:fillRef idx="0">
            <a:schemeClr val="accent6"/>
          </a:fillRef>
          <a:effectRef idx="0">
            <a:schemeClr val="accent6"/>
          </a:effectRef>
          <a:fontRef idx="minor">
            <a:schemeClr val="tx1"/>
          </a:fontRef>
        </p:style>
      </p:cxnSp>
      <p:sp>
        <p:nvSpPr>
          <p:cNvPr id="10" name="Bevel 9"/>
          <p:cNvSpPr/>
          <p:nvPr/>
        </p:nvSpPr>
        <p:spPr>
          <a:xfrm>
            <a:off x="8973164" y="1234576"/>
            <a:ext cx="1569338" cy="848140"/>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400" dirty="0">
                <a:solidFill>
                  <a:prstClr val="black"/>
                </a:solidFill>
                <a:cs typeface="B Titr" panose="00000700000000000000" pitchFamily="2" charset="-78"/>
              </a:rPr>
              <a:t>تعریف</a:t>
            </a:r>
          </a:p>
        </p:txBody>
      </p:sp>
      <p:sp>
        <p:nvSpPr>
          <p:cNvPr id="17" name="Bevel 16"/>
          <p:cNvSpPr/>
          <p:nvPr/>
        </p:nvSpPr>
        <p:spPr>
          <a:xfrm>
            <a:off x="8973164" y="5360820"/>
            <a:ext cx="1569338" cy="848140"/>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400" dirty="0">
                <a:solidFill>
                  <a:prstClr val="black"/>
                </a:solidFill>
                <a:cs typeface="B Titr" panose="00000700000000000000" pitchFamily="2" charset="-78"/>
              </a:rPr>
              <a:t>ساخت</a:t>
            </a:r>
          </a:p>
        </p:txBody>
      </p:sp>
      <p:sp>
        <p:nvSpPr>
          <p:cNvPr id="14" name="Frame 13"/>
          <p:cNvSpPr/>
          <p:nvPr/>
        </p:nvSpPr>
        <p:spPr>
          <a:xfrm>
            <a:off x="797668" y="654326"/>
            <a:ext cx="6588000" cy="1872000"/>
          </a:xfrm>
          <a:prstGeom prst="fram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r" rtl="1"/>
            <a:r>
              <a:rPr lang="fa-IR" sz="2800" b="1" dirty="0">
                <a:solidFill>
                  <a:srgbClr val="002060"/>
                </a:solidFill>
                <a:effectLst>
                  <a:glow rad="139700">
                    <a:srgbClr val="E29D3E">
                      <a:satMod val="175000"/>
                      <a:alpha val="40000"/>
                    </a:srgbClr>
                  </a:glow>
                </a:effectLst>
                <a:cs typeface="B Badr" panose="00000400000000000000" pitchFamily="2" charset="-78"/>
              </a:rPr>
              <a:t>اسمي است كه دالّ بر نتيجه و حاصل مصدر است. مانند:غ</a:t>
            </a:r>
            <a:r>
              <a:rPr lang="fa-IR" sz="2800" b="1" dirty="0">
                <a:solidFill>
                  <a:srgbClr val="0070C0"/>
                </a:solidFill>
                <a:effectLst>
                  <a:glow rad="139700">
                    <a:srgbClr val="E29D3E">
                      <a:satMod val="175000"/>
                      <a:alpha val="40000"/>
                    </a:srgbClr>
                  </a:glow>
                </a:effectLst>
                <a:cs typeface="B Badr" panose="00000400000000000000" pitchFamily="2" charset="-78"/>
              </a:rPr>
              <a:t>َسل(مصدر</a:t>
            </a:r>
            <a:r>
              <a:rPr lang="fa-IR" sz="2800" b="1" dirty="0">
                <a:solidFill>
                  <a:srgbClr val="002060"/>
                </a:solidFill>
                <a:effectLst>
                  <a:glow rad="139700">
                    <a:srgbClr val="E29D3E">
                      <a:satMod val="175000"/>
                      <a:alpha val="40000"/>
                    </a:srgbClr>
                  </a:glow>
                </a:effectLst>
                <a:cs typeface="B Badr" panose="00000400000000000000" pitchFamily="2" charset="-78"/>
              </a:rPr>
              <a:t>=شستن</a:t>
            </a:r>
            <a:r>
              <a:rPr lang="fa-IR" sz="2800" b="1" dirty="0">
                <a:solidFill>
                  <a:srgbClr val="0070C0"/>
                </a:solidFill>
                <a:effectLst>
                  <a:glow rad="139700">
                    <a:srgbClr val="E29D3E">
                      <a:satMod val="175000"/>
                      <a:alpha val="40000"/>
                    </a:srgbClr>
                  </a:glow>
                </a:effectLst>
                <a:cs typeface="B Badr" panose="00000400000000000000" pitchFamily="2" charset="-78"/>
              </a:rPr>
              <a:t>)</a:t>
            </a:r>
            <a:r>
              <a:rPr lang="fa-IR" sz="2800" b="1" dirty="0">
                <a:solidFill>
                  <a:srgbClr val="002060"/>
                </a:solidFill>
                <a:effectLst>
                  <a:glow rad="139700">
                    <a:srgbClr val="E29D3E">
                      <a:satMod val="175000"/>
                      <a:alpha val="40000"/>
                    </a:srgbClr>
                  </a:glow>
                </a:effectLst>
                <a:cs typeface="B Badr" panose="00000400000000000000" pitchFamily="2" charset="-78"/>
              </a:rPr>
              <a:t>= </a:t>
            </a:r>
            <a:r>
              <a:rPr lang="fa-IR" sz="2800" b="1" dirty="0">
                <a:solidFill>
                  <a:srgbClr val="C00000"/>
                </a:solidFill>
                <a:effectLst>
                  <a:glow rad="139700">
                    <a:srgbClr val="E29D3E">
                      <a:satMod val="175000"/>
                      <a:alpha val="40000"/>
                    </a:srgbClr>
                  </a:glow>
                </a:effectLst>
                <a:cs typeface="B Badr" panose="00000400000000000000" pitchFamily="2" charset="-78"/>
              </a:rPr>
              <a:t>الغُسل</a:t>
            </a:r>
            <a:r>
              <a:rPr lang="fa-IR" sz="2800" b="1" dirty="0">
                <a:solidFill>
                  <a:prstClr val="white"/>
                </a:solidFill>
                <a:effectLst>
                  <a:glow rad="139700">
                    <a:srgbClr val="E29D3E">
                      <a:satMod val="175000"/>
                      <a:alpha val="40000"/>
                    </a:srgbClr>
                  </a:glow>
                </a:effectLst>
                <a:cs typeface="B Badr" panose="00000400000000000000" pitchFamily="2" charset="-78"/>
              </a:rPr>
              <a:t> </a:t>
            </a:r>
            <a:r>
              <a:rPr lang="fa-IR" sz="2800" b="1" dirty="0">
                <a:solidFill>
                  <a:schemeClr val="accent4">
                    <a:lumMod val="75000"/>
                  </a:schemeClr>
                </a:solidFill>
                <a:effectLst>
                  <a:glow rad="139700">
                    <a:srgbClr val="E29D3E">
                      <a:satMod val="175000"/>
                      <a:alpha val="40000"/>
                    </a:srgbClr>
                  </a:glow>
                </a:effectLst>
                <a:cs typeface="B Badr" panose="00000400000000000000" pitchFamily="2" charset="-78"/>
              </a:rPr>
              <a:t>(</a:t>
            </a:r>
            <a:r>
              <a:rPr lang="fa-IR" sz="2800" b="1" dirty="0">
                <a:solidFill>
                  <a:srgbClr val="C00000"/>
                </a:solidFill>
                <a:effectLst>
                  <a:glow rad="139700">
                    <a:srgbClr val="E29D3E">
                      <a:satMod val="175000"/>
                      <a:alpha val="40000"/>
                    </a:srgbClr>
                  </a:glow>
                </a:effectLst>
                <a:cs typeface="B Badr" panose="00000400000000000000" pitchFamily="2" charset="-78"/>
              </a:rPr>
              <a:t>اسم مصدر</a:t>
            </a:r>
            <a:r>
              <a:rPr lang="fa-IR" sz="2800" b="1" dirty="0">
                <a:solidFill>
                  <a:srgbClr val="002060"/>
                </a:solidFill>
                <a:effectLst>
                  <a:glow rad="139700">
                    <a:srgbClr val="E29D3E">
                      <a:satMod val="175000"/>
                      <a:alpha val="40000"/>
                    </a:srgbClr>
                  </a:glow>
                </a:effectLst>
                <a:cs typeface="B Badr" panose="00000400000000000000" pitchFamily="2" charset="-78"/>
              </a:rPr>
              <a:t>=پاكيزگي</a:t>
            </a:r>
            <a:r>
              <a:rPr lang="fa-IR" sz="2800" b="1" dirty="0">
                <a:solidFill>
                  <a:schemeClr val="accent4">
                    <a:lumMod val="75000"/>
                  </a:schemeClr>
                </a:solidFill>
                <a:effectLst>
                  <a:glow rad="139700">
                    <a:srgbClr val="E29D3E">
                      <a:satMod val="175000"/>
                      <a:alpha val="40000"/>
                    </a:srgbClr>
                  </a:glow>
                </a:effectLst>
                <a:cs typeface="B Badr" panose="00000400000000000000" pitchFamily="2" charset="-78"/>
              </a:rPr>
              <a:t>)</a:t>
            </a:r>
            <a:r>
              <a:rPr lang="fa-IR" sz="2800" b="1" dirty="0">
                <a:solidFill>
                  <a:srgbClr val="002060"/>
                </a:solidFill>
                <a:effectLst>
                  <a:glow rad="139700">
                    <a:srgbClr val="E29D3E">
                      <a:satMod val="175000"/>
                      <a:alpha val="40000"/>
                    </a:srgbClr>
                  </a:glow>
                </a:effectLst>
                <a:cs typeface="B Badr" panose="00000400000000000000" pitchFamily="2" charset="-78"/>
              </a:rPr>
              <a:t>=(نتيجه شست و شو</a:t>
            </a:r>
            <a:r>
              <a:rPr lang="fa-IR" sz="2800" dirty="0">
                <a:solidFill>
                  <a:srgbClr val="002060"/>
                </a:solidFill>
                <a:effectLst>
                  <a:glow rad="139700">
                    <a:srgbClr val="E29D3E">
                      <a:satMod val="175000"/>
                      <a:alpha val="40000"/>
                    </a:srgbClr>
                  </a:glow>
                </a:effectLst>
                <a:cs typeface="B Badr" panose="00000400000000000000" pitchFamily="2" charset="-78"/>
              </a:rPr>
              <a:t>)</a:t>
            </a:r>
          </a:p>
        </p:txBody>
      </p:sp>
      <p:sp>
        <p:nvSpPr>
          <p:cNvPr id="21" name="Frame 20"/>
          <p:cNvSpPr/>
          <p:nvPr/>
        </p:nvSpPr>
        <p:spPr>
          <a:xfrm>
            <a:off x="768000" y="4578366"/>
            <a:ext cx="6588000" cy="1872000"/>
          </a:xfrm>
          <a:prstGeom prst="fram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r" rtl="1"/>
            <a:r>
              <a:rPr lang="fa-IR" sz="2400" b="1" dirty="0">
                <a:solidFill>
                  <a:srgbClr val="002060"/>
                </a:solidFill>
                <a:effectLst>
                  <a:glow rad="228600">
                    <a:srgbClr val="E29D3E">
                      <a:satMod val="175000"/>
                      <a:alpha val="40000"/>
                    </a:srgbClr>
                  </a:glow>
                </a:effectLst>
                <a:cs typeface="B Badr" panose="00000400000000000000" pitchFamily="2" charset="-78"/>
              </a:rPr>
              <a:t>داراي وزن خاصّــي نيســت بلكه گاهي هم وزن مصــدر اســت مانند</a:t>
            </a:r>
            <a:r>
              <a:rPr lang="fa-IR" sz="2400" b="1" dirty="0">
                <a:solidFill>
                  <a:srgbClr val="C00000"/>
                </a:solidFill>
                <a:effectLst>
                  <a:glow rad="228600">
                    <a:srgbClr val="E29D3E">
                      <a:satMod val="175000"/>
                      <a:alpha val="40000"/>
                    </a:srgbClr>
                  </a:glow>
                </a:effectLst>
                <a:cs typeface="B Badr" panose="00000400000000000000" pitchFamily="2" charset="-78"/>
              </a:rPr>
              <a:t>: الحُبّ</a:t>
            </a:r>
            <a:r>
              <a:rPr lang="fa-IR" sz="2400" b="1" dirty="0">
                <a:solidFill>
                  <a:srgbClr val="002060"/>
                </a:solidFill>
                <a:effectLst>
                  <a:glow rad="228600">
                    <a:srgbClr val="E29D3E">
                      <a:satMod val="175000"/>
                      <a:alpha val="40000"/>
                    </a:srgbClr>
                  </a:glow>
                </a:effectLst>
                <a:cs typeface="B Badr" panose="00000400000000000000" pitchFamily="2" charset="-78"/>
              </a:rPr>
              <a:t>= علاقه . و گاهي وزنش با مصدر مغايرت دارد. مانند: </a:t>
            </a:r>
            <a:r>
              <a:rPr lang="fa-IR" sz="2400" b="1" dirty="0">
                <a:solidFill>
                  <a:srgbClr val="C00000"/>
                </a:solidFill>
                <a:effectLst>
                  <a:glow rad="228600">
                    <a:srgbClr val="E29D3E">
                      <a:satMod val="175000"/>
                      <a:alpha val="40000"/>
                    </a:srgbClr>
                  </a:glow>
                </a:effectLst>
                <a:cs typeface="B Badr" panose="00000400000000000000" pitchFamily="2" charset="-78"/>
              </a:rPr>
              <a:t>الغُسل</a:t>
            </a:r>
            <a:r>
              <a:rPr lang="fa-IR" sz="2400" b="1" dirty="0">
                <a:solidFill>
                  <a:srgbClr val="002060"/>
                </a:solidFill>
                <a:effectLst>
                  <a:glow rad="228600">
                    <a:srgbClr val="E29D3E">
                      <a:satMod val="175000"/>
                      <a:alpha val="40000"/>
                    </a:srgbClr>
                  </a:glow>
                </a:effectLst>
                <a:cs typeface="B Badr" panose="00000400000000000000" pitchFamily="2" charset="-78"/>
              </a:rPr>
              <a:t>= پاكيزگي[مصدرش بر وزن َفعل(غَسل) است]</a:t>
            </a:r>
            <a:endParaRPr lang="fa-IR" sz="2400" dirty="0">
              <a:solidFill>
                <a:srgbClr val="002060"/>
              </a:solidFill>
              <a:effectLst>
                <a:glow rad="228600">
                  <a:srgbClr val="E29D3E">
                    <a:satMod val="175000"/>
                    <a:alpha val="40000"/>
                  </a:srgbClr>
                </a:glow>
              </a:effectLst>
              <a:cs typeface="B Badr" panose="00000400000000000000" pitchFamily="2" charset="-78"/>
            </a:endParaRPr>
          </a:p>
        </p:txBody>
      </p:sp>
      <p:sp>
        <p:nvSpPr>
          <p:cNvPr id="22" name="Folded Corner 21"/>
          <p:cNvSpPr/>
          <p:nvPr/>
        </p:nvSpPr>
        <p:spPr>
          <a:xfrm>
            <a:off x="2068065" y="2710833"/>
            <a:ext cx="6480313" cy="1683026"/>
          </a:xfrm>
          <a:prstGeom prst="foldedCorner">
            <a:avLst/>
          </a:prstGeom>
          <a:ln w="28575">
            <a:solidFill>
              <a:schemeClr val="accent2">
                <a:lumMod val="75000"/>
              </a:schemeClr>
            </a:solidFill>
          </a:ln>
          <a:effectLst>
            <a:innerShdw blurRad="114300">
              <a:prstClr val="black"/>
            </a:innerShdw>
          </a:effectLst>
        </p:spPr>
        <p:style>
          <a:lnRef idx="2">
            <a:schemeClr val="accent5"/>
          </a:lnRef>
          <a:fillRef idx="1">
            <a:schemeClr val="lt1"/>
          </a:fillRef>
          <a:effectRef idx="0">
            <a:schemeClr val="accent5"/>
          </a:effectRef>
          <a:fontRef idx="minor">
            <a:schemeClr val="dk1"/>
          </a:fontRef>
        </p:style>
        <p:txBody>
          <a:bodyPr rtlCol="1" anchor="ctr"/>
          <a:lstStyle/>
          <a:p>
            <a:pPr algn="ctr"/>
            <a:r>
              <a:rPr lang="fa-IR" sz="2800" b="1" dirty="0">
                <a:solidFill>
                  <a:srgbClr val="0070C0"/>
                </a:solidFill>
                <a:latin typeface="CIDFont+F6"/>
                <a:cs typeface="B Titr" panose="00000700000000000000" pitchFamily="2" charset="-78"/>
              </a:rPr>
              <a:t>نکته : </a:t>
            </a:r>
            <a:r>
              <a:rPr lang="fa-IR" sz="2400" b="1" dirty="0">
                <a:solidFill>
                  <a:srgbClr val="000000"/>
                </a:solidFill>
                <a:latin typeface="CIDFont+F6"/>
                <a:cs typeface="B Badr" panose="00000400000000000000" pitchFamily="2" charset="-78"/>
              </a:rPr>
              <a:t>از هر فعلي، اسم مصدر وجود ندارد. بلكه برخي از فعلها اسم مصدر دارند و برخي هم ندارند. </a:t>
            </a:r>
            <a:r>
              <a:rPr lang="fa-IR" sz="2800" b="1" i="1" u="sng" dirty="0">
                <a:solidFill>
                  <a:srgbClr val="C00000"/>
                </a:solidFill>
                <a:latin typeface="CIDFont+F6"/>
                <a:cs typeface="B Badr" panose="00000400000000000000" pitchFamily="2" charset="-78"/>
              </a:rPr>
              <a:t>بنابراين ساختن اسم مصدر</a:t>
            </a:r>
            <a:r>
              <a:rPr lang="fa-IR" sz="2800" b="1" dirty="0">
                <a:solidFill>
                  <a:srgbClr val="000000"/>
                </a:solidFill>
                <a:latin typeface="CIDFont+F6"/>
                <a:cs typeface="B Badr" panose="00000400000000000000" pitchFamily="2" charset="-78"/>
              </a:rPr>
              <a:t>، </a:t>
            </a:r>
            <a:r>
              <a:rPr lang="fa-IR" sz="2800" b="1" dirty="0">
                <a:solidFill>
                  <a:srgbClr val="C00000"/>
                </a:solidFill>
                <a:latin typeface="CIDFont+F6"/>
                <a:cs typeface="B Badr" panose="00000400000000000000" pitchFamily="2" charset="-78"/>
              </a:rPr>
              <a:t>سماعي</a:t>
            </a:r>
            <a:r>
              <a:rPr lang="fa-IR" sz="2800" b="1" dirty="0">
                <a:solidFill>
                  <a:srgbClr val="000000"/>
                </a:solidFill>
                <a:latin typeface="CIDFont+F6"/>
                <a:cs typeface="B Badr" panose="00000400000000000000" pitchFamily="2" charset="-78"/>
              </a:rPr>
              <a:t>ّ است</a:t>
            </a:r>
            <a:r>
              <a:rPr lang="fa-IR" sz="2400" dirty="0">
                <a:solidFill>
                  <a:prstClr val="black"/>
                </a:solidFill>
                <a:cs typeface="B Badr" panose="00000400000000000000" pitchFamily="2" charset="-78"/>
              </a:rPr>
              <a:t> </a:t>
            </a:r>
          </a:p>
        </p:txBody>
      </p:sp>
      <p:sp>
        <p:nvSpPr>
          <p:cNvPr id="12" name="Rectangle: Rounded Corners 15">
            <a:extLst>
              <a:ext uri="{FF2B5EF4-FFF2-40B4-BE49-F238E27FC236}">
                <a16:creationId xmlns:a16="http://schemas.microsoft.com/office/drawing/2014/main" xmlns="" id="{5E4AE598-4F05-459F-A2DC-008061F54449}"/>
              </a:ext>
            </a:extLst>
          </p:cNvPr>
          <p:cNvSpPr/>
          <p:nvPr/>
        </p:nvSpPr>
        <p:spPr>
          <a:xfrm>
            <a:off x="4836000" y="17485"/>
            <a:ext cx="2520000" cy="540000"/>
          </a:xfrm>
          <a:prstGeom prst="roundRect">
            <a:avLst/>
          </a:prstGeom>
          <a:solidFill>
            <a:schemeClr val="accent2">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b="1" dirty="0">
                <a:solidFill>
                  <a:prstClr val="black"/>
                </a:solidFill>
                <a:latin typeface="Microsoft Uighur" panose="02000000000000000000" pitchFamily="2" charset="-78"/>
                <a:cs typeface="B Badr" panose="00000400000000000000" pitchFamily="2" charset="-78"/>
              </a:rPr>
              <a:t>المصدر وغیرُالمصدر</a:t>
            </a:r>
            <a:endParaRPr lang="fa-IR" sz="2400" b="1" dirty="0">
              <a:solidFill>
                <a:prstClr val="black"/>
              </a:solidFill>
              <a:cs typeface="B Badr" panose="00000400000000000000" pitchFamily="2" charset="-78"/>
            </a:endParaRPr>
          </a:p>
        </p:txBody>
      </p:sp>
      <p:sp>
        <p:nvSpPr>
          <p:cNvPr id="15" name="Hexagon 14">
            <a:extLst>
              <a:ext uri="{FF2B5EF4-FFF2-40B4-BE49-F238E27FC236}">
                <a16:creationId xmlns:a16="http://schemas.microsoft.com/office/drawing/2014/main" xmlns="" id="{46FEB428-577C-42CD-B551-44FC78FF7209}"/>
              </a:ext>
            </a:extLst>
          </p:cNvPr>
          <p:cNvSpPr/>
          <p:nvPr/>
        </p:nvSpPr>
        <p:spPr>
          <a:xfrm>
            <a:off x="8973164" y="32842"/>
            <a:ext cx="1584000" cy="540000"/>
          </a:xfrm>
          <a:prstGeom prst="hexagon">
            <a:avLst/>
          </a:prstGeom>
          <a:noFill/>
          <a:ln w="57150">
            <a:solidFill>
              <a:schemeClr val="accent5"/>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b="1" dirty="0">
                <a:solidFill>
                  <a:srgbClr val="0070C0"/>
                </a:solidFill>
                <a:cs typeface="B Titr" panose="00000700000000000000" pitchFamily="2" charset="-78"/>
              </a:rPr>
              <a:t>المحث الاوّل</a:t>
            </a:r>
          </a:p>
        </p:txBody>
      </p:sp>
      <p:sp>
        <p:nvSpPr>
          <p:cNvPr id="4" name="Pentagon 3"/>
          <p:cNvSpPr/>
          <p:nvPr/>
        </p:nvSpPr>
        <p:spPr>
          <a:xfrm flipH="1">
            <a:off x="7568121" y="1352308"/>
            <a:ext cx="1130298" cy="612677"/>
          </a:xfrm>
          <a:prstGeom prst="homePlat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
        <p:nvSpPr>
          <p:cNvPr id="16" name="Pentagon 15"/>
          <p:cNvSpPr/>
          <p:nvPr/>
        </p:nvSpPr>
        <p:spPr>
          <a:xfrm flipH="1">
            <a:off x="7595069" y="5468467"/>
            <a:ext cx="1130298" cy="612677"/>
          </a:xfrm>
          <a:prstGeom prst="homePlat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
        <p:nvSpPr>
          <p:cNvPr id="18"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68509753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righ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out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righ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37"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outVertical)">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750" fill="hold"/>
                                        <p:tgtEl>
                                          <p:spTgt spid="22"/>
                                        </p:tgtEl>
                                        <p:attrNameLst>
                                          <p:attrName>ppt_w</p:attrName>
                                        </p:attrNameLst>
                                      </p:cBhvr>
                                      <p:tavLst>
                                        <p:tav tm="0">
                                          <p:val>
                                            <p:fltVal val="0"/>
                                          </p:val>
                                        </p:tav>
                                        <p:tav tm="100000">
                                          <p:val>
                                            <p:strVal val="#ppt_w"/>
                                          </p:val>
                                        </p:tav>
                                      </p:tavLst>
                                    </p:anim>
                                    <p:anim calcmode="lin" valueType="num">
                                      <p:cBhvr>
                                        <p:cTn id="57" dur="750" fill="hold"/>
                                        <p:tgtEl>
                                          <p:spTgt spid="22"/>
                                        </p:tgtEl>
                                        <p:attrNameLst>
                                          <p:attrName>ppt_h</p:attrName>
                                        </p:attrNameLst>
                                      </p:cBhvr>
                                      <p:tavLst>
                                        <p:tav tm="0">
                                          <p:val>
                                            <p:fltVal val="0"/>
                                          </p:val>
                                        </p:tav>
                                        <p:tav tm="100000">
                                          <p:val>
                                            <p:strVal val="#ppt_h"/>
                                          </p:val>
                                        </p:tav>
                                      </p:tavLst>
                                    </p:anim>
                                    <p:anim calcmode="lin" valueType="num">
                                      <p:cBhvr>
                                        <p:cTn id="58" dur="750" fill="hold"/>
                                        <p:tgtEl>
                                          <p:spTgt spid="22"/>
                                        </p:tgtEl>
                                        <p:attrNameLst>
                                          <p:attrName>style.rotation</p:attrName>
                                        </p:attrNameLst>
                                      </p:cBhvr>
                                      <p:tavLst>
                                        <p:tav tm="0">
                                          <p:val>
                                            <p:fltVal val="90"/>
                                          </p:val>
                                        </p:tav>
                                        <p:tav tm="100000">
                                          <p:val>
                                            <p:fltVal val="0"/>
                                          </p:val>
                                        </p:tav>
                                      </p:tavLst>
                                    </p:anim>
                                    <p:animEffect transition="in" filter="fade">
                                      <p:cBhvr>
                                        <p:cTn id="59"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P spid="14" grpId="0" animBg="1"/>
      <p:bldP spid="21" grpId="0" animBg="1"/>
      <p:bldP spid="22" grpId="0" animBg="1"/>
      <p:bldP spid="4"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Off-page Connector 3"/>
          <p:cNvSpPr/>
          <p:nvPr/>
        </p:nvSpPr>
        <p:spPr>
          <a:xfrm>
            <a:off x="5089950" y="4411579"/>
            <a:ext cx="4367284" cy="1504621"/>
          </a:xfrm>
          <a:prstGeom prst="flowChartOffpageConnector">
            <a:avLst/>
          </a:prstGeom>
          <a:gradFill>
            <a:gsLst>
              <a:gs pos="0">
                <a:schemeClr val="bg1"/>
              </a:gs>
              <a:gs pos="100000">
                <a:schemeClr val="accent4">
                  <a:tint val="84000"/>
                </a:schemeClr>
              </a:gs>
            </a:gsLst>
          </a:gradFill>
          <a:ln>
            <a:noFill/>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4000" dirty="0">
                <a:solidFill>
                  <a:srgbClr val="002060"/>
                </a:solidFill>
                <a:cs typeface="A EntezareZohoor D5" panose="00000700000000000000" pitchFamily="2" charset="-78"/>
              </a:rPr>
              <a:t>الجامد والمشتق</a:t>
            </a:r>
          </a:p>
        </p:txBody>
      </p:sp>
      <p:sp>
        <p:nvSpPr>
          <p:cNvPr id="3" name="Pentagon 2"/>
          <p:cNvSpPr/>
          <p:nvPr/>
        </p:nvSpPr>
        <p:spPr>
          <a:xfrm flipH="1">
            <a:off x="3737811" y="1748589"/>
            <a:ext cx="8454189" cy="2662990"/>
          </a:xfrm>
          <a:prstGeom prst="homePlat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7200" dirty="0">
                <a:solidFill>
                  <a:srgbClr val="002060"/>
                </a:solidFill>
                <a:cs typeface="A EntezareZohoor D6" panose="00000700000000000000" pitchFamily="2" charset="-78"/>
              </a:rPr>
              <a:t>المبحث الثانی</a:t>
            </a:r>
          </a:p>
        </p:txBody>
      </p:sp>
      <p:sp>
        <p:nvSpPr>
          <p:cNvPr id="5"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20751821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Flowchart: Alternate Process 17">
            <a:extLst>
              <a:ext uri="{FF2B5EF4-FFF2-40B4-BE49-F238E27FC236}">
                <a16:creationId xmlns="" xmlns:a16="http://schemas.microsoft.com/office/drawing/2014/main" id="{CBB9EAA1-65C5-4756-99F5-DBE65402E757}"/>
              </a:ext>
            </a:extLst>
          </p:cNvPr>
          <p:cNvSpPr/>
          <p:nvPr/>
        </p:nvSpPr>
        <p:spPr>
          <a:xfrm>
            <a:off x="11079668" y="583070"/>
            <a:ext cx="1044000" cy="612000"/>
          </a:xfrm>
          <a:prstGeom prst="flowChartAlternateProcess">
            <a:avLst/>
          </a:prstGeom>
          <a:noFill/>
          <a:ln w="28575">
            <a:solidFill>
              <a:srgbClr val="FF0000"/>
            </a:solidFill>
          </a:ln>
          <a:scene3d>
            <a:camera prst="orthographicFront"/>
            <a:lightRig rig="threePt" dir="t"/>
          </a:scene3d>
          <a:sp3d>
            <a:bevelT/>
          </a:sp3d>
        </p:spPr>
        <p:style>
          <a:lnRef idx="3">
            <a:schemeClr val="lt1"/>
          </a:lnRef>
          <a:fillRef idx="1">
            <a:schemeClr val="accent2"/>
          </a:fillRef>
          <a:effectRef idx="1">
            <a:schemeClr val="accent2"/>
          </a:effectRef>
          <a:fontRef idx="minor">
            <a:schemeClr val="lt1"/>
          </a:fontRef>
        </p:style>
        <p:txBody>
          <a:bodyPr rtlCol="1" anchor="ctr"/>
          <a:lstStyle/>
          <a:p>
            <a:pPr algn="ctr"/>
            <a:r>
              <a:rPr lang="fa-IR" sz="2800" b="1" dirty="0">
                <a:solidFill>
                  <a:schemeClr val="accent1">
                    <a:lumMod val="75000"/>
                  </a:schemeClr>
                </a:solidFill>
                <a:cs typeface="B Titr" panose="00000700000000000000" pitchFamily="2" charset="-78"/>
              </a:rPr>
              <a:t>مقدمه</a:t>
            </a:r>
          </a:p>
        </p:txBody>
      </p:sp>
      <p:sp>
        <p:nvSpPr>
          <p:cNvPr id="15" name="Flowchart: Alternate Process 14">
            <a:extLst>
              <a:ext uri="{FF2B5EF4-FFF2-40B4-BE49-F238E27FC236}">
                <a16:creationId xmlns="" xmlns:a16="http://schemas.microsoft.com/office/drawing/2014/main" id="{6E5FD900-613C-4593-BCBE-3D0DC485E7D0}"/>
              </a:ext>
            </a:extLst>
          </p:cNvPr>
          <p:cNvSpPr/>
          <p:nvPr/>
        </p:nvSpPr>
        <p:spPr>
          <a:xfrm>
            <a:off x="9274004" y="1262915"/>
            <a:ext cx="1440000" cy="900000"/>
          </a:xfrm>
          <a:prstGeom prst="flowChartAlternateProcess">
            <a:avLst/>
          </a:prstGeom>
          <a:gradFill>
            <a:gsLst>
              <a:gs pos="0">
                <a:schemeClr val="accent1">
                  <a:lumMod val="5000"/>
                  <a:lumOff val="95000"/>
                </a:schemeClr>
              </a:gs>
              <a:gs pos="74000">
                <a:schemeClr val="accent4">
                  <a:lumMod val="40000"/>
                  <a:lumOff val="60000"/>
                </a:schemeClr>
              </a:gs>
              <a:gs pos="100000">
                <a:schemeClr val="accent1">
                  <a:lumMod val="30000"/>
                  <a:lumOff val="70000"/>
                </a:schemeClr>
              </a:gs>
            </a:gsLst>
            <a:lin ang="5400000" scaled="1"/>
          </a:gradFill>
          <a:ln w="57150">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2"/>
          </a:fillRef>
          <a:effectRef idx="1">
            <a:schemeClr val="accent2"/>
          </a:effectRef>
          <a:fontRef idx="minor">
            <a:schemeClr val="lt1"/>
          </a:fontRef>
        </p:style>
        <p:txBody>
          <a:bodyPr rtlCol="1" anchor="ctr"/>
          <a:lstStyle/>
          <a:p>
            <a:pPr algn="ctr"/>
            <a:r>
              <a:rPr lang="fa-IR" sz="3600" b="1" dirty="0">
                <a:solidFill>
                  <a:srgbClr val="002060"/>
                </a:solidFill>
                <a:cs typeface="B Titr" panose="00000700000000000000" pitchFamily="2" charset="-78"/>
              </a:rPr>
              <a:t>اسم</a:t>
            </a:r>
          </a:p>
        </p:txBody>
      </p:sp>
      <p:sp>
        <p:nvSpPr>
          <p:cNvPr id="11" name="Arrow: Pentagon 10">
            <a:extLst>
              <a:ext uri="{FF2B5EF4-FFF2-40B4-BE49-F238E27FC236}">
                <a16:creationId xmlns="" xmlns:a16="http://schemas.microsoft.com/office/drawing/2014/main" id="{49508A1E-21AD-4A78-BA76-071F8032394C}"/>
              </a:ext>
            </a:extLst>
          </p:cNvPr>
          <p:cNvSpPr/>
          <p:nvPr/>
        </p:nvSpPr>
        <p:spPr>
          <a:xfrm>
            <a:off x="2439935" y="336705"/>
            <a:ext cx="5149584" cy="1000593"/>
          </a:xfrm>
          <a:prstGeom prst="homePlate">
            <a:avLst/>
          </a:prstGeom>
          <a:noFill/>
          <a:ln w="3175">
            <a:solidFill>
              <a:schemeClr val="accent3">
                <a:lumMod val="40000"/>
                <a:lumOff val="60000"/>
              </a:schemeClr>
            </a:solidFill>
          </a:ln>
          <a:effectLst>
            <a:glow rad="1397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rtl="1"/>
            <a:r>
              <a:rPr lang="fa-IR" sz="2400" b="1" dirty="0">
                <a:solidFill>
                  <a:srgbClr val="000000"/>
                </a:solidFill>
                <a:latin typeface="CIDFont+F6"/>
                <a:cs typeface="B Badr" panose="00000400000000000000" pitchFamily="2" charset="-78"/>
              </a:rPr>
              <a:t>اسمي است كه از فعل، مشتقّ نشود.</a:t>
            </a:r>
          </a:p>
          <a:p>
            <a:pPr algn="ctr" rtl="1"/>
            <a:r>
              <a:rPr lang="fa-IR" sz="2400" b="1" dirty="0">
                <a:solidFill>
                  <a:srgbClr val="000000"/>
                </a:solidFill>
                <a:latin typeface="CIDFont+F6"/>
                <a:cs typeface="B Badr" panose="00000400000000000000" pitchFamily="2" charset="-78"/>
              </a:rPr>
              <a:t> مانند:</a:t>
            </a:r>
            <a:r>
              <a:rPr lang="fa-IR" sz="2400" b="1" dirty="0">
                <a:solidFill>
                  <a:srgbClr val="FF0000"/>
                </a:solidFill>
                <a:latin typeface="CIDFont+F6"/>
                <a:cs typeface="B Badr" panose="00000400000000000000" pitchFamily="2" charset="-78"/>
              </a:rPr>
              <a:t> رَجُل، رُجَيل</a:t>
            </a:r>
            <a:r>
              <a:rPr lang="fa-IR" sz="2400" dirty="0">
                <a:solidFill>
                  <a:srgbClr val="FF0000"/>
                </a:solidFill>
                <a:cs typeface="B Badr" panose="00000400000000000000" pitchFamily="2" charset="-78"/>
              </a:rPr>
              <a:t> </a:t>
            </a:r>
          </a:p>
        </p:txBody>
      </p:sp>
      <p:sp>
        <p:nvSpPr>
          <p:cNvPr id="27" name="Arrow: Pentagon 26">
            <a:extLst>
              <a:ext uri="{FF2B5EF4-FFF2-40B4-BE49-F238E27FC236}">
                <a16:creationId xmlns="" xmlns:a16="http://schemas.microsoft.com/office/drawing/2014/main" id="{E29490D5-FBD9-42F9-BA11-19FEB05C8C02}"/>
              </a:ext>
            </a:extLst>
          </p:cNvPr>
          <p:cNvSpPr/>
          <p:nvPr/>
        </p:nvSpPr>
        <p:spPr>
          <a:xfrm>
            <a:off x="2439935" y="2464920"/>
            <a:ext cx="5280214" cy="1000593"/>
          </a:xfrm>
          <a:prstGeom prst="homePlate">
            <a:avLst/>
          </a:prstGeom>
          <a:noFill/>
          <a:ln w="3175">
            <a:solidFill>
              <a:schemeClr val="accent3">
                <a:lumMod val="40000"/>
                <a:lumOff val="60000"/>
              </a:schemeClr>
            </a:solidFill>
          </a:ln>
          <a:effectLst>
            <a:glow rad="1397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rtl="1"/>
            <a:r>
              <a:rPr lang="fa-IR" sz="2400" b="1" dirty="0">
                <a:solidFill>
                  <a:srgbClr val="000000"/>
                </a:solidFill>
                <a:latin typeface="CIDFont+F6"/>
                <a:cs typeface="B Badr" panose="00000400000000000000" pitchFamily="2" charset="-78"/>
              </a:rPr>
              <a:t>اسمي است كه از فعل، مشتقّ شود. </a:t>
            </a:r>
            <a:endParaRPr lang="fa-IR" sz="2400" b="1" dirty="0" smtClean="0">
              <a:solidFill>
                <a:srgbClr val="000000"/>
              </a:solidFill>
              <a:latin typeface="CIDFont+F6"/>
              <a:cs typeface="B Badr" panose="00000400000000000000" pitchFamily="2" charset="-78"/>
            </a:endParaRPr>
          </a:p>
          <a:p>
            <a:pPr algn="ctr" rtl="1"/>
            <a:r>
              <a:rPr lang="fa-IR" sz="2400" b="1" dirty="0" smtClean="0">
                <a:solidFill>
                  <a:srgbClr val="000000"/>
                </a:solidFill>
                <a:latin typeface="CIDFont+F6"/>
                <a:cs typeface="B Badr" panose="00000400000000000000" pitchFamily="2" charset="-78"/>
              </a:rPr>
              <a:t>مانند</a:t>
            </a:r>
            <a:r>
              <a:rPr lang="fa-IR" sz="2400" b="1" dirty="0">
                <a:solidFill>
                  <a:srgbClr val="000000"/>
                </a:solidFill>
                <a:latin typeface="CIDFont+F6"/>
                <a:cs typeface="B Badr" panose="00000400000000000000" pitchFamily="2" charset="-78"/>
              </a:rPr>
              <a:t>: </a:t>
            </a:r>
            <a:r>
              <a:rPr lang="fa-IR" sz="2400" b="1" dirty="0" smtClean="0">
                <a:solidFill>
                  <a:srgbClr val="FF0000"/>
                </a:solidFill>
                <a:latin typeface="CIDFont+F6"/>
                <a:cs typeface="B Badr" panose="00000400000000000000" pitchFamily="2" charset="-78"/>
              </a:rPr>
              <a:t>ضَارِب(مشتق ازیَضرِبُ)، </a:t>
            </a:r>
            <a:r>
              <a:rPr lang="fa-IR" sz="2400" b="1" dirty="0">
                <a:solidFill>
                  <a:srgbClr val="FF0000"/>
                </a:solidFill>
                <a:latin typeface="CIDFont+F6"/>
                <a:cs typeface="B Badr" panose="00000400000000000000" pitchFamily="2" charset="-78"/>
              </a:rPr>
              <a:t>َمضرُوب</a:t>
            </a:r>
            <a:r>
              <a:rPr lang="fa-IR" sz="2400" dirty="0">
                <a:solidFill>
                  <a:srgbClr val="FF0000"/>
                </a:solidFill>
                <a:cs typeface="B Badr" panose="00000400000000000000" pitchFamily="2" charset="-78"/>
              </a:rPr>
              <a:t> </a:t>
            </a:r>
          </a:p>
        </p:txBody>
      </p:sp>
      <p:sp>
        <p:nvSpPr>
          <p:cNvPr id="2" name="Bevel 1"/>
          <p:cNvSpPr/>
          <p:nvPr/>
        </p:nvSpPr>
        <p:spPr>
          <a:xfrm>
            <a:off x="10892244" y="11549"/>
            <a:ext cx="1260000" cy="504000"/>
          </a:xfrm>
          <a:prstGeom prst="bevel">
            <a:avLst/>
          </a:prstGeom>
          <a:solidFill>
            <a:schemeClr val="tx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bg1"/>
                </a:solidFill>
                <a:cs typeface="B Titr" panose="00000700000000000000" pitchFamily="2" charset="-78"/>
              </a:rPr>
              <a:t>المبحث الثانی</a:t>
            </a:r>
          </a:p>
        </p:txBody>
      </p:sp>
      <p:sp>
        <p:nvSpPr>
          <p:cNvPr id="4" name="Flowchart: Off-page Connector 3"/>
          <p:cNvSpPr/>
          <p:nvPr/>
        </p:nvSpPr>
        <p:spPr>
          <a:xfrm>
            <a:off x="5340618" y="24800"/>
            <a:ext cx="1474655" cy="320637"/>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600" dirty="0">
                <a:cs typeface="B Titr" panose="00000700000000000000" pitchFamily="2" charset="-78"/>
              </a:rPr>
              <a:t>الجامد والمشتق</a:t>
            </a:r>
          </a:p>
        </p:txBody>
      </p:sp>
      <p:cxnSp>
        <p:nvCxnSpPr>
          <p:cNvPr id="17" name="Straight Arrow Connector 16">
            <a:extLst>
              <a:ext uri="{FF2B5EF4-FFF2-40B4-BE49-F238E27FC236}">
                <a16:creationId xmlns="" xmlns:a16="http://schemas.microsoft.com/office/drawing/2014/main" id="{F5D29849-F708-4520-B347-35742EB3230F}"/>
              </a:ext>
            </a:extLst>
          </p:cNvPr>
          <p:cNvCxnSpPr>
            <a:cxnSpLocks/>
            <a:stCxn id="15" idx="1"/>
            <a:endCxn id="5" idx="6"/>
          </p:cNvCxnSpPr>
          <p:nvPr/>
        </p:nvCxnSpPr>
        <p:spPr>
          <a:xfrm flipH="1" flipV="1">
            <a:off x="8844070" y="847019"/>
            <a:ext cx="429934" cy="865896"/>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1674B8D5-97FC-4B7F-9788-D0ED442CF358}"/>
              </a:ext>
            </a:extLst>
          </p:cNvPr>
          <p:cNvCxnSpPr>
            <a:cxnSpLocks/>
          </p:cNvCxnSpPr>
          <p:nvPr/>
        </p:nvCxnSpPr>
        <p:spPr>
          <a:xfrm flipH="1">
            <a:off x="8844069" y="1702282"/>
            <a:ext cx="429936" cy="98548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Flowchart: Connector 4"/>
          <p:cNvSpPr/>
          <p:nvPr/>
        </p:nvSpPr>
        <p:spPr>
          <a:xfrm>
            <a:off x="7767759" y="345315"/>
            <a:ext cx="1076311" cy="1003408"/>
          </a:xfrm>
          <a:prstGeom prst="flowChartConnector">
            <a:avLst/>
          </a:prstGeom>
          <a:gradFill>
            <a:gsLst>
              <a:gs pos="0">
                <a:schemeClr val="accent3">
                  <a:lumMod val="40000"/>
                  <a:lumOff val="60000"/>
                </a:schemeClr>
              </a:gs>
              <a:gs pos="100000">
                <a:schemeClr val="accent5">
                  <a:tint val="84000"/>
                </a:schemeClr>
              </a:gs>
            </a:gsLst>
            <a:lin ang="5400000" scaled="0"/>
          </a:gradFill>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400" dirty="0">
                <a:solidFill>
                  <a:srgbClr val="FF0000"/>
                </a:solidFill>
                <a:cs typeface="B Titr" panose="00000700000000000000" pitchFamily="2" charset="-78"/>
              </a:rPr>
              <a:t>جامد</a:t>
            </a:r>
            <a:endParaRPr lang="fa-IR" dirty="0">
              <a:solidFill>
                <a:srgbClr val="FF0000"/>
              </a:solidFill>
              <a:cs typeface="B Titr" panose="00000700000000000000" pitchFamily="2" charset="-78"/>
            </a:endParaRPr>
          </a:p>
        </p:txBody>
      </p:sp>
      <p:sp>
        <p:nvSpPr>
          <p:cNvPr id="26" name="Flowchart: Connector 25"/>
          <p:cNvSpPr/>
          <p:nvPr/>
        </p:nvSpPr>
        <p:spPr>
          <a:xfrm>
            <a:off x="7773722" y="2341127"/>
            <a:ext cx="1076311" cy="1003408"/>
          </a:xfrm>
          <a:prstGeom prst="flowChartConnector">
            <a:avLst/>
          </a:prstGeom>
          <a:gradFill>
            <a:gsLst>
              <a:gs pos="0">
                <a:schemeClr val="accent3">
                  <a:lumMod val="40000"/>
                  <a:lumOff val="60000"/>
                </a:schemeClr>
              </a:gs>
              <a:gs pos="100000">
                <a:schemeClr val="accent5">
                  <a:tint val="84000"/>
                </a:schemeClr>
              </a:gs>
            </a:gsLst>
            <a:lin ang="5400000" scaled="0"/>
          </a:gradFill>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000" dirty="0">
                <a:solidFill>
                  <a:srgbClr val="FF0000"/>
                </a:solidFill>
                <a:cs typeface="B Titr" panose="00000700000000000000" pitchFamily="2" charset="-78"/>
              </a:rPr>
              <a:t>مشتق</a:t>
            </a:r>
            <a:endParaRPr lang="fa-IR" sz="1600" dirty="0">
              <a:solidFill>
                <a:srgbClr val="FF0000"/>
              </a:solidFill>
              <a:cs typeface="B Titr" panose="00000700000000000000" pitchFamily="2" charset="-78"/>
            </a:endParaRPr>
          </a:p>
        </p:txBody>
      </p:sp>
      <p:cxnSp>
        <p:nvCxnSpPr>
          <p:cNvPr id="8" name="Straight Arrow Connector 7"/>
          <p:cNvCxnSpPr>
            <a:stCxn id="26" idx="2"/>
          </p:cNvCxnSpPr>
          <p:nvPr/>
        </p:nvCxnSpPr>
        <p:spPr>
          <a:xfrm flipH="1" flipV="1">
            <a:off x="7313110" y="2194920"/>
            <a:ext cx="460612" cy="647911"/>
          </a:xfrm>
          <a:prstGeom prst="straightConnector1">
            <a:avLst/>
          </a:prstGeom>
          <a:ln w="28575">
            <a:solidFill>
              <a:schemeClr val="accent4">
                <a:lumMod val="50000"/>
              </a:schemeClr>
            </a:solidFill>
            <a:tailEnd type="arrow"/>
          </a:ln>
          <a:effectLst>
            <a:reflection blurRad="12700" stA="26000" endPos="32000" dist="12700" dir="5400000" sy="-100000" rotWithShape="0"/>
          </a:effectLst>
        </p:spPr>
        <p:style>
          <a:lnRef idx="3">
            <a:schemeClr val="accent4"/>
          </a:lnRef>
          <a:fillRef idx="0">
            <a:schemeClr val="accent4"/>
          </a:fillRef>
          <a:effectRef idx="2">
            <a:schemeClr val="accent4"/>
          </a:effectRef>
          <a:fontRef idx="minor">
            <a:schemeClr val="tx1"/>
          </a:fontRef>
        </p:style>
      </p:cxnSp>
      <p:cxnSp>
        <p:nvCxnSpPr>
          <p:cNvPr id="10" name="Straight Arrow Connector 9"/>
          <p:cNvCxnSpPr>
            <a:stCxn id="5" idx="2"/>
          </p:cNvCxnSpPr>
          <p:nvPr/>
        </p:nvCxnSpPr>
        <p:spPr>
          <a:xfrm flipH="1">
            <a:off x="7337825" y="847019"/>
            <a:ext cx="429934" cy="771704"/>
          </a:xfrm>
          <a:prstGeom prst="straightConnector1">
            <a:avLst/>
          </a:prstGeom>
          <a:ln w="28575">
            <a:solidFill>
              <a:schemeClr val="accent4">
                <a:lumMod val="50000"/>
              </a:schemeClr>
            </a:solidFill>
            <a:tailEnd type="arrow"/>
          </a:ln>
        </p:spPr>
        <p:style>
          <a:lnRef idx="1">
            <a:schemeClr val="accent4"/>
          </a:lnRef>
          <a:fillRef idx="0">
            <a:schemeClr val="accent4"/>
          </a:fillRef>
          <a:effectRef idx="0">
            <a:schemeClr val="accent4"/>
          </a:effectRef>
          <a:fontRef idx="minor">
            <a:schemeClr val="tx1"/>
          </a:fontRef>
        </p:style>
      </p:cxnSp>
      <p:sp>
        <p:nvSpPr>
          <p:cNvPr id="13" name="Plaque 12"/>
          <p:cNvSpPr/>
          <p:nvPr/>
        </p:nvSpPr>
        <p:spPr>
          <a:xfrm>
            <a:off x="5340618" y="1433812"/>
            <a:ext cx="1972491" cy="948487"/>
          </a:xfrm>
          <a:prstGeom prst="plaque">
            <a:avLst/>
          </a:prstGeom>
          <a:gradFill>
            <a:gsLst>
              <a:gs pos="0">
                <a:schemeClr val="accent3">
                  <a:lumMod val="40000"/>
                  <a:lumOff val="60000"/>
                </a:schemeClr>
              </a:gs>
              <a:gs pos="100000">
                <a:schemeClr val="accent5">
                  <a:tint val="84000"/>
                </a:schemeClr>
              </a:gs>
            </a:gsLst>
            <a:lin ang="5400000" scaled="0"/>
          </a:gra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fa-IR" dirty="0">
                <a:solidFill>
                  <a:schemeClr val="accent3">
                    <a:lumMod val="50000"/>
                  </a:schemeClr>
                </a:solidFill>
                <a:cs typeface="B Titr" panose="00000700000000000000" pitchFamily="2" charset="-78"/>
              </a:rPr>
              <a:t>در اصطلاح صرفی</a:t>
            </a:r>
          </a:p>
        </p:txBody>
      </p:sp>
      <p:sp>
        <p:nvSpPr>
          <p:cNvPr id="70" name="Curved Left Arrow 69"/>
          <p:cNvSpPr/>
          <p:nvPr/>
        </p:nvSpPr>
        <p:spPr>
          <a:xfrm rot="20684578">
            <a:off x="9144399" y="2650782"/>
            <a:ext cx="1031523" cy="2375411"/>
          </a:xfrm>
          <a:prstGeom prst="curvedLeftArrow">
            <a:avLst>
              <a:gd name="adj1" fmla="val 10429"/>
              <a:gd name="adj2" fmla="val 35920"/>
              <a:gd name="adj3" fmla="val 28036"/>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71" name="Right Brace 70"/>
          <p:cNvSpPr/>
          <p:nvPr/>
        </p:nvSpPr>
        <p:spPr>
          <a:xfrm>
            <a:off x="8004313" y="3560329"/>
            <a:ext cx="845720" cy="3271168"/>
          </a:xfrm>
          <a:prstGeom prst="rightBrace">
            <a:avLst>
              <a:gd name="adj1" fmla="val 14489"/>
              <a:gd name="adj2" fmla="val 48328"/>
            </a:avLst>
          </a:prstGeom>
          <a:ln w="38100">
            <a:solidFill>
              <a:srgbClr val="00B050"/>
            </a:solidFill>
          </a:ln>
        </p:spPr>
        <p:style>
          <a:lnRef idx="1">
            <a:schemeClr val="accent2"/>
          </a:lnRef>
          <a:fillRef idx="0">
            <a:schemeClr val="accent2"/>
          </a:fillRef>
          <a:effectRef idx="0">
            <a:schemeClr val="accent2"/>
          </a:effectRef>
          <a:fontRef idx="minor">
            <a:schemeClr val="tx1"/>
          </a:fontRef>
        </p:style>
        <p:txBody>
          <a:bodyPr rtlCol="1" anchor="ctr"/>
          <a:lstStyle/>
          <a:p>
            <a:pPr algn="ctr"/>
            <a:endParaRPr lang="fa-IR"/>
          </a:p>
        </p:txBody>
      </p:sp>
      <p:sp>
        <p:nvSpPr>
          <p:cNvPr id="73" name="Plaque 72"/>
          <p:cNvSpPr/>
          <p:nvPr/>
        </p:nvSpPr>
        <p:spPr>
          <a:xfrm>
            <a:off x="8750495" y="4121426"/>
            <a:ext cx="623045" cy="2133600"/>
          </a:xfrm>
          <a:prstGeom prst="plaque">
            <a:avLst/>
          </a:prstGeom>
          <a:gradFill>
            <a:gsLst>
              <a:gs pos="0">
                <a:schemeClr val="accent3">
                  <a:lumMod val="40000"/>
                  <a:lumOff val="60000"/>
                </a:schemeClr>
              </a:gs>
              <a:gs pos="100000">
                <a:srgbClr val="00B05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fa-IR" sz="2400" dirty="0">
                <a:solidFill>
                  <a:srgbClr val="002060"/>
                </a:solidFill>
                <a:cs typeface="B Titr" panose="00000700000000000000" pitchFamily="2" charset="-78"/>
              </a:rPr>
              <a:t>اسم های مشتق</a:t>
            </a:r>
          </a:p>
        </p:txBody>
      </p:sp>
      <p:sp>
        <p:nvSpPr>
          <p:cNvPr id="74" name="Rounded Rectangle 73"/>
          <p:cNvSpPr/>
          <p:nvPr/>
        </p:nvSpPr>
        <p:spPr>
          <a:xfrm>
            <a:off x="6371061" y="3661387"/>
            <a:ext cx="1620000" cy="540000"/>
          </a:xfrm>
          <a:prstGeom prst="roundRect">
            <a:avLst/>
          </a:prstGeom>
          <a:noFill/>
          <a:ln w="38100">
            <a:solidFill>
              <a:schemeClr val="tx1"/>
            </a:solidFill>
          </a:ln>
        </p:spPr>
        <p:style>
          <a:lnRef idx="2">
            <a:schemeClr val="accent4"/>
          </a:lnRef>
          <a:fillRef idx="1">
            <a:schemeClr val="lt1"/>
          </a:fillRef>
          <a:effectRef idx="0">
            <a:schemeClr val="accent4"/>
          </a:effectRef>
          <a:fontRef idx="minor">
            <a:schemeClr val="dk1"/>
          </a:fontRef>
        </p:style>
        <p:txBody>
          <a:bodyPr rtlCol="1" anchor="ctr"/>
          <a:lstStyle/>
          <a:p>
            <a:pPr algn="r" rtl="1"/>
            <a:r>
              <a:rPr lang="fa-IR" dirty="0">
                <a:cs typeface="B Titr" panose="00000700000000000000" pitchFamily="2" charset="-78"/>
              </a:rPr>
              <a:t>1-اسم الفاعل</a:t>
            </a:r>
          </a:p>
        </p:txBody>
      </p:sp>
      <p:sp>
        <p:nvSpPr>
          <p:cNvPr id="75" name="Rounded Rectangle 74"/>
          <p:cNvSpPr/>
          <p:nvPr/>
        </p:nvSpPr>
        <p:spPr>
          <a:xfrm>
            <a:off x="6412294" y="4471387"/>
            <a:ext cx="1620000" cy="540000"/>
          </a:xfrm>
          <a:prstGeom prst="roundRect">
            <a:avLst/>
          </a:prstGeom>
          <a:noFill/>
          <a:ln w="38100">
            <a:solidFill>
              <a:schemeClr val="tx1"/>
            </a:solidFill>
          </a:ln>
        </p:spPr>
        <p:style>
          <a:lnRef idx="2">
            <a:schemeClr val="accent4"/>
          </a:lnRef>
          <a:fillRef idx="1">
            <a:schemeClr val="lt1"/>
          </a:fillRef>
          <a:effectRef idx="0">
            <a:schemeClr val="accent4"/>
          </a:effectRef>
          <a:fontRef idx="minor">
            <a:schemeClr val="dk1"/>
          </a:fontRef>
        </p:style>
        <p:txBody>
          <a:bodyPr rtlCol="1" anchor="ctr"/>
          <a:lstStyle/>
          <a:p>
            <a:pPr algn="r" rtl="1"/>
            <a:r>
              <a:rPr lang="fa-IR" dirty="0">
                <a:cs typeface="B Titr" panose="00000700000000000000" pitchFamily="2" charset="-78"/>
              </a:rPr>
              <a:t>2-اسم المفعول</a:t>
            </a:r>
          </a:p>
        </p:txBody>
      </p:sp>
      <p:sp>
        <p:nvSpPr>
          <p:cNvPr id="76" name="Rounded Rectangle 75"/>
          <p:cNvSpPr/>
          <p:nvPr/>
        </p:nvSpPr>
        <p:spPr>
          <a:xfrm>
            <a:off x="6412294" y="5281387"/>
            <a:ext cx="1620000" cy="540000"/>
          </a:xfrm>
          <a:prstGeom prst="roundRect">
            <a:avLst/>
          </a:prstGeom>
          <a:noFill/>
          <a:ln w="38100">
            <a:solidFill>
              <a:schemeClr val="tx1"/>
            </a:solidFill>
          </a:ln>
        </p:spPr>
        <p:style>
          <a:lnRef idx="2">
            <a:schemeClr val="accent4"/>
          </a:lnRef>
          <a:fillRef idx="1">
            <a:schemeClr val="lt1"/>
          </a:fillRef>
          <a:effectRef idx="0">
            <a:schemeClr val="accent4"/>
          </a:effectRef>
          <a:fontRef idx="minor">
            <a:schemeClr val="dk1"/>
          </a:fontRef>
        </p:style>
        <p:txBody>
          <a:bodyPr rtlCol="1" anchor="ctr"/>
          <a:lstStyle/>
          <a:p>
            <a:pPr algn="r" rtl="1"/>
            <a:r>
              <a:rPr lang="fa-IR" sz="1700" dirty="0">
                <a:cs typeface="B Titr" panose="00000700000000000000" pitchFamily="2" charset="-78"/>
              </a:rPr>
              <a:t>3-الصفۀ المشبهۀ</a:t>
            </a:r>
          </a:p>
        </p:txBody>
      </p:sp>
      <p:sp>
        <p:nvSpPr>
          <p:cNvPr id="78" name="Rounded Rectangle 77"/>
          <p:cNvSpPr/>
          <p:nvPr/>
        </p:nvSpPr>
        <p:spPr>
          <a:xfrm>
            <a:off x="6438798" y="6051286"/>
            <a:ext cx="1620000" cy="540000"/>
          </a:xfrm>
          <a:prstGeom prst="roundRect">
            <a:avLst/>
          </a:prstGeom>
          <a:noFill/>
          <a:ln w="38100">
            <a:solidFill>
              <a:schemeClr val="tx1"/>
            </a:solidFill>
          </a:ln>
        </p:spPr>
        <p:style>
          <a:lnRef idx="2">
            <a:schemeClr val="accent4"/>
          </a:lnRef>
          <a:fillRef idx="1">
            <a:schemeClr val="lt1"/>
          </a:fillRef>
          <a:effectRef idx="0">
            <a:schemeClr val="accent4"/>
          </a:effectRef>
          <a:fontRef idx="minor">
            <a:schemeClr val="dk1"/>
          </a:fontRef>
        </p:style>
        <p:txBody>
          <a:bodyPr rtlCol="1" anchor="ctr"/>
          <a:lstStyle/>
          <a:p>
            <a:pPr algn="ctr" rtl="1"/>
            <a:r>
              <a:rPr lang="fa-IR" dirty="0">
                <a:cs typeface="B Titr" panose="00000700000000000000" pitchFamily="2" charset="-78"/>
              </a:rPr>
              <a:t>4-اسم المبالغۀ</a:t>
            </a:r>
          </a:p>
        </p:txBody>
      </p:sp>
      <p:sp>
        <p:nvSpPr>
          <p:cNvPr id="79" name="Rounded Rectangle 78"/>
          <p:cNvSpPr/>
          <p:nvPr/>
        </p:nvSpPr>
        <p:spPr>
          <a:xfrm>
            <a:off x="4111962" y="3661387"/>
            <a:ext cx="1620000" cy="540000"/>
          </a:xfrm>
          <a:prstGeom prst="roundRect">
            <a:avLst/>
          </a:prstGeom>
          <a:noFill/>
          <a:ln w="38100">
            <a:solidFill>
              <a:schemeClr val="tx1"/>
            </a:solidFill>
          </a:ln>
        </p:spPr>
        <p:style>
          <a:lnRef idx="2">
            <a:schemeClr val="accent4"/>
          </a:lnRef>
          <a:fillRef idx="1">
            <a:schemeClr val="lt1"/>
          </a:fillRef>
          <a:effectRef idx="0">
            <a:schemeClr val="accent4"/>
          </a:effectRef>
          <a:fontRef idx="minor">
            <a:schemeClr val="dk1"/>
          </a:fontRef>
        </p:style>
        <p:txBody>
          <a:bodyPr rtlCol="1" anchor="ctr"/>
          <a:lstStyle/>
          <a:p>
            <a:pPr algn="r" rtl="1"/>
            <a:r>
              <a:rPr lang="fa-IR" dirty="0">
                <a:cs typeface="B Titr" panose="00000700000000000000" pitchFamily="2" charset="-78"/>
              </a:rPr>
              <a:t>5-اسم التفضیل</a:t>
            </a:r>
          </a:p>
        </p:txBody>
      </p:sp>
      <p:sp>
        <p:nvSpPr>
          <p:cNvPr id="80" name="Rounded Rectangle 79"/>
          <p:cNvSpPr/>
          <p:nvPr/>
        </p:nvSpPr>
        <p:spPr>
          <a:xfrm>
            <a:off x="4111962" y="4471387"/>
            <a:ext cx="1620000" cy="540000"/>
          </a:xfrm>
          <a:prstGeom prst="roundRect">
            <a:avLst/>
          </a:prstGeom>
          <a:noFill/>
          <a:ln w="38100">
            <a:solidFill>
              <a:schemeClr val="tx1"/>
            </a:solidFill>
          </a:ln>
        </p:spPr>
        <p:style>
          <a:lnRef idx="2">
            <a:schemeClr val="accent4"/>
          </a:lnRef>
          <a:fillRef idx="1">
            <a:schemeClr val="lt1"/>
          </a:fillRef>
          <a:effectRef idx="0">
            <a:schemeClr val="accent4"/>
          </a:effectRef>
          <a:fontRef idx="minor">
            <a:schemeClr val="dk1"/>
          </a:fontRef>
        </p:style>
        <p:txBody>
          <a:bodyPr rtlCol="1" anchor="ctr"/>
          <a:lstStyle/>
          <a:p>
            <a:pPr algn="r" rtl="1"/>
            <a:r>
              <a:rPr lang="fa-IR" dirty="0">
                <a:cs typeface="B Titr" panose="00000700000000000000" pitchFamily="2" charset="-78"/>
              </a:rPr>
              <a:t>6-اسم المکان</a:t>
            </a:r>
          </a:p>
        </p:txBody>
      </p:sp>
      <p:sp>
        <p:nvSpPr>
          <p:cNvPr id="81" name="Rounded Rectangle 80"/>
          <p:cNvSpPr/>
          <p:nvPr/>
        </p:nvSpPr>
        <p:spPr>
          <a:xfrm>
            <a:off x="4111962" y="5325756"/>
            <a:ext cx="1620000" cy="540000"/>
          </a:xfrm>
          <a:prstGeom prst="roundRect">
            <a:avLst/>
          </a:prstGeom>
          <a:noFill/>
          <a:ln w="38100">
            <a:solidFill>
              <a:schemeClr val="tx1"/>
            </a:solidFill>
          </a:ln>
        </p:spPr>
        <p:style>
          <a:lnRef idx="2">
            <a:schemeClr val="accent4"/>
          </a:lnRef>
          <a:fillRef idx="1">
            <a:schemeClr val="lt1"/>
          </a:fillRef>
          <a:effectRef idx="0">
            <a:schemeClr val="accent4"/>
          </a:effectRef>
          <a:fontRef idx="minor">
            <a:schemeClr val="dk1"/>
          </a:fontRef>
        </p:style>
        <p:txBody>
          <a:bodyPr rtlCol="1" anchor="ctr"/>
          <a:lstStyle/>
          <a:p>
            <a:pPr algn="r" rtl="1"/>
            <a:r>
              <a:rPr lang="fa-IR" dirty="0">
                <a:cs typeface="B Titr" panose="00000700000000000000" pitchFamily="2" charset="-78"/>
              </a:rPr>
              <a:t>7-اسم الزمان</a:t>
            </a:r>
          </a:p>
        </p:txBody>
      </p:sp>
      <p:sp>
        <p:nvSpPr>
          <p:cNvPr id="82" name="Rounded Rectangle 81"/>
          <p:cNvSpPr/>
          <p:nvPr/>
        </p:nvSpPr>
        <p:spPr>
          <a:xfrm>
            <a:off x="4111962" y="6051286"/>
            <a:ext cx="1620000" cy="540000"/>
          </a:xfrm>
          <a:prstGeom prst="roundRect">
            <a:avLst/>
          </a:prstGeom>
          <a:noFill/>
          <a:ln w="38100">
            <a:solidFill>
              <a:schemeClr val="tx1"/>
            </a:solidFill>
          </a:ln>
        </p:spPr>
        <p:style>
          <a:lnRef idx="2">
            <a:schemeClr val="accent4"/>
          </a:lnRef>
          <a:fillRef idx="1">
            <a:schemeClr val="lt1"/>
          </a:fillRef>
          <a:effectRef idx="0">
            <a:schemeClr val="accent4"/>
          </a:effectRef>
          <a:fontRef idx="minor">
            <a:schemeClr val="dk1"/>
          </a:fontRef>
        </p:style>
        <p:txBody>
          <a:bodyPr rtlCol="1" anchor="ctr"/>
          <a:lstStyle/>
          <a:p>
            <a:pPr algn="r" rtl="1"/>
            <a:r>
              <a:rPr lang="fa-IR" dirty="0">
                <a:cs typeface="B Titr" panose="00000700000000000000" pitchFamily="2" charset="-78"/>
              </a:rPr>
              <a:t>8-اسم الآلۀ</a:t>
            </a:r>
          </a:p>
        </p:txBody>
      </p:sp>
      <p:sp>
        <p:nvSpPr>
          <p:cNvPr id="86" name="Vertical Scroll 85"/>
          <p:cNvSpPr/>
          <p:nvPr/>
        </p:nvSpPr>
        <p:spPr>
          <a:xfrm>
            <a:off x="1402222" y="3496096"/>
            <a:ext cx="2398643" cy="3384260"/>
          </a:xfrm>
          <a:prstGeom prst="verticalScroll">
            <a:avLst/>
          </a:prstGeom>
          <a:gradFill>
            <a:gsLst>
              <a:gs pos="0">
                <a:schemeClr val="accent3">
                  <a:lumMod val="40000"/>
                  <a:lumOff val="60000"/>
                </a:schemeClr>
              </a:gs>
              <a:gs pos="100000">
                <a:schemeClr val="accent3">
                  <a:lumMod val="75000"/>
                </a:schemeClr>
              </a:gs>
            </a:gsLst>
            <a:lin ang="5400000" scaled="0"/>
          </a:gradFill>
          <a:ln w="38100">
            <a:noFill/>
          </a:ln>
        </p:spPr>
        <p:style>
          <a:lnRef idx="1">
            <a:schemeClr val="accent2"/>
          </a:lnRef>
          <a:fillRef idx="2">
            <a:schemeClr val="accent2"/>
          </a:fillRef>
          <a:effectRef idx="1">
            <a:schemeClr val="accent2"/>
          </a:effectRef>
          <a:fontRef idx="minor">
            <a:schemeClr val="dk1"/>
          </a:fontRef>
        </p:style>
        <p:txBody>
          <a:bodyPr rtlCol="1" anchor="t"/>
          <a:lstStyle/>
          <a:p>
            <a:pPr algn="justLow" rtl="1"/>
            <a:r>
              <a:rPr lang="fa-IR" sz="2200" dirty="0">
                <a:solidFill>
                  <a:srgbClr val="000000"/>
                </a:solidFill>
                <a:latin typeface="CIDFont+F4"/>
                <a:cs typeface="B Badr" panose="00000400000000000000" pitchFamily="2" charset="-78"/>
              </a:rPr>
              <a:t>اين اسـمها از فعل مضــارع گرفته مي</a:t>
            </a:r>
            <a:br>
              <a:rPr lang="fa-IR" sz="2200" dirty="0">
                <a:solidFill>
                  <a:srgbClr val="000000"/>
                </a:solidFill>
                <a:latin typeface="CIDFont+F4"/>
                <a:cs typeface="B Badr" panose="00000400000000000000" pitchFamily="2" charset="-78"/>
              </a:rPr>
            </a:br>
            <a:r>
              <a:rPr lang="fa-IR" sz="2200" dirty="0">
                <a:solidFill>
                  <a:srgbClr val="000000"/>
                </a:solidFill>
                <a:latin typeface="CIDFont+F4"/>
                <a:cs typeface="B Badr" panose="00000400000000000000" pitchFamily="2" charset="-78"/>
              </a:rPr>
              <a:t>شوند، بنابراين در ساختن اين ا سمها، ملاك</a:t>
            </a:r>
            <a:br>
              <a:rPr lang="fa-IR" sz="2200" dirty="0">
                <a:solidFill>
                  <a:srgbClr val="000000"/>
                </a:solidFill>
                <a:latin typeface="CIDFont+F4"/>
                <a:cs typeface="B Badr" panose="00000400000000000000" pitchFamily="2" charset="-78"/>
              </a:rPr>
            </a:br>
            <a:r>
              <a:rPr lang="fa-IR" sz="2200" dirty="0">
                <a:solidFill>
                  <a:srgbClr val="000000"/>
                </a:solidFill>
                <a:latin typeface="CIDFont+F4"/>
                <a:cs typeface="B Badr" panose="00000400000000000000" pitchFamily="2" charset="-78"/>
              </a:rPr>
              <a:t>و خميرمايه، همان فعل مضارع مي باشد</a:t>
            </a:r>
            <a:r>
              <a:rPr lang="fa-IR" sz="2200" dirty="0">
                <a:cs typeface="B Badr" panose="00000400000000000000" pitchFamily="2" charset="-78"/>
              </a:rPr>
              <a:t> </a:t>
            </a:r>
          </a:p>
        </p:txBody>
      </p:sp>
      <p:sp>
        <p:nvSpPr>
          <p:cNvPr id="28"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68316993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5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ou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circle(out)">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par>
                                <p:cTn id="48" presetID="22" presetClass="entr" presetSubtype="1"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up)">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wipe(up)">
                                      <p:cBhvr>
                                        <p:cTn id="62" dur="500"/>
                                        <p:tgtEl>
                                          <p:spTgt spid="7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42"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barn(outHorizontal)">
                                      <p:cBhvr>
                                        <p:cTn id="67" dur="500"/>
                                        <p:tgtEl>
                                          <p:spTgt spid="7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500"/>
                                        <p:tgtEl>
                                          <p:spTgt spid="71"/>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p:cTn id="77" dur="500" fill="hold"/>
                                        <p:tgtEl>
                                          <p:spTgt spid="74"/>
                                        </p:tgtEl>
                                        <p:attrNameLst>
                                          <p:attrName>ppt_w</p:attrName>
                                        </p:attrNameLst>
                                      </p:cBhvr>
                                      <p:tavLst>
                                        <p:tav tm="0">
                                          <p:val>
                                            <p:fltVal val="0"/>
                                          </p:val>
                                        </p:tav>
                                        <p:tav tm="100000">
                                          <p:val>
                                            <p:strVal val="#ppt_w"/>
                                          </p:val>
                                        </p:tav>
                                      </p:tavLst>
                                    </p:anim>
                                    <p:anim calcmode="lin" valueType="num">
                                      <p:cBhvr>
                                        <p:cTn id="78" dur="500" fill="hold"/>
                                        <p:tgtEl>
                                          <p:spTgt spid="74"/>
                                        </p:tgtEl>
                                        <p:attrNameLst>
                                          <p:attrName>ppt_h</p:attrName>
                                        </p:attrNameLst>
                                      </p:cBhvr>
                                      <p:tavLst>
                                        <p:tav tm="0">
                                          <p:val>
                                            <p:fltVal val="0"/>
                                          </p:val>
                                        </p:tav>
                                        <p:tav tm="100000">
                                          <p:val>
                                            <p:strVal val="#ppt_h"/>
                                          </p:val>
                                        </p:tav>
                                      </p:tavLst>
                                    </p:anim>
                                    <p:animEffect transition="in" filter="fade">
                                      <p:cBhvr>
                                        <p:cTn id="79" dur="500"/>
                                        <p:tgtEl>
                                          <p:spTgt spid="7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76"/>
                                        </p:tgtEl>
                                        <p:attrNameLst>
                                          <p:attrName>style.visibility</p:attrName>
                                        </p:attrNameLst>
                                      </p:cBhvr>
                                      <p:to>
                                        <p:strVal val="visible"/>
                                      </p:to>
                                    </p:set>
                                    <p:anim calcmode="lin" valueType="num">
                                      <p:cBhvr>
                                        <p:cTn id="87" dur="500" fill="hold"/>
                                        <p:tgtEl>
                                          <p:spTgt spid="76"/>
                                        </p:tgtEl>
                                        <p:attrNameLst>
                                          <p:attrName>ppt_w</p:attrName>
                                        </p:attrNameLst>
                                      </p:cBhvr>
                                      <p:tavLst>
                                        <p:tav tm="0">
                                          <p:val>
                                            <p:fltVal val="0"/>
                                          </p:val>
                                        </p:tav>
                                        <p:tav tm="100000">
                                          <p:val>
                                            <p:strVal val="#ppt_w"/>
                                          </p:val>
                                        </p:tav>
                                      </p:tavLst>
                                    </p:anim>
                                    <p:anim calcmode="lin" valueType="num">
                                      <p:cBhvr>
                                        <p:cTn id="88" dur="500" fill="hold"/>
                                        <p:tgtEl>
                                          <p:spTgt spid="76"/>
                                        </p:tgtEl>
                                        <p:attrNameLst>
                                          <p:attrName>ppt_h</p:attrName>
                                        </p:attrNameLst>
                                      </p:cBhvr>
                                      <p:tavLst>
                                        <p:tav tm="0">
                                          <p:val>
                                            <p:fltVal val="0"/>
                                          </p:val>
                                        </p:tav>
                                        <p:tav tm="100000">
                                          <p:val>
                                            <p:strVal val="#ppt_h"/>
                                          </p:val>
                                        </p:tav>
                                      </p:tavLst>
                                    </p:anim>
                                    <p:animEffect transition="in" filter="fade">
                                      <p:cBhvr>
                                        <p:cTn id="89" dur="500"/>
                                        <p:tgtEl>
                                          <p:spTgt spid="76"/>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p:cTn id="92" dur="500" fill="hold"/>
                                        <p:tgtEl>
                                          <p:spTgt spid="78"/>
                                        </p:tgtEl>
                                        <p:attrNameLst>
                                          <p:attrName>ppt_w</p:attrName>
                                        </p:attrNameLst>
                                      </p:cBhvr>
                                      <p:tavLst>
                                        <p:tav tm="0">
                                          <p:val>
                                            <p:fltVal val="0"/>
                                          </p:val>
                                        </p:tav>
                                        <p:tav tm="100000">
                                          <p:val>
                                            <p:strVal val="#ppt_w"/>
                                          </p:val>
                                        </p:tav>
                                      </p:tavLst>
                                    </p:anim>
                                    <p:anim calcmode="lin" valueType="num">
                                      <p:cBhvr>
                                        <p:cTn id="93" dur="500" fill="hold"/>
                                        <p:tgtEl>
                                          <p:spTgt spid="78"/>
                                        </p:tgtEl>
                                        <p:attrNameLst>
                                          <p:attrName>ppt_h</p:attrName>
                                        </p:attrNameLst>
                                      </p:cBhvr>
                                      <p:tavLst>
                                        <p:tav tm="0">
                                          <p:val>
                                            <p:fltVal val="0"/>
                                          </p:val>
                                        </p:tav>
                                        <p:tav tm="100000">
                                          <p:val>
                                            <p:strVal val="#ppt_h"/>
                                          </p:val>
                                        </p:tav>
                                      </p:tavLst>
                                    </p:anim>
                                    <p:animEffect transition="in" filter="fade">
                                      <p:cBhvr>
                                        <p:cTn id="94" dur="500"/>
                                        <p:tgtEl>
                                          <p:spTgt spid="7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80"/>
                                        </p:tgtEl>
                                        <p:attrNameLst>
                                          <p:attrName>style.visibility</p:attrName>
                                        </p:attrNameLst>
                                      </p:cBhvr>
                                      <p:to>
                                        <p:strVal val="visible"/>
                                      </p:to>
                                    </p:set>
                                    <p:anim calcmode="lin" valueType="num">
                                      <p:cBhvr>
                                        <p:cTn id="102" dur="500" fill="hold"/>
                                        <p:tgtEl>
                                          <p:spTgt spid="80"/>
                                        </p:tgtEl>
                                        <p:attrNameLst>
                                          <p:attrName>ppt_w</p:attrName>
                                        </p:attrNameLst>
                                      </p:cBhvr>
                                      <p:tavLst>
                                        <p:tav tm="0">
                                          <p:val>
                                            <p:fltVal val="0"/>
                                          </p:val>
                                        </p:tav>
                                        <p:tav tm="100000">
                                          <p:val>
                                            <p:strVal val="#ppt_w"/>
                                          </p:val>
                                        </p:tav>
                                      </p:tavLst>
                                    </p:anim>
                                    <p:anim calcmode="lin" valueType="num">
                                      <p:cBhvr>
                                        <p:cTn id="103" dur="500" fill="hold"/>
                                        <p:tgtEl>
                                          <p:spTgt spid="80"/>
                                        </p:tgtEl>
                                        <p:attrNameLst>
                                          <p:attrName>ppt_h</p:attrName>
                                        </p:attrNameLst>
                                      </p:cBhvr>
                                      <p:tavLst>
                                        <p:tav tm="0">
                                          <p:val>
                                            <p:fltVal val="0"/>
                                          </p:val>
                                        </p:tav>
                                        <p:tav tm="100000">
                                          <p:val>
                                            <p:strVal val="#ppt_h"/>
                                          </p:val>
                                        </p:tav>
                                      </p:tavLst>
                                    </p:anim>
                                    <p:animEffect transition="in" filter="fade">
                                      <p:cBhvr>
                                        <p:cTn id="104" dur="500"/>
                                        <p:tgtEl>
                                          <p:spTgt spid="80"/>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81"/>
                                        </p:tgtEl>
                                        <p:attrNameLst>
                                          <p:attrName>style.visibility</p:attrName>
                                        </p:attrNameLst>
                                      </p:cBhvr>
                                      <p:to>
                                        <p:strVal val="visible"/>
                                      </p:to>
                                    </p:set>
                                    <p:anim calcmode="lin" valueType="num">
                                      <p:cBhvr>
                                        <p:cTn id="107" dur="500" fill="hold"/>
                                        <p:tgtEl>
                                          <p:spTgt spid="81"/>
                                        </p:tgtEl>
                                        <p:attrNameLst>
                                          <p:attrName>ppt_w</p:attrName>
                                        </p:attrNameLst>
                                      </p:cBhvr>
                                      <p:tavLst>
                                        <p:tav tm="0">
                                          <p:val>
                                            <p:fltVal val="0"/>
                                          </p:val>
                                        </p:tav>
                                        <p:tav tm="100000">
                                          <p:val>
                                            <p:strVal val="#ppt_w"/>
                                          </p:val>
                                        </p:tav>
                                      </p:tavLst>
                                    </p:anim>
                                    <p:anim calcmode="lin" valueType="num">
                                      <p:cBhvr>
                                        <p:cTn id="108" dur="500" fill="hold"/>
                                        <p:tgtEl>
                                          <p:spTgt spid="81"/>
                                        </p:tgtEl>
                                        <p:attrNameLst>
                                          <p:attrName>ppt_h</p:attrName>
                                        </p:attrNameLst>
                                      </p:cBhvr>
                                      <p:tavLst>
                                        <p:tav tm="0">
                                          <p:val>
                                            <p:fltVal val="0"/>
                                          </p:val>
                                        </p:tav>
                                        <p:tav tm="100000">
                                          <p:val>
                                            <p:strVal val="#ppt_h"/>
                                          </p:val>
                                        </p:tav>
                                      </p:tavLst>
                                    </p:anim>
                                    <p:animEffect transition="in" filter="fade">
                                      <p:cBhvr>
                                        <p:cTn id="109" dur="500"/>
                                        <p:tgtEl>
                                          <p:spTgt spid="81"/>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82"/>
                                        </p:tgtEl>
                                        <p:attrNameLst>
                                          <p:attrName>style.visibility</p:attrName>
                                        </p:attrNameLst>
                                      </p:cBhvr>
                                      <p:to>
                                        <p:strVal val="visible"/>
                                      </p:to>
                                    </p:set>
                                    <p:anim calcmode="lin" valueType="num">
                                      <p:cBhvr>
                                        <p:cTn id="112" dur="500" fill="hold"/>
                                        <p:tgtEl>
                                          <p:spTgt spid="82"/>
                                        </p:tgtEl>
                                        <p:attrNameLst>
                                          <p:attrName>ppt_w</p:attrName>
                                        </p:attrNameLst>
                                      </p:cBhvr>
                                      <p:tavLst>
                                        <p:tav tm="0">
                                          <p:val>
                                            <p:fltVal val="0"/>
                                          </p:val>
                                        </p:tav>
                                        <p:tav tm="100000">
                                          <p:val>
                                            <p:strVal val="#ppt_w"/>
                                          </p:val>
                                        </p:tav>
                                      </p:tavLst>
                                    </p:anim>
                                    <p:anim calcmode="lin" valueType="num">
                                      <p:cBhvr>
                                        <p:cTn id="113" dur="500" fill="hold"/>
                                        <p:tgtEl>
                                          <p:spTgt spid="82"/>
                                        </p:tgtEl>
                                        <p:attrNameLst>
                                          <p:attrName>ppt_h</p:attrName>
                                        </p:attrNameLst>
                                      </p:cBhvr>
                                      <p:tavLst>
                                        <p:tav tm="0">
                                          <p:val>
                                            <p:fltVal val="0"/>
                                          </p:val>
                                        </p:tav>
                                        <p:tav tm="100000">
                                          <p:val>
                                            <p:strVal val="#ppt_h"/>
                                          </p:val>
                                        </p:tav>
                                      </p:tavLst>
                                    </p:anim>
                                    <p:animEffect transition="in" filter="fade">
                                      <p:cBhvr>
                                        <p:cTn id="114" dur="500"/>
                                        <p:tgtEl>
                                          <p:spTgt spid="82"/>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1" fill="hold" grpId="0" nodeType="clickEffect">
                                  <p:stCondLst>
                                    <p:cond delay="0"/>
                                  </p:stCondLst>
                                  <p:childTnLst>
                                    <p:set>
                                      <p:cBhvr>
                                        <p:cTn id="118" dur="1" fill="hold">
                                          <p:stCondLst>
                                            <p:cond delay="0"/>
                                          </p:stCondLst>
                                        </p:cTn>
                                        <p:tgtEl>
                                          <p:spTgt spid="86"/>
                                        </p:tgtEl>
                                        <p:attrNameLst>
                                          <p:attrName>style.visibility</p:attrName>
                                        </p:attrNameLst>
                                      </p:cBhvr>
                                      <p:to>
                                        <p:strVal val="visible"/>
                                      </p:to>
                                    </p:set>
                                    <p:animEffect transition="in" filter="wipe(up)">
                                      <p:cBhvr>
                                        <p:cTn id="11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11" grpId="0" animBg="1"/>
      <p:bldP spid="27" grpId="0" animBg="1"/>
      <p:bldP spid="5" grpId="0" animBg="1"/>
      <p:bldP spid="26" grpId="0" animBg="1"/>
      <p:bldP spid="13" grpId="0" animBg="1"/>
      <p:bldP spid="70" grpId="0" animBg="1"/>
      <p:bldP spid="71" grpId="0" animBg="1"/>
      <p:bldP spid="73" grpId="0" animBg="1"/>
      <p:bldP spid="74" grpId="0" animBg="1"/>
      <p:bldP spid="75" grpId="0" animBg="1"/>
      <p:bldP spid="76" grpId="0" animBg="1"/>
      <p:bldP spid="78" grpId="0" animBg="1"/>
      <p:bldP spid="79" grpId="0" animBg="1"/>
      <p:bldP spid="80" grpId="0" animBg="1"/>
      <p:bldP spid="81"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lowchart: Alternate Process 14">
            <a:extLst>
              <a:ext uri="{FF2B5EF4-FFF2-40B4-BE49-F238E27FC236}">
                <a16:creationId xmlns="" xmlns:a16="http://schemas.microsoft.com/office/drawing/2014/main" id="{6E5FD900-613C-4593-BCBE-3D0DC485E7D0}"/>
              </a:ext>
            </a:extLst>
          </p:cNvPr>
          <p:cNvSpPr/>
          <p:nvPr/>
        </p:nvSpPr>
        <p:spPr>
          <a:xfrm>
            <a:off x="10598309" y="1362346"/>
            <a:ext cx="1440000" cy="900000"/>
          </a:xfrm>
          <a:prstGeom prst="flowChartAlternateProcess">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b="1" dirty="0">
                <a:solidFill>
                  <a:srgbClr val="002060"/>
                </a:solidFill>
                <a:cs typeface="B Titr" panose="00000700000000000000" pitchFamily="2" charset="-78"/>
              </a:rPr>
              <a:t>اسم فاعل</a:t>
            </a:r>
          </a:p>
        </p:txBody>
      </p:sp>
      <p:sp>
        <p:nvSpPr>
          <p:cNvPr id="11" name="Arrow: Pentagon 10">
            <a:extLst>
              <a:ext uri="{FF2B5EF4-FFF2-40B4-BE49-F238E27FC236}">
                <a16:creationId xmlns="" xmlns:a16="http://schemas.microsoft.com/office/drawing/2014/main" id="{49508A1E-21AD-4A78-BA76-071F8032394C}"/>
              </a:ext>
            </a:extLst>
          </p:cNvPr>
          <p:cNvSpPr/>
          <p:nvPr/>
        </p:nvSpPr>
        <p:spPr>
          <a:xfrm>
            <a:off x="1227173" y="357889"/>
            <a:ext cx="7200000" cy="720000"/>
          </a:xfrm>
          <a:prstGeom prst="homePlat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1" anchor="t"/>
          <a:lstStyle/>
          <a:p>
            <a:pPr algn="justLow" rtl="1"/>
            <a:r>
              <a:rPr lang="fa-IR" sz="2200" b="1" dirty="0">
                <a:solidFill>
                  <a:srgbClr val="000000"/>
                </a:solidFill>
                <a:latin typeface="CIDFont+F6"/>
                <a:cs typeface="B Badr" panose="00000400000000000000" pitchFamily="2" charset="-78"/>
              </a:rPr>
              <a:t>اسمي است كه دالّ بر انجام دهنده كار است به صورتِ حدوثي( اتّفاقي). </a:t>
            </a:r>
            <a:endParaRPr lang="fa-IR" sz="2200" b="1" dirty="0" smtClean="0">
              <a:solidFill>
                <a:srgbClr val="000000"/>
              </a:solidFill>
              <a:latin typeface="CIDFont+F6"/>
              <a:cs typeface="B Badr" panose="00000400000000000000" pitchFamily="2" charset="-78"/>
            </a:endParaRPr>
          </a:p>
          <a:p>
            <a:pPr algn="justLow" rtl="1"/>
            <a:r>
              <a:rPr lang="fa-IR" sz="2200" b="1" dirty="0" smtClean="0">
                <a:solidFill>
                  <a:srgbClr val="FF0000"/>
                </a:solidFill>
                <a:latin typeface="CIDFont+F6"/>
                <a:cs typeface="B Badr" panose="00000400000000000000" pitchFamily="2" charset="-78"/>
              </a:rPr>
              <a:t>مانند</a:t>
            </a:r>
            <a:r>
              <a:rPr lang="fa-IR" sz="2200" b="1" dirty="0">
                <a:solidFill>
                  <a:srgbClr val="FF0000"/>
                </a:solidFill>
                <a:latin typeface="CIDFont+F6"/>
                <a:cs typeface="B Badr" panose="00000400000000000000" pitchFamily="2" charset="-78"/>
              </a:rPr>
              <a:t>: كَاتِب</a:t>
            </a:r>
            <a:r>
              <a:rPr lang="fa-IR" sz="2200" dirty="0">
                <a:solidFill>
                  <a:srgbClr val="FF0000"/>
                </a:solidFill>
                <a:cs typeface="B Badr" panose="00000400000000000000" pitchFamily="2" charset="-78"/>
              </a:rPr>
              <a:t> </a:t>
            </a:r>
          </a:p>
        </p:txBody>
      </p:sp>
      <p:sp>
        <p:nvSpPr>
          <p:cNvPr id="27" name="Arrow: Pentagon 26">
            <a:extLst>
              <a:ext uri="{FF2B5EF4-FFF2-40B4-BE49-F238E27FC236}">
                <a16:creationId xmlns="" xmlns:a16="http://schemas.microsoft.com/office/drawing/2014/main" id="{E29490D5-FBD9-42F9-BA11-19FEB05C8C02}"/>
              </a:ext>
            </a:extLst>
          </p:cNvPr>
          <p:cNvSpPr/>
          <p:nvPr/>
        </p:nvSpPr>
        <p:spPr>
          <a:xfrm>
            <a:off x="1227173" y="1165954"/>
            <a:ext cx="7200000" cy="756000"/>
          </a:xfrm>
          <a:prstGeom prst="homePlat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r" rtl="1"/>
            <a:r>
              <a:rPr lang="fa-IR" sz="2400" b="1" dirty="0">
                <a:solidFill>
                  <a:srgbClr val="000000"/>
                </a:solidFill>
                <a:latin typeface="CIDFont+F6"/>
                <a:cs typeface="B Badr" panose="00000400000000000000" pitchFamily="2" charset="-78"/>
              </a:rPr>
              <a:t>اسـمي اســت كه دالّ بر دارنده يك حالت حدوثي(اتّفاقي) باشــد. </a:t>
            </a:r>
            <a:endParaRPr lang="fa-IR" sz="2400" b="1" dirty="0" smtClean="0">
              <a:solidFill>
                <a:srgbClr val="000000"/>
              </a:solidFill>
              <a:latin typeface="CIDFont+F6"/>
              <a:cs typeface="B Badr" panose="00000400000000000000" pitchFamily="2" charset="-78"/>
            </a:endParaRPr>
          </a:p>
          <a:p>
            <a:pPr algn="r" rtl="1"/>
            <a:r>
              <a:rPr lang="fa-IR" sz="2400" b="1" dirty="0" smtClean="0">
                <a:solidFill>
                  <a:srgbClr val="FF0000"/>
                </a:solidFill>
                <a:latin typeface="CIDFont+F6"/>
                <a:cs typeface="B Badr" panose="00000400000000000000" pitchFamily="2" charset="-78"/>
              </a:rPr>
              <a:t>مانند</a:t>
            </a:r>
            <a:r>
              <a:rPr lang="fa-IR" sz="2400" b="1" dirty="0">
                <a:solidFill>
                  <a:srgbClr val="FF0000"/>
                </a:solidFill>
                <a:latin typeface="CIDFont+F6"/>
                <a:cs typeface="B Badr" panose="00000400000000000000" pitchFamily="2" charset="-78"/>
              </a:rPr>
              <a:t>: مُحرِم </a:t>
            </a:r>
            <a:r>
              <a:rPr lang="fa-IR" sz="2000" b="1" dirty="0">
                <a:solidFill>
                  <a:srgbClr val="000000"/>
                </a:solidFill>
                <a:latin typeface="CIDFont+F6"/>
                <a:cs typeface="B Badr" panose="00000400000000000000" pitchFamily="2" charset="-78"/>
              </a:rPr>
              <a:t>(حالت مُحرم بودنش ثبوت ندارد و موقّت است</a:t>
            </a:r>
            <a:r>
              <a:rPr lang="fa-IR" sz="2000" dirty="0">
                <a:cs typeface="B Badr" panose="00000400000000000000" pitchFamily="2" charset="-78"/>
              </a:rPr>
              <a:t> )</a:t>
            </a:r>
            <a:endParaRPr lang="fa-IR" sz="2000" dirty="0">
              <a:solidFill>
                <a:srgbClr val="FF0000"/>
              </a:solidFill>
              <a:cs typeface="B Badr" panose="00000400000000000000" pitchFamily="2" charset="-78"/>
            </a:endParaRPr>
          </a:p>
        </p:txBody>
      </p:sp>
      <p:sp>
        <p:nvSpPr>
          <p:cNvPr id="2" name="Bevel 1"/>
          <p:cNvSpPr/>
          <p:nvPr/>
        </p:nvSpPr>
        <p:spPr>
          <a:xfrm>
            <a:off x="10892244" y="11549"/>
            <a:ext cx="1260000" cy="504000"/>
          </a:xfrm>
          <a:prstGeom prst="bevel">
            <a:avLst/>
          </a:prstGeom>
          <a:solidFill>
            <a:schemeClr val="tx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bg1"/>
                </a:solidFill>
                <a:cs typeface="B Titr" panose="00000700000000000000" pitchFamily="2" charset="-78"/>
              </a:rPr>
              <a:t>المبحث الثانی</a:t>
            </a:r>
          </a:p>
        </p:txBody>
      </p:sp>
      <p:sp>
        <p:nvSpPr>
          <p:cNvPr id="4" name="Flowchart: Off-page Connector 3"/>
          <p:cNvSpPr/>
          <p:nvPr/>
        </p:nvSpPr>
        <p:spPr>
          <a:xfrm>
            <a:off x="5340618" y="24800"/>
            <a:ext cx="1474655" cy="320637"/>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600" dirty="0">
                <a:cs typeface="B Titr" panose="00000700000000000000" pitchFamily="2" charset="-78"/>
              </a:rPr>
              <a:t>الجامد والمشتق</a:t>
            </a:r>
          </a:p>
        </p:txBody>
      </p:sp>
      <p:cxnSp>
        <p:nvCxnSpPr>
          <p:cNvPr id="17" name="Straight Arrow Connector 16">
            <a:extLst>
              <a:ext uri="{FF2B5EF4-FFF2-40B4-BE49-F238E27FC236}">
                <a16:creationId xmlns="" xmlns:a16="http://schemas.microsoft.com/office/drawing/2014/main" id="{F5D29849-F708-4520-B347-35742EB3230F}"/>
              </a:ext>
            </a:extLst>
          </p:cNvPr>
          <p:cNvCxnSpPr>
            <a:cxnSpLocks/>
            <a:stCxn id="15" idx="1"/>
            <a:endCxn id="87" idx="3"/>
          </p:cNvCxnSpPr>
          <p:nvPr/>
        </p:nvCxnSpPr>
        <p:spPr>
          <a:xfrm flipH="1" flipV="1">
            <a:off x="9975263" y="1104191"/>
            <a:ext cx="623046" cy="708155"/>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1674B8D5-97FC-4B7F-9788-D0ED442CF358}"/>
              </a:ext>
            </a:extLst>
          </p:cNvPr>
          <p:cNvCxnSpPr>
            <a:cxnSpLocks/>
            <a:stCxn id="15" idx="1"/>
          </p:cNvCxnSpPr>
          <p:nvPr/>
        </p:nvCxnSpPr>
        <p:spPr>
          <a:xfrm flipH="1">
            <a:off x="10174338" y="1812346"/>
            <a:ext cx="423971" cy="875025"/>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1" name="Right Brace 70"/>
          <p:cNvSpPr/>
          <p:nvPr/>
        </p:nvSpPr>
        <p:spPr>
          <a:xfrm>
            <a:off x="10228912" y="3419367"/>
            <a:ext cx="511737" cy="2346390"/>
          </a:xfrm>
          <a:prstGeom prst="rightBrace">
            <a:avLst>
              <a:gd name="adj1" fmla="val 14489"/>
              <a:gd name="adj2" fmla="val 48328"/>
            </a:avLst>
          </a:prstGeom>
          <a:ln w="28575">
            <a:solidFill>
              <a:srgbClr val="0070C0"/>
            </a:solidFill>
          </a:ln>
        </p:spPr>
        <p:style>
          <a:lnRef idx="1">
            <a:schemeClr val="accent5"/>
          </a:lnRef>
          <a:fillRef idx="0">
            <a:schemeClr val="accent5"/>
          </a:fillRef>
          <a:effectRef idx="0">
            <a:schemeClr val="accent5"/>
          </a:effectRef>
          <a:fontRef idx="minor">
            <a:schemeClr val="tx1"/>
          </a:fontRef>
        </p:style>
        <p:txBody>
          <a:bodyPr rtlCol="1" anchor="ctr"/>
          <a:lstStyle/>
          <a:p>
            <a:pPr algn="ctr"/>
            <a:endParaRPr lang="fa-IR"/>
          </a:p>
        </p:txBody>
      </p:sp>
      <p:sp>
        <p:nvSpPr>
          <p:cNvPr id="73" name="Plaque 72"/>
          <p:cNvSpPr/>
          <p:nvPr/>
        </p:nvSpPr>
        <p:spPr>
          <a:xfrm>
            <a:off x="10484781" y="2850886"/>
            <a:ext cx="1553528" cy="651783"/>
          </a:xfrm>
          <a:prstGeom prst="plaque">
            <a:avLst/>
          </a:prstGeom>
          <a:solidFill>
            <a:srgbClr val="F2FB81"/>
          </a:solidFill>
        </p:spPr>
        <p:style>
          <a:lnRef idx="2">
            <a:schemeClr val="accent1">
              <a:shade val="50000"/>
            </a:schemeClr>
          </a:lnRef>
          <a:fillRef idx="1">
            <a:schemeClr val="accent1"/>
          </a:fillRef>
          <a:effectRef idx="0">
            <a:schemeClr val="accent1"/>
          </a:effectRef>
          <a:fontRef idx="minor">
            <a:schemeClr val="lt1"/>
          </a:fontRef>
        </p:style>
        <p:txBody>
          <a:bodyPr vert="horz" rtlCol="1" anchor="ctr"/>
          <a:lstStyle/>
          <a:p>
            <a:pPr algn="ctr"/>
            <a:r>
              <a:rPr lang="fa-IR" sz="2000" dirty="0">
                <a:solidFill>
                  <a:srgbClr val="002060"/>
                </a:solidFill>
                <a:cs typeface="B Titr" panose="00000700000000000000" pitchFamily="2" charset="-78"/>
              </a:rPr>
              <a:t>صیغه های اسم فاعل</a:t>
            </a:r>
          </a:p>
        </p:txBody>
      </p:sp>
      <p:sp>
        <p:nvSpPr>
          <p:cNvPr id="74" name="Rounded Rectangle 73"/>
          <p:cNvSpPr/>
          <p:nvPr/>
        </p:nvSpPr>
        <p:spPr>
          <a:xfrm>
            <a:off x="8554337" y="3592460"/>
            <a:ext cx="1620000" cy="540000"/>
          </a:xfrm>
          <a:prstGeom prst="roundRect">
            <a:avLst/>
          </a:prstGeom>
          <a:noFill/>
          <a:ln w="38100">
            <a:solidFill>
              <a:srgbClr val="FFFF00"/>
            </a:solidFill>
          </a:ln>
        </p:spPr>
        <p:style>
          <a:lnRef idx="2">
            <a:schemeClr val="accent4"/>
          </a:lnRef>
          <a:fillRef idx="1">
            <a:schemeClr val="lt1"/>
          </a:fillRef>
          <a:effectRef idx="0">
            <a:schemeClr val="accent4"/>
          </a:effectRef>
          <a:fontRef idx="minor">
            <a:schemeClr val="dk1"/>
          </a:fontRef>
        </p:style>
        <p:txBody>
          <a:bodyPr rtlCol="1" anchor="ctr"/>
          <a:lstStyle/>
          <a:p>
            <a:pPr algn="ctr" rtl="1"/>
            <a:r>
              <a:rPr lang="fa-IR" sz="2000" b="1" dirty="0">
                <a:cs typeface="B Badr" panose="00000400000000000000" pitchFamily="2" charset="-78"/>
              </a:rPr>
              <a:t>1-فاعِلٌ(ضارِبٌ)</a:t>
            </a:r>
          </a:p>
        </p:txBody>
      </p:sp>
      <p:sp>
        <p:nvSpPr>
          <p:cNvPr id="75" name="Rounded Rectangle 74"/>
          <p:cNvSpPr/>
          <p:nvPr/>
        </p:nvSpPr>
        <p:spPr>
          <a:xfrm>
            <a:off x="8595509" y="4389260"/>
            <a:ext cx="1620000" cy="540000"/>
          </a:xfrm>
          <a:prstGeom prst="roundRect">
            <a:avLst/>
          </a:prstGeom>
          <a:noFill/>
          <a:ln w="38100">
            <a:solidFill>
              <a:srgbClr val="FFFF00"/>
            </a:solidFill>
          </a:ln>
        </p:spPr>
        <p:style>
          <a:lnRef idx="2">
            <a:schemeClr val="accent4"/>
          </a:lnRef>
          <a:fillRef idx="1">
            <a:schemeClr val="lt1"/>
          </a:fillRef>
          <a:effectRef idx="0">
            <a:schemeClr val="accent4"/>
          </a:effectRef>
          <a:fontRef idx="minor">
            <a:schemeClr val="dk1"/>
          </a:fontRef>
        </p:style>
        <p:txBody>
          <a:bodyPr rtlCol="1" anchor="ctr"/>
          <a:lstStyle/>
          <a:p>
            <a:pPr algn="r" rtl="1"/>
            <a:r>
              <a:rPr lang="fa-IR" b="1" dirty="0">
                <a:cs typeface="B Badr" panose="00000400000000000000" pitchFamily="2" charset="-78"/>
              </a:rPr>
              <a:t>2-فاعِلانِ(ضارِبانِ)</a:t>
            </a:r>
          </a:p>
        </p:txBody>
      </p:sp>
      <p:sp>
        <p:nvSpPr>
          <p:cNvPr id="76" name="Rounded Rectangle 75"/>
          <p:cNvSpPr/>
          <p:nvPr/>
        </p:nvSpPr>
        <p:spPr>
          <a:xfrm>
            <a:off x="8584685" y="5178459"/>
            <a:ext cx="1620000" cy="540000"/>
          </a:xfrm>
          <a:prstGeom prst="roundRect">
            <a:avLst/>
          </a:prstGeom>
          <a:noFill/>
          <a:ln w="38100">
            <a:solidFill>
              <a:srgbClr val="FFFF00"/>
            </a:solidFill>
          </a:ln>
        </p:spPr>
        <p:style>
          <a:lnRef idx="2">
            <a:schemeClr val="accent4"/>
          </a:lnRef>
          <a:fillRef idx="1">
            <a:schemeClr val="lt1"/>
          </a:fillRef>
          <a:effectRef idx="0">
            <a:schemeClr val="accent4"/>
          </a:effectRef>
          <a:fontRef idx="minor">
            <a:schemeClr val="dk1"/>
          </a:fontRef>
        </p:style>
        <p:txBody>
          <a:bodyPr rtlCol="1" anchor="ctr"/>
          <a:lstStyle/>
          <a:p>
            <a:pPr algn="r" rtl="1"/>
            <a:r>
              <a:rPr lang="fa-IR" b="1" dirty="0">
                <a:cs typeface="B Badr" panose="00000400000000000000" pitchFamily="2" charset="-78"/>
              </a:rPr>
              <a:t>3-فاعِلونَ(ضارِبونَ)</a:t>
            </a:r>
          </a:p>
        </p:txBody>
      </p:sp>
      <p:sp>
        <p:nvSpPr>
          <p:cNvPr id="78" name="Rounded Rectangle 77"/>
          <p:cNvSpPr/>
          <p:nvPr/>
        </p:nvSpPr>
        <p:spPr>
          <a:xfrm>
            <a:off x="6559974" y="3592460"/>
            <a:ext cx="1620000" cy="540000"/>
          </a:xfrm>
          <a:prstGeom prst="roundRect">
            <a:avLst/>
          </a:prstGeom>
          <a:noFill/>
          <a:ln w="38100">
            <a:solidFill>
              <a:srgbClr val="FFFF00"/>
            </a:solidFill>
          </a:ln>
        </p:spPr>
        <p:style>
          <a:lnRef idx="2">
            <a:schemeClr val="accent4"/>
          </a:lnRef>
          <a:fillRef idx="1">
            <a:schemeClr val="lt1"/>
          </a:fillRef>
          <a:effectRef idx="0">
            <a:schemeClr val="accent4"/>
          </a:effectRef>
          <a:fontRef idx="minor">
            <a:schemeClr val="dk1"/>
          </a:fontRef>
        </p:style>
        <p:txBody>
          <a:bodyPr rtlCol="1" anchor="ctr"/>
          <a:lstStyle/>
          <a:p>
            <a:pPr algn="ctr" rtl="1"/>
            <a:r>
              <a:rPr lang="fa-IR" sz="2000" b="1" dirty="0">
                <a:cs typeface="B Badr" panose="00000400000000000000" pitchFamily="2" charset="-78"/>
              </a:rPr>
              <a:t>4-فاعِلَۀٌ(ضارِبَۀٌ)</a:t>
            </a:r>
          </a:p>
        </p:txBody>
      </p:sp>
      <p:sp>
        <p:nvSpPr>
          <p:cNvPr id="79" name="Rounded Rectangle 78"/>
          <p:cNvSpPr/>
          <p:nvPr/>
        </p:nvSpPr>
        <p:spPr>
          <a:xfrm>
            <a:off x="6559974" y="4389260"/>
            <a:ext cx="1620000" cy="540000"/>
          </a:xfrm>
          <a:prstGeom prst="roundRect">
            <a:avLst/>
          </a:prstGeom>
          <a:noFill/>
          <a:ln w="38100">
            <a:solidFill>
              <a:srgbClr val="FFFF00"/>
            </a:solidFill>
          </a:ln>
        </p:spPr>
        <p:style>
          <a:lnRef idx="2">
            <a:schemeClr val="accent4"/>
          </a:lnRef>
          <a:fillRef idx="1">
            <a:schemeClr val="lt1"/>
          </a:fillRef>
          <a:effectRef idx="0">
            <a:schemeClr val="accent4"/>
          </a:effectRef>
          <a:fontRef idx="minor">
            <a:schemeClr val="dk1"/>
          </a:fontRef>
        </p:style>
        <p:txBody>
          <a:bodyPr rtlCol="1" anchor="ctr"/>
          <a:lstStyle/>
          <a:p>
            <a:pPr algn="r" rtl="1"/>
            <a:r>
              <a:rPr lang="fa-IR" dirty="0">
                <a:cs typeface="B Badr" panose="00000400000000000000" pitchFamily="2" charset="-78"/>
              </a:rPr>
              <a:t>5-فاعِلَتانِ(ضارِبَتانِ)</a:t>
            </a:r>
          </a:p>
        </p:txBody>
      </p:sp>
      <p:sp>
        <p:nvSpPr>
          <p:cNvPr id="80" name="Rounded Rectangle 79"/>
          <p:cNvSpPr/>
          <p:nvPr/>
        </p:nvSpPr>
        <p:spPr>
          <a:xfrm>
            <a:off x="6541399" y="5178459"/>
            <a:ext cx="1620000" cy="540000"/>
          </a:xfrm>
          <a:prstGeom prst="roundRect">
            <a:avLst/>
          </a:prstGeom>
          <a:noFill/>
          <a:ln w="38100">
            <a:solidFill>
              <a:srgbClr val="FFFF00"/>
            </a:solidFill>
          </a:ln>
        </p:spPr>
        <p:style>
          <a:lnRef idx="2">
            <a:schemeClr val="accent4"/>
          </a:lnRef>
          <a:fillRef idx="1">
            <a:schemeClr val="lt1"/>
          </a:fillRef>
          <a:effectRef idx="0">
            <a:schemeClr val="accent4"/>
          </a:effectRef>
          <a:fontRef idx="minor">
            <a:schemeClr val="dk1"/>
          </a:fontRef>
        </p:style>
        <p:txBody>
          <a:bodyPr rtlCol="1" anchor="ctr"/>
          <a:lstStyle/>
          <a:p>
            <a:pPr algn="r" rtl="1"/>
            <a:r>
              <a:rPr lang="fa-IR" dirty="0">
                <a:cs typeface="B Badr" panose="00000400000000000000" pitchFamily="2" charset="-78"/>
              </a:rPr>
              <a:t>6-فاعِلاتٌ(ضارباتٌ)</a:t>
            </a:r>
          </a:p>
        </p:txBody>
      </p:sp>
      <p:sp>
        <p:nvSpPr>
          <p:cNvPr id="87" name="Diamond 86"/>
          <p:cNvSpPr/>
          <p:nvPr/>
        </p:nvSpPr>
        <p:spPr>
          <a:xfrm>
            <a:off x="8427173" y="590818"/>
            <a:ext cx="1548090" cy="1026746"/>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تعریف</a:t>
            </a:r>
          </a:p>
        </p:txBody>
      </p:sp>
      <p:sp>
        <p:nvSpPr>
          <p:cNvPr id="88" name="Diamond 87"/>
          <p:cNvSpPr/>
          <p:nvPr/>
        </p:nvSpPr>
        <p:spPr>
          <a:xfrm>
            <a:off x="8626247" y="2173998"/>
            <a:ext cx="1548090" cy="1026746"/>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ساخت</a:t>
            </a:r>
          </a:p>
        </p:txBody>
      </p:sp>
      <p:sp>
        <p:nvSpPr>
          <p:cNvPr id="90" name="Arrow: Pentagon 10">
            <a:extLst>
              <a:ext uri="{FF2B5EF4-FFF2-40B4-BE49-F238E27FC236}">
                <a16:creationId xmlns="" xmlns:a16="http://schemas.microsoft.com/office/drawing/2014/main" id="{49508A1E-21AD-4A78-BA76-071F8032394C}"/>
              </a:ext>
            </a:extLst>
          </p:cNvPr>
          <p:cNvSpPr/>
          <p:nvPr/>
        </p:nvSpPr>
        <p:spPr>
          <a:xfrm>
            <a:off x="2680138" y="2109275"/>
            <a:ext cx="4033383" cy="720000"/>
          </a:xfrm>
          <a:prstGeom prst="homePlate">
            <a:avLst/>
          </a:prstGeom>
          <a:gradFill>
            <a:gsLst>
              <a:gs pos="1000">
                <a:schemeClr val="accent3">
                  <a:lumMod val="40000"/>
                  <a:lumOff val="60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justLow" rtl="1"/>
            <a:r>
              <a:rPr lang="fa-IR" sz="2400" dirty="0">
                <a:cs typeface="B Badr" panose="00000400000000000000" pitchFamily="2" charset="-78"/>
              </a:rPr>
              <a:t>بر وزن فاعِل. مانند: عَلِمَ - يَعلَمُ  = </a:t>
            </a:r>
            <a:r>
              <a:rPr lang="fa-IR" sz="2400" dirty="0">
                <a:solidFill>
                  <a:srgbClr val="FF0000"/>
                </a:solidFill>
                <a:cs typeface="B Badr" panose="00000400000000000000" pitchFamily="2" charset="-78"/>
              </a:rPr>
              <a:t>عالِم </a:t>
            </a:r>
          </a:p>
        </p:txBody>
      </p:sp>
      <p:sp>
        <p:nvSpPr>
          <p:cNvPr id="92" name="Flowchart: Connector 91"/>
          <p:cNvSpPr/>
          <p:nvPr/>
        </p:nvSpPr>
        <p:spPr>
          <a:xfrm>
            <a:off x="6815273" y="2109275"/>
            <a:ext cx="2034760" cy="578096"/>
          </a:xfrm>
          <a:prstGeom prst="flowChartConnector">
            <a:avLst/>
          </a:prstGeom>
          <a:gradFill>
            <a:gsLst>
              <a:gs pos="0">
                <a:srgbClr val="DDC4F4"/>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a:solidFill>
                  <a:srgbClr val="002060"/>
                </a:solidFill>
                <a:cs typeface="B Titr" panose="00000700000000000000" pitchFamily="2" charset="-78"/>
              </a:rPr>
              <a:t>از ثلاثی مجرد</a:t>
            </a:r>
          </a:p>
        </p:txBody>
      </p:sp>
      <p:sp>
        <p:nvSpPr>
          <p:cNvPr id="93" name="Flowchart: Connector 92"/>
          <p:cNvSpPr/>
          <p:nvPr/>
        </p:nvSpPr>
        <p:spPr>
          <a:xfrm>
            <a:off x="6815273" y="2924573"/>
            <a:ext cx="2034760" cy="578096"/>
          </a:xfrm>
          <a:prstGeom prst="flowChartConnector">
            <a:avLst/>
          </a:prstGeom>
          <a:gradFill>
            <a:gsLst>
              <a:gs pos="0">
                <a:srgbClr val="DDC4F4"/>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a:solidFill>
                  <a:srgbClr val="002060"/>
                </a:solidFill>
                <a:cs typeface="B Titr" panose="00000700000000000000" pitchFamily="2" charset="-78"/>
              </a:rPr>
              <a:t>از غیرثلاثی مجرد</a:t>
            </a:r>
          </a:p>
        </p:txBody>
      </p:sp>
      <p:cxnSp>
        <p:nvCxnSpPr>
          <p:cNvPr id="95" name="Elbow Connector 94"/>
          <p:cNvCxnSpPr>
            <a:stCxn id="93" idx="2"/>
          </p:cNvCxnSpPr>
          <p:nvPr/>
        </p:nvCxnSpPr>
        <p:spPr>
          <a:xfrm rot="10800000" flipV="1">
            <a:off x="5737353" y="3213621"/>
            <a:ext cx="1077920" cy="1324026"/>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4" name="Right Brace 103"/>
          <p:cNvSpPr/>
          <p:nvPr/>
        </p:nvSpPr>
        <p:spPr>
          <a:xfrm>
            <a:off x="4696829" y="2869004"/>
            <a:ext cx="1040524" cy="3275750"/>
          </a:xfrm>
          <a:prstGeom prst="rightBrace">
            <a:avLst>
              <a:gd name="adj1" fmla="val 23485"/>
              <a:gd name="adj2" fmla="val 50000"/>
            </a:avLst>
          </a:prstGeom>
          <a:ln w="38100"/>
        </p:spPr>
        <p:style>
          <a:lnRef idx="2">
            <a:schemeClr val="accent3"/>
          </a:lnRef>
          <a:fillRef idx="0">
            <a:schemeClr val="accent3"/>
          </a:fillRef>
          <a:effectRef idx="1">
            <a:schemeClr val="accent3"/>
          </a:effectRef>
          <a:fontRef idx="minor">
            <a:schemeClr val="tx1"/>
          </a:fontRef>
        </p:style>
        <p:txBody>
          <a:bodyPr rtlCol="1" anchor="ctr"/>
          <a:lstStyle/>
          <a:p>
            <a:pPr algn="ctr"/>
            <a:endParaRPr lang="fa-IR"/>
          </a:p>
        </p:txBody>
      </p:sp>
      <p:sp>
        <p:nvSpPr>
          <p:cNvPr id="105" name="Rounded Rectangle 104"/>
          <p:cNvSpPr/>
          <p:nvPr/>
        </p:nvSpPr>
        <p:spPr>
          <a:xfrm>
            <a:off x="2667299" y="2952216"/>
            <a:ext cx="2254469" cy="965470"/>
          </a:xfrm>
          <a:prstGeom prst="roundRect">
            <a:avLst/>
          </a:prstGeom>
          <a:gradFill flip="none" rotWithShape="1">
            <a:gsLst>
              <a:gs pos="1000">
                <a:srgbClr val="FFFF00"/>
              </a:gs>
              <a:gs pos="74000">
                <a:schemeClr val="accent1">
                  <a:lumMod val="45000"/>
                  <a:lumOff val="55000"/>
                </a:schemeClr>
              </a:gs>
              <a:gs pos="83000">
                <a:schemeClr val="accent1">
                  <a:lumMod val="40000"/>
                  <a:lumOff val="60000"/>
                </a:schemeClr>
              </a:gs>
              <a:gs pos="100000">
                <a:schemeClr val="accent1">
                  <a:lumMod val="30000"/>
                  <a:lumOff val="70000"/>
                </a:schemeClr>
              </a:gs>
            </a:gsLst>
            <a:lin ang="16200000" scaled="1"/>
            <a:tileRect/>
          </a:gradFill>
        </p:spPr>
        <p:style>
          <a:lnRef idx="2">
            <a:schemeClr val="accent5"/>
          </a:lnRef>
          <a:fillRef idx="1">
            <a:schemeClr val="lt1"/>
          </a:fillRef>
          <a:effectRef idx="0">
            <a:schemeClr val="accent5"/>
          </a:effectRef>
          <a:fontRef idx="minor">
            <a:schemeClr val="dk1"/>
          </a:fontRef>
        </p:style>
        <p:txBody>
          <a:bodyPr rtlCol="1" anchor="t"/>
          <a:lstStyle/>
          <a:p>
            <a:pPr algn="r" rtl="1"/>
            <a:r>
              <a:rPr lang="fa-IR" sz="2400" b="1" dirty="0">
                <a:cs typeface="B Badr" panose="00000400000000000000" pitchFamily="2" charset="-78"/>
              </a:rPr>
              <a:t>1-از مضارع </a:t>
            </a:r>
            <a:r>
              <a:rPr lang="fa-IR" sz="2400" b="1" u="sng" dirty="0">
                <a:solidFill>
                  <a:srgbClr val="C00000"/>
                </a:solidFill>
                <a:cs typeface="B Badr" panose="00000400000000000000" pitchFamily="2" charset="-78"/>
              </a:rPr>
              <a:t>معلوم</a:t>
            </a:r>
            <a:r>
              <a:rPr lang="fa-IR" sz="2400" b="1" dirty="0">
                <a:cs typeface="B Badr" panose="00000400000000000000" pitchFamily="2" charset="-78"/>
              </a:rPr>
              <a:t> گرفته مي شود </a:t>
            </a:r>
            <a:r>
              <a:rPr lang="fa-IR" dirty="0"/>
              <a:t/>
            </a:r>
            <a:br>
              <a:rPr lang="fa-IR" dirty="0"/>
            </a:br>
            <a:endParaRPr lang="fa-IR" dirty="0"/>
          </a:p>
        </p:txBody>
      </p:sp>
      <p:sp>
        <p:nvSpPr>
          <p:cNvPr id="106" name="Rounded Rectangle 105"/>
          <p:cNvSpPr/>
          <p:nvPr/>
        </p:nvSpPr>
        <p:spPr>
          <a:xfrm>
            <a:off x="2680138" y="4098994"/>
            <a:ext cx="2254469" cy="965470"/>
          </a:xfrm>
          <a:prstGeom prst="roundRect">
            <a:avLst/>
          </a:prstGeom>
          <a:gradFill flip="none" rotWithShape="1">
            <a:gsLst>
              <a:gs pos="1000">
                <a:srgbClr val="FFFF00"/>
              </a:gs>
              <a:gs pos="74000">
                <a:schemeClr val="accent1">
                  <a:lumMod val="45000"/>
                  <a:lumOff val="55000"/>
                </a:schemeClr>
              </a:gs>
              <a:gs pos="83000">
                <a:schemeClr val="accent1">
                  <a:lumMod val="40000"/>
                  <a:lumOff val="60000"/>
                </a:schemeClr>
              </a:gs>
              <a:gs pos="100000">
                <a:schemeClr val="accent1">
                  <a:lumMod val="30000"/>
                  <a:lumOff val="70000"/>
                </a:schemeClr>
              </a:gs>
            </a:gsLst>
            <a:lin ang="16200000" scaled="1"/>
            <a:tileRect/>
          </a:gradFill>
        </p:spPr>
        <p:style>
          <a:lnRef idx="2">
            <a:schemeClr val="accent5"/>
          </a:lnRef>
          <a:fillRef idx="1">
            <a:schemeClr val="lt1"/>
          </a:fillRef>
          <a:effectRef idx="0">
            <a:schemeClr val="accent5"/>
          </a:effectRef>
          <a:fontRef idx="minor">
            <a:schemeClr val="dk1"/>
          </a:fontRef>
        </p:style>
        <p:txBody>
          <a:bodyPr rtlCol="1" anchor="t"/>
          <a:lstStyle/>
          <a:p>
            <a:pPr algn="r" rtl="1"/>
            <a:r>
              <a:rPr lang="fa-IR" sz="2100" b="1" dirty="0">
                <a:cs typeface="B Badr" panose="00000400000000000000" pitchFamily="2" charset="-78"/>
              </a:rPr>
              <a:t>2-ميم مضمومه جاي حرف مضارعه مي آوریم</a:t>
            </a:r>
            <a:r>
              <a:rPr lang="fa-IR" sz="2000" dirty="0">
                <a:cs typeface="B Badr" panose="00000400000000000000" pitchFamily="2" charset="-78"/>
              </a:rPr>
              <a:t/>
            </a:r>
            <a:br>
              <a:rPr lang="fa-IR" sz="2000" dirty="0">
                <a:cs typeface="B Badr" panose="00000400000000000000" pitchFamily="2" charset="-78"/>
              </a:rPr>
            </a:br>
            <a:r>
              <a:rPr lang="fa-IR" sz="2000" dirty="0">
                <a:cs typeface="B Badr" panose="00000400000000000000" pitchFamily="2" charset="-78"/>
              </a:rPr>
              <a:t/>
            </a:r>
            <a:br>
              <a:rPr lang="fa-IR" sz="2000" dirty="0">
                <a:cs typeface="B Badr" panose="00000400000000000000" pitchFamily="2" charset="-78"/>
              </a:rPr>
            </a:br>
            <a:endParaRPr lang="fa-IR" sz="2000" dirty="0">
              <a:cs typeface="B Badr" panose="00000400000000000000" pitchFamily="2" charset="-78"/>
            </a:endParaRPr>
          </a:p>
        </p:txBody>
      </p:sp>
      <p:sp>
        <p:nvSpPr>
          <p:cNvPr id="107" name="Rounded Rectangle 106"/>
          <p:cNvSpPr/>
          <p:nvPr/>
        </p:nvSpPr>
        <p:spPr>
          <a:xfrm>
            <a:off x="2680138" y="5179281"/>
            <a:ext cx="2254469" cy="965470"/>
          </a:xfrm>
          <a:prstGeom prst="roundRect">
            <a:avLst/>
          </a:prstGeom>
          <a:gradFill flip="none" rotWithShape="1">
            <a:gsLst>
              <a:gs pos="1000">
                <a:srgbClr val="FFFF00"/>
              </a:gs>
              <a:gs pos="74000">
                <a:schemeClr val="accent1">
                  <a:lumMod val="45000"/>
                  <a:lumOff val="55000"/>
                </a:schemeClr>
              </a:gs>
              <a:gs pos="83000">
                <a:schemeClr val="accent1">
                  <a:lumMod val="40000"/>
                  <a:lumOff val="60000"/>
                </a:schemeClr>
              </a:gs>
              <a:gs pos="100000">
                <a:schemeClr val="accent1">
                  <a:lumMod val="30000"/>
                  <a:lumOff val="70000"/>
                </a:schemeClr>
              </a:gs>
            </a:gsLst>
            <a:lin ang="16200000" scaled="1"/>
            <a:tileRect/>
          </a:gradFill>
        </p:spPr>
        <p:style>
          <a:lnRef idx="2">
            <a:schemeClr val="accent5"/>
          </a:lnRef>
          <a:fillRef idx="1">
            <a:schemeClr val="lt1"/>
          </a:fillRef>
          <a:effectRef idx="0">
            <a:schemeClr val="accent5"/>
          </a:effectRef>
          <a:fontRef idx="minor">
            <a:schemeClr val="dk1"/>
          </a:fontRef>
        </p:style>
        <p:txBody>
          <a:bodyPr rtlCol="1" anchor="t"/>
          <a:lstStyle/>
          <a:p>
            <a:pPr algn="r" rtl="1"/>
            <a:r>
              <a:rPr lang="fa-IR" sz="2400" b="1" dirty="0">
                <a:cs typeface="B Badr" panose="00000400000000000000" pitchFamily="2" charset="-78"/>
              </a:rPr>
              <a:t>3-حرف ما قبل آخر را مکسور می کنیم </a:t>
            </a:r>
            <a:r>
              <a:rPr lang="fa-IR" sz="2000" dirty="0">
                <a:cs typeface="B Badr" panose="00000400000000000000" pitchFamily="2" charset="-78"/>
              </a:rPr>
              <a:t/>
            </a:r>
            <a:br>
              <a:rPr lang="fa-IR" sz="2000" dirty="0">
                <a:cs typeface="B Badr" panose="00000400000000000000" pitchFamily="2" charset="-78"/>
              </a:rPr>
            </a:br>
            <a:r>
              <a:rPr lang="fa-IR" sz="2000" dirty="0">
                <a:cs typeface="B Badr" panose="00000400000000000000" pitchFamily="2" charset="-78"/>
              </a:rPr>
              <a:t/>
            </a:r>
            <a:br>
              <a:rPr lang="fa-IR" sz="2000" dirty="0">
                <a:cs typeface="B Badr" panose="00000400000000000000" pitchFamily="2" charset="-78"/>
              </a:rPr>
            </a:br>
            <a:endParaRPr lang="fa-IR" sz="2000" dirty="0">
              <a:cs typeface="B Badr" panose="00000400000000000000" pitchFamily="2" charset="-78"/>
            </a:endParaRPr>
          </a:p>
        </p:txBody>
      </p:sp>
      <p:sp>
        <p:nvSpPr>
          <p:cNvPr id="114" name="Rounded Rectangle 113"/>
          <p:cNvSpPr/>
          <p:nvPr/>
        </p:nvSpPr>
        <p:spPr>
          <a:xfrm>
            <a:off x="205270" y="3200744"/>
            <a:ext cx="2332979" cy="1978537"/>
          </a:xfrm>
          <a:prstGeom prst="roundRect">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a:solidFill>
                  <a:srgbClr val="002060"/>
                </a:solidFill>
                <a:cs typeface="B Badr" panose="00000400000000000000" pitchFamily="2" charset="-78"/>
              </a:rPr>
              <a:t>مانند: </a:t>
            </a:r>
            <a:r>
              <a:rPr lang="fa-IR" sz="2800" dirty="0">
                <a:solidFill>
                  <a:srgbClr val="0070C0"/>
                </a:solidFill>
                <a:cs typeface="B Badr" panose="00000400000000000000" pitchFamily="2" charset="-78"/>
              </a:rPr>
              <a:t>أَكرَمَ -يُكرِمُ </a:t>
            </a:r>
            <a:r>
              <a:rPr lang="fa-IR" sz="2800" dirty="0">
                <a:solidFill>
                  <a:srgbClr val="C00000"/>
                </a:solidFill>
                <a:cs typeface="B Badr" panose="00000400000000000000" pitchFamily="2" charset="-78"/>
              </a:rPr>
              <a:t>= </a:t>
            </a:r>
            <a:r>
              <a:rPr lang="fa-IR" sz="2800" dirty="0" smtClean="0">
                <a:solidFill>
                  <a:srgbClr val="C00000"/>
                </a:solidFill>
                <a:cs typeface="B Badr" panose="00000400000000000000" pitchFamily="2" charset="-78"/>
              </a:rPr>
              <a:t>مُكرِمٌ </a:t>
            </a:r>
            <a:r>
              <a:rPr lang="fa-IR" sz="2000" dirty="0">
                <a:solidFill>
                  <a:srgbClr val="002060"/>
                </a:solidFill>
                <a:cs typeface="B Badr" panose="00000400000000000000" pitchFamily="2" charset="-78"/>
              </a:rPr>
              <a:t>(باب إفعال) </a:t>
            </a:r>
          </a:p>
        </p:txBody>
      </p:sp>
      <p:sp>
        <p:nvSpPr>
          <p:cNvPr id="130" name="Rounded Rectangle 129"/>
          <p:cNvSpPr/>
          <p:nvPr/>
        </p:nvSpPr>
        <p:spPr>
          <a:xfrm>
            <a:off x="4576635" y="6169733"/>
            <a:ext cx="5045704" cy="62512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a:solidFill>
                  <a:schemeClr val="bg1"/>
                </a:solidFill>
                <a:cs typeface="B Badr" panose="00000400000000000000" pitchFamily="2" charset="-78"/>
              </a:rPr>
              <a:t>.</a:t>
            </a:r>
            <a:r>
              <a:rPr lang="fa-IR" sz="2800" dirty="0">
                <a:solidFill>
                  <a:srgbClr val="002060"/>
                </a:solidFill>
                <a:cs typeface="B Badr" panose="00000400000000000000" pitchFamily="2" charset="-78"/>
              </a:rPr>
              <a:t>مانند: مُک</a:t>
            </a:r>
            <a:r>
              <a:rPr lang="fa-IR" sz="2800" dirty="0">
                <a:solidFill>
                  <a:srgbClr val="FF0000"/>
                </a:solidFill>
                <a:cs typeface="B Badr" panose="00000400000000000000" pitchFamily="2" charset="-78"/>
              </a:rPr>
              <a:t>ر</a:t>
            </a:r>
            <a:r>
              <a:rPr lang="fa-IR" sz="2800" dirty="0">
                <a:solidFill>
                  <a:srgbClr val="002060"/>
                </a:solidFill>
                <a:cs typeface="B Badr" panose="00000400000000000000" pitchFamily="2" charset="-78"/>
              </a:rPr>
              <a:t>ِمٌ- </a:t>
            </a:r>
            <a:r>
              <a:rPr lang="fa-IR" sz="2800" dirty="0" smtClean="0">
                <a:solidFill>
                  <a:srgbClr val="002060"/>
                </a:solidFill>
                <a:cs typeface="B Badr" panose="00000400000000000000" pitchFamily="2" charset="-78"/>
              </a:rPr>
              <a:t>مُستَف</a:t>
            </a:r>
            <a:r>
              <a:rPr lang="fa-IR" sz="2800" dirty="0" smtClean="0">
                <a:solidFill>
                  <a:srgbClr val="FF0000"/>
                </a:solidFill>
                <a:cs typeface="B Badr" panose="00000400000000000000" pitchFamily="2" charset="-78"/>
              </a:rPr>
              <a:t>عِ</a:t>
            </a:r>
            <a:r>
              <a:rPr lang="fa-IR" sz="2800" dirty="0" smtClean="0">
                <a:solidFill>
                  <a:srgbClr val="002060"/>
                </a:solidFill>
                <a:cs typeface="B Badr" panose="00000400000000000000" pitchFamily="2" charset="-78"/>
              </a:rPr>
              <a:t>لٌ </a:t>
            </a:r>
            <a:r>
              <a:rPr lang="fa-IR" sz="2800" dirty="0">
                <a:solidFill>
                  <a:srgbClr val="002060"/>
                </a:solidFill>
                <a:cs typeface="B Badr" panose="00000400000000000000" pitchFamily="2" charset="-78"/>
              </a:rPr>
              <a:t>–مُدَح</a:t>
            </a:r>
            <a:r>
              <a:rPr lang="fa-IR" sz="2800" dirty="0">
                <a:solidFill>
                  <a:srgbClr val="FF0000"/>
                </a:solidFill>
                <a:cs typeface="B Badr" panose="00000400000000000000" pitchFamily="2" charset="-78"/>
              </a:rPr>
              <a:t>رِ</a:t>
            </a:r>
            <a:r>
              <a:rPr lang="fa-IR" sz="2800" dirty="0">
                <a:solidFill>
                  <a:srgbClr val="002060"/>
                </a:solidFill>
                <a:cs typeface="B Badr" panose="00000400000000000000" pitchFamily="2" charset="-78"/>
              </a:rPr>
              <a:t>جٌ-مُتَدَح</a:t>
            </a:r>
            <a:r>
              <a:rPr lang="fa-IR" sz="2800" dirty="0">
                <a:solidFill>
                  <a:srgbClr val="FF0000"/>
                </a:solidFill>
                <a:cs typeface="B Badr" panose="00000400000000000000" pitchFamily="2" charset="-78"/>
              </a:rPr>
              <a:t>ر</a:t>
            </a:r>
            <a:r>
              <a:rPr lang="fa-IR" sz="2800" dirty="0">
                <a:solidFill>
                  <a:srgbClr val="002060"/>
                </a:solidFill>
                <a:cs typeface="B Badr" panose="00000400000000000000" pitchFamily="2" charset="-78"/>
              </a:rPr>
              <a:t>ِجٌ</a:t>
            </a:r>
          </a:p>
        </p:txBody>
      </p:sp>
      <p:cxnSp>
        <p:nvCxnSpPr>
          <p:cNvPr id="132" name="Elbow Connector 131"/>
          <p:cNvCxnSpPr/>
          <p:nvPr/>
        </p:nvCxnSpPr>
        <p:spPr>
          <a:xfrm rot="5400000">
            <a:off x="10290106" y="4627831"/>
            <a:ext cx="2642081" cy="391760"/>
          </a:xfrm>
          <a:prstGeom prst="bentConnector3">
            <a:avLst>
              <a:gd name="adj1" fmla="val 50000"/>
            </a:avLst>
          </a:prstGeom>
          <a:ln w="57150">
            <a:solidFill>
              <a:srgbClr val="0070C0"/>
            </a:solidFill>
            <a:tailEnd type="arrow"/>
          </a:ln>
        </p:spPr>
        <p:style>
          <a:lnRef idx="1">
            <a:schemeClr val="accent2"/>
          </a:lnRef>
          <a:fillRef idx="0">
            <a:schemeClr val="accent2"/>
          </a:fillRef>
          <a:effectRef idx="0">
            <a:schemeClr val="accent2"/>
          </a:effectRef>
          <a:fontRef idx="minor">
            <a:schemeClr val="tx1"/>
          </a:fontRef>
        </p:style>
      </p:cxnSp>
      <p:sp>
        <p:nvSpPr>
          <p:cNvPr id="3" name="Rounded Rectangle 2"/>
          <p:cNvSpPr/>
          <p:nvPr/>
        </p:nvSpPr>
        <p:spPr>
          <a:xfrm>
            <a:off x="10740648" y="3836832"/>
            <a:ext cx="505749" cy="1563022"/>
          </a:xfrm>
          <a:prstGeom prst="roundRect">
            <a:avLst/>
          </a:prstGeom>
          <a:solidFill>
            <a:srgbClr val="F5ED83"/>
          </a:solidFill>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dirty="0">
                <a:solidFill>
                  <a:schemeClr val="accent6">
                    <a:lumMod val="50000"/>
                  </a:schemeClr>
                </a:solidFill>
                <a:cs typeface="B Titr" panose="00000700000000000000" pitchFamily="2" charset="-78"/>
              </a:rPr>
              <a:t>از ثلاثی</a:t>
            </a:r>
          </a:p>
        </p:txBody>
      </p:sp>
      <p:sp>
        <p:nvSpPr>
          <p:cNvPr id="23" name="Rounded Rectangle 22"/>
          <p:cNvSpPr/>
          <p:nvPr/>
        </p:nvSpPr>
        <p:spPr>
          <a:xfrm>
            <a:off x="10484781" y="6144751"/>
            <a:ext cx="1553528" cy="625129"/>
          </a:xfrm>
          <a:prstGeom prst="roundRect">
            <a:avLst/>
          </a:prstGeom>
          <a:solidFill>
            <a:srgbClr val="F5ED8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a:solidFill>
                  <a:prstClr val="black"/>
                </a:solidFill>
                <a:cs typeface="B Titr" panose="00000700000000000000" pitchFamily="2" charset="-78"/>
              </a:rPr>
              <a:t>از غیر ثلاثی مجرد</a:t>
            </a:r>
            <a:endParaRPr lang="fa-IR" sz="1400" dirty="0">
              <a:cs typeface="B Titr" panose="00000700000000000000" pitchFamily="2" charset="-78"/>
            </a:endParaRPr>
          </a:p>
        </p:txBody>
      </p:sp>
      <p:cxnSp>
        <p:nvCxnSpPr>
          <p:cNvPr id="25" name="Straight Arrow Connector 24"/>
          <p:cNvCxnSpPr>
            <a:stCxn id="23" idx="1"/>
            <a:endCxn id="130" idx="3"/>
          </p:cNvCxnSpPr>
          <p:nvPr/>
        </p:nvCxnSpPr>
        <p:spPr>
          <a:xfrm flipH="1">
            <a:off x="9622339" y="6457316"/>
            <a:ext cx="862442" cy="24982"/>
          </a:xfrm>
          <a:prstGeom prst="straightConnector1">
            <a:avLst/>
          </a:prstGeom>
          <a:ln w="57150">
            <a:solidFill>
              <a:schemeClr val="accent2">
                <a:lumMod val="50000"/>
              </a:schemeClr>
            </a:solidFill>
            <a:tailEnd type="arrow"/>
          </a:ln>
        </p:spPr>
        <p:style>
          <a:lnRef idx="1">
            <a:schemeClr val="accent4"/>
          </a:lnRef>
          <a:fillRef idx="0">
            <a:schemeClr val="accent4"/>
          </a:fillRef>
          <a:effectRef idx="0">
            <a:schemeClr val="accent4"/>
          </a:effectRef>
          <a:fontRef idx="minor">
            <a:schemeClr val="tx1"/>
          </a:fontRef>
        </p:style>
      </p:cxnSp>
      <p:cxnSp>
        <p:nvCxnSpPr>
          <p:cNvPr id="37" name="Straight Arrow Connector 36"/>
          <p:cNvCxnSpPr/>
          <p:nvPr/>
        </p:nvCxnSpPr>
        <p:spPr>
          <a:xfrm>
            <a:off x="10892244" y="3502668"/>
            <a:ext cx="0" cy="324000"/>
          </a:xfrm>
          <a:prstGeom prst="straightConnector1">
            <a:avLst/>
          </a:prstGeom>
          <a:ln w="38100">
            <a:solidFill>
              <a:srgbClr val="0070C0"/>
            </a:solidFill>
            <a:tailEnd type="arrow"/>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80217245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circle(out)">
                                      <p:cBhvr>
                                        <p:cTn id="17" dur="25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circle(out)">
                                      <p:cBhvr>
                                        <p:cTn id="37" dur="500"/>
                                        <p:tgtEl>
                                          <p:spTgt spid="8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barn(inVertical)">
                                      <p:cBhvr>
                                        <p:cTn id="42" dur="500"/>
                                        <p:tgtEl>
                                          <p:spTgt spid="9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wipe(left)">
                                      <p:cBhvr>
                                        <p:cTn id="47" dur="500"/>
                                        <p:tgtEl>
                                          <p:spTgt spid="9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3"/>
                                        </p:tgtEl>
                                        <p:attrNameLst>
                                          <p:attrName>style.visibility</p:attrName>
                                        </p:attrNameLst>
                                      </p:cBhvr>
                                      <p:to>
                                        <p:strVal val="visible"/>
                                      </p:to>
                                    </p:set>
                                    <p:animEffect transition="in" filter="barn(inVertical)">
                                      <p:cBhvr>
                                        <p:cTn id="52" dur="500"/>
                                        <p:tgtEl>
                                          <p:spTgt spid="9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up)">
                                      <p:cBhvr>
                                        <p:cTn id="57" dur="500"/>
                                        <p:tgtEl>
                                          <p:spTgt spid="9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04"/>
                                        </p:tgtEl>
                                        <p:attrNameLst>
                                          <p:attrName>style.visibility</p:attrName>
                                        </p:attrNameLst>
                                      </p:cBhvr>
                                      <p:to>
                                        <p:strVal val="visible"/>
                                      </p:to>
                                    </p:set>
                                    <p:animEffect transition="in" filter="wipe(right)">
                                      <p:cBhvr>
                                        <p:cTn id="62" dur="500"/>
                                        <p:tgtEl>
                                          <p:spTgt spid="104"/>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p:cTn id="67" dur="500" fill="hold"/>
                                        <p:tgtEl>
                                          <p:spTgt spid="105"/>
                                        </p:tgtEl>
                                        <p:attrNameLst>
                                          <p:attrName>ppt_w</p:attrName>
                                        </p:attrNameLst>
                                      </p:cBhvr>
                                      <p:tavLst>
                                        <p:tav tm="0">
                                          <p:val>
                                            <p:fltVal val="0"/>
                                          </p:val>
                                        </p:tav>
                                        <p:tav tm="100000">
                                          <p:val>
                                            <p:strVal val="#ppt_w"/>
                                          </p:val>
                                        </p:tav>
                                      </p:tavLst>
                                    </p:anim>
                                    <p:anim calcmode="lin" valueType="num">
                                      <p:cBhvr>
                                        <p:cTn id="68" dur="500" fill="hold"/>
                                        <p:tgtEl>
                                          <p:spTgt spid="105"/>
                                        </p:tgtEl>
                                        <p:attrNameLst>
                                          <p:attrName>ppt_h</p:attrName>
                                        </p:attrNameLst>
                                      </p:cBhvr>
                                      <p:tavLst>
                                        <p:tav tm="0">
                                          <p:val>
                                            <p:fltVal val="0"/>
                                          </p:val>
                                        </p:tav>
                                        <p:tav tm="100000">
                                          <p:val>
                                            <p:strVal val="#ppt_h"/>
                                          </p:val>
                                        </p:tav>
                                      </p:tavLst>
                                    </p:anim>
                                    <p:animEffect transition="in" filter="fade">
                                      <p:cBhvr>
                                        <p:cTn id="69" dur="500"/>
                                        <p:tgtEl>
                                          <p:spTgt spid="10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06"/>
                                        </p:tgtEl>
                                        <p:attrNameLst>
                                          <p:attrName>style.visibility</p:attrName>
                                        </p:attrNameLst>
                                      </p:cBhvr>
                                      <p:to>
                                        <p:strVal val="visible"/>
                                      </p:to>
                                    </p:set>
                                    <p:anim calcmode="lin" valueType="num">
                                      <p:cBhvr>
                                        <p:cTn id="74" dur="500" fill="hold"/>
                                        <p:tgtEl>
                                          <p:spTgt spid="106"/>
                                        </p:tgtEl>
                                        <p:attrNameLst>
                                          <p:attrName>ppt_w</p:attrName>
                                        </p:attrNameLst>
                                      </p:cBhvr>
                                      <p:tavLst>
                                        <p:tav tm="0">
                                          <p:val>
                                            <p:fltVal val="0"/>
                                          </p:val>
                                        </p:tav>
                                        <p:tav tm="100000">
                                          <p:val>
                                            <p:strVal val="#ppt_w"/>
                                          </p:val>
                                        </p:tav>
                                      </p:tavLst>
                                    </p:anim>
                                    <p:anim calcmode="lin" valueType="num">
                                      <p:cBhvr>
                                        <p:cTn id="75" dur="500" fill="hold"/>
                                        <p:tgtEl>
                                          <p:spTgt spid="106"/>
                                        </p:tgtEl>
                                        <p:attrNameLst>
                                          <p:attrName>ppt_h</p:attrName>
                                        </p:attrNameLst>
                                      </p:cBhvr>
                                      <p:tavLst>
                                        <p:tav tm="0">
                                          <p:val>
                                            <p:fltVal val="0"/>
                                          </p:val>
                                        </p:tav>
                                        <p:tav tm="100000">
                                          <p:val>
                                            <p:strVal val="#ppt_h"/>
                                          </p:val>
                                        </p:tav>
                                      </p:tavLst>
                                    </p:anim>
                                    <p:animEffect transition="in" filter="fade">
                                      <p:cBhvr>
                                        <p:cTn id="76" dur="500"/>
                                        <p:tgtEl>
                                          <p:spTgt spid="106"/>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07"/>
                                        </p:tgtEl>
                                        <p:attrNameLst>
                                          <p:attrName>style.visibility</p:attrName>
                                        </p:attrNameLst>
                                      </p:cBhvr>
                                      <p:to>
                                        <p:strVal val="visible"/>
                                      </p:to>
                                    </p:set>
                                    <p:anim calcmode="lin" valueType="num">
                                      <p:cBhvr>
                                        <p:cTn id="81" dur="500" fill="hold"/>
                                        <p:tgtEl>
                                          <p:spTgt spid="107"/>
                                        </p:tgtEl>
                                        <p:attrNameLst>
                                          <p:attrName>ppt_w</p:attrName>
                                        </p:attrNameLst>
                                      </p:cBhvr>
                                      <p:tavLst>
                                        <p:tav tm="0">
                                          <p:val>
                                            <p:fltVal val="0"/>
                                          </p:val>
                                        </p:tav>
                                        <p:tav tm="100000">
                                          <p:val>
                                            <p:strVal val="#ppt_w"/>
                                          </p:val>
                                        </p:tav>
                                      </p:tavLst>
                                    </p:anim>
                                    <p:anim calcmode="lin" valueType="num">
                                      <p:cBhvr>
                                        <p:cTn id="82" dur="500" fill="hold"/>
                                        <p:tgtEl>
                                          <p:spTgt spid="107"/>
                                        </p:tgtEl>
                                        <p:attrNameLst>
                                          <p:attrName>ppt_h</p:attrName>
                                        </p:attrNameLst>
                                      </p:cBhvr>
                                      <p:tavLst>
                                        <p:tav tm="0">
                                          <p:val>
                                            <p:fltVal val="0"/>
                                          </p:val>
                                        </p:tav>
                                        <p:tav tm="100000">
                                          <p:val>
                                            <p:strVal val="#ppt_h"/>
                                          </p:val>
                                        </p:tav>
                                      </p:tavLst>
                                    </p:anim>
                                    <p:animEffect transition="in" filter="fade">
                                      <p:cBhvr>
                                        <p:cTn id="83" dur="500"/>
                                        <p:tgtEl>
                                          <p:spTgt spid="107"/>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6" fill="hold" grpId="0" nodeType="click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barn(inHorizontal)">
                                      <p:cBhvr>
                                        <p:cTn id="88" dur="500"/>
                                        <p:tgtEl>
                                          <p:spTgt spid="114"/>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42" fill="hold" grpId="0" nodeType="clickEffect">
                                  <p:stCondLst>
                                    <p:cond delay="0"/>
                                  </p:stCondLst>
                                  <p:childTnLst>
                                    <p:set>
                                      <p:cBhvr>
                                        <p:cTn id="92" dur="1" fill="hold">
                                          <p:stCondLst>
                                            <p:cond delay="0"/>
                                          </p:stCondLst>
                                        </p:cTn>
                                        <p:tgtEl>
                                          <p:spTgt spid="73"/>
                                        </p:tgtEl>
                                        <p:attrNameLst>
                                          <p:attrName>style.visibility</p:attrName>
                                        </p:attrNameLst>
                                      </p:cBhvr>
                                      <p:to>
                                        <p:strVal val="visible"/>
                                      </p:to>
                                    </p:set>
                                    <p:animEffect transition="in" filter="barn(outHorizontal)">
                                      <p:cBhvr>
                                        <p:cTn id="93" dur="500"/>
                                        <p:tgtEl>
                                          <p:spTgt spid="7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wipe(up)">
                                      <p:cBhvr>
                                        <p:cTn id="98" dur="500"/>
                                        <p:tgtEl>
                                          <p:spTgt spid="37"/>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42" fill="hold" grpId="0" nodeType="clickEffect">
                                  <p:stCondLst>
                                    <p:cond delay="0"/>
                                  </p:stCondLst>
                                  <p:childTnLst>
                                    <p:set>
                                      <p:cBhvr>
                                        <p:cTn id="102" dur="1" fill="hold">
                                          <p:stCondLst>
                                            <p:cond delay="0"/>
                                          </p:stCondLst>
                                        </p:cTn>
                                        <p:tgtEl>
                                          <p:spTgt spid="3"/>
                                        </p:tgtEl>
                                        <p:attrNameLst>
                                          <p:attrName>style.visibility</p:attrName>
                                        </p:attrNameLst>
                                      </p:cBhvr>
                                      <p:to>
                                        <p:strVal val="visible"/>
                                      </p:to>
                                    </p:set>
                                    <p:animEffect transition="in" filter="barn(outHorizontal)">
                                      <p:cBhvr>
                                        <p:cTn id="103" dur="500"/>
                                        <p:tgtEl>
                                          <p:spTgt spid="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grpId="0" nodeType="click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wipe(right)">
                                      <p:cBhvr>
                                        <p:cTn id="108" dur="500"/>
                                        <p:tgtEl>
                                          <p:spTgt spid="71"/>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74"/>
                                        </p:tgtEl>
                                        <p:attrNameLst>
                                          <p:attrName>style.visibility</p:attrName>
                                        </p:attrNameLst>
                                      </p:cBhvr>
                                      <p:to>
                                        <p:strVal val="visible"/>
                                      </p:to>
                                    </p:set>
                                    <p:anim calcmode="lin" valueType="num">
                                      <p:cBhvr>
                                        <p:cTn id="113" dur="500" fill="hold"/>
                                        <p:tgtEl>
                                          <p:spTgt spid="74"/>
                                        </p:tgtEl>
                                        <p:attrNameLst>
                                          <p:attrName>ppt_w</p:attrName>
                                        </p:attrNameLst>
                                      </p:cBhvr>
                                      <p:tavLst>
                                        <p:tav tm="0">
                                          <p:val>
                                            <p:fltVal val="0"/>
                                          </p:val>
                                        </p:tav>
                                        <p:tav tm="100000">
                                          <p:val>
                                            <p:strVal val="#ppt_w"/>
                                          </p:val>
                                        </p:tav>
                                      </p:tavLst>
                                    </p:anim>
                                    <p:anim calcmode="lin" valueType="num">
                                      <p:cBhvr>
                                        <p:cTn id="114" dur="500" fill="hold"/>
                                        <p:tgtEl>
                                          <p:spTgt spid="74"/>
                                        </p:tgtEl>
                                        <p:attrNameLst>
                                          <p:attrName>ppt_h</p:attrName>
                                        </p:attrNameLst>
                                      </p:cBhvr>
                                      <p:tavLst>
                                        <p:tav tm="0">
                                          <p:val>
                                            <p:fltVal val="0"/>
                                          </p:val>
                                        </p:tav>
                                        <p:tav tm="100000">
                                          <p:val>
                                            <p:strVal val="#ppt_h"/>
                                          </p:val>
                                        </p:tav>
                                      </p:tavLst>
                                    </p:anim>
                                    <p:animEffect transition="in" filter="fade">
                                      <p:cBhvr>
                                        <p:cTn id="115" dur="500"/>
                                        <p:tgtEl>
                                          <p:spTgt spid="74"/>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76"/>
                                        </p:tgtEl>
                                        <p:attrNameLst>
                                          <p:attrName>style.visibility</p:attrName>
                                        </p:attrNameLst>
                                      </p:cBhvr>
                                      <p:to>
                                        <p:strVal val="visible"/>
                                      </p:to>
                                    </p:set>
                                    <p:anim calcmode="lin" valueType="num">
                                      <p:cBhvr>
                                        <p:cTn id="123" dur="500" fill="hold"/>
                                        <p:tgtEl>
                                          <p:spTgt spid="76"/>
                                        </p:tgtEl>
                                        <p:attrNameLst>
                                          <p:attrName>ppt_w</p:attrName>
                                        </p:attrNameLst>
                                      </p:cBhvr>
                                      <p:tavLst>
                                        <p:tav tm="0">
                                          <p:val>
                                            <p:fltVal val="0"/>
                                          </p:val>
                                        </p:tav>
                                        <p:tav tm="100000">
                                          <p:val>
                                            <p:strVal val="#ppt_w"/>
                                          </p:val>
                                        </p:tav>
                                      </p:tavLst>
                                    </p:anim>
                                    <p:anim calcmode="lin" valueType="num">
                                      <p:cBhvr>
                                        <p:cTn id="124" dur="500" fill="hold"/>
                                        <p:tgtEl>
                                          <p:spTgt spid="76"/>
                                        </p:tgtEl>
                                        <p:attrNameLst>
                                          <p:attrName>ppt_h</p:attrName>
                                        </p:attrNameLst>
                                      </p:cBhvr>
                                      <p:tavLst>
                                        <p:tav tm="0">
                                          <p:val>
                                            <p:fltVal val="0"/>
                                          </p:val>
                                        </p:tav>
                                        <p:tav tm="100000">
                                          <p:val>
                                            <p:strVal val="#ppt_h"/>
                                          </p:val>
                                        </p:tav>
                                      </p:tavLst>
                                    </p:anim>
                                    <p:animEffect transition="in" filter="fade">
                                      <p:cBhvr>
                                        <p:cTn id="125" dur="500"/>
                                        <p:tgtEl>
                                          <p:spTgt spid="76"/>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79"/>
                                        </p:tgtEl>
                                        <p:attrNameLst>
                                          <p:attrName>style.visibility</p:attrName>
                                        </p:attrNameLst>
                                      </p:cBhvr>
                                      <p:to>
                                        <p:strVal val="visible"/>
                                      </p:to>
                                    </p:set>
                                    <p:anim calcmode="lin" valueType="num">
                                      <p:cBhvr>
                                        <p:cTn id="133" dur="500" fill="hold"/>
                                        <p:tgtEl>
                                          <p:spTgt spid="79"/>
                                        </p:tgtEl>
                                        <p:attrNameLst>
                                          <p:attrName>ppt_w</p:attrName>
                                        </p:attrNameLst>
                                      </p:cBhvr>
                                      <p:tavLst>
                                        <p:tav tm="0">
                                          <p:val>
                                            <p:fltVal val="0"/>
                                          </p:val>
                                        </p:tav>
                                        <p:tav tm="100000">
                                          <p:val>
                                            <p:strVal val="#ppt_w"/>
                                          </p:val>
                                        </p:tav>
                                      </p:tavLst>
                                    </p:anim>
                                    <p:anim calcmode="lin" valueType="num">
                                      <p:cBhvr>
                                        <p:cTn id="134" dur="500" fill="hold"/>
                                        <p:tgtEl>
                                          <p:spTgt spid="79"/>
                                        </p:tgtEl>
                                        <p:attrNameLst>
                                          <p:attrName>ppt_h</p:attrName>
                                        </p:attrNameLst>
                                      </p:cBhvr>
                                      <p:tavLst>
                                        <p:tav tm="0">
                                          <p:val>
                                            <p:fltVal val="0"/>
                                          </p:val>
                                        </p:tav>
                                        <p:tav tm="100000">
                                          <p:val>
                                            <p:strVal val="#ppt_h"/>
                                          </p:val>
                                        </p:tav>
                                      </p:tavLst>
                                    </p:anim>
                                    <p:animEffect transition="in" filter="fade">
                                      <p:cBhvr>
                                        <p:cTn id="135" dur="500"/>
                                        <p:tgtEl>
                                          <p:spTgt spid="79"/>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80"/>
                                        </p:tgtEl>
                                        <p:attrNameLst>
                                          <p:attrName>style.visibility</p:attrName>
                                        </p:attrNameLst>
                                      </p:cBhvr>
                                      <p:to>
                                        <p:strVal val="visible"/>
                                      </p:to>
                                    </p:set>
                                    <p:anim calcmode="lin" valueType="num">
                                      <p:cBhvr>
                                        <p:cTn id="138" dur="500" fill="hold"/>
                                        <p:tgtEl>
                                          <p:spTgt spid="80"/>
                                        </p:tgtEl>
                                        <p:attrNameLst>
                                          <p:attrName>ppt_w</p:attrName>
                                        </p:attrNameLst>
                                      </p:cBhvr>
                                      <p:tavLst>
                                        <p:tav tm="0">
                                          <p:val>
                                            <p:fltVal val="0"/>
                                          </p:val>
                                        </p:tav>
                                        <p:tav tm="100000">
                                          <p:val>
                                            <p:strVal val="#ppt_w"/>
                                          </p:val>
                                        </p:tav>
                                      </p:tavLst>
                                    </p:anim>
                                    <p:anim calcmode="lin" valueType="num">
                                      <p:cBhvr>
                                        <p:cTn id="139" dur="500" fill="hold"/>
                                        <p:tgtEl>
                                          <p:spTgt spid="80"/>
                                        </p:tgtEl>
                                        <p:attrNameLst>
                                          <p:attrName>ppt_h</p:attrName>
                                        </p:attrNameLst>
                                      </p:cBhvr>
                                      <p:tavLst>
                                        <p:tav tm="0">
                                          <p:val>
                                            <p:fltVal val="0"/>
                                          </p:val>
                                        </p:tav>
                                        <p:tav tm="100000">
                                          <p:val>
                                            <p:strVal val="#ppt_h"/>
                                          </p:val>
                                        </p:tav>
                                      </p:tavLst>
                                    </p:anim>
                                    <p:animEffect transition="in" filter="fade">
                                      <p:cBhvr>
                                        <p:cTn id="140" dur="500"/>
                                        <p:tgtEl>
                                          <p:spTgt spid="80"/>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2" fill="hold" nodeType="clickEffect">
                                  <p:stCondLst>
                                    <p:cond delay="0"/>
                                  </p:stCondLst>
                                  <p:childTnLst>
                                    <p:set>
                                      <p:cBhvr>
                                        <p:cTn id="144" dur="1" fill="hold">
                                          <p:stCondLst>
                                            <p:cond delay="0"/>
                                          </p:stCondLst>
                                        </p:cTn>
                                        <p:tgtEl>
                                          <p:spTgt spid="132"/>
                                        </p:tgtEl>
                                        <p:attrNameLst>
                                          <p:attrName>style.visibility</p:attrName>
                                        </p:attrNameLst>
                                      </p:cBhvr>
                                      <p:to>
                                        <p:strVal val="visible"/>
                                      </p:to>
                                    </p:set>
                                    <p:animEffect transition="in" filter="wipe(right)">
                                      <p:cBhvr>
                                        <p:cTn id="145" dur="500"/>
                                        <p:tgtEl>
                                          <p:spTgt spid="132"/>
                                        </p:tgtEl>
                                      </p:cBhvr>
                                    </p:animEffect>
                                  </p:childTnLst>
                                </p:cTn>
                              </p:par>
                            </p:childTnLst>
                          </p:cTn>
                        </p:par>
                      </p:childTnLst>
                    </p:cTn>
                  </p:par>
                  <p:par>
                    <p:cTn id="146" fill="hold">
                      <p:stCondLst>
                        <p:cond delay="indefinite"/>
                      </p:stCondLst>
                      <p:childTnLst>
                        <p:par>
                          <p:cTn id="147" fill="hold">
                            <p:stCondLst>
                              <p:cond delay="0"/>
                            </p:stCondLst>
                            <p:childTnLst>
                              <p:par>
                                <p:cTn id="148" presetID="16" presetClass="entr" presetSubtype="37" fill="hold" grpId="0" nodeType="clickEffect">
                                  <p:stCondLst>
                                    <p:cond delay="0"/>
                                  </p:stCondLst>
                                  <p:childTnLst>
                                    <p:set>
                                      <p:cBhvr>
                                        <p:cTn id="149" dur="1" fill="hold">
                                          <p:stCondLst>
                                            <p:cond delay="0"/>
                                          </p:stCondLst>
                                        </p:cTn>
                                        <p:tgtEl>
                                          <p:spTgt spid="23"/>
                                        </p:tgtEl>
                                        <p:attrNameLst>
                                          <p:attrName>style.visibility</p:attrName>
                                        </p:attrNameLst>
                                      </p:cBhvr>
                                      <p:to>
                                        <p:strVal val="visible"/>
                                      </p:to>
                                    </p:set>
                                    <p:animEffect transition="in" filter="barn(outVertical)">
                                      <p:cBhvr>
                                        <p:cTn id="150" dur="500"/>
                                        <p:tgtEl>
                                          <p:spTgt spid="23"/>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2" fill="hold" nodeType="clickEffect">
                                  <p:stCondLst>
                                    <p:cond delay="0"/>
                                  </p:stCondLst>
                                  <p:childTnLst>
                                    <p:set>
                                      <p:cBhvr>
                                        <p:cTn id="154" dur="1" fill="hold">
                                          <p:stCondLst>
                                            <p:cond delay="0"/>
                                          </p:stCondLst>
                                        </p:cTn>
                                        <p:tgtEl>
                                          <p:spTgt spid="25"/>
                                        </p:tgtEl>
                                        <p:attrNameLst>
                                          <p:attrName>style.visibility</p:attrName>
                                        </p:attrNameLst>
                                      </p:cBhvr>
                                      <p:to>
                                        <p:strVal val="visible"/>
                                      </p:to>
                                    </p:set>
                                    <p:animEffect transition="in" filter="wipe(right)">
                                      <p:cBhvr>
                                        <p:cTn id="155" dur="500"/>
                                        <p:tgtEl>
                                          <p:spTgt spid="25"/>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4" fill="hold" grpId="0" nodeType="clickEffect">
                                  <p:stCondLst>
                                    <p:cond delay="0"/>
                                  </p:stCondLst>
                                  <p:childTnLst>
                                    <p:set>
                                      <p:cBhvr>
                                        <p:cTn id="159" dur="1" fill="hold">
                                          <p:stCondLst>
                                            <p:cond delay="0"/>
                                          </p:stCondLst>
                                        </p:cTn>
                                        <p:tgtEl>
                                          <p:spTgt spid="130"/>
                                        </p:tgtEl>
                                        <p:attrNameLst>
                                          <p:attrName>style.visibility</p:attrName>
                                        </p:attrNameLst>
                                      </p:cBhvr>
                                      <p:to>
                                        <p:strVal val="visible"/>
                                      </p:to>
                                    </p:set>
                                    <p:animEffect transition="in" filter="wipe(down)">
                                      <p:cBhvr>
                                        <p:cTn id="160"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27" grpId="0" animBg="1"/>
      <p:bldP spid="71" grpId="0" animBg="1"/>
      <p:bldP spid="73" grpId="0" animBg="1"/>
      <p:bldP spid="74" grpId="0" animBg="1"/>
      <p:bldP spid="75" grpId="0" animBg="1"/>
      <p:bldP spid="76" grpId="0" animBg="1"/>
      <p:bldP spid="78" grpId="0" animBg="1"/>
      <p:bldP spid="79" grpId="0" animBg="1"/>
      <p:bldP spid="80" grpId="0" animBg="1"/>
      <p:bldP spid="87" grpId="0" animBg="1"/>
      <p:bldP spid="88" grpId="0" animBg="1"/>
      <p:bldP spid="90" grpId="0" animBg="1"/>
      <p:bldP spid="92" grpId="0" animBg="1"/>
      <p:bldP spid="93" grpId="0" animBg="1"/>
      <p:bldP spid="104" grpId="0" animBg="1"/>
      <p:bldP spid="105" grpId="0" animBg="1"/>
      <p:bldP spid="106" grpId="0" animBg="1"/>
      <p:bldP spid="107" grpId="0" animBg="1"/>
      <p:bldP spid="114" grpId="0" animBg="1"/>
      <p:bldP spid="130" grpId="0" animBg="1"/>
      <p:bldP spid="3" grpId="0" animBg="1"/>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evel 1"/>
          <p:cNvSpPr/>
          <p:nvPr/>
        </p:nvSpPr>
        <p:spPr>
          <a:xfrm>
            <a:off x="10892244" y="11549"/>
            <a:ext cx="1260000" cy="504000"/>
          </a:xfrm>
          <a:prstGeom prst="bevel">
            <a:avLst/>
          </a:prstGeom>
          <a:solidFill>
            <a:schemeClr val="tx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bg1"/>
                </a:solidFill>
                <a:cs typeface="B Titr" panose="00000700000000000000" pitchFamily="2" charset="-78"/>
              </a:rPr>
              <a:t>المبحث الثانی</a:t>
            </a:r>
          </a:p>
        </p:txBody>
      </p:sp>
      <p:sp>
        <p:nvSpPr>
          <p:cNvPr id="4" name="Flowchart: Off-page Connector 3"/>
          <p:cNvSpPr/>
          <p:nvPr/>
        </p:nvSpPr>
        <p:spPr>
          <a:xfrm>
            <a:off x="5340618" y="24800"/>
            <a:ext cx="1474655" cy="320637"/>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600" dirty="0">
                <a:cs typeface="B Titr" panose="00000700000000000000" pitchFamily="2" charset="-78"/>
              </a:rPr>
              <a:t>الجامد والمشتق</a:t>
            </a:r>
          </a:p>
        </p:txBody>
      </p:sp>
      <p:sp>
        <p:nvSpPr>
          <p:cNvPr id="73" name="Plaque 72"/>
          <p:cNvSpPr/>
          <p:nvPr/>
        </p:nvSpPr>
        <p:spPr>
          <a:xfrm>
            <a:off x="3774327" y="476639"/>
            <a:ext cx="4727643" cy="651783"/>
          </a:xfrm>
          <a:prstGeom prst="plaque">
            <a:avLst/>
          </a:prstGeom>
          <a:solidFill>
            <a:srgbClr val="F2FB81"/>
          </a:solidFill>
        </p:spPr>
        <p:style>
          <a:lnRef idx="2">
            <a:schemeClr val="accent1">
              <a:shade val="50000"/>
            </a:schemeClr>
          </a:lnRef>
          <a:fillRef idx="1">
            <a:schemeClr val="accent1"/>
          </a:fillRef>
          <a:effectRef idx="0">
            <a:schemeClr val="accent1"/>
          </a:effectRef>
          <a:fontRef idx="minor">
            <a:schemeClr val="lt1"/>
          </a:fontRef>
        </p:style>
        <p:txBody>
          <a:bodyPr vert="horz" rtlCol="1" anchor="ctr"/>
          <a:lstStyle/>
          <a:p>
            <a:pPr algn="ctr"/>
            <a:r>
              <a:rPr lang="fa-IR" sz="2000" dirty="0" smtClean="0">
                <a:solidFill>
                  <a:srgbClr val="002060"/>
                </a:solidFill>
                <a:cs typeface="B Titr" panose="00000700000000000000" pitchFamily="2" charset="-78"/>
              </a:rPr>
              <a:t>چگونگی ساخت  واشتقاق صیغه </a:t>
            </a:r>
            <a:r>
              <a:rPr lang="fa-IR" sz="2000" dirty="0">
                <a:solidFill>
                  <a:srgbClr val="002060"/>
                </a:solidFill>
                <a:cs typeface="B Titr" panose="00000700000000000000" pitchFamily="2" charset="-78"/>
              </a:rPr>
              <a:t>های اسم فاعل</a:t>
            </a:r>
          </a:p>
        </p:txBody>
      </p:sp>
      <p:sp>
        <p:nvSpPr>
          <p:cNvPr id="74" name="Rounded Rectangle 73"/>
          <p:cNvSpPr/>
          <p:nvPr/>
        </p:nvSpPr>
        <p:spPr>
          <a:xfrm>
            <a:off x="9975031" y="2342574"/>
            <a:ext cx="2160000" cy="756000"/>
          </a:xfrm>
          <a:prstGeom prst="roundRect">
            <a:avLst/>
          </a:prstGeom>
          <a:noFill/>
          <a:ln w="38100">
            <a:solidFill>
              <a:srgbClr val="FFFF00"/>
            </a:solidFill>
          </a:ln>
        </p:spPr>
        <p:style>
          <a:lnRef idx="2">
            <a:schemeClr val="accent4"/>
          </a:lnRef>
          <a:fillRef idx="1">
            <a:schemeClr val="lt1"/>
          </a:fillRef>
          <a:effectRef idx="0">
            <a:schemeClr val="accent4"/>
          </a:effectRef>
          <a:fontRef idx="minor">
            <a:schemeClr val="dk1"/>
          </a:fontRef>
        </p:style>
        <p:txBody>
          <a:bodyPr rtlCol="1" anchor="ctr"/>
          <a:lstStyle/>
          <a:p>
            <a:pPr algn="ctr" rtl="1"/>
            <a:r>
              <a:rPr lang="fa-IR" sz="2800" b="1" dirty="0">
                <a:solidFill>
                  <a:srgbClr val="C00000"/>
                </a:solidFill>
                <a:cs typeface="B Badr" panose="00000400000000000000" pitchFamily="2" charset="-78"/>
              </a:rPr>
              <a:t>1-فاعِلٌ(ضارِبٌ)</a:t>
            </a:r>
          </a:p>
        </p:txBody>
      </p:sp>
      <p:sp>
        <p:nvSpPr>
          <p:cNvPr id="75" name="Rounded Rectangle 74"/>
          <p:cNvSpPr/>
          <p:nvPr/>
        </p:nvSpPr>
        <p:spPr>
          <a:xfrm>
            <a:off x="6313142" y="1240027"/>
            <a:ext cx="2520000" cy="756000"/>
          </a:xfrm>
          <a:prstGeom prst="roundRect">
            <a:avLst/>
          </a:prstGeom>
          <a:noFill/>
          <a:ln w="38100">
            <a:solidFill>
              <a:srgbClr val="FFFF00"/>
            </a:solidFill>
          </a:ln>
        </p:spPr>
        <p:style>
          <a:lnRef idx="2">
            <a:schemeClr val="accent4"/>
          </a:lnRef>
          <a:fillRef idx="1">
            <a:schemeClr val="lt1"/>
          </a:fillRef>
          <a:effectRef idx="0">
            <a:schemeClr val="accent4"/>
          </a:effectRef>
          <a:fontRef idx="minor">
            <a:schemeClr val="dk1"/>
          </a:fontRef>
        </p:style>
        <p:txBody>
          <a:bodyPr rtlCol="1" anchor="ctr"/>
          <a:lstStyle/>
          <a:p>
            <a:pPr algn="r" rtl="1"/>
            <a:r>
              <a:rPr lang="fa-IR" sz="2400" b="1" dirty="0" smtClean="0">
                <a:cs typeface="B Badr" panose="00000400000000000000" pitchFamily="2" charset="-78"/>
              </a:rPr>
              <a:t>2-فاعل+ </a:t>
            </a:r>
            <a:r>
              <a:rPr lang="fa-IR" sz="2400" b="1" dirty="0" smtClean="0">
                <a:solidFill>
                  <a:srgbClr val="C00000"/>
                </a:solidFill>
                <a:cs typeface="B Badr" panose="00000400000000000000" pitchFamily="2" charset="-78"/>
              </a:rPr>
              <a:t>انِ</a:t>
            </a:r>
            <a:r>
              <a:rPr lang="fa-IR" sz="2400" b="1" dirty="0" smtClean="0">
                <a:cs typeface="B Badr" panose="00000400000000000000" pitchFamily="2" charset="-78"/>
              </a:rPr>
              <a:t> (فاعلانِ</a:t>
            </a:r>
            <a:r>
              <a:rPr lang="fa-IR" sz="2400" b="1" dirty="0">
                <a:cs typeface="B Badr" panose="00000400000000000000" pitchFamily="2" charset="-78"/>
              </a:rPr>
              <a:t>)</a:t>
            </a:r>
          </a:p>
        </p:txBody>
      </p:sp>
      <p:sp>
        <p:nvSpPr>
          <p:cNvPr id="76" name="Rounded Rectangle 75"/>
          <p:cNvSpPr/>
          <p:nvPr/>
        </p:nvSpPr>
        <p:spPr>
          <a:xfrm>
            <a:off x="6331717" y="2402524"/>
            <a:ext cx="2520000" cy="756000"/>
          </a:xfrm>
          <a:prstGeom prst="roundRect">
            <a:avLst/>
          </a:prstGeom>
          <a:noFill/>
          <a:ln w="38100">
            <a:solidFill>
              <a:srgbClr val="FFFF00"/>
            </a:solidFill>
          </a:ln>
        </p:spPr>
        <p:style>
          <a:lnRef idx="2">
            <a:schemeClr val="accent4"/>
          </a:lnRef>
          <a:fillRef idx="1">
            <a:schemeClr val="lt1"/>
          </a:fillRef>
          <a:effectRef idx="0">
            <a:schemeClr val="accent4"/>
          </a:effectRef>
          <a:fontRef idx="minor">
            <a:schemeClr val="dk1"/>
          </a:fontRef>
        </p:style>
        <p:txBody>
          <a:bodyPr rtlCol="1" anchor="ctr"/>
          <a:lstStyle/>
          <a:p>
            <a:pPr algn="r" rtl="1"/>
            <a:r>
              <a:rPr lang="fa-IR" sz="2400" b="1" dirty="0" smtClean="0">
                <a:cs typeface="B Badr" panose="00000400000000000000" pitchFamily="2" charset="-78"/>
              </a:rPr>
              <a:t>3-فاعل + </a:t>
            </a:r>
            <a:r>
              <a:rPr lang="fa-IR" sz="2400" b="1" dirty="0" smtClean="0">
                <a:solidFill>
                  <a:srgbClr val="C00000"/>
                </a:solidFill>
                <a:cs typeface="B Badr" panose="00000400000000000000" pitchFamily="2" charset="-78"/>
              </a:rPr>
              <a:t>ون</a:t>
            </a:r>
            <a:r>
              <a:rPr lang="fa-IR" sz="2400" b="1" dirty="0" smtClean="0">
                <a:cs typeface="B Badr" panose="00000400000000000000" pitchFamily="2" charset="-78"/>
              </a:rPr>
              <a:t>َ (فاعِلُونَ)</a:t>
            </a:r>
            <a:endParaRPr lang="fa-IR" sz="2400" b="1" dirty="0">
              <a:cs typeface="B Badr" panose="00000400000000000000" pitchFamily="2" charset="-78"/>
            </a:endParaRPr>
          </a:p>
        </p:txBody>
      </p:sp>
      <p:sp>
        <p:nvSpPr>
          <p:cNvPr id="78" name="Rounded Rectangle 77"/>
          <p:cNvSpPr/>
          <p:nvPr/>
        </p:nvSpPr>
        <p:spPr>
          <a:xfrm>
            <a:off x="6313142" y="3883189"/>
            <a:ext cx="2520000" cy="756000"/>
          </a:xfrm>
          <a:prstGeom prst="roundRect">
            <a:avLst/>
          </a:prstGeom>
          <a:noFill/>
          <a:ln w="38100">
            <a:solidFill>
              <a:srgbClr val="FFFF00"/>
            </a:solidFill>
          </a:ln>
        </p:spPr>
        <p:style>
          <a:lnRef idx="2">
            <a:schemeClr val="accent4"/>
          </a:lnRef>
          <a:fillRef idx="1">
            <a:schemeClr val="lt1"/>
          </a:fillRef>
          <a:effectRef idx="0">
            <a:schemeClr val="accent4"/>
          </a:effectRef>
          <a:fontRef idx="minor">
            <a:schemeClr val="dk1"/>
          </a:fontRef>
        </p:style>
        <p:txBody>
          <a:bodyPr rtlCol="1" anchor="ctr"/>
          <a:lstStyle/>
          <a:p>
            <a:pPr algn="ctr" rtl="1"/>
            <a:r>
              <a:rPr lang="fa-IR" sz="2800" b="1" dirty="0" smtClean="0">
                <a:cs typeface="B Badr" panose="00000400000000000000" pitchFamily="2" charset="-78"/>
              </a:rPr>
              <a:t>4-فاعل +</a:t>
            </a:r>
            <a:r>
              <a:rPr lang="fa-IR" sz="2800" b="1" dirty="0" smtClean="0">
                <a:solidFill>
                  <a:srgbClr val="C00000"/>
                </a:solidFill>
                <a:cs typeface="B Badr" panose="00000400000000000000" pitchFamily="2" charset="-78"/>
              </a:rPr>
              <a:t>ۀ </a:t>
            </a:r>
            <a:r>
              <a:rPr lang="fa-IR" sz="2800" b="1" dirty="0" smtClean="0">
                <a:cs typeface="B Badr" panose="00000400000000000000" pitchFamily="2" charset="-78"/>
              </a:rPr>
              <a:t>(فاعِلَۀٌ)</a:t>
            </a:r>
            <a:endParaRPr lang="fa-IR" sz="2800" b="1" dirty="0">
              <a:cs typeface="B Badr" panose="00000400000000000000" pitchFamily="2" charset="-78"/>
            </a:endParaRPr>
          </a:p>
        </p:txBody>
      </p:sp>
      <p:sp>
        <p:nvSpPr>
          <p:cNvPr id="79" name="Rounded Rectangle 78"/>
          <p:cNvSpPr/>
          <p:nvPr/>
        </p:nvSpPr>
        <p:spPr>
          <a:xfrm>
            <a:off x="1131939" y="1834274"/>
            <a:ext cx="2520000" cy="756000"/>
          </a:xfrm>
          <a:prstGeom prst="roundRect">
            <a:avLst/>
          </a:prstGeom>
          <a:noFill/>
          <a:ln w="38100">
            <a:solidFill>
              <a:srgbClr val="FFFF00"/>
            </a:solidFill>
          </a:ln>
        </p:spPr>
        <p:style>
          <a:lnRef idx="2">
            <a:schemeClr val="accent4"/>
          </a:lnRef>
          <a:fillRef idx="1">
            <a:schemeClr val="lt1"/>
          </a:fillRef>
          <a:effectRef idx="0">
            <a:schemeClr val="accent4"/>
          </a:effectRef>
          <a:fontRef idx="minor">
            <a:schemeClr val="dk1"/>
          </a:fontRef>
        </p:style>
        <p:txBody>
          <a:bodyPr rtlCol="1" anchor="ctr"/>
          <a:lstStyle/>
          <a:p>
            <a:pPr algn="ctr" rtl="1"/>
            <a:r>
              <a:rPr lang="fa-IR" sz="2400" dirty="0" smtClean="0">
                <a:cs typeface="B Badr" panose="00000400000000000000" pitchFamily="2" charset="-78"/>
              </a:rPr>
              <a:t>5-فاعل</a:t>
            </a:r>
            <a:r>
              <a:rPr lang="fa-IR" sz="2400" dirty="0" smtClean="0">
                <a:solidFill>
                  <a:srgbClr val="FF0000"/>
                </a:solidFill>
                <a:cs typeface="B Badr" panose="00000400000000000000" pitchFamily="2" charset="-78"/>
              </a:rPr>
              <a:t>ۀ</a:t>
            </a:r>
            <a:r>
              <a:rPr lang="fa-IR" sz="2400" dirty="0" smtClean="0">
                <a:cs typeface="B Badr" panose="00000400000000000000" pitchFamily="2" charset="-78"/>
              </a:rPr>
              <a:t>ٌ+</a:t>
            </a:r>
            <a:r>
              <a:rPr lang="fa-IR" sz="2400" dirty="0" smtClean="0">
                <a:solidFill>
                  <a:srgbClr val="7030A0"/>
                </a:solidFill>
                <a:cs typeface="B Badr" panose="00000400000000000000" pitchFamily="2" charset="-78"/>
              </a:rPr>
              <a:t>ان</a:t>
            </a:r>
            <a:r>
              <a:rPr lang="fa-IR" sz="2400" dirty="0" smtClean="0">
                <a:cs typeface="B Badr" panose="00000400000000000000" pitchFamily="2" charset="-78"/>
              </a:rPr>
              <a:t>(فاعِلَ</a:t>
            </a:r>
            <a:r>
              <a:rPr lang="fa-IR" sz="2400" dirty="0" smtClean="0">
                <a:solidFill>
                  <a:srgbClr val="FF0000"/>
                </a:solidFill>
                <a:cs typeface="B Badr" panose="00000400000000000000" pitchFamily="2" charset="-78"/>
              </a:rPr>
              <a:t>ت</a:t>
            </a:r>
            <a:r>
              <a:rPr lang="fa-IR" sz="2400" dirty="0" smtClean="0">
                <a:solidFill>
                  <a:srgbClr val="7030A0"/>
                </a:solidFill>
                <a:cs typeface="B Badr" panose="00000400000000000000" pitchFamily="2" charset="-78"/>
              </a:rPr>
              <a:t>ان</a:t>
            </a:r>
            <a:r>
              <a:rPr lang="fa-IR" sz="2400" dirty="0" smtClean="0">
                <a:cs typeface="B Badr" panose="00000400000000000000" pitchFamily="2" charset="-78"/>
              </a:rPr>
              <a:t>)</a:t>
            </a:r>
            <a:endParaRPr lang="fa-IR" sz="2400" dirty="0">
              <a:cs typeface="B Badr" panose="00000400000000000000" pitchFamily="2" charset="-78"/>
            </a:endParaRPr>
          </a:p>
        </p:txBody>
      </p:sp>
      <p:sp>
        <p:nvSpPr>
          <p:cNvPr id="80" name="Rounded Rectangle 79"/>
          <p:cNvSpPr/>
          <p:nvPr/>
        </p:nvSpPr>
        <p:spPr>
          <a:xfrm>
            <a:off x="1131939" y="3883189"/>
            <a:ext cx="2520000" cy="756000"/>
          </a:xfrm>
          <a:prstGeom prst="roundRect">
            <a:avLst/>
          </a:prstGeom>
          <a:noFill/>
          <a:ln w="38100">
            <a:solidFill>
              <a:srgbClr val="FFFF00"/>
            </a:solidFill>
          </a:ln>
        </p:spPr>
        <p:style>
          <a:lnRef idx="2">
            <a:schemeClr val="accent4"/>
          </a:lnRef>
          <a:fillRef idx="1">
            <a:schemeClr val="lt1"/>
          </a:fillRef>
          <a:effectRef idx="0">
            <a:schemeClr val="accent4"/>
          </a:effectRef>
          <a:fontRef idx="minor">
            <a:schemeClr val="dk1"/>
          </a:fontRef>
        </p:style>
        <p:txBody>
          <a:bodyPr rtlCol="1" anchor="ctr"/>
          <a:lstStyle/>
          <a:p>
            <a:pPr algn="r" rtl="1"/>
            <a:r>
              <a:rPr lang="fa-IR" sz="2400" dirty="0" smtClean="0">
                <a:cs typeface="B Badr" panose="00000400000000000000" pitchFamily="2" charset="-78"/>
              </a:rPr>
              <a:t>6-فاعل</a:t>
            </a:r>
            <a:r>
              <a:rPr lang="fa-IR" sz="2400" dirty="0" smtClean="0">
                <a:solidFill>
                  <a:srgbClr val="FF0000"/>
                </a:solidFill>
                <a:cs typeface="B Badr" panose="00000400000000000000" pitchFamily="2" charset="-78"/>
              </a:rPr>
              <a:t>ۀ</a:t>
            </a:r>
            <a:r>
              <a:rPr lang="fa-IR" sz="2400" dirty="0" smtClean="0">
                <a:cs typeface="B Badr" panose="00000400000000000000" pitchFamily="2" charset="-78"/>
              </a:rPr>
              <a:t>ٌ+</a:t>
            </a:r>
            <a:r>
              <a:rPr lang="fa-IR" sz="2400" dirty="0" smtClean="0">
                <a:solidFill>
                  <a:srgbClr val="7030A0"/>
                </a:solidFill>
                <a:cs typeface="B Badr" panose="00000400000000000000" pitchFamily="2" charset="-78"/>
              </a:rPr>
              <a:t>ات</a:t>
            </a:r>
            <a:r>
              <a:rPr lang="fa-IR" sz="2400" dirty="0" smtClean="0">
                <a:cs typeface="B Badr" panose="00000400000000000000" pitchFamily="2" charset="-78"/>
              </a:rPr>
              <a:t>(فاعِل</a:t>
            </a:r>
            <a:r>
              <a:rPr lang="fa-IR" sz="2400" dirty="0" smtClean="0">
                <a:solidFill>
                  <a:srgbClr val="7030A0"/>
                </a:solidFill>
                <a:cs typeface="B Badr" panose="00000400000000000000" pitchFamily="2" charset="-78"/>
              </a:rPr>
              <a:t>ا</a:t>
            </a:r>
            <a:r>
              <a:rPr lang="fa-IR" sz="2400" dirty="0" smtClean="0">
                <a:solidFill>
                  <a:srgbClr val="002060"/>
                </a:solidFill>
                <a:cs typeface="B Badr" panose="00000400000000000000" pitchFamily="2" charset="-78"/>
              </a:rPr>
              <a:t>ت</a:t>
            </a:r>
            <a:r>
              <a:rPr lang="fa-IR" sz="2400" dirty="0" smtClean="0">
                <a:cs typeface="B Badr" panose="00000400000000000000" pitchFamily="2" charset="-78"/>
              </a:rPr>
              <a:t>)</a:t>
            </a:r>
            <a:endParaRPr lang="fa-IR" sz="2400" dirty="0">
              <a:cs typeface="B Badr" panose="00000400000000000000" pitchFamily="2" charset="-78"/>
            </a:endParaRPr>
          </a:p>
        </p:txBody>
      </p:sp>
      <p:sp>
        <p:nvSpPr>
          <p:cNvPr id="130" name="Rounded Rectangle 129"/>
          <p:cNvSpPr/>
          <p:nvPr/>
        </p:nvSpPr>
        <p:spPr>
          <a:xfrm>
            <a:off x="613864" y="5523222"/>
            <a:ext cx="9239249" cy="62512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smtClean="0">
                <a:solidFill>
                  <a:srgbClr val="002060"/>
                </a:solidFill>
                <a:cs typeface="B Badr" panose="00000400000000000000" pitchFamily="2" charset="-78"/>
              </a:rPr>
              <a:t>مانند ثلاثی مجرد می باشد.مانند : مُکرِمٌ- مُکرمان- مُکرمونَ-...</a:t>
            </a:r>
            <a:endParaRPr lang="fa-IR" sz="3200" dirty="0">
              <a:solidFill>
                <a:srgbClr val="002060"/>
              </a:solidFill>
              <a:cs typeface="B Badr" panose="00000400000000000000" pitchFamily="2" charset="-78"/>
            </a:endParaRPr>
          </a:p>
        </p:txBody>
      </p:sp>
      <p:sp>
        <p:nvSpPr>
          <p:cNvPr id="3" name="Rounded Rectangle 2"/>
          <p:cNvSpPr/>
          <p:nvPr/>
        </p:nvSpPr>
        <p:spPr>
          <a:xfrm rot="5400000">
            <a:off x="10893774" y="1052763"/>
            <a:ext cx="505749" cy="1563022"/>
          </a:xfrm>
          <a:prstGeom prst="roundRect">
            <a:avLst/>
          </a:prstGeom>
          <a:solidFill>
            <a:srgbClr val="F5ED83"/>
          </a:solidFill>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dirty="0">
                <a:solidFill>
                  <a:schemeClr val="accent6">
                    <a:lumMod val="50000"/>
                  </a:schemeClr>
                </a:solidFill>
                <a:cs typeface="B Titr" panose="00000700000000000000" pitchFamily="2" charset="-78"/>
              </a:rPr>
              <a:t>از ثلاثی</a:t>
            </a:r>
          </a:p>
        </p:txBody>
      </p:sp>
      <p:sp>
        <p:nvSpPr>
          <p:cNvPr id="23" name="Rounded Rectangle 22"/>
          <p:cNvSpPr/>
          <p:nvPr/>
        </p:nvSpPr>
        <p:spPr>
          <a:xfrm>
            <a:off x="10278267" y="5523221"/>
            <a:ext cx="1553528" cy="625129"/>
          </a:xfrm>
          <a:prstGeom prst="roundRect">
            <a:avLst/>
          </a:prstGeom>
          <a:solidFill>
            <a:srgbClr val="F5ED8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a:solidFill>
                  <a:prstClr val="black"/>
                </a:solidFill>
                <a:cs typeface="B Titr" panose="00000700000000000000" pitchFamily="2" charset="-78"/>
              </a:rPr>
              <a:t>از غیر ثلاثی مجرد</a:t>
            </a:r>
            <a:endParaRPr lang="fa-IR" sz="1400" dirty="0">
              <a:cs typeface="B Titr" panose="00000700000000000000" pitchFamily="2" charset="-78"/>
            </a:endParaRPr>
          </a:p>
        </p:txBody>
      </p:sp>
      <p:cxnSp>
        <p:nvCxnSpPr>
          <p:cNvPr id="7" name="Straight Arrow Connector 6"/>
          <p:cNvCxnSpPr>
            <a:stCxn id="74" idx="1"/>
            <a:endCxn id="75" idx="3"/>
          </p:cNvCxnSpPr>
          <p:nvPr/>
        </p:nvCxnSpPr>
        <p:spPr>
          <a:xfrm flipH="1" flipV="1">
            <a:off x="8833142" y="1618027"/>
            <a:ext cx="1141889" cy="110254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851717" y="2759602"/>
            <a:ext cx="112331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4" idx="1"/>
            <a:endCxn id="78" idx="3"/>
          </p:cNvCxnSpPr>
          <p:nvPr/>
        </p:nvCxnSpPr>
        <p:spPr>
          <a:xfrm flipH="1">
            <a:off x="8833142" y="2720574"/>
            <a:ext cx="1141889" cy="15406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8" idx="1"/>
            <a:endCxn id="79" idx="3"/>
          </p:cNvCxnSpPr>
          <p:nvPr/>
        </p:nvCxnSpPr>
        <p:spPr>
          <a:xfrm flipH="1" flipV="1">
            <a:off x="3651939" y="2212274"/>
            <a:ext cx="2661203" cy="20489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8" idx="1"/>
          </p:cNvCxnSpPr>
          <p:nvPr/>
        </p:nvCxnSpPr>
        <p:spPr>
          <a:xfrm flipH="1">
            <a:off x="3651939" y="4261189"/>
            <a:ext cx="266120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3902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outHorizont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ppt_w</p:attrName>
                                        </p:attrNameLst>
                                      </p:cBhvr>
                                      <p:tavLst>
                                        <p:tav tm="0">
                                          <p:val>
                                            <p:fltVal val="0"/>
                                          </p:val>
                                        </p:tav>
                                        <p:tav tm="100000">
                                          <p:val>
                                            <p:strVal val="#ppt_w"/>
                                          </p:val>
                                        </p:tav>
                                      </p:tavLst>
                                    </p:anim>
                                    <p:anim calcmode="lin" valueType="num">
                                      <p:cBhvr>
                                        <p:cTn id="18" dur="500" fill="hold"/>
                                        <p:tgtEl>
                                          <p:spTgt spid="74"/>
                                        </p:tgtEl>
                                        <p:attrNameLst>
                                          <p:attrName>ppt_h</p:attrName>
                                        </p:attrNameLst>
                                      </p:cBhvr>
                                      <p:tavLst>
                                        <p:tav tm="0">
                                          <p:val>
                                            <p:fltVal val="0"/>
                                          </p:val>
                                        </p:tav>
                                        <p:tav tm="100000">
                                          <p:val>
                                            <p:strVal val="#ppt_h"/>
                                          </p:val>
                                        </p:tav>
                                      </p:tavLst>
                                    </p:anim>
                                    <p:animEffect transition="in" filter="fade">
                                      <p:cBhvr>
                                        <p:cTn id="19" dur="500"/>
                                        <p:tgtEl>
                                          <p:spTgt spid="7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p:cTn id="29" dur="500" fill="hold"/>
                                        <p:tgtEl>
                                          <p:spTgt spid="75"/>
                                        </p:tgtEl>
                                        <p:attrNameLst>
                                          <p:attrName>ppt_w</p:attrName>
                                        </p:attrNameLst>
                                      </p:cBhvr>
                                      <p:tavLst>
                                        <p:tav tm="0">
                                          <p:val>
                                            <p:fltVal val="0"/>
                                          </p:val>
                                        </p:tav>
                                        <p:tav tm="100000">
                                          <p:val>
                                            <p:strVal val="#ppt_w"/>
                                          </p:val>
                                        </p:tav>
                                      </p:tavLst>
                                    </p:anim>
                                    <p:anim calcmode="lin" valueType="num">
                                      <p:cBhvr>
                                        <p:cTn id="30" dur="500" fill="hold"/>
                                        <p:tgtEl>
                                          <p:spTgt spid="75"/>
                                        </p:tgtEl>
                                        <p:attrNameLst>
                                          <p:attrName>ppt_h</p:attrName>
                                        </p:attrNameLst>
                                      </p:cBhvr>
                                      <p:tavLst>
                                        <p:tav tm="0">
                                          <p:val>
                                            <p:fltVal val="0"/>
                                          </p:val>
                                        </p:tav>
                                        <p:tav tm="100000">
                                          <p:val>
                                            <p:strVal val="#ppt_h"/>
                                          </p:val>
                                        </p:tav>
                                      </p:tavLst>
                                    </p:anim>
                                    <p:animEffect transition="in" filter="fade">
                                      <p:cBhvr>
                                        <p:cTn id="31" dur="500"/>
                                        <p:tgtEl>
                                          <p:spTgt spid="7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6"/>
                                        </p:tgtEl>
                                        <p:attrNameLst>
                                          <p:attrName>style.visibility</p:attrName>
                                        </p:attrNameLst>
                                      </p:cBhvr>
                                      <p:to>
                                        <p:strVal val="visible"/>
                                      </p:to>
                                    </p:set>
                                    <p:anim calcmode="lin" valueType="num">
                                      <p:cBhvr>
                                        <p:cTn id="41" dur="500" fill="hold"/>
                                        <p:tgtEl>
                                          <p:spTgt spid="76"/>
                                        </p:tgtEl>
                                        <p:attrNameLst>
                                          <p:attrName>ppt_w</p:attrName>
                                        </p:attrNameLst>
                                      </p:cBhvr>
                                      <p:tavLst>
                                        <p:tav tm="0">
                                          <p:val>
                                            <p:fltVal val="0"/>
                                          </p:val>
                                        </p:tav>
                                        <p:tav tm="100000">
                                          <p:val>
                                            <p:strVal val="#ppt_w"/>
                                          </p:val>
                                        </p:tav>
                                      </p:tavLst>
                                    </p:anim>
                                    <p:anim calcmode="lin" valueType="num">
                                      <p:cBhvr>
                                        <p:cTn id="42" dur="500" fill="hold"/>
                                        <p:tgtEl>
                                          <p:spTgt spid="76"/>
                                        </p:tgtEl>
                                        <p:attrNameLst>
                                          <p:attrName>ppt_h</p:attrName>
                                        </p:attrNameLst>
                                      </p:cBhvr>
                                      <p:tavLst>
                                        <p:tav tm="0">
                                          <p:val>
                                            <p:fltVal val="0"/>
                                          </p:val>
                                        </p:tav>
                                        <p:tav tm="100000">
                                          <p:val>
                                            <p:strVal val="#ppt_h"/>
                                          </p:val>
                                        </p:tav>
                                      </p:tavLst>
                                    </p:anim>
                                    <p:animEffect transition="in" filter="fade">
                                      <p:cBhvr>
                                        <p:cTn id="43" dur="500"/>
                                        <p:tgtEl>
                                          <p:spTgt spid="7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78"/>
                                        </p:tgtEl>
                                        <p:attrNameLst>
                                          <p:attrName>style.visibility</p:attrName>
                                        </p:attrNameLst>
                                      </p:cBhvr>
                                      <p:to>
                                        <p:strVal val="visible"/>
                                      </p:to>
                                    </p:set>
                                    <p:anim calcmode="lin" valueType="num">
                                      <p:cBhvr>
                                        <p:cTn id="53" dur="500" fill="hold"/>
                                        <p:tgtEl>
                                          <p:spTgt spid="78"/>
                                        </p:tgtEl>
                                        <p:attrNameLst>
                                          <p:attrName>ppt_w</p:attrName>
                                        </p:attrNameLst>
                                      </p:cBhvr>
                                      <p:tavLst>
                                        <p:tav tm="0">
                                          <p:val>
                                            <p:fltVal val="0"/>
                                          </p:val>
                                        </p:tav>
                                        <p:tav tm="100000">
                                          <p:val>
                                            <p:strVal val="#ppt_w"/>
                                          </p:val>
                                        </p:tav>
                                      </p:tavLst>
                                    </p:anim>
                                    <p:anim calcmode="lin" valueType="num">
                                      <p:cBhvr>
                                        <p:cTn id="54" dur="500" fill="hold"/>
                                        <p:tgtEl>
                                          <p:spTgt spid="78"/>
                                        </p:tgtEl>
                                        <p:attrNameLst>
                                          <p:attrName>ppt_h</p:attrName>
                                        </p:attrNameLst>
                                      </p:cBhvr>
                                      <p:tavLst>
                                        <p:tav tm="0">
                                          <p:val>
                                            <p:fltVal val="0"/>
                                          </p:val>
                                        </p:tav>
                                        <p:tav tm="100000">
                                          <p:val>
                                            <p:strVal val="#ppt_h"/>
                                          </p:val>
                                        </p:tav>
                                      </p:tavLst>
                                    </p:anim>
                                    <p:animEffect transition="in" filter="fade">
                                      <p:cBhvr>
                                        <p:cTn id="55" dur="500"/>
                                        <p:tgtEl>
                                          <p:spTgt spid="7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down)">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79"/>
                                        </p:tgtEl>
                                        <p:attrNameLst>
                                          <p:attrName>style.visibility</p:attrName>
                                        </p:attrNameLst>
                                      </p:cBhvr>
                                      <p:to>
                                        <p:strVal val="visible"/>
                                      </p:to>
                                    </p:set>
                                    <p:anim calcmode="lin" valueType="num">
                                      <p:cBhvr>
                                        <p:cTn id="65" dur="500" fill="hold"/>
                                        <p:tgtEl>
                                          <p:spTgt spid="79"/>
                                        </p:tgtEl>
                                        <p:attrNameLst>
                                          <p:attrName>ppt_w</p:attrName>
                                        </p:attrNameLst>
                                      </p:cBhvr>
                                      <p:tavLst>
                                        <p:tav tm="0">
                                          <p:val>
                                            <p:fltVal val="0"/>
                                          </p:val>
                                        </p:tav>
                                        <p:tav tm="100000">
                                          <p:val>
                                            <p:strVal val="#ppt_w"/>
                                          </p:val>
                                        </p:tav>
                                      </p:tavLst>
                                    </p:anim>
                                    <p:anim calcmode="lin" valueType="num">
                                      <p:cBhvr>
                                        <p:cTn id="66" dur="500" fill="hold"/>
                                        <p:tgtEl>
                                          <p:spTgt spid="79"/>
                                        </p:tgtEl>
                                        <p:attrNameLst>
                                          <p:attrName>ppt_h</p:attrName>
                                        </p:attrNameLst>
                                      </p:cBhvr>
                                      <p:tavLst>
                                        <p:tav tm="0">
                                          <p:val>
                                            <p:fltVal val="0"/>
                                          </p:val>
                                        </p:tav>
                                        <p:tav tm="100000">
                                          <p:val>
                                            <p:strVal val="#ppt_h"/>
                                          </p:val>
                                        </p:tav>
                                      </p:tavLst>
                                    </p:anim>
                                    <p:animEffect transition="in" filter="fade">
                                      <p:cBhvr>
                                        <p:cTn id="67" dur="500"/>
                                        <p:tgtEl>
                                          <p:spTgt spid="7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right)">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cBhvr>
                                        <p:cTn id="77" dur="500" fill="hold"/>
                                        <p:tgtEl>
                                          <p:spTgt spid="80"/>
                                        </p:tgtEl>
                                        <p:attrNameLst>
                                          <p:attrName>ppt_w</p:attrName>
                                        </p:attrNameLst>
                                      </p:cBhvr>
                                      <p:tavLst>
                                        <p:tav tm="0">
                                          <p:val>
                                            <p:fltVal val="0"/>
                                          </p:val>
                                        </p:tav>
                                        <p:tav tm="100000">
                                          <p:val>
                                            <p:strVal val="#ppt_w"/>
                                          </p:val>
                                        </p:tav>
                                      </p:tavLst>
                                    </p:anim>
                                    <p:anim calcmode="lin" valueType="num">
                                      <p:cBhvr>
                                        <p:cTn id="78" dur="500" fill="hold"/>
                                        <p:tgtEl>
                                          <p:spTgt spid="80"/>
                                        </p:tgtEl>
                                        <p:attrNameLst>
                                          <p:attrName>ppt_h</p:attrName>
                                        </p:attrNameLst>
                                      </p:cBhvr>
                                      <p:tavLst>
                                        <p:tav tm="0">
                                          <p:val>
                                            <p:fltVal val="0"/>
                                          </p:val>
                                        </p:tav>
                                        <p:tav tm="100000">
                                          <p:val>
                                            <p:strVal val="#ppt_h"/>
                                          </p:val>
                                        </p:tav>
                                      </p:tavLst>
                                    </p:anim>
                                    <p:animEffect transition="in" filter="fade">
                                      <p:cBhvr>
                                        <p:cTn id="79" dur="500"/>
                                        <p:tgtEl>
                                          <p:spTgt spid="80"/>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37"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barn(outVertical)">
                                      <p:cBhvr>
                                        <p:cTn id="84" dur="5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130"/>
                                        </p:tgtEl>
                                        <p:attrNameLst>
                                          <p:attrName>style.visibility</p:attrName>
                                        </p:attrNameLst>
                                      </p:cBhvr>
                                      <p:to>
                                        <p:strVal val="visible"/>
                                      </p:to>
                                    </p:set>
                                    <p:animEffect transition="in" filter="wipe(down)">
                                      <p:cBhvr>
                                        <p:cTn id="89"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78" grpId="0" animBg="1"/>
      <p:bldP spid="79" grpId="0" animBg="1"/>
      <p:bldP spid="80" grpId="0" animBg="1"/>
      <p:bldP spid="130" grpId="0" animBg="1"/>
      <p:bldP spid="3"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evel 1"/>
          <p:cNvSpPr/>
          <p:nvPr/>
        </p:nvSpPr>
        <p:spPr>
          <a:xfrm>
            <a:off x="10892244" y="11549"/>
            <a:ext cx="1260000" cy="504000"/>
          </a:xfrm>
          <a:prstGeom prst="bevel">
            <a:avLst/>
          </a:prstGeom>
          <a:solidFill>
            <a:schemeClr val="tx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bg1"/>
                </a:solidFill>
                <a:cs typeface="B Titr" panose="00000700000000000000" pitchFamily="2" charset="-78"/>
              </a:rPr>
              <a:t>المبحث الثانی</a:t>
            </a:r>
          </a:p>
        </p:txBody>
      </p:sp>
      <p:sp>
        <p:nvSpPr>
          <p:cNvPr id="4" name="Flowchart: Off-page Connector 3"/>
          <p:cNvSpPr/>
          <p:nvPr/>
        </p:nvSpPr>
        <p:spPr>
          <a:xfrm>
            <a:off x="5340618" y="24800"/>
            <a:ext cx="1474655" cy="320637"/>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600" dirty="0">
                <a:cs typeface="B Titr" panose="00000700000000000000" pitchFamily="2" charset="-78"/>
              </a:rPr>
              <a:t>الجامد والمشتق</a:t>
            </a:r>
          </a:p>
        </p:txBody>
      </p:sp>
      <p:sp>
        <p:nvSpPr>
          <p:cNvPr id="73" name="Plaque 72"/>
          <p:cNvSpPr/>
          <p:nvPr/>
        </p:nvSpPr>
        <p:spPr>
          <a:xfrm>
            <a:off x="3774327" y="476639"/>
            <a:ext cx="4727643" cy="651783"/>
          </a:xfrm>
          <a:prstGeom prst="plaque">
            <a:avLst/>
          </a:prstGeom>
          <a:solidFill>
            <a:srgbClr val="F2FB81"/>
          </a:solidFill>
        </p:spPr>
        <p:style>
          <a:lnRef idx="2">
            <a:schemeClr val="accent1">
              <a:shade val="50000"/>
            </a:schemeClr>
          </a:lnRef>
          <a:fillRef idx="1">
            <a:schemeClr val="accent1"/>
          </a:fillRef>
          <a:effectRef idx="0">
            <a:schemeClr val="accent1"/>
          </a:effectRef>
          <a:fontRef idx="minor">
            <a:schemeClr val="lt1"/>
          </a:fontRef>
        </p:style>
        <p:txBody>
          <a:bodyPr vert="horz" rtlCol="1" anchor="ctr"/>
          <a:lstStyle/>
          <a:p>
            <a:pPr algn="ctr"/>
            <a:r>
              <a:rPr lang="fa-IR" sz="2000" dirty="0" smtClean="0">
                <a:solidFill>
                  <a:srgbClr val="002060"/>
                </a:solidFill>
                <a:cs typeface="B Titr" panose="00000700000000000000" pitchFamily="2" charset="-78"/>
              </a:rPr>
              <a:t>ضمایر در صیغه </a:t>
            </a:r>
            <a:r>
              <a:rPr lang="fa-IR" sz="2000" dirty="0">
                <a:solidFill>
                  <a:srgbClr val="002060"/>
                </a:solidFill>
                <a:cs typeface="B Titr" panose="00000700000000000000" pitchFamily="2" charset="-78"/>
              </a:rPr>
              <a:t>های اسم فاعل</a:t>
            </a:r>
          </a:p>
        </p:txBody>
      </p:sp>
      <p:sp>
        <p:nvSpPr>
          <p:cNvPr id="74" name="Rounded Rectangle 73"/>
          <p:cNvSpPr/>
          <p:nvPr/>
        </p:nvSpPr>
        <p:spPr>
          <a:xfrm>
            <a:off x="9436219" y="1414330"/>
            <a:ext cx="2520000" cy="756000"/>
          </a:xfrm>
          <a:prstGeom prst="roundRect">
            <a:avLst/>
          </a:prstGeom>
          <a:noFill/>
          <a:ln w="38100">
            <a:solidFill>
              <a:srgbClr val="FFFF00"/>
            </a:solidFill>
          </a:ln>
        </p:spPr>
        <p:style>
          <a:lnRef idx="2">
            <a:schemeClr val="accent4"/>
          </a:lnRef>
          <a:fillRef idx="1">
            <a:schemeClr val="lt1"/>
          </a:fillRef>
          <a:effectRef idx="0">
            <a:schemeClr val="accent4"/>
          </a:effectRef>
          <a:fontRef idx="minor">
            <a:schemeClr val="dk1"/>
          </a:fontRef>
        </p:style>
        <p:txBody>
          <a:bodyPr rtlCol="1" anchor="ctr"/>
          <a:lstStyle/>
          <a:p>
            <a:pPr algn="ctr" rtl="1"/>
            <a:r>
              <a:rPr lang="fa-IR" sz="3200" b="1" dirty="0" smtClean="0">
                <a:solidFill>
                  <a:srgbClr val="002060"/>
                </a:solidFill>
                <a:cs typeface="B Badr" panose="00000400000000000000" pitchFamily="2" charset="-78"/>
              </a:rPr>
              <a:t>1-فاعِلٌ</a:t>
            </a:r>
            <a:endParaRPr lang="fa-IR" sz="3200" b="1" dirty="0">
              <a:solidFill>
                <a:srgbClr val="002060"/>
              </a:solidFill>
              <a:cs typeface="B Badr" panose="00000400000000000000" pitchFamily="2" charset="-78"/>
            </a:endParaRPr>
          </a:p>
        </p:txBody>
      </p:sp>
      <p:sp>
        <p:nvSpPr>
          <p:cNvPr id="75" name="Rounded Rectangle 74"/>
          <p:cNvSpPr/>
          <p:nvPr/>
        </p:nvSpPr>
        <p:spPr>
          <a:xfrm>
            <a:off x="9437480" y="2342574"/>
            <a:ext cx="2520000" cy="756000"/>
          </a:xfrm>
          <a:prstGeom prst="roundRect">
            <a:avLst/>
          </a:prstGeom>
          <a:noFill/>
          <a:ln w="38100">
            <a:solidFill>
              <a:srgbClr val="FFFF00"/>
            </a:solidFill>
          </a:ln>
        </p:spPr>
        <p:style>
          <a:lnRef idx="2">
            <a:schemeClr val="accent4"/>
          </a:lnRef>
          <a:fillRef idx="1">
            <a:schemeClr val="lt1"/>
          </a:fillRef>
          <a:effectRef idx="0">
            <a:schemeClr val="accent4"/>
          </a:effectRef>
          <a:fontRef idx="minor">
            <a:schemeClr val="dk1"/>
          </a:fontRef>
        </p:style>
        <p:txBody>
          <a:bodyPr rtlCol="1" anchor="ctr"/>
          <a:lstStyle/>
          <a:p>
            <a:pPr algn="ctr" rtl="1"/>
            <a:r>
              <a:rPr lang="fa-IR" sz="3200" b="1" dirty="0" smtClean="0">
                <a:cs typeface="B Badr" panose="00000400000000000000" pitchFamily="2" charset="-78"/>
              </a:rPr>
              <a:t>2-فاعلانِ</a:t>
            </a:r>
            <a:endParaRPr lang="fa-IR" sz="3200" b="1" dirty="0">
              <a:cs typeface="B Badr" panose="00000400000000000000" pitchFamily="2" charset="-78"/>
            </a:endParaRPr>
          </a:p>
        </p:txBody>
      </p:sp>
      <p:sp>
        <p:nvSpPr>
          <p:cNvPr id="76" name="Rounded Rectangle 75"/>
          <p:cNvSpPr/>
          <p:nvPr/>
        </p:nvSpPr>
        <p:spPr>
          <a:xfrm>
            <a:off x="9437480" y="3346560"/>
            <a:ext cx="2520000" cy="756000"/>
          </a:xfrm>
          <a:prstGeom prst="roundRect">
            <a:avLst/>
          </a:prstGeom>
          <a:noFill/>
          <a:ln w="38100">
            <a:solidFill>
              <a:srgbClr val="FFFF00"/>
            </a:solidFill>
          </a:ln>
        </p:spPr>
        <p:style>
          <a:lnRef idx="2">
            <a:schemeClr val="accent4"/>
          </a:lnRef>
          <a:fillRef idx="1">
            <a:schemeClr val="lt1"/>
          </a:fillRef>
          <a:effectRef idx="0">
            <a:schemeClr val="accent4"/>
          </a:effectRef>
          <a:fontRef idx="minor">
            <a:schemeClr val="dk1"/>
          </a:fontRef>
        </p:style>
        <p:txBody>
          <a:bodyPr rtlCol="1" anchor="ctr"/>
          <a:lstStyle/>
          <a:p>
            <a:pPr algn="ctr" rtl="1"/>
            <a:r>
              <a:rPr lang="fa-IR" sz="3200" b="1" dirty="0" smtClean="0">
                <a:cs typeface="B Badr" panose="00000400000000000000" pitchFamily="2" charset="-78"/>
              </a:rPr>
              <a:t>3-فاعِلُونَ</a:t>
            </a:r>
            <a:endParaRPr lang="fa-IR" sz="3200" b="1" dirty="0">
              <a:cs typeface="B Badr" panose="00000400000000000000" pitchFamily="2" charset="-78"/>
            </a:endParaRPr>
          </a:p>
        </p:txBody>
      </p:sp>
      <p:sp>
        <p:nvSpPr>
          <p:cNvPr id="78" name="Rounded Rectangle 77"/>
          <p:cNvSpPr/>
          <p:nvPr/>
        </p:nvSpPr>
        <p:spPr>
          <a:xfrm>
            <a:off x="9437480" y="4274804"/>
            <a:ext cx="2520000" cy="756000"/>
          </a:xfrm>
          <a:prstGeom prst="roundRect">
            <a:avLst/>
          </a:prstGeom>
          <a:noFill/>
          <a:ln w="38100">
            <a:solidFill>
              <a:srgbClr val="FFFF00"/>
            </a:solidFill>
          </a:ln>
        </p:spPr>
        <p:style>
          <a:lnRef idx="2">
            <a:schemeClr val="accent4"/>
          </a:lnRef>
          <a:fillRef idx="1">
            <a:schemeClr val="lt1"/>
          </a:fillRef>
          <a:effectRef idx="0">
            <a:schemeClr val="accent4"/>
          </a:effectRef>
          <a:fontRef idx="minor">
            <a:schemeClr val="dk1"/>
          </a:fontRef>
        </p:style>
        <p:txBody>
          <a:bodyPr rtlCol="1" anchor="ctr"/>
          <a:lstStyle/>
          <a:p>
            <a:pPr algn="ctr" rtl="1"/>
            <a:r>
              <a:rPr lang="fa-IR" sz="3600" b="1" dirty="0" smtClean="0">
                <a:cs typeface="B Badr" panose="00000400000000000000" pitchFamily="2" charset="-78"/>
              </a:rPr>
              <a:t>4-فاعِلَۀٌ</a:t>
            </a:r>
            <a:endParaRPr lang="fa-IR" sz="3600" b="1" dirty="0">
              <a:cs typeface="B Badr" panose="00000400000000000000" pitchFamily="2" charset="-78"/>
            </a:endParaRPr>
          </a:p>
        </p:txBody>
      </p:sp>
      <p:sp>
        <p:nvSpPr>
          <p:cNvPr id="79" name="Rounded Rectangle 78"/>
          <p:cNvSpPr/>
          <p:nvPr/>
        </p:nvSpPr>
        <p:spPr>
          <a:xfrm>
            <a:off x="9436219" y="5161278"/>
            <a:ext cx="2520000" cy="756000"/>
          </a:xfrm>
          <a:prstGeom prst="roundRect">
            <a:avLst/>
          </a:prstGeom>
          <a:noFill/>
          <a:ln w="38100">
            <a:solidFill>
              <a:srgbClr val="FFFF00"/>
            </a:solidFill>
          </a:ln>
        </p:spPr>
        <p:style>
          <a:lnRef idx="2">
            <a:schemeClr val="accent4"/>
          </a:lnRef>
          <a:fillRef idx="1">
            <a:schemeClr val="lt1"/>
          </a:fillRef>
          <a:effectRef idx="0">
            <a:schemeClr val="accent4"/>
          </a:effectRef>
          <a:fontRef idx="minor">
            <a:schemeClr val="dk1"/>
          </a:fontRef>
        </p:style>
        <p:txBody>
          <a:bodyPr rtlCol="1" anchor="ctr"/>
          <a:lstStyle/>
          <a:p>
            <a:pPr algn="ctr" rtl="1"/>
            <a:r>
              <a:rPr lang="fa-IR" sz="3200" b="1" dirty="0" smtClean="0">
                <a:solidFill>
                  <a:srgbClr val="002060"/>
                </a:solidFill>
                <a:cs typeface="B Badr" panose="00000400000000000000" pitchFamily="2" charset="-78"/>
              </a:rPr>
              <a:t>5-فاعِلَتان</a:t>
            </a:r>
            <a:endParaRPr lang="fa-IR" sz="3200" b="1" dirty="0">
              <a:solidFill>
                <a:srgbClr val="002060"/>
              </a:solidFill>
              <a:cs typeface="B Badr" panose="00000400000000000000" pitchFamily="2" charset="-78"/>
            </a:endParaRPr>
          </a:p>
        </p:txBody>
      </p:sp>
      <p:sp>
        <p:nvSpPr>
          <p:cNvPr id="80" name="Rounded Rectangle 79"/>
          <p:cNvSpPr/>
          <p:nvPr/>
        </p:nvSpPr>
        <p:spPr>
          <a:xfrm>
            <a:off x="9436219" y="6016436"/>
            <a:ext cx="2520000" cy="756000"/>
          </a:xfrm>
          <a:prstGeom prst="roundRect">
            <a:avLst/>
          </a:prstGeom>
          <a:noFill/>
          <a:ln w="38100">
            <a:solidFill>
              <a:srgbClr val="FFFF00"/>
            </a:solidFill>
          </a:ln>
        </p:spPr>
        <p:style>
          <a:lnRef idx="2">
            <a:schemeClr val="accent4"/>
          </a:lnRef>
          <a:fillRef idx="1">
            <a:schemeClr val="lt1"/>
          </a:fillRef>
          <a:effectRef idx="0">
            <a:schemeClr val="accent4"/>
          </a:effectRef>
          <a:fontRef idx="minor">
            <a:schemeClr val="dk1"/>
          </a:fontRef>
        </p:style>
        <p:txBody>
          <a:bodyPr rtlCol="1" anchor="ctr"/>
          <a:lstStyle/>
          <a:p>
            <a:pPr algn="ctr" rtl="1"/>
            <a:r>
              <a:rPr lang="fa-IR" sz="3200" b="1" dirty="0" smtClean="0">
                <a:cs typeface="B Badr" panose="00000400000000000000" pitchFamily="2" charset="-78"/>
              </a:rPr>
              <a:t>6-فاعِل</a:t>
            </a:r>
            <a:r>
              <a:rPr lang="fa-IR" sz="3200" b="1" dirty="0" smtClean="0">
                <a:solidFill>
                  <a:srgbClr val="7030A0"/>
                </a:solidFill>
                <a:cs typeface="B Badr" panose="00000400000000000000" pitchFamily="2" charset="-78"/>
              </a:rPr>
              <a:t>ا</a:t>
            </a:r>
            <a:r>
              <a:rPr lang="fa-IR" sz="3200" b="1" dirty="0" smtClean="0">
                <a:solidFill>
                  <a:srgbClr val="002060"/>
                </a:solidFill>
                <a:cs typeface="B Badr" panose="00000400000000000000" pitchFamily="2" charset="-78"/>
              </a:rPr>
              <a:t>ت</a:t>
            </a:r>
            <a:endParaRPr lang="fa-IR" sz="2400" b="1" dirty="0">
              <a:cs typeface="B Badr" panose="00000400000000000000" pitchFamily="2" charset="-78"/>
            </a:endParaRPr>
          </a:p>
        </p:txBody>
      </p:sp>
      <p:sp>
        <p:nvSpPr>
          <p:cNvPr id="130" name="Rounded Rectangle 129"/>
          <p:cNvSpPr/>
          <p:nvPr/>
        </p:nvSpPr>
        <p:spPr>
          <a:xfrm>
            <a:off x="250250" y="1792330"/>
            <a:ext cx="3524077" cy="32466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dirty="0" smtClean="0">
                <a:solidFill>
                  <a:schemeClr val="accent4">
                    <a:lumMod val="75000"/>
                  </a:schemeClr>
                </a:solidFill>
                <a:cs typeface="B Badr" panose="00000400000000000000" pitchFamily="2" charset="-78"/>
              </a:rPr>
              <a:t>.مانند ثلاثی مجرد می باشد.مانند : مُکرِمٌ- مُکرمان- مُکرمونَ-...</a:t>
            </a:r>
            <a:endParaRPr lang="fa-IR" sz="3600" dirty="0">
              <a:solidFill>
                <a:schemeClr val="accent4">
                  <a:lumMod val="75000"/>
                </a:schemeClr>
              </a:solidFill>
              <a:cs typeface="B Badr" panose="00000400000000000000" pitchFamily="2" charset="-78"/>
            </a:endParaRPr>
          </a:p>
        </p:txBody>
      </p:sp>
      <p:sp>
        <p:nvSpPr>
          <p:cNvPr id="3" name="Rounded Rectangle 2"/>
          <p:cNvSpPr/>
          <p:nvPr/>
        </p:nvSpPr>
        <p:spPr>
          <a:xfrm rot="5400000">
            <a:off x="10662977" y="158927"/>
            <a:ext cx="540000" cy="1563022"/>
          </a:xfrm>
          <a:prstGeom prst="roundRect">
            <a:avLst/>
          </a:prstGeom>
          <a:solidFill>
            <a:srgbClr val="F5ED83"/>
          </a:solidFill>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dirty="0">
                <a:solidFill>
                  <a:schemeClr val="accent6">
                    <a:lumMod val="50000"/>
                  </a:schemeClr>
                </a:solidFill>
                <a:cs typeface="B Titr" panose="00000700000000000000" pitchFamily="2" charset="-78"/>
              </a:rPr>
              <a:t>از ثلاثی</a:t>
            </a:r>
          </a:p>
        </p:txBody>
      </p:sp>
      <p:sp>
        <p:nvSpPr>
          <p:cNvPr id="23" name="Rounded Rectangle 22"/>
          <p:cNvSpPr/>
          <p:nvPr/>
        </p:nvSpPr>
        <p:spPr>
          <a:xfrm>
            <a:off x="1235524" y="670438"/>
            <a:ext cx="1553528" cy="540000"/>
          </a:xfrm>
          <a:prstGeom prst="roundRect">
            <a:avLst/>
          </a:prstGeom>
          <a:solidFill>
            <a:srgbClr val="F5ED8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a:solidFill>
                  <a:prstClr val="black"/>
                </a:solidFill>
                <a:cs typeface="B Titr" panose="00000700000000000000" pitchFamily="2" charset="-78"/>
              </a:rPr>
              <a:t>از غیر ثلاثی مجرد</a:t>
            </a:r>
            <a:endParaRPr lang="fa-IR" sz="1400" dirty="0">
              <a:cs typeface="B Titr" panose="00000700000000000000" pitchFamily="2" charset="-78"/>
            </a:endParaRPr>
          </a:p>
        </p:txBody>
      </p:sp>
      <p:cxnSp>
        <p:nvCxnSpPr>
          <p:cNvPr id="7" name="Straight Arrow Connector 6"/>
          <p:cNvCxnSpPr/>
          <p:nvPr/>
        </p:nvCxnSpPr>
        <p:spPr>
          <a:xfrm flipH="1">
            <a:off x="8515350" y="1778854"/>
            <a:ext cx="900000" cy="134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518089" y="2720574"/>
            <a:ext cx="900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8506223" y="3724560"/>
            <a:ext cx="900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8487173" y="4652804"/>
            <a:ext cx="900000" cy="567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459519" y="5539278"/>
            <a:ext cx="900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8497619" y="6377478"/>
            <a:ext cx="900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Flowchart: Alternate Process 10"/>
          <p:cNvSpPr/>
          <p:nvPr/>
        </p:nvSpPr>
        <p:spPr>
          <a:xfrm>
            <a:off x="4552950" y="1405124"/>
            <a:ext cx="3714750" cy="720000"/>
          </a:xfrm>
          <a:prstGeom prst="flowChartAlternateProcess">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smtClean="0">
                <a:solidFill>
                  <a:srgbClr val="002060"/>
                </a:solidFill>
                <a:cs typeface="B Nazanin" panose="00000400000000000000" pitchFamily="2" charset="-78"/>
              </a:rPr>
              <a:t>هو – اَنتَ - اَنا</a:t>
            </a:r>
            <a:endParaRPr lang="fa-IR" sz="4000" dirty="0">
              <a:solidFill>
                <a:srgbClr val="002060"/>
              </a:solidFill>
              <a:cs typeface="B Nazanin" panose="00000400000000000000" pitchFamily="2" charset="-78"/>
            </a:endParaRPr>
          </a:p>
        </p:txBody>
      </p:sp>
      <p:sp>
        <p:nvSpPr>
          <p:cNvPr id="25" name="Flowchart: Alternate Process 24"/>
          <p:cNvSpPr/>
          <p:nvPr/>
        </p:nvSpPr>
        <p:spPr>
          <a:xfrm>
            <a:off x="4552950" y="2399823"/>
            <a:ext cx="3714750" cy="720000"/>
          </a:xfrm>
          <a:prstGeom prst="flowChartAlternateProcess">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smtClean="0">
                <a:solidFill>
                  <a:srgbClr val="002060"/>
                </a:solidFill>
                <a:cs typeface="B Nazanin" panose="00000400000000000000" pitchFamily="2" charset="-78"/>
              </a:rPr>
              <a:t>هم – اَنتُما – (اَنا وعلی)</a:t>
            </a:r>
            <a:endParaRPr lang="fa-IR" sz="3200" dirty="0">
              <a:solidFill>
                <a:srgbClr val="002060"/>
              </a:solidFill>
              <a:cs typeface="B Nazanin" panose="00000400000000000000" pitchFamily="2" charset="-78"/>
            </a:endParaRPr>
          </a:p>
        </p:txBody>
      </p:sp>
      <p:sp>
        <p:nvSpPr>
          <p:cNvPr id="26" name="Flowchart: Alternate Process 25"/>
          <p:cNvSpPr/>
          <p:nvPr/>
        </p:nvSpPr>
        <p:spPr>
          <a:xfrm>
            <a:off x="4552950" y="3295700"/>
            <a:ext cx="3714750" cy="720000"/>
          </a:xfrm>
          <a:prstGeom prst="flowChartAlternateProcess">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rgbClr val="002060"/>
                </a:solidFill>
                <a:cs typeface="B Nazanin" panose="00000400000000000000" pitchFamily="2" charset="-78"/>
              </a:rPr>
              <a:t>هم – اَنتُم - نَحنُ</a:t>
            </a:r>
            <a:endParaRPr lang="fa-IR" sz="3200" dirty="0">
              <a:solidFill>
                <a:srgbClr val="002060"/>
              </a:solidFill>
              <a:cs typeface="B Nazanin" panose="00000400000000000000" pitchFamily="2" charset="-78"/>
            </a:endParaRPr>
          </a:p>
        </p:txBody>
      </p:sp>
      <p:sp>
        <p:nvSpPr>
          <p:cNvPr id="27" name="Flowchart: Alternate Process 26"/>
          <p:cNvSpPr/>
          <p:nvPr/>
        </p:nvSpPr>
        <p:spPr>
          <a:xfrm>
            <a:off x="4552950" y="4238774"/>
            <a:ext cx="3714750" cy="720000"/>
          </a:xfrm>
          <a:prstGeom prst="flowChartAlternateProcess">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rgbClr val="002060"/>
                </a:solidFill>
                <a:cs typeface="B Nazanin" panose="00000400000000000000" pitchFamily="2" charset="-78"/>
              </a:rPr>
              <a:t>هی – اَنتِ - اَنا</a:t>
            </a:r>
            <a:endParaRPr lang="fa-IR" sz="3200" dirty="0">
              <a:solidFill>
                <a:srgbClr val="002060"/>
              </a:solidFill>
              <a:cs typeface="B Nazanin" panose="00000400000000000000" pitchFamily="2" charset="-78"/>
            </a:endParaRPr>
          </a:p>
        </p:txBody>
      </p:sp>
      <p:sp>
        <p:nvSpPr>
          <p:cNvPr id="28" name="Flowchart: Alternate Process 27"/>
          <p:cNvSpPr/>
          <p:nvPr/>
        </p:nvSpPr>
        <p:spPr>
          <a:xfrm>
            <a:off x="4552950" y="5181848"/>
            <a:ext cx="3714750" cy="720000"/>
          </a:xfrm>
          <a:prstGeom prst="flowChartAlternateProcess">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2060"/>
                </a:solidFill>
                <a:cs typeface="B Nazanin" panose="00000400000000000000" pitchFamily="2" charset="-78"/>
              </a:rPr>
              <a:t>هم – اَنتُما – (اَنا </a:t>
            </a:r>
            <a:r>
              <a:rPr lang="fa-IR" sz="3200" dirty="0" smtClean="0">
                <a:solidFill>
                  <a:srgbClr val="002060"/>
                </a:solidFill>
                <a:cs typeface="B Nazanin" panose="00000400000000000000" pitchFamily="2" charset="-78"/>
              </a:rPr>
              <a:t>وفاطمه)</a:t>
            </a:r>
            <a:endParaRPr lang="fa-IR" sz="3200" dirty="0">
              <a:solidFill>
                <a:srgbClr val="002060"/>
              </a:solidFill>
              <a:cs typeface="B Nazanin" panose="00000400000000000000" pitchFamily="2" charset="-78"/>
            </a:endParaRPr>
          </a:p>
        </p:txBody>
      </p:sp>
      <p:sp>
        <p:nvSpPr>
          <p:cNvPr id="29" name="Flowchart: Alternate Process 28"/>
          <p:cNvSpPr/>
          <p:nvPr/>
        </p:nvSpPr>
        <p:spPr>
          <a:xfrm>
            <a:off x="4552950" y="6062247"/>
            <a:ext cx="3714750" cy="720000"/>
          </a:xfrm>
          <a:prstGeom prst="flowChartAlternateProcess">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smtClean="0">
                <a:solidFill>
                  <a:srgbClr val="002060"/>
                </a:solidFill>
                <a:cs typeface="B Nazanin" panose="00000400000000000000" pitchFamily="2" charset="-78"/>
              </a:rPr>
              <a:t>هنَّ – اَنتُنَّ - نحنَ</a:t>
            </a:r>
            <a:endParaRPr lang="fa-IR" sz="4000" dirty="0">
              <a:solidFill>
                <a:srgbClr val="002060"/>
              </a:solidFill>
              <a:cs typeface="B Nazanin" panose="00000400000000000000" pitchFamily="2" charset="-78"/>
            </a:endParaRPr>
          </a:p>
        </p:txBody>
      </p:sp>
    </p:spTree>
    <p:extLst>
      <p:ext uri="{BB962C8B-B14F-4D97-AF65-F5344CB8AC3E}">
        <p14:creationId xmlns:p14="http://schemas.microsoft.com/office/powerpoint/2010/main" val="394370945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outHorizont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ppt_w</p:attrName>
                                        </p:attrNameLst>
                                      </p:cBhvr>
                                      <p:tavLst>
                                        <p:tav tm="0">
                                          <p:val>
                                            <p:fltVal val="0"/>
                                          </p:val>
                                        </p:tav>
                                        <p:tav tm="100000">
                                          <p:val>
                                            <p:strVal val="#ppt_w"/>
                                          </p:val>
                                        </p:tav>
                                      </p:tavLst>
                                    </p:anim>
                                    <p:anim calcmode="lin" valueType="num">
                                      <p:cBhvr>
                                        <p:cTn id="18" dur="500" fill="hold"/>
                                        <p:tgtEl>
                                          <p:spTgt spid="74"/>
                                        </p:tgtEl>
                                        <p:attrNameLst>
                                          <p:attrName>ppt_h</p:attrName>
                                        </p:attrNameLst>
                                      </p:cBhvr>
                                      <p:tavLst>
                                        <p:tav tm="0">
                                          <p:val>
                                            <p:fltVal val="0"/>
                                          </p:val>
                                        </p:tav>
                                        <p:tav tm="100000">
                                          <p:val>
                                            <p:strVal val="#ppt_h"/>
                                          </p:val>
                                        </p:tav>
                                      </p:tavLst>
                                    </p:anim>
                                    <p:animEffect transition="in" filter="fade">
                                      <p:cBhvr>
                                        <p:cTn id="19" dur="500"/>
                                        <p:tgtEl>
                                          <p:spTgt spid="7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out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5"/>
                                        </p:tgtEl>
                                        <p:attrNameLst>
                                          <p:attrName>style.visibility</p:attrName>
                                        </p:attrNameLst>
                                      </p:cBhvr>
                                      <p:to>
                                        <p:strVal val="visible"/>
                                      </p:to>
                                    </p:set>
                                    <p:anim calcmode="lin" valueType="num">
                                      <p:cBhvr>
                                        <p:cTn id="34" dur="500" fill="hold"/>
                                        <p:tgtEl>
                                          <p:spTgt spid="75"/>
                                        </p:tgtEl>
                                        <p:attrNameLst>
                                          <p:attrName>ppt_w</p:attrName>
                                        </p:attrNameLst>
                                      </p:cBhvr>
                                      <p:tavLst>
                                        <p:tav tm="0">
                                          <p:val>
                                            <p:fltVal val="0"/>
                                          </p:val>
                                        </p:tav>
                                        <p:tav tm="100000">
                                          <p:val>
                                            <p:strVal val="#ppt_w"/>
                                          </p:val>
                                        </p:tav>
                                      </p:tavLst>
                                    </p:anim>
                                    <p:anim calcmode="lin" valueType="num">
                                      <p:cBhvr>
                                        <p:cTn id="35" dur="500" fill="hold"/>
                                        <p:tgtEl>
                                          <p:spTgt spid="75"/>
                                        </p:tgtEl>
                                        <p:attrNameLst>
                                          <p:attrName>ppt_h</p:attrName>
                                        </p:attrNameLst>
                                      </p:cBhvr>
                                      <p:tavLst>
                                        <p:tav tm="0">
                                          <p:val>
                                            <p:fltVal val="0"/>
                                          </p:val>
                                        </p:tav>
                                        <p:tav tm="100000">
                                          <p:val>
                                            <p:strVal val="#ppt_h"/>
                                          </p:val>
                                        </p:tav>
                                      </p:tavLst>
                                    </p:anim>
                                    <p:animEffect transition="in" filter="fade">
                                      <p:cBhvr>
                                        <p:cTn id="36" dur="5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right)">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outVertical)">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p:cTn id="51" dur="500" fill="hold"/>
                                        <p:tgtEl>
                                          <p:spTgt spid="76"/>
                                        </p:tgtEl>
                                        <p:attrNameLst>
                                          <p:attrName>ppt_w</p:attrName>
                                        </p:attrNameLst>
                                      </p:cBhvr>
                                      <p:tavLst>
                                        <p:tav tm="0">
                                          <p:val>
                                            <p:fltVal val="0"/>
                                          </p:val>
                                        </p:tav>
                                        <p:tav tm="100000">
                                          <p:val>
                                            <p:strVal val="#ppt_w"/>
                                          </p:val>
                                        </p:tav>
                                      </p:tavLst>
                                    </p:anim>
                                    <p:anim calcmode="lin" valueType="num">
                                      <p:cBhvr>
                                        <p:cTn id="52" dur="500" fill="hold"/>
                                        <p:tgtEl>
                                          <p:spTgt spid="76"/>
                                        </p:tgtEl>
                                        <p:attrNameLst>
                                          <p:attrName>ppt_h</p:attrName>
                                        </p:attrNameLst>
                                      </p:cBhvr>
                                      <p:tavLst>
                                        <p:tav tm="0">
                                          <p:val>
                                            <p:fltVal val="0"/>
                                          </p:val>
                                        </p:tav>
                                        <p:tav tm="100000">
                                          <p:val>
                                            <p:strVal val="#ppt_h"/>
                                          </p:val>
                                        </p:tav>
                                      </p:tavLst>
                                    </p:anim>
                                    <p:animEffect transition="in" filter="fade">
                                      <p:cBhvr>
                                        <p:cTn id="53" dur="500"/>
                                        <p:tgtEl>
                                          <p:spTgt spid="7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right)">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37"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arn(outVertical)">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78"/>
                                        </p:tgtEl>
                                        <p:attrNameLst>
                                          <p:attrName>style.visibility</p:attrName>
                                        </p:attrNameLst>
                                      </p:cBhvr>
                                      <p:to>
                                        <p:strVal val="visible"/>
                                      </p:to>
                                    </p:set>
                                    <p:anim calcmode="lin" valueType="num">
                                      <p:cBhvr>
                                        <p:cTn id="68" dur="500" fill="hold"/>
                                        <p:tgtEl>
                                          <p:spTgt spid="78"/>
                                        </p:tgtEl>
                                        <p:attrNameLst>
                                          <p:attrName>ppt_w</p:attrName>
                                        </p:attrNameLst>
                                      </p:cBhvr>
                                      <p:tavLst>
                                        <p:tav tm="0">
                                          <p:val>
                                            <p:fltVal val="0"/>
                                          </p:val>
                                        </p:tav>
                                        <p:tav tm="100000">
                                          <p:val>
                                            <p:strVal val="#ppt_w"/>
                                          </p:val>
                                        </p:tav>
                                      </p:tavLst>
                                    </p:anim>
                                    <p:anim calcmode="lin" valueType="num">
                                      <p:cBhvr>
                                        <p:cTn id="69" dur="500" fill="hold"/>
                                        <p:tgtEl>
                                          <p:spTgt spid="78"/>
                                        </p:tgtEl>
                                        <p:attrNameLst>
                                          <p:attrName>ppt_h</p:attrName>
                                        </p:attrNameLst>
                                      </p:cBhvr>
                                      <p:tavLst>
                                        <p:tav tm="0">
                                          <p:val>
                                            <p:fltVal val="0"/>
                                          </p:val>
                                        </p:tav>
                                        <p:tav tm="100000">
                                          <p:val>
                                            <p:strVal val="#ppt_h"/>
                                          </p:val>
                                        </p:tav>
                                      </p:tavLst>
                                    </p:anim>
                                    <p:animEffect transition="in" filter="fade">
                                      <p:cBhvr>
                                        <p:cTn id="70" dur="500"/>
                                        <p:tgtEl>
                                          <p:spTgt spid="7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right)">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37"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barn(outVertical)">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79"/>
                                        </p:tgtEl>
                                        <p:attrNameLst>
                                          <p:attrName>style.visibility</p:attrName>
                                        </p:attrNameLst>
                                      </p:cBhvr>
                                      <p:to>
                                        <p:strVal val="visible"/>
                                      </p:to>
                                    </p:set>
                                    <p:anim calcmode="lin" valueType="num">
                                      <p:cBhvr>
                                        <p:cTn id="85" dur="500" fill="hold"/>
                                        <p:tgtEl>
                                          <p:spTgt spid="79"/>
                                        </p:tgtEl>
                                        <p:attrNameLst>
                                          <p:attrName>ppt_w</p:attrName>
                                        </p:attrNameLst>
                                      </p:cBhvr>
                                      <p:tavLst>
                                        <p:tav tm="0">
                                          <p:val>
                                            <p:fltVal val="0"/>
                                          </p:val>
                                        </p:tav>
                                        <p:tav tm="100000">
                                          <p:val>
                                            <p:strVal val="#ppt_w"/>
                                          </p:val>
                                        </p:tav>
                                      </p:tavLst>
                                    </p:anim>
                                    <p:anim calcmode="lin" valueType="num">
                                      <p:cBhvr>
                                        <p:cTn id="86" dur="500" fill="hold"/>
                                        <p:tgtEl>
                                          <p:spTgt spid="79"/>
                                        </p:tgtEl>
                                        <p:attrNameLst>
                                          <p:attrName>ppt_h</p:attrName>
                                        </p:attrNameLst>
                                      </p:cBhvr>
                                      <p:tavLst>
                                        <p:tav tm="0">
                                          <p:val>
                                            <p:fltVal val="0"/>
                                          </p:val>
                                        </p:tav>
                                        <p:tav tm="100000">
                                          <p:val>
                                            <p:strVal val="#ppt_h"/>
                                          </p:val>
                                        </p:tav>
                                      </p:tavLst>
                                    </p:anim>
                                    <p:animEffect transition="in" filter="fade">
                                      <p:cBhvr>
                                        <p:cTn id="87" dur="500"/>
                                        <p:tgtEl>
                                          <p:spTgt spid="7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right)">
                                      <p:cBhvr>
                                        <p:cTn id="92" dur="500"/>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37"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barn(outVertical)">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80"/>
                                        </p:tgtEl>
                                        <p:attrNameLst>
                                          <p:attrName>style.visibility</p:attrName>
                                        </p:attrNameLst>
                                      </p:cBhvr>
                                      <p:to>
                                        <p:strVal val="visible"/>
                                      </p:to>
                                    </p:set>
                                    <p:anim calcmode="lin" valueType="num">
                                      <p:cBhvr>
                                        <p:cTn id="102" dur="500" fill="hold"/>
                                        <p:tgtEl>
                                          <p:spTgt spid="80"/>
                                        </p:tgtEl>
                                        <p:attrNameLst>
                                          <p:attrName>ppt_w</p:attrName>
                                        </p:attrNameLst>
                                      </p:cBhvr>
                                      <p:tavLst>
                                        <p:tav tm="0">
                                          <p:val>
                                            <p:fltVal val="0"/>
                                          </p:val>
                                        </p:tav>
                                        <p:tav tm="100000">
                                          <p:val>
                                            <p:strVal val="#ppt_w"/>
                                          </p:val>
                                        </p:tav>
                                      </p:tavLst>
                                    </p:anim>
                                    <p:anim calcmode="lin" valueType="num">
                                      <p:cBhvr>
                                        <p:cTn id="103" dur="500" fill="hold"/>
                                        <p:tgtEl>
                                          <p:spTgt spid="80"/>
                                        </p:tgtEl>
                                        <p:attrNameLst>
                                          <p:attrName>ppt_h</p:attrName>
                                        </p:attrNameLst>
                                      </p:cBhvr>
                                      <p:tavLst>
                                        <p:tav tm="0">
                                          <p:val>
                                            <p:fltVal val="0"/>
                                          </p:val>
                                        </p:tav>
                                        <p:tav tm="100000">
                                          <p:val>
                                            <p:strVal val="#ppt_h"/>
                                          </p:val>
                                        </p:tav>
                                      </p:tavLst>
                                    </p:anim>
                                    <p:animEffect transition="in" filter="fade">
                                      <p:cBhvr>
                                        <p:cTn id="104" dur="500"/>
                                        <p:tgtEl>
                                          <p:spTgt spid="8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nodeType="click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wipe(right)">
                                      <p:cBhvr>
                                        <p:cTn id="109" dur="500"/>
                                        <p:tgtEl>
                                          <p:spTgt spid="24"/>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37" fill="hold" grpId="0" nodeType="click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barn(outVertical)">
                                      <p:cBhvr>
                                        <p:cTn id="114" dur="500"/>
                                        <p:tgtEl>
                                          <p:spTgt spid="29"/>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37"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barn(outVertical)">
                                      <p:cBhvr>
                                        <p:cTn id="119" dur="500"/>
                                        <p:tgtEl>
                                          <p:spTgt spid="23"/>
                                        </p:tgtEl>
                                      </p:cBhvr>
                                    </p:animEffect>
                                  </p:childTnLst>
                                </p:cTn>
                              </p:par>
                            </p:childTnLst>
                          </p:cTn>
                        </p:par>
                      </p:childTnLst>
                    </p:cTn>
                  </p:par>
                  <p:par>
                    <p:cTn id="120" fill="hold">
                      <p:stCondLst>
                        <p:cond delay="indefinite"/>
                      </p:stCondLst>
                      <p:childTnLst>
                        <p:par>
                          <p:cTn id="121" fill="hold">
                            <p:stCondLst>
                              <p:cond delay="0"/>
                            </p:stCondLst>
                            <p:childTnLst>
                              <p:par>
                                <p:cTn id="122" presetID="21" presetClass="entr" presetSubtype="1" fill="hold" grpId="0" nodeType="clickEffect">
                                  <p:stCondLst>
                                    <p:cond delay="0"/>
                                  </p:stCondLst>
                                  <p:childTnLst>
                                    <p:set>
                                      <p:cBhvr>
                                        <p:cTn id="123" dur="1" fill="hold">
                                          <p:stCondLst>
                                            <p:cond delay="0"/>
                                          </p:stCondLst>
                                        </p:cTn>
                                        <p:tgtEl>
                                          <p:spTgt spid="130"/>
                                        </p:tgtEl>
                                        <p:attrNameLst>
                                          <p:attrName>style.visibility</p:attrName>
                                        </p:attrNameLst>
                                      </p:cBhvr>
                                      <p:to>
                                        <p:strVal val="visible"/>
                                      </p:to>
                                    </p:set>
                                    <p:animEffect transition="in" filter="wheel(1)">
                                      <p:cBhvr>
                                        <p:cTn id="124"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78" grpId="0" animBg="1"/>
      <p:bldP spid="79" grpId="0" animBg="1"/>
      <p:bldP spid="80" grpId="0" animBg="1"/>
      <p:bldP spid="130" grpId="0" animBg="1"/>
      <p:bldP spid="3" grpId="0" animBg="1"/>
      <p:bldP spid="23" grpId="0" animBg="1"/>
      <p:bldP spid="11" grpId="0" animBg="1"/>
      <p:bldP spid="25" grpId="0" animBg="1"/>
      <p:bldP spid="26" grpId="0" animBg="1"/>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xmlns="" id="{46FEB428-577C-42CD-B551-44FC78FF7209}"/>
              </a:ext>
            </a:extLst>
          </p:cNvPr>
          <p:cNvSpPr/>
          <p:nvPr/>
        </p:nvSpPr>
        <p:spPr>
          <a:xfrm>
            <a:off x="2048933" y="1253067"/>
            <a:ext cx="7907867" cy="3979333"/>
          </a:xfrm>
          <a:prstGeom prst="hexagon">
            <a:avLst/>
          </a:prstGeom>
          <a:ln w="57150">
            <a:noFill/>
          </a:ln>
          <a:effectLst>
            <a:outerShdw blurRad="787400" dir="13440000" sx="106000" sy="106000" algn="ctr" rotWithShape="0">
              <a:schemeClr val="accent1">
                <a:lumMod val="40000"/>
                <a:lumOff val="60000"/>
                <a:alpha val="47000"/>
              </a:schemeClr>
            </a:outerShdw>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wrap="square" rtlCol="1" anchor="ctr">
            <a:noAutofit/>
          </a:bodyPr>
          <a:lstStyle/>
          <a:p>
            <a:pPr algn="ctr"/>
            <a:r>
              <a:rPr lang="fa-IR" sz="13800" b="1" dirty="0">
                <a:solidFill>
                  <a:srgbClr val="2C2C2C"/>
                </a:solidFill>
                <a:cs typeface="B Badr" panose="00000400000000000000" pitchFamily="2" charset="-78"/>
              </a:rPr>
              <a:t>المقدمۀ</a:t>
            </a:r>
          </a:p>
        </p:txBody>
      </p:sp>
      <p:sp>
        <p:nvSpPr>
          <p:cNvPr id="4"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63410690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lowchart: Alternate Process 14">
            <a:extLst>
              <a:ext uri="{FF2B5EF4-FFF2-40B4-BE49-F238E27FC236}">
                <a16:creationId xmlns="" xmlns:a16="http://schemas.microsoft.com/office/drawing/2014/main" id="{6E5FD900-613C-4593-BCBE-3D0DC485E7D0}"/>
              </a:ext>
            </a:extLst>
          </p:cNvPr>
          <p:cNvSpPr/>
          <p:nvPr/>
        </p:nvSpPr>
        <p:spPr>
          <a:xfrm>
            <a:off x="10892244" y="2396360"/>
            <a:ext cx="790004" cy="3105806"/>
          </a:xfrm>
          <a:prstGeom prst="flowChartAlternateProcess">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vert="vert270" rtlCol="1" anchor="ctr"/>
          <a:lstStyle/>
          <a:p>
            <a:pPr algn="ctr"/>
            <a:r>
              <a:rPr lang="fa-IR" sz="2400" b="1" dirty="0">
                <a:solidFill>
                  <a:srgbClr val="002060"/>
                </a:solidFill>
                <a:cs typeface="B Titr" panose="00000700000000000000" pitchFamily="2" charset="-78"/>
              </a:rPr>
              <a:t>چند نکته در اسم فاعل</a:t>
            </a:r>
          </a:p>
        </p:txBody>
      </p:sp>
      <p:sp>
        <p:nvSpPr>
          <p:cNvPr id="2" name="Bevel 1"/>
          <p:cNvSpPr/>
          <p:nvPr/>
        </p:nvSpPr>
        <p:spPr>
          <a:xfrm>
            <a:off x="10892244" y="11549"/>
            <a:ext cx="1260000" cy="504000"/>
          </a:xfrm>
          <a:prstGeom prst="bevel">
            <a:avLst/>
          </a:prstGeom>
          <a:solidFill>
            <a:schemeClr val="tx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bg1"/>
                </a:solidFill>
                <a:cs typeface="B Titr" panose="00000700000000000000" pitchFamily="2" charset="-78"/>
              </a:rPr>
              <a:t>المبحث الثانی</a:t>
            </a:r>
          </a:p>
        </p:txBody>
      </p:sp>
      <p:sp>
        <p:nvSpPr>
          <p:cNvPr id="4" name="Flowchart: Off-page Connector 3"/>
          <p:cNvSpPr/>
          <p:nvPr/>
        </p:nvSpPr>
        <p:spPr>
          <a:xfrm>
            <a:off x="5340618" y="24800"/>
            <a:ext cx="1474655" cy="320637"/>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600" dirty="0">
                <a:cs typeface="B Titr" panose="00000700000000000000" pitchFamily="2" charset="-78"/>
              </a:rPr>
              <a:t>الجامد والمشتق</a:t>
            </a:r>
          </a:p>
        </p:txBody>
      </p:sp>
      <p:sp>
        <p:nvSpPr>
          <p:cNvPr id="3" name="Rounded Rectangle 2"/>
          <p:cNvSpPr/>
          <p:nvPr/>
        </p:nvSpPr>
        <p:spPr>
          <a:xfrm>
            <a:off x="8213833" y="673208"/>
            <a:ext cx="2160000" cy="540000"/>
          </a:xfrm>
          <a:prstGeom prst="roundRect">
            <a:avLst/>
          </a:prstGeom>
          <a:gradFill>
            <a:gsLst>
              <a:gs pos="14000">
                <a:schemeClr val="accent1">
                  <a:lumMod val="5000"/>
                  <a:lumOff val="95000"/>
                </a:schemeClr>
              </a:gs>
              <a:gs pos="57000">
                <a:srgbClr val="F7F8BE"/>
              </a:gs>
              <a:gs pos="82000">
                <a:schemeClr val="accent1">
                  <a:lumMod val="30000"/>
                  <a:lumOff val="70000"/>
                </a:schemeClr>
              </a:gs>
            </a:gsLst>
            <a:lin ang="5400000" scaled="1"/>
          </a:gradFill>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2400" dirty="0">
                <a:solidFill>
                  <a:srgbClr val="C00000"/>
                </a:solidFill>
                <a:cs typeface="B Titr" panose="00000700000000000000" pitchFamily="2" charset="-78"/>
              </a:rPr>
              <a:t>نکته ( 1)</a:t>
            </a:r>
          </a:p>
        </p:txBody>
      </p:sp>
      <p:sp>
        <p:nvSpPr>
          <p:cNvPr id="31" name="Rounded Rectangle 30"/>
          <p:cNvSpPr/>
          <p:nvPr/>
        </p:nvSpPr>
        <p:spPr>
          <a:xfrm>
            <a:off x="4655273" y="667948"/>
            <a:ext cx="2160000" cy="540000"/>
          </a:xfrm>
          <a:prstGeom prst="roundRect">
            <a:avLst/>
          </a:prstGeom>
          <a:gradFill>
            <a:gsLst>
              <a:gs pos="14000">
                <a:schemeClr val="accent1">
                  <a:lumMod val="5000"/>
                  <a:lumOff val="95000"/>
                </a:schemeClr>
              </a:gs>
              <a:gs pos="57000">
                <a:srgbClr val="F7F8BE"/>
              </a:gs>
              <a:gs pos="82000">
                <a:schemeClr val="accent1">
                  <a:lumMod val="30000"/>
                  <a:lumOff val="70000"/>
                </a:schemeClr>
              </a:gs>
            </a:gsLst>
            <a:lin ang="5400000" scaled="1"/>
          </a:gradFill>
        </p:spPr>
        <p:style>
          <a:lnRef idx="3">
            <a:schemeClr val="lt1"/>
          </a:lnRef>
          <a:fillRef idx="1">
            <a:schemeClr val="accent2"/>
          </a:fillRef>
          <a:effectRef idx="1">
            <a:schemeClr val="accent2"/>
          </a:effectRef>
          <a:fontRef idx="minor">
            <a:schemeClr val="lt1"/>
          </a:fontRef>
        </p:style>
        <p:txBody>
          <a:bodyPr rtlCol="1" anchor="ctr"/>
          <a:lstStyle/>
          <a:p>
            <a:pPr lvl="0" algn="ctr" rtl="1"/>
            <a:r>
              <a:rPr lang="fa-IR" sz="2400" dirty="0">
                <a:solidFill>
                  <a:srgbClr val="C00000"/>
                </a:solidFill>
                <a:cs typeface="B Titr" panose="00000700000000000000" pitchFamily="2" charset="-78"/>
              </a:rPr>
              <a:t>نکته ( 2)</a:t>
            </a:r>
          </a:p>
        </p:txBody>
      </p:sp>
      <p:sp>
        <p:nvSpPr>
          <p:cNvPr id="32" name="Rounded Rectangle 31"/>
          <p:cNvSpPr/>
          <p:nvPr/>
        </p:nvSpPr>
        <p:spPr>
          <a:xfrm>
            <a:off x="1023949" y="670475"/>
            <a:ext cx="2160000" cy="540000"/>
          </a:xfrm>
          <a:prstGeom prst="roundRect">
            <a:avLst/>
          </a:prstGeom>
          <a:gradFill>
            <a:gsLst>
              <a:gs pos="14000">
                <a:schemeClr val="accent1">
                  <a:lumMod val="5000"/>
                  <a:lumOff val="95000"/>
                </a:schemeClr>
              </a:gs>
              <a:gs pos="57000">
                <a:srgbClr val="F7F8BE"/>
              </a:gs>
              <a:gs pos="82000">
                <a:schemeClr val="accent1">
                  <a:lumMod val="30000"/>
                  <a:lumOff val="70000"/>
                </a:schemeClr>
              </a:gs>
            </a:gsLst>
            <a:lin ang="5400000" scaled="1"/>
          </a:gradFill>
        </p:spPr>
        <p:style>
          <a:lnRef idx="3">
            <a:schemeClr val="lt1"/>
          </a:lnRef>
          <a:fillRef idx="1">
            <a:schemeClr val="accent2"/>
          </a:fillRef>
          <a:effectRef idx="1">
            <a:schemeClr val="accent2"/>
          </a:effectRef>
          <a:fontRef idx="minor">
            <a:schemeClr val="lt1"/>
          </a:fontRef>
        </p:style>
        <p:txBody>
          <a:bodyPr rtlCol="1" anchor="ctr"/>
          <a:lstStyle/>
          <a:p>
            <a:pPr lvl="0" algn="ctr" rtl="1"/>
            <a:r>
              <a:rPr lang="fa-IR" sz="2400" dirty="0">
                <a:solidFill>
                  <a:srgbClr val="C00000"/>
                </a:solidFill>
                <a:cs typeface="B Titr" panose="00000700000000000000" pitchFamily="2" charset="-78"/>
              </a:rPr>
              <a:t>نکته ( 3)</a:t>
            </a:r>
          </a:p>
        </p:txBody>
      </p:sp>
      <p:sp>
        <p:nvSpPr>
          <p:cNvPr id="5" name="Rounded Rectangle 4"/>
          <p:cNvSpPr/>
          <p:nvPr/>
        </p:nvSpPr>
        <p:spPr>
          <a:xfrm>
            <a:off x="8213833" y="1363917"/>
            <a:ext cx="2160000" cy="5399490"/>
          </a:xfrm>
          <a:prstGeom prst="roundRect">
            <a:avLst/>
          </a:prstGeom>
          <a:solidFill>
            <a:srgbClr val="F7F8BE"/>
          </a:solidFill>
        </p:spPr>
        <p:style>
          <a:lnRef idx="1">
            <a:schemeClr val="accent1"/>
          </a:lnRef>
          <a:fillRef idx="2">
            <a:schemeClr val="accent1"/>
          </a:fillRef>
          <a:effectRef idx="1">
            <a:schemeClr val="accent1"/>
          </a:effectRef>
          <a:fontRef idx="minor">
            <a:schemeClr val="dk1"/>
          </a:fontRef>
        </p:style>
        <p:txBody>
          <a:bodyPr rtlCol="1" anchor="t"/>
          <a:lstStyle/>
          <a:p>
            <a:pPr algn="justLow" rtl="1"/>
            <a:r>
              <a:rPr lang="fa-IR" sz="2800" b="1" dirty="0">
                <a:solidFill>
                  <a:srgbClr val="000000"/>
                </a:solidFill>
                <a:latin typeface="CIDFont+F6"/>
                <a:cs typeface="B Badr" panose="00000400000000000000" pitchFamily="2" charset="-78"/>
              </a:rPr>
              <a:t>براي جمع مذكّر سالم دو حالت وجود دارد كه يكي رفعي(ضارِبُونَ) و دیگری نصبي و جرّي (ضاربِینَ)است</a:t>
            </a:r>
            <a:r>
              <a:rPr lang="fa-IR" sz="2800" dirty="0">
                <a:cs typeface="B Badr" panose="00000400000000000000" pitchFamily="2" charset="-78"/>
              </a:rPr>
              <a:t> </a:t>
            </a:r>
          </a:p>
        </p:txBody>
      </p:sp>
      <p:sp>
        <p:nvSpPr>
          <p:cNvPr id="34" name="Rounded Rectangle 33"/>
          <p:cNvSpPr/>
          <p:nvPr/>
        </p:nvSpPr>
        <p:spPr>
          <a:xfrm>
            <a:off x="4655273" y="1363914"/>
            <a:ext cx="2160000" cy="5399490"/>
          </a:xfrm>
          <a:prstGeom prst="roundRect">
            <a:avLst/>
          </a:prstGeom>
          <a:solidFill>
            <a:srgbClr val="F7F8BE"/>
          </a:solidFill>
        </p:spPr>
        <p:style>
          <a:lnRef idx="1">
            <a:schemeClr val="accent1"/>
          </a:lnRef>
          <a:fillRef idx="2">
            <a:schemeClr val="accent1"/>
          </a:fillRef>
          <a:effectRef idx="1">
            <a:schemeClr val="accent1"/>
          </a:effectRef>
          <a:fontRef idx="minor">
            <a:schemeClr val="dk1"/>
          </a:fontRef>
        </p:style>
        <p:txBody>
          <a:bodyPr rtlCol="1" anchor="t"/>
          <a:lstStyle/>
          <a:p>
            <a:pPr algn="justLow" rtl="1"/>
            <a:r>
              <a:rPr lang="fa-IR" sz="2800" b="1" dirty="0">
                <a:solidFill>
                  <a:srgbClr val="000000"/>
                </a:solidFill>
                <a:latin typeface="CIDFont+F6"/>
                <a:cs typeface="B Badr" panose="00000400000000000000" pitchFamily="2" charset="-78"/>
              </a:rPr>
              <a:t>تنوين در مفردها و نون در مثنّاها و جمع مذكّر سالم، در هنگام اضافه شدن حذف مي گردد.</a:t>
            </a:r>
            <a:br>
              <a:rPr lang="fa-IR" sz="2800" b="1" dirty="0">
                <a:solidFill>
                  <a:srgbClr val="000000"/>
                </a:solidFill>
                <a:latin typeface="CIDFont+F6"/>
                <a:cs typeface="B Badr" panose="00000400000000000000" pitchFamily="2" charset="-78"/>
              </a:rPr>
            </a:br>
            <a:r>
              <a:rPr lang="fa-IR" sz="2800" b="1" dirty="0">
                <a:solidFill>
                  <a:srgbClr val="000000"/>
                </a:solidFill>
                <a:latin typeface="CIDFont+F6"/>
                <a:cs typeface="B Badr" panose="00000400000000000000" pitchFamily="2" charset="-78"/>
              </a:rPr>
              <a:t>مانند: </a:t>
            </a:r>
            <a:endParaRPr lang="fa-IR" sz="2800" b="1" dirty="0" smtClean="0">
              <a:solidFill>
                <a:srgbClr val="000000"/>
              </a:solidFill>
              <a:latin typeface="CIDFont+F6"/>
              <a:cs typeface="B Badr" panose="00000400000000000000" pitchFamily="2" charset="-78"/>
            </a:endParaRPr>
          </a:p>
          <a:p>
            <a:pPr algn="just" rtl="1"/>
            <a:r>
              <a:rPr lang="fa-IR" sz="2800" b="1" dirty="0" smtClean="0">
                <a:solidFill>
                  <a:srgbClr val="000000"/>
                </a:solidFill>
                <a:latin typeface="CIDFont+F6"/>
                <a:cs typeface="B Badr" panose="00000400000000000000" pitchFamily="2" charset="-78"/>
              </a:rPr>
              <a:t>مُعَلِّمُو</a:t>
            </a:r>
            <a:r>
              <a:rPr lang="fa-IR" sz="2800" b="1" dirty="0" smtClean="0">
                <a:solidFill>
                  <a:srgbClr val="FF0000"/>
                </a:solidFill>
                <a:latin typeface="CIDFont+F6"/>
                <a:cs typeface="B Badr" panose="00000400000000000000" pitchFamily="2" charset="-78"/>
              </a:rPr>
              <a:t>ن</a:t>
            </a:r>
            <a:r>
              <a:rPr lang="fa-IR" sz="3200" b="1" dirty="0" smtClean="0">
                <a:solidFill>
                  <a:srgbClr val="002060"/>
                </a:solidFill>
                <a:latin typeface="CIDFont+F6"/>
                <a:cs typeface="B Badr" panose="00000400000000000000" pitchFamily="2" charset="-78"/>
              </a:rPr>
              <a:t>+</a:t>
            </a:r>
            <a:r>
              <a:rPr lang="fa-IR" sz="2800" b="1" dirty="0" smtClean="0">
                <a:solidFill>
                  <a:srgbClr val="000000"/>
                </a:solidFill>
                <a:latin typeface="CIDFont+F6"/>
                <a:cs typeface="B Badr" panose="00000400000000000000" pitchFamily="2" charset="-78"/>
              </a:rPr>
              <a:t>زيد  = </a:t>
            </a:r>
          </a:p>
          <a:p>
            <a:pPr algn="just" rtl="1"/>
            <a:r>
              <a:rPr lang="fa-IR" sz="2800" b="1" dirty="0" smtClean="0">
                <a:solidFill>
                  <a:srgbClr val="000000"/>
                </a:solidFill>
                <a:latin typeface="CIDFont+F6"/>
                <a:cs typeface="B Badr" panose="00000400000000000000" pitchFamily="2" charset="-78"/>
              </a:rPr>
              <a:t>ُمَعِّلمُو </a:t>
            </a:r>
            <a:r>
              <a:rPr lang="fa-IR" sz="2800" b="1" dirty="0">
                <a:solidFill>
                  <a:srgbClr val="000000"/>
                </a:solidFill>
                <a:latin typeface="CIDFont+F6"/>
                <a:cs typeface="B Badr" panose="00000400000000000000" pitchFamily="2" charset="-78"/>
              </a:rPr>
              <a:t>زي</a:t>
            </a:r>
            <a:r>
              <a:rPr lang="fa-IR" sz="2800" b="1" dirty="0">
                <a:solidFill>
                  <a:srgbClr val="FF0000"/>
                </a:solidFill>
                <a:latin typeface="CIDFont+F6"/>
                <a:cs typeface="B Badr" panose="00000400000000000000" pitchFamily="2" charset="-78"/>
              </a:rPr>
              <a:t>دٍ </a:t>
            </a:r>
            <a:r>
              <a:rPr lang="fa-IR" sz="2400" b="1" dirty="0">
                <a:solidFill>
                  <a:srgbClr val="0070C0"/>
                </a:solidFill>
                <a:latin typeface="CIDFont+F6"/>
                <a:cs typeface="B Badr" panose="00000400000000000000" pitchFamily="2" charset="-78"/>
              </a:rPr>
              <a:t>(نون از معلِّمُون حذف گرديده است)</a:t>
            </a:r>
            <a:r>
              <a:rPr lang="fa-IR" sz="2400" dirty="0">
                <a:solidFill>
                  <a:srgbClr val="0070C0"/>
                </a:solidFill>
                <a:cs typeface="B Badr" panose="00000400000000000000" pitchFamily="2" charset="-78"/>
              </a:rPr>
              <a:t> </a:t>
            </a:r>
            <a:endParaRPr lang="fa-IR" sz="2800" dirty="0">
              <a:solidFill>
                <a:srgbClr val="0070C0"/>
              </a:solidFill>
              <a:cs typeface="B Badr" panose="00000400000000000000" pitchFamily="2" charset="-78"/>
            </a:endParaRPr>
          </a:p>
        </p:txBody>
      </p:sp>
      <p:sp>
        <p:nvSpPr>
          <p:cNvPr id="35" name="Rounded Rectangle 34"/>
          <p:cNvSpPr/>
          <p:nvPr/>
        </p:nvSpPr>
        <p:spPr>
          <a:xfrm>
            <a:off x="1023949" y="1348151"/>
            <a:ext cx="2160000" cy="5399490"/>
          </a:xfrm>
          <a:prstGeom prst="roundRect">
            <a:avLst/>
          </a:prstGeom>
          <a:solidFill>
            <a:srgbClr val="F7F8BE"/>
          </a:solidFill>
        </p:spPr>
        <p:style>
          <a:lnRef idx="1">
            <a:schemeClr val="accent1"/>
          </a:lnRef>
          <a:fillRef idx="2">
            <a:schemeClr val="accent1"/>
          </a:fillRef>
          <a:effectRef idx="1">
            <a:schemeClr val="accent1"/>
          </a:effectRef>
          <a:fontRef idx="minor">
            <a:schemeClr val="dk1"/>
          </a:fontRef>
        </p:style>
        <p:txBody>
          <a:bodyPr rtlCol="1" anchor="t"/>
          <a:lstStyle/>
          <a:p>
            <a:pPr algn="justLow" rtl="1"/>
            <a:r>
              <a:rPr lang="fa-IR" sz="2400" b="1" dirty="0" smtClean="0">
                <a:solidFill>
                  <a:srgbClr val="000000"/>
                </a:solidFill>
                <a:latin typeface="CIDFont+F6"/>
                <a:cs typeface="B Badr" panose="00000400000000000000" pitchFamily="2" charset="-78"/>
              </a:rPr>
              <a:t>هر </a:t>
            </a:r>
            <a:r>
              <a:rPr lang="fa-IR" sz="2400" b="1" dirty="0">
                <a:solidFill>
                  <a:srgbClr val="000000"/>
                </a:solidFill>
                <a:latin typeface="CIDFont+F6"/>
                <a:cs typeface="B Badr" panose="00000400000000000000" pitchFamily="2" charset="-78"/>
              </a:rPr>
              <a:t>آنچه بر وزن اسم فاعل باشد ولي دالّ بر حدوث نباشد بلكه دلالت بر ثبوت داشته باشد.مانند: طاهر= پاك- ديگر</a:t>
            </a:r>
            <a:br>
              <a:rPr lang="fa-IR" sz="2400" b="1" dirty="0">
                <a:solidFill>
                  <a:srgbClr val="000000"/>
                </a:solidFill>
                <a:latin typeface="CIDFont+F6"/>
                <a:cs typeface="B Badr" panose="00000400000000000000" pitchFamily="2" charset="-78"/>
              </a:rPr>
            </a:br>
            <a:r>
              <a:rPr lang="fa-IR" sz="2400" b="1" dirty="0">
                <a:solidFill>
                  <a:srgbClr val="000000"/>
                </a:solidFill>
                <a:latin typeface="CIDFont+F6"/>
                <a:cs typeface="B Badr" panose="00000400000000000000" pitchFamily="2" charset="-78"/>
              </a:rPr>
              <a:t>اسم فاعل حساب نميشود بلكه صفت مشبّهه محسوب مي گردد(ولو اينكه ظاهراً بر وزن اسم فاعل آمده است)</a:t>
            </a:r>
            <a:endParaRPr lang="fa-IR" sz="2400" dirty="0">
              <a:cs typeface="B Badr" panose="00000400000000000000" pitchFamily="2" charset="-78"/>
            </a:endParaRPr>
          </a:p>
        </p:txBody>
      </p:sp>
      <p:sp>
        <p:nvSpPr>
          <p:cNvPr id="13"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26711886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down)">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31" grpId="0" animBg="1"/>
      <p:bldP spid="32" grpId="0" animBg="1"/>
      <p:bldP spid="5" grpId="0" animBg="1"/>
      <p:bldP spid="34" grpId="0" animBg="1"/>
      <p:bldP spid="35"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lowchart: Alternate Process 14">
            <a:extLst>
              <a:ext uri="{FF2B5EF4-FFF2-40B4-BE49-F238E27FC236}">
                <a16:creationId xmlns="" xmlns:a16="http://schemas.microsoft.com/office/drawing/2014/main" id="{6E5FD900-613C-4593-BCBE-3D0DC485E7D0}"/>
              </a:ext>
            </a:extLst>
          </p:cNvPr>
          <p:cNvSpPr/>
          <p:nvPr/>
        </p:nvSpPr>
        <p:spPr>
          <a:xfrm>
            <a:off x="10598308" y="1348151"/>
            <a:ext cx="1440000" cy="900000"/>
          </a:xfrm>
          <a:prstGeom prst="flowChartAlternateProcess">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r" rtl="1"/>
            <a:r>
              <a:rPr lang="fa-IR" sz="2400" b="1" dirty="0">
                <a:solidFill>
                  <a:srgbClr val="002060"/>
                </a:solidFill>
                <a:cs typeface="B Titr" panose="00000700000000000000" pitchFamily="2" charset="-78"/>
              </a:rPr>
              <a:t>اسم مفعول</a:t>
            </a:r>
          </a:p>
        </p:txBody>
      </p:sp>
      <p:sp>
        <p:nvSpPr>
          <p:cNvPr id="2" name="Bevel 1"/>
          <p:cNvSpPr/>
          <p:nvPr/>
        </p:nvSpPr>
        <p:spPr>
          <a:xfrm>
            <a:off x="10892244" y="11549"/>
            <a:ext cx="1260000" cy="504000"/>
          </a:xfrm>
          <a:prstGeom prst="bevel">
            <a:avLst/>
          </a:prstGeom>
          <a:solidFill>
            <a:schemeClr val="tx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bg1"/>
                </a:solidFill>
                <a:cs typeface="B Titr" panose="00000700000000000000" pitchFamily="2" charset="-78"/>
              </a:rPr>
              <a:t>المبحث الثانی</a:t>
            </a:r>
          </a:p>
        </p:txBody>
      </p:sp>
      <p:sp>
        <p:nvSpPr>
          <p:cNvPr id="4" name="Flowchart: Off-page Connector 3"/>
          <p:cNvSpPr/>
          <p:nvPr/>
        </p:nvSpPr>
        <p:spPr>
          <a:xfrm>
            <a:off x="5340618" y="24800"/>
            <a:ext cx="1474655" cy="320637"/>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600" dirty="0">
                <a:cs typeface="B Titr" panose="00000700000000000000" pitchFamily="2" charset="-78"/>
              </a:rPr>
              <a:t>الجامد والمشتق</a:t>
            </a:r>
          </a:p>
        </p:txBody>
      </p:sp>
      <p:cxnSp>
        <p:nvCxnSpPr>
          <p:cNvPr id="17" name="Straight Arrow Connector 16">
            <a:extLst>
              <a:ext uri="{FF2B5EF4-FFF2-40B4-BE49-F238E27FC236}">
                <a16:creationId xmlns="" xmlns:a16="http://schemas.microsoft.com/office/drawing/2014/main" id="{F5D29849-F708-4520-B347-35742EB3230F}"/>
              </a:ext>
            </a:extLst>
          </p:cNvPr>
          <p:cNvCxnSpPr>
            <a:cxnSpLocks/>
            <a:stCxn id="15" idx="1"/>
          </p:cNvCxnSpPr>
          <p:nvPr/>
        </p:nvCxnSpPr>
        <p:spPr>
          <a:xfrm flipH="1" flipV="1">
            <a:off x="9975263" y="1286441"/>
            <a:ext cx="623045" cy="51171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1674B8D5-97FC-4B7F-9788-D0ED442CF358}"/>
              </a:ext>
            </a:extLst>
          </p:cNvPr>
          <p:cNvCxnSpPr>
            <a:cxnSpLocks/>
          </p:cNvCxnSpPr>
          <p:nvPr/>
        </p:nvCxnSpPr>
        <p:spPr>
          <a:xfrm flipH="1">
            <a:off x="10174337" y="1787518"/>
            <a:ext cx="423971" cy="89985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1" name="Right Brace 70"/>
          <p:cNvSpPr/>
          <p:nvPr/>
        </p:nvSpPr>
        <p:spPr>
          <a:xfrm>
            <a:off x="10300822" y="3744593"/>
            <a:ext cx="511737" cy="2346390"/>
          </a:xfrm>
          <a:prstGeom prst="rightBrace">
            <a:avLst>
              <a:gd name="adj1" fmla="val 14489"/>
              <a:gd name="adj2" fmla="val 48328"/>
            </a:avLst>
          </a:prstGeom>
          <a:ln w="28575">
            <a:solidFill>
              <a:srgbClr val="0070C0"/>
            </a:solidFill>
          </a:ln>
        </p:spPr>
        <p:style>
          <a:lnRef idx="1">
            <a:schemeClr val="accent5"/>
          </a:lnRef>
          <a:fillRef idx="0">
            <a:schemeClr val="accent5"/>
          </a:fillRef>
          <a:effectRef idx="0">
            <a:schemeClr val="accent5"/>
          </a:effectRef>
          <a:fontRef idx="minor">
            <a:schemeClr val="tx1"/>
          </a:fontRef>
        </p:style>
        <p:txBody>
          <a:bodyPr rtlCol="1" anchor="ctr"/>
          <a:lstStyle/>
          <a:p>
            <a:pPr algn="ctr"/>
            <a:endParaRPr lang="fa-IR"/>
          </a:p>
        </p:txBody>
      </p:sp>
      <p:sp>
        <p:nvSpPr>
          <p:cNvPr id="73" name="Plaque 72"/>
          <p:cNvSpPr/>
          <p:nvPr/>
        </p:nvSpPr>
        <p:spPr>
          <a:xfrm>
            <a:off x="10598308" y="3017580"/>
            <a:ext cx="1532944" cy="533400"/>
          </a:xfrm>
          <a:prstGeom prst="plaque">
            <a:avLst/>
          </a:prstGeom>
          <a:solidFill>
            <a:srgbClr val="F2FB81"/>
          </a:solidFill>
        </p:spPr>
        <p:style>
          <a:lnRef idx="2">
            <a:schemeClr val="accent1">
              <a:shade val="50000"/>
            </a:schemeClr>
          </a:lnRef>
          <a:fillRef idx="1">
            <a:schemeClr val="accent1"/>
          </a:fillRef>
          <a:effectRef idx="0">
            <a:schemeClr val="accent1"/>
          </a:effectRef>
          <a:fontRef idx="minor">
            <a:schemeClr val="lt1"/>
          </a:fontRef>
        </p:style>
        <p:txBody>
          <a:bodyPr vert="horz" rtlCol="1" anchor="ctr"/>
          <a:lstStyle/>
          <a:p>
            <a:pPr algn="ctr"/>
            <a:r>
              <a:rPr lang="fa-IR" sz="1600" dirty="0">
                <a:solidFill>
                  <a:srgbClr val="002060"/>
                </a:solidFill>
                <a:cs typeface="B Titr" panose="00000700000000000000" pitchFamily="2" charset="-78"/>
              </a:rPr>
              <a:t>صیغه های اسم مفعول</a:t>
            </a:r>
          </a:p>
        </p:txBody>
      </p:sp>
      <p:sp>
        <p:nvSpPr>
          <p:cNvPr id="74" name="Rounded Rectangle 73"/>
          <p:cNvSpPr/>
          <p:nvPr/>
        </p:nvSpPr>
        <p:spPr>
          <a:xfrm>
            <a:off x="8626247" y="3917686"/>
            <a:ext cx="1620000" cy="540000"/>
          </a:xfrm>
          <a:prstGeom prst="roundRect">
            <a:avLst/>
          </a:prstGeom>
          <a:noFill/>
          <a:ln w="28575">
            <a:solidFill>
              <a:schemeClr val="accent2">
                <a:lumMod val="50000"/>
              </a:schemeClr>
            </a:solidFill>
          </a:ln>
        </p:spPr>
        <p:style>
          <a:lnRef idx="2">
            <a:schemeClr val="accent4"/>
          </a:lnRef>
          <a:fillRef idx="1">
            <a:schemeClr val="lt1"/>
          </a:fillRef>
          <a:effectRef idx="0">
            <a:schemeClr val="accent4"/>
          </a:effectRef>
          <a:fontRef idx="minor">
            <a:schemeClr val="dk1"/>
          </a:fontRef>
        </p:style>
        <p:txBody>
          <a:bodyPr rtlCol="1" anchor="ctr"/>
          <a:lstStyle/>
          <a:p>
            <a:pPr algn="ctr" rtl="1"/>
            <a:r>
              <a:rPr lang="fa-IR" dirty="0">
                <a:cs typeface="B Badr" panose="00000400000000000000" pitchFamily="2" charset="-78"/>
              </a:rPr>
              <a:t>1-مَفعولٌ(مَضروبٌ)</a:t>
            </a:r>
          </a:p>
        </p:txBody>
      </p:sp>
      <p:sp>
        <p:nvSpPr>
          <p:cNvPr id="75" name="Rounded Rectangle 74"/>
          <p:cNvSpPr/>
          <p:nvPr/>
        </p:nvSpPr>
        <p:spPr>
          <a:xfrm>
            <a:off x="8667419" y="4714486"/>
            <a:ext cx="1620000" cy="540000"/>
          </a:xfrm>
          <a:prstGeom prst="roundRect">
            <a:avLst/>
          </a:prstGeom>
          <a:noFill/>
          <a:ln w="28575">
            <a:solidFill>
              <a:schemeClr val="accent2">
                <a:lumMod val="50000"/>
              </a:schemeClr>
            </a:solidFill>
          </a:ln>
        </p:spPr>
        <p:style>
          <a:lnRef idx="2">
            <a:schemeClr val="accent4"/>
          </a:lnRef>
          <a:fillRef idx="1">
            <a:schemeClr val="lt1"/>
          </a:fillRef>
          <a:effectRef idx="0">
            <a:schemeClr val="accent4"/>
          </a:effectRef>
          <a:fontRef idx="minor">
            <a:schemeClr val="dk1"/>
          </a:fontRef>
        </p:style>
        <p:txBody>
          <a:bodyPr rtlCol="1" anchor="ctr"/>
          <a:lstStyle/>
          <a:p>
            <a:pPr algn="r" rtl="1"/>
            <a:r>
              <a:rPr lang="fa-IR" sz="1700" dirty="0">
                <a:cs typeface="B Badr" panose="00000400000000000000" pitchFamily="2" charset="-78"/>
              </a:rPr>
              <a:t>2-مَفعُولانِ(مَضروبانِ</a:t>
            </a:r>
            <a:r>
              <a:rPr lang="fa-IR" sz="1700" b="1" dirty="0">
                <a:cs typeface="B Badr" panose="00000400000000000000" pitchFamily="2" charset="-78"/>
              </a:rPr>
              <a:t>)</a:t>
            </a:r>
          </a:p>
        </p:txBody>
      </p:sp>
      <p:sp>
        <p:nvSpPr>
          <p:cNvPr id="76" name="Rounded Rectangle 75"/>
          <p:cNvSpPr/>
          <p:nvPr/>
        </p:nvSpPr>
        <p:spPr>
          <a:xfrm>
            <a:off x="8656595" y="5503685"/>
            <a:ext cx="1620000" cy="540000"/>
          </a:xfrm>
          <a:prstGeom prst="roundRect">
            <a:avLst/>
          </a:prstGeom>
          <a:noFill/>
          <a:ln w="28575">
            <a:solidFill>
              <a:schemeClr val="accent2">
                <a:lumMod val="50000"/>
              </a:schemeClr>
            </a:solidFill>
          </a:ln>
        </p:spPr>
        <p:style>
          <a:lnRef idx="2">
            <a:schemeClr val="accent4"/>
          </a:lnRef>
          <a:fillRef idx="1">
            <a:schemeClr val="lt1"/>
          </a:fillRef>
          <a:effectRef idx="0">
            <a:schemeClr val="accent4"/>
          </a:effectRef>
          <a:fontRef idx="minor">
            <a:schemeClr val="dk1"/>
          </a:fontRef>
        </p:style>
        <p:txBody>
          <a:bodyPr rtlCol="1" anchor="ctr"/>
          <a:lstStyle/>
          <a:p>
            <a:pPr algn="r" rtl="1"/>
            <a:r>
              <a:rPr lang="fa-IR" sz="1600" dirty="0">
                <a:cs typeface="B Badr" panose="00000400000000000000" pitchFamily="2" charset="-78"/>
              </a:rPr>
              <a:t>3-مَفعولُونَ(مَضروبونَ)</a:t>
            </a:r>
          </a:p>
        </p:txBody>
      </p:sp>
      <p:sp>
        <p:nvSpPr>
          <p:cNvPr id="78" name="Rounded Rectangle 77"/>
          <p:cNvSpPr/>
          <p:nvPr/>
        </p:nvSpPr>
        <p:spPr>
          <a:xfrm>
            <a:off x="6631884" y="3917686"/>
            <a:ext cx="1620000" cy="540000"/>
          </a:xfrm>
          <a:prstGeom prst="roundRect">
            <a:avLst/>
          </a:prstGeom>
          <a:noFill/>
          <a:ln w="28575">
            <a:solidFill>
              <a:schemeClr val="accent2">
                <a:lumMod val="50000"/>
              </a:schemeClr>
            </a:solidFill>
          </a:ln>
        </p:spPr>
        <p:style>
          <a:lnRef idx="2">
            <a:schemeClr val="accent4"/>
          </a:lnRef>
          <a:fillRef idx="1">
            <a:schemeClr val="lt1"/>
          </a:fillRef>
          <a:effectRef idx="0">
            <a:schemeClr val="accent4"/>
          </a:effectRef>
          <a:fontRef idx="minor">
            <a:schemeClr val="dk1"/>
          </a:fontRef>
        </p:style>
        <p:txBody>
          <a:bodyPr rtlCol="1" anchor="ctr"/>
          <a:lstStyle/>
          <a:p>
            <a:pPr algn="ctr" rtl="1"/>
            <a:r>
              <a:rPr lang="fa-IR" sz="1600" dirty="0">
                <a:cs typeface="B Badr" panose="00000400000000000000" pitchFamily="2" charset="-78"/>
              </a:rPr>
              <a:t>4-مفعولَۀ(مضرُوبَۀ)</a:t>
            </a:r>
          </a:p>
        </p:txBody>
      </p:sp>
      <p:sp>
        <p:nvSpPr>
          <p:cNvPr id="79" name="Rounded Rectangle 78"/>
          <p:cNvSpPr/>
          <p:nvPr/>
        </p:nvSpPr>
        <p:spPr>
          <a:xfrm>
            <a:off x="6631884" y="4714486"/>
            <a:ext cx="1620000" cy="540000"/>
          </a:xfrm>
          <a:prstGeom prst="roundRect">
            <a:avLst/>
          </a:prstGeom>
          <a:noFill/>
          <a:ln w="28575">
            <a:solidFill>
              <a:schemeClr val="accent2">
                <a:lumMod val="50000"/>
              </a:schemeClr>
            </a:solidFill>
          </a:ln>
        </p:spPr>
        <p:style>
          <a:lnRef idx="2">
            <a:schemeClr val="accent4"/>
          </a:lnRef>
          <a:fillRef idx="1">
            <a:schemeClr val="lt1"/>
          </a:fillRef>
          <a:effectRef idx="0">
            <a:schemeClr val="accent4"/>
          </a:effectRef>
          <a:fontRef idx="minor">
            <a:schemeClr val="dk1"/>
          </a:fontRef>
        </p:style>
        <p:txBody>
          <a:bodyPr rtlCol="1" anchor="ctr"/>
          <a:lstStyle/>
          <a:p>
            <a:pPr algn="r" rtl="1"/>
            <a:r>
              <a:rPr lang="fa-IR" sz="1600" dirty="0">
                <a:cs typeface="B Badr" panose="00000400000000000000" pitchFamily="2" charset="-78"/>
              </a:rPr>
              <a:t>5-مَفعولتانِ(مَضروبتانِ)</a:t>
            </a:r>
          </a:p>
        </p:txBody>
      </p:sp>
      <p:sp>
        <p:nvSpPr>
          <p:cNvPr id="80" name="Rounded Rectangle 79"/>
          <p:cNvSpPr/>
          <p:nvPr/>
        </p:nvSpPr>
        <p:spPr>
          <a:xfrm>
            <a:off x="6613309" y="5503685"/>
            <a:ext cx="1620000" cy="540000"/>
          </a:xfrm>
          <a:prstGeom prst="roundRect">
            <a:avLst/>
          </a:prstGeom>
          <a:noFill/>
          <a:ln w="28575">
            <a:solidFill>
              <a:schemeClr val="accent2">
                <a:lumMod val="50000"/>
              </a:schemeClr>
            </a:solidFill>
          </a:ln>
        </p:spPr>
        <p:style>
          <a:lnRef idx="2">
            <a:schemeClr val="accent4"/>
          </a:lnRef>
          <a:fillRef idx="1">
            <a:schemeClr val="lt1"/>
          </a:fillRef>
          <a:effectRef idx="0">
            <a:schemeClr val="accent4"/>
          </a:effectRef>
          <a:fontRef idx="minor">
            <a:schemeClr val="dk1"/>
          </a:fontRef>
        </p:style>
        <p:txBody>
          <a:bodyPr rtlCol="1" anchor="ctr"/>
          <a:lstStyle/>
          <a:p>
            <a:pPr algn="r" rtl="1"/>
            <a:r>
              <a:rPr lang="fa-IR" sz="1600" dirty="0">
                <a:cs typeface="B Badr" panose="00000400000000000000" pitchFamily="2" charset="-78"/>
              </a:rPr>
              <a:t>6-مفعولاتٌ(مضروباتٌ)</a:t>
            </a:r>
          </a:p>
        </p:txBody>
      </p:sp>
      <p:sp>
        <p:nvSpPr>
          <p:cNvPr id="87" name="Diamond 86"/>
          <p:cNvSpPr/>
          <p:nvPr/>
        </p:nvSpPr>
        <p:spPr>
          <a:xfrm>
            <a:off x="8427173" y="590818"/>
            <a:ext cx="1548090" cy="1026746"/>
          </a:xfrm>
          <a:prstGeom prst="diamond">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تعریف</a:t>
            </a:r>
          </a:p>
        </p:txBody>
      </p:sp>
      <p:sp>
        <p:nvSpPr>
          <p:cNvPr id="88" name="Diamond 87"/>
          <p:cNvSpPr/>
          <p:nvPr/>
        </p:nvSpPr>
        <p:spPr>
          <a:xfrm>
            <a:off x="8626247" y="2173998"/>
            <a:ext cx="1548090" cy="1026746"/>
          </a:xfrm>
          <a:prstGeom prst="diamond">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ساخت</a:t>
            </a:r>
          </a:p>
        </p:txBody>
      </p:sp>
      <p:sp>
        <p:nvSpPr>
          <p:cNvPr id="90" name="Arrow: Pentagon 10">
            <a:extLst>
              <a:ext uri="{FF2B5EF4-FFF2-40B4-BE49-F238E27FC236}">
                <a16:creationId xmlns="" xmlns:a16="http://schemas.microsoft.com/office/drawing/2014/main" id="{49508A1E-21AD-4A78-BA76-071F8032394C}"/>
              </a:ext>
            </a:extLst>
          </p:cNvPr>
          <p:cNvSpPr/>
          <p:nvPr/>
        </p:nvSpPr>
        <p:spPr>
          <a:xfrm>
            <a:off x="2049518" y="2109275"/>
            <a:ext cx="4664004" cy="720000"/>
          </a:xfrm>
          <a:prstGeom prst="homePlate">
            <a:avLst/>
          </a:prstGeom>
          <a:solidFill>
            <a:schemeClr val="accent4">
              <a:lumMod val="20000"/>
              <a:lumOff val="8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justLow" rtl="1"/>
            <a:r>
              <a:rPr lang="fa-IR" sz="2400" dirty="0">
                <a:cs typeface="B Badr" panose="00000400000000000000" pitchFamily="2" charset="-78"/>
              </a:rPr>
              <a:t>بر وزن </a:t>
            </a:r>
            <a:r>
              <a:rPr lang="fa-IR" sz="2800" dirty="0">
                <a:cs typeface="B Badr" panose="00000400000000000000" pitchFamily="2" charset="-78"/>
              </a:rPr>
              <a:t>مَفعُول</a:t>
            </a:r>
            <a:r>
              <a:rPr lang="fa-IR" sz="2400" dirty="0">
                <a:cs typeface="B Badr" panose="00000400000000000000" pitchFamily="2" charset="-78"/>
              </a:rPr>
              <a:t>. مانند: </a:t>
            </a:r>
            <a:r>
              <a:rPr lang="fa-IR" sz="2800" b="1" dirty="0">
                <a:cs typeface="B Badr" panose="00000400000000000000" pitchFamily="2" charset="-78"/>
              </a:rPr>
              <a:t>عُلِمَ - يُعلَمُ  = </a:t>
            </a:r>
            <a:r>
              <a:rPr lang="fa-IR" sz="2800" b="1" dirty="0">
                <a:solidFill>
                  <a:srgbClr val="FF0000"/>
                </a:solidFill>
                <a:cs typeface="B Badr" panose="00000400000000000000" pitchFamily="2" charset="-78"/>
              </a:rPr>
              <a:t>مَعلوم</a:t>
            </a:r>
          </a:p>
        </p:txBody>
      </p:sp>
      <p:sp>
        <p:nvSpPr>
          <p:cNvPr id="92" name="Flowchart: Connector 91"/>
          <p:cNvSpPr/>
          <p:nvPr/>
        </p:nvSpPr>
        <p:spPr>
          <a:xfrm>
            <a:off x="6815273" y="2109275"/>
            <a:ext cx="2034760" cy="578096"/>
          </a:xfrm>
          <a:prstGeom prst="flowChartConnector">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a:solidFill>
                  <a:srgbClr val="002060"/>
                </a:solidFill>
                <a:cs typeface="B Titr" panose="00000700000000000000" pitchFamily="2" charset="-78"/>
              </a:rPr>
              <a:t>از ثلاثی مجرد</a:t>
            </a:r>
          </a:p>
        </p:txBody>
      </p:sp>
      <p:sp>
        <p:nvSpPr>
          <p:cNvPr id="93" name="Flowchart: Connector 92"/>
          <p:cNvSpPr/>
          <p:nvPr/>
        </p:nvSpPr>
        <p:spPr>
          <a:xfrm>
            <a:off x="6815273" y="2924573"/>
            <a:ext cx="2034760" cy="578096"/>
          </a:xfrm>
          <a:prstGeom prst="flowChartConnector">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a:solidFill>
                  <a:srgbClr val="002060"/>
                </a:solidFill>
                <a:cs typeface="B Titr" panose="00000700000000000000" pitchFamily="2" charset="-78"/>
              </a:rPr>
              <a:t>از غیرثلاثی مجرد</a:t>
            </a:r>
          </a:p>
        </p:txBody>
      </p:sp>
      <p:cxnSp>
        <p:nvCxnSpPr>
          <p:cNvPr id="95" name="Elbow Connector 94"/>
          <p:cNvCxnSpPr>
            <a:stCxn id="93" idx="2"/>
          </p:cNvCxnSpPr>
          <p:nvPr/>
        </p:nvCxnSpPr>
        <p:spPr>
          <a:xfrm rot="10800000" flipV="1">
            <a:off x="5737353" y="3213621"/>
            <a:ext cx="1077920" cy="1324026"/>
          </a:xfrm>
          <a:prstGeom prst="bentConnector2">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4" name="Right Brace 103"/>
          <p:cNvSpPr/>
          <p:nvPr/>
        </p:nvSpPr>
        <p:spPr>
          <a:xfrm>
            <a:off x="4696829" y="2869003"/>
            <a:ext cx="1040524" cy="3518543"/>
          </a:xfrm>
          <a:prstGeom prst="rightBrace">
            <a:avLst>
              <a:gd name="adj1" fmla="val 23485"/>
              <a:gd name="adj2" fmla="val 50000"/>
            </a:avLst>
          </a:prstGeom>
          <a:ln w="38100">
            <a:solidFill>
              <a:schemeClr val="accent4">
                <a:lumMod val="50000"/>
              </a:schemeClr>
            </a:solidFill>
          </a:ln>
        </p:spPr>
        <p:style>
          <a:lnRef idx="2">
            <a:schemeClr val="accent3"/>
          </a:lnRef>
          <a:fillRef idx="0">
            <a:schemeClr val="accent3"/>
          </a:fillRef>
          <a:effectRef idx="1">
            <a:schemeClr val="accent3"/>
          </a:effectRef>
          <a:fontRef idx="minor">
            <a:schemeClr val="tx1"/>
          </a:fontRef>
        </p:style>
        <p:txBody>
          <a:bodyPr rtlCol="1" anchor="ctr"/>
          <a:lstStyle/>
          <a:p>
            <a:pPr algn="ctr"/>
            <a:endParaRPr lang="fa-IR"/>
          </a:p>
        </p:txBody>
      </p:sp>
      <p:sp>
        <p:nvSpPr>
          <p:cNvPr id="105" name="Rounded Rectangle 104"/>
          <p:cNvSpPr/>
          <p:nvPr/>
        </p:nvSpPr>
        <p:spPr>
          <a:xfrm>
            <a:off x="2667299" y="2952216"/>
            <a:ext cx="2254469" cy="965470"/>
          </a:xfrm>
          <a:prstGeom prst="roundRect">
            <a:avLst/>
          </a:prstGeom>
          <a:noFill/>
          <a:ln>
            <a:solidFill>
              <a:srgbClr val="7030A0"/>
            </a:solidFill>
          </a:ln>
        </p:spPr>
        <p:style>
          <a:lnRef idx="2">
            <a:schemeClr val="accent5"/>
          </a:lnRef>
          <a:fillRef idx="1">
            <a:schemeClr val="lt1"/>
          </a:fillRef>
          <a:effectRef idx="0">
            <a:schemeClr val="accent5"/>
          </a:effectRef>
          <a:fontRef idx="minor">
            <a:schemeClr val="dk1"/>
          </a:fontRef>
        </p:style>
        <p:txBody>
          <a:bodyPr rtlCol="1" anchor="t"/>
          <a:lstStyle/>
          <a:p>
            <a:pPr algn="r" rtl="1"/>
            <a:r>
              <a:rPr lang="fa-IR" sz="2400" b="1" dirty="0">
                <a:cs typeface="B Badr" panose="00000400000000000000" pitchFamily="2" charset="-78"/>
              </a:rPr>
              <a:t>1-از مضارع </a:t>
            </a:r>
            <a:r>
              <a:rPr lang="fa-IR" sz="2400" b="1" u="sng" dirty="0">
                <a:solidFill>
                  <a:srgbClr val="C00000"/>
                </a:solidFill>
                <a:cs typeface="B Badr" panose="00000400000000000000" pitchFamily="2" charset="-78"/>
              </a:rPr>
              <a:t>مجهول </a:t>
            </a:r>
            <a:r>
              <a:rPr lang="fa-IR" sz="2400" b="1" dirty="0">
                <a:cs typeface="B Badr" panose="00000400000000000000" pitchFamily="2" charset="-78"/>
              </a:rPr>
              <a:t>گرفته مي شود </a:t>
            </a:r>
            <a:r>
              <a:rPr lang="fa-IR" dirty="0"/>
              <a:t/>
            </a:r>
            <a:br>
              <a:rPr lang="fa-IR" dirty="0"/>
            </a:br>
            <a:endParaRPr lang="fa-IR" dirty="0"/>
          </a:p>
        </p:txBody>
      </p:sp>
      <p:sp>
        <p:nvSpPr>
          <p:cNvPr id="106" name="Rounded Rectangle 105"/>
          <p:cNvSpPr/>
          <p:nvPr/>
        </p:nvSpPr>
        <p:spPr>
          <a:xfrm>
            <a:off x="2680138" y="4098994"/>
            <a:ext cx="2254469" cy="965470"/>
          </a:xfrm>
          <a:prstGeom prst="roundRect">
            <a:avLst/>
          </a:prstGeom>
          <a:noFill/>
          <a:ln>
            <a:solidFill>
              <a:srgbClr val="7030A0"/>
            </a:solidFill>
          </a:ln>
        </p:spPr>
        <p:style>
          <a:lnRef idx="2">
            <a:schemeClr val="accent5"/>
          </a:lnRef>
          <a:fillRef idx="1">
            <a:schemeClr val="lt1"/>
          </a:fillRef>
          <a:effectRef idx="0">
            <a:schemeClr val="accent5"/>
          </a:effectRef>
          <a:fontRef idx="minor">
            <a:schemeClr val="dk1"/>
          </a:fontRef>
        </p:style>
        <p:txBody>
          <a:bodyPr rtlCol="1" anchor="t"/>
          <a:lstStyle/>
          <a:p>
            <a:pPr algn="r" rtl="1"/>
            <a:r>
              <a:rPr lang="fa-IR" sz="2100" b="1" dirty="0">
                <a:cs typeface="B Badr" panose="00000400000000000000" pitchFamily="2" charset="-78"/>
              </a:rPr>
              <a:t>2-ميم مضمومه جاي حرف مضارعه مي آوریم</a:t>
            </a:r>
            <a:r>
              <a:rPr lang="fa-IR" sz="2000" dirty="0">
                <a:cs typeface="B Badr" panose="00000400000000000000" pitchFamily="2" charset="-78"/>
              </a:rPr>
              <a:t/>
            </a:r>
            <a:br>
              <a:rPr lang="fa-IR" sz="2000" dirty="0">
                <a:cs typeface="B Badr" panose="00000400000000000000" pitchFamily="2" charset="-78"/>
              </a:rPr>
            </a:br>
            <a:r>
              <a:rPr lang="fa-IR" sz="2000" dirty="0">
                <a:cs typeface="B Badr" panose="00000400000000000000" pitchFamily="2" charset="-78"/>
              </a:rPr>
              <a:t/>
            </a:r>
            <a:br>
              <a:rPr lang="fa-IR" sz="2000" dirty="0">
                <a:cs typeface="B Badr" panose="00000400000000000000" pitchFamily="2" charset="-78"/>
              </a:rPr>
            </a:br>
            <a:endParaRPr lang="fa-IR" sz="2000" dirty="0">
              <a:cs typeface="B Badr" panose="00000400000000000000" pitchFamily="2" charset="-78"/>
            </a:endParaRPr>
          </a:p>
        </p:txBody>
      </p:sp>
      <p:sp>
        <p:nvSpPr>
          <p:cNvPr id="107" name="Rounded Rectangle 106"/>
          <p:cNvSpPr/>
          <p:nvPr/>
        </p:nvSpPr>
        <p:spPr>
          <a:xfrm>
            <a:off x="2680138" y="5179281"/>
            <a:ext cx="2254469" cy="965470"/>
          </a:xfrm>
          <a:prstGeom prst="roundRect">
            <a:avLst/>
          </a:prstGeom>
          <a:noFill/>
          <a:ln>
            <a:solidFill>
              <a:srgbClr val="7030A0"/>
            </a:solidFill>
          </a:ln>
        </p:spPr>
        <p:style>
          <a:lnRef idx="2">
            <a:schemeClr val="accent5"/>
          </a:lnRef>
          <a:fillRef idx="1">
            <a:schemeClr val="lt1"/>
          </a:fillRef>
          <a:effectRef idx="0">
            <a:schemeClr val="accent5"/>
          </a:effectRef>
          <a:fontRef idx="minor">
            <a:schemeClr val="dk1"/>
          </a:fontRef>
        </p:style>
        <p:txBody>
          <a:bodyPr rtlCol="1" anchor="t"/>
          <a:lstStyle/>
          <a:p>
            <a:pPr algn="ctr" rtl="1"/>
            <a:r>
              <a:rPr lang="fa-IR" sz="2000" b="1" dirty="0">
                <a:cs typeface="B Badr" panose="00000400000000000000" pitchFamily="2" charset="-78"/>
              </a:rPr>
              <a:t>3-حرف ما قبل آخر را مفتوح می کنیم(اگر </a:t>
            </a:r>
            <a:r>
              <a:rPr lang="fa-IR" b="1" dirty="0">
                <a:cs typeface="B Badr" panose="00000400000000000000" pitchFamily="2" charset="-78"/>
              </a:rPr>
              <a:t>مفتوح نباشد) </a:t>
            </a:r>
            <a:r>
              <a:rPr lang="fa-IR" sz="2000" dirty="0">
                <a:cs typeface="B Badr" panose="00000400000000000000" pitchFamily="2" charset="-78"/>
              </a:rPr>
              <a:t/>
            </a:r>
            <a:br>
              <a:rPr lang="fa-IR" sz="2000" dirty="0">
                <a:cs typeface="B Badr" panose="00000400000000000000" pitchFamily="2" charset="-78"/>
              </a:rPr>
            </a:br>
            <a:r>
              <a:rPr lang="fa-IR" sz="2000" dirty="0">
                <a:cs typeface="B Badr" panose="00000400000000000000" pitchFamily="2" charset="-78"/>
              </a:rPr>
              <a:t/>
            </a:r>
            <a:br>
              <a:rPr lang="fa-IR" sz="2000" dirty="0">
                <a:cs typeface="B Badr" panose="00000400000000000000" pitchFamily="2" charset="-78"/>
              </a:rPr>
            </a:br>
            <a:endParaRPr lang="fa-IR" sz="2000" dirty="0">
              <a:cs typeface="B Badr" panose="00000400000000000000" pitchFamily="2" charset="-78"/>
            </a:endParaRPr>
          </a:p>
        </p:txBody>
      </p:sp>
      <p:sp>
        <p:nvSpPr>
          <p:cNvPr id="114" name="Rounded Rectangle 113"/>
          <p:cNvSpPr/>
          <p:nvPr/>
        </p:nvSpPr>
        <p:spPr>
          <a:xfrm>
            <a:off x="433619" y="3200744"/>
            <a:ext cx="2104630" cy="1978537"/>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a:solidFill>
                  <a:schemeClr val="accent5">
                    <a:lumMod val="50000"/>
                  </a:schemeClr>
                </a:solidFill>
                <a:cs typeface="B Badr" panose="00000400000000000000" pitchFamily="2" charset="-78"/>
              </a:rPr>
              <a:t>مانند</a:t>
            </a:r>
            <a:r>
              <a:rPr lang="fa-IR" sz="2800" dirty="0" smtClean="0">
                <a:solidFill>
                  <a:schemeClr val="accent5">
                    <a:lumMod val="50000"/>
                  </a:schemeClr>
                </a:solidFill>
                <a:cs typeface="B Badr" panose="00000400000000000000" pitchFamily="2" charset="-78"/>
              </a:rPr>
              <a:t>:</a:t>
            </a:r>
          </a:p>
          <a:p>
            <a:pPr algn="r" rtl="1"/>
            <a:r>
              <a:rPr lang="fa-IR" sz="2800" dirty="0" smtClean="0">
                <a:solidFill>
                  <a:schemeClr val="accent5">
                    <a:lumMod val="50000"/>
                  </a:schemeClr>
                </a:solidFill>
                <a:cs typeface="B Badr" panose="00000400000000000000" pitchFamily="2" charset="-78"/>
              </a:rPr>
              <a:t> </a:t>
            </a:r>
            <a:r>
              <a:rPr lang="fa-IR" sz="2800" dirty="0">
                <a:solidFill>
                  <a:srgbClr val="0070C0"/>
                </a:solidFill>
                <a:cs typeface="B Badr" panose="00000400000000000000" pitchFamily="2" charset="-78"/>
              </a:rPr>
              <a:t>أُكرِمَ -يُكرَمُ </a:t>
            </a:r>
            <a:r>
              <a:rPr lang="fa-IR" sz="2800" dirty="0">
                <a:solidFill>
                  <a:srgbClr val="C00000"/>
                </a:solidFill>
                <a:cs typeface="B Badr" panose="00000400000000000000" pitchFamily="2" charset="-78"/>
              </a:rPr>
              <a:t>= </a:t>
            </a:r>
            <a:r>
              <a:rPr lang="fa-IR" sz="3200" b="1" dirty="0" smtClean="0">
                <a:solidFill>
                  <a:srgbClr val="C00000"/>
                </a:solidFill>
                <a:cs typeface="B Badr" panose="00000400000000000000" pitchFamily="2" charset="-78"/>
              </a:rPr>
              <a:t>مُكرَمٌ</a:t>
            </a:r>
            <a:r>
              <a:rPr lang="fa-IR" sz="3200" dirty="0" smtClean="0">
                <a:solidFill>
                  <a:srgbClr val="C00000"/>
                </a:solidFill>
                <a:cs typeface="B Badr" panose="00000400000000000000" pitchFamily="2" charset="-78"/>
              </a:rPr>
              <a:t>  </a:t>
            </a:r>
            <a:r>
              <a:rPr lang="fa-IR" sz="2000" dirty="0" smtClean="0">
                <a:solidFill>
                  <a:schemeClr val="accent5">
                    <a:lumMod val="50000"/>
                  </a:schemeClr>
                </a:solidFill>
                <a:cs typeface="B Badr" panose="00000400000000000000" pitchFamily="2" charset="-78"/>
              </a:rPr>
              <a:t>(</a:t>
            </a:r>
            <a:r>
              <a:rPr lang="fa-IR" sz="2000" dirty="0">
                <a:solidFill>
                  <a:schemeClr val="accent5">
                    <a:lumMod val="50000"/>
                  </a:schemeClr>
                </a:solidFill>
                <a:cs typeface="B Badr" panose="00000400000000000000" pitchFamily="2" charset="-78"/>
              </a:rPr>
              <a:t>باب إفعال) </a:t>
            </a:r>
          </a:p>
        </p:txBody>
      </p:sp>
      <p:sp>
        <p:nvSpPr>
          <p:cNvPr id="130" name="Rounded Rectangle 129"/>
          <p:cNvSpPr/>
          <p:nvPr/>
        </p:nvSpPr>
        <p:spPr>
          <a:xfrm>
            <a:off x="5565228" y="6137233"/>
            <a:ext cx="4144813" cy="6251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dirty="0">
                <a:solidFill>
                  <a:srgbClr val="002060"/>
                </a:solidFill>
                <a:cs typeface="B Badr" panose="00000400000000000000" pitchFamily="2" charset="-78"/>
              </a:rPr>
              <a:t>.مانند: مُک</a:t>
            </a:r>
            <a:r>
              <a:rPr lang="fa-IR" sz="2400" dirty="0">
                <a:solidFill>
                  <a:srgbClr val="C00000"/>
                </a:solidFill>
                <a:cs typeface="B Badr" panose="00000400000000000000" pitchFamily="2" charset="-78"/>
              </a:rPr>
              <a:t>رَ</a:t>
            </a:r>
            <a:r>
              <a:rPr lang="fa-IR" sz="2400" dirty="0">
                <a:solidFill>
                  <a:srgbClr val="002060"/>
                </a:solidFill>
                <a:cs typeface="B Badr" panose="00000400000000000000" pitchFamily="2" charset="-78"/>
              </a:rPr>
              <a:t>مٌ-</a:t>
            </a:r>
            <a:r>
              <a:rPr lang="fa-IR" sz="2400" dirty="0">
                <a:solidFill>
                  <a:schemeClr val="bg1"/>
                </a:solidFill>
                <a:cs typeface="B Badr" panose="00000400000000000000" pitchFamily="2" charset="-78"/>
              </a:rPr>
              <a:t> </a:t>
            </a:r>
            <a:r>
              <a:rPr lang="fa-IR" sz="2400" dirty="0" smtClean="0">
                <a:solidFill>
                  <a:srgbClr val="002060"/>
                </a:solidFill>
                <a:cs typeface="B Badr" panose="00000400000000000000" pitchFamily="2" charset="-78"/>
              </a:rPr>
              <a:t>مُستَف</a:t>
            </a:r>
            <a:r>
              <a:rPr lang="fa-IR" sz="2400" dirty="0" smtClean="0">
                <a:solidFill>
                  <a:srgbClr val="C00000"/>
                </a:solidFill>
                <a:cs typeface="B Badr" panose="00000400000000000000" pitchFamily="2" charset="-78"/>
              </a:rPr>
              <a:t>عَ</a:t>
            </a:r>
            <a:r>
              <a:rPr lang="fa-IR" sz="2400" dirty="0" smtClean="0">
                <a:solidFill>
                  <a:srgbClr val="002060"/>
                </a:solidFill>
                <a:cs typeface="B Badr" panose="00000400000000000000" pitchFamily="2" charset="-78"/>
              </a:rPr>
              <a:t>لٌ</a:t>
            </a:r>
            <a:r>
              <a:rPr lang="fa-IR" sz="2400" dirty="0" smtClean="0">
                <a:solidFill>
                  <a:schemeClr val="bg1"/>
                </a:solidFill>
                <a:cs typeface="B Badr" panose="00000400000000000000" pitchFamily="2" charset="-78"/>
              </a:rPr>
              <a:t> </a:t>
            </a:r>
            <a:r>
              <a:rPr lang="fa-IR" sz="2400" dirty="0">
                <a:solidFill>
                  <a:srgbClr val="002060"/>
                </a:solidFill>
                <a:cs typeface="B Badr" panose="00000400000000000000" pitchFamily="2" charset="-78"/>
              </a:rPr>
              <a:t>–مُدَح</a:t>
            </a:r>
            <a:r>
              <a:rPr lang="fa-IR" sz="2400" dirty="0">
                <a:solidFill>
                  <a:srgbClr val="C00000"/>
                </a:solidFill>
                <a:cs typeface="B Badr" panose="00000400000000000000" pitchFamily="2" charset="-78"/>
              </a:rPr>
              <a:t>رَ</a:t>
            </a:r>
            <a:r>
              <a:rPr lang="fa-IR" sz="2400" dirty="0">
                <a:solidFill>
                  <a:srgbClr val="002060"/>
                </a:solidFill>
                <a:cs typeface="B Badr" panose="00000400000000000000" pitchFamily="2" charset="-78"/>
              </a:rPr>
              <a:t>جٌ-مُتَدَح</a:t>
            </a:r>
            <a:r>
              <a:rPr lang="fa-IR" sz="2400" dirty="0">
                <a:solidFill>
                  <a:srgbClr val="C00000"/>
                </a:solidFill>
                <a:cs typeface="B Badr" panose="00000400000000000000" pitchFamily="2" charset="-78"/>
              </a:rPr>
              <a:t>رَ</a:t>
            </a:r>
            <a:r>
              <a:rPr lang="fa-IR" sz="2400" dirty="0">
                <a:solidFill>
                  <a:srgbClr val="002060"/>
                </a:solidFill>
                <a:cs typeface="B Badr" panose="00000400000000000000" pitchFamily="2" charset="-78"/>
              </a:rPr>
              <a:t>جٌ</a:t>
            </a:r>
          </a:p>
        </p:txBody>
      </p:sp>
      <p:cxnSp>
        <p:nvCxnSpPr>
          <p:cNvPr id="132" name="Elbow Connector 131"/>
          <p:cNvCxnSpPr>
            <a:stCxn id="73" idx="2"/>
          </p:cNvCxnSpPr>
          <p:nvPr/>
        </p:nvCxnSpPr>
        <p:spPr>
          <a:xfrm rot="16200000" flipH="1">
            <a:off x="10195260" y="4720500"/>
            <a:ext cx="2590054" cy="251014"/>
          </a:xfrm>
          <a:prstGeom prst="bentConnector3">
            <a:avLst>
              <a:gd name="adj1" fmla="val 10435"/>
            </a:avLst>
          </a:prstGeom>
          <a:ln w="57150">
            <a:solidFill>
              <a:srgbClr val="0070C0"/>
            </a:solidFill>
            <a:tailEnd type="arrow"/>
          </a:ln>
        </p:spPr>
        <p:style>
          <a:lnRef idx="1">
            <a:schemeClr val="accent2"/>
          </a:lnRef>
          <a:fillRef idx="0">
            <a:schemeClr val="accent2"/>
          </a:fillRef>
          <a:effectRef idx="0">
            <a:schemeClr val="accent2"/>
          </a:effectRef>
          <a:fontRef idx="minor">
            <a:schemeClr val="tx1"/>
          </a:fontRef>
        </p:style>
      </p:cxnSp>
      <p:sp>
        <p:nvSpPr>
          <p:cNvPr id="138" name="Rounded Rectangle 137"/>
          <p:cNvSpPr/>
          <p:nvPr/>
        </p:nvSpPr>
        <p:spPr>
          <a:xfrm>
            <a:off x="433619" y="477723"/>
            <a:ext cx="7993554" cy="1288908"/>
          </a:xfrm>
          <a:prstGeom prst="roundRect">
            <a:avLst/>
          </a:prstGeom>
          <a:gradFill flip="none" rotWithShape="1">
            <a:gsLst>
              <a:gs pos="33000">
                <a:schemeClr val="accent1">
                  <a:lumMod val="5000"/>
                  <a:lumOff val="95000"/>
                </a:schemeClr>
              </a:gs>
              <a:gs pos="93000">
                <a:srgbClr val="FFC000"/>
              </a:gs>
            </a:gsLst>
            <a:lin ang="5400000" scaled="1"/>
            <a:tileRect/>
          </a:gradFill>
          <a:ln>
            <a:noFill/>
          </a:ln>
        </p:spPr>
        <p:style>
          <a:lnRef idx="2">
            <a:schemeClr val="accent4"/>
          </a:lnRef>
          <a:fillRef idx="1">
            <a:schemeClr val="lt1"/>
          </a:fillRef>
          <a:effectRef idx="0">
            <a:schemeClr val="accent4"/>
          </a:effectRef>
          <a:fontRef idx="minor">
            <a:schemeClr val="dk1"/>
          </a:fontRef>
        </p:style>
        <p:txBody>
          <a:bodyPr rtlCol="1" anchor="ctr"/>
          <a:lstStyle/>
          <a:p>
            <a:pPr lvl="0" algn="justLow" rtl="1"/>
            <a:r>
              <a:rPr lang="fa-IR" sz="2400" b="1" dirty="0">
                <a:solidFill>
                  <a:prstClr val="black"/>
                </a:solidFill>
                <a:cs typeface="B Badr" panose="00000400000000000000" pitchFamily="2" charset="-78"/>
              </a:rPr>
              <a:t>اسمي است كه دلالت دارد بر كسي يا چيزي كه كار بر روي آن واقع شده است. و اين وقوعِ كار هم حدوثي(اتّفاقي) است نه به صورت ثبوتي(پيوسته) . مانند: مَضرُوب</a:t>
            </a:r>
            <a:r>
              <a:rPr lang="fa-IR" sz="2400" dirty="0">
                <a:solidFill>
                  <a:prstClr val="black"/>
                </a:solidFill>
                <a:cs typeface="B Badr" panose="00000400000000000000" pitchFamily="2" charset="-78"/>
              </a:rPr>
              <a:t> </a:t>
            </a:r>
          </a:p>
        </p:txBody>
      </p:sp>
      <p:sp>
        <p:nvSpPr>
          <p:cNvPr id="147" name="Rounded Rectangle 146"/>
          <p:cNvSpPr/>
          <p:nvPr/>
        </p:nvSpPr>
        <p:spPr>
          <a:xfrm>
            <a:off x="10892244" y="4177824"/>
            <a:ext cx="472536" cy="1440000"/>
          </a:xfrm>
          <a:prstGeom prst="roundRect">
            <a:avLst/>
          </a:prstGeom>
          <a:solidFill>
            <a:srgbClr val="F5ED83"/>
          </a:solidFill>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dirty="0">
                <a:solidFill>
                  <a:srgbClr val="002060"/>
                </a:solidFill>
                <a:cs typeface="B Titr" panose="00000700000000000000" pitchFamily="2" charset="-78"/>
              </a:rPr>
              <a:t>از ثلاثی مجرد</a:t>
            </a:r>
          </a:p>
        </p:txBody>
      </p:sp>
      <p:cxnSp>
        <p:nvCxnSpPr>
          <p:cNvPr id="149" name="Straight Arrow Connector 148"/>
          <p:cNvCxnSpPr/>
          <p:nvPr/>
        </p:nvCxnSpPr>
        <p:spPr>
          <a:xfrm>
            <a:off x="11004331" y="3550980"/>
            <a:ext cx="0" cy="626844"/>
          </a:xfrm>
          <a:prstGeom prst="straightConnector1">
            <a:avLst/>
          </a:prstGeom>
          <a:ln w="57150">
            <a:solidFill>
              <a:srgbClr val="0070C0"/>
            </a:solidFill>
            <a:tailEnd type="arrow"/>
          </a:ln>
        </p:spPr>
        <p:style>
          <a:lnRef idx="1">
            <a:schemeClr val="accent5"/>
          </a:lnRef>
          <a:fillRef idx="0">
            <a:schemeClr val="accent5"/>
          </a:fillRef>
          <a:effectRef idx="0">
            <a:schemeClr val="accent5"/>
          </a:effectRef>
          <a:fontRef idx="minor">
            <a:schemeClr val="tx1"/>
          </a:fontRef>
        </p:style>
      </p:cxnSp>
      <p:sp>
        <p:nvSpPr>
          <p:cNvPr id="150" name="Rounded Rectangle 149"/>
          <p:cNvSpPr/>
          <p:nvPr/>
        </p:nvSpPr>
        <p:spPr>
          <a:xfrm>
            <a:off x="10386322" y="6144750"/>
            <a:ext cx="1758236" cy="540000"/>
          </a:xfrm>
          <a:prstGeom prst="roundRect">
            <a:avLst/>
          </a:prstGeom>
          <a:solidFill>
            <a:srgbClr val="F5ED8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از غیر ثلاثی مجرد</a:t>
            </a:r>
          </a:p>
        </p:txBody>
      </p:sp>
      <p:cxnSp>
        <p:nvCxnSpPr>
          <p:cNvPr id="154" name="Straight Arrow Connector 153"/>
          <p:cNvCxnSpPr>
            <a:stCxn id="150" idx="1"/>
          </p:cNvCxnSpPr>
          <p:nvPr/>
        </p:nvCxnSpPr>
        <p:spPr>
          <a:xfrm flipH="1">
            <a:off x="9692609" y="6414750"/>
            <a:ext cx="693713" cy="0"/>
          </a:xfrm>
          <a:prstGeom prst="straightConnector1">
            <a:avLst/>
          </a:prstGeom>
          <a:ln w="57150">
            <a:solidFill>
              <a:srgbClr val="0070C0"/>
            </a:solidFill>
            <a:tailEnd type="arrow"/>
          </a:ln>
        </p:spPr>
        <p:style>
          <a:lnRef idx="1">
            <a:schemeClr val="accent5"/>
          </a:lnRef>
          <a:fillRef idx="0">
            <a:schemeClr val="accent5"/>
          </a:fillRef>
          <a:effectRef idx="0">
            <a:schemeClr val="accent5"/>
          </a:effectRef>
          <a:fontRef idx="minor">
            <a:schemeClr val="tx1"/>
          </a:fontRef>
        </p:style>
      </p:cxnSp>
      <p:sp>
        <p:nvSpPr>
          <p:cNvPr id="35"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59560543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circle(out)">
                                      <p:cBhvr>
                                        <p:cTn id="17" dur="25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8"/>
                                        </p:tgtEl>
                                        <p:attrNameLst>
                                          <p:attrName>style.visibility</p:attrName>
                                        </p:attrNameLst>
                                      </p:cBhvr>
                                      <p:to>
                                        <p:strVal val="visible"/>
                                      </p:to>
                                    </p:set>
                                    <p:anim calcmode="lin" valueType="num">
                                      <p:cBhvr>
                                        <p:cTn id="22" dur="500" fill="hold"/>
                                        <p:tgtEl>
                                          <p:spTgt spid="138"/>
                                        </p:tgtEl>
                                        <p:attrNameLst>
                                          <p:attrName>ppt_w</p:attrName>
                                        </p:attrNameLst>
                                      </p:cBhvr>
                                      <p:tavLst>
                                        <p:tav tm="0">
                                          <p:val>
                                            <p:fltVal val="0"/>
                                          </p:val>
                                        </p:tav>
                                        <p:tav tm="100000">
                                          <p:val>
                                            <p:strVal val="#ppt_w"/>
                                          </p:val>
                                        </p:tav>
                                      </p:tavLst>
                                    </p:anim>
                                    <p:anim calcmode="lin" valueType="num">
                                      <p:cBhvr>
                                        <p:cTn id="23" dur="500" fill="hold"/>
                                        <p:tgtEl>
                                          <p:spTgt spid="138"/>
                                        </p:tgtEl>
                                        <p:attrNameLst>
                                          <p:attrName>ppt_h</p:attrName>
                                        </p:attrNameLst>
                                      </p:cBhvr>
                                      <p:tavLst>
                                        <p:tav tm="0">
                                          <p:val>
                                            <p:fltVal val="0"/>
                                          </p:val>
                                        </p:tav>
                                        <p:tav tm="100000">
                                          <p:val>
                                            <p:strVal val="#ppt_h"/>
                                          </p:val>
                                        </p:tav>
                                      </p:tavLst>
                                    </p:anim>
                                    <p:animEffect transition="in" filter="fade">
                                      <p:cBhvr>
                                        <p:cTn id="24" dur="500"/>
                                        <p:tgtEl>
                                          <p:spTgt spid="1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grpId="0" nodeType="click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circle(out)">
                                      <p:cBhvr>
                                        <p:cTn id="34" dur="500"/>
                                        <p:tgtEl>
                                          <p:spTgt spid="8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barn(inVertical)">
                                      <p:cBhvr>
                                        <p:cTn id="39" dur="500"/>
                                        <p:tgtEl>
                                          <p:spTgt spid="9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wipe(left)">
                                      <p:cBhvr>
                                        <p:cTn id="44" dur="500"/>
                                        <p:tgtEl>
                                          <p:spTgt spid="9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barn(inVertical)">
                                      <p:cBhvr>
                                        <p:cTn id="49" dur="500"/>
                                        <p:tgtEl>
                                          <p:spTgt spid="9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95"/>
                                        </p:tgtEl>
                                        <p:attrNameLst>
                                          <p:attrName>style.visibility</p:attrName>
                                        </p:attrNameLst>
                                      </p:cBhvr>
                                      <p:to>
                                        <p:strVal val="visible"/>
                                      </p:to>
                                    </p:set>
                                    <p:animEffect transition="in" filter="wipe(up)">
                                      <p:cBhvr>
                                        <p:cTn id="54" dur="500"/>
                                        <p:tgtEl>
                                          <p:spTgt spid="9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right)">
                                      <p:cBhvr>
                                        <p:cTn id="59" dur="500"/>
                                        <p:tgtEl>
                                          <p:spTgt spid="104"/>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06"/>
                                        </p:tgtEl>
                                        <p:attrNameLst>
                                          <p:attrName>style.visibility</p:attrName>
                                        </p:attrNameLst>
                                      </p:cBhvr>
                                      <p:to>
                                        <p:strVal val="visible"/>
                                      </p:to>
                                    </p:set>
                                    <p:anim calcmode="lin" valueType="num">
                                      <p:cBhvr>
                                        <p:cTn id="71" dur="500" fill="hold"/>
                                        <p:tgtEl>
                                          <p:spTgt spid="106"/>
                                        </p:tgtEl>
                                        <p:attrNameLst>
                                          <p:attrName>ppt_w</p:attrName>
                                        </p:attrNameLst>
                                      </p:cBhvr>
                                      <p:tavLst>
                                        <p:tav tm="0">
                                          <p:val>
                                            <p:fltVal val="0"/>
                                          </p:val>
                                        </p:tav>
                                        <p:tav tm="100000">
                                          <p:val>
                                            <p:strVal val="#ppt_w"/>
                                          </p:val>
                                        </p:tav>
                                      </p:tavLst>
                                    </p:anim>
                                    <p:anim calcmode="lin" valueType="num">
                                      <p:cBhvr>
                                        <p:cTn id="72" dur="500" fill="hold"/>
                                        <p:tgtEl>
                                          <p:spTgt spid="106"/>
                                        </p:tgtEl>
                                        <p:attrNameLst>
                                          <p:attrName>ppt_h</p:attrName>
                                        </p:attrNameLst>
                                      </p:cBhvr>
                                      <p:tavLst>
                                        <p:tav tm="0">
                                          <p:val>
                                            <p:fltVal val="0"/>
                                          </p:val>
                                        </p:tav>
                                        <p:tav tm="100000">
                                          <p:val>
                                            <p:strVal val="#ppt_h"/>
                                          </p:val>
                                        </p:tav>
                                      </p:tavLst>
                                    </p:anim>
                                    <p:animEffect transition="in" filter="fade">
                                      <p:cBhvr>
                                        <p:cTn id="73" dur="500"/>
                                        <p:tgtEl>
                                          <p:spTgt spid="106"/>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107"/>
                                        </p:tgtEl>
                                        <p:attrNameLst>
                                          <p:attrName>style.visibility</p:attrName>
                                        </p:attrNameLst>
                                      </p:cBhvr>
                                      <p:to>
                                        <p:strVal val="visible"/>
                                      </p:to>
                                    </p:set>
                                    <p:anim calcmode="lin" valueType="num">
                                      <p:cBhvr>
                                        <p:cTn id="78" dur="500" fill="hold"/>
                                        <p:tgtEl>
                                          <p:spTgt spid="107"/>
                                        </p:tgtEl>
                                        <p:attrNameLst>
                                          <p:attrName>ppt_w</p:attrName>
                                        </p:attrNameLst>
                                      </p:cBhvr>
                                      <p:tavLst>
                                        <p:tav tm="0">
                                          <p:val>
                                            <p:fltVal val="0"/>
                                          </p:val>
                                        </p:tav>
                                        <p:tav tm="100000">
                                          <p:val>
                                            <p:strVal val="#ppt_w"/>
                                          </p:val>
                                        </p:tav>
                                      </p:tavLst>
                                    </p:anim>
                                    <p:anim calcmode="lin" valueType="num">
                                      <p:cBhvr>
                                        <p:cTn id="79" dur="500" fill="hold"/>
                                        <p:tgtEl>
                                          <p:spTgt spid="107"/>
                                        </p:tgtEl>
                                        <p:attrNameLst>
                                          <p:attrName>ppt_h</p:attrName>
                                        </p:attrNameLst>
                                      </p:cBhvr>
                                      <p:tavLst>
                                        <p:tav tm="0">
                                          <p:val>
                                            <p:fltVal val="0"/>
                                          </p:val>
                                        </p:tav>
                                        <p:tav tm="100000">
                                          <p:val>
                                            <p:strVal val="#ppt_h"/>
                                          </p:val>
                                        </p:tav>
                                      </p:tavLst>
                                    </p:anim>
                                    <p:animEffect transition="in" filter="fade">
                                      <p:cBhvr>
                                        <p:cTn id="80" dur="500"/>
                                        <p:tgtEl>
                                          <p:spTgt spid="107"/>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6" fill="hold" grpId="0" nodeType="clickEffect">
                                  <p:stCondLst>
                                    <p:cond delay="0"/>
                                  </p:stCondLst>
                                  <p:childTnLst>
                                    <p:set>
                                      <p:cBhvr>
                                        <p:cTn id="84" dur="1" fill="hold">
                                          <p:stCondLst>
                                            <p:cond delay="0"/>
                                          </p:stCondLst>
                                        </p:cTn>
                                        <p:tgtEl>
                                          <p:spTgt spid="114"/>
                                        </p:tgtEl>
                                        <p:attrNameLst>
                                          <p:attrName>style.visibility</p:attrName>
                                        </p:attrNameLst>
                                      </p:cBhvr>
                                      <p:to>
                                        <p:strVal val="visible"/>
                                      </p:to>
                                    </p:set>
                                    <p:animEffect transition="in" filter="barn(inHorizontal)">
                                      <p:cBhvr>
                                        <p:cTn id="85" dur="500"/>
                                        <p:tgtEl>
                                          <p:spTgt spid="114"/>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42" fill="hold" grpId="0" nodeType="click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barn(outHorizontal)">
                                      <p:cBhvr>
                                        <p:cTn id="90" dur="500"/>
                                        <p:tgtEl>
                                          <p:spTgt spid="7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149"/>
                                        </p:tgtEl>
                                        <p:attrNameLst>
                                          <p:attrName>style.visibility</p:attrName>
                                        </p:attrNameLst>
                                      </p:cBhvr>
                                      <p:to>
                                        <p:strVal val="visible"/>
                                      </p:to>
                                    </p:set>
                                    <p:animEffect transition="in" filter="wipe(up)">
                                      <p:cBhvr>
                                        <p:cTn id="95" dur="500"/>
                                        <p:tgtEl>
                                          <p:spTgt spid="149"/>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42" fill="hold" grpId="0" nodeType="clickEffect">
                                  <p:stCondLst>
                                    <p:cond delay="0"/>
                                  </p:stCondLst>
                                  <p:childTnLst>
                                    <p:set>
                                      <p:cBhvr>
                                        <p:cTn id="99" dur="1" fill="hold">
                                          <p:stCondLst>
                                            <p:cond delay="0"/>
                                          </p:stCondLst>
                                        </p:cTn>
                                        <p:tgtEl>
                                          <p:spTgt spid="147"/>
                                        </p:tgtEl>
                                        <p:attrNameLst>
                                          <p:attrName>style.visibility</p:attrName>
                                        </p:attrNameLst>
                                      </p:cBhvr>
                                      <p:to>
                                        <p:strVal val="visible"/>
                                      </p:to>
                                    </p:set>
                                    <p:animEffect transition="in" filter="barn(outHorizontal)">
                                      <p:cBhvr>
                                        <p:cTn id="100" dur="500"/>
                                        <p:tgtEl>
                                          <p:spTgt spid="14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animEffect transition="in" filter="wipe(right)">
                                      <p:cBhvr>
                                        <p:cTn id="105" dur="500"/>
                                        <p:tgtEl>
                                          <p:spTgt spid="71"/>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74"/>
                                        </p:tgtEl>
                                        <p:attrNameLst>
                                          <p:attrName>style.visibility</p:attrName>
                                        </p:attrNameLst>
                                      </p:cBhvr>
                                      <p:to>
                                        <p:strVal val="visible"/>
                                      </p:to>
                                    </p:set>
                                    <p:anim calcmode="lin" valueType="num">
                                      <p:cBhvr>
                                        <p:cTn id="110" dur="500" fill="hold"/>
                                        <p:tgtEl>
                                          <p:spTgt spid="74"/>
                                        </p:tgtEl>
                                        <p:attrNameLst>
                                          <p:attrName>ppt_w</p:attrName>
                                        </p:attrNameLst>
                                      </p:cBhvr>
                                      <p:tavLst>
                                        <p:tav tm="0">
                                          <p:val>
                                            <p:fltVal val="0"/>
                                          </p:val>
                                        </p:tav>
                                        <p:tav tm="100000">
                                          <p:val>
                                            <p:strVal val="#ppt_w"/>
                                          </p:val>
                                        </p:tav>
                                      </p:tavLst>
                                    </p:anim>
                                    <p:anim calcmode="lin" valueType="num">
                                      <p:cBhvr>
                                        <p:cTn id="111" dur="500" fill="hold"/>
                                        <p:tgtEl>
                                          <p:spTgt spid="74"/>
                                        </p:tgtEl>
                                        <p:attrNameLst>
                                          <p:attrName>ppt_h</p:attrName>
                                        </p:attrNameLst>
                                      </p:cBhvr>
                                      <p:tavLst>
                                        <p:tav tm="0">
                                          <p:val>
                                            <p:fltVal val="0"/>
                                          </p:val>
                                        </p:tav>
                                        <p:tav tm="100000">
                                          <p:val>
                                            <p:strVal val="#ppt_h"/>
                                          </p:val>
                                        </p:tav>
                                      </p:tavLst>
                                    </p:anim>
                                    <p:animEffect transition="in" filter="fade">
                                      <p:cBhvr>
                                        <p:cTn id="112" dur="500"/>
                                        <p:tgtEl>
                                          <p:spTgt spid="74"/>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 calcmode="lin" valueType="num">
                                      <p:cBhvr>
                                        <p:cTn id="115" dur="500" fill="hold"/>
                                        <p:tgtEl>
                                          <p:spTgt spid="75"/>
                                        </p:tgtEl>
                                        <p:attrNameLst>
                                          <p:attrName>ppt_w</p:attrName>
                                        </p:attrNameLst>
                                      </p:cBhvr>
                                      <p:tavLst>
                                        <p:tav tm="0">
                                          <p:val>
                                            <p:fltVal val="0"/>
                                          </p:val>
                                        </p:tav>
                                        <p:tav tm="100000">
                                          <p:val>
                                            <p:strVal val="#ppt_w"/>
                                          </p:val>
                                        </p:tav>
                                      </p:tavLst>
                                    </p:anim>
                                    <p:anim calcmode="lin" valueType="num">
                                      <p:cBhvr>
                                        <p:cTn id="116" dur="500" fill="hold"/>
                                        <p:tgtEl>
                                          <p:spTgt spid="75"/>
                                        </p:tgtEl>
                                        <p:attrNameLst>
                                          <p:attrName>ppt_h</p:attrName>
                                        </p:attrNameLst>
                                      </p:cBhvr>
                                      <p:tavLst>
                                        <p:tav tm="0">
                                          <p:val>
                                            <p:fltVal val="0"/>
                                          </p:val>
                                        </p:tav>
                                        <p:tav tm="100000">
                                          <p:val>
                                            <p:strVal val="#ppt_h"/>
                                          </p:val>
                                        </p:tav>
                                      </p:tavLst>
                                    </p:anim>
                                    <p:animEffect transition="in" filter="fade">
                                      <p:cBhvr>
                                        <p:cTn id="117" dur="500"/>
                                        <p:tgtEl>
                                          <p:spTgt spid="75"/>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p:cTn id="120" dur="500" fill="hold"/>
                                        <p:tgtEl>
                                          <p:spTgt spid="76"/>
                                        </p:tgtEl>
                                        <p:attrNameLst>
                                          <p:attrName>ppt_w</p:attrName>
                                        </p:attrNameLst>
                                      </p:cBhvr>
                                      <p:tavLst>
                                        <p:tav tm="0">
                                          <p:val>
                                            <p:fltVal val="0"/>
                                          </p:val>
                                        </p:tav>
                                        <p:tav tm="100000">
                                          <p:val>
                                            <p:strVal val="#ppt_w"/>
                                          </p:val>
                                        </p:tav>
                                      </p:tavLst>
                                    </p:anim>
                                    <p:anim calcmode="lin" valueType="num">
                                      <p:cBhvr>
                                        <p:cTn id="121" dur="500" fill="hold"/>
                                        <p:tgtEl>
                                          <p:spTgt spid="76"/>
                                        </p:tgtEl>
                                        <p:attrNameLst>
                                          <p:attrName>ppt_h</p:attrName>
                                        </p:attrNameLst>
                                      </p:cBhvr>
                                      <p:tavLst>
                                        <p:tav tm="0">
                                          <p:val>
                                            <p:fltVal val="0"/>
                                          </p:val>
                                        </p:tav>
                                        <p:tav tm="100000">
                                          <p:val>
                                            <p:strVal val="#ppt_h"/>
                                          </p:val>
                                        </p:tav>
                                      </p:tavLst>
                                    </p:anim>
                                    <p:animEffect transition="in" filter="fade">
                                      <p:cBhvr>
                                        <p:cTn id="122" dur="500"/>
                                        <p:tgtEl>
                                          <p:spTgt spid="76"/>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78"/>
                                        </p:tgtEl>
                                        <p:attrNameLst>
                                          <p:attrName>style.visibility</p:attrName>
                                        </p:attrNameLst>
                                      </p:cBhvr>
                                      <p:to>
                                        <p:strVal val="visible"/>
                                      </p:to>
                                    </p:set>
                                    <p:anim calcmode="lin" valueType="num">
                                      <p:cBhvr>
                                        <p:cTn id="125" dur="500" fill="hold"/>
                                        <p:tgtEl>
                                          <p:spTgt spid="78"/>
                                        </p:tgtEl>
                                        <p:attrNameLst>
                                          <p:attrName>ppt_w</p:attrName>
                                        </p:attrNameLst>
                                      </p:cBhvr>
                                      <p:tavLst>
                                        <p:tav tm="0">
                                          <p:val>
                                            <p:fltVal val="0"/>
                                          </p:val>
                                        </p:tav>
                                        <p:tav tm="100000">
                                          <p:val>
                                            <p:strVal val="#ppt_w"/>
                                          </p:val>
                                        </p:tav>
                                      </p:tavLst>
                                    </p:anim>
                                    <p:anim calcmode="lin" valueType="num">
                                      <p:cBhvr>
                                        <p:cTn id="126" dur="500" fill="hold"/>
                                        <p:tgtEl>
                                          <p:spTgt spid="78"/>
                                        </p:tgtEl>
                                        <p:attrNameLst>
                                          <p:attrName>ppt_h</p:attrName>
                                        </p:attrNameLst>
                                      </p:cBhvr>
                                      <p:tavLst>
                                        <p:tav tm="0">
                                          <p:val>
                                            <p:fltVal val="0"/>
                                          </p:val>
                                        </p:tav>
                                        <p:tav tm="100000">
                                          <p:val>
                                            <p:strVal val="#ppt_h"/>
                                          </p:val>
                                        </p:tav>
                                      </p:tavLst>
                                    </p:anim>
                                    <p:animEffect transition="in" filter="fade">
                                      <p:cBhvr>
                                        <p:cTn id="127" dur="500"/>
                                        <p:tgtEl>
                                          <p:spTgt spid="78"/>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79"/>
                                        </p:tgtEl>
                                        <p:attrNameLst>
                                          <p:attrName>style.visibility</p:attrName>
                                        </p:attrNameLst>
                                      </p:cBhvr>
                                      <p:to>
                                        <p:strVal val="visible"/>
                                      </p:to>
                                    </p:set>
                                    <p:anim calcmode="lin" valueType="num">
                                      <p:cBhvr>
                                        <p:cTn id="130" dur="500" fill="hold"/>
                                        <p:tgtEl>
                                          <p:spTgt spid="79"/>
                                        </p:tgtEl>
                                        <p:attrNameLst>
                                          <p:attrName>ppt_w</p:attrName>
                                        </p:attrNameLst>
                                      </p:cBhvr>
                                      <p:tavLst>
                                        <p:tav tm="0">
                                          <p:val>
                                            <p:fltVal val="0"/>
                                          </p:val>
                                        </p:tav>
                                        <p:tav tm="100000">
                                          <p:val>
                                            <p:strVal val="#ppt_w"/>
                                          </p:val>
                                        </p:tav>
                                      </p:tavLst>
                                    </p:anim>
                                    <p:anim calcmode="lin" valueType="num">
                                      <p:cBhvr>
                                        <p:cTn id="131" dur="500" fill="hold"/>
                                        <p:tgtEl>
                                          <p:spTgt spid="79"/>
                                        </p:tgtEl>
                                        <p:attrNameLst>
                                          <p:attrName>ppt_h</p:attrName>
                                        </p:attrNameLst>
                                      </p:cBhvr>
                                      <p:tavLst>
                                        <p:tav tm="0">
                                          <p:val>
                                            <p:fltVal val="0"/>
                                          </p:val>
                                        </p:tav>
                                        <p:tav tm="100000">
                                          <p:val>
                                            <p:strVal val="#ppt_h"/>
                                          </p:val>
                                        </p:tav>
                                      </p:tavLst>
                                    </p:anim>
                                    <p:animEffect transition="in" filter="fade">
                                      <p:cBhvr>
                                        <p:cTn id="132" dur="500"/>
                                        <p:tgtEl>
                                          <p:spTgt spid="7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p:cTn id="135" dur="500" fill="hold"/>
                                        <p:tgtEl>
                                          <p:spTgt spid="80"/>
                                        </p:tgtEl>
                                        <p:attrNameLst>
                                          <p:attrName>ppt_w</p:attrName>
                                        </p:attrNameLst>
                                      </p:cBhvr>
                                      <p:tavLst>
                                        <p:tav tm="0">
                                          <p:val>
                                            <p:fltVal val="0"/>
                                          </p:val>
                                        </p:tav>
                                        <p:tav tm="100000">
                                          <p:val>
                                            <p:strVal val="#ppt_w"/>
                                          </p:val>
                                        </p:tav>
                                      </p:tavLst>
                                    </p:anim>
                                    <p:anim calcmode="lin" valueType="num">
                                      <p:cBhvr>
                                        <p:cTn id="136" dur="500" fill="hold"/>
                                        <p:tgtEl>
                                          <p:spTgt spid="80"/>
                                        </p:tgtEl>
                                        <p:attrNameLst>
                                          <p:attrName>ppt_h</p:attrName>
                                        </p:attrNameLst>
                                      </p:cBhvr>
                                      <p:tavLst>
                                        <p:tav tm="0">
                                          <p:val>
                                            <p:fltVal val="0"/>
                                          </p:val>
                                        </p:tav>
                                        <p:tav tm="100000">
                                          <p:val>
                                            <p:strVal val="#ppt_h"/>
                                          </p:val>
                                        </p:tav>
                                      </p:tavLst>
                                    </p:anim>
                                    <p:animEffect transition="in" filter="fade">
                                      <p:cBhvr>
                                        <p:cTn id="137" dur="500"/>
                                        <p:tgtEl>
                                          <p:spTgt spid="80"/>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nodeType="clickEffect">
                                  <p:stCondLst>
                                    <p:cond delay="0"/>
                                  </p:stCondLst>
                                  <p:childTnLst>
                                    <p:set>
                                      <p:cBhvr>
                                        <p:cTn id="141" dur="1" fill="hold">
                                          <p:stCondLst>
                                            <p:cond delay="0"/>
                                          </p:stCondLst>
                                        </p:cTn>
                                        <p:tgtEl>
                                          <p:spTgt spid="132"/>
                                        </p:tgtEl>
                                        <p:attrNameLst>
                                          <p:attrName>style.visibility</p:attrName>
                                        </p:attrNameLst>
                                      </p:cBhvr>
                                      <p:to>
                                        <p:strVal val="visible"/>
                                      </p:to>
                                    </p:set>
                                    <p:animEffect transition="in" filter="wipe(up)">
                                      <p:cBhvr>
                                        <p:cTn id="142" dur="500"/>
                                        <p:tgtEl>
                                          <p:spTgt spid="132"/>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37" fill="hold" grpId="0" nodeType="clickEffect">
                                  <p:stCondLst>
                                    <p:cond delay="0"/>
                                  </p:stCondLst>
                                  <p:childTnLst>
                                    <p:set>
                                      <p:cBhvr>
                                        <p:cTn id="146" dur="1" fill="hold">
                                          <p:stCondLst>
                                            <p:cond delay="0"/>
                                          </p:stCondLst>
                                        </p:cTn>
                                        <p:tgtEl>
                                          <p:spTgt spid="150"/>
                                        </p:tgtEl>
                                        <p:attrNameLst>
                                          <p:attrName>style.visibility</p:attrName>
                                        </p:attrNameLst>
                                      </p:cBhvr>
                                      <p:to>
                                        <p:strVal val="visible"/>
                                      </p:to>
                                    </p:set>
                                    <p:animEffect transition="in" filter="barn(outVertical)">
                                      <p:cBhvr>
                                        <p:cTn id="147" dur="500"/>
                                        <p:tgtEl>
                                          <p:spTgt spid="150"/>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2" fill="hold" nodeType="clickEffect">
                                  <p:stCondLst>
                                    <p:cond delay="0"/>
                                  </p:stCondLst>
                                  <p:childTnLst>
                                    <p:set>
                                      <p:cBhvr>
                                        <p:cTn id="151" dur="1" fill="hold">
                                          <p:stCondLst>
                                            <p:cond delay="0"/>
                                          </p:stCondLst>
                                        </p:cTn>
                                        <p:tgtEl>
                                          <p:spTgt spid="154"/>
                                        </p:tgtEl>
                                        <p:attrNameLst>
                                          <p:attrName>style.visibility</p:attrName>
                                        </p:attrNameLst>
                                      </p:cBhvr>
                                      <p:to>
                                        <p:strVal val="visible"/>
                                      </p:to>
                                    </p:set>
                                    <p:animEffect transition="in" filter="wipe(right)">
                                      <p:cBhvr>
                                        <p:cTn id="152" dur="500"/>
                                        <p:tgtEl>
                                          <p:spTgt spid="154"/>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4" fill="hold" grpId="0" nodeType="clickEffect">
                                  <p:stCondLst>
                                    <p:cond delay="0"/>
                                  </p:stCondLst>
                                  <p:childTnLst>
                                    <p:set>
                                      <p:cBhvr>
                                        <p:cTn id="156" dur="1" fill="hold">
                                          <p:stCondLst>
                                            <p:cond delay="0"/>
                                          </p:stCondLst>
                                        </p:cTn>
                                        <p:tgtEl>
                                          <p:spTgt spid="130"/>
                                        </p:tgtEl>
                                        <p:attrNameLst>
                                          <p:attrName>style.visibility</p:attrName>
                                        </p:attrNameLst>
                                      </p:cBhvr>
                                      <p:to>
                                        <p:strVal val="visible"/>
                                      </p:to>
                                    </p:set>
                                    <p:animEffect transition="in" filter="wipe(down)">
                                      <p:cBhvr>
                                        <p:cTn id="157" dur="500"/>
                                        <p:tgtEl>
                                          <p:spTgt spid="130"/>
                                        </p:tgtEl>
                                      </p:cBhvr>
                                    </p:animEffect>
                                  </p:childTnLst>
                                </p:cTn>
                              </p:par>
                            </p:childTnLst>
                          </p:cTn>
                        </p:par>
                      </p:childTnLst>
                    </p:cTn>
                  </p:par>
                  <p:par>
                    <p:cTn id="158" fill="hold">
                      <p:stCondLst>
                        <p:cond delay="indefinite"/>
                      </p:stCondLst>
                      <p:childTnLst>
                        <p:par>
                          <p:cTn id="159" fill="hold">
                            <p:stCondLst>
                              <p:cond delay="0"/>
                            </p:stCondLst>
                            <p:childTnLst>
                              <p:par>
                                <p:cTn id="160" presetID="6" presetClass="emph" presetSubtype="0" fill="hold" grpId="0" nodeType="clickEffect">
                                  <p:stCondLst>
                                    <p:cond delay="0"/>
                                  </p:stCondLst>
                                  <p:childTnLst>
                                    <p:animScale>
                                      <p:cBhvr>
                                        <p:cTn id="161" dur="500" fill="hold"/>
                                        <p:tgtEl>
                                          <p:spTgt spid="3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1" grpId="0" animBg="1"/>
      <p:bldP spid="73" grpId="0" animBg="1"/>
      <p:bldP spid="74" grpId="0" animBg="1"/>
      <p:bldP spid="75" grpId="0" animBg="1"/>
      <p:bldP spid="76" grpId="0" animBg="1"/>
      <p:bldP spid="78" grpId="0" animBg="1"/>
      <p:bldP spid="79" grpId="0" animBg="1"/>
      <p:bldP spid="80" grpId="0" animBg="1"/>
      <p:bldP spid="87" grpId="0" animBg="1"/>
      <p:bldP spid="88" grpId="0" animBg="1"/>
      <p:bldP spid="90" grpId="0" animBg="1"/>
      <p:bldP spid="92" grpId="0" animBg="1"/>
      <p:bldP spid="93" grpId="0" animBg="1"/>
      <p:bldP spid="104" grpId="0" animBg="1"/>
      <p:bldP spid="105" grpId="0" animBg="1"/>
      <p:bldP spid="106" grpId="0" animBg="1"/>
      <p:bldP spid="107" grpId="0" animBg="1"/>
      <p:bldP spid="114" grpId="0" animBg="1"/>
      <p:bldP spid="130" grpId="0" animBg="1"/>
      <p:bldP spid="138" grpId="0" animBg="1"/>
      <p:bldP spid="147" grpId="0" animBg="1"/>
      <p:bldP spid="150" grpId="0" animBg="1"/>
      <p:bldP spid="35"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lowchart: Alternate Process 14">
            <a:extLst>
              <a:ext uri="{FF2B5EF4-FFF2-40B4-BE49-F238E27FC236}">
                <a16:creationId xmlns="" xmlns:a16="http://schemas.microsoft.com/office/drawing/2014/main" id="{6E5FD900-613C-4593-BCBE-3D0DC485E7D0}"/>
              </a:ext>
            </a:extLst>
          </p:cNvPr>
          <p:cNvSpPr/>
          <p:nvPr/>
        </p:nvSpPr>
        <p:spPr>
          <a:xfrm>
            <a:off x="10503058" y="1348151"/>
            <a:ext cx="1620000" cy="900000"/>
          </a:xfrm>
          <a:prstGeom prst="flowChartAlternateProcess">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r" rtl="1"/>
            <a:r>
              <a:rPr lang="fa-IR" sz="2400" b="1" dirty="0">
                <a:solidFill>
                  <a:srgbClr val="002060"/>
                </a:solidFill>
                <a:cs typeface="B Titr" panose="00000700000000000000" pitchFamily="2" charset="-78"/>
              </a:rPr>
              <a:t>اسم مفعول</a:t>
            </a:r>
          </a:p>
        </p:txBody>
      </p:sp>
      <p:sp>
        <p:nvSpPr>
          <p:cNvPr id="2" name="Bevel 1"/>
          <p:cNvSpPr/>
          <p:nvPr/>
        </p:nvSpPr>
        <p:spPr>
          <a:xfrm>
            <a:off x="10892244" y="11549"/>
            <a:ext cx="1260000" cy="504000"/>
          </a:xfrm>
          <a:prstGeom prst="bevel">
            <a:avLst/>
          </a:prstGeom>
          <a:solidFill>
            <a:schemeClr val="tx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bg1"/>
                </a:solidFill>
                <a:cs typeface="B Titr" panose="00000700000000000000" pitchFamily="2" charset="-78"/>
              </a:rPr>
              <a:t>المبحث الثانی</a:t>
            </a:r>
          </a:p>
        </p:txBody>
      </p:sp>
      <p:sp>
        <p:nvSpPr>
          <p:cNvPr id="4" name="Flowchart: Off-page Connector 3"/>
          <p:cNvSpPr/>
          <p:nvPr/>
        </p:nvSpPr>
        <p:spPr>
          <a:xfrm>
            <a:off x="5340618" y="24800"/>
            <a:ext cx="1474655" cy="320637"/>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600" dirty="0">
                <a:cs typeface="B Titr" panose="00000700000000000000" pitchFamily="2" charset="-78"/>
              </a:rPr>
              <a:t>الجامد والمشتق</a:t>
            </a:r>
          </a:p>
        </p:txBody>
      </p:sp>
      <p:sp>
        <p:nvSpPr>
          <p:cNvPr id="37" name="Rounded Rectangle 36"/>
          <p:cNvSpPr/>
          <p:nvPr/>
        </p:nvSpPr>
        <p:spPr>
          <a:xfrm>
            <a:off x="5470951" y="1348151"/>
            <a:ext cx="4705350" cy="5076000"/>
          </a:xfrm>
          <a:prstGeom prst="roundRect">
            <a:avLst/>
          </a:prstGeom>
          <a:gradFill>
            <a:gsLst>
              <a:gs pos="0">
                <a:schemeClr val="accent1">
                  <a:lumMod val="5000"/>
                  <a:lumOff val="95000"/>
                </a:schemeClr>
              </a:gs>
              <a:gs pos="75000">
                <a:srgbClr val="F7F8BE"/>
              </a:gs>
              <a:gs pos="100000">
                <a:schemeClr val="accent1">
                  <a:lumMod val="30000"/>
                  <a:lumOff val="70000"/>
                </a:schemeClr>
              </a:gs>
            </a:gsLst>
            <a:lin ang="13500000" scaled="1"/>
          </a:gradFill>
          <a:ln w="57150">
            <a:noFill/>
          </a:ln>
        </p:spPr>
        <p:style>
          <a:lnRef idx="2">
            <a:schemeClr val="accent5"/>
          </a:lnRef>
          <a:fillRef idx="1">
            <a:schemeClr val="lt1"/>
          </a:fillRef>
          <a:effectRef idx="0">
            <a:schemeClr val="accent5"/>
          </a:effectRef>
          <a:fontRef idx="minor">
            <a:schemeClr val="dk1"/>
          </a:fontRef>
        </p:style>
        <p:txBody>
          <a:bodyPr rtlCol="1" anchor="t"/>
          <a:lstStyle/>
          <a:p>
            <a:pPr lvl="0" algn="r" rtl="1"/>
            <a:r>
              <a:rPr lang="fa-IR" sz="2800" b="1" dirty="0" smtClean="0">
                <a:solidFill>
                  <a:srgbClr val="000000"/>
                </a:solidFill>
                <a:latin typeface="CIDFont+F6"/>
                <a:cs typeface="B Badr" panose="00000400000000000000" pitchFamily="2" charset="-78"/>
              </a:rPr>
              <a:t>١٤صيغه </a:t>
            </a:r>
            <a:r>
              <a:rPr lang="fa-IR" sz="2800" b="1" dirty="0">
                <a:solidFill>
                  <a:srgbClr val="000000"/>
                </a:solidFill>
                <a:latin typeface="CIDFont+F6"/>
                <a:cs typeface="B Badr" panose="00000400000000000000" pitchFamily="2" charset="-78"/>
              </a:rPr>
              <a:t>دارد كه مبتني </a:t>
            </a:r>
            <a:r>
              <a:rPr lang="fa-IR" sz="2800" b="1" dirty="0" smtClean="0">
                <a:solidFill>
                  <a:srgbClr val="000000"/>
                </a:solidFill>
                <a:latin typeface="CIDFont+F6"/>
                <a:cs typeface="B Badr" panose="00000400000000000000" pitchFamily="2" charset="-78"/>
              </a:rPr>
              <a:t>بر</a:t>
            </a:r>
            <a:endParaRPr lang="fa-IR" sz="2000" b="1" dirty="0">
              <a:solidFill>
                <a:srgbClr val="000000"/>
              </a:solidFill>
              <a:latin typeface="CIDFont+F6"/>
              <a:cs typeface="B Badr" panose="00000400000000000000" pitchFamily="2" charset="-78"/>
            </a:endParaRPr>
          </a:p>
          <a:p>
            <a:pPr algn="ctr" rtl="1"/>
            <a:r>
              <a:rPr lang="fa-IR" sz="2800" b="1" dirty="0" smtClean="0">
                <a:solidFill>
                  <a:srgbClr val="0070C0"/>
                </a:solidFill>
                <a:latin typeface="CIDFont+F6"/>
                <a:cs typeface="B Badr" panose="00000400000000000000" pitchFamily="2" charset="-78"/>
              </a:rPr>
              <a:t>مذهوبٌ</a:t>
            </a:r>
            <a:r>
              <a:rPr lang="fa-IR" sz="2800" b="1" dirty="0" smtClean="0">
                <a:solidFill>
                  <a:srgbClr val="000000"/>
                </a:solidFill>
                <a:latin typeface="CIDFont+F6"/>
                <a:cs typeface="B Badr" panose="00000400000000000000" pitchFamily="2" charset="-78"/>
              </a:rPr>
              <a:t> بِ</a:t>
            </a:r>
            <a:r>
              <a:rPr lang="fa-IR" sz="2800" b="1" dirty="0" smtClean="0">
                <a:solidFill>
                  <a:srgbClr val="FF0000"/>
                </a:solidFill>
                <a:latin typeface="CIDFont+F6"/>
                <a:cs typeface="B Badr" panose="00000400000000000000" pitchFamily="2" charset="-78"/>
              </a:rPr>
              <a:t>ه</a:t>
            </a:r>
            <a:r>
              <a:rPr lang="fa-IR" sz="2800" b="1" dirty="0" smtClean="0">
                <a:solidFill>
                  <a:srgbClr val="000000"/>
                </a:solidFill>
                <a:latin typeface="CIDFont+F6"/>
                <a:cs typeface="B Badr" panose="00000400000000000000" pitchFamily="2" charset="-78"/>
              </a:rPr>
              <a:t>ِ، -</a:t>
            </a:r>
            <a:r>
              <a:rPr lang="fa-IR" sz="2800" b="1" dirty="0" smtClean="0">
                <a:solidFill>
                  <a:srgbClr val="0070C0"/>
                </a:solidFill>
                <a:latin typeface="CIDFont+F6"/>
                <a:cs typeface="B Badr" panose="00000400000000000000" pitchFamily="2" charset="-78"/>
              </a:rPr>
              <a:t>مذهوبٌ</a:t>
            </a:r>
            <a:r>
              <a:rPr lang="fa-IR" sz="2800" b="1" dirty="0" smtClean="0">
                <a:solidFill>
                  <a:srgbClr val="000000"/>
                </a:solidFill>
                <a:latin typeface="CIDFont+F6"/>
                <a:cs typeface="B Badr" panose="00000400000000000000" pitchFamily="2" charset="-78"/>
              </a:rPr>
              <a:t> بِ</a:t>
            </a:r>
            <a:r>
              <a:rPr lang="fa-IR" sz="2800" b="1" dirty="0" smtClean="0">
                <a:solidFill>
                  <a:srgbClr val="FF0000"/>
                </a:solidFill>
                <a:latin typeface="CIDFont+F6"/>
                <a:cs typeface="B Badr" panose="00000400000000000000" pitchFamily="2" charset="-78"/>
              </a:rPr>
              <a:t>هِمَا</a:t>
            </a:r>
            <a:r>
              <a:rPr lang="fa-IR" sz="2800" b="1" dirty="0" smtClean="0">
                <a:solidFill>
                  <a:srgbClr val="000000"/>
                </a:solidFill>
                <a:latin typeface="CIDFont+F6"/>
                <a:cs typeface="B Badr" panose="00000400000000000000" pitchFamily="2" charset="-78"/>
              </a:rPr>
              <a:t> - </a:t>
            </a:r>
            <a:r>
              <a:rPr lang="fa-IR" sz="2800" b="1" dirty="0" smtClean="0">
                <a:solidFill>
                  <a:srgbClr val="0070C0"/>
                </a:solidFill>
                <a:latin typeface="CIDFont+F6"/>
                <a:cs typeface="B Badr" panose="00000400000000000000" pitchFamily="2" charset="-78"/>
              </a:rPr>
              <a:t>مذهوبٌ بِهم،- مذهوبٌ بِهَا، -مذهوبٌ بِهِمَا،  -مذهوبٌ بِِهُنَّ</a:t>
            </a:r>
          </a:p>
          <a:p>
            <a:pPr algn="ctr" rtl="1"/>
            <a:endParaRPr lang="fa-IR" sz="2800" b="1" dirty="0">
              <a:solidFill>
                <a:srgbClr val="000000"/>
              </a:solidFill>
              <a:latin typeface="CIDFont+F6"/>
              <a:cs typeface="B Badr" panose="00000400000000000000" pitchFamily="2" charset="-78"/>
            </a:endParaRPr>
          </a:p>
          <a:p>
            <a:pPr algn="ctr" rtl="1"/>
            <a:r>
              <a:rPr lang="fa-IR" sz="2800" b="1" dirty="0">
                <a:solidFill>
                  <a:srgbClr val="000000"/>
                </a:solidFill>
                <a:latin typeface="CIDFont+F6"/>
                <a:cs typeface="B Badr" panose="00000400000000000000" pitchFamily="2" charset="-78"/>
              </a:rPr>
              <a:t>مذهوبٌ بِكَ، -مذهوبٌ بِكُمَا، -مذهوبٌ بِكُم، -مذهوبٌ بِكِ،- مذهوبٌ بِكُما، -مذهوبٌ بِكُنَّ</a:t>
            </a:r>
            <a:r>
              <a:rPr lang="fa-IR" sz="2800" b="1" dirty="0" smtClean="0">
                <a:solidFill>
                  <a:srgbClr val="000000"/>
                </a:solidFill>
                <a:latin typeface="CIDFont+F6"/>
                <a:cs typeface="B Badr" panose="00000400000000000000" pitchFamily="2" charset="-78"/>
              </a:rPr>
              <a:t>،</a:t>
            </a:r>
          </a:p>
          <a:p>
            <a:pPr algn="ctr" rtl="1"/>
            <a:r>
              <a:rPr lang="fa-IR" sz="2800" b="1" dirty="0" smtClean="0">
                <a:solidFill>
                  <a:srgbClr val="000000"/>
                </a:solidFill>
                <a:latin typeface="CIDFont+F6"/>
                <a:cs typeface="B Badr" panose="00000400000000000000" pitchFamily="2" charset="-78"/>
              </a:rPr>
              <a:t> مذهوبٌ </a:t>
            </a:r>
            <a:r>
              <a:rPr lang="fa-IR" sz="2800" b="1" dirty="0">
                <a:solidFill>
                  <a:srgbClr val="000000"/>
                </a:solidFill>
                <a:latin typeface="CIDFont+F6"/>
                <a:cs typeface="B Badr" panose="00000400000000000000" pitchFamily="2" charset="-78"/>
              </a:rPr>
              <a:t>بِي، </a:t>
            </a:r>
            <a:r>
              <a:rPr lang="fa-IR" sz="2800" b="1" dirty="0" smtClean="0">
                <a:solidFill>
                  <a:srgbClr val="000000"/>
                </a:solidFill>
                <a:latin typeface="CIDFont+F6"/>
                <a:cs typeface="B Badr" panose="00000400000000000000" pitchFamily="2" charset="-78"/>
              </a:rPr>
              <a:t> مذهوبٌ </a:t>
            </a:r>
            <a:r>
              <a:rPr lang="fa-IR" sz="2800" b="1" dirty="0">
                <a:solidFill>
                  <a:srgbClr val="000000"/>
                </a:solidFill>
                <a:latin typeface="CIDFont+F6"/>
                <a:cs typeface="B Badr" panose="00000400000000000000" pitchFamily="2" charset="-78"/>
              </a:rPr>
              <a:t>بِنَا</a:t>
            </a:r>
            <a:r>
              <a:rPr lang="fa-IR" sz="2800" dirty="0">
                <a:solidFill>
                  <a:prstClr val="white"/>
                </a:solidFill>
                <a:cs typeface="B Badr" panose="00000400000000000000" pitchFamily="2" charset="-78"/>
              </a:rPr>
              <a:t> </a:t>
            </a:r>
            <a:endParaRPr lang="fa-IR" sz="2800" dirty="0" smtClean="0">
              <a:solidFill>
                <a:prstClr val="white"/>
              </a:solidFill>
              <a:cs typeface="B Badr" panose="00000400000000000000" pitchFamily="2" charset="-78"/>
            </a:endParaRPr>
          </a:p>
          <a:p>
            <a:pPr algn="ctr" rtl="1"/>
            <a:r>
              <a:rPr lang="fa-IR" sz="2800" dirty="0" smtClean="0">
                <a:solidFill>
                  <a:schemeClr val="accent4">
                    <a:lumMod val="75000"/>
                  </a:schemeClr>
                </a:solidFill>
                <a:cs typeface="B Badr" panose="00000400000000000000" pitchFamily="2" charset="-78"/>
              </a:rPr>
              <a:t>-------------------</a:t>
            </a:r>
          </a:p>
          <a:p>
            <a:pPr algn="ctr" rtl="1"/>
            <a:r>
              <a:rPr lang="fa-IR" sz="2800" b="1" dirty="0">
                <a:solidFill>
                  <a:srgbClr val="000000"/>
                </a:solidFill>
                <a:latin typeface="CIDFont+F6"/>
                <a:cs typeface="B Badr" panose="00000400000000000000" pitchFamily="2" charset="-78"/>
              </a:rPr>
              <a:t>تغييرِ(ضميرِ)مجرور به حرف جرّ است.</a:t>
            </a:r>
            <a:r>
              <a:rPr lang="fa-IR" sz="3600" b="1" dirty="0">
                <a:solidFill>
                  <a:srgbClr val="002060"/>
                </a:solidFill>
                <a:cs typeface="B Badr" panose="00000400000000000000" pitchFamily="2" charset="-78"/>
              </a:rPr>
              <a:t/>
            </a:r>
            <a:br>
              <a:rPr lang="fa-IR" sz="3600" b="1" dirty="0">
                <a:solidFill>
                  <a:srgbClr val="002060"/>
                </a:solidFill>
                <a:cs typeface="B Badr" panose="00000400000000000000" pitchFamily="2" charset="-78"/>
              </a:rPr>
            </a:br>
            <a:endParaRPr lang="fa-IR" sz="3200" b="1" dirty="0">
              <a:solidFill>
                <a:srgbClr val="002060"/>
              </a:solidFill>
              <a:cs typeface="B Badr" panose="00000400000000000000" pitchFamily="2" charset="-78"/>
            </a:endParaRPr>
          </a:p>
        </p:txBody>
      </p:sp>
      <p:sp>
        <p:nvSpPr>
          <p:cNvPr id="36" name="Rounded Rectangle 35"/>
          <p:cNvSpPr/>
          <p:nvPr/>
        </p:nvSpPr>
        <p:spPr>
          <a:xfrm>
            <a:off x="330468" y="1348151"/>
            <a:ext cx="4705350" cy="5076000"/>
          </a:xfrm>
          <a:prstGeom prst="roundRect">
            <a:avLst/>
          </a:prstGeom>
          <a:gradFill>
            <a:gsLst>
              <a:gs pos="0">
                <a:schemeClr val="accent1">
                  <a:lumMod val="5000"/>
                  <a:lumOff val="95000"/>
                </a:schemeClr>
              </a:gs>
              <a:gs pos="75000">
                <a:srgbClr val="F7F8BE"/>
              </a:gs>
              <a:gs pos="100000">
                <a:schemeClr val="accent1">
                  <a:lumMod val="30000"/>
                  <a:lumOff val="70000"/>
                </a:schemeClr>
              </a:gs>
            </a:gsLst>
            <a:lin ang="13500000" scaled="1"/>
          </a:gradFill>
          <a:ln w="57150">
            <a:noFill/>
          </a:ln>
        </p:spPr>
        <p:style>
          <a:lnRef idx="2">
            <a:schemeClr val="accent5"/>
          </a:lnRef>
          <a:fillRef idx="1">
            <a:schemeClr val="lt1"/>
          </a:fillRef>
          <a:effectRef idx="0">
            <a:schemeClr val="accent5"/>
          </a:effectRef>
          <a:fontRef idx="minor">
            <a:schemeClr val="dk1"/>
          </a:fontRef>
        </p:style>
        <p:txBody>
          <a:bodyPr rtlCol="1" anchor="t"/>
          <a:lstStyle/>
          <a:p>
            <a:pPr lvl="0" algn="r" rtl="1"/>
            <a:r>
              <a:rPr lang="fa-IR" sz="3200" b="1" dirty="0" smtClean="0">
                <a:solidFill>
                  <a:srgbClr val="002060"/>
                </a:solidFill>
                <a:cs typeface="B Badr" panose="00000400000000000000" pitchFamily="2" charset="-78"/>
              </a:rPr>
              <a:t> قول دوم و مشهور </a:t>
            </a:r>
            <a:r>
              <a:rPr lang="fa-IR" sz="3200" b="1" u="sng" dirty="0">
                <a:solidFill>
                  <a:srgbClr val="002060"/>
                </a:solidFill>
                <a:cs typeface="B Badr" panose="00000400000000000000" pitchFamily="2" charset="-78"/>
              </a:rPr>
              <a:t>6 </a:t>
            </a:r>
            <a:r>
              <a:rPr lang="fa-IR" sz="3200" b="1" dirty="0" smtClean="0">
                <a:solidFill>
                  <a:srgbClr val="002060"/>
                </a:solidFill>
                <a:cs typeface="B Badr" panose="00000400000000000000" pitchFamily="2" charset="-78"/>
              </a:rPr>
              <a:t> صیغه دارد</a:t>
            </a:r>
          </a:p>
          <a:p>
            <a:pPr algn="r" rtl="1"/>
            <a:endParaRPr lang="fa-IR" sz="3600" b="1" dirty="0" smtClean="0">
              <a:solidFill>
                <a:srgbClr val="0070C0"/>
              </a:solidFill>
              <a:latin typeface="CIDFont+F6"/>
              <a:cs typeface="B Badr" panose="00000400000000000000" pitchFamily="2" charset="-78"/>
            </a:endParaRPr>
          </a:p>
          <a:p>
            <a:pPr algn="r" rtl="1"/>
            <a:r>
              <a:rPr lang="fa-IR" sz="3600" b="1" dirty="0" smtClean="0">
                <a:solidFill>
                  <a:srgbClr val="0070C0"/>
                </a:solidFill>
                <a:latin typeface="CIDFont+F6"/>
                <a:cs typeface="B Badr" panose="00000400000000000000" pitchFamily="2" charset="-78"/>
              </a:rPr>
              <a:t>مذهوبٌ</a:t>
            </a:r>
            <a:r>
              <a:rPr lang="fa-IR" sz="3600" b="1" dirty="0" smtClean="0">
                <a:solidFill>
                  <a:srgbClr val="000000"/>
                </a:solidFill>
                <a:latin typeface="CIDFont+F6"/>
                <a:cs typeface="B Badr" panose="00000400000000000000" pitchFamily="2" charset="-78"/>
              </a:rPr>
              <a:t> </a:t>
            </a:r>
            <a:r>
              <a:rPr lang="fa-IR" sz="3600" b="1" dirty="0">
                <a:solidFill>
                  <a:srgbClr val="000000"/>
                </a:solidFill>
                <a:latin typeface="CIDFont+F6"/>
                <a:cs typeface="B Badr" panose="00000400000000000000" pitchFamily="2" charset="-78"/>
              </a:rPr>
              <a:t>بِ</a:t>
            </a:r>
            <a:r>
              <a:rPr lang="fa-IR" sz="3600" b="1" dirty="0">
                <a:solidFill>
                  <a:srgbClr val="FF0000"/>
                </a:solidFill>
                <a:latin typeface="CIDFont+F6"/>
                <a:cs typeface="B Badr" panose="00000400000000000000" pitchFamily="2" charset="-78"/>
              </a:rPr>
              <a:t>ه</a:t>
            </a:r>
            <a:r>
              <a:rPr lang="fa-IR" sz="3600" b="1" dirty="0">
                <a:solidFill>
                  <a:srgbClr val="000000"/>
                </a:solidFill>
                <a:latin typeface="CIDFont+F6"/>
                <a:cs typeface="B Badr" panose="00000400000000000000" pitchFamily="2" charset="-78"/>
              </a:rPr>
              <a:t>ِ، -</a:t>
            </a:r>
            <a:r>
              <a:rPr lang="fa-IR" sz="3600" b="1" dirty="0">
                <a:solidFill>
                  <a:srgbClr val="0070C0"/>
                </a:solidFill>
                <a:latin typeface="CIDFont+F6"/>
                <a:cs typeface="B Badr" panose="00000400000000000000" pitchFamily="2" charset="-78"/>
              </a:rPr>
              <a:t>مذهوبٌ</a:t>
            </a:r>
            <a:r>
              <a:rPr lang="fa-IR" sz="3600" b="1" dirty="0">
                <a:solidFill>
                  <a:srgbClr val="000000"/>
                </a:solidFill>
                <a:latin typeface="CIDFont+F6"/>
                <a:cs typeface="B Badr" panose="00000400000000000000" pitchFamily="2" charset="-78"/>
              </a:rPr>
              <a:t> بِ</a:t>
            </a:r>
            <a:r>
              <a:rPr lang="fa-IR" sz="3600" b="1" dirty="0">
                <a:solidFill>
                  <a:srgbClr val="FF0000"/>
                </a:solidFill>
                <a:latin typeface="CIDFont+F6"/>
                <a:cs typeface="B Badr" panose="00000400000000000000" pitchFamily="2" charset="-78"/>
              </a:rPr>
              <a:t>هِمَا</a:t>
            </a:r>
            <a:r>
              <a:rPr lang="fa-IR" sz="3600" b="1" dirty="0">
                <a:solidFill>
                  <a:srgbClr val="000000"/>
                </a:solidFill>
                <a:latin typeface="CIDFont+F6"/>
                <a:cs typeface="B Badr" panose="00000400000000000000" pitchFamily="2" charset="-78"/>
              </a:rPr>
              <a:t> - </a:t>
            </a:r>
            <a:r>
              <a:rPr lang="fa-IR" sz="3600" b="1" dirty="0">
                <a:solidFill>
                  <a:srgbClr val="0070C0"/>
                </a:solidFill>
                <a:latin typeface="CIDFont+F6"/>
                <a:cs typeface="B Badr" panose="00000400000000000000" pitchFamily="2" charset="-78"/>
              </a:rPr>
              <a:t>مذهوبٌ بِهم،- مذهوبٌ بِهَا، -مذهوبٌ بِهِمَا،  -مذهوبٌ بِِهُنَّ</a:t>
            </a:r>
          </a:p>
          <a:p>
            <a:pPr lvl="0" algn="r" rtl="1"/>
            <a:r>
              <a:rPr lang="fa-IR" sz="2800" b="1" dirty="0" smtClean="0">
                <a:solidFill>
                  <a:srgbClr val="000000"/>
                </a:solidFill>
                <a:latin typeface="CIDFont+F6"/>
                <a:cs typeface="B Badr" panose="00000400000000000000" pitchFamily="2" charset="-78"/>
              </a:rPr>
              <a:t> </a:t>
            </a:r>
            <a:r>
              <a:rPr lang="fa-IR" sz="3600" b="1" dirty="0">
                <a:solidFill>
                  <a:srgbClr val="002060"/>
                </a:solidFill>
                <a:cs typeface="B Badr" panose="00000400000000000000" pitchFamily="2" charset="-78"/>
              </a:rPr>
              <a:t/>
            </a:r>
            <a:br>
              <a:rPr lang="fa-IR" sz="3600" b="1" dirty="0">
                <a:solidFill>
                  <a:srgbClr val="002060"/>
                </a:solidFill>
                <a:cs typeface="B Badr" panose="00000400000000000000" pitchFamily="2" charset="-78"/>
              </a:rPr>
            </a:br>
            <a:endParaRPr lang="fa-IR" sz="3200" b="1" dirty="0">
              <a:solidFill>
                <a:srgbClr val="002060"/>
              </a:solidFill>
              <a:cs typeface="B Badr" panose="00000400000000000000" pitchFamily="2" charset="-78"/>
            </a:endParaRPr>
          </a:p>
          <a:p>
            <a:pPr lvl="0" algn="r" rtl="1"/>
            <a:endParaRPr lang="fa-IR" sz="2800" b="1" dirty="0" smtClean="0">
              <a:solidFill>
                <a:srgbClr val="000000"/>
              </a:solidFill>
              <a:latin typeface="CIDFont+F6"/>
              <a:cs typeface="B Badr" panose="00000400000000000000" pitchFamily="2" charset="-78"/>
            </a:endParaRPr>
          </a:p>
        </p:txBody>
      </p:sp>
      <p:sp>
        <p:nvSpPr>
          <p:cNvPr id="3" name="Rounded Rectangle 2"/>
          <p:cNvSpPr/>
          <p:nvPr/>
        </p:nvSpPr>
        <p:spPr>
          <a:xfrm>
            <a:off x="10522108" y="2667000"/>
            <a:ext cx="1613492" cy="22860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000000"/>
                </a:solidFill>
                <a:latin typeface="CIDFont+F6"/>
                <a:cs typeface="B Badr" panose="00000400000000000000" pitchFamily="2" charset="-78"/>
              </a:rPr>
              <a:t>از فعل مجهول متعّدي به حرف جر</a:t>
            </a:r>
            <a:endParaRPr lang="fa-IR"/>
          </a:p>
        </p:txBody>
      </p:sp>
      <p:sp>
        <p:nvSpPr>
          <p:cNvPr id="5" name="Flowchart: Alternate Process 4"/>
          <p:cNvSpPr/>
          <p:nvPr/>
        </p:nvSpPr>
        <p:spPr>
          <a:xfrm>
            <a:off x="6191250" y="375158"/>
            <a:ext cx="3206908" cy="653082"/>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b="1" dirty="0" smtClean="0">
                <a:solidFill>
                  <a:srgbClr val="000000"/>
                </a:solidFill>
                <a:latin typeface="CIDFont+F6"/>
                <a:cs typeface="B Badr" panose="00000400000000000000" pitchFamily="2" charset="-78"/>
              </a:rPr>
              <a:t>قول اول</a:t>
            </a:r>
            <a:endParaRPr lang="fa-IR" sz="2800" dirty="0"/>
          </a:p>
        </p:txBody>
      </p:sp>
      <p:sp>
        <p:nvSpPr>
          <p:cNvPr id="38" name="Flowchart: Alternate Process 37"/>
          <p:cNvSpPr/>
          <p:nvPr/>
        </p:nvSpPr>
        <p:spPr>
          <a:xfrm>
            <a:off x="1079689" y="345437"/>
            <a:ext cx="3206908" cy="653082"/>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b="1" dirty="0" smtClean="0">
                <a:solidFill>
                  <a:srgbClr val="000000"/>
                </a:solidFill>
                <a:latin typeface="CIDFont+F6"/>
                <a:cs typeface="B Badr" panose="00000400000000000000" pitchFamily="2" charset="-78"/>
              </a:rPr>
              <a:t>قول دوم</a:t>
            </a:r>
            <a:endParaRPr lang="fa-IR" sz="2800" dirty="0"/>
          </a:p>
        </p:txBody>
      </p:sp>
    </p:spTree>
    <p:extLst>
      <p:ext uri="{BB962C8B-B14F-4D97-AF65-F5344CB8AC3E}">
        <p14:creationId xmlns:p14="http://schemas.microsoft.com/office/powerpoint/2010/main" val="185757018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up)">
                                      <p:cBhvr>
                                        <p:cTn id="24" dur="75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up)">
                                      <p:cBhvr>
                                        <p:cTn id="36"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7" grpId="0" animBg="1"/>
      <p:bldP spid="36" grpId="0" animBg="1"/>
      <p:bldP spid="3" grpId="0" animBg="1"/>
      <p:bldP spid="5" grpId="0" animBg="1"/>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lowchart: Alternate Process 14">
            <a:extLst>
              <a:ext uri="{FF2B5EF4-FFF2-40B4-BE49-F238E27FC236}">
                <a16:creationId xmlns:a16="http://schemas.microsoft.com/office/drawing/2014/main" xmlns="" id="{6E5FD900-613C-4593-BCBE-3D0DC485E7D0}"/>
              </a:ext>
            </a:extLst>
          </p:cNvPr>
          <p:cNvSpPr/>
          <p:nvPr/>
        </p:nvSpPr>
        <p:spPr>
          <a:xfrm>
            <a:off x="10712244" y="3128656"/>
            <a:ext cx="1440000" cy="900000"/>
          </a:xfrm>
          <a:prstGeom prst="flowChartAlternateProcess">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r" rtl="1"/>
            <a:r>
              <a:rPr lang="fa-IR" sz="2100" b="1" dirty="0">
                <a:solidFill>
                  <a:srgbClr val="002060"/>
                </a:solidFill>
                <a:cs typeface="B Titr" panose="00000700000000000000" pitchFamily="2" charset="-78"/>
              </a:rPr>
              <a:t>صفت مشبهه</a:t>
            </a:r>
          </a:p>
        </p:txBody>
      </p:sp>
      <p:sp>
        <p:nvSpPr>
          <p:cNvPr id="2" name="Bevel 1"/>
          <p:cNvSpPr/>
          <p:nvPr/>
        </p:nvSpPr>
        <p:spPr>
          <a:xfrm>
            <a:off x="10892244" y="11549"/>
            <a:ext cx="1260000" cy="504000"/>
          </a:xfrm>
          <a:prstGeom prst="bevel">
            <a:avLst/>
          </a:prstGeom>
          <a:solidFill>
            <a:schemeClr val="tx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bg1"/>
                </a:solidFill>
                <a:cs typeface="B Titr" panose="00000700000000000000" pitchFamily="2" charset="-78"/>
              </a:rPr>
              <a:t>المبحث الثانی</a:t>
            </a:r>
          </a:p>
        </p:txBody>
      </p:sp>
      <p:sp>
        <p:nvSpPr>
          <p:cNvPr id="4" name="Flowchart: Off-page Connector 3"/>
          <p:cNvSpPr/>
          <p:nvPr/>
        </p:nvSpPr>
        <p:spPr>
          <a:xfrm>
            <a:off x="5340618" y="24800"/>
            <a:ext cx="1474655" cy="320637"/>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600" dirty="0">
                <a:cs typeface="B Titr" panose="00000700000000000000" pitchFamily="2" charset="-78"/>
              </a:rPr>
              <a:t>الجامد والمشتق</a:t>
            </a:r>
          </a:p>
        </p:txBody>
      </p:sp>
      <p:cxnSp>
        <p:nvCxnSpPr>
          <p:cNvPr id="17" name="Straight Arrow Connector 16">
            <a:extLst>
              <a:ext uri="{FF2B5EF4-FFF2-40B4-BE49-F238E27FC236}">
                <a16:creationId xmlns:a16="http://schemas.microsoft.com/office/drawing/2014/main" xmlns="" id="{F5D29849-F708-4520-B347-35742EB3230F}"/>
              </a:ext>
            </a:extLst>
          </p:cNvPr>
          <p:cNvCxnSpPr>
            <a:cxnSpLocks/>
            <a:endCxn id="40" idx="3"/>
          </p:cNvCxnSpPr>
          <p:nvPr/>
        </p:nvCxnSpPr>
        <p:spPr>
          <a:xfrm flipH="1" flipV="1">
            <a:off x="10148636" y="1648236"/>
            <a:ext cx="563608" cy="1930421"/>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Diamond 86"/>
          <p:cNvSpPr/>
          <p:nvPr/>
        </p:nvSpPr>
        <p:spPr>
          <a:xfrm>
            <a:off x="8027152" y="4769886"/>
            <a:ext cx="2160000" cy="1440000"/>
          </a:xfrm>
          <a:prstGeom prst="diamond">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002060"/>
                </a:solidFill>
                <a:cs typeface="B Titr" panose="00000700000000000000" pitchFamily="2" charset="-78"/>
              </a:rPr>
              <a:t>2-معنا</a:t>
            </a:r>
            <a:endParaRPr lang="fa-IR" dirty="0">
              <a:solidFill>
                <a:srgbClr val="002060"/>
              </a:solidFill>
              <a:cs typeface="B Titr" panose="00000700000000000000" pitchFamily="2" charset="-78"/>
            </a:endParaRPr>
          </a:p>
        </p:txBody>
      </p:sp>
      <p:sp>
        <p:nvSpPr>
          <p:cNvPr id="5" name="Rounded Rectangle 4"/>
          <p:cNvSpPr/>
          <p:nvPr/>
        </p:nvSpPr>
        <p:spPr>
          <a:xfrm>
            <a:off x="1572320" y="428591"/>
            <a:ext cx="2158167" cy="720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schemeClr val="tx1"/>
                </a:solidFill>
                <a:cs typeface="B Badr" panose="00000400000000000000" pitchFamily="2" charset="-78"/>
              </a:rPr>
              <a:t>بر صفت</a:t>
            </a:r>
            <a:endParaRPr lang="fa-IR" sz="2800" dirty="0">
              <a:solidFill>
                <a:schemeClr val="tx1"/>
              </a:solidFill>
            </a:endParaRPr>
          </a:p>
        </p:txBody>
      </p:sp>
      <p:sp>
        <p:nvSpPr>
          <p:cNvPr id="33" name="Rounded Rectangle 32"/>
          <p:cNvSpPr/>
          <p:nvPr/>
        </p:nvSpPr>
        <p:spPr>
          <a:xfrm>
            <a:off x="1572320" y="1340148"/>
            <a:ext cx="2158167" cy="720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prstClr val="black"/>
                </a:solidFill>
                <a:cs typeface="B Badr" panose="00000400000000000000" pitchFamily="2" charset="-78"/>
              </a:rPr>
              <a:t>برصاحب </a:t>
            </a:r>
            <a:r>
              <a:rPr lang="fa-IR" sz="2400" b="1" dirty="0">
                <a:solidFill>
                  <a:prstClr val="black"/>
                </a:solidFill>
                <a:cs typeface="B Badr" panose="00000400000000000000" pitchFamily="2" charset="-78"/>
              </a:rPr>
              <a:t>آن صفت</a:t>
            </a:r>
            <a:endParaRPr lang="fa-IR" dirty="0"/>
          </a:p>
        </p:txBody>
      </p:sp>
      <p:sp>
        <p:nvSpPr>
          <p:cNvPr id="34" name="Rounded Rectangle 33"/>
          <p:cNvSpPr/>
          <p:nvPr/>
        </p:nvSpPr>
        <p:spPr>
          <a:xfrm>
            <a:off x="1572320" y="2230139"/>
            <a:ext cx="2158167" cy="720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chemeClr val="tx1"/>
                </a:solidFill>
                <a:cs typeface="B Badr" panose="00000400000000000000" pitchFamily="2" charset="-78"/>
              </a:rPr>
              <a:t>بر ثبوت آن صفت</a:t>
            </a:r>
            <a:endParaRPr lang="fa-IR" sz="2800" dirty="0">
              <a:solidFill>
                <a:schemeClr val="tx1"/>
              </a:solidFill>
              <a:cs typeface="B Badr" panose="00000400000000000000" pitchFamily="2" charset="-78"/>
            </a:endParaRPr>
          </a:p>
        </p:txBody>
      </p:sp>
      <p:sp>
        <p:nvSpPr>
          <p:cNvPr id="6" name="Rounded Rectangle 5"/>
          <p:cNvSpPr/>
          <p:nvPr/>
        </p:nvSpPr>
        <p:spPr>
          <a:xfrm>
            <a:off x="3896139" y="1069260"/>
            <a:ext cx="4092497" cy="11436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prstClr val="black"/>
                </a:solidFill>
                <a:cs typeface="B Badr" panose="00000400000000000000" pitchFamily="2" charset="-78"/>
              </a:rPr>
              <a:t>اسم مشتقّي است كه </a:t>
            </a:r>
            <a:r>
              <a:rPr lang="fa-IR" sz="2400" b="1" dirty="0" smtClean="0">
                <a:solidFill>
                  <a:prstClr val="black"/>
                </a:solidFill>
                <a:cs typeface="B Badr" panose="00000400000000000000" pitchFamily="2" charset="-78"/>
              </a:rPr>
              <a:t>دلالت مي </a:t>
            </a:r>
            <a:r>
              <a:rPr lang="fa-IR" sz="2400" b="1" dirty="0">
                <a:solidFill>
                  <a:prstClr val="black"/>
                </a:solidFill>
                <a:cs typeface="B Badr" panose="00000400000000000000" pitchFamily="2" charset="-78"/>
              </a:rPr>
              <a:t>کند</a:t>
            </a:r>
            <a:endParaRPr lang="fa-IR" dirty="0"/>
          </a:p>
        </p:txBody>
      </p:sp>
      <p:cxnSp>
        <p:nvCxnSpPr>
          <p:cNvPr id="13" name="Straight Arrow Connector 12"/>
          <p:cNvCxnSpPr>
            <a:stCxn id="15" idx="1"/>
            <a:endCxn id="87" idx="3"/>
          </p:cNvCxnSpPr>
          <p:nvPr/>
        </p:nvCxnSpPr>
        <p:spPr>
          <a:xfrm flipH="1">
            <a:off x="10187152" y="3578656"/>
            <a:ext cx="525092" cy="1911230"/>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Diamond 39"/>
          <p:cNvSpPr/>
          <p:nvPr/>
        </p:nvSpPr>
        <p:spPr>
          <a:xfrm>
            <a:off x="7988636" y="910236"/>
            <a:ext cx="2160000" cy="1476000"/>
          </a:xfrm>
          <a:prstGeom prst="diamond">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002060"/>
                </a:solidFill>
                <a:cs typeface="B Titr" panose="00000700000000000000" pitchFamily="2" charset="-78"/>
              </a:rPr>
              <a:t>1-تعریف</a:t>
            </a:r>
            <a:endParaRPr lang="fa-IR" sz="2000" dirty="0">
              <a:solidFill>
                <a:srgbClr val="002060"/>
              </a:solidFill>
              <a:cs typeface="B Titr" panose="00000700000000000000" pitchFamily="2" charset="-78"/>
            </a:endParaRPr>
          </a:p>
        </p:txBody>
      </p:sp>
      <p:sp>
        <p:nvSpPr>
          <p:cNvPr id="16" name="Line Callout 2 (Accent Bar) 15"/>
          <p:cNvSpPr/>
          <p:nvPr/>
        </p:nvSpPr>
        <p:spPr>
          <a:xfrm flipH="1">
            <a:off x="3246781" y="4465652"/>
            <a:ext cx="3344315" cy="781878"/>
          </a:xfrm>
          <a:prstGeom prst="accentCallout2">
            <a:avLst>
              <a:gd name="adj1" fmla="val 35700"/>
              <a:gd name="adj2" fmla="val 11877"/>
              <a:gd name="adj3" fmla="val 54343"/>
              <a:gd name="adj4" fmla="val -15478"/>
              <a:gd name="adj5" fmla="val 126060"/>
              <a:gd name="adj6" fmla="val -44686"/>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chemeClr val="tx1"/>
                </a:solidFill>
                <a:cs typeface="B Badr" panose="00000400000000000000" pitchFamily="2" charset="-78"/>
              </a:rPr>
              <a:t>به معنای اسم فاعل </a:t>
            </a:r>
          </a:p>
          <a:p>
            <a:pPr algn="ctr"/>
            <a:r>
              <a:rPr lang="fa-IR" sz="2800" dirty="0" smtClean="0">
                <a:solidFill>
                  <a:srgbClr val="FF0000"/>
                </a:solidFill>
                <a:cs typeface="B Badr" panose="00000400000000000000" pitchFamily="2" charset="-78"/>
              </a:rPr>
              <a:t>مانند: شهید = شاهد</a:t>
            </a:r>
            <a:endParaRPr lang="fa-IR" sz="2800" dirty="0">
              <a:solidFill>
                <a:srgbClr val="FF0000"/>
              </a:solidFill>
              <a:cs typeface="B Badr" panose="00000400000000000000" pitchFamily="2" charset="-78"/>
            </a:endParaRPr>
          </a:p>
        </p:txBody>
      </p:sp>
      <p:sp>
        <p:nvSpPr>
          <p:cNvPr id="42" name="Line Callout 2 (Accent Bar) 41"/>
          <p:cNvSpPr/>
          <p:nvPr/>
        </p:nvSpPr>
        <p:spPr>
          <a:xfrm flipH="1">
            <a:off x="3246781" y="5724045"/>
            <a:ext cx="3344315" cy="781878"/>
          </a:xfrm>
          <a:prstGeom prst="accentCallout2">
            <a:avLst>
              <a:gd name="adj1" fmla="val 45869"/>
              <a:gd name="adj2" fmla="val 11084"/>
              <a:gd name="adj3" fmla="val 18750"/>
              <a:gd name="adj4" fmla="val -16667"/>
              <a:gd name="adj5" fmla="val -26483"/>
              <a:gd name="adj6" fmla="val -45478"/>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chemeClr val="tx1"/>
                </a:solidFill>
                <a:cs typeface="B Badr" panose="00000400000000000000" pitchFamily="2" charset="-78"/>
              </a:rPr>
              <a:t>به معنای اسم مفعول</a:t>
            </a:r>
          </a:p>
          <a:p>
            <a:pPr algn="ctr"/>
            <a:r>
              <a:rPr lang="fa-IR" sz="2800" dirty="0" smtClean="0">
                <a:solidFill>
                  <a:srgbClr val="FF0000"/>
                </a:solidFill>
                <a:cs typeface="B Badr" panose="00000400000000000000" pitchFamily="2" charset="-78"/>
              </a:rPr>
              <a:t>مانند: قتیل = مقتول</a:t>
            </a:r>
            <a:endParaRPr lang="fa-IR" sz="2800" dirty="0">
              <a:solidFill>
                <a:srgbClr val="FF0000"/>
              </a:solidFill>
              <a:cs typeface="B Badr" panose="00000400000000000000" pitchFamily="2" charset="-78"/>
            </a:endParaRPr>
          </a:p>
        </p:txBody>
      </p:sp>
    </p:spTree>
    <p:extLst>
      <p:ext uri="{BB962C8B-B14F-4D97-AF65-F5344CB8AC3E}">
        <p14:creationId xmlns:p14="http://schemas.microsoft.com/office/powerpoint/2010/main" val="327756198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circle(out)">
                                      <p:cBhvr>
                                        <p:cTn id="17" dur="25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out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fltVal val="0"/>
                                          </p:val>
                                        </p:tav>
                                        <p:tav tm="100000">
                                          <p:val>
                                            <p:strVal val="#ppt_w"/>
                                          </p:val>
                                        </p:tav>
                                      </p:tavLst>
                                    </p:anim>
                                    <p:anim calcmode="lin" valueType="num">
                                      <p:cBhvr>
                                        <p:cTn id="35" dur="500" fill="hold"/>
                                        <p:tgtEl>
                                          <p:spTgt spid="33"/>
                                        </p:tgtEl>
                                        <p:attrNameLst>
                                          <p:attrName>ppt_h</p:attrName>
                                        </p:attrNameLst>
                                      </p:cBhvr>
                                      <p:tavLst>
                                        <p:tav tm="0">
                                          <p:val>
                                            <p:fltVal val="0"/>
                                          </p:val>
                                        </p:tav>
                                        <p:tav tm="100000">
                                          <p:val>
                                            <p:strVal val="#ppt_h"/>
                                          </p:val>
                                        </p:tav>
                                      </p:tavLst>
                                    </p:anim>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animEffect transition="in" filter="fade">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up)">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32" fill="hold" grpId="0" nodeType="click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circle(out)">
                                      <p:cBhvr>
                                        <p:cTn id="53" dur="250"/>
                                        <p:tgtEl>
                                          <p:spTgt spid="8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righ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right)">
                                      <p:cBhvr>
                                        <p:cTn id="6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7" grpId="0" animBg="1"/>
      <p:bldP spid="5" grpId="0" animBg="1"/>
      <p:bldP spid="33" grpId="0" animBg="1"/>
      <p:bldP spid="34" grpId="0" animBg="1"/>
      <p:bldP spid="6" grpId="0" animBg="1"/>
      <p:bldP spid="40" grpId="0" animBg="1"/>
      <p:bldP spid="16" grpId="0" animBg="1"/>
      <p:bldP spid="4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lowchart: Alternate Process 14">
            <a:extLst>
              <a:ext uri="{FF2B5EF4-FFF2-40B4-BE49-F238E27FC236}">
                <a16:creationId xmlns:a16="http://schemas.microsoft.com/office/drawing/2014/main" xmlns="" id="{6E5FD900-613C-4593-BCBE-3D0DC485E7D0}"/>
              </a:ext>
            </a:extLst>
          </p:cNvPr>
          <p:cNvSpPr/>
          <p:nvPr/>
        </p:nvSpPr>
        <p:spPr>
          <a:xfrm>
            <a:off x="10643910" y="1165802"/>
            <a:ext cx="1440000" cy="900000"/>
          </a:xfrm>
          <a:prstGeom prst="flowChartAlternateProcess">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r" rtl="1"/>
            <a:r>
              <a:rPr lang="fa-IR" sz="2100" b="1" dirty="0">
                <a:solidFill>
                  <a:srgbClr val="002060"/>
                </a:solidFill>
                <a:cs typeface="B Titr" panose="00000700000000000000" pitchFamily="2" charset="-78"/>
              </a:rPr>
              <a:t>صفت مشبهه</a:t>
            </a:r>
          </a:p>
        </p:txBody>
      </p:sp>
      <p:sp>
        <p:nvSpPr>
          <p:cNvPr id="2" name="Bevel 1"/>
          <p:cNvSpPr/>
          <p:nvPr/>
        </p:nvSpPr>
        <p:spPr>
          <a:xfrm>
            <a:off x="10892244" y="11549"/>
            <a:ext cx="1260000" cy="504000"/>
          </a:xfrm>
          <a:prstGeom prst="bevel">
            <a:avLst/>
          </a:prstGeom>
          <a:solidFill>
            <a:schemeClr val="tx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bg1"/>
                </a:solidFill>
                <a:cs typeface="B Titr" panose="00000700000000000000" pitchFamily="2" charset="-78"/>
              </a:rPr>
              <a:t>المبحث الثانی</a:t>
            </a:r>
          </a:p>
        </p:txBody>
      </p:sp>
      <p:sp>
        <p:nvSpPr>
          <p:cNvPr id="4" name="Flowchart: Off-page Connector 3"/>
          <p:cNvSpPr/>
          <p:nvPr/>
        </p:nvSpPr>
        <p:spPr>
          <a:xfrm>
            <a:off x="5340618" y="24800"/>
            <a:ext cx="1474655" cy="320637"/>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600" dirty="0">
                <a:cs typeface="B Titr" panose="00000700000000000000" pitchFamily="2" charset="-78"/>
              </a:rPr>
              <a:t>الجامد والمشتق</a:t>
            </a:r>
          </a:p>
        </p:txBody>
      </p:sp>
      <p:cxnSp>
        <p:nvCxnSpPr>
          <p:cNvPr id="19" name="Straight Arrow Connector 18">
            <a:extLst>
              <a:ext uri="{FF2B5EF4-FFF2-40B4-BE49-F238E27FC236}">
                <a16:creationId xmlns:a16="http://schemas.microsoft.com/office/drawing/2014/main" xmlns="" id="{1674B8D5-97FC-4B7F-9788-D0ED442CF358}"/>
              </a:ext>
            </a:extLst>
          </p:cNvPr>
          <p:cNvCxnSpPr>
            <a:cxnSpLocks/>
          </p:cNvCxnSpPr>
          <p:nvPr/>
        </p:nvCxnSpPr>
        <p:spPr>
          <a:xfrm flipH="1">
            <a:off x="9873431" y="1604574"/>
            <a:ext cx="775995" cy="11228"/>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8" name="Diamond 87"/>
          <p:cNvSpPr/>
          <p:nvPr/>
        </p:nvSpPr>
        <p:spPr>
          <a:xfrm>
            <a:off x="8350183" y="1121165"/>
            <a:ext cx="1548090" cy="1026746"/>
          </a:xfrm>
          <a:prstGeom prst="diamond">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002060"/>
                </a:solidFill>
                <a:cs typeface="B Titr" panose="00000700000000000000" pitchFamily="2" charset="-78"/>
              </a:rPr>
              <a:t>3-ساخت</a:t>
            </a:r>
            <a:endParaRPr lang="fa-IR" dirty="0">
              <a:solidFill>
                <a:srgbClr val="002060"/>
              </a:solidFill>
              <a:cs typeface="B Titr" panose="00000700000000000000" pitchFamily="2" charset="-78"/>
            </a:endParaRPr>
          </a:p>
        </p:txBody>
      </p:sp>
      <p:sp>
        <p:nvSpPr>
          <p:cNvPr id="92" name="Flowchart: Connector 91"/>
          <p:cNvSpPr/>
          <p:nvPr/>
        </p:nvSpPr>
        <p:spPr>
          <a:xfrm>
            <a:off x="8437509" y="2229518"/>
            <a:ext cx="2954859" cy="578096"/>
          </a:xfrm>
          <a:prstGeom prst="flowChartConnector">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000" dirty="0" smtClean="0">
                <a:solidFill>
                  <a:srgbClr val="FF0000"/>
                </a:solidFill>
                <a:cs typeface="B Titr" panose="00000700000000000000" pitchFamily="2" charset="-78"/>
              </a:rPr>
              <a:t>1-از </a:t>
            </a:r>
            <a:r>
              <a:rPr lang="fa-IR" sz="2000" dirty="0">
                <a:solidFill>
                  <a:srgbClr val="FF0000"/>
                </a:solidFill>
                <a:cs typeface="B Titr" panose="00000700000000000000" pitchFamily="2" charset="-78"/>
              </a:rPr>
              <a:t>ثلاثی مجرد</a:t>
            </a:r>
          </a:p>
        </p:txBody>
      </p:sp>
      <p:sp>
        <p:nvSpPr>
          <p:cNvPr id="93" name="Flowchart: Connector 92"/>
          <p:cNvSpPr/>
          <p:nvPr/>
        </p:nvSpPr>
        <p:spPr>
          <a:xfrm>
            <a:off x="8548027" y="4768870"/>
            <a:ext cx="2954859" cy="578096"/>
          </a:xfrm>
          <a:prstGeom prst="flowChartConnector">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000" dirty="0" smtClean="0">
                <a:solidFill>
                  <a:srgbClr val="FF0000"/>
                </a:solidFill>
                <a:cs typeface="B Titr" panose="00000700000000000000" pitchFamily="2" charset="-78"/>
              </a:rPr>
              <a:t>2-از </a:t>
            </a:r>
            <a:r>
              <a:rPr lang="fa-IR" sz="2000" dirty="0">
                <a:solidFill>
                  <a:srgbClr val="FF0000"/>
                </a:solidFill>
                <a:cs typeface="B Titr" panose="00000700000000000000" pitchFamily="2" charset="-78"/>
              </a:rPr>
              <a:t>غیرثلاثی مجرد</a:t>
            </a:r>
          </a:p>
        </p:txBody>
      </p:sp>
      <p:sp>
        <p:nvSpPr>
          <p:cNvPr id="105" name="Rounded Rectangle 104"/>
          <p:cNvSpPr/>
          <p:nvPr/>
        </p:nvSpPr>
        <p:spPr>
          <a:xfrm>
            <a:off x="5613513" y="724568"/>
            <a:ext cx="2160000" cy="1620000"/>
          </a:xfrm>
          <a:prstGeom prst="roundRect">
            <a:avLst/>
          </a:prstGeom>
          <a:gradFill>
            <a:gsLst>
              <a:gs pos="0">
                <a:srgbClr val="FFFF00"/>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noFill/>
          </a:ln>
        </p:spPr>
        <p:style>
          <a:lnRef idx="2">
            <a:schemeClr val="accent5"/>
          </a:lnRef>
          <a:fillRef idx="1">
            <a:schemeClr val="lt1"/>
          </a:fillRef>
          <a:effectRef idx="0">
            <a:schemeClr val="accent5"/>
          </a:effectRef>
          <a:fontRef idx="minor">
            <a:schemeClr val="dk1"/>
          </a:fontRef>
        </p:style>
        <p:txBody>
          <a:bodyPr rtlCol="1" anchor="ctr"/>
          <a:lstStyle/>
          <a:p>
            <a:pPr algn="r" rtl="1"/>
            <a:r>
              <a:rPr lang="fa-IR" sz="2400" b="1" dirty="0">
                <a:solidFill>
                  <a:srgbClr val="000000"/>
                </a:solidFill>
                <a:latin typeface="CIDFont+F6"/>
                <a:cs typeface="B Badr" panose="00000400000000000000" pitchFamily="2" charset="-78"/>
              </a:rPr>
              <a:t>1-دالّ بر رنگ و زينت و عيب ظاهر</a:t>
            </a:r>
            <a:r>
              <a:rPr lang="fa-IR" sz="2000" dirty="0"/>
              <a:t> </a:t>
            </a:r>
          </a:p>
        </p:txBody>
      </p:sp>
      <p:sp>
        <p:nvSpPr>
          <p:cNvPr id="106" name="Rounded Rectangle 105"/>
          <p:cNvSpPr/>
          <p:nvPr/>
        </p:nvSpPr>
        <p:spPr>
          <a:xfrm>
            <a:off x="5665067" y="2661612"/>
            <a:ext cx="2160000" cy="1620000"/>
          </a:xfrm>
          <a:prstGeom prst="roundRect">
            <a:avLst/>
          </a:prstGeom>
          <a:gradFill>
            <a:gsLst>
              <a:gs pos="10000">
                <a:schemeClr val="accent4">
                  <a:tint val="60000"/>
                  <a:lumMod val="104000"/>
                </a:schemeClr>
              </a:gs>
              <a:gs pos="100000">
                <a:srgbClr val="92D050"/>
              </a:gs>
            </a:gsLst>
          </a:gradFill>
        </p:spPr>
        <p:style>
          <a:lnRef idx="1">
            <a:schemeClr val="accent4"/>
          </a:lnRef>
          <a:fillRef idx="2">
            <a:schemeClr val="accent4"/>
          </a:fillRef>
          <a:effectRef idx="1">
            <a:schemeClr val="accent4"/>
          </a:effectRef>
          <a:fontRef idx="minor">
            <a:schemeClr val="dk1"/>
          </a:fontRef>
        </p:style>
        <p:txBody>
          <a:bodyPr rtlCol="1" anchor="t"/>
          <a:lstStyle/>
          <a:p>
            <a:pPr algn="just" rtl="1"/>
            <a:r>
              <a:rPr lang="fa-IR" sz="2000" b="1" dirty="0">
                <a:solidFill>
                  <a:srgbClr val="000000"/>
                </a:solidFill>
                <a:latin typeface="CIDFont+F6"/>
                <a:cs typeface="B Badr" panose="00000400000000000000" pitchFamily="2" charset="-78"/>
              </a:rPr>
              <a:t>2-دالّ بر خالي يا پربودن يا دالّ برچيزهايي كه عارض شدني و زائل شدني ويا حرارت دروني است</a:t>
            </a:r>
            <a:r>
              <a:rPr lang="fa-IR" sz="2000" dirty="0">
                <a:cs typeface="B Badr" panose="00000400000000000000" pitchFamily="2" charset="-78"/>
              </a:rPr>
              <a:t> </a:t>
            </a:r>
          </a:p>
        </p:txBody>
      </p:sp>
      <p:sp>
        <p:nvSpPr>
          <p:cNvPr id="114" name="Rounded Rectangle 113"/>
          <p:cNvSpPr/>
          <p:nvPr/>
        </p:nvSpPr>
        <p:spPr>
          <a:xfrm>
            <a:off x="148187" y="814568"/>
            <a:ext cx="3420000" cy="720000"/>
          </a:xfrm>
          <a:prstGeom prst="roundRect">
            <a:avLst/>
          </a:prstGeom>
          <a:gradFill>
            <a:gsLst>
              <a:gs pos="0">
                <a:srgbClr val="FFFF00"/>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b="1" dirty="0" smtClean="0">
                <a:solidFill>
                  <a:srgbClr val="002060"/>
                </a:solidFill>
                <a:cs typeface="B Badr" panose="00000400000000000000" pitchFamily="2" charset="-78"/>
              </a:rPr>
              <a:t>أَفعَل</a:t>
            </a:r>
            <a:r>
              <a:rPr lang="fa-IR" sz="3200" b="1" dirty="0">
                <a:solidFill>
                  <a:srgbClr val="002060"/>
                </a:solidFill>
                <a:cs typeface="B Badr" panose="00000400000000000000" pitchFamily="2" charset="-78"/>
              </a:rPr>
              <a:t>، </a:t>
            </a:r>
            <a:r>
              <a:rPr lang="fa-IR" sz="3200" b="1" dirty="0">
                <a:solidFill>
                  <a:srgbClr val="C00000"/>
                </a:solidFill>
                <a:cs typeface="B Badr" panose="00000400000000000000" pitchFamily="2" charset="-78"/>
              </a:rPr>
              <a:t>مانند: أَخضَر</a:t>
            </a:r>
            <a:r>
              <a:rPr lang="fa-IR" sz="3200" dirty="0">
                <a:solidFill>
                  <a:srgbClr val="C00000"/>
                </a:solidFill>
                <a:cs typeface="B Badr" panose="00000400000000000000" pitchFamily="2" charset="-78"/>
              </a:rPr>
              <a:t> </a:t>
            </a:r>
          </a:p>
        </p:txBody>
      </p:sp>
      <p:cxnSp>
        <p:nvCxnSpPr>
          <p:cNvPr id="9" name="Straight Arrow Connector 8"/>
          <p:cNvCxnSpPr>
            <a:stCxn id="105" idx="1"/>
          </p:cNvCxnSpPr>
          <p:nvPr/>
        </p:nvCxnSpPr>
        <p:spPr>
          <a:xfrm flipH="1" flipV="1">
            <a:off x="4813396" y="1087160"/>
            <a:ext cx="800117" cy="447408"/>
          </a:xfrm>
          <a:prstGeom prst="straightConnector1">
            <a:avLst/>
          </a:prstGeom>
          <a:ln w="57150">
            <a:solidFill>
              <a:schemeClr val="tx2">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1" name="Straight Arrow Connector 10"/>
          <p:cNvCxnSpPr>
            <a:stCxn id="105" idx="1"/>
          </p:cNvCxnSpPr>
          <p:nvPr/>
        </p:nvCxnSpPr>
        <p:spPr>
          <a:xfrm flipH="1">
            <a:off x="4813396" y="1534568"/>
            <a:ext cx="800117" cy="519381"/>
          </a:xfrm>
          <a:prstGeom prst="straightConnector1">
            <a:avLst/>
          </a:prstGeom>
          <a:ln w="57150">
            <a:solidFill>
              <a:schemeClr val="tx2">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43" name="Rounded Rectangle 42"/>
          <p:cNvSpPr/>
          <p:nvPr/>
        </p:nvSpPr>
        <p:spPr>
          <a:xfrm>
            <a:off x="148187" y="1713186"/>
            <a:ext cx="3420000" cy="720000"/>
          </a:xfrm>
          <a:prstGeom prst="roundRect">
            <a:avLst/>
          </a:prstGeom>
          <a:gradFill>
            <a:gsLst>
              <a:gs pos="0">
                <a:srgbClr val="FFFF00"/>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000" b="1" dirty="0" smtClean="0">
                <a:solidFill>
                  <a:srgbClr val="002060"/>
                </a:solidFill>
                <a:cs typeface="B Badr" panose="00000400000000000000" pitchFamily="2" charset="-78"/>
              </a:rPr>
              <a:t>فَعلَاء</a:t>
            </a:r>
            <a:r>
              <a:rPr lang="fa-IR" sz="3000" b="1" dirty="0">
                <a:solidFill>
                  <a:srgbClr val="C00000"/>
                </a:solidFill>
                <a:cs typeface="B Badr" panose="00000400000000000000" pitchFamily="2" charset="-78"/>
              </a:rPr>
              <a:t>، مانند: َخضرَاء</a:t>
            </a:r>
            <a:r>
              <a:rPr lang="fa-IR" sz="3000" dirty="0">
                <a:solidFill>
                  <a:srgbClr val="C00000"/>
                </a:solidFill>
                <a:cs typeface="B Badr" panose="00000400000000000000" pitchFamily="2" charset="-78"/>
              </a:rPr>
              <a:t> </a:t>
            </a:r>
          </a:p>
        </p:txBody>
      </p:sp>
      <p:sp>
        <p:nvSpPr>
          <p:cNvPr id="49" name="Rounded Rectangle 48"/>
          <p:cNvSpPr/>
          <p:nvPr/>
        </p:nvSpPr>
        <p:spPr>
          <a:xfrm>
            <a:off x="193727" y="2751612"/>
            <a:ext cx="3420000" cy="720000"/>
          </a:xfrm>
          <a:prstGeom prst="roundRect">
            <a:avLst/>
          </a:prstGeom>
          <a:gradFill>
            <a:gsLst>
              <a:gs pos="0">
                <a:schemeClr val="accent4">
                  <a:tint val="60000"/>
                  <a:lumMod val="104000"/>
                </a:schemeClr>
              </a:gs>
              <a:gs pos="100000">
                <a:srgbClr val="92D050"/>
              </a:gs>
            </a:gsLst>
          </a:gradFill>
        </p:spPr>
        <p:style>
          <a:lnRef idx="1">
            <a:schemeClr val="accent4"/>
          </a:lnRef>
          <a:fillRef idx="2">
            <a:schemeClr val="accent4"/>
          </a:fillRef>
          <a:effectRef idx="1">
            <a:schemeClr val="accent4"/>
          </a:effectRef>
          <a:fontRef idx="minor">
            <a:schemeClr val="dk1"/>
          </a:fontRef>
        </p:style>
        <p:txBody>
          <a:bodyPr rtlCol="1" anchor="ctr"/>
          <a:lstStyle/>
          <a:p>
            <a:pPr algn="r" rtl="1"/>
            <a:r>
              <a:rPr lang="fa-IR" sz="2800" b="1" dirty="0" smtClean="0">
                <a:solidFill>
                  <a:srgbClr val="0070C0"/>
                </a:solidFill>
                <a:cs typeface="B Badr" panose="00000400000000000000" pitchFamily="2" charset="-78"/>
              </a:rPr>
              <a:t>ف</a:t>
            </a:r>
            <a:r>
              <a:rPr lang="fa-IR" sz="2800" b="1" dirty="0" smtClean="0">
                <a:solidFill>
                  <a:srgbClr val="002060"/>
                </a:solidFill>
                <a:cs typeface="B Badr" panose="00000400000000000000" pitchFamily="2" charset="-78"/>
              </a:rPr>
              <a:t>َعلان</a:t>
            </a:r>
            <a:r>
              <a:rPr lang="fa-IR" sz="2800" b="1" dirty="0">
                <a:solidFill>
                  <a:srgbClr val="002060"/>
                </a:solidFill>
                <a:cs typeface="B Badr" panose="00000400000000000000" pitchFamily="2" charset="-78"/>
              </a:rPr>
              <a:t>، </a:t>
            </a:r>
            <a:r>
              <a:rPr lang="fa-IR" sz="2800" b="1" dirty="0">
                <a:solidFill>
                  <a:srgbClr val="0070C0"/>
                </a:solidFill>
                <a:cs typeface="B Badr" panose="00000400000000000000" pitchFamily="2" charset="-78"/>
              </a:rPr>
              <a:t>مانند: سَكران</a:t>
            </a:r>
            <a:r>
              <a:rPr lang="fa-IR" sz="2800" dirty="0">
                <a:solidFill>
                  <a:srgbClr val="0070C0"/>
                </a:solidFill>
                <a:cs typeface="B Badr" panose="00000400000000000000" pitchFamily="2" charset="-78"/>
              </a:rPr>
              <a:t> </a:t>
            </a:r>
          </a:p>
        </p:txBody>
      </p:sp>
      <p:cxnSp>
        <p:nvCxnSpPr>
          <p:cNvPr id="50" name="Straight Arrow Connector 49"/>
          <p:cNvCxnSpPr/>
          <p:nvPr/>
        </p:nvCxnSpPr>
        <p:spPr>
          <a:xfrm flipH="1" flipV="1">
            <a:off x="4858935" y="3024203"/>
            <a:ext cx="798915" cy="477398"/>
          </a:xfrm>
          <a:prstGeom prst="straightConnector1">
            <a:avLst/>
          </a:prstGeom>
          <a:ln w="57150">
            <a:solidFill>
              <a:schemeClr val="accent4">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51" name="Straight Arrow Connector 50"/>
          <p:cNvCxnSpPr/>
          <p:nvPr/>
        </p:nvCxnSpPr>
        <p:spPr>
          <a:xfrm flipH="1">
            <a:off x="4902851" y="3484864"/>
            <a:ext cx="762216" cy="700556"/>
          </a:xfrm>
          <a:prstGeom prst="straightConnector1">
            <a:avLst/>
          </a:prstGeom>
          <a:ln w="57150">
            <a:solidFill>
              <a:schemeClr val="accent4">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52" name="Rounded Rectangle 51"/>
          <p:cNvSpPr/>
          <p:nvPr/>
        </p:nvSpPr>
        <p:spPr>
          <a:xfrm>
            <a:off x="193727" y="3682314"/>
            <a:ext cx="3420000" cy="720000"/>
          </a:xfrm>
          <a:prstGeom prst="roundRect">
            <a:avLst/>
          </a:prstGeom>
          <a:gradFill>
            <a:gsLst>
              <a:gs pos="0">
                <a:schemeClr val="accent4">
                  <a:tint val="60000"/>
                  <a:lumMod val="104000"/>
                </a:schemeClr>
              </a:gs>
              <a:gs pos="100000">
                <a:srgbClr val="92D050"/>
              </a:gs>
            </a:gsLst>
          </a:gradFill>
        </p:spPr>
        <p:style>
          <a:lnRef idx="1">
            <a:schemeClr val="accent4"/>
          </a:lnRef>
          <a:fillRef idx="2">
            <a:schemeClr val="accent4"/>
          </a:fillRef>
          <a:effectRef idx="1">
            <a:schemeClr val="accent4"/>
          </a:effectRef>
          <a:fontRef idx="minor">
            <a:schemeClr val="dk1"/>
          </a:fontRef>
        </p:style>
        <p:txBody>
          <a:bodyPr rtlCol="1" anchor="ctr"/>
          <a:lstStyle/>
          <a:p>
            <a:pPr algn="r" rtl="1"/>
            <a:r>
              <a:rPr lang="fa-IR" sz="3200" b="1" dirty="0" smtClean="0">
                <a:solidFill>
                  <a:srgbClr val="002060"/>
                </a:solidFill>
                <a:cs typeface="B Badr" panose="00000400000000000000" pitchFamily="2" charset="-78"/>
              </a:rPr>
              <a:t>فَعلَي</a:t>
            </a:r>
            <a:r>
              <a:rPr lang="fa-IR" sz="2400" b="1" dirty="0">
                <a:solidFill>
                  <a:srgbClr val="0070C0"/>
                </a:solidFill>
                <a:cs typeface="B Badr" panose="00000400000000000000" pitchFamily="2" charset="-78"/>
              </a:rPr>
              <a:t>، مانند: سَكرَي </a:t>
            </a:r>
            <a:r>
              <a:rPr lang="fa-IR" b="1" dirty="0">
                <a:solidFill>
                  <a:srgbClr val="0070C0"/>
                </a:solidFill>
                <a:cs typeface="B Badr" panose="00000400000000000000" pitchFamily="2" charset="-78"/>
              </a:rPr>
              <a:t>(گاهي بر وزن</a:t>
            </a:r>
            <a:r>
              <a:rPr lang="fa-IR" b="1" dirty="0">
                <a:solidFill>
                  <a:srgbClr val="C00000"/>
                </a:solidFill>
                <a:cs typeface="B Badr" panose="00000400000000000000" pitchFamily="2" charset="-78"/>
              </a:rPr>
              <a:t> </a:t>
            </a:r>
            <a:r>
              <a:rPr lang="fa-IR" dirty="0">
                <a:solidFill>
                  <a:srgbClr val="C00000"/>
                </a:solidFill>
                <a:cs typeface="B Badr" panose="00000400000000000000" pitchFamily="2" charset="-78"/>
              </a:rPr>
              <a:t>َفعلانة </a:t>
            </a:r>
            <a:r>
              <a:rPr lang="fa-IR" b="1" dirty="0">
                <a:solidFill>
                  <a:srgbClr val="0070C0"/>
                </a:solidFill>
                <a:cs typeface="B Badr" panose="00000400000000000000" pitchFamily="2" charset="-78"/>
              </a:rPr>
              <a:t>هم مي آيد)</a:t>
            </a:r>
            <a:endParaRPr lang="fa-IR" sz="2400" dirty="0">
              <a:solidFill>
                <a:srgbClr val="0070C0"/>
              </a:solidFill>
              <a:cs typeface="B Badr" panose="00000400000000000000" pitchFamily="2" charset="-78"/>
            </a:endParaRPr>
          </a:p>
        </p:txBody>
      </p:sp>
      <p:cxnSp>
        <p:nvCxnSpPr>
          <p:cNvPr id="23" name="Elbow Connector 22"/>
          <p:cNvCxnSpPr>
            <a:stCxn id="93" idx="4"/>
            <a:endCxn id="24" idx="3"/>
          </p:cNvCxnSpPr>
          <p:nvPr/>
        </p:nvCxnSpPr>
        <p:spPr>
          <a:xfrm rot="5400000">
            <a:off x="9017383" y="5068278"/>
            <a:ext cx="729386" cy="1286762"/>
          </a:xfrm>
          <a:prstGeom prst="bentConnector2">
            <a:avLst/>
          </a:prstGeom>
          <a:ln w="57150">
            <a:solidFill>
              <a:schemeClr val="accent3">
                <a:lumMod val="50000"/>
              </a:schemeClr>
            </a:solidFill>
            <a:tailEnd type="arrow"/>
          </a:ln>
        </p:spPr>
        <p:style>
          <a:lnRef idx="1">
            <a:schemeClr val="accent6"/>
          </a:lnRef>
          <a:fillRef idx="0">
            <a:schemeClr val="accent6"/>
          </a:fillRef>
          <a:effectRef idx="0">
            <a:schemeClr val="accent6"/>
          </a:effectRef>
          <a:fontRef idx="minor">
            <a:schemeClr val="tx1"/>
          </a:fontRef>
        </p:style>
      </p:cxnSp>
      <p:sp>
        <p:nvSpPr>
          <p:cNvPr id="24" name="Rounded Rectangle 23"/>
          <p:cNvSpPr/>
          <p:nvPr/>
        </p:nvSpPr>
        <p:spPr>
          <a:xfrm>
            <a:off x="2438400" y="5559435"/>
            <a:ext cx="6300295" cy="1033833"/>
          </a:xfrm>
          <a:prstGeom prst="roundRect">
            <a:avLst/>
          </a:prstGeom>
          <a:noFill/>
          <a:ln>
            <a:solidFill>
              <a:schemeClr val="accent4">
                <a:lumMod val="75000"/>
              </a:schemeClr>
            </a:solidFill>
          </a:ln>
        </p:spPr>
        <p:style>
          <a:lnRef idx="3">
            <a:schemeClr val="lt1"/>
          </a:lnRef>
          <a:fillRef idx="1">
            <a:schemeClr val="accent2"/>
          </a:fillRef>
          <a:effectRef idx="1">
            <a:schemeClr val="accent2"/>
          </a:effectRef>
          <a:fontRef idx="minor">
            <a:schemeClr val="lt1"/>
          </a:fontRef>
        </p:style>
        <p:txBody>
          <a:bodyPr rtlCol="1" anchor="t"/>
          <a:lstStyle/>
          <a:p>
            <a:pPr algn="r" rtl="1"/>
            <a:r>
              <a:rPr lang="fa-IR" sz="3600" dirty="0">
                <a:solidFill>
                  <a:srgbClr val="000000"/>
                </a:solidFill>
                <a:latin typeface="CIDFont+F4"/>
                <a:cs typeface="B Badr" panose="00000400000000000000" pitchFamily="2" charset="-78"/>
              </a:rPr>
              <a:t>بر وزن اسم فاعل و اسم مفعول مي آيد. </a:t>
            </a:r>
            <a:r>
              <a:rPr lang="fa-IR" sz="2000" b="1" dirty="0">
                <a:solidFill>
                  <a:srgbClr val="000000"/>
                </a:solidFill>
                <a:latin typeface="CIDFont+F6"/>
                <a:cs typeface="B Badr" panose="00000400000000000000" pitchFamily="2" charset="-78"/>
              </a:rPr>
              <a:t>(بايد از آن معناي ثبوتي </a:t>
            </a:r>
            <a:r>
              <a:rPr lang="fa-IR" sz="2000" b="1" dirty="0" smtClean="0">
                <a:solidFill>
                  <a:srgbClr val="000000"/>
                </a:solidFill>
                <a:latin typeface="CIDFont+F6"/>
                <a:cs typeface="B Badr" panose="00000400000000000000" pitchFamily="2" charset="-78"/>
              </a:rPr>
              <a:t>اراده شود </a:t>
            </a:r>
            <a:r>
              <a:rPr lang="fa-IR" sz="2000" b="1" dirty="0">
                <a:solidFill>
                  <a:srgbClr val="000000"/>
                </a:solidFill>
                <a:latin typeface="CIDFont+F6"/>
                <a:cs typeface="B Badr" panose="00000400000000000000" pitchFamily="2" charset="-78"/>
              </a:rPr>
              <a:t>نه حدوثي)</a:t>
            </a:r>
            <a:r>
              <a:rPr lang="fa-IR" sz="2000" dirty="0">
                <a:cs typeface="B Badr" panose="00000400000000000000" pitchFamily="2" charset="-78"/>
              </a:rPr>
              <a:t> </a:t>
            </a:r>
          </a:p>
        </p:txBody>
      </p:sp>
      <p:sp>
        <p:nvSpPr>
          <p:cNvPr id="26" name="Oval Callout 25"/>
          <p:cNvSpPr/>
          <p:nvPr/>
        </p:nvSpPr>
        <p:spPr>
          <a:xfrm>
            <a:off x="104272" y="4402314"/>
            <a:ext cx="1933304" cy="1578954"/>
          </a:xfrm>
          <a:prstGeom prst="wedgeEllipseCallout">
            <a:avLst>
              <a:gd name="adj1" fmla="val 59764"/>
              <a:gd name="adj2" fmla="val -41645"/>
            </a:avLst>
          </a:prstGeom>
          <a:noFill/>
          <a:ln>
            <a:solidFill>
              <a:srgbClr val="FF000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000" dirty="0">
                <a:solidFill>
                  <a:srgbClr val="002060"/>
                </a:solidFill>
                <a:cs typeface="B Titr" panose="00000700000000000000" pitchFamily="2" charset="-78"/>
              </a:rPr>
              <a:t>غیر از </a:t>
            </a:r>
            <a:r>
              <a:rPr lang="fa-IR" sz="2000" dirty="0" smtClean="0">
                <a:solidFill>
                  <a:srgbClr val="002060"/>
                </a:solidFill>
                <a:cs typeface="B Titr" panose="00000700000000000000" pitchFamily="2" charset="-78"/>
              </a:rPr>
              <a:t>این چهار مورد </a:t>
            </a:r>
            <a:r>
              <a:rPr lang="fa-IR" sz="2000" dirty="0">
                <a:solidFill>
                  <a:srgbClr val="002060"/>
                </a:solidFill>
                <a:cs typeface="B Titr" panose="00000700000000000000" pitchFamily="2" charset="-78"/>
              </a:rPr>
              <a:t>سماعی است</a:t>
            </a:r>
          </a:p>
        </p:txBody>
      </p:sp>
      <p:sp>
        <p:nvSpPr>
          <p:cNvPr id="14" name="Right Brace 13"/>
          <p:cNvSpPr/>
          <p:nvPr/>
        </p:nvSpPr>
        <p:spPr>
          <a:xfrm>
            <a:off x="7852947" y="709976"/>
            <a:ext cx="585566" cy="3653732"/>
          </a:xfrm>
          <a:prstGeom prst="rightBrace">
            <a:avLst>
              <a:gd name="adj1" fmla="val 44119"/>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3" name="Flowchart: Off-page Connector 2"/>
          <p:cNvSpPr/>
          <p:nvPr/>
        </p:nvSpPr>
        <p:spPr>
          <a:xfrm rot="5400000" flipH="1">
            <a:off x="3827533" y="602864"/>
            <a:ext cx="720000" cy="1143408"/>
          </a:xfrm>
          <a:prstGeom prst="flowChartOffpage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fa-IR" sz="3600" b="1" dirty="0" smtClean="0">
                <a:solidFill>
                  <a:srgbClr val="C00000"/>
                </a:solidFill>
                <a:cs typeface="B Badr" panose="00000400000000000000" pitchFamily="2" charset="-78"/>
              </a:rPr>
              <a:t>مذكّر</a:t>
            </a:r>
            <a:endParaRPr lang="fa-IR" sz="3600" dirty="0"/>
          </a:p>
        </p:txBody>
      </p:sp>
      <p:sp>
        <p:nvSpPr>
          <p:cNvPr id="29" name="Flowchart: Off-page Connector 28"/>
          <p:cNvSpPr/>
          <p:nvPr/>
        </p:nvSpPr>
        <p:spPr>
          <a:xfrm rot="5400000" flipH="1">
            <a:off x="3825431" y="1494098"/>
            <a:ext cx="720000" cy="1143408"/>
          </a:xfrm>
          <a:prstGeom prst="flowChartOffpage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fa-IR" sz="3600" b="1" dirty="0" smtClean="0">
                <a:solidFill>
                  <a:srgbClr val="C00000"/>
                </a:solidFill>
                <a:cs typeface="B Badr" panose="00000400000000000000" pitchFamily="2" charset="-78"/>
              </a:rPr>
              <a:t>مؤنث</a:t>
            </a:r>
            <a:endParaRPr lang="fa-IR" sz="3600" dirty="0"/>
          </a:p>
        </p:txBody>
      </p:sp>
      <p:sp>
        <p:nvSpPr>
          <p:cNvPr id="30" name="Flowchart: Off-page Connector 29"/>
          <p:cNvSpPr/>
          <p:nvPr/>
        </p:nvSpPr>
        <p:spPr>
          <a:xfrm rot="5400000" flipH="1">
            <a:off x="3881692" y="3476190"/>
            <a:ext cx="720000" cy="1143408"/>
          </a:xfrm>
          <a:prstGeom prst="flowChartOffpage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fa-IR" sz="3600" b="1" dirty="0" smtClean="0">
                <a:solidFill>
                  <a:srgbClr val="C00000"/>
                </a:solidFill>
                <a:cs typeface="B Badr" panose="00000400000000000000" pitchFamily="2" charset="-78"/>
              </a:rPr>
              <a:t>مؤنث</a:t>
            </a:r>
            <a:endParaRPr lang="fa-IR" sz="3600" dirty="0"/>
          </a:p>
        </p:txBody>
      </p:sp>
      <p:sp>
        <p:nvSpPr>
          <p:cNvPr id="31" name="Flowchart: Off-page Connector 30"/>
          <p:cNvSpPr/>
          <p:nvPr/>
        </p:nvSpPr>
        <p:spPr>
          <a:xfrm rot="5400000" flipH="1">
            <a:off x="3875659" y="2569897"/>
            <a:ext cx="720000" cy="1143408"/>
          </a:xfrm>
          <a:prstGeom prst="flowChartOffpage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fa-IR" sz="3600" b="1" dirty="0" smtClean="0">
                <a:solidFill>
                  <a:srgbClr val="C00000"/>
                </a:solidFill>
                <a:cs typeface="B Badr" panose="00000400000000000000" pitchFamily="2" charset="-78"/>
              </a:rPr>
              <a:t>مذكّر</a:t>
            </a:r>
            <a:endParaRPr lang="fa-IR" sz="3600" dirty="0"/>
          </a:p>
        </p:txBody>
      </p:sp>
    </p:spTree>
    <p:extLst>
      <p:ext uri="{BB962C8B-B14F-4D97-AF65-F5344CB8AC3E}">
        <p14:creationId xmlns:p14="http://schemas.microsoft.com/office/powerpoint/2010/main" val="324666474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righ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circle(ou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barn(inVertical)">
                                      <p:cBhvr>
                                        <p:cTn id="22" dur="500"/>
                                        <p:tgtEl>
                                          <p:spTgt spid="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5"/>
                                        </p:tgtEl>
                                        <p:attrNameLst>
                                          <p:attrName>style.visibility</p:attrName>
                                        </p:attrNameLst>
                                      </p:cBhvr>
                                      <p:to>
                                        <p:strVal val="visible"/>
                                      </p:to>
                                    </p:set>
                                    <p:anim calcmode="lin" valueType="num">
                                      <p:cBhvr>
                                        <p:cTn id="32" dur="500" fill="hold"/>
                                        <p:tgtEl>
                                          <p:spTgt spid="105"/>
                                        </p:tgtEl>
                                        <p:attrNameLst>
                                          <p:attrName>ppt_w</p:attrName>
                                        </p:attrNameLst>
                                      </p:cBhvr>
                                      <p:tavLst>
                                        <p:tav tm="0">
                                          <p:val>
                                            <p:fltVal val="0"/>
                                          </p:val>
                                        </p:tav>
                                        <p:tav tm="100000">
                                          <p:val>
                                            <p:strVal val="#ppt_w"/>
                                          </p:val>
                                        </p:tav>
                                      </p:tavLst>
                                    </p:anim>
                                    <p:anim calcmode="lin" valueType="num">
                                      <p:cBhvr>
                                        <p:cTn id="33" dur="500" fill="hold"/>
                                        <p:tgtEl>
                                          <p:spTgt spid="105"/>
                                        </p:tgtEl>
                                        <p:attrNameLst>
                                          <p:attrName>ppt_h</p:attrName>
                                        </p:attrNameLst>
                                      </p:cBhvr>
                                      <p:tavLst>
                                        <p:tav tm="0">
                                          <p:val>
                                            <p:fltVal val="0"/>
                                          </p:val>
                                        </p:tav>
                                        <p:tav tm="100000">
                                          <p:val>
                                            <p:strVal val="#ppt_h"/>
                                          </p:val>
                                        </p:tav>
                                      </p:tavLst>
                                    </p:anim>
                                    <p:animEffect transition="in" filter="fade">
                                      <p:cBhvr>
                                        <p:cTn id="34" dur="500"/>
                                        <p:tgtEl>
                                          <p:spTgt spid="10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right)">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6" fill="hold" grpId="0" nodeType="clickEffect">
                                  <p:stCondLst>
                                    <p:cond delay="0"/>
                                  </p:stCondLst>
                                  <p:childTnLst>
                                    <p:set>
                                      <p:cBhvr>
                                        <p:cTn id="48" dur="1" fill="hold">
                                          <p:stCondLst>
                                            <p:cond delay="0"/>
                                          </p:stCondLst>
                                        </p:cTn>
                                        <p:tgtEl>
                                          <p:spTgt spid="114"/>
                                        </p:tgtEl>
                                        <p:attrNameLst>
                                          <p:attrName>style.visibility</p:attrName>
                                        </p:attrNameLst>
                                      </p:cBhvr>
                                      <p:to>
                                        <p:strVal val="visible"/>
                                      </p:to>
                                    </p:set>
                                    <p:animEffect transition="in" filter="barn(inHorizontal)">
                                      <p:cBhvr>
                                        <p:cTn id="49" dur="500"/>
                                        <p:tgtEl>
                                          <p:spTgt spid="1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up)">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right)">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6" fill="hold" grpId="0"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barn(inHorizontal)">
                                      <p:cBhvr>
                                        <p:cTn id="64" dur="5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06"/>
                                        </p:tgtEl>
                                        <p:attrNameLst>
                                          <p:attrName>style.visibility</p:attrName>
                                        </p:attrNameLst>
                                      </p:cBhvr>
                                      <p:to>
                                        <p:strVal val="visible"/>
                                      </p:to>
                                    </p:set>
                                    <p:anim calcmode="lin" valueType="num">
                                      <p:cBhvr>
                                        <p:cTn id="69" dur="500" fill="hold"/>
                                        <p:tgtEl>
                                          <p:spTgt spid="106"/>
                                        </p:tgtEl>
                                        <p:attrNameLst>
                                          <p:attrName>ppt_w</p:attrName>
                                        </p:attrNameLst>
                                      </p:cBhvr>
                                      <p:tavLst>
                                        <p:tav tm="0">
                                          <p:val>
                                            <p:fltVal val="0"/>
                                          </p:val>
                                        </p:tav>
                                        <p:tav tm="100000">
                                          <p:val>
                                            <p:strVal val="#ppt_w"/>
                                          </p:val>
                                        </p:tav>
                                      </p:tavLst>
                                    </p:anim>
                                    <p:anim calcmode="lin" valueType="num">
                                      <p:cBhvr>
                                        <p:cTn id="70" dur="500" fill="hold"/>
                                        <p:tgtEl>
                                          <p:spTgt spid="106"/>
                                        </p:tgtEl>
                                        <p:attrNameLst>
                                          <p:attrName>ppt_h</p:attrName>
                                        </p:attrNameLst>
                                      </p:cBhvr>
                                      <p:tavLst>
                                        <p:tav tm="0">
                                          <p:val>
                                            <p:fltVal val="0"/>
                                          </p:val>
                                        </p:tav>
                                        <p:tav tm="100000">
                                          <p:val>
                                            <p:strVal val="#ppt_h"/>
                                          </p:val>
                                        </p:tav>
                                      </p:tavLst>
                                    </p:anim>
                                    <p:animEffect transition="in" filter="fade">
                                      <p:cBhvr>
                                        <p:cTn id="71" dur="500"/>
                                        <p:tgtEl>
                                          <p:spTgt spid="10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down)">
                                      <p:cBhvr>
                                        <p:cTn id="76" dur="500"/>
                                        <p:tgtEl>
                                          <p:spTgt spid="5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right)">
                                      <p:cBhvr>
                                        <p:cTn id="81" dur="500"/>
                                        <p:tgtEl>
                                          <p:spTgt spid="31"/>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6" fill="hold" grpId="0" nodeType="click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barn(inHorizontal)">
                                      <p:cBhvr>
                                        <p:cTn id="86" dur="500"/>
                                        <p:tgtEl>
                                          <p:spTgt spid="4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nodeType="click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wipe(up)">
                                      <p:cBhvr>
                                        <p:cTn id="91" dur="500"/>
                                        <p:tgtEl>
                                          <p:spTgt spid="51"/>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grpId="0" nodeType="click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ipe(right)">
                                      <p:cBhvr>
                                        <p:cTn id="96" dur="500"/>
                                        <p:tgtEl>
                                          <p:spTgt spid="30"/>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6" fill="hold" grpId="0" nodeType="click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barn(inHorizontal)">
                                      <p:cBhvr>
                                        <p:cTn id="101" dur="500"/>
                                        <p:tgtEl>
                                          <p:spTgt spid="52"/>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wipe(up)">
                                      <p:cBhvr>
                                        <p:cTn id="106" dur="500"/>
                                        <p:tgtEl>
                                          <p:spTgt spid="26"/>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barn(inVertical)">
                                      <p:cBhvr>
                                        <p:cTn id="111" dur="500"/>
                                        <p:tgtEl>
                                          <p:spTgt spid="93"/>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2" fill="hold" nodeType="click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wipe(right)">
                                      <p:cBhvr>
                                        <p:cTn id="116" dur="500"/>
                                        <p:tgtEl>
                                          <p:spTgt spid="23"/>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500" fill="hold"/>
                                        <p:tgtEl>
                                          <p:spTgt spid="24"/>
                                        </p:tgtEl>
                                        <p:attrNameLst>
                                          <p:attrName>ppt_w</p:attrName>
                                        </p:attrNameLst>
                                      </p:cBhvr>
                                      <p:tavLst>
                                        <p:tav tm="0">
                                          <p:val>
                                            <p:fltVal val="0"/>
                                          </p:val>
                                        </p:tav>
                                        <p:tav tm="100000">
                                          <p:val>
                                            <p:strVal val="#ppt_w"/>
                                          </p:val>
                                        </p:tav>
                                      </p:tavLst>
                                    </p:anim>
                                    <p:anim calcmode="lin" valueType="num">
                                      <p:cBhvr>
                                        <p:cTn id="122" dur="500" fill="hold"/>
                                        <p:tgtEl>
                                          <p:spTgt spid="24"/>
                                        </p:tgtEl>
                                        <p:attrNameLst>
                                          <p:attrName>ppt_h</p:attrName>
                                        </p:attrNameLst>
                                      </p:cBhvr>
                                      <p:tavLst>
                                        <p:tav tm="0">
                                          <p:val>
                                            <p:fltVal val="0"/>
                                          </p:val>
                                        </p:tav>
                                        <p:tav tm="100000">
                                          <p:val>
                                            <p:strVal val="#ppt_h"/>
                                          </p:val>
                                        </p:tav>
                                      </p:tavLst>
                                    </p:anim>
                                    <p:animEffect transition="in" filter="fade">
                                      <p:cBhvr>
                                        <p:cTn id="1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8" grpId="0" animBg="1"/>
      <p:bldP spid="92" grpId="0" animBg="1"/>
      <p:bldP spid="93" grpId="0" animBg="1"/>
      <p:bldP spid="105" grpId="0" animBg="1"/>
      <p:bldP spid="106" grpId="0" animBg="1"/>
      <p:bldP spid="114" grpId="0" animBg="1"/>
      <p:bldP spid="43" grpId="0" animBg="1"/>
      <p:bldP spid="49" grpId="0" animBg="1"/>
      <p:bldP spid="52" grpId="0" animBg="1"/>
      <p:bldP spid="24" grpId="0" animBg="1"/>
      <p:bldP spid="26" grpId="0" animBg="1"/>
      <p:bldP spid="14" grpId="0" animBg="1"/>
      <p:bldP spid="3" grpId="0" animBg="1"/>
      <p:bldP spid="29" grpId="0" animBg="1"/>
      <p:bldP spid="30" grpId="0" animBg="1"/>
      <p:bldP spid="31"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lowchart: Alternate Process 14">
            <a:extLst>
              <a:ext uri="{FF2B5EF4-FFF2-40B4-BE49-F238E27FC236}">
                <a16:creationId xmlns="" xmlns:a16="http://schemas.microsoft.com/office/drawing/2014/main" id="{6E5FD900-613C-4593-BCBE-3D0DC485E7D0}"/>
              </a:ext>
            </a:extLst>
          </p:cNvPr>
          <p:cNvSpPr/>
          <p:nvPr/>
        </p:nvSpPr>
        <p:spPr>
          <a:xfrm>
            <a:off x="10677887" y="1699845"/>
            <a:ext cx="1440000" cy="540000"/>
          </a:xfrm>
          <a:prstGeom prst="flowChartAlternateProcess">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ctr" rtl="1"/>
            <a:r>
              <a:rPr lang="fa-IR" sz="2800" b="1" dirty="0">
                <a:solidFill>
                  <a:srgbClr val="002060"/>
                </a:solidFill>
                <a:cs typeface="B Titr" panose="00000700000000000000" pitchFamily="2" charset="-78"/>
              </a:rPr>
              <a:t>نکات</a:t>
            </a:r>
          </a:p>
        </p:txBody>
      </p:sp>
      <p:sp>
        <p:nvSpPr>
          <p:cNvPr id="2" name="Bevel 1"/>
          <p:cNvSpPr/>
          <p:nvPr/>
        </p:nvSpPr>
        <p:spPr>
          <a:xfrm>
            <a:off x="10892244" y="11549"/>
            <a:ext cx="1260000" cy="504000"/>
          </a:xfrm>
          <a:prstGeom prst="bevel">
            <a:avLst/>
          </a:prstGeom>
          <a:solidFill>
            <a:schemeClr val="tx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bg1"/>
                </a:solidFill>
                <a:cs typeface="B Titr" panose="00000700000000000000" pitchFamily="2" charset="-78"/>
              </a:rPr>
              <a:t>المبحث الثانی</a:t>
            </a:r>
          </a:p>
        </p:txBody>
      </p:sp>
      <p:sp>
        <p:nvSpPr>
          <p:cNvPr id="4" name="Flowchart: Off-page Connector 3"/>
          <p:cNvSpPr/>
          <p:nvPr/>
        </p:nvSpPr>
        <p:spPr>
          <a:xfrm>
            <a:off x="5340618" y="24800"/>
            <a:ext cx="1474655" cy="320637"/>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600" dirty="0">
                <a:cs typeface="B Titr" panose="00000700000000000000" pitchFamily="2" charset="-78"/>
              </a:rPr>
              <a:t>الجامد والمشتق</a:t>
            </a:r>
          </a:p>
        </p:txBody>
      </p:sp>
      <p:cxnSp>
        <p:nvCxnSpPr>
          <p:cNvPr id="5" name="Straight Arrow Connector 4"/>
          <p:cNvCxnSpPr>
            <a:stCxn id="15" idx="1"/>
            <a:endCxn id="6" idx="3"/>
          </p:cNvCxnSpPr>
          <p:nvPr/>
        </p:nvCxnSpPr>
        <p:spPr>
          <a:xfrm flipH="1" flipV="1">
            <a:off x="9553903" y="885437"/>
            <a:ext cx="1123984" cy="1084408"/>
          </a:xfrm>
          <a:prstGeom prst="straightConnector1">
            <a:avLst/>
          </a:prstGeom>
          <a:ln w="57150">
            <a:solidFill>
              <a:schemeClr val="accent6">
                <a:lumMod val="50000"/>
              </a:schemeClr>
            </a:solidFill>
            <a:tailEnd type="arrow"/>
          </a:ln>
        </p:spPr>
        <p:style>
          <a:lnRef idx="1">
            <a:schemeClr val="accent6"/>
          </a:lnRef>
          <a:fillRef idx="0">
            <a:schemeClr val="accent6"/>
          </a:fillRef>
          <a:effectRef idx="0">
            <a:schemeClr val="accent6"/>
          </a:effectRef>
          <a:fontRef idx="minor">
            <a:schemeClr val="tx1"/>
          </a:fontRef>
        </p:style>
      </p:cxnSp>
      <p:sp>
        <p:nvSpPr>
          <p:cNvPr id="6" name="Rounded Rectangle 5"/>
          <p:cNvSpPr/>
          <p:nvPr/>
        </p:nvSpPr>
        <p:spPr>
          <a:xfrm>
            <a:off x="1040524" y="345437"/>
            <a:ext cx="8513379" cy="1080000"/>
          </a:xfrm>
          <a:prstGeom prst="roundRect">
            <a:avLst/>
          </a:prstGeom>
          <a:gradFill>
            <a:gsLst>
              <a:gs pos="0">
                <a:schemeClr val="accent1">
                  <a:lumMod val="5000"/>
                  <a:lumOff val="95000"/>
                </a:schemeClr>
              </a:gs>
              <a:gs pos="82000">
                <a:schemeClr val="accent2">
                  <a:lumMod val="40000"/>
                  <a:lumOff val="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200" b="1" dirty="0">
                <a:solidFill>
                  <a:srgbClr val="000000"/>
                </a:solidFill>
                <a:latin typeface="CIDFont+F6"/>
                <a:cs typeface="B Badr" panose="00000400000000000000" pitchFamily="2" charset="-78"/>
              </a:rPr>
              <a:t>1-از فعل متعدّي هم، صفت مشبّهه(بر وزن اسم فاعل و اسم مفعول)ساخته مي شود، به اين ترتيب كه از آن صيغه ها، افاده ثبوت شود نه افاده حدوث و نيز به صيغه هاي ديگري هم مي آيد كه سماعيّ است</a:t>
            </a:r>
            <a:r>
              <a:rPr lang="fa-IR" sz="2200" dirty="0">
                <a:cs typeface="B Badr" panose="00000400000000000000" pitchFamily="2" charset="-78"/>
              </a:rPr>
              <a:t> </a:t>
            </a:r>
            <a:r>
              <a:rPr lang="fa-IR" sz="2200" dirty="0">
                <a:solidFill>
                  <a:srgbClr val="C00000"/>
                </a:solidFill>
                <a:cs typeface="B Badr" panose="00000400000000000000" pitchFamily="2" charset="-78"/>
              </a:rPr>
              <a:t>مانند رحیم-علیم</a:t>
            </a:r>
          </a:p>
        </p:txBody>
      </p:sp>
      <p:sp>
        <p:nvSpPr>
          <p:cNvPr id="30" name="Rounded Rectangle 29"/>
          <p:cNvSpPr/>
          <p:nvPr/>
        </p:nvSpPr>
        <p:spPr>
          <a:xfrm>
            <a:off x="1083928" y="1505418"/>
            <a:ext cx="8513379" cy="1080000"/>
          </a:xfrm>
          <a:prstGeom prst="roundRect">
            <a:avLst/>
          </a:prstGeom>
          <a:gradFill>
            <a:gsLst>
              <a:gs pos="0">
                <a:schemeClr val="accent1">
                  <a:lumMod val="5000"/>
                  <a:lumOff val="95000"/>
                </a:schemeClr>
              </a:gs>
              <a:gs pos="82000">
                <a:schemeClr val="accent2">
                  <a:lumMod val="40000"/>
                  <a:lumOff val="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000" b="1" dirty="0">
                <a:solidFill>
                  <a:srgbClr val="000000"/>
                </a:solidFill>
                <a:latin typeface="CIDFont+F6"/>
                <a:cs typeface="B Badr" panose="00000400000000000000" pitchFamily="2" charset="-78"/>
              </a:rPr>
              <a:t>2-اگر از ثلاثيّ مجرّد اسمي بر وزن فاعل يا مفعول ساخته شود و از آن معناي ثبوتي اراده شود(نه حدوثي)، دراينصورت اين كلمه صفت مشبّهه به حساب مي آيد(هرچند بر وزن فاعل يا مفعول آمده باشد)</a:t>
            </a:r>
            <a:r>
              <a:rPr lang="fa-IR" sz="2000" dirty="0">
                <a:cs typeface="B Badr" panose="00000400000000000000" pitchFamily="2" charset="-78"/>
              </a:rPr>
              <a:t> </a:t>
            </a:r>
            <a:r>
              <a:rPr lang="fa-IR" dirty="0">
                <a:solidFill>
                  <a:srgbClr val="C00000"/>
                </a:solidFill>
                <a:cs typeface="B Badr" panose="00000400000000000000" pitchFamily="2" charset="-78"/>
              </a:rPr>
              <a:t>مانند :طاهر –مُقیم –مستقیم الفکر</a:t>
            </a:r>
          </a:p>
        </p:txBody>
      </p:sp>
      <p:cxnSp>
        <p:nvCxnSpPr>
          <p:cNvPr id="12" name="Straight Arrow Connector 11"/>
          <p:cNvCxnSpPr>
            <a:stCxn id="15" idx="1"/>
            <a:endCxn id="30" idx="3"/>
          </p:cNvCxnSpPr>
          <p:nvPr/>
        </p:nvCxnSpPr>
        <p:spPr>
          <a:xfrm flipH="1">
            <a:off x="9597307" y="1969845"/>
            <a:ext cx="1080580" cy="75573"/>
          </a:xfrm>
          <a:prstGeom prst="straightConnector1">
            <a:avLst/>
          </a:prstGeom>
          <a:ln w="571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Flowchart: Alternate Process 34">
            <a:extLst>
              <a:ext uri="{FF2B5EF4-FFF2-40B4-BE49-F238E27FC236}">
                <a16:creationId xmlns="" xmlns:a16="http://schemas.microsoft.com/office/drawing/2014/main" id="{6E5FD900-613C-4593-BCBE-3D0DC485E7D0}"/>
              </a:ext>
            </a:extLst>
          </p:cNvPr>
          <p:cNvSpPr/>
          <p:nvPr/>
        </p:nvSpPr>
        <p:spPr>
          <a:xfrm>
            <a:off x="10712244" y="2860050"/>
            <a:ext cx="1440000" cy="900000"/>
          </a:xfrm>
          <a:prstGeom prst="flowChartAlternateProcess">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r" rtl="1"/>
            <a:r>
              <a:rPr lang="fa-IR" sz="2000" b="1" dirty="0">
                <a:solidFill>
                  <a:srgbClr val="002060"/>
                </a:solidFill>
                <a:cs typeface="B Titr" panose="00000700000000000000" pitchFamily="2" charset="-78"/>
              </a:rPr>
              <a:t>صفت مشبهه</a:t>
            </a:r>
          </a:p>
        </p:txBody>
      </p:sp>
      <p:sp>
        <p:nvSpPr>
          <p:cNvPr id="20" name="Up Arrow 19"/>
          <p:cNvSpPr/>
          <p:nvPr/>
        </p:nvSpPr>
        <p:spPr>
          <a:xfrm>
            <a:off x="11219872" y="2290961"/>
            <a:ext cx="324000" cy="540000"/>
          </a:xfrm>
          <a:prstGeom prst="upArrow">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9" name="Flowchart: Alternate Process 38">
            <a:extLst>
              <a:ext uri="{FF2B5EF4-FFF2-40B4-BE49-F238E27FC236}">
                <a16:creationId xmlns="" xmlns:a16="http://schemas.microsoft.com/office/drawing/2014/main" id="{6E5FD900-613C-4593-BCBE-3D0DC485E7D0}"/>
              </a:ext>
            </a:extLst>
          </p:cNvPr>
          <p:cNvSpPr/>
          <p:nvPr/>
        </p:nvSpPr>
        <p:spPr>
          <a:xfrm>
            <a:off x="10677887" y="4406254"/>
            <a:ext cx="1440000" cy="540000"/>
          </a:xfrm>
          <a:prstGeom prst="flowChartAlternateProcess">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ctr" rtl="1"/>
            <a:r>
              <a:rPr lang="fa-IR" sz="2800" b="1" dirty="0">
                <a:solidFill>
                  <a:srgbClr val="002060"/>
                </a:solidFill>
                <a:cs typeface="B Titr" panose="00000700000000000000" pitchFamily="2" charset="-78"/>
              </a:rPr>
              <a:t>صیغه ها</a:t>
            </a:r>
          </a:p>
        </p:txBody>
      </p:sp>
      <p:sp>
        <p:nvSpPr>
          <p:cNvPr id="21" name="Down Arrow 20"/>
          <p:cNvSpPr/>
          <p:nvPr/>
        </p:nvSpPr>
        <p:spPr>
          <a:xfrm>
            <a:off x="11229537" y="3791581"/>
            <a:ext cx="360000" cy="540000"/>
          </a:xfrm>
          <a:prstGeom prst="downArrow">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5" name="Straight Arrow Connector 24"/>
          <p:cNvCxnSpPr>
            <a:stCxn id="39" idx="1"/>
            <a:endCxn id="26" idx="3"/>
          </p:cNvCxnSpPr>
          <p:nvPr/>
        </p:nvCxnSpPr>
        <p:spPr>
          <a:xfrm flipH="1" flipV="1">
            <a:off x="9597307" y="3194711"/>
            <a:ext cx="1080580" cy="14815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Pentagon 25"/>
          <p:cNvSpPr/>
          <p:nvPr/>
        </p:nvSpPr>
        <p:spPr>
          <a:xfrm>
            <a:off x="597307" y="2708711"/>
            <a:ext cx="9000000" cy="972000"/>
          </a:xfrm>
          <a:prstGeom prst="homePlate">
            <a:avLst/>
          </a:prstGeom>
          <a:noFill/>
          <a:ln w="3810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b="1" dirty="0">
                <a:solidFill>
                  <a:srgbClr val="002060"/>
                </a:solidFill>
                <a:latin typeface="CIDFont+F1"/>
                <a:cs typeface="B Badr" panose="00000400000000000000" pitchFamily="2" charset="-78"/>
              </a:rPr>
              <a:t>برخي از صفات مشبّهه ٦صيغه دارد(همانند اسم فاعل</a:t>
            </a:r>
            <a:r>
              <a:rPr lang="fa-IR" sz="2800" dirty="0">
                <a:solidFill>
                  <a:srgbClr val="002060"/>
                </a:solidFill>
                <a:cs typeface="B Badr" panose="00000400000000000000" pitchFamily="2" charset="-78"/>
              </a:rPr>
              <a:t> )</a:t>
            </a:r>
          </a:p>
          <a:p>
            <a:pPr algn="ctr" rtl="1"/>
            <a:r>
              <a:rPr lang="fa-IR" sz="2800" dirty="0">
                <a:solidFill>
                  <a:srgbClr val="002060"/>
                </a:solidFill>
                <a:cs typeface="B Badr" panose="00000400000000000000" pitchFamily="2" charset="-78"/>
              </a:rPr>
              <a:t>مانند</a:t>
            </a:r>
            <a:r>
              <a:rPr lang="fa-IR" sz="2800" dirty="0">
                <a:solidFill>
                  <a:schemeClr val="bg1"/>
                </a:solidFill>
                <a:cs typeface="B Badr" panose="00000400000000000000" pitchFamily="2" charset="-78"/>
              </a:rPr>
              <a:t> </a:t>
            </a:r>
            <a:r>
              <a:rPr lang="fa-IR" sz="2800" dirty="0">
                <a:solidFill>
                  <a:srgbClr val="0070C0"/>
                </a:solidFill>
                <a:cs typeface="B Badr" panose="00000400000000000000" pitchFamily="2" charset="-78"/>
              </a:rPr>
              <a:t>: </a:t>
            </a:r>
            <a:r>
              <a:rPr lang="fa-IR" sz="2800" dirty="0">
                <a:solidFill>
                  <a:schemeClr val="accent4">
                    <a:lumMod val="75000"/>
                  </a:schemeClr>
                </a:solidFill>
                <a:cs typeface="B Badr" panose="00000400000000000000" pitchFamily="2" charset="-78"/>
              </a:rPr>
              <a:t>جَمیلٌ –جَمیلانِ –جَمیلُونَ-جَمیلَۀٌ –جَمیلَتانِ - جَمیلاتٌ</a:t>
            </a:r>
          </a:p>
        </p:txBody>
      </p:sp>
      <p:sp>
        <p:nvSpPr>
          <p:cNvPr id="47" name="Pentagon 46"/>
          <p:cNvSpPr/>
          <p:nvPr/>
        </p:nvSpPr>
        <p:spPr>
          <a:xfrm>
            <a:off x="597307" y="3738177"/>
            <a:ext cx="9000000" cy="972000"/>
          </a:xfrm>
          <a:prstGeom prst="homePlate">
            <a:avLst/>
          </a:prstGeom>
          <a:noFill/>
          <a:ln w="3810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000" b="1" dirty="0" smtClean="0">
                <a:solidFill>
                  <a:srgbClr val="002060"/>
                </a:solidFill>
                <a:latin typeface="CIDFont+F6"/>
                <a:cs typeface="B Badr" panose="00000400000000000000" pitchFamily="2" charset="-78"/>
              </a:rPr>
              <a:t>برخي </a:t>
            </a:r>
            <a:r>
              <a:rPr lang="fa-IR" sz="2000" b="1" dirty="0">
                <a:solidFill>
                  <a:srgbClr val="002060"/>
                </a:solidFill>
                <a:latin typeface="CIDFont+F6"/>
                <a:cs typeface="B Badr" panose="00000400000000000000" pitchFamily="2" charset="-78"/>
              </a:rPr>
              <a:t>داراي پنج صيغه است .</a:t>
            </a:r>
            <a:r>
              <a:rPr lang="fa-IR" sz="2000" b="1" dirty="0" smtClean="0">
                <a:solidFill>
                  <a:srgbClr val="002060"/>
                </a:solidFill>
                <a:latin typeface="CIDFont+F6"/>
                <a:cs typeface="B Badr" panose="00000400000000000000" pitchFamily="2" charset="-78"/>
              </a:rPr>
              <a:t>زيرا </a:t>
            </a:r>
            <a:r>
              <a:rPr lang="fa-IR" sz="2000" b="1" dirty="0">
                <a:solidFill>
                  <a:srgbClr val="002060"/>
                </a:solidFill>
                <a:latin typeface="CIDFont+F6"/>
                <a:cs typeface="B Badr" panose="00000400000000000000" pitchFamily="2" charset="-78"/>
              </a:rPr>
              <a:t>در جمع، به جاي دو لفظ(جمع مذكّر سالم و جمع مؤنّث سالم)از يك لفظ(جمع مكسّر) براي جمع(مؤنّث و مذكّر) استفاده مي گردد.</a:t>
            </a:r>
          </a:p>
          <a:p>
            <a:pPr algn="ctr" rtl="1"/>
            <a:r>
              <a:rPr lang="fa-IR" sz="2000" dirty="0">
                <a:solidFill>
                  <a:schemeClr val="bg1"/>
                </a:solidFill>
                <a:cs typeface="B Badr" panose="00000400000000000000" pitchFamily="2" charset="-78"/>
              </a:rPr>
              <a:t> </a:t>
            </a:r>
            <a:r>
              <a:rPr lang="fa-IR" sz="2000" b="1" dirty="0">
                <a:solidFill>
                  <a:srgbClr val="002060"/>
                </a:solidFill>
                <a:cs typeface="B Badr" panose="00000400000000000000" pitchFamily="2" charset="-78"/>
              </a:rPr>
              <a:t>مانند: </a:t>
            </a:r>
            <a:r>
              <a:rPr lang="fa-IR" sz="2400" b="1" dirty="0">
                <a:solidFill>
                  <a:schemeClr val="accent4">
                    <a:lumMod val="75000"/>
                  </a:schemeClr>
                </a:solidFill>
                <a:cs typeface="B Badr" panose="00000400000000000000" pitchFamily="2" charset="-78"/>
              </a:rPr>
              <a:t>كريم، كريمان، </a:t>
            </a:r>
            <a:r>
              <a:rPr lang="fa-IR" sz="2400" b="1" u="sng" dirty="0">
                <a:solidFill>
                  <a:srgbClr val="C00000"/>
                </a:solidFill>
                <a:cs typeface="B Badr" panose="00000400000000000000" pitchFamily="2" charset="-78"/>
              </a:rPr>
              <a:t>كُرَمَاء</a:t>
            </a:r>
            <a:r>
              <a:rPr lang="fa-IR" sz="2400" b="1" dirty="0">
                <a:solidFill>
                  <a:schemeClr val="accent4">
                    <a:lumMod val="75000"/>
                  </a:schemeClr>
                </a:solidFill>
                <a:cs typeface="B Badr" panose="00000400000000000000" pitchFamily="2" charset="-78"/>
              </a:rPr>
              <a:t>،</a:t>
            </a:r>
            <a:r>
              <a:rPr lang="fa-IR" sz="2400" b="1" dirty="0">
                <a:solidFill>
                  <a:srgbClr val="0070C0"/>
                </a:solidFill>
                <a:cs typeface="B Badr" panose="00000400000000000000" pitchFamily="2" charset="-78"/>
              </a:rPr>
              <a:t> </a:t>
            </a:r>
            <a:r>
              <a:rPr lang="fa-IR" sz="2400" dirty="0">
                <a:solidFill>
                  <a:schemeClr val="accent4">
                    <a:lumMod val="75000"/>
                  </a:schemeClr>
                </a:solidFill>
                <a:cs typeface="B Badr" panose="00000400000000000000" pitchFamily="2" charset="-78"/>
              </a:rPr>
              <a:t>کریمَة</a:t>
            </a:r>
            <a:r>
              <a:rPr lang="fa-IR" sz="2400" b="1" dirty="0">
                <a:solidFill>
                  <a:schemeClr val="accent4">
                    <a:lumMod val="75000"/>
                  </a:schemeClr>
                </a:solidFill>
                <a:cs typeface="B Badr" panose="00000400000000000000" pitchFamily="2" charset="-78"/>
              </a:rPr>
              <a:t>، كريمتان</a:t>
            </a:r>
            <a:r>
              <a:rPr lang="fa-IR" sz="2400" b="1" dirty="0">
                <a:solidFill>
                  <a:srgbClr val="C00000"/>
                </a:solidFill>
                <a:cs typeface="B Badr" panose="00000400000000000000" pitchFamily="2" charset="-78"/>
              </a:rPr>
              <a:t>، ك</a:t>
            </a:r>
            <a:r>
              <a:rPr lang="fa-IR" sz="2400" b="1" u="sng" dirty="0">
                <a:solidFill>
                  <a:srgbClr val="C00000"/>
                </a:solidFill>
                <a:cs typeface="B Badr" panose="00000400000000000000" pitchFamily="2" charset="-78"/>
              </a:rPr>
              <a:t>ُرَمَاء</a:t>
            </a:r>
            <a:r>
              <a:rPr lang="fa-IR" sz="2400" b="1" dirty="0">
                <a:solidFill>
                  <a:srgbClr val="C00000"/>
                </a:solidFill>
                <a:cs typeface="B Badr" panose="00000400000000000000" pitchFamily="2" charset="-78"/>
              </a:rPr>
              <a:t> </a:t>
            </a:r>
            <a:r>
              <a:rPr lang="fa-IR" sz="2000" b="1" dirty="0">
                <a:solidFill>
                  <a:srgbClr val="002060"/>
                </a:solidFill>
                <a:cs typeface="B Badr" panose="00000400000000000000" pitchFamily="2" charset="-78"/>
              </a:rPr>
              <a:t>(جمعشان يكي است</a:t>
            </a:r>
            <a:r>
              <a:rPr lang="fa-IR" sz="2000" dirty="0">
                <a:solidFill>
                  <a:srgbClr val="002060"/>
                </a:solidFill>
                <a:cs typeface="B Badr" panose="00000400000000000000" pitchFamily="2" charset="-78"/>
              </a:rPr>
              <a:t> )</a:t>
            </a:r>
          </a:p>
        </p:txBody>
      </p:sp>
      <p:sp>
        <p:nvSpPr>
          <p:cNvPr id="48" name="Pentagon 47"/>
          <p:cNvSpPr/>
          <p:nvPr/>
        </p:nvSpPr>
        <p:spPr>
          <a:xfrm>
            <a:off x="597307" y="4794686"/>
            <a:ext cx="9000000" cy="972000"/>
          </a:xfrm>
          <a:prstGeom prst="homePlate">
            <a:avLst/>
          </a:prstGeom>
          <a:noFill/>
          <a:ln w="3810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300" b="1" dirty="0">
                <a:solidFill>
                  <a:srgbClr val="002060"/>
                </a:solidFill>
                <a:cs typeface="B Badr" panose="00000400000000000000" pitchFamily="2" charset="-78"/>
              </a:rPr>
              <a:t>گاهي اوقات، مؤنث شدن صفت مشبّهه به </a:t>
            </a:r>
            <a:r>
              <a:rPr lang="fa-IR" sz="2300" b="1" dirty="0" smtClean="0">
                <a:solidFill>
                  <a:srgbClr val="002060"/>
                </a:solidFill>
                <a:cs typeface="B Badr" panose="00000400000000000000" pitchFamily="2" charset="-78"/>
              </a:rPr>
              <a:t>وسيله </a:t>
            </a:r>
            <a:r>
              <a:rPr lang="fa-IR" sz="2300" b="1" dirty="0">
                <a:solidFill>
                  <a:srgbClr val="002060"/>
                </a:solidFill>
                <a:cs typeface="B Badr" panose="00000400000000000000" pitchFamily="2" charset="-78"/>
              </a:rPr>
              <a:t>تاء نمي باشد بلكه به شكلهاي ديگري است. </a:t>
            </a:r>
          </a:p>
          <a:p>
            <a:pPr algn="ctr" rtl="1"/>
            <a:r>
              <a:rPr lang="fa-IR" sz="2300" b="1" dirty="0">
                <a:solidFill>
                  <a:srgbClr val="002060"/>
                </a:solidFill>
                <a:cs typeface="B Badr" panose="00000400000000000000" pitchFamily="2" charset="-78"/>
              </a:rPr>
              <a:t>مانند: </a:t>
            </a:r>
            <a:r>
              <a:rPr lang="fa-IR" sz="2300" b="1" dirty="0">
                <a:solidFill>
                  <a:schemeClr val="accent4">
                    <a:lumMod val="75000"/>
                  </a:schemeClr>
                </a:solidFill>
                <a:cs typeface="B Badr" panose="00000400000000000000" pitchFamily="2" charset="-78"/>
              </a:rPr>
              <a:t>أحمر - حَمرَاء</a:t>
            </a:r>
            <a:endParaRPr lang="fa-IR" sz="2300" dirty="0">
              <a:solidFill>
                <a:schemeClr val="accent4">
                  <a:lumMod val="75000"/>
                </a:schemeClr>
              </a:solidFill>
              <a:cs typeface="B Badr" panose="00000400000000000000" pitchFamily="2" charset="-78"/>
            </a:endParaRPr>
          </a:p>
        </p:txBody>
      </p:sp>
      <p:cxnSp>
        <p:nvCxnSpPr>
          <p:cNvPr id="31" name="Straight Arrow Connector 30"/>
          <p:cNvCxnSpPr>
            <a:stCxn id="39" idx="1"/>
            <a:endCxn id="47" idx="3"/>
          </p:cNvCxnSpPr>
          <p:nvPr/>
        </p:nvCxnSpPr>
        <p:spPr>
          <a:xfrm flipH="1" flipV="1">
            <a:off x="9597307" y="4224177"/>
            <a:ext cx="1080580" cy="45207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9" idx="1"/>
            <a:endCxn id="48" idx="3"/>
          </p:cNvCxnSpPr>
          <p:nvPr/>
        </p:nvCxnSpPr>
        <p:spPr>
          <a:xfrm flipH="1">
            <a:off x="9597307" y="4676254"/>
            <a:ext cx="1080580" cy="6044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Pentagon 59"/>
          <p:cNvSpPr/>
          <p:nvPr/>
        </p:nvSpPr>
        <p:spPr>
          <a:xfrm>
            <a:off x="597307" y="5829750"/>
            <a:ext cx="9000000" cy="972000"/>
          </a:xfrm>
          <a:prstGeom prst="homePlate">
            <a:avLst/>
          </a:prstGeom>
          <a:noFill/>
          <a:ln w="3810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400" b="1" dirty="0" smtClean="0">
                <a:solidFill>
                  <a:srgbClr val="002060"/>
                </a:solidFill>
                <a:latin typeface="CIDFont+F4"/>
                <a:cs typeface="B Badr" panose="00000400000000000000" pitchFamily="2" charset="-78"/>
              </a:rPr>
              <a:t>برخي </a:t>
            </a:r>
            <a:r>
              <a:rPr lang="fa-IR" sz="2400" b="1" dirty="0">
                <a:solidFill>
                  <a:srgbClr val="002060"/>
                </a:solidFill>
                <a:latin typeface="CIDFont+F4"/>
                <a:cs typeface="B Badr" panose="00000400000000000000" pitchFamily="2" charset="-78"/>
              </a:rPr>
              <a:t>از صيغه هاي صفت مشبّهه براي مذكّر و مؤنّث به يك شكل استفاده مي گردند و صيغه جدا براي مؤنّث و مذكّر ندارند</a:t>
            </a:r>
            <a:r>
              <a:rPr lang="fa-IR" sz="2400" b="1" dirty="0">
                <a:solidFill>
                  <a:srgbClr val="002060"/>
                </a:solidFill>
                <a:cs typeface="B Badr" panose="00000400000000000000" pitchFamily="2" charset="-78"/>
              </a:rPr>
              <a:t> </a:t>
            </a:r>
            <a:r>
              <a:rPr lang="fa-IR" sz="2400" dirty="0">
                <a:solidFill>
                  <a:srgbClr val="002060"/>
                </a:solidFill>
                <a:cs typeface="B Badr" panose="00000400000000000000" pitchFamily="2" charset="-78"/>
              </a:rPr>
              <a:t>-</a:t>
            </a:r>
          </a:p>
        </p:txBody>
      </p:sp>
      <p:cxnSp>
        <p:nvCxnSpPr>
          <p:cNvPr id="61" name="Straight Arrow Connector 60"/>
          <p:cNvCxnSpPr>
            <a:stCxn id="39" idx="1"/>
            <a:endCxn id="60" idx="3"/>
          </p:cNvCxnSpPr>
          <p:nvPr/>
        </p:nvCxnSpPr>
        <p:spPr>
          <a:xfrm flipH="1">
            <a:off x="9597307" y="4676254"/>
            <a:ext cx="1080580" cy="16394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10180693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heel(1)">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circle(out)">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right)">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p:cTn id="69" dur="500" fill="hold"/>
                                        <p:tgtEl>
                                          <p:spTgt spid="47"/>
                                        </p:tgtEl>
                                        <p:attrNameLst>
                                          <p:attrName>ppt_w</p:attrName>
                                        </p:attrNameLst>
                                      </p:cBhvr>
                                      <p:tavLst>
                                        <p:tav tm="0">
                                          <p:val>
                                            <p:fltVal val="0"/>
                                          </p:val>
                                        </p:tav>
                                        <p:tav tm="100000">
                                          <p:val>
                                            <p:strVal val="#ppt_w"/>
                                          </p:val>
                                        </p:tav>
                                      </p:tavLst>
                                    </p:anim>
                                    <p:anim calcmode="lin" valueType="num">
                                      <p:cBhvr>
                                        <p:cTn id="70" dur="500" fill="hold"/>
                                        <p:tgtEl>
                                          <p:spTgt spid="47"/>
                                        </p:tgtEl>
                                        <p:attrNameLst>
                                          <p:attrName>ppt_h</p:attrName>
                                        </p:attrNameLst>
                                      </p:cBhvr>
                                      <p:tavLst>
                                        <p:tav tm="0">
                                          <p:val>
                                            <p:fltVal val="0"/>
                                          </p:val>
                                        </p:tav>
                                        <p:tav tm="100000">
                                          <p:val>
                                            <p:strVal val="#ppt_h"/>
                                          </p:val>
                                        </p:tav>
                                      </p:tavLst>
                                    </p:anim>
                                    <p:animEffect transition="in" filter="fade">
                                      <p:cBhvr>
                                        <p:cTn id="71" dur="500"/>
                                        <p:tgtEl>
                                          <p:spTgt spid="4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right)">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48"/>
                                        </p:tgtEl>
                                        <p:attrNameLst>
                                          <p:attrName>style.visibility</p:attrName>
                                        </p:attrNameLst>
                                      </p:cBhvr>
                                      <p:to>
                                        <p:strVal val="visible"/>
                                      </p:to>
                                    </p:set>
                                    <p:anim calcmode="lin" valueType="num">
                                      <p:cBhvr>
                                        <p:cTn id="81" dur="500" fill="hold"/>
                                        <p:tgtEl>
                                          <p:spTgt spid="48"/>
                                        </p:tgtEl>
                                        <p:attrNameLst>
                                          <p:attrName>ppt_w</p:attrName>
                                        </p:attrNameLst>
                                      </p:cBhvr>
                                      <p:tavLst>
                                        <p:tav tm="0">
                                          <p:val>
                                            <p:fltVal val="0"/>
                                          </p:val>
                                        </p:tav>
                                        <p:tav tm="100000">
                                          <p:val>
                                            <p:strVal val="#ppt_w"/>
                                          </p:val>
                                        </p:tav>
                                      </p:tavLst>
                                    </p:anim>
                                    <p:anim calcmode="lin" valueType="num">
                                      <p:cBhvr>
                                        <p:cTn id="82" dur="500" fill="hold"/>
                                        <p:tgtEl>
                                          <p:spTgt spid="48"/>
                                        </p:tgtEl>
                                        <p:attrNameLst>
                                          <p:attrName>ppt_h</p:attrName>
                                        </p:attrNameLst>
                                      </p:cBhvr>
                                      <p:tavLst>
                                        <p:tav tm="0">
                                          <p:val>
                                            <p:fltVal val="0"/>
                                          </p:val>
                                        </p:tav>
                                        <p:tav tm="100000">
                                          <p:val>
                                            <p:strVal val="#ppt_h"/>
                                          </p:val>
                                        </p:tav>
                                      </p:tavLst>
                                    </p:anim>
                                    <p:animEffect transition="in" filter="fade">
                                      <p:cBhvr>
                                        <p:cTn id="83" dur="500"/>
                                        <p:tgtEl>
                                          <p:spTgt spid="4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nodeType="click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wipe(up)">
                                      <p:cBhvr>
                                        <p:cTn id="88" dur="500"/>
                                        <p:tgtEl>
                                          <p:spTgt spid="61"/>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60"/>
                                        </p:tgtEl>
                                        <p:attrNameLst>
                                          <p:attrName>style.visibility</p:attrName>
                                        </p:attrNameLst>
                                      </p:cBhvr>
                                      <p:to>
                                        <p:strVal val="visible"/>
                                      </p:to>
                                    </p:set>
                                    <p:anim calcmode="lin" valueType="num">
                                      <p:cBhvr>
                                        <p:cTn id="93" dur="500" fill="hold"/>
                                        <p:tgtEl>
                                          <p:spTgt spid="60"/>
                                        </p:tgtEl>
                                        <p:attrNameLst>
                                          <p:attrName>ppt_w</p:attrName>
                                        </p:attrNameLst>
                                      </p:cBhvr>
                                      <p:tavLst>
                                        <p:tav tm="0">
                                          <p:val>
                                            <p:fltVal val="0"/>
                                          </p:val>
                                        </p:tav>
                                        <p:tav tm="100000">
                                          <p:val>
                                            <p:strVal val="#ppt_w"/>
                                          </p:val>
                                        </p:tav>
                                      </p:tavLst>
                                    </p:anim>
                                    <p:anim calcmode="lin" valueType="num">
                                      <p:cBhvr>
                                        <p:cTn id="94" dur="500" fill="hold"/>
                                        <p:tgtEl>
                                          <p:spTgt spid="60"/>
                                        </p:tgtEl>
                                        <p:attrNameLst>
                                          <p:attrName>ppt_h</p:attrName>
                                        </p:attrNameLst>
                                      </p:cBhvr>
                                      <p:tavLst>
                                        <p:tav tm="0">
                                          <p:val>
                                            <p:fltVal val="0"/>
                                          </p:val>
                                        </p:tav>
                                        <p:tav tm="100000">
                                          <p:val>
                                            <p:strVal val="#ppt_h"/>
                                          </p:val>
                                        </p:tav>
                                      </p:tavLst>
                                    </p:anim>
                                    <p:animEffect transition="in" filter="fade">
                                      <p:cBhvr>
                                        <p:cTn id="9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30" grpId="0" animBg="1"/>
      <p:bldP spid="35" grpId="0" animBg="1"/>
      <p:bldP spid="20" grpId="0" animBg="1"/>
      <p:bldP spid="39" grpId="0" animBg="1"/>
      <p:bldP spid="21" grpId="0" animBg="1"/>
      <p:bldP spid="26" grpId="0" animBg="1"/>
      <p:bldP spid="47" grpId="0" animBg="1"/>
      <p:bldP spid="48" grpId="0" animBg="1"/>
      <p:bldP spid="60"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lowchart: Alternate Process 14">
            <a:extLst>
              <a:ext uri="{FF2B5EF4-FFF2-40B4-BE49-F238E27FC236}">
                <a16:creationId xmlns="" xmlns:a16="http://schemas.microsoft.com/office/drawing/2014/main" id="{6E5FD900-613C-4593-BCBE-3D0DC485E7D0}"/>
              </a:ext>
            </a:extLst>
          </p:cNvPr>
          <p:cNvSpPr/>
          <p:nvPr/>
        </p:nvSpPr>
        <p:spPr>
          <a:xfrm>
            <a:off x="10598308" y="1348151"/>
            <a:ext cx="1440000" cy="900000"/>
          </a:xfrm>
          <a:prstGeom prst="flowChartAlternateProcess">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r" rtl="1"/>
            <a:r>
              <a:rPr lang="fa-IR" sz="2100" b="1" dirty="0">
                <a:solidFill>
                  <a:srgbClr val="002060"/>
                </a:solidFill>
                <a:cs typeface="B Titr" panose="00000700000000000000" pitchFamily="2" charset="-78"/>
              </a:rPr>
              <a:t>صیغه مبالغه</a:t>
            </a:r>
          </a:p>
        </p:txBody>
      </p:sp>
      <p:sp>
        <p:nvSpPr>
          <p:cNvPr id="2" name="Bevel 1"/>
          <p:cNvSpPr/>
          <p:nvPr/>
        </p:nvSpPr>
        <p:spPr>
          <a:xfrm>
            <a:off x="10892244" y="11549"/>
            <a:ext cx="1260000" cy="504000"/>
          </a:xfrm>
          <a:prstGeom prst="bevel">
            <a:avLst/>
          </a:prstGeom>
          <a:solidFill>
            <a:schemeClr val="tx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bg1"/>
                </a:solidFill>
                <a:cs typeface="B Titr" panose="00000700000000000000" pitchFamily="2" charset="-78"/>
              </a:rPr>
              <a:t>المبحث الثانی</a:t>
            </a:r>
          </a:p>
        </p:txBody>
      </p:sp>
      <p:sp>
        <p:nvSpPr>
          <p:cNvPr id="4" name="Flowchart: Off-page Connector 3"/>
          <p:cNvSpPr/>
          <p:nvPr/>
        </p:nvSpPr>
        <p:spPr>
          <a:xfrm>
            <a:off x="5340618" y="24800"/>
            <a:ext cx="1474655" cy="320637"/>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600" dirty="0">
                <a:cs typeface="B Titr" panose="00000700000000000000" pitchFamily="2" charset="-78"/>
              </a:rPr>
              <a:t>الجامد والمشتق</a:t>
            </a:r>
          </a:p>
        </p:txBody>
      </p:sp>
      <p:cxnSp>
        <p:nvCxnSpPr>
          <p:cNvPr id="17" name="Straight Arrow Connector 16">
            <a:extLst>
              <a:ext uri="{FF2B5EF4-FFF2-40B4-BE49-F238E27FC236}">
                <a16:creationId xmlns="" xmlns:a16="http://schemas.microsoft.com/office/drawing/2014/main" id="{F5D29849-F708-4520-B347-35742EB3230F}"/>
              </a:ext>
            </a:extLst>
          </p:cNvPr>
          <p:cNvCxnSpPr>
            <a:cxnSpLocks/>
            <a:stCxn id="15" idx="1"/>
          </p:cNvCxnSpPr>
          <p:nvPr/>
        </p:nvCxnSpPr>
        <p:spPr>
          <a:xfrm flipH="1" flipV="1">
            <a:off x="9859523" y="1472841"/>
            <a:ext cx="738785" cy="32531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1674B8D5-97FC-4B7F-9788-D0ED442CF358}"/>
              </a:ext>
            </a:extLst>
          </p:cNvPr>
          <p:cNvCxnSpPr>
            <a:cxnSpLocks/>
            <a:endCxn id="88" idx="0"/>
          </p:cNvCxnSpPr>
          <p:nvPr/>
        </p:nvCxnSpPr>
        <p:spPr>
          <a:xfrm flipH="1">
            <a:off x="11417955" y="2237444"/>
            <a:ext cx="1" cy="1339786"/>
          </a:xfrm>
          <a:prstGeom prst="straightConnector1">
            <a:avLst/>
          </a:prstGeom>
          <a:ln w="57150">
            <a:solidFill>
              <a:schemeClr val="accent6">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87" name="Diamond 86"/>
          <p:cNvSpPr/>
          <p:nvPr/>
        </p:nvSpPr>
        <p:spPr>
          <a:xfrm>
            <a:off x="8684650" y="742138"/>
            <a:ext cx="1548090" cy="1026746"/>
          </a:xfrm>
          <a:prstGeom prst="diamond">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تعریف</a:t>
            </a:r>
          </a:p>
        </p:txBody>
      </p:sp>
      <p:sp>
        <p:nvSpPr>
          <p:cNvPr id="88" name="Diamond 87"/>
          <p:cNvSpPr/>
          <p:nvPr/>
        </p:nvSpPr>
        <p:spPr>
          <a:xfrm>
            <a:off x="10643910" y="3577230"/>
            <a:ext cx="1548090" cy="1026746"/>
          </a:xfrm>
          <a:prstGeom prst="diamond">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ساخت</a:t>
            </a:r>
          </a:p>
        </p:txBody>
      </p:sp>
      <p:sp>
        <p:nvSpPr>
          <p:cNvPr id="105" name="Rounded Rectangle 104"/>
          <p:cNvSpPr/>
          <p:nvPr/>
        </p:nvSpPr>
        <p:spPr>
          <a:xfrm>
            <a:off x="3989271" y="2184679"/>
            <a:ext cx="4520631" cy="649033"/>
          </a:xfrm>
          <a:prstGeom prst="roundRect">
            <a:avLst/>
          </a:prstGeom>
          <a:noFill/>
          <a:ln w="38100"/>
        </p:spPr>
        <p:style>
          <a:lnRef idx="2">
            <a:schemeClr val="accent5"/>
          </a:lnRef>
          <a:fillRef idx="1">
            <a:schemeClr val="lt1"/>
          </a:fillRef>
          <a:effectRef idx="0">
            <a:schemeClr val="accent5"/>
          </a:effectRef>
          <a:fontRef idx="minor">
            <a:schemeClr val="dk1"/>
          </a:fontRef>
        </p:style>
        <p:txBody>
          <a:bodyPr rtlCol="1" anchor="ctr"/>
          <a:lstStyle/>
          <a:p>
            <a:pPr algn="r" rtl="1"/>
            <a:r>
              <a:rPr lang="fa-IR" sz="3200" dirty="0">
                <a:cs typeface="B Badr" panose="00000400000000000000" pitchFamily="2" charset="-78"/>
              </a:rPr>
              <a:t>از ثلاثیّ مجرّد زیاد ساخته می شود</a:t>
            </a:r>
            <a:endParaRPr lang="fa-IR" sz="3600" dirty="0">
              <a:cs typeface="B Badr" panose="00000400000000000000" pitchFamily="2" charset="-78"/>
            </a:endParaRPr>
          </a:p>
        </p:txBody>
      </p:sp>
      <p:sp>
        <p:nvSpPr>
          <p:cNvPr id="138" name="Rounded Rectangle 137"/>
          <p:cNvSpPr/>
          <p:nvPr/>
        </p:nvSpPr>
        <p:spPr>
          <a:xfrm>
            <a:off x="918063" y="341448"/>
            <a:ext cx="7711588" cy="900000"/>
          </a:xfrm>
          <a:prstGeom prst="roundRect">
            <a:avLst/>
          </a:prstGeom>
          <a:noFill/>
          <a:ln>
            <a:solidFill>
              <a:srgbClr val="7030A0"/>
            </a:solidFill>
          </a:ln>
        </p:spPr>
        <p:style>
          <a:lnRef idx="2">
            <a:schemeClr val="accent4"/>
          </a:lnRef>
          <a:fillRef idx="1">
            <a:schemeClr val="lt1"/>
          </a:fillRef>
          <a:effectRef idx="0">
            <a:schemeClr val="accent4"/>
          </a:effectRef>
          <a:fontRef idx="minor">
            <a:schemeClr val="dk1"/>
          </a:fontRef>
        </p:style>
        <p:txBody>
          <a:bodyPr rtlCol="1" anchor="ctr"/>
          <a:lstStyle/>
          <a:p>
            <a:pPr algn="just" rtl="1"/>
            <a:r>
              <a:rPr lang="fa-IR" sz="2200" b="1" dirty="0" smtClean="0">
                <a:latin typeface="F_Badr" panose="05000000000000000000" pitchFamily="2" charset="2"/>
                <a:cs typeface="B Badr" panose="00000400000000000000" pitchFamily="2" charset="-78"/>
              </a:rPr>
              <a:t>اسمی که دالّ </a:t>
            </a:r>
            <a:r>
              <a:rPr lang="fa-IR" sz="2200" b="1" dirty="0">
                <a:latin typeface="F_Badr" panose="05000000000000000000" pitchFamily="2" charset="2"/>
                <a:cs typeface="B Badr" panose="00000400000000000000" pitchFamily="2" charset="-78"/>
              </a:rPr>
              <a:t>بر کثرت وقوع فعل از کسی یا چیزی است. </a:t>
            </a:r>
            <a:r>
              <a:rPr lang="fa-IR" sz="2200" b="1" dirty="0">
                <a:solidFill>
                  <a:srgbClr val="FF0000"/>
                </a:solidFill>
                <a:latin typeface="F_Badr" panose="05000000000000000000" pitchFamily="2" charset="2"/>
                <a:cs typeface="B Badr" panose="00000400000000000000" pitchFamily="2" charset="-78"/>
              </a:rPr>
              <a:t>مانند: تَوّاب </a:t>
            </a:r>
            <a:r>
              <a:rPr lang="fa-IR" sz="2200" b="1" dirty="0">
                <a:latin typeface="F_Badr" panose="05000000000000000000" pitchFamily="2" charset="2"/>
                <a:cs typeface="B Badr" panose="00000400000000000000" pitchFamily="2" charset="-78"/>
              </a:rPr>
              <a:t>(بسیار پذیرنده توبه</a:t>
            </a:r>
            <a:r>
              <a:rPr lang="fa-IR" sz="2200" b="1" dirty="0" smtClean="0">
                <a:latin typeface="F_Badr" panose="05000000000000000000" pitchFamily="2" charset="2"/>
                <a:cs typeface="B Badr" panose="00000400000000000000" pitchFamily="2" charset="-78"/>
              </a:rPr>
              <a:t>)</a:t>
            </a:r>
            <a:endParaRPr lang="fa-IR" sz="2200" b="1" dirty="0">
              <a:latin typeface="F_Badr" panose="05000000000000000000" pitchFamily="2" charset="2"/>
              <a:cs typeface="B Badr" panose="00000400000000000000" pitchFamily="2" charset="-78"/>
            </a:endParaRPr>
          </a:p>
        </p:txBody>
      </p:sp>
      <p:sp>
        <p:nvSpPr>
          <p:cNvPr id="7" name="Left Arrow 6"/>
          <p:cNvSpPr/>
          <p:nvPr/>
        </p:nvSpPr>
        <p:spPr>
          <a:xfrm rot="3280763">
            <a:off x="10166039" y="3069568"/>
            <a:ext cx="1184638" cy="468000"/>
          </a:xfrm>
          <a:prstGeom prst="leftArrow">
            <a:avLst>
              <a:gd name="adj1" fmla="val 36692"/>
              <a:gd name="adj2" fmla="val 4035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8" name="Left Arrow 37"/>
          <p:cNvSpPr/>
          <p:nvPr/>
        </p:nvSpPr>
        <p:spPr>
          <a:xfrm rot="18239226">
            <a:off x="10348437" y="4673750"/>
            <a:ext cx="1080000" cy="490384"/>
          </a:xfrm>
          <a:prstGeom prst="leftArrow">
            <a:avLst>
              <a:gd name="adj1" fmla="val 36692"/>
              <a:gd name="adj2" fmla="val 4035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9" name="Rounded Rectangle 48"/>
          <p:cNvSpPr/>
          <p:nvPr/>
        </p:nvSpPr>
        <p:spPr>
          <a:xfrm>
            <a:off x="150125" y="2928958"/>
            <a:ext cx="5383638" cy="1485476"/>
          </a:xfrm>
          <a:prstGeom prst="roundRect">
            <a:avLst/>
          </a:prstGeom>
          <a:gradFill>
            <a:gsLst>
              <a:gs pos="0">
                <a:srgbClr val="FFFF00"/>
              </a:gs>
              <a:gs pos="100000">
                <a:schemeClr val="accent4">
                  <a:tint val="84000"/>
                </a:schemeClr>
              </a:gs>
            </a:gsLst>
          </a:gradFill>
        </p:spPr>
        <p:style>
          <a:lnRef idx="1">
            <a:schemeClr val="accent4"/>
          </a:lnRef>
          <a:fillRef idx="2">
            <a:schemeClr val="accent4"/>
          </a:fillRef>
          <a:effectRef idx="1">
            <a:schemeClr val="accent4"/>
          </a:effectRef>
          <a:fontRef idx="minor">
            <a:schemeClr val="dk1"/>
          </a:fontRef>
        </p:style>
        <p:txBody>
          <a:bodyPr rtlCol="1" anchor="ctr"/>
          <a:lstStyle/>
          <a:p>
            <a:pPr algn="r" rtl="1"/>
            <a:r>
              <a:rPr lang="fa-IR" sz="2800" dirty="0">
                <a:cs typeface="B Badr" panose="00000400000000000000" pitchFamily="2" charset="-78"/>
              </a:rPr>
              <a:t>وزنش از ثلاثیّ مجرّد غالباً بروزن </a:t>
            </a:r>
            <a:r>
              <a:rPr lang="fa-IR" sz="2800" dirty="0" smtClean="0">
                <a:solidFill>
                  <a:srgbClr val="0070C0"/>
                </a:solidFill>
                <a:cs typeface="B Badr" panose="00000400000000000000" pitchFamily="2" charset="-78"/>
              </a:rPr>
              <a:t>فَعّال</a:t>
            </a:r>
            <a:r>
              <a:rPr lang="fa-IR" sz="2800" dirty="0" smtClean="0">
                <a:cs typeface="B Badr" panose="00000400000000000000" pitchFamily="2" charset="-78"/>
              </a:rPr>
              <a:t> </a:t>
            </a:r>
            <a:r>
              <a:rPr lang="fa-IR" sz="2800" dirty="0">
                <a:cs typeface="B Badr" panose="00000400000000000000" pitchFamily="2" charset="-78"/>
              </a:rPr>
              <a:t>می آید. مانند:غَفّار و گاهی بر وزنهای دیگری می آید. مانند: </a:t>
            </a:r>
            <a:r>
              <a:rPr lang="fa-IR" sz="2800" dirty="0">
                <a:solidFill>
                  <a:srgbClr val="0070C0"/>
                </a:solidFill>
                <a:cs typeface="B Badr" panose="00000400000000000000" pitchFamily="2" charset="-78"/>
              </a:rPr>
              <a:t>فَعِل، فَعِیل، فَعُول، مِفعَل و...</a:t>
            </a:r>
            <a:endParaRPr lang="fa-IR" sz="4000" dirty="0">
              <a:solidFill>
                <a:srgbClr val="0070C0"/>
              </a:solidFill>
              <a:cs typeface="B Badr" panose="00000400000000000000" pitchFamily="2" charset="-78"/>
            </a:endParaRPr>
          </a:p>
        </p:txBody>
      </p:sp>
      <p:cxnSp>
        <p:nvCxnSpPr>
          <p:cNvPr id="50" name="Straight Arrow Connector 49"/>
          <p:cNvCxnSpPr>
            <a:cxnSpLocks/>
            <a:stCxn id="105" idx="2"/>
          </p:cNvCxnSpPr>
          <p:nvPr/>
        </p:nvCxnSpPr>
        <p:spPr>
          <a:xfrm flipH="1">
            <a:off x="5533763" y="2833712"/>
            <a:ext cx="715824" cy="931688"/>
          </a:xfrm>
          <a:prstGeom prst="straightConnector1">
            <a:avLst/>
          </a:prstGeom>
          <a:ln w="57150">
            <a:solidFill>
              <a:srgbClr val="D64787"/>
            </a:solidFill>
            <a:tailEnd type="arrow"/>
          </a:ln>
        </p:spPr>
        <p:style>
          <a:lnRef idx="1">
            <a:schemeClr val="accent3"/>
          </a:lnRef>
          <a:fillRef idx="0">
            <a:schemeClr val="accent3"/>
          </a:fillRef>
          <a:effectRef idx="0">
            <a:schemeClr val="accent3"/>
          </a:effectRef>
          <a:fontRef idx="minor">
            <a:schemeClr val="tx1"/>
          </a:fontRef>
        </p:style>
      </p:cxnSp>
      <p:cxnSp>
        <p:nvCxnSpPr>
          <p:cNvPr id="23" name="Elbow Connector 22"/>
          <p:cNvCxnSpPr>
            <a:cxnSpLocks/>
            <a:stCxn id="28" idx="1"/>
          </p:cNvCxnSpPr>
          <p:nvPr/>
        </p:nvCxnSpPr>
        <p:spPr>
          <a:xfrm rot="10800000" flipV="1">
            <a:off x="8192182" y="5711624"/>
            <a:ext cx="981298" cy="187734"/>
          </a:xfrm>
          <a:prstGeom prst="bentConnector3">
            <a:avLst>
              <a:gd name="adj1" fmla="val 50000"/>
            </a:avLst>
          </a:prstGeom>
          <a:ln w="57150">
            <a:solidFill>
              <a:srgbClr val="FFFF00"/>
            </a:solidFill>
            <a:tailEnd type="arrow"/>
          </a:ln>
        </p:spPr>
        <p:style>
          <a:lnRef idx="1">
            <a:schemeClr val="accent6"/>
          </a:lnRef>
          <a:fillRef idx="0">
            <a:schemeClr val="accent6"/>
          </a:fillRef>
          <a:effectRef idx="0">
            <a:schemeClr val="accent6"/>
          </a:effectRef>
          <a:fontRef idx="minor">
            <a:schemeClr val="tx1"/>
          </a:fontRef>
        </p:style>
      </p:cxnSp>
      <p:sp>
        <p:nvSpPr>
          <p:cNvPr id="24" name="Rounded Rectangle 23"/>
          <p:cNvSpPr/>
          <p:nvPr/>
        </p:nvSpPr>
        <p:spPr>
          <a:xfrm>
            <a:off x="150125" y="4718676"/>
            <a:ext cx="8013481" cy="735777"/>
          </a:xfrm>
          <a:prstGeom prst="roundRect">
            <a:avLst/>
          </a:prstGeom>
          <a:noFill/>
          <a:ln>
            <a:solidFill>
              <a:srgbClr val="C00000"/>
            </a:solidFill>
          </a:ln>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2800" dirty="0">
                <a:solidFill>
                  <a:srgbClr val="002060"/>
                </a:solidFill>
                <a:cs typeface="B Badr" panose="00000400000000000000" pitchFamily="2" charset="-78"/>
              </a:rPr>
              <a:t>از غیر ثلاثیّ مجرّد کمتر و یا بنُدرت ساخته می شود</a:t>
            </a:r>
            <a:endParaRPr lang="fa-IR" sz="3200" dirty="0">
              <a:solidFill>
                <a:srgbClr val="002060"/>
              </a:solidFill>
              <a:cs typeface="B Badr" panose="00000400000000000000" pitchFamily="2" charset="-78"/>
            </a:endParaRPr>
          </a:p>
        </p:txBody>
      </p:sp>
      <p:sp>
        <p:nvSpPr>
          <p:cNvPr id="26" name="Oval Callout 25"/>
          <p:cNvSpPr/>
          <p:nvPr/>
        </p:nvSpPr>
        <p:spPr>
          <a:xfrm>
            <a:off x="7627766" y="3547687"/>
            <a:ext cx="2505542" cy="1161912"/>
          </a:xfrm>
          <a:prstGeom prst="wedgeEllipseCallout">
            <a:avLst>
              <a:gd name="adj1" fmla="val 69945"/>
              <a:gd name="adj2" fmla="val -4889"/>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rgbClr val="C00000"/>
                </a:solidFill>
                <a:cs typeface="B Titr" panose="00000700000000000000" pitchFamily="2" charset="-78"/>
              </a:rPr>
              <a:t>وزنش سماعی است</a:t>
            </a:r>
          </a:p>
        </p:txBody>
      </p:sp>
      <p:sp>
        <p:nvSpPr>
          <p:cNvPr id="3" name="Rectangle: Rounded Corners 2">
            <a:extLst>
              <a:ext uri="{FF2B5EF4-FFF2-40B4-BE49-F238E27FC236}">
                <a16:creationId xmlns="" xmlns:a16="http://schemas.microsoft.com/office/drawing/2014/main" id="{97F65704-5064-4B5F-8C6F-66F77ADF890E}"/>
              </a:ext>
            </a:extLst>
          </p:cNvPr>
          <p:cNvSpPr/>
          <p:nvPr/>
        </p:nvSpPr>
        <p:spPr>
          <a:xfrm>
            <a:off x="9019190" y="2137427"/>
            <a:ext cx="1429238" cy="720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از ثلاثی مجرد</a:t>
            </a:r>
          </a:p>
        </p:txBody>
      </p:sp>
      <p:sp>
        <p:nvSpPr>
          <p:cNvPr id="28" name="Rectangle: Rounded Corners 27">
            <a:extLst>
              <a:ext uri="{FF2B5EF4-FFF2-40B4-BE49-F238E27FC236}">
                <a16:creationId xmlns="" xmlns:a16="http://schemas.microsoft.com/office/drawing/2014/main" id="{BC940F28-0D4B-41D1-9610-06116DD4B2BF}"/>
              </a:ext>
            </a:extLst>
          </p:cNvPr>
          <p:cNvSpPr/>
          <p:nvPr/>
        </p:nvSpPr>
        <p:spPr>
          <a:xfrm>
            <a:off x="9173480" y="5351624"/>
            <a:ext cx="1429238" cy="720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از غیرثلاثی مجرد</a:t>
            </a:r>
          </a:p>
        </p:txBody>
      </p:sp>
      <p:cxnSp>
        <p:nvCxnSpPr>
          <p:cNvPr id="6" name="Straight Arrow Connector 5">
            <a:extLst>
              <a:ext uri="{FF2B5EF4-FFF2-40B4-BE49-F238E27FC236}">
                <a16:creationId xmlns="" xmlns:a16="http://schemas.microsoft.com/office/drawing/2014/main" id="{102FBCF1-216B-4043-AFC9-951D3261C433}"/>
              </a:ext>
            </a:extLst>
          </p:cNvPr>
          <p:cNvCxnSpPr>
            <a:stCxn id="3" idx="1"/>
            <a:endCxn id="105" idx="3"/>
          </p:cNvCxnSpPr>
          <p:nvPr/>
        </p:nvCxnSpPr>
        <p:spPr>
          <a:xfrm flipH="1">
            <a:off x="8509902" y="2497427"/>
            <a:ext cx="509288" cy="1176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23">
            <a:extLst>
              <a:ext uri="{FF2B5EF4-FFF2-40B4-BE49-F238E27FC236}">
                <a16:creationId xmlns="" xmlns:a16="http://schemas.microsoft.com/office/drawing/2014/main" id="{04C56BF3-40B6-4F97-AC6D-46B05034DD2F}"/>
              </a:ext>
            </a:extLst>
          </p:cNvPr>
          <p:cNvSpPr/>
          <p:nvPr/>
        </p:nvSpPr>
        <p:spPr>
          <a:xfrm>
            <a:off x="150125" y="5551882"/>
            <a:ext cx="8013481" cy="1188000"/>
          </a:xfrm>
          <a:prstGeom prst="roundRect">
            <a:avLst/>
          </a:prstGeom>
          <a:noFill/>
          <a:ln>
            <a:solidFill>
              <a:srgbClr val="C00000"/>
            </a:solidFill>
          </a:ln>
        </p:spPr>
        <p:style>
          <a:lnRef idx="3">
            <a:schemeClr val="lt1"/>
          </a:lnRef>
          <a:fillRef idx="1">
            <a:schemeClr val="accent2"/>
          </a:fillRef>
          <a:effectRef idx="1">
            <a:schemeClr val="accent2"/>
          </a:effectRef>
          <a:fontRef idx="minor">
            <a:schemeClr val="lt1"/>
          </a:fontRef>
        </p:style>
        <p:txBody>
          <a:bodyPr rtlCol="1" anchor="t"/>
          <a:lstStyle/>
          <a:p>
            <a:pPr algn="r" rtl="1"/>
            <a:r>
              <a:rPr lang="fa-IR" sz="2400" dirty="0">
                <a:solidFill>
                  <a:srgbClr val="002060"/>
                </a:solidFill>
                <a:cs typeface="B Badr" panose="00000400000000000000" pitchFamily="2" charset="-78"/>
              </a:rPr>
              <a:t>از ثلاثی مزیدٌ فیه از باب إفعال کم ساخته می شود</a:t>
            </a:r>
            <a:r>
              <a:rPr lang="fa-IR" sz="2400" dirty="0" smtClean="0">
                <a:solidFill>
                  <a:srgbClr val="002060"/>
                </a:solidFill>
                <a:cs typeface="B Badr" panose="00000400000000000000" pitchFamily="2" charset="-78"/>
              </a:rPr>
              <a:t>.</a:t>
            </a:r>
          </a:p>
          <a:p>
            <a:pPr algn="ctr" rtl="1"/>
            <a:r>
              <a:rPr lang="fa-IR" sz="2400" dirty="0" smtClean="0">
                <a:solidFill>
                  <a:srgbClr val="002060"/>
                </a:solidFill>
                <a:cs typeface="B Badr" panose="00000400000000000000" pitchFamily="2" charset="-78"/>
              </a:rPr>
              <a:t>مانند</a:t>
            </a:r>
            <a:r>
              <a:rPr lang="fa-IR" sz="2400" dirty="0">
                <a:solidFill>
                  <a:srgbClr val="002060"/>
                </a:solidFill>
                <a:cs typeface="B Badr" panose="00000400000000000000" pitchFamily="2" charset="-78"/>
              </a:rPr>
              <a:t>: </a:t>
            </a:r>
            <a:r>
              <a:rPr lang="fa-IR" sz="2000" dirty="0">
                <a:solidFill>
                  <a:srgbClr val="002060"/>
                </a:solidFill>
                <a:cs typeface="B Badr" panose="00000400000000000000" pitchFamily="2" charset="-78"/>
              </a:rPr>
              <a:t>أَحَسَّ –</a:t>
            </a:r>
            <a:r>
              <a:rPr lang="fa-IR" sz="2000" dirty="0" smtClean="0">
                <a:solidFill>
                  <a:srgbClr val="002060"/>
                </a:solidFill>
                <a:cs typeface="B Badr" panose="00000400000000000000" pitchFamily="2" charset="-78"/>
              </a:rPr>
              <a:t>یُحِسُّ=حَسَّاس</a:t>
            </a:r>
            <a:r>
              <a:rPr lang="fa-IR" sz="2400" dirty="0" smtClean="0">
                <a:solidFill>
                  <a:srgbClr val="002060"/>
                </a:solidFill>
                <a:cs typeface="B Badr" panose="00000400000000000000" pitchFamily="2" charset="-78"/>
              </a:rPr>
              <a:t> </a:t>
            </a:r>
            <a:r>
              <a:rPr lang="fa-IR" sz="2400" dirty="0">
                <a:solidFill>
                  <a:srgbClr val="002060"/>
                </a:solidFill>
                <a:cs typeface="B Badr" panose="00000400000000000000" pitchFamily="2" charset="-78"/>
              </a:rPr>
              <a:t>و از بابهای دیگر بنُدرت ساخته می شود. </a:t>
            </a:r>
            <a:endParaRPr lang="fa-IR" sz="2400" dirty="0" smtClean="0">
              <a:solidFill>
                <a:srgbClr val="002060"/>
              </a:solidFill>
              <a:cs typeface="B Badr" panose="00000400000000000000" pitchFamily="2" charset="-78"/>
            </a:endParaRPr>
          </a:p>
          <a:p>
            <a:pPr algn="ctr" rtl="1"/>
            <a:r>
              <a:rPr lang="fa-IR" sz="3200" dirty="0" smtClean="0">
                <a:solidFill>
                  <a:srgbClr val="7030A0"/>
                </a:solidFill>
                <a:cs typeface="B Badr" panose="00000400000000000000" pitchFamily="2" charset="-78"/>
              </a:rPr>
              <a:t>مانند</a:t>
            </a:r>
            <a:r>
              <a:rPr lang="fa-IR" sz="3200" dirty="0">
                <a:solidFill>
                  <a:srgbClr val="7030A0"/>
                </a:solidFill>
                <a:cs typeface="B Badr" panose="00000400000000000000" pitchFamily="2" charset="-78"/>
              </a:rPr>
              <a:t>: </a:t>
            </a:r>
            <a:r>
              <a:rPr lang="fa-IR" sz="2800" dirty="0">
                <a:solidFill>
                  <a:srgbClr val="7030A0"/>
                </a:solidFill>
                <a:cs typeface="B Badr" panose="00000400000000000000" pitchFamily="2" charset="-78"/>
              </a:rPr>
              <a:t>بَشَّرَ- </a:t>
            </a:r>
            <a:r>
              <a:rPr lang="fa-IR" sz="2800" dirty="0" smtClean="0">
                <a:solidFill>
                  <a:srgbClr val="7030A0"/>
                </a:solidFill>
                <a:cs typeface="B Badr" panose="00000400000000000000" pitchFamily="2" charset="-78"/>
              </a:rPr>
              <a:t>یُبَشِّرُ=بَشِیر</a:t>
            </a:r>
            <a:endParaRPr lang="fa-IR" sz="4000" dirty="0">
              <a:solidFill>
                <a:srgbClr val="7030A0"/>
              </a:solidFill>
              <a:cs typeface="B Badr" panose="00000400000000000000" pitchFamily="2" charset="-78"/>
            </a:endParaRPr>
          </a:p>
        </p:txBody>
      </p:sp>
      <p:sp>
        <p:nvSpPr>
          <p:cNvPr id="5" name="Rounded Rectangle 4"/>
          <p:cNvSpPr/>
          <p:nvPr/>
        </p:nvSpPr>
        <p:spPr>
          <a:xfrm>
            <a:off x="900752" y="1263703"/>
            <a:ext cx="7711588" cy="9000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rtl="1"/>
            <a:r>
              <a:rPr lang="fa-IR" sz="2200" b="1" dirty="0" smtClean="0">
                <a:solidFill>
                  <a:prstClr val="black"/>
                </a:solidFill>
                <a:latin typeface="F_Badr" panose="05000000000000000000" pitchFamily="2" charset="2"/>
                <a:cs typeface="B Badr" panose="00000400000000000000" pitchFamily="2" charset="-78"/>
              </a:rPr>
              <a:t>یا ؛ دالّ </a:t>
            </a:r>
            <a:r>
              <a:rPr lang="fa-IR" sz="2200" b="1" dirty="0">
                <a:solidFill>
                  <a:prstClr val="black"/>
                </a:solidFill>
                <a:latin typeface="F_Badr" panose="05000000000000000000" pitchFamily="2" charset="2"/>
                <a:cs typeface="B Badr" panose="00000400000000000000" pitchFamily="2" charset="-78"/>
              </a:rPr>
              <a:t>بر کثرت دارا بودن صفتی توسّط کسی یا چیزی است. </a:t>
            </a:r>
            <a:r>
              <a:rPr lang="fa-IR" sz="2200" b="1" dirty="0">
                <a:solidFill>
                  <a:srgbClr val="FF0000"/>
                </a:solidFill>
                <a:latin typeface="F_Badr" panose="05000000000000000000" pitchFamily="2" charset="2"/>
                <a:cs typeface="B Badr" panose="00000400000000000000" pitchFamily="2" charset="-78"/>
              </a:rPr>
              <a:t>مانند: کُبّار</a:t>
            </a:r>
            <a:r>
              <a:rPr lang="fa-IR" sz="2200" b="1" dirty="0">
                <a:solidFill>
                  <a:prstClr val="black"/>
                </a:solidFill>
                <a:latin typeface="F_Badr" panose="05000000000000000000" pitchFamily="2" charset="2"/>
                <a:cs typeface="B Badr" panose="00000400000000000000" pitchFamily="2" charset="-78"/>
              </a:rPr>
              <a:t>(بسیار </a:t>
            </a:r>
            <a:r>
              <a:rPr lang="fa-IR" sz="2200" b="1" dirty="0" smtClean="0">
                <a:solidFill>
                  <a:prstClr val="black"/>
                </a:solidFill>
                <a:latin typeface="F_Badr" panose="05000000000000000000" pitchFamily="2" charset="2"/>
                <a:cs typeface="B Badr" panose="00000400000000000000" pitchFamily="2" charset="-78"/>
              </a:rPr>
              <a:t>بزرگ)</a:t>
            </a:r>
            <a:endParaRPr lang="fa-IR" sz="2200" dirty="0"/>
          </a:p>
        </p:txBody>
      </p:sp>
    </p:spTree>
    <p:extLst>
      <p:ext uri="{BB962C8B-B14F-4D97-AF65-F5344CB8AC3E}">
        <p14:creationId xmlns:p14="http://schemas.microsoft.com/office/powerpoint/2010/main" val="40505843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circle(out)">
                                      <p:cBhvr>
                                        <p:cTn id="17" dur="25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8"/>
                                        </p:tgtEl>
                                        <p:attrNameLst>
                                          <p:attrName>style.visibility</p:attrName>
                                        </p:attrNameLst>
                                      </p:cBhvr>
                                      <p:to>
                                        <p:strVal val="visible"/>
                                      </p:to>
                                    </p:set>
                                    <p:anim calcmode="lin" valueType="num">
                                      <p:cBhvr>
                                        <p:cTn id="22" dur="500" fill="hold"/>
                                        <p:tgtEl>
                                          <p:spTgt spid="138"/>
                                        </p:tgtEl>
                                        <p:attrNameLst>
                                          <p:attrName>ppt_w</p:attrName>
                                        </p:attrNameLst>
                                      </p:cBhvr>
                                      <p:tavLst>
                                        <p:tav tm="0">
                                          <p:val>
                                            <p:fltVal val="0"/>
                                          </p:val>
                                        </p:tav>
                                        <p:tav tm="100000">
                                          <p:val>
                                            <p:strVal val="#ppt_w"/>
                                          </p:val>
                                        </p:tav>
                                      </p:tavLst>
                                    </p:anim>
                                    <p:anim calcmode="lin" valueType="num">
                                      <p:cBhvr>
                                        <p:cTn id="23" dur="500" fill="hold"/>
                                        <p:tgtEl>
                                          <p:spTgt spid="138"/>
                                        </p:tgtEl>
                                        <p:attrNameLst>
                                          <p:attrName>ppt_h</p:attrName>
                                        </p:attrNameLst>
                                      </p:cBhvr>
                                      <p:tavLst>
                                        <p:tav tm="0">
                                          <p:val>
                                            <p:fltVal val="0"/>
                                          </p:val>
                                        </p:tav>
                                        <p:tav tm="100000">
                                          <p:val>
                                            <p:strVal val="#ppt_h"/>
                                          </p:val>
                                        </p:tav>
                                      </p:tavLst>
                                    </p:anim>
                                    <p:animEffect transition="in" filter="fade">
                                      <p:cBhvr>
                                        <p:cTn id="24" dur="500"/>
                                        <p:tgtEl>
                                          <p:spTgt spid="13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32" fill="hold" grpId="0" nodeType="click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circle(out)">
                                      <p:cBhvr>
                                        <p:cTn id="41" dur="500"/>
                                        <p:tgtEl>
                                          <p:spTgt spid="8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right)">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grpId="1" nodeType="clickEffect">
                                  <p:stCondLst>
                                    <p:cond delay="0"/>
                                  </p:stCondLst>
                                  <p:childTnLst>
                                    <p:animEffect transition="out" filter="barn(inVertical)">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down)">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37"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barn(outVertical)">
                                      <p:cBhvr>
                                        <p:cTn id="61" dur="500"/>
                                        <p:tgtEl>
                                          <p:spTgt spid="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right)">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cBhvr>
                                        <p:cTn id="71" dur="500" fill="hold"/>
                                        <p:tgtEl>
                                          <p:spTgt spid="105"/>
                                        </p:tgtEl>
                                        <p:attrNameLst>
                                          <p:attrName>ppt_w</p:attrName>
                                        </p:attrNameLst>
                                      </p:cBhvr>
                                      <p:tavLst>
                                        <p:tav tm="0">
                                          <p:val>
                                            <p:fltVal val="0"/>
                                          </p:val>
                                        </p:tav>
                                        <p:tav tm="100000">
                                          <p:val>
                                            <p:strVal val="#ppt_w"/>
                                          </p:val>
                                        </p:tav>
                                      </p:tavLst>
                                    </p:anim>
                                    <p:anim calcmode="lin" valueType="num">
                                      <p:cBhvr>
                                        <p:cTn id="72" dur="500" fill="hold"/>
                                        <p:tgtEl>
                                          <p:spTgt spid="105"/>
                                        </p:tgtEl>
                                        <p:attrNameLst>
                                          <p:attrName>ppt_h</p:attrName>
                                        </p:attrNameLst>
                                      </p:cBhvr>
                                      <p:tavLst>
                                        <p:tav tm="0">
                                          <p:val>
                                            <p:fltVal val="0"/>
                                          </p:val>
                                        </p:tav>
                                        <p:tav tm="100000">
                                          <p:val>
                                            <p:strVal val="#ppt_h"/>
                                          </p:val>
                                        </p:tav>
                                      </p:tavLst>
                                    </p:anim>
                                    <p:animEffect transition="in" filter="fade">
                                      <p:cBhvr>
                                        <p:cTn id="73" dur="500"/>
                                        <p:tgtEl>
                                          <p:spTgt spid="10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wipe(up)">
                                      <p:cBhvr>
                                        <p:cTn id="78" dur="500"/>
                                        <p:tgtEl>
                                          <p:spTgt spid="50"/>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6" fill="hold" grpId="0" nodeType="click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barn(inHorizontal)">
                                      <p:cBhvr>
                                        <p:cTn id="83" dur="500"/>
                                        <p:tgtEl>
                                          <p:spTgt spid="4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37" fill="hold" grpId="0" nodeType="click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barn(outVertical)">
                                      <p:cBhvr>
                                        <p:cTn id="93" dur="500"/>
                                        <p:tgtEl>
                                          <p:spTgt spid="2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2" fill="hold"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wipe(right)">
                                      <p:cBhvr>
                                        <p:cTn id="98" dur="500"/>
                                        <p:tgtEl>
                                          <p:spTgt spid="23"/>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p:cTn id="103" dur="500" fill="hold"/>
                                        <p:tgtEl>
                                          <p:spTgt spid="24"/>
                                        </p:tgtEl>
                                        <p:attrNameLst>
                                          <p:attrName>ppt_w</p:attrName>
                                        </p:attrNameLst>
                                      </p:cBhvr>
                                      <p:tavLst>
                                        <p:tav tm="0">
                                          <p:val>
                                            <p:fltVal val="0"/>
                                          </p:val>
                                        </p:tav>
                                        <p:tav tm="100000">
                                          <p:val>
                                            <p:strVal val="#ppt_w"/>
                                          </p:val>
                                        </p:tav>
                                      </p:tavLst>
                                    </p:anim>
                                    <p:anim calcmode="lin" valueType="num">
                                      <p:cBhvr>
                                        <p:cTn id="104" dur="500" fill="hold"/>
                                        <p:tgtEl>
                                          <p:spTgt spid="24"/>
                                        </p:tgtEl>
                                        <p:attrNameLst>
                                          <p:attrName>ppt_h</p:attrName>
                                        </p:attrNameLst>
                                      </p:cBhvr>
                                      <p:tavLst>
                                        <p:tav tm="0">
                                          <p:val>
                                            <p:fltVal val="0"/>
                                          </p:val>
                                        </p:tav>
                                        <p:tav tm="100000">
                                          <p:val>
                                            <p:strVal val="#ppt_h"/>
                                          </p:val>
                                        </p:tav>
                                      </p:tavLst>
                                    </p:anim>
                                    <p:animEffect transition="in" filter="fade">
                                      <p:cBhvr>
                                        <p:cTn id="105" dur="500"/>
                                        <p:tgtEl>
                                          <p:spTgt spid="24"/>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p:cTn id="110" dur="500" fill="hold"/>
                                        <p:tgtEl>
                                          <p:spTgt spid="32"/>
                                        </p:tgtEl>
                                        <p:attrNameLst>
                                          <p:attrName>ppt_w</p:attrName>
                                        </p:attrNameLst>
                                      </p:cBhvr>
                                      <p:tavLst>
                                        <p:tav tm="0">
                                          <p:val>
                                            <p:fltVal val="0"/>
                                          </p:val>
                                        </p:tav>
                                        <p:tav tm="100000">
                                          <p:val>
                                            <p:strVal val="#ppt_w"/>
                                          </p:val>
                                        </p:tav>
                                      </p:tavLst>
                                    </p:anim>
                                    <p:anim calcmode="lin" valueType="num">
                                      <p:cBhvr>
                                        <p:cTn id="111" dur="500" fill="hold"/>
                                        <p:tgtEl>
                                          <p:spTgt spid="32"/>
                                        </p:tgtEl>
                                        <p:attrNameLst>
                                          <p:attrName>ppt_h</p:attrName>
                                        </p:attrNameLst>
                                      </p:cBhvr>
                                      <p:tavLst>
                                        <p:tav tm="0">
                                          <p:val>
                                            <p:fltVal val="0"/>
                                          </p:val>
                                        </p:tav>
                                        <p:tav tm="100000">
                                          <p:val>
                                            <p:strVal val="#ppt_h"/>
                                          </p:val>
                                        </p:tav>
                                      </p:tavLst>
                                    </p:anim>
                                    <p:animEffect transition="in" filter="fade">
                                      <p:cBhvr>
                                        <p:cTn id="1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7" grpId="0" animBg="1"/>
      <p:bldP spid="88" grpId="0" animBg="1"/>
      <p:bldP spid="105" grpId="0" animBg="1"/>
      <p:bldP spid="138" grpId="0" animBg="1"/>
      <p:bldP spid="7" grpId="0" animBg="1"/>
      <p:bldP spid="38" grpId="0" animBg="1"/>
      <p:bldP spid="49" grpId="0" animBg="1"/>
      <p:bldP spid="24" grpId="0" animBg="1"/>
      <p:bldP spid="26" grpId="0" animBg="1"/>
      <p:bldP spid="26" grpId="1" animBg="1"/>
      <p:bldP spid="3" grpId="0" animBg="1"/>
      <p:bldP spid="28" grpId="0" animBg="1"/>
      <p:bldP spid="32"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lowchart: Alternate Process 14">
            <a:extLst>
              <a:ext uri="{FF2B5EF4-FFF2-40B4-BE49-F238E27FC236}">
                <a16:creationId xmlns="" xmlns:a16="http://schemas.microsoft.com/office/drawing/2014/main" id="{6E5FD900-613C-4593-BCBE-3D0DC485E7D0}"/>
              </a:ext>
            </a:extLst>
          </p:cNvPr>
          <p:cNvSpPr/>
          <p:nvPr/>
        </p:nvSpPr>
        <p:spPr>
          <a:xfrm>
            <a:off x="10677887" y="1583497"/>
            <a:ext cx="1440000" cy="656348"/>
          </a:xfrm>
          <a:prstGeom prst="flowChartAlternateProcess">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ctr" rtl="1"/>
            <a:r>
              <a:rPr lang="fa-IR" sz="2800" b="1" dirty="0">
                <a:solidFill>
                  <a:srgbClr val="002060"/>
                </a:solidFill>
                <a:cs typeface="B Titr" panose="00000700000000000000" pitchFamily="2" charset="-78"/>
              </a:rPr>
              <a:t>نکات</a:t>
            </a:r>
          </a:p>
        </p:txBody>
      </p:sp>
      <p:sp>
        <p:nvSpPr>
          <p:cNvPr id="2" name="Bevel 1"/>
          <p:cNvSpPr/>
          <p:nvPr/>
        </p:nvSpPr>
        <p:spPr>
          <a:xfrm>
            <a:off x="10892244" y="11549"/>
            <a:ext cx="1260000" cy="504000"/>
          </a:xfrm>
          <a:prstGeom prst="bevel">
            <a:avLst/>
          </a:prstGeom>
          <a:solidFill>
            <a:schemeClr val="tx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bg1"/>
                </a:solidFill>
                <a:cs typeface="B Titr" panose="00000700000000000000" pitchFamily="2" charset="-78"/>
              </a:rPr>
              <a:t>المبحث الثانی</a:t>
            </a:r>
          </a:p>
        </p:txBody>
      </p:sp>
      <p:sp>
        <p:nvSpPr>
          <p:cNvPr id="4" name="Flowchart: Off-page Connector 3"/>
          <p:cNvSpPr/>
          <p:nvPr/>
        </p:nvSpPr>
        <p:spPr>
          <a:xfrm>
            <a:off x="5340618" y="24800"/>
            <a:ext cx="1474655" cy="320637"/>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600" dirty="0">
                <a:cs typeface="B Titr" panose="00000700000000000000" pitchFamily="2" charset="-78"/>
              </a:rPr>
              <a:t>الجامد والمشتق</a:t>
            </a:r>
          </a:p>
        </p:txBody>
      </p:sp>
      <p:cxnSp>
        <p:nvCxnSpPr>
          <p:cNvPr id="25" name="Straight Arrow Connector 24"/>
          <p:cNvCxnSpPr>
            <a:cxnSpLocks/>
            <a:stCxn id="23" idx="2"/>
            <a:endCxn id="26" idx="3"/>
          </p:cNvCxnSpPr>
          <p:nvPr/>
        </p:nvCxnSpPr>
        <p:spPr>
          <a:xfrm flipH="1" flipV="1">
            <a:off x="9597308" y="2311939"/>
            <a:ext cx="1063401" cy="13335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Pentagon 25"/>
          <p:cNvSpPr/>
          <p:nvPr/>
        </p:nvSpPr>
        <p:spPr>
          <a:xfrm>
            <a:off x="597308" y="1825939"/>
            <a:ext cx="9000000" cy="972000"/>
          </a:xfrm>
          <a:prstGeom prst="homePlate">
            <a:avLst/>
          </a:prstGeom>
          <a:noFill/>
          <a:ln w="381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dirty="0" smtClean="0">
                <a:solidFill>
                  <a:srgbClr val="002060"/>
                </a:solidFill>
                <a:cs typeface="B Badr" panose="00000400000000000000" pitchFamily="2" charset="-78"/>
              </a:rPr>
              <a:t>در </a:t>
            </a:r>
            <a:r>
              <a:rPr lang="fa-IR" sz="2800" dirty="0">
                <a:solidFill>
                  <a:srgbClr val="002060"/>
                </a:solidFill>
                <a:cs typeface="B Badr" panose="00000400000000000000" pitchFamily="2" charset="-78"/>
              </a:rPr>
              <a:t>برخی اوزان هنگام مؤنّث شدن، تاء اضافه می </a:t>
            </a:r>
            <a:r>
              <a:rPr lang="fa-IR" sz="2400" dirty="0">
                <a:solidFill>
                  <a:srgbClr val="002060"/>
                </a:solidFill>
                <a:cs typeface="B Badr" panose="00000400000000000000" pitchFamily="2" charset="-78"/>
              </a:rPr>
              <a:t>شود:</a:t>
            </a:r>
            <a:r>
              <a:rPr lang="fa-IR" sz="2400" dirty="0">
                <a:solidFill>
                  <a:schemeClr val="accent4">
                    <a:lumMod val="50000"/>
                  </a:schemeClr>
                </a:solidFill>
                <a:cs typeface="B Badr" panose="00000400000000000000" pitchFamily="2" charset="-78"/>
              </a:rPr>
              <a:t>مانند: فَعَّال(حمَّالة )، </a:t>
            </a:r>
            <a:r>
              <a:rPr lang="fa-IR" sz="2400" dirty="0" smtClean="0">
                <a:solidFill>
                  <a:schemeClr val="accent4">
                    <a:lumMod val="50000"/>
                  </a:schemeClr>
                </a:solidFill>
                <a:cs typeface="B Badr" panose="00000400000000000000" pitchFamily="2" charset="-78"/>
              </a:rPr>
              <a:t>فُعَّال</a:t>
            </a:r>
            <a:r>
              <a:rPr lang="fa-IR" sz="2400" dirty="0">
                <a:solidFill>
                  <a:schemeClr val="accent4">
                    <a:lumMod val="50000"/>
                  </a:schemeClr>
                </a:solidFill>
                <a:cs typeface="B Badr" panose="00000400000000000000" pitchFamily="2" charset="-78"/>
              </a:rPr>
              <a:t> </a:t>
            </a:r>
            <a:r>
              <a:rPr lang="fa-IR" sz="2400" dirty="0">
                <a:solidFill>
                  <a:srgbClr val="C00000"/>
                </a:solidFill>
                <a:cs typeface="B Badr" panose="00000400000000000000" pitchFamily="2" charset="-78"/>
              </a:rPr>
              <a:t>فِعِّیل-</a:t>
            </a:r>
            <a:r>
              <a:rPr lang="fa-IR" sz="2400" dirty="0">
                <a:solidFill>
                  <a:srgbClr val="002060"/>
                </a:solidFill>
                <a:cs typeface="B Badr" panose="00000400000000000000" pitchFamily="2" charset="-78"/>
              </a:rPr>
              <a:t> </a:t>
            </a:r>
            <a:r>
              <a:rPr lang="fa-IR" sz="2800" dirty="0" smtClean="0">
                <a:solidFill>
                  <a:schemeClr val="accent4">
                    <a:lumMod val="50000"/>
                  </a:schemeClr>
                </a:solidFill>
                <a:cs typeface="B Badr" panose="00000400000000000000" pitchFamily="2" charset="-78"/>
              </a:rPr>
              <a:t>، </a:t>
            </a:r>
            <a:r>
              <a:rPr lang="fa-IR" sz="2000" b="1" dirty="0" smtClean="0">
                <a:solidFill>
                  <a:srgbClr val="002060"/>
                </a:solidFill>
                <a:cs typeface="B Badr" panose="00000400000000000000" pitchFamily="2" charset="-78"/>
              </a:rPr>
              <a:t>گاهی </a:t>
            </a:r>
            <a:r>
              <a:rPr lang="fa-IR" sz="2000" b="1" dirty="0">
                <a:solidFill>
                  <a:srgbClr val="002060"/>
                </a:solidFill>
                <a:cs typeface="B Badr" panose="00000400000000000000" pitchFamily="2" charset="-78"/>
              </a:rPr>
              <a:t>هم یک (تاء) به آخر اسم مبالغه می چسبد که برای تأکید مبالغه است(نه برای تأنیث).</a:t>
            </a:r>
            <a:r>
              <a:rPr lang="fa-IR" sz="2400" b="1" dirty="0">
                <a:solidFill>
                  <a:schemeClr val="accent4">
                    <a:lumMod val="50000"/>
                  </a:schemeClr>
                </a:solidFill>
                <a:cs typeface="B Badr" panose="00000400000000000000" pitchFamily="2" charset="-78"/>
              </a:rPr>
              <a:t>مانند ؛ علامۀ</a:t>
            </a:r>
            <a:endParaRPr lang="fa-IR" sz="3600" b="1" dirty="0">
              <a:solidFill>
                <a:schemeClr val="accent4">
                  <a:lumMod val="50000"/>
                </a:schemeClr>
              </a:solidFill>
              <a:cs typeface="B Badr" panose="00000400000000000000" pitchFamily="2" charset="-78"/>
            </a:endParaRPr>
          </a:p>
          <a:p>
            <a:pPr algn="r" rtl="1"/>
            <a:endParaRPr lang="fa-IR" sz="4000" dirty="0">
              <a:solidFill>
                <a:srgbClr val="002060"/>
              </a:solidFill>
              <a:cs typeface="B Badr" panose="00000400000000000000" pitchFamily="2" charset="-78"/>
            </a:endParaRPr>
          </a:p>
        </p:txBody>
      </p:sp>
      <p:sp>
        <p:nvSpPr>
          <p:cNvPr id="47" name="Pentagon 46"/>
          <p:cNvSpPr/>
          <p:nvPr/>
        </p:nvSpPr>
        <p:spPr>
          <a:xfrm>
            <a:off x="597307" y="3134273"/>
            <a:ext cx="9000000" cy="972000"/>
          </a:xfrm>
          <a:prstGeom prst="homePlate">
            <a:avLst/>
          </a:prstGeom>
          <a:noFill/>
          <a:ln w="381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dirty="0">
                <a:solidFill>
                  <a:srgbClr val="002060"/>
                </a:solidFill>
                <a:cs typeface="B Badr" panose="00000400000000000000" pitchFamily="2" charset="-78"/>
              </a:rPr>
              <a:t>در اکثر صیغه های مبالغه، مذکّر و مؤنّث برابر است.</a:t>
            </a:r>
          </a:p>
          <a:p>
            <a:pPr algn="r" rtl="1"/>
            <a:r>
              <a:rPr lang="fa-IR" sz="2800" dirty="0">
                <a:solidFill>
                  <a:schemeClr val="accent4">
                    <a:lumMod val="50000"/>
                  </a:schemeClr>
                </a:solidFill>
                <a:cs typeface="B Badr" panose="00000400000000000000" pitchFamily="2" charset="-78"/>
              </a:rPr>
              <a:t>مانند: مِفعَل، مِفعال، مِفعیل، فَعُول )رجل صبور، امرءۀ صبورۀ</a:t>
            </a:r>
          </a:p>
        </p:txBody>
      </p:sp>
      <p:sp>
        <p:nvSpPr>
          <p:cNvPr id="48" name="Pentagon 47"/>
          <p:cNvSpPr/>
          <p:nvPr/>
        </p:nvSpPr>
        <p:spPr>
          <a:xfrm>
            <a:off x="597307" y="4514095"/>
            <a:ext cx="9000000" cy="972000"/>
          </a:xfrm>
          <a:prstGeom prst="homePlate">
            <a:avLst/>
          </a:prstGeom>
          <a:noFill/>
          <a:ln w="381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b="1" dirty="0">
                <a:solidFill>
                  <a:srgbClr val="002060"/>
                </a:solidFill>
                <a:cs typeface="B Badr" panose="00000400000000000000" pitchFamily="2" charset="-78"/>
              </a:rPr>
              <a:t>گاهی اوقات یک یاء مشدّده به آخر اسم می چسبد که بیانگرمبالغه می باشد. </a:t>
            </a:r>
          </a:p>
          <a:p>
            <a:pPr algn="r" rtl="1"/>
            <a:r>
              <a:rPr lang="fa-IR" sz="2800" b="1" dirty="0">
                <a:solidFill>
                  <a:schemeClr val="accent4">
                    <a:lumMod val="50000"/>
                  </a:schemeClr>
                </a:solidFill>
                <a:cs typeface="B Badr" panose="00000400000000000000" pitchFamily="2" charset="-78"/>
              </a:rPr>
              <a:t>مانند: واقعیّ، دائمیّ</a:t>
            </a:r>
            <a:r>
              <a:rPr lang="fa-IR" sz="2800" b="1" dirty="0">
                <a:solidFill>
                  <a:srgbClr val="002060"/>
                </a:solidFill>
                <a:cs typeface="B Badr" panose="00000400000000000000" pitchFamily="2" charset="-78"/>
              </a:rPr>
              <a:t>.</a:t>
            </a:r>
          </a:p>
        </p:txBody>
      </p:sp>
      <p:cxnSp>
        <p:nvCxnSpPr>
          <p:cNvPr id="31" name="Straight Arrow Connector 30"/>
          <p:cNvCxnSpPr>
            <a:cxnSpLocks/>
            <a:stCxn id="23" idx="2"/>
            <a:endCxn id="47" idx="3"/>
          </p:cNvCxnSpPr>
          <p:nvPr/>
        </p:nvCxnSpPr>
        <p:spPr>
          <a:xfrm flipH="1" flipV="1">
            <a:off x="9597307" y="3620273"/>
            <a:ext cx="1063402" cy="2517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a:stCxn id="23" idx="2"/>
            <a:endCxn id="48" idx="3"/>
          </p:cNvCxnSpPr>
          <p:nvPr/>
        </p:nvCxnSpPr>
        <p:spPr>
          <a:xfrm flipH="1">
            <a:off x="9597307" y="3645451"/>
            <a:ext cx="1063402" cy="13546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Pentagon 59"/>
          <p:cNvSpPr/>
          <p:nvPr/>
        </p:nvSpPr>
        <p:spPr>
          <a:xfrm>
            <a:off x="597307" y="5829750"/>
            <a:ext cx="9000000" cy="972000"/>
          </a:xfrm>
          <a:prstGeom prst="homePlate">
            <a:avLst/>
          </a:prstGeom>
          <a:noFill/>
          <a:ln w="381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400" dirty="0">
                <a:solidFill>
                  <a:srgbClr val="002060"/>
                </a:solidFill>
                <a:cs typeface="B Lotus" panose="00000400000000000000" pitchFamily="2" charset="-78"/>
              </a:rPr>
              <a:t>گاهی اوقات وزن «فعّال»برای مبالغه نیست بلکه صرفاً حرفه یا دارا بودن چیزی را می رساند. </a:t>
            </a:r>
            <a:r>
              <a:rPr lang="fa-IR" sz="2800" dirty="0">
                <a:solidFill>
                  <a:schemeClr val="accent4">
                    <a:lumMod val="50000"/>
                  </a:schemeClr>
                </a:solidFill>
                <a:cs typeface="B Lotus" panose="00000400000000000000" pitchFamily="2" charset="-78"/>
              </a:rPr>
              <a:t>مانند: عطّار= عطر فروش، ظَّلام =صاحب ظلم</a:t>
            </a:r>
            <a:endParaRPr lang="fa-IR" sz="2800" dirty="0">
              <a:solidFill>
                <a:schemeClr val="accent4">
                  <a:lumMod val="50000"/>
                </a:schemeClr>
              </a:solidFill>
              <a:cs typeface="B Badr" panose="00000400000000000000" pitchFamily="2" charset="-78"/>
            </a:endParaRPr>
          </a:p>
        </p:txBody>
      </p:sp>
      <p:cxnSp>
        <p:nvCxnSpPr>
          <p:cNvPr id="61" name="Straight Arrow Connector 60"/>
          <p:cNvCxnSpPr>
            <a:cxnSpLocks/>
            <a:stCxn id="23" idx="2"/>
            <a:endCxn id="60" idx="3"/>
          </p:cNvCxnSpPr>
          <p:nvPr/>
        </p:nvCxnSpPr>
        <p:spPr>
          <a:xfrm flipH="1">
            <a:off x="9597307" y="3645451"/>
            <a:ext cx="1063402" cy="26702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 xmlns:a16="http://schemas.microsoft.com/office/drawing/2014/main" id="{A1B51A6C-58BD-4ADA-8B42-93B55759CBF6}"/>
              </a:ext>
            </a:extLst>
          </p:cNvPr>
          <p:cNvSpPr/>
          <p:nvPr/>
        </p:nvSpPr>
        <p:spPr>
          <a:xfrm>
            <a:off x="10660709" y="2797939"/>
            <a:ext cx="1474357" cy="1695023"/>
          </a:xfrm>
          <a:prstGeom prst="ellipse">
            <a:avLst/>
          </a:prstGeom>
          <a:gradFill flip="none" rotWithShape="1">
            <a:gsLst>
              <a:gs pos="32000">
                <a:schemeClr val="accent1">
                  <a:lumMod val="5000"/>
                  <a:lumOff val="95000"/>
                </a:schemeClr>
              </a:gs>
              <a:gs pos="100000">
                <a:schemeClr val="accent1">
                  <a:lumMod val="30000"/>
                  <a:lumOff val="70000"/>
                </a:schemeClr>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rgbClr val="002060"/>
                </a:solidFill>
                <a:cs typeface="B Titr" panose="00000700000000000000" pitchFamily="2" charset="-78"/>
              </a:rPr>
              <a:t>2-اسم مبالغه</a:t>
            </a:r>
          </a:p>
        </p:txBody>
      </p:sp>
      <p:cxnSp>
        <p:nvCxnSpPr>
          <p:cNvPr id="43" name="Straight Arrow Connector 42">
            <a:extLst>
              <a:ext uri="{FF2B5EF4-FFF2-40B4-BE49-F238E27FC236}">
                <a16:creationId xmlns="" xmlns:a16="http://schemas.microsoft.com/office/drawing/2014/main" id="{3ACC9B7E-EF50-4143-B411-E8E32AA47DF8}"/>
              </a:ext>
            </a:extLst>
          </p:cNvPr>
          <p:cNvCxnSpPr>
            <a:cxnSpLocks/>
            <a:stCxn id="15" idx="2"/>
            <a:endCxn id="23" idx="0"/>
          </p:cNvCxnSpPr>
          <p:nvPr/>
        </p:nvCxnSpPr>
        <p:spPr>
          <a:xfrm>
            <a:off x="11397887" y="2239845"/>
            <a:ext cx="1" cy="558094"/>
          </a:xfrm>
          <a:prstGeom prst="straightConnector1">
            <a:avLst/>
          </a:prstGeom>
          <a:ln w="57150">
            <a:solidFill>
              <a:schemeClr val="accent6">
                <a:lumMod val="50000"/>
              </a:schemeClr>
            </a:solidFill>
            <a:headEnd type="diamond" w="med" len="med"/>
            <a:tailEnd type="triangle" w="med" len="med"/>
          </a:ln>
        </p:spPr>
        <p:style>
          <a:lnRef idx="1">
            <a:schemeClr val="accent6"/>
          </a:lnRef>
          <a:fillRef idx="0">
            <a:schemeClr val="accent6"/>
          </a:fillRef>
          <a:effectRef idx="0">
            <a:schemeClr val="accent6"/>
          </a:effectRef>
          <a:fontRef idx="minor">
            <a:schemeClr val="tx1"/>
          </a:fontRef>
        </p:style>
      </p:cxnSp>
      <p:sp>
        <p:nvSpPr>
          <p:cNvPr id="19" name="Pentagon 18"/>
          <p:cNvSpPr/>
          <p:nvPr/>
        </p:nvSpPr>
        <p:spPr>
          <a:xfrm>
            <a:off x="597307" y="552735"/>
            <a:ext cx="9000000" cy="972000"/>
          </a:xfrm>
          <a:prstGeom prst="homePlate">
            <a:avLst/>
          </a:prstGeom>
          <a:noFill/>
          <a:ln w="381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dirty="0">
                <a:solidFill>
                  <a:srgbClr val="002060"/>
                </a:solidFill>
                <a:cs typeface="B Nazanin" panose="00000400000000000000" pitchFamily="2" charset="-78"/>
              </a:rPr>
              <a:t>اسم مبالغه هم، مانند اسم فاعل قابل مثنّی و جمع شدن می باشد.</a:t>
            </a:r>
          </a:p>
          <a:p>
            <a:pPr algn="ctr" rtl="1"/>
            <a:r>
              <a:rPr lang="fa-IR" sz="3200" dirty="0">
                <a:solidFill>
                  <a:srgbClr val="C00000"/>
                </a:solidFill>
                <a:cs typeface="B Nazanin" panose="00000400000000000000" pitchFamily="2" charset="-78"/>
              </a:rPr>
              <a:t> مانند: </a:t>
            </a:r>
            <a:r>
              <a:rPr lang="fa-IR" sz="3200" dirty="0" smtClean="0">
                <a:solidFill>
                  <a:srgbClr val="C00000"/>
                </a:solidFill>
                <a:cs typeface="B Nazanin" panose="00000400000000000000" pitchFamily="2" charset="-78"/>
              </a:rPr>
              <a:t>غَفَّارَان</a:t>
            </a:r>
            <a:endParaRPr lang="fa-IR" sz="3200" dirty="0">
              <a:solidFill>
                <a:srgbClr val="C00000"/>
              </a:solidFill>
              <a:cs typeface="B Nazanin" panose="00000400000000000000" pitchFamily="2" charset="-78"/>
            </a:endParaRPr>
          </a:p>
        </p:txBody>
      </p:sp>
      <p:cxnSp>
        <p:nvCxnSpPr>
          <p:cNvPr id="20" name="Straight Arrow Connector 19"/>
          <p:cNvCxnSpPr>
            <a:cxnSpLocks/>
            <a:stCxn id="23" idx="2"/>
          </p:cNvCxnSpPr>
          <p:nvPr/>
        </p:nvCxnSpPr>
        <p:spPr>
          <a:xfrm flipH="1" flipV="1">
            <a:off x="9597309" y="1038476"/>
            <a:ext cx="1063400" cy="26069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5886161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up)">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out)">
                                      <p:cBhvr>
                                        <p:cTn id="17" dur="75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right)">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fltVal val="0"/>
                                          </p:val>
                                        </p:tav>
                                        <p:tav tm="100000">
                                          <p:val>
                                            <p:strVal val="#ppt_w"/>
                                          </p:val>
                                        </p:tav>
                                      </p:tavLst>
                                    </p:anim>
                                    <p:anim calcmode="lin" valueType="num">
                                      <p:cBhvr>
                                        <p:cTn id="52" dur="500" fill="hold"/>
                                        <p:tgtEl>
                                          <p:spTgt spid="47"/>
                                        </p:tgtEl>
                                        <p:attrNameLst>
                                          <p:attrName>ppt_h</p:attrName>
                                        </p:attrNameLst>
                                      </p:cBhvr>
                                      <p:tavLst>
                                        <p:tav tm="0">
                                          <p:val>
                                            <p:fltVal val="0"/>
                                          </p:val>
                                        </p:tav>
                                        <p:tav tm="100000">
                                          <p:val>
                                            <p:strVal val="#ppt_h"/>
                                          </p:val>
                                        </p:tav>
                                      </p:tavLst>
                                    </p:anim>
                                    <p:animEffect transition="in" filter="fade">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right)">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fltVal val="0"/>
                                          </p:val>
                                        </p:tav>
                                        <p:tav tm="100000">
                                          <p:val>
                                            <p:strVal val="#ppt_h"/>
                                          </p:val>
                                        </p:tav>
                                      </p:tavLst>
                                    </p:anim>
                                    <p:animEffect transition="in" filter="fade">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up)">
                                      <p:cBhvr>
                                        <p:cTn id="70" dur="500"/>
                                        <p:tgtEl>
                                          <p:spTgt spid="6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60"/>
                                        </p:tgtEl>
                                        <p:attrNameLst>
                                          <p:attrName>style.visibility</p:attrName>
                                        </p:attrNameLst>
                                      </p:cBhvr>
                                      <p:to>
                                        <p:strVal val="visible"/>
                                      </p:to>
                                    </p:set>
                                    <p:anim calcmode="lin" valueType="num">
                                      <p:cBhvr>
                                        <p:cTn id="75" dur="500" fill="hold"/>
                                        <p:tgtEl>
                                          <p:spTgt spid="60"/>
                                        </p:tgtEl>
                                        <p:attrNameLst>
                                          <p:attrName>ppt_w</p:attrName>
                                        </p:attrNameLst>
                                      </p:cBhvr>
                                      <p:tavLst>
                                        <p:tav tm="0">
                                          <p:val>
                                            <p:fltVal val="0"/>
                                          </p:val>
                                        </p:tav>
                                        <p:tav tm="100000">
                                          <p:val>
                                            <p:strVal val="#ppt_w"/>
                                          </p:val>
                                        </p:tav>
                                      </p:tavLst>
                                    </p:anim>
                                    <p:anim calcmode="lin" valueType="num">
                                      <p:cBhvr>
                                        <p:cTn id="76" dur="500" fill="hold"/>
                                        <p:tgtEl>
                                          <p:spTgt spid="60"/>
                                        </p:tgtEl>
                                        <p:attrNameLst>
                                          <p:attrName>ppt_h</p:attrName>
                                        </p:attrNameLst>
                                      </p:cBhvr>
                                      <p:tavLst>
                                        <p:tav tm="0">
                                          <p:val>
                                            <p:fltVal val="0"/>
                                          </p:val>
                                        </p:tav>
                                        <p:tav tm="100000">
                                          <p:val>
                                            <p:strVal val="#ppt_h"/>
                                          </p:val>
                                        </p:tav>
                                      </p:tavLst>
                                    </p:anim>
                                    <p:animEffect transition="in" filter="fade">
                                      <p:cBhvr>
                                        <p:cTn id="7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47" grpId="0" animBg="1"/>
      <p:bldP spid="48" grpId="0" animBg="1"/>
      <p:bldP spid="60" grpId="0" animBg="1"/>
      <p:bldP spid="23" grpId="0" animBg="1"/>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lowchart: Alternate Process 14">
            <a:extLst>
              <a:ext uri="{FF2B5EF4-FFF2-40B4-BE49-F238E27FC236}">
                <a16:creationId xmlns="" xmlns:a16="http://schemas.microsoft.com/office/drawing/2014/main" id="{6E5FD900-613C-4593-BCBE-3D0DC485E7D0}"/>
              </a:ext>
            </a:extLst>
          </p:cNvPr>
          <p:cNvSpPr/>
          <p:nvPr/>
        </p:nvSpPr>
        <p:spPr>
          <a:xfrm>
            <a:off x="10598309" y="3020031"/>
            <a:ext cx="1440000" cy="900000"/>
          </a:xfrm>
          <a:prstGeom prst="flowChartAlternateProcess">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r" rtl="1"/>
            <a:r>
              <a:rPr lang="fa-IR" sz="2100" b="1" dirty="0">
                <a:solidFill>
                  <a:srgbClr val="002060"/>
                </a:solidFill>
                <a:cs typeface="B Titr" panose="00000700000000000000" pitchFamily="2" charset="-78"/>
              </a:rPr>
              <a:t>اسم تفضیل</a:t>
            </a:r>
          </a:p>
        </p:txBody>
      </p:sp>
      <p:sp>
        <p:nvSpPr>
          <p:cNvPr id="2" name="Bevel 1"/>
          <p:cNvSpPr/>
          <p:nvPr/>
        </p:nvSpPr>
        <p:spPr>
          <a:xfrm>
            <a:off x="10892244" y="11549"/>
            <a:ext cx="1260000" cy="504000"/>
          </a:xfrm>
          <a:prstGeom prst="bevel">
            <a:avLst/>
          </a:prstGeom>
          <a:solidFill>
            <a:schemeClr val="tx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bg1"/>
                </a:solidFill>
                <a:cs typeface="B Titr" panose="00000700000000000000" pitchFamily="2" charset="-78"/>
              </a:rPr>
              <a:t>المبحث الثانی</a:t>
            </a:r>
          </a:p>
        </p:txBody>
      </p:sp>
      <p:sp>
        <p:nvSpPr>
          <p:cNvPr id="4" name="Flowchart: Off-page Connector 3"/>
          <p:cNvSpPr/>
          <p:nvPr/>
        </p:nvSpPr>
        <p:spPr>
          <a:xfrm>
            <a:off x="5340618" y="24800"/>
            <a:ext cx="1474655" cy="320637"/>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600" dirty="0">
                <a:cs typeface="B Titr" panose="00000700000000000000" pitchFamily="2" charset="-78"/>
              </a:rPr>
              <a:t>الجامد والمشتق</a:t>
            </a:r>
          </a:p>
        </p:txBody>
      </p:sp>
      <p:cxnSp>
        <p:nvCxnSpPr>
          <p:cNvPr id="17" name="Straight Arrow Connector 16">
            <a:extLst>
              <a:ext uri="{FF2B5EF4-FFF2-40B4-BE49-F238E27FC236}">
                <a16:creationId xmlns="" xmlns:a16="http://schemas.microsoft.com/office/drawing/2014/main" id="{F5D29849-F708-4520-B347-35742EB3230F}"/>
              </a:ext>
            </a:extLst>
          </p:cNvPr>
          <p:cNvCxnSpPr>
            <a:cxnSpLocks/>
          </p:cNvCxnSpPr>
          <p:nvPr/>
        </p:nvCxnSpPr>
        <p:spPr>
          <a:xfrm flipH="1" flipV="1">
            <a:off x="10005160" y="1962879"/>
            <a:ext cx="600233" cy="1485939"/>
          </a:xfrm>
          <a:prstGeom prst="straightConnector1">
            <a:avLst/>
          </a:prstGeom>
          <a:ln w="57150">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1674B8D5-97FC-4B7F-9788-D0ED442CF358}"/>
              </a:ext>
            </a:extLst>
          </p:cNvPr>
          <p:cNvCxnSpPr>
            <a:cxnSpLocks/>
          </p:cNvCxnSpPr>
          <p:nvPr/>
        </p:nvCxnSpPr>
        <p:spPr>
          <a:xfrm flipH="1">
            <a:off x="10023215" y="3448818"/>
            <a:ext cx="582179" cy="1528365"/>
          </a:xfrm>
          <a:prstGeom prst="straightConnector1">
            <a:avLst/>
          </a:prstGeom>
          <a:ln w="57150">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602631" y="1242387"/>
            <a:ext cx="7993554" cy="1158045"/>
          </a:xfrm>
          <a:prstGeom prst="roundRect">
            <a:avLst/>
          </a:prstGeom>
          <a:gradFill>
            <a:gsLst>
              <a:gs pos="0">
                <a:srgbClr val="FFFF00"/>
              </a:gs>
              <a:gs pos="100000">
                <a:schemeClr val="accent3">
                  <a:tint val="84000"/>
                </a:scheme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2">
            <a:schemeClr val="accent4"/>
          </a:lnRef>
          <a:fillRef idx="1">
            <a:schemeClr val="lt1"/>
          </a:fillRef>
          <a:effectRef idx="0">
            <a:schemeClr val="accent4"/>
          </a:effectRef>
          <a:fontRef idx="minor">
            <a:schemeClr val="dk1"/>
          </a:fontRef>
        </p:style>
        <p:txBody>
          <a:bodyPr rtlCol="1" anchor="ctr"/>
          <a:lstStyle/>
          <a:p>
            <a:pPr lvl="0" algn="r" rtl="1"/>
            <a:r>
              <a:rPr lang="fa-IR" sz="2800" b="1" dirty="0">
                <a:cs typeface="B Badr" panose="00000400000000000000" pitchFamily="2" charset="-78"/>
              </a:rPr>
              <a:t>ا سم مشتقّي است كه دلالت مي كند بر موصوف و زيادي وصف آن بر غيرش.       </a:t>
            </a:r>
            <a:r>
              <a:rPr lang="fa-IR" sz="2800" b="1" dirty="0">
                <a:solidFill>
                  <a:srgbClr val="FF0000"/>
                </a:solidFill>
                <a:cs typeface="B Badr" panose="00000400000000000000" pitchFamily="2" charset="-78"/>
              </a:rPr>
              <a:t>مانند: أكبَر </a:t>
            </a:r>
          </a:p>
        </p:txBody>
      </p:sp>
      <p:sp>
        <p:nvSpPr>
          <p:cNvPr id="29" name="Flowchart: Connector 28"/>
          <p:cNvSpPr/>
          <p:nvPr/>
        </p:nvSpPr>
        <p:spPr>
          <a:xfrm>
            <a:off x="8652169" y="1231866"/>
            <a:ext cx="1355834" cy="1158045"/>
          </a:xfrm>
          <a:prstGeom prst="flowChartConnector">
            <a:avLst/>
          </a:prstGeom>
          <a:ln w="57150">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dirty="0">
                <a:cs typeface="B Titr" panose="00000700000000000000" pitchFamily="2" charset="-78"/>
              </a:rPr>
              <a:t>تعریف</a:t>
            </a:r>
          </a:p>
        </p:txBody>
      </p:sp>
      <p:sp>
        <p:nvSpPr>
          <p:cNvPr id="85" name="Flowchart: Connector 84"/>
          <p:cNvSpPr/>
          <p:nvPr/>
        </p:nvSpPr>
        <p:spPr>
          <a:xfrm>
            <a:off x="8799047" y="4799067"/>
            <a:ext cx="1355834" cy="1158045"/>
          </a:xfrm>
          <a:prstGeom prst="flowChartConnector">
            <a:avLst/>
          </a:prstGeom>
          <a:ln w="57150">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dirty="0">
                <a:cs typeface="B Titr" panose="00000700000000000000" pitchFamily="2" charset="-78"/>
              </a:rPr>
              <a:t>اوزان</a:t>
            </a:r>
          </a:p>
        </p:txBody>
      </p:sp>
      <p:sp>
        <p:nvSpPr>
          <p:cNvPr id="39" name="Rounded Rectangle 38"/>
          <p:cNvSpPr/>
          <p:nvPr/>
        </p:nvSpPr>
        <p:spPr>
          <a:xfrm>
            <a:off x="6077945" y="4112727"/>
            <a:ext cx="2049517" cy="900000"/>
          </a:xfrm>
          <a:prstGeom prst="round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accent2">
                    <a:lumMod val="50000"/>
                  </a:schemeClr>
                </a:solidFill>
                <a:cs typeface="B Titr" panose="00000700000000000000" pitchFamily="2" charset="-78"/>
              </a:rPr>
              <a:t>برای مذکر</a:t>
            </a:r>
          </a:p>
        </p:txBody>
      </p:sp>
      <p:sp>
        <p:nvSpPr>
          <p:cNvPr id="89" name="Rounded Rectangle 88"/>
          <p:cNvSpPr/>
          <p:nvPr/>
        </p:nvSpPr>
        <p:spPr>
          <a:xfrm>
            <a:off x="6096000" y="5639636"/>
            <a:ext cx="2049517" cy="900000"/>
          </a:xfrm>
          <a:prstGeom prst="round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800" dirty="0">
                <a:solidFill>
                  <a:srgbClr val="FAA93A">
                    <a:lumMod val="50000"/>
                  </a:srgbClr>
                </a:solidFill>
                <a:cs typeface="B Titr" panose="00000700000000000000" pitchFamily="2" charset="-78"/>
              </a:rPr>
              <a:t>برای مؤنث</a:t>
            </a:r>
          </a:p>
        </p:txBody>
      </p:sp>
      <p:sp>
        <p:nvSpPr>
          <p:cNvPr id="40" name="Pentagon 39"/>
          <p:cNvSpPr/>
          <p:nvPr/>
        </p:nvSpPr>
        <p:spPr>
          <a:xfrm>
            <a:off x="745141" y="4101939"/>
            <a:ext cx="5281449" cy="900000"/>
          </a:xfrm>
          <a:prstGeom prst="homePlate">
            <a:avLst/>
          </a:prstGeom>
          <a:noFill/>
          <a:ln w="38100">
            <a:solidFill>
              <a:srgbClr val="FFFF00"/>
            </a:solidFill>
            <a:prstDash val="sysDash"/>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fa-IR" sz="3200" dirty="0">
                <a:solidFill>
                  <a:srgbClr val="FF0000"/>
                </a:solidFill>
                <a:latin typeface="CIDFont+F17"/>
                <a:cs typeface="B Badr" panose="00000400000000000000" pitchFamily="2" charset="-78"/>
              </a:rPr>
              <a:t>أَفعَل</a:t>
            </a:r>
            <a:r>
              <a:rPr lang="fa-IR" sz="3200" dirty="0">
                <a:solidFill>
                  <a:srgbClr val="002060"/>
                </a:solidFill>
                <a:latin typeface="CIDFont+F17"/>
                <a:cs typeface="B Badr" panose="00000400000000000000" pitchFamily="2" charset="-78"/>
              </a:rPr>
              <a:t> - </a:t>
            </a:r>
            <a:r>
              <a:rPr lang="fa-IR" sz="3200" dirty="0">
                <a:solidFill>
                  <a:srgbClr val="002060"/>
                </a:solidFill>
                <a:cs typeface="B Badr" panose="00000400000000000000" pitchFamily="2" charset="-78"/>
              </a:rPr>
              <a:t>مانند: رجلٌ َأعلَم</a:t>
            </a:r>
          </a:p>
          <a:p>
            <a:pPr algn="ctr" rtl="1"/>
            <a:r>
              <a:rPr lang="fa-IR" dirty="0">
                <a:solidFill>
                  <a:srgbClr val="002060"/>
                </a:solidFill>
                <a:latin typeface="CIDFont+F17"/>
                <a:cs typeface="B Badr" panose="00000400000000000000" pitchFamily="2" charset="-78"/>
              </a:rPr>
              <a:t>(گاهی هم</a:t>
            </a:r>
            <a:r>
              <a:rPr lang="fa-IR" dirty="0">
                <a:solidFill>
                  <a:srgbClr val="FF0000"/>
                </a:solidFill>
                <a:latin typeface="CIDFont+F17"/>
                <a:cs typeface="B Badr" panose="00000400000000000000" pitchFamily="2" charset="-78"/>
              </a:rPr>
              <a:t> أفعَل </a:t>
            </a:r>
            <a:r>
              <a:rPr lang="fa-IR" dirty="0">
                <a:solidFill>
                  <a:srgbClr val="002060"/>
                </a:solidFill>
                <a:latin typeface="CIDFont+F17"/>
                <a:cs typeface="B Badr" panose="00000400000000000000" pitchFamily="2" charset="-78"/>
              </a:rPr>
              <a:t>برای مؤنث می آید)</a:t>
            </a:r>
            <a:r>
              <a:rPr lang="fa-IR" dirty="0">
                <a:solidFill>
                  <a:srgbClr val="002060"/>
                </a:solidFill>
                <a:cs typeface="B Badr" panose="00000400000000000000" pitchFamily="2" charset="-78"/>
              </a:rPr>
              <a:t> </a:t>
            </a:r>
          </a:p>
        </p:txBody>
      </p:sp>
      <p:sp>
        <p:nvSpPr>
          <p:cNvPr id="91" name="Pentagon 90"/>
          <p:cNvSpPr/>
          <p:nvPr/>
        </p:nvSpPr>
        <p:spPr>
          <a:xfrm>
            <a:off x="767253" y="5696788"/>
            <a:ext cx="5281449" cy="900000"/>
          </a:xfrm>
          <a:prstGeom prst="homePlate">
            <a:avLst/>
          </a:prstGeom>
          <a:noFill/>
          <a:ln w="38100">
            <a:solidFill>
              <a:srgbClr val="FFFF00"/>
            </a:solidFill>
            <a:prstDash val="sysDash"/>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fa-IR" sz="3200" dirty="0">
                <a:solidFill>
                  <a:srgbClr val="FF0000"/>
                </a:solidFill>
                <a:latin typeface="CIDFont+F17"/>
                <a:cs typeface="B Badr" panose="00000400000000000000" pitchFamily="2" charset="-78"/>
              </a:rPr>
              <a:t>فُعلي</a:t>
            </a:r>
            <a:r>
              <a:rPr lang="fa-IR" sz="3200" dirty="0">
                <a:solidFill>
                  <a:srgbClr val="002060"/>
                </a:solidFill>
                <a:latin typeface="CIDFont+F17"/>
                <a:cs typeface="B Badr" panose="00000400000000000000" pitchFamily="2" charset="-78"/>
              </a:rPr>
              <a:t>- مانند: هندٌ الفُضلَي</a:t>
            </a:r>
          </a:p>
          <a:p>
            <a:pPr algn="ctr"/>
            <a:r>
              <a:rPr lang="fa-IR" sz="1600" dirty="0">
                <a:solidFill>
                  <a:srgbClr val="002060"/>
                </a:solidFill>
                <a:cs typeface="B Badr" panose="00000400000000000000" pitchFamily="2" charset="-78"/>
              </a:rPr>
              <a:t> </a:t>
            </a:r>
            <a:endParaRPr lang="fa-IR" sz="3200" dirty="0">
              <a:solidFill>
                <a:srgbClr val="002060"/>
              </a:solidFill>
              <a:cs typeface="B Badr" panose="00000400000000000000" pitchFamily="2" charset="-78"/>
            </a:endParaRPr>
          </a:p>
        </p:txBody>
      </p:sp>
      <p:cxnSp>
        <p:nvCxnSpPr>
          <p:cNvPr id="11" name="Straight Arrow Connector 10"/>
          <p:cNvCxnSpPr>
            <a:stCxn id="85" idx="2"/>
            <a:endCxn id="39" idx="3"/>
          </p:cNvCxnSpPr>
          <p:nvPr/>
        </p:nvCxnSpPr>
        <p:spPr>
          <a:xfrm flipH="1" flipV="1">
            <a:off x="8127462" y="4562727"/>
            <a:ext cx="671585" cy="81536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145517" y="5378089"/>
            <a:ext cx="653530" cy="779826"/>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76106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ou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8"/>
                                        </p:tgtEl>
                                        <p:attrNameLst>
                                          <p:attrName>style.visibility</p:attrName>
                                        </p:attrNameLst>
                                      </p:cBhvr>
                                      <p:to>
                                        <p:strVal val="visible"/>
                                      </p:to>
                                    </p:set>
                                    <p:anim calcmode="lin" valueType="num">
                                      <p:cBhvr>
                                        <p:cTn id="22" dur="500" fill="hold"/>
                                        <p:tgtEl>
                                          <p:spTgt spid="138"/>
                                        </p:tgtEl>
                                        <p:attrNameLst>
                                          <p:attrName>ppt_w</p:attrName>
                                        </p:attrNameLst>
                                      </p:cBhvr>
                                      <p:tavLst>
                                        <p:tav tm="0">
                                          <p:val>
                                            <p:fltVal val="0"/>
                                          </p:val>
                                        </p:tav>
                                        <p:tav tm="100000">
                                          <p:val>
                                            <p:strVal val="#ppt_w"/>
                                          </p:val>
                                        </p:tav>
                                      </p:tavLst>
                                    </p:anim>
                                    <p:anim calcmode="lin" valueType="num">
                                      <p:cBhvr>
                                        <p:cTn id="23" dur="500" fill="hold"/>
                                        <p:tgtEl>
                                          <p:spTgt spid="138"/>
                                        </p:tgtEl>
                                        <p:attrNameLst>
                                          <p:attrName>ppt_h</p:attrName>
                                        </p:attrNameLst>
                                      </p:cBhvr>
                                      <p:tavLst>
                                        <p:tav tm="0">
                                          <p:val>
                                            <p:fltVal val="0"/>
                                          </p:val>
                                        </p:tav>
                                        <p:tav tm="100000">
                                          <p:val>
                                            <p:strVal val="#ppt_h"/>
                                          </p:val>
                                        </p:tav>
                                      </p:tavLst>
                                    </p:anim>
                                    <p:animEffect transition="in" filter="fade">
                                      <p:cBhvr>
                                        <p:cTn id="24" dur="500"/>
                                        <p:tgtEl>
                                          <p:spTgt spid="1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grpId="0" nodeType="click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circle(out)">
                                      <p:cBhvr>
                                        <p:cTn id="34" dur="5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barn(outVertical)">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left)">
                                      <p:cBhvr>
                                        <p:cTn id="49" dur="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up)">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37" fill="hold" grpId="0" nodeType="click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barn(outVertical)">
                                      <p:cBhvr>
                                        <p:cTn id="59" dur="500"/>
                                        <p:tgtEl>
                                          <p:spTgt spid="8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1"/>
                                        </p:tgtEl>
                                        <p:attrNameLst>
                                          <p:attrName>style.visibility</p:attrName>
                                        </p:attrNameLst>
                                      </p:cBhvr>
                                      <p:to>
                                        <p:strVal val="visible"/>
                                      </p:to>
                                    </p:set>
                                    <p:animEffect transition="in" filter="wipe(left)">
                                      <p:cBhvr>
                                        <p:cTn id="6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8" grpId="0" animBg="1"/>
      <p:bldP spid="29" grpId="0" animBg="1"/>
      <p:bldP spid="85" grpId="0" animBg="1"/>
      <p:bldP spid="39" grpId="0" animBg="1"/>
      <p:bldP spid="89" grpId="0" animBg="1"/>
      <p:bldP spid="40" grpId="0" animBg="1"/>
      <p:bldP spid="91"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lowchart: Alternate Process 14">
            <a:extLst>
              <a:ext uri="{FF2B5EF4-FFF2-40B4-BE49-F238E27FC236}">
                <a16:creationId xmlns="" xmlns:a16="http://schemas.microsoft.com/office/drawing/2014/main" id="{6E5FD900-613C-4593-BCBE-3D0DC485E7D0}"/>
              </a:ext>
            </a:extLst>
          </p:cNvPr>
          <p:cNvSpPr/>
          <p:nvPr/>
        </p:nvSpPr>
        <p:spPr>
          <a:xfrm>
            <a:off x="10695566" y="3091857"/>
            <a:ext cx="1440000" cy="900000"/>
          </a:xfrm>
          <a:prstGeom prst="flowChartAlternateProcess">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r" rtl="1"/>
            <a:r>
              <a:rPr lang="fa-IR" sz="2100" b="1" dirty="0">
                <a:solidFill>
                  <a:srgbClr val="002060"/>
                </a:solidFill>
                <a:cs typeface="B Titr" panose="00000700000000000000" pitchFamily="2" charset="-78"/>
              </a:rPr>
              <a:t>اسم تفضیل</a:t>
            </a:r>
          </a:p>
        </p:txBody>
      </p:sp>
      <p:sp>
        <p:nvSpPr>
          <p:cNvPr id="2" name="Bevel 1"/>
          <p:cNvSpPr/>
          <p:nvPr/>
        </p:nvSpPr>
        <p:spPr>
          <a:xfrm>
            <a:off x="10892244" y="11549"/>
            <a:ext cx="1260000" cy="504000"/>
          </a:xfrm>
          <a:prstGeom prst="bevel">
            <a:avLst/>
          </a:prstGeom>
          <a:solidFill>
            <a:schemeClr val="tx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bg1"/>
                </a:solidFill>
                <a:cs typeface="B Titr" panose="00000700000000000000" pitchFamily="2" charset="-78"/>
              </a:rPr>
              <a:t>المبحث الثانی</a:t>
            </a:r>
          </a:p>
        </p:txBody>
      </p:sp>
      <p:sp>
        <p:nvSpPr>
          <p:cNvPr id="4" name="Flowchart: Off-page Connector 3"/>
          <p:cNvSpPr/>
          <p:nvPr/>
        </p:nvSpPr>
        <p:spPr>
          <a:xfrm>
            <a:off x="5340618" y="24800"/>
            <a:ext cx="1474655" cy="320637"/>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600" dirty="0">
                <a:cs typeface="B Titr" panose="00000700000000000000" pitchFamily="2" charset="-78"/>
              </a:rPr>
              <a:t>الجامد والمشتق</a:t>
            </a:r>
          </a:p>
        </p:txBody>
      </p:sp>
      <p:sp>
        <p:nvSpPr>
          <p:cNvPr id="37" name="Left Arrow Callout 36"/>
          <p:cNvSpPr/>
          <p:nvPr/>
        </p:nvSpPr>
        <p:spPr>
          <a:xfrm>
            <a:off x="9189069" y="1133839"/>
            <a:ext cx="1484068" cy="4816036"/>
          </a:xfrm>
          <a:prstGeom prst="leftArrowCallout">
            <a:avLst/>
          </a:prstGeom>
          <a:noFill/>
          <a:ln w="3810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fa-IR" sz="2400" dirty="0">
                <a:solidFill>
                  <a:srgbClr val="002060"/>
                </a:solidFill>
                <a:cs typeface="B Badr" panose="00000400000000000000" pitchFamily="2" charset="-78"/>
              </a:rPr>
              <a:t>شرایط کلمه ایی که از آن اسم تفضیل ساخته می شود</a:t>
            </a:r>
          </a:p>
        </p:txBody>
      </p:sp>
      <p:sp>
        <p:nvSpPr>
          <p:cNvPr id="41" name="Rounded Rectangle 40"/>
          <p:cNvSpPr/>
          <p:nvPr/>
        </p:nvSpPr>
        <p:spPr>
          <a:xfrm>
            <a:off x="5619877" y="898335"/>
            <a:ext cx="2880000" cy="900000"/>
          </a:xfrm>
          <a:prstGeom prst="roundRect">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2060"/>
                </a:solidFill>
                <a:cs typeface="B Badr" panose="00000400000000000000" pitchFamily="2" charset="-78"/>
              </a:rPr>
              <a:t>فعل باشد</a:t>
            </a:r>
          </a:p>
        </p:txBody>
      </p:sp>
      <p:sp>
        <p:nvSpPr>
          <p:cNvPr id="42" name="Flowchart: Connector 41"/>
          <p:cNvSpPr/>
          <p:nvPr/>
        </p:nvSpPr>
        <p:spPr>
          <a:xfrm>
            <a:off x="8478149" y="898335"/>
            <a:ext cx="792000" cy="900000"/>
          </a:xfrm>
          <a:prstGeom prst="flowChartConnector">
            <a:avLst/>
          </a:prstGeom>
          <a:solidFill>
            <a:schemeClr val="accent2">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u="sng" dirty="0">
                <a:solidFill>
                  <a:srgbClr val="002060"/>
                </a:solidFill>
                <a:cs typeface="B Titr" panose="00000700000000000000" pitchFamily="2" charset="-78"/>
              </a:rPr>
              <a:t>1</a:t>
            </a:r>
          </a:p>
        </p:txBody>
      </p:sp>
      <p:sp>
        <p:nvSpPr>
          <p:cNvPr id="94" name="Rounded Rectangle 93"/>
          <p:cNvSpPr/>
          <p:nvPr/>
        </p:nvSpPr>
        <p:spPr>
          <a:xfrm>
            <a:off x="5640419" y="2253724"/>
            <a:ext cx="2880000" cy="900000"/>
          </a:xfrm>
          <a:prstGeom prst="roundRect">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rgbClr val="002060"/>
                </a:solidFill>
                <a:latin typeface="CIDFont+F17"/>
                <a:cs typeface="B Badr" panose="00000400000000000000" pitchFamily="2" charset="-78"/>
              </a:rPr>
              <a:t>ثلاثيّ مجرّد باشد</a:t>
            </a:r>
            <a:r>
              <a:rPr lang="fa-IR" sz="2400" b="1" dirty="0">
                <a:solidFill>
                  <a:srgbClr val="002060"/>
                </a:solidFill>
                <a:cs typeface="B Badr" panose="00000400000000000000" pitchFamily="2" charset="-78"/>
              </a:rPr>
              <a:t> </a:t>
            </a:r>
          </a:p>
        </p:txBody>
      </p:sp>
      <p:sp>
        <p:nvSpPr>
          <p:cNvPr id="96" name="Flowchart: Connector 95"/>
          <p:cNvSpPr/>
          <p:nvPr/>
        </p:nvSpPr>
        <p:spPr>
          <a:xfrm>
            <a:off x="8498691" y="2253724"/>
            <a:ext cx="792000" cy="900000"/>
          </a:xfrm>
          <a:prstGeom prst="flowChartConnector">
            <a:avLst/>
          </a:prstGeom>
          <a:solidFill>
            <a:schemeClr val="accent2">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800" u="sng" dirty="0">
                <a:solidFill>
                  <a:srgbClr val="002060"/>
                </a:solidFill>
                <a:cs typeface="B Titr" panose="00000700000000000000" pitchFamily="2" charset="-78"/>
              </a:rPr>
              <a:t>2</a:t>
            </a:r>
          </a:p>
        </p:txBody>
      </p:sp>
      <p:sp>
        <p:nvSpPr>
          <p:cNvPr id="97" name="Rounded Rectangle 96"/>
          <p:cNvSpPr/>
          <p:nvPr/>
        </p:nvSpPr>
        <p:spPr>
          <a:xfrm>
            <a:off x="5627022" y="3685369"/>
            <a:ext cx="2880000" cy="900000"/>
          </a:xfrm>
          <a:prstGeom prst="roundRect">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800" dirty="0">
                <a:solidFill>
                  <a:srgbClr val="002060"/>
                </a:solidFill>
                <a:cs typeface="B Badr" panose="00000400000000000000" pitchFamily="2" charset="-78"/>
              </a:rPr>
              <a:t>معلوم باشد</a:t>
            </a:r>
          </a:p>
        </p:txBody>
      </p:sp>
      <p:sp>
        <p:nvSpPr>
          <p:cNvPr id="98" name="Flowchart: Connector 97"/>
          <p:cNvSpPr/>
          <p:nvPr/>
        </p:nvSpPr>
        <p:spPr>
          <a:xfrm>
            <a:off x="8485294" y="3685369"/>
            <a:ext cx="792000" cy="900000"/>
          </a:xfrm>
          <a:prstGeom prst="flowChartConnector">
            <a:avLst/>
          </a:prstGeom>
          <a:solidFill>
            <a:schemeClr val="accent2">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800" u="sng" dirty="0">
                <a:solidFill>
                  <a:srgbClr val="002060"/>
                </a:solidFill>
                <a:cs typeface="B Titr" panose="00000700000000000000" pitchFamily="2" charset="-78"/>
              </a:rPr>
              <a:t>3</a:t>
            </a:r>
          </a:p>
        </p:txBody>
      </p:sp>
      <p:sp>
        <p:nvSpPr>
          <p:cNvPr id="99" name="Rounded Rectangle 98"/>
          <p:cNvSpPr/>
          <p:nvPr/>
        </p:nvSpPr>
        <p:spPr>
          <a:xfrm>
            <a:off x="5627022" y="5123680"/>
            <a:ext cx="2880000" cy="900000"/>
          </a:xfrm>
          <a:prstGeom prst="roundRect">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800" dirty="0">
                <a:solidFill>
                  <a:srgbClr val="002060"/>
                </a:solidFill>
                <a:cs typeface="B Badr" panose="00000400000000000000" pitchFamily="2" charset="-78"/>
              </a:rPr>
              <a:t>مثبت باشد</a:t>
            </a:r>
          </a:p>
        </p:txBody>
      </p:sp>
      <p:sp>
        <p:nvSpPr>
          <p:cNvPr id="100" name="Flowchart: Connector 99"/>
          <p:cNvSpPr/>
          <p:nvPr/>
        </p:nvSpPr>
        <p:spPr>
          <a:xfrm>
            <a:off x="8485294" y="5123680"/>
            <a:ext cx="792000" cy="900000"/>
          </a:xfrm>
          <a:prstGeom prst="flowChartConnector">
            <a:avLst/>
          </a:prstGeom>
          <a:solidFill>
            <a:schemeClr val="accent2">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800" u="sng" dirty="0">
                <a:solidFill>
                  <a:srgbClr val="002060"/>
                </a:solidFill>
                <a:cs typeface="B Titr" panose="00000700000000000000" pitchFamily="2" charset="-78"/>
              </a:rPr>
              <a:t>4</a:t>
            </a:r>
          </a:p>
        </p:txBody>
      </p:sp>
      <p:sp>
        <p:nvSpPr>
          <p:cNvPr id="101" name="Rounded Rectangle 100"/>
          <p:cNvSpPr/>
          <p:nvPr/>
        </p:nvSpPr>
        <p:spPr>
          <a:xfrm>
            <a:off x="1810534" y="938820"/>
            <a:ext cx="2880000" cy="900000"/>
          </a:xfrm>
          <a:prstGeom prst="roundRect">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800" dirty="0">
                <a:solidFill>
                  <a:srgbClr val="002060"/>
                </a:solidFill>
                <a:cs typeface="B Badr" panose="00000400000000000000" pitchFamily="2" charset="-78"/>
              </a:rPr>
              <a:t>تام باشد</a:t>
            </a:r>
          </a:p>
        </p:txBody>
      </p:sp>
      <p:sp>
        <p:nvSpPr>
          <p:cNvPr id="102" name="Flowchart: Connector 101"/>
          <p:cNvSpPr/>
          <p:nvPr/>
        </p:nvSpPr>
        <p:spPr>
          <a:xfrm>
            <a:off x="4668806" y="938820"/>
            <a:ext cx="792000" cy="900000"/>
          </a:xfrm>
          <a:prstGeom prst="flowChartConnector">
            <a:avLst/>
          </a:prstGeom>
          <a:solidFill>
            <a:schemeClr val="accent2">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800" u="sng" dirty="0">
                <a:solidFill>
                  <a:srgbClr val="002060"/>
                </a:solidFill>
                <a:cs typeface="B Titr" panose="00000700000000000000" pitchFamily="2" charset="-78"/>
              </a:rPr>
              <a:t>5</a:t>
            </a:r>
          </a:p>
        </p:txBody>
      </p:sp>
      <p:sp>
        <p:nvSpPr>
          <p:cNvPr id="103" name="Rounded Rectangle 102"/>
          <p:cNvSpPr/>
          <p:nvPr/>
        </p:nvSpPr>
        <p:spPr>
          <a:xfrm>
            <a:off x="1831076" y="2308496"/>
            <a:ext cx="2880000" cy="900000"/>
          </a:xfrm>
          <a:prstGeom prst="roundRect">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800" dirty="0">
                <a:solidFill>
                  <a:srgbClr val="002060"/>
                </a:solidFill>
                <a:cs typeface="B Badr" panose="00000400000000000000" pitchFamily="2" charset="-78"/>
              </a:rPr>
              <a:t>قابل تفضیل باشد</a:t>
            </a:r>
          </a:p>
        </p:txBody>
      </p:sp>
      <p:sp>
        <p:nvSpPr>
          <p:cNvPr id="108" name="Flowchart: Connector 107"/>
          <p:cNvSpPr/>
          <p:nvPr/>
        </p:nvSpPr>
        <p:spPr>
          <a:xfrm>
            <a:off x="4689348" y="2308496"/>
            <a:ext cx="792000" cy="900000"/>
          </a:xfrm>
          <a:prstGeom prst="flowChartConnector">
            <a:avLst/>
          </a:prstGeom>
          <a:solidFill>
            <a:schemeClr val="accent2">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800" u="sng" dirty="0">
                <a:solidFill>
                  <a:srgbClr val="002060"/>
                </a:solidFill>
                <a:cs typeface="B Titr" panose="00000700000000000000" pitchFamily="2" charset="-78"/>
              </a:rPr>
              <a:t>6</a:t>
            </a:r>
          </a:p>
        </p:txBody>
      </p:sp>
      <p:sp>
        <p:nvSpPr>
          <p:cNvPr id="109" name="Rounded Rectangle 108"/>
          <p:cNvSpPr/>
          <p:nvPr/>
        </p:nvSpPr>
        <p:spPr>
          <a:xfrm>
            <a:off x="1817679" y="3654415"/>
            <a:ext cx="2880000" cy="900000"/>
          </a:xfrm>
          <a:prstGeom prst="roundRect">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800" dirty="0">
                <a:solidFill>
                  <a:srgbClr val="002060"/>
                </a:solidFill>
                <a:cs typeface="B Badr" panose="00000400000000000000" pitchFamily="2" charset="-78"/>
              </a:rPr>
              <a:t>متصرف باشد</a:t>
            </a:r>
          </a:p>
        </p:txBody>
      </p:sp>
      <p:sp>
        <p:nvSpPr>
          <p:cNvPr id="110" name="Flowchart: Connector 109"/>
          <p:cNvSpPr/>
          <p:nvPr/>
        </p:nvSpPr>
        <p:spPr>
          <a:xfrm>
            <a:off x="4675951" y="3654415"/>
            <a:ext cx="792000" cy="900000"/>
          </a:xfrm>
          <a:prstGeom prst="flowChartConnector">
            <a:avLst/>
          </a:prstGeom>
          <a:solidFill>
            <a:schemeClr val="accent2">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800" u="sng" dirty="0">
                <a:solidFill>
                  <a:srgbClr val="002060"/>
                </a:solidFill>
                <a:cs typeface="B Titr" panose="00000700000000000000" pitchFamily="2" charset="-78"/>
              </a:rPr>
              <a:t>7</a:t>
            </a:r>
          </a:p>
        </p:txBody>
      </p:sp>
      <p:sp>
        <p:nvSpPr>
          <p:cNvPr id="111" name="Rounded Rectangle 110"/>
          <p:cNvSpPr/>
          <p:nvPr/>
        </p:nvSpPr>
        <p:spPr>
          <a:xfrm>
            <a:off x="1817679" y="5107019"/>
            <a:ext cx="2880000" cy="900000"/>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a:solidFill>
                  <a:srgbClr val="002060"/>
                </a:solidFill>
                <a:cs typeface="B Badr" panose="00000400000000000000" pitchFamily="2" charset="-78"/>
              </a:rPr>
              <a:t>دلالت بر عیب-رنگ وزینت نکند</a:t>
            </a:r>
          </a:p>
        </p:txBody>
      </p:sp>
      <p:sp>
        <p:nvSpPr>
          <p:cNvPr id="112" name="Flowchart: Connector 111"/>
          <p:cNvSpPr/>
          <p:nvPr/>
        </p:nvSpPr>
        <p:spPr>
          <a:xfrm>
            <a:off x="4675951" y="5107019"/>
            <a:ext cx="792000" cy="900000"/>
          </a:xfrm>
          <a:prstGeom prst="flowChartConnector">
            <a:avLst/>
          </a:prstGeom>
          <a:solidFill>
            <a:schemeClr val="accent2">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Titr" panose="00000700000000000000" pitchFamily="2" charset="-78"/>
              </a:rPr>
              <a:t>8</a:t>
            </a:r>
          </a:p>
        </p:txBody>
      </p:sp>
      <p:sp>
        <p:nvSpPr>
          <p:cNvPr id="46" name="Vertical Scroll 45"/>
          <p:cNvSpPr/>
          <p:nvPr/>
        </p:nvSpPr>
        <p:spPr>
          <a:xfrm>
            <a:off x="-170732" y="11549"/>
            <a:ext cx="2428158" cy="6846451"/>
          </a:xfrm>
          <a:prstGeom prst="verticalScroll">
            <a:avLst/>
          </a:prstGeom>
          <a:gradFill>
            <a:gsLst>
              <a:gs pos="0">
                <a:schemeClr val="accent1">
                  <a:lumMod val="5000"/>
                  <a:lumOff val="95000"/>
                </a:schemeClr>
              </a:gs>
              <a:gs pos="100000">
                <a:schemeClr val="accent3">
                  <a:lumMod val="60000"/>
                  <a:lumOff val="40000"/>
                </a:schemeClr>
              </a:gs>
            </a:gsLst>
            <a:lin ang="5400000" scaled="1"/>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400" b="1" dirty="0">
                <a:solidFill>
                  <a:srgbClr val="002060"/>
                </a:solidFill>
                <a:latin typeface="CIDFont+F17"/>
                <a:cs typeface="B Badr" panose="00000400000000000000" pitchFamily="2" charset="-78"/>
              </a:rPr>
              <a:t>به عنوان </a:t>
            </a:r>
            <a:r>
              <a:rPr lang="fa-IR" sz="2400" b="1" dirty="0" smtClean="0">
                <a:solidFill>
                  <a:srgbClr val="002060"/>
                </a:solidFill>
                <a:latin typeface="CIDFont+F17"/>
                <a:cs typeface="B Badr" panose="00000400000000000000" pitchFamily="2" charset="-78"/>
              </a:rPr>
              <a:t>مثال</a:t>
            </a:r>
            <a:r>
              <a:rPr lang="fa-IR" sz="2400" b="1" dirty="0" smtClean="0">
                <a:solidFill>
                  <a:srgbClr val="002060"/>
                </a:solidFill>
                <a:latin typeface="CIDFont+F4"/>
                <a:cs typeface="B Badr" panose="00000400000000000000" pitchFamily="2" charset="-78"/>
              </a:rPr>
              <a:t>: </a:t>
            </a:r>
            <a:r>
              <a:rPr lang="fa-IR" sz="3600" b="1" u="sng" dirty="0" smtClean="0">
                <a:solidFill>
                  <a:srgbClr val="002060"/>
                </a:solidFill>
                <a:latin typeface="CIDFont+F4"/>
                <a:cs typeface="B Badr" panose="00000400000000000000" pitchFamily="2" charset="-78"/>
              </a:rPr>
              <a:t>يَعلَمُ </a:t>
            </a:r>
            <a:endParaRPr lang="fa-IR" sz="3600" b="1" u="sng" dirty="0">
              <a:solidFill>
                <a:srgbClr val="002060"/>
              </a:solidFill>
              <a:latin typeface="CIDFont+F4"/>
              <a:cs typeface="B Badr" panose="00000400000000000000" pitchFamily="2" charset="-78"/>
            </a:endParaRPr>
          </a:p>
          <a:p>
            <a:pPr algn="r" rtl="1"/>
            <a:r>
              <a:rPr lang="fa-IR" sz="2000" b="1" dirty="0">
                <a:solidFill>
                  <a:srgbClr val="C00000"/>
                </a:solidFill>
                <a:latin typeface="CIDFont+F4"/>
                <a:cs typeface="B Badr" panose="00000400000000000000" pitchFamily="2" charset="-78"/>
              </a:rPr>
              <a:t>-فعلِ </a:t>
            </a:r>
            <a:r>
              <a:rPr lang="fa-IR" sz="2000" b="1" dirty="0" smtClean="0">
                <a:solidFill>
                  <a:srgbClr val="C00000"/>
                </a:solidFill>
                <a:latin typeface="CIDFont+F4"/>
                <a:cs typeface="B Badr" panose="00000400000000000000" pitchFamily="2" charset="-78"/>
              </a:rPr>
              <a:t>است</a:t>
            </a:r>
            <a:endParaRPr lang="fa-IR" sz="2000" b="1" dirty="0">
              <a:solidFill>
                <a:srgbClr val="C00000"/>
              </a:solidFill>
              <a:latin typeface="CIDFont+F4"/>
              <a:cs typeface="B Badr" panose="00000400000000000000" pitchFamily="2" charset="-78"/>
            </a:endParaRPr>
          </a:p>
          <a:p>
            <a:pPr algn="r" rtl="1"/>
            <a:r>
              <a:rPr lang="fa-IR" sz="2000" b="1" dirty="0">
                <a:solidFill>
                  <a:srgbClr val="C00000"/>
                </a:solidFill>
                <a:latin typeface="CIDFont+F4"/>
                <a:cs typeface="B Badr" panose="00000400000000000000" pitchFamily="2" charset="-78"/>
              </a:rPr>
              <a:t>-ثلاثي مجرّدِ </a:t>
            </a:r>
            <a:r>
              <a:rPr lang="fa-IR" sz="2000" b="1" dirty="0" smtClean="0">
                <a:solidFill>
                  <a:srgbClr val="C00000"/>
                </a:solidFill>
                <a:latin typeface="CIDFont+F4"/>
                <a:cs typeface="B Badr" panose="00000400000000000000" pitchFamily="2" charset="-78"/>
              </a:rPr>
              <a:t>است</a:t>
            </a:r>
            <a:endParaRPr lang="fa-IR" sz="2000" b="1" dirty="0">
              <a:solidFill>
                <a:srgbClr val="C00000"/>
              </a:solidFill>
              <a:latin typeface="CIDFont+F4"/>
              <a:cs typeface="B Badr" panose="00000400000000000000" pitchFamily="2" charset="-78"/>
            </a:endParaRPr>
          </a:p>
          <a:p>
            <a:pPr algn="r" rtl="1"/>
            <a:r>
              <a:rPr lang="fa-IR" sz="2000" b="1" dirty="0">
                <a:solidFill>
                  <a:srgbClr val="C00000"/>
                </a:solidFill>
                <a:latin typeface="CIDFont+F4"/>
                <a:cs typeface="B Badr" panose="00000400000000000000" pitchFamily="2" charset="-78"/>
              </a:rPr>
              <a:t>-معلومِ </a:t>
            </a:r>
            <a:r>
              <a:rPr lang="fa-IR" sz="2000" b="1" dirty="0" smtClean="0">
                <a:solidFill>
                  <a:srgbClr val="C00000"/>
                </a:solidFill>
                <a:latin typeface="CIDFont+F4"/>
                <a:cs typeface="B Badr" panose="00000400000000000000" pitchFamily="2" charset="-78"/>
              </a:rPr>
              <a:t>است</a:t>
            </a:r>
            <a:endParaRPr lang="fa-IR" sz="2000" b="1" dirty="0">
              <a:solidFill>
                <a:srgbClr val="C00000"/>
              </a:solidFill>
              <a:latin typeface="CIDFont+F4"/>
              <a:cs typeface="B Badr" panose="00000400000000000000" pitchFamily="2" charset="-78"/>
            </a:endParaRPr>
          </a:p>
          <a:p>
            <a:pPr algn="r" rtl="1"/>
            <a:r>
              <a:rPr lang="fa-IR" sz="2000" b="1" dirty="0">
                <a:solidFill>
                  <a:srgbClr val="C00000"/>
                </a:solidFill>
                <a:latin typeface="CIDFont+F4"/>
                <a:cs typeface="B Badr" panose="00000400000000000000" pitchFamily="2" charset="-78"/>
              </a:rPr>
              <a:t> -مثبتِ </a:t>
            </a:r>
            <a:r>
              <a:rPr lang="fa-IR" sz="2000" b="1" dirty="0" smtClean="0">
                <a:solidFill>
                  <a:srgbClr val="C00000"/>
                </a:solidFill>
                <a:latin typeface="CIDFont+F4"/>
                <a:cs typeface="B Badr" panose="00000400000000000000" pitchFamily="2" charset="-78"/>
              </a:rPr>
              <a:t>است</a:t>
            </a:r>
            <a:endParaRPr lang="fa-IR" sz="2000" b="1" dirty="0">
              <a:solidFill>
                <a:srgbClr val="C00000"/>
              </a:solidFill>
              <a:latin typeface="CIDFont+F4"/>
              <a:cs typeface="B Badr" panose="00000400000000000000" pitchFamily="2" charset="-78"/>
            </a:endParaRPr>
          </a:p>
          <a:p>
            <a:pPr algn="r" rtl="1"/>
            <a:r>
              <a:rPr lang="fa-IR" sz="2000" b="1" dirty="0">
                <a:solidFill>
                  <a:srgbClr val="C00000"/>
                </a:solidFill>
                <a:latin typeface="CIDFont+F4"/>
                <a:cs typeface="B Badr" panose="00000400000000000000" pitchFamily="2" charset="-78"/>
              </a:rPr>
              <a:t> -</a:t>
            </a:r>
            <a:r>
              <a:rPr lang="fa-IR" sz="2000" b="1" dirty="0" smtClean="0">
                <a:solidFill>
                  <a:srgbClr val="C00000"/>
                </a:solidFill>
                <a:latin typeface="CIDFont+F4"/>
                <a:cs typeface="B Badr" panose="00000400000000000000" pitchFamily="2" charset="-78"/>
              </a:rPr>
              <a:t>تام متصرّفِ است</a:t>
            </a:r>
            <a:endParaRPr lang="fa-IR" sz="2000" b="1" dirty="0">
              <a:solidFill>
                <a:srgbClr val="C00000"/>
              </a:solidFill>
              <a:latin typeface="CIDFont+F4"/>
              <a:cs typeface="B Badr" panose="00000400000000000000" pitchFamily="2" charset="-78"/>
            </a:endParaRPr>
          </a:p>
          <a:p>
            <a:pPr algn="r" rtl="1"/>
            <a:r>
              <a:rPr lang="fa-IR" sz="2000" b="1" dirty="0">
                <a:solidFill>
                  <a:srgbClr val="C00000"/>
                </a:solidFill>
                <a:latin typeface="CIDFont+F4"/>
                <a:cs typeface="B Badr" panose="00000400000000000000" pitchFamily="2" charset="-78"/>
              </a:rPr>
              <a:t>-</a:t>
            </a:r>
            <a:r>
              <a:rPr lang="fa-IR" sz="2000" b="1" dirty="0" smtClean="0">
                <a:solidFill>
                  <a:srgbClr val="C00000"/>
                </a:solidFill>
                <a:latin typeface="CIDFont+F4"/>
                <a:cs typeface="B Badr" panose="00000400000000000000" pitchFamily="2" charset="-78"/>
              </a:rPr>
              <a:t>قابلیّت تفضيلِ دارد</a:t>
            </a:r>
            <a:endParaRPr lang="fa-IR" sz="2000" b="1" dirty="0">
              <a:solidFill>
                <a:srgbClr val="C00000"/>
              </a:solidFill>
              <a:latin typeface="CIDFont+F4"/>
              <a:cs typeface="B Badr" panose="00000400000000000000" pitchFamily="2" charset="-78"/>
            </a:endParaRPr>
          </a:p>
          <a:p>
            <a:pPr algn="r" rtl="1"/>
            <a:r>
              <a:rPr lang="fa-IR" sz="2000" b="1" dirty="0">
                <a:solidFill>
                  <a:srgbClr val="C00000"/>
                </a:solidFill>
                <a:latin typeface="CIDFont+F4"/>
                <a:cs typeface="B Badr" panose="00000400000000000000" pitchFamily="2" charset="-78"/>
              </a:rPr>
              <a:t>-</a:t>
            </a:r>
            <a:r>
              <a:rPr lang="fa-IR" sz="2000" b="1" dirty="0" smtClean="0">
                <a:solidFill>
                  <a:srgbClr val="C00000"/>
                </a:solidFill>
                <a:latin typeface="CIDFont+F4"/>
                <a:cs typeface="B Badr" panose="00000400000000000000" pitchFamily="2" charset="-78"/>
              </a:rPr>
              <a:t>دلالت </a:t>
            </a:r>
            <a:r>
              <a:rPr lang="fa-IR" sz="2000" b="1" dirty="0">
                <a:solidFill>
                  <a:srgbClr val="C00000"/>
                </a:solidFill>
                <a:latin typeface="CIDFont+F4"/>
                <a:cs typeface="B Badr" panose="00000400000000000000" pitchFamily="2" charset="-78"/>
              </a:rPr>
              <a:t>بر رنگ و زينت و عيب ظاهري </a:t>
            </a:r>
            <a:r>
              <a:rPr lang="fa-IR" sz="2000" b="1" dirty="0" smtClean="0">
                <a:solidFill>
                  <a:srgbClr val="C00000"/>
                </a:solidFill>
                <a:latin typeface="CIDFont+F4"/>
                <a:cs typeface="B Badr" panose="00000400000000000000" pitchFamily="2" charset="-78"/>
              </a:rPr>
              <a:t>نمیکند</a:t>
            </a:r>
            <a:endParaRPr lang="fa-IR" sz="2000" b="1" dirty="0">
              <a:solidFill>
                <a:srgbClr val="C00000"/>
              </a:solidFill>
              <a:latin typeface="CIDFont+F4"/>
              <a:cs typeface="B Badr" panose="00000400000000000000" pitchFamily="2" charset="-78"/>
            </a:endParaRPr>
          </a:p>
          <a:p>
            <a:pPr algn="r" rtl="1"/>
            <a:r>
              <a:rPr lang="fa-IR" sz="2800" dirty="0">
                <a:solidFill>
                  <a:srgbClr val="000000"/>
                </a:solidFill>
                <a:latin typeface="CIDFont+F4"/>
                <a:cs typeface="B Badr" panose="00000400000000000000" pitchFamily="2" charset="-78"/>
              </a:rPr>
              <a:t>بنابراين مي توانيم از آن،اسم تفضيل بسازيم</a:t>
            </a:r>
          </a:p>
          <a:p>
            <a:pPr algn="r" rtl="1"/>
            <a:r>
              <a:rPr lang="fa-IR" sz="2800" dirty="0">
                <a:solidFill>
                  <a:srgbClr val="000000"/>
                </a:solidFill>
                <a:latin typeface="CIDFont+F4"/>
                <a:cs typeface="B Badr" panose="00000400000000000000" pitchFamily="2" charset="-78"/>
              </a:rPr>
              <a:t> و </a:t>
            </a:r>
            <a:r>
              <a:rPr lang="fa-IR" sz="3200" b="1" dirty="0">
                <a:solidFill>
                  <a:srgbClr val="002060"/>
                </a:solidFill>
                <a:latin typeface="CIDFont+F4"/>
                <a:cs typeface="B Badr" panose="00000400000000000000" pitchFamily="2" charset="-78"/>
              </a:rPr>
              <a:t>بگوييم: أَعلَم</a:t>
            </a:r>
            <a:r>
              <a:rPr lang="fa-IR" sz="3200" b="1" dirty="0">
                <a:solidFill>
                  <a:srgbClr val="002060"/>
                </a:solidFill>
                <a:cs typeface="B Badr" panose="00000400000000000000" pitchFamily="2" charset="-78"/>
              </a:rPr>
              <a:t> </a:t>
            </a:r>
          </a:p>
        </p:txBody>
      </p:sp>
    </p:spTree>
    <p:extLst>
      <p:ext uri="{BB962C8B-B14F-4D97-AF65-F5344CB8AC3E}">
        <p14:creationId xmlns:p14="http://schemas.microsoft.com/office/powerpoint/2010/main" val="399388465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righ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6"/>
                                        </p:tgtEl>
                                        <p:attrNameLst>
                                          <p:attrName>style.visibility</p:attrName>
                                        </p:attrNameLst>
                                      </p:cBhvr>
                                      <p:to>
                                        <p:strVal val="visible"/>
                                      </p:to>
                                    </p:set>
                                    <p:anim calcmode="lin" valueType="num">
                                      <p:cBhvr>
                                        <p:cTn id="29" dur="500" fill="hold"/>
                                        <p:tgtEl>
                                          <p:spTgt spid="96"/>
                                        </p:tgtEl>
                                        <p:attrNameLst>
                                          <p:attrName>ppt_w</p:attrName>
                                        </p:attrNameLst>
                                      </p:cBhvr>
                                      <p:tavLst>
                                        <p:tav tm="0">
                                          <p:val>
                                            <p:fltVal val="0"/>
                                          </p:val>
                                        </p:tav>
                                        <p:tav tm="100000">
                                          <p:val>
                                            <p:strVal val="#ppt_w"/>
                                          </p:val>
                                        </p:tav>
                                      </p:tavLst>
                                    </p:anim>
                                    <p:anim calcmode="lin" valueType="num">
                                      <p:cBhvr>
                                        <p:cTn id="30" dur="500" fill="hold"/>
                                        <p:tgtEl>
                                          <p:spTgt spid="96"/>
                                        </p:tgtEl>
                                        <p:attrNameLst>
                                          <p:attrName>ppt_h</p:attrName>
                                        </p:attrNameLst>
                                      </p:cBhvr>
                                      <p:tavLst>
                                        <p:tav tm="0">
                                          <p:val>
                                            <p:fltVal val="0"/>
                                          </p:val>
                                        </p:tav>
                                        <p:tav tm="100000">
                                          <p:val>
                                            <p:strVal val="#ppt_h"/>
                                          </p:val>
                                        </p:tav>
                                      </p:tavLst>
                                    </p:anim>
                                    <p:animEffect transition="in" filter="fade">
                                      <p:cBhvr>
                                        <p:cTn id="31" dur="500"/>
                                        <p:tgtEl>
                                          <p:spTgt spid="9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4"/>
                                        </p:tgtEl>
                                        <p:attrNameLst>
                                          <p:attrName>style.visibility</p:attrName>
                                        </p:attrNameLst>
                                      </p:cBhvr>
                                      <p:to>
                                        <p:strVal val="visible"/>
                                      </p:to>
                                    </p:set>
                                    <p:anim calcmode="lin" valueType="num">
                                      <p:cBhvr>
                                        <p:cTn id="34" dur="500" fill="hold"/>
                                        <p:tgtEl>
                                          <p:spTgt spid="94"/>
                                        </p:tgtEl>
                                        <p:attrNameLst>
                                          <p:attrName>ppt_w</p:attrName>
                                        </p:attrNameLst>
                                      </p:cBhvr>
                                      <p:tavLst>
                                        <p:tav tm="0">
                                          <p:val>
                                            <p:fltVal val="0"/>
                                          </p:val>
                                        </p:tav>
                                        <p:tav tm="100000">
                                          <p:val>
                                            <p:strVal val="#ppt_w"/>
                                          </p:val>
                                        </p:tav>
                                      </p:tavLst>
                                    </p:anim>
                                    <p:anim calcmode="lin" valueType="num">
                                      <p:cBhvr>
                                        <p:cTn id="35" dur="500" fill="hold"/>
                                        <p:tgtEl>
                                          <p:spTgt spid="94"/>
                                        </p:tgtEl>
                                        <p:attrNameLst>
                                          <p:attrName>ppt_h</p:attrName>
                                        </p:attrNameLst>
                                      </p:cBhvr>
                                      <p:tavLst>
                                        <p:tav tm="0">
                                          <p:val>
                                            <p:fltVal val="0"/>
                                          </p:val>
                                        </p:tav>
                                        <p:tav tm="100000">
                                          <p:val>
                                            <p:strVal val="#ppt_h"/>
                                          </p:val>
                                        </p:tav>
                                      </p:tavLst>
                                    </p:anim>
                                    <p:animEffect transition="in" filter="fade">
                                      <p:cBhvr>
                                        <p:cTn id="36" dur="500"/>
                                        <p:tgtEl>
                                          <p:spTgt spid="9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8"/>
                                        </p:tgtEl>
                                        <p:attrNameLst>
                                          <p:attrName>style.visibility</p:attrName>
                                        </p:attrNameLst>
                                      </p:cBhvr>
                                      <p:to>
                                        <p:strVal val="visible"/>
                                      </p:to>
                                    </p:set>
                                    <p:anim calcmode="lin" valueType="num">
                                      <p:cBhvr>
                                        <p:cTn id="41" dur="500" fill="hold"/>
                                        <p:tgtEl>
                                          <p:spTgt spid="98"/>
                                        </p:tgtEl>
                                        <p:attrNameLst>
                                          <p:attrName>ppt_w</p:attrName>
                                        </p:attrNameLst>
                                      </p:cBhvr>
                                      <p:tavLst>
                                        <p:tav tm="0">
                                          <p:val>
                                            <p:fltVal val="0"/>
                                          </p:val>
                                        </p:tav>
                                        <p:tav tm="100000">
                                          <p:val>
                                            <p:strVal val="#ppt_w"/>
                                          </p:val>
                                        </p:tav>
                                      </p:tavLst>
                                    </p:anim>
                                    <p:anim calcmode="lin" valueType="num">
                                      <p:cBhvr>
                                        <p:cTn id="42" dur="500" fill="hold"/>
                                        <p:tgtEl>
                                          <p:spTgt spid="98"/>
                                        </p:tgtEl>
                                        <p:attrNameLst>
                                          <p:attrName>ppt_h</p:attrName>
                                        </p:attrNameLst>
                                      </p:cBhvr>
                                      <p:tavLst>
                                        <p:tav tm="0">
                                          <p:val>
                                            <p:fltVal val="0"/>
                                          </p:val>
                                        </p:tav>
                                        <p:tav tm="100000">
                                          <p:val>
                                            <p:strVal val="#ppt_h"/>
                                          </p:val>
                                        </p:tav>
                                      </p:tavLst>
                                    </p:anim>
                                    <p:animEffect transition="in" filter="fade">
                                      <p:cBhvr>
                                        <p:cTn id="43" dur="500"/>
                                        <p:tgtEl>
                                          <p:spTgt spid="9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97"/>
                                        </p:tgtEl>
                                        <p:attrNameLst>
                                          <p:attrName>style.visibility</p:attrName>
                                        </p:attrNameLst>
                                      </p:cBhvr>
                                      <p:to>
                                        <p:strVal val="visible"/>
                                      </p:to>
                                    </p:set>
                                    <p:anim calcmode="lin" valueType="num">
                                      <p:cBhvr>
                                        <p:cTn id="46" dur="500" fill="hold"/>
                                        <p:tgtEl>
                                          <p:spTgt spid="97"/>
                                        </p:tgtEl>
                                        <p:attrNameLst>
                                          <p:attrName>ppt_w</p:attrName>
                                        </p:attrNameLst>
                                      </p:cBhvr>
                                      <p:tavLst>
                                        <p:tav tm="0">
                                          <p:val>
                                            <p:fltVal val="0"/>
                                          </p:val>
                                        </p:tav>
                                        <p:tav tm="100000">
                                          <p:val>
                                            <p:strVal val="#ppt_w"/>
                                          </p:val>
                                        </p:tav>
                                      </p:tavLst>
                                    </p:anim>
                                    <p:anim calcmode="lin" valueType="num">
                                      <p:cBhvr>
                                        <p:cTn id="47" dur="500" fill="hold"/>
                                        <p:tgtEl>
                                          <p:spTgt spid="97"/>
                                        </p:tgtEl>
                                        <p:attrNameLst>
                                          <p:attrName>ppt_h</p:attrName>
                                        </p:attrNameLst>
                                      </p:cBhvr>
                                      <p:tavLst>
                                        <p:tav tm="0">
                                          <p:val>
                                            <p:fltVal val="0"/>
                                          </p:val>
                                        </p:tav>
                                        <p:tav tm="100000">
                                          <p:val>
                                            <p:strVal val="#ppt_h"/>
                                          </p:val>
                                        </p:tav>
                                      </p:tavLst>
                                    </p:anim>
                                    <p:animEffect transition="in" filter="fade">
                                      <p:cBhvr>
                                        <p:cTn id="48" dur="500"/>
                                        <p:tgtEl>
                                          <p:spTgt spid="9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00"/>
                                        </p:tgtEl>
                                        <p:attrNameLst>
                                          <p:attrName>style.visibility</p:attrName>
                                        </p:attrNameLst>
                                      </p:cBhvr>
                                      <p:to>
                                        <p:strVal val="visible"/>
                                      </p:to>
                                    </p:set>
                                    <p:anim calcmode="lin" valueType="num">
                                      <p:cBhvr>
                                        <p:cTn id="53" dur="500" fill="hold"/>
                                        <p:tgtEl>
                                          <p:spTgt spid="100"/>
                                        </p:tgtEl>
                                        <p:attrNameLst>
                                          <p:attrName>ppt_w</p:attrName>
                                        </p:attrNameLst>
                                      </p:cBhvr>
                                      <p:tavLst>
                                        <p:tav tm="0">
                                          <p:val>
                                            <p:fltVal val="0"/>
                                          </p:val>
                                        </p:tav>
                                        <p:tav tm="100000">
                                          <p:val>
                                            <p:strVal val="#ppt_w"/>
                                          </p:val>
                                        </p:tav>
                                      </p:tavLst>
                                    </p:anim>
                                    <p:anim calcmode="lin" valueType="num">
                                      <p:cBhvr>
                                        <p:cTn id="54" dur="500" fill="hold"/>
                                        <p:tgtEl>
                                          <p:spTgt spid="100"/>
                                        </p:tgtEl>
                                        <p:attrNameLst>
                                          <p:attrName>ppt_h</p:attrName>
                                        </p:attrNameLst>
                                      </p:cBhvr>
                                      <p:tavLst>
                                        <p:tav tm="0">
                                          <p:val>
                                            <p:fltVal val="0"/>
                                          </p:val>
                                        </p:tav>
                                        <p:tav tm="100000">
                                          <p:val>
                                            <p:strVal val="#ppt_h"/>
                                          </p:val>
                                        </p:tav>
                                      </p:tavLst>
                                    </p:anim>
                                    <p:animEffect transition="in" filter="fade">
                                      <p:cBhvr>
                                        <p:cTn id="55" dur="500"/>
                                        <p:tgtEl>
                                          <p:spTgt spid="10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99"/>
                                        </p:tgtEl>
                                        <p:attrNameLst>
                                          <p:attrName>style.visibility</p:attrName>
                                        </p:attrNameLst>
                                      </p:cBhvr>
                                      <p:to>
                                        <p:strVal val="visible"/>
                                      </p:to>
                                    </p:set>
                                    <p:anim calcmode="lin" valueType="num">
                                      <p:cBhvr>
                                        <p:cTn id="58" dur="500" fill="hold"/>
                                        <p:tgtEl>
                                          <p:spTgt spid="99"/>
                                        </p:tgtEl>
                                        <p:attrNameLst>
                                          <p:attrName>ppt_w</p:attrName>
                                        </p:attrNameLst>
                                      </p:cBhvr>
                                      <p:tavLst>
                                        <p:tav tm="0">
                                          <p:val>
                                            <p:fltVal val="0"/>
                                          </p:val>
                                        </p:tav>
                                        <p:tav tm="100000">
                                          <p:val>
                                            <p:strVal val="#ppt_w"/>
                                          </p:val>
                                        </p:tav>
                                      </p:tavLst>
                                    </p:anim>
                                    <p:anim calcmode="lin" valueType="num">
                                      <p:cBhvr>
                                        <p:cTn id="59" dur="500" fill="hold"/>
                                        <p:tgtEl>
                                          <p:spTgt spid="99"/>
                                        </p:tgtEl>
                                        <p:attrNameLst>
                                          <p:attrName>ppt_h</p:attrName>
                                        </p:attrNameLst>
                                      </p:cBhvr>
                                      <p:tavLst>
                                        <p:tav tm="0">
                                          <p:val>
                                            <p:fltVal val="0"/>
                                          </p:val>
                                        </p:tav>
                                        <p:tav tm="100000">
                                          <p:val>
                                            <p:strVal val="#ppt_h"/>
                                          </p:val>
                                        </p:tav>
                                      </p:tavLst>
                                    </p:anim>
                                    <p:animEffect transition="in" filter="fade">
                                      <p:cBhvr>
                                        <p:cTn id="60" dur="500"/>
                                        <p:tgtEl>
                                          <p:spTgt spid="99"/>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02"/>
                                        </p:tgtEl>
                                        <p:attrNameLst>
                                          <p:attrName>style.visibility</p:attrName>
                                        </p:attrNameLst>
                                      </p:cBhvr>
                                      <p:to>
                                        <p:strVal val="visible"/>
                                      </p:to>
                                    </p:set>
                                    <p:anim calcmode="lin" valueType="num">
                                      <p:cBhvr>
                                        <p:cTn id="65" dur="500" fill="hold"/>
                                        <p:tgtEl>
                                          <p:spTgt spid="102"/>
                                        </p:tgtEl>
                                        <p:attrNameLst>
                                          <p:attrName>ppt_w</p:attrName>
                                        </p:attrNameLst>
                                      </p:cBhvr>
                                      <p:tavLst>
                                        <p:tav tm="0">
                                          <p:val>
                                            <p:fltVal val="0"/>
                                          </p:val>
                                        </p:tav>
                                        <p:tav tm="100000">
                                          <p:val>
                                            <p:strVal val="#ppt_w"/>
                                          </p:val>
                                        </p:tav>
                                      </p:tavLst>
                                    </p:anim>
                                    <p:anim calcmode="lin" valueType="num">
                                      <p:cBhvr>
                                        <p:cTn id="66" dur="500" fill="hold"/>
                                        <p:tgtEl>
                                          <p:spTgt spid="102"/>
                                        </p:tgtEl>
                                        <p:attrNameLst>
                                          <p:attrName>ppt_h</p:attrName>
                                        </p:attrNameLst>
                                      </p:cBhvr>
                                      <p:tavLst>
                                        <p:tav tm="0">
                                          <p:val>
                                            <p:fltVal val="0"/>
                                          </p:val>
                                        </p:tav>
                                        <p:tav tm="100000">
                                          <p:val>
                                            <p:strVal val="#ppt_h"/>
                                          </p:val>
                                        </p:tav>
                                      </p:tavLst>
                                    </p:anim>
                                    <p:animEffect transition="in" filter="fade">
                                      <p:cBhvr>
                                        <p:cTn id="67" dur="500"/>
                                        <p:tgtEl>
                                          <p:spTgt spid="102"/>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01"/>
                                        </p:tgtEl>
                                        <p:attrNameLst>
                                          <p:attrName>style.visibility</p:attrName>
                                        </p:attrNameLst>
                                      </p:cBhvr>
                                      <p:to>
                                        <p:strVal val="visible"/>
                                      </p:to>
                                    </p:set>
                                    <p:anim calcmode="lin" valueType="num">
                                      <p:cBhvr>
                                        <p:cTn id="70" dur="500" fill="hold"/>
                                        <p:tgtEl>
                                          <p:spTgt spid="101"/>
                                        </p:tgtEl>
                                        <p:attrNameLst>
                                          <p:attrName>ppt_w</p:attrName>
                                        </p:attrNameLst>
                                      </p:cBhvr>
                                      <p:tavLst>
                                        <p:tav tm="0">
                                          <p:val>
                                            <p:fltVal val="0"/>
                                          </p:val>
                                        </p:tav>
                                        <p:tav tm="100000">
                                          <p:val>
                                            <p:strVal val="#ppt_w"/>
                                          </p:val>
                                        </p:tav>
                                      </p:tavLst>
                                    </p:anim>
                                    <p:anim calcmode="lin" valueType="num">
                                      <p:cBhvr>
                                        <p:cTn id="71" dur="500" fill="hold"/>
                                        <p:tgtEl>
                                          <p:spTgt spid="101"/>
                                        </p:tgtEl>
                                        <p:attrNameLst>
                                          <p:attrName>ppt_h</p:attrName>
                                        </p:attrNameLst>
                                      </p:cBhvr>
                                      <p:tavLst>
                                        <p:tav tm="0">
                                          <p:val>
                                            <p:fltVal val="0"/>
                                          </p:val>
                                        </p:tav>
                                        <p:tav tm="100000">
                                          <p:val>
                                            <p:strVal val="#ppt_h"/>
                                          </p:val>
                                        </p:tav>
                                      </p:tavLst>
                                    </p:anim>
                                    <p:animEffect transition="in" filter="fade">
                                      <p:cBhvr>
                                        <p:cTn id="72" dur="500"/>
                                        <p:tgtEl>
                                          <p:spTgt spid="101"/>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08"/>
                                        </p:tgtEl>
                                        <p:attrNameLst>
                                          <p:attrName>style.visibility</p:attrName>
                                        </p:attrNameLst>
                                      </p:cBhvr>
                                      <p:to>
                                        <p:strVal val="visible"/>
                                      </p:to>
                                    </p:set>
                                    <p:anim calcmode="lin" valueType="num">
                                      <p:cBhvr>
                                        <p:cTn id="77" dur="500" fill="hold"/>
                                        <p:tgtEl>
                                          <p:spTgt spid="108"/>
                                        </p:tgtEl>
                                        <p:attrNameLst>
                                          <p:attrName>ppt_w</p:attrName>
                                        </p:attrNameLst>
                                      </p:cBhvr>
                                      <p:tavLst>
                                        <p:tav tm="0">
                                          <p:val>
                                            <p:fltVal val="0"/>
                                          </p:val>
                                        </p:tav>
                                        <p:tav tm="100000">
                                          <p:val>
                                            <p:strVal val="#ppt_w"/>
                                          </p:val>
                                        </p:tav>
                                      </p:tavLst>
                                    </p:anim>
                                    <p:anim calcmode="lin" valueType="num">
                                      <p:cBhvr>
                                        <p:cTn id="78" dur="500" fill="hold"/>
                                        <p:tgtEl>
                                          <p:spTgt spid="108"/>
                                        </p:tgtEl>
                                        <p:attrNameLst>
                                          <p:attrName>ppt_h</p:attrName>
                                        </p:attrNameLst>
                                      </p:cBhvr>
                                      <p:tavLst>
                                        <p:tav tm="0">
                                          <p:val>
                                            <p:fltVal val="0"/>
                                          </p:val>
                                        </p:tav>
                                        <p:tav tm="100000">
                                          <p:val>
                                            <p:strVal val="#ppt_h"/>
                                          </p:val>
                                        </p:tav>
                                      </p:tavLst>
                                    </p:anim>
                                    <p:animEffect transition="in" filter="fade">
                                      <p:cBhvr>
                                        <p:cTn id="79" dur="500"/>
                                        <p:tgtEl>
                                          <p:spTgt spid="108"/>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500" fill="hold"/>
                                        <p:tgtEl>
                                          <p:spTgt spid="103"/>
                                        </p:tgtEl>
                                        <p:attrNameLst>
                                          <p:attrName>ppt_w</p:attrName>
                                        </p:attrNameLst>
                                      </p:cBhvr>
                                      <p:tavLst>
                                        <p:tav tm="0">
                                          <p:val>
                                            <p:fltVal val="0"/>
                                          </p:val>
                                        </p:tav>
                                        <p:tav tm="100000">
                                          <p:val>
                                            <p:strVal val="#ppt_w"/>
                                          </p:val>
                                        </p:tav>
                                      </p:tavLst>
                                    </p:anim>
                                    <p:anim calcmode="lin" valueType="num">
                                      <p:cBhvr>
                                        <p:cTn id="83" dur="500" fill="hold"/>
                                        <p:tgtEl>
                                          <p:spTgt spid="103"/>
                                        </p:tgtEl>
                                        <p:attrNameLst>
                                          <p:attrName>ppt_h</p:attrName>
                                        </p:attrNameLst>
                                      </p:cBhvr>
                                      <p:tavLst>
                                        <p:tav tm="0">
                                          <p:val>
                                            <p:fltVal val="0"/>
                                          </p:val>
                                        </p:tav>
                                        <p:tav tm="100000">
                                          <p:val>
                                            <p:strVal val="#ppt_h"/>
                                          </p:val>
                                        </p:tav>
                                      </p:tavLst>
                                    </p:anim>
                                    <p:animEffect transition="in" filter="fade">
                                      <p:cBhvr>
                                        <p:cTn id="84" dur="500"/>
                                        <p:tgtEl>
                                          <p:spTgt spid="103"/>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110"/>
                                        </p:tgtEl>
                                        <p:attrNameLst>
                                          <p:attrName>style.visibility</p:attrName>
                                        </p:attrNameLst>
                                      </p:cBhvr>
                                      <p:to>
                                        <p:strVal val="visible"/>
                                      </p:to>
                                    </p:set>
                                    <p:anim calcmode="lin" valueType="num">
                                      <p:cBhvr>
                                        <p:cTn id="89" dur="500" fill="hold"/>
                                        <p:tgtEl>
                                          <p:spTgt spid="110"/>
                                        </p:tgtEl>
                                        <p:attrNameLst>
                                          <p:attrName>ppt_w</p:attrName>
                                        </p:attrNameLst>
                                      </p:cBhvr>
                                      <p:tavLst>
                                        <p:tav tm="0">
                                          <p:val>
                                            <p:fltVal val="0"/>
                                          </p:val>
                                        </p:tav>
                                        <p:tav tm="100000">
                                          <p:val>
                                            <p:strVal val="#ppt_w"/>
                                          </p:val>
                                        </p:tav>
                                      </p:tavLst>
                                    </p:anim>
                                    <p:anim calcmode="lin" valueType="num">
                                      <p:cBhvr>
                                        <p:cTn id="90" dur="500" fill="hold"/>
                                        <p:tgtEl>
                                          <p:spTgt spid="110"/>
                                        </p:tgtEl>
                                        <p:attrNameLst>
                                          <p:attrName>ppt_h</p:attrName>
                                        </p:attrNameLst>
                                      </p:cBhvr>
                                      <p:tavLst>
                                        <p:tav tm="0">
                                          <p:val>
                                            <p:fltVal val="0"/>
                                          </p:val>
                                        </p:tav>
                                        <p:tav tm="100000">
                                          <p:val>
                                            <p:strVal val="#ppt_h"/>
                                          </p:val>
                                        </p:tav>
                                      </p:tavLst>
                                    </p:anim>
                                    <p:animEffect transition="in" filter="fade">
                                      <p:cBhvr>
                                        <p:cTn id="91" dur="500"/>
                                        <p:tgtEl>
                                          <p:spTgt spid="110"/>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9"/>
                                        </p:tgtEl>
                                        <p:attrNameLst>
                                          <p:attrName>style.visibility</p:attrName>
                                        </p:attrNameLst>
                                      </p:cBhvr>
                                      <p:to>
                                        <p:strVal val="visible"/>
                                      </p:to>
                                    </p:set>
                                    <p:anim calcmode="lin" valueType="num">
                                      <p:cBhvr>
                                        <p:cTn id="94" dur="500" fill="hold"/>
                                        <p:tgtEl>
                                          <p:spTgt spid="109"/>
                                        </p:tgtEl>
                                        <p:attrNameLst>
                                          <p:attrName>ppt_w</p:attrName>
                                        </p:attrNameLst>
                                      </p:cBhvr>
                                      <p:tavLst>
                                        <p:tav tm="0">
                                          <p:val>
                                            <p:fltVal val="0"/>
                                          </p:val>
                                        </p:tav>
                                        <p:tav tm="100000">
                                          <p:val>
                                            <p:strVal val="#ppt_w"/>
                                          </p:val>
                                        </p:tav>
                                      </p:tavLst>
                                    </p:anim>
                                    <p:anim calcmode="lin" valueType="num">
                                      <p:cBhvr>
                                        <p:cTn id="95" dur="500" fill="hold"/>
                                        <p:tgtEl>
                                          <p:spTgt spid="109"/>
                                        </p:tgtEl>
                                        <p:attrNameLst>
                                          <p:attrName>ppt_h</p:attrName>
                                        </p:attrNameLst>
                                      </p:cBhvr>
                                      <p:tavLst>
                                        <p:tav tm="0">
                                          <p:val>
                                            <p:fltVal val="0"/>
                                          </p:val>
                                        </p:tav>
                                        <p:tav tm="100000">
                                          <p:val>
                                            <p:strVal val="#ppt_h"/>
                                          </p:val>
                                        </p:tav>
                                      </p:tavLst>
                                    </p:anim>
                                    <p:animEffect transition="in" filter="fade">
                                      <p:cBhvr>
                                        <p:cTn id="96" dur="500"/>
                                        <p:tgtEl>
                                          <p:spTgt spid="109"/>
                                        </p:tgtEl>
                                      </p:cBhvr>
                                    </p:animEffect>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grpId="0" nodeType="click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p:cTn id="101" dur="1000" fill="hold"/>
                                        <p:tgtEl>
                                          <p:spTgt spid="112"/>
                                        </p:tgtEl>
                                        <p:attrNameLst>
                                          <p:attrName>ppt_w</p:attrName>
                                        </p:attrNameLst>
                                      </p:cBhvr>
                                      <p:tavLst>
                                        <p:tav tm="0">
                                          <p:val>
                                            <p:fltVal val="0"/>
                                          </p:val>
                                        </p:tav>
                                        <p:tav tm="100000">
                                          <p:val>
                                            <p:strVal val="#ppt_w"/>
                                          </p:val>
                                        </p:tav>
                                      </p:tavLst>
                                    </p:anim>
                                    <p:anim calcmode="lin" valueType="num">
                                      <p:cBhvr>
                                        <p:cTn id="102" dur="1000" fill="hold"/>
                                        <p:tgtEl>
                                          <p:spTgt spid="112"/>
                                        </p:tgtEl>
                                        <p:attrNameLst>
                                          <p:attrName>ppt_h</p:attrName>
                                        </p:attrNameLst>
                                      </p:cBhvr>
                                      <p:tavLst>
                                        <p:tav tm="0">
                                          <p:val>
                                            <p:fltVal val="0"/>
                                          </p:val>
                                        </p:tav>
                                        <p:tav tm="100000">
                                          <p:val>
                                            <p:strVal val="#ppt_h"/>
                                          </p:val>
                                        </p:tav>
                                      </p:tavLst>
                                    </p:anim>
                                    <p:anim calcmode="lin" valueType="num">
                                      <p:cBhvr>
                                        <p:cTn id="103" dur="1000" fill="hold"/>
                                        <p:tgtEl>
                                          <p:spTgt spid="112"/>
                                        </p:tgtEl>
                                        <p:attrNameLst>
                                          <p:attrName>style.rotation</p:attrName>
                                        </p:attrNameLst>
                                      </p:cBhvr>
                                      <p:tavLst>
                                        <p:tav tm="0">
                                          <p:val>
                                            <p:fltVal val="90"/>
                                          </p:val>
                                        </p:tav>
                                        <p:tav tm="100000">
                                          <p:val>
                                            <p:fltVal val="0"/>
                                          </p:val>
                                        </p:tav>
                                      </p:tavLst>
                                    </p:anim>
                                    <p:animEffect transition="in" filter="fade">
                                      <p:cBhvr>
                                        <p:cTn id="104" dur="1000"/>
                                        <p:tgtEl>
                                          <p:spTgt spid="112"/>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111"/>
                                        </p:tgtEl>
                                        <p:attrNameLst>
                                          <p:attrName>style.visibility</p:attrName>
                                        </p:attrNameLst>
                                      </p:cBhvr>
                                      <p:to>
                                        <p:strVal val="visible"/>
                                      </p:to>
                                    </p:set>
                                    <p:anim calcmode="lin" valueType="num">
                                      <p:cBhvr>
                                        <p:cTn id="107" dur="1000" fill="hold"/>
                                        <p:tgtEl>
                                          <p:spTgt spid="111"/>
                                        </p:tgtEl>
                                        <p:attrNameLst>
                                          <p:attrName>ppt_w</p:attrName>
                                        </p:attrNameLst>
                                      </p:cBhvr>
                                      <p:tavLst>
                                        <p:tav tm="0">
                                          <p:val>
                                            <p:fltVal val="0"/>
                                          </p:val>
                                        </p:tav>
                                        <p:tav tm="100000">
                                          <p:val>
                                            <p:strVal val="#ppt_w"/>
                                          </p:val>
                                        </p:tav>
                                      </p:tavLst>
                                    </p:anim>
                                    <p:anim calcmode="lin" valueType="num">
                                      <p:cBhvr>
                                        <p:cTn id="108" dur="1000" fill="hold"/>
                                        <p:tgtEl>
                                          <p:spTgt spid="111"/>
                                        </p:tgtEl>
                                        <p:attrNameLst>
                                          <p:attrName>ppt_h</p:attrName>
                                        </p:attrNameLst>
                                      </p:cBhvr>
                                      <p:tavLst>
                                        <p:tav tm="0">
                                          <p:val>
                                            <p:fltVal val="0"/>
                                          </p:val>
                                        </p:tav>
                                        <p:tav tm="100000">
                                          <p:val>
                                            <p:strVal val="#ppt_h"/>
                                          </p:val>
                                        </p:tav>
                                      </p:tavLst>
                                    </p:anim>
                                    <p:anim calcmode="lin" valueType="num">
                                      <p:cBhvr>
                                        <p:cTn id="109" dur="1000" fill="hold"/>
                                        <p:tgtEl>
                                          <p:spTgt spid="111"/>
                                        </p:tgtEl>
                                        <p:attrNameLst>
                                          <p:attrName>style.rotation</p:attrName>
                                        </p:attrNameLst>
                                      </p:cBhvr>
                                      <p:tavLst>
                                        <p:tav tm="0">
                                          <p:val>
                                            <p:fltVal val="90"/>
                                          </p:val>
                                        </p:tav>
                                        <p:tav tm="100000">
                                          <p:val>
                                            <p:fltVal val="0"/>
                                          </p:val>
                                        </p:tav>
                                      </p:tavLst>
                                    </p:anim>
                                    <p:animEffect transition="in" filter="fade">
                                      <p:cBhvr>
                                        <p:cTn id="110" dur="1000"/>
                                        <p:tgtEl>
                                          <p:spTgt spid="111"/>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grpId="0" nodeType="click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wipe(up)">
                                      <p:cBhvr>
                                        <p:cTn id="115"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7" grpId="0" animBg="1"/>
      <p:bldP spid="41" grpId="0" animBg="1"/>
      <p:bldP spid="42" grpId="0" animBg="1"/>
      <p:bldP spid="94" grpId="0" animBg="1"/>
      <p:bldP spid="96" grpId="0" animBg="1"/>
      <p:bldP spid="97" grpId="0" animBg="1"/>
      <p:bldP spid="98" grpId="0" animBg="1"/>
      <p:bldP spid="99" grpId="0" animBg="1"/>
      <p:bldP spid="100" grpId="0" animBg="1"/>
      <p:bldP spid="101" grpId="0" animBg="1"/>
      <p:bldP spid="102" grpId="0" animBg="1"/>
      <p:bldP spid="103" grpId="0" animBg="1"/>
      <p:bldP spid="108" grpId="0" animBg="1"/>
      <p:bldP spid="109" grpId="0" animBg="1"/>
      <p:bldP spid="110" grpId="0" animBg="1"/>
      <p:bldP spid="111" grpId="0" animBg="1"/>
      <p:bldP spid="112"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499D8B7-72AA-455A-A234-D3A30A4101DF}"/>
              </a:ext>
            </a:extLst>
          </p:cNvPr>
          <p:cNvSpPr/>
          <p:nvPr/>
        </p:nvSpPr>
        <p:spPr>
          <a:xfrm>
            <a:off x="7070411" y="287366"/>
            <a:ext cx="1948723" cy="599607"/>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3200" b="1" dirty="0">
                <a:solidFill>
                  <a:srgbClr val="2C2C2C"/>
                </a:solidFill>
                <a:latin typeface="Microsoft Uighur" panose="02000000000000000000" pitchFamily="2" charset="-78"/>
                <a:cs typeface="B Badr" panose="00000400000000000000" pitchFamily="2" charset="-78"/>
              </a:rPr>
              <a:t>اسم چیست؟</a:t>
            </a:r>
            <a:endParaRPr lang="fa-IR" sz="3200" b="1" dirty="0">
              <a:solidFill>
                <a:srgbClr val="2C2C2C"/>
              </a:solidFill>
              <a:cs typeface="B Badr" panose="00000400000000000000" pitchFamily="2" charset="-78"/>
            </a:endParaRPr>
          </a:p>
        </p:txBody>
      </p:sp>
      <p:sp>
        <p:nvSpPr>
          <p:cNvPr id="3" name="Oval 2">
            <a:extLst>
              <a:ext uri="{FF2B5EF4-FFF2-40B4-BE49-F238E27FC236}">
                <a16:creationId xmlns:a16="http://schemas.microsoft.com/office/drawing/2014/main" xmlns="" id="{96C70B21-68C3-4C24-8777-F773F90739CA}"/>
              </a:ext>
            </a:extLst>
          </p:cNvPr>
          <p:cNvSpPr/>
          <p:nvPr/>
        </p:nvSpPr>
        <p:spPr>
          <a:xfrm>
            <a:off x="10304239" y="2650077"/>
            <a:ext cx="1603948" cy="1499017"/>
          </a:xfrm>
          <a:prstGeom prst="ellipse">
            <a:avLst/>
          </a:prstGeom>
          <a:noFill/>
          <a:ln w="57150">
            <a:solidFill>
              <a:srgbClr val="FFFF00"/>
            </a:solidFill>
          </a:ln>
          <a:effectLst/>
          <a:scene3d>
            <a:camera prst="orthographicFront">
              <a:rot lat="0" lon="0" rev="0"/>
            </a:camera>
            <a:lightRig rig="chilly" dir="t">
              <a:rot lat="0" lon="0" rev="18480000"/>
            </a:lightRig>
          </a:scene3d>
          <a:sp3d prstMaterial="clear">
            <a:bevelT h="63500"/>
          </a:sp3d>
        </p:spPr>
        <p:style>
          <a:lnRef idx="2">
            <a:schemeClr val="accent5"/>
          </a:lnRef>
          <a:fillRef idx="1">
            <a:schemeClr val="lt1"/>
          </a:fillRef>
          <a:effectRef idx="0">
            <a:schemeClr val="accent5"/>
          </a:effectRef>
          <a:fontRef idx="minor">
            <a:schemeClr val="dk1"/>
          </a:fontRef>
        </p:style>
        <p:txBody>
          <a:bodyPr rtlCol="1" anchor="ctr"/>
          <a:lstStyle/>
          <a:p>
            <a:pPr algn="ctr"/>
            <a:r>
              <a:rPr lang="fa-IR" sz="3200" dirty="0">
                <a:solidFill>
                  <a:srgbClr val="2C2C2C"/>
                </a:solidFill>
                <a:cs typeface="B Titr" panose="00000700000000000000" pitchFamily="2" charset="-78"/>
              </a:rPr>
              <a:t>کلمه</a:t>
            </a:r>
          </a:p>
        </p:txBody>
      </p:sp>
      <p:cxnSp>
        <p:nvCxnSpPr>
          <p:cNvPr id="6" name="Straight Arrow Connector 5">
            <a:extLst>
              <a:ext uri="{FF2B5EF4-FFF2-40B4-BE49-F238E27FC236}">
                <a16:creationId xmlns:a16="http://schemas.microsoft.com/office/drawing/2014/main" xmlns="" id="{3D1C937D-C904-46B9-8A71-42E829BC1498}"/>
              </a:ext>
            </a:extLst>
          </p:cNvPr>
          <p:cNvCxnSpPr>
            <a:cxnSpLocks/>
            <a:stCxn id="3" idx="2"/>
          </p:cNvCxnSpPr>
          <p:nvPr/>
        </p:nvCxnSpPr>
        <p:spPr>
          <a:xfrm flipH="1" flipV="1">
            <a:off x="9767146" y="2113335"/>
            <a:ext cx="537095" cy="1286248"/>
          </a:xfrm>
          <a:prstGeom prst="straightConnector1">
            <a:avLst/>
          </a:prstGeom>
          <a:ln w="57150">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xmlns="" id="{D0657E8A-3A5F-4885-90B1-F62F51722DE5}"/>
              </a:ext>
            </a:extLst>
          </p:cNvPr>
          <p:cNvCxnSpPr>
            <a:cxnSpLocks/>
            <a:stCxn id="3" idx="2"/>
          </p:cNvCxnSpPr>
          <p:nvPr/>
        </p:nvCxnSpPr>
        <p:spPr>
          <a:xfrm flipH="1">
            <a:off x="9767146" y="3399584"/>
            <a:ext cx="537095" cy="1585709"/>
          </a:xfrm>
          <a:prstGeom prst="straightConnector1">
            <a:avLst/>
          </a:prstGeom>
          <a:ln w="57150">
            <a:solidFill>
              <a:srgbClr val="002060"/>
            </a:solidFill>
            <a:tailEnd type="triangle"/>
          </a:ln>
        </p:spPr>
        <p:style>
          <a:lnRef idx="1">
            <a:schemeClr val="dk1"/>
          </a:lnRef>
          <a:fillRef idx="0">
            <a:schemeClr val="dk1"/>
          </a:fillRef>
          <a:effectRef idx="0">
            <a:schemeClr val="dk1"/>
          </a:effectRef>
          <a:fontRef idx="minor">
            <a:schemeClr val="tx1"/>
          </a:fontRef>
        </p:style>
      </p:cxnSp>
      <p:sp>
        <p:nvSpPr>
          <p:cNvPr id="9" name="Rectangle: Rounded Corners 8">
            <a:extLst>
              <a:ext uri="{FF2B5EF4-FFF2-40B4-BE49-F238E27FC236}">
                <a16:creationId xmlns:a16="http://schemas.microsoft.com/office/drawing/2014/main" xmlns="" id="{80984B93-B58D-4DD9-AF9F-2ECD2B308DC3}"/>
              </a:ext>
            </a:extLst>
          </p:cNvPr>
          <p:cNvSpPr/>
          <p:nvPr/>
        </p:nvSpPr>
        <p:spPr>
          <a:xfrm>
            <a:off x="6818049" y="4149091"/>
            <a:ext cx="2880000" cy="1368000"/>
          </a:xfrm>
          <a:prstGeom prst="roundRect">
            <a:avLst/>
          </a:prstGeom>
          <a:gradFill flip="none" rotWithShape="1">
            <a:gsLst>
              <a:gs pos="19000">
                <a:srgbClr val="FFFF00"/>
              </a:gs>
              <a:gs pos="93000">
                <a:schemeClr val="bg2">
                  <a:lumMod val="40000"/>
                  <a:lumOff val="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srgbClr val="099BDD">
                    <a:lumMod val="50000"/>
                  </a:srgbClr>
                </a:solidFill>
                <a:cs typeface="B Badr" panose="00000400000000000000" pitchFamily="2" charset="-78"/>
              </a:rPr>
              <a:t>دارای معنای غیر مستقلّ</a:t>
            </a:r>
            <a:endParaRPr lang="fa-IR" sz="2800" dirty="0">
              <a:solidFill>
                <a:srgbClr val="099BDD">
                  <a:lumMod val="50000"/>
                </a:srgbClr>
              </a:solidFill>
              <a:cs typeface="B Badr" panose="00000400000000000000" pitchFamily="2" charset="-78"/>
            </a:endParaRPr>
          </a:p>
        </p:txBody>
      </p:sp>
      <p:sp>
        <p:nvSpPr>
          <p:cNvPr id="11" name="Rectangle: Rounded Corners 10">
            <a:extLst>
              <a:ext uri="{FF2B5EF4-FFF2-40B4-BE49-F238E27FC236}">
                <a16:creationId xmlns:a16="http://schemas.microsoft.com/office/drawing/2014/main" xmlns="" id="{7BDE591E-5B33-4222-8F12-D1FA7F1AEE15}"/>
              </a:ext>
            </a:extLst>
          </p:cNvPr>
          <p:cNvSpPr/>
          <p:nvPr/>
        </p:nvSpPr>
        <p:spPr>
          <a:xfrm>
            <a:off x="6818049" y="1594593"/>
            <a:ext cx="2880000" cy="1368000"/>
          </a:xfrm>
          <a:prstGeom prst="roundRect">
            <a:avLst/>
          </a:prstGeom>
          <a:gradFill flip="none" rotWithShape="1">
            <a:gsLst>
              <a:gs pos="19000">
                <a:srgbClr val="FFFF00"/>
              </a:gs>
              <a:gs pos="93000">
                <a:schemeClr val="bg2">
                  <a:lumMod val="40000"/>
                  <a:lumOff val="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srgbClr val="099BDD">
                    <a:lumMod val="50000"/>
                  </a:srgbClr>
                </a:solidFill>
                <a:cs typeface="B Badr" panose="00000400000000000000" pitchFamily="2" charset="-78"/>
              </a:rPr>
              <a:t>دارای معنای مستقلّ</a:t>
            </a:r>
            <a:endParaRPr lang="fa-IR" sz="2800" dirty="0">
              <a:solidFill>
                <a:srgbClr val="099BDD">
                  <a:lumMod val="50000"/>
                </a:srgbClr>
              </a:solidFill>
              <a:cs typeface="B Badr" panose="00000400000000000000" pitchFamily="2" charset="-78"/>
            </a:endParaRPr>
          </a:p>
        </p:txBody>
      </p:sp>
      <p:sp>
        <p:nvSpPr>
          <p:cNvPr id="15" name="Right Brace 14">
            <a:extLst>
              <a:ext uri="{FF2B5EF4-FFF2-40B4-BE49-F238E27FC236}">
                <a16:creationId xmlns:a16="http://schemas.microsoft.com/office/drawing/2014/main" xmlns="" id="{E071E03E-C2D7-4B1F-9C9C-9AC9D84A68F6}"/>
              </a:ext>
            </a:extLst>
          </p:cNvPr>
          <p:cNvSpPr/>
          <p:nvPr/>
        </p:nvSpPr>
        <p:spPr>
          <a:xfrm>
            <a:off x="6096005" y="214971"/>
            <a:ext cx="722049" cy="3652495"/>
          </a:xfrm>
          <a:prstGeom prst="rightBrace">
            <a:avLst>
              <a:gd name="adj1" fmla="val 35322"/>
              <a:gd name="adj2" fmla="val 50000"/>
            </a:avLst>
          </a:prstGeom>
          <a:ln w="57150">
            <a:solidFill>
              <a:srgbClr val="002060"/>
            </a:solidFill>
          </a:ln>
        </p:spPr>
        <p:style>
          <a:lnRef idx="1">
            <a:schemeClr val="accent2"/>
          </a:lnRef>
          <a:fillRef idx="0">
            <a:schemeClr val="accent2"/>
          </a:fillRef>
          <a:effectRef idx="0">
            <a:schemeClr val="accent2"/>
          </a:effectRef>
          <a:fontRef idx="minor">
            <a:schemeClr val="tx1"/>
          </a:fontRef>
        </p:style>
        <p:txBody>
          <a:bodyPr rtlCol="1" anchor="ctr"/>
          <a:lstStyle/>
          <a:p>
            <a:pPr algn="ctr"/>
            <a:endParaRPr lang="fa-IR">
              <a:solidFill>
                <a:srgbClr val="FFFFFF"/>
              </a:solidFill>
            </a:endParaRPr>
          </a:p>
        </p:txBody>
      </p:sp>
      <p:sp>
        <p:nvSpPr>
          <p:cNvPr id="16" name="Rectangle: Rounded Corners 15">
            <a:extLst>
              <a:ext uri="{FF2B5EF4-FFF2-40B4-BE49-F238E27FC236}">
                <a16:creationId xmlns:a16="http://schemas.microsoft.com/office/drawing/2014/main" xmlns="" id="{5E4AE598-4F05-459F-A2DC-008061F54449}"/>
              </a:ext>
            </a:extLst>
          </p:cNvPr>
          <p:cNvSpPr/>
          <p:nvPr/>
        </p:nvSpPr>
        <p:spPr>
          <a:xfrm>
            <a:off x="1978703" y="320429"/>
            <a:ext cx="4320000" cy="1368000"/>
          </a:xfrm>
          <a:prstGeom prst="roundRect">
            <a:avLst/>
          </a:prstGeom>
          <a:gradFill flip="none" rotWithShape="1">
            <a:gsLst>
              <a:gs pos="19000">
                <a:schemeClr val="accent4">
                  <a:lumMod val="40000"/>
                  <a:lumOff val="60000"/>
                </a:schemeClr>
              </a:gs>
              <a:gs pos="93000">
                <a:schemeClr val="bg2">
                  <a:lumMod val="40000"/>
                  <a:lumOff val="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b="1" dirty="0">
                <a:solidFill>
                  <a:srgbClr val="2C2C2C"/>
                </a:solidFill>
                <a:latin typeface="Microsoft Uighur" panose="02000000000000000000" pitchFamily="2" charset="-78"/>
                <a:cs typeface="B Badr" panose="00000400000000000000" pitchFamily="2" charset="-78"/>
              </a:rPr>
              <a:t>علاوه بر معنای مستقل(کار یا حالت)، </a:t>
            </a:r>
            <a:r>
              <a:rPr lang="fa-IR" sz="2800" b="1" dirty="0" smtClean="0">
                <a:solidFill>
                  <a:srgbClr val="2C2C2C"/>
                </a:solidFill>
                <a:latin typeface="Microsoft Uighur" panose="02000000000000000000" pitchFamily="2" charset="-78"/>
                <a:cs typeface="B Badr" panose="00000400000000000000" pitchFamily="2" charset="-78"/>
              </a:rPr>
              <a:t>دلالت </a:t>
            </a:r>
            <a:r>
              <a:rPr lang="fa-IR" sz="2800" b="1" dirty="0">
                <a:solidFill>
                  <a:srgbClr val="2C2C2C"/>
                </a:solidFill>
                <a:latin typeface="Microsoft Uighur" panose="02000000000000000000" pitchFamily="2" charset="-78"/>
                <a:cs typeface="B Badr" panose="00000400000000000000" pitchFamily="2" charset="-78"/>
              </a:rPr>
              <a:t>بر زمان هم </a:t>
            </a:r>
            <a:r>
              <a:rPr lang="fa-IR" sz="2800" b="1" dirty="0" smtClean="0">
                <a:solidFill>
                  <a:srgbClr val="2C2C2C"/>
                </a:solidFill>
                <a:latin typeface="Microsoft Uighur" panose="02000000000000000000" pitchFamily="2" charset="-78"/>
                <a:cs typeface="B Badr" panose="00000400000000000000" pitchFamily="2" charset="-78"/>
              </a:rPr>
              <a:t>می نماید. </a:t>
            </a:r>
            <a:endParaRPr lang="fa-IR" sz="2800" b="1" dirty="0">
              <a:solidFill>
                <a:srgbClr val="2C2C2C"/>
              </a:solidFill>
              <a:latin typeface="Microsoft Uighur" panose="02000000000000000000" pitchFamily="2" charset="-78"/>
              <a:cs typeface="B Badr" panose="00000400000000000000" pitchFamily="2" charset="-78"/>
            </a:endParaRPr>
          </a:p>
          <a:p>
            <a:pPr algn="r" rtl="1"/>
            <a:r>
              <a:rPr lang="fa-IR" sz="2400" b="1" dirty="0">
                <a:solidFill>
                  <a:srgbClr val="C00000"/>
                </a:solidFill>
                <a:latin typeface="Microsoft Uighur" panose="02000000000000000000" pitchFamily="2" charset="-78"/>
                <a:cs typeface="B Badr" panose="00000400000000000000" pitchFamily="2" charset="-78"/>
              </a:rPr>
              <a:t>مانند: ذَهَبَ(رفت) ، حَسَن (نیکو بود)</a:t>
            </a:r>
            <a:endParaRPr lang="fa-IR" sz="2400" b="1" dirty="0">
              <a:solidFill>
                <a:srgbClr val="C00000"/>
              </a:solidFill>
              <a:cs typeface="B Badr" panose="00000400000000000000" pitchFamily="2" charset="-78"/>
            </a:endParaRPr>
          </a:p>
        </p:txBody>
      </p:sp>
      <p:sp>
        <p:nvSpPr>
          <p:cNvPr id="17" name="Rectangle: Rounded Corners 16">
            <a:extLst>
              <a:ext uri="{FF2B5EF4-FFF2-40B4-BE49-F238E27FC236}">
                <a16:creationId xmlns:a16="http://schemas.microsoft.com/office/drawing/2014/main" xmlns="" id="{A6D1ACCB-8948-477A-B5E9-2E39C4365D8A}"/>
              </a:ext>
            </a:extLst>
          </p:cNvPr>
          <p:cNvSpPr/>
          <p:nvPr/>
        </p:nvSpPr>
        <p:spPr>
          <a:xfrm>
            <a:off x="1978703" y="2343719"/>
            <a:ext cx="4320000" cy="1368000"/>
          </a:xfrm>
          <a:prstGeom prst="roundRect">
            <a:avLst/>
          </a:prstGeom>
          <a:gradFill flip="none" rotWithShape="1">
            <a:gsLst>
              <a:gs pos="19000">
                <a:schemeClr val="accent4">
                  <a:lumMod val="40000"/>
                  <a:lumOff val="60000"/>
                </a:schemeClr>
              </a:gs>
              <a:gs pos="93000">
                <a:schemeClr val="bg2">
                  <a:lumMod val="40000"/>
                  <a:lumOff val="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b="1" dirty="0">
                <a:solidFill>
                  <a:srgbClr val="2C2C2C"/>
                </a:solidFill>
                <a:latin typeface="Microsoft Uighur" panose="02000000000000000000" pitchFamily="2" charset="-78"/>
                <a:cs typeface="B Badr" panose="00000400000000000000" pitchFamily="2" charset="-78"/>
              </a:rPr>
              <a:t>معنای </a:t>
            </a:r>
            <a:r>
              <a:rPr lang="fa-IR" sz="2800" b="1" dirty="0" smtClean="0">
                <a:solidFill>
                  <a:srgbClr val="2C2C2C"/>
                </a:solidFill>
                <a:latin typeface="Microsoft Uighur" panose="02000000000000000000" pitchFamily="2" charset="-78"/>
                <a:cs typeface="B Badr" panose="00000400000000000000" pitchFamily="2" charset="-78"/>
              </a:rPr>
              <a:t>مستقل دارد اما  </a:t>
            </a:r>
            <a:r>
              <a:rPr lang="fa-IR" sz="2800" b="1" dirty="0">
                <a:solidFill>
                  <a:srgbClr val="2C2C2C"/>
                </a:solidFill>
                <a:latin typeface="Microsoft Uighur" panose="02000000000000000000" pitchFamily="2" charset="-78"/>
                <a:cs typeface="B Badr" panose="00000400000000000000" pitchFamily="2" charset="-78"/>
              </a:rPr>
              <a:t>زمان </a:t>
            </a:r>
            <a:r>
              <a:rPr lang="fa-IR" sz="2800" b="1" dirty="0" smtClean="0">
                <a:solidFill>
                  <a:srgbClr val="2C2C2C"/>
                </a:solidFill>
                <a:latin typeface="Microsoft Uighur" panose="02000000000000000000" pitchFamily="2" charset="-78"/>
                <a:cs typeface="B Badr" panose="00000400000000000000" pitchFamily="2" charset="-78"/>
              </a:rPr>
              <a:t>در معنایش دخالتی ندارد.</a:t>
            </a:r>
            <a:endParaRPr lang="fa-IR" sz="2800" b="1" dirty="0">
              <a:solidFill>
                <a:srgbClr val="2C2C2C"/>
              </a:solidFill>
              <a:latin typeface="Microsoft Uighur" panose="02000000000000000000" pitchFamily="2" charset="-78"/>
              <a:cs typeface="B Badr" panose="00000400000000000000" pitchFamily="2" charset="-78"/>
            </a:endParaRPr>
          </a:p>
          <a:p>
            <a:pPr algn="ctr" rtl="1"/>
            <a:r>
              <a:rPr lang="fa-IR" sz="2800" b="1" dirty="0">
                <a:solidFill>
                  <a:srgbClr val="C00000"/>
                </a:solidFill>
                <a:latin typeface="Microsoft Uighur" panose="02000000000000000000" pitchFamily="2" charset="-78"/>
                <a:cs typeface="B Badr" panose="00000400000000000000" pitchFamily="2" charset="-78"/>
              </a:rPr>
              <a:t>مانند: ذَهَاب=رفتن</a:t>
            </a:r>
            <a:endParaRPr lang="fa-IR" sz="2800" b="1" dirty="0">
              <a:solidFill>
                <a:srgbClr val="C00000"/>
              </a:solidFill>
              <a:cs typeface="B Badr" panose="00000400000000000000" pitchFamily="2" charset="-78"/>
            </a:endParaRPr>
          </a:p>
        </p:txBody>
      </p:sp>
      <p:sp>
        <p:nvSpPr>
          <p:cNvPr id="20" name="Rectangle: Rounded Corners 19">
            <a:extLst>
              <a:ext uri="{FF2B5EF4-FFF2-40B4-BE49-F238E27FC236}">
                <a16:creationId xmlns:a16="http://schemas.microsoft.com/office/drawing/2014/main" xmlns="" id="{95C28566-3578-4A99-A336-14211002B0B0}"/>
              </a:ext>
            </a:extLst>
          </p:cNvPr>
          <p:cNvSpPr/>
          <p:nvPr/>
        </p:nvSpPr>
        <p:spPr>
          <a:xfrm>
            <a:off x="1889880" y="4149091"/>
            <a:ext cx="4320000" cy="136800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b="1" dirty="0">
                <a:solidFill>
                  <a:srgbClr val="2C2C2C"/>
                </a:solidFill>
                <a:cs typeface="B Badr" panose="00000400000000000000" pitchFamily="2" charset="-78"/>
              </a:rPr>
              <a:t>حرف است.(نقش رابط بین کلمات را دارد.)</a:t>
            </a:r>
          </a:p>
          <a:p>
            <a:pPr algn="ctr" rtl="1"/>
            <a:r>
              <a:rPr lang="fa-IR" sz="2400" b="1" dirty="0">
                <a:solidFill>
                  <a:schemeClr val="accent4">
                    <a:lumMod val="75000"/>
                  </a:schemeClr>
                </a:solidFill>
                <a:cs typeface="B Badr" panose="00000400000000000000" pitchFamily="2" charset="-78"/>
              </a:rPr>
              <a:t>مانند: </a:t>
            </a:r>
            <a:r>
              <a:rPr lang="fa-IR" sz="3200" b="1" dirty="0">
                <a:solidFill>
                  <a:schemeClr val="accent4">
                    <a:lumMod val="75000"/>
                  </a:schemeClr>
                </a:solidFill>
                <a:cs typeface="B Badr" panose="00000400000000000000" pitchFamily="2" charset="-78"/>
              </a:rPr>
              <a:t>مِن(از)، فی(در)</a:t>
            </a:r>
            <a:endParaRPr lang="fa-IR" sz="2400" dirty="0">
              <a:solidFill>
                <a:schemeClr val="accent4">
                  <a:lumMod val="75000"/>
                </a:schemeClr>
              </a:solidFill>
              <a:cs typeface="B Badr" panose="00000400000000000000" pitchFamily="2" charset="-78"/>
            </a:endParaRPr>
          </a:p>
        </p:txBody>
      </p:sp>
      <p:sp>
        <p:nvSpPr>
          <p:cNvPr id="4" name="Flowchart: Connector 3">
            <a:extLst>
              <a:ext uri="{FF2B5EF4-FFF2-40B4-BE49-F238E27FC236}">
                <a16:creationId xmlns:a16="http://schemas.microsoft.com/office/drawing/2014/main" xmlns="" id="{AE2CC8C2-C171-4C59-B63C-82A97A2E814B}"/>
              </a:ext>
            </a:extLst>
          </p:cNvPr>
          <p:cNvSpPr/>
          <p:nvPr/>
        </p:nvSpPr>
        <p:spPr>
          <a:xfrm>
            <a:off x="374754" y="4093024"/>
            <a:ext cx="1379095" cy="1424067"/>
          </a:xfrm>
          <a:prstGeom prst="flowChartConnector">
            <a:avLst/>
          </a:prstGeom>
          <a:gradFill>
            <a:gsLst>
              <a:gs pos="40000">
                <a:schemeClr val="accent4">
                  <a:lumMod val="20000"/>
                  <a:lumOff val="80000"/>
                </a:schemeClr>
              </a:gs>
              <a:gs pos="98000">
                <a:schemeClr val="bg2">
                  <a:lumMod val="40000"/>
                  <a:lumOff val="60000"/>
                </a:schemeClr>
              </a:gs>
            </a:gsLst>
            <a:path path="shap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a:solidFill>
                  <a:prstClr val="black"/>
                </a:solidFill>
                <a:cs typeface="B Titr" panose="00000700000000000000" pitchFamily="2" charset="-78"/>
              </a:rPr>
              <a:t>حرف</a:t>
            </a:r>
            <a:endParaRPr lang="fa-IR" sz="3200" dirty="0">
              <a:solidFill>
                <a:prstClr val="black"/>
              </a:solidFill>
              <a:cs typeface="B Titr" panose="00000700000000000000" pitchFamily="2" charset="-78"/>
            </a:endParaRPr>
          </a:p>
        </p:txBody>
      </p:sp>
      <p:sp>
        <p:nvSpPr>
          <p:cNvPr id="22" name="Flowchart: Connector 21">
            <a:extLst>
              <a:ext uri="{FF2B5EF4-FFF2-40B4-BE49-F238E27FC236}">
                <a16:creationId xmlns:a16="http://schemas.microsoft.com/office/drawing/2014/main" xmlns="" id="{20569EAE-4561-424B-8EE6-7DAA5436F077}"/>
              </a:ext>
            </a:extLst>
          </p:cNvPr>
          <p:cNvSpPr/>
          <p:nvPr/>
        </p:nvSpPr>
        <p:spPr>
          <a:xfrm>
            <a:off x="374754" y="289533"/>
            <a:ext cx="1379095" cy="1424067"/>
          </a:xfrm>
          <a:prstGeom prst="flowChartConnector">
            <a:avLst/>
          </a:prstGeom>
          <a:gradFill flip="none" rotWithShape="1">
            <a:gsLst>
              <a:gs pos="40000">
                <a:srgbClr val="FFFF00"/>
              </a:gs>
              <a:gs pos="98000">
                <a:schemeClr val="bg2">
                  <a:lumMod val="40000"/>
                  <a:lumOff val="60000"/>
                </a:schemeClr>
              </a:gs>
            </a:gsLst>
            <a:path path="shap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prstClr val="black"/>
                </a:solidFill>
                <a:cs typeface="B Titr" panose="00000700000000000000" pitchFamily="2" charset="-78"/>
              </a:rPr>
              <a:t>فعل</a:t>
            </a:r>
          </a:p>
        </p:txBody>
      </p:sp>
      <p:sp>
        <p:nvSpPr>
          <p:cNvPr id="23" name="Flowchart: Connector 22">
            <a:extLst>
              <a:ext uri="{FF2B5EF4-FFF2-40B4-BE49-F238E27FC236}">
                <a16:creationId xmlns:a16="http://schemas.microsoft.com/office/drawing/2014/main" xmlns="" id="{1BFF4796-9BE3-4F88-8C33-F07F04057EE5}"/>
              </a:ext>
            </a:extLst>
          </p:cNvPr>
          <p:cNvSpPr/>
          <p:nvPr/>
        </p:nvSpPr>
        <p:spPr>
          <a:xfrm>
            <a:off x="374755" y="2311495"/>
            <a:ext cx="1379095" cy="1424067"/>
          </a:xfrm>
          <a:prstGeom prst="flowChartConnector">
            <a:avLst/>
          </a:prstGeom>
          <a:gradFill flip="none" rotWithShape="1">
            <a:gsLst>
              <a:gs pos="40000">
                <a:srgbClr val="FFFF00"/>
              </a:gs>
              <a:gs pos="98000">
                <a:schemeClr val="bg2">
                  <a:lumMod val="40000"/>
                  <a:lumOff val="60000"/>
                </a:schemeClr>
              </a:gs>
            </a:gsLst>
            <a:path path="shap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prstClr val="black"/>
                </a:solidFill>
                <a:cs typeface="B Titr" panose="00000700000000000000" pitchFamily="2" charset="-78"/>
              </a:rPr>
              <a:t>اسم</a:t>
            </a:r>
          </a:p>
        </p:txBody>
      </p:sp>
      <p:sp>
        <p:nvSpPr>
          <p:cNvPr id="24" name="Arrow: Left 23">
            <a:extLst>
              <a:ext uri="{FF2B5EF4-FFF2-40B4-BE49-F238E27FC236}">
                <a16:creationId xmlns:a16="http://schemas.microsoft.com/office/drawing/2014/main" xmlns="" id="{FB0A35EC-092D-4FB4-A0FF-9B04A4FEB5D3}"/>
              </a:ext>
            </a:extLst>
          </p:cNvPr>
          <p:cNvSpPr/>
          <p:nvPr/>
        </p:nvSpPr>
        <p:spPr>
          <a:xfrm>
            <a:off x="6209884" y="4208460"/>
            <a:ext cx="539073" cy="1424067"/>
          </a:xfrm>
          <a:prstGeom prst="leftArrow">
            <a:avLst>
              <a:gd name="adj1" fmla="val 64737"/>
              <a:gd name="adj2" fmla="val 61657"/>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FFFFFF"/>
              </a:solidFill>
            </a:endParaRPr>
          </a:p>
        </p:txBody>
      </p:sp>
      <p:sp>
        <p:nvSpPr>
          <p:cNvPr id="25" name="Hexagon 24">
            <a:extLst>
              <a:ext uri="{FF2B5EF4-FFF2-40B4-BE49-F238E27FC236}">
                <a16:creationId xmlns:a16="http://schemas.microsoft.com/office/drawing/2014/main" xmlns="" id="{46FEB428-577C-42CD-B551-44FC78FF7209}"/>
              </a:ext>
            </a:extLst>
          </p:cNvPr>
          <p:cNvSpPr/>
          <p:nvPr/>
        </p:nvSpPr>
        <p:spPr>
          <a:xfrm>
            <a:off x="9767146" y="64145"/>
            <a:ext cx="2050103" cy="926961"/>
          </a:xfrm>
          <a:prstGeom prst="hexagon">
            <a:avLst/>
          </a:prstGeom>
          <a:ln w="57150">
            <a:noFill/>
          </a:ln>
          <a:effectLst>
            <a:outerShdw blurRad="787400" dir="13440000" sx="106000" sy="106000" algn="ctr" rotWithShape="0">
              <a:schemeClr val="accent1">
                <a:lumMod val="40000"/>
                <a:lumOff val="60000"/>
                <a:alpha val="47000"/>
              </a:schemeClr>
            </a:outerShdw>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wrap="square" rtlCol="1" anchor="ctr">
            <a:noAutofit/>
          </a:bodyPr>
          <a:lstStyle/>
          <a:p>
            <a:pPr algn="ctr"/>
            <a:r>
              <a:rPr lang="fa-IR" sz="4000" b="1" dirty="0">
                <a:solidFill>
                  <a:srgbClr val="2C2C2C"/>
                </a:solidFill>
                <a:cs typeface="B Badr" panose="00000400000000000000" pitchFamily="2" charset="-78"/>
              </a:rPr>
              <a:t>المقدمۀ</a:t>
            </a:r>
          </a:p>
        </p:txBody>
      </p:sp>
      <p:sp>
        <p:nvSpPr>
          <p:cNvPr id="18"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94541083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par>
                                <p:cTn id="18" presetID="22" presetClass="entr" presetSubtype="2"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out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42"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outHorizont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outVertic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32"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circle(out)">
                                      <p:cBhvr>
                                        <p:cTn id="40" dur="25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37"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outVertic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32"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circle(out)">
                                      <p:cBhvr>
                                        <p:cTn id="50" dur="25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37"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arn(outVertical)">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right)">
                                      <p:cBhvr>
                                        <p:cTn id="60" dur="25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37"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arn(outVertical)">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32"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circle(out)">
                                      <p:cBhvr>
                                        <p:cTn id="70" dur="250"/>
                                        <p:tgtEl>
                                          <p:spTgt spid="4"/>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mph" presetSubtype="0" fill="hold" grpId="0" nodeType="clickEffect">
                                  <p:stCondLst>
                                    <p:cond delay="0"/>
                                  </p:stCondLst>
                                  <p:childTnLst>
                                    <p:animScale>
                                      <p:cBhvr>
                                        <p:cTn id="74" dur="5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1" grpId="0" animBg="1"/>
      <p:bldP spid="15" grpId="0" animBg="1"/>
      <p:bldP spid="16" grpId="0" animBg="1"/>
      <p:bldP spid="17" grpId="0" animBg="1"/>
      <p:bldP spid="20" grpId="0" animBg="1"/>
      <p:bldP spid="4" grpId="0" animBg="1"/>
      <p:bldP spid="22" grpId="0" animBg="1"/>
      <p:bldP spid="23" grpId="0" animBg="1"/>
      <p:bldP spid="24" grpId="0" animBg="1"/>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evel 1"/>
          <p:cNvSpPr/>
          <p:nvPr/>
        </p:nvSpPr>
        <p:spPr>
          <a:xfrm>
            <a:off x="10892244" y="11549"/>
            <a:ext cx="1260000" cy="504000"/>
          </a:xfrm>
          <a:prstGeom prst="bevel">
            <a:avLst/>
          </a:prstGeom>
          <a:solidFill>
            <a:schemeClr val="tx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bg1"/>
                </a:solidFill>
                <a:cs typeface="B Titr" panose="00000700000000000000" pitchFamily="2" charset="-78"/>
              </a:rPr>
              <a:t>المبحث الثانی</a:t>
            </a:r>
          </a:p>
        </p:txBody>
      </p:sp>
      <p:sp>
        <p:nvSpPr>
          <p:cNvPr id="4" name="Flowchart: Off-page Connector 3"/>
          <p:cNvSpPr/>
          <p:nvPr/>
        </p:nvSpPr>
        <p:spPr>
          <a:xfrm>
            <a:off x="5340618" y="24800"/>
            <a:ext cx="1474655" cy="320637"/>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600" dirty="0">
                <a:cs typeface="B Titr" panose="00000700000000000000" pitchFamily="2" charset="-78"/>
              </a:rPr>
              <a:t>الجامد والمشتق</a:t>
            </a:r>
          </a:p>
        </p:txBody>
      </p:sp>
      <p:sp>
        <p:nvSpPr>
          <p:cNvPr id="6" name="Rounded Rectangle 5"/>
          <p:cNvSpPr/>
          <p:nvPr/>
        </p:nvSpPr>
        <p:spPr>
          <a:xfrm>
            <a:off x="126124" y="613458"/>
            <a:ext cx="9049407" cy="252979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dirty="0">
                <a:solidFill>
                  <a:schemeClr val="accent6">
                    <a:lumMod val="50000"/>
                  </a:schemeClr>
                </a:solidFill>
                <a:latin typeface="CIDFont+F6"/>
                <a:cs typeface="B Badr" panose="00000400000000000000" pitchFamily="2" charset="-78"/>
              </a:rPr>
              <a:t>1-ا</a:t>
            </a:r>
            <a:r>
              <a:rPr lang="fa-IR" sz="2800" b="1" dirty="0">
                <a:solidFill>
                  <a:schemeClr val="accent6">
                    <a:lumMod val="50000"/>
                  </a:schemeClr>
                </a:solidFill>
                <a:cs typeface="B Badr" panose="00000400000000000000" pitchFamily="2" charset="-78"/>
              </a:rPr>
              <a:t>بتدا </a:t>
            </a:r>
            <a:r>
              <a:rPr lang="fa-IR" sz="2800" b="1" dirty="0" smtClean="0">
                <a:solidFill>
                  <a:schemeClr val="accent6">
                    <a:lumMod val="50000"/>
                  </a:schemeClr>
                </a:solidFill>
                <a:cs typeface="B Badr" panose="00000400000000000000" pitchFamily="2" charset="-78"/>
              </a:rPr>
              <a:t>يك کلمه بر وزن </a:t>
            </a:r>
            <a:r>
              <a:rPr lang="fa-IR" sz="2800" b="1" dirty="0">
                <a:solidFill>
                  <a:srgbClr val="FF0000"/>
                </a:solidFill>
                <a:cs typeface="B Badr" panose="00000400000000000000" pitchFamily="2" charset="-78"/>
              </a:rPr>
              <a:t>أ</a:t>
            </a:r>
            <a:r>
              <a:rPr lang="fa-IR" sz="3200" b="1" dirty="0">
                <a:solidFill>
                  <a:srgbClr val="FF0000"/>
                </a:solidFill>
                <a:cs typeface="B Badr" panose="00000400000000000000" pitchFamily="2" charset="-78"/>
              </a:rPr>
              <a:t>َفعل</a:t>
            </a:r>
            <a:r>
              <a:rPr lang="fa-IR" sz="2800" b="1" dirty="0">
                <a:solidFill>
                  <a:srgbClr val="FF0000"/>
                </a:solidFill>
                <a:cs typeface="B Badr" panose="00000400000000000000" pitchFamily="2" charset="-78"/>
              </a:rPr>
              <a:t> </a:t>
            </a:r>
            <a:r>
              <a:rPr lang="fa-IR" sz="2800" b="1" dirty="0">
                <a:solidFill>
                  <a:srgbClr val="002060"/>
                </a:solidFill>
                <a:cs typeface="B Badr" panose="00000400000000000000" pitchFamily="2" charset="-78"/>
              </a:rPr>
              <a:t>(مناسب با معني)</a:t>
            </a:r>
            <a:r>
              <a:rPr lang="fa-IR" sz="2800" b="1" dirty="0" smtClean="0">
                <a:solidFill>
                  <a:schemeClr val="accent6">
                    <a:lumMod val="50000"/>
                  </a:schemeClr>
                </a:solidFill>
                <a:cs typeface="B Badr" panose="00000400000000000000" pitchFamily="2" charset="-78"/>
              </a:rPr>
              <a:t> </a:t>
            </a:r>
            <a:r>
              <a:rPr lang="fa-IR" sz="2800" b="1" dirty="0">
                <a:solidFill>
                  <a:schemeClr val="accent6">
                    <a:lumMod val="50000"/>
                  </a:schemeClr>
                </a:solidFill>
                <a:cs typeface="B Badr" panose="00000400000000000000" pitchFamily="2" charset="-78"/>
              </a:rPr>
              <a:t>مي آوريم </a:t>
            </a:r>
            <a:r>
              <a:rPr lang="fa-IR" sz="2800" b="1" dirty="0" smtClean="0">
                <a:solidFill>
                  <a:srgbClr val="FFFF00"/>
                </a:solidFill>
                <a:cs typeface="B Badr" panose="00000400000000000000" pitchFamily="2" charset="-78"/>
              </a:rPr>
              <a:t>مانند(أشدّ</a:t>
            </a:r>
            <a:r>
              <a:rPr lang="fa-IR" sz="2800" b="1" dirty="0">
                <a:solidFill>
                  <a:srgbClr val="FFFF00"/>
                </a:solidFill>
                <a:cs typeface="B Badr" panose="00000400000000000000" pitchFamily="2" charset="-78"/>
              </a:rPr>
              <a:t>، أقوي، أكبر، أكثر، أعظَم، أحسن،أقلّ، أضعف، أصغر، أحقر، أقبح و ..)</a:t>
            </a:r>
            <a:r>
              <a:rPr lang="fa-IR" sz="2400" b="1" dirty="0">
                <a:solidFill>
                  <a:schemeClr val="accent6">
                    <a:lumMod val="50000"/>
                  </a:schemeClr>
                </a:solidFill>
                <a:cs typeface="B Badr" panose="00000400000000000000" pitchFamily="2" charset="-78"/>
              </a:rPr>
              <a:t> </a:t>
            </a:r>
            <a:r>
              <a:rPr lang="fa-IR" sz="2800" b="1" dirty="0">
                <a:solidFill>
                  <a:schemeClr val="accent6">
                    <a:lumMod val="50000"/>
                  </a:schemeClr>
                </a:solidFill>
                <a:cs typeface="B Badr" panose="00000400000000000000" pitchFamily="2" charset="-78"/>
              </a:rPr>
              <a:t>باشد</a:t>
            </a:r>
            <a:r>
              <a:rPr lang="fa-IR" sz="2400" b="1" dirty="0">
                <a:solidFill>
                  <a:schemeClr val="accent6">
                    <a:lumMod val="50000"/>
                  </a:schemeClr>
                </a:solidFill>
                <a:cs typeface="B Badr" panose="00000400000000000000" pitchFamily="2" charset="-78"/>
              </a:rPr>
              <a:t> </a:t>
            </a:r>
            <a:r>
              <a:rPr lang="fa-IR" sz="2800" b="1" dirty="0">
                <a:solidFill>
                  <a:schemeClr val="accent6">
                    <a:lumMod val="50000"/>
                  </a:schemeClr>
                </a:solidFill>
                <a:cs typeface="B Badr" panose="00000400000000000000" pitchFamily="2" charset="-78"/>
              </a:rPr>
              <a:t>و بعد از آن، همان اسم را </a:t>
            </a:r>
            <a:r>
              <a:rPr lang="fa-IR" sz="2000" b="1" dirty="0">
                <a:solidFill>
                  <a:schemeClr val="accent6">
                    <a:lumMod val="50000"/>
                  </a:schemeClr>
                </a:solidFill>
                <a:cs typeface="B Badr" panose="00000400000000000000" pitchFamily="2" charset="-78"/>
              </a:rPr>
              <a:t>(كه مي خواستيم از آن، اسم تفضيل بسازيم) </a:t>
            </a:r>
            <a:r>
              <a:rPr lang="fa-IR" sz="2800" b="1" dirty="0">
                <a:solidFill>
                  <a:schemeClr val="accent6">
                    <a:lumMod val="50000"/>
                  </a:schemeClr>
                </a:solidFill>
                <a:cs typeface="B Badr" panose="00000400000000000000" pitchFamily="2" charset="-78"/>
              </a:rPr>
              <a:t>به صورت منصوب مي آوريم</a:t>
            </a:r>
            <a:r>
              <a:rPr lang="fa-IR" sz="2800" b="1" dirty="0" smtClean="0">
                <a:solidFill>
                  <a:schemeClr val="accent6">
                    <a:lumMod val="50000"/>
                  </a:schemeClr>
                </a:solidFill>
                <a:cs typeface="B Badr" panose="00000400000000000000" pitchFamily="2" charset="-78"/>
              </a:rPr>
              <a:t>.</a:t>
            </a:r>
          </a:p>
          <a:p>
            <a:pPr algn="r" rtl="1"/>
            <a:r>
              <a:rPr lang="fa-IR" sz="2800" b="1" dirty="0" smtClean="0">
                <a:solidFill>
                  <a:schemeClr val="accent6">
                    <a:lumMod val="50000"/>
                  </a:schemeClr>
                </a:solidFill>
                <a:cs typeface="B Badr" panose="00000400000000000000" pitchFamily="2" charset="-78"/>
              </a:rPr>
              <a:t> </a:t>
            </a:r>
            <a:r>
              <a:rPr lang="fa-IR" sz="2400" b="1" dirty="0">
                <a:solidFill>
                  <a:schemeClr val="accent6">
                    <a:lumMod val="50000"/>
                  </a:schemeClr>
                </a:solidFill>
                <a:cs typeface="B Badr" panose="00000400000000000000" pitchFamily="2" charset="-78"/>
              </a:rPr>
              <a:t>به عنوان نمونه از </a:t>
            </a:r>
            <a:r>
              <a:rPr lang="fa-IR" sz="2400" b="1" dirty="0">
                <a:solidFill>
                  <a:srgbClr val="FF0000"/>
                </a:solidFill>
                <a:cs typeface="B Badr" panose="00000400000000000000" pitchFamily="2" charset="-78"/>
              </a:rPr>
              <a:t>«مال» </a:t>
            </a:r>
            <a:r>
              <a:rPr lang="fa-IR" sz="2400" b="1" dirty="0">
                <a:solidFill>
                  <a:schemeClr val="accent6">
                    <a:lumMod val="50000"/>
                  </a:schemeClr>
                </a:solidFill>
                <a:cs typeface="B Badr" panose="00000400000000000000" pitchFamily="2" charset="-78"/>
              </a:rPr>
              <a:t>نمي توان اسم تفضيل ساخت چون اسم است. بنابراين </a:t>
            </a:r>
            <a:r>
              <a:rPr lang="fa-IR" sz="2400" b="1" dirty="0">
                <a:solidFill>
                  <a:srgbClr val="002060"/>
                </a:solidFill>
                <a:cs typeface="B Badr" panose="00000400000000000000" pitchFamily="2" charset="-78"/>
              </a:rPr>
              <a:t>مثلاً </a:t>
            </a:r>
            <a:r>
              <a:rPr lang="fa-IR" sz="2800" b="1" dirty="0">
                <a:solidFill>
                  <a:srgbClr val="C00000"/>
                </a:solidFill>
                <a:cs typeface="B Badr" panose="00000400000000000000" pitchFamily="2" charset="-78"/>
              </a:rPr>
              <a:t>مي گوييم:أقلّ مالاً يا أكثرمالاً</a:t>
            </a:r>
            <a:r>
              <a:rPr lang="fa-IR" sz="2800" dirty="0">
                <a:solidFill>
                  <a:srgbClr val="C00000"/>
                </a:solidFill>
                <a:cs typeface="B Badr" panose="00000400000000000000" pitchFamily="2" charset="-78"/>
              </a:rPr>
              <a:t> </a:t>
            </a:r>
            <a:endParaRPr lang="fa-IR" sz="2400" dirty="0">
              <a:solidFill>
                <a:srgbClr val="C00000"/>
              </a:solidFill>
              <a:cs typeface="B Badr" panose="00000400000000000000" pitchFamily="2" charset="-78"/>
            </a:endParaRPr>
          </a:p>
        </p:txBody>
      </p:sp>
      <p:sp>
        <p:nvSpPr>
          <p:cNvPr id="30" name="Rounded Rectangle 29"/>
          <p:cNvSpPr/>
          <p:nvPr/>
        </p:nvSpPr>
        <p:spPr>
          <a:xfrm>
            <a:off x="126124" y="3597954"/>
            <a:ext cx="9049407" cy="2779744"/>
          </a:xfrm>
          <a:prstGeom prst="round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fa-IR" sz="2800" b="1" dirty="0">
                <a:solidFill>
                  <a:srgbClr val="000000"/>
                </a:solidFill>
                <a:latin typeface="CIDFont+F19"/>
                <a:cs typeface="B Badr" panose="00000400000000000000" pitchFamily="2" charset="-78"/>
              </a:rPr>
              <a:t>همانند كار بالا را انجام مي دهيم تنها به جاي اســم</a:t>
            </a:r>
            <a:r>
              <a:rPr lang="fa-IR" sz="3200" b="1" dirty="0">
                <a:solidFill>
                  <a:srgbClr val="0070C0"/>
                </a:solidFill>
                <a:latin typeface="CIDFont+F19"/>
                <a:cs typeface="B Badr" panose="00000400000000000000" pitchFamily="2" charset="-78"/>
              </a:rPr>
              <a:t>، </a:t>
            </a:r>
            <a:r>
              <a:rPr lang="fa-IR" sz="3200" b="1" dirty="0">
                <a:solidFill>
                  <a:srgbClr val="FF0000"/>
                </a:solidFill>
                <a:latin typeface="CIDFont+F19"/>
                <a:cs typeface="B Badr" panose="00000400000000000000" pitchFamily="2" charset="-78"/>
              </a:rPr>
              <a:t>مصــدر همان فعِل غير قابل تفضــيل </a:t>
            </a:r>
            <a:r>
              <a:rPr lang="fa-IR" sz="2800" b="1" dirty="0">
                <a:solidFill>
                  <a:srgbClr val="000000"/>
                </a:solidFill>
                <a:latin typeface="CIDFont+F19"/>
                <a:cs typeface="B Badr" panose="00000400000000000000" pitchFamily="2" charset="-78"/>
              </a:rPr>
              <a:t>را مي آوريم.</a:t>
            </a:r>
            <a:r>
              <a:rPr lang="fa-IR" sz="3200" b="1" dirty="0">
                <a:solidFill>
                  <a:srgbClr val="000000"/>
                </a:solidFill>
                <a:latin typeface="CIDFont+F19"/>
                <a:cs typeface="B Badr" panose="00000400000000000000" pitchFamily="2" charset="-78"/>
              </a:rPr>
              <a:t> مثلاً </a:t>
            </a:r>
            <a:r>
              <a:rPr lang="fa-IR" sz="3200" b="1" dirty="0">
                <a:solidFill>
                  <a:srgbClr val="FF0000"/>
                </a:solidFill>
                <a:latin typeface="CIDFont+F19"/>
                <a:cs typeface="B Badr" panose="00000400000000000000" pitchFamily="2" charset="-78"/>
              </a:rPr>
              <a:t>از يَتَصَرَّفُ </a:t>
            </a:r>
            <a:r>
              <a:rPr lang="fa-IR" sz="2800" b="1" dirty="0">
                <a:solidFill>
                  <a:srgbClr val="000000"/>
                </a:solidFill>
                <a:latin typeface="CIDFont+F19"/>
                <a:cs typeface="B Badr" panose="00000400000000000000" pitchFamily="2" charset="-78"/>
              </a:rPr>
              <a:t>(باب ثلاثيّ مزيد) </a:t>
            </a:r>
            <a:r>
              <a:rPr lang="fa-IR" sz="3200" b="1" dirty="0">
                <a:solidFill>
                  <a:srgbClr val="000000"/>
                </a:solidFill>
                <a:latin typeface="CIDFont+F19"/>
                <a:cs typeface="B Badr" panose="00000400000000000000" pitchFamily="2" charset="-78"/>
              </a:rPr>
              <a:t>اسم تفضيل ساخته نمي شود كه در اينصورت يك (أفعل)مي آوريم و سپس مصدر «تصرّف» را(به صورت منصوب)پس ازآن مي آوريم و مي گوييم: </a:t>
            </a:r>
            <a:r>
              <a:rPr lang="fa-IR" sz="3200" b="1" dirty="0">
                <a:solidFill>
                  <a:srgbClr val="C00000"/>
                </a:solidFill>
                <a:latin typeface="CIDFont+F19"/>
                <a:cs typeface="B Badr" panose="00000400000000000000" pitchFamily="2" charset="-78"/>
              </a:rPr>
              <a:t>أكثر تَصَرُّفاً</a:t>
            </a:r>
            <a:r>
              <a:rPr lang="fa-IR" sz="3200" dirty="0">
                <a:solidFill>
                  <a:srgbClr val="C00000"/>
                </a:solidFill>
                <a:cs typeface="B Badr" panose="00000400000000000000" pitchFamily="2" charset="-78"/>
              </a:rPr>
              <a:t> </a:t>
            </a:r>
            <a:endParaRPr lang="fa-IR" sz="3200" b="1" dirty="0">
              <a:solidFill>
                <a:srgbClr val="C00000"/>
              </a:solidFill>
              <a:cs typeface="B Badr" panose="00000400000000000000" pitchFamily="2" charset="-78"/>
            </a:endParaRPr>
          </a:p>
        </p:txBody>
      </p:sp>
      <p:sp>
        <p:nvSpPr>
          <p:cNvPr id="35" name="Flowchart: Alternate Process 34">
            <a:extLst>
              <a:ext uri="{FF2B5EF4-FFF2-40B4-BE49-F238E27FC236}">
                <a16:creationId xmlns="" xmlns:a16="http://schemas.microsoft.com/office/drawing/2014/main" id="{6E5FD900-613C-4593-BCBE-3D0DC485E7D0}"/>
              </a:ext>
            </a:extLst>
          </p:cNvPr>
          <p:cNvSpPr/>
          <p:nvPr/>
        </p:nvSpPr>
        <p:spPr>
          <a:xfrm>
            <a:off x="11522244" y="671824"/>
            <a:ext cx="630000" cy="5913465"/>
          </a:xfrm>
          <a:prstGeom prst="flowChartAlternateProcess">
            <a:avLst/>
          </a:prstGeom>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vert="vert270" rtlCol="1" anchor="ctr"/>
          <a:lstStyle/>
          <a:p>
            <a:pPr algn="ctr" rtl="1"/>
            <a:r>
              <a:rPr lang="fa-IR" sz="2000" b="1" dirty="0">
                <a:solidFill>
                  <a:srgbClr val="002060"/>
                </a:solidFill>
                <a:cs typeface="B Titr" panose="00000700000000000000" pitchFamily="2" charset="-78"/>
              </a:rPr>
              <a:t>ساخت اسم تفضیل از اسم های فاقد شروط</a:t>
            </a:r>
          </a:p>
        </p:txBody>
      </p:sp>
      <p:sp>
        <p:nvSpPr>
          <p:cNvPr id="3" name="Rounded Rectangle 2"/>
          <p:cNvSpPr/>
          <p:nvPr/>
        </p:nvSpPr>
        <p:spPr>
          <a:xfrm>
            <a:off x="9551060" y="613459"/>
            <a:ext cx="1800000" cy="720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chemeClr val="accent4">
                    <a:lumMod val="50000"/>
                  </a:schemeClr>
                </a:solidFill>
                <a:cs typeface="B Nazanin" panose="00000400000000000000" pitchFamily="2" charset="-78"/>
              </a:rPr>
              <a:t>1-اگراسم </a:t>
            </a:r>
            <a:r>
              <a:rPr lang="fa-IR" sz="2400" b="1" dirty="0">
                <a:solidFill>
                  <a:schemeClr val="accent4">
                    <a:lumMod val="50000"/>
                  </a:schemeClr>
                </a:solidFill>
                <a:cs typeface="B Nazanin" panose="00000400000000000000" pitchFamily="2" charset="-78"/>
              </a:rPr>
              <a:t>باشد</a:t>
            </a:r>
          </a:p>
          <a:p>
            <a:pPr algn="ctr"/>
            <a:r>
              <a:rPr lang="fa-IR" sz="1600" b="1" dirty="0" smtClean="0">
                <a:solidFill>
                  <a:srgbClr val="C00000"/>
                </a:solidFill>
                <a:cs typeface="B Nazanin" panose="00000400000000000000" pitchFamily="2" charset="-78"/>
              </a:rPr>
              <a:t>(یعنی فعل </a:t>
            </a:r>
            <a:r>
              <a:rPr lang="fa-IR" sz="1600" b="1" dirty="0">
                <a:solidFill>
                  <a:srgbClr val="C00000"/>
                </a:solidFill>
                <a:cs typeface="B Nazanin" panose="00000400000000000000" pitchFamily="2" charset="-78"/>
              </a:rPr>
              <a:t>نباشد)</a:t>
            </a:r>
          </a:p>
        </p:txBody>
      </p:sp>
      <p:sp>
        <p:nvSpPr>
          <p:cNvPr id="13" name="Rounded Rectangle 12"/>
          <p:cNvSpPr/>
          <p:nvPr/>
        </p:nvSpPr>
        <p:spPr>
          <a:xfrm>
            <a:off x="9307604" y="3626749"/>
            <a:ext cx="2004345" cy="720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chemeClr val="accent4">
                    <a:lumMod val="50000"/>
                  </a:schemeClr>
                </a:solidFill>
                <a:cs typeface="B Badr" panose="00000400000000000000" pitchFamily="2" charset="-78"/>
              </a:rPr>
              <a:t>اگرفعل </a:t>
            </a:r>
            <a:r>
              <a:rPr lang="fa-IR" sz="2400" b="1" dirty="0">
                <a:solidFill>
                  <a:schemeClr val="accent4">
                    <a:lumMod val="50000"/>
                  </a:schemeClr>
                </a:solidFill>
                <a:cs typeface="B Badr" panose="00000400000000000000" pitchFamily="2" charset="-78"/>
              </a:rPr>
              <a:t>ثلاثی </a:t>
            </a:r>
            <a:r>
              <a:rPr lang="fa-IR" sz="2400" dirty="0" smtClean="0">
                <a:solidFill>
                  <a:srgbClr val="FF0000"/>
                </a:solidFill>
                <a:cs typeface="B Badr" panose="00000400000000000000" pitchFamily="2" charset="-78"/>
              </a:rPr>
              <a:t>مجردباشد</a:t>
            </a:r>
            <a:endParaRPr lang="fa-IR" dirty="0">
              <a:solidFill>
                <a:srgbClr val="FF0000"/>
              </a:solidFill>
              <a:cs typeface="B Badr" panose="00000400000000000000" pitchFamily="2" charset="-78"/>
            </a:endParaRPr>
          </a:p>
        </p:txBody>
      </p:sp>
      <p:sp>
        <p:nvSpPr>
          <p:cNvPr id="17" name="Rounded Rectangle 16"/>
          <p:cNvSpPr/>
          <p:nvPr/>
        </p:nvSpPr>
        <p:spPr>
          <a:xfrm>
            <a:off x="9346715" y="4627500"/>
            <a:ext cx="2004345" cy="720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400" b="1" dirty="0" smtClean="0">
                <a:solidFill>
                  <a:schemeClr val="accent4">
                    <a:lumMod val="50000"/>
                  </a:schemeClr>
                </a:solidFill>
                <a:cs typeface="B Badr" panose="00000400000000000000" pitchFamily="2" charset="-78"/>
              </a:rPr>
              <a:t>اگر فعل </a:t>
            </a:r>
          </a:p>
          <a:p>
            <a:pPr lvl="0" algn="ctr"/>
            <a:r>
              <a:rPr lang="fa-IR" sz="2400" b="1" dirty="0" smtClean="0">
                <a:solidFill>
                  <a:srgbClr val="FF0000"/>
                </a:solidFill>
                <a:cs typeface="B Badr" panose="00000400000000000000" pitchFamily="2" charset="-78"/>
              </a:rPr>
              <a:t>ناقص باشد</a:t>
            </a:r>
            <a:endParaRPr lang="fa-IR" sz="2400" b="1" dirty="0">
              <a:solidFill>
                <a:srgbClr val="FF0000"/>
              </a:solidFill>
              <a:cs typeface="B Badr" panose="00000400000000000000" pitchFamily="2" charset="-78"/>
            </a:endParaRPr>
          </a:p>
        </p:txBody>
      </p:sp>
      <p:sp>
        <p:nvSpPr>
          <p:cNvPr id="18" name="Rounded Rectangle 17"/>
          <p:cNvSpPr/>
          <p:nvPr/>
        </p:nvSpPr>
        <p:spPr>
          <a:xfrm>
            <a:off x="9339212" y="5687951"/>
            <a:ext cx="2004345" cy="720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rtl="1"/>
            <a:r>
              <a:rPr lang="fa-IR" sz="2400" b="1" dirty="0" smtClean="0">
                <a:solidFill>
                  <a:schemeClr val="accent4">
                    <a:lumMod val="50000"/>
                  </a:schemeClr>
                </a:solidFill>
                <a:cs typeface="B Badr" panose="00000400000000000000" pitchFamily="2" charset="-78"/>
              </a:rPr>
              <a:t>اگر دلالت </a:t>
            </a:r>
            <a:r>
              <a:rPr lang="fa-IR" sz="2400" b="1" dirty="0">
                <a:solidFill>
                  <a:srgbClr val="FF0000"/>
                </a:solidFill>
                <a:cs typeface="B Badr" panose="00000400000000000000" pitchFamily="2" charset="-78"/>
              </a:rPr>
              <a:t>برعیب ورنگ وزینت </a:t>
            </a:r>
            <a:r>
              <a:rPr lang="fa-IR" sz="2400" b="1" dirty="0">
                <a:solidFill>
                  <a:schemeClr val="accent4">
                    <a:lumMod val="50000"/>
                  </a:schemeClr>
                </a:solidFill>
                <a:cs typeface="B Badr" panose="00000400000000000000" pitchFamily="2" charset="-78"/>
              </a:rPr>
              <a:t>دارد</a:t>
            </a:r>
          </a:p>
        </p:txBody>
      </p:sp>
      <p:sp>
        <p:nvSpPr>
          <p:cNvPr id="7" name="Cloud Callout 6"/>
          <p:cNvSpPr/>
          <p:nvPr/>
        </p:nvSpPr>
        <p:spPr>
          <a:xfrm>
            <a:off x="126124" y="1029233"/>
            <a:ext cx="8056181" cy="3074246"/>
          </a:xfrm>
          <a:prstGeom prst="cloudCallout">
            <a:avLst>
              <a:gd name="adj1" fmla="val -36074"/>
              <a:gd name="adj2" fmla="val 74407"/>
            </a:avLst>
          </a:prstGeom>
          <a:gradFill flip="none" rotWithShape="1">
            <a:gsLst>
              <a:gs pos="33000">
                <a:schemeClr val="accent1">
                  <a:lumMod val="5000"/>
                  <a:lumOff val="95000"/>
                </a:schemeClr>
              </a:gs>
              <a:gs pos="92000">
                <a:schemeClr val="accent1">
                  <a:lumMod val="20000"/>
                  <a:lumOff val="8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400" b="1" dirty="0">
                <a:solidFill>
                  <a:srgbClr val="000000"/>
                </a:solidFill>
                <a:latin typeface="CIDFont+F19"/>
                <a:cs typeface="B Badr" panose="00000400000000000000" pitchFamily="2" charset="-78"/>
              </a:rPr>
              <a:t>فرق مصدر صريح با مصدر مؤوّل اين است كه مصدر صريح همان لفظ مصدر است(مانند: ضَرب، ذَهاب و ...) ولي مصدر مؤوّل در واقع يك جمله است كه در ابتداي آن يك حرف مصدري آمده و آن جمله را به تأويل مصدر مي برد كه به آن </a:t>
            </a:r>
            <a:r>
              <a:rPr lang="fa-IR" sz="2400" b="1" dirty="0" smtClean="0">
                <a:solidFill>
                  <a:srgbClr val="000000"/>
                </a:solidFill>
                <a:latin typeface="CIDFont+F19"/>
                <a:cs typeface="B Badr" panose="00000400000000000000" pitchFamily="2" charset="-78"/>
              </a:rPr>
              <a:t>«مصدر مؤوّل» </a:t>
            </a:r>
            <a:r>
              <a:rPr lang="fa-IR" sz="2400" b="1" dirty="0">
                <a:solidFill>
                  <a:srgbClr val="000000"/>
                </a:solidFill>
                <a:latin typeface="CIDFont+F19"/>
                <a:cs typeface="B Badr" panose="00000400000000000000" pitchFamily="2" charset="-78"/>
              </a:rPr>
              <a:t>مي گويند. (حرف مصدري + جمله = مصدر مؤوّل)</a:t>
            </a:r>
            <a:r>
              <a:rPr lang="fa-IR" dirty="0">
                <a:cs typeface="B Badr" panose="00000400000000000000" pitchFamily="2" charset="-78"/>
              </a:rPr>
              <a:t/>
            </a:r>
            <a:br>
              <a:rPr lang="fa-IR" dirty="0">
                <a:cs typeface="B Badr" panose="00000400000000000000" pitchFamily="2" charset="-78"/>
              </a:rPr>
            </a:br>
            <a:endParaRPr lang="fa-IR" dirty="0">
              <a:cs typeface="B Badr" panose="00000400000000000000" pitchFamily="2" charset="-78"/>
            </a:endParaRPr>
          </a:p>
        </p:txBody>
      </p:sp>
    </p:spTree>
    <p:extLst>
      <p:ext uri="{BB962C8B-B14F-4D97-AF65-F5344CB8AC3E}">
        <p14:creationId xmlns:p14="http://schemas.microsoft.com/office/powerpoint/2010/main" val="179388661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750"/>
                                        <p:tgtEl>
                                          <p:spTgt spid="13"/>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heel(1)">
                                      <p:cBhvr>
                                        <p:cTn id="25" dur="750"/>
                                        <p:tgtEl>
                                          <p:spTgt spid="17"/>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heel(1)">
                                      <p:cBhvr>
                                        <p:cTn id="28" dur="75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heel(1)">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32"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ou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grpId="1" nodeType="clickEffect">
                                  <p:stCondLst>
                                    <p:cond delay="0"/>
                                  </p:stCondLst>
                                  <p:childTnLst>
                                    <p:anim calcmode="lin" valueType="num">
                                      <p:cBhvr>
                                        <p:cTn id="42" dur="500"/>
                                        <p:tgtEl>
                                          <p:spTgt spid="7"/>
                                        </p:tgtEl>
                                        <p:attrNameLst>
                                          <p:attrName>ppt_w</p:attrName>
                                        </p:attrNameLst>
                                      </p:cBhvr>
                                      <p:tavLst>
                                        <p:tav tm="0">
                                          <p:val>
                                            <p:strVal val="ppt_w"/>
                                          </p:val>
                                        </p:tav>
                                        <p:tav tm="100000">
                                          <p:val>
                                            <p:fltVal val="0"/>
                                          </p:val>
                                        </p:tav>
                                      </p:tavLst>
                                    </p:anim>
                                    <p:anim calcmode="lin" valueType="num">
                                      <p:cBhvr>
                                        <p:cTn id="43" dur="500"/>
                                        <p:tgtEl>
                                          <p:spTgt spid="7"/>
                                        </p:tgtEl>
                                        <p:attrNameLst>
                                          <p:attrName>ppt_h</p:attrName>
                                        </p:attrNameLst>
                                      </p:cBhvr>
                                      <p:tavLst>
                                        <p:tav tm="0">
                                          <p:val>
                                            <p:strVal val="ppt_h"/>
                                          </p:val>
                                        </p:tav>
                                        <p:tav tm="100000">
                                          <p:val>
                                            <p:fltVal val="0"/>
                                          </p:val>
                                        </p:tav>
                                      </p:tavLst>
                                    </p:anim>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animBg="1"/>
      <p:bldP spid="35" grpId="0" animBg="1"/>
      <p:bldP spid="3" grpId="0" animBg="1"/>
      <p:bldP spid="13" grpId="0" animBg="1"/>
      <p:bldP spid="17" grpId="0" animBg="1"/>
      <p:bldP spid="18" grpId="0" animBg="1"/>
      <p:bldP spid="7" grpId="0" animBg="1"/>
      <p:bldP spid="7" grpId="1"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evel 1"/>
          <p:cNvSpPr/>
          <p:nvPr/>
        </p:nvSpPr>
        <p:spPr>
          <a:xfrm>
            <a:off x="10892244" y="11549"/>
            <a:ext cx="1260000" cy="504000"/>
          </a:xfrm>
          <a:prstGeom prst="bevel">
            <a:avLst/>
          </a:prstGeom>
          <a:solidFill>
            <a:schemeClr val="tx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bg1"/>
                </a:solidFill>
                <a:cs typeface="B Titr" panose="00000700000000000000" pitchFamily="2" charset="-78"/>
              </a:rPr>
              <a:t>المبحث الثانی</a:t>
            </a:r>
          </a:p>
        </p:txBody>
      </p:sp>
      <p:sp>
        <p:nvSpPr>
          <p:cNvPr id="4" name="Flowchart: Off-page Connector 3"/>
          <p:cNvSpPr/>
          <p:nvPr/>
        </p:nvSpPr>
        <p:spPr>
          <a:xfrm>
            <a:off x="5340618" y="24800"/>
            <a:ext cx="1474655" cy="320637"/>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600" dirty="0">
                <a:cs typeface="B Titr" panose="00000700000000000000" pitchFamily="2" charset="-78"/>
              </a:rPr>
              <a:t>الجامد والمشتق</a:t>
            </a:r>
          </a:p>
        </p:txBody>
      </p:sp>
      <p:sp>
        <p:nvSpPr>
          <p:cNvPr id="35" name="Flowchart: Alternate Process 34">
            <a:extLst>
              <a:ext uri="{FF2B5EF4-FFF2-40B4-BE49-F238E27FC236}">
                <a16:creationId xmlns="" xmlns:a16="http://schemas.microsoft.com/office/drawing/2014/main" id="{6E5FD900-613C-4593-BCBE-3D0DC485E7D0}"/>
              </a:ext>
            </a:extLst>
          </p:cNvPr>
          <p:cNvSpPr/>
          <p:nvPr/>
        </p:nvSpPr>
        <p:spPr>
          <a:xfrm>
            <a:off x="11522244" y="685800"/>
            <a:ext cx="630000" cy="5386388"/>
          </a:xfrm>
          <a:prstGeom prst="flowChartAlternateProcess">
            <a:avLst/>
          </a:prstGeom>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vert="vert270" rtlCol="1" anchor="ctr"/>
          <a:lstStyle/>
          <a:p>
            <a:pPr algn="ctr" rtl="1"/>
            <a:r>
              <a:rPr lang="fa-IR" sz="2000" b="1" dirty="0">
                <a:solidFill>
                  <a:srgbClr val="002060"/>
                </a:solidFill>
                <a:cs typeface="B Titr" panose="00000700000000000000" pitchFamily="2" charset="-78"/>
              </a:rPr>
              <a:t>ساخت اسم تفضیل از اسم های فاقد شروط</a:t>
            </a:r>
          </a:p>
        </p:txBody>
      </p:sp>
      <p:sp>
        <p:nvSpPr>
          <p:cNvPr id="64" name="Rounded Rectangle 63"/>
          <p:cNvSpPr/>
          <p:nvPr/>
        </p:nvSpPr>
        <p:spPr>
          <a:xfrm>
            <a:off x="254710" y="797599"/>
            <a:ext cx="7920000" cy="1980000"/>
          </a:xfrm>
          <a:prstGeom prst="round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b="1" dirty="0">
                <a:solidFill>
                  <a:srgbClr val="002060"/>
                </a:solidFill>
                <a:cs typeface="B Badr" panose="00000400000000000000" pitchFamily="2" charset="-78"/>
              </a:rPr>
              <a:t>ابتدا يك</a:t>
            </a:r>
            <a:r>
              <a:rPr lang="fa-IR" sz="2400" b="1" dirty="0">
                <a:solidFill>
                  <a:srgbClr val="FF0000"/>
                </a:solidFill>
                <a:cs typeface="B Badr" panose="00000400000000000000" pitchFamily="2" charset="-78"/>
              </a:rPr>
              <a:t> أ</a:t>
            </a:r>
            <a:r>
              <a:rPr lang="fa-IR" sz="2800" b="1" dirty="0">
                <a:solidFill>
                  <a:srgbClr val="FF0000"/>
                </a:solidFill>
                <a:cs typeface="B Badr" panose="00000400000000000000" pitchFamily="2" charset="-78"/>
              </a:rPr>
              <a:t>َفعل</a:t>
            </a:r>
            <a:r>
              <a:rPr lang="fa-IR" sz="2400" b="1" dirty="0">
                <a:solidFill>
                  <a:srgbClr val="FF0000"/>
                </a:solidFill>
                <a:cs typeface="B Badr" panose="00000400000000000000" pitchFamily="2" charset="-78"/>
              </a:rPr>
              <a:t> </a:t>
            </a:r>
            <a:r>
              <a:rPr lang="fa-IR" sz="2400" b="1" dirty="0">
                <a:solidFill>
                  <a:srgbClr val="002060"/>
                </a:solidFill>
                <a:cs typeface="B Badr" panose="00000400000000000000" pitchFamily="2" charset="-78"/>
              </a:rPr>
              <a:t>(مناسب با معني</a:t>
            </a:r>
            <a:r>
              <a:rPr lang="fa-IR" sz="2400" b="1" dirty="0" smtClean="0">
                <a:solidFill>
                  <a:srgbClr val="002060"/>
                </a:solidFill>
                <a:cs typeface="B Badr" panose="00000400000000000000" pitchFamily="2" charset="-78"/>
              </a:rPr>
              <a:t>) مي </a:t>
            </a:r>
            <a:r>
              <a:rPr lang="fa-IR" sz="2400" b="1" dirty="0">
                <a:solidFill>
                  <a:srgbClr val="002060"/>
                </a:solidFill>
                <a:cs typeface="B Badr" panose="00000400000000000000" pitchFamily="2" charset="-78"/>
              </a:rPr>
              <a:t>آوريم ودر مرحله بعد يك مصدر مؤوّل مي آوريم</a:t>
            </a:r>
          </a:p>
          <a:p>
            <a:pPr algn="r" rtl="1"/>
            <a:r>
              <a:rPr lang="fa-IR" sz="2500" b="1" dirty="0">
                <a:solidFill>
                  <a:srgbClr val="C00000"/>
                </a:solidFill>
                <a:cs typeface="B Badr" panose="00000400000000000000" pitchFamily="2" charset="-78"/>
              </a:rPr>
              <a:t>مانند: زيدٌ أشدّ ما ضُرِبَ من بكرٍ. أفعل (أشد) + مصدر مؤوّل [«ما» ي مصدريّ + جمله]</a:t>
            </a:r>
            <a:r>
              <a:rPr lang="fa-IR" sz="2500" dirty="0">
                <a:solidFill>
                  <a:srgbClr val="C00000"/>
                </a:solidFill>
                <a:cs typeface="B Badr" panose="00000400000000000000" pitchFamily="2" charset="-78"/>
              </a:rPr>
              <a:t> </a:t>
            </a:r>
            <a:r>
              <a:rPr lang="fa-IR" sz="2500" b="1" dirty="0">
                <a:solidFill>
                  <a:srgbClr val="C00000"/>
                </a:solidFill>
                <a:cs typeface="B Badr" panose="00000400000000000000" pitchFamily="2" charset="-78"/>
              </a:rPr>
              <a:t>. </a:t>
            </a:r>
            <a:endParaRPr lang="fa-IR" sz="2500" dirty="0">
              <a:solidFill>
                <a:srgbClr val="C00000"/>
              </a:solidFill>
              <a:cs typeface="B Badr" panose="00000400000000000000" pitchFamily="2" charset="-78"/>
            </a:endParaRPr>
          </a:p>
        </p:txBody>
      </p:sp>
      <p:sp>
        <p:nvSpPr>
          <p:cNvPr id="65" name="Rounded Rectangle 64"/>
          <p:cNvSpPr/>
          <p:nvPr/>
        </p:nvSpPr>
        <p:spPr>
          <a:xfrm>
            <a:off x="226331" y="3835116"/>
            <a:ext cx="7920000" cy="1980000"/>
          </a:xfrm>
          <a:prstGeom prst="round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solidFill>
                  <a:srgbClr val="000000"/>
                </a:solidFill>
                <a:latin typeface="CIDFont+F19"/>
                <a:cs typeface="B Badr" panose="00000400000000000000" pitchFamily="2" charset="-78"/>
              </a:rPr>
              <a:t>راهي براي ساخت اسم تفضيل از آن وجود ندارد.</a:t>
            </a:r>
            <a:r>
              <a:rPr lang="fa-IR" sz="2400" b="1" dirty="0">
                <a:solidFill>
                  <a:srgbClr val="000000"/>
                </a:solidFill>
                <a:latin typeface="CIDFont+F19"/>
                <a:cs typeface="B Badr" panose="00000400000000000000" pitchFamily="2" charset="-78"/>
              </a:rPr>
              <a:t/>
            </a:r>
            <a:br>
              <a:rPr lang="fa-IR" sz="2400" b="1" dirty="0">
                <a:solidFill>
                  <a:srgbClr val="000000"/>
                </a:solidFill>
                <a:latin typeface="CIDFont+F19"/>
                <a:cs typeface="B Badr" panose="00000400000000000000" pitchFamily="2" charset="-78"/>
              </a:rPr>
            </a:br>
            <a:r>
              <a:rPr lang="fa-IR" sz="2400" b="1" dirty="0">
                <a:solidFill>
                  <a:srgbClr val="C00000"/>
                </a:solidFill>
                <a:latin typeface="CIDFont+F19"/>
                <a:cs typeface="B Badr" panose="00000400000000000000" pitchFamily="2" charset="-78"/>
              </a:rPr>
              <a:t>مانند: يَعدمُ (از بين مي رود)  نمي توانيم بگوييم: أَعدَم(از بين رونده تر)</a:t>
            </a:r>
            <a:r>
              <a:rPr lang="fa-IR" sz="2400" dirty="0">
                <a:solidFill>
                  <a:srgbClr val="C00000"/>
                </a:solidFill>
                <a:cs typeface="B Badr" panose="00000400000000000000" pitchFamily="2" charset="-78"/>
              </a:rPr>
              <a:t> </a:t>
            </a:r>
          </a:p>
        </p:txBody>
      </p:sp>
      <p:sp>
        <p:nvSpPr>
          <p:cNvPr id="14" name="Rounded Rectangle 13"/>
          <p:cNvSpPr/>
          <p:nvPr/>
        </p:nvSpPr>
        <p:spPr>
          <a:xfrm>
            <a:off x="8992502" y="797599"/>
            <a:ext cx="2160000" cy="720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b="1" dirty="0" smtClean="0">
                <a:solidFill>
                  <a:schemeClr val="accent4">
                    <a:lumMod val="50000"/>
                  </a:schemeClr>
                </a:solidFill>
                <a:cs typeface="B Badr" panose="00000400000000000000" pitchFamily="2" charset="-78"/>
              </a:rPr>
              <a:t>اگر فعل </a:t>
            </a:r>
            <a:r>
              <a:rPr lang="fa-IR" sz="2400" b="1" dirty="0">
                <a:solidFill>
                  <a:schemeClr val="accent4">
                    <a:lumMod val="50000"/>
                  </a:schemeClr>
                </a:solidFill>
                <a:cs typeface="B Badr" panose="00000400000000000000" pitchFamily="2" charset="-78"/>
              </a:rPr>
              <a:t>مجهول است</a:t>
            </a:r>
          </a:p>
        </p:txBody>
      </p:sp>
      <p:sp>
        <p:nvSpPr>
          <p:cNvPr id="16" name="Rounded Rectangle 15"/>
          <p:cNvSpPr/>
          <p:nvPr/>
        </p:nvSpPr>
        <p:spPr>
          <a:xfrm>
            <a:off x="9018322" y="3967339"/>
            <a:ext cx="2160000" cy="720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b="1" dirty="0" smtClean="0">
                <a:solidFill>
                  <a:schemeClr val="accent4">
                    <a:lumMod val="50000"/>
                  </a:schemeClr>
                </a:solidFill>
                <a:cs typeface="B Badr" panose="00000400000000000000" pitchFamily="2" charset="-78"/>
              </a:rPr>
              <a:t>اگرفعل </a:t>
            </a:r>
            <a:r>
              <a:rPr lang="fa-IR" sz="2400" b="1" dirty="0">
                <a:solidFill>
                  <a:schemeClr val="accent4">
                    <a:lumMod val="50000"/>
                  </a:schemeClr>
                </a:solidFill>
                <a:cs typeface="B Badr" panose="00000400000000000000" pitchFamily="2" charset="-78"/>
              </a:rPr>
              <a:t>متصرف است</a:t>
            </a:r>
          </a:p>
        </p:txBody>
      </p:sp>
      <p:sp>
        <p:nvSpPr>
          <p:cNvPr id="19" name="Rounded Rectangle 18"/>
          <p:cNvSpPr/>
          <p:nvPr/>
        </p:nvSpPr>
        <p:spPr>
          <a:xfrm>
            <a:off x="9018323" y="1985963"/>
            <a:ext cx="2160000" cy="720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b="1" dirty="0" smtClean="0">
                <a:solidFill>
                  <a:schemeClr val="accent4">
                    <a:lumMod val="50000"/>
                  </a:schemeClr>
                </a:solidFill>
                <a:cs typeface="B Badr" panose="00000400000000000000" pitchFamily="2" charset="-78"/>
              </a:rPr>
              <a:t>اگر فعل </a:t>
            </a:r>
            <a:r>
              <a:rPr lang="fa-IR" sz="2400" b="1" dirty="0">
                <a:solidFill>
                  <a:schemeClr val="accent4">
                    <a:lumMod val="50000"/>
                  </a:schemeClr>
                </a:solidFill>
                <a:cs typeface="B Badr" panose="00000400000000000000" pitchFamily="2" charset="-78"/>
              </a:rPr>
              <a:t>منفی است</a:t>
            </a:r>
          </a:p>
        </p:txBody>
      </p:sp>
      <p:sp>
        <p:nvSpPr>
          <p:cNvPr id="20" name="Rounded Rectangle 19"/>
          <p:cNvSpPr/>
          <p:nvPr/>
        </p:nvSpPr>
        <p:spPr>
          <a:xfrm>
            <a:off x="9018322" y="5095116"/>
            <a:ext cx="2160000" cy="720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000" b="1" dirty="0" smtClean="0">
                <a:solidFill>
                  <a:schemeClr val="accent4">
                    <a:lumMod val="50000"/>
                  </a:schemeClr>
                </a:solidFill>
                <a:cs typeface="B Badr" panose="00000400000000000000" pitchFamily="2" charset="-78"/>
              </a:rPr>
              <a:t>اگرغیر </a:t>
            </a:r>
            <a:r>
              <a:rPr lang="fa-IR" sz="2000" b="1" dirty="0">
                <a:solidFill>
                  <a:schemeClr val="accent4">
                    <a:lumMod val="50000"/>
                  </a:schemeClr>
                </a:solidFill>
                <a:cs typeface="B Badr" panose="00000400000000000000" pitchFamily="2" charset="-78"/>
              </a:rPr>
              <a:t>قابل تفضیل است</a:t>
            </a:r>
          </a:p>
        </p:txBody>
      </p:sp>
      <p:sp>
        <p:nvSpPr>
          <p:cNvPr id="21"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4685589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750"/>
                                        <p:tgtEl>
                                          <p:spTgt spid="14"/>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heel(1)">
                                      <p:cBhvr>
                                        <p:cTn id="15" dur="75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heel(1)">
                                      <p:cBhvr>
                                        <p:cTn id="20" dur="500"/>
                                        <p:tgtEl>
                                          <p:spTgt spid="6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1)">
                                      <p:cBhvr>
                                        <p:cTn id="25" dur="500"/>
                                        <p:tgtEl>
                                          <p:spTgt spid="16"/>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heel(1)">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heel(1)">
                                      <p:cBhvr>
                                        <p:cTn id="3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4" grpId="0" animBg="1"/>
      <p:bldP spid="65" grpId="0" animBg="1"/>
      <p:bldP spid="14" grpId="0" animBg="1"/>
      <p:bldP spid="16" grpId="0" animBg="1"/>
      <p:bldP spid="19" grpId="0" animBg="1"/>
      <p:bldP spid="20"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lowchart: Alternate Process 14">
            <a:extLst>
              <a:ext uri="{FF2B5EF4-FFF2-40B4-BE49-F238E27FC236}">
                <a16:creationId xmlns="" xmlns:a16="http://schemas.microsoft.com/office/drawing/2014/main" id="{6E5FD900-613C-4593-BCBE-3D0DC485E7D0}"/>
              </a:ext>
            </a:extLst>
          </p:cNvPr>
          <p:cNvSpPr/>
          <p:nvPr/>
        </p:nvSpPr>
        <p:spPr>
          <a:xfrm>
            <a:off x="10598308" y="1348151"/>
            <a:ext cx="1440000" cy="900000"/>
          </a:xfrm>
          <a:prstGeom prst="flowChartAlternateProcess">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r" rtl="1"/>
            <a:r>
              <a:rPr lang="fa-IR" sz="2100" b="1" dirty="0">
                <a:solidFill>
                  <a:srgbClr val="002060"/>
                </a:solidFill>
                <a:cs typeface="B Titr" panose="00000700000000000000" pitchFamily="2" charset="-78"/>
              </a:rPr>
              <a:t>اسم مکان</a:t>
            </a:r>
          </a:p>
        </p:txBody>
      </p:sp>
      <p:sp>
        <p:nvSpPr>
          <p:cNvPr id="2" name="Bevel 1"/>
          <p:cNvSpPr/>
          <p:nvPr/>
        </p:nvSpPr>
        <p:spPr>
          <a:xfrm>
            <a:off x="10892244" y="11549"/>
            <a:ext cx="1260000" cy="504000"/>
          </a:xfrm>
          <a:prstGeom prst="bevel">
            <a:avLst/>
          </a:prstGeom>
          <a:solidFill>
            <a:schemeClr val="tx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bg1"/>
                </a:solidFill>
                <a:cs typeface="B Titr" panose="00000700000000000000" pitchFamily="2" charset="-78"/>
              </a:rPr>
              <a:t>المبحث الثانی</a:t>
            </a:r>
          </a:p>
        </p:txBody>
      </p:sp>
      <p:sp>
        <p:nvSpPr>
          <p:cNvPr id="4" name="Flowchart: Off-page Connector 3"/>
          <p:cNvSpPr/>
          <p:nvPr/>
        </p:nvSpPr>
        <p:spPr>
          <a:xfrm>
            <a:off x="5340618" y="24800"/>
            <a:ext cx="1474655" cy="320637"/>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600" dirty="0">
                <a:cs typeface="B Titr" panose="00000700000000000000" pitchFamily="2" charset="-78"/>
              </a:rPr>
              <a:t>الجامد والمشتق</a:t>
            </a:r>
          </a:p>
        </p:txBody>
      </p:sp>
      <p:cxnSp>
        <p:nvCxnSpPr>
          <p:cNvPr id="17" name="Straight Arrow Connector 16">
            <a:extLst>
              <a:ext uri="{FF2B5EF4-FFF2-40B4-BE49-F238E27FC236}">
                <a16:creationId xmlns="" xmlns:a16="http://schemas.microsoft.com/office/drawing/2014/main" id="{F5D29849-F708-4520-B347-35742EB3230F}"/>
              </a:ext>
            </a:extLst>
          </p:cNvPr>
          <p:cNvCxnSpPr>
            <a:cxnSpLocks/>
            <a:stCxn id="15" idx="1"/>
          </p:cNvCxnSpPr>
          <p:nvPr/>
        </p:nvCxnSpPr>
        <p:spPr>
          <a:xfrm flipH="1" flipV="1">
            <a:off x="10101392" y="1365271"/>
            <a:ext cx="496916" cy="432880"/>
          </a:xfrm>
          <a:prstGeom prst="straightConnector1">
            <a:avLst/>
          </a:prstGeom>
          <a:ln w="57150">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1674B8D5-97FC-4B7F-9788-D0ED442CF358}"/>
              </a:ext>
            </a:extLst>
          </p:cNvPr>
          <p:cNvCxnSpPr>
            <a:cxnSpLocks/>
            <a:stCxn id="85" idx="5"/>
          </p:cNvCxnSpPr>
          <p:nvPr/>
        </p:nvCxnSpPr>
        <p:spPr>
          <a:xfrm>
            <a:off x="10158637" y="4580631"/>
            <a:ext cx="447924" cy="479219"/>
          </a:xfrm>
          <a:prstGeom prst="straightConnector1">
            <a:avLst/>
          </a:prstGeom>
          <a:ln w="57150">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745141" y="384251"/>
            <a:ext cx="7993554" cy="1158045"/>
          </a:xfrm>
          <a:prstGeom prst="roundRect">
            <a:avLst/>
          </a:prstGeom>
          <a:solidFill>
            <a:schemeClr val="accent2">
              <a:lumMod val="40000"/>
              <a:lumOff val="60000"/>
            </a:schemeClr>
          </a:solidFill>
          <a:ln w="38100"/>
        </p:spPr>
        <p:style>
          <a:lnRef idx="2">
            <a:schemeClr val="accent4"/>
          </a:lnRef>
          <a:fillRef idx="1">
            <a:schemeClr val="lt1"/>
          </a:fillRef>
          <a:effectRef idx="0">
            <a:schemeClr val="accent4"/>
          </a:effectRef>
          <a:fontRef idx="minor">
            <a:schemeClr val="dk1"/>
          </a:fontRef>
        </p:style>
        <p:txBody>
          <a:bodyPr rtlCol="1" anchor="ctr"/>
          <a:lstStyle/>
          <a:p>
            <a:pPr lvl="0" algn="r" rtl="1"/>
            <a:r>
              <a:rPr lang="fa-IR" sz="3600" dirty="0">
                <a:cs typeface="B Badr" panose="00000400000000000000" pitchFamily="2" charset="-78"/>
              </a:rPr>
              <a:t>ا سم مشتقّي است که </a:t>
            </a:r>
            <a:r>
              <a:rPr lang="fa-IR" sz="3600" dirty="0" smtClean="0">
                <a:cs typeface="B Badr" panose="00000400000000000000" pitchFamily="2" charset="-78"/>
              </a:rPr>
              <a:t>دلالت </a:t>
            </a:r>
            <a:r>
              <a:rPr lang="fa-IR" sz="3600" dirty="0">
                <a:cs typeface="B Badr" panose="00000400000000000000" pitchFamily="2" charset="-78"/>
              </a:rPr>
              <a:t>بر محلّ انجام کار </a:t>
            </a:r>
            <a:r>
              <a:rPr lang="fa-IR" sz="3600" dirty="0" smtClean="0">
                <a:cs typeface="B Badr" panose="00000400000000000000" pitchFamily="2" charset="-78"/>
              </a:rPr>
              <a:t>می کند. </a:t>
            </a:r>
            <a:endParaRPr lang="fa-IR" sz="3600" dirty="0">
              <a:cs typeface="B Badr" panose="00000400000000000000" pitchFamily="2" charset="-78"/>
            </a:endParaRPr>
          </a:p>
          <a:p>
            <a:pPr lvl="0" algn="ctr" rtl="1"/>
            <a:r>
              <a:rPr lang="fa-IR" sz="2800" b="1" dirty="0">
                <a:solidFill>
                  <a:srgbClr val="C00000"/>
                </a:solidFill>
                <a:cs typeface="B Badr" panose="00000400000000000000" pitchFamily="2" charset="-78"/>
              </a:rPr>
              <a:t>مثال: مَسجِد (محلّ سجده)</a:t>
            </a:r>
          </a:p>
        </p:txBody>
      </p:sp>
      <p:sp>
        <p:nvSpPr>
          <p:cNvPr id="29" name="Flowchart: Connector 28"/>
          <p:cNvSpPr/>
          <p:nvPr/>
        </p:nvSpPr>
        <p:spPr>
          <a:xfrm>
            <a:off x="8852123" y="384250"/>
            <a:ext cx="1355834" cy="1158045"/>
          </a:xfrm>
          <a:prstGeom prst="flowChartConnector">
            <a:avLst/>
          </a:prstGeom>
          <a:gradFill>
            <a:gsLst>
              <a:gs pos="11000">
                <a:schemeClr val="accent1">
                  <a:lumMod val="5000"/>
                  <a:lumOff val="95000"/>
                </a:schemeClr>
              </a:gs>
              <a:gs pos="47000">
                <a:srgbClr val="FFC000"/>
              </a:gs>
              <a:gs pos="95000">
                <a:schemeClr val="accent1">
                  <a:lumMod val="30000"/>
                  <a:lumOff val="70000"/>
                </a:schemeClr>
              </a:gs>
            </a:gsLst>
            <a:lin ang="5400000" scaled="1"/>
          </a:gradFill>
          <a:ln w="57150">
            <a:no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dirty="0">
                <a:cs typeface="B Titr" panose="00000700000000000000" pitchFamily="2" charset="-78"/>
              </a:rPr>
              <a:t>تعریف</a:t>
            </a:r>
          </a:p>
        </p:txBody>
      </p:sp>
      <p:sp>
        <p:nvSpPr>
          <p:cNvPr id="85" name="Flowchart: Connector 84"/>
          <p:cNvSpPr/>
          <p:nvPr/>
        </p:nvSpPr>
        <p:spPr>
          <a:xfrm>
            <a:off x="9001360" y="3592178"/>
            <a:ext cx="1355834" cy="1158045"/>
          </a:xfrm>
          <a:prstGeom prst="flowChartConnector">
            <a:avLst/>
          </a:prstGeom>
          <a:gradFill>
            <a:gsLst>
              <a:gs pos="11000">
                <a:schemeClr val="accent1">
                  <a:lumMod val="5000"/>
                  <a:lumOff val="95000"/>
                </a:schemeClr>
              </a:gs>
              <a:gs pos="47000">
                <a:srgbClr val="FFC000"/>
              </a:gs>
              <a:gs pos="95000">
                <a:schemeClr val="accent1">
                  <a:lumMod val="30000"/>
                  <a:lumOff val="70000"/>
                </a:schemeClr>
              </a:gs>
            </a:gsLst>
            <a:lin ang="5400000" scaled="1"/>
          </a:gradFill>
          <a:ln w="57150">
            <a:no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dirty="0">
                <a:cs typeface="B Titr" panose="00000700000000000000" pitchFamily="2" charset="-78"/>
              </a:rPr>
              <a:t>ساخت</a:t>
            </a:r>
          </a:p>
        </p:txBody>
      </p:sp>
      <p:sp>
        <p:nvSpPr>
          <p:cNvPr id="39" name="Rounded Rectangle 38"/>
          <p:cNvSpPr/>
          <p:nvPr/>
        </p:nvSpPr>
        <p:spPr>
          <a:xfrm>
            <a:off x="6080201" y="2248974"/>
            <a:ext cx="2049517" cy="900000"/>
          </a:xfrm>
          <a:prstGeom prst="roundRect">
            <a:avLst/>
          </a:prstGeom>
          <a:gradFill>
            <a:gsLst>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accent2">
                    <a:lumMod val="50000"/>
                  </a:schemeClr>
                </a:solidFill>
                <a:cs typeface="B Titr" panose="00000700000000000000" pitchFamily="2" charset="-78"/>
              </a:rPr>
              <a:t>از ثلاثی مجرد</a:t>
            </a:r>
          </a:p>
        </p:txBody>
      </p:sp>
      <p:sp>
        <p:nvSpPr>
          <p:cNvPr id="89" name="Rounded Rectangle 88"/>
          <p:cNvSpPr/>
          <p:nvPr/>
        </p:nvSpPr>
        <p:spPr>
          <a:xfrm>
            <a:off x="6143298" y="5179182"/>
            <a:ext cx="2049517" cy="900000"/>
          </a:xfrm>
          <a:prstGeom prst="roundRect">
            <a:avLst/>
          </a:prstGeom>
          <a:gradFill>
            <a:gsLst>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800" dirty="0">
                <a:solidFill>
                  <a:srgbClr val="FAA93A">
                    <a:lumMod val="50000"/>
                  </a:srgbClr>
                </a:solidFill>
                <a:cs typeface="B Titr" panose="00000700000000000000" pitchFamily="2" charset="-78"/>
              </a:rPr>
              <a:t>از غیر ثلاثی مجرد</a:t>
            </a:r>
          </a:p>
        </p:txBody>
      </p:sp>
      <p:sp>
        <p:nvSpPr>
          <p:cNvPr id="40" name="Pentagon 39"/>
          <p:cNvSpPr/>
          <p:nvPr/>
        </p:nvSpPr>
        <p:spPr>
          <a:xfrm>
            <a:off x="4100120" y="1743918"/>
            <a:ext cx="1800000" cy="900000"/>
          </a:xfrm>
          <a:prstGeom prst="homePlate">
            <a:avLst/>
          </a:prstGeom>
          <a:noFill/>
          <a:ln w="28575">
            <a:solidFill>
              <a:schemeClr val="accent4">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fa-IR" sz="4000" dirty="0">
                <a:solidFill>
                  <a:srgbClr val="002060"/>
                </a:solidFill>
                <a:cs typeface="B Badr" panose="00000400000000000000" pitchFamily="2" charset="-78"/>
              </a:rPr>
              <a:t>مَفعِل</a:t>
            </a:r>
          </a:p>
        </p:txBody>
      </p:sp>
      <p:sp>
        <p:nvSpPr>
          <p:cNvPr id="91" name="Pentagon 90"/>
          <p:cNvSpPr/>
          <p:nvPr/>
        </p:nvSpPr>
        <p:spPr>
          <a:xfrm>
            <a:off x="814551" y="5179182"/>
            <a:ext cx="5281449" cy="900000"/>
          </a:xfrm>
          <a:prstGeom prst="homePlate">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noFill/>
          </a:ln>
        </p:spPr>
        <p:style>
          <a:lnRef idx="2">
            <a:schemeClr val="accent6">
              <a:shade val="50000"/>
            </a:schemeClr>
          </a:lnRef>
          <a:fillRef idx="1">
            <a:schemeClr val="accent6"/>
          </a:fillRef>
          <a:effectRef idx="0">
            <a:schemeClr val="accent6"/>
          </a:effectRef>
          <a:fontRef idx="minor">
            <a:schemeClr val="lt1"/>
          </a:fontRef>
        </p:style>
        <p:txBody>
          <a:bodyPr rtlCol="1" anchor="t"/>
          <a:lstStyle/>
          <a:p>
            <a:pPr algn="r" rtl="1"/>
            <a:r>
              <a:rPr lang="fa-IR" sz="3200" dirty="0">
                <a:solidFill>
                  <a:srgbClr val="002060"/>
                </a:solidFill>
                <a:cs typeface="B Badr" panose="00000400000000000000" pitchFamily="2" charset="-78"/>
              </a:rPr>
              <a:t>هم وزن اسم مفعول. </a:t>
            </a:r>
            <a:r>
              <a:rPr lang="fa-IR" sz="3200" dirty="0">
                <a:solidFill>
                  <a:srgbClr val="FF0000"/>
                </a:solidFill>
                <a:cs typeface="B Badr" panose="00000400000000000000" pitchFamily="2" charset="-78"/>
              </a:rPr>
              <a:t>مانند:</a:t>
            </a:r>
            <a:r>
              <a:rPr lang="fa-IR" sz="3200" dirty="0">
                <a:solidFill>
                  <a:schemeClr val="bg1"/>
                </a:solidFill>
                <a:cs typeface="B Badr" panose="00000400000000000000" pitchFamily="2" charset="-78"/>
              </a:rPr>
              <a:t> </a:t>
            </a:r>
            <a:r>
              <a:rPr lang="fa-IR" sz="3200" dirty="0">
                <a:solidFill>
                  <a:srgbClr val="C00000"/>
                </a:solidFill>
                <a:cs typeface="B Badr" panose="00000400000000000000" pitchFamily="2" charset="-78"/>
              </a:rPr>
              <a:t>مصلّی</a:t>
            </a:r>
          </a:p>
          <a:p>
            <a:pPr algn="ctr" rtl="1"/>
            <a:r>
              <a:rPr lang="fa-IR" sz="2800" dirty="0">
                <a:solidFill>
                  <a:srgbClr val="002060"/>
                </a:solidFill>
                <a:cs typeface="B Badr" panose="00000400000000000000" pitchFamily="2" charset="-78"/>
              </a:rPr>
              <a:t>(اسم مکان از باب تفعیل)</a:t>
            </a:r>
            <a:r>
              <a:rPr lang="fa-IR" sz="2400" dirty="0">
                <a:solidFill>
                  <a:srgbClr val="002060"/>
                </a:solidFill>
                <a:cs typeface="B Badr" panose="00000400000000000000" pitchFamily="2" charset="-78"/>
              </a:rPr>
              <a:t> </a:t>
            </a:r>
            <a:endParaRPr lang="fa-IR" sz="4400" dirty="0">
              <a:solidFill>
                <a:srgbClr val="002060"/>
              </a:solidFill>
              <a:cs typeface="B Badr" panose="00000400000000000000" pitchFamily="2" charset="-78"/>
            </a:endParaRPr>
          </a:p>
        </p:txBody>
      </p:sp>
      <p:sp>
        <p:nvSpPr>
          <p:cNvPr id="34" name="Pentagon 39">
            <a:extLst>
              <a:ext uri="{FF2B5EF4-FFF2-40B4-BE49-F238E27FC236}">
                <a16:creationId xmlns="" xmlns:a16="http://schemas.microsoft.com/office/drawing/2014/main" id="{017CE37D-D75E-4361-A239-D429F8C75503}"/>
              </a:ext>
            </a:extLst>
          </p:cNvPr>
          <p:cNvSpPr/>
          <p:nvPr/>
        </p:nvSpPr>
        <p:spPr>
          <a:xfrm>
            <a:off x="4100120" y="2774967"/>
            <a:ext cx="1800000" cy="900000"/>
          </a:xfrm>
          <a:prstGeom prst="homePlate">
            <a:avLst/>
          </a:prstGeom>
          <a:noFill/>
          <a:ln w="28575">
            <a:solidFill>
              <a:schemeClr val="accent4">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fa-IR" sz="4000" dirty="0">
                <a:solidFill>
                  <a:srgbClr val="002060"/>
                </a:solidFill>
                <a:cs typeface="B Badr" panose="00000400000000000000" pitchFamily="2" charset="-78"/>
              </a:rPr>
              <a:t>مَفعَل</a:t>
            </a:r>
            <a:endParaRPr lang="fa-IR" sz="3600" dirty="0">
              <a:solidFill>
                <a:srgbClr val="002060"/>
              </a:solidFill>
              <a:cs typeface="B Badr" panose="00000400000000000000" pitchFamily="2" charset="-78"/>
            </a:endParaRPr>
          </a:p>
        </p:txBody>
      </p:sp>
      <p:sp>
        <p:nvSpPr>
          <p:cNvPr id="35" name="Pentagon 39">
            <a:extLst>
              <a:ext uri="{FF2B5EF4-FFF2-40B4-BE49-F238E27FC236}">
                <a16:creationId xmlns="" xmlns:a16="http://schemas.microsoft.com/office/drawing/2014/main" id="{1633B064-B233-49B5-B61D-61F8766728E7}"/>
              </a:ext>
            </a:extLst>
          </p:cNvPr>
          <p:cNvSpPr/>
          <p:nvPr/>
        </p:nvSpPr>
        <p:spPr>
          <a:xfrm>
            <a:off x="1834806" y="1754234"/>
            <a:ext cx="1800000" cy="900000"/>
          </a:xfrm>
          <a:prstGeom prst="homePlate">
            <a:avLst/>
          </a:prstGeom>
          <a:noFill/>
          <a:ln w="28575">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fa-IR" sz="4000" dirty="0">
                <a:solidFill>
                  <a:srgbClr val="002060"/>
                </a:solidFill>
                <a:cs typeface="B Badr" panose="00000400000000000000" pitchFamily="2" charset="-78"/>
              </a:rPr>
              <a:t>مَسجِد</a:t>
            </a:r>
          </a:p>
        </p:txBody>
      </p:sp>
      <p:sp>
        <p:nvSpPr>
          <p:cNvPr id="36" name="Pentagon 39">
            <a:extLst>
              <a:ext uri="{FF2B5EF4-FFF2-40B4-BE49-F238E27FC236}">
                <a16:creationId xmlns="" xmlns:a16="http://schemas.microsoft.com/office/drawing/2014/main" id="{6B044499-5632-420A-A8CB-DE9F6C27ADE1}"/>
              </a:ext>
            </a:extLst>
          </p:cNvPr>
          <p:cNvSpPr/>
          <p:nvPr/>
        </p:nvSpPr>
        <p:spPr>
          <a:xfrm>
            <a:off x="1834806" y="2785283"/>
            <a:ext cx="1800000" cy="900000"/>
          </a:xfrm>
          <a:prstGeom prst="homePlate">
            <a:avLst/>
          </a:prstGeom>
          <a:noFill/>
          <a:ln w="28575">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fa-IR" sz="4000" dirty="0">
                <a:solidFill>
                  <a:srgbClr val="002060"/>
                </a:solidFill>
                <a:cs typeface="B Badr" panose="00000400000000000000" pitchFamily="2" charset="-78"/>
              </a:rPr>
              <a:t>مَقتَل</a:t>
            </a:r>
            <a:endParaRPr lang="fa-IR" sz="3600" dirty="0">
              <a:solidFill>
                <a:srgbClr val="002060"/>
              </a:solidFill>
              <a:cs typeface="B Badr" panose="00000400000000000000" pitchFamily="2" charset="-78"/>
            </a:endParaRPr>
          </a:p>
        </p:txBody>
      </p:sp>
      <p:sp>
        <p:nvSpPr>
          <p:cNvPr id="3" name="Right Brace 2">
            <a:extLst>
              <a:ext uri="{FF2B5EF4-FFF2-40B4-BE49-F238E27FC236}">
                <a16:creationId xmlns="" xmlns:a16="http://schemas.microsoft.com/office/drawing/2014/main" id="{4FA7AF5B-6AAB-46FA-AB23-77C67CA09D68}"/>
              </a:ext>
            </a:extLst>
          </p:cNvPr>
          <p:cNvSpPr/>
          <p:nvPr/>
        </p:nvSpPr>
        <p:spPr>
          <a:xfrm>
            <a:off x="8085105" y="1930486"/>
            <a:ext cx="442411" cy="4453323"/>
          </a:xfrm>
          <a:prstGeom prst="rightBrace">
            <a:avLst>
              <a:gd name="adj1" fmla="val 82875"/>
              <a:gd name="adj2" fmla="val 50000"/>
            </a:avLst>
          </a:prstGeom>
          <a:ln w="57150">
            <a:solidFill>
              <a:schemeClr val="accent4">
                <a:lumMod val="75000"/>
              </a:schemeClr>
            </a:solidFill>
          </a:ln>
        </p:spPr>
        <p:style>
          <a:lnRef idx="1">
            <a:schemeClr val="accent2"/>
          </a:lnRef>
          <a:fillRef idx="0">
            <a:schemeClr val="accent2"/>
          </a:fillRef>
          <a:effectRef idx="0">
            <a:schemeClr val="accent2"/>
          </a:effectRef>
          <a:fontRef idx="minor">
            <a:schemeClr val="tx1"/>
          </a:fontRef>
        </p:style>
        <p:txBody>
          <a:bodyPr rtlCol="1" anchor="ctr"/>
          <a:lstStyle/>
          <a:p>
            <a:pPr algn="ctr"/>
            <a:endParaRPr lang="fa-IR"/>
          </a:p>
        </p:txBody>
      </p:sp>
      <p:sp>
        <p:nvSpPr>
          <p:cNvPr id="13" name="Rectangle: Rounded Corners 12">
            <a:extLst>
              <a:ext uri="{FF2B5EF4-FFF2-40B4-BE49-F238E27FC236}">
                <a16:creationId xmlns="" xmlns:a16="http://schemas.microsoft.com/office/drawing/2014/main" id="{FC379DC0-3016-41F9-B4DA-D39903C929A3}"/>
              </a:ext>
            </a:extLst>
          </p:cNvPr>
          <p:cNvSpPr/>
          <p:nvPr/>
        </p:nvSpPr>
        <p:spPr>
          <a:xfrm>
            <a:off x="9039554" y="5074998"/>
            <a:ext cx="2998754" cy="63380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b="1" dirty="0">
                <a:solidFill>
                  <a:srgbClr val="C00000"/>
                </a:solidFill>
                <a:cs typeface="B Badr" panose="00000400000000000000" pitchFamily="2" charset="-78"/>
              </a:rPr>
              <a:t>از فعل مضارع ساخته می شود</a:t>
            </a:r>
          </a:p>
        </p:txBody>
      </p:sp>
      <p:cxnSp>
        <p:nvCxnSpPr>
          <p:cNvPr id="20" name="Straight Arrow Connector 19">
            <a:extLst>
              <a:ext uri="{FF2B5EF4-FFF2-40B4-BE49-F238E27FC236}">
                <a16:creationId xmlns="" xmlns:a16="http://schemas.microsoft.com/office/drawing/2014/main" id="{F00155FE-EB7F-45F9-92AB-095298E9BBAB}"/>
              </a:ext>
            </a:extLst>
          </p:cNvPr>
          <p:cNvCxnSpPr>
            <a:cxnSpLocks/>
            <a:stCxn id="85" idx="2"/>
          </p:cNvCxnSpPr>
          <p:nvPr/>
        </p:nvCxnSpPr>
        <p:spPr>
          <a:xfrm flipH="1">
            <a:off x="8558949" y="4171201"/>
            <a:ext cx="442411" cy="0"/>
          </a:xfrm>
          <a:prstGeom prst="straightConnector1">
            <a:avLst/>
          </a:prstGeom>
          <a:ln w="57150">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Elbow Connector 5"/>
          <p:cNvCxnSpPr>
            <a:endCxn id="85" idx="0"/>
          </p:cNvCxnSpPr>
          <p:nvPr/>
        </p:nvCxnSpPr>
        <p:spPr>
          <a:xfrm rot="5400000">
            <a:off x="9237756" y="2254820"/>
            <a:ext cx="1778879" cy="895836"/>
          </a:xfrm>
          <a:prstGeom prst="bentConnector3">
            <a:avLst>
              <a:gd name="adj1" fmla="val 50000"/>
            </a:avLst>
          </a:prstGeom>
          <a:ln w="57150">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71514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ou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8"/>
                                        </p:tgtEl>
                                        <p:attrNameLst>
                                          <p:attrName>style.visibility</p:attrName>
                                        </p:attrNameLst>
                                      </p:cBhvr>
                                      <p:to>
                                        <p:strVal val="visible"/>
                                      </p:to>
                                    </p:set>
                                    <p:anim calcmode="lin" valueType="num">
                                      <p:cBhvr>
                                        <p:cTn id="22" dur="500" fill="hold"/>
                                        <p:tgtEl>
                                          <p:spTgt spid="138"/>
                                        </p:tgtEl>
                                        <p:attrNameLst>
                                          <p:attrName>ppt_w</p:attrName>
                                        </p:attrNameLst>
                                      </p:cBhvr>
                                      <p:tavLst>
                                        <p:tav tm="0">
                                          <p:val>
                                            <p:fltVal val="0"/>
                                          </p:val>
                                        </p:tav>
                                        <p:tav tm="100000">
                                          <p:val>
                                            <p:strVal val="#ppt_w"/>
                                          </p:val>
                                        </p:tav>
                                      </p:tavLst>
                                    </p:anim>
                                    <p:anim calcmode="lin" valueType="num">
                                      <p:cBhvr>
                                        <p:cTn id="23" dur="500" fill="hold"/>
                                        <p:tgtEl>
                                          <p:spTgt spid="138"/>
                                        </p:tgtEl>
                                        <p:attrNameLst>
                                          <p:attrName>ppt_h</p:attrName>
                                        </p:attrNameLst>
                                      </p:cBhvr>
                                      <p:tavLst>
                                        <p:tav tm="0">
                                          <p:val>
                                            <p:fltVal val="0"/>
                                          </p:val>
                                        </p:tav>
                                        <p:tav tm="100000">
                                          <p:val>
                                            <p:strVal val="#ppt_h"/>
                                          </p:val>
                                        </p:tav>
                                      </p:tavLst>
                                    </p:anim>
                                    <p:animEffect transition="in" filter="fade">
                                      <p:cBhvr>
                                        <p:cTn id="24" dur="500"/>
                                        <p:tgtEl>
                                          <p:spTgt spid="1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grpId="0" nodeType="click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circle(out)">
                                      <p:cBhvr>
                                        <p:cTn id="34" dur="5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out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right)">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37"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barn(outVertical)">
                                      <p:cBhvr>
                                        <p:cTn id="59" dur="500"/>
                                        <p:tgtEl>
                                          <p:spTgt spid="3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left)">
                                      <p:cBhvr>
                                        <p:cTn id="64" dur="500"/>
                                        <p:tgtEl>
                                          <p:spTgt spid="4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left)">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left)">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37" fill="hold" grpId="0" nodeType="clickEffect">
                                  <p:stCondLst>
                                    <p:cond delay="0"/>
                                  </p:stCondLst>
                                  <p:childTnLst>
                                    <p:set>
                                      <p:cBhvr>
                                        <p:cTn id="83" dur="1" fill="hold">
                                          <p:stCondLst>
                                            <p:cond delay="0"/>
                                          </p:stCondLst>
                                        </p:cTn>
                                        <p:tgtEl>
                                          <p:spTgt spid="89"/>
                                        </p:tgtEl>
                                        <p:attrNameLst>
                                          <p:attrName>style.visibility</p:attrName>
                                        </p:attrNameLst>
                                      </p:cBhvr>
                                      <p:to>
                                        <p:strVal val="visible"/>
                                      </p:to>
                                    </p:set>
                                    <p:animEffect transition="in" filter="barn(outVertical)">
                                      <p:cBhvr>
                                        <p:cTn id="84" dur="500"/>
                                        <p:tgtEl>
                                          <p:spTgt spid="8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91"/>
                                        </p:tgtEl>
                                        <p:attrNameLst>
                                          <p:attrName>style.visibility</p:attrName>
                                        </p:attrNameLst>
                                      </p:cBhvr>
                                      <p:to>
                                        <p:strVal val="visible"/>
                                      </p:to>
                                    </p:set>
                                    <p:animEffect transition="in" filter="wipe(left)">
                                      <p:cBhvr>
                                        <p:cTn id="89"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8" grpId="0" animBg="1"/>
      <p:bldP spid="29" grpId="0" animBg="1"/>
      <p:bldP spid="85" grpId="0" animBg="1"/>
      <p:bldP spid="39" grpId="0" animBg="1"/>
      <p:bldP spid="89" grpId="0" animBg="1"/>
      <p:bldP spid="40" grpId="0" animBg="1"/>
      <p:bldP spid="91" grpId="0" animBg="1"/>
      <p:bldP spid="34" grpId="0" animBg="1"/>
      <p:bldP spid="35" grpId="0" animBg="1"/>
      <p:bldP spid="36" grpId="0" animBg="1"/>
      <p:bldP spid="3"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evel 1"/>
          <p:cNvSpPr/>
          <p:nvPr/>
        </p:nvSpPr>
        <p:spPr>
          <a:xfrm>
            <a:off x="10892244" y="11549"/>
            <a:ext cx="1260000" cy="504000"/>
          </a:xfrm>
          <a:prstGeom prst="bevel">
            <a:avLst/>
          </a:prstGeom>
          <a:solidFill>
            <a:schemeClr val="tx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bg1"/>
                </a:solidFill>
                <a:cs typeface="B Titr" panose="00000700000000000000" pitchFamily="2" charset="-78"/>
              </a:rPr>
              <a:t>المبحث الثانی</a:t>
            </a:r>
          </a:p>
        </p:txBody>
      </p:sp>
      <p:sp>
        <p:nvSpPr>
          <p:cNvPr id="4" name="Flowchart: Off-page Connector 3"/>
          <p:cNvSpPr/>
          <p:nvPr/>
        </p:nvSpPr>
        <p:spPr>
          <a:xfrm>
            <a:off x="5340618" y="24800"/>
            <a:ext cx="1474655" cy="320637"/>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600" dirty="0">
                <a:cs typeface="B Titr" panose="00000700000000000000" pitchFamily="2" charset="-78"/>
              </a:rPr>
              <a:t>الجامد والمشتق</a:t>
            </a:r>
          </a:p>
        </p:txBody>
      </p:sp>
      <p:sp>
        <p:nvSpPr>
          <p:cNvPr id="6" name="Rounded Rectangle 5"/>
          <p:cNvSpPr/>
          <p:nvPr/>
        </p:nvSpPr>
        <p:spPr>
          <a:xfrm>
            <a:off x="197825" y="1391855"/>
            <a:ext cx="9180000" cy="1620000"/>
          </a:xfrm>
          <a:prstGeom prst="roundRect">
            <a:avLst/>
          </a:prstGeom>
          <a:gradFill>
            <a:gsLst>
              <a:gs pos="0">
                <a:srgbClr val="FFFF00"/>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600" b="1" dirty="0">
                <a:solidFill>
                  <a:srgbClr val="0070C0"/>
                </a:solidFill>
                <a:cs typeface="B Badr" panose="00000400000000000000" pitchFamily="2" charset="-78"/>
              </a:rPr>
              <a:t>1-اگر مضارع بر وزن « یَفعِلُ » باشد. مانند: یَجلِسُ = مَجلِس</a:t>
            </a:r>
          </a:p>
          <a:p>
            <a:pPr algn="r" rtl="1"/>
            <a:r>
              <a:rPr lang="fa-IR" sz="3200" dirty="0" smtClean="0">
                <a:solidFill>
                  <a:srgbClr val="C00000"/>
                </a:solidFill>
                <a:cs typeface="B Badr" panose="00000400000000000000" pitchFamily="2" charset="-78"/>
              </a:rPr>
              <a:t>در </a:t>
            </a:r>
            <a:r>
              <a:rPr lang="fa-IR" sz="3200" dirty="0">
                <a:solidFill>
                  <a:srgbClr val="C00000"/>
                </a:solidFill>
                <a:cs typeface="B Badr" panose="00000400000000000000" pitchFamily="2" charset="-78"/>
              </a:rPr>
              <a:t>صورتیکه (این فعل) معتلّ اللّام باشد، اسم مکانش بر وزن مفعِل نمی آید</a:t>
            </a:r>
            <a:r>
              <a:rPr lang="fa-IR" sz="3600" dirty="0">
                <a:solidFill>
                  <a:schemeClr val="accent6">
                    <a:lumMod val="50000"/>
                  </a:schemeClr>
                </a:solidFill>
                <a:cs typeface="B Badr" panose="00000400000000000000" pitchFamily="2" charset="-78"/>
              </a:rPr>
              <a:t>.</a:t>
            </a:r>
            <a:endParaRPr lang="fa-IR" sz="6000" dirty="0">
              <a:solidFill>
                <a:schemeClr val="accent6">
                  <a:lumMod val="50000"/>
                </a:schemeClr>
              </a:solidFill>
              <a:cs typeface="B Badr" panose="00000400000000000000" pitchFamily="2" charset="-78"/>
            </a:endParaRPr>
          </a:p>
        </p:txBody>
      </p:sp>
      <p:sp>
        <p:nvSpPr>
          <p:cNvPr id="65" name="Rounded Rectangle 64"/>
          <p:cNvSpPr/>
          <p:nvPr/>
        </p:nvSpPr>
        <p:spPr>
          <a:xfrm>
            <a:off x="209143" y="3101493"/>
            <a:ext cx="9144000" cy="1620000"/>
          </a:xfrm>
          <a:prstGeom prst="roundRect">
            <a:avLst/>
          </a:prstGeom>
          <a:gradFill>
            <a:gsLst>
              <a:gs pos="0">
                <a:srgbClr val="FFFF00"/>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600" b="1" dirty="0">
                <a:solidFill>
                  <a:srgbClr val="0070C0"/>
                </a:solidFill>
                <a:cs typeface="B Badr" panose="00000400000000000000" pitchFamily="2" charset="-78"/>
              </a:rPr>
              <a:t>2-فِعلی که اسم مکان از آن ساخته می شود، مثال واوی باشد. </a:t>
            </a:r>
            <a:r>
              <a:rPr lang="fa-IR" sz="3200" dirty="0">
                <a:solidFill>
                  <a:srgbClr val="0070C0"/>
                </a:solidFill>
                <a:cs typeface="B Badr" panose="00000400000000000000" pitchFamily="2" charset="-78"/>
              </a:rPr>
              <a:t>مانند: یَوجِلُ  = مَوجِل</a:t>
            </a:r>
          </a:p>
          <a:p>
            <a:pPr algn="r" rtl="1"/>
            <a:r>
              <a:rPr lang="fa-IR" sz="3200" dirty="0" smtClean="0">
                <a:solidFill>
                  <a:srgbClr val="C00000"/>
                </a:solidFill>
                <a:cs typeface="B Badr" panose="00000400000000000000" pitchFamily="2" charset="-78"/>
              </a:rPr>
              <a:t>نباید </a:t>
            </a:r>
            <a:r>
              <a:rPr lang="fa-IR" sz="3200" dirty="0">
                <a:solidFill>
                  <a:srgbClr val="C00000"/>
                </a:solidFill>
                <a:cs typeface="B Badr" panose="00000400000000000000" pitchFamily="2" charset="-78"/>
              </a:rPr>
              <a:t>ناقص باشد وگرنه بر وزن مَفعِل نمی آید</a:t>
            </a:r>
            <a:r>
              <a:rPr lang="fa-IR" sz="3200" dirty="0">
                <a:solidFill>
                  <a:schemeClr val="bg1"/>
                </a:solidFill>
                <a:cs typeface="B Badr" panose="00000400000000000000" pitchFamily="2" charset="-78"/>
              </a:rPr>
              <a:t>.</a:t>
            </a:r>
            <a:endParaRPr lang="fa-IR" sz="4000" dirty="0">
              <a:solidFill>
                <a:schemeClr val="bg1"/>
              </a:solidFill>
              <a:cs typeface="B Badr" panose="00000400000000000000" pitchFamily="2" charset="-78"/>
            </a:endParaRPr>
          </a:p>
        </p:txBody>
      </p:sp>
      <p:sp>
        <p:nvSpPr>
          <p:cNvPr id="3" name="Rounded Rectangle 2"/>
          <p:cNvSpPr/>
          <p:nvPr/>
        </p:nvSpPr>
        <p:spPr>
          <a:xfrm>
            <a:off x="10374175" y="2709000"/>
            <a:ext cx="1620000" cy="720000"/>
          </a:xfrm>
          <a:prstGeom prst="roundRect">
            <a:avLst/>
          </a:prstGeom>
          <a:gradFill>
            <a:gsLst>
              <a:gs pos="0">
                <a:srgbClr val="FFFF00"/>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0070C0"/>
                </a:solidFill>
                <a:cs typeface="B Titr" panose="00000700000000000000" pitchFamily="2" charset="-78"/>
              </a:rPr>
              <a:t>1-مَفعِل</a:t>
            </a:r>
            <a:endParaRPr lang="fa-IR" sz="2000" dirty="0">
              <a:solidFill>
                <a:srgbClr val="0070C0"/>
              </a:solidFill>
              <a:cs typeface="B Titr" panose="00000700000000000000" pitchFamily="2" charset="-78"/>
            </a:endParaRPr>
          </a:p>
        </p:txBody>
      </p:sp>
      <p:sp>
        <p:nvSpPr>
          <p:cNvPr id="5" name="Callout: Down Arrow 4">
            <a:extLst>
              <a:ext uri="{FF2B5EF4-FFF2-40B4-BE49-F238E27FC236}">
                <a16:creationId xmlns="" xmlns:a16="http://schemas.microsoft.com/office/drawing/2014/main" id="{DC768D24-5DD1-46FD-81F7-2F32504F83F4}"/>
              </a:ext>
            </a:extLst>
          </p:cNvPr>
          <p:cNvSpPr/>
          <p:nvPr/>
        </p:nvSpPr>
        <p:spPr>
          <a:xfrm>
            <a:off x="4032354" y="515548"/>
            <a:ext cx="4182256" cy="900000"/>
          </a:xfrm>
          <a:prstGeom prst="downArrowCallo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solidFill>
                  <a:schemeClr val="accent6">
                    <a:lumMod val="50000"/>
                  </a:schemeClr>
                </a:solidFill>
                <a:cs typeface="B Badr" panose="00000400000000000000" pitchFamily="2" charset="-78"/>
              </a:rPr>
              <a:t>نحوه ساخت اسم مکان از ثلاثیّ مجرّد</a:t>
            </a:r>
            <a:endParaRPr lang="fa-IR" sz="3600" b="1" dirty="0">
              <a:solidFill>
                <a:schemeClr val="accent6">
                  <a:lumMod val="50000"/>
                </a:schemeClr>
              </a:solidFill>
              <a:cs typeface="B Badr" panose="00000400000000000000" pitchFamily="2" charset="-78"/>
            </a:endParaRPr>
          </a:p>
        </p:txBody>
      </p:sp>
      <p:sp>
        <p:nvSpPr>
          <p:cNvPr id="22" name="Rounded Rectangle 2">
            <a:extLst>
              <a:ext uri="{FF2B5EF4-FFF2-40B4-BE49-F238E27FC236}">
                <a16:creationId xmlns="" xmlns:a16="http://schemas.microsoft.com/office/drawing/2014/main" id="{04A3870E-0232-458F-9720-79B3397496E9}"/>
              </a:ext>
            </a:extLst>
          </p:cNvPr>
          <p:cNvSpPr/>
          <p:nvPr/>
        </p:nvSpPr>
        <p:spPr>
          <a:xfrm>
            <a:off x="10289752" y="5262451"/>
            <a:ext cx="1620000" cy="720000"/>
          </a:xfrm>
          <a:prstGeom prst="roundRect">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rgbClr val="0070C0"/>
                </a:solidFill>
                <a:cs typeface="B Titr" panose="00000700000000000000" pitchFamily="2" charset="-78"/>
              </a:rPr>
              <a:t>2-مَفعَل</a:t>
            </a:r>
            <a:endParaRPr lang="fa-IR" sz="2000" dirty="0">
              <a:solidFill>
                <a:srgbClr val="0070C0"/>
              </a:solidFill>
              <a:cs typeface="B Titr" panose="00000700000000000000" pitchFamily="2" charset="-78"/>
            </a:endParaRPr>
          </a:p>
        </p:txBody>
      </p:sp>
      <p:sp>
        <p:nvSpPr>
          <p:cNvPr id="8" name="Arrow: Left 7">
            <a:extLst>
              <a:ext uri="{FF2B5EF4-FFF2-40B4-BE49-F238E27FC236}">
                <a16:creationId xmlns="" xmlns:a16="http://schemas.microsoft.com/office/drawing/2014/main" id="{D60E4A34-D621-452F-B143-5494791EDA0F}"/>
              </a:ext>
            </a:extLst>
          </p:cNvPr>
          <p:cNvSpPr/>
          <p:nvPr/>
        </p:nvSpPr>
        <p:spPr>
          <a:xfrm>
            <a:off x="9409967" y="2889000"/>
            <a:ext cx="907384" cy="360000"/>
          </a:xfrm>
          <a:prstGeom prst="lef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050" dirty="0" smtClean="0">
                <a:solidFill>
                  <a:srgbClr val="C00000"/>
                </a:solidFill>
                <a:cs typeface="B Titr" panose="00000700000000000000" pitchFamily="2" charset="-78"/>
              </a:rPr>
              <a:t>برای دو مورد</a:t>
            </a:r>
            <a:endParaRPr lang="fa-IR" sz="1050" dirty="0">
              <a:solidFill>
                <a:srgbClr val="C00000"/>
              </a:solidFill>
              <a:cs typeface="B Titr" panose="00000700000000000000" pitchFamily="2" charset="-78"/>
            </a:endParaRPr>
          </a:p>
        </p:txBody>
      </p:sp>
      <p:sp>
        <p:nvSpPr>
          <p:cNvPr id="23" name="Arrow: Left 22">
            <a:extLst>
              <a:ext uri="{FF2B5EF4-FFF2-40B4-BE49-F238E27FC236}">
                <a16:creationId xmlns="" xmlns:a16="http://schemas.microsoft.com/office/drawing/2014/main" id="{1299EA92-80B5-4F48-ABF5-A0456499F743}"/>
              </a:ext>
            </a:extLst>
          </p:cNvPr>
          <p:cNvSpPr/>
          <p:nvPr/>
        </p:nvSpPr>
        <p:spPr>
          <a:xfrm>
            <a:off x="9346368" y="5487911"/>
            <a:ext cx="907384" cy="360000"/>
          </a:xfrm>
          <a:prstGeom prst="lef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900" dirty="0" smtClean="0">
                <a:solidFill>
                  <a:srgbClr val="C00000"/>
                </a:solidFill>
                <a:cs typeface="B Titr" panose="00000700000000000000" pitchFamily="2" charset="-78"/>
              </a:rPr>
              <a:t>در 98% موارد</a:t>
            </a:r>
            <a:endParaRPr lang="fa-IR" sz="900" dirty="0">
              <a:solidFill>
                <a:srgbClr val="C00000"/>
              </a:solidFill>
              <a:cs typeface="B Titr" panose="00000700000000000000" pitchFamily="2" charset="-78"/>
            </a:endParaRPr>
          </a:p>
        </p:txBody>
      </p:sp>
      <p:sp>
        <p:nvSpPr>
          <p:cNvPr id="24" name="Rounded Rectangle 64">
            <a:extLst>
              <a:ext uri="{FF2B5EF4-FFF2-40B4-BE49-F238E27FC236}">
                <a16:creationId xmlns="" xmlns:a16="http://schemas.microsoft.com/office/drawing/2014/main" id="{9713904E-95B8-4D76-95D6-920B9E98AE21}"/>
              </a:ext>
            </a:extLst>
          </p:cNvPr>
          <p:cNvSpPr/>
          <p:nvPr/>
        </p:nvSpPr>
        <p:spPr>
          <a:xfrm>
            <a:off x="166368" y="4932225"/>
            <a:ext cx="9144000" cy="1620000"/>
          </a:xfrm>
          <a:prstGeom prst="roundRect">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600" dirty="0">
                <a:solidFill>
                  <a:srgbClr val="0070C0"/>
                </a:solidFill>
                <a:cs typeface="B Badr" panose="00000400000000000000" pitchFamily="2" charset="-78"/>
              </a:rPr>
              <a:t>مَفعَل: برای غیر از دومورد بالا می آید. مانند: یَکتُبُ  = مَکتَب</a:t>
            </a:r>
          </a:p>
          <a:p>
            <a:pPr algn="r" rtl="1"/>
            <a:r>
              <a:rPr lang="fa-IR" sz="2800" dirty="0">
                <a:solidFill>
                  <a:srgbClr val="C00000"/>
                </a:solidFill>
                <a:cs typeface="B Badr" panose="00000400000000000000" pitchFamily="2" charset="-78"/>
              </a:rPr>
              <a:t>*بنابراین شامل این موارد می شود: یَفعِلُ(معتلّ اللّام)، یَفعَلُ، یَفعُلُ، لفیف مقرون(چون به هر حال لام الفعلش علّه است.)</a:t>
            </a:r>
          </a:p>
        </p:txBody>
      </p:sp>
    </p:spTree>
    <p:extLst>
      <p:ext uri="{BB962C8B-B14F-4D97-AF65-F5344CB8AC3E}">
        <p14:creationId xmlns:p14="http://schemas.microsoft.com/office/powerpoint/2010/main" val="120946838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ou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heel(1)">
                                      <p:cBhvr>
                                        <p:cTn id="29" dur="500"/>
                                        <p:tgtEl>
                                          <p:spTgt spid="6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circle(ou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heel(1)">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5" grpId="0" animBg="1"/>
      <p:bldP spid="3" grpId="0" animBg="1"/>
      <p:bldP spid="5" grpId="0" animBg="1"/>
      <p:bldP spid="22" grpId="0" animBg="1"/>
      <p:bldP spid="8" grpId="0" animBg="1"/>
      <p:bldP spid="23" grpId="0" animBg="1"/>
      <p:bldP spid="24"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evel 1"/>
          <p:cNvSpPr/>
          <p:nvPr/>
        </p:nvSpPr>
        <p:spPr>
          <a:xfrm>
            <a:off x="10892244" y="11549"/>
            <a:ext cx="1260000" cy="504000"/>
          </a:xfrm>
          <a:prstGeom prst="bevel">
            <a:avLst/>
          </a:prstGeom>
          <a:solidFill>
            <a:schemeClr val="tx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bg1"/>
                </a:solidFill>
                <a:cs typeface="B Titr" panose="00000700000000000000" pitchFamily="2" charset="-78"/>
              </a:rPr>
              <a:t>المبحث الثانی</a:t>
            </a:r>
          </a:p>
        </p:txBody>
      </p:sp>
      <p:sp>
        <p:nvSpPr>
          <p:cNvPr id="4" name="Flowchart: Off-page Connector 3"/>
          <p:cNvSpPr/>
          <p:nvPr/>
        </p:nvSpPr>
        <p:spPr>
          <a:xfrm>
            <a:off x="5340618" y="24800"/>
            <a:ext cx="1474655" cy="320637"/>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600" dirty="0">
                <a:cs typeface="B Titr" panose="00000700000000000000" pitchFamily="2" charset="-78"/>
              </a:rPr>
              <a:t>الجامد والمشتق</a:t>
            </a:r>
          </a:p>
        </p:txBody>
      </p:sp>
      <p:sp>
        <p:nvSpPr>
          <p:cNvPr id="6" name="Rounded Rectangle 5"/>
          <p:cNvSpPr/>
          <p:nvPr/>
        </p:nvSpPr>
        <p:spPr>
          <a:xfrm>
            <a:off x="191143" y="1225374"/>
            <a:ext cx="9180000" cy="1620000"/>
          </a:xfrm>
          <a:prstGeom prst="roundRect">
            <a:avLst/>
          </a:prstGeom>
          <a:gradFill>
            <a:gsLst>
              <a:gs pos="0">
                <a:schemeClr val="accent1">
                  <a:lumMod val="5000"/>
                  <a:lumOff val="95000"/>
                </a:schemeClr>
              </a:gs>
              <a:gs pos="74000">
                <a:schemeClr val="accent4">
                  <a:lumMod val="40000"/>
                  <a:lumOff val="60000"/>
                </a:schemeClr>
              </a:gs>
              <a:gs pos="100000">
                <a:schemeClr val="accent1">
                  <a:lumMod val="30000"/>
                  <a:lumOff val="70000"/>
                </a:schemeClr>
              </a:gs>
            </a:gsLst>
            <a:lin ang="5400000" scaled="1"/>
          </a:gra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dirty="0">
                <a:solidFill>
                  <a:schemeClr val="accent6">
                    <a:lumMod val="50000"/>
                  </a:schemeClr>
                </a:solidFill>
                <a:cs typeface="B Badr" panose="00000400000000000000" pitchFamily="2" charset="-78"/>
              </a:rPr>
              <a:t> گاهی به آخر اسم مکان «ۀ» می چسبد .مانند : مزرَعَۀ - مَحکَمَۀ</a:t>
            </a:r>
            <a:endParaRPr lang="fa-IR" sz="8800" dirty="0">
              <a:solidFill>
                <a:schemeClr val="accent6">
                  <a:lumMod val="50000"/>
                </a:schemeClr>
              </a:solidFill>
              <a:cs typeface="B Badr" panose="00000400000000000000" pitchFamily="2" charset="-78"/>
            </a:endParaRPr>
          </a:p>
        </p:txBody>
      </p:sp>
      <p:sp>
        <p:nvSpPr>
          <p:cNvPr id="65" name="Rounded Rectangle 64"/>
          <p:cNvSpPr/>
          <p:nvPr/>
        </p:nvSpPr>
        <p:spPr>
          <a:xfrm>
            <a:off x="191143" y="2943154"/>
            <a:ext cx="9144000" cy="1620000"/>
          </a:xfrm>
          <a:prstGeom prst="roundRect">
            <a:avLst/>
          </a:prstGeom>
          <a:gradFill>
            <a:gsLst>
              <a:gs pos="0">
                <a:schemeClr val="accent1">
                  <a:lumMod val="5000"/>
                  <a:lumOff val="95000"/>
                </a:schemeClr>
              </a:gs>
              <a:gs pos="74000">
                <a:schemeClr val="accent3">
                  <a:lumMod val="20000"/>
                  <a:lumOff val="80000"/>
                </a:schemeClr>
              </a:gs>
              <a:gs pos="100000">
                <a:schemeClr val="accent1">
                  <a:lumMod val="30000"/>
                  <a:lumOff val="70000"/>
                </a:schemeClr>
              </a:gs>
            </a:gsLst>
            <a:lin ang="5400000" scaled="1"/>
          </a:gradFill>
          <a:ln w="3810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dirty="0">
                <a:solidFill>
                  <a:schemeClr val="accent6">
                    <a:lumMod val="50000"/>
                  </a:schemeClr>
                </a:solidFill>
                <a:cs typeface="B Badr" panose="00000400000000000000" pitchFamily="2" charset="-78"/>
              </a:rPr>
              <a:t>- با توجّه به اینکه اسم مکان(در غیر ثلاثیّ مجرّد) همانند اسم مفعول ساخته می شود امّا </a:t>
            </a:r>
            <a:r>
              <a:rPr lang="fa-IR" sz="3200" dirty="0">
                <a:solidFill>
                  <a:srgbClr val="C00000"/>
                </a:solidFill>
                <a:cs typeface="B Badr" panose="00000400000000000000" pitchFamily="2" charset="-78"/>
              </a:rPr>
              <a:t>اگر از فعل متعدّی به حرف جرّ ساخته شود غالباً حرف جرّ در اسم مکان نمی آید</a:t>
            </a:r>
            <a:r>
              <a:rPr lang="fa-IR" sz="2800" dirty="0">
                <a:solidFill>
                  <a:schemeClr val="accent6">
                    <a:lumMod val="50000"/>
                  </a:schemeClr>
                </a:solidFill>
                <a:cs typeface="B Badr" panose="00000400000000000000" pitchFamily="2" charset="-78"/>
              </a:rPr>
              <a:t>(در حالیکه در اسم مفعول، عین حرف جرّ تکرار می شود.)</a:t>
            </a:r>
            <a:endParaRPr lang="fa-IR" sz="5400" dirty="0">
              <a:solidFill>
                <a:schemeClr val="accent6">
                  <a:lumMod val="50000"/>
                </a:schemeClr>
              </a:solidFill>
              <a:cs typeface="B Badr" panose="00000400000000000000" pitchFamily="2" charset="-78"/>
            </a:endParaRPr>
          </a:p>
        </p:txBody>
      </p:sp>
      <p:sp>
        <p:nvSpPr>
          <p:cNvPr id="5" name="Callout: Down Arrow 4">
            <a:extLst>
              <a:ext uri="{FF2B5EF4-FFF2-40B4-BE49-F238E27FC236}">
                <a16:creationId xmlns="" xmlns:a16="http://schemas.microsoft.com/office/drawing/2014/main" id="{DC768D24-5DD1-46FD-81F7-2F32504F83F4}"/>
              </a:ext>
            </a:extLst>
          </p:cNvPr>
          <p:cNvSpPr/>
          <p:nvPr/>
        </p:nvSpPr>
        <p:spPr>
          <a:xfrm>
            <a:off x="4032354" y="440598"/>
            <a:ext cx="4182256" cy="900000"/>
          </a:xfrm>
          <a:prstGeom prst="downArrowCallou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b="1" dirty="0">
                <a:solidFill>
                  <a:schemeClr val="accent6">
                    <a:lumMod val="50000"/>
                  </a:schemeClr>
                </a:solidFill>
                <a:cs typeface="B Badr" panose="00000400000000000000" pitchFamily="2" charset="-78"/>
              </a:rPr>
              <a:t>نکته</a:t>
            </a:r>
          </a:p>
        </p:txBody>
      </p:sp>
      <p:sp>
        <p:nvSpPr>
          <p:cNvPr id="8" name="Arrow: Left 7">
            <a:extLst>
              <a:ext uri="{FF2B5EF4-FFF2-40B4-BE49-F238E27FC236}">
                <a16:creationId xmlns="" xmlns:a16="http://schemas.microsoft.com/office/drawing/2014/main" id="{D60E4A34-D621-452F-B143-5494791EDA0F}"/>
              </a:ext>
            </a:extLst>
          </p:cNvPr>
          <p:cNvSpPr/>
          <p:nvPr/>
        </p:nvSpPr>
        <p:spPr>
          <a:xfrm>
            <a:off x="9529889" y="1855374"/>
            <a:ext cx="907384" cy="360000"/>
          </a:xfrm>
          <a:prstGeom prst="leftArrow">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Arrow: Left 22">
            <a:extLst>
              <a:ext uri="{FF2B5EF4-FFF2-40B4-BE49-F238E27FC236}">
                <a16:creationId xmlns="" xmlns:a16="http://schemas.microsoft.com/office/drawing/2014/main" id="{1299EA92-80B5-4F48-ABF5-A0456499F743}"/>
              </a:ext>
            </a:extLst>
          </p:cNvPr>
          <p:cNvSpPr/>
          <p:nvPr/>
        </p:nvSpPr>
        <p:spPr>
          <a:xfrm>
            <a:off x="9447371" y="5277805"/>
            <a:ext cx="907384" cy="360000"/>
          </a:xfrm>
          <a:prstGeom prst="leftArrow">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 name="Rounded Rectangle 64">
            <a:extLst>
              <a:ext uri="{FF2B5EF4-FFF2-40B4-BE49-F238E27FC236}">
                <a16:creationId xmlns="" xmlns:a16="http://schemas.microsoft.com/office/drawing/2014/main" id="{9713904E-95B8-4D76-95D6-920B9E98AE21}"/>
              </a:ext>
            </a:extLst>
          </p:cNvPr>
          <p:cNvSpPr/>
          <p:nvPr/>
        </p:nvSpPr>
        <p:spPr>
          <a:xfrm>
            <a:off x="191143" y="4660934"/>
            <a:ext cx="9144000" cy="1620000"/>
          </a:xfrm>
          <a:prstGeom prst="roundRect">
            <a:avLst/>
          </a:prstGeom>
          <a:gradFill>
            <a:gsLst>
              <a:gs pos="0">
                <a:schemeClr val="accent1">
                  <a:lumMod val="5000"/>
                  <a:lumOff val="95000"/>
                </a:schemeClr>
              </a:gs>
              <a:gs pos="74000">
                <a:schemeClr val="accent3">
                  <a:lumMod val="20000"/>
                  <a:lumOff val="80000"/>
                </a:schemeClr>
              </a:gs>
              <a:gs pos="83000">
                <a:schemeClr val="accent1">
                  <a:lumMod val="40000"/>
                  <a:lumOff val="60000"/>
                </a:schemeClr>
              </a:gs>
              <a:gs pos="100000">
                <a:schemeClr val="accent1">
                  <a:lumMod val="30000"/>
                  <a:lumOff val="70000"/>
                </a:schemeClr>
              </a:gs>
            </a:gsLst>
            <a:lin ang="5400000" scaled="1"/>
          </a:gradFill>
          <a:ln w="3810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dirty="0">
                <a:solidFill>
                  <a:schemeClr val="accent6">
                    <a:lumMod val="50000"/>
                  </a:schemeClr>
                </a:solidFill>
                <a:cs typeface="B Badr" panose="00000400000000000000" pitchFamily="2" charset="-78"/>
              </a:rPr>
              <a:t>گاهی از برخی اسمهای جامد ثلاثیّ، صیغه ای بر وزن«مَفعَلَۀ» ساخته می شود که دلالت می کند بر زیادی وجودِ آن </a:t>
            </a:r>
            <a:r>
              <a:rPr lang="fa-IR" sz="2800" dirty="0" smtClean="0">
                <a:solidFill>
                  <a:schemeClr val="accent6">
                    <a:lumMod val="50000"/>
                  </a:schemeClr>
                </a:solidFill>
                <a:cs typeface="B Badr" panose="00000400000000000000" pitchFamily="2" charset="-78"/>
              </a:rPr>
              <a:t>چیزِ </a:t>
            </a:r>
            <a:r>
              <a:rPr lang="fa-IR" sz="2800" dirty="0">
                <a:solidFill>
                  <a:schemeClr val="accent6">
                    <a:lumMod val="50000"/>
                  </a:schemeClr>
                </a:solidFill>
                <a:cs typeface="B Badr" panose="00000400000000000000" pitchFamily="2" charset="-78"/>
              </a:rPr>
              <a:t>در یک محلّ. مانند: مَکتَبَة(جایی که کتاب زیاد است)، مأسَدَة </a:t>
            </a:r>
            <a:r>
              <a:rPr lang="fa-IR" sz="2800" dirty="0" smtClean="0">
                <a:solidFill>
                  <a:schemeClr val="accent6">
                    <a:lumMod val="50000"/>
                  </a:schemeClr>
                </a:solidFill>
                <a:cs typeface="B Badr" panose="00000400000000000000" pitchFamily="2" charset="-78"/>
              </a:rPr>
              <a:t>(</a:t>
            </a:r>
            <a:r>
              <a:rPr lang="fa-IR" sz="2800" dirty="0">
                <a:solidFill>
                  <a:schemeClr val="accent6">
                    <a:lumMod val="50000"/>
                  </a:schemeClr>
                </a:solidFill>
                <a:cs typeface="B Badr" panose="00000400000000000000" pitchFamily="2" charset="-78"/>
              </a:rPr>
              <a:t>جایی که در آن شیر زیاد است.)</a:t>
            </a:r>
          </a:p>
        </p:txBody>
      </p:sp>
      <p:sp>
        <p:nvSpPr>
          <p:cNvPr id="12" name="Arrow: Left 11">
            <a:extLst>
              <a:ext uri="{FF2B5EF4-FFF2-40B4-BE49-F238E27FC236}">
                <a16:creationId xmlns="" xmlns:a16="http://schemas.microsoft.com/office/drawing/2014/main" id="{047C1362-C4EA-4A0D-A8B4-8F22E7585CE8}"/>
              </a:ext>
            </a:extLst>
          </p:cNvPr>
          <p:cNvSpPr/>
          <p:nvPr/>
        </p:nvSpPr>
        <p:spPr>
          <a:xfrm>
            <a:off x="9521302" y="3573154"/>
            <a:ext cx="907384" cy="360000"/>
          </a:xfrm>
          <a:prstGeom prst="leftArrow">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Flowchart: Connector 6">
            <a:extLst>
              <a:ext uri="{FF2B5EF4-FFF2-40B4-BE49-F238E27FC236}">
                <a16:creationId xmlns="" xmlns:a16="http://schemas.microsoft.com/office/drawing/2014/main" id="{7AD90CC1-0545-473E-9471-FA7CB54008D3}"/>
              </a:ext>
            </a:extLst>
          </p:cNvPr>
          <p:cNvSpPr/>
          <p:nvPr/>
        </p:nvSpPr>
        <p:spPr>
          <a:xfrm>
            <a:off x="10598046" y="1319134"/>
            <a:ext cx="1260000" cy="1394085"/>
          </a:xfrm>
          <a:prstGeom prst="flowChartConnector">
            <a:avLst/>
          </a:prstGeom>
          <a:noFill/>
          <a:ln w="571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u="sng" dirty="0">
                <a:solidFill>
                  <a:srgbClr val="C00000"/>
                </a:solidFill>
                <a:cs typeface="B Titr" panose="00000700000000000000" pitchFamily="2" charset="-78"/>
              </a:rPr>
              <a:t>نکته 1</a:t>
            </a:r>
          </a:p>
        </p:txBody>
      </p:sp>
      <p:sp>
        <p:nvSpPr>
          <p:cNvPr id="14" name="Flowchart: Connector 13">
            <a:extLst>
              <a:ext uri="{FF2B5EF4-FFF2-40B4-BE49-F238E27FC236}">
                <a16:creationId xmlns="" xmlns:a16="http://schemas.microsoft.com/office/drawing/2014/main" id="{C37A6A62-75EB-4D61-9CBE-DE7960431AFF}"/>
              </a:ext>
            </a:extLst>
          </p:cNvPr>
          <p:cNvSpPr/>
          <p:nvPr/>
        </p:nvSpPr>
        <p:spPr>
          <a:xfrm>
            <a:off x="10614845" y="4760762"/>
            <a:ext cx="1260000" cy="1394085"/>
          </a:xfrm>
          <a:prstGeom prst="flowChartConnector">
            <a:avLst/>
          </a:prstGeom>
          <a:noFill/>
          <a:ln w="571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u="sng" dirty="0">
                <a:solidFill>
                  <a:srgbClr val="C00000"/>
                </a:solidFill>
                <a:cs typeface="B Titr" panose="00000700000000000000" pitchFamily="2" charset="-78"/>
              </a:rPr>
              <a:t>نکته 3</a:t>
            </a:r>
          </a:p>
        </p:txBody>
      </p:sp>
      <p:sp>
        <p:nvSpPr>
          <p:cNvPr id="15" name="Flowchart: Connector 14">
            <a:extLst>
              <a:ext uri="{FF2B5EF4-FFF2-40B4-BE49-F238E27FC236}">
                <a16:creationId xmlns="" xmlns:a16="http://schemas.microsoft.com/office/drawing/2014/main" id="{02E36C11-FF75-4D48-8A6E-72CBEA77C549}"/>
              </a:ext>
            </a:extLst>
          </p:cNvPr>
          <p:cNvSpPr/>
          <p:nvPr/>
        </p:nvSpPr>
        <p:spPr>
          <a:xfrm>
            <a:off x="10614845" y="2943154"/>
            <a:ext cx="1260000" cy="1394085"/>
          </a:xfrm>
          <a:prstGeom prst="flowChartConnector">
            <a:avLst/>
          </a:prstGeom>
          <a:noFill/>
          <a:ln w="571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u="sng" dirty="0">
                <a:solidFill>
                  <a:srgbClr val="C00000"/>
                </a:solidFill>
                <a:cs typeface="B Titr" panose="00000700000000000000" pitchFamily="2" charset="-78"/>
              </a:rPr>
              <a:t>نکته 2</a:t>
            </a:r>
          </a:p>
        </p:txBody>
      </p:sp>
      <p:sp>
        <p:nvSpPr>
          <p:cNvPr id="16"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8870967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heel(1)">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righ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heel(1)">
                                      <p:cBhvr>
                                        <p:cTn id="39" dur="500"/>
                                        <p:tgtEl>
                                          <p:spTgt spid="65"/>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heel(1)">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heel(1)">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5" grpId="0" animBg="1"/>
      <p:bldP spid="5" grpId="0" animBg="1"/>
      <p:bldP spid="8" grpId="0" animBg="1"/>
      <p:bldP spid="23" grpId="0" animBg="1"/>
      <p:bldP spid="24" grpId="0" animBg="1"/>
      <p:bldP spid="12" grpId="0" animBg="1"/>
      <p:bldP spid="7" grpId="0" animBg="1"/>
      <p:bldP spid="14" grpId="0" animBg="1"/>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lowchart: Alternate Process 14">
            <a:extLst>
              <a:ext uri="{FF2B5EF4-FFF2-40B4-BE49-F238E27FC236}">
                <a16:creationId xmlns="" xmlns:a16="http://schemas.microsoft.com/office/drawing/2014/main" id="{6E5FD900-613C-4593-BCBE-3D0DC485E7D0}"/>
              </a:ext>
            </a:extLst>
          </p:cNvPr>
          <p:cNvSpPr/>
          <p:nvPr/>
        </p:nvSpPr>
        <p:spPr>
          <a:xfrm>
            <a:off x="10613926" y="2193918"/>
            <a:ext cx="1440000" cy="900000"/>
          </a:xfrm>
          <a:prstGeom prst="flowChartAlternateProcess">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r" rtl="1"/>
            <a:r>
              <a:rPr lang="fa-IR" sz="2400" b="1" dirty="0">
                <a:solidFill>
                  <a:srgbClr val="002060"/>
                </a:solidFill>
                <a:cs typeface="B Titr" panose="00000700000000000000" pitchFamily="2" charset="-78"/>
              </a:rPr>
              <a:t>اسم  زمان</a:t>
            </a:r>
          </a:p>
        </p:txBody>
      </p:sp>
      <p:sp>
        <p:nvSpPr>
          <p:cNvPr id="2" name="Bevel 1"/>
          <p:cNvSpPr/>
          <p:nvPr/>
        </p:nvSpPr>
        <p:spPr>
          <a:xfrm>
            <a:off x="10892244" y="11549"/>
            <a:ext cx="1260000" cy="504000"/>
          </a:xfrm>
          <a:prstGeom prst="bevel">
            <a:avLst/>
          </a:prstGeom>
          <a:solidFill>
            <a:schemeClr val="tx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bg1"/>
                </a:solidFill>
                <a:cs typeface="B Titr" panose="00000700000000000000" pitchFamily="2" charset="-78"/>
              </a:rPr>
              <a:t>المبحث الثانی</a:t>
            </a:r>
          </a:p>
        </p:txBody>
      </p:sp>
      <p:sp>
        <p:nvSpPr>
          <p:cNvPr id="4" name="Flowchart: Off-page Connector 3"/>
          <p:cNvSpPr/>
          <p:nvPr/>
        </p:nvSpPr>
        <p:spPr>
          <a:xfrm>
            <a:off x="5340618" y="24800"/>
            <a:ext cx="1474655" cy="320637"/>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600" dirty="0">
                <a:cs typeface="B Titr" panose="00000700000000000000" pitchFamily="2" charset="-78"/>
              </a:rPr>
              <a:t>الجامد والمشتق</a:t>
            </a:r>
          </a:p>
        </p:txBody>
      </p:sp>
      <p:cxnSp>
        <p:nvCxnSpPr>
          <p:cNvPr id="17" name="Straight Arrow Connector 16">
            <a:extLst>
              <a:ext uri="{FF2B5EF4-FFF2-40B4-BE49-F238E27FC236}">
                <a16:creationId xmlns="" xmlns:a16="http://schemas.microsoft.com/office/drawing/2014/main" id="{F5D29849-F708-4520-B347-35742EB3230F}"/>
              </a:ext>
            </a:extLst>
          </p:cNvPr>
          <p:cNvCxnSpPr>
            <a:cxnSpLocks/>
            <a:stCxn id="15" idx="1"/>
            <a:endCxn id="29" idx="5"/>
          </p:cNvCxnSpPr>
          <p:nvPr/>
        </p:nvCxnSpPr>
        <p:spPr>
          <a:xfrm flipH="1" flipV="1">
            <a:off x="10009400" y="1372703"/>
            <a:ext cx="604526" cy="127121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1674B8D5-97FC-4B7F-9788-D0ED442CF358}"/>
              </a:ext>
            </a:extLst>
          </p:cNvPr>
          <p:cNvCxnSpPr>
            <a:cxnSpLocks/>
            <a:stCxn id="85" idx="5"/>
          </p:cNvCxnSpPr>
          <p:nvPr/>
        </p:nvCxnSpPr>
        <p:spPr>
          <a:xfrm>
            <a:off x="10158637" y="4580631"/>
            <a:ext cx="447924" cy="47921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3339877" y="384251"/>
            <a:ext cx="5398817" cy="1158045"/>
          </a:xfrm>
          <a:prstGeom prst="roundRect">
            <a:avLst/>
          </a:prstGeom>
          <a:gradFill flip="none" rotWithShape="1">
            <a:gsLst>
              <a:gs pos="0">
                <a:schemeClr val="accent1">
                  <a:lumMod val="5000"/>
                  <a:lumOff val="95000"/>
                </a:schemeClr>
              </a:gs>
              <a:gs pos="10000">
                <a:srgbClr val="FFFF00"/>
              </a:gs>
              <a:gs pos="78000">
                <a:schemeClr val="accent1">
                  <a:lumMod val="30000"/>
                  <a:lumOff val="70000"/>
                </a:schemeClr>
              </a:gs>
            </a:gsLst>
            <a:lin ang="8100000" scaled="1"/>
            <a:tileRect/>
          </a:gradFill>
          <a:ln w="38100"/>
        </p:spPr>
        <p:style>
          <a:lnRef idx="2">
            <a:schemeClr val="accent4"/>
          </a:lnRef>
          <a:fillRef idx="1">
            <a:schemeClr val="lt1"/>
          </a:fillRef>
          <a:effectRef idx="0">
            <a:schemeClr val="accent4"/>
          </a:effectRef>
          <a:fontRef idx="minor">
            <a:schemeClr val="dk1"/>
          </a:fontRef>
        </p:style>
        <p:txBody>
          <a:bodyPr rtlCol="1" anchor="ctr"/>
          <a:lstStyle/>
          <a:p>
            <a:pPr lvl="0" algn="r" rtl="1"/>
            <a:r>
              <a:rPr lang="fa-IR" sz="2400" dirty="0">
                <a:cs typeface="B Badr" panose="00000400000000000000" pitchFamily="2" charset="-78"/>
              </a:rPr>
              <a:t>ا سم مشتقّي است که دلالت بر زمان انجام کار دارد. </a:t>
            </a:r>
          </a:p>
          <a:p>
            <a:pPr lvl="0" algn="r" rtl="1"/>
            <a:r>
              <a:rPr lang="fa-IR" sz="2400" dirty="0">
                <a:cs typeface="B Badr" panose="00000400000000000000" pitchFamily="2" charset="-78"/>
              </a:rPr>
              <a:t>مانند: مَغرِب  (زمان غروب)</a:t>
            </a:r>
            <a:endParaRPr lang="fa-IR" sz="2400" dirty="0">
              <a:solidFill>
                <a:prstClr val="black"/>
              </a:solidFill>
              <a:cs typeface="B Badr" panose="00000400000000000000" pitchFamily="2" charset="-78"/>
            </a:endParaRPr>
          </a:p>
        </p:txBody>
      </p:sp>
      <p:sp>
        <p:nvSpPr>
          <p:cNvPr id="29" name="Flowchart: Connector 28"/>
          <p:cNvSpPr/>
          <p:nvPr/>
        </p:nvSpPr>
        <p:spPr>
          <a:xfrm>
            <a:off x="8852123" y="384250"/>
            <a:ext cx="1355834" cy="1158045"/>
          </a:xfrm>
          <a:prstGeom prst="flowChartConnector">
            <a:avLst/>
          </a:prstGeom>
          <a:noFill/>
          <a:ln w="57150">
            <a:solidFill>
              <a:schemeClr val="accent1">
                <a:lumMod val="50000"/>
              </a:schemeClr>
            </a:solidFill>
            <a:prstDash val="sysDot"/>
          </a:ln>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dirty="0">
                <a:cs typeface="B Titr" panose="00000700000000000000" pitchFamily="2" charset="-78"/>
              </a:rPr>
              <a:t>تعریف</a:t>
            </a:r>
          </a:p>
        </p:txBody>
      </p:sp>
      <p:sp>
        <p:nvSpPr>
          <p:cNvPr id="85" name="Flowchart: Connector 84"/>
          <p:cNvSpPr/>
          <p:nvPr/>
        </p:nvSpPr>
        <p:spPr>
          <a:xfrm>
            <a:off x="9001360" y="3592178"/>
            <a:ext cx="1355834" cy="1158045"/>
          </a:xfrm>
          <a:prstGeom prst="flowChartConnector">
            <a:avLst/>
          </a:prstGeom>
          <a:noFill/>
          <a:ln w="57150">
            <a:solidFill>
              <a:schemeClr val="accent1">
                <a:lumMod val="50000"/>
              </a:schemeClr>
            </a:solidFill>
            <a:prstDash val="sysDot"/>
          </a:ln>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dirty="0">
                <a:cs typeface="B Titr" panose="00000700000000000000" pitchFamily="2" charset="-78"/>
              </a:rPr>
              <a:t>ساخت</a:t>
            </a:r>
          </a:p>
        </p:txBody>
      </p:sp>
      <p:sp>
        <p:nvSpPr>
          <p:cNvPr id="39" name="Rounded Rectangle 38"/>
          <p:cNvSpPr/>
          <p:nvPr/>
        </p:nvSpPr>
        <p:spPr>
          <a:xfrm>
            <a:off x="6080201" y="2248974"/>
            <a:ext cx="2049517" cy="900000"/>
          </a:xfrm>
          <a:prstGeom prst="roundRect">
            <a:avLst/>
          </a:prstGeom>
          <a:gradFill flip="none" rotWithShape="1">
            <a:gsLst>
              <a:gs pos="0">
                <a:srgbClr val="92D050"/>
              </a:gs>
              <a:gs pos="44000">
                <a:schemeClr val="accent1">
                  <a:lumMod val="30000"/>
                  <a:lumOff val="70000"/>
                </a:schemeClr>
              </a:gs>
            </a:gsLst>
            <a:lin ang="16200000" scaled="1"/>
            <a:tileRect/>
          </a:gra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accent2">
                    <a:lumMod val="50000"/>
                  </a:schemeClr>
                </a:solidFill>
                <a:cs typeface="B Titr" panose="00000700000000000000" pitchFamily="2" charset="-78"/>
              </a:rPr>
              <a:t>از ثلاثی مجرد</a:t>
            </a:r>
          </a:p>
        </p:txBody>
      </p:sp>
      <p:sp>
        <p:nvSpPr>
          <p:cNvPr id="89" name="Rounded Rectangle 88"/>
          <p:cNvSpPr/>
          <p:nvPr/>
        </p:nvSpPr>
        <p:spPr>
          <a:xfrm>
            <a:off x="6143298" y="5179182"/>
            <a:ext cx="2049517" cy="900000"/>
          </a:xfrm>
          <a:prstGeom prst="roundRect">
            <a:avLst/>
          </a:prstGeom>
          <a:gradFill flip="none" rotWithShape="1">
            <a:gsLst>
              <a:gs pos="0">
                <a:srgbClr val="92D050"/>
              </a:gs>
              <a:gs pos="44000">
                <a:schemeClr val="accent1">
                  <a:lumMod val="30000"/>
                  <a:lumOff val="70000"/>
                </a:schemeClr>
              </a:gs>
            </a:gsLst>
            <a:lin ang="16200000" scaled="1"/>
            <a:tileRect/>
          </a:gra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800" dirty="0">
                <a:solidFill>
                  <a:srgbClr val="FAA93A">
                    <a:lumMod val="50000"/>
                  </a:srgbClr>
                </a:solidFill>
                <a:cs typeface="B Titr" panose="00000700000000000000" pitchFamily="2" charset="-78"/>
              </a:rPr>
              <a:t>از غیر ثلاثی مجرد</a:t>
            </a:r>
          </a:p>
        </p:txBody>
      </p:sp>
      <p:sp>
        <p:nvSpPr>
          <p:cNvPr id="40" name="Pentagon 39"/>
          <p:cNvSpPr/>
          <p:nvPr/>
        </p:nvSpPr>
        <p:spPr>
          <a:xfrm>
            <a:off x="4100120" y="1743918"/>
            <a:ext cx="1800000" cy="900000"/>
          </a:xfrm>
          <a:prstGeom prst="homePlate">
            <a:avLst/>
          </a:prstGeom>
          <a:noFill/>
          <a:ln w="28575">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fa-IR" sz="4000" dirty="0">
                <a:solidFill>
                  <a:schemeClr val="accent6">
                    <a:lumMod val="50000"/>
                  </a:schemeClr>
                </a:solidFill>
                <a:cs typeface="B Badr" panose="00000400000000000000" pitchFamily="2" charset="-78"/>
              </a:rPr>
              <a:t>مَفعِل</a:t>
            </a:r>
          </a:p>
        </p:txBody>
      </p:sp>
      <p:sp>
        <p:nvSpPr>
          <p:cNvPr id="91" name="Pentagon 90"/>
          <p:cNvSpPr/>
          <p:nvPr/>
        </p:nvSpPr>
        <p:spPr>
          <a:xfrm>
            <a:off x="814551" y="5179182"/>
            <a:ext cx="5281449" cy="900000"/>
          </a:xfrm>
          <a:prstGeom prst="homePlate">
            <a:avLst/>
          </a:prstGeom>
          <a:gradFill flip="none" rotWithShape="1">
            <a:gsLst>
              <a:gs pos="0">
                <a:schemeClr val="accent1">
                  <a:lumMod val="5000"/>
                  <a:lumOff val="95000"/>
                </a:schemeClr>
              </a:gs>
              <a:gs pos="10000">
                <a:srgbClr val="FFFF00"/>
              </a:gs>
              <a:gs pos="78000">
                <a:schemeClr val="accent1">
                  <a:lumMod val="30000"/>
                  <a:lumOff val="70000"/>
                </a:schemeClr>
              </a:gs>
            </a:gsLst>
            <a:lin ang="13500000" scaled="1"/>
            <a:tileRect/>
          </a:gradFill>
          <a:ln w="28575">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t"/>
          <a:lstStyle/>
          <a:p>
            <a:pPr algn="r" rtl="1"/>
            <a:r>
              <a:rPr lang="fa-IR" sz="3200" dirty="0">
                <a:solidFill>
                  <a:schemeClr val="accent6">
                    <a:lumMod val="50000"/>
                  </a:schemeClr>
                </a:solidFill>
                <a:cs typeface="B Badr" panose="00000400000000000000" pitchFamily="2" charset="-78"/>
              </a:rPr>
              <a:t>هم وزن اسم مفعول</a:t>
            </a:r>
            <a:r>
              <a:rPr lang="fa-IR" sz="3200" dirty="0">
                <a:solidFill>
                  <a:schemeClr val="bg1"/>
                </a:solidFill>
                <a:cs typeface="B Badr" panose="00000400000000000000" pitchFamily="2" charset="-78"/>
              </a:rPr>
              <a:t>. </a:t>
            </a:r>
            <a:r>
              <a:rPr lang="fa-IR" sz="3200" dirty="0">
                <a:solidFill>
                  <a:srgbClr val="FF0000"/>
                </a:solidFill>
                <a:cs typeface="B Badr" panose="00000400000000000000" pitchFamily="2" charset="-78"/>
              </a:rPr>
              <a:t>مانند</a:t>
            </a:r>
            <a:r>
              <a:rPr lang="fa-IR" sz="3200" dirty="0">
                <a:solidFill>
                  <a:schemeClr val="accent6">
                    <a:lumMod val="50000"/>
                  </a:schemeClr>
                </a:solidFill>
                <a:cs typeface="B Badr" panose="00000400000000000000" pitchFamily="2" charset="-78"/>
              </a:rPr>
              <a:t>: مصلّی</a:t>
            </a:r>
          </a:p>
          <a:p>
            <a:pPr algn="ctr" rtl="1"/>
            <a:r>
              <a:rPr lang="fa-IR" sz="2800" dirty="0">
                <a:solidFill>
                  <a:schemeClr val="accent6">
                    <a:lumMod val="50000"/>
                  </a:schemeClr>
                </a:solidFill>
                <a:cs typeface="B Badr" panose="00000400000000000000" pitchFamily="2" charset="-78"/>
              </a:rPr>
              <a:t>(اسم زمان از باب تفعیل)</a:t>
            </a:r>
            <a:r>
              <a:rPr lang="fa-IR" sz="2400" dirty="0">
                <a:solidFill>
                  <a:schemeClr val="accent6">
                    <a:lumMod val="50000"/>
                  </a:schemeClr>
                </a:solidFill>
                <a:cs typeface="B Badr" panose="00000400000000000000" pitchFamily="2" charset="-78"/>
              </a:rPr>
              <a:t> </a:t>
            </a:r>
            <a:endParaRPr lang="fa-IR" sz="4400" dirty="0">
              <a:solidFill>
                <a:schemeClr val="accent6">
                  <a:lumMod val="50000"/>
                </a:schemeClr>
              </a:solidFill>
              <a:cs typeface="B Badr" panose="00000400000000000000" pitchFamily="2" charset="-78"/>
            </a:endParaRPr>
          </a:p>
        </p:txBody>
      </p:sp>
      <p:sp>
        <p:nvSpPr>
          <p:cNvPr id="34" name="Pentagon 39">
            <a:extLst>
              <a:ext uri="{FF2B5EF4-FFF2-40B4-BE49-F238E27FC236}">
                <a16:creationId xmlns="" xmlns:a16="http://schemas.microsoft.com/office/drawing/2014/main" id="{017CE37D-D75E-4361-A239-D429F8C75503}"/>
              </a:ext>
            </a:extLst>
          </p:cNvPr>
          <p:cNvSpPr/>
          <p:nvPr/>
        </p:nvSpPr>
        <p:spPr>
          <a:xfrm>
            <a:off x="4100120" y="2774967"/>
            <a:ext cx="1800000" cy="900000"/>
          </a:xfrm>
          <a:prstGeom prst="homePlate">
            <a:avLst/>
          </a:prstGeom>
          <a:noFill/>
          <a:ln w="28575">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fa-IR" sz="4000" dirty="0">
                <a:solidFill>
                  <a:schemeClr val="accent6">
                    <a:lumMod val="50000"/>
                  </a:schemeClr>
                </a:solidFill>
                <a:cs typeface="B Badr" panose="00000400000000000000" pitchFamily="2" charset="-78"/>
              </a:rPr>
              <a:t>مَفعَل</a:t>
            </a:r>
            <a:endParaRPr lang="fa-IR" sz="3600" dirty="0">
              <a:solidFill>
                <a:schemeClr val="accent6">
                  <a:lumMod val="50000"/>
                </a:schemeClr>
              </a:solidFill>
              <a:cs typeface="B Badr" panose="00000400000000000000" pitchFamily="2" charset="-78"/>
            </a:endParaRPr>
          </a:p>
        </p:txBody>
      </p:sp>
      <p:sp>
        <p:nvSpPr>
          <p:cNvPr id="35" name="Pentagon 39">
            <a:extLst>
              <a:ext uri="{FF2B5EF4-FFF2-40B4-BE49-F238E27FC236}">
                <a16:creationId xmlns="" xmlns:a16="http://schemas.microsoft.com/office/drawing/2014/main" id="{1633B064-B233-49B5-B61D-61F8766728E7}"/>
              </a:ext>
            </a:extLst>
          </p:cNvPr>
          <p:cNvSpPr/>
          <p:nvPr/>
        </p:nvSpPr>
        <p:spPr>
          <a:xfrm>
            <a:off x="1834806" y="1754234"/>
            <a:ext cx="1800000" cy="900000"/>
          </a:xfrm>
          <a:prstGeom prst="homePlate">
            <a:avLst/>
          </a:prstGeom>
          <a:noFill/>
          <a:ln w="28575">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fa-IR" sz="4000" dirty="0">
                <a:solidFill>
                  <a:schemeClr val="accent6">
                    <a:lumMod val="50000"/>
                  </a:schemeClr>
                </a:solidFill>
                <a:cs typeface="B Badr" panose="00000400000000000000" pitchFamily="2" charset="-78"/>
              </a:rPr>
              <a:t>مَغرِب</a:t>
            </a:r>
          </a:p>
        </p:txBody>
      </p:sp>
      <p:sp>
        <p:nvSpPr>
          <p:cNvPr id="36" name="Pentagon 39">
            <a:extLst>
              <a:ext uri="{FF2B5EF4-FFF2-40B4-BE49-F238E27FC236}">
                <a16:creationId xmlns="" xmlns:a16="http://schemas.microsoft.com/office/drawing/2014/main" id="{6B044499-5632-420A-A8CB-DE9F6C27ADE1}"/>
              </a:ext>
            </a:extLst>
          </p:cNvPr>
          <p:cNvSpPr/>
          <p:nvPr/>
        </p:nvSpPr>
        <p:spPr>
          <a:xfrm>
            <a:off x="1834806" y="2785283"/>
            <a:ext cx="1800000" cy="900000"/>
          </a:xfrm>
          <a:prstGeom prst="homePlate">
            <a:avLst/>
          </a:prstGeom>
          <a:noFill/>
          <a:ln w="28575">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fa-IR" sz="4000" dirty="0">
                <a:solidFill>
                  <a:schemeClr val="accent6">
                    <a:lumMod val="50000"/>
                  </a:schemeClr>
                </a:solidFill>
                <a:cs typeface="B Badr" panose="00000400000000000000" pitchFamily="2" charset="-78"/>
              </a:rPr>
              <a:t>مَقتَل</a:t>
            </a:r>
            <a:endParaRPr lang="fa-IR" sz="3600" dirty="0">
              <a:solidFill>
                <a:schemeClr val="accent6">
                  <a:lumMod val="50000"/>
                </a:schemeClr>
              </a:solidFill>
              <a:cs typeface="B Badr" panose="00000400000000000000" pitchFamily="2" charset="-78"/>
            </a:endParaRPr>
          </a:p>
        </p:txBody>
      </p:sp>
      <p:sp>
        <p:nvSpPr>
          <p:cNvPr id="3" name="Right Brace 2">
            <a:extLst>
              <a:ext uri="{FF2B5EF4-FFF2-40B4-BE49-F238E27FC236}">
                <a16:creationId xmlns="" xmlns:a16="http://schemas.microsoft.com/office/drawing/2014/main" id="{4FA7AF5B-6AAB-46FA-AB23-77C67CA09D68}"/>
              </a:ext>
            </a:extLst>
          </p:cNvPr>
          <p:cNvSpPr/>
          <p:nvPr/>
        </p:nvSpPr>
        <p:spPr>
          <a:xfrm>
            <a:off x="8085105" y="1930486"/>
            <a:ext cx="442411" cy="4453323"/>
          </a:xfrm>
          <a:prstGeom prst="rightBrace">
            <a:avLst>
              <a:gd name="adj1" fmla="val 82875"/>
              <a:gd name="adj2" fmla="val 50000"/>
            </a:avLst>
          </a:prstGeom>
          <a:ln w="57150">
            <a:solidFill>
              <a:schemeClr val="accent2">
                <a:lumMod val="50000"/>
              </a:schemeClr>
            </a:solidFill>
          </a:ln>
        </p:spPr>
        <p:style>
          <a:lnRef idx="1">
            <a:schemeClr val="accent2"/>
          </a:lnRef>
          <a:fillRef idx="0">
            <a:schemeClr val="accent2"/>
          </a:fillRef>
          <a:effectRef idx="0">
            <a:schemeClr val="accent2"/>
          </a:effectRef>
          <a:fontRef idx="minor">
            <a:schemeClr val="tx1"/>
          </a:fontRef>
        </p:style>
        <p:txBody>
          <a:bodyPr rtlCol="1" anchor="ctr"/>
          <a:lstStyle/>
          <a:p>
            <a:pPr algn="ctr"/>
            <a:endParaRPr lang="fa-IR"/>
          </a:p>
        </p:txBody>
      </p:sp>
      <p:sp>
        <p:nvSpPr>
          <p:cNvPr id="13" name="Rectangle: Rounded Corners 12">
            <a:extLst>
              <a:ext uri="{FF2B5EF4-FFF2-40B4-BE49-F238E27FC236}">
                <a16:creationId xmlns="" xmlns:a16="http://schemas.microsoft.com/office/drawing/2014/main" id="{FC379DC0-3016-41F9-B4DA-D39903C929A3}"/>
              </a:ext>
            </a:extLst>
          </p:cNvPr>
          <p:cNvSpPr/>
          <p:nvPr/>
        </p:nvSpPr>
        <p:spPr>
          <a:xfrm>
            <a:off x="9039554" y="5074998"/>
            <a:ext cx="2998754" cy="63380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b="1" dirty="0">
                <a:solidFill>
                  <a:schemeClr val="accent6">
                    <a:lumMod val="50000"/>
                  </a:schemeClr>
                </a:solidFill>
                <a:cs typeface="B Badr" panose="00000400000000000000" pitchFamily="2" charset="-78"/>
              </a:rPr>
              <a:t>از فعل مضارع ساخته می شود</a:t>
            </a:r>
          </a:p>
        </p:txBody>
      </p:sp>
      <p:cxnSp>
        <p:nvCxnSpPr>
          <p:cNvPr id="20" name="Straight Arrow Connector 19">
            <a:extLst>
              <a:ext uri="{FF2B5EF4-FFF2-40B4-BE49-F238E27FC236}">
                <a16:creationId xmlns="" xmlns:a16="http://schemas.microsoft.com/office/drawing/2014/main" id="{F00155FE-EB7F-45F9-92AB-095298E9BBAB}"/>
              </a:ext>
            </a:extLst>
          </p:cNvPr>
          <p:cNvCxnSpPr>
            <a:cxnSpLocks/>
            <a:stCxn id="85" idx="2"/>
          </p:cNvCxnSpPr>
          <p:nvPr/>
        </p:nvCxnSpPr>
        <p:spPr>
          <a:xfrm flipH="1">
            <a:off x="8558949" y="4171201"/>
            <a:ext cx="442411"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Scroll: Vertical 22">
            <a:extLst>
              <a:ext uri="{FF2B5EF4-FFF2-40B4-BE49-F238E27FC236}">
                <a16:creationId xmlns="" xmlns:a16="http://schemas.microsoft.com/office/drawing/2014/main" id="{FDCA29C2-EF88-472A-A885-7FFF1C36C741}"/>
              </a:ext>
            </a:extLst>
          </p:cNvPr>
          <p:cNvSpPr/>
          <p:nvPr/>
        </p:nvSpPr>
        <p:spPr>
          <a:xfrm>
            <a:off x="-33586" y="1848979"/>
            <a:ext cx="2634490" cy="4534830"/>
          </a:xfrm>
          <a:prstGeom prst="verticalScroll">
            <a:avLst/>
          </a:prstGeom>
          <a:gradFill>
            <a:gsLst>
              <a:gs pos="0">
                <a:schemeClr val="accent1">
                  <a:lumMod val="5000"/>
                  <a:lumOff val="95000"/>
                </a:schemeClr>
              </a:gs>
              <a:gs pos="10000">
                <a:schemeClr val="accent3">
                  <a:lumMod val="40000"/>
                  <a:lumOff val="60000"/>
                </a:schemeClr>
              </a:gs>
              <a:gs pos="78000">
                <a:schemeClr val="accent1">
                  <a:lumMod val="30000"/>
                  <a:lumOff val="70000"/>
                </a:schemeClr>
              </a:gs>
            </a:gsLst>
            <a:lin ang="135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800" dirty="0">
                <a:solidFill>
                  <a:schemeClr val="accent5">
                    <a:lumMod val="75000"/>
                  </a:schemeClr>
                </a:solidFill>
                <a:cs typeface="B Badr" panose="00000400000000000000" pitchFamily="2" charset="-78"/>
              </a:rPr>
              <a:t>دقیقاً همانند اسم مکان ساخته می شود.(راه حلّ تشخیص آنها از یکدیگر، وجودِ قرائن</a:t>
            </a:r>
          </a:p>
          <a:p>
            <a:pPr algn="justLow" rtl="1"/>
            <a:r>
              <a:rPr lang="fa-IR" sz="2800" dirty="0">
                <a:solidFill>
                  <a:schemeClr val="accent5">
                    <a:lumMod val="75000"/>
                  </a:schemeClr>
                </a:solidFill>
                <a:cs typeface="B Badr" panose="00000400000000000000" pitchFamily="2" charset="-78"/>
              </a:rPr>
              <a:t>می باشد که باید مورد نظر قرار گیرد.)</a:t>
            </a:r>
          </a:p>
        </p:txBody>
      </p:sp>
      <p:cxnSp>
        <p:nvCxnSpPr>
          <p:cNvPr id="25" name="Straight Arrow Connector 24">
            <a:extLst>
              <a:ext uri="{FF2B5EF4-FFF2-40B4-BE49-F238E27FC236}">
                <a16:creationId xmlns="" xmlns:a16="http://schemas.microsoft.com/office/drawing/2014/main" id="{F5D29849-F708-4520-B347-35742EB3230F}"/>
              </a:ext>
            </a:extLst>
          </p:cNvPr>
          <p:cNvCxnSpPr>
            <a:cxnSpLocks/>
            <a:stCxn id="15" idx="1"/>
          </p:cNvCxnSpPr>
          <p:nvPr/>
        </p:nvCxnSpPr>
        <p:spPr>
          <a:xfrm flipH="1">
            <a:off x="10009400" y="2643918"/>
            <a:ext cx="604526" cy="103104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25200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heel(1)">
                                      <p:cBhvr>
                                        <p:cTn id="17" dur="75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8"/>
                                        </p:tgtEl>
                                        <p:attrNameLst>
                                          <p:attrName>style.visibility</p:attrName>
                                        </p:attrNameLst>
                                      </p:cBhvr>
                                      <p:to>
                                        <p:strVal val="visible"/>
                                      </p:to>
                                    </p:set>
                                    <p:anim calcmode="lin" valueType="num">
                                      <p:cBhvr>
                                        <p:cTn id="22" dur="500" fill="hold"/>
                                        <p:tgtEl>
                                          <p:spTgt spid="138"/>
                                        </p:tgtEl>
                                        <p:attrNameLst>
                                          <p:attrName>ppt_w</p:attrName>
                                        </p:attrNameLst>
                                      </p:cBhvr>
                                      <p:tavLst>
                                        <p:tav tm="0">
                                          <p:val>
                                            <p:fltVal val="0"/>
                                          </p:val>
                                        </p:tav>
                                        <p:tav tm="100000">
                                          <p:val>
                                            <p:strVal val="#ppt_w"/>
                                          </p:val>
                                        </p:tav>
                                      </p:tavLst>
                                    </p:anim>
                                    <p:anim calcmode="lin" valueType="num">
                                      <p:cBhvr>
                                        <p:cTn id="23" dur="500" fill="hold"/>
                                        <p:tgtEl>
                                          <p:spTgt spid="138"/>
                                        </p:tgtEl>
                                        <p:attrNameLst>
                                          <p:attrName>ppt_h</p:attrName>
                                        </p:attrNameLst>
                                      </p:cBhvr>
                                      <p:tavLst>
                                        <p:tav tm="0">
                                          <p:val>
                                            <p:fltVal val="0"/>
                                          </p:val>
                                        </p:tav>
                                        <p:tav tm="100000">
                                          <p:val>
                                            <p:strVal val="#ppt_h"/>
                                          </p:val>
                                        </p:tav>
                                      </p:tavLst>
                                    </p:anim>
                                    <p:animEffect transition="in" filter="fade">
                                      <p:cBhvr>
                                        <p:cTn id="24" dur="500"/>
                                        <p:tgtEl>
                                          <p:spTgt spid="1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right)">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wheel(1)">
                                      <p:cBhvr>
                                        <p:cTn id="34" dur="10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out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right)">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37"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barn(outVertical)">
                                      <p:cBhvr>
                                        <p:cTn id="59" dur="500"/>
                                        <p:tgtEl>
                                          <p:spTgt spid="3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left)">
                                      <p:cBhvr>
                                        <p:cTn id="64" dur="500"/>
                                        <p:tgtEl>
                                          <p:spTgt spid="4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left)">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left)">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37" fill="hold" grpId="0" nodeType="clickEffect">
                                  <p:stCondLst>
                                    <p:cond delay="0"/>
                                  </p:stCondLst>
                                  <p:childTnLst>
                                    <p:set>
                                      <p:cBhvr>
                                        <p:cTn id="83" dur="1" fill="hold">
                                          <p:stCondLst>
                                            <p:cond delay="0"/>
                                          </p:stCondLst>
                                        </p:cTn>
                                        <p:tgtEl>
                                          <p:spTgt spid="89"/>
                                        </p:tgtEl>
                                        <p:attrNameLst>
                                          <p:attrName>style.visibility</p:attrName>
                                        </p:attrNameLst>
                                      </p:cBhvr>
                                      <p:to>
                                        <p:strVal val="visible"/>
                                      </p:to>
                                    </p:set>
                                    <p:animEffect transition="in" filter="barn(outVertical)">
                                      <p:cBhvr>
                                        <p:cTn id="84" dur="500"/>
                                        <p:tgtEl>
                                          <p:spTgt spid="8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91"/>
                                        </p:tgtEl>
                                        <p:attrNameLst>
                                          <p:attrName>style.visibility</p:attrName>
                                        </p:attrNameLst>
                                      </p:cBhvr>
                                      <p:to>
                                        <p:strVal val="visible"/>
                                      </p:to>
                                    </p:set>
                                    <p:animEffect transition="in" filter="wipe(left)">
                                      <p:cBhvr>
                                        <p:cTn id="89" dur="500"/>
                                        <p:tgtEl>
                                          <p:spTgt spid="9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up)">
                                      <p:cBhvr>
                                        <p:cTn id="9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8" grpId="0" animBg="1"/>
      <p:bldP spid="29" grpId="0" animBg="1"/>
      <p:bldP spid="85" grpId="0" animBg="1"/>
      <p:bldP spid="39" grpId="0" animBg="1"/>
      <p:bldP spid="89" grpId="0" animBg="1"/>
      <p:bldP spid="40" grpId="0" animBg="1"/>
      <p:bldP spid="91" grpId="0" animBg="1"/>
      <p:bldP spid="34" grpId="0" animBg="1"/>
      <p:bldP spid="35" grpId="0" animBg="1"/>
      <p:bldP spid="36" grpId="0" animBg="1"/>
      <p:bldP spid="3" grpId="0" animBg="1"/>
      <p:bldP spid="13" grpId="0" animBg="1"/>
      <p:bldP spid="23"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evel 1"/>
          <p:cNvSpPr/>
          <p:nvPr/>
        </p:nvSpPr>
        <p:spPr>
          <a:xfrm>
            <a:off x="10892244" y="11549"/>
            <a:ext cx="1260000" cy="504000"/>
          </a:xfrm>
          <a:prstGeom prst="bevel">
            <a:avLst/>
          </a:prstGeom>
          <a:solidFill>
            <a:schemeClr val="tx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bg1"/>
                </a:solidFill>
                <a:cs typeface="B Titr" panose="00000700000000000000" pitchFamily="2" charset="-78"/>
              </a:rPr>
              <a:t>المبحث الثانی</a:t>
            </a:r>
          </a:p>
        </p:txBody>
      </p:sp>
      <p:sp>
        <p:nvSpPr>
          <p:cNvPr id="4" name="Flowchart: Off-page Connector 3"/>
          <p:cNvSpPr/>
          <p:nvPr/>
        </p:nvSpPr>
        <p:spPr>
          <a:xfrm>
            <a:off x="5340618" y="24800"/>
            <a:ext cx="1474655" cy="320637"/>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600" dirty="0">
                <a:cs typeface="B Titr" panose="00000700000000000000" pitchFamily="2" charset="-78"/>
              </a:rPr>
              <a:t>الجامد والمشتق</a:t>
            </a:r>
          </a:p>
        </p:txBody>
      </p:sp>
      <p:sp>
        <p:nvSpPr>
          <p:cNvPr id="6" name="Rounded Rectangle 5"/>
          <p:cNvSpPr/>
          <p:nvPr/>
        </p:nvSpPr>
        <p:spPr>
          <a:xfrm>
            <a:off x="349889" y="1225374"/>
            <a:ext cx="9180000" cy="1620000"/>
          </a:xfrm>
          <a:prstGeom prst="roundRect">
            <a:avLst/>
          </a:prstGeom>
          <a:noFill/>
          <a:ln w="381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dirty="0">
                <a:solidFill>
                  <a:schemeClr val="accent3">
                    <a:lumMod val="50000"/>
                  </a:schemeClr>
                </a:solidFill>
                <a:cs typeface="B Badr" panose="00000400000000000000" pitchFamily="2" charset="-78"/>
              </a:rPr>
              <a:t> گاهی به آخر اسم زمان هم  «ۀ» می چسبد .مانند : مَیسَرَة (وقت آسانی)</a:t>
            </a:r>
            <a:endParaRPr lang="fa-IR" sz="8800" dirty="0">
              <a:solidFill>
                <a:schemeClr val="accent3">
                  <a:lumMod val="50000"/>
                </a:schemeClr>
              </a:solidFill>
              <a:cs typeface="B Badr" panose="00000400000000000000" pitchFamily="2" charset="-78"/>
            </a:endParaRPr>
          </a:p>
        </p:txBody>
      </p:sp>
      <p:sp>
        <p:nvSpPr>
          <p:cNvPr id="65" name="Rounded Rectangle 64"/>
          <p:cNvSpPr/>
          <p:nvPr/>
        </p:nvSpPr>
        <p:spPr>
          <a:xfrm>
            <a:off x="385889" y="2943154"/>
            <a:ext cx="9144000" cy="1620000"/>
          </a:xfrm>
          <a:prstGeom prst="roundRect">
            <a:avLst/>
          </a:prstGeom>
          <a:noFill/>
          <a:ln w="381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600" dirty="0">
                <a:solidFill>
                  <a:schemeClr val="accent3">
                    <a:lumMod val="50000"/>
                  </a:schemeClr>
                </a:solidFill>
                <a:cs typeface="B Badr" panose="00000400000000000000" pitchFamily="2" charset="-78"/>
              </a:rPr>
              <a:t>ساختن اسم از ثلاثیّ جامد که در مورد اسم مکان گفتیم، در مورد اسم زمان جاری نمی شود و اختصاص به اسمِ مکان دارد</a:t>
            </a:r>
            <a:endParaRPr lang="fa-IR" sz="8800" dirty="0">
              <a:solidFill>
                <a:schemeClr val="accent3">
                  <a:lumMod val="50000"/>
                </a:schemeClr>
              </a:solidFill>
              <a:cs typeface="B Badr" panose="00000400000000000000" pitchFamily="2" charset="-78"/>
            </a:endParaRPr>
          </a:p>
        </p:txBody>
      </p:sp>
      <p:sp>
        <p:nvSpPr>
          <p:cNvPr id="5" name="Callout: Down Arrow 4">
            <a:extLst>
              <a:ext uri="{FF2B5EF4-FFF2-40B4-BE49-F238E27FC236}">
                <a16:creationId xmlns="" xmlns:a16="http://schemas.microsoft.com/office/drawing/2014/main" id="{DC768D24-5DD1-46FD-81F7-2F32504F83F4}"/>
              </a:ext>
            </a:extLst>
          </p:cNvPr>
          <p:cNvSpPr/>
          <p:nvPr/>
        </p:nvSpPr>
        <p:spPr>
          <a:xfrm>
            <a:off x="4032354" y="440598"/>
            <a:ext cx="4182256" cy="900000"/>
          </a:xfrm>
          <a:prstGeom prst="downArrowCallout">
            <a:avLst/>
          </a:prstGeom>
          <a:gradFill>
            <a:gsLst>
              <a:gs pos="0">
                <a:srgbClr val="FFFF00"/>
              </a:gs>
              <a:gs pos="74000">
                <a:schemeClr val="accent1">
                  <a:lumMod val="45000"/>
                  <a:lumOff val="55000"/>
                </a:schemeClr>
              </a:gs>
              <a:gs pos="83000">
                <a:schemeClr val="accent1">
                  <a:lumMod val="40000"/>
                  <a:lumOff val="60000"/>
                </a:schemeClr>
              </a:gs>
              <a:gs pos="100000">
                <a:schemeClr val="accent1">
                  <a:lumMod val="30000"/>
                  <a:lumOff val="70000"/>
                </a:schemeClr>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b="1" dirty="0">
                <a:solidFill>
                  <a:schemeClr val="accent5">
                    <a:lumMod val="75000"/>
                  </a:schemeClr>
                </a:solidFill>
                <a:cs typeface="B Badr" panose="00000400000000000000" pitchFamily="2" charset="-78"/>
              </a:rPr>
              <a:t>نکته</a:t>
            </a:r>
          </a:p>
        </p:txBody>
      </p:sp>
      <p:sp>
        <p:nvSpPr>
          <p:cNvPr id="8" name="Arrow: Left 7">
            <a:extLst>
              <a:ext uri="{FF2B5EF4-FFF2-40B4-BE49-F238E27FC236}">
                <a16:creationId xmlns="" xmlns:a16="http://schemas.microsoft.com/office/drawing/2014/main" id="{D60E4A34-D621-452F-B143-5494791EDA0F}"/>
              </a:ext>
            </a:extLst>
          </p:cNvPr>
          <p:cNvSpPr/>
          <p:nvPr/>
        </p:nvSpPr>
        <p:spPr>
          <a:xfrm>
            <a:off x="9529889" y="1855374"/>
            <a:ext cx="907384" cy="3600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Arrow: Left 22">
            <a:extLst>
              <a:ext uri="{FF2B5EF4-FFF2-40B4-BE49-F238E27FC236}">
                <a16:creationId xmlns="" xmlns:a16="http://schemas.microsoft.com/office/drawing/2014/main" id="{1299EA92-80B5-4F48-ABF5-A0456499F743}"/>
              </a:ext>
            </a:extLst>
          </p:cNvPr>
          <p:cNvSpPr/>
          <p:nvPr/>
        </p:nvSpPr>
        <p:spPr>
          <a:xfrm>
            <a:off x="9529889" y="5357856"/>
            <a:ext cx="907384" cy="3600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 name="Rounded Rectangle 64">
            <a:extLst>
              <a:ext uri="{FF2B5EF4-FFF2-40B4-BE49-F238E27FC236}">
                <a16:creationId xmlns="" xmlns:a16="http://schemas.microsoft.com/office/drawing/2014/main" id="{9713904E-95B8-4D76-95D6-920B9E98AE21}"/>
              </a:ext>
            </a:extLst>
          </p:cNvPr>
          <p:cNvSpPr/>
          <p:nvPr/>
        </p:nvSpPr>
        <p:spPr>
          <a:xfrm>
            <a:off x="385889" y="4727856"/>
            <a:ext cx="9144000" cy="1620000"/>
          </a:xfrm>
          <a:prstGeom prst="roundRect">
            <a:avLst/>
          </a:prstGeom>
          <a:noFill/>
          <a:ln w="381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600" dirty="0">
                <a:solidFill>
                  <a:schemeClr val="accent3">
                    <a:lumMod val="50000"/>
                  </a:schemeClr>
                </a:solidFill>
                <a:cs typeface="B Badr" panose="00000400000000000000" pitchFamily="2" charset="-78"/>
              </a:rPr>
              <a:t>گاهی اسم مکان و زمان بروزن «مِفعال » هم شنیده شده اند. </a:t>
            </a:r>
          </a:p>
          <a:p>
            <a:pPr algn="r" rtl="1"/>
            <a:r>
              <a:rPr lang="fa-IR" sz="3600" dirty="0">
                <a:solidFill>
                  <a:schemeClr val="accent3">
                    <a:lumMod val="50000"/>
                  </a:schemeClr>
                </a:solidFill>
                <a:cs typeface="B Badr" panose="00000400000000000000" pitchFamily="2" charset="-78"/>
              </a:rPr>
              <a:t>مانند: مِیعاد، مِیلاد.</a:t>
            </a:r>
            <a:endParaRPr lang="fa-IR" sz="4800" dirty="0">
              <a:solidFill>
                <a:schemeClr val="accent3">
                  <a:lumMod val="50000"/>
                </a:schemeClr>
              </a:solidFill>
              <a:cs typeface="B Badr" panose="00000400000000000000" pitchFamily="2" charset="-78"/>
            </a:endParaRPr>
          </a:p>
        </p:txBody>
      </p:sp>
      <p:sp>
        <p:nvSpPr>
          <p:cNvPr id="12" name="Arrow: Left 11">
            <a:extLst>
              <a:ext uri="{FF2B5EF4-FFF2-40B4-BE49-F238E27FC236}">
                <a16:creationId xmlns="" xmlns:a16="http://schemas.microsoft.com/office/drawing/2014/main" id="{047C1362-C4EA-4A0D-A8B4-8F22E7585CE8}"/>
              </a:ext>
            </a:extLst>
          </p:cNvPr>
          <p:cNvSpPr/>
          <p:nvPr/>
        </p:nvSpPr>
        <p:spPr>
          <a:xfrm>
            <a:off x="9529889" y="3573154"/>
            <a:ext cx="907384" cy="3600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Flowchart: Connector 6">
            <a:extLst>
              <a:ext uri="{FF2B5EF4-FFF2-40B4-BE49-F238E27FC236}">
                <a16:creationId xmlns="" xmlns:a16="http://schemas.microsoft.com/office/drawing/2014/main" id="{7AD90CC1-0545-473E-9471-FA7CB54008D3}"/>
              </a:ext>
            </a:extLst>
          </p:cNvPr>
          <p:cNvSpPr/>
          <p:nvPr/>
        </p:nvSpPr>
        <p:spPr>
          <a:xfrm>
            <a:off x="10598046" y="1319134"/>
            <a:ext cx="1260000" cy="1394085"/>
          </a:xfrm>
          <a:prstGeom prst="flowChartConnector">
            <a:avLst/>
          </a:prstGeom>
          <a:gradFill flip="none" rotWithShape="1">
            <a:gsLst>
              <a:gs pos="0">
                <a:srgbClr val="FFFF00"/>
              </a:gs>
              <a:gs pos="74000">
                <a:schemeClr val="accent1">
                  <a:lumMod val="45000"/>
                  <a:lumOff val="55000"/>
                </a:schemeClr>
              </a:gs>
              <a:gs pos="83000">
                <a:schemeClr val="accent1">
                  <a:lumMod val="40000"/>
                  <a:lumOff val="60000"/>
                </a:schemeClr>
              </a:gs>
              <a:gs pos="100000">
                <a:schemeClr val="accent1">
                  <a:lumMod val="30000"/>
                  <a:lumOff val="70000"/>
                </a:schemeClr>
              </a:gs>
            </a:gsLst>
            <a:lin ang="108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u="sng" dirty="0">
                <a:solidFill>
                  <a:srgbClr val="C00000"/>
                </a:solidFill>
                <a:cs typeface="B Titr" panose="00000700000000000000" pitchFamily="2" charset="-78"/>
              </a:rPr>
              <a:t>نکته 1</a:t>
            </a:r>
          </a:p>
        </p:txBody>
      </p:sp>
      <p:sp>
        <p:nvSpPr>
          <p:cNvPr id="14" name="Flowchart: Connector 13">
            <a:extLst>
              <a:ext uri="{FF2B5EF4-FFF2-40B4-BE49-F238E27FC236}">
                <a16:creationId xmlns="" xmlns:a16="http://schemas.microsoft.com/office/drawing/2014/main" id="{C37A6A62-75EB-4D61-9CBE-DE7960431AFF}"/>
              </a:ext>
            </a:extLst>
          </p:cNvPr>
          <p:cNvSpPr/>
          <p:nvPr/>
        </p:nvSpPr>
        <p:spPr>
          <a:xfrm>
            <a:off x="10598046" y="4838049"/>
            <a:ext cx="1260000" cy="1394085"/>
          </a:xfrm>
          <a:prstGeom prst="flowChartConnector">
            <a:avLst/>
          </a:prstGeom>
          <a:gradFill flip="none" rotWithShape="1">
            <a:gsLst>
              <a:gs pos="0">
                <a:srgbClr val="FFFF00"/>
              </a:gs>
              <a:gs pos="74000">
                <a:schemeClr val="accent1">
                  <a:lumMod val="45000"/>
                  <a:lumOff val="55000"/>
                </a:schemeClr>
              </a:gs>
              <a:gs pos="83000">
                <a:schemeClr val="accent1">
                  <a:lumMod val="40000"/>
                  <a:lumOff val="60000"/>
                </a:schemeClr>
              </a:gs>
              <a:gs pos="100000">
                <a:schemeClr val="accent1">
                  <a:lumMod val="30000"/>
                  <a:lumOff val="70000"/>
                </a:schemeClr>
              </a:gs>
            </a:gsLst>
            <a:lin ang="108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u="sng" dirty="0">
                <a:solidFill>
                  <a:srgbClr val="C00000"/>
                </a:solidFill>
                <a:cs typeface="B Titr" panose="00000700000000000000" pitchFamily="2" charset="-78"/>
              </a:rPr>
              <a:t>نکته 3</a:t>
            </a:r>
          </a:p>
        </p:txBody>
      </p:sp>
      <p:sp>
        <p:nvSpPr>
          <p:cNvPr id="15" name="Flowchart: Connector 14">
            <a:extLst>
              <a:ext uri="{FF2B5EF4-FFF2-40B4-BE49-F238E27FC236}">
                <a16:creationId xmlns="" xmlns:a16="http://schemas.microsoft.com/office/drawing/2014/main" id="{02E36C11-FF75-4D48-8A6E-72CBEA77C549}"/>
              </a:ext>
            </a:extLst>
          </p:cNvPr>
          <p:cNvSpPr/>
          <p:nvPr/>
        </p:nvSpPr>
        <p:spPr>
          <a:xfrm>
            <a:off x="10598046" y="3056111"/>
            <a:ext cx="1260000" cy="1394085"/>
          </a:xfrm>
          <a:prstGeom prst="flowChartConnector">
            <a:avLst/>
          </a:prstGeom>
          <a:gradFill flip="none" rotWithShape="1">
            <a:gsLst>
              <a:gs pos="0">
                <a:srgbClr val="FFFF00"/>
              </a:gs>
              <a:gs pos="74000">
                <a:schemeClr val="accent1">
                  <a:lumMod val="45000"/>
                  <a:lumOff val="55000"/>
                </a:schemeClr>
              </a:gs>
              <a:gs pos="83000">
                <a:schemeClr val="accent1">
                  <a:lumMod val="40000"/>
                  <a:lumOff val="60000"/>
                </a:schemeClr>
              </a:gs>
              <a:gs pos="100000">
                <a:schemeClr val="accent1">
                  <a:lumMod val="30000"/>
                  <a:lumOff val="70000"/>
                </a:schemeClr>
              </a:gs>
            </a:gsLst>
            <a:lin ang="108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u="sng" dirty="0">
                <a:solidFill>
                  <a:srgbClr val="C00000"/>
                </a:solidFill>
                <a:cs typeface="B Titr" panose="00000700000000000000" pitchFamily="2" charset="-78"/>
              </a:rPr>
              <a:t>نکته 2</a:t>
            </a:r>
          </a:p>
        </p:txBody>
      </p:sp>
      <p:sp>
        <p:nvSpPr>
          <p:cNvPr id="16"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61934872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heel(1)">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righ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heel(1)">
                                      <p:cBhvr>
                                        <p:cTn id="39" dur="500"/>
                                        <p:tgtEl>
                                          <p:spTgt spid="65"/>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heel(1)">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heel(1)">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5" grpId="0" animBg="1"/>
      <p:bldP spid="5" grpId="0" animBg="1"/>
      <p:bldP spid="8" grpId="0" animBg="1"/>
      <p:bldP spid="23" grpId="0" animBg="1"/>
      <p:bldP spid="24" grpId="0" animBg="1"/>
      <p:bldP spid="12" grpId="0" animBg="1"/>
      <p:bldP spid="7" grpId="0" animBg="1"/>
      <p:bldP spid="14"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lowchart: Alternate Process 14">
            <a:extLst>
              <a:ext uri="{FF2B5EF4-FFF2-40B4-BE49-F238E27FC236}">
                <a16:creationId xmlns="" xmlns:a16="http://schemas.microsoft.com/office/drawing/2014/main" id="{6E5FD900-613C-4593-BCBE-3D0DC485E7D0}"/>
              </a:ext>
            </a:extLst>
          </p:cNvPr>
          <p:cNvSpPr/>
          <p:nvPr/>
        </p:nvSpPr>
        <p:spPr>
          <a:xfrm>
            <a:off x="10598308" y="1348151"/>
            <a:ext cx="1440000" cy="900000"/>
          </a:xfrm>
          <a:prstGeom prst="flowChartAlternateProcess">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r" rtl="1"/>
            <a:r>
              <a:rPr lang="fa-IR" sz="3200" b="1" dirty="0">
                <a:solidFill>
                  <a:srgbClr val="002060"/>
                </a:solidFill>
                <a:cs typeface="B Badr" panose="00000400000000000000" pitchFamily="2" charset="-78"/>
              </a:rPr>
              <a:t>اسم  الآلۀ</a:t>
            </a:r>
          </a:p>
        </p:txBody>
      </p:sp>
      <p:sp>
        <p:nvSpPr>
          <p:cNvPr id="2" name="Bevel 1"/>
          <p:cNvSpPr/>
          <p:nvPr/>
        </p:nvSpPr>
        <p:spPr>
          <a:xfrm>
            <a:off x="10892244" y="11549"/>
            <a:ext cx="1260000" cy="504000"/>
          </a:xfrm>
          <a:prstGeom prst="bevel">
            <a:avLst/>
          </a:prstGeom>
          <a:solidFill>
            <a:schemeClr val="tx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bg1"/>
                </a:solidFill>
                <a:cs typeface="B Titr" panose="00000700000000000000" pitchFamily="2" charset="-78"/>
              </a:rPr>
              <a:t>المبحث الثانی</a:t>
            </a:r>
          </a:p>
        </p:txBody>
      </p:sp>
      <p:sp>
        <p:nvSpPr>
          <p:cNvPr id="4" name="Flowchart: Off-page Connector 3"/>
          <p:cNvSpPr/>
          <p:nvPr/>
        </p:nvSpPr>
        <p:spPr>
          <a:xfrm>
            <a:off x="5340618" y="24800"/>
            <a:ext cx="1474655" cy="320637"/>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600" dirty="0">
                <a:cs typeface="B Titr" panose="00000700000000000000" pitchFamily="2" charset="-78"/>
              </a:rPr>
              <a:t>الجامد والمشتق</a:t>
            </a:r>
          </a:p>
        </p:txBody>
      </p:sp>
      <p:cxnSp>
        <p:nvCxnSpPr>
          <p:cNvPr id="17" name="Straight Arrow Connector 16">
            <a:extLst>
              <a:ext uri="{FF2B5EF4-FFF2-40B4-BE49-F238E27FC236}">
                <a16:creationId xmlns="" xmlns:a16="http://schemas.microsoft.com/office/drawing/2014/main" id="{F5D29849-F708-4520-B347-35742EB3230F}"/>
              </a:ext>
            </a:extLst>
          </p:cNvPr>
          <p:cNvCxnSpPr>
            <a:cxnSpLocks/>
            <a:stCxn id="15" idx="1"/>
          </p:cNvCxnSpPr>
          <p:nvPr/>
        </p:nvCxnSpPr>
        <p:spPr>
          <a:xfrm flipH="1" flipV="1">
            <a:off x="10101392" y="1365271"/>
            <a:ext cx="496916" cy="43288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1674B8D5-97FC-4B7F-9788-D0ED442CF358}"/>
              </a:ext>
            </a:extLst>
          </p:cNvPr>
          <p:cNvCxnSpPr>
            <a:cxnSpLocks/>
            <a:stCxn id="15" idx="1"/>
            <a:endCxn id="85" idx="0"/>
          </p:cNvCxnSpPr>
          <p:nvPr/>
        </p:nvCxnSpPr>
        <p:spPr>
          <a:xfrm flipH="1">
            <a:off x="10156783" y="1798151"/>
            <a:ext cx="441525" cy="177192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3339877" y="384251"/>
            <a:ext cx="5398817" cy="1158045"/>
          </a:xfrm>
          <a:prstGeom prst="roundRect">
            <a:avLst/>
          </a:prstGeom>
          <a:solidFill>
            <a:schemeClr val="accent2">
              <a:lumMod val="40000"/>
              <a:lumOff val="60000"/>
            </a:schemeClr>
          </a:solidFill>
          <a:ln w="38100"/>
        </p:spPr>
        <p:style>
          <a:lnRef idx="2">
            <a:schemeClr val="accent4"/>
          </a:lnRef>
          <a:fillRef idx="1">
            <a:schemeClr val="lt1"/>
          </a:fillRef>
          <a:effectRef idx="0">
            <a:schemeClr val="accent4"/>
          </a:effectRef>
          <a:fontRef idx="minor">
            <a:schemeClr val="dk1"/>
          </a:fontRef>
        </p:style>
        <p:txBody>
          <a:bodyPr rtlCol="1" anchor="ctr"/>
          <a:lstStyle/>
          <a:p>
            <a:pPr lvl="0" algn="r" rtl="1"/>
            <a:r>
              <a:rPr lang="fa-IR" sz="2400" dirty="0">
                <a:cs typeface="B Badr" panose="00000400000000000000" pitchFamily="2" charset="-78"/>
              </a:rPr>
              <a:t>ا سم مشتقّي است که دلالت بر ابزار انجام کار دارد. </a:t>
            </a:r>
          </a:p>
          <a:p>
            <a:pPr algn="r" rtl="1"/>
            <a:r>
              <a:rPr lang="fa-IR" sz="2400" dirty="0">
                <a:cs typeface="B Badr" panose="00000400000000000000" pitchFamily="2" charset="-78"/>
              </a:rPr>
              <a:t>مانند: </a:t>
            </a:r>
            <a:r>
              <a:rPr lang="fa-IR" sz="2400" dirty="0" smtClean="0">
                <a:cs typeface="B Badr" panose="00000400000000000000" pitchFamily="2" charset="-78"/>
              </a:rPr>
              <a:t>م</a:t>
            </a:r>
            <a:r>
              <a:rPr lang="fa-IR" sz="2400" dirty="0" smtClean="0">
                <a:solidFill>
                  <a:schemeClr val="accent3">
                    <a:lumMod val="50000"/>
                  </a:schemeClr>
                </a:solidFill>
                <a:cs typeface="B Badr" panose="00000400000000000000" pitchFamily="2" charset="-78"/>
              </a:rPr>
              <a:t>ِفتاح</a:t>
            </a:r>
            <a:r>
              <a:rPr lang="fa-IR" sz="2400" dirty="0" smtClean="0">
                <a:cs typeface="B Badr" panose="00000400000000000000" pitchFamily="2" charset="-78"/>
              </a:rPr>
              <a:t> (وسیله باز کردن قفل= کلید)</a:t>
            </a:r>
            <a:endParaRPr lang="fa-IR" sz="2400" dirty="0">
              <a:solidFill>
                <a:prstClr val="black"/>
              </a:solidFill>
              <a:cs typeface="B Badr" panose="00000400000000000000" pitchFamily="2" charset="-78"/>
            </a:endParaRPr>
          </a:p>
        </p:txBody>
      </p:sp>
      <p:sp>
        <p:nvSpPr>
          <p:cNvPr id="29" name="Flowchart: Connector 28"/>
          <p:cNvSpPr/>
          <p:nvPr/>
        </p:nvSpPr>
        <p:spPr>
          <a:xfrm>
            <a:off x="8852123" y="384250"/>
            <a:ext cx="1355834" cy="1158045"/>
          </a:xfrm>
          <a:prstGeom prst="flowChartConnector">
            <a:avLst/>
          </a:prstGeom>
          <a:gradFill flip="none" rotWithShape="1">
            <a:gsLst>
              <a:gs pos="0">
                <a:schemeClr val="accent1">
                  <a:lumMod val="5000"/>
                  <a:lumOff val="95000"/>
                </a:schemeClr>
              </a:gs>
              <a:gs pos="68000">
                <a:srgbClr val="FFC000"/>
              </a:gs>
              <a:gs pos="100000">
                <a:schemeClr val="accent1">
                  <a:lumMod val="30000"/>
                  <a:lumOff val="70000"/>
                </a:schemeClr>
              </a:gs>
            </a:gsLst>
            <a:lin ang="0" scaled="1"/>
            <a:tileRect/>
          </a:gradFill>
          <a:ln w="57150">
            <a:no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dirty="0">
                <a:cs typeface="B Titr" panose="00000700000000000000" pitchFamily="2" charset="-78"/>
              </a:rPr>
              <a:t>تعریف</a:t>
            </a:r>
          </a:p>
        </p:txBody>
      </p:sp>
      <p:sp>
        <p:nvSpPr>
          <p:cNvPr id="85" name="Flowchart: Connector 84"/>
          <p:cNvSpPr/>
          <p:nvPr/>
        </p:nvSpPr>
        <p:spPr>
          <a:xfrm>
            <a:off x="9478866" y="3570079"/>
            <a:ext cx="1355834" cy="1158045"/>
          </a:xfrm>
          <a:prstGeom prst="flowChartConnector">
            <a:avLst/>
          </a:prstGeom>
          <a:gradFill flip="none" rotWithShape="1">
            <a:gsLst>
              <a:gs pos="0">
                <a:schemeClr val="accent1">
                  <a:lumMod val="5000"/>
                  <a:lumOff val="95000"/>
                </a:schemeClr>
              </a:gs>
              <a:gs pos="68000">
                <a:srgbClr val="FFC000"/>
              </a:gs>
              <a:gs pos="100000">
                <a:schemeClr val="accent1">
                  <a:lumMod val="30000"/>
                  <a:lumOff val="70000"/>
                </a:schemeClr>
              </a:gs>
            </a:gsLst>
            <a:lin ang="0" scaled="1"/>
            <a:tileRect/>
          </a:gradFill>
          <a:ln w="57150">
            <a:no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dirty="0">
                <a:cs typeface="B Titr" panose="00000700000000000000" pitchFamily="2" charset="-78"/>
              </a:rPr>
              <a:t>ساخت</a:t>
            </a:r>
          </a:p>
        </p:txBody>
      </p:sp>
      <p:sp>
        <p:nvSpPr>
          <p:cNvPr id="39" name="Rounded Rectangle 38"/>
          <p:cNvSpPr/>
          <p:nvPr/>
        </p:nvSpPr>
        <p:spPr>
          <a:xfrm>
            <a:off x="6077945" y="2744788"/>
            <a:ext cx="2049517" cy="900000"/>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accent2">
                    <a:lumMod val="50000"/>
                  </a:schemeClr>
                </a:solidFill>
                <a:cs typeface="B Titr" panose="00000700000000000000" pitchFamily="2" charset="-78"/>
              </a:rPr>
              <a:t>از ثلاثی مجرد</a:t>
            </a:r>
          </a:p>
        </p:txBody>
      </p:sp>
      <p:sp>
        <p:nvSpPr>
          <p:cNvPr id="89" name="Rounded Rectangle 88"/>
          <p:cNvSpPr/>
          <p:nvPr/>
        </p:nvSpPr>
        <p:spPr>
          <a:xfrm>
            <a:off x="6103082" y="5790828"/>
            <a:ext cx="2049517" cy="900000"/>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800" dirty="0">
                <a:solidFill>
                  <a:srgbClr val="FAA93A">
                    <a:lumMod val="50000"/>
                  </a:srgbClr>
                </a:solidFill>
                <a:cs typeface="B Titr" panose="00000700000000000000" pitchFamily="2" charset="-78"/>
              </a:rPr>
              <a:t>از غیر ثلاثی مجرد</a:t>
            </a:r>
          </a:p>
        </p:txBody>
      </p:sp>
      <p:sp>
        <p:nvSpPr>
          <p:cNvPr id="40" name="Pentagon 39"/>
          <p:cNvSpPr/>
          <p:nvPr/>
        </p:nvSpPr>
        <p:spPr>
          <a:xfrm>
            <a:off x="4100120" y="1743918"/>
            <a:ext cx="1800000" cy="468000"/>
          </a:xfrm>
          <a:prstGeom prst="homePlate">
            <a:avLst/>
          </a:prstGeom>
          <a:gradFill>
            <a:gsLst>
              <a:gs pos="0">
                <a:schemeClr val="accent1">
                  <a:lumMod val="5000"/>
                  <a:lumOff val="95000"/>
                </a:schemeClr>
              </a:gs>
              <a:gs pos="68000">
                <a:srgbClr val="FFC000"/>
              </a:gs>
              <a:gs pos="100000">
                <a:schemeClr val="accent1">
                  <a:lumMod val="30000"/>
                  <a:lumOff val="70000"/>
                </a:schemeClr>
              </a:gs>
            </a:gsLst>
            <a:lin ang="5400000" scaled="1"/>
          </a:gradFill>
          <a:ln w="28575">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fa-IR" sz="3200" dirty="0">
                <a:solidFill>
                  <a:schemeClr val="accent3">
                    <a:lumMod val="50000"/>
                  </a:schemeClr>
                </a:solidFill>
                <a:cs typeface="B Badr" panose="00000400000000000000" pitchFamily="2" charset="-78"/>
              </a:rPr>
              <a:t>مِفعال</a:t>
            </a:r>
            <a:endParaRPr lang="fa-IR" sz="4000" dirty="0">
              <a:solidFill>
                <a:schemeClr val="accent3">
                  <a:lumMod val="50000"/>
                </a:schemeClr>
              </a:solidFill>
              <a:cs typeface="B Badr" panose="00000400000000000000" pitchFamily="2" charset="-78"/>
            </a:endParaRPr>
          </a:p>
        </p:txBody>
      </p:sp>
      <p:sp>
        <p:nvSpPr>
          <p:cNvPr id="91" name="Pentagon 90"/>
          <p:cNvSpPr/>
          <p:nvPr/>
        </p:nvSpPr>
        <p:spPr>
          <a:xfrm>
            <a:off x="774335" y="5790828"/>
            <a:ext cx="5281449" cy="900000"/>
          </a:xfrm>
          <a:prstGeom prst="homePlate">
            <a:avLst/>
          </a:prstGeom>
          <a:gradFill>
            <a:gsLst>
              <a:gs pos="0">
                <a:schemeClr val="accent1">
                  <a:lumMod val="5000"/>
                  <a:lumOff val="95000"/>
                </a:schemeClr>
              </a:gs>
              <a:gs pos="68000">
                <a:schemeClr val="accent4">
                  <a:lumMod val="40000"/>
                  <a:lumOff val="60000"/>
                </a:schemeClr>
              </a:gs>
              <a:gs pos="100000">
                <a:schemeClr val="accent1">
                  <a:lumMod val="30000"/>
                  <a:lumOff val="70000"/>
                </a:schemeClr>
              </a:gs>
            </a:gsLst>
            <a:lin ang="5400000" scaled="1"/>
          </a:gradFill>
          <a:ln w="28575">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t"/>
          <a:lstStyle/>
          <a:p>
            <a:pPr algn="r" rtl="1"/>
            <a:r>
              <a:rPr lang="fa-IR" sz="2800" b="1" dirty="0">
                <a:solidFill>
                  <a:schemeClr val="accent3">
                    <a:lumMod val="50000"/>
                  </a:schemeClr>
                </a:solidFill>
                <a:cs typeface="B Badr" panose="00000400000000000000" pitchFamily="2" charset="-78"/>
              </a:rPr>
              <a:t>به ندرت از آن ساخته می شود.</a:t>
            </a:r>
          </a:p>
          <a:p>
            <a:pPr algn="r" rtl="1"/>
            <a:r>
              <a:rPr lang="fa-IR" sz="2800" b="1" dirty="0">
                <a:solidFill>
                  <a:schemeClr val="accent3">
                    <a:lumMod val="50000"/>
                  </a:schemeClr>
                </a:solidFill>
                <a:cs typeface="B Badr" panose="00000400000000000000" pitchFamily="2" charset="-78"/>
              </a:rPr>
              <a:t> مانند: یُغَربِلُ  - غِربَال</a:t>
            </a:r>
          </a:p>
        </p:txBody>
      </p:sp>
      <p:sp>
        <p:nvSpPr>
          <p:cNvPr id="34" name="Pentagon 39">
            <a:extLst>
              <a:ext uri="{FF2B5EF4-FFF2-40B4-BE49-F238E27FC236}">
                <a16:creationId xmlns="" xmlns:a16="http://schemas.microsoft.com/office/drawing/2014/main" id="{017CE37D-D75E-4361-A239-D429F8C75503}"/>
              </a:ext>
            </a:extLst>
          </p:cNvPr>
          <p:cNvSpPr/>
          <p:nvPr/>
        </p:nvSpPr>
        <p:spPr>
          <a:xfrm>
            <a:off x="4100120" y="2276788"/>
            <a:ext cx="1800000" cy="468000"/>
          </a:xfrm>
          <a:prstGeom prst="homePlate">
            <a:avLst/>
          </a:prstGeom>
          <a:gradFill>
            <a:gsLst>
              <a:gs pos="0">
                <a:schemeClr val="accent1">
                  <a:lumMod val="5000"/>
                  <a:lumOff val="95000"/>
                </a:schemeClr>
              </a:gs>
              <a:gs pos="68000">
                <a:srgbClr val="FFC000"/>
              </a:gs>
              <a:gs pos="100000">
                <a:schemeClr val="accent1">
                  <a:lumMod val="30000"/>
                  <a:lumOff val="70000"/>
                </a:schemeClr>
              </a:gs>
            </a:gsLst>
            <a:lin ang="5400000" scaled="1"/>
          </a:gradFill>
          <a:ln w="28575">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fa-IR" sz="3200" dirty="0">
                <a:solidFill>
                  <a:schemeClr val="accent3">
                    <a:lumMod val="50000"/>
                  </a:schemeClr>
                </a:solidFill>
                <a:cs typeface="B Badr" panose="00000400000000000000" pitchFamily="2" charset="-78"/>
              </a:rPr>
              <a:t>مِفعَل</a:t>
            </a:r>
            <a:endParaRPr lang="fa-IR" sz="3600" dirty="0">
              <a:solidFill>
                <a:schemeClr val="accent3">
                  <a:lumMod val="50000"/>
                </a:schemeClr>
              </a:solidFill>
              <a:cs typeface="B Badr" panose="00000400000000000000" pitchFamily="2" charset="-78"/>
            </a:endParaRPr>
          </a:p>
        </p:txBody>
      </p:sp>
      <p:sp>
        <p:nvSpPr>
          <p:cNvPr id="35" name="Pentagon 39">
            <a:extLst>
              <a:ext uri="{FF2B5EF4-FFF2-40B4-BE49-F238E27FC236}">
                <a16:creationId xmlns="" xmlns:a16="http://schemas.microsoft.com/office/drawing/2014/main" id="{1633B064-B233-49B5-B61D-61F8766728E7}"/>
              </a:ext>
            </a:extLst>
          </p:cNvPr>
          <p:cNvSpPr/>
          <p:nvPr/>
        </p:nvSpPr>
        <p:spPr>
          <a:xfrm>
            <a:off x="1834806" y="1754234"/>
            <a:ext cx="1800000" cy="468000"/>
          </a:xfrm>
          <a:prstGeom prst="homePlate">
            <a:avLst/>
          </a:prstGeom>
          <a:gradFill>
            <a:gsLst>
              <a:gs pos="0">
                <a:schemeClr val="accent1">
                  <a:lumMod val="5000"/>
                  <a:lumOff val="95000"/>
                </a:schemeClr>
              </a:gs>
              <a:gs pos="68000">
                <a:srgbClr val="FFC000"/>
              </a:gs>
              <a:gs pos="100000">
                <a:schemeClr val="accent1">
                  <a:lumMod val="30000"/>
                  <a:lumOff val="70000"/>
                </a:schemeClr>
              </a:gs>
            </a:gsLst>
            <a:lin ang="5400000" scaled="1"/>
          </a:gradFill>
          <a:ln w="28575">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fa-IR" sz="3200" dirty="0">
                <a:solidFill>
                  <a:schemeClr val="accent3">
                    <a:lumMod val="50000"/>
                  </a:schemeClr>
                </a:solidFill>
                <a:cs typeface="B Badr" panose="00000400000000000000" pitchFamily="2" charset="-78"/>
              </a:rPr>
              <a:t>مِفتاح</a:t>
            </a:r>
            <a:endParaRPr lang="fa-IR" sz="4000" dirty="0">
              <a:solidFill>
                <a:schemeClr val="accent3">
                  <a:lumMod val="50000"/>
                </a:schemeClr>
              </a:solidFill>
              <a:cs typeface="B Badr" panose="00000400000000000000" pitchFamily="2" charset="-78"/>
            </a:endParaRPr>
          </a:p>
        </p:txBody>
      </p:sp>
      <p:sp>
        <p:nvSpPr>
          <p:cNvPr id="36" name="Pentagon 39">
            <a:extLst>
              <a:ext uri="{FF2B5EF4-FFF2-40B4-BE49-F238E27FC236}">
                <a16:creationId xmlns="" xmlns:a16="http://schemas.microsoft.com/office/drawing/2014/main" id="{6B044499-5632-420A-A8CB-DE9F6C27ADE1}"/>
              </a:ext>
            </a:extLst>
          </p:cNvPr>
          <p:cNvSpPr/>
          <p:nvPr/>
        </p:nvSpPr>
        <p:spPr>
          <a:xfrm>
            <a:off x="1834806" y="2281326"/>
            <a:ext cx="1800000" cy="468000"/>
          </a:xfrm>
          <a:prstGeom prst="homePlate">
            <a:avLst/>
          </a:prstGeom>
          <a:gradFill>
            <a:gsLst>
              <a:gs pos="0">
                <a:schemeClr val="accent1">
                  <a:lumMod val="5000"/>
                  <a:lumOff val="95000"/>
                </a:schemeClr>
              </a:gs>
              <a:gs pos="68000">
                <a:srgbClr val="FFC000"/>
              </a:gs>
              <a:gs pos="100000">
                <a:schemeClr val="accent1">
                  <a:lumMod val="30000"/>
                  <a:lumOff val="70000"/>
                </a:schemeClr>
              </a:gs>
            </a:gsLst>
            <a:lin ang="5400000" scaled="1"/>
          </a:gradFill>
          <a:ln w="28575">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fa-IR" sz="3200" dirty="0">
                <a:solidFill>
                  <a:schemeClr val="accent3">
                    <a:lumMod val="50000"/>
                  </a:schemeClr>
                </a:solidFill>
                <a:cs typeface="B Badr" panose="00000400000000000000" pitchFamily="2" charset="-78"/>
              </a:rPr>
              <a:t>مِحلَب</a:t>
            </a:r>
            <a:endParaRPr lang="fa-IR" sz="2800" dirty="0">
              <a:solidFill>
                <a:schemeClr val="accent3">
                  <a:lumMod val="50000"/>
                </a:schemeClr>
              </a:solidFill>
              <a:cs typeface="B Badr" panose="00000400000000000000" pitchFamily="2" charset="-78"/>
            </a:endParaRPr>
          </a:p>
        </p:txBody>
      </p:sp>
      <p:sp>
        <p:nvSpPr>
          <p:cNvPr id="3" name="Right Brace 2">
            <a:extLst>
              <a:ext uri="{FF2B5EF4-FFF2-40B4-BE49-F238E27FC236}">
                <a16:creationId xmlns="" xmlns:a16="http://schemas.microsoft.com/office/drawing/2014/main" id="{4FA7AF5B-6AAB-46FA-AB23-77C67CA09D68}"/>
              </a:ext>
            </a:extLst>
          </p:cNvPr>
          <p:cNvSpPr/>
          <p:nvPr/>
        </p:nvSpPr>
        <p:spPr>
          <a:xfrm>
            <a:off x="8249995" y="1698948"/>
            <a:ext cx="442411" cy="4946902"/>
          </a:xfrm>
          <a:prstGeom prst="rightBrace">
            <a:avLst>
              <a:gd name="adj1" fmla="val 82875"/>
              <a:gd name="adj2" fmla="val 50000"/>
            </a:avLst>
          </a:prstGeom>
          <a:ln w="38100"/>
        </p:spPr>
        <p:style>
          <a:lnRef idx="2">
            <a:schemeClr val="accent4"/>
          </a:lnRef>
          <a:fillRef idx="0">
            <a:schemeClr val="accent4"/>
          </a:fillRef>
          <a:effectRef idx="1">
            <a:schemeClr val="accent4"/>
          </a:effectRef>
          <a:fontRef idx="minor">
            <a:schemeClr val="tx1"/>
          </a:fontRef>
        </p:style>
        <p:txBody>
          <a:bodyPr rtlCol="1" anchor="ctr"/>
          <a:lstStyle/>
          <a:p>
            <a:pPr algn="ctr"/>
            <a:endParaRPr lang="fa-IR"/>
          </a:p>
        </p:txBody>
      </p:sp>
      <p:cxnSp>
        <p:nvCxnSpPr>
          <p:cNvPr id="20" name="Straight Arrow Connector 19">
            <a:extLst>
              <a:ext uri="{FF2B5EF4-FFF2-40B4-BE49-F238E27FC236}">
                <a16:creationId xmlns="" xmlns:a16="http://schemas.microsoft.com/office/drawing/2014/main" id="{F00155FE-EB7F-45F9-92AB-095298E9BBAB}"/>
              </a:ext>
            </a:extLst>
          </p:cNvPr>
          <p:cNvCxnSpPr>
            <a:cxnSpLocks/>
            <a:stCxn id="85" idx="2"/>
          </p:cNvCxnSpPr>
          <p:nvPr/>
        </p:nvCxnSpPr>
        <p:spPr>
          <a:xfrm flipH="1">
            <a:off x="8738694" y="4149102"/>
            <a:ext cx="74017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5" name="Pentagon 39">
            <a:extLst>
              <a:ext uri="{FF2B5EF4-FFF2-40B4-BE49-F238E27FC236}">
                <a16:creationId xmlns="" xmlns:a16="http://schemas.microsoft.com/office/drawing/2014/main" id="{1A099EE0-D62A-4CE2-88BC-D99E49BBE691}"/>
              </a:ext>
            </a:extLst>
          </p:cNvPr>
          <p:cNvSpPr/>
          <p:nvPr/>
        </p:nvSpPr>
        <p:spPr>
          <a:xfrm>
            <a:off x="4100120" y="2834385"/>
            <a:ext cx="1800000" cy="468000"/>
          </a:xfrm>
          <a:prstGeom prst="homePlate">
            <a:avLst/>
          </a:prstGeom>
          <a:gradFill>
            <a:gsLst>
              <a:gs pos="0">
                <a:schemeClr val="accent1">
                  <a:lumMod val="5000"/>
                  <a:lumOff val="95000"/>
                </a:schemeClr>
              </a:gs>
              <a:gs pos="68000">
                <a:srgbClr val="FFC000"/>
              </a:gs>
              <a:gs pos="100000">
                <a:schemeClr val="accent1">
                  <a:lumMod val="30000"/>
                  <a:lumOff val="70000"/>
                </a:schemeClr>
              </a:gs>
            </a:gsLst>
            <a:lin ang="5400000" scaled="1"/>
          </a:gradFill>
          <a:ln w="28575">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fa-IR" sz="3200" dirty="0">
                <a:solidFill>
                  <a:schemeClr val="accent3">
                    <a:lumMod val="50000"/>
                  </a:schemeClr>
                </a:solidFill>
                <a:cs typeface="B Badr" panose="00000400000000000000" pitchFamily="2" charset="-78"/>
              </a:rPr>
              <a:t>مِفعَلۀ</a:t>
            </a:r>
            <a:endParaRPr lang="fa-IR" sz="2800" dirty="0">
              <a:solidFill>
                <a:schemeClr val="accent3">
                  <a:lumMod val="50000"/>
                </a:schemeClr>
              </a:solidFill>
              <a:cs typeface="B Badr" panose="00000400000000000000" pitchFamily="2" charset="-78"/>
            </a:endParaRPr>
          </a:p>
        </p:txBody>
      </p:sp>
      <p:sp>
        <p:nvSpPr>
          <p:cNvPr id="56" name="Pentagon 39">
            <a:extLst>
              <a:ext uri="{FF2B5EF4-FFF2-40B4-BE49-F238E27FC236}">
                <a16:creationId xmlns="" xmlns:a16="http://schemas.microsoft.com/office/drawing/2014/main" id="{61372CF5-7739-4EB4-A752-267D7D6577C5}"/>
              </a:ext>
            </a:extLst>
          </p:cNvPr>
          <p:cNvSpPr/>
          <p:nvPr/>
        </p:nvSpPr>
        <p:spPr>
          <a:xfrm>
            <a:off x="1834806" y="2819942"/>
            <a:ext cx="1800000" cy="468000"/>
          </a:xfrm>
          <a:prstGeom prst="homePlate">
            <a:avLst/>
          </a:prstGeom>
          <a:gradFill>
            <a:gsLst>
              <a:gs pos="0">
                <a:schemeClr val="accent1">
                  <a:lumMod val="5000"/>
                  <a:lumOff val="95000"/>
                </a:schemeClr>
              </a:gs>
              <a:gs pos="68000">
                <a:srgbClr val="FFC000"/>
              </a:gs>
              <a:gs pos="100000">
                <a:schemeClr val="accent1">
                  <a:lumMod val="30000"/>
                  <a:lumOff val="70000"/>
                </a:schemeClr>
              </a:gs>
            </a:gsLst>
            <a:lin ang="5400000" scaled="1"/>
          </a:gradFill>
          <a:ln w="28575">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t"/>
          <a:lstStyle/>
          <a:p>
            <a:pPr algn="r" rtl="1"/>
            <a:r>
              <a:rPr lang="fa-IR" sz="3200" dirty="0">
                <a:solidFill>
                  <a:schemeClr val="accent3">
                    <a:lumMod val="50000"/>
                  </a:schemeClr>
                </a:solidFill>
                <a:cs typeface="B Badr" panose="00000400000000000000" pitchFamily="2" charset="-78"/>
              </a:rPr>
              <a:t>مِکسحۀ</a:t>
            </a:r>
            <a:r>
              <a:rPr lang="fa-IR" dirty="0">
                <a:solidFill>
                  <a:schemeClr val="accent3">
                    <a:lumMod val="50000"/>
                  </a:schemeClr>
                </a:solidFill>
                <a:cs typeface="B Badr" panose="00000400000000000000" pitchFamily="2" charset="-78"/>
              </a:rPr>
              <a:t>(جاروب</a:t>
            </a:r>
            <a:endParaRPr lang="fa-IR" sz="3600" dirty="0">
              <a:solidFill>
                <a:schemeClr val="accent3">
                  <a:lumMod val="50000"/>
                </a:schemeClr>
              </a:solidFill>
              <a:cs typeface="B Badr" panose="00000400000000000000" pitchFamily="2" charset="-78"/>
            </a:endParaRPr>
          </a:p>
        </p:txBody>
      </p:sp>
      <p:sp>
        <p:nvSpPr>
          <p:cNvPr id="57" name="Pentagon 39">
            <a:extLst>
              <a:ext uri="{FF2B5EF4-FFF2-40B4-BE49-F238E27FC236}">
                <a16:creationId xmlns="" xmlns:a16="http://schemas.microsoft.com/office/drawing/2014/main" id="{9D480960-468B-49A2-A922-7BF60F25BB1A}"/>
              </a:ext>
            </a:extLst>
          </p:cNvPr>
          <p:cNvSpPr/>
          <p:nvPr/>
        </p:nvSpPr>
        <p:spPr>
          <a:xfrm>
            <a:off x="4100120" y="3358178"/>
            <a:ext cx="1800000" cy="468000"/>
          </a:xfrm>
          <a:prstGeom prst="homePlate">
            <a:avLst/>
          </a:prstGeom>
          <a:gradFill>
            <a:gsLst>
              <a:gs pos="0">
                <a:schemeClr val="accent1">
                  <a:lumMod val="5000"/>
                  <a:lumOff val="95000"/>
                </a:schemeClr>
              </a:gs>
              <a:gs pos="68000">
                <a:srgbClr val="92D050"/>
              </a:gs>
              <a:gs pos="100000">
                <a:schemeClr val="accent1">
                  <a:lumMod val="30000"/>
                  <a:lumOff val="70000"/>
                </a:schemeClr>
              </a:gs>
            </a:gsLst>
            <a:lin ang="5400000" scaled="1"/>
          </a:gradFill>
          <a:ln w="28575">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fa-IR" sz="3200" dirty="0">
                <a:solidFill>
                  <a:schemeClr val="accent3">
                    <a:lumMod val="50000"/>
                  </a:schemeClr>
                </a:solidFill>
                <a:cs typeface="B Badr" panose="00000400000000000000" pitchFamily="2" charset="-78"/>
              </a:rPr>
              <a:t>فَعَّالۀ</a:t>
            </a:r>
            <a:endParaRPr lang="fa-IR" sz="2800" dirty="0">
              <a:solidFill>
                <a:schemeClr val="accent3">
                  <a:lumMod val="50000"/>
                </a:schemeClr>
              </a:solidFill>
              <a:cs typeface="B Badr" panose="00000400000000000000" pitchFamily="2" charset="-78"/>
            </a:endParaRPr>
          </a:p>
        </p:txBody>
      </p:sp>
      <p:sp>
        <p:nvSpPr>
          <p:cNvPr id="58" name="Pentagon 39">
            <a:extLst>
              <a:ext uri="{FF2B5EF4-FFF2-40B4-BE49-F238E27FC236}">
                <a16:creationId xmlns="" xmlns:a16="http://schemas.microsoft.com/office/drawing/2014/main" id="{D679770E-1AAC-46D9-BFBB-1D076C2D2059}"/>
              </a:ext>
            </a:extLst>
          </p:cNvPr>
          <p:cNvSpPr/>
          <p:nvPr/>
        </p:nvSpPr>
        <p:spPr>
          <a:xfrm>
            <a:off x="1839046" y="3358178"/>
            <a:ext cx="1800000" cy="468000"/>
          </a:xfrm>
          <a:prstGeom prst="homePlate">
            <a:avLst/>
          </a:prstGeom>
          <a:gradFill>
            <a:gsLst>
              <a:gs pos="0">
                <a:schemeClr val="accent1">
                  <a:lumMod val="5000"/>
                  <a:lumOff val="95000"/>
                </a:schemeClr>
              </a:gs>
              <a:gs pos="68000">
                <a:srgbClr val="92D050"/>
              </a:gs>
              <a:gs pos="100000">
                <a:schemeClr val="accent1">
                  <a:lumMod val="30000"/>
                  <a:lumOff val="70000"/>
                </a:schemeClr>
              </a:gs>
            </a:gsLst>
            <a:lin ang="5400000" scaled="1"/>
          </a:gradFill>
          <a:ln w="28575">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fa-IR" sz="3200" dirty="0">
                <a:solidFill>
                  <a:schemeClr val="accent3">
                    <a:lumMod val="50000"/>
                  </a:schemeClr>
                </a:solidFill>
                <a:cs typeface="B Badr" panose="00000400000000000000" pitchFamily="2" charset="-78"/>
              </a:rPr>
              <a:t>غَسَّالۀ</a:t>
            </a:r>
            <a:endParaRPr lang="fa-IR" sz="2800" dirty="0">
              <a:solidFill>
                <a:schemeClr val="accent3">
                  <a:lumMod val="50000"/>
                </a:schemeClr>
              </a:solidFill>
              <a:cs typeface="B Badr" panose="00000400000000000000" pitchFamily="2" charset="-78"/>
            </a:endParaRPr>
          </a:p>
        </p:txBody>
      </p:sp>
      <p:sp>
        <p:nvSpPr>
          <p:cNvPr id="59" name="Pentagon 39">
            <a:extLst>
              <a:ext uri="{FF2B5EF4-FFF2-40B4-BE49-F238E27FC236}">
                <a16:creationId xmlns="" xmlns:a16="http://schemas.microsoft.com/office/drawing/2014/main" id="{5D8453CA-E37A-46FC-A2CF-6FA8FB75D7EC}"/>
              </a:ext>
            </a:extLst>
          </p:cNvPr>
          <p:cNvSpPr/>
          <p:nvPr/>
        </p:nvSpPr>
        <p:spPr>
          <a:xfrm>
            <a:off x="4100773" y="3863792"/>
            <a:ext cx="1800000" cy="468000"/>
          </a:xfrm>
          <a:prstGeom prst="homePlate">
            <a:avLst/>
          </a:prstGeom>
          <a:gradFill>
            <a:gsLst>
              <a:gs pos="0">
                <a:schemeClr val="accent1">
                  <a:lumMod val="5000"/>
                  <a:lumOff val="95000"/>
                </a:schemeClr>
              </a:gs>
              <a:gs pos="68000">
                <a:srgbClr val="92D050"/>
              </a:gs>
              <a:gs pos="100000">
                <a:schemeClr val="accent1">
                  <a:lumMod val="30000"/>
                  <a:lumOff val="70000"/>
                </a:schemeClr>
              </a:gs>
            </a:gsLst>
            <a:lin ang="5400000" scaled="1"/>
          </a:gradFill>
          <a:ln w="28575">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fa-IR" sz="3200" dirty="0">
                <a:solidFill>
                  <a:schemeClr val="accent3">
                    <a:lumMod val="50000"/>
                  </a:schemeClr>
                </a:solidFill>
                <a:cs typeface="B Badr" panose="00000400000000000000" pitchFamily="2" charset="-78"/>
              </a:rPr>
              <a:t>فاعِلۀ</a:t>
            </a:r>
            <a:endParaRPr lang="fa-IR" sz="2800" dirty="0">
              <a:solidFill>
                <a:schemeClr val="accent3">
                  <a:lumMod val="50000"/>
                </a:schemeClr>
              </a:solidFill>
              <a:cs typeface="B Badr" panose="00000400000000000000" pitchFamily="2" charset="-78"/>
            </a:endParaRPr>
          </a:p>
        </p:txBody>
      </p:sp>
      <p:sp>
        <p:nvSpPr>
          <p:cNvPr id="60" name="Pentagon 39">
            <a:extLst>
              <a:ext uri="{FF2B5EF4-FFF2-40B4-BE49-F238E27FC236}">
                <a16:creationId xmlns="" xmlns:a16="http://schemas.microsoft.com/office/drawing/2014/main" id="{43350FBA-70BE-43EC-A612-AFBB7A5FC43B}"/>
              </a:ext>
            </a:extLst>
          </p:cNvPr>
          <p:cNvSpPr/>
          <p:nvPr/>
        </p:nvSpPr>
        <p:spPr>
          <a:xfrm>
            <a:off x="1844939" y="3901332"/>
            <a:ext cx="1800000" cy="468000"/>
          </a:xfrm>
          <a:prstGeom prst="homePlate">
            <a:avLst/>
          </a:prstGeom>
          <a:gradFill>
            <a:gsLst>
              <a:gs pos="0">
                <a:schemeClr val="accent1">
                  <a:lumMod val="5000"/>
                  <a:lumOff val="95000"/>
                </a:schemeClr>
              </a:gs>
              <a:gs pos="68000">
                <a:srgbClr val="92D050"/>
              </a:gs>
              <a:gs pos="100000">
                <a:schemeClr val="accent1">
                  <a:lumMod val="30000"/>
                  <a:lumOff val="70000"/>
                </a:schemeClr>
              </a:gs>
            </a:gsLst>
            <a:lin ang="5400000" scaled="1"/>
          </a:gradFill>
          <a:ln w="28575">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fa-IR" sz="3200" dirty="0">
                <a:solidFill>
                  <a:schemeClr val="accent3">
                    <a:lumMod val="50000"/>
                  </a:schemeClr>
                </a:solidFill>
                <a:cs typeface="B Badr" panose="00000400000000000000" pitchFamily="2" charset="-78"/>
              </a:rPr>
              <a:t>رافِعَۀ</a:t>
            </a:r>
            <a:endParaRPr lang="fa-IR" sz="2800" dirty="0">
              <a:solidFill>
                <a:schemeClr val="accent3">
                  <a:lumMod val="50000"/>
                </a:schemeClr>
              </a:solidFill>
              <a:cs typeface="B Badr" panose="00000400000000000000" pitchFamily="2" charset="-78"/>
            </a:endParaRPr>
          </a:p>
        </p:txBody>
      </p:sp>
      <p:sp>
        <p:nvSpPr>
          <p:cNvPr id="61" name="Pentagon 39">
            <a:extLst>
              <a:ext uri="{FF2B5EF4-FFF2-40B4-BE49-F238E27FC236}">
                <a16:creationId xmlns="" xmlns:a16="http://schemas.microsoft.com/office/drawing/2014/main" id="{34FA298E-308E-49CC-A1BD-D41DE98A5A25}"/>
              </a:ext>
            </a:extLst>
          </p:cNvPr>
          <p:cNvSpPr/>
          <p:nvPr/>
        </p:nvSpPr>
        <p:spPr>
          <a:xfrm>
            <a:off x="4100120" y="4372229"/>
            <a:ext cx="1800000" cy="468000"/>
          </a:xfrm>
          <a:prstGeom prst="homePlate">
            <a:avLst/>
          </a:prstGeom>
          <a:gradFill>
            <a:gsLst>
              <a:gs pos="0">
                <a:schemeClr val="accent1">
                  <a:lumMod val="5000"/>
                  <a:lumOff val="95000"/>
                </a:schemeClr>
              </a:gs>
              <a:gs pos="68000">
                <a:srgbClr val="92D050"/>
              </a:gs>
              <a:gs pos="100000">
                <a:schemeClr val="accent1">
                  <a:lumMod val="30000"/>
                  <a:lumOff val="70000"/>
                </a:schemeClr>
              </a:gs>
            </a:gsLst>
            <a:lin ang="5400000" scaled="1"/>
          </a:gradFill>
          <a:ln w="28575">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fa-IR" sz="3200" dirty="0">
                <a:solidFill>
                  <a:schemeClr val="accent3">
                    <a:lumMod val="50000"/>
                  </a:schemeClr>
                </a:solidFill>
                <a:cs typeface="B Badr" panose="00000400000000000000" pitchFamily="2" charset="-78"/>
              </a:rPr>
              <a:t>مُفعُل</a:t>
            </a:r>
            <a:endParaRPr lang="fa-IR" sz="2800" dirty="0">
              <a:solidFill>
                <a:schemeClr val="accent3">
                  <a:lumMod val="50000"/>
                </a:schemeClr>
              </a:solidFill>
              <a:cs typeface="B Badr" panose="00000400000000000000" pitchFamily="2" charset="-78"/>
            </a:endParaRPr>
          </a:p>
        </p:txBody>
      </p:sp>
      <p:sp>
        <p:nvSpPr>
          <p:cNvPr id="62" name="Pentagon 39">
            <a:extLst>
              <a:ext uri="{FF2B5EF4-FFF2-40B4-BE49-F238E27FC236}">
                <a16:creationId xmlns="" xmlns:a16="http://schemas.microsoft.com/office/drawing/2014/main" id="{ADDA30D6-83E9-4D4C-A12B-30B625CC43B7}"/>
              </a:ext>
            </a:extLst>
          </p:cNvPr>
          <p:cNvSpPr/>
          <p:nvPr/>
        </p:nvSpPr>
        <p:spPr>
          <a:xfrm>
            <a:off x="1834806" y="4422103"/>
            <a:ext cx="1800000" cy="468000"/>
          </a:xfrm>
          <a:prstGeom prst="homePlate">
            <a:avLst/>
          </a:prstGeom>
          <a:gradFill>
            <a:gsLst>
              <a:gs pos="0">
                <a:schemeClr val="accent1">
                  <a:lumMod val="5000"/>
                  <a:lumOff val="95000"/>
                </a:schemeClr>
              </a:gs>
              <a:gs pos="68000">
                <a:srgbClr val="92D050"/>
              </a:gs>
              <a:gs pos="100000">
                <a:schemeClr val="accent1">
                  <a:lumMod val="30000"/>
                  <a:lumOff val="70000"/>
                </a:schemeClr>
              </a:gs>
            </a:gsLst>
            <a:lin ang="5400000" scaled="1"/>
          </a:gradFill>
          <a:ln w="28575">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fa-IR" sz="3200" dirty="0">
                <a:solidFill>
                  <a:schemeClr val="accent3">
                    <a:lumMod val="50000"/>
                  </a:schemeClr>
                </a:solidFill>
                <a:cs typeface="B Badr" panose="00000400000000000000" pitchFamily="2" charset="-78"/>
              </a:rPr>
              <a:t>مُدهُن</a:t>
            </a:r>
            <a:endParaRPr lang="fa-IR" sz="2800" dirty="0">
              <a:solidFill>
                <a:schemeClr val="accent3">
                  <a:lumMod val="50000"/>
                </a:schemeClr>
              </a:solidFill>
              <a:cs typeface="B Badr" panose="00000400000000000000" pitchFamily="2" charset="-78"/>
            </a:endParaRPr>
          </a:p>
        </p:txBody>
      </p:sp>
      <p:sp>
        <p:nvSpPr>
          <p:cNvPr id="66" name="Pentagon 39">
            <a:extLst>
              <a:ext uri="{FF2B5EF4-FFF2-40B4-BE49-F238E27FC236}">
                <a16:creationId xmlns="" xmlns:a16="http://schemas.microsoft.com/office/drawing/2014/main" id="{789B4785-9D13-4D20-B6D8-769A3D4C6E70}"/>
              </a:ext>
            </a:extLst>
          </p:cNvPr>
          <p:cNvSpPr/>
          <p:nvPr/>
        </p:nvSpPr>
        <p:spPr>
          <a:xfrm>
            <a:off x="4100120" y="4927717"/>
            <a:ext cx="1800000" cy="468000"/>
          </a:xfrm>
          <a:prstGeom prst="homePlate">
            <a:avLst/>
          </a:prstGeom>
          <a:gradFill>
            <a:gsLst>
              <a:gs pos="0">
                <a:schemeClr val="accent1">
                  <a:lumMod val="5000"/>
                  <a:lumOff val="95000"/>
                </a:schemeClr>
              </a:gs>
              <a:gs pos="68000">
                <a:srgbClr val="92D050"/>
              </a:gs>
              <a:gs pos="100000">
                <a:schemeClr val="accent1">
                  <a:lumMod val="30000"/>
                  <a:lumOff val="70000"/>
                </a:schemeClr>
              </a:gs>
            </a:gsLst>
            <a:lin ang="5400000" scaled="1"/>
          </a:gradFill>
          <a:ln w="28575">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fa-IR" sz="3200" dirty="0">
                <a:solidFill>
                  <a:schemeClr val="accent3">
                    <a:lumMod val="50000"/>
                  </a:schemeClr>
                </a:solidFill>
                <a:cs typeface="B Badr" panose="00000400000000000000" pitchFamily="2" charset="-78"/>
              </a:rPr>
              <a:t>مُفعُلَۀ</a:t>
            </a:r>
            <a:endParaRPr lang="fa-IR" sz="2800" dirty="0">
              <a:solidFill>
                <a:schemeClr val="accent3">
                  <a:lumMod val="50000"/>
                </a:schemeClr>
              </a:solidFill>
              <a:cs typeface="B Badr" panose="00000400000000000000" pitchFamily="2" charset="-78"/>
            </a:endParaRPr>
          </a:p>
        </p:txBody>
      </p:sp>
      <p:sp>
        <p:nvSpPr>
          <p:cNvPr id="67" name="Pentagon 39">
            <a:extLst>
              <a:ext uri="{FF2B5EF4-FFF2-40B4-BE49-F238E27FC236}">
                <a16:creationId xmlns="" xmlns:a16="http://schemas.microsoft.com/office/drawing/2014/main" id="{D6DA1B1F-6FEB-4B92-8254-95882772C45E}"/>
              </a:ext>
            </a:extLst>
          </p:cNvPr>
          <p:cNvSpPr/>
          <p:nvPr/>
        </p:nvSpPr>
        <p:spPr>
          <a:xfrm>
            <a:off x="1834806" y="4977591"/>
            <a:ext cx="1800000" cy="468000"/>
          </a:xfrm>
          <a:prstGeom prst="homePlate">
            <a:avLst/>
          </a:prstGeom>
          <a:gradFill>
            <a:gsLst>
              <a:gs pos="0">
                <a:schemeClr val="accent1">
                  <a:lumMod val="5000"/>
                  <a:lumOff val="95000"/>
                </a:schemeClr>
              </a:gs>
              <a:gs pos="68000">
                <a:srgbClr val="92D050"/>
              </a:gs>
              <a:gs pos="100000">
                <a:schemeClr val="accent1">
                  <a:lumMod val="30000"/>
                  <a:lumOff val="70000"/>
                </a:schemeClr>
              </a:gs>
            </a:gsLst>
            <a:lin ang="5400000" scaled="1"/>
          </a:gradFill>
          <a:ln w="28575">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fa-IR" sz="3200" dirty="0">
                <a:solidFill>
                  <a:schemeClr val="accent3">
                    <a:lumMod val="50000"/>
                  </a:schemeClr>
                </a:solidFill>
                <a:cs typeface="B Badr" panose="00000400000000000000" pitchFamily="2" charset="-78"/>
              </a:rPr>
              <a:t>مُکحُلَۀ</a:t>
            </a:r>
            <a:endParaRPr lang="fa-IR" sz="2800" dirty="0">
              <a:solidFill>
                <a:schemeClr val="accent3">
                  <a:lumMod val="50000"/>
                </a:schemeClr>
              </a:solidFill>
              <a:cs typeface="B Badr" panose="00000400000000000000" pitchFamily="2" charset="-78"/>
            </a:endParaRPr>
          </a:p>
        </p:txBody>
      </p:sp>
      <p:sp>
        <p:nvSpPr>
          <p:cNvPr id="28" name="Left Brace 27">
            <a:extLst>
              <a:ext uri="{FF2B5EF4-FFF2-40B4-BE49-F238E27FC236}">
                <a16:creationId xmlns="" xmlns:a16="http://schemas.microsoft.com/office/drawing/2014/main" id="{129D7561-8277-470E-9186-4DE3D4744E18}"/>
              </a:ext>
            </a:extLst>
          </p:cNvPr>
          <p:cNvSpPr/>
          <p:nvPr/>
        </p:nvSpPr>
        <p:spPr>
          <a:xfrm>
            <a:off x="1191517" y="3358178"/>
            <a:ext cx="442411" cy="2087413"/>
          </a:xfrm>
          <a:prstGeom prst="leftBrace">
            <a:avLst>
              <a:gd name="adj1" fmla="val 42216"/>
              <a:gd name="adj2" fmla="val 50000"/>
            </a:avLst>
          </a:prstGeom>
          <a:ln w="28575">
            <a:solidFill>
              <a:schemeClr val="accent5">
                <a:lumMod val="50000"/>
              </a:schemeClr>
            </a:solidFill>
            <a:prstDash val="sysDash"/>
          </a:ln>
        </p:spPr>
        <p:style>
          <a:lnRef idx="1">
            <a:schemeClr val="dk1"/>
          </a:lnRef>
          <a:fillRef idx="0">
            <a:schemeClr val="dk1"/>
          </a:fillRef>
          <a:effectRef idx="0">
            <a:schemeClr val="dk1"/>
          </a:effectRef>
          <a:fontRef idx="minor">
            <a:schemeClr val="tx1"/>
          </a:fontRef>
        </p:style>
        <p:txBody>
          <a:bodyPr rtlCol="1" anchor="ctr"/>
          <a:lstStyle/>
          <a:p>
            <a:pPr algn="ctr"/>
            <a:endParaRPr lang="fa-IR"/>
          </a:p>
        </p:txBody>
      </p:sp>
      <p:sp>
        <p:nvSpPr>
          <p:cNvPr id="30" name="Rectangle: Rounded Corners 29">
            <a:extLst>
              <a:ext uri="{FF2B5EF4-FFF2-40B4-BE49-F238E27FC236}">
                <a16:creationId xmlns="" xmlns:a16="http://schemas.microsoft.com/office/drawing/2014/main" id="{0D37091C-3BB5-4297-9DDD-FB0FE06AB03A}"/>
              </a:ext>
            </a:extLst>
          </p:cNvPr>
          <p:cNvSpPr/>
          <p:nvPr/>
        </p:nvSpPr>
        <p:spPr>
          <a:xfrm>
            <a:off x="344774" y="3087974"/>
            <a:ext cx="610351" cy="2357617"/>
          </a:xfrm>
          <a:prstGeom prst="roundRect">
            <a:avLst/>
          </a:prstGeom>
          <a:noFill/>
          <a:ln w="57150">
            <a:solidFill>
              <a:srgbClr val="7030A0"/>
            </a:solidFill>
            <a:prstDash val="sysDot"/>
          </a:ln>
        </p:spPr>
        <p:style>
          <a:lnRef idx="2">
            <a:schemeClr val="accent6"/>
          </a:lnRef>
          <a:fillRef idx="1">
            <a:schemeClr val="lt1"/>
          </a:fillRef>
          <a:effectRef idx="0">
            <a:schemeClr val="accent6"/>
          </a:effectRef>
          <a:fontRef idx="minor">
            <a:schemeClr val="dk1"/>
          </a:fontRef>
        </p:style>
        <p:txBody>
          <a:bodyPr vert="vert270" rtlCol="1" anchor="t"/>
          <a:lstStyle/>
          <a:p>
            <a:pPr algn="ctr"/>
            <a:r>
              <a:rPr lang="fa-IR" dirty="0">
                <a:solidFill>
                  <a:schemeClr val="accent3">
                    <a:lumMod val="50000"/>
                  </a:schemeClr>
                </a:solidFill>
                <a:cs typeface="B Titr" panose="00000700000000000000" pitchFamily="2" charset="-78"/>
              </a:rPr>
              <a:t>شیوع کمتری دارند</a:t>
            </a:r>
          </a:p>
        </p:txBody>
      </p:sp>
      <p:sp>
        <p:nvSpPr>
          <p:cNvPr id="37" name="Rectangle: Rounded Corners 30">
            <a:extLst>
              <a:ext uri="{FF2B5EF4-FFF2-40B4-BE49-F238E27FC236}">
                <a16:creationId xmlns="" xmlns:a16="http://schemas.microsoft.com/office/drawing/2014/main" id="{4739D303-253A-4EB8-848E-F42EF393220F}"/>
              </a:ext>
            </a:extLst>
          </p:cNvPr>
          <p:cNvSpPr/>
          <p:nvPr/>
        </p:nvSpPr>
        <p:spPr>
          <a:xfrm>
            <a:off x="3221133" y="2819942"/>
            <a:ext cx="6419886" cy="3578910"/>
          </a:xfrm>
          <a:prstGeom prst="roundRect">
            <a:avLst/>
          </a:prstGeom>
          <a:ln w="28575">
            <a:solidFill>
              <a:srgbClr val="FF0000"/>
            </a:solidFill>
            <a:prstDash val="sysDash"/>
          </a:ln>
        </p:spPr>
        <p:style>
          <a:lnRef idx="1">
            <a:schemeClr val="accent5"/>
          </a:lnRef>
          <a:fillRef idx="2">
            <a:schemeClr val="accent5"/>
          </a:fillRef>
          <a:effectRef idx="1">
            <a:schemeClr val="accent5"/>
          </a:effectRef>
          <a:fontRef idx="minor">
            <a:schemeClr val="dk1"/>
          </a:fontRef>
        </p:style>
        <p:txBody>
          <a:bodyPr rtlCol="1" anchor="t"/>
          <a:lstStyle/>
          <a:p>
            <a:pPr algn="justLow" rtl="1"/>
            <a:r>
              <a:rPr lang="fa-IR" sz="4000" dirty="0">
                <a:solidFill>
                  <a:schemeClr val="accent3">
                    <a:lumMod val="50000"/>
                  </a:schemeClr>
                </a:solidFill>
                <a:cs typeface="B Badr" panose="00000400000000000000" pitchFamily="2" charset="-78"/>
              </a:rPr>
              <a:t>اسم های جامدی وجود دارند که از ابتدا برای آلات انجام کار وضع شده اند ولیکن جزء اسمهای آلت (که هم اکنون درباره آن بحث کردیم) به حساب نمی آیند. مانند: قَلَم، سَاطُور، سَیف، سِکّین.</a:t>
            </a:r>
          </a:p>
        </p:txBody>
      </p:sp>
      <p:sp>
        <p:nvSpPr>
          <p:cNvPr id="38"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16059376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ou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8"/>
                                        </p:tgtEl>
                                        <p:attrNameLst>
                                          <p:attrName>style.visibility</p:attrName>
                                        </p:attrNameLst>
                                      </p:cBhvr>
                                      <p:to>
                                        <p:strVal val="visible"/>
                                      </p:to>
                                    </p:set>
                                    <p:anim calcmode="lin" valueType="num">
                                      <p:cBhvr>
                                        <p:cTn id="22" dur="500" fill="hold"/>
                                        <p:tgtEl>
                                          <p:spTgt spid="138"/>
                                        </p:tgtEl>
                                        <p:attrNameLst>
                                          <p:attrName>ppt_w</p:attrName>
                                        </p:attrNameLst>
                                      </p:cBhvr>
                                      <p:tavLst>
                                        <p:tav tm="0">
                                          <p:val>
                                            <p:fltVal val="0"/>
                                          </p:val>
                                        </p:tav>
                                        <p:tav tm="100000">
                                          <p:val>
                                            <p:strVal val="#ppt_w"/>
                                          </p:val>
                                        </p:tav>
                                      </p:tavLst>
                                    </p:anim>
                                    <p:anim calcmode="lin" valueType="num">
                                      <p:cBhvr>
                                        <p:cTn id="23" dur="500" fill="hold"/>
                                        <p:tgtEl>
                                          <p:spTgt spid="138"/>
                                        </p:tgtEl>
                                        <p:attrNameLst>
                                          <p:attrName>ppt_h</p:attrName>
                                        </p:attrNameLst>
                                      </p:cBhvr>
                                      <p:tavLst>
                                        <p:tav tm="0">
                                          <p:val>
                                            <p:fltVal val="0"/>
                                          </p:val>
                                        </p:tav>
                                        <p:tav tm="100000">
                                          <p:val>
                                            <p:strVal val="#ppt_h"/>
                                          </p:val>
                                        </p:tav>
                                      </p:tavLst>
                                    </p:anim>
                                    <p:animEffect transition="in" filter="fade">
                                      <p:cBhvr>
                                        <p:cTn id="24" dur="500"/>
                                        <p:tgtEl>
                                          <p:spTgt spid="1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grpId="0" nodeType="click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circle(out)">
                                      <p:cBhvr>
                                        <p:cTn id="34" dur="5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righ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right)">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37"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arn(outVertical)">
                                      <p:cBhvr>
                                        <p:cTn id="49" dur="500"/>
                                        <p:tgtEl>
                                          <p:spTgt spid="3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wipe(left)">
                                      <p:cBhvr>
                                        <p:cTn id="74" dur="500"/>
                                        <p:tgtEl>
                                          <p:spTgt spid="5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500"/>
                                        <p:tgtEl>
                                          <p:spTgt spid="5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wipe(left)">
                                      <p:cBhvr>
                                        <p:cTn id="84" dur="500"/>
                                        <p:tgtEl>
                                          <p:spTgt spid="5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wipe(left)">
                                      <p:cBhvr>
                                        <p:cTn id="89" dur="500"/>
                                        <p:tgtEl>
                                          <p:spTgt spid="58"/>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wipe(left)">
                                      <p:cBhvr>
                                        <p:cTn id="94" dur="500"/>
                                        <p:tgtEl>
                                          <p:spTgt spid="5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wipe(left)">
                                      <p:cBhvr>
                                        <p:cTn id="99" dur="500"/>
                                        <p:tgtEl>
                                          <p:spTgt spid="60"/>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wipe(left)">
                                      <p:cBhvr>
                                        <p:cTn id="104" dur="500"/>
                                        <p:tgtEl>
                                          <p:spTgt spid="61"/>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left)">
                                      <p:cBhvr>
                                        <p:cTn id="109" dur="500"/>
                                        <p:tgtEl>
                                          <p:spTgt spid="62"/>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wipe(left)">
                                      <p:cBhvr>
                                        <p:cTn id="114" dur="500"/>
                                        <p:tgtEl>
                                          <p:spTgt spid="66"/>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left)">
                                      <p:cBhvr>
                                        <p:cTn id="119" dur="500"/>
                                        <p:tgtEl>
                                          <p:spTgt spid="67"/>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42" fill="hold" grpId="0" nodeType="click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barn(outHorizontal)">
                                      <p:cBhvr>
                                        <p:cTn id="129" dur="500"/>
                                        <p:tgtEl>
                                          <p:spTgt spid="30"/>
                                        </p:tgtEl>
                                      </p:cBhvr>
                                    </p:animEffect>
                                  </p:childTnLst>
                                </p:cTn>
                              </p:par>
                            </p:childTnLst>
                          </p:cTn>
                        </p:par>
                      </p:childTnLst>
                    </p:cTn>
                  </p:par>
                  <p:par>
                    <p:cTn id="130" fill="hold">
                      <p:stCondLst>
                        <p:cond delay="indefinite"/>
                      </p:stCondLst>
                      <p:childTnLst>
                        <p:par>
                          <p:cTn id="131" fill="hold">
                            <p:stCondLst>
                              <p:cond delay="0"/>
                            </p:stCondLst>
                            <p:childTnLst>
                              <p:par>
                                <p:cTn id="132" presetID="16" presetClass="entr" presetSubtype="37" fill="hold" grpId="0" nodeType="click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barn(outVertical)">
                                      <p:cBhvr>
                                        <p:cTn id="134" dur="500"/>
                                        <p:tgtEl>
                                          <p:spTgt spid="89"/>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ipe(left)">
                                      <p:cBhvr>
                                        <p:cTn id="139" dur="500"/>
                                        <p:tgtEl>
                                          <p:spTgt spid="91"/>
                                        </p:tgtEl>
                                      </p:cBhvr>
                                    </p:animEffect>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0" nodeType="clickEffect">
                                  <p:stCondLst>
                                    <p:cond delay="0"/>
                                  </p:stCondLst>
                                  <p:childTnLst>
                                    <p:set>
                                      <p:cBhvr>
                                        <p:cTn id="143" dur="1" fill="hold">
                                          <p:stCondLst>
                                            <p:cond delay="0"/>
                                          </p:stCondLst>
                                        </p:cTn>
                                        <p:tgtEl>
                                          <p:spTgt spid="37"/>
                                        </p:tgtEl>
                                        <p:attrNameLst>
                                          <p:attrName>style.visibility</p:attrName>
                                        </p:attrNameLst>
                                      </p:cBhvr>
                                      <p:to>
                                        <p:strVal val="visible"/>
                                      </p:to>
                                    </p:set>
                                    <p:anim calcmode="lin" valueType="num">
                                      <p:cBhvr>
                                        <p:cTn id="144" dur="500" fill="hold"/>
                                        <p:tgtEl>
                                          <p:spTgt spid="37"/>
                                        </p:tgtEl>
                                        <p:attrNameLst>
                                          <p:attrName>ppt_w</p:attrName>
                                        </p:attrNameLst>
                                      </p:cBhvr>
                                      <p:tavLst>
                                        <p:tav tm="0">
                                          <p:val>
                                            <p:fltVal val="0"/>
                                          </p:val>
                                        </p:tav>
                                        <p:tav tm="100000">
                                          <p:val>
                                            <p:strVal val="#ppt_w"/>
                                          </p:val>
                                        </p:tav>
                                      </p:tavLst>
                                    </p:anim>
                                    <p:anim calcmode="lin" valueType="num">
                                      <p:cBhvr>
                                        <p:cTn id="145" dur="500" fill="hold"/>
                                        <p:tgtEl>
                                          <p:spTgt spid="37"/>
                                        </p:tgtEl>
                                        <p:attrNameLst>
                                          <p:attrName>ppt_h</p:attrName>
                                        </p:attrNameLst>
                                      </p:cBhvr>
                                      <p:tavLst>
                                        <p:tav tm="0">
                                          <p:val>
                                            <p:fltVal val="0"/>
                                          </p:val>
                                        </p:tav>
                                        <p:tav tm="100000">
                                          <p:val>
                                            <p:strVal val="#ppt_h"/>
                                          </p:val>
                                        </p:tav>
                                      </p:tavLst>
                                    </p:anim>
                                    <p:animEffect transition="in" filter="fade">
                                      <p:cBhvr>
                                        <p:cTn id="14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8" grpId="0" animBg="1"/>
      <p:bldP spid="29" grpId="0" animBg="1"/>
      <p:bldP spid="85" grpId="0" animBg="1"/>
      <p:bldP spid="39" grpId="0" animBg="1"/>
      <p:bldP spid="89" grpId="0" animBg="1"/>
      <p:bldP spid="40" grpId="0" animBg="1"/>
      <p:bldP spid="91" grpId="0" animBg="1"/>
      <p:bldP spid="34" grpId="0" animBg="1"/>
      <p:bldP spid="35" grpId="0" animBg="1"/>
      <p:bldP spid="36" grpId="0" animBg="1"/>
      <p:bldP spid="3" grpId="0" animBg="1"/>
      <p:bldP spid="55" grpId="0" animBg="1"/>
      <p:bldP spid="56" grpId="0" animBg="1"/>
      <p:bldP spid="57" grpId="0" animBg="1"/>
      <p:bldP spid="58" grpId="0" animBg="1"/>
      <p:bldP spid="59" grpId="0" animBg="1"/>
      <p:bldP spid="60" grpId="0" animBg="1"/>
      <p:bldP spid="61" grpId="0" animBg="1"/>
      <p:bldP spid="62" grpId="0" animBg="1"/>
      <p:bldP spid="66" grpId="0" animBg="1"/>
      <p:bldP spid="67" grpId="0" animBg="1"/>
      <p:bldP spid="28" grpId="0" animBg="1"/>
      <p:bldP spid="30" grpId="0" animBg="1"/>
      <p:bldP spid="37"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evel 1"/>
          <p:cNvSpPr/>
          <p:nvPr/>
        </p:nvSpPr>
        <p:spPr>
          <a:xfrm>
            <a:off x="10892244" y="11549"/>
            <a:ext cx="1260000" cy="504000"/>
          </a:xfrm>
          <a:prstGeom prst="bevel">
            <a:avLst/>
          </a:prstGeom>
          <a:solidFill>
            <a:schemeClr val="tx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bg1"/>
                </a:solidFill>
                <a:cs typeface="B Titr" panose="00000700000000000000" pitchFamily="2" charset="-78"/>
              </a:rPr>
              <a:t>المبحث الثانی</a:t>
            </a:r>
          </a:p>
        </p:txBody>
      </p:sp>
      <p:sp>
        <p:nvSpPr>
          <p:cNvPr id="4" name="Flowchart: Off-page Connector 3"/>
          <p:cNvSpPr/>
          <p:nvPr/>
        </p:nvSpPr>
        <p:spPr>
          <a:xfrm>
            <a:off x="5340618" y="24800"/>
            <a:ext cx="1474655" cy="320637"/>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600" dirty="0">
                <a:cs typeface="B Titr" panose="00000700000000000000" pitchFamily="2" charset="-78"/>
              </a:rPr>
              <a:t>الجامد والمشتق</a:t>
            </a:r>
          </a:p>
        </p:txBody>
      </p:sp>
      <p:sp>
        <p:nvSpPr>
          <p:cNvPr id="6" name="Rounded Rectangle 5"/>
          <p:cNvSpPr/>
          <p:nvPr/>
        </p:nvSpPr>
        <p:spPr>
          <a:xfrm>
            <a:off x="197825" y="1241955"/>
            <a:ext cx="9180000" cy="1620000"/>
          </a:xfrm>
          <a:prstGeom prst="roundRect">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200" dirty="0">
                <a:solidFill>
                  <a:schemeClr val="accent3">
                    <a:lumMod val="50000"/>
                  </a:schemeClr>
                </a:solidFill>
                <a:cs typeface="B Badr" panose="00000400000000000000" pitchFamily="2" charset="-78"/>
              </a:rPr>
              <a:t>کلّیه اسم های جامد، معنایشان به گونه ای است که می توانیم صفتی برایشان بیاوریم و صفتی را بر آنها حمل کنیم، فلذا  می گوئیم که اسمهای جامد دارای معنای موصوفی هستند</a:t>
            </a:r>
            <a:r>
              <a:rPr lang="fa-IR" sz="3200" dirty="0">
                <a:solidFill>
                  <a:schemeClr val="bg1"/>
                </a:solidFill>
                <a:cs typeface="B Badr" panose="00000400000000000000" pitchFamily="2" charset="-78"/>
              </a:rPr>
              <a:t>.</a:t>
            </a:r>
            <a:endParaRPr lang="fa-IR" sz="16600" dirty="0">
              <a:solidFill>
                <a:schemeClr val="bg1"/>
              </a:solidFill>
              <a:cs typeface="B Badr" panose="00000400000000000000" pitchFamily="2" charset="-78"/>
            </a:endParaRPr>
          </a:p>
        </p:txBody>
      </p:sp>
      <p:sp>
        <p:nvSpPr>
          <p:cNvPr id="65" name="Rounded Rectangle 64"/>
          <p:cNvSpPr/>
          <p:nvPr/>
        </p:nvSpPr>
        <p:spPr>
          <a:xfrm>
            <a:off x="209143" y="3146463"/>
            <a:ext cx="9144000" cy="1620000"/>
          </a:xfrm>
          <a:prstGeom prst="roundRect">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200" dirty="0">
                <a:solidFill>
                  <a:schemeClr val="accent3">
                    <a:lumMod val="50000"/>
                  </a:schemeClr>
                </a:solidFill>
                <a:cs typeface="B Badr" panose="00000400000000000000" pitchFamily="2" charset="-78"/>
              </a:rPr>
              <a:t>کلیه اسم های مشتقّ معنایشان به گونه ای است که می توانیم آنها را بر چیزی دیگر حمل کنیم و آن را صفت چیز دیگری قرار دهیم. به چنین معنایی اصطلاحاً معنای وصفی می گویند</a:t>
            </a:r>
            <a:r>
              <a:rPr lang="fa-IR" sz="3200" dirty="0">
                <a:solidFill>
                  <a:schemeClr val="bg1"/>
                </a:solidFill>
                <a:cs typeface="B Badr" panose="00000400000000000000" pitchFamily="2" charset="-78"/>
              </a:rPr>
              <a:t>.</a:t>
            </a:r>
            <a:endParaRPr lang="fa-IR" sz="16600" dirty="0">
              <a:solidFill>
                <a:schemeClr val="bg1"/>
              </a:solidFill>
              <a:cs typeface="B Badr" panose="00000400000000000000" pitchFamily="2" charset="-78"/>
            </a:endParaRPr>
          </a:p>
        </p:txBody>
      </p:sp>
      <p:sp>
        <p:nvSpPr>
          <p:cNvPr id="5" name="Callout: Down Arrow 4">
            <a:extLst>
              <a:ext uri="{FF2B5EF4-FFF2-40B4-BE49-F238E27FC236}">
                <a16:creationId xmlns="" xmlns:a16="http://schemas.microsoft.com/office/drawing/2014/main" id="{DC768D24-5DD1-46FD-81F7-2F32504F83F4}"/>
              </a:ext>
            </a:extLst>
          </p:cNvPr>
          <p:cNvSpPr/>
          <p:nvPr/>
        </p:nvSpPr>
        <p:spPr>
          <a:xfrm>
            <a:off x="2101755" y="440598"/>
            <a:ext cx="7276070" cy="801357"/>
          </a:xfrm>
          <a:prstGeom prst="downArrowCallou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b="1" dirty="0">
                <a:solidFill>
                  <a:schemeClr val="bg1"/>
                </a:solidFill>
                <a:cs typeface="B Badr" panose="00000400000000000000" pitchFamily="2" charset="-78"/>
              </a:rPr>
              <a:t>تسمیۀالجامد والمشتق بالموصوف والصفۀ</a:t>
            </a:r>
          </a:p>
        </p:txBody>
      </p:sp>
      <p:sp>
        <p:nvSpPr>
          <p:cNvPr id="8" name="Arrow: Left 7">
            <a:extLst>
              <a:ext uri="{FF2B5EF4-FFF2-40B4-BE49-F238E27FC236}">
                <a16:creationId xmlns="" xmlns:a16="http://schemas.microsoft.com/office/drawing/2014/main" id="{D60E4A34-D621-452F-B143-5494791EDA0F}"/>
              </a:ext>
            </a:extLst>
          </p:cNvPr>
          <p:cNvSpPr/>
          <p:nvPr/>
        </p:nvSpPr>
        <p:spPr>
          <a:xfrm>
            <a:off x="9529889" y="1855374"/>
            <a:ext cx="907384" cy="360000"/>
          </a:xfrm>
          <a:prstGeom prst="leftArrow">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Arrow: Left 22">
            <a:extLst>
              <a:ext uri="{FF2B5EF4-FFF2-40B4-BE49-F238E27FC236}">
                <a16:creationId xmlns="" xmlns:a16="http://schemas.microsoft.com/office/drawing/2014/main" id="{1299EA92-80B5-4F48-ABF5-A0456499F743}"/>
              </a:ext>
            </a:extLst>
          </p:cNvPr>
          <p:cNvSpPr/>
          <p:nvPr/>
        </p:nvSpPr>
        <p:spPr>
          <a:xfrm>
            <a:off x="9529889" y="5682145"/>
            <a:ext cx="907384" cy="360000"/>
          </a:xfrm>
          <a:prstGeom prst="leftArrow">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 name="Rounded Rectangle 64">
            <a:extLst>
              <a:ext uri="{FF2B5EF4-FFF2-40B4-BE49-F238E27FC236}">
                <a16:creationId xmlns="" xmlns:a16="http://schemas.microsoft.com/office/drawing/2014/main" id="{9713904E-95B8-4D76-95D6-920B9E98AE21}"/>
              </a:ext>
            </a:extLst>
          </p:cNvPr>
          <p:cNvSpPr/>
          <p:nvPr/>
        </p:nvSpPr>
        <p:spPr>
          <a:xfrm>
            <a:off x="166368" y="5052145"/>
            <a:ext cx="9144000" cy="1620000"/>
          </a:xfrm>
          <a:prstGeom prst="roundRect">
            <a:avLst/>
          </a:prstGeom>
          <a:gradFill>
            <a:gsLst>
              <a:gs pos="0">
                <a:schemeClr val="accent1">
                  <a:lumMod val="5000"/>
                  <a:lumOff val="95000"/>
                </a:schemeClr>
              </a:gs>
              <a:gs pos="35000">
                <a:srgbClr val="FFFF00"/>
              </a:gs>
            </a:gsLst>
            <a:lin ang="5400000" scaled="1"/>
          </a:gradFill>
          <a:ln w="38100">
            <a:noFill/>
            <a:prstDash val="sysDash"/>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600" dirty="0">
                <a:solidFill>
                  <a:schemeClr val="accent3">
                    <a:lumMod val="50000"/>
                  </a:schemeClr>
                </a:solidFill>
                <a:cs typeface="B Badr" panose="00000400000000000000" pitchFamily="2" charset="-78"/>
              </a:rPr>
              <a:t>برخی از جوامد، </a:t>
            </a:r>
            <a:r>
              <a:rPr lang="fa-IR" sz="3600" dirty="0" smtClean="0">
                <a:solidFill>
                  <a:schemeClr val="accent3">
                    <a:lumMod val="50000"/>
                  </a:schemeClr>
                </a:solidFill>
                <a:cs typeface="B Badr" panose="00000400000000000000" pitchFamily="2" charset="-78"/>
              </a:rPr>
              <a:t>استثنائاًمعنای </a:t>
            </a:r>
            <a:r>
              <a:rPr lang="fa-IR" sz="3600" dirty="0">
                <a:solidFill>
                  <a:schemeClr val="accent3">
                    <a:lumMod val="50000"/>
                  </a:schemeClr>
                </a:solidFill>
                <a:cs typeface="B Badr" panose="00000400000000000000" pitchFamily="2" charset="-78"/>
              </a:rPr>
              <a:t>وصفی دارند و برخی از مشتقات </a:t>
            </a:r>
            <a:r>
              <a:rPr lang="fa-IR" sz="3600" dirty="0" smtClean="0">
                <a:solidFill>
                  <a:schemeClr val="accent3">
                    <a:lumMod val="50000"/>
                  </a:schemeClr>
                </a:solidFill>
                <a:cs typeface="B Badr" panose="00000400000000000000" pitchFamily="2" charset="-78"/>
              </a:rPr>
              <a:t>استثنا </a:t>
            </a:r>
            <a:r>
              <a:rPr lang="fa-IR" sz="3600" dirty="0">
                <a:solidFill>
                  <a:schemeClr val="accent3">
                    <a:lumMod val="50000"/>
                  </a:schemeClr>
                </a:solidFill>
                <a:cs typeface="B Badr" panose="00000400000000000000" pitchFamily="2" charset="-78"/>
              </a:rPr>
              <a:t>معنای موصوفی دارند.</a:t>
            </a:r>
            <a:endParaRPr lang="fa-IR" sz="8000" dirty="0">
              <a:solidFill>
                <a:schemeClr val="accent3">
                  <a:lumMod val="50000"/>
                </a:schemeClr>
              </a:solidFill>
              <a:cs typeface="B Badr" panose="00000400000000000000" pitchFamily="2" charset="-78"/>
            </a:endParaRPr>
          </a:p>
        </p:txBody>
      </p:sp>
      <p:sp>
        <p:nvSpPr>
          <p:cNvPr id="12" name="Arrow: Left 11">
            <a:extLst>
              <a:ext uri="{FF2B5EF4-FFF2-40B4-BE49-F238E27FC236}">
                <a16:creationId xmlns="" xmlns:a16="http://schemas.microsoft.com/office/drawing/2014/main" id="{047C1362-C4EA-4A0D-A8B4-8F22E7585CE8}"/>
              </a:ext>
            </a:extLst>
          </p:cNvPr>
          <p:cNvSpPr/>
          <p:nvPr/>
        </p:nvSpPr>
        <p:spPr>
          <a:xfrm>
            <a:off x="9529889" y="3753154"/>
            <a:ext cx="907384" cy="360000"/>
          </a:xfrm>
          <a:prstGeom prst="leftArrow">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Flowchart: Connector 6">
            <a:extLst>
              <a:ext uri="{FF2B5EF4-FFF2-40B4-BE49-F238E27FC236}">
                <a16:creationId xmlns="" xmlns:a16="http://schemas.microsoft.com/office/drawing/2014/main" id="{7AD90CC1-0545-473E-9471-FA7CB54008D3}"/>
              </a:ext>
            </a:extLst>
          </p:cNvPr>
          <p:cNvSpPr/>
          <p:nvPr/>
        </p:nvSpPr>
        <p:spPr>
          <a:xfrm>
            <a:off x="10598046" y="1319134"/>
            <a:ext cx="1260000" cy="1394085"/>
          </a:xfrm>
          <a:prstGeom prst="flowChartConnector">
            <a:avLst/>
          </a:prstGeom>
          <a:gradFill flip="none" rotWithShape="1">
            <a:gsLst>
              <a:gs pos="100000">
                <a:schemeClr val="accent4">
                  <a:lumMod val="60000"/>
                  <a:lumOff val="40000"/>
                </a:schemeClr>
              </a:gs>
              <a:gs pos="0">
                <a:srgbClr val="FFFF00"/>
              </a:gs>
            </a:gsLst>
            <a:path path="shape">
              <a:fillToRect l="50000" t="50000" r="50000" b="50000"/>
            </a:path>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200" b="1" u="sng" dirty="0">
                <a:solidFill>
                  <a:srgbClr val="0070C0"/>
                </a:solidFill>
                <a:cs typeface="B Badr" panose="00000400000000000000" pitchFamily="2" charset="-78"/>
              </a:rPr>
              <a:t>موصوف</a:t>
            </a:r>
          </a:p>
        </p:txBody>
      </p:sp>
      <p:sp>
        <p:nvSpPr>
          <p:cNvPr id="15" name="Flowchart: Connector 14">
            <a:extLst>
              <a:ext uri="{FF2B5EF4-FFF2-40B4-BE49-F238E27FC236}">
                <a16:creationId xmlns="" xmlns:a16="http://schemas.microsoft.com/office/drawing/2014/main" id="{02E36C11-FF75-4D48-8A6E-72CBEA77C549}"/>
              </a:ext>
            </a:extLst>
          </p:cNvPr>
          <p:cNvSpPr/>
          <p:nvPr/>
        </p:nvSpPr>
        <p:spPr>
          <a:xfrm>
            <a:off x="10614845" y="3206725"/>
            <a:ext cx="1260000" cy="1394085"/>
          </a:xfrm>
          <a:prstGeom prst="flowChartConnector">
            <a:avLst/>
          </a:prstGeom>
          <a:gradFill flip="none" rotWithShape="1">
            <a:gsLst>
              <a:gs pos="100000">
                <a:schemeClr val="accent4">
                  <a:lumMod val="60000"/>
                  <a:lumOff val="40000"/>
                </a:schemeClr>
              </a:gs>
              <a:gs pos="39000">
                <a:srgbClr val="FFFF00"/>
              </a:gs>
            </a:gsLst>
            <a:path path="shape">
              <a:fillToRect l="50000" t="50000" r="50000" b="50000"/>
            </a:path>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u="sng" dirty="0">
                <a:solidFill>
                  <a:srgbClr val="0070C0"/>
                </a:solidFill>
                <a:cs typeface="B Badr" panose="00000400000000000000" pitchFamily="2" charset="-78"/>
              </a:rPr>
              <a:t>صفۀ</a:t>
            </a:r>
            <a:endParaRPr lang="fa-IR" sz="2400" b="1" u="sng" dirty="0">
              <a:solidFill>
                <a:srgbClr val="0070C0"/>
              </a:solidFill>
              <a:cs typeface="B Badr" panose="00000400000000000000" pitchFamily="2" charset="-78"/>
            </a:endParaRPr>
          </a:p>
        </p:txBody>
      </p:sp>
      <p:sp>
        <p:nvSpPr>
          <p:cNvPr id="3" name="Hexagon 2">
            <a:extLst>
              <a:ext uri="{FF2B5EF4-FFF2-40B4-BE49-F238E27FC236}">
                <a16:creationId xmlns="" xmlns:a16="http://schemas.microsoft.com/office/drawing/2014/main" id="{52047387-C7E8-4FF4-B130-F3E9762081D7}"/>
              </a:ext>
            </a:extLst>
          </p:cNvPr>
          <p:cNvSpPr/>
          <p:nvPr/>
        </p:nvSpPr>
        <p:spPr>
          <a:xfrm>
            <a:off x="10614845" y="5208952"/>
            <a:ext cx="1410787" cy="1243723"/>
          </a:xfrm>
          <a:prstGeom prst="hexagon">
            <a:avLst/>
          </a:prstGeom>
          <a:ln w="38100">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u="sng">
                <a:solidFill>
                  <a:srgbClr val="C00000"/>
                </a:solidFill>
                <a:cs typeface="B Titr" panose="00000700000000000000" pitchFamily="2" charset="-78"/>
              </a:rPr>
              <a:t>نکته</a:t>
            </a:r>
            <a:endParaRPr lang="fa-IR"/>
          </a:p>
        </p:txBody>
      </p:sp>
    </p:spTree>
    <p:extLst>
      <p:ext uri="{BB962C8B-B14F-4D97-AF65-F5344CB8AC3E}">
        <p14:creationId xmlns:p14="http://schemas.microsoft.com/office/powerpoint/2010/main" val="376476402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25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heel(1)">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right)">
                                      <p:cBhvr>
                                        <p:cTn id="34" dur="25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heel(1)">
                                      <p:cBhvr>
                                        <p:cTn id="39" dur="500"/>
                                        <p:tgtEl>
                                          <p:spTgt spid="65"/>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heel(4)">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25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heel(1)">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5" grpId="0" animBg="1"/>
      <p:bldP spid="5" grpId="0" animBg="1"/>
      <p:bldP spid="8" grpId="0" animBg="1"/>
      <p:bldP spid="23" grpId="0" animBg="1"/>
      <p:bldP spid="24" grpId="0" animBg="1"/>
      <p:bldP spid="12" grpId="0" animBg="1"/>
      <p:bldP spid="7" grpId="0" animBg="1"/>
      <p:bldP spid="15" grpId="0" animBg="1"/>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Left Arrow Callout 2"/>
          <p:cNvSpPr/>
          <p:nvPr/>
        </p:nvSpPr>
        <p:spPr>
          <a:xfrm>
            <a:off x="10603489" y="789119"/>
            <a:ext cx="1512000" cy="5832000"/>
          </a:xfrm>
          <a:prstGeom prst="leftArrowCallou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lvl="0" algn="ctr" rtl="1"/>
            <a:r>
              <a:rPr lang="fa-IR" sz="2600" dirty="0">
                <a:solidFill>
                  <a:srgbClr val="0070C0"/>
                </a:solidFill>
                <a:cs typeface="B Lotus" panose="00000400000000000000" pitchFamily="2" charset="-78"/>
              </a:rPr>
              <a:t>اسمهای مشتقّی که (برخلاف اصل) معنای موصوفی دارند(</a:t>
            </a:r>
            <a:r>
              <a:rPr lang="fa-IR" sz="3200" b="1" dirty="0">
                <a:solidFill>
                  <a:srgbClr val="FF0000"/>
                </a:solidFill>
                <a:cs typeface="B Lotus" panose="00000400000000000000" pitchFamily="2" charset="-78"/>
              </a:rPr>
              <a:t>مشتقاتی که ملحق به جامدند</a:t>
            </a:r>
            <a:r>
              <a:rPr lang="fa-IR" sz="2600" dirty="0">
                <a:solidFill>
                  <a:srgbClr val="0070C0"/>
                </a:solidFill>
                <a:cs typeface="B Lotus" panose="00000400000000000000" pitchFamily="2" charset="-78"/>
              </a:rPr>
              <a:t>)</a:t>
            </a:r>
            <a:endParaRPr lang="fa-IR" sz="2600" dirty="0">
              <a:solidFill>
                <a:srgbClr val="0070C0"/>
              </a:solidFill>
            </a:endParaRPr>
          </a:p>
        </p:txBody>
      </p:sp>
      <p:sp>
        <p:nvSpPr>
          <p:cNvPr id="2" name="Bevel 1"/>
          <p:cNvSpPr/>
          <p:nvPr/>
        </p:nvSpPr>
        <p:spPr>
          <a:xfrm>
            <a:off x="10892244" y="11549"/>
            <a:ext cx="1260000" cy="504000"/>
          </a:xfrm>
          <a:prstGeom prst="bevel">
            <a:avLst/>
          </a:prstGeom>
          <a:solidFill>
            <a:schemeClr val="tx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bg1"/>
                </a:solidFill>
                <a:cs typeface="B Titr" panose="00000700000000000000" pitchFamily="2" charset="-78"/>
              </a:rPr>
              <a:t>المبحث الثانی</a:t>
            </a:r>
          </a:p>
        </p:txBody>
      </p:sp>
      <p:sp>
        <p:nvSpPr>
          <p:cNvPr id="4" name="Flowchart: Off-page Connector 3"/>
          <p:cNvSpPr/>
          <p:nvPr/>
        </p:nvSpPr>
        <p:spPr>
          <a:xfrm>
            <a:off x="5340618" y="24800"/>
            <a:ext cx="1474655" cy="320637"/>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600" dirty="0">
                <a:cs typeface="B Titr" panose="00000700000000000000" pitchFamily="2" charset="-78"/>
              </a:rPr>
              <a:t>الجامد والمشتق</a:t>
            </a:r>
          </a:p>
        </p:txBody>
      </p:sp>
      <p:sp>
        <p:nvSpPr>
          <p:cNvPr id="38" name="Arrow: Pentagon 37">
            <a:extLst>
              <a:ext uri="{FF2B5EF4-FFF2-40B4-BE49-F238E27FC236}">
                <a16:creationId xmlns="" xmlns:a16="http://schemas.microsoft.com/office/drawing/2014/main" id="{D3AD55B2-5256-46C1-BCFE-994C9C6BD10C}"/>
              </a:ext>
            </a:extLst>
          </p:cNvPr>
          <p:cNvSpPr/>
          <p:nvPr/>
        </p:nvSpPr>
        <p:spPr>
          <a:xfrm>
            <a:off x="6173490" y="789119"/>
            <a:ext cx="4644000" cy="1692000"/>
          </a:xfrm>
          <a:prstGeom prst="homePlat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r>
              <a:rPr lang="fa-IR" sz="2800" dirty="0">
                <a:solidFill>
                  <a:srgbClr val="002060"/>
                </a:solidFill>
                <a:cs typeface="B Badr" panose="00000400000000000000" pitchFamily="2" charset="-78"/>
              </a:rPr>
              <a:t>1-چیزی که معنای وصفیّت از آن گرفته شده.</a:t>
            </a:r>
          </a:p>
          <a:p>
            <a:pPr lvl="1" algn="r" rtl="1"/>
            <a:r>
              <a:rPr lang="fa-IR" sz="3200" dirty="0">
                <a:solidFill>
                  <a:srgbClr val="FF0000"/>
                </a:solidFill>
                <a:cs typeface="B Badr" panose="00000400000000000000" pitchFamily="2" charset="-78"/>
              </a:rPr>
              <a:t>مانند: جَرید</a:t>
            </a:r>
            <a:r>
              <a:rPr lang="fa-IR" sz="3600" dirty="0">
                <a:solidFill>
                  <a:srgbClr val="FF0000"/>
                </a:solidFill>
                <a:latin typeface="Microsoft Uighur" panose="02000000000000000000" pitchFamily="2" charset="-78"/>
                <a:cs typeface="B Badr" panose="00000400000000000000" pitchFamily="2" charset="-78"/>
              </a:rPr>
              <a:t>ة </a:t>
            </a:r>
            <a:r>
              <a:rPr lang="fa-IR" sz="3200" dirty="0">
                <a:solidFill>
                  <a:srgbClr val="FF0000"/>
                </a:solidFill>
                <a:latin typeface="Microsoft Uighur" panose="02000000000000000000" pitchFamily="2" charset="-78"/>
                <a:cs typeface="B Badr" panose="00000400000000000000" pitchFamily="2" charset="-78"/>
              </a:rPr>
              <a:t>(روزنامه)</a:t>
            </a:r>
            <a:endParaRPr lang="fa-IR" sz="3200" dirty="0">
              <a:solidFill>
                <a:srgbClr val="FF0000"/>
              </a:solidFill>
              <a:cs typeface="B Badr" panose="00000400000000000000" pitchFamily="2" charset="-78"/>
            </a:endParaRPr>
          </a:p>
        </p:txBody>
      </p:sp>
      <p:sp>
        <p:nvSpPr>
          <p:cNvPr id="73" name="Arrow: Pentagon 72">
            <a:extLst>
              <a:ext uri="{FF2B5EF4-FFF2-40B4-BE49-F238E27FC236}">
                <a16:creationId xmlns="" xmlns:a16="http://schemas.microsoft.com/office/drawing/2014/main" id="{BC6ED9B7-CBFD-43E7-B18E-CF9DB36338AF}"/>
              </a:ext>
            </a:extLst>
          </p:cNvPr>
          <p:cNvSpPr/>
          <p:nvPr/>
        </p:nvSpPr>
        <p:spPr>
          <a:xfrm>
            <a:off x="6155435" y="2835903"/>
            <a:ext cx="4644000" cy="1692000"/>
          </a:xfrm>
          <a:prstGeom prst="homePlat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r>
              <a:rPr lang="fa-IR" sz="2600" dirty="0">
                <a:solidFill>
                  <a:srgbClr val="002060"/>
                </a:solidFill>
                <a:cs typeface="B Badr" panose="00000400000000000000" pitchFamily="2" charset="-78"/>
              </a:rPr>
              <a:t>2-چیزی که عَلَم برای کسی قرار گرفته</a:t>
            </a:r>
            <a:r>
              <a:rPr lang="fa-IR" sz="2600" b="1" dirty="0">
                <a:solidFill>
                  <a:srgbClr val="0070C0"/>
                </a:solidFill>
                <a:cs typeface="B Badr" panose="00000400000000000000" pitchFamily="2" charset="-78"/>
              </a:rPr>
              <a:t>. </a:t>
            </a:r>
            <a:r>
              <a:rPr lang="fa-IR" sz="2600" b="1" dirty="0">
                <a:solidFill>
                  <a:srgbClr val="C00000"/>
                </a:solidFill>
                <a:cs typeface="B Badr" panose="00000400000000000000" pitchFamily="2" charset="-78"/>
              </a:rPr>
              <a:t>مانند: قاسم</a:t>
            </a:r>
          </a:p>
          <a:p>
            <a:pPr lvl="1" algn="r" rtl="1"/>
            <a:r>
              <a:rPr lang="fa-IR" sz="2000" dirty="0">
                <a:solidFill>
                  <a:schemeClr val="accent5">
                    <a:lumMod val="50000"/>
                  </a:schemeClr>
                </a:solidFill>
                <a:cs typeface="B Badr" panose="00000400000000000000" pitchFamily="2" charset="-78"/>
              </a:rPr>
              <a:t>(در اصل اسم فاعل و مشتقّ است ولی چون عَلَم قرار گرفته دیگر دارای معنای وصفی نمی باشد.)</a:t>
            </a:r>
          </a:p>
        </p:txBody>
      </p:sp>
      <p:sp>
        <p:nvSpPr>
          <p:cNvPr id="74" name="Arrow: Pentagon 73">
            <a:extLst>
              <a:ext uri="{FF2B5EF4-FFF2-40B4-BE49-F238E27FC236}">
                <a16:creationId xmlns="" xmlns:a16="http://schemas.microsoft.com/office/drawing/2014/main" id="{F64EB596-961C-4935-B7D2-9707C3D65047}"/>
              </a:ext>
            </a:extLst>
          </p:cNvPr>
          <p:cNvSpPr/>
          <p:nvPr/>
        </p:nvSpPr>
        <p:spPr>
          <a:xfrm>
            <a:off x="6173490" y="4865802"/>
            <a:ext cx="4644000" cy="1692000"/>
          </a:xfrm>
          <a:prstGeom prst="homePlat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r>
              <a:rPr lang="fa-IR" sz="2800" dirty="0" smtClean="0">
                <a:solidFill>
                  <a:srgbClr val="002060"/>
                </a:solidFill>
                <a:cs typeface="B Lotus" panose="00000400000000000000" pitchFamily="2" charset="-78"/>
              </a:rPr>
              <a:t>3-اسم مکان، زمان و آلت، </a:t>
            </a:r>
          </a:p>
          <a:p>
            <a:pPr lvl="1" algn="r" rtl="1"/>
            <a:r>
              <a:rPr lang="fa-IR" sz="2000" dirty="0" smtClean="0">
                <a:solidFill>
                  <a:schemeClr val="accent5">
                    <a:lumMod val="50000"/>
                  </a:schemeClr>
                </a:solidFill>
                <a:cs typeface="B Lotus" panose="00000400000000000000" pitchFamily="2" charset="-78"/>
              </a:rPr>
              <a:t>(با آنکه جزء مشتقات به حساب می آیند ولی دارای معنای موصوفی هستند)</a:t>
            </a:r>
            <a:endParaRPr lang="fa-IR" sz="2800" dirty="0">
              <a:solidFill>
                <a:schemeClr val="accent5">
                  <a:lumMod val="50000"/>
                </a:schemeClr>
              </a:solidFill>
            </a:endParaRPr>
          </a:p>
        </p:txBody>
      </p:sp>
      <p:sp>
        <p:nvSpPr>
          <p:cNvPr id="76" name="Arrow: Pentagon 75">
            <a:extLst>
              <a:ext uri="{FF2B5EF4-FFF2-40B4-BE49-F238E27FC236}">
                <a16:creationId xmlns="" xmlns:a16="http://schemas.microsoft.com/office/drawing/2014/main" id="{6C290A65-E1CC-495A-BA96-CD354E34AF7D}"/>
              </a:ext>
            </a:extLst>
          </p:cNvPr>
          <p:cNvSpPr/>
          <p:nvPr/>
        </p:nvSpPr>
        <p:spPr>
          <a:xfrm>
            <a:off x="100463" y="520915"/>
            <a:ext cx="4796244" cy="1368000"/>
          </a:xfrm>
          <a:prstGeom prst="homePlate">
            <a:avLst/>
          </a:prstGeom>
          <a:gradFill>
            <a:gsLst>
              <a:gs pos="0">
                <a:srgbClr val="FFFF00"/>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r>
              <a:rPr lang="fa-IR" sz="2800" b="1" dirty="0">
                <a:solidFill>
                  <a:srgbClr val="002060"/>
                </a:solidFill>
                <a:cs typeface="B Badr" panose="00000400000000000000" pitchFamily="2" charset="-78"/>
              </a:rPr>
              <a:t>1-اسم جامد منسوب </a:t>
            </a:r>
            <a:r>
              <a:rPr lang="fa-IR" sz="2800" dirty="0" smtClean="0">
                <a:solidFill>
                  <a:srgbClr val="002060"/>
                </a:solidFill>
                <a:cs typeface="B Badr" panose="00000400000000000000" pitchFamily="2" charset="-78"/>
              </a:rPr>
              <a:t>.</a:t>
            </a:r>
          </a:p>
          <a:p>
            <a:pPr lvl="1" algn="r" rtl="1"/>
            <a:r>
              <a:rPr lang="fa-IR" sz="3200" dirty="0" smtClean="0">
                <a:solidFill>
                  <a:srgbClr val="002060"/>
                </a:solidFill>
                <a:cs typeface="B Badr" panose="00000400000000000000" pitchFamily="2" charset="-78"/>
              </a:rPr>
              <a:t> </a:t>
            </a:r>
            <a:r>
              <a:rPr lang="fa-IR" sz="3200" dirty="0">
                <a:solidFill>
                  <a:srgbClr val="FF0000"/>
                </a:solidFill>
                <a:cs typeface="B Badr" panose="00000400000000000000" pitchFamily="2" charset="-78"/>
              </a:rPr>
              <a:t>مانند: ایرانیّ</a:t>
            </a:r>
            <a:r>
              <a:rPr lang="fa-IR" sz="3200" dirty="0">
                <a:solidFill>
                  <a:schemeClr val="bg1"/>
                </a:solidFill>
                <a:cs typeface="B Badr" panose="00000400000000000000" pitchFamily="2" charset="-78"/>
              </a:rPr>
              <a:t> </a:t>
            </a:r>
            <a:endParaRPr lang="fa-IR" sz="3200" dirty="0" smtClean="0">
              <a:solidFill>
                <a:schemeClr val="bg1"/>
              </a:solidFill>
              <a:cs typeface="B Badr" panose="00000400000000000000" pitchFamily="2" charset="-78"/>
            </a:endParaRPr>
          </a:p>
          <a:p>
            <a:pPr lvl="1" algn="r" rtl="1"/>
            <a:r>
              <a:rPr lang="fa-IR" sz="2800" dirty="0" smtClean="0">
                <a:solidFill>
                  <a:schemeClr val="accent5">
                    <a:lumMod val="50000"/>
                  </a:schemeClr>
                </a:solidFill>
                <a:cs typeface="B Badr" panose="00000400000000000000" pitchFamily="2" charset="-78"/>
              </a:rPr>
              <a:t>(</a:t>
            </a:r>
            <a:r>
              <a:rPr lang="fa-IR" sz="2800" dirty="0">
                <a:solidFill>
                  <a:schemeClr val="accent5">
                    <a:lumMod val="50000"/>
                  </a:schemeClr>
                </a:solidFill>
                <a:cs typeface="B Badr" panose="00000400000000000000" pitchFamily="2" charset="-78"/>
              </a:rPr>
              <a:t>دارای معنای وصفی است)</a:t>
            </a:r>
            <a:endParaRPr lang="fa-IR" sz="3200" dirty="0">
              <a:solidFill>
                <a:schemeClr val="accent5">
                  <a:lumMod val="50000"/>
                </a:schemeClr>
              </a:solidFill>
              <a:cs typeface="B Badr" panose="00000400000000000000" pitchFamily="2" charset="-78"/>
            </a:endParaRPr>
          </a:p>
        </p:txBody>
      </p:sp>
      <p:sp>
        <p:nvSpPr>
          <p:cNvPr id="77" name="Arrow: Pentagon 76">
            <a:extLst>
              <a:ext uri="{FF2B5EF4-FFF2-40B4-BE49-F238E27FC236}">
                <a16:creationId xmlns="" xmlns:a16="http://schemas.microsoft.com/office/drawing/2014/main" id="{93412DE1-B56D-4029-9DEA-43958B8DDE9E}"/>
              </a:ext>
            </a:extLst>
          </p:cNvPr>
          <p:cNvSpPr/>
          <p:nvPr/>
        </p:nvSpPr>
        <p:spPr>
          <a:xfrm>
            <a:off x="100463" y="1938342"/>
            <a:ext cx="4796244" cy="1368000"/>
          </a:xfrm>
          <a:prstGeom prst="homePlate">
            <a:avLst/>
          </a:prstGeom>
          <a:gradFill>
            <a:gsLst>
              <a:gs pos="0">
                <a:srgbClr val="FFFF00"/>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r>
              <a:rPr lang="fa-IR" sz="2800" dirty="0">
                <a:solidFill>
                  <a:srgbClr val="002060"/>
                </a:solidFill>
                <a:cs typeface="B Badr" panose="00000400000000000000" pitchFamily="2" charset="-78"/>
              </a:rPr>
              <a:t>2-اسم جامدِ مصغَّر</a:t>
            </a:r>
            <a:r>
              <a:rPr lang="fa-IR" sz="2800" b="1" dirty="0">
                <a:solidFill>
                  <a:srgbClr val="002060"/>
                </a:solidFill>
                <a:cs typeface="B Badr" panose="00000400000000000000" pitchFamily="2" charset="-78"/>
              </a:rPr>
              <a:t>. </a:t>
            </a:r>
            <a:endParaRPr lang="fa-IR" sz="2800" b="1" dirty="0" smtClean="0">
              <a:solidFill>
                <a:srgbClr val="002060"/>
              </a:solidFill>
              <a:cs typeface="B Badr" panose="00000400000000000000" pitchFamily="2" charset="-78"/>
            </a:endParaRPr>
          </a:p>
          <a:p>
            <a:pPr lvl="1" algn="r" rtl="1"/>
            <a:r>
              <a:rPr lang="fa-IR" sz="2800" dirty="0" smtClean="0">
                <a:solidFill>
                  <a:srgbClr val="C00000"/>
                </a:solidFill>
                <a:cs typeface="B Badr" panose="00000400000000000000" pitchFamily="2" charset="-78"/>
              </a:rPr>
              <a:t>مثال:رُجَیل </a:t>
            </a:r>
            <a:endParaRPr lang="fa-IR" sz="2800" dirty="0">
              <a:solidFill>
                <a:srgbClr val="C00000"/>
              </a:solidFill>
              <a:cs typeface="B Badr" panose="00000400000000000000" pitchFamily="2" charset="-78"/>
            </a:endParaRPr>
          </a:p>
          <a:p>
            <a:pPr lvl="1" algn="r" rtl="1"/>
            <a:r>
              <a:rPr lang="fa-IR" sz="2200" dirty="0">
                <a:solidFill>
                  <a:schemeClr val="accent5">
                    <a:lumMod val="50000"/>
                  </a:schemeClr>
                </a:solidFill>
                <a:cs typeface="B Badr" panose="00000400000000000000" pitchFamily="2" charset="-78"/>
              </a:rPr>
              <a:t>(</a:t>
            </a:r>
            <a:r>
              <a:rPr lang="fa-IR" dirty="0">
                <a:solidFill>
                  <a:schemeClr val="accent5">
                    <a:lumMod val="50000"/>
                  </a:schemeClr>
                </a:solidFill>
                <a:cs typeface="B Badr" panose="00000400000000000000" pitchFamily="2" charset="-78"/>
              </a:rPr>
              <a:t>مرد کوچک: دارای معنای وصفی بوده و قابل حمل بر دیگران است)</a:t>
            </a:r>
          </a:p>
        </p:txBody>
      </p:sp>
      <p:sp>
        <p:nvSpPr>
          <p:cNvPr id="78" name="Arrow: Pentagon 77">
            <a:extLst>
              <a:ext uri="{FF2B5EF4-FFF2-40B4-BE49-F238E27FC236}">
                <a16:creationId xmlns="" xmlns:a16="http://schemas.microsoft.com/office/drawing/2014/main" id="{EBF812C9-D0CA-4F40-BCD2-DBF3253D1EB7}"/>
              </a:ext>
            </a:extLst>
          </p:cNvPr>
          <p:cNvSpPr/>
          <p:nvPr/>
        </p:nvSpPr>
        <p:spPr>
          <a:xfrm>
            <a:off x="43948" y="4019272"/>
            <a:ext cx="4796244" cy="1368000"/>
          </a:xfrm>
          <a:prstGeom prst="homePlate">
            <a:avLst/>
          </a:prstGeom>
          <a:gradFill flip="none" rotWithShape="1">
            <a:gsLst>
              <a:gs pos="0">
                <a:schemeClr val="accent3">
                  <a:lumMod val="60000"/>
                  <a:lumOff val="40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r>
              <a:rPr lang="fa-IR" sz="2800" dirty="0">
                <a:solidFill>
                  <a:srgbClr val="002060"/>
                </a:solidFill>
                <a:cs typeface="B Badr" panose="00000400000000000000" pitchFamily="2" charset="-78"/>
              </a:rPr>
              <a:t>3-اسم جامدی که به قصد مبالغه </a:t>
            </a:r>
            <a:r>
              <a:rPr lang="fa-IR" sz="2800" dirty="0" smtClean="0">
                <a:solidFill>
                  <a:srgbClr val="002060"/>
                </a:solidFill>
                <a:cs typeface="B Badr" panose="00000400000000000000" pitchFamily="2" charset="-78"/>
              </a:rPr>
              <a:t>بیاید.</a:t>
            </a:r>
          </a:p>
          <a:p>
            <a:pPr lvl="1" algn="r" rtl="1"/>
            <a:r>
              <a:rPr lang="fa-IR" sz="2500" b="1" dirty="0" smtClean="0">
                <a:solidFill>
                  <a:srgbClr val="FF0000"/>
                </a:solidFill>
                <a:cs typeface="B Badr" panose="00000400000000000000" pitchFamily="2" charset="-78"/>
              </a:rPr>
              <a:t>مانند</a:t>
            </a:r>
            <a:r>
              <a:rPr lang="fa-IR" sz="2500" b="1" dirty="0">
                <a:solidFill>
                  <a:srgbClr val="FF0000"/>
                </a:solidFill>
                <a:cs typeface="B Badr" panose="00000400000000000000" pitchFamily="2" charset="-78"/>
              </a:rPr>
              <a:t>: زیدٌ عَدلٌ </a:t>
            </a:r>
            <a:r>
              <a:rPr lang="fa-IR" sz="1600" dirty="0">
                <a:solidFill>
                  <a:schemeClr val="accent5">
                    <a:lumMod val="50000"/>
                  </a:schemeClr>
                </a:solidFill>
                <a:cs typeface="B Badr" panose="00000400000000000000" pitchFamily="2" charset="-78"/>
              </a:rPr>
              <a:t>در اینجا)(عَدل) به معنای (بسیار عادل) می باشد که داری معنای وصفی است</a:t>
            </a:r>
            <a:r>
              <a:rPr lang="fa-IR" dirty="0">
                <a:solidFill>
                  <a:schemeClr val="accent5">
                    <a:lumMod val="50000"/>
                  </a:schemeClr>
                </a:solidFill>
                <a:cs typeface="B Badr" panose="00000400000000000000" pitchFamily="2" charset="-78"/>
              </a:rPr>
              <a:t>.</a:t>
            </a:r>
            <a:endParaRPr lang="fa-IR" sz="2800" dirty="0">
              <a:solidFill>
                <a:schemeClr val="accent5">
                  <a:lumMod val="50000"/>
                </a:schemeClr>
              </a:solidFill>
              <a:cs typeface="B Badr" panose="00000400000000000000" pitchFamily="2" charset="-78"/>
            </a:endParaRPr>
          </a:p>
        </p:txBody>
      </p:sp>
      <p:sp>
        <p:nvSpPr>
          <p:cNvPr id="80" name="Arrow: Pentagon 79">
            <a:extLst>
              <a:ext uri="{FF2B5EF4-FFF2-40B4-BE49-F238E27FC236}">
                <a16:creationId xmlns="" xmlns:a16="http://schemas.microsoft.com/office/drawing/2014/main" id="{B33FB8EB-F703-4C39-A544-862EB77FC921}"/>
              </a:ext>
            </a:extLst>
          </p:cNvPr>
          <p:cNvSpPr/>
          <p:nvPr/>
        </p:nvSpPr>
        <p:spPr>
          <a:xfrm>
            <a:off x="51619" y="5451803"/>
            <a:ext cx="4796244" cy="1368000"/>
          </a:xfrm>
          <a:prstGeom prst="homePlate">
            <a:avLst/>
          </a:prstGeom>
          <a:gradFill flip="none" rotWithShape="1">
            <a:gsLst>
              <a:gs pos="0">
                <a:schemeClr val="accent3">
                  <a:lumMod val="60000"/>
                  <a:lumOff val="40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1" algn="r" rtl="1"/>
            <a:r>
              <a:rPr lang="fa-IR" sz="2200" b="1" dirty="0">
                <a:solidFill>
                  <a:srgbClr val="002060"/>
                </a:solidFill>
                <a:cs typeface="B Badr" panose="00000400000000000000" pitchFamily="2" charset="-78"/>
              </a:rPr>
              <a:t>4-اسم جامدی است که هم معنای اسم مشتقّ است </a:t>
            </a:r>
          </a:p>
          <a:p>
            <a:pPr lvl="1" algn="r" rtl="1"/>
            <a:r>
              <a:rPr lang="fa-IR" sz="2200" b="1" dirty="0" smtClean="0">
                <a:solidFill>
                  <a:srgbClr val="FF0000"/>
                </a:solidFill>
                <a:cs typeface="B Badr" panose="00000400000000000000" pitchFamily="2" charset="-78"/>
              </a:rPr>
              <a:t>مانند </a:t>
            </a:r>
            <a:r>
              <a:rPr lang="fa-IR" sz="2200" b="1" dirty="0">
                <a:solidFill>
                  <a:srgbClr val="FF0000"/>
                </a:solidFill>
                <a:cs typeface="B Badr" panose="00000400000000000000" pitchFamily="2" charset="-78"/>
              </a:rPr>
              <a:t>«اِبن» به معنای «مَولود»-اُم به معنای والده</a:t>
            </a:r>
          </a:p>
        </p:txBody>
      </p:sp>
      <p:sp>
        <p:nvSpPr>
          <p:cNvPr id="15"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Left Arrow Callout 4"/>
          <p:cNvSpPr/>
          <p:nvPr/>
        </p:nvSpPr>
        <p:spPr>
          <a:xfrm>
            <a:off x="4380932" y="789119"/>
            <a:ext cx="1512000" cy="5832000"/>
          </a:xfrm>
          <a:prstGeom prst="leftArrowCallou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lvl="0" algn="ctr"/>
            <a:r>
              <a:rPr lang="fa-IR" sz="2600" dirty="0">
                <a:solidFill>
                  <a:srgbClr val="0070C0"/>
                </a:solidFill>
                <a:cs typeface="B Lotus" panose="00000400000000000000" pitchFamily="2" charset="-78"/>
              </a:rPr>
              <a:t>اسمهای جامدی که (برخلاف اصل) معنای وصفی دارند(</a:t>
            </a:r>
            <a:r>
              <a:rPr lang="fa-IR" sz="3200" b="1" dirty="0">
                <a:solidFill>
                  <a:srgbClr val="FF0000"/>
                </a:solidFill>
                <a:cs typeface="B Lotus" panose="00000400000000000000" pitchFamily="2" charset="-78"/>
              </a:rPr>
              <a:t>جامد هایی که ملحق به مشتق ا ند</a:t>
            </a:r>
            <a:r>
              <a:rPr lang="fa-IR" sz="2600" dirty="0">
                <a:solidFill>
                  <a:srgbClr val="0070C0"/>
                </a:solidFill>
                <a:cs typeface="B Lotus" panose="00000400000000000000" pitchFamily="2" charset="-78"/>
              </a:rPr>
              <a:t>)</a:t>
            </a:r>
            <a:endParaRPr lang="fa-IR" sz="2600" dirty="0">
              <a:solidFill>
                <a:srgbClr val="0070C0"/>
              </a:solidFill>
            </a:endParaRPr>
          </a:p>
        </p:txBody>
      </p:sp>
    </p:spTree>
    <p:extLst>
      <p:ext uri="{BB962C8B-B14F-4D97-AF65-F5344CB8AC3E}">
        <p14:creationId xmlns:p14="http://schemas.microsoft.com/office/powerpoint/2010/main" val="328357122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left)">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out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wipe(left)">
                                      <p:cBhvr>
                                        <p:cTn id="32" dur="5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wipe(left)">
                                      <p:cBhvr>
                                        <p:cTn id="37" dur="500"/>
                                        <p:tgtEl>
                                          <p:spTgt spid="7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left)">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wipe(left)">
                                      <p:cBhvr>
                                        <p:cTn id="4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animBg="1"/>
      <p:bldP spid="73" grpId="0" animBg="1"/>
      <p:bldP spid="74" grpId="0" animBg="1"/>
      <p:bldP spid="76" grpId="0" animBg="1"/>
      <p:bldP spid="77" grpId="0" animBg="1"/>
      <p:bldP spid="78" grpId="0" animBg="1"/>
      <p:bldP spid="80"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96C70B21-68C3-4C24-8777-F773F90739CA}"/>
              </a:ext>
            </a:extLst>
          </p:cNvPr>
          <p:cNvSpPr/>
          <p:nvPr/>
        </p:nvSpPr>
        <p:spPr>
          <a:xfrm>
            <a:off x="10304239" y="2650077"/>
            <a:ext cx="1603948" cy="1499017"/>
          </a:xfrm>
          <a:prstGeom prst="ellipse">
            <a:avLst/>
          </a:prstGeom>
          <a:gradFill flip="none" rotWithShape="1">
            <a:gsLst>
              <a:gs pos="40000">
                <a:srgbClr val="FFFF00"/>
              </a:gs>
              <a:gs pos="98000">
                <a:srgbClr val="79A6FF"/>
              </a:gs>
            </a:gsLst>
            <a:lin ang="5400000" scaled="1"/>
            <a:tileRect/>
          </a:gra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rtlCol="1" anchor="ctr"/>
          <a:lstStyle/>
          <a:p>
            <a:pPr algn="ctr"/>
            <a:r>
              <a:rPr lang="fa-IR" sz="2800" dirty="0">
                <a:solidFill>
                  <a:srgbClr val="2C2C2C"/>
                </a:solidFill>
                <a:cs typeface="B Titr" panose="00000700000000000000" pitchFamily="2" charset="-78"/>
              </a:rPr>
              <a:t>بنا های اسم</a:t>
            </a:r>
          </a:p>
        </p:txBody>
      </p:sp>
      <p:sp>
        <p:nvSpPr>
          <p:cNvPr id="15" name="Right Brace 14">
            <a:extLst>
              <a:ext uri="{FF2B5EF4-FFF2-40B4-BE49-F238E27FC236}">
                <a16:creationId xmlns:a16="http://schemas.microsoft.com/office/drawing/2014/main" xmlns="" id="{E071E03E-C2D7-4B1F-9C9C-9AC9D84A68F6}"/>
              </a:ext>
            </a:extLst>
          </p:cNvPr>
          <p:cNvSpPr/>
          <p:nvPr/>
        </p:nvSpPr>
        <p:spPr>
          <a:xfrm>
            <a:off x="9258929" y="479689"/>
            <a:ext cx="722049" cy="5876145"/>
          </a:xfrm>
          <a:prstGeom prst="rightBrace">
            <a:avLst>
              <a:gd name="adj1" fmla="val 35322"/>
              <a:gd name="adj2" fmla="val 50000"/>
            </a:avLst>
          </a:prstGeom>
          <a:ln w="57150">
            <a:solidFill>
              <a:srgbClr val="002060"/>
            </a:solidFill>
          </a:ln>
        </p:spPr>
        <p:style>
          <a:lnRef idx="1">
            <a:schemeClr val="accent2"/>
          </a:lnRef>
          <a:fillRef idx="0">
            <a:schemeClr val="accent2"/>
          </a:fillRef>
          <a:effectRef idx="0">
            <a:schemeClr val="accent2"/>
          </a:effectRef>
          <a:fontRef idx="minor">
            <a:schemeClr val="tx1"/>
          </a:fontRef>
        </p:style>
        <p:txBody>
          <a:bodyPr rtlCol="1" anchor="ctr"/>
          <a:lstStyle/>
          <a:p>
            <a:pPr algn="ctr"/>
            <a:endParaRPr lang="fa-IR">
              <a:solidFill>
                <a:srgbClr val="FFFFFF"/>
              </a:solidFill>
            </a:endParaRPr>
          </a:p>
        </p:txBody>
      </p:sp>
      <p:sp>
        <p:nvSpPr>
          <p:cNvPr id="4" name="Flowchart: Connector 3">
            <a:extLst>
              <a:ext uri="{FF2B5EF4-FFF2-40B4-BE49-F238E27FC236}">
                <a16:creationId xmlns:a16="http://schemas.microsoft.com/office/drawing/2014/main" xmlns="" id="{AE2CC8C2-C171-4C59-B63C-82A97A2E814B}"/>
              </a:ext>
            </a:extLst>
          </p:cNvPr>
          <p:cNvSpPr/>
          <p:nvPr/>
        </p:nvSpPr>
        <p:spPr>
          <a:xfrm>
            <a:off x="7752777" y="4965640"/>
            <a:ext cx="1620000" cy="1620000"/>
          </a:xfrm>
          <a:prstGeom prst="flowChartConnector">
            <a:avLst/>
          </a:prstGeom>
          <a:gradFill flip="none" rotWithShape="1">
            <a:gsLst>
              <a:gs pos="40000">
                <a:schemeClr val="accent4">
                  <a:lumMod val="40000"/>
                  <a:lumOff val="60000"/>
                </a:schemeClr>
              </a:gs>
              <a:gs pos="98000">
                <a:schemeClr val="accent1">
                  <a:lumMod val="60000"/>
                  <a:lumOff val="4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1" anchor="ctr"/>
          <a:lstStyle/>
          <a:p>
            <a:pPr algn="ctr"/>
            <a:r>
              <a:rPr lang="fa-IR" dirty="0" smtClean="0">
                <a:solidFill>
                  <a:prstClr val="black"/>
                </a:solidFill>
                <a:cs typeface="B Titr" panose="00000700000000000000" pitchFamily="2" charset="-78"/>
              </a:rPr>
              <a:t>3-خماسی</a:t>
            </a:r>
            <a:endParaRPr lang="fa-IR" sz="2800" dirty="0">
              <a:solidFill>
                <a:prstClr val="black"/>
              </a:solidFill>
              <a:cs typeface="B Titr" panose="00000700000000000000" pitchFamily="2" charset="-78"/>
            </a:endParaRPr>
          </a:p>
        </p:txBody>
      </p:sp>
      <p:sp>
        <p:nvSpPr>
          <p:cNvPr id="22" name="Flowchart: Connector 21">
            <a:extLst>
              <a:ext uri="{FF2B5EF4-FFF2-40B4-BE49-F238E27FC236}">
                <a16:creationId xmlns:a16="http://schemas.microsoft.com/office/drawing/2014/main" xmlns="" id="{20569EAE-4561-424B-8EE6-7DAA5436F077}"/>
              </a:ext>
            </a:extLst>
          </p:cNvPr>
          <p:cNvSpPr/>
          <p:nvPr/>
        </p:nvSpPr>
        <p:spPr>
          <a:xfrm>
            <a:off x="7625724" y="334503"/>
            <a:ext cx="1620000" cy="1620000"/>
          </a:xfrm>
          <a:prstGeom prst="flowChartConnector">
            <a:avLst/>
          </a:prstGeom>
          <a:gradFill flip="none" rotWithShape="1">
            <a:gsLst>
              <a:gs pos="40000">
                <a:schemeClr val="accent4">
                  <a:lumMod val="20000"/>
                  <a:lumOff val="80000"/>
                </a:schemeClr>
              </a:gs>
              <a:gs pos="98000">
                <a:srgbClr val="65FFAB"/>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prstClr val="black"/>
                </a:solidFill>
                <a:cs typeface="B Titr" panose="00000700000000000000" pitchFamily="2" charset="-78"/>
              </a:rPr>
              <a:t>1-ثلاثی</a:t>
            </a:r>
            <a:endParaRPr lang="fa-IR" sz="2000" dirty="0">
              <a:solidFill>
                <a:prstClr val="black"/>
              </a:solidFill>
              <a:cs typeface="B Titr" panose="00000700000000000000" pitchFamily="2" charset="-78"/>
            </a:endParaRPr>
          </a:p>
        </p:txBody>
      </p:sp>
      <p:sp>
        <p:nvSpPr>
          <p:cNvPr id="23" name="Flowchart: Connector 22">
            <a:extLst>
              <a:ext uri="{FF2B5EF4-FFF2-40B4-BE49-F238E27FC236}">
                <a16:creationId xmlns:a16="http://schemas.microsoft.com/office/drawing/2014/main" xmlns="" id="{1BFF4796-9BE3-4F88-8C33-F07F04057EE5}"/>
              </a:ext>
            </a:extLst>
          </p:cNvPr>
          <p:cNvSpPr/>
          <p:nvPr/>
        </p:nvSpPr>
        <p:spPr>
          <a:xfrm>
            <a:off x="7625722" y="2665062"/>
            <a:ext cx="1620000" cy="1620000"/>
          </a:xfrm>
          <a:prstGeom prst="flowChartConnector">
            <a:avLst/>
          </a:prstGeom>
          <a:gradFill flip="none" rotWithShape="1">
            <a:gsLst>
              <a:gs pos="40000">
                <a:schemeClr val="accent4">
                  <a:lumMod val="20000"/>
                  <a:lumOff val="80000"/>
                </a:schemeClr>
              </a:gs>
              <a:gs pos="98000">
                <a:schemeClr val="accent1">
                  <a:lumMod val="60000"/>
                  <a:lumOff val="40000"/>
                </a:schemeClr>
              </a:gs>
            </a:gsLst>
            <a:lin ang="81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prstClr val="black"/>
                </a:solidFill>
                <a:cs typeface="B Titr" panose="00000700000000000000" pitchFamily="2" charset="-78"/>
              </a:rPr>
              <a:t>2-رباعی</a:t>
            </a:r>
            <a:endParaRPr lang="fa-IR" sz="2000" dirty="0">
              <a:solidFill>
                <a:prstClr val="black"/>
              </a:solidFill>
              <a:cs typeface="B Titr" panose="00000700000000000000" pitchFamily="2" charset="-78"/>
            </a:endParaRPr>
          </a:p>
        </p:txBody>
      </p:sp>
      <p:sp>
        <p:nvSpPr>
          <p:cNvPr id="5" name="Hexagon 4">
            <a:extLst>
              <a:ext uri="{FF2B5EF4-FFF2-40B4-BE49-F238E27FC236}">
                <a16:creationId xmlns:a16="http://schemas.microsoft.com/office/drawing/2014/main" xmlns="" id="{DD215ED0-1564-4B6A-9E97-2EB2251767D7}"/>
              </a:ext>
            </a:extLst>
          </p:cNvPr>
          <p:cNvSpPr/>
          <p:nvPr/>
        </p:nvSpPr>
        <p:spPr>
          <a:xfrm>
            <a:off x="4274557" y="155424"/>
            <a:ext cx="1980000" cy="792000"/>
          </a:xfrm>
          <a:prstGeom prst="hexagon">
            <a:avLst/>
          </a:prstGeom>
          <a:gradFill flip="none" rotWithShape="1">
            <a:gsLst>
              <a:gs pos="40000">
                <a:schemeClr val="accent4">
                  <a:lumMod val="20000"/>
                  <a:lumOff val="80000"/>
                </a:schemeClr>
              </a:gs>
              <a:gs pos="98000">
                <a:srgbClr val="65FFAB"/>
              </a:gs>
            </a:gsLst>
            <a:lin ang="2700000" scaled="1"/>
            <a:tileRect/>
          </a:gra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2C2C2C"/>
                </a:solidFill>
                <a:cs typeface="B Titr" panose="00000700000000000000" pitchFamily="2" charset="-78"/>
              </a:rPr>
              <a:t>مجرد</a:t>
            </a:r>
            <a:endParaRPr lang="fa-IR" sz="3600" dirty="0">
              <a:solidFill>
                <a:srgbClr val="2C2C2C"/>
              </a:solidFill>
              <a:cs typeface="B Titr" panose="00000700000000000000" pitchFamily="2" charset="-78"/>
            </a:endParaRPr>
          </a:p>
        </p:txBody>
      </p:sp>
      <p:sp>
        <p:nvSpPr>
          <p:cNvPr id="18" name="Hexagon 17">
            <a:extLst>
              <a:ext uri="{FF2B5EF4-FFF2-40B4-BE49-F238E27FC236}">
                <a16:creationId xmlns:a16="http://schemas.microsoft.com/office/drawing/2014/main" xmlns="" id="{961A8B31-E440-496D-80CC-43D0520587A1}"/>
              </a:ext>
            </a:extLst>
          </p:cNvPr>
          <p:cNvSpPr/>
          <p:nvPr/>
        </p:nvSpPr>
        <p:spPr>
          <a:xfrm>
            <a:off x="4338086" y="1096003"/>
            <a:ext cx="1980000" cy="792000"/>
          </a:xfrm>
          <a:prstGeom prst="hexagon">
            <a:avLst/>
          </a:prstGeom>
          <a:gradFill flip="none" rotWithShape="1">
            <a:gsLst>
              <a:gs pos="40000">
                <a:schemeClr val="accent4">
                  <a:lumMod val="20000"/>
                  <a:lumOff val="80000"/>
                </a:schemeClr>
              </a:gs>
              <a:gs pos="98000">
                <a:srgbClr val="65FFAB"/>
              </a:gs>
            </a:gsLst>
            <a:lin ang="2700000" scaled="1"/>
            <a:tileRect/>
          </a:gra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2C2C2C"/>
                </a:solidFill>
                <a:cs typeface="B Titr" panose="00000700000000000000" pitchFamily="2" charset="-78"/>
              </a:rPr>
              <a:t>مزید فیه</a:t>
            </a:r>
          </a:p>
        </p:txBody>
      </p:sp>
      <p:sp>
        <p:nvSpPr>
          <p:cNvPr id="19" name="Hexagon 18">
            <a:extLst>
              <a:ext uri="{FF2B5EF4-FFF2-40B4-BE49-F238E27FC236}">
                <a16:creationId xmlns:a16="http://schemas.microsoft.com/office/drawing/2014/main" xmlns="" id="{9E0F41FA-28D5-452F-BA36-A60822D9CF2A}"/>
              </a:ext>
            </a:extLst>
          </p:cNvPr>
          <p:cNvSpPr/>
          <p:nvPr/>
        </p:nvSpPr>
        <p:spPr>
          <a:xfrm>
            <a:off x="4268492" y="2509504"/>
            <a:ext cx="1980000" cy="792000"/>
          </a:xfrm>
          <a:prstGeom prst="hexagon">
            <a:avLst/>
          </a:prstGeom>
          <a:gradFill flip="none" rotWithShape="1">
            <a:gsLst>
              <a:gs pos="40000">
                <a:schemeClr val="accent4">
                  <a:lumMod val="20000"/>
                  <a:lumOff val="80000"/>
                </a:schemeClr>
              </a:gs>
              <a:gs pos="98000">
                <a:schemeClr val="accent1">
                  <a:lumMod val="60000"/>
                  <a:lumOff val="40000"/>
                </a:schemeClr>
              </a:gs>
            </a:gsLst>
            <a:lin ang="8100000" scaled="1"/>
            <a:tileRect/>
          </a:gradFill>
          <a:ln w="57150">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2C2C2C"/>
                </a:solidFill>
                <a:cs typeface="B Titr" panose="00000700000000000000" pitchFamily="2" charset="-78"/>
              </a:rPr>
              <a:t>مجرد</a:t>
            </a:r>
            <a:endParaRPr lang="fa-IR" sz="3600" dirty="0">
              <a:solidFill>
                <a:srgbClr val="2C2C2C"/>
              </a:solidFill>
              <a:cs typeface="B Titr" panose="00000700000000000000" pitchFamily="2" charset="-78"/>
            </a:endParaRPr>
          </a:p>
        </p:txBody>
      </p:sp>
      <p:sp>
        <p:nvSpPr>
          <p:cNvPr id="21" name="Hexagon 20">
            <a:extLst>
              <a:ext uri="{FF2B5EF4-FFF2-40B4-BE49-F238E27FC236}">
                <a16:creationId xmlns:a16="http://schemas.microsoft.com/office/drawing/2014/main" xmlns="" id="{524489AD-E05E-4837-B59C-FBE7FBAB9309}"/>
              </a:ext>
            </a:extLst>
          </p:cNvPr>
          <p:cNvSpPr/>
          <p:nvPr/>
        </p:nvSpPr>
        <p:spPr>
          <a:xfrm>
            <a:off x="4268492" y="3470843"/>
            <a:ext cx="1980000" cy="792000"/>
          </a:xfrm>
          <a:prstGeom prst="hexagon">
            <a:avLst/>
          </a:prstGeom>
          <a:gradFill flip="none" rotWithShape="1">
            <a:gsLst>
              <a:gs pos="40000">
                <a:schemeClr val="accent4">
                  <a:lumMod val="20000"/>
                  <a:lumOff val="80000"/>
                </a:schemeClr>
              </a:gs>
              <a:gs pos="98000">
                <a:schemeClr val="accent1">
                  <a:lumMod val="60000"/>
                  <a:lumOff val="40000"/>
                </a:schemeClr>
              </a:gs>
            </a:gsLst>
            <a:lin ang="8100000" scaled="1"/>
            <a:tileRect/>
          </a:gradFill>
          <a:ln w="57150">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2C2C2C"/>
                </a:solidFill>
                <a:cs typeface="B Titr" panose="00000700000000000000" pitchFamily="2" charset="-78"/>
              </a:rPr>
              <a:t>مزید فیه</a:t>
            </a:r>
          </a:p>
        </p:txBody>
      </p:sp>
      <p:sp>
        <p:nvSpPr>
          <p:cNvPr id="26" name="Hexagon 25">
            <a:extLst>
              <a:ext uri="{FF2B5EF4-FFF2-40B4-BE49-F238E27FC236}">
                <a16:creationId xmlns:a16="http://schemas.microsoft.com/office/drawing/2014/main" xmlns="" id="{02BDAADB-FD1F-4936-9933-D8F43A0B6A1E}"/>
              </a:ext>
            </a:extLst>
          </p:cNvPr>
          <p:cNvSpPr/>
          <p:nvPr/>
        </p:nvSpPr>
        <p:spPr>
          <a:xfrm>
            <a:off x="4268492" y="4915475"/>
            <a:ext cx="1980000" cy="792000"/>
          </a:xfrm>
          <a:prstGeom prst="hexagon">
            <a:avLst/>
          </a:prstGeom>
          <a:gradFill flip="none" rotWithShape="1">
            <a:gsLst>
              <a:gs pos="40000">
                <a:schemeClr val="accent4">
                  <a:lumMod val="40000"/>
                  <a:lumOff val="60000"/>
                </a:schemeClr>
              </a:gs>
              <a:gs pos="98000">
                <a:schemeClr val="accent1">
                  <a:lumMod val="60000"/>
                  <a:lumOff val="4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1" anchor="ctr"/>
          <a:lstStyle/>
          <a:p>
            <a:pPr algn="ctr"/>
            <a:r>
              <a:rPr lang="fa-IR" sz="3200" dirty="0">
                <a:solidFill>
                  <a:srgbClr val="2C2C2C"/>
                </a:solidFill>
                <a:cs typeface="B Titr" panose="00000700000000000000" pitchFamily="2" charset="-78"/>
              </a:rPr>
              <a:t>مجرد</a:t>
            </a:r>
          </a:p>
        </p:txBody>
      </p:sp>
      <p:sp>
        <p:nvSpPr>
          <p:cNvPr id="27" name="Hexagon 26">
            <a:extLst>
              <a:ext uri="{FF2B5EF4-FFF2-40B4-BE49-F238E27FC236}">
                <a16:creationId xmlns:a16="http://schemas.microsoft.com/office/drawing/2014/main" xmlns="" id="{4EFE764F-1813-4715-8997-062F333AAC02}"/>
              </a:ext>
            </a:extLst>
          </p:cNvPr>
          <p:cNvSpPr/>
          <p:nvPr/>
        </p:nvSpPr>
        <p:spPr>
          <a:xfrm>
            <a:off x="4268492" y="5846635"/>
            <a:ext cx="1980000" cy="792000"/>
          </a:xfrm>
          <a:prstGeom prst="hexagon">
            <a:avLst/>
          </a:prstGeom>
          <a:gradFill flip="none" rotWithShape="1">
            <a:gsLst>
              <a:gs pos="40000">
                <a:schemeClr val="accent4">
                  <a:lumMod val="40000"/>
                  <a:lumOff val="60000"/>
                </a:schemeClr>
              </a:gs>
              <a:gs pos="98000">
                <a:schemeClr val="accent1">
                  <a:lumMod val="60000"/>
                  <a:lumOff val="4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1" anchor="ctr"/>
          <a:lstStyle/>
          <a:p>
            <a:pPr algn="ctr"/>
            <a:r>
              <a:rPr lang="fa-IR" sz="2800" dirty="0">
                <a:solidFill>
                  <a:srgbClr val="2C2C2C"/>
                </a:solidFill>
                <a:cs typeface="B Titr" panose="00000700000000000000" pitchFamily="2" charset="-78"/>
              </a:rPr>
              <a:t>مزید فیه</a:t>
            </a:r>
          </a:p>
        </p:txBody>
      </p:sp>
      <p:sp>
        <p:nvSpPr>
          <p:cNvPr id="7" name="Arrow: Left 6">
            <a:extLst>
              <a:ext uri="{FF2B5EF4-FFF2-40B4-BE49-F238E27FC236}">
                <a16:creationId xmlns:a16="http://schemas.microsoft.com/office/drawing/2014/main" xmlns="" id="{0EDE9262-11A7-45AE-9B50-92478140507A}"/>
              </a:ext>
            </a:extLst>
          </p:cNvPr>
          <p:cNvSpPr/>
          <p:nvPr/>
        </p:nvSpPr>
        <p:spPr>
          <a:xfrm>
            <a:off x="6381614" y="610538"/>
            <a:ext cx="824999" cy="881465"/>
          </a:xfrm>
          <a:prstGeom prst="leftArrow">
            <a:avLst/>
          </a:prstGeom>
          <a:noFill/>
          <a:ln w="28575">
            <a:solidFill>
              <a:srgbClr val="002060"/>
            </a:solidFill>
            <a:prstDash val="sysDash"/>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solidFill>
                <a:srgbClr val="2C2C2C"/>
              </a:solidFill>
            </a:endParaRPr>
          </a:p>
        </p:txBody>
      </p:sp>
      <p:sp>
        <p:nvSpPr>
          <p:cNvPr id="28" name="Arrow: Left 27">
            <a:extLst>
              <a:ext uri="{FF2B5EF4-FFF2-40B4-BE49-F238E27FC236}">
                <a16:creationId xmlns:a16="http://schemas.microsoft.com/office/drawing/2014/main" xmlns="" id="{A2A23A83-EC35-487A-ABFB-1ECC887E55CE}"/>
              </a:ext>
            </a:extLst>
          </p:cNvPr>
          <p:cNvSpPr/>
          <p:nvPr/>
        </p:nvSpPr>
        <p:spPr>
          <a:xfrm>
            <a:off x="6408574" y="2977028"/>
            <a:ext cx="824999" cy="881465"/>
          </a:xfrm>
          <a:prstGeom prst="leftArrow">
            <a:avLst/>
          </a:prstGeom>
          <a:noFill/>
          <a:ln w="28575">
            <a:solidFill>
              <a:srgbClr val="002060"/>
            </a:solidFill>
            <a:prstDash val="sysDash"/>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solidFill>
                <a:srgbClr val="2C2C2C"/>
              </a:solidFill>
            </a:endParaRPr>
          </a:p>
        </p:txBody>
      </p:sp>
      <p:sp>
        <p:nvSpPr>
          <p:cNvPr id="29" name="Arrow: Left 28">
            <a:extLst>
              <a:ext uri="{FF2B5EF4-FFF2-40B4-BE49-F238E27FC236}">
                <a16:creationId xmlns:a16="http://schemas.microsoft.com/office/drawing/2014/main" xmlns="" id="{494EFB61-7150-47E7-866C-E79502F866E2}"/>
              </a:ext>
            </a:extLst>
          </p:cNvPr>
          <p:cNvSpPr/>
          <p:nvPr/>
        </p:nvSpPr>
        <p:spPr>
          <a:xfrm>
            <a:off x="6597657" y="5366004"/>
            <a:ext cx="824999" cy="881465"/>
          </a:xfrm>
          <a:prstGeom prst="leftArrow">
            <a:avLst/>
          </a:prstGeom>
          <a:noFill/>
          <a:ln w="28575">
            <a:solidFill>
              <a:srgbClr val="002060"/>
            </a:solidFill>
            <a:prstDash val="sysDash"/>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solidFill>
                <a:srgbClr val="2C2C2C"/>
              </a:solidFill>
            </a:endParaRPr>
          </a:p>
        </p:txBody>
      </p:sp>
      <p:sp>
        <p:nvSpPr>
          <p:cNvPr id="10" name="Rectangle: Rounded Corners 9">
            <a:extLst>
              <a:ext uri="{FF2B5EF4-FFF2-40B4-BE49-F238E27FC236}">
                <a16:creationId xmlns:a16="http://schemas.microsoft.com/office/drawing/2014/main" xmlns="" id="{E075EB3F-5CBE-4ADE-80C1-58CA5ACE04E6}"/>
              </a:ext>
            </a:extLst>
          </p:cNvPr>
          <p:cNvSpPr/>
          <p:nvPr/>
        </p:nvSpPr>
        <p:spPr>
          <a:xfrm>
            <a:off x="1603948" y="155424"/>
            <a:ext cx="1980000" cy="744403"/>
          </a:xfrm>
          <a:prstGeom prst="roundRect">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solidFill>
                  <a:srgbClr val="2C2C2C"/>
                </a:solidFill>
                <a:cs typeface="B Badr" panose="00000400000000000000" pitchFamily="2" charset="-78"/>
              </a:rPr>
              <a:t>اِبِل</a:t>
            </a:r>
          </a:p>
        </p:txBody>
      </p:sp>
      <p:sp>
        <p:nvSpPr>
          <p:cNvPr id="30" name="Rectangle: Rounded Corners 29">
            <a:extLst>
              <a:ext uri="{FF2B5EF4-FFF2-40B4-BE49-F238E27FC236}">
                <a16:creationId xmlns:a16="http://schemas.microsoft.com/office/drawing/2014/main" xmlns="" id="{054ABB23-8849-48B1-9D40-58749612AAAB}"/>
              </a:ext>
            </a:extLst>
          </p:cNvPr>
          <p:cNvSpPr/>
          <p:nvPr/>
        </p:nvSpPr>
        <p:spPr>
          <a:xfrm>
            <a:off x="1591926" y="1140657"/>
            <a:ext cx="1980000" cy="744403"/>
          </a:xfrm>
          <a:prstGeom prst="roundRect">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dirty="0">
                <a:solidFill>
                  <a:srgbClr val="2C2C2C"/>
                </a:solidFill>
                <a:cs typeface="B Badr" panose="00000400000000000000" pitchFamily="2" charset="-78"/>
              </a:rPr>
              <a:t>جُندَب</a:t>
            </a:r>
          </a:p>
        </p:txBody>
      </p:sp>
      <p:sp>
        <p:nvSpPr>
          <p:cNvPr id="31" name="Rectangle: Rounded Corners 30">
            <a:extLst>
              <a:ext uri="{FF2B5EF4-FFF2-40B4-BE49-F238E27FC236}">
                <a16:creationId xmlns:a16="http://schemas.microsoft.com/office/drawing/2014/main" xmlns="" id="{08D8D4D1-46A3-47DD-9D97-847FF55F1736}"/>
              </a:ext>
            </a:extLst>
          </p:cNvPr>
          <p:cNvSpPr/>
          <p:nvPr/>
        </p:nvSpPr>
        <p:spPr>
          <a:xfrm>
            <a:off x="1603948" y="2524011"/>
            <a:ext cx="1980000" cy="744403"/>
          </a:xfrm>
          <a:prstGeom prst="roundRect">
            <a:avLst/>
          </a:prstGeom>
          <a:noFill/>
          <a:ln w="38100">
            <a:solidFill>
              <a:srgbClr val="FF0000"/>
            </a:solidFill>
          </a:ln>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fa-IR" sz="3600" b="1" dirty="0">
                <a:solidFill>
                  <a:srgbClr val="2C2C2C"/>
                </a:solidFill>
                <a:cs typeface="B Badr" panose="00000400000000000000" pitchFamily="2" charset="-78"/>
              </a:rPr>
              <a:t>جَعفَر</a:t>
            </a:r>
          </a:p>
        </p:txBody>
      </p:sp>
      <p:sp>
        <p:nvSpPr>
          <p:cNvPr id="32" name="Rectangle: Rounded Corners 31">
            <a:extLst>
              <a:ext uri="{FF2B5EF4-FFF2-40B4-BE49-F238E27FC236}">
                <a16:creationId xmlns:a16="http://schemas.microsoft.com/office/drawing/2014/main" xmlns="" id="{C53AC2FB-E994-4A30-B967-FC65BE4A4D65}"/>
              </a:ext>
            </a:extLst>
          </p:cNvPr>
          <p:cNvSpPr/>
          <p:nvPr/>
        </p:nvSpPr>
        <p:spPr>
          <a:xfrm>
            <a:off x="1602679" y="3404688"/>
            <a:ext cx="1980000" cy="744403"/>
          </a:xfrm>
          <a:prstGeom prst="roundRect">
            <a:avLst/>
          </a:prstGeom>
          <a:noFill/>
          <a:ln w="38100">
            <a:solidFill>
              <a:srgbClr val="FF0000"/>
            </a:solidFill>
          </a:ln>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fa-IR" sz="3600" b="1" dirty="0">
                <a:solidFill>
                  <a:srgbClr val="2C2C2C"/>
                </a:solidFill>
                <a:cs typeface="B Badr" panose="00000400000000000000" pitchFamily="2" charset="-78"/>
              </a:rPr>
              <a:t>عُصفُر</a:t>
            </a:r>
          </a:p>
        </p:txBody>
      </p:sp>
      <p:sp>
        <p:nvSpPr>
          <p:cNvPr id="33" name="Rectangle: Rounded Corners 32">
            <a:extLst>
              <a:ext uri="{FF2B5EF4-FFF2-40B4-BE49-F238E27FC236}">
                <a16:creationId xmlns:a16="http://schemas.microsoft.com/office/drawing/2014/main" xmlns="" id="{BC4441E9-42A0-4E31-B39A-17D33C487FAC}"/>
              </a:ext>
            </a:extLst>
          </p:cNvPr>
          <p:cNvSpPr/>
          <p:nvPr/>
        </p:nvSpPr>
        <p:spPr>
          <a:xfrm>
            <a:off x="1602679" y="5789628"/>
            <a:ext cx="1980000" cy="744403"/>
          </a:xfrm>
          <a:prstGeom prst="roundRect">
            <a:avLst/>
          </a:prstGeom>
          <a:noFill/>
          <a:ln w="28575">
            <a:solidFill>
              <a:srgbClr val="FF0000"/>
            </a:solidFill>
          </a:ln>
          <a:effectLst/>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sz="3600" b="1" dirty="0">
                <a:solidFill>
                  <a:prstClr val="black"/>
                </a:solidFill>
                <a:cs typeface="B Badr" panose="00000400000000000000" pitchFamily="2" charset="-78"/>
              </a:rPr>
              <a:t>خَزَعبیل</a:t>
            </a:r>
          </a:p>
        </p:txBody>
      </p:sp>
      <p:sp>
        <p:nvSpPr>
          <p:cNvPr id="34" name="Rectangle: Rounded Corners 33">
            <a:extLst>
              <a:ext uri="{FF2B5EF4-FFF2-40B4-BE49-F238E27FC236}">
                <a16:creationId xmlns:a16="http://schemas.microsoft.com/office/drawing/2014/main" xmlns="" id="{EED20EAA-1445-4171-925D-48A987E4FAA3}"/>
              </a:ext>
            </a:extLst>
          </p:cNvPr>
          <p:cNvSpPr/>
          <p:nvPr/>
        </p:nvSpPr>
        <p:spPr>
          <a:xfrm>
            <a:off x="1602679" y="4906709"/>
            <a:ext cx="1980000" cy="744403"/>
          </a:xfrm>
          <a:prstGeom prst="roundRect">
            <a:avLst/>
          </a:prstGeom>
          <a:noFill/>
          <a:ln w="28575">
            <a:solidFill>
              <a:srgbClr val="FF0000"/>
            </a:solidFill>
          </a:ln>
          <a:effectLst/>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sz="3600" b="1">
                <a:solidFill>
                  <a:prstClr val="black"/>
                </a:solidFill>
                <a:cs typeface="B Badr" panose="00000400000000000000" pitchFamily="2" charset="-78"/>
              </a:rPr>
              <a:t>سَفَرجَل</a:t>
            </a:r>
            <a:endParaRPr lang="fa-IR" sz="3600" b="1" dirty="0">
              <a:solidFill>
                <a:prstClr val="black"/>
              </a:solidFill>
              <a:cs typeface="B Badr" panose="00000400000000000000" pitchFamily="2" charset="-78"/>
            </a:endParaRPr>
          </a:p>
        </p:txBody>
      </p:sp>
      <p:sp>
        <p:nvSpPr>
          <p:cNvPr id="12" name="Rectangle: Rounded Corners 11">
            <a:extLst>
              <a:ext uri="{FF2B5EF4-FFF2-40B4-BE49-F238E27FC236}">
                <a16:creationId xmlns:a16="http://schemas.microsoft.com/office/drawing/2014/main" xmlns="" id="{807CB817-AF82-413D-A631-6D7563E9C0F8}"/>
              </a:ext>
            </a:extLst>
          </p:cNvPr>
          <p:cNvSpPr/>
          <p:nvPr/>
        </p:nvSpPr>
        <p:spPr>
          <a:xfrm>
            <a:off x="423814" y="1573700"/>
            <a:ext cx="11283042" cy="2481816"/>
          </a:xfrm>
          <a:prstGeom prst="roundRect">
            <a:avLst/>
          </a:prstGeom>
          <a:gradFill>
            <a:gsLst>
              <a:gs pos="22000">
                <a:srgbClr val="F5ED83"/>
              </a:gs>
              <a:gs pos="79000">
                <a:srgbClr val="99FFCC"/>
              </a:gs>
            </a:gsLst>
            <a:lin ang="5400000" scaled="1"/>
          </a:gradFill>
          <a:ln w="57150">
            <a:solidFill>
              <a:srgbClr val="FFFF00"/>
            </a:solidFill>
          </a:ln>
        </p:spPr>
        <p:style>
          <a:lnRef idx="2">
            <a:schemeClr val="accent6"/>
          </a:lnRef>
          <a:fillRef idx="1">
            <a:schemeClr val="lt1"/>
          </a:fillRef>
          <a:effectRef idx="0">
            <a:schemeClr val="accent6"/>
          </a:effectRef>
          <a:fontRef idx="minor">
            <a:schemeClr val="dk1"/>
          </a:fontRef>
        </p:style>
        <p:txBody>
          <a:bodyPr rtlCol="1" anchor="t"/>
          <a:lstStyle/>
          <a:p>
            <a:pPr algn="justLow" rtl="1">
              <a:lnSpc>
                <a:spcPct val="150000"/>
              </a:lnSpc>
            </a:pPr>
            <a:r>
              <a:rPr lang="fa-IR" sz="3200" dirty="0">
                <a:solidFill>
                  <a:srgbClr val="2C2C2C"/>
                </a:solidFill>
                <a:cs typeface="B Badr" panose="00000400000000000000" pitchFamily="2" charset="-78"/>
              </a:rPr>
              <a:t>*</a:t>
            </a:r>
            <a:r>
              <a:rPr lang="fa-IR" sz="3200" b="1" dirty="0">
                <a:solidFill>
                  <a:srgbClr val="2C2C2C"/>
                </a:solidFill>
                <a:cs typeface="B Badr" panose="00000400000000000000" pitchFamily="2" charset="-78"/>
              </a:rPr>
              <a:t>گاهی پیش می آید که یک اسم از ابتداء بر یک یا دو حرف وضع شده باشد که اختصاص به اسم های مبنیّ مانند ضمائر و اسماء اشاره و امثال اینها دارد.(در علم صرف پیرامون حروف و أسماء مبنیّ بحث نمی کنیم)</a:t>
            </a:r>
          </a:p>
        </p:txBody>
      </p:sp>
      <p:sp>
        <p:nvSpPr>
          <p:cNvPr id="24" name="Hexagon 23">
            <a:extLst>
              <a:ext uri="{FF2B5EF4-FFF2-40B4-BE49-F238E27FC236}">
                <a16:creationId xmlns:a16="http://schemas.microsoft.com/office/drawing/2014/main" xmlns="" id="{46FEB428-577C-42CD-B551-44FC78FF7209}"/>
              </a:ext>
            </a:extLst>
          </p:cNvPr>
          <p:cNvSpPr/>
          <p:nvPr/>
        </p:nvSpPr>
        <p:spPr>
          <a:xfrm>
            <a:off x="9767146" y="64145"/>
            <a:ext cx="2050103" cy="926961"/>
          </a:xfrm>
          <a:prstGeom prst="hexagon">
            <a:avLst/>
          </a:prstGeom>
          <a:ln w="57150">
            <a:noFill/>
          </a:ln>
          <a:effectLst>
            <a:outerShdw blurRad="787400" dir="13440000" sx="106000" sy="106000" algn="ctr" rotWithShape="0">
              <a:schemeClr val="accent1">
                <a:lumMod val="40000"/>
                <a:lumOff val="60000"/>
                <a:alpha val="47000"/>
              </a:schemeClr>
            </a:outerShdw>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wrap="square" rtlCol="1" anchor="ctr">
            <a:noAutofit/>
          </a:bodyPr>
          <a:lstStyle/>
          <a:p>
            <a:pPr algn="ctr"/>
            <a:r>
              <a:rPr lang="fa-IR" sz="4000" b="1" dirty="0">
                <a:solidFill>
                  <a:srgbClr val="2C2C2C"/>
                </a:solidFill>
                <a:cs typeface="B Badr" panose="00000400000000000000" pitchFamily="2" charset="-78"/>
              </a:rPr>
              <a:t>المقدمۀ</a:t>
            </a:r>
          </a:p>
        </p:txBody>
      </p:sp>
    </p:spTree>
    <p:extLst>
      <p:ext uri="{BB962C8B-B14F-4D97-AF65-F5344CB8AC3E}">
        <p14:creationId xmlns:p14="http://schemas.microsoft.com/office/powerpoint/2010/main" val="290571083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out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out)">
                                      <p:cBhvr>
                                        <p:cTn id="17" dur="25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out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out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out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arn(outVertical)">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circle(out)">
                                      <p:cBhvr>
                                        <p:cTn id="47" dur="25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right)">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outVertic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arn(outVertical)">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37"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arn(outVertical)">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37"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arn(outVertical)">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32"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circle(out)">
                                      <p:cBhvr>
                                        <p:cTn id="77" dur="25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right)">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37"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barn(outVertical)">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37"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barn(outVertical)">
                                      <p:cBhvr>
                                        <p:cTn id="92" dur="5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37"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barn(outVertical)">
                                      <p:cBhvr>
                                        <p:cTn id="97" dur="500"/>
                                        <p:tgtEl>
                                          <p:spTgt spid="27"/>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37" fill="hold" grpId="0"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barn(outVertical)">
                                      <p:cBhvr>
                                        <p:cTn id="102" dur="500"/>
                                        <p:tgtEl>
                                          <p:spTgt spid="33"/>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p:cTn id="107" dur="250" fill="hold"/>
                                        <p:tgtEl>
                                          <p:spTgt spid="12"/>
                                        </p:tgtEl>
                                        <p:attrNameLst>
                                          <p:attrName>ppt_w</p:attrName>
                                        </p:attrNameLst>
                                      </p:cBhvr>
                                      <p:tavLst>
                                        <p:tav tm="0">
                                          <p:val>
                                            <p:fltVal val="0"/>
                                          </p:val>
                                        </p:tav>
                                        <p:tav tm="100000">
                                          <p:val>
                                            <p:strVal val="#ppt_w"/>
                                          </p:val>
                                        </p:tav>
                                      </p:tavLst>
                                    </p:anim>
                                    <p:anim calcmode="lin" valueType="num">
                                      <p:cBhvr>
                                        <p:cTn id="108" dur="250" fill="hold"/>
                                        <p:tgtEl>
                                          <p:spTgt spid="12"/>
                                        </p:tgtEl>
                                        <p:attrNameLst>
                                          <p:attrName>ppt_h</p:attrName>
                                        </p:attrNameLst>
                                      </p:cBhvr>
                                      <p:tavLst>
                                        <p:tav tm="0">
                                          <p:val>
                                            <p:fltVal val="0"/>
                                          </p:val>
                                        </p:tav>
                                        <p:tav tm="100000">
                                          <p:val>
                                            <p:strVal val="#ppt_h"/>
                                          </p:val>
                                        </p:tav>
                                      </p:tavLst>
                                    </p:anim>
                                    <p:animEffect transition="in" filter="fade">
                                      <p:cBhvr>
                                        <p:cTn id="109"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4" grpId="0" animBg="1"/>
      <p:bldP spid="22" grpId="0" animBg="1"/>
      <p:bldP spid="23" grpId="0" animBg="1"/>
      <p:bldP spid="5" grpId="0" animBg="1"/>
      <p:bldP spid="18" grpId="0" animBg="1"/>
      <p:bldP spid="19" grpId="0" animBg="1"/>
      <p:bldP spid="21" grpId="0" animBg="1"/>
      <p:bldP spid="26" grpId="0" animBg="1"/>
      <p:bldP spid="27" grpId="0" animBg="1"/>
      <p:bldP spid="7" grpId="0" animBg="1"/>
      <p:bldP spid="28" grpId="0" animBg="1"/>
      <p:bldP spid="29" grpId="0" animBg="1"/>
      <p:bldP spid="10" grpId="0" animBg="1"/>
      <p:bldP spid="30" grpId="0" animBg="1"/>
      <p:bldP spid="31" grpId="0" animBg="1"/>
      <p:bldP spid="32" grpId="0" animBg="1"/>
      <p:bldP spid="33" grpId="0" animBg="1"/>
      <p:bldP spid="34"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entagon 1"/>
          <p:cNvSpPr/>
          <p:nvPr/>
        </p:nvSpPr>
        <p:spPr>
          <a:xfrm flipH="1">
            <a:off x="3886200" y="1954473"/>
            <a:ext cx="8305800" cy="2777319"/>
          </a:xfrm>
          <a:prstGeom prst="homePlat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6600" dirty="0">
                <a:solidFill>
                  <a:srgbClr val="C00000"/>
                </a:solidFill>
                <a:cs typeface="A EntezareZohoor D5" panose="00000700000000000000" pitchFamily="2" charset="-78"/>
              </a:rPr>
              <a:t>المبحث الثالث</a:t>
            </a:r>
          </a:p>
        </p:txBody>
      </p:sp>
      <p:sp>
        <p:nvSpPr>
          <p:cNvPr id="3" name="Flowchart: Off-page Connector 2"/>
          <p:cNvSpPr/>
          <p:nvPr/>
        </p:nvSpPr>
        <p:spPr>
          <a:xfrm>
            <a:off x="5257800" y="4731792"/>
            <a:ext cx="3371850" cy="1699562"/>
          </a:xfrm>
          <a:prstGeom prst="flowChartOffpageConnector">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4000" dirty="0">
                <a:solidFill>
                  <a:schemeClr val="accent5">
                    <a:lumMod val="50000"/>
                  </a:schemeClr>
                </a:solidFill>
                <a:cs typeface="A EntezareZohoor D5" panose="00000700000000000000" pitchFamily="2" charset="-78"/>
              </a:rPr>
              <a:t>المذکر والمؤنث</a:t>
            </a:r>
          </a:p>
        </p:txBody>
      </p:sp>
      <p:sp>
        <p:nvSpPr>
          <p:cNvPr id="6"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0260569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Hexagon 2">
            <a:extLst>
              <a:ext uri="{FF2B5EF4-FFF2-40B4-BE49-F238E27FC236}">
                <a16:creationId xmlns="" xmlns:a16="http://schemas.microsoft.com/office/drawing/2014/main" id="{52047387-C7E8-4FF4-B130-F3E9762081D7}"/>
              </a:ext>
            </a:extLst>
          </p:cNvPr>
          <p:cNvSpPr/>
          <p:nvPr/>
        </p:nvSpPr>
        <p:spPr>
          <a:xfrm>
            <a:off x="10781213" y="2352985"/>
            <a:ext cx="1410787" cy="1243723"/>
          </a:xfrm>
          <a:prstGeom prst="hexagon">
            <a:avLst/>
          </a:prstGeom>
          <a:noFill/>
          <a:ln w="38100">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u="sng" dirty="0">
                <a:solidFill>
                  <a:srgbClr val="C00000"/>
                </a:solidFill>
                <a:cs typeface="B Titr" panose="00000700000000000000" pitchFamily="2" charset="-78"/>
              </a:rPr>
              <a:t>مذکر</a:t>
            </a:r>
            <a:endParaRPr lang="fa-IR" dirty="0"/>
          </a:p>
        </p:txBody>
      </p:sp>
      <p:sp>
        <p:nvSpPr>
          <p:cNvPr id="10" name="Rectangle: Beveled 9">
            <a:extLst>
              <a:ext uri="{FF2B5EF4-FFF2-40B4-BE49-F238E27FC236}">
                <a16:creationId xmlns="" xmlns:a16="http://schemas.microsoft.com/office/drawing/2014/main" id="{FD793ACD-DD50-4E8A-99A4-22CECF631A9D}"/>
              </a:ext>
            </a:extLst>
          </p:cNvPr>
          <p:cNvSpPr/>
          <p:nvPr/>
        </p:nvSpPr>
        <p:spPr>
          <a:xfrm>
            <a:off x="5171605" y="-1"/>
            <a:ext cx="1843791" cy="494675"/>
          </a:xfrm>
          <a:prstGeom prst="beve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المذکر والمؤنث</a:t>
            </a:r>
          </a:p>
        </p:txBody>
      </p:sp>
      <p:sp>
        <p:nvSpPr>
          <p:cNvPr id="11" name="Cube 10">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flip="none" rotWithShape="1">
            <a:gsLst>
              <a:gs pos="0">
                <a:srgbClr val="FFFF00"/>
              </a:gs>
              <a:gs pos="75000">
                <a:srgbClr val="00B0F0"/>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الثالث</a:t>
            </a:r>
          </a:p>
        </p:txBody>
      </p:sp>
      <p:sp>
        <p:nvSpPr>
          <p:cNvPr id="13" name="Hexagon 12">
            <a:extLst>
              <a:ext uri="{FF2B5EF4-FFF2-40B4-BE49-F238E27FC236}">
                <a16:creationId xmlns="" xmlns:a16="http://schemas.microsoft.com/office/drawing/2014/main" id="{48D51D4B-E63C-4511-9CA0-71FE2B818C0D}"/>
              </a:ext>
            </a:extLst>
          </p:cNvPr>
          <p:cNvSpPr/>
          <p:nvPr/>
        </p:nvSpPr>
        <p:spPr>
          <a:xfrm>
            <a:off x="11167672" y="824459"/>
            <a:ext cx="857960" cy="689548"/>
          </a:xfrm>
          <a:prstGeom prst="hexagon">
            <a:avLst/>
          </a:prstGeom>
          <a:gradFill>
            <a:gsLst>
              <a:gs pos="0">
                <a:schemeClr val="accent1">
                  <a:lumMod val="5000"/>
                  <a:lumOff val="95000"/>
                </a:schemeClr>
              </a:gs>
              <a:gs pos="75000">
                <a:srgbClr val="00B0F0"/>
              </a:gs>
              <a:gs pos="100000">
                <a:schemeClr val="accent1">
                  <a:lumMod val="30000"/>
                  <a:lumOff val="70000"/>
                </a:schemeClr>
              </a:gs>
            </a:gsLst>
            <a:lin ang="13500000" scaled="1"/>
          </a:gra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C00000"/>
                </a:solidFill>
                <a:cs typeface="B Titr" panose="00000700000000000000" pitchFamily="2" charset="-78"/>
              </a:rPr>
              <a:t>اسم</a:t>
            </a:r>
          </a:p>
        </p:txBody>
      </p:sp>
      <p:cxnSp>
        <p:nvCxnSpPr>
          <p:cNvPr id="17" name="Straight Arrow Connector 16">
            <a:extLst>
              <a:ext uri="{FF2B5EF4-FFF2-40B4-BE49-F238E27FC236}">
                <a16:creationId xmlns="" xmlns:a16="http://schemas.microsoft.com/office/drawing/2014/main" id="{F03670A3-2465-433B-B408-4B2B83C022ED}"/>
              </a:ext>
            </a:extLst>
          </p:cNvPr>
          <p:cNvCxnSpPr>
            <a:stCxn id="13" idx="3"/>
            <a:endCxn id="18" idx="3"/>
          </p:cNvCxnSpPr>
          <p:nvPr/>
        </p:nvCxnSpPr>
        <p:spPr>
          <a:xfrm flipH="1" flipV="1">
            <a:off x="6895473" y="817917"/>
            <a:ext cx="4272199" cy="351316"/>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 xmlns:a16="http://schemas.microsoft.com/office/drawing/2014/main" id="{5C3A27BA-9C25-4F9D-990E-6EAA2D82F473}"/>
              </a:ext>
            </a:extLst>
          </p:cNvPr>
          <p:cNvCxnSpPr>
            <a:stCxn id="13" idx="3"/>
            <a:endCxn id="25" idx="3"/>
          </p:cNvCxnSpPr>
          <p:nvPr/>
        </p:nvCxnSpPr>
        <p:spPr>
          <a:xfrm flipH="1">
            <a:off x="6895473" y="1169233"/>
            <a:ext cx="4272199" cy="295729"/>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sp>
        <p:nvSpPr>
          <p:cNvPr id="18" name="Arrow: Pentagon 17">
            <a:extLst>
              <a:ext uri="{FF2B5EF4-FFF2-40B4-BE49-F238E27FC236}">
                <a16:creationId xmlns="" xmlns:a16="http://schemas.microsoft.com/office/drawing/2014/main" id="{AAD8A8D3-2597-469D-98A9-19D0117E268C}"/>
              </a:ext>
            </a:extLst>
          </p:cNvPr>
          <p:cNvSpPr/>
          <p:nvPr/>
        </p:nvSpPr>
        <p:spPr>
          <a:xfrm>
            <a:off x="5171605" y="570594"/>
            <a:ext cx="1723868" cy="494645"/>
          </a:xfrm>
          <a:prstGeom prst="homePlate">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Titr" panose="00000700000000000000" pitchFamily="2" charset="-78"/>
              </a:rPr>
              <a:t>مذکـر</a:t>
            </a:r>
            <a:endParaRPr lang="fa-IR" dirty="0">
              <a:solidFill>
                <a:srgbClr val="002060"/>
              </a:solidFill>
              <a:cs typeface="B Titr" panose="00000700000000000000" pitchFamily="2" charset="-78"/>
            </a:endParaRPr>
          </a:p>
        </p:txBody>
      </p:sp>
      <p:sp>
        <p:nvSpPr>
          <p:cNvPr id="25" name="Arrow: Pentagon 24">
            <a:extLst>
              <a:ext uri="{FF2B5EF4-FFF2-40B4-BE49-F238E27FC236}">
                <a16:creationId xmlns="" xmlns:a16="http://schemas.microsoft.com/office/drawing/2014/main" id="{30D42084-9003-497B-8F58-8F9C78A62BAA}"/>
              </a:ext>
            </a:extLst>
          </p:cNvPr>
          <p:cNvSpPr/>
          <p:nvPr/>
        </p:nvSpPr>
        <p:spPr>
          <a:xfrm>
            <a:off x="5171605" y="1217639"/>
            <a:ext cx="1723868" cy="494645"/>
          </a:xfrm>
          <a:prstGeom prst="homePlate">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Titr" panose="00000700000000000000" pitchFamily="2" charset="-78"/>
              </a:rPr>
              <a:t>مؤنـث</a:t>
            </a:r>
            <a:endParaRPr lang="fa-IR" dirty="0">
              <a:solidFill>
                <a:srgbClr val="002060"/>
              </a:solidFill>
              <a:cs typeface="B Titr" panose="00000700000000000000" pitchFamily="2" charset="-78"/>
            </a:endParaRPr>
          </a:p>
        </p:txBody>
      </p:sp>
      <p:sp>
        <p:nvSpPr>
          <p:cNvPr id="26" name="Rounded Rectangle 64">
            <a:extLst>
              <a:ext uri="{FF2B5EF4-FFF2-40B4-BE49-F238E27FC236}">
                <a16:creationId xmlns="" xmlns:a16="http://schemas.microsoft.com/office/drawing/2014/main" id="{96AB7FCB-0E3E-4453-AE40-B00E1B895FAE}"/>
              </a:ext>
            </a:extLst>
          </p:cNvPr>
          <p:cNvSpPr/>
          <p:nvPr/>
        </p:nvSpPr>
        <p:spPr>
          <a:xfrm>
            <a:off x="7529513" y="2040775"/>
            <a:ext cx="3060000" cy="720000"/>
          </a:xfrm>
          <a:prstGeom prst="roundRect">
            <a:avLst/>
          </a:prstGeom>
          <a:gradFill flip="none" rotWithShape="1">
            <a:gsLst>
              <a:gs pos="0">
                <a:srgbClr val="FFB7CF"/>
              </a:gs>
              <a:gs pos="100000">
                <a:schemeClr val="accent1">
                  <a:lumMod val="40000"/>
                  <a:lumOff val="60000"/>
                </a:schemeClr>
              </a:gs>
              <a:gs pos="100000">
                <a:schemeClr val="accent1">
                  <a:lumMod val="30000"/>
                  <a:lumOff val="70000"/>
                </a:schemeClr>
              </a:gs>
            </a:gsLst>
            <a:path path="circle">
              <a:fillToRect l="100000" t="100000"/>
            </a:path>
            <a:tileRect r="-100000" b="-100000"/>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400" b="1" dirty="0">
                <a:solidFill>
                  <a:srgbClr val="002060"/>
                </a:solidFill>
                <a:cs typeface="B Badr" panose="00000400000000000000" pitchFamily="2" charset="-78"/>
              </a:rPr>
              <a:t>اگر صاحب یک اسم مذکّر، واقعاً مذکّر باشد،</a:t>
            </a:r>
            <a:endParaRPr lang="fa-IR" sz="16600" dirty="0">
              <a:solidFill>
                <a:schemeClr val="bg1"/>
              </a:solidFill>
              <a:cs typeface="B Badr" panose="00000400000000000000" pitchFamily="2" charset="-78"/>
            </a:endParaRPr>
          </a:p>
        </p:txBody>
      </p:sp>
      <p:sp>
        <p:nvSpPr>
          <p:cNvPr id="27" name="Rounded Rectangle 64">
            <a:extLst>
              <a:ext uri="{FF2B5EF4-FFF2-40B4-BE49-F238E27FC236}">
                <a16:creationId xmlns="" xmlns:a16="http://schemas.microsoft.com/office/drawing/2014/main" id="{A24C2BAA-1330-4D84-9072-79C4B23DBF1A}"/>
              </a:ext>
            </a:extLst>
          </p:cNvPr>
          <p:cNvSpPr/>
          <p:nvPr/>
        </p:nvSpPr>
        <p:spPr>
          <a:xfrm>
            <a:off x="4249708" y="2011534"/>
            <a:ext cx="1843791" cy="720000"/>
          </a:xfrm>
          <a:prstGeom prst="roundRect">
            <a:avLst/>
          </a:prstGeom>
          <a:gradFill flip="none" rotWithShape="1">
            <a:gsLst>
              <a:gs pos="0">
                <a:srgbClr val="FFB7CF"/>
              </a:gs>
              <a:gs pos="100000">
                <a:schemeClr val="accent1">
                  <a:lumMod val="40000"/>
                  <a:lumOff val="60000"/>
                </a:schemeClr>
              </a:gs>
              <a:gs pos="100000">
                <a:schemeClr val="accent1">
                  <a:lumMod val="30000"/>
                  <a:lumOff val="70000"/>
                </a:schemeClr>
              </a:gs>
            </a:gsLst>
            <a:path path="circle">
              <a:fillToRect l="100000" t="100000"/>
            </a:path>
            <a:tileRect r="-100000" b="-100000"/>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200" dirty="0">
                <a:solidFill>
                  <a:schemeClr val="accent5">
                    <a:lumMod val="50000"/>
                  </a:schemeClr>
                </a:solidFill>
                <a:cs typeface="B Badr" panose="00000400000000000000" pitchFamily="2" charset="-78"/>
              </a:rPr>
              <a:t>مذکر حقیقی</a:t>
            </a:r>
            <a:endParaRPr lang="fa-IR" sz="16600" dirty="0">
              <a:solidFill>
                <a:schemeClr val="accent5">
                  <a:lumMod val="50000"/>
                </a:schemeClr>
              </a:solidFill>
              <a:cs typeface="B Badr" panose="00000400000000000000" pitchFamily="2" charset="-78"/>
            </a:endParaRPr>
          </a:p>
        </p:txBody>
      </p:sp>
      <p:sp>
        <p:nvSpPr>
          <p:cNvPr id="28" name="Rounded Rectangle 64">
            <a:extLst>
              <a:ext uri="{FF2B5EF4-FFF2-40B4-BE49-F238E27FC236}">
                <a16:creationId xmlns="" xmlns:a16="http://schemas.microsoft.com/office/drawing/2014/main" id="{A9DE924C-D41A-4D83-BD12-52EDC64D2D4B}"/>
              </a:ext>
            </a:extLst>
          </p:cNvPr>
          <p:cNvSpPr/>
          <p:nvPr/>
        </p:nvSpPr>
        <p:spPr>
          <a:xfrm>
            <a:off x="7529513" y="3063813"/>
            <a:ext cx="3060000" cy="689549"/>
          </a:xfrm>
          <a:prstGeom prst="roundRect">
            <a:avLst/>
          </a:prstGeom>
          <a:gradFill>
            <a:gsLst>
              <a:gs pos="0">
                <a:srgbClr val="FFFF00"/>
              </a:gs>
              <a:gs pos="75000">
                <a:srgbClr val="C1EFFF"/>
              </a:gs>
              <a:gs pos="100000">
                <a:schemeClr val="accent1">
                  <a:lumMod val="30000"/>
                  <a:lumOff val="70000"/>
                </a:schemeClr>
              </a:gs>
            </a:gsLst>
            <a:lin ang="135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solidFill>
                  <a:srgbClr val="002060"/>
                </a:solidFill>
                <a:latin typeface="Times New Roman" panose="02020503050405090304" pitchFamily="18" charset="0"/>
                <a:cs typeface="B Badr" panose="00000400000000000000" pitchFamily="2" charset="-78"/>
              </a:rPr>
              <a:t>واگر واقعاً مذکّرنباشد</a:t>
            </a:r>
            <a:endParaRPr lang="fa-IR" sz="19900" dirty="0">
              <a:solidFill>
                <a:schemeClr val="bg1"/>
              </a:solidFill>
              <a:cs typeface="B Badr" panose="00000400000000000000" pitchFamily="2" charset="-78"/>
            </a:endParaRPr>
          </a:p>
        </p:txBody>
      </p:sp>
      <p:sp>
        <p:nvSpPr>
          <p:cNvPr id="29" name="Rounded Rectangle 64">
            <a:extLst>
              <a:ext uri="{FF2B5EF4-FFF2-40B4-BE49-F238E27FC236}">
                <a16:creationId xmlns="" xmlns:a16="http://schemas.microsoft.com/office/drawing/2014/main" id="{50E02E51-6F60-4FB6-88BE-062D9390F8B6}"/>
              </a:ext>
            </a:extLst>
          </p:cNvPr>
          <p:cNvSpPr/>
          <p:nvPr/>
        </p:nvSpPr>
        <p:spPr>
          <a:xfrm>
            <a:off x="4252209" y="3063812"/>
            <a:ext cx="1843791" cy="689550"/>
          </a:xfrm>
          <a:prstGeom prst="roundRect">
            <a:avLst/>
          </a:prstGeom>
          <a:gradFill>
            <a:gsLst>
              <a:gs pos="0">
                <a:srgbClr val="FFFF00"/>
              </a:gs>
              <a:gs pos="75000">
                <a:srgbClr val="C1EFFF"/>
              </a:gs>
              <a:gs pos="100000">
                <a:schemeClr val="accent1">
                  <a:lumMod val="30000"/>
                  <a:lumOff val="70000"/>
                </a:schemeClr>
              </a:gs>
            </a:gsLst>
            <a:lin ang="135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200" dirty="0">
                <a:solidFill>
                  <a:schemeClr val="accent5">
                    <a:lumMod val="50000"/>
                  </a:schemeClr>
                </a:solidFill>
                <a:cs typeface="B Badr" panose="00000400000000000000" pitchFamily="2" charset="-78"/>
              </a:rPr>
              <a:t>مذکر مجازی</a:t>
            </a:r>
            <a:endParaRPr lang="fa-IR" sz="16600" dirty="0">
              <a:solidFill>
                <a:schemeClr val="accent5">
                  <a:lumMod val="50000"/>
                </a:schemeClr>
              </a:solidFill>
              <a:cs typeface="B Badr" panose="00000400000000000000" pitchFamily="2" charset="-78"/>
            </a:endParaRPr>
          </a:p>
        </p:txBody>
      </p:sp>
      <p:sp>
        <p:nvSpPr>
          <p:cNvPr id="19" name="Arrow: Pentagon 18">
            <a:extLst>
              <a:ext uri="{FF2B5EF4-FFF2-40B4-BE49-F238E27FC236}">
                <a16:creationId xmlns="" xmlns:a16="http://schemas.microsoft.com/office/drawing/2014/main" id="{39C05416-B4B0-4497-870E-67D23FED82BD}"/>
              </a:ext>
            </a:extLst>
          </p:cNvPr>
          <p:cNvSpPr/>
          <p:nvPr/>
        </p:nvSpPr>
        <p:spPr>
          <a:xfrm>
            <a:off x="555354" y="4508623"/>
            <a:ext cx="3476994" cy="828000"/>
          </a:xfrm>
          <a:prstGeom prst="homePlat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rgbClr val="002060"/>
                </a:solidFill>
                <a:cs typeface="B Badr" panose="00000400000000000000" pitchFamily="2" charset="-78"/>
              </a:rPr>
              <a:t>مثلاً لفظ</a:t>
            </a:r>
            <a:r>
              <a:rPr lang="fa-IR" sz="2400" b="1" dirty="0">
                <a:solidFill>
                  <a:srgbClr val="002060"/>
                </a:solidFill>
                <a:latin typeface="Times New Roman" panose="02020503050405090304" pitchFamily="18" charset="0"/>
                <a:cs typeface="B Badr" panose="00000400000000000000" pitchFamily="2" charset="-78"/>
              </a:rPr>
              <a:t>"فاطمۀ" مؤنث است و صاحب آن هم حقیقتاً مؤنث</a:t>
            </a:r>
            <a:endParaRPr lang="fa-IR" dirty="0"/>
          </a:p>
        </p:txBody>
      </p:sp>
      <p:sp>
        <p:nvSpPr>
          <p:cNvPr id="30" name="Arrow: Pentagon 29">
            <a:extLst>
              <a:ext uri="{FF2B5EF4-FFF2-40B4-BE49-F238E27FC236}">
                <a16:creationId xmlns="" xmlns:a16="http://schemas.microsoft.com/office/drawing/2014/main" id="{9A7C183F-4B74-4C20-89E8-7DFE4AE2506D}"/>
              </a:ext>
            </a:extLst>
          </p:cNvPr>
          <p:cNvSpPr/>
          <p:nvPr/>
        </p:nvSpPr>
        <p:spPr>
          <a:xfrm>
            <a:off x="530377" y="5531660"/>
            <a:ext cx="3476994" cy="828000"/>
          </a:xfrm>
          <a:prstGeom prst="homePlat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200" b="1" dirty="0" smtClean="0">
                <a:solidFill>
                  <a:srgbClr val="002060"/>
                </a:solidFill>
                <a:latin typeface="Times New Roman" panose="02020503050405090304" pitchFamily="18" charset="0"/>
                <a:cs typeface="B Badr" panose="00000400000000000000" pitchFamily="2" charset="-78"/>
              </a:rPr>
              <a:t>کلمه"شمس</a:t>
            </a:r>
            <a:r>
              <a:rPr lang="fa-IR" sz="2200" b="1" dirty="0">
                <a:solidFill>
                  <a:srgbClr val="002060"/>
                </a:solidFill>
                <a:latin typeface="Times New Roman" panose="02020503050405090304" pitchFamily="18" charset="0"/>
                <a:cs typeface="B Badr" panose="00000400000000000000" pitchFamily="2" charset="-78"/>
              </a:rPr>
              <a:t>" مؤنث است. ولی صاحب آن لفظ، حقیقتاً مؤنث نیست</a:t>
            </a:r>
            <a:endParaRPr lang="fa-IR" sz="2200" dirty="0"/>
          </a:p>
        </p:txBody>
      </p:sp>
      <p:sp>
        <p:nvSpPr>
          <p:cNvPr id="33" name="Hexagon 32">
            <a:extLst>
              <a:ext uri="{FF2B5EF4-FFF2-40B4-BE49-F238E27FC236}">
                <a16:creationId xmlns="" xmlns:a16="http://schemas.microsoft.com/office/drawing/2014/main" id="{846B190C-6277-46F5-9717-81EDEC292277}"/>
              </a:ext>
            </a:extLst>
          </p:cNvPr>
          <p:cNvSpPr/>
          <p:nvPr/>
        </p:nvSpPr>
        <p:spPr>
          <a:xfrm>
            <a:off x="10781213" y="4906494"/>
            <a:ext cx="1410787" cy="1243723"/>
          </a:xfrm>
          <a:prstGeom prst="hexagon">
            <a:avLst/>
          </a:prstGeom>
          <a:noFill/>
          <a:ln w="38100">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u="sng" dirty="0" smtClean="0">
                <a:solidFill>
                  <a:srgbClr val="C00000"/>
                </a:solidFill>
                <a:cs typeface="B Titr" panose="00000700000000000000" pitchFamily="2" charset="-78"/>
              </a:rPr>
              <a:t>مؤنث</a:t>
            </a:r>
            <a:endParaRPr lang="fa-IR" dirty="0"/>
          </a:p>
        </p:txBody>
      </p:sp>
      <p:sp>
        <p:nvSpPr>
          <p:cNvPr id="34" name="Rounded Rectangle 64">
            <a:extLst>
              <a:ext uri="{FF2B5EF4-FFF2-40B4-BE49-F238E27FC236}">
                <a16:creationId xmlns="" xmlns:a16="http://schemas.microsoft.com/office/drawing/2014/main" id="{5B77E731-3DBD-4CB6-8F11-BD8C551025AE}"/>
              </a:ext>
            </a:extLst>
          </p:cNvPr>
          <p:cNvSpPr/>
          <p:nvPr/>
        </p:nvSpPr>
        <p:spPr>
          <a:xfrm>
            <a:off x="7529513" y="4581429"/>
            <a:ext cx="3060000" cy="720000"/>
          </a:xfrm>
          <a:prstGeom prst="roundRect">
            <a:avLst/>
          </a:prstGeom>
          <a:gradFill>
            <a:gsLst>
              <a:gs pos="0">
                <a:schemeClr val="accent3">
                  <a:lumMod val="40000"/>
                  <a:lumOff val="60000"/>
                </a:schemeClr>
              </a:gs>
              <a:gs pos="84000">
                <a:schemeClr val="accent1">
                  <a:lumMod val="40000"/>
                  <a:lumOff val="60000"/>
                </a:schemeClr>
              </a:gs>
              <a:gs pos="100000">
                <a:schemeClr val="accent1">
                  <a:lumMod val="30000"/>
                  <a:lumOff val="70000"/>
                </a:schemeClr>
              </a:gs>
            </a:gsLst>
            <a:lin ang="135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400" b="1" dirty="0">
                <a:solidFill>
                  <a:srgbClr val="002060"/>
                </a:solidFill>
                <a:cs typeface="B Badr" panose="00000400000000000000" pitchFamily="2" charset="-78"/>
              </a:rPr>
              <a:t>اگر صاحب یک اسم مؤنث، واقعاً مؤنث باشد،</a:t>
            </a:r>
            <a:endParaRPr lang="fa-IR" sz="16600" dirty="0">
              <a:solidFill>
                <a:schemeClr val="bg1"/>
              </a:solidFill>
              <a:cs typeface="B Badr" panose="00000400000000000000" pitchFamily="2" charset="-78"/>
            </a:endParaRPr>
          </a:p>
        </p:txBody>
      </p:sp>
      <p:sp>
        <p:nvSpPr>
          <p:cNvPr id="35" name="Rounded Rectangle 64">
            <a:extLst>
              <a:ext uri="{FF2B5EF4-FFF2-40B4-BE49-F238E27FC236}">
                <a16:creationId xmlns="" xmlns:a16="http://schemas.microsoft.com/office/drawing/2014/main" id="{D092337D-BC62-4DF8-9DFD-731F31A3E62C}"/>
              </a:ext>
            </a:extLst>
          </p:cNvPr>
          <p:cNvSpPr/>
          <p:nvPr/>
        </p:nvSpPr>
        <p:spPr>
          <a:xfrm>
            <a:off x="4232945" y="4581429"/>
            <a:ext cx="1843791" cy="720000"/>
          </a:xfrm>
          <a:prstGeom prst="roundRect">
            <a:avLst/>
          </a:prstGeom>
          <a:gradFill>
            <a:gsLst>
              <a:gs pos="0">
                <a:schemeClr val="accent3">
                  <a:lumMod val="40000"/>
                  <a:lumOff val="60000"/>
                </a:schemeClr>
              </a:gs>
              <a:gs pos="84000">
                <a:schemeClr val="accent1">
                  <a:lumMod val="40000"/>
                  <a:lumOff val="60000"/>
                </a:schemeClr>
              </a:gs>
              <a:gs pos="100000">
                <a:schemeClr val="accent1">
                  <a:lumMod val="30000"/>
                  <a:lumOff val="70000"/>
                </a:schemeClr>
              </a:gs>
            </a:gsLst>
            <a:lin ang="135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200" dirty="0">
                <a:solidFill>
                  <a:schemeClr val="accent5">
                    <a:lumMod val="50000"/>
                  </a:schemeClr>
                </a:solidFill>
                <a:cs typeface="B Badr" panose="00000400000000000000" pitchFamily="2" charset="-78"/>
              </a:rPr>
              <a:t>مؤنث حقیقی</a:t>
            </a:r>
            <a:endParaRPr lang="fa-IR" sz="16600" dirty="0">
              <a:solidFill>
                <a:schemeClr val="accent5">
                  <a:lumMod val="50000"/>
                </a:schemeClr>
              </a:solidFill>
              <a:cs typeface="B Badr" panose="00000400000000000000" pitchFamily="2" charset="-78"/>
            </a:endParaRPr>
          </a:p>
        </p:txBody>
      </p:sp>
      <p:sp>
        <p:nvSpPr>
          <p:cNvPr id="36" name="Rounded Rectangle 64">
            <a:extLst>
              <a:ext uri="{FF2B5EF4-FFF2-40B4-BE49-F238E27FC236}">
                <a16:creationId xmlns="" xmlns:a16="http://schemas.microsoft.com/office/drawing/2014/main" id="{06416486-3DFC-4018-8BF6-AD2EBC4BA62B}"/>
              </a:ext>
            </a:extLst>
          </p:cNvPr>
          <p:cNvSpPr/>
          <p:nvPr/>
        </p:nvSpPr>
        <p:spPr>
          <a:xfrm>
            <a:off x="7529513" y="5723541"/>
            <a:ext cx="3060000" cy="689549"/>
          </a:xfrm>
          <a:prstGeom prst="roundRect">
            <a:avLst/>
          </a:prstGeom>
          <a:gradFill>
            <a:gsLst>
              <a:gs pos="0">
                <a:srgbClr val="FFFF00"/>
              </a:gs>
              <a:gs pos="75000">
                <a:srgbClr val="C1EFFF"/>
              </a:gs>
              <a:gs pos="100000">
                <a:schemeClr val="accent1">
                  <a:lumMod val="30000"/>
                  <a:lumOff val="70000"/>
                </a:schemeClr>
              </a:gs>
            </a:gsLst>
            <a:lin ang="135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solidFill>
                  <a:srgbClr val="002060"/>
                </a:solidFill>
                <a:latin typeface="Times New Roman" panose="02020503050405090304" pitchFamily="18" charset="0"/>
                <a:cs typeface="B Badr" panose="00000400000000000000" pitchFamily="2" charset="-78"/>
              </a:rPr>
              <a:t>واگر واقعاً مؤنث نباشد</a:t>
            </a:r>
            <a:endParaRPr lang="fa-IR" sz="19900" dirty="0">
              <a:solidFill>
                <a:schemeClr val="bg1"/>
              </a:solidFill>
              <a:cs typeface="B Badr" panose="00000400000000000000" pitchFamily="2" charset="-78"/>
            </a:endParaRPr>
          </a:p>
        </p:txBody>
      </p:sp>
      <p:sp>
        <p:nvSpPr>
          <p:cNvPr id="37" name="Rounded Rectangle 64">
            <a:extLst>
              <a:ext uri="{FF2B5EF4-FFF2-40B4-BE49-F238E27FC236}">
                <a16:creationId xmlns="" xmlns:a16="http://schemas.microsoft.com/office/drawing/2014/main" id="{CBF2FCC5-E99A-4167-BF0D-FFB83C0E30D3}"/>
              </a:ext>
            </a:extLst>
          </p:cNvPr>
          <p:cNvSpPr/>
          <p:nvPr/>
        </p:nvSpPr>
        <p:spPr>
          <a:xfrm>
            <a:off x="4253692" y="5723541"/>
            <a:ext cx="1843791" cy="689550"/>
          </a:xfrm>
          <a:prstGeom prst="roundRect">
            <a:avLst/>
          </a:prstGeom>
          <a:gradFill>
            <a:gsLst>
              <a:gs pos="0">
                <a:srgbClr val="FFFF00"/>
              </a:gs>
              <a:gs pos="75000">
                <a:srgbClr val="C1EFFF"/>
              </a:gs>
              <a:gs pos="100000">
                <a:schemeClr val="accent1">
                  <a:lumMod val="30000"/>
                  <a:lumOff val="70000"/>
                </a:schemeClr>
              </a:gs>
            </a:gsLst>
            <a:lin ang="135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200" dirty="0">
                <a:solidFill>
                  <a:schemeClr val="accent5">
                    <a:lumMod val="50000"/>
                  </a:schemeClr>
                </a:solidFill>
                <a:cs typeface="B Badr" panose="00000400000000000000" pitchFamily="2" charset="-78"/>
              </a:rPr>
              <a:t>مؤنث مجازی</a:t>
            </a:r>
            <a:endParaRPr lang="fa-IR" sz="16600" dirty="0">
              <a:solidFill>
                <a:schemeClr val="accent5">
                  <a:lumMod val="50000"/>
                </a:schemeClr>
              </a:solidFill>
              <a:cs typeface="B Badr" panose="00000400000000000000" pitchFamily="2" charset="-78"/>
            </a:endParaRPr>
          </a:p>
        </p:txBody>
      </p:sp>
      <p:sp>
        <p:nvSpPr>
          <p:cNvPr id="38" name="Arrow: Pentagon 37">
            <a:extLst>
              <a:ext uri="{FF2B5EF4-FFF2-40B4-BE49-F238E27FC236}">
                <a16:creationId xmlns="" xmlns:a16="http://schemas.microsoft.com/office/drawing/2014/main" id="{FF75962E-26B3-4B94-B5CF-B503B7B06173}"/>
              </a:ext>
            </a:extLst>
          </p:cNvPr>
          <p:cNvSpPr/>
          <p:nvPr/>
        </p:nvSpPr>
        <p:spPr>
          <a:xfrm>
            <a:off x="555354" y="1953169"/>
            <a:ext cx="3476994" cy="828000"/>
          </a:xfrm>
          <a:prstGeom prst="homePlat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002060"/>
                </a:solidFill>
                <a:cs typeface="B Badr" panose="00000400000000000000" pitchFamily="2" charset="-78"/>
              </a:rPr>
              <a:t>مثلاً لفظ</a:t>
            </a:r>
            <a:r>
              <a:rPr lang="fa-IR" sz="2400" b="1">
                <a:solidFill>
                  <a:srgbClr val="002060"/>
                </a:solidFill>
                <a:latin typeface="Times New Roman" panose="02020503050405090304" pitchFamily="18" charset="0"/>
                <a:cs typeface="B Badr" panose="00000400000000000000" pitchFamily="2" charset="-78"/>
              </a:rPr>
              <a:t>"زید" مذکّر است و صاحب آن هم حقیقتاً مذکّر</a:t>
            </a:r>
            <a:endParaRPr lang="fa-IR"/>
          </a:p>
        </p:txBody>
      </p:sp>
      <p:sp>
        <p:nvSpPr>
          <p:cNvPr id="39" name="Arrow: Pentagon 38">
            <a:extLst>
              <a:ext uri="{FF2B5EF4-FFF2-40B4-BE49-F238E27FC236}">
                <a16:creationId xmlns="" xmlns:a16="http://schemas.microsoft.com/office/drawing/2014/main" id="{45B96ED6-C57C-4E22-BB3F-FEC876064DEA}"/>
              </a:ext>
            </a:extLst>
          </p:cNvPr>
          <p:cNvSpPr/>
          <p:nvPr/>
        </p:nvSpPr>
        <p:spPr>
          <a:xfrm>
            <a:off x="556217" y="3029614"/>
            <a:ext cx="3476994" cy="828000"/>
          </a:xfrm>
          <a:prstGeom prst="homePlat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rgbClr val="002060"/>
                </a:solidFill>
                <a:latin typeface="Times New Roman" panose="02020503050405090304" pitchFamily="18" charset="0"/>
                <a:cs typeface="B Badr" panose="00000400000000000000" pitchFamily="2" charset="-78"/>
              </a:rPr>
              <a:t>کلمه </a:t>
            </a:r>
            <a:r>
              <a:rPr lang="fa-IR" sz="2400" b="1" dirty="0">
                <a:solidFill>
                  <a:srgbClr val="002060"/>
                </a:solidFill>
                <a:latin typeface="Times New Roman" panose="02020503050405090304" pitchFamily="18" charset="0"/>
                <a:cs typeface="B Badr" panose="00000400000000000000" pitchFamily="2" charset="-78"/>
              </a:rPr>
              <a:t>"یوم" مذکّر است. ولی صاحب آن لفظ، حقیقتاً مذکّرنیست</a:t>
            </a:r>
            <a:endParaRPr lang="fa-IR" dirty="0"/>
          </a:p>
        </p:txBody>
      </p:sp>
      <p:sp>
        <p:nvSpPr>
          <p:cNvPr id="24"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Equal 1"/>
          <p:cNvSpPr/>
          <p:nvPr/>
        </p:nvSpPr>
        <p:spPr>
          <a:xfrm>
            <a:off x="6310859" y="2070120"/>
            <a:ext cx="932904" cy="710827"/>
          </a:xfrm>
          <a:prstGeom prst="mathEqual">
            <a:avLst>
              <a:gd name="adj1" fmla="val 11460"/>
              <a:gd name="adj2" fmla="val 27840"/>
            </a:avLst>
          </a:prstGeom>
          <a:gradFill>
            <a:gsLst>
              <a:gs pos="0">
                <a:srgbClr val="FFB7CF"/>
              </a:gs>
              <a:gs pos="100000">
                <a:schemeClr val="accent1">
                  <a:lumMod val="40000"/>
                  <a:lumOff val="60000"/>
                </a:schemeClr>
              </a:gs>
              <a:gs pos="100000">
                <a:schemeClr val="accent1">
                  <a:lumMod val="30000"/>
                  <a:lumOff val="70000"/>
                </a:schemeClr>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1" name="Equal 30"/>
          <p:cNvSpPr/>
          <p:nvPr/>
        </p:nvSpPr>
        <p:spPr>
          <a:xfrm>
            <a:off x="6310859" y="3025478"/>
            <a:ext cx="932904" cy="710827"/>
          </a:xfrm>
          <a:prstGeom prst="mathEqual">
            <a:avLst>
              <a:gd name="adj1" fmla="val 11460"/>
              <a:gd name="adj2" fmla="val 2784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2" name="Equal 31"/>
          <p:cNvSpPr/>
          <p:nvPr/>
        </p:nvSpPr>
        <p:spPr>
          <a:xfrm>
            <a:off x="6310859" y="4576900"/>
            <a:ext cx="932904" cy="710827"/>
          </a:xfrm>
          <a:prstGeom prst="mathEqual">
            <a:avLst>
              <a:gd name="adj1" fmla="val 11460"/>
              <a:gd name="adj2" fmla="val 27840"/>
            </a:avLst>
          </a:prstGeom>
          <a:gradFill>
            <a:gsLst>
              <a:gs pos="0">
                <a:srgbClr val="FFB7CF"/>
              </a:gs>
              <a:gs pos="100000">
                <a:schemeClr val="accent1">
                  <a:lumMod val="40000"/>
                  <a:lumOff val="60000"/>
                </a:schemeClr>
              </a:gs>
              <a:gs pos="100000">
                <a:schemeClr val="accent1">
                  <a:lumMod val="30000"/>
                  <a:lumOff val="70000"/>
                </a:schemeClr>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40" name="Equal 39"/>
          <p:cNvSpPr/>
          <p:nvPr/>
        </p:nvSpPr>
        <p:spPr>
          <a:xfrm>
            <a:off x="6343804" y="5712901"/>
            <a:ext cx="932904" cy="710827"/>
          </a:xfrm>
          <a:prstGeom prst="mathEqual">
            <a:avLst>
              <a:gd name="adj1" fmla="val 11460"/>
              <a:gd name="adj2" fmla="val 2784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Tree>
    <p:extLst>
      <p:ext uri="{BB962C8B-B14F-4D97-AF65-F5344CB8AC3E}">
        <p14:creationId xmlns:p14="http://schemas.microsoft.com/office/powerpoint/2010/main" val="374592791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righ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4)">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heel(1)">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right)">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heel(1)">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left)">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heel(1)">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right)">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heel(1)">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left)">
                                      <p:cBhvr>
                                        <p:cTn id="72" dur="500"/>
                                        <p:tgtEl>
                                          <p:spTgt spid="39"/>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4"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heel(4)">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heel(1)">
                                      <p:cBhvr>
                                        <p:cTn id="82" dur="5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right)">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heel(1)">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left)">
                                      <p:cBhvr>
                                        <p:cTn id="97" dur="5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grpId="0"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heel(1)">
                                      <p:cBhvr>
                                        <p:cTn id="102" dur="500"/>
                                        <p:tgtEl>
                                          <p:spTgt spid="3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grpId="0" nodeType="click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wipe(right)">
                                      <p:cBhvr>
                                        <p:cTn id="107" dur="500"/>
                                        <p:tgtEl>
                                          <p:spTgt spid="40"/>
                                        </p:tgtEl>
                                      </p:cBhvr>
                                    </p:animEffect>
                                  </p:childTnLst>
                                </p:cTn>
                              </p:par>
                            </p:childTnLst>
                          </p:cTn>
                        </p:par>
                      </p:childTnLst>
                    </p:cTn>
                  </p:par>
                  <p:par>
                    <p:cTn id="108" fill="hold">
                      <p:stCondLst>
                        <p:cond delay="indefinite"/>
                      </p:stCondLst>
                      <p:childTnLst>
                        <p:par>
                          <p:cTn id="109" fill="hold">
                            <p:stCondLst>
                              <p:cond delay="0"/>
                            </p:stCondLst>
                            <p:childTnLst>
                              <p:par>
                                <p:cTn id="110" presetID="21" presetClass="entr" presetSubtype="1"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wheel(1)">
                                      <p:cBhvr>
                                        <p:cTn id="112" dur="500"/>
                                        <p:tgtEl>
                                          <p:spTgt spid="3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left)">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8" grpId="0" animBg="1"/>
      <p:bldP spid="25" grpId="0" animBg="1"/>
      <p:bldP spid="26" grpId="0" animBg="1"/>
      <p:bldP spid="27" grpId="0" animBg="1"/>
      <p:bldP spid="28" grpId="0" animBg="1"/>
      <p:bldP spid="29" grpId="0" animBg="1"/>
      <p:bldP spid="19" grpId="0" animBg="1"/>
      <p:bldP spid="30" grpId="0" animBg="1"/>
      <p:bldP spid="33" grpId="0" animBg="1"/>
      <p:bldP spid="34" grpId="0" animBg="1"/>
      <p:bldP spid="35" grpId="0" animBg="1"/>
      <p:bldP spid="36" grpId="0" animBg="1"/>
      <p:bldP spid="37" grpId="0" animBg="1"/>
      <p:bldP spid="38" grpId="0" animBg="1"/>
      <p:bldP spid="39" grpId="0" animBg="1"/>
      <p:bldP spid="2" grpId="0" animBg="1"/>
      <p:bldP spid="31" grpId="0" animBg="1"/>
      <p:bldP spid="32" grpId="0" animBg="1"/>
      <p:bldP spid="40"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Beveled 9">
            <a:extLst>
              <a:ext uri="{FF2B5EF4-FFF2-40B4-BE49-F238E27FC236}">
                <a16:creationId xmlns="" xmlns:a16="http://schemas.microsoft.com/office/drawing/2014/main" id="{FD793ACD-DD50-4E8A-99A4-22CECF631A9D}"/>
              </a:ext>
            </a:extLst>
          </p:cNvPr>
          <p:cNvSpPr/>
          <p:nvPr/>
        </p:nvSpPr>
        <p:spPr>
          <a:xfrm>
            <a:off x="5171605" y="-1"/>
            <a:ext cx="1843791" cy="494675"/>
          </a:xfrm>
          <a:prstGeom prst="beve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المذکر والمؤنث</a:t>
            </a:r>
          </a:p>
        </p:txBody>
      </p:sp>
      <p:sp>
        <p:nvSpPr>
          <p:cNvPr id="11" name="Cube 10">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flip="none" rotWithShape="1">
            <a:gsLst>
              <a:gs pos="0">
                <a:srgbClr val="FFFF00"/>
              </a:gs>
              <a:gs pos="75000">
                <a:srgbClr val="00B0F0"/>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الثالث</a:t>
            </a:r>
          </a:p>
        </p:txBody>
      </p:sp>
      <p:sp>
        <p:nvSpPr>
          <p:cNvPr id="40" name="Hexagon 39">
            <a:extLst>
              <a:ext uri="{FF2B5EF4-FFF2-40B4-BE49-F238E27FC236}">
                <a16:creationId xmlns="" xmlns:a16="http://schemas.microsoft.com/office/drawing/2014/main" id="{AF01C634-80F3-4E00-A6C6-4C8AEC51ED4A}"/>
              </a:ext>
            </a:extLst>
          </p:cNvPr>
          <p:cNvSpPr/>
          <p:nvPr/>
        </p:nvSpPr>
        <p:spPr>
          <a:xfrm>
            <a:off x="10378978" y="2420990"/>
            <a:ext cx="1796349" cy="1489531"/>
          </a:xfrm>
          <a:prstGeom prst="hexagon">
            <a:avLst/>
          </a:prstGeom>
          <a:noFill/>
          <a:ln w="38100">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3200" u="sng" dirty="0">
                <a:solidFill>
                  <a:srgbClr val="C00000"/>
                </a:solidFill>
                <a:cs typeface="B Titr" panose="00000700000000000000" pitchFamily="2" charset="-78"/>
              </a:rPr>
              <a:t>علامت تأنیث</a:t>
            </a:r>
            <a:endParaRPr lang="fa-IR" sz="2400" dirty="0"/>
          </a:p>
        </p:txBody>
      </p:sp>
      <p:cxnSp>
        <p:nvCxnSpPr>
          <p:cNvPr id="41" name="Straight Arrow Connector 40">
            <a:extLst>
              <a:ext uri="{FF2B5EF4-FFF2-40B4-BE49-F238E27FC236}">
                <a16:creationId xmlns="" xmlns:a16="http://schemas.microsoft.com/office/drawing/2014/main" id="{2B7FA23E-E62A-45E6-BD3B-66DED423059E}"/>
              </a:ext>
            </a:extLst>
          </p:cNvPr>
          <p:cNvCxnSpPr/>
          <p:nvPr/>
        </p:nvCxnSpPr>
        <p:spPr>
          <a:xfrm flipH="1" flipV="1">
            <a:off x="8796003" y="1220243"/>
            <a:ext cx="1615324" cy="1967994"/>
          </a:xfrm>
          <a:prstGeom prst="straightConnector1">
            <a:avLst/>
          </a:prstGeom>
          <a:ln w="57150">
            <a:solidFill>
              <a:srgbClr val="7030A0"/>
            </a:solidFill>
            <a:headEnd type="oval"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42" name="Straight Arrow Connector 41">
            <a:extLst>
              <a:ext uri="{FF2B5EF4-FFF2-40B4-BE49-F238E27FC236}">
                <a16:creationId xmlns="" xmlns:a16="http://schemas.microsoft.com/office/drawing/2014/main" id="{34B0E83D-2834-4232-83DF-608299F4E542}"/>
              </a:ext>
            </a:extLst>
          </p:cNvPr>
          <p:cNvCxnSpPr>
            <a:endCxn id="45" idx="3"/>
          </p:cNvCxnSpPr>
          <p:nvPr/>
        </p:nvCxnSpPr>
        <p:spPr>
          <a:xfrm flipH="1">
            <a:off x="8795076" y="3188237"/>
            <a:ext cx="1583903" cy="1986311"/>
          </a:xfrm>
          <a:prstGeom prst="straightConnector1">
            <a:avLst/>
          </a:prstGeom>
          <a:ln w="57150">
            <a:solidFill>
              <a:srgbClr val="7030A0"/>
            </a:solidFill>
            <a:headEnd type="oval"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43" name="Straight Arrow Connector 42">
            <a:extLst>
              <a:ext uri="{FF2B5EF4-FFF2-40B4-BE49-F238E27FC236}">
                <a16:creationId xmlns="" xmlns:a16="http://schemas.microsoft.com/office/drawing/2014/main" id="{811F2B75-AC4C-45C3-BA27-E7EE02D3B453}"/>
              </a:ext>
            </a:extLst>
          </p:cNvPr>
          <p:cNvCxnSpPr>
            <a:stCxn id="40" idx="3"/>
            <a:endCxn id="44" idx="3"/>
          </p:cNvCxnSpPr>
          <p:nvPr/>
        </p:nvCxnSpPr>
        <p:spPr>
          <a:xfrm flipH="1">
            <a:off x="8796003" y="3165756"/>
            <a:ext cx="1582975" cy="22089"/>
          </a:xfrm>
          <a:prstGeom prst="straightConnector1">
            <a:avLst/>
          </a:prstGeom>
          <a:ln w="57150">
            <a:solidFill>
              <a:srgbClr val="7030A0"/>
            </a:solidFill>
            <a:headEnd type="oval" w="med" len="med"/>
            <a:tailEnd type="triangle" w="med" len="med"/>
          </a:ln>
        </p:spPr>
        <p:style>
          <a:lnRef idx="1">
            <a:schemeClr val="accent2"/>
          </a:lnRef>
          <a:fillRef idx="0">
            <a:schemeClr val="accent2"/>
          </a:fillRef>
          <a:effectRef idx="0">
            <a:schemeClr val="accent2"/>
          </a:effectRef>
          <a:fontRef idx="minor">
            <a:schemeClr val="tx1"/>
          </a:fontRef>
        </p:style>
      </p:cxnSp>
      <p:sp>
        <p:nvSpPr>
          <p:cNvPr id="20" name="Rectangle: Rounded Corners 19">
            <a:extLst>
              <a:ext uri="{FF2B5EF4-FFF2-40B4-BE49-F238E27FC236}">
                <a16:creationId xmlns="" xmlns:a16="http://schemas.microsoft.com/office/drawing/2014/main" id="{7BDD296A-CE7C-4E1F-95AB-35566FA38574}"/>
              </a:ext>
            </a:extLst>
          </p:cNvPr>
          <p:cNvSpPr/>
          <p:nvPr/>
        </p:nvSpPr>
        <p:spPr>
          <a:xfrm>
            <a:off x="7032003" y="895926"/>
            <a:ext cx="1764000" cy="6120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4000" dirty="0">
                <a:solidFill>
                  <a:srgbClr val="002060"/>
                </a:solidFill>
                <a:cs typeface="B Badr" panose="00000400000000000000" pitchFamily="2" charset="-78"/>
              </a:rPr>
              <a:t>تاء</a:t>
            </a:r>
          </a:p>
        </p:txBody>
      </p:sp>
      <p:sp>
        <p:nvSpPr>
          <p:cNvPr id="44" name="Rectangle: Rounded Corners 43">
            <a:extLst>
              <a:ext uri="{FF2B5EF4-FFF2-40B4-BE49-F238E27FC236}">
                <a16:creationId xmlns="" xmlns:a16="http://schemas.microsoft.com/office/drawing/2014/main" id="{210A091A-C061-4624-A249-E8AB53391223}"/>
              </a:ext>
            </a:extLst>
          </p:cNvPr>
          <p:cNvSpPr/>
          <p:nvPr/>
        </p:nvSpPr>
        <p:spPr>
          <a:xfrm>
            <a:off x="7032003" y="2809460"/>
            <a:ext cx="1764000" cy="756769"/>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3200" dirty="0" smtClean="0">
                <a:solidFill>
                  <a:srgbClr val="002060"/>
                </a:solidFill>
                <a:cs typeface="B Badr" panose="00000400000000000000" pitchFamily="2" charset="-78"/>
                <a:sym typeface="AlMutanabi 1" panose="05000000000000000000" pitchFamily="2" charset="2"/>
              </a:rPr>
              <a:t></a:t>
            </a:r>
            <a:r>
              <a:rPr lang="fa-IR" sz="4000" dirty="0" smtClean="0">
                <a:solidFill>
                  <a:srgbClr val="002060"/>
                </a:solidFill>
                <a:cs typeface="B Badr" panose="00000400000000000000" pitchFamily="2" charset="-78"/>
                <a:sym typeface="AlMutanabi 1" panose="05000000000000000000" pitchFamily="2" charset="2"/>
              </a:rPr>
              <a:t>ا</a:t>
            </a:r>
            <a:r>
              <a:rPr lang="fa-IR" sz="3200" dirty="0" smtClean="0">
                <a:solidFill>
                  <a:srgbClr val="002060"/>
                </a:solidFill>
                <a:cs typeface="B Badr" panose="00000400000000000000" pitchFamily="2" charset="-78"/>
                <a:sym typeface="AlMutanabi 1" panose="05000000000000000000" pitchFamily="2" charset="2"/>
              </a:rPr>
              <a:t>-</a:t>
            </a:r>
            <a:r>
              <a:rPr lang="fa-IR" sz="4000" dirty="0" smtClean="0">
                <a:solidFill>
                  <a:srgbClr val="002060"/>
                </a:solidFill>
                <a:cs typeface="B Badr" panose="00000400000000000000" pitchFamily="2" charset="-78"/>
                <a:sym typeface="AlMutanabi 1" panose="05000000000000000000" pitchFamily="2" charset="2"/>
              </a:rPr>
              <a:t>ی</a:t>
            </a:r>
            <a:r>
              <a:rPr lang="fa-IR" sz="3200" dirty="0" smtClean="0">
                <a:solidFill>
                  <a:srgbClr val="002060"/>
                </a:solidFill>
                <a:cs typeface="B Badr" panose="00000400000000000000" pitchFamily="2" charset="-78"/>
                <a:sym typeface="AlMutanabi 1" panose="05000000000000000000" pitchFamily="2" charset="2"/>
              </a:rPr>
              <a:t></a:t>
            </a:r>
            <a:endParaRPr lang="fa-IR" sz="3200" dirty="0">
              <a:solidFill>
                <a:srgbClr val="002060"/>
              </a:solidFill>
              <a:cs typeface="B Badr" panose="00000400000000000000" pitchFamily="2" charset="-78"/>
            </a:endParaRPr>
          </a:p>
        </p:txBody>
      </p:sp>
      <p:sp>
        <p:nvSpPr>
          <p:cNvPr id="45" name="Rectangle: Rounded Corners 44">
            <a:extLst>
              <a:ext uri="{FF2B5EF4-FFF2-40B4-BE49-F238E27FC236}">
                <a16:creationId xmlns="" xmlns:a16="http://schemas.microsoft.com/office/drawing/2014/main" id="{C3C77035-B847-494A-831A-AC7638BCD659}"/>
              </a:ext>
            </a:extLst>
          </p:cNvPr>
          <p:cNvSpPr/>
          <p:nvPr/>
        </p:nvSpPr>
        <p:spPr>
          <a:xfrm>
            <a:off x="7031076" y="4868548"/>
            <a:ext cx="1764000" cy="6120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4000" dirty="0">
                <a:cs typeface="B Badr" panose="00000400000000000000" pitchFamily="2" charset="-78"/>
              </a:rPr>
              <a:t>اء</a:t>
            </a:r>
          </a:p>
        </p:txBody>
      </p:sp>
      <p:sp>
        <p:nvSpPr>
          <p:cNvPr id="22" name="Arrow: Pentagon 21">
            <a:extLst>
              <a:ext uri="{FF2B5EF4-FFF2-40B4-BE49-F238E27FC236}">
                <a16:creationId xmlns="" xmlns:a16="http://schemas.microsoft.com/office/drawing/2014/main" id="{6B41EA4E-AB45-4390-ABBE-81D6AE06E6E1}"/>
              </a:ext>
            </a:extLst>
          </p:cNvPr>
          <p:cNvSpPr/>
          <p:nvPr/>
        </p:nvSpPr>
        <p:spPr>
          <a:xfrm>
            <a:off x="2762656" y="5739725"/>
            <a:ext cx="8842566" cy="720000"/>
          </a:xfrm>
          <a:prstGeom prst="homePlate">
            <a:avLst>
              <a:gd name="adj" fmla="val 0"/>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3600" dirty="0">
                <a:cs typeface="B Lotus" panose="00000400000000000000" pitchFamily="2" charset="-78"/>
              </a:rPr>
              <a:t>در همه این موارد، ما قبل علامت تأنیث مفتوح می شود</a:t>
            </a:r>
            <a:endParaRPr lang="fa-IR" sz="3600" dirty="0"/>
          </a:p>
        </p:txBody>
      </p:sp>
      <p:sp>
        <p:nvSpPr>
          <p:cNvPr id="48" name="Plaque 47">
            <a:extLst>
              <a:ext uri="{FF2B5EF4-FFF2-40B4-BE49-F238E27FC236}">
                <a16:creationId xmlns="" xmlns:a16="http://schemas.microsoft.com/office/drawing/2014/main" id="{D3C5CD75-0529-442B-810A-949E587733E4}"/>
              </a:ext>
            </a:extLst>
          </p:cNvPr>
          <p:cNvSpPr/>
          <p:nvPr/>
        </p:nvSpPr>
        <p:spPr>
          <a:xfrm>
            <a:off x="-89682" y="1201926"/>
            <a:ext cx="6578384" cy="3972622"/>
          </a:xfrm>
          <a:prstGeom prst="plaque">
            <a:avLst/>
          </a:prstGeom>
          <a:gradFill>
            <a:gsLst>
              <a:gs pos="0">
                <a:schemeClr val="accent2">
                  <a:lumMod val="60000"/>
                  <a:lumOff val="40000"/>
                </a:schemeClr>
              </a:gs>
              <a:gs pos="75000">
                <a:schemeClr val="accent3">
                  <a:lumMod val="20000"/>
                  <a:lumOff val="80000"/>
                </a:schemeClr>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fa-IR" sz="2800" dirty="0">
                <a:solidFill>
                  <a:srgbClr val="002060"/>
                </a:solidFill>
                <a:cs typeface="B Badr" panose="00000400000000000000" pitchFamily="2" charset="-78"/>
              </a:rPr>
              <a:t>اگر </a:t>
            </a:r>
            <a:r>
              <a:rPr lang="fa-IR" sz="3200" dirty="0">
                <a:solidFill>
                  <a:srgbClr val="002060"/>
                </a:solidFill>
                <a:cs typeface="B Badr" panose="00000400000000000000" pitchFamily="2" charset="-78"/>
              </a:rPr>
              <a:t>این سه مورد، جزء حروف اصلی کلمه باشند یا منقلب از حروف اصلی کلمه باشند یا برای الحاق یا برای تکثیر حروف کلمه آمده باشند(در انتهای کتاب درباره اش توضیح داده)، دیگر جزء علائم تأنیث محسوب نمی شوند.</a:t>
            </a:r>
          </a:p>
          <a:p>
            <a:pPr algn="justLow" rtl="1"/>
            <a:r>
              <a:rPr lang="fa-IR" sz="3200" dirty="0">
                <a:solidFill>
                  <a:srgbClr val="002060"/>
                </a:solidFill>
                <a:cs typeface="B Badr" panose="00000400000000000000" pitchFamily="2" charset="-78"/>
              </a:rPr>
              <a:t>مانند: وَقت، سَبت، رِضا، أَفعَی، مَرمَی، قرَّاء، دُعَاء، رَمَاء، وَءوَأَ، أَرطی، قَبَعثَری، حِربَاء.</a:t>
            </a:r>
          </a:p>
        </p:txBody>
      </p:sp>
      <p:sp>
        <p:nvSpPr>
          <p:cNvPr id="13"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26384593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1)">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right)">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heel(1)">
                                      <p:cBhvr>
                                        <p:cTn id="27" dur="10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up)">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heel(1)">
                                      <p:cBhvr>
                                        <p:cTn id="37" dur="10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37"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outVertical)">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0" grpId="0" animBg="1"/>
      <p:bldP spid="44" grpId="0" animBg="1"/>
      <p:bldP spid="45" grpId="0" animBg="1"/>
      <p:bldP spid="22" grpId="0" animBg="1"/>
      <p:bldP spid="48"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Beveled 9">
            <a:extLst>
              <a:ext uri="{FF2B5EF4-FFF2-40B4-BE49-F238E27FC236}">
                <a16:creationId xmlns="" xmlns:a16="http://schemas.microsoft.com/office/drawing/2014/main" id="{FD793ACD-DD50-4E8A-99A4-22CECF631A9D}"/>
              </a:ext>
            </a:extLst>
          </p:cNvPr>
          <p:cNvSpPr/>
          <p:nvPr/>
        </p:nvSpPr>
        <p:spPr>
          <a:xfrm>
            <a:off x="5171605" y="-1"/>
            <a:ext cx="1843791" cy="494675"/>
          </a:xfrm>
          <a:prstGeom prst="beve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المذکر والمؤنث</a:t>
            </a:r>
          </a:p>
        </p:txBody>
      </p:sp>
      <p:sp>
        <p:nvSpPr>
          <p:cNvPr id="23" name="Rounded Rectangle 64">
            <a:extLst>
              <a:ext uri="{FF2B5EF4-FFF2-40B4-BE49-F238E27FC236}">
                <a16:creationId xmlns="" xmlns:a16="http://schemas.microsoft.com/office/drawing/2014/main" id="{1C01BC74-AA07-4D2F-A5C5-BBE54063D740}"/>
              </a:ext>
            </a:extLst>
          </p:cNvPr>
          <p:cNvSpPr/>
          <p:nvPr/>
        </p:nvSpPr>
        <p:spPr>
          <a:xfrm>
            <a:off x="6268667" y="435062"/>
            <a:ext cx="3204000" cy="900000"/>
          </a:xfrm>
          <a:prstGeom prst="roundRect">
            <a:avLst/>
          </a:prstGeom>
          <a:gradFill>
            <a:gsLst>
              <a:gs pos="0">
                <a:schemeClr val="bg1"/>
              </a:gs>
              <a:gs pos="100000">
                <a:schemeClr val="accent4">
                  <a:lumMod val="60000"/>
                  <a:lumOff val="40000"/>
                </a:schemeClr>
              </a:gs>
            </a:gsLst>
            <a:lin ang="5400000" scaled="0"/>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smtClean="0">
                <a:solidFill>
                  <a:srgbClr val="002060"/>
                </a:solidFill>
                <a:cs typeface="B Badr" panose="00000400000000000000" pitchFamily="2" charset="-78"/>
              </a:rPr>
              <a:t>1-علامت </a:t>
            </a:r>
            <a:r>
              <a:rPr lang="fa-IR" sz="2800" dirty="0">
                <a:solidFill>
                  <a:srgbClr val="002060"/>
                </a:solidFill>
                <a:cs typeface="B Badr" panose="00000400000000000000" pitchFamily="2" charset="-78"/>
              </a:rPr>
              <a:t>تأنیث دارد. </a:t>
            </a:r>
            <a:r>
              <a:rPr lang="fa-IR" sz="2800" dirty="0">
                <a:solidFill>
                  <a:srgbClr val="FF0000"/>
                </a:solidFill>
                <a:cs typeface="B Badr" panose="00000400000000000000" pitchFamily="2" charset="-78"/>
              </a:rPr>
              <a:t>مانند: معاویۀ</a:t>
            </a:r>
            <a:endParaRPr lang="fa-IR" sz="28700" dirty="0">
              <a:solidFill>
                <a:srgbClr val="FF0000"/>
              </a:solidFill>
              <a:cs typeface="B Badr" panose="00000400000000000000" pitchFamily="2" charset="-78"/>
            </a:endParaRPr>
          </a:p>
        </p:txBody>
      </p:sp>
      <p:sp>
        <p:nvSpPr>
          <p:cNvPr id="24" name="Rounded Rectangle 64">
            <a:extLst>
              <a:ext uri="{FF2B5EF4-FFF2-40B4-BE49-F238E27FC236}">
                <a16:creationId xmlns="" xmlns:a16="http://schemas.microsoft.com/office/drawing/2014/main" id="{E25B47FD-DBC3-400B-AEC2-E8664150C509}"/>
              </a:ext>
            </a:extLst>
          </p:cNvPr>
          <p:cNvSpPr/>
          <p:nvPr/>
        </p:nvSpPr>
        <p:spPr>
          <a:xfrm>
            <a:off x="1249769" y="420314"/>
            <a:ext cx="3204000" cy="900000"/>
          </a:xfrm>
          <a:prstGeom prst="roundRect">
            <a:avLst/>
          </a:prstGeom>
          <a:gradFill>
            <a:gsLst>
              <a:gs pos="0">
                <a:schemeClr val="bg1"/>
              </a:gs>
              <a:gs pos="100000">
                <a:schemeClr val="accent4">
                  <a:lumMod val="60000"/>
                  <a:lumOff val="40000"/>
                </a:schemeClr>
              </a:gs>
            </a:gsLst>
            <a:lin ang="5400000" scaled="0"/>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800" dirty="0" smtClean="0">
                <a:solidFill>
                  <a:srgbClr val="002060"/>
                </a:solidFill>
                <a:cs typeface="B Badr" panose="00000400000000000000" pitchFamily="2" charset="-78"/>
              </a:rPr>
              <a:t>2-علامت </a:t>
            </a:r>
            <a:r>
              <a:rPr lang="fa-IR" sz="2800" dirty="0">
                <a:solidFill>
                  <a:srgbClr val="002060"/>
                </a:solidFill>
                <a:cs typeface="B Badr" panose="00000400000000000000" pitchFamily="2" charset="-78"/>
              </a:rPr>
              <a:t>تأنیث ندارد. </a:t>
            </a:r>
            <a:r>
              <a:rPr lang="fa-IR" sz="2800" dirty="0">
                <a:solidFill>
                  <a:srgbClr val="FF0000"/>
                </a:solidFill>
                <a:cs typeface="B Badr" panose="00000400000000000000" pitchFamily="2" charset="-78"/>
              </a:rPr>
              <a:t>مانند: محمد</a:t>
            </a:r>
            <a:endParaRPr lang="fa-IR" sz="34400" dirty="0">
              <a:solidFill>
                <a:srgbClr val="FF0000"/>
              </a:solidFill>
              <a:cs typeface="B Badr" panose="00000400000000000000" pitchFamily="2" charset="-78"/>
            </a:endParaRPr>
          </a:p>
        </p:txBody>
      </p:sp>
      <p:sp>
        <p:nvSpPr>
          <p:cNvPr id="5" name="Arrow: Left 4">
            <a:extLst>
              <a:ext uri="{FF2B5EF4-FFF2-40B4-BE49-F238E27FC236}">
                <a16:creationId xmlns="" xmlns:a16="http://schemas.microsoft.com/office/drawing/2014/main" id="{D92E14BD-71E9-4F94-AD66-9F27B8C1BA73}"/>
              </a:ext>
            </a:extLst>
          </p:cNvPr>
          <p:cNvSpPr/>
          <p:nvPr/>
        </p:nvSpPr>
        <p:spPr>
          <a:xfrm>
            <a:off x="4453769" y="540287"/>
            <a:ext cx="1810235" cy="689549"/>
          </a:xfrm>
          <a:prstGeom prst="leftArrow">
            <a:avLst/>
          </a:prstGeom>
          <a:noFill/>
          <a:ln w="381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 name="Rounded Rectangle 64">
            <a:extLst>
              <a:ext uri="{FF2B5EF4-FFF2-40B4-BE49-F238E27FC236}">
                <a16:creationId xmlns="" xmlns:a16="http://schemas.microsoft.com/office/drawing/2014/main" id="{5CC1235D-87CD-49F2-B408-4AF4170DE0C1}"/>
              </a:ext>
            </a:extLst>
          </p:cNvPr>
          <p:cNvSpPr/>
          <p:nvPr/>
        </p:nvSpPr>
        <p:spPr>
          <a:xfrm>
            <a:off x="3870987" y="1406342"/>
            <a:ext cx="3649502" cy="548166"/>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800" dirty="0">
                <a:solidFill>
                  <a:srgbClr val="002060"/>
                </a:solidFill>
                <a:cs typeface="B Badr" panose="00000400000000000000" pitchFamily="2" charset="-78"/>
              </a:rPr>
              <a:t>به دوقسم اصلی تقسیم می شود</a:t>
            </a:r>
            <a:endParaRPr lang="fa-IR" sz="34400" dirty="0">
              <a:solidFill>
                <a:srgbClr val="002060"/>
              </a:solidFill>
              <a:cs typeface="B Badr" panose="00000400000000000000" pitchFamily="2" charset="-78"/>
            </a:endParaRPr>
          </a:p>
        </p:txBody>
      </p:sp>
      <p:sp>
        <p:nvSpPr>
          <p:cNvPr id="13" name="Rectangle: Rounded Corners 12">
            <a:extLst>
              <a:ext uri="{FF2B5EF4-FFF2-40B4-BE49-F238E27FC236}">
                <a16:creationId xmlns="" xmlns:a16="http://schemas.microsoft.com/office/drawing/2014/main" id="{00A82AE0-02AC-4EAE-BBAF-07A9D86FDC15}"/>
              </a:ext>
            </a:extLst>
          </p:cNvPr>
          <p:cNvSpPr/>
          <p:nvPr/>
        </p:nvSpPr>
        <p:spPr>
          <a:xfrm>
            <a:off x="6269967" y="2416985"/>
            <a:ext cx="5400000" cy="540000"/>
          </a:xfrm>
          <a:prstGeom prst="roundRect">
            <a:avLst/>
          </a:prstGeom>
          <a:noFill/>
          <a:ln w="38100">
            <a:solidFill>
              <a:srgbClr val="002060"/>
            </a:solidFill>
          </a:ln>
        </p:spPr>
        <p:style>
          <a:lnRef idx="1">
            <a:schemeClr val="accent2"/>
          </a:lnRef>
          <a:fillRef idx="2">
            <a:schemeClr val="accent2"/>
          </a:fillRef>
          <a:effectRef idx="1">
            <a:schemeClr val="accent2"/>
          </a:effectRef>
          <a:fontRef idx="minor">
            <a:schemeClr val="dk1"/>
          </a:fontRef>
        </p:style>
        <p:txBody>
          <a:bodyPr rtlCol="1" anchor="ctr"/>
          <a:lstStyle/>
          <a:p>
            <a:pPr algn="ctr" rtl="1"/>
            <a:r>
              <a:rPr lang="fa-IR" sz="2600" dirty="0">
                <a:solidFill>
                  <a:srgbClr val="002060"/>
                </a:solidFill>
                <a:cs typeface="B Badr" panose="00000400000000000000" pitchFamily="2" charset="-78"/>
              </a:rPr>
              <a:t>1</a:t>
            </a:r>
            <a:r>
              <a:rPr lang="fa-IR" sz="2800" dirty="0">
                <a:solidFill>
                  <a:srgbClr val="002060"/>
                </a:solidFill>
                <a:cs typeface="B Badr" panose="00000400000000000000" pitchFamily="2" charset="-78"/>
              </a:rPr>
              <a:t>-اسم جامد</a:t>
            </a:r>
          </a:p>
        </p:txBody>
      </p:sp>
      <p:sp>
        <p:nvSpPr>
          <p:cNvPr id="34" name="Rectangle: Rounded Corners 33">
            <a:extLst>
              <a:ext uri="{FF2B5EF4-FFF2-40B4-BE49-F238E27FC236}">
                <a16:creationId xmlns="" xmlns:a16="http://schemas.microsoft.com/office/drawing/2014/main" id="{2F5F2FC0-EF7A-47C0-90DF-6844ECE90E85}"/>
              </a:ext>
            </a:extLst>
          </p:cNvPr>
          <p:cNvSpPr/>
          <p:nvPr/>
        </p:nvSpPr>
        <p:spPr>
          <a:xfrm>
            <a:off x="148173" y="2416985"/>
            <a:ext cx="5400000" cy="540000"/>
          </a:xfrm>
          <a:prstGeom prst="roundRect">
            <a:avLst/>
          </a:prstGeom>
          <a:noFill/>
          <a:ln w="38100">
            <a:solidFill>
              <a:srgbClr val="002060"/>
            </a:solidFill>
          </a:ln>
        </p:spPr>
        <p:style>
          <a:lnRef idx="1">
            <a:schemeClr val="accent5"/>
          </a:lnRef>
          <a:fillRef idx="2">
            <a:schemeClr val="accent5"/>
          </a:fillRef>
          <a:effectRef idx="1">
            <a:schemeClr val="accent5"/>
          </a:effectRef>
          <a:fontRef idx="minor">
            <a:schemeClr val="dk1"/>
          </a:fontRef>
        </p:style>
        <p:txBody>
          <a:bodyPr rtlCol="1" anchor="ctr"/>
          <a:lstStyle/>
          <a:p>
            <a:pPr lvl="0" algn="ctr" rtl="1"/>
            <a:r>
              <a:rPr lang="fa-IR" sz="2800" dirty="0">
                <a:solidFill>
                  <a:srgbClr val="002060"/>
                </a:solidFill>
                <a:cs typeface="B Badr" panose="00000400000000000000" pitchFamily="2" charset="-78"/>
              </a:rPr>
              <a:t>2-اسم مشتق</a:t>
            </a:r>
          </a:p>
        </p:txBody>
      </p:sp>
      <p:cxnSp>
        <p:nvCxnSpPr>
          <p:cNvPr id="15" name="Straight Arrow Connector 14">
            <a:extLst>
              <a:ext uri="{FF2B5EF4-FFF2-40B4-BE49-F238E27FC236}">
                <a16:creationId xmlns="" xmlns:a16="http://schemas.microsoft.com/office/drawing/2014/main" id="{3A7F300A-E4C0-4153-BB47-A89EE715A6C5}"/>
              </a:ext>
            </a:extLst>
          </p:cNvPr>
          <p:cNvCxnSpPr>
            <a:cxnSpLocks/>
          </p:cNvCxnSpPr>
          <p:nvPr/>
        </p:nvCxnSpPr>
        <p:spPr>
          <a:xfrm>
            <a:off x="8957212" y="2976543"/>
            <a:ext cx="0" cy="540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 xmlns:a16="http://schemas.microsoft.com/office/drawing/2014/main" id="{AED08E76-D128-455C-94F1-481FE86A9C72}"/>
              </a:ext>
            </a:extLst>
          </p:cNvPr>
          <p:cNvSpPr/>
          <p:nvPr/>
        </p:nvSpPr>
        <p:spPr>
          <a:xfrm>
            <a:off x="10683038" y="4208477"/>
            <a:ext cx="1404000" cy="2628000"/>
          </a:xfrm>
          <a:prstGeom prst="roundRect">
            <a:avLst/>
          </a:prstGeom>
          <a:gradFill>
            <a:gsLst>
              <a:gs pos="39000">
                <a:schemeClr val="accent3">
                  <a:lumMod val="20000"/>
                  <a:lumOff val="80000"/>
                </a:schemeClr>
              </a:gs>
              <a:gs pos="100000">
                <a:schemeClr val="accent2">
                  <a:tint val="84000"/>
                </a:schemeClr>
              </a:gs>
            </a:gsLst>
          </a:gradFill>
          <a:ln w="38100">
            <a:noFill/>
          </a:ln>
        </p:spPr>
        <p:style>
          <a:lnRef idx="1">
            <a:schemeClr val="accent2"/>
          </a:lnRef>
          <a:fillRef idx="2">
            <a:schemeClr val="accent2"/>
          </a:fillRef>
          <a:effectRef idx="1">
            <a:schemeClr val="accent2"/>
          </a:effectRef>
          <a:fontRef idx="minor">
            <a:schemeClr val="dk1"/>
          </a:fontRef>
        </p:style>
        <p:txBody>
          <a:bodyPr rtlCol="1" anchor="t"/>
          <a:lstStyle/>
          <a:p>
            <a:pPr lvl="0" algn="justLow" rtl="1"/>
            <a:r>
              <a:rPr lang="fa-IR" sz="2200" dirty="0">
                <a:solidFill>
                  <a:srgbClr val="002060"/>
                </a:solidFill>
                <a:cs typeface="B Badr" panose="00000400000000000000" pitchFamily="2" charset="-78"/>
              </a:rPr>
              <a:t>الف-1) برای مؤنثش لفظ خاصی وضع شده است.</a:t>
            </a:r>
          </a:p>
          <a:p>
            <a:pPr lvl="0" algn="justLow" rtl="1"/>
            <a:r>
              <a:rPr lang="fa-IR" sz="2400" dirty="0">
                <a:solidFill>
                  <a:srgbClr val="002060"/>
                </a:solidFill>
                <a:cs typeface="B Badr" panose="00000400000000000000" pitchFamily="2" charset="-78"/>
              </a:rPr>
              <a:t>مانند </a:t>
            </a:r>
            <a:r>
              <a:rPr lang="fa-IR" sz="2400" dirty="0">
                <a:solidFill>
                  <a:srgbClr val="FF0000"/>
                </a:solidFill>
                <a:cs typeface="B Badr" panose="00000400000000000000" pitchFamily="2" charset="-78"/>
              </a:rPr>
              <a:t>أَب</a:t>
            </a:r>
            <a:r>
              <a:rPr lang="fa-IR" sz="2400" dirty="0">
                <a:solidFill>
                  <a:srgbClr val="002060"/>
                </a:solidFill>
                <a:cs typeface="B Badr" panose="00000400000000000000" pitchFamily="2" charset="-78"/>
              </a:rPr>
              <a:t> در مقابلش </a:t>
            </a:r>
            <a:r>
              <a:rPr lang="fa-IR" sz="2400" dirty="0">
                <a:solidFill>
                  <a:srgbClr val="FF0000"/>
                </a:solidFill>
                <a:cs typeface="B Badr" panose="00000400000000000000" pitchFamily="2" charset="-78"/>
              </a:rPr>
              <a:t>أُم</a:t>
            </a:r>
          </a:p>
        </p:txBody>
      </p:sp>
      <p:sp>
        <p:nvSpPr>
          <p:cNvPr id="52" name="Rectangle: Rounded Corners 51">
            <a:extLst>
              <a:ext uri="{FF2B5EF4-FFF2-40B4-BE49-F238E27FC236}">
                <a16:creationId xmlns="" xmlns:a16="http://schemas.microsoft.com/office/drawing/2014/main" id="{224C6E41-C37F-4F86-A529-97FEAC726599}"/>
              </a:ext>
            </a:extLst>
          </p:cNvPr>
          <p:cNvSpPr/>
          <p:nvPr/>
        </p:nvSpPr>
        <p:spPr>
          <a:xfrm>
            <a:off x="9185472" y="4208477"/>
            <a:ext cx="1404000" cy="2628000"/>
          </a:xfrm>
          <a:prstGeom prst="roundRect">
            <a:avLst/>
          </a:prstGeom>
          <a:gradFill>
            <a:gsLst>
              <a:gs pos="39000">
                <a:schemeClr val="accent3">
                  <a:lumMod val="20000"/>
                  <a:lumOff val="80000"/>
                </a:schemeClr>
              </a:gs>
              <a:gs pos="100000">
                <a:schemeClr val="accent2">
                  <a:tint val="84000"/>
                </a:schemeClr>
              </a:gs>
            </a:gsLst>
          </a:gradFill>
          <a:ln w="38100">
            <a:noFill/>
          </a:ln>
        </p:spPr>
        <p:style>
          <a:lnRef idx="1">
            <a:schemeClr val="accent2"/>
          </a:lnRef>
          <a:fillRef idx="2">
            <a:schemeClr val="accent2"/>
          </a:fillRef>
          <a:effectRef idx="1">
            <a:schemeClr val="accent2"/>
          </a:effectRef>
          <a:fontRef idx="minor">
            <a:schemeClr val="dk1"/>
          </a:fontRef>
        </p:style>
        <p:txBody>
          <a:bodyPr rtlCol="1" anchor="t"/>
          <a:lstStyle/>
          <a:p>
            <a:pPr lvl="0" algn="justLow" rtl="1"/>
            <a:r>
              <a:rPr lang="fa-IR" sz="2200" dirty="0">
                <a:solidFill>
                  <a:srgbClr val="002060"/>
                </a:solidFill>
                <a:cs typeface="B Badr" panose="00000400000000000000" pitchFamily="2" charset="-78"/>
              </a:rPr>
              <a:t>الف-2) برای مؤنثش لفظ خاصی وضع نشده است</a:t>
            </a:r>
            <a:r>
              <a:rPr lang="fa-IR" sz="2400" dirty="0">
                <a:solidFill>
                  <a:srgbClr val="002060"/>
                </a:solidFill>
                <a:cs typeface="B Badr" panose="00000400000000000000" pitchFamily="2" charset="-78"/>
              </a:rPr>
              <a:t>.مانند </a:t>
            </a:r>
            <a:r>
              <a:rPr lang="fa-IR" sz="2400" dirty="0">
                <a:solidFill>
                  <a:srgbClr val="FF0000"/>
                </a:solidFill>
                <a:cs typeface="B Badr" panose="00000400000000000000" pitchFamily="2" charset="-78"/>
              </a:rPr>
              <a:t>ثور</a:t>
            </a:r>
            <a:r>
              <a:rPr lang="fa-IR" sz="2400" dirty="0">
                <a:solidFill>
                  <a:srgbClr val="002060"/>
                </a:solidFill>
                <a:cs typeface="B Badr" panose="00000400000000000000" pitchFamily="2" charset="-78"/>
              </a:rPr>
              <a:t>  و </a:t>
            </a:r>
            <a:r>
              <a:rPr lang="fa-IR" sz="2400" dirty="0">
                <a:solidFill>
                  <a:srgbClr val="FF0000"/>
                </a:solidFill>
                <a:cs typeface="B Badr" panose="00000400000000000000" pitchFamily="2" charset="-78"/>
              </a:rPr>
              <a:t>دیک</a:t>
            </a:r>
          </a:p>
        </p:txBody>
      </p:sp>
      <p:sp>
        <p:nvSpPr>
          <p:cNvPr id="53" name="Rectangle: Rounded Corners 52">
            <a:extLst>
              <a:ext uri="{FF2B5EF4-FFF2-40B4-BE49-F238E27FC236}">
                <a16:creationId xmlns="" xmlns:a16="http://schemas.microsoft.com/office/drawing/2014/main" id="{11ABF1B3-563D-4165-8A1B-BDA8DD7CECD2}"/>
              </a:ext>
            </a:extLst>
          </p:cNvPr>
          <p:cNvSpPr/>
          <p:nvPr/>
        </p:nvSpPr>
        <p:spPr>
          <a:xfrm>
            <a:off x="7270497" y="4208477"/>
            <a:ext cx="1404000" cy="2628000"/>
          </a:xfrm>
          <a:prstGeom prst="roundRect">
            <a:avLst/>
          </a:prstGeom>
          <a:gradFill>
            <a:gsLst>
              <a:gs pos="0">
                <a:schemeClr val="accent3">
                  <a:lumMod val="40000"/>
                  <a:lumOff val="60000"/>
                </a:schemeClr>
              </a:gs>
              <a:gs pos="100000">
                <a:schemeClr val="accent2">
                  <a:tint val="84000"/>
                </a:schemeClr>
              </a:gs>
            </a:gsLst>
          </a:gradFill>
          <a:ln w="38100">
            <a:noFill/>
          </a:ln>
        </p:spPr>
        <p:style>
          <a:lnRef idx="1">
            <a:schemeClr val="accent2"/>
          </a:lnRef>
          <a:fillRef idx="2">
            <a:schemeClr val="accent2"/>
          </a:fillRef>
          <a:effectRef idx="1">
            <a:schemeClr val="accent2"/>
          </a:effectRef>
          <a:fontRef idx="minor">
            <a:schemeClr val="dk1"/>
          </a:fontRef>
        </p:style>
        <p:txBody>
          <a:bodyPr rtlCol="1" anchor="t"/>
          <a:lstStyle/>
          <a:p>
            <a:pPr lvl="0" algn="r" rtl="1"/>
            <a:r>
              <a:rPr lang="fa-IR" sz="2400" dirty="0">
                <a:solidFill>
                  <a:srgbClr val="002060"/>
                </a:solidFill>
                <a:cs typeface="B Badr" panose="00000400000000000000" pitchFamily="2" charset="-78"/>
              </a:rPr>
              <a:t>ب-1) مصدری که مجرد از علامت تأنیث است.</a:t>
            </a:r>
          </a:p>
          <a:p>
            <a:pPr lvl="0" algn="r" rtl="1"/>
            <a:r>
              <a:rPr lang="fa-IR" sz="2400" dirty="0">
                <a:solidFill>
                  <a:srgbClr val="FF0000"/>
                </a:solidFill>
                <a:cs typeface="B Badr" panose="00000400000000000000" pitchFamily="2" charset="-78"/>
              </a:rPr>
              <a:t>مانند:ذهاب</a:t>
            </a:r>
          </a:p>
        </p:txBody>
      </p:sp>
      <p:sp>
        <p:nvSpPr>
          <p:cNvPr id="54" name="Rectangle: Rounded Corners 53">
            <a:extLst>
              <a:ext uri="{FF2B5EF4-FFF2-40B4-BE49-F238E27FC236}">
                <a16:creationId xmlns="" xmlns:a16="http://schemas.microsoft.com/office/drawing/2014/main" id="{BD494C12-FD8E-4513-90FA-EC9DC3CA3920}"/>
              </a:ext>
            </a:extLst>
          </p:cNvPr>
          <p:cNvSpPr/>
          <p:nvPr/>
        </p:nvSpPr>
        <p:spPr>
          <a:xfrm>
            <a:off x="5772931" y="4208477"/>
            <a:ext cx="1404000" cy="2628000"/>
          </a:xfrm>
          <a:prstGeom prst="roundRect">
            <a:avLst/>
          </a:prstGeom>
          <a:gradFill>
            <a:gsLst>
              <a:gs pos="0">
                <a:schemeClr val="accent3">
                  <a:lumMod val="40000"/>
                  <a:lumOff val="60000"/>
                </a:schemeClr>
              </a:gs>
              <a:gs pos="100000">
                <a:schemeClr val="accent2">
                  <a:tint val="84000"/>
                </a:schemeClr>
              </a:gs>
            </a:gsLst>
          </a:gradFill>
          <a:ln w="38100">
            <a:noFill/>
          </a:ln>
        </p:spPr>
        <p:style>
          <a:lnRef idx="1">
            <a:schemeClr val="accent2"/>
          </a:lnRef>
          <a:fillRef idx="2">
            <a:schemeClr val="accent2"/>
          </a:fillRef>
          <a:effectRef idx="1">
            <a:schemeClr val="accent2"/>
          </a:effectRef>
          <a:fontRef idx="minor">
            <a:schemeClr val="dk1"/>
          </a:fontRef>
        </p:style>
        <p:txBody>
          <a:bodyPr rtlCol="1" anchor="t"/>
          <a:lstStyle/>
          <a:p>
            <a:pPr lvl="0" algn="justLow" rtl="1"/>
            <a:r>
              <a:rPr lang="fa-IR" sz="2400" dirty="0">
                <a:solidFill>
                  <a:srgbClr val="002060"/>
                </a:solidFill>
                <a:cs typeface="B Badr" panose="00000400000000000000" pitchFamily="2" charset="-78"/>
              </a:rPr>
              <a:t>ب-2)</a:t>
            </a:r>
          </a:p>
          <a:p>
            <a:pPr lvl="0" algn="justLow" rtl="1"/>
            <a:r>
              <a:rPr lang="fa-IR" sz="2400" dirty="0">
                <a:solidFill>
                  <a:srgbClr val="002060"/>
                </a:solidFill>
                <a:cs typeface="B Badr" panose="00000400000000000000" pitchFamily="2" charset="-78"/>
              </a:rPr>
              <a:t>مصدری که برای مبالغه می آید.</a:t>
            </a:r>
          </a:p>
          <a:p>
            <a:pPr lvl="0" algn="justLow" rtl="1"/>
            <a:r>
              <a:rPr lang="fa-IR" sz="2400" dirty="0">
                <a:solidFill>
                  <a:srgbClr val="FF0000"/>
                </a:solidFill>
                <a:cs typeface="B Badr" panose="00000400000000000000" pitchFamily="2" charset="-78"/>
              </a:rPr>
              <a:t>مانند :زیدٌ عدلٌ</a:t>
            </a:r>
          </a:p>
        </p:txBody>
      </p:sp>
      <p:cxnSp>
        <p:nvCxnSpPr>
          <p:cNvPr id="55" name="Straight Arrow Connector 54">
            <a:extLst>
              <a:ext uri="{FF2B5EF4-FFF2-40B4-BE49-F238E27FC236}">
                <a16:creationId xmlns="" xmlns:a16="http://schemas.microsoft.com/office/drawing/2014/main" id="{7648D14E-3D4B-4AD1-9850-F34EB67C7188}"/>
              </a:ext>
            </a:extLst>
          </p:cNvPr>
          <p:cNvCxnSpPr>
            <a:cxnSpLocks/>
          </p:cNvCxnSpPr>
          <p:nvPr/>
        </p:nvCxnSpPr>
        <p:spPr>
          <a:xfrm>
            <a:off x="2851770" y="2973492"/>
            <a:ext cx="0" cy="540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 name="Rounded Rectangle 64">
            <a:extLst>
              <a:ext uri="{FF2B5EF4-FFF2-40B4-BE49-F238E27FC236}">
                <a16:creationId xmlns="" xmlns:a16="http://schemas.microsoft.com/office/drawing/2014/main" id="{CB82EE16-744D-4BA1-985C-DCAA43EC33D8}"/>
              </a:ext>
            </a:extLst>
          </p:cNvPr>
          <p:cNvSpPr/>
          <p:nvPr/>
        </p:nvSpPr>
        <p:spPr>
          <a:xfrm>
            <a:off x="9178825" y="3159427"/>
            <a:ext cx="2901564" cy="900000"/>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ctr" rtl="1"/>
            <a:r>
              <a:rPr lang="fa-IR" sz="2600" b="1" dirty="0">
                <a:solidFill>
                  <a:srgbClr val="002060"/>
                </a:solidFill>
                <a:cs typeface="B Badr" panose="00000400000000000000" pitchFamily="2" charset="-78"/>
              </a:rPr>
              <a:t>الف)اسم جنسی که وضع شده برای مذکرحقیقی</a:t>
            </a:r>
          </a:p>
        </p:txBody>
      </p:sp>
      <p:sp>
        <p:nvSpPr>
          <p:cNvPr id="70" name="Rounded Rectangle 64">
            <a:extLst>
              <a:ext uri="{FF2B5EF4-FFF2-40B4-BE49-F238E27FC236}">
                <a16:creationId xmlns="" xmlns:a16="http://schemas.microsoft.com/office/drawing/2014/main" id="{198299FD-5EC9-4DAD-A303-0E2FBEDD056D}"/>
              </a:ext>
            </a:extLst>
          </p:cNvPr>
          <p:cNvSpPr/>
          <p:nvPr/>
        </p:nvSpPr>
        <p:spPr>
          <a:xfrm>
            <a:off x="5813573" y="3159427"/>
            <a:ext cx="2901564" cy="900000"/>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800" b="1" dirty="0">
                <a:solidFill>
                  <a:srgbClr val="002060"/>
                </a:solidFill>
                <a:cs typeface="B Badr" panose="00000400000000000000" pitchFamily="2" charset="-78"/>
              </a:rPr>
              <a:t>ب ) مذکر مجازی</a:t>
            </a:r>
          </a:p>
        </p:txBody>
      </p:sp>
      <p:sp>
        <p:nvSpPr>
          <p:cNvPr id="71" name="Rectangle: Rounded Corners 70">
            <a:extLst>
              <a:ext uri="{FF2B5EF4-FFF2-40B4-BE49-F238E27FC236}">
                <a16:creationId xmlns="" xmlns:a16="http://schemas.microsoft.com/office/drawing/2014/main" id="{69BC5AC1-4C95-4F8F-A85B-9630FB6D68EF}"/>
              </a:ext>
            </a:extLst>
          </p:cNvPr>
          <p:cNvSpPr/>
          <p:nvPr/>
        </p:nvSpPr>
        <p:spPr>
          <a:xfrm>
            <a:off x="148173" y="3489247"/>
            <a:ext cx="5400000" cy="3166386"/>
          </a:xfrm>
          <a:prstGeom prst="roundRect">
            <a:avLst/>
          </a:prstGeom>
          <a:gradFill>
            <a:gsLst>
              <a:gs pos="0">
                <a:schemeClr val="bg1"/>
              </a:gs>
              <a:gs pos="100000">
                <a:schemeClr val="accent6">
                  <a:lumMod val="60000"/>
                  <a:lumOff val="40000"/>
                </a:schemeClr>
              </a:gs>
            </a:gsLst>
          </a:gradFill>
          <a:ln w="28575">
            <a:solidFill>
              <a:srgbClr val="FF0000"/>
            </a:solidFill>
          </a:ln>
        </p:spPr>
        <p:style>
          <a:lnRef idx="1">
            <a:schemeClr val="accent5"/>
          </a:lnRef>
          <a:fillRef idx="2">
            <a:schemeClr val="accent5"/>
          </a:fillRef>
          <a:effectRef idx="1">
            <a:schemeClr val="accent5"/>
          </a:effectRef>
          <a:fontRef idx="minor">
            <a:schemeClr val="dk1"/>
          </a:fontRef>
        </p:style>
        <p:txBody>
          <a:bodyPr rtlCol="1" anchor="t"/>
          <a:lstStyle/>
          <a:p>
            <a:pPr algn="just" rtl="1"/>
            <a:r>
              <a:rPr lang="fa-IR" sz="2400" dirty="0">
                <a:cs typeface="B Badr" panose="00000400000000000000" pitchFamily="2" charset="-78"/>
              </a:rPr>
              <a:t>در مواردی؛</a:t>
            </a:r>
            <a:r>
              <a:rPr lang="fa-IR" sz="2400" dirty="0">
                <a:solidFill>
                  <a:srgbClr val="FF0000"/>
                </a:solidFill>
                <a:cs typeface="B Badr" panose="00000400000000000000" pitchFamily="2" charset="-78"/>
              </a:rPr>
              <a:t>چون : اوزان مبالغه (فَعُول –فَعَّال –مِفعال –مِفعیل –فِعِّیل –مانند رَجلٌ صَبور –یا امرأَۀ صبور)</a:t>
            </a:r>
          </a:p>
          <a:p>
            <a:pPr algn="just" rtl="1"/>
            <a:r>
              <a:rPr lang="fa-IR" sz="2400" dirty="0">
                <a:solidFill>
                  <a:srgbClr val="FF0000"/>
                </a:solidFill>
                <a:cs typeface="B Badr" panose="00000400000000000000" pitchFamily="2" charset="-78"/>
              </a:rPr>
              <a:t>و چون وزن فعیل و فَعول</a:t>
            </a:r>
            <a:r>
              <a:rPr lang="fa-IR" sz="2400" dirty="0">
                <a:cs typeface="B Badr" panose="00000400000000000000" pitchFamily="2" charset="-78"/>
              </a:rPr>
              <a:t>[مشروط به اینکه :فعیل به معنای مفعول باشد (مانند رجل قتیل)وفَعول به معنای فاعل(مانند صَبور) البته اگر برعکس شد یعنی فعول به معنای مفعول و فعیل به معنای فاعل شد در مؤنث تاء می آید.</a:t>
            </a:r>
            <a:r>
              <a:rPr lang="fa-IR" sz="2400" dirty="0">
                <a:solidFill>
                  <a:srgbClr val="FF0000"/>
                </a:solidFill>
                <a:cs typeface="B Badr" panose="00000400000000000000" pitchFamily="2" charset="-78"/>
              </a:rPr>
              <a:t>مانند:رجل کریم-امرأۀ کریمۀ</a:t>
            </a:r>
          </a:p>
          <a:p>
            <a:pPr algn="just" rtl="1"/>
            <a:r>
              <a:rPr lang="fa-IR" sz="2400" dirty="0">
                <a:solidFill>
                  <a:srgbClr val="FF0000"/>
                </a:solidFill>
                <a:cs typeface="B Badr" panose="00000400000000000000" pitchFamily="2" charset="-78"/>
              </a:rPr>
              <a:t>وچون صفات خاص به مؤنث </a:t>
            </a:r>
            <a:r>
              <a:rPr lang="fa-IR" sz="2400" dirty="0">
                <a:cs typeface="B Badr" panose="00000400000000000000" pitchFamily="2" charset="-78"/>
              </a:rPr>
              <a:t>چون حائض</a:t>
            </a:r>
          </a:p>
        </p:txBody>
      </p:sp>
      <p:cxnSp>
        <p:nvCxnSpPr>
          <p:cNvPr id="4" name="Straight Connector 3"/>
          <p:cNvCxnSpPr/>
          <p:nvPr/>
        </p:nvCxnSpPr>
        <p:spPr>
          <a:xfrm flipH="1">
            <a:off x="8995311" y="4059427"/>
            <a:ext cx="3204000"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605323" y="4059427"/>
            <a:ext cx="32400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6" name="Cube 25">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flip="none" rotWithShape="1">
            <a:gsLst>
              <a:gs pos="0">
                <a:srgbClr val="FFFF00"/>
              </a:gs>
              <a:gs pos="75000">
                <a:srgbClr val="00B0F0"/>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الثالث</a:t>
            </a:r>
          </a:p>
        </p:txBody>
      </p:sp>
      <p:sp>
        <p:nvSpPr>
          <p:cNvPr id="8" name="Right Brace 7"/>
          <p:cNvSpPr/>
          <p:nvPr/>
        </p:nvSpPr>
        <p:spPr>
          <a:xfrm rot="16200000">
            <a:off x="5760377" y="-885077"/>
            <a:ext cx="288231" cy="6105443"/>
          </a:xfrm>
          <a:prstGeom prst="rightBrace">
            <a:avLst>
              <a:gd name="adj1" fmla="val 40656"/>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cxnSp>
        <p:nvCxnSpPr>
          <p:cNvPr id="9" name="Elbow Connector 8"/>
          <p:cNvCxnSpPr>
            <a:stCxn id="24" idx="2"/>
          </p:cNvCxnSpPr>
          <p:nvPr/>
        </p:nvCxnSpPr>
        <p:spPr>
          <a:xfrm rot="16200000" flipH="1">
            <a:off x="3182622" y="989461"/>
            <a:ext cx="357512" cy="1019218"/>
          </a:xfrm>
          <a:prstGeom prst="bentConnector2">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Pentagon 10"/>
          <p:cNvSpPr/>
          <p:nvPr/>
        </p:nvSpPr>
        <p:spPr>
          <a:xfrm flipH="1">
            <a:off x="9477330" y="406186"/>
            <a:ext cx="2699680" cy="965636"/>
          </a:xfrm>
          <a:prstGeom prst="homePlate">
            <a:avLst/>
          </a:prstGeom>
          <a:gradFill>
            <a:gsLst>
              <a:gs pos="0">
                <a:schemeClr val="accent1">
                  <a:lumMod val="5000"/>
                  <a:lumOff val="95000"/>
                </a:schemeClr>
              </a:gs>
              <a:gs pos="75000">
                <a:srgbClr val="FFFF0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400" u="sng" dirty="0">
                <a:solidFill>
                  <a:srgbClr val="002060"/>
                </a:solidFill>
                <a:cs typeface="B Titr" panose="00000700000000000000" pitchFamily="2" charset="-78"/>
              </a:rPr>
              <a:t>تقسیم خاص مذکر</a:t>
            </a:r>
            <a:endParaRPr lang="fa-IR" sz="1400" dirty="0">
              <a:solidFill>
                <a:srgbClr val="002060"/>
              </a:solidFill>
            </a:endParaRPr>
          </a:p>
        </p:txBody>
      </p:sp>
    </p:spTree>
    <p:extLst>
      <p:ext uri="{BB962C8B-B14F-4D97-AF65-F5344CB8AC3E}">
        <p14:creationId xmlns:p14="http://schemas.microsoft.com/office/powerpoint/2010/main" val="146898935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1)">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heel(1)">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out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out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heel(1)">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up)">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right)">
                                      <p:cBhvr>
                                        <p:cTn id="57" dur="500"/>
                                        <p:tgtEl>
                                          <p:spTgt spid="69"/>
                                        </p:tgtEl>
                                      </p:cBhvr>
                                    </p:animEffect>
                                  </p:childTnLst>
                                </p:cTn>
                              </p:par>
                              <p:par>
                                <p:cTn id="58" presetID="22" presetClass="entr" presetSubtype="2"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right)">
                                      <p:cBhvr>
                                        <p:cTn id="60" dur="500"/>
                                        <p:tgtEl>
                                          <p:spTgt spid="4"/>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heel(1)">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heel(1)">
                                      <p:cBhvr>
                                        <p:cTn id="70" dur="500"/>
                                        <p:tgtEl>
                                          <p:spTgt spid="5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wipe(right)">
                                      <p:cBhvr>
                                        <p:cTn id="75" dur="500"/>
                                        <p:tgtEl>
                                          <p:spTgt spid="70"/>
                                        </p:tgtEl>
                                      </p:cBhvr>
                                    </p:animEffect>
                                  </p:childTnLst>
                                </p:cTn>
                              </p:par>
                              <p:par>
                                <p:cTn id="76" presetID="22" presetClass="entr" presetSubtype="2" fill="hold" nodeType="with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right)">
                                      <p:cBhvr>
                                        <p:cTn id="78" dur="500"/>
                                        <p:tgtEl>
                                          <p:spTgt spid="7"/>
                                        </p:tgtEl>
                                      </p:cBhvr>
                                    </p:animEffect>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wheel(1)">
                                      <p:cBhvr>
                                        <p:cTn id="83" dur="500"/>
                                        <p:tgtEl>
                                          <p:spTgt spid="53"/>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grpId="0" nodeType="click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heel(1)">
                                      <p:cBhvr>
                                        <p:cTn id="88" dur="500"/>
                                        <p:tgtEl>
                                          <p:spTgt spid="5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wipe(up)">
                                      <p:cBhvr>
                                        <p:cTn id="93" dur="500"/>
                                        <p:tgtEl>
                                          <p:spTgt spid="55"/>
                                        </p:tgtEl>
                                      </p:cBhvr>
                                    </p:animEffect>
                                  </p:childTnLst>
                                </p:cTn>
                              </p:par>
                            </p:childTnLst>
                          </p:cTn>
                        </p:par>
                      </p:childTnLst>
                    </p:cTn>
                  </p:par>
                  <p:par>
                    <p:cTn id="94" fill="hold">
                      <p:stCondLst>
                        <p:cond delay="indefinite"/>
                      </p:stCondLst>
                      <p:childTnLst>
                        <p:par>
                          <p:cTn id="95" fill="hold">
                            <p:stCondLst>
                              <p:cond delay="0"/>
                            </p:stCondLst>
                            <p:childTnLst>
                              <p:par>
                                <p:cTn id="96" presetID="21" presetClass="entr" presetSubtype="1" fill="hold" grpId="0" nodeType="click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wheel(1)">
                                      <p:cBhvr>
                                        <p:cTn id="9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5" grpId="0" animBg="1"/>
      <p:bldP spid="28" grpId="0" animBg="1"/>
      <p:bldP spid="13" grpId="0" animBg="1"/>
      <p:bldP spid="34" grpId="0" animBg="1"/>
      <p:bldP spid="19" grpId="0" animBg="1"/>
      <p:bldP spid="52" grpId="0" animBg="1"/>
      <p:bldP spid="53" grpId="0" animBg="1"/>
      <p:bldP spid="54" grpId="0" animBg="1"/>
      <p:bldP spid="69" grpId="0" animBg="1"/>
      <p:bldP spid="70" grpId="0" animBg="1"/>
      <p:bldP spid="71" grpId="0" animBg="1"/>
      <p:bldP spid="8"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Beveled 9">
            <a:extLst>
              <a:ext uri="{FF2B5EF4-FFF2-40B4-BE49-F238E27FC236}">
                <a16:creationId xmlns="" xmlns:a16="http://schemas.microsoft.com/office/drawing/2014/main" id="{FD793ACD-DD50-4E8A-99A4-22CECF631A9D}"/>
              </a:ext>
            </a:extLst>
          </p:cNvPr>
          <p:cNvSpPr/>
          <p:nvPr/>
        </p:nvSpPr>
        <p:spPr>
          <a:xfrm>
            <a:off x="5171605" y="-1"/>
            <a:ext cx="1843791" cy="494675"/>
          </a:xfrm>
          <a:prstGeom prst="beve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المذکر والمؤنث</a:t>
            </a:r>
          </a:p>
        </p:txBody>
      </p:sp>
      <p:sp>
        <p:nvSpPr>
          <p:cNvPr id="35" name="Rounded Rectangle 64">
            <a:extLst>
              <a:ext uri="{FF2B5EF4-FFF2-40B4-BE49-F238E27FC236}">
                <a16:creationId xmlns="" xmlns:a16="http://schemas.microsoft.com/office/drawing/2014/main" id="{D092337D-BC62-4DF8-9DFD-731F31A3E62C}"/>
              </a:ext>
            </a:extLst>
          </p:cNvPr>
          <p:cNvSpPr/>
          <p:nvPr/>
        </p:nvSpPr>
        <p:spPr>
          <a:xfrm>
            <a:off x="7493433" y="553856"/>
            <a:ext cx="1843791" cy="720000"/>
          </a:xfrm>
          <a:prstGeom prst="roundRect">
            <a:avLst/>
          </a:prstGeom>
          <a:gradFill>
            <a:gsLst>
              <a:gs pos="42000">
                <a:schemeClr val="accent1">
                  <a:lumMod val="5000"/>
                  <a:lumOff val="95000"/>
                </a:schemeClr>
              </a:gs>
              <a:gs pos="75000">
                <a:schemeClr val="accent5">
                  <a:lumMod val="60000"/>
                  <a:lumOff val="40000"/>
                </a:schemeClr>
              </a:gs>
              <a:gs pos="100000">
                <a:schemeClr val="accent1">
                  <a:lumMod val="30000"/>
                  <a:lumOff val="70000"/>
                </a:schemeClr>
              </a:gs>
            </a:gsLst>
            <a:lin ang="135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b="1" dirty="0" smtClean="0">
                <a:solidFill>
                  <a:schemeClr val="accent5">
                    <a:lumMod val="50000"/>
                  </a:schemeClr>
                </a:solidFill>
                <a:cs typeface="B Badr" panose="00000400000000000000" pitchFamily="2" charset="-78"/>
              </a:rPr>
              <a:t>1-مؤنث </a:t>
            </a:r>
            <a:r>
              <a:rPr lang="fa-IR" sz="2400" b="1" dirty="0">
                <a:solidFill>
                  <a:schemeClr val="accent5">
                    <a:lumMod val="50000"/>
                  </a:schemeClr>
                </a:solidFill>
                <a:cs typeface="B Badr" panose="00000400000000000000" pitchFamily="2" charset="-78"/>
              </a:rPr>
              <a:t>لفظی</a:t>
            </a:r>
            <a:endParaRPr lang="fa-IR" sz="11500" b="1" dirty="0">
              <a:solidFill>
                <a:schemeClr val="accent5">
                  <a:lumMod val="50000"/>
                </a:schemeClr>
              </a:solidFill>
              <a:cs typeface="B Badr" panose="00000400000000000000" pitchFamily="2" charset="-78"/>
            </a:endParaRPr>
          </a:p>
        </p:txBody>
      </p:sp>
      <p:sp>
        <p:nvSpPr>
          <p:cNvPr id="37" name="Rounded Rectangle 64">
            <a:extLst>
              <a:ext uri="{FF2B5EF4-FFF2-40B4-BE49-F238E27FC236}">
                <a16:creationId xmlns="" xmlns:a16="http://schemas.microsoft.com/office/drawing/2014/main" id="{CBF2FCC5-E99A-4167-BF0D-FFB83C0E30D3}"/>
              </a:ext>
            </a:extLst>
          </p:cNvPr>
          <p:cNvSpPr/>
          <p:nvPr/>
        </p:nvSpPr>
        <p:spPr>
          <a:xfrm>
            <a:off x="7519071" y="1461064"/>
            <a:ext cx="1843791" cy="689550"/>
          </a:xfrm>
          <a:prstGeom prst="roundRect">
            <a:avLst/>
          </a:prstGeom>
          <a:gradFill>
            <a:gsLst>
              <a:gs pos="42000">
                <a:schemeClr val="accent1">
                  <a:lumMod val="5000"/>
                  <a:lumOff val="95000"/>
                </a:schemeClr>
              </a:gs>
              <a:gs pos="75000">
                <a:srgbClr val="92D050"/>
              </a:gs>
              <a:gs pos="100000">
                <a:schemeClr val="accent1">
                  <a:lumMod val="30000"/>
                  <a:lumOff val="70000"/>
                </a:schemeClr>
              </a:gs>
            </a:gsLst>
            <a:lin ang="135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b="1" dirty="0" smtClean="0">
                <a:solidFill>
                  <a:schemeClr val="accent5">
                    <a:lumMod val="50000"/>
                  </a:schemeClr>
                </a:solidFill>
                <a:cs typeface="B Badr" panose="00000400000000000000" pitchFamily="2" charset="-78"/>
              </a:rPr>
              <a:t>2-مؤنث </a:t>
            </a:r>
            <a:r>
              <a:rPr lang="fa-IR" sz="2400" b="1" dirty="0">
                <a:solidFill>
                  <a:schemeClr val="accent5">
                    <a:lumMod val="50000"/>
                  </a:schemeClr>
                </a:solidFill>
                <a:cs typeface="B Badr" panose="00000400000000000000" pitchFamily="2" charset="-78"/>
              </a:rPr>
              <a:t>معنوی</a:t>
            </a:r>
            <a:endParaRPr lang="fa-IR" sz="11500" b="1" dirty="0">
              <a:solidFill>
                <a:schemeClr val="accent5">
                  <a:lumMod val="50000"/>
                </a:schemeClr>
              </a:solidFill>
              <a:cs typeface="B Badr" panose="00000400000000000000" pitchFamily="2" charset="-78"/>
            </a:endParaRPr>
          </a:p>
        </p:txBody>
      </p:sp>
      <p:sp>
        <p:nvSpPr>
          <p:cNvPr id="23" name="Rounded Rectangle 64">
            <a:extLst>
              <a:ext uri="{FF2B5EF4-FFF2-40B4-BE49-F238E27FC236}">
                <a16:creationId xmlns="" xmlns:a16="http://schemas.microsoft.com/office/drawing/2014/main" id="{1C01BC74-AA07-4D2F-A5C5-BBE54063D740}"/>
              </a:ext>
            </a:extLst>
          </p:cNvPr>
          <p:cNvSpPr/>
          <p:nvPr/>
        </p:nvSpPr>
        <p:spPr>
          <a:xfrm>
            <a:off x="1347717" y="541836"/>
            <a:ext cx="4305795" cy="720000"/>
          </a:xfrm>
          <a:prstGeom prst="roundRect">
            <a:avLst/>
          </a:prstGeom>
          <a:gradFill>
            <a:gsLst>
              <a:gs pos="42000">
                <a:schemeClr val="accent1">
                  <a:lumMod val="5000"/>
                  <a:lumOff val="95000"/>
                </a:schemeClr>
              </a:gs>
              <a:gs pos="75000">
                <a:schemeClr val="accent5">
                  <a:lumMod val="60000"/>
                  <a:lumOff val="40000"/>
                </a:schemeClr>
              </a:gs>
              <a:gs pos="100000">
                <a:schemeClr val="accent1">
                  <a:lumMod val="30000"/>
                  <a:lumOff val="70000"/>
                </a:schemeClr>
              </a:gs>
            </a:gsLst>
            <a:lin ang="135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200" dirty="0">
                <a:solidFill>
                  <a:srgbClr val="002060"/>
                </a:solidFill>
                <a:cs typeface="B Badr" panose="00000400000000000000" pitchFamily="2" charset="-78"/>
              </a:rPr>
              <a:t>علامت تأنیث دارد. مانند: فاطمة</a:t>
            </a:r>
            <a:endParaRPr lang="fa-IR" sz="34400" dirty="0">
              <a:solidFill>
                <a:srgbClr val="002060"/>
              </a:solidFill>
              <a:cs typeface="B Badr" panose="00000400000000000000" pitchFamily="2" charset="-78"/>
            </a:endParaRPr>
          </a:p>
        </p:txBody>
      </p:sp>
      <p:sp>
        <p:nvSpPr>
          <p:cNvPr id="24" name="Rounded Rectangle 64">
            <a:extLst>
              <a:ext uri="{FF2B5EF4-FFF2-40B4-BE49-F238E27FC236}">
                <a16:creationId xmlns="" xmlns:a16="http://schemas.microsoft.com/office/drawing/2014/main" id="{E25B47FD-DBC3-400B-AEC2-E8664150C509}"/>
              </a:ext>
            </a:extLst>
          </p:cNvPr>
          <p:cNvSpPr/>
          <p:nvPr/>
        </p:nvSpPr>
        <p:spPr>
          <a:xfrm>
            <a:off x="1360536" y="1461065"/>
            <a:ext cx="4305795" cy="689549"/>
          </a:xfrm>
          <a:prstGeom prst="roundRect">
            <a:avLst/>
          </a:prstGeom>
          <a:gradFill>
            <a:gsLst>
              <a:gs pos="42000">
                <a:schemeClr val="accent1">
                  <a:lumMod val="5000"/>
                  <a:lumOff val="95000"/>
                </a:schemeClr>
              </a:gs>
              <a:gs pos="75000">
                <a:srgbClr val="92D050"/>
              </a:gs>
              <a:gs pos="100000">
                <a:schemeClr val="accent1">
                  <a:lumMod val="30000"/>
                  <a:lumOff val="70000"/>
                </a:schemeClr>
              </a:gs>
            </a:gsLst>
            <a:lin ang="135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200" dirty="0">
                <a:solidFill>
                  <a:srgbClr val="002060"/>
                </a:solidFill>
                <a:cs typeface="B Badr" panose="00000400000000000000" pitchFamily="2" charset="-78"/>
              </a:rPr>
              <a:t>علامت تأنیث ندارد. مانند: زینب</a:t>
            </a:r>
            <a:endParaRPr lang="fa-IR" sz="41300" dirty="0">
              <a:solidFill>
                <a:srgbClr val="002060"/>
              </a:solidFill>
              <a:cs typeface="B Badr" panose="00000400000000000000" pitchFamily="2" charset="-78"/>
            </a:endParaRPr>
          </a:p>
        </p:txBody>
      </p:sp>
      <p:sp>
        <p:nvSpPr>
          <p:cNvPr id="47" name="Plaque 46">
            <a:extLst>
              <a:ext uri="{FF2B5EF4-FFF2-40B4-BE49-F238E27FC236}">
                <a16:creationId xmlns="" xmlns:a16="http://schemas.microsoft.com/office/drawing/2014/main" id="{487F8D29-51E9-48BF-BB50-1883346963B3}"/>
              </a:ext>
            </a:extLst>
          </p:cNvPr>
          <p:cNvSpPr/>
          <p:nvPr/>
        </p:nvSpPr>
        <p:spPr>
          <a:xfrm>
            <a:off x="5020771" y="2381023"/>
            <a:ext cx="1993692" cy="648000"/>
          </a:xfrm>
          <a:prstGeom prst="plaqu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rgbClr val="002060"/>
                </a:solidFill>
                <a:cs typeface="B Badr" panose="00000400000000000000" pitchFamily="2" charset="-78"/>
              </a:rPr>
              <a:t>حقیقی</a:t>
            </a:r>
            <a:endParaRPr lang="fa-IR" sz="2400" b="1" dirty="0">
              <a:solidFill>
                <a:srgbClr val="002060"/>
              </a:solidFill>
              <a:cs typeface="B Badr" panose="00000400000000000000" pitchFamily="2" charset="-78"/>
            </a:endParaRPr>
          </a:p>
        </p:txBody>
      </p:sp>
      <p:sp>
        <p:nvSpPr>
          <p:cNvPr id="50" name="Plaque 49">
            <a:extLst>
              <a:ext uri="{FF2B5EF4-FFF2-40B4-BE49-F238E27FC236}">
                <a16:creationId xmlns="" xmlns:a16="http://schemas.microsoft.com/office/drawing/2014/main" id="{F706F7F0-3FDF-4CA0-815E-349F3879DF10}"/>
              </a:ext>
            </a:extLst>
          </p:cNvPr>
          <p:cNvSpPr/>
          <p:nvPr/>
        </p:nvSpPr>
        <p:spPr>
          <a:xfrm>
            <a:off x="5020771" y="3144898"/>
            <a:ext cx="1993692" cy="648000"/>
          </a:xfrm>
          <a:prstGeom prst="plaqu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rgbClr val="002060"/>
                </a:solidFill>
                <a:cs typeface="B Badr" panose="00000400000000000000" pitchFamily="2" charset="-78"/>
              </a:rPr>
              <a:t>مجازی</a:t>
            </a:r>
            <a:endParaRPr lang="fa-IR" sz="2400" b="1" dirty="0">
              <a:solidFill>
                <a:srgbClr val="002060"/>
              </a:solidFill>
              <a:cs typeface="B Badr" panose="00000400000000000000" pitchFamily="2" charset="-78"/>
            </a:endParaRPr>
          </a:p>
        </p:txBody>
      </p:sp>
      <p:sp>
        <p:nvSpPr>
          <p:cNvPr id="26" name="Cube 25">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flip="none" rotWithShape="1">
            <a:gsLst>
              <a:gs pos="0">
                <a:srgbClr val="FFFF00"/>
              </a:gs>
              <a:gs pos="75000">
                <a:srgbClr val="00B0F0"/>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الثالث</a:t>
            </a:r>
          </a:p>
        </p:txBody>
      </p:sp>
      <p:sp>
        <p:nvSpPr>
          <p:cNvPr id="28"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9" name="Pentagon 28"/>
          <p:cNvSpPr/>
          <p:nvPr/>
        </p:nvSpPr>
        <p:spPr>
          <a:xfrm flipH="1">
            <a:off x="9394145" y="764162"/>
            <a:ext cx="2699680" cy="965636"/>
          </a:xfrm>
          <a:prstGeom prst="homePlate">
            <a:avLst/>
          </a:prstGeom>
          <a:gradFill>
            <a:gsLst>
              <a:gs pos="0">
                <a:schemeClr val="accent1">
                  <a:lumMod val="5000"/>
                  <a:lumOff val="95000"/>
                </a:schemeClr>
              </a:gs>
              <a:gs pos="75000">
                <a:srgbClr val="FFFF0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400" u="sng" dirty="0">
                <a:solidFill>
                  <a:srgbClr val="002060"/>
                </a:solidFill>
                <a:cs typeface="B Titr" panose="00000700000000000000" pitchFamily="2" charset="-78"/>
              </a:rPr>
              <a:t>تقسیم خاص </a:t>
            </a:r>
            <a:r>
              <a:rPr lang="fa-IR" sz="2400" u="sng" dirty="0" smtClean="0">
                <a:solidFill>
                  <a:srgbClr val="002060"/>
                </a:solidFill>
                <a:cs typeface="B Titr" panose="00000700000000000000" pitchFamily="2" charset="-78"/>
              </a:rPr>
              <a:t>به مؤنث</a:t>
            </a:r>
            <a:endParaRPr lang="fa-IR" sz="1400" dirty="0">
              <a:solidFill>
                <a:srgbClr val="002060"/>
              </a:solidFill>
            </a:endParaRPr>
          </a:p>
        </p:txBody>
      </p:sp>
      <p:sp>
        <p:nvSpPr>
          <p:cNvPr id="3" name="Left Arrow 2"/>
          <p:cNvSpPr/>
          <p:nvPr/>
        </p:nvSpPr>
        <p:spPr>
          <a:xfrm>
            <a:off x="5753100" y="1641364"/>
            <a:ext cx="1558224" cy="363424"/>
          </a:xfrm>
          <a:prstGeom prst="leftArrow">
            <a:avLst/>
          </a:prstGeom>
          <a:noFill/>
          <a:ln w="381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 name="Left Arrow 29"/>
          <p:cNvSpPr/>
          <p:nvPr/>
        </p:nvSpPr>
        <p:spPr>
          <a:xfrm>
            <a:off x="5724758" y="733627"/>
            <a:ext cx="1558224" cy="363424"/>
          </a:xfrm>
          <a:prstGeom prst="leftArrow">
            <a:avLst/>
          </a:prstGeom>
          <a:noFill/>
          <a:ln w="381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6" name="Rounded Rectangle 64">
            <a:extLst>
              <a:ext uri="{FF2B5EF4-FFF2-40B4-BE49-F238E27FC236}">
                <a16:creationId xmlns="" xmlns:a16="http://schemas.microsoft.com/office/drawing/2014/main" id="{D092337D-BC62-4DF8-9DFD-731F31A3E62C}"/>
              </a:ext>
            </a:extLst>
          </p:cNvPr>
          <p:cNvSpPr/>
          <p:nvPr/>
        </p:nvSpPr>
        <p:spPr>
          <a:xfrm>
            <a:off x="7550354" y="2748328"/>
            <a:ext cx="1843791" cy="72000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smtClean="0">
                <a:solidFill>
                  <a:schemeClr val="accent5">
                    <a:lumMod val="50000"/>
                  </a:schemeClr>
                </a:solidFill>
                <a:cs typeface="B Badr" panose="00000400000000000000" pitchFamily="2" charset="-78"/>
              </a:rPr>
              <a:t>-مؤنث </a:t>
            </a:r>
            <a:r>
              <a:rPr lang="fa-IR" sz="2800" b="1" dirty="0">
                <a:solidFill>
                  <a:schemeClr val="accent5">
                    <a:lumMod val="50000"/>
                  </a:schemeClr>
                </a:solidFill>
                <a:cs typeface="B Badr" panose="00000400000000000000" pitchFamily="2" charset="-78"/>
              </a:rPr>
              <a:t>لفظی</a:t>
            </a:r>
            <a:endParaRPr lang="fa-IR" sz="13800" b="1" dirty="0">
              <a:solidFill>
                <a:schemeClr val="accent5">
                  <a:lumMod val="50000"/>
                </a:schemeClr>
              </a:solidFill>
              <a:cs typeface="B Badr" panose="00000400000000000000" pitchFamily="2" charset="-78"/>
            </a:endParaRPr>
          </a:p>
        </p:txBody>
      </p:sp>
      <p:sp>
        <p:nvSpPr>
          <p:cNvPr id="38" name="Rounded Rectangle 64">
            <a:extLst>
              <a:ext uri="{FF2B5EF4-FFF2-40B4-BE49-F238E27FC236}">
                <a16:creationId xmlns="" xmlns:a16="http://schemas.microsoft.com/office/drawing/2014/main" id="{CBF2FCC5-E99A-4167-BF0D-FFB83C0E30D3}"/>
              </a:ext>
            </a:extLst>
          </p:cNvPr>
          <p:cNvSpPr/>
          <p:nvPr/>
        </p:nvSpPr>
        <p:spPr>
          <a:xfrm>
            <a:off x="7519071" y="4436442"/>
            <a:ext cx="1843791" cy="68955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b="1" dirty="0" smtClean="0">
                <a:solidFill>
                  <a:schemeClr val="accent5">
                    <a:lumMod val="50000"/>
                  </a:schemeClr>
                </a:solidFill>
                <a:cs typeface="B Badr" panose="00000400000000000000" pitchFamily="2" charset="-78"/>
              </a:rPr>
              <a:t>-مؤنث </a:t>
            </a:r>
            <a:r>
              <a:rPr lang="fa-IR" sz="2800" b="1" dirty="0">
                <a:solidFill>
                  <a:schemeClr val="accent5">
                    <a:lumMod val="50000"/>
                  </a:schemeClr>
                </a:solidFill>
                <a:cs typeface="B Badr" panose="00000400000000000000" pitchFamily="2" charset="-78"/>
              </a:rPr>
              <a:t>معنوی</a:t>
            </a:r>
            <a:endParaRPr lang="fa-IR" sz="13800" b="1" dirty="0">
              <a:solidFill>
                <a:schemeClr val="accent5">
                  <a:lumMod val="50000"/>
                </a:schemeClr>
              </a:solidFill>
              <a:cs typeface="B Badr" panose="00000400000000000000" pitchFamily="2" charset="-78"/>
            </a:endParaRPr>
          </a:p>
        </p:txBody>
      </p:sp>
      <p:sp>
        <p:nvSpPr>
          <p:cNvPr id="39" name="Plaque 38">
            <a:extLst>
              <a:ext uri="{FF2B5EF4-FFF2-40B4-BE49-F238E27FC236}">
                <a16:creationId xmlns="" xmlns:a16="http://schemas.microsoft.com/office/drawing/2014/main" id="{487F8D29-51E9-48BF-BB50-1883346963B3}"/>
              </a:ext>
            </a:extLst>
          </p:cNvPr>
          <p:cNvSpPr/>
          <p:nvPr/>
        </p:nvSpPr>
        <p:spPr>
          <a:xfrm>
            <a:off x="5020771" y="4135425"/>
            <a:ext cx="1993692" cy="648000"/>
          </a:xfrm>
          <a:prstGeom prst="plaqu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rgbClr val="002060"/>
                </a:solidFill>
                <a:cs typeface="B Badr" panose="00000400000000000000" pitchFamily="2" charset="-78"/>
              </a:rPr>
              <a:t> حقیقی</a:t>
            </a:r>
            <a:endParaRPr lang="fa-IR" sz="2400" b="1" dirty="0">
              <a:solidFill>
                <a:srgbClr val="002060"/>
              </a:solidFill>
              <a:cs typeface="B Badr" panose="00000400000000000000" pitchFamily="2" charset="-78"/>
            </a:endParaRPr>
          </a:p>
        </p:txBody>
      </p:sp>
      <p:sp>
        <p:nvSpPr>
          <p:cNvPr id="52" name="Plaque 51">
            <a:extLst>
              <a:ext uri="{FF2B5EF4-FFF2-40B4-BE49-F238E27FC236}">
                <a16:creationId xmlns="" xmlns:a16="http://schemas.microsoft.com/office/drawing/2014/main" id="{F706F7F0-3FDF-4CA0-815E-349F3879DF10}"/>
              </a:ext>
            </a:extLst>
          </p:cNvPr>
          <p:cNvSpPr/>
          <p:nvPr/>
        </p:nvSpPr>
        <p:spPr>
          <a:xfrm>
            <a:off x="5020771" y="4872967"/>
            <a:ext cx="1993692" cy="648000"/>
          </a:xfrm>
          <a:prstGeom prst="plaqu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rgbClr val="002060"/>
                </a:solidFill>
                <a:cs typeface="B Badr" panose="00000400000000000000" pitchFamily="2" charset="-78"/>
              </a:rPr>
              <a:t>مجازی</a:t>
            </a:r>
            <a:endParaRPr lang="fa-IR" sz="2400" b="1" dirty="0">
              <a:solidFill>
                <a:srgbClr val="002060"/>
              </a:solidFill>
              <a:cs typeface="B Badr" panose="00000400000000000000" pitchFamily="2" charset="-78"/>
            </a:endParaRPr>
          </a:p>
        </p:txBody>
      </p:sp>
      <p:sp>
        <p:nvSpPr>
          <p:cNvPr id="7" name="Right Brace 6"/>
          <p:cNvSpPr/>
          <p:nvPr/>
        </p:nvSpPr>
        <p:spPr>
          <a:xfrm>
            <a:off x="7014463" y="2312578"/>
            <a:ext cx="478970" cy="1591500"/>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54" name="Right Brace 53"/>
          <p:cNvSpPr/>
          <p:nvPr/>
        </p:nvSpPr>
        <p:spPr>
          <a:xfrm>
            <a:off x="7008818" y="3985467"/>
            <a:ext cx="478970" cy="1591500"/>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9" name="Rounded Rectangle 8"/>
          <p:cNvSpPr/>
          <p:nvPr/>
        </p:nvSpPr>
        <p:spPr>
          <a:xfrm>
            <a:off x="9760667" y="3925826"/>
            <a:ext cx="2167476" cy="7621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solidFill>
                  <a:srgbClr val="002060"/>
                </a:solidFill>
                <a:cs typeface="B Badr" panose="00000400000000000000" pitchFamily="2" charset="-78"/>
              </a:rPr>
              <a:t>بنابراین مؤنث</a:t>
            </a:r>
            <a:endParaRPr lang="fa-IR" dirty="0">
              <a:solidFill>
                <a:srgbClr val="002060"/>
              </a:solidFill>
              <a:cs typeface="B Badr" panose="00000400000000000000" pitchFamily="2" charset="-78"/>
            </a:endParaRPr>
          </a:p>
        </p:txBody>
      </p:sp>
      <p:sp>
        <p:nvSpPr>
          <p:cNvPr id="11" name="Right Brace 10"/>
          <p:cNvSpPr/>
          <p:nvPr/>
        </p:nvSpPr>
        <p:spPr>
          <a:xfrm>
            <a:off x="9337224" y="2312578"/>
            <a:ext cx="379982" cy="4020517"/>
          </a:xfrm>
          <a:prstGeom prst="rightBrace">
            <a:avLst>
              <a:gd name="adj1" fmla="val 55025"/>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55" name="Rounded Rectangle 64">
            <a:extLst>
              <a:ext uri="{FF2B5EF4-FFF2-40B4-BE49-F238E27FC236}">
                <a16:creationId xmlns="" xmlns:a16="http://schemas.microsoft.com/office/drawing/2014/main" id="{DF80DA2B-A640-4EFC-91C3-039E83CE4A35}"/>
              </a:ext>
            </a:extLst>
          </p:cNvPr>
          <p:cNvSpPr/>
          <p:nvPr/>
        </p:nvSpPr>
        <p:spPr>
          <a:xfrm>
            <a:off x="777922" y="2362694"/>
            <a:ext cx="3651449" cy="648000"/>
          </a:xfrm>
          <a:prstGeom prst="roundRect">
            <a:avLst/>
          </a:prstGeom>
          <a:gradFill>
            <a:gsLst>
              <a:gs pos="42000">
                <a:schemeClr val="accent1">
                  <a:lumMod val="5000"/>
                  <a:lumOff val="95000"/>
                </a:schemeClr>
              </a:gs>
              <a:gs pos="75000">
                <a:schemeClr val="accent3">
                  <a:lumMod val="40000"/>
                  <a:lumOff val="60000"/>
                </a:schemeClr>
              </a:gs>
              <a:gs pos="100000">
                <a:schemeClr val="accent1">
                  <a:lumMod val="30000"/>
                  <a:lumOff val="70000"/>
                </a:schemeClr>
              </a:gs>
            </a:gsLst>
            <a:lin ang="13500000" scaled="1"/>
          </a:gra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dirty="0">
                <a:solidFill>
                  <a:srgbClr val="002060"/>
                </a:solidFill>
                <a:cs typeface="B Badr" panose="00000400000000000000" pitchFamily="2" charset="-78"/>
              </a:rPr>
              <a:t>مانند: إمراة، حُبلی، نُفَساء</a:t>
            </a:r>
            <a:endParaRPr lang="fa-IR" sz="85700" dirty="0">
              <a:solidFill>
                <a:srgbClr val="002060"/>
              </a:solidFill>
              <a:cs typeface="B Badr" panose="00000400000000000000" pitchFamily="2" charset="-78"/>
            </a:endParaRPr>
          </a:p>
        </p:txBody>
      </p:sp>
      <p:sp>
        <p:nvSpPr>
          <p:cNvPr id="56" name="Rounded Rectangle 64">
            <a:extLst>
              <a:ext uri="{FF2B5EF4-FFF2-40B4-BE49-F238E27FC236}">
                <a16:creationId xmlns="" xmlns:a16="http://schemas.microsoft.com/office/drawing/2014/main" id="{57432BA0-BD3E-4066-B427-2FBC3617D245}"/>
              </a:ext>
            </a:extLst>
          </p:cNvPr>
          <p:cNvSpPr/>
          <p:nvPr/>
        </p:nvSpPr>
        <p:spPr>
          <a:xfrm>
            <a:off x="772411" y="3144898"/>
            <a:ext cx="3651449" cy="648000"/>
          </a:xfrm>
          <a:prstGeom prst="roundRect">
            <a:avLst/>
          </a:prstGeom>
          <a:gradFill>
            <a:gsLst>
              <a:gs pos="42000">
                <a:schemeClr val="accent1">
                  <a:lumMod val="5000"/>
                  <a:lumOff val="95000"/>
                </a:schemeClr>
              </a:gs>
              <a:gs pos="75000">
                <a:schemeClr val="accent3">
                  <a:lumMod val="40000"/>
                  <a:lumOff val="60000"/>
                </a:schemeClr>
              </a:gs>
              <a:gs pos="100000">
                <a:schemeClr val="accent1">
                  <a:lumMod val="30000"/>
                  <a:lumOff val="70000"/>
                </a:schemeClr>
              </a:gs>
            </a:gsLst>
            <a:lin ang="13500000" scaled="1"/>
          </a:gra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dirty="0">
                <a:solidFill>
                  <a:srgbClr val="002060"/>
                </a:solidFill>
                <a:cs typeface="B Badr" panose="00000400000000000000" pitchFamily="2" charset="-78"/>
              </a:rPr>
              <a:t>مانند: تَمرَة، رُجعی، صَحراء</a:t>
            </a:r>
            <a:endParaRPr lang="fa-IR" sz="2800" dirty="0">
              <a:solidFill>
                <a:srgbClr val="002060"/>
              </a:solidFill>
              <a:cs typeface="B Badr" panose="00000400000000000000" pitchFamily="2" charset="-78"/>
            </a:endParaRPr>
          </a:p>
        </p:txBody>
      </p:sp>
      <p:sp>
        <p:nvSpPr>
          <p:cNvPr id="57" name="Rounded Rectangle 64">
            <a:extLst>
              <a:ext uri="{FF2B5EF4-FFF2-40B4-BE49-F238E27FC236}">
                <a16:creationId xmlns="" xmlns:a16="http://schemas.microsoft.com/office/drawing/2014/main" id="{37CDCE93-A79C-4F94-BACB-2921E68C9CEA}"/>
              </a:ext>
            </a:extLst>
          </p:cNvPr>
          <p:cNvSpPr/>
          <p:nvPr/>
        </p:nvSpPr>
        <p:spPr>
          <a:xfrm>
            <a:off x="772411" y="4131637"/>
            <a:ext cx="3651450" cy="648000"/>
          </a:xfrm>
          <a:prstGeom prst="roundRect">
            <a:avLst/>
          </a:prstGeom>
          <a:gradFill>
            <a:gsLst>
              <a:gs pos="42000">
                <a:schemeClr val="accent1">
                  <a:lumMod val="5000"/>
                  <a:lumOff val="95000"/>
                </a:schemeClr>
              </a:gs>
              <a:gs pos="75000">
                <a:schemeClr val="accent3">
                  <a:lumMod val="40000"/>
                  <a:lumOff val="60000"/>
                </a:schemeClr>
              </a:gs>
              <a:gs pos="100000">
                <a:schemeClr val="accent1">
                  <a:lumMod val="30000"/>
                  <a:lumOff val="70000"/>
                </a:schemeClr>
              </a:gs>
            </a:gsLst>
            <a:lin ang="13500000" scaled="1"/>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dirty="0">
                <a:solidFill>
                  <a:srgbClr val="002060"/>
                </a:solidFill>
                <a:cs typeface="B Badr" panose="00000400000000000000" pitchFamily="2" charset="-78"/>
              </a:rPr>
              <a:t>مانند: مَریَم، نَرجِس</a:t>
            </a:r>
            <a:endParaRPr lang="fa-IR" sz="85700" dirty="0">
              <a:solidFill>
                <a:srgbClr val="002060"/>
              </a:solidFill>
              <a:cs typeface="B Badr" panose="00000400000000000000" pitchFamily="2" charset="-78"/>
            </a:endParaRPr>
          </a:p>
        </p:txBody>
      </p:sp>
      <p:sp>
        <p:nvSpPr>
          <p:cNvPr id="58" name="Rounded Rectangle 64">
            <a:extLst>
              <a:ext uri="{FF2B5EF4-FFF2-40B4-BE49-F238E27FC236}">
                <a16:creationId xmlns="" xmlns:a16="http://schemas.microsoft.com/office/drawing/2014/main" id="{DDAB7C84-896E-4F75-92A3-6FB30D078B16}"/>
              </a:ext>
            </a:extLst>
          </p:cNvPr>
          <p:cNvSpPr/>
          <p:nvPr/>
        </p:nvSpPr>
        <p:spPr>
          <a:xfrm>
            <a:off x="760748" y="4868186"/>
            <a:ext cx="3651450" cy="648000"/>
          </a:xfrm>
          <a:prstGeom prst="roundRect">
            <a:avLst/>
          </a:prstGeom>
          <a:gradFill>
            <a:gsLst>
              <a:gs pos="42000">
                <a:schemeClr val="accent1">
                  <a:lumMod val="5000"/>
                  <a:lumOff val="95000"/>
                </a:schemeClr>
              </a:gs>
              <a:gs pos="75000">
                <a:schemeClr val="accent3">
                  <a:lumMod val="40000"/>
                  <a:lumOff val="60000"/>
                </a:schemeClr>
              </a:gs>
              <a:gs pos="100000">
                <a:schemeClr val="accent1">
                  <a:lumMod val="30000"/>
                  <a:lumOff val="70000"/>
                </a:schemeClr>
              </a:gs>
            </a:gsLst>
            <a:lin ang="13500000" scaled="1"/>
          </a:gra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dirty="0" smtClean="0">
                <a:solidFill>
                  <a:srgbClr val="002060"/>
                </a:solidFill>
                <a:cs typeface="B Badr" panose="00000400000000000000" pitchFamily="2" charset="-78"/>
              </a:rPr>
              <a:t>مانند</a:t>
            </a:r>
            <a:r>
              <a:rPr lang="fa-IR" sz="3200" dirty="0">
                <a:solidFill>
                  <a:srgbClr val="002060"/>
                </a:solidFill>
                <a:cs typeface="B Badr" panose="00000400000000000000" pitchFamily="2" charset="-78"/>
              </a:rPr>
              <a:t>: </a:t>
            </a:r>
            <a:r>
              <a:rPr lang="fa-IR" sz="3200" dirty="0" smtClean="0">
                <a:solidFill>
                  <a:srgbClr val="002060"/>
                </a:solidFill>
                <a:cs typeface="B Badr" panose="00000400000000000000" pitchFamily="2" charset="-78"/>
              </a:rPr>
              <a:t>شمس- ارض</a:t>
            </a:r>
            <a:endParaRPr lang="fa-IR" sz="41300" dirty="0">
              <a:solidFill>
                <a:srgbClr val="002060"/>
              </a:solidFill>
              <a:cs typeface="B Badr" panose="00000400000000000000" pitchFamily="2" charset="-78"/>
            </a:endParaRPr>
          </a:p>
        </p:txBody>
      </p:sp>
      <p:sp>
        <p:nvSpPr>
          <p:cNvPr id="59" name="Rounded Rectangle 64">
            <a:extLst>
              <a:ext uri="{FF2B5EF4-FFF2-40B4-BE49-F238E27FC236}">
                <a16:creationId xmlns="" xmlns:a16="http://schemas.microsoft.com/office/drawing/2014/main" id="{088E80EA-9D49-423C-A56D-7B131718240C}"/>
              </a:ext>
            </a:extLst>
          </p:cNvPr>
          <p:cNvSpPr/>
          <p:nvPr/>
        </p:nvSpPr>
        <p:spPr>
          <a:xfrm>
            <a:off x="777922" y="5644151"/>
            <a:ext cx="3651450" cy="648000"/>
          </a:xfrm>
          <a:prstGeom prst="roundRect">
            <a:avLst/>
          </a:prstGeom>
          <a:gradFill>
            <a:gsLst>
              <a:gs pos="42000">
                <a:schemeClr val="accent1">
                  <a:lumMod val="5000"/>
                  <a:lumOff val="95000"/>
                </a:schemeClr>
              </a:gs>
              <a:gs pos="75000">
                <a:schemeClr val="accent3">
                  <a:lumMod val="40000"/>
                  <a:lumOff val="60000"/>
                </a:schemeClr>
              </a:gs>
              <a:gs pos="100000">
                <a:schemeClr val="accent1">
                  <a:lumMod val="30000"/>
                  <a:lumOff val="70000"/>
                </a:schemeClr>
              </a:gs>
            </a:gsLst>
            <a:lin ang="13500000" scaled="1"/>
          </a:gra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dirty="0" smtClean="0">
                <a:solidFill>
                  <a:srgbClr val="002060"/>
                </a:solidFill>
                <a:cs typeface="B Badr" panose="00000400000000000000" pitchFamily="2" charset="-78"/>
              </a:rPr>
              <a:t>مانند: </a:t>
            </a:r>
            <a:r>
              <a:rPr lang="fa-IR" sz="2400" dirty="0">
                <a:solidFill>
                  <a:srgbClr val="002060"/>
                </a:solidFill>
                <a:cs typeface="B Badr" panose="00000400000000000000" pitchFamily="2" charset="-78"/>
              </a:rPr>
              <a:t>طَلحَة،خَلیفة-موسی-زکریاء</a:t>
            </a:r>
            <a:endParaRPr lang="fa-IR" sz="3600" dirty="0">
              <a:solidFill>
                <a:srgbClr val="002060"/>
              </a:solidFill>
              <a:cs typeface="B Badr" panose="00000400000000000000" pitchFamily="2" charset="-78"/>
            </a:endParaRPr>
          </a:p>
        </p:txBody>
      </p:sp>
      <p:cxnSp>
        <p:nvCxnSpPr>
          <p:cNvPr id="61" name="Straight Arrow Connector 60">
            <a:extLst>
              <a:ext uri="{FF2B5EF4-FFF2-40B4-BE49-F238E27FC236}">
                <a16:creationId xmlns="" xmlns:a16="http://schemas.microsoft.com/office/drawing/2014/main" id="{03CF0F4C-5AC5-4692-9E42-D55255ABC5E3}"/>
              </a:ext>
            </a:extLst>
          </p:cNvPr>
          <p:cNvCxnSpPr>
            <a:cxnSpLocks/>
            <a:stCxn id="64" idx="1"/>
            <a:endCxn id="59" idx="3"/>
          </p:cNvCxnSpPr>
          <p:nvPr/>
        </p:nvCxnSpPr>
        <p:spPr>
          <a:xfrm flipH="1" flipV="1">
            <a:off x="4429372" y="5968151"/>
            <a:ext cx="3058416" cy="4608"/>
          </a:xfrm>
          <a:prstGeom prst="straightConnector1">
            <a:avLst/>
          </a:prstGeom>
          <a:ln w="57150">
            <a:solidFill>
              <a:srgbClr val="FF0000"/>
            </a:solidFill>
            <a:headEnd type="oval" w="med" len="med"/>
            <a:tailEnd type="triangle" w="med" len="med"/>
          </a:ln>
        </p:spPr>
        <p:style>
          <a:lnRef idx="1">
            <a:schemeClr val="accent5"/>
          </a:lnRef>
          <a:fillRef idx="0">
            <a:schemeClr val="accent5"/>
          </a:fillRef>
          <a:effectRef idx="0">
            <a:schemeClr val="accent5"/>
          </a:effectRef>
          <a:fontRef idx="minor">
            <a:schemeClr val="tx1"/>
          </a:fontRef>
        </p:style>
      </p:cxnSp>
      <p:sp>
        <p:nvSpPr>
          <p:cNvPr id="62" name="Folded Corner 61"/>
          <p:cNvSpPr/>
          <p:nvPr/>
        </p:nvSpPr>
        <p:spPr>
          <a:xfrm>
            <a:off x="614598" y="6405765"/>
            <a:ext cx="9005757" cy="448729"/>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dirty="0">
                <a:solidFill>
                  <a:srgbClr val="002060"/>
                </a:solidFill>
                <a:cs typeface="B Badr" panose="00000400000000000000" pitchFamily="2" charset="-78"/>
              </a:rPr>
              <a:t>یعنی نه حقیقتاً و نه مجازاً مؤنّث نیست بلکه مذکّر حقیقیّ می باشد و تنها دارای علامت تأنیث </a:t>
            </a:r>
            <a:r>
              <a:rPr lang="fa-IR" sz="2400" dirty="0" smtClean="0">
                <a:solidFill>
                  <a:srgbClr val="002060"/>
                </a:solidFill>
                <a:cs typeface="B Badr" panose="00000400000000000000" pitchFamily="2" charset="-78"/>
              </a:rPr>
              <a:t>است.</a:t>
            </a:r>
            <a:endParaRPr lang="fa-IR" sz="2400" dirty="0"/>
          </a:p>
        </p:txBody>
      </p:sp>
      <p:cxnSp>
        <p:nvCxnSpPr>
          <p:cNvPr id="63" name="Elbow Connector 62"/>
          <p:cNvCxnSpPr>
            <a:stCxn id="64" idx="3"/>
            <a:endCxn id="62" idx="3"/>
          </p:cNvCxnSpPr>
          <p:nvPr/>
        </p:nvCxnSpPr>
        <p:spPr>
          <a:xfrm>
            <a:off x="9331579" y="5972759"/>
            <a:ext cx="288776" cy="657371"/>
          </a:xfrm>
          <a:prstGeom prst="bentConnector3">
            <a:avLst>
              <a:gd name="adj1" fmla="val 17916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Rounded Rectangle 64">
            <a:extLst>
              <a:ext uri="{FF2B5EF4-FFF2-40B4-BE49-F238E27FC236}">
                <a16:creationId xmlns="" xmlns:a16="http://schemas.microsoft.com/office/drawing/2014/main" id="{CBF2FCC5-E99A-4167-BF0D-FFB83C0E30D3}"/>
              </a:ext>
            </a:extLst>
          </p:cNvPr>
          <p:cNvSpPr/>
          <p:nvPr/>
        </p:nvSpPr>
        <p:spPr>
          <a:xfrm>
            <a:off x="7487788" y="5627984"/>
            <a:ext cx="1843791" cy="6895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smtClean="0">
                <a:solidFill>
                  <a:schemeClr val="accent5">
                    <a:lumMod val="50000"/>
                  </a:schemeClr>
                </a:solidFill>
                <a:cs typeface="B Badr" panose="00000400000000000000" pitchFamily="2" charset="-78"/>
              </a:rPr>
              <a:t>-فقط لفظی</a:t>
            </a:r>
            <a:endParaRPr lang="fa-IR" sz="13800" b="1" dirty="0">
              <a:solidFill>
                <a:schemeClr val="accent5">
                  <a:lumMod val="50000"/>
                </a:schemeClr>
              </a:solidFill>
              <a:cs typeface="B Badr" panose="00000400000000000000" pitchFamily="2" charset="-78"/>
            </a:endParaRPr>
          </a:p>
        </p:txBody>
      </p:sp>
    </p:spTree>
    <p:extLst>
      <p:ext uri="{BB962C8B-B14F-4D97-AF65-F5344CB8AC3E}">
        <p14:creationId xmlns:p14="http://schemas.microsoft.com/office/powerpoint/2010/main" val="396387669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righ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heel(1)">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righ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heel(1)">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righ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heel(1)">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out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42"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out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heel(1)">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righ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barn(outVertical)">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heel(1)">
                                      <p:cBhvr>
                                        <p:cTn id="67" dur="500"/>
                                        <p:tgtEl>
                                          <p:spTgt spid="5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37" fill="hold" grpId="0" nodeType="click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barn(outVertical)">
                                      <p:cBhvr>
                                        <p:cTn id="72" dur="500"/>
                                        <p:tgtEl>
                                          <p:spTgt spid="50"/>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heel(1)">
                                      <p:cBhvr>
                                        <p:cTn id="77" dur="5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heel(1)">
                                      <p:cBhvr>
                                        <p:cTn id="82" dur="500"/>
                                        <p:tgtEl>
                                          <p:spTgt spid="3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wipe(right)">
                                      <p:cBhvr>
                                        <p:cTn id="87" dur="500"/>
                                        <p:tgtEl>
                                          <p:spTgt spid="54"/>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37"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barn(outVertical)">
                                      <p:cBhvr>
                                        <p:cTn id="92" dur="500"/>
                                        <p:tgtEl>
                                          <p:spTgt spid="39"/>
                                        </p:tgtEl>
                                      </p:cBhvr>
                                    </p:animEffect>
                                  </p:childTnLst>
                                </p:cTn>
                              </p:par>
                            </p:childTnLst>
                          </p:cTn>
                        </p:par>
                      </p:childTnLst>
                    </p:cTn>
                  </p:par>
                  <p:par>
                    <p:cTn id="93" fill="hold">
                      <p:stCondLst>
                        <p:cond delay="indefinite"/>
                      </p:stCondLst>
                      <p:childTnLst>
                        <p:par>
                          <p:cTn id="94" fill="hold">
                            <p:stCondLst>
                              <p:cond delay="0"/>
                            </p:stCondLst>
                            <p:childTnLst>
                              <p:par>
                                <p:cTn id="95" presetID="21" presetClass="entr" presetSubtype="1" fill="hold" grpId="0" nodeType="click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heel(1)">
                                      <p:cBhvr>
                                        <p:cTn id="97" dur="500"/>
                                        <p:tgtEl>
                                          <p:spTgt spid="57"/>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37" fill="hold" grpId="0" nodeType="click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barn(outVertical)">
                                      <p:cBhvr>
                                        <p:cTn id="102" dur="500"/>
                                        <p:tgtEl>
                                          <p:spTgt spid="52"/>
                                        </p:tgtEl>
                                      </p:cBhvr>
                                    </p:animEffect>
                                  </p:childTnLst>
                                </p:cTn>
                              </p:par>
                            </p:childTnLst>
                          </p:cTn>
                        </p:par>
                      </p:childTnLst>
                    </p:cTn>
                  </p:par>
                  <p:par>
                    <p:cTn id="103" fill="hold">
                      <p:stCondLst>
                        <p:cond delay="indefinite"/>
                      </p:stCondLst>
                      <p:childTnLst>
                        <p:par>
                          <p:cTn id="104" fill="hold">
                            <p:stCondLst>
                              <p:cond delay="0"/>
                            </p:stCondLst>
                            <p:childTnLst>
                              <p:par>
                                <p:cTn id="105" presetID="21" presetClass="entr" presetSubtype="1" fill="hold" grpId="0" nodeType="click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wheel(1)">
                                      <p:cBhvr>
                                        <p:cTn id="107" dur="500"/>
                                        <p:tgtEl>
                                          <p:spTgt spid="58"/>
                                        </p:tgtEl>
                                      </p:cBhvr>
                                    </p:animEffect>
                                  </p:childTnLst>
                                </p:cTn>
                              </p:par>
                            </p:childTnLst>
                          </p:cTn>
                        </p:par>
                      </p:childTnLst>
                    </p:cTn>
                  </p:par>
                  <p:par>
                    <p:cTn id="108" fill="hold">
                      <p:stCondLst>
                        <p:cond delay="indefinite"/>
                      </p:stCondLst>
                      <p:childTnLst>
                        <p:par>
                          <p:cTn id="109" fill="hold">
                            <p:stCondLst>
                              <p:cond delay="0"/>
                            </p:stCondLst>
                            <p:childTnLst>
                              <p:par>
                                <p:cTn id="110" presetID="21" presetClass="entr" presetSubtype="1" fill="hold" grpId="0" nodeType="click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heel(1)">
                                      <p:cBhvr>
                                        <p:cTn id="112" dur="500"/>
                                        <p:tgtEl>
                                          <p:spTgt spid="64"/>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2" fill="hold"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wipe(right)">
                                      <p:cBhvr>
                                        <p:cTn id="117" dur="500"/>
                                        <p:tgtEl>
                                          <p:spTgt spid="61"/>
                                        </p:tgtEl>
                                      </p:cBhvr>
                                    </p:animEffect>
                                  </p:childTnLst>
                                </p:cTn>
                              </p:par>
                            </p:childTnLst>
                          </p:cTn>
                        </p:par>
                      </p:childTnLst>
                    </p:cTn>
                  </p:par>
                  <p:par>
                    <p:cTn id="118" fill="hold">
                      <p:stCondLst>
                        <p:cond delay="indefinite"/>
                      </p:stCondLst>
                      <p:childTnLst>
                        <p:par>
                          <p:cTn id="119" fill="hold">
                            <p:stCondLst>
                              <p:cond delay="0"/>
                            </p:stCondLst>
                            <p:childTnLst>
                              <p:par>
                                <p:cTn id="120" presetID="21" presetClass="entr" presetSubtype="1" fill="hold" grpId="0" nodeType="clickEffect">
                                  <p:stCondLst>
                                    <p:cond delay="0"/>
                                  </p:stCondLst>
                                  <p:childTnLst>
                                    <p:set>
                                      <p:cBhvr>
                                        <p:cTn id="121" dur="1" fill="hold">
                                          <p:stCondLst>
                                            <p:cond delay="0"/>
                                          </p:stCondLst>
                                        </p:cTn>
                                        <p:tgtEl>
                                          <p:spTgt spid="59"/>
                                        </p:tgtEl>
                                        <p:attrNameLst>
                                          <p:attrName>style.visibility</p:attrName>
                                        </p:attrNameLst>
                                      </p:cBhvr>
                                      <p:to>
                                        <p:strVal val="visible"/>
                                      </p:to>
                                    </p:set>
                                    <p:animEffect transition="in" filter="wheel(1)">
                                      <p:cBhvr>
                                        <p:cTn id="122" dur="500"/>
                                        <p:tgtEl>
                                          <p:spTgt spid="59"/>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nodeType="click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up)">
                                      <p:cBhvr>
                                        <p:cTn id="127" dur="500"/>
                                        <p:tgtEl>
                                          <p:spTgt spid="63"/>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500" fill="hold"/>
                                        <p:tgtEl>
                                          <p:spTgt spid="62"/>
                                        </p:tgtEl>
                                        <p:attrNameLst>
                                          <p:attrName>ppt_w</p:attrName>
                                        </p:attrNameLst>
                                      </p:cBhvr>
                                      <p:tavLst>
                                        <p:tav tm="0">
                                          <p:val>
                                            <p:fltVal val="0"/>
                                          </p:val>
                                        </p:tav>
                                        <p:tav tm="100000">
                                          <p:val>
                                            <p:strVal val="#ppt_w"/>
                                          </p:val>
                                        </p:tav>
                                      </p:tavLst>
                                    </p:anim>
                                    <p:anim calcmode="lin" valueType="num">
                                      <p:cBhvr>
                                        <p:cTn id="133" dur="500" fill="hold"/>
                                        <p:tgtEl>
                                          <p:spTgt spid="62"/>
                                        </p:tgtEl>
                                        <p:attrNameLst>
                                          <p:attrName>ppt_h</p:attrName>
                                        </p:attrNameLst>
                                      </p:cBhvr>
                                      <p:tavLst>
                                        <p:tav tm="0">
                                          <p:val>
                                            <p:fltVal val="0"/>
                                          </p:val>
                                        </p:tav>
                                        <p:tav tm="100000">
                                          <p:val>
                                            <p:strVal val="#ppt_h"/>
                                          </p:val>
                                        </p:tav>
                                      </p:tavLst>
                                    </p:anim>
                                    <p:animEffect transition="in" filter="fade">
                                      <p:cBhvr>
                                        <p:cTn id="13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23" grpId="0" animBg="1"/>
      <p:bldP spid="24" grpId="0" animBg="1"/>
      <p:bldP spid="47" grpId="0" animBg="1"/>
      <p:bldP spid="50" grpId="0" animBg="1"/>
      <p:bldP spid="29" grpId="0" animBg="1"/>
      <p:bldP spid="3" grpId="0" animBg="1"/>
      <p:bldP spid="30" grpId="0" animBg="1"/>
      <p:bldP spid="36" grpId="0" animBg="1"/>
      <p:bldP spid="38" grpId="0" animBg="1"/>
      <p:bldP spid="39" grpId="0" animBg="1"/>
      <p:bldP spid="52" grpId="0" animBg="1"/>
      <p:bldP spid="7" grpId="0" animBg="1"/>
      <p:bldP spid="54" grpId="0" animBg="1"/>
      <p:bldP spid="9" grpId="0" animBg="1"/>
      <p:bldP spid="11" grpId="0" animBg="1"/>
      <p:bldP spid="55" grpId="0" animBg="1"/>
      <p:bldP spid="56" grpId="0" animBg="1"/>
      <p:bldP spid="57" grpId="0" animBg="1"/>
      <p:bldP spid="58" grpId="0" animBg="1"/>
      <p:bldP spid="59" grpId="0" animBg="1"/>
      <p:bldP spid="62" grpId="0" animBg="1"/>
      <p:bldP spid="64"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Beveled 9">
            <a:extLst>
              <a:ext uri="{FF2B5EF4-FFF2-40B4-BE49-F238E27FC236}">
                <a16:creationId xmlns="" xmlns:a16="http://schemas.microsoft.com/office/drawing/2014/main" id="{FD793ACD-DD50-4E8A-99A4-22CECF631A9D}"/>
              </a:ext>
            </a:extLst>
          </p:cNvPr>
          <p:cNvSpPr/>
          <p:nvPr/>
        </p:nvSpPr>
        <p:spPr>
          <a:xfrm>
            <a:off x="5171605" y="-1"/>
            <a:ext cx="1843791" cy="494675"/>
          </a:xfrm>
          <a:prstGeom prst="beve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المذکر والمؤنث</a:t>
            </a:r>
          </a:p>
        </p:txBody>
      </p:sp>
      <p:sp>
        <p:nvSpPr>
          <p:cNvPr id="31" name="Hexagon 30">
            <a:extLst>
              <a:ext uri="{FF2B5EF4-FFF2-40B4-BE49-F238E27FC236}">
                <a16:creationId xmlns="" xmlns:a16="http://schemas.microsoft.com/office/drawing/2014/main" id="{3615562E-EE88-4D8A-A333-FE006802A2E6}"/>
              </a:ext>
            </a:extLst>
          </p:cNvPr>
          <p:cNvSpPr/>
          <p:nvPr/>
        </p:nvSpPr>
        <p:spPr>
          <a:xfrm>
            <a:off x="10785950" y="2947512"/>
            <a:ext cx="1410787" cy="1243723"/>
          </a:xfrm>
          <a:prstGeom prst="hexagon">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200" u="sng" dirty="0">
                <a:solidFill>
                  <a:srgbClr val="C00000"/>
                </a:solidFill>
                <a:cs typeface="B Titr" panose="00000700000000000000" pitchFamily="2" charset="-78"/>
              </a:rPr>
              <a:t>مؤنث معنوی</a:t>
            </a:r>
            <a:endParaRPr lang="fa-IR" sz="2200" dirty="0"/>
          </a:p>
        </p:txBody>
      </p:sp>
      <p:sp>
        <p:nvSpPr>
          <p:cNvPr id="2" name="Right Brace 1">
            <a:extLst>
              <a:ext uri="{FF2B5EF4-FFF2-40B4-BE49-F238E27FC236}">
                <a16:creationId xmlns="" xmlns:a16="http://schemas.microsoft.com/office/drawing/2014/main" id="{5CAE618E-F738-4AC6-B244-E9AF8A1DA17C}"/>
              </a:ext>
            </a:extLst>
          </p:cNvPr>
          <p:cNvSpPr/>
          <p:nvPr/>
        </p:nvSpPr>
        <p:spPr>
          <a:xfrm>
            <a:off x="5986456" y="494674"/>
            <a:ext cx="800331" cy="4677401"/>
          </a:xfrm>
          <a:prstGeom prst="rightBrace">
            <a:avLst>
              <a:gd name="adj1" fmla="val 35490"/>
              <a:gd name="adj2" fmla="val 50228"/>
            </a:avLst>
          </a:prstGeom>
          <a:ln w="38100">
            <a:solidFill>
              <a:schemeClr val="accent6">
                <a:lumMod val="50000"/>
              </a:schemeClr>
            </a:solidFill>
          </a:ln>
        </p:spPr>
        <p:style>
          <a:lnRef idx="1">
            <a:schemeClr val="accent2"/>
          </a:lnRef>
          <a:fillRef idx="0">
            <a:schemeClr val="accent2"/>
          </a:fillRef>
          <a:effectRef idx="0">
            <a:schemeClr val="accent2"/>
          </a:effectRef>
          <a:fontRef idx="minor">
            <a:schemeClr val="tx1"/>
          </a:fontRef>
        </p:style>
        <p:txBody>
          <a:bodyPr rtlCol="1" anchor="ctr"/>
          <a:lstStyle/>
          <a:p>
            <a:pPr algn="ctr"/>
            <a:endParaRPr lang="fa-IR"/>
          </a:p>
        </p:txBody>
      </p:sp>
      <p:sp>
        <p:nvSpPr>
          <p:cNvPr id="4" name="Plaque 3">
            <a:extLst>
              <a:ext uri="{FF2B5EF4-FFF2-40B4-BE49-F238E27FC236}">
                <a16:creationId xmlns="" xmlns:a16="http://schemas.microsoft.com/office/drawing/2014/main" id="{26326409-6E64-4B7C-963C-2D2DE2BF37DF}"/>
              </a:ext>
            </a:extLst>
          </p:cNvPr>
          <p:cNvSpPr/>
          <p:nvPr/>
        </p:nvSpPr>
        <p:spPr>
          <a:xfrm>
            <a:off x="3057525" y="541483"/>
            <a:ext cx="3127920" cy="684000"/>
          </a:xfrm>
          <a:prstGeom prst="plaque">
            <a:avLst/>
          </a:prstGeom>
          <a:noFill/>
          <a:ln w="28575">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1-مؤنث های حقیقی </a:t>
            </a:r>
            <a:r>
              <a:rPr lang="fa-IR" sz="2400" b="1" dirty="0" smtClean="0">
                <a:solidFill>
                  <a:srgbClr val="002060"/>
                </a:solidFill>
                <a:cs typeface="B Badr" panose="00000400000000000000" pitchFamily="2" charset="-78"/>
              </a:rPr>
              <a:t>:</a:t>
            </a:r>
          </a:p>
          <a:p>
            <a:pPr algn="ctr" rtl="1"/>
            <a:r>
              <a:rPr lang="fa-IR" sz="2400" b="1" dirty="0" smtClean="0">
                <a:solidFill>
                  <a:srgbClr val="C00000"/>
                </a:solidFill>
                <a:cs typeface="B Badr" panose="00000400000000000000" pitchFamily="2" charset="-78"/>
              </a:rPr>
              <a:t>مانند:مریم</a:t>
            </a:r>
            <a:r>
              <a:rPr lang="fa-IR" sz="2400" b="1" dirty="0">
                <a:solidFill>
                  <a:srgbClr val="C00000"/>
                </a:solidFill>
                <a:cs typeface="B Badr" panose="00000400000000000000" pitchFamily="2" charset="-78"/>
              </a:rPr>
              <a:t>، </a:t>
            </a:r>
          </a:p>
        </p:txBody>
      </p:sp>
      <p:sp>
        <p:nvSpPr>
          <p:cNvPr id="41" name="Plaque 40">
            <a:extLst>
              <a:ext uri="{FF2B5EF4-FFF2-40B4-BE49-F238E27FC236}">
                <a16:creationId xmlns="" xmlns:a16="http://schemas.microsoft.com/office/drawing/2014/main" id="{4C2E497D-88D8-4A24-86F7-60E51A317E55}"/>
              </a:ext>
            </a:extLst>
          </p:cNvPr>
          <p:cNvSpPr/>
          <p:nvPr/>
        </p:nvSpPr>
        <p:spPr>
          <a:xfrm>
            <a:off x="3057525" y="1302884"/>
            <a:ext cx="3127920" cy="684000"/>
          </a:xfrm>
          <a:prstGeom prst="plaque">
            <a:avLst/>
          </a:prstGeom>
          <a:noFill/>
          <a:ln w="28575">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2-جمع مکسّر. </a:t>
            </a:r>
            <a:endParaRPr lang="fa-IR" sz="2400" b="1" dirty="0" smtClean="0">
              <a:solidFill>
                <a:srgbClr val="002060"/>
              </a:solidFill>
              <a:cs typeface="B Badr" panose="00000400000000000000" pitchFamily="2" charset="-78"/>
            </a:endParaRPr>
          </a:p>
          <a:p>
            <a:pPr algn="ctr" rtl="1"/>
            <a:r>
              <a:rPr lang="fa-IR" sz="2400" b="1" dirty="0" smtClean="0">
                <a:solidFill>
                  <a:srgbClr val="C00000"/>
                </a:solidFill>
                <a:cs typeface="B Badr" panose="00000400000000000000" pitchFamily="2" charset="-78"/>
              </a:rPr>
              <a:t>مانند</a:t>
            </a:r>
            <a:r>
              <a:rPr lang="fa-IR" sz="2400" b="1" dirty="0">
                <a:solidFill>
                  <a:srgbClr val="C00000"/>
                </a:solidFill>
                <a:cs typeface="B Badr" panose="00000400000000000000" pitchFamily="2" charset="-78"/>
              </a:rPr>
              <a:t>: رُسُل</a:t>
            </a:r>
          </a:p>
        </p:txBody>
      </p:sp>
      <p:sp>
        <p:nvSpPr>
          <p:cNvPr id="44" name="Plaque 43">
            <a:extLst>
              <a:ext uri="{FF2B5EF4-FFF2-40B4-BE49-F238E27FC236}">
                <a16:creationId xmlns="" xmlns:a16="http://schemas.microsoft.com/office/drawing/2014/main" id="{BF38A0BC-C193-4773-8021-52D23E20E9FF}"/>
              </a:ext>
            </a:extLst>
          </p:cNvPr>
          <p:cNvSpPr/>
          <p:nvPr/>
        </p:nvSpPr>
        <p:spPr>
          <a:xfrm>
            <a:off x="3057525" y="2062461"/>
            <a:ext cx="3127920" cy="684000"/>
          </a:xfrm>
          <a:prstGeom prst="plaque">
            <a:avLst/>
          </a:prstGeom>
          <a:noFill/>
          <a:ln w="28575">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3-جمع مؤنّث سالم</a:t>
            </a:r>
            <a:r>
              <a:rPr lang="fa-IR" sz="2400" b="1" dirty="0" smtClean="0">
                <a:solidFill>
                  <a:srgbClr val="002060"/>
                </a:solidFill>
                <a:cs typeface="B Badr" panose="00000400000000000000" pitchFamily="2" charset="-78"/>
              </a:rPr>
              <a:t>.</a:t>
            </a:r>
          </a:p>
          <a:p>
            <a:pPr algn="ctr" rtl="1"/>
            <a:r>
              <a:rPr lang="fa-IR" sz="2400" b="1" dirty="0" smtClean="0">
                <a:solidFill>
                  <a:srgbClr val="C00000"/>
                </a:solidFill>
                <a:cs typeface="B Badr" panose="00000400000000000000" pitchFamily="2" charset="-78"/>
              </a:rPr>
              <a:t> </a:t>
            </a:r>
            <a:r>
              <a:rPr lang="fa-IR" sz="2400" b="1" dirty="0">
                <a:solidFill>
                  <a:srgbClr val="C00000"/>
                </a:solidFill>
                <a:cs typeface="B Badr" panose="00000400000000000000" pitchFamily="2" charset="-78"/>
              </a:rPr>
              <a:t>مانند: فاطمات</a:t>
            </a:r>
          </a:p>
        </p:txBody>
      </p:sp>
      <p:sp>
        <p:nvSpPr>
          <p:cNvPr id="47" name="Plaque 46">
            <a:extLst>
              <a:ext uri="{FF2B5EF4-FFF2-40B4-BE49-F238E27FC236}">
                <a16:creationId xmlns="" xmlns:a16="http://schemas.microsoft.com/office/drawing/2014/main" id="{487F8D29-51E9-48BF-BB50-1883346963B3}"/>
              </a:ext>
            </a:extLst>
          </p:cNvPr>
          <p:cNvSpPr/>
          <p:nvPr/>
        </p:nvSpPr>
        <p:spPr>
          <a:xfrm>
            <a:off x="3057525" y="2819392"/>
            <a:ext cx="3127920" cy="684000"/>
          </a:xfrm>
          <a:prstGeom prst="plaque">
            <a:avLst/>
          </a:prstGeom>
          <a:noFill/>
          <a:ln w="28575">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4-اسم جمع غیرآدمیان</a:t>
            </a:r>
            <a:r>
              <a:rPr lang="fa-IR" sz="2400" b="1" dirty="0" smtClean="0">
                <a:solidFill>
                  <a:srgbClr val="002060"/>
                </a:solidFill>
                <a:cs typeface="B Badr" panose="00000400000000000000" pitchFamily="2" charset="-78"/>
              </a:rPr>
              <a:t>.</a:t>
            </a:r>
          </a:p>
          <a:p>
            <a:pPr algn="ctr" rtl="1"/>
            <a:r>
              <a:rPr lang="fa-IR" sz="2400" b="1" dirty="0" smtClean="0">
                <a:solidFill>
                  <a:srgbClr val="C00000"/>
                </a:solidFill>
                <a:cs typeface="B Badr" panose="00000400000000000000" pitchFamily="2" charset="-78"/>
              </a:rPr>
              <a:t> </a:t>
            </a:r>
            <a:r>
              <a:rPr lang="fa-IR" sz="2400" b="1" dirty="0">
                <a:solidFill>
                  <a:srgbClr val="C00000"/>
                </a:solidFill>
                <a:cs typeface="B Badr" panose="00000400000000000000" pitchFamily="2" charset="-78"/>
              </a:rPr>
              <a:t>مانند: خَیل(اسبان)</a:t>
            </a:r>
          </a:p>
        </p:txBody>
      </p:sp>
      <p:sp>
        <p:nvSpPr>
          <p:cNvPr id="50" name="Plaque 49">
            <a:extLst>
              <a:ext uri="{FF2B5EF4-FFF2-40B4-BE49-F238E27FC236}">
                <a16:creationId xmlns="" xmlns:a16="http://schemas.microsoft.com/office/drawing/2014/main" id="{F706F7F0-3FDF-4CA0-815E-349F3879DF10}"/>
              </a:ext>
            </a:extLst>
          </p:cNvPr>
          <p:cNvSpPr/>
          <p:nvPr/>
        </p:nvSpPr>
        <p:spPr>
          <a:xfrm>
            <a:off x="3057525" y="3589073"/>
            <a:ext cx="3127920" cy="684000"/>
          </a:xfrm>
          <a:prstGeom prst="plaque">
            <a:avLst/>
          </a:prstGeom>
          <a:noFill/>
          <a:ln w="28575">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5- اسم بادها</a:t>
            </a:r>
            <a:r>
              <a:rPr lang="fa-IR" sz="2400" b="1" dirty="0" smtClean="0">
                <a:solidFill>
                  <a:srgbClr val="002060"/>
                </a:solidFill>
                <a:cs typeface="B Badr" panose="00000400000000000000" pitchFamily="2" charset="-78"/>
              </a:rPr>
              <a:t>.</a:t>
            </a:r>
          </a:p>
          <a:p>
            <a:pPr algn="ctr" rtl="1"/>
            <a:r>
              <a:rPr lang="fa-IR" sz="2400" b="1" dirty="0" smtClean="0">
                <a:solidFill>
                  <a:srgbClr val="C00000"/>
                </a:solidFill>
                <a:cs typeface="B Badr" panose="00000400000000000000" pitchFamily="2" charset="-78"/>
              </a:rPr>
              <a:t> </a:t>
            </a:r>
            <a:r>
              <a:rPr lang="fa-IR" sz="2400" b="1" dirty="0">
                <a:solidFill>
                  <a:srgbClr val="C00000"/>
                </a:solidFill>
                <a:cs typeface="B Badr" panose="00000400000000000000" pitchFamily="2" charset="-78"/>
              </a:rPr>
              <a:t>مانند: صَبا، شَمال</a:t>
            </a:r>
          </a:p>
        </p:txBody>
      </p:sp>
      <p:sp>
        <p:nvSpPr>
          <p:cNvPr id="3" name="Rectangle: Rounded Corners 2">
            <a:extLst>
              <a:ext uri="{FF2B5EF4-FFF2-40B4-BE49-F238E27FC236}">
                <a16:creationId xmlns="" xmlns:a16="http://schemas.microsoft.com/office/drawing/2014/main" id="{497E6FF9-6DC8-4A0F-AE6D-106362DA34EB}"/>
              </a:ext>
            </a:extLst>
          </p:cNvPr>
          <p:cNvSpPr/>
          <p:nvPr/>
        </p:nvSpPr>
        <p:spPr>
          <a:xfrm>
            <a:off x="6839288" y="2311049"/>
            <a:ext cx="3119204" cy="972000"/>
          </a:xfrm>
          <a:prstGeom prst="roundRect">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b="1" dirty="0">
                <a:solidFill>
                  <a:srgbClr val="002060"/>
                </a:solidFill>
                <a:cs typeface="B Badr" panose="00000400000000000000" pitchFamily="2" charset="-78"/>
              </a:rPr>
              <a:t>الف) قیاسیّ است</a:t>
            </a:r>
          </a:p>
        </p:txBody>
      </p:sp>
      <p:sp>
        <p:nvSpPr>
          <p:cNvPr id="27" name="Rectangle: Rounded Corners 26">
            <a:extLst>
              <a:ext uri="{FF2B5EF4-FFF2-40B4-BE49-F238E27FC236}">
                <a16:creationId xmlns="" xmlns:a16="http://schemas.microsoft.com/office/drawing/2014/main" id="{022F24EF-C789-41A8-9981-EA69F3D3FBB8}"/>
              </a:ext>
            </a:extLst>
          </p:cNvPr>
          <p:cNvSpPr/>
          <p:nvPr/>
        </p:nvSpPr>
        <p:spPr>
          <a:xfrm>
            <a:off x="6839288" y="4115588"/>
            <a:ext cx="3119204" cy="972000"/>
          </a:xfrm>
          <a:prstGeom prst="roundRect">
            <a:avLst/>
          </a:prstGeom>
          <a:solidFill>
            <a:srgbClr val="F2E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rgbClr val="002060"/>
                </a:solidFill>
                <a:cs typeface="B Badr" panose="00000400000000000000" pitchFamily="2" charset="-78"/>
              </a:rPr>
              <a:t>ب)سماعیّ است</a:t>
            </a:r>
          </a:p>
        </p:txBody>
      </p:sp>
      <p:sp>
        <p:nvSpPr>
          <p:cNvPr id="5" name="Rectangle 4">
            <a:extLst>
              <a:ext uri="{FF2B5EF4-FFF2-40B4-BE49-F238E27FC236}">
                <a16:creationId xmlns="" xmlns:a16="http://schemas.microsoft.com/office/drawing/2014/main" id="{5C562389-6BB3-4A65-AF6B-EFB2401E3D48}"/>
              </a:ext>
            </a:extLst>
          </p:cNvPr>
          <p:cNvSpPr/>
          <p:nvPr/>
        </p:nvSpPr>
        <p:spPr>
          <a:xfrm>
            <a:off x="6529609" y="647513"/>
            <a:ext cx="4083935" cy="830997"/>
          </a:xfrm>
          <a:prstGeom prst="rect">
            <a:avLst/>
          </a:prstGeom>
          <a:ln>
            <a:noFill/>
          </a:ln>
        </p:spPr>
        <p:txBody>
          <a:bodyPr wrap="square">
            <a:spAutoFit/>
          </a:bodyPr>
          <a:lstStyle/>
          <a:p>
            <a:pPr algn="ctr" rtl="1"/>
            <a:r>
              <a:rPr lang="fa-IR" sz="2400" b="1" dirty="0">
                <a:solidFill>
                  <a:srgbClr val="002060"/>
                </a:solidFill>
                <a:cs typeface="B Badr" panose="00000400000000000000" pitchFamily="2" charset="-78"/>
              </a:rPr>
              <a:t>هر چند یک کلمه علامت تأنیث ندارد ولی صد درصد و یقیناً، آن کلمه مؤنّث </a:t>
            </a:r>
            <a:r>
              <a:rPr lang="fa-IR" sz="2400" b="1" dirty="0" smtClean="0">
                <a:solidFill>
                  <a:srgbClr val="002060"/>
                </a:solidFill>
                <a:cs typeface="B Badr" panose="00000400000000000000" pitchFamily="2" charset="-78"/>
              </a:rPr>
              <a:t>است.</a:t>
            </a:r>
            <a:endParaRPr lang="fa-IR" sz="2400" b="1" dirty="0">
              <a:solidFill>
                <a:srgbClr val="002060"/>
              </a:solidFill>
              <a:cs typeface="B Badr" panose="00000400000000000000" pitchFamily="2" charset="-78"/>
            </a:endParaRPr>
          </a:p>
        </p:txBody>
      </p:sp>
      <p:sp>
        <p:nvSpPr>
          <p:cNvPr id="12" name="Rectangle: Rounded Corners 11">
            <a:extLst>
              <a:ext uri="{FF2B5EF4-FFF2-40B4-BE49-F238E27FC236}">
                <a16:creationId xmlns="" xmlns:a16="http://schemas.microsoft.com/office/drawing/2014/main" id="{10A2060D-A238-433A-BB66-BE9D072E0BF1}"/>
              </a:ext>
            </a:extLst>
          </p:cNvPr>
          <p:cNvSpPr/>
          <p:nvPr/>
        </p:nvSpPr>
        <p:spPr>
          <a:xfrm>
            <a:off x="0" y="5368045"/>
            <a:ext cx="6681019" cy="1438621"/>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fa-IR" sz="2100" b="1" dirty="0">
                <a:solidFill>
                  <a:srgbClr val="002060"/>
                </a:solidFill>
                <a:cs typeface="B Badr" panose="00000400000000000000" pitchFamily="2" charset="-78"/>
              </a:rPr>
              <a:t>این </a:t>
            </a:r>
            <a:r>
              <a:rPr lang="fa-IR" sz="2100" b="1" dirty="0" smtClean="0">
                <a:solidFill>
                  <a:srgbClr val="002060"/>
                </a:solidFill>
                <a:cs typeface="B Badr" panose="00000400000000000000" pitchFamily="2" charset="-78"/>
              </a:rPr>
              <a:t>قسم( مونّث </a:t>
            </a:r>
            <a:r>
              <a:rPr lang="fa-IR" sz="2100" b="1" dirty="0">
                <a:solidFill>
                  <a:srgbClr val="002060"/>
                </a:solidFill>
                <a:cs typeface="B Badr" panose="00000400000000000000" pitchFamily="2" charset="-78"/>
              </a:rPr>
              <a:t>معنویّ </a:t>
            </a:r>
            <a:r>
              <a:rPr lang="fa-IR" sz="2100" b="1" dirty="0" smtClean="0">
                <a:solidFill>
                  <a:srgbClr val="002060"/>
                </a:solidFill>
                <a:cs typeface="B Badr" panose="00000400000000000000" pitchFamily="2" charset="-78"/>
              </a:rPr>
              <a:t>سماعیّ) </a:t>
            </a:r>
            <a:r>
              <a:rPr lang="fa-IR" sz="2100" b="1" dirty="0">
                <a:solidFill>
                  <a:srgbClr val="002060"/>
                </a:solidFill>
                <a:cs typeface="B Badr" panose="00000400000000000000" pitchFamily="2" charset="-78"/>
              </a:rPr>
              <a:t>به این واسطه که </a:t>
            </a:r>
            <a:r>
              <a:rPr lang="fa-IR" sz="2100" b="1" dirty="0" smtClean="0">
                <a:solidFill>
                  <a:srgbClr val="002060"/>
                </a:solidFill>
                <a:cs typeface="B Badr" panose="00000400000000000000" pitchFamily="2" charset="-78"/>
              </a:rPr>
              <a:t>أعراب</a:t>
            </a:r>
            <a:r>
              <a:rPr lang="fa-IR" sz="2100" b="1" dirty="0">
                <a:solidFill>
                  <a:srgbClr val="002060"/>
                </a:solidFill>
                <a:cs typeface="B Badr" panose="00000400000000000000" pitchFamily="2" charset="-78"/>
              </a:rPr>
              <a:t>، در جملات خود با آن معامله مؤنّث می کنند </a:t>
            </a:r>
            <a:r>
              <a:rPr lang="fa-IR" sz="2100" b="1" dirty="0">
                <a:solidFill>
                  <a:srgbClr val="C00000"/>
                </a:solidFill>
                <a:cs typeface="B Badr" panose="00000400000000000000" pitchFamily="2" charset="-78"/>
              </a:rPr>
              <a:t>شناخته می شود</a:t>
            </a:r>
            <a:r>
              <a:rPr lang="fa-IR" sz="2100" b="1" dirty="0">
                <a:solidFill>
                  <a:srgbClr val="002060"/>
                </a:solidFill>
                <a:cs typeface="B Badr" panose="00000400000000000000" pitchFamily="2" charset="-78"/>
              </a:rPr>
              <a:t>. مانند اینکه </a:t>
            </a:r>
            <a:r>
              <a:rPr lang="fa-IR" sz="2100" b="1" dirty="0">
                <a:solidFill>
                  <a:srgbClr val="C00000"/>
                </a:solidFill>
                <a:cs typeface="B Badr" panose="00000400000000000000" pitchFamily="2" charset="-78"/>
              </a:rPr>
              <a:t>ضمیر مؤنّث </a:t>
            </a:r>
            <a:r>
              <a:rPr lang="fa-IR" sz="2100" b="1" dirty="0">
                <a:solidFill>
                  <a:srgbClr val="002060"/>
                </a:solidFill>
                <a:cs typeface="B Badr" panose="00000400000000000000" pitchFamily="2" charset="-78"/>
              </a:rPr>
              <a:t>به آن برگردانند یا </a:t>
            </a:r>
            <a:r>
              <a:rPr lang="fa-IR" sz="2100" b="1" dirty="0">
                <a:solidFill>
                  <a:srgbClr val="C00000"/>
                </a:solidFill>
                <a:cs typeface="B Badr" panose="00000400000000000000" pitchFamily="2" charset="-78"/>
              </a:rPr>
              <a:t>فعل هنگام اسناد </a:t>
            </a:r>
            <a:r>
              <a:rPr lang="fa-IR" sz="2100" b="1" dirty="0">
                <a:solidFill>
                  <a:srgbClr val="002060"/>
                </a:solidFill>
                <a:cs typeface="B Badr" panose="00000400000000000000" pitchFamily="2" charset="-78"/>
              </a:rPr>
              <a:t>به آن، به شکل مؤنّث بیاید یا </a:t>
            </a:r>
            <a:r>
              <a:rPr lang="fa-IR" sz="2100" b="1" dirty="0">
                <a:solidFill>
                  <a:srgbClr val="C00000"/>
                </a:solidFill>
                <a:cs typeface="B Badr" panose="00000400000000000000" pitchFamily="2" charset="-78"/>
              </a:rPr>
              <a:t>اسم اشاره مؤنّث </a:t>
            </a:r>
            <a:r>
              <a:rPr lang="fa-IR" sz="2100" b="1" dirty="0">
                <a:solidFill>
                  <a:srgbClr val="002060"/>
                </a:solidFill>
                <a:cs typeface="B Badr" panose="00000400000000000000" pitchFamily="2" charset="-78"/>
              </a:rPr>
              <a:t>به آن برگردانیده شود یا </a:t>
            </a:r>
            <a:r>
              <a:rPr lang="fa-IR" sz="2100" b="1" dirty="0">
                <a:solidFill>
                  <a:srgbClr val="C00000"/>
                </a:solidFill>
                <a:cs typeface="B Badr" panose="00000400000000000000" pitchFamily="2" charset="-78"/>
              </a:rPr>
              <a:t>وصف مؤنّث </a:t>
            </a:r>
            <a:r>
              <a:rPr lang="fa-IR" sz="2100" b="1" dirty="0">
                <a:solidFill>
                  <a:srgbClr val="002060"/>
                </a:solidFill>
                <a:cs typeface="B Badr" panose="00000400000000000000" pitchFamily="2" charset="-78"/>
              </a:rPr>
              <a:t>برای آن آورده شود و سائر موارد</a:t>
            </a:r>
          </a:p>
        </p:txBody>
      </p:sp>
      <p:sp>
        <p:nvSpPr>
          <p:cNvPr id="20" name="Cube 19">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flip="none" rotWithShape="1">
            <a:gsLst>
              <a:gs pos="0">
                <a:srgbClr val="FFFF00"/>
              </a:gs>
              <a:gs pos="75000">
                <a:srgbClr val="00B0F0"/>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الثالث</a:t>
            </a:r>
          </a:p>
        </p:txBody>
      </p:sp>
      <p:sp>
        <p:nvSpPr>
          <p:cNvPr id="18"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7" name="Straight Arrow Connector 6"/>
          <p:cNvCxnSpPr>
            <a:stCxn id="31" idx="3"/>
            <a:endCxn id="3" idx="3"/>
          </p:cNvCxnSpPr>
          <p:nvPr/>
        </p:nvCxnSpPr>
        <p:spPr>
          <a:xfrm flipH="1" flipV="1">
            <a:off x="9958492" y="2797049"/>
            <a:ext cx="827458" cy="7723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1" idx="3"/>
            <a:endCxn id="27" idx="3"/>
          </p:cNvCxnSpPr>
          <p:nvPr/>
        </p:nvCxnSpPr>
        <p:spPr>
          <a:xfrm flipH="1">
            <a:off x="9958492" y="3569374"/>
            <a:ext cx="827458" cy="10322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 idx="0"/>
          </p:cNvCxnSpPr>
          <p:nvPr/>
        </p:nvCxnSpPr>
        <p:spPr>
          <a:xfrm flipV="1">
            <a:off x="8398890" y="1713647"/>
            <a:ext cx="0" cy="597402"/>
          </a:xfrm>
          <a:prstGeom prst="straightConnector1">
            <a:avLst/>
          </a:prstGeom>
          <a:ln w="57150">
            <a:solidFill>
              <a:srgbClr val="99FFCC"/>
            </a:solidFill>
            <a:tailEnd type="triangle"/>
          </a:ln>
        </p:spPr>
        <p:style>
          <a:lnRef idx="1">
            <a:schemeClr val="accent1"/>
          </a:lnRef>
          <a:fillRef idx="0">
            <a:schemeClr val="accent1"/>
          </a:fillRef>
          <a:effectRef idx="0">
            <a:schemeClr val="accent1"/>
          </a:effectRef>
          <a:fontRef idx="minor">
            <a:schemeClr val="tx1"/>
          </a:fontRef>
        </p:style>
      </p:cxnSp>
      <p:sp>
        <p:nvSpPr>
          <p:cNvPr id="28" name="Plaque 27">
            <a:extLst>
              <a:ext uri="{FF2B5EF4-FFF2-40B4-BE49-F238E27FC236}">
                <a16:creationId xmlns="" xmlns:a16="http://schemas.microsoft.com/office/drawing/2014/main" id="{F706F7F0-3FDF-4CA0-815E-349F3879DF10}"/>
              </a:ext>
            </a:extLst>
          </p:cNvPr>
          <p:cNvSpPr/>
          <p:nvPr/>
        </p:nvSpPr>
        <p:spPr>
          <a:xfrm>
            <a:off x="3099642" y="4355248"/>
            <a:ext cx="3127920" cy="684000"/>
          </a:xfrm>
          <a:prstGeom prst="plaque">
            <a:avLst/>
          </a:prstGeom>
          <a:noFill/>
          <a:ln w="28575">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smtClean="0">
                <a:solidFill>
                  <a:srgbClr val="002060"/>
                </a:solidFill>
                <a:cs typeface="B Badr" panose="00000400000000000000" pitchFamily="2" charset="-78"/>
              </a:rPr>
              <a:t>6- </a:t>
            </a:r>
            <a:r>
              <a:rPr lang="fa-IR" sz="2400" b="1" dirty="0">
                <a:solidFill>
                  <a:srgbClr val="002060"/>
                </a:solidFill>
                <a:cs typeface="B Badr" panose="00000400000000000000" pitchFamily="2" charset="-78"/>
              </a:rPr>
              <a:t>اسم </a:t>
            </a:r>
            <a:r>
              <a:rPr lang="fa-IR" sz="2400" b="1" dirty="0" smtClean="0">
                <a:solidFill>
                  <a:srgbClr val="002060"/>
                </a:solidFill>
                <a:cs typeface="B Badr" panose="00000400000000000000" pitchFamily="2" charset="-78"/>
              </a:rPr>
              <a:t>برخی اعضاء زوج بدن </a:t>
            </a:r>
            <a:r>
              <a:rPr lang="fa-IR" sz="2400" b="1" dirty="0" smtClean="0">
                <a:solidFill>
                  <a:srgbClr val="C00000"/>
                </a:solidFill>
                <a:cs typeface="B Badr" panose="00000400000000000000" pitchFamily="2" charset="-78"/>
              </a:rPr>
              <a:t>مانند :عین</a:t>
            </a:r>
            <a:endParaRPr lang="fa-IR" sz="2400" b="1" dirty="0">
              <a:solidFill>
                <a:srgbClr val="C00000"/>
              </a:solidFill>
              <a:cs typeface="B Badr" panose="00000400000000000000" pitchFamily="2" charset="-78"/>
            </a:endParaRPr>
          </a:p>
        </p:txBody>
      </p:sp>
      <p:sp>
        <p:nvSpPr>
          <p:cNvPr id="25" name="Rounded Rectangular Callout 24"/>
          <p:cNvSpPr/>
          <p:nvPr/>
        </p:nvSpPr>
        <p:spPr>
          <a:xfrm>
            <a:off x="157163" y="271463"/>
            <a:ext cx="2286000" cy="4900612"/>
          </a:xfrm>
          <a:prstGeom prst="wedgeRoundRectCallout">
            <a:avLst>
              <a:gd name="adj1" fmla="val 76667"/>
              <a:gd name="adj2" fmla="val 40204"/>
              <a:gd name="adj3" fmla="val 16667"/>
            </a:avLst>
          </a:prstGeom>
          <a:gradFill>
            <a:gsLst>
              <a:gs pos="0">
                <a:schemeClr val="accent1">
                  <a:lumMod val="5000"/>
                  <a:lumOff val="95000"/>
                </a:schemeClr>
              </a:gs>
              <a:gs pos="75000">
                <a:srgbClr val="FFFF0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fa-IR" dirty="0" smtClean="0">
                <a:solidFill>
                  <a:srgbClr val="000000"/>
                </a:solidFill>
                <a:latin typeface="B Lotus" panose="00000400000000000000" pitchFamily="2" charset="-78"/>
                <a:cs typeface="B Badr" panose="00000400000000000000" pitchFamily="2" charset="-78"/>
              </a:rPr>
              <a:t>بیشتراعضایِ </a:t>
            </a:r>
            <a:r>
              <a:rPr lang="fa-IR" dirty="0">
                <a:solidFill>
                  <a:srgbClr val="000000"/>
                </a:solidFill>
                <a:latin typeface="B Lotus" panose="00000400000000000000" pitchFamily="2" charset="-78"/>
                <a:cs typeface="B Badr" panose="00000400000000000000" pitchFamily="2" charset="-78"/>
              </a:rPr>
              <a:t>زوجِ بدنِ انسان حکم مؤنّث را دارند(مانند: عَین، أُذُن، کَفّ) </a:t>
            </a:r>
            <a:r>
              <a:rPr lang="fa-IR" dirty="0" smtClean="0">
                <a:solidFill>
                  <a:srgbClr val="000000"/>
                </a:solidFill>
                <a:latin typeface="B Lotus" panose="00000400000000000000" pitchFamily="2" charset="-78"/>
                <a:cs typeface="B Badr" panose="00000400000000000000" pitchFamily="2" charset="-78"/>
              </a:rPr>
              <a:t>و برخی </a:t>
            </a:r>
            <a:r>
              <a:rPr lang="fa-IR" dirty="0">
                <a:solidFill>
                  <a:srgbClr val="000000"/>
                </a:solidFill>
                <a:latin typeface="B Lotus" panose="00000400000000000000" pitchFamily="2" charset="-78"/>
                <a:cs typeface="B Badr" panose="00000400000000000000" pitchFamily="2" charset="-78"/>
              </a:rPr>
              <a:t>از اعضای زوج هم حکم مذکّر را دارند(مانند: مَرفِق، ساعِد) و برخی هم جائز التّذکیر و التّأنیث هستند(مانند: عَضُد) ولی</a:t>
            </a:r>
            <a:br>
              <a:rPr lang="fa-IR" dirty="0">
                <a:solidFill>
                  <a:srgbClr val="000000"/>
                </a:solidFill>
                <a:latin typeface="B Lotus" panose="00000400000000000000" pitchFamily="2" charset="-78"/>
                <a:cs typeface="B Badr" panose="00000400000000000000" pitchFamily="2" charset="-78"/>
              </a:rPr>
            </a:br>
            <a:r>
              <a:rPr lang="fa-IR" dirty="0">
                <a:solidFill>
                  <a:srgbClr val="000000"/>
                </a:solidFill>
                <a:latin typeface="B Lotus" panose="00000400000000000000" pitchFamily="2" charset="-78"/>
                <a:cs typeface="B Badr" panose="00000400000000000000" pitchFamily="2" charset="-78"/>
              </a:rPr>
              <a:t>اعضای غیر زوج غالباً مذکّر هستند(مانند: رَأس، نُخَاع، وجه، فَم) و برخی از آنها هم دارای حکم مؤنّث (مانند: یَمِین، یَسَار) و</a:t>
            </a:r>
            <a:br>
              <a:rPr lang="fa-IR" dirty="0">
                <a:solidFill>
                  <a:srgbClr val="000000"/>
                </a:solidFill>
                <a:latin typeface="B Lotus" panose="00000400000000000000" pitchFamily="2" charset="-78"/>
                <a:cs typeface="B Badr" panose="00000400000000000000" pitchFamily="2" charset="-78"/>
              </a:rPr>
            </a:br>
            <a:r>
              <a:rPr lang="fa-IR" dirty="0">
                <a:solidFill>
                  <a:srgbClr val="000000"/>
                </a:solidFill>
                <a:latin typeface="B Lotus" panose="00000400000000000000" pitchFamily="2" charset="-78"/>
                <a:cs typeface="B Badr" panose="00000400000000000000" pitchFamily="2" charset="-78"/>
              </a:rPr>
              <a:t>برخی هم جائز التّذکیر و التّأنیث می باشند.(مانند: لِسَان، عُنُق</a:t>
            </a:r>
            <a:r>
              <a:rPr lang="fa-IR" dirty="0">
                <a:cs typeface="B Badr" panose="00000400000000000000" pitchFamily="2" charset="-78"/>
              </a:rPr>
              <a:t> </a:t>
            </a:r>
            <a:r>
              <a:rPr lang="fa-IR" dirty="0"/>
              <a:t/>
            </a:r>
            <a:br>
              <a:rPr lang="fa-IR" dirty="0"/>
            </a:br>
            <a:endParaRPr lang="fa-IR" dirty="0"/>
          </a:p>
        </p:txBody>
      </p:sp>
      <p:sp>
        <p:nvSpPr>
          <p:cNvPr id="34" name="Rectangle: Rounded Corners 33">
            <a:extLst>
              <a:ext uri="{FF2B5EF4-FFF2-40B4-BE49-F238E27FC236}">
                <a16:creationId xmlns="" xmlns:a16="http://schemas.microsoft.com/office/drawing/2014/main" id="{74A4A728-727B-4489-8403-F7173A51FE8F}"/>
              </a:ext>
            </a:extLst>
          </p:cNvPr>
          <p:cNvSpPr/>
          <p:nvPr/>
        </p:nvSpPr>
        <p:spPr>
          <a:xfrm>
            <a:off x="9543624" y="4601588"/>
            <a:ext cx="2498141" cy="97200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002060"/>
                </a:solidFill>
                <a:cs typeface="B Badr" panose="00000400000000000000" pitchFamily="2" charset="-78"/>
              </a:rPr>
              <a:t>در غیر موارد </a:t>
            </a:r>
            <a:r>
              <a:rPr lang="fa-IR" sz="3200" dirty="0" smtClean="0">
                <a:solidFill>
                  <a:srgbClr val="002060"/>
                </a:solidFill>
                <a:cs typeface="B Badr" panose="00000400000000000000" pitchFamily="2" charset="-78"/>
              </a:rPr>
              <a:t>مذکور</a:t>
            </a:r>
            <a:endParaRPr lang="fa-IR" sz="5400" dirty="0">
              <a:solidFill>
                <a:srgbClr val="002060"/>
              </a:solidFill>
              <a:cs typeface="B Badr" panose="00000400000000000000" pitchFamily="2" charset="-78"/>
            </a:endParaRPr>
          </a:p>
        </p:txBody>
      </p:sp>
      <p:sp>
        <p:nvSpPr>
          <p:cNvPr id="36" name="Circular Arrow 35"/>
          <p:cNvSpPr/>
          <p:nvPr/>
        </p:nvSpPr>
        <p:spPr>
          <a:xfrm flipH="1">
            <a:off x="6308051" y="4819979"/>
            <a:ext cx="1076632" cy="1051744"/>
          </a:xfrm>
          <a:prstGeom prst="circularArrow">
            <a:avLst>
              <a:gd name="adj1" fmla="val 12500"/>
              <a:gd name="adj2" fmla="val 1142319"/>
              <a:gd name="adj3" fmla="val 20457681"/>
              <a:gd name="adj4" fmla="val 16273103"/>
              <a:gd name="adj5" fmla="val 12500"/>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Tree>
    <p:extLst>
      <p:ext uri="{BB962C8B-B14F-4D97-AF65-F5344CB8AC3E}">
        <p14:creationId xmlns:p14="http://schemas.microsoft.com/office/powerpoint/2010/main" val="225426265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4)">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righ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arn(inVertical)">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barn(inVertical)">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barn(inVertical)">
                                      <p:cBhvr>
                                        <p:cTn id="57" dur="5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arn(inVertical)">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right)">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up)">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2"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heel(2)">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heel(1)">
                                      <p:cBhvr>
                                        <p:cTn id="82" dur="5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up)">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wheel(1)">
                                      <p:cBhvr>
                                        <p:cTn id="9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animBg="1"/>
      <p:bldP spid="4" grpId="0" animBg="1"/>
      <p:bldP spid="41" grpId="0" animBg="1"/>
      <p:bldP spid="44" grpId="0" animBg="1"/>
      <p:bldP spid="47" grpId="0" animBg="1"/>
      <p:bldP spid="50" grpId="0" animBg="1"/>
      <p:bldP spid="3" grpId="0" animBg="1"/>
      <p:bldP spid="27" grpId="0" animBg="1"/>
      <p:bldP spid="5" grpId="0"/>
      <p:bldP spid="12" grpId="0" animBg="1"/>
      <p:bldP spid="28" grpId="0" animBg="1"/>
      <p:bldP spid="25" grpId="0" animBg="1"/>
      <p:bldP spid="34" grpId="0" animBg="1"/>
      <p:bldP spid="36"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9483212" y="2567713"/>
            <a:ext cx="2532304" cy="11006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002060"/>
                </a:solidFill>
                <a:cs typeface="B Titr" panose="00000700000000000000" pitchFamily="2" charset="-78"/>
              </a:rPr>
              <a:t>موارد علائم تانیث</a:t>
            </a:r>
            <a:endParaRPr lang="fa-IR" sz="2800" dirty="0">
              <a:solidFill>
                <a:srgbClr val="002060"/>
              </a:solidFill>
              <a:cs typeface="B Titr" panose="00000700000000000000" pitchFamily="2" charset="-78"/>
            </a:endParaRPr>
          </a:p>
        </p:txBody>
      </p:sp>
      <p:sp>
        <p:nvSpPr>
          <p:cNvPr id="10" name="Rectangle: Beveled 9">
            <a:extLst>
              <a:ext uri="{FF2B5EF4-FFF2-40B4-BE49-F238E27FC236}">
                <a16:creationId xmlns="" xmlns:a16="http://schemas.microsoft.com/office/drawing/2014/main" id="{FD793ACD-DD50-4E8A-99A4-22CECF631A9D}"/>
              </a:ext>
            </a:extLst>
          </p:cNvPr>
          <p:cNvSpPr/>
          <p:nvPr/>
        </p:nvSpPr>
        <p:spPr>
          <a:xfrm>
            <a:off x="5171605" y="-1"/>
            <a:ext cx="1843791" cy="494675"/>
          </a:xfrm>
          <a:prstGeom prst="beve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المذکر والمؤنث</a:t>
            </a:r>
          </a:p>
        </p:txBody>
      </p:sp>
      <p:sp>
        <p:nvSpPr>
          <p:cNvPr id="31" name="Hexagon 30">
            <a:extLst>
              <a:ext uri="{FF2B5EF4-FFF2-40B4-BE49-F238E27FC236}">
                <a16:creationId xmlns="" xmlns:a16="http://schemas.microsoft.com/office/drawing/2014/main" id="{3615562E-EE88-4D8A-A333-FE006802A2E6}"/>
              </a:ext>
            </a:extLst>
          </p:cNvPr>
          <p:cNvSpPr/>
          <p:nvPr/>
        </p:nvSpPr>
        <p:spPr>
          <a:xfrm>
            <a:off x="4134983" y="1261590"/>
            <a:ext cx="4500000" cy="1080000"/>
          </a:xfrm>
          <a:prstGeom prst="hexagon">
            <a:avLst/>
          </a:prstGeom>
          <a:gradFill>
            <a:gsLst>
              <a:gs pos="0">
                <a:schemeClr val="bg1"/>
              </a:gs>
              <a:gs pos="88000">
                <a:srgbClr val="F7F8BE"/>
              </a:gs>
            </a:gsLst>
            <a:lin ang="5400000" scaled="0"/>
          </a:gradFill>
          <a:ln w="19050">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algn="ctr" rtl="1"/>
            <a:r>
              <a:rPr lang="fa-IR" sz="4000" dirty="0" smtClean="0">
                <a:solidFill>
                  <a:srgbClr val="C00000"/>
                </a:solidFill>
                <a:cs typeface="B Badr" panose="00000400000000000000" pitchFamily="2" charset="-78"/>
              </a:rPr>
              <a:t>الف- تأنیث حقیقی</a:t>
            </a:r>
            <a:endParaRPr lang="fa-IR" sz="4000" dirty="0">
              <a:cs typeface="B Badr" panose="00000400000000000000" pitchFamily="2" charset="-78"/>
            </a:endParaRPr>
          </a:p>
        </p:txBody>
      </p:sp>
      <p:sp>
        <p:nvSpPr>
          <p:cNvPr id="21" name="Cube 20">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flip="none" rotWithShape="1">
            <a:gsLst>
              <a:gs pos="0">
                <a:srgbClr val="FFFF00"/>
              </a:gs>
              <a:gs pos="75000">
                <a:srgbClr val="00B0F0"/>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الثالث</a:t>
            </a:r>
          </a:p>
        </p:txBody>
      </p:sp>
      <p:sp>
        <p:nvSpPr>
          <p:cNvPr id="27" name="Hexagon 26">
            <a:extLst>
              <a:ext uri="{FF2B5EF4-FFF2-40B4-BE49-F238E27FC236}">
                <a16:creationId xmlns="" xmlns:a16="http://schemas.microsoft.com/office/drawing/2014/main" id="{3615562E-EE88-4D8A-A333-FE006802A2E6}"/>
              </a:ext>
            </a:extLst>
          </p:cNvPr>
          <p:cNvSpPr/>
          <p:nvPr/>
        </p:nvSpPr>
        <p:spPr>
          <a:xfrm>
            <a:off x="4134983" y="3668359"/>
            <a:ext cx="4500000" cy="1080000"/>
          </a:xfrm>
          <a:prstGeom prst="hexagon">
            <a:avLst/>
          </a:prstGeom>
          <a:gradFill>
            <a:gsLst>
              <a:gs pos="0">
                <a:schemeClr val="bg1"/>
              </a:gs>
              <a:gs pos="88000">
                <a:srgbClr val="F7F8BE"/>
              </a:gs>
            </a:gsLst>
            <a:lin ang="5400000" scaled="0"/>
          </a:gradFill>
          <a:ln w="19050">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algn="ctr" rtl="1"/>
            <a:r>
              <a:rPr lang="fa-IR" sz="4000" dirty="0" smtClean="0">
                <a:solidFill>
                  <a:srgbClr val="C00000"/>
                </a:solidFill>
                <a:cs typeface="B Badr" panose="00000400000000000000" pitchFamily="2" charset="-78"/>
              </a:rPr>
              <a:t>ب-تأنیث مجازی</a:t>
            </a:r>
            <a:endParaRPr lang="fa-IR" sz="4000" dirty="0">
              <a:cs typeface="B Badr" panose="00000400000000000000" pitchFamily="2" charset="-78"/>
            </a:endParaRPr>
          </a:p>
        </p:txBody>
      </p:sp>
    </p:spTree>
    <p:extLst>
      <p:ext uri="{BB962C8B-B14F-4D97-AF65-F5344CB8AC3E}">
        <p14:creationId xmlns:p14="http://schemas.microsoft.com/office/powerpoint/2010/main" val="167972232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heel(4)">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heel(4)">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27"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42629" y="-3545"/>
            <a:ext cx="2167758" cy="4796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002060"/>
                </a:solidFill>
                <a:cs typeface="B Titr" panose="00000700000000000000" pitchFamily="2" charset="-78"/>
              </a:rPr>
              <a:t>موارد علائم تانیث</a:t>
            </a:r>
            <a:endParaRPr lang="fa-IR" sz="2000" dirty="0">
              <a:solidFill>
                <a:srgbClr val="002060"/>
              </a:solidFill>
              <a:cs typeface="B Titr" panose="00000700000000000000" pitchFamily="2" charset="-78"/>
            </a:endParaRPr>
          </a:p>
        </p:txBody>
      </p:sp>
      <p:sp>
        <p:nvSpPr>
          <p:cNvPr id="10" name="Rectangle: Beveled 9">
            <a:extLst>
              <a:ext uri="{FF2B5EF4-FFF2-40B4-BE49-F238E27FC236}">
                <a16:creationId xmlns="" xmlns:a16="http://schemas.microsoft.com/office/drawing/2014/main" id="{FD793ACD-DD50-4E8A-99A4-22CECF631A9D}"/>
              </a:ext>
            </a:extLst>
          </p:cNvPr>
          <p:cNvSpPr/>
          <p:nvPr/>
        </p:nvSpPr>
        <p:spPr>
          <a:xfrm>
            <a:off x="5171605" y="-1"/>
            <a:ext cx="1843791" cy="494675"/>
          </a:xfrm>
          <a:prstGeom prst="beve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المذکر والمؤنث</a:t>
            </a:r>
          </a:p>
        </p:txBody>
      </p:sp>
      <p:sp>
        <p:nvSpPr>
          <p:cNvPr id="31" name="Hexagon 30">
            <a:extLst>
              <a:ext uri="{FF2B5EF4-FFF2-40B4-BE49-F238E27FC236}">
                <a16:creationId xmlns="" xmlns:a16="http://schemas.microsoft.com/office/drawing/2014/main" id="{3615562E-EE88-4D8A-A333-FE006802A2E6}"/>
              </a:ext>
            </a:extLst>
          </p:cNvPr>
          <p:cNvSpPr/>
          <p:nvPr/>
        </p:nvSpPr>
        <p:spPr>
          <a:xfrm>
            <a:off x="9852844" y="494674"/>
            <a:ext cx="2339156" cy="648000"/>
          </a:xfrm>
          <a:prstGeom prst="hexagon">
            <a:avLst/>
          </a:prstGeom>
          <a:gradFill>
            <a:gsLst>
              <a:gs pos="0">
                <a:schemeClr val="bg1"/>
              </a:gs>
              <a:gs pos="88000">
                <a:srgbClr val="F7F8BE"/>
              </a:gs>
            </a:gsLst>
            <a:lin ang="5400000" scaled="0"/>
          </a:gradFill>
          <a:ln w="19050">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algn="r" rtl="1"/>
            <a:r>
              <a:rPr lang="fa-IR" sz="2400" dirty="0" smtClean="0">
                <a:solidFill>
                  <a:srgbClr val="C00000"/>
                </a:solidFill>
                <a:cs typeface="B Badr" panose="00000400000000000000" pitchFamily="2" charset="-78"/>
              </a:rPr>
              <a:t>الف تأنیث حقیقی</a:t>
            </a:r>
            <a:endParaRPr lang="fa-IR" sz="2400" dirty="0">
              <a:cs typeface="B Badr" panose="00000400000000000000" pitchFamily="2" charset="-78"/>
            </a:endParaRPr>
          </a:p>
        </p:txBody>
      </p:sp>
      <p:sp>
        <p:nvSpPr>
          <p:cNvPr id="43" name="Rounded Rectangle 64">
            <a:extLst>
              <a:ext uri="{FF2B5EF4-FFF2-40B4-BE49-F238E27FC236}">
                <a16:creationId xmlns="" xmlns:a16="http://schemas.microsoft.com/office/drawing/2014/main" id="{37CDCE93-A79C-4F94-BACB-2921E68C9CEA}"/>
              </a:ext>
            </a:extLst>
          </p:cNvPr>
          <p:cNvSpPr/>
          <p:nvPr/>
        </p:nvSpPr>
        <p:spPr>
          <a:xfrm>
            <a:off x="202368" y="2926779"/>
            <a:ext cx="8263060" cy="864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dirty="0">
                <a:solidFill>
                  <a:srgbClr val="002060"/>
                </a:solidFill>
                <a:cs typeface="B Badr" panose="00000400000000000000" pitchFamily="2" charset="-78"/>
              </a:rPr>
              <a:t>زمانی که صفت برای مؤنث از انسان یا حیوان باشد.مانند:صُغری –حُبلی</a:t>
            </a:r>
            <a:r>
              <a:rPr lang="fa-IR" sz="2000" dirty="0">
                <a:solidFill>
                  <a:srgbClr val="C00000"/>
                </a:solidFill>
                <a:cs typeface="B Badr" panose="00000400000000000000" pitchFamily="2" charset="-78"/>
              </a:rPr>
              <a:t>(تفاوتی بین اینکه فُعلی مؤنث افعل وتفضیل باشد یا نباشد نیست)</a:t>
            </a:r>
            <a:endParaRPr lang="fa-IR" sz="2800" dirty="0">
              <a:solidFill>
                <a:srgbClr val="C00000"/>
              </a:solidFill>
              <a:cs typeface="B Badr" panose="00000400000000000000" pitchFamily="2" charset="-78"/>
            </a:endParaRPr>
          </a:p>
        </p:txBody>
      </p:sp>
      <p:sp>
        <p:nvSpPr>
          <p:cNvPr id="46" name="Rounded Rectangle 64">
            <a:extLst>
              <a:ext uri="{FF2B5EF4-FFF2-40B4-BE49-F238E27FC236}">
                <a16:creationId xmlns="" xmlns:a16="http://schemas.microsoft.com/office/drawing/2014/main" id="{DDAB7C84-896E-4F75-92A3-6FB30D078B16}"/>
              </a:ext>
            </a:extLst>
          </p:cNvPr>
          <p:cNvSpPr/>
          <p:nvPr/>
        </p:nvSpPr>
        <p:spPr>
          <a:xfrm>
            <a:off x="215978" y="3873429"/>
            <a:ext cx="8247380" cy="864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600" b="1" dirty="0">
                <a:solidFill>
                  <a:srgbClr val="002060"/>
                </a:solidFill>
                <a:cs typeface="B Badr" panose="00000400000000000000" pitchFamily="2" charset="-78"/>
              </a:rPr>
              <a:t>در صورتیکه مؤنث برای فَعلانَ(صفت مشبهه)باشد.مانند:غَضبان=غضبی</a:t>
            </a:r>
            <a:r>
              <a:rPr lang="fa-IR" sz="2400" dirty="0">
                <a:solidFill>
                  <a:srgbClr val="C00000"/>
                </a:solidFill>
                <a:cs typeface="B Badr" panose="00000400000000000000" pitchFamily="2" charset="-78"/>
              </a:rPr>
              <a:t>(تفاوتی بین اینکه فَعلی صفت مؤنث برای حیوان وغیر حیوان باشد ندارد)</a:t>
            </a:r>
            <a:endParaRPr lang="fa-IR" sz="2400" b="1" dirty="0">
              <a:solidFill>
                <a:srgbClr val="002060"/>
              </a:solidFill>
              <a:cs typeface="B Badr" panose="00000400000000000000" pitchFamily="2" charset="-78"/>
            </a:endParaRPr>
          </a:p>
        </p:txBody>
      </p:sp>
      <p:sp>
        <p:nvSpPr>
          <p:cNvPr id="49" name="Rounded Rectangle 64">
            <a:extLst>
              <a:ext uri="{FF2B5EF4-FFF2-40B4-BE49-F238E27FC236}">
                <a16:creationId xmlns="" xmlns:a16="http://schemas.microsoft.com/office/drawing/2014/main" id="{088E80EA-9D49-423C-A56D-7B131718240C}"/>
              </a:ext>
            </a:extLst>
          </p:cNvPr>
          <p:cNvSpPr/>
          <p:nvPr/>
        </p:nvSpPr>
        <p:spPr>
          <a:xfrm>
            <a:off x="215978" y="4840281"/>
            <a:ext cx="8240037" cy="864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600" b="1" dirty="0">
                <a:solidFill>
                  <a:srgbClr val="002060"/>
                </a:solidFill>
                <a:cs typeface="B Badr" panose="00000400000000000000" pitchFamily="2" charset="-78"/>
              </a:rPr>
              <a:t>در صورتیکه  صفت برای مؤنث حقیقی باشد .مانند:اِحدی</a:t>
            </a:r>
            <a:endParaRPr lang="fa-IR" sz="3200" dirty="0">
              <a:solidFill>
                <a:srgbClr val="002060"/>
              </a:solidFill>
              <a:cs typeface="B Badr" panose="00000400000000000000" pitchFamily="2" charset="-78"/>
            </a:endParaRPr>
          </a:p>
        </p:txBody>
      </p:sp>
      <p:sp>
        <p:nvSpPr>
          <p:cNvPr id="26" name="Rounded Rectangle 64">
            <a:extLst>
              <a:ext uri="{FF2B5EF4-FFF2-40B4-BE49-F238E27FC236}">
                <a16:creationId xmlns="" xmlns:a16="http://schemas.microsoft.com/office/drawing/2014/main" id="{B0E21A16-E6C7-473E-86C7-9B646ACCF91D}"/>
              </a:ext>
            </a:extLst>
          </p:cNvPr>
          <p:cNvSpPr/>
          <p:nvPr/>
        </p:nvSpPr>
        <p:spPr>
          <a:xfrm>
            <a:off x="6520721" y="1883723"/>
            <a:ext cx="3332123" cy="64799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200" dirty="0">
                <a:solidFill>
                  <a:srgbClr val="002060"/>
                </a:solidFill>
                <a:cs typeface="B Badr" panose="00000400000000000000" pitchFamily="2" charset="-78"/>
              </a:rPr>
              <a:t>افاده تانیث حقیقی می کند</a:t>
            </a:r>
          </a:p>
        </p:txBody>
      </p:sp>
      <p:sp>
        <p:nvSpPr>
          <p:cNvPr id="28" name="Hexagon 27">
            <a:extLst>
              <a:ext uri="{FF2B5EF4-FFF2-40B4-BE49-F238E27FC236}">
                <a16:creationId xmlns="" xmlns:a16="http://schemas.microsoft.com/office/drawing/2014/main" id="{C8C65001-7369-44A7-964A-E7575D3973D6}"/>
              </a:ext>
            </a:extLst>
          </p:cNvPr>
          <p:cNvSpPr/>
          <p:nvPr/>
        </p:nvSpPr>
        <p:spPr>
          <a:xfrm>
            <a:off x="10016951" y="1924392"/>
            <a:ext cx="1993692" cy="648000"/>
          </a:xfrm>
          <a:prstGeom prst="hexagon">
            <a:avLst/>
          </a:prstGeom>
          <a:gradFill>
            <a:gsLst>
              <a:gs pos="0">
                <a:schemeClr val="bg1"/>
              </a:gs>
              <a:gs pos="88000">
                <a:srgbClr val="F7F8BE"/>
              </a:gs>
            </a:gsLst>
            <a:lin ang="5400000" scaled="0"/>
          </a:gradFill>
          <a:ln w="19050">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3200" b="1" dirty="0">
                <a:solidFill>
                  <a:srgbClr val="C00000"/>
                </a:solidFill>
                <a:cs typeface="B Badr" panose="00000400000000000000" pitchFamily="2" charset="-78"/>
              </a:rPr>
              <a:t>1-تاء</a:t>
            </a:r>
            <a:endParaRPr lang="fa-IR" sz="3200" b="1" dirty="0">
              <a:cs typeface="B Badr" panose="00000400000000000000" pitchFamily="2" charset="-78"/>
            </a:endParaRPr>
          </a:p>
        </p:txBody>
      </p:sp>
      <p:sp>
        <p:nvSpPr>
          <p:cNvPr id="29" name="Hexagon 28">
            <a:extLst>
              <a:ext uri="{FF2B5EF4-FFF2-40B4-BE49-F238E27FC236}">
                <a16:creationId xmlns="" xmlns:a16="http://schemas.microsoft.com/office/drawing/2014/main" id="{D75C29B7-BC2F-479F-91BF-5C9879BDB240}"/>
              </a:ext>
            </a:extLst>
          </p:cNvPr>
          <p:cNvSpPr/>
          <p:nvPr/>
        </p:nvSpPr>
        <p:spPr>
          <a:xfrm>
            <a:off x="10016951" y="3981429"/>
            <a:ext cx="1993692" cy="648000"/>
          </a:xfrm>
          <a:prstGeom prst="hexagon">
            <a:avLst/>
          </a:prstGeom>
          <a:gradFill>
            <a:gsLst>
              <a:gs pos="0">
                <a:schemeClr val="bg1"/>
              </a:gs>
              <a:gs pos="88000">
                <a:srgbClr val="F7F8BE"/>
              </a:gs>
            </a:gsLst>
            <a:lin ang="5400000" scaled="0"/>
          </a:gradFill>
          <a:ln w="19050">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000" b="1" dirty="0" smtClean="0">
                <a:solidFill>
                  <a:srgbClr val="C00000"/>
                </a:solidFill>
                <a:cs typeface="B Badr" panose="00000400000000000000" pitchFamily="2" charset="-78"/>
              </a:rPr>
              <a:t>2-الف المقصورۀ</a:t>
            </a:r>
            <a:endParaRPr lang="fa-IR" sz="2000" b="1" dirty="0">
              <a:cs typeface="B Badr" panose="00000400000000000000" pitchFamily="2" charset="-78"/>
            </a:endParaRPr>
          </a:p>
        </p:txBody>
      </p:sp>
      <p:sp>
        <p:nvSpPr>
          <p:cNvPr id="30" name="Hexagon 29">
            <a:extLst>
              <a:ext uri="{FF2B5EF4-FFF2-40B4-BE49-F238E27FC236}">
                <a16:creationId xmlns="" xmlns:a16="http://schemas.microsoft.com/office/drawing/2014/main" id="{FB1FEA68-34CD-4239-A785-BF7DFB7D71E6}"/>
              </a:ext>
            </a:extLst>
          </p:cNvPr>
          <p:cNvSpPr/>
          <p:nvPr/>
        </p:nvSpPr>
        <p:spPr>
          <a:xfrm>
            <a:off x="10016951" y="6032718"/>
            <a:ext cx="1993692" cy="648000"/>
          </a:xfrm>
          <a:prstGeom prst="hexagon">
            <a:avLst/>
          </a:prstGeom>
          <a:gradFill>
            <a:gsLst>
              <a:gs pos="0">
                <a:schemeClr val="bg1"/>
              </a:gs>
              <a:gs pos="88000">
                <a:srgbClr val="F7F8BE"/>
              </a:gs>
            </a:gsLst>
            <a:lin ang="5400000" scaled="0"/>
          </a:gradFill>
          <a:ln w="19050">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000" b="1" dirty="0">
                <a:solidFill>
                  <a:srgbClr val="C00000"/>
                </a:solidFill>
                <a:cs typeface="B Badr" panose="00000400000000000000" pitchFamily="2" charset="-78"/>
              </a:rPr>
              <a:t>3-الف الممدودۀ</a:t>
            </a:r>
            <a:endParaRPr lang="fa-IR" sz="2000" b="1" dirty="0">
              <a:cs typeface="B Badr" panose="00000400000000000000" pitchFamily="2" charset="-78"/>
            </a:endParaRPr>
          </a:p>
        </p:txBody>
      </p:sp>
      <p:cxnSp>
        <p:nvCxnSpPr>
          <p:cNvPr id="7" name="Straight Arrow Connector 6">
            <a:extLst>
              <a:ext uri="{FF2B5EF4-FFF2-40B4-BE49-F238E27FC236}">
                <a16:creationId xmlns="" xmlns:a16="http://schemas.microsoft.com/office/drawing/2014/main" id="{CB8E65AD-578C-464C-9257-5D8BE3C1E7BA}"/>
              </a:ext>
            </a:extLst>
          </p:cNvPr>
          <p:cNvCxnSpPr>
            <a:cxnSpLocks/>
            <a:stCxn id="26" idx="1"/>
            <a:endCxn id="12" idx="3"/>
          </p:cNvCxnSpPr>
          <p:nvPr/>
        </p:nvCxnSpPr>
        <p:spPr>
          <a:xfrm flipH="1" flipV="1">
            <a:off x="5511387" y="943544"/>
            <a:ext cx="1009334" cy="1264178"/>
          </a:xfrm>
          <a:prstGeom prst="straightConnector1">
            <a:avLst/>
          </a:prstGeom>
          <a:ln w="57150">
            <a:solidFill>
              <a:srgbClr val="C00000"/>
            </a:solidFill>
            <a:headEnd type="oval"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2" name="Arrow: Pentagon 11">
            <a:extLst>
              <a:ext uri="{FF2B5EF4-FFF2-40B4-BE49-F238E27FC236}">
                <a16:creationId xmlns="" xmlns:a16="http://schemas.microsoft.com/office/drawing/2014/main" id="{320A4FCC-2724-4C56-AFC7-62501D444030}"/>
              </a:ext>
            </a:extLst>
          </p:cNvPr>
          <p:cNvSpPr/>
          <p:nvPr/>
        </p:nvSpPr>
        <p:spPr>
          <a:xfrm>
            <a:off x="172388" y="349544"/>
            <a:ext cx="5338999" cy="1188000"/>
          </a:xfrm>
          <a:prstGeom prst="homePlate">
            <a:avLst/>
          </a:prstGeom>
          <a:gradFill flip="none" rotWithShape="1">
            <a:gsLst>
              <a:gs pos="1000">
                <a:srgbClr val="FFFF00"/>
              </a:gs>
              <a:gs pos="73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400" b="1" dirty="0">
                <a:solidFill>
                  <a:schemeClr val="accent3">
                    <a:lumMod val="50000"/>
                  </a:schemeClr>
                </a:solidFill>
                <a:cs typeface="B Badr" panose="00000400000000000000" pitchFamily="2" charset="-78"/>
              </a:rPr>
              <a:t>1-در برخی اسم های جامد</a:t>
            </a:r>
          </a:p>
          <a:p>
            <a:pPr algn="ctr" rtl="1"/>
            <a:r>
              <a:rPr lang="fa-IR" sz="2000" b="1" dirty="0">
                <a:solidFill>
                  <a:schemeClr val="accent5">
                    <a:lumMod val="50000"/>
                  </a:schemeClr>
                </a:solidFill>
                <a:cs typeface="B Badr" panose="00000400000000000000" pitchFamily="2" charset="-78"/>
              </a:rPr>
              <a:t>(چه تاء را لازم داشته باشد مانند:ناقۀ وچه نداشته باشد </a:t>
            </a:r>
            <a:r>
              <a:rPr lang="fa-IR" sz="2000" b="1" dirty="0" smtClean="0">
                <a:solidFill>
                  <a:schemeClr val="accent5">
                    <a:lumMod val="50000"/>
                  </a:schemeClr>
                </a:solidFill>
                <a:cs typeface="B Badr" panose="00000400000000000000" pitchFamily="2" charset="-78"/>
              </a:rPr>
              <a:t>.         </a:t>
            </a:r>
            <a:r>
              <a:rPr lang="fa-IR" sz="2800" b="1" dirty="0">
                <a:solidFill>
                  <a:schemeClr val="accent5">
                    <a:lumMod val="50000"/>
                  </a:schemeClr>
                </a:solidFill>
                <a:cs typeface="B Badr" panose="00000400000000000000" pitchFamily="2" charset="-78"/>
              </a:rPr>
              <a:t>مانند:إمرأۀ</a:t>
            </a:r>
          </a:p>
        </p:txBody>
      </p:sp>
      <p:sp>
        <p:nvSpPr>
          <p:cNvPr id="36" name="Arrow: Pentagon 35">
            <a:extLst>
              <a:ext uri="{FF2B5EF4-FFF2-40B4-BE49-F238E27FC236}">
                <a16:creationId xmlns="" xmlns:a16="http://schemas.microsoft.com/office/drawing/2014/main" id="{57A50B26-D9F8-431C-907B-AF65C92AEF6B}"/>
              </a:ext>
            </a:extLst>
          </p:cNvPr>
          <p:cNvSpPr/>
          <p:nvPr/>
        </p:nvSpPr>
        <p:spPr>
          <a:xfrm>
            <a:off x="161373" y="1599362"/>
            <a:ext cx="5379994" cy="1188000"/>
          </a:xfrm>
          <a:prstGeom prst="homePlate">
            <a:avLst/>
          </a:prstGeom>
          <a:gradFill flip="none" rotWithShape="1">
            <a:gsLst>
              <a:gs pos="1000">
                <a:srgbClr val="FFFF00"/>
              </a:gs>
              <a:gs pos="73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200" dirty="0">
                <a:solidFill>
                  <a:schemeClr val="accent3">
                    <a:lumMod val="50000"/>
                  </a:schemeClr>
                </a:solidFill>
                <a:cs typeface="B Badr" panose="00000400000000000000" pitchFamily="2" charset="-78"/>
              </a:rPr>
              <a:t>2- در اسم های مشتق</a:t>
            </a:r>
            <a:r>
              <a:rPr lang="fa-IR" sz="2000" dirty="0">
                <a:solidFill>
                  <a:schemeClr val="accent5">
                    <a:lumMod val="50000"/>
                  </a:schemeClr>
                </a:solidFill>
                <a:cs typeface="B Badr" panose="00000400000000000000" pitchFamily="2" charset="-78"/>
              </a:rPr>
              <a:t>(مانند اسم فاعل-اسم مفعول و..البته زمانی که وصف مونث حقیقی باشند)</a:t>
            </a:r>
          </a:p>
          <a:p>
            <a:pPr algn="ctr" rtl="1"/>
            <a:r>
              <a:rPr lang="fa-IR" sz="2800" b="1" dirty="0">
                <a:solidFill>
                  <a:srgbClr val="C00000"/>
                </a:solidFill>
                <a:cs typeface="B Badr" panose="00000400000000000000" pitchFamily="2" charset="-78"/>
              </a:rPr>
              <a:t>مانند:إمرأۀٌ عالمۀٌ</a:t>
            </a:r>
            <a:endParaRPr lang="fa-IR" sz="4000" b="1" dirty="0">
              <a:solidFill>
                <a:srgbClr val="C00000"/>
              </a:solidFill>
              <a:cs typeface="B Badr" panose="00000400000000000000" pitchFamily="2" charset="-78"/>
            </a:endParaRPr>
          </a:p>
        </p:txBody>
      </p:sp>
      <p:sp>
        <p:nvSpPr>
          <p:cNvPr id="52" name="Rounded Rectangle 64">
            <a:extLst>
              <a:ext uri="{FF2B5EF4-FFF2-40B4-BE49-F238E27FC236}">
                <a16:creationId xmlns="" xmlns:a16="http://schemas.microsoft.com/office/drawing/2014/main" id="{62241D6E-3502-4915-BB2C-E72D44FC45EC}"/>
              </a:ext>
            </a:extLst>
          </p:cNvPr>
          <p:cNvSpPr/>
          <p:nvPr/>
        </p:nvSpPr>
        <p:spPr>
          <a:xfrm>
            <a:off x="8592844" y="2926779"/>
            <a:ext cx="1260000" cy="864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2060"/>
                </a:solidFill>
                <a:cs typeface="B Badr" panose="00000400000000000000" pitchFamily="2" charset="-78"/>
              </a:rPr>
              <a:t>وزن فُعلی</a:t>
            </a:r>
          </a:p>
        </p:txBody>
      </p:sp>
      <p:sp>
        <p:nvSpPr>
          <p:cNvPr id="53" name="Rounded Rectangle 64">
            <a:extLst>
              <a:ext uri="{FF2B5EF4-FFF2-40B4-BE49-F238E27FC236}">
                <a16:creationId xmlns="" xmlns:a16="http://schemas.microsoft.com/office/drawing/2014/main" id="{F5524A64-BE9C-43AA-953A-F940DAF528C7}"/>
              </a:ext>
            </a:extLst>
          </p:cNvPr>
          <p:cNvSpPr/>
          <p:nvPr/>
        </p:nvSpPr>
        <p:spPr>
          <a:xfrm>
            <a:off x="8592844" y="3873429"/>
            <a:ext cx="1260000" cy="864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800" dirty="0">
                <a:solidFill>
                  <a:srgbClr val="002060"/>
                </a:solidFill>
                <a:cs typeface="B Badr" panose="00000400000000000000" pitchFamily="2" charset="-78"/>
              </a:rPr>
              <a:t>وزن فَعلی</a:t>
            </a:r>
          </a:p>
        </p:txBody>
      </p:sp>
      <p:sp>
        <p:nvSpPr>
          <p:cNvPr id="54" name="Rounded Rectangle 64">
            <a:extLst>
              <a:ext uri="{FF2B5EF4-FFF2-40B4-BE49-F238E27FC236}">
                <a16:creationId xmlns="" xmlns:a16="http://schemas.microsoft.com/office/drawing/2014/main" id="{6CA10405-251E-4D54-AE36-715BA9876D3C}"/>
              </a:ext>
            </a:extLst>
          </p:cNvPr>
          <p:cNvSpPr/>
          <p:nvPr/>
        </p:nvSpPr>
        <p:spPr>
          <a:xfrm>
            <a:off x="8586470" y="4840281"/>
            <a:ext cx="1260000" cy="864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800" dirty="0">
                <a:solidFill>
                  <a:srgbClr val="002060"/>
                </a:solidFill>
                <a:cs typeface="B Badr" panose="00000400000000000000" pitchFamily="2" charset="-78"/>
              </a:rPr>
              <a:t>وزن فِعلی</a:t>
            </a:r>
          </a:p>
        </p:txBody>
      </p:sp>
      <p:sp>
        <p:nvSpPr>
          <p:cNvPr id="55" name="Rounded Rectangle 64">
            <a:extLst>
              <a:ext uri="{FF2B5EF4-FFF2-40B4-BE49-F238E27FC236}">
                <a16:creationId xmlns="" xmlns:a16="http://schemas.microsoft.com/office/drawing/2014/main" id="{3FC8A28C-4756-494C-9A79-8D768FCDF6B6}"/>
              </a:ext>
            </a:extLst>
          </p:cNvPr>
          <p:cNvSpPr/>
          <p:nvPr/>
        </p:nvSpPr>
        <p:spPr>
          <a:xfrm>
            <a:off x="222352" y="5903337"/>
            <a:ext cx="7152809" cy="864000"/>
          </a:xfrm>
          <a:prstGeom prst="roundRect">
            <a:avLst/>
          </a:prstGeom>
          <a:gradFill>
            <a:gsLst>
              <a:gs pos="1000">
                <a:srgbClr val="92D050"/>
              </a:gs>
              <a:gs pos="75000">
                <a:schemeClr val="bg1"/>
              </a:gs>
              <a:gs pos="100000">
                <a:schemeClr val="accent1">
                  <a:lumMod val="30000"/>
                  <a:lumOff val="70000"/>
                </a:schemeClr>
              </a:gs>
            </a:gsLst>
            <a:lin ang="16200000" scaled="1"/>
          </a:gra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600" b="1" dirty="0">
                <a:solidFill>
                  <a:srgbClr val="002060"/>
                </a:solidFill>
                <a:cs typeface="B Badr" panose="00000400000000000000" pitchFamily="2" charset="-78"/>
              </a:rPr>
              <a:t>در مؤنث أفعَل(صفت مشبهه) باشد .مانند: أحمَر = حَمراء</a:t>
            </a:r>
            <a:r>
              <a:rPr lang="fa-IR" sz="1600" b="1" dirty="0">
                <a:solidFill>
                  <a:srgbClr val="C00000"/>
                </a:solidFill>
                <a:cs typeface="B Badr" panose="00000400000000000000" pitchFamily="2" charset="-78"/>
              </a:rPr>
              <a:t>(در صورتیکه وصف زن یا مؤنث از حیوان باشد)</a:t>
            </a:r>
            <a:endParaRPr lang="fa-IR" sz="2600" b="1" dirty="0">
              <a:solidFill>
                <a:srgbClr val="C00000"/>
              </a:solidFill>
              <a:cs typeface="B Badr" panose="00000400000000000000" pitchFamily="2" charset="-78"/>
            </a:endParaRPr>
          </a:p>
          <a:p>
            <a:pPr algn="r" rtl="1"/>
            <a:endParaRPr lang="fa-IR" sz="3200" dirty="0">
              <a:solidFill>
                <a:srgbClr val="002060"/>
              </a:solidFill>
              <a:cs typeface="B Badr" panose="00000400000000000000" pitchFamily="2" charset="-78"/>
            </a:endParaRPr>
          </a:p>
        </p:txBody>
      </p:sp>
      <p:sp>
        <p:nvSpPr>
          <p:cNvPr id="56" name="Rounded Rectangle 64">
            <a:extLst>
              <a:ext uri="{FF2B5EF4-FFF2-40B4-BE49-F238E27FC236}">
                <a16:creationId xmlns="" xmlns:a16="http://schemas.microsoft.com/office/drawing/2014/main" id="{22FF6F5F-01EB-4589-A876-C65FFB2B942C}"/>
              </a:ext>
            </a:extLst>
          </p:cNvPr>
          <p:cNvSpPr/>
          <p:nvPr/>
        </p:nvSpPr>
        <p:spPr>
          <a:xfrm>
            <a:off x="7685086" y="5903337"/>
            <a:ext cx="1993692" cy="864000"/>
          </a:xfrm>
          <a:prstGeom prst="roundRect">
            <a:avLst/>
          </a:prstGeom>
          <a:gradFill>
            <a:gsLst>
              <a:gs pos="1000">
                <a:srgbClr val="92D050"/>
              </a:gs>
              <a:gs pos="75000">
                <a:schemeClr val="bg1"/>
              </a:gs>
              <a:gs pos="100000">
                <a:schemeClr val="accent1">
                  <a:lumMod val="30000"/>
                  <a:lumOff val="70000"/>
                </a:schemeClr>
              </a:gs>
            </a:gsLst>
            <a:lin ang="16200000" scaled="1"/>
          </a:gra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600" dirty="0">
                <a:solidFill>
                  <a:srgbClr val="002060"/>
                </a:solidFill>
                <a:cs typeface="B Badr" panose="00000400000000000000" pitchFamily="2" charset="-78"/>
              </a:rPr>
              <a:t>وزن فَعلاء</a:t>
            </a:r>
          </a:p>
        </p:txBody>
      </p:sp>
      <p:sp>
        <p:nvSpPr>
          <p:cNvPr id="21" name="Cube 20">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flip="none" rotWithShape="1">
            <a:gsLst>
              <a:gs pos="0">
                <a:srgbClr val="FFFF00"/>
              </a:gs>
              <a:gs pos="75000">
                <a:srgbClr val="00B0F0"/>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الثالث</a:t>
            </a:r>
          </a:p>
        </p:txBody>
      </p:sp>
      <p:cxnSp>
        <p:nvCxnSpPr>
          <p:cNvPr id="8" name="Straight Arrow Connector 7"/>
          <p:cNvCxnSpPr>
            <a:stCxn id="26" idx="1"/>
            <a:endCxn id="36" idx="3"/>
          </p:cNvCxnSpPr>
          <p:nvPr/>
        </p:nvCxnSpPr>
        <p:spPr>
          <a:xfrm flipH="1" flipV="1">
            <a:off x="5541367" y="2193362"/>
            <a:ext cx="979354" cy="1436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22325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4)">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4)">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heel(1)">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righ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500" fill="hold"/>
                                        <p:tgtEl>
                                          <p:spTgt spid="36"/>
                                        </p:tgtEl>
                                        <p:attrNameLst>
                                          <p:attrName>ppt_x</p:attrName>
                                        </p:attrNameLst>
                                      </p:cBhvr>
                                      <p:tavLst>
                                        <p:tav tm="0">
                                          <p:val>
                                            <p:strVal val="0-#ppt_w/2"/>
                                          </p:val>
                                        </p:tav>
                                        <p:tav tm="100000">
                                          <p:val>
                                            <p:strVal val="#ppt_x"/>
                                          </p:val>
                                        </p:tav>
                                      </p:tavLst>
                                    </p:anim>
                                    <p:anim calcmode="lin" valueType="num">
                                      <p:cBhvr additive="base">
                                        <p:cTn id="39"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heel(4)">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heel(1)">
                                      <p:cBhvr>
                                        <p:cTn id="49" dur="5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heel(1)">
                                      <p:cBhvr>
                                        <p:cTn id="54" dur="500"/>
                                        <p:tgtEl>
                                          <p:spTgt spid="43"/>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heel(1)">
                                      <p:cBhvr>
                                        <p:cTn id="59" dur="500"/>
                                        <p:tgtEl>
                                          <p:spTgt spid="53"/>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heel(1)">
                                      <p:cBhvr>
                                        <p:cTn id="64" dur="500"/>
                                        <p:tgtEl>
                                          <p:spTgt spid="46"/>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heel(1)">
                                      <p:cBhvr>
                                        <p:cTn id="69" dur="50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grpId="0" nodeType="click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heel(1)">
                                      <p:cBhvr>
                                        <p:cTn id="74" dur="500"/>
                                        <p:tgtEl>
                                          <p:spTgt spid="49"/>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4"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wheel(4)">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wheel(1)">
                                      <p:cBhvr>
                                        <p:cTn id="84" dur="500"/>
                                        <p:tgtEl>
                                          <p:spTgt spid="56"/>
                                        </p:tgtEl>
                                      </p:cBhvr>
                                    </p:animEffect>
                                  </p:childTnLst>
                                </p:cTn>
                              </p:par>
                            </p:childTnLst>
                          </p:cTn>
                        </p:par>
                      </p:childTnLst>
                    </p:cTn>
                  </p:par>
                  <p:par>
                    <p:cTn id="85" fill="hold">
                      <p:stCondLst>
                        <p:cond delay="indefinite"/>
                      </p:stCondLst>
                      <p:childTnLst>
                        <p:par>
                          <p:cTn id="86" fill="hold">
                            <p:stCondLst>
                              <p:cond delay="0"/>
                            </p:stCondLst>
                            <p:childTnLst>
                              <p:par>
                                <p:cTn id="87" presetID="21" presetClass="entr" presetSubtype="1" fill="hold" grpId="0"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heel(1)">
                                      <p:cBhvr>
                                        <p:cTn id="8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3" grpId="0" animBg="1"/>
      <p:bldP spid="46" grpId="0" animBg="1"/>
      <p:bldP spid="49" grpId="0" animBg="1"/>
      <p:bldP spid="26" grpId="0" animBg="1"/>
      <p:bldP spid="28" grpId="0" animBg="1"/>
      <p:bldP spid="29" grpId="0" animBg="1"/>
      <p:bldP spid="30" grpId="0" animBg="1"/>
      <p:bldP spid="12" grpId="0" animBg="1"/>
      <p:bldP spid="36" grpId="0" animBg="1"/>
      <p:bldP spid="52" grpId="0" animBg="1"/>
      <p:bldP spid="53" grpId="0" animBg="1"/>
      <p:bldP spid="54" grpId="0" animBg="1"/>
      <p:bldP spid="55" grpId="0" animBg="1"/>
      <p:bldP spid="56"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ounded Rectangle 20"/>
          <p:cNvSpPr/>
          <p:nvPr/>
        </p:nvSpPr>
        <p:spPr>
          <a:xfrm>
            <a:off x="0" y="9887"/>
            <a:ext cx="2167758" cy="4796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002060"/>
                </a:solidFill>
                <a:cs typeface="B Titr" panose="00000700000000000000" pitchFamily="2" charset="-78"/>
              </a:rPr>
              <a:t>موارد علائم تانیث</a:t>
            </a:r>
            <a:endParaRPr lang="fa-IR" sz="2000" dirty="0">
              <a:solidFill>
                <a:srgbClr val="002060"/>
              </a:solidFill>
              <a:cs typeface="B Titr" panose="00000700000000000000" pitchFamily="2" charset="-78"/>
            </a:endParaRPr>
          </a:p>
        </p:txBody>
      </p:sp>
      <p:sp>
        <p:nvSpPr>
          <p:cNvPr id="10" name="Rectangle: Beveled 9">
            <a:extLst>
              <a:ext uri="{FF2B5EF4-FFF2-40B4-BE49-F238E27FC236}">
                <a16:creationId xmlns="" xmlns:a16="http://schemas.microsoft.com/office/drawing/2014/main" id="{FD793ACD-DD50-4E8A-99A4-22CECF631A9D}"/>
              </a:ext>
            </a:extLst>
          </p:cNvPr>
          <p:cNvSpPr/>
          <p:nvPr/>
        </p:nvSpPr>
        <p:spPr>
          <a:xfrm>
            <a:off x="5171605" y="-1"/>
            <a:ext cx="1843791" cy="494675"/>
          </a:xfrm>
          <a:prstGeom prst="beve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المذکر والمؤنث</a:t>
            </a:r>
          </a:p>
        </p:txBody>
      </p:sp>
      <p:sp>
        <p:nvSpPr>
          <p:cNvPr id="22" name="Arrow: Pentagon 21">
            <a:extLst>
              <a:ext uri="{FF2B5EF4-FFF2-40B4-BE49-F238E27FC236}">
                <a16:creationId xmlns="" xmlns:a16="http://schemas.microsoft.com/office/drawing/2014/main" id="{A14FFFEB-6EE7-44E5-B67D-BF4451C7C885}"/>
              </a:ext>
            </a:extLst>
          </p:cNvPr>
          <p:cNvSpPr/>
          <p:nvPr/>
        </p:nvSpPr>
        <p:spPr>
          <a:xfrm>
            <a:off x="6521171" y="2568894"/>
            <a:ext cx="3319200" cy="900000"/>
          </a:xfrm>
          <a:prstGeom prst="homePlate">
            <a:avLst>
              <a:gd name="adj" fmla="val 870"/>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dirty="0">
                <a:solidFill>
                  <a:schemeClr val="accent6">
                    <a:lumMod val="50000"/>
                  </a:schemeClr>
                </a:solidFill>
                <a:cs typeface="B Badr" panose="00000400000000000000" pitchFamily="2" charset="-78"/>
              </a:rPr>
              <a:t> </a:t>
            </a:r>
            <a:r>
              <a:rPr lang="fa-IR" sz="3600" dirty="0" smtClean="0">
                <a:solidFill>
                  <a:schemeClr val="accent6">
                    <a:lumMod val="50000"/>
                  </a:schemeClr>
                </a:solidFill>
                <a:cs typeface="B Badr" panose="00000400000000000000" pitchFamily="2" charset="-78"/>
              </a:rPr>
              <a:t>2-صفات</a:t>
            </a:r>
          </a:p>
          <a:p>
            <a:pPr algn="ctr" rtl="1"/>
            <a:r>
              <a:rPr lang="fa-IR" sz="2000" dirty="0" smtClean="0">
                <a:solidFill>
                  <a:schemeClr val="accent6">
                    <a:lumMod val="50000"/>
                  </a:schemeClr>
                </a:solidFill>
                <a:cs typeface="B Badr" panose="00000400000000000000" pitchFamily="2" charset="-78"/>
              </a:rPr>
              <a:t>(بعضی مشتقات) </a:t>
            </a:r>
            <a:endParaRPr lang="fa-IR" sz="2000" dirty="0">
              <a:solidFill>
                <a:schemeClr val="accent6">
                  <a:lumMod val="50000"/>
                </a:schemeClr>
              </a:solidFill>
              <a:cs typeface="B Badr" panose="00000400000000000000" pitchFamily="2" charset="-78"/>
            </a:endParaRPr>
          </a:p>
        </p:txBody>
      </p:sp>
      <p:sp>
        <p:nvSpPr>
          <p:cNvPr id="23" name="Arrow: Pentagon 22">
            <a:extLst>
              <a:ext uri="{FF2B5EF4-FFF2-40B4-BE49-F238E27FC236}">
                <a16:creationId xmlns="" xmlns:a16="http://schemas.microsoft.com/office/drawing/2014/main" id="{62BED4C8-2C57-46E1-B349-5F19C8051E36}"/>
              </a:ext>
            </a:extLst>
          </p:cNvPr>
          <p:cNvSpPr/>
          <p:nvPr/>
        </p:nvSpPr>
        <p:spPr>
          <a:xfrm>
            <a:off x="6517152" y="4058906"/>
            <a:ext cx="3319930" cy="900000"/>
          </a:xfrm>
          <a:prstGeom prst="homePlate">
            <a:avLst>
              <a:gd name="adj" fmla="val 2508"/>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solidFill>
                  <a:schemeClr val="accent6">
                    <a:lumMod val="50000"/>
                  </a:schemeClr>
                </a:solidFill>
                <a:cs typeface="B Badr" panose="00000400000000000000" pitchFamily="2" charset="-78"/>
              </a:rPr>
              <a:t>3-بیان </a:t>
            </a:r>
            <a:r>
              <a:rPr lang="fa-IR" sz="3200" b="1" dirty="0">
                <a:solidFill>
                  <a:schemeClr val="accent6">
                    <a:lumMod val="50000"/>
                  </a:schemeClr>
                </a:solidFill>
                <a:latin typeface="Microsoft Uighur" panose="02000000000000000000" pitchFamily="2" charset="-78"/>
                <a:cs typeface="B Badr" panose="00000400000000000000" pitchFamily="2" charset="-78"/>
              </a:rPr>
              <a:t>مرة</a:t>
            </a:r>
            <a:r>
              <a:rPr lang="fa-IR" sz="2800" b="1" dirty="0">
                <a:solidFill>
                  <a:schemeClr val="accent6">
                    <a:lumMod val="50000"/>
                  </a:schemeClr>
                </a:solidFill>
                <a:latin typeface="Microsoft Uighur" panose="02000000000000000000" pitchFamily="2" charset="-78"/>
                <a:cs typeface="B Badr" panose="00000400000000000000" pitchFamily="2" charset="-78"/>
              </a:rPr>
              <a:t>، هیئت و نوع</a:t>
            </a:r>
            <a:r>
              <a:rPr lang="fa-IR" sz="2800" b="1" dirty="0" smtClean="0">
                <a:solidFill>
                  <a:schemeClr val="accent6">
                    <a:lumMod val="50000"/>
                  </a:schemeClr>
                </a:solidFill>
                <a:latin typeface="Microsoft Uighur" panose="02000000000000000000" pitchFamily="2" charset="-78"/>
                <a:cs typeface="B Badr" panose="00000400000000000000" pitchFamily="2" charset="-78"/>
              </a:rPr>
              <a:t>.</a:t>
            </a:r>
            <a:endParaRPr lang="fa-IR" sz="2800" b="1" dirty="0">
              <a:solidFill>
                <a:schemeClr val="accent6">
                  <a:lumMod val="50000"/>
                </a:schemeClr>
              </a:solidFill>
              <a:latin typeface="Microsoft Uighur" panose="02000000000000000000" pitchFamily="2" charset="-78"/>
              <a:cs typeface="B Badr" panose="00000400000000000000" pitchFamily="2" charset="-78"/>
            </a:endParaRPr>
          </a:p>
        </p:txBody>
      </p:sp>
      <p:sp>
        <p:nvSpPr>
          <p:cNvPr id="24" name="Arrow: Pentagon 23">
            <a:extLst>
              <a:ext uri="{FF2B5EF4-FFF2-40B4-BE49-F238E27FC236}">
                <a16:creationId xmlns="" xmlns:a16="http://schemas.microsoft.com/office/drawing/2014/main" id="{8DA54EB6-A8F3-4D7C-BA8C-7C3C70DD14ED}"/>
              </a:ext>
            </a:extLst>
          </p:cNvPr>
          <p:cNvSpPr/>
          <p:nvPr/>
        </p:nvSpPr>
        <p:spPr>
          <a:xfrm>
            <a:off x="6517152" y="5330396"/>
            <a:ext cx="3319930" cy="900000"/>
          </a:xfrm>
          <a:prstGeom prst="homePlate">
            <a:avLst>
              <a:gd name="adj" fmla="val 0"/>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chemeClr val="accent6">
                    <a:lumMod val="50000"/>
                  </a:schemeClr>
                </a:solidFill>
                <a:cs typeface="B Badr" panose="00000400000000000000" pitchFamily="2" charset="-78"/>
              </a:rPr>
              <a:t>4-اسمهای ملازم با تاء </a:t>
            </a:r>
            <a:r>
              <a:rPr lang="fa-IR" sz="2000" dirty="0">
                <a:solidFill>
                  <a:schemeClr val="accent6">
                    <a:lumMod val="50000"/>
                  </a:schemeClr>
                </a:solidFill>
                <a:cs typeface="B Badr" panose="00000400000000000000" pitchFamily="2" charset="-78"/>
              </a:rPr>
              <a:t>(غیرقابل انفکاک). </a:t>
            </a:r>
            <a:endParaRPr lang="fa-IR" sz="2400" dirty="0">
              <a:solidFill>
                <a:schemeClr val="accent6">
                  <a:lumMod val="50000"/>
                </a:schemeClr>
              </a:solidFill>
              <a:cs typeface="B Badr" panose="00000400000000000000" pitchFamily="2" charset="-78"/>
            </a:endParaRPr>
          </a:p>
        </p:txBody>
      </p:sp>
      <p:sp>
        <p:nvSpPr>
          <p:cNvPr id="19" name="Hexagon 18">
            <a:extLst>
              <a:ext uri="{FF2B5EF4-FFF2-40B4-BE49-F238E27FC236}">
                <a16:creationId xmlns="" xmlns:a16="http://schemas.microsoft.com/office/drawing/2014/main" id="{C8C65001-7369-44A7-964A-E7575D3973D6}"/>
              </a:ext>
            </a:extLst>
          </p:cNvPr>
          <p:cNvSpPr/>
          <p:nvPr/>
        </p:nvSpPr>
        <p:spPr>
          <a:xfrm>
            <a:off x="10132870" y="1527206"/>
            <a:ext cx="1993692" cy="648000"/>
          </a:xfrm>
          <a:prstGeom prst="hexagon">
            <a:avLst/>
          </a:prstGeom>
          <a:ln w="19050">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000" u="sng" dirty="0">
                <a:solidFill>
                  <a:srgbClr val="C00000"/>
                </a:solidFill>
                <a:cs typeface="B Titr" panose="00000700000000000000" pitchFamily="2" charset="-78"/>
              </a:rPr>
              <a:t>1-تاء</a:t>
            </a:r>
            <a:endParaRPr lang="fa-IR" sz="2000" dirty="0"/>
          </a:p>
        </p:txBody>
      </p:sp>
      <p:sp>
        <p:nvSpPr>
          <p:cNvPr id="20" name="Cube 19">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flip="none" rotWithShape="1">
            <a:gsLst>
              <a:gs pos="0">
                <a:srgbClr val="FFFF00"/>
              </a:gs>
              <a:gs pos="75000">
                <a:srgbClr val="00B0F0"/>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الثالث</a:t>
            </a:r>
          </a:p>
        </p:txBody>
      </p:sp>
      <p:sp>
        <p:nvSpPr>
          <p:cNvPr id="5" name="Line Callout 1 (Border and Accent Bar) 4"/>
          <p:cNvSpPr/>
          <p:nvPr/>
        </p:nvSpPr>
        <p:spPr>
          <a:xfrm>
            <a:off x="10599856" y="2671686"/>
            <a:ext cx="1526706" cy="2703836"/>
          </a:xfrm>
          <a:prstGeom prst="accentBorderCallout1">
            <a:avLst>
              <a:gd name="adj1" fmla="val 36662"/>
              <a:gd name="adj2" fmla="val -8333"/>
              <a:gd name="adj3" fmla="val 36588"/>
              <a:gd name="adj4" fmla="val -264191"/>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800" b="1" dirty="0">
                <a:solidFill>
                  <a:srgbClr val="002060"/>
                </a:solidFill>
                <a:cs typeface="B Badr" panose="00000400000000000000" pitchFamily="2" charset="-78"/>
              </a:rPr>
              <a:t>جا هایی که </a:t>
            </a:r>
            <a:r>
              <a:rPr lang="fa-IR" sz="3600" b="1" dirty="0">
                <a:solidFill>
                  <a:srgbClr val="C00000"/>
                </a:solidFill>
                <a:cs typeface="B Badr" panose="00000400000000000000" pitchFamily="2" charset="-78"/>
              </a:rPr>
              <a:t>تاء</a:t>
            </a:r>
            <a:r>
              <a:rPr lang="fa-IR" sz="3600" b="1" dirty="0">
                <a:solidFill>
                  <a:srgbClr val="002060"/>
                </a:solidFill>
                <a:cs typeface="B Badr" panose="00000400000000000000" pitchFamily="2" charset="-78"/>
              </a:rPr>
              <a:t> </a:t>
            </a:r>
            <a:r>
              <a:rPr lang="fa-IR" sz="2800" b="1" dirty="0">
                <a:solidFill>
                  <a:srgbClr val="002060"/>
                </a:solidFill>
                <a:cs typeface="B Badr" panose="00000400000000000000" pitchFamily="2" charset="-78"/>
              </a:rPr>
              <a:t>افاده تانیث </a:t>
            </a:r>
            <a:r>
              <a:rPr lang="fa-IR" sz="2800" b="1" dirty="0" smtClean="0">
                <a:solidFill>
                  <a:srgbClr val="002060"/>
                </a:solidFill>
                <a:cs typeface="B Badr" panose="00000400000000000000" pitchFamily="2" charset="-78"/>
              </a:rPr>
              <a:t>مجازی</a:t>
            </a:r>
          </a:p>
          <a:p>
            <a:pPr lvl="0" algn="ctr" rtl="1"/>
            <a:r>
              <a:rPr lang="fa-IR" sz="2800" b="1" dirty="0" smtClean="0">
                <a:solidFill>
                  <a:srgbClr val="002060"/>
                </a:solidFill>
                <a:cs typeface="B Badr" panose="00000400000000000000" pitchFamily="2" charset="-78"/>
              </a:rPr>
              <a:t> </a:t>
            </a:r>
            <a:r>
              <a:rPr lang="fa-IR" sz="2800" b="1" dirty="0">
                <a:solidFill>
                  <a:srgbClr val="002060"/>
                </a:solidFill>
                <a:cs typeface="B Badr" panose="00000400000000000000" pitchFamily="2" charset="-78"/>
              </a:rPr>
              <a:t>می کند</a:t>
            </a:r>
            <a:endParaRPr lang="fa-IR" sz="3600" b="1" dirty="0">
              <a:solidFill>
                <a:srgbClr val="002060"/>
              </a:solidFill>
              <a:cs typeface="B Badr" panose="00000400000000000000" pitchFamily="2" charset="-78"/>
            </a:endParaRPr>
          </a:p>
        </p:txBody>
      </p:sp>
      <p:sp>
        <p:nvSpPr>
          <p:cNvPr id="6" name="Rounded Rectangle 5"/>
          <p:cNvSpPr/>
          <p:nvPr/>
        </p:nvSpPr>
        <p:spPr>
          <a:xfrm>
            <a:off x="2326008" y="1275206"/>
            <a:ext cx="3319200" cy="9000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600" dirty="0">
                <a:solidFill>
                  <a:srgbClr val="C00000"/>
                </a:solidFill>
                <a:cs typeface="B Badr" panose="00000400000000000000" pitchFamily="2" charset="-78"/>
              </a:rPr>
              <a:t>مانند: </a:t>
            </a:r>
            <a:r>
              <a:rPr lang="fa-IR" sz="3600" dirty="0">
                <a:solidFill>
                  <a:srgbClr val="C00000"/>
                </a:solidFill>
                <a:latin typeface="Microsoft Uighur" panose="02000000000000000000" pitchFamily="2" charset="-78"/>
                <a:cs typeface="B Badr" panose="00000400000000000000" pitchFamily="2" charset="-78"/>
              </a:rPr>
              <a:t>مَراۀ ، مجَاهَدَة</a:t>
            </a:r>
            <a:endParaRPr lang="fa-IR" sz="3600" dirty="0">
              <a:solidFill>
                <a:srgbClr val="C00000"/>
              </a:solidFill>
              <a:cs typeface="B Badr" panose="00000400000000000000" pitchFamily="2" charset="-78"/>
            </a:endParaRPr>
          </a:p>
        </p:txBody>
      </p:sp>
      <p:sp>
        <p:nvSpPr>
          <p:cNvPr id="7" name="Rounded Rectangle 6"/>
          <p:cNvSpPr/>
          <p:nvPr/>
        </p:nvSpPr>
        <p:spPr>
          <a:xfrm>
            <a:off x="2326008" y="2568894"/>
            <a:ext cx="3319200" cy="9000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600" dirty="0">
                <a:solidFill>
                  <a:srgbClr val="C00000"/>
                </a:solidFill>
                <a:cs typeface="B Badr" panose="00000400000000000000" pitchFamily="2" charset="-78"/>
              </a:rPr>
              <a:t>مانند: </a:t>
            </a:r>
            <a:r>
              <a:rPr lang="fa-IR" sz="4400" dirty="0">
                <a:solidFill>
                  <a:srgbClr val="C00000"/>
                </a:solidFill>
                <a:latin typeface="Microsoft Uighur" panose="02000000000000000000" pitchFamily="2" charset="-78"/>
                <a:cs typeface="B Badr" panose="00000400000000000000" pitchFamily="2" charset="-78"/>
              </a:rPr>
              <a:t>عَالِمَة</a:t>
            </a:r>
            <a:r>
              <a:rPr lang="fa-IR" sz="3600" dirty="0">
                <a:solidFill>
                  <a:srgbClr val="C00000"/>
                </a:solidFill>
                <a:latin typeface="Microsoft Uighur" panose="02000000000000000000" pitchFamily="2" charset="-78"/>
                <a:cs typeface="B Badr" panose="00000400000000000000" pitchFamily="2" charset="-78"/>
              </a:rPr>
              <a:t>، </a:t>
            </a:r>
            <a:r>
              <a:rPr lang="fa-IR" sz="4400" dirty="0">
                <a:solidFill>
                  <a:srgbClr val="C00000"/>
                </a:solidFill>
                <a:latin typeface="Microsoft Uighur" panose="02000000000000000000" pitchFamily="2" charset="-78"/>
                <a:cs typeface="B Badr" panose="00000400000000000000" pitchFamily="2" charset="-78"/>
              </a:rPr>
              <a:t>شَرِیفة</a:t>
            </a:r>
            <a:endParaRPr lang="fa-IR" sz="3600" dirty="0">
              <a:solidFill>
                <a:srgbClr val="C00000"/>
              </a:solidFill>
              <a:cs typeface="B Badr" panose="00000400000000000000" pitchFamily="2" charset="-78"/>
            </a:endParaRPr>
          </a:p>
        </p:txBody>
      </p:sp>
      <p:sp>
        <p:nvSpPr>
          <p:cNvPr id="25" name="Arrow: Pentagon 22">
            <a:extLst>
              <a:ext uri="{FF2B5EF4-FFF2-40B4-BE49-F238E27FC236}">
                <a16:creationId xmlns="" xmlns:a16="http://schemas.microsoft.com/office/drawing/2014/main" id="{62BED4C8-2C57-46E1-B349-5F19C8051E36}"/>
              </a:ext>
            </a:extLst>
          </p:cNvPr>
          <p:cNvSpPr/>
          <p:nvPr/>
        </p:nvSpPr>
        <p:spPr>
          <a:xfrm>
            <a:off x="2405208" y="4058906"/>
            <a:ext cx="3240000" cy="900000"/>
          </a:xfrm>
          <a:prstGeom prst="homePlate">
            <a:avLst>
              <a:gd name="adj" fmla="val 2508"/>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smtClean="0">
                <a:solidFill>
                  <a:srgbClr val="C00000"/>
                </a:solidFill>
                <a:latin typeface="Microsoft Uighur" panose="02000000000000000000" pitchFamily="2" charset="-78"/>
                <a:cs typeface="B Badr" panose="00000400000000000000" pitchFamily="2" charset="-78"/>
              </a:rPr>
              <a:t>مانند</a:t>
            </a:r>
            <a:r>
              <a:rPr lang="fa-IR" sz="3200" b="1" dirty="0">
                <a:solidFill>
                  <a:srgbClr val="C00000"/>
                </a:solidFill>
                <a:latin typeface="Microsoft Uighur" panose="02000000000000000000" pitchFamily="2" charset="-78"/>
                <a:cs typeface="B Badr" panose="00000400000000000000" pitchFamily="2" charset="-78"/>
              </a:rPr>
              <a:t>: </a:t>
            </a:r>
            <a:r>
              <a:rPr lang="fa-IR" sz="4000" b="1" dirty="0">
                <a:solidFill>
                  <a:srgbClr val="C00000"/>
                </a:solidFill>
                <a:latin typeface="Microsoft Uighur" panose="02000000000000000000" pitchFamily="2" charset="-78"/>
                <a:cs typeface="B Badr" panose="00000400000000000000" pitchFamily="2" charset="-78"/>
              </a:rPr>
              <a:t>ضَربَة</a:t>
            </a:r>
            <a:endParaRPr lang="fa-IR" sz="3200" b="1" dirty="0">
              <a:solidFill>
                <a:srgbClr val="C00000"/>
              </a:solidFill>
              <a:cs typeface="B Badr" panose="00000400000000000000" pitchFamily="2" charset="-78"/>
            </a:endParaRPr>
          </a:p>
        </p:txBody>
      </p:sp>
      <p:sp>
        <p:nvSpPr>
          <p:cNvPr id="26" name="Arrow: Pentagon 23">
            <a:extLst>
              <a:ext uri="{FF2B5EF4-FFF2-40B4-BE49-F238E27FC236}">
                <a16:creationId xmlns="" xmlns:a16="http://schemas.microsoft.com/office/drawing/2014/main" id="{8DA54EB6-A8F3-4D7C-BA8C-7C3C70DD14ED}"/>
              </a:ext>
            </a:extLst>
          </p:cNvPr>
          <p:cNvSpPr/>
          <p:nvPr/>
        </p:nvSpPr>
        <p:spPr>
          <a:xfrm>
            <a:off x="2405208" y="5330396"/>
            <a:ext cx="3240000" cy="900000"/>
          </a:xfrm>
          <a:prstGeom prst="homePlate">
            <a:avLst>
              <a:gd name="adj" fmla="val 0"/>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smtClean="0">
                <a:solidFill>
                  <a:srgbClr val="C00000"/>
                </a:solidFill>
                <a:cs typeface="B Badr" panose="00000400000000000000" pitchFamily="2" charset="-78"/>
              </a:rPr>
              <a:t>مانند</a:t>
            </a:r>
            <a:r>
              <a:rPr lang="fa-IR" sz="3200" dirty="0">
                <a:solidFill>
                  <a:srgbClr val="C00000"/>
                </a:solidFill>
                <a:cs typeface="B Badr" panose="00000400000000000000" pitchFamily="2" charset="-78"/>
              </a:rPr>
              <a:t>: </a:t>
            </a:r>
            <a:r>
              <a:rPr lang="fa-IR" sz="4000" dirty="0">
                <a:solidFill>
                  <a:srgbClr val="C00000"/>
                </a:solidFill>
                <a:latin typeface="Microsoft Uighur" panose="02000000000000000000" pitchFamily="2" charset="-78"/>
                <a:cs typeface="B Badr" panose="00000400000000000000" pitchFamily="2" charset="-78"/>
              </a:rPr>
              <a:t>نَاقَة</a:t>
            </a:r>
            <a:r>
              <a:rPr lang="fa-IR" sz="3200" dirty="0">
                <a:solidFill>
                  <a:srgbClr val="C00000"/>
                </a:solidFill>
                <a:latin typeface="Microsoft Uighur" panose="02000000000000000000" pitchFamily="2" charset="-78"/>
                <a:cs typeface="B Badr" panose="00000400000000000000" pitchFamily="2" charset="-78"/>
              </a:rPr>
              <a:t>، </a:t>
            </a:r>
            <a:r>
              <a:rPr lang="fa-IR" sz="4000" dirty="0">
                <a:solidFill>
                  <a:srgbClr val="C00000"/>
                </a:solidFill>
                <a:latin typeface="Microsoft Uighur" panose="02000000000000000000" pitchFamily="2" charset="-78"/>
                <a:cs typeface="B Badr" panose="00000400000000000000" pitchFamily="2" charset="-78"/>
              </a:rPr>
              <a:t>نَعجَة</a:t>
            </a:r>
            <a:endParaRPr lang="fa-IR" sz="3200" dirty="0">
              <a:solidFill>
                <a:srgbClr val="C00000"/>
              </a:solidFill>
              <a:cs typeface="B Badr" panose="00000400000000000000" pitchFamily="2" charset="-78"/>
            </a:endParaRPr>
          </a:p>
        </p:txBody>
      </p:sp>
      <p:sp>
        <p:nvSpPr>
          <p:cNvPr id="28" name="Arrow: Pentagon 1">
            <a:extLst>
              <a:ext uri="{FF2B5EF4-FFF2-40B4-BE49-F238E27FC236}">
                <a16:creationId xmlns="" xmlns:a16="http://schemas.microsoft.com/office/drawing/2014/main" id="{D53B514A-DDE7-4303-B5A5-2E83FCD76D76}"/>
              </a:ext>
            </a:extLst>
          </p:cNvPr>
          <p:cNvSpPr/>
          <p:nvPr/>
        </p:nvSpPr>
        <p:spPr>
          <a:xfrm>
            <a:off x="6521171" y="1275206"/>
            <a:ext cx="3319200" cy="900000"/>
          </a:xfrm>
          <a:prstGeom prst="homePlate">
            <a:avLst>
              <a:gd name="adj" fmla="val 0"/>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chemeClr val="accent6">
                    <a:lumMod val="50000"/>
                  </a:schemeClr>
                </a:solidFill>
                <a:cs typeface="B Badr" panose="00000400000000000000" pitchFamily="2" charset="-78"/>
              </a:rPr>
              <a:t>1-اسمهای</a:t>
            </a:r>
            <a:r>
              <a:rPr lang="fa-IR" sz="3600" dirty="0">
                <a:solidFill>
                  <a:schemeClr val="accent6">
                    <a:lumMod val="50000"/>
                  </a:schemeClr>
                </a:solidFill>
                <a:cs typeface="B Badr" panose="00000400000000000000" pitchFamily="2" charset="-78"/>
              </a:rPr>
              <a:t> </a:t>
            </a:r>
            <a:r>
              <a:rPr lang="fa-IR" sz="3600" dirty="0" smtClean="0">
                <a:solidFill>
                  <a:schemeClr val="accent6">
                    <a:lumMod val="50000"/>
                  </a:schemeClr>
                </a:solidFill>
                <a:cs typeface="B Badr" panose="00000400000000000000" pitchFamily="2" charset="-78"/>
              </a:rPr>
              <a:t>موصوف</a:t>
            </a:r>
            <a:r>
              <a:rPr lang="fa-IR" sz="2000" dirty="0" smtClean="0">
                <a:solidFill>
                  <a:schemeClr val="accent6">
                    <a:lumMod val="50000"/>
                  </a:schemeClr>
                </a:solidFill>
                <a:cs typeface="B Badr" panose="00000400000000000000" pitchFamily="2" charset="-78"/>
              </a:rPr>
              <a:t>(بعضی جوامد)</a:t>
            </a:r>
          </a:p>
        </p:txBody>
      </p:sp>
      <p:sp>
        <p:nvSpPr>
          <p:cNvPr id="29" name="Hexagon 28">
            <a:extLst>
              <a:ext uri="{FF2B5EF4-FFF2-40B4-BE49-F238E27FC236}">
                <a16:creationId xmlns="" xmlns:a16="http://schemas.microsoft.com/office/drawing/2014/main" id="{3615562E-EE88-4D8A-A333-FE006802A2E6}"/>
              </a:ext>
            </a:extLst>
          </p:cNvPr>
          <p:cNvSpPr/>
          <p:nvPr/>
        </p:nvSpPr>
        <p:spPr>
          <a:xfrm>
            <a:off x="9887530" y="489571"/>
            <a:ext cx="2289480" cy="648000"/>
          </a:xfrm>
          <a:prstGeom prst="hexagon">
            <a:avLst/>
          </a:prstGeom>
          <a:gradFill>
            <a:gsLst>
              <a:gs pos="0">
                <a:schemeClr val="bg1"/>
              </a:gs>
              <a:gs pos="88000">
                <a:srgbClr val="F7F8BE"/>
              </a:gs>
            </a:gsLst>
            <a:lin ang="5400000" scaled="0"/>
          </a:gradFill>
          <a:ln w="19050">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algn="r" rtl="1"/>
            <a:r>
              <a:rPr lang="fa-IR" sz="2400" dirty="0" smtClean="0">
                <a:solidFill>
                  <a:srgbClr val="C00000"/>
                </a:solidFill>
                <a:cs typeface="B Badr" panose="00000400000000000000" pitchFamily="2" charset="-78"/>
              </a:rPr>
              <a:t>ب-تأنیث مجازی</a:t>
            </a:r>
            <a:endParaRPr lang="fa-IR" sz="2400" dirty="0">
              <a:cs typeface="B Badr" panose="00000400000000000000" pitchFamily="2" charset="-78"/>
            </a:endParaRPr>
          </a:p>
        </p:txBody>
      </p:sp>
    </p:spTree>
    <p:extLst>
      <p:ext uri="{BB962C8B-B14F-4D97-AF65-F5344CB8AC3E}">
        <p14:creationId xmlns:p14="http://schemas.microsoft.com/office/powerpoint/2010/main" val="362897408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4)">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heel(4)">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19" grpId="0" animBg="1"/>
      <p:bldP spid="5" grpId="0" animBg="1"/>
      <p:bldP spid="6" grpId="0" animBg="1"/>
      <p:bldP spid="7" grpId="0" animBg="1"/>
      <p:bldP spid="25" grpId="0" animBg="1"/>
      <p:bldP spid="26" grpId="0" animBg="1"/>
      <p:bldP spid="28" grpId="0" animBg="1"/>
      <p:bldP spid="29"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ounded Rectangle 20"/>
          <p:cNvSpPr/>
          <p:nvPr/>
        </p:nvSpPr>
        <p:spPr>
          <a:xfrm>
            <a:off x="0" y="9887"/>
            <a:ext cx="2167758" cy="4796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002060"/>
                </a:solidFill>
                <a:cs typeface="B Titr" panose="00000700000000000000" pitchFamily="2" charset="-78"/>
              </a:rPr>
              <a:t>موارد علائم تانیث</a:t>
            </a:r>
            <a:endParaRPr lang="fa-IR" sz="2000" dirty="0">
              <a:solidFill>
                <a:srgbClr val="002060"/>
              </a:solidFill>
              <a:cs typeface="B Titr" panose="00000700000000000000" pitchFamily="2" charset="-78"/>
            </a:endParaRPr>
          </a:p>
        </p:txBody>
      </p:sp>
      <p:sp>
        <p:nvSpPr>
          <p:cNvPr id="10" name="Rectangle: Beveled 9">
            <a:extLst>
              <a:ext uri="{FF2B5EF4-FFF2-40B4-BE49-F238E27FC236}">
                <a16:creationId xmlns="" xmlns:a16="http://schemas.microsoft.com/office/drawing/2014/main" id="{FD793ACD-DD50-4E8A-99A4-22CECF631A9D}"/>
              </a:ext>
            </a:extLst>
          </p:cNvPr>
          <p:cNvSpPr/>
          <p:nvPr/>
        </p:nvSpPr>
        <p:spPr>
          <a:xfrm>
            <a:off x="5171605" y="-1"/>
            <a:ext cx="1843791" cy="494675"/>
          </a:xfrm>
          <a:prstGeom prst="beve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المذکر والمؤنث</a:t>
            </a:r>
          </a:p>
        </p:txBody>
      </p:sp>
      <p:sp>
        <p:nvSpPr>
          <p:cNvPr id="27" name="Callout: Left Arrow 26">
            <a:extLst>
              <a:ext uri="{FF2B5EF4-FFF2-40B4-BE49-F238E27FC236}">
                <a16:creationId xmlns="" xmlns:a16="http://schemas.microsoft.com/office/drawing/2014/main" id="{93E95817-C921-464C-B6D7-C68520BA922F}"/>
              </a:ext>
            </a:extLst>
          </p:cNvPr>
          <p:cNvSpPr/>
          <p:nvPr/>
        </p:nvSpPr>
        <p:spPr>
          <a:xfrm>
            <a:off x="9563965" y="1549141"/>
            <a:ext cx="2206497" cy="4787770"/>
          </a:xfrm>
          <a:prstGeom prst="leftArrowCallout">
            <a:avLst/>
          </a:prstGeom>
          <a:gradFill>
            <a:gsLst>
              <a:gs pos="0">
                <a:srgbClr val="EDDF8B"/>
              </a:gs>
              <a:gs pos="100000">
                <a:schemeClr val="accent1">
                  <a:lumMod val="30000"/>
                  <a:lumOff val="70000"/>
                </a:schemeClr>
              </a:gs>
            </a:gsLst>
            <a:lin ang="135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3600" b="1" dirty="0">
                <a:solidFill>
                  <a:schemeClr val="accent5">
                    <a:lumMod val="50000"/>
                  </a:schemeClr>
                </a:solidFill>
                <a:cs typeface="B Lotus" panose="00000400000000000000" pitchFamily="2" charset="-78"/>
              </a:rPr>
              <a:t>معناهایی</a:t>
            </a:r>
            <a:r>
              <a:rPr lang="fa-IR" sz="3600" b="1" dirty="0">
                <a:solidFill>
                  <a:schemeClr val="bg1"/>
                </a:solidFill>
                <a:cs typeface="B Lotus" panose="00000400000000000000" pitchFamily="2" charset="-78"/>
              </a:rPr>
              <a:t> </a:t>
            </a:r>
            <a:r>
              <a:rPr lang="fa-IR" sz="3200" b="1" dirty="0">
                <a:solidFill>
                  <a:srgbClr val="C00000"/>
                </a:solidFill>
                <a:cs typeface="B Lotus" panose="00000400000000000000" pitchFamily="2" charset="-78"/>
              </a:rPr>
              <a:t>(غیر از تأنیث)</a:t>
            </a:r>
          </a:p>
          <a:p>
            <a:pPr algn="ctr" rtl="1"/>
            <a:r>
              <a:rPr lang="fa-IR" sz="3600" b="1" dirty="0">
                <a:solidFill>
                  <a:schemeClr val="accent5">
                    <a:lumMod val="50000"/>
                  </a:schemeClr>
                </a:solidFill>
                <a:cs typeface="B Lotus" panose="00000400000000000000" pitchFamily="2" charset="-78"/>
              </a:rPr>
              <a:t>که از </a:t>
            </a:r>
            <a:r>
              <a:rPr lang="fa-IR" sz="3600" b="1" dirty="0">
                <a:solidFill>
                  <a:srgbClr val="C00000"/>
                </a:solidFill>
                <a:cs typeface="B Lotus" panose="00000400000000000000" pitchFamily="2" charset="-78"/>
              </a:rPr>
              <a:t>تاء </a:t>
            </a:r>
            <a:r>
              <a:rPr lang="fa-IR" sz="3600" b="1" dirty="0">
                <a:solidFill>
                  <a:schemeClr val="accent5">
                    <a:lumMod val="50000"/>
                  </a:schemeClr>
                </a:solidFill>
                <a:cs typeface="B Lotus" panose="00000400000000000000" pitchFamily="2" charset="-78"/>
              </a:rPr>
              <a:t>فهمیده می شود</a:t>
            </a:r>
            <a:endParaRPr lang="fa-IR" sz="3600" b="1" dirty="0">
              <a:solidFill>
                <a:schemeClr val="accent5">
                  <a:lumMod val="50000"/>
                </a:schemeClr>
              </a:solidFill>
              <a:cs typeface="B Badr" panose="00000400000000000000" pitchFamily="2" charset="-78"/>
            </a:endParaRPr>
          </a:p>
        </p:txBody>
      </p:sp>
      <p:sp>
        <p:nvSpPr>
          <p:cNvPr id="33" name="Arrow: Pentagon 32">
            <a:extLst>
              <a:ext uri="{FF2B5EF4-FFF2-40B4-BE49-F238E27FC236}">
                <a16:creationId xmlns="" xmlns:a16="http://schemas.microsoft.com/office/drawing/2014/main" id="{794F7C40-72B5-4830-962C-A491C333E4CC}"/>
              </a:ext>
            </a:extLst>
          </p:cNvPr>
          <p:cNvSpPr/>
          <p:nvPr/>
        </p:nvSpPr>
        <p:spPr>
          <a:xfrm>
            <a:off x="4877155" y="287579"/>
            <a:ext cx="4871905" cy="864000"/>
          </a:xfrm>
          <a:prstGeom prst="homePlate">
            <a:avLst/>
          </a:prstGeom>
          <a:gradFill flip="none" rotWithShape="1">
            <a:gsLst>
              <a:gs pos="0">
                <a:schemeClr val="accent3">
                  <a:lumMod val="60000"/>
                  <a:lumOff val="40000"/>
                </a:schemeClr>
              </a:gs>
              <a:gs pos="75000">
                <a:schemeClr val="bg1"/>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chemeClr val="accent6">
                    <a:lumMod val="50000"/>
                  </a:schemeClr>
                </a:solidFill>
                <a:cs typeface="B Badr" panose="00000400000000000000" pitchFamily="2" charset="-78"/>
              </a:rPr>
              <a:t>1-مبالغه.</a:t>
            </a:r>
          </a:p>
          <a:p>
            <a:pPr algn="ctr" rtl="1"/>
            <a:r>
              <a:rPr lang="fa-IR" sz="2800" dirty="0">
                <a:solidFill>
                  <a:srgbClr val="C00000"/>
                </a:solidFill>
                <a:cs typeface="B Badr" panose="00000400000000000000" pitchFamily="2" charset="-78"/>
              </a:rPr>
              <a:t>مانند: </a:t>
            </a:r>
            <a:r>
              <a:rPr lang="fa-IR" sz="2800" dirty="0" smtClean="0">
                <a:solidFill>
                  <a:srgbClr val="C00000"/>
                </a:solidFill>
                <a:cs typeface="B Badr" panose="00000400000000000000" pitchFamily="2" charset="-78"/>
              </a:rPr>
              <a:t>رَاوِیَة </a:t>
            </a:r>
            <a:r>
              <a:rPr lang="fa-IR" sz="2400" dirty="0" smtClean="0">
                <a:solidFill>
                  <a:srgbClr val="002060"/>
                </a:solidFill>
                <a:cs typeface="B Badr" panose="00000400000000000000" pitchFamily="2" charset="-78"/>
              </a:rPr>
              <a:t>(</a:t>
            </a:r>
            <a:r>
              <a:rPr lang="fa-IR" sz="2400" dirty="0">
                <a:solidFill>
                  <a:srgbClr val="002060"/>
                </a:solidFill>
                <a:cs typeface="B Badr" panose="00000400000000000000" pitchFamily="2" charset="-78"/>
              </a:rPr>
              <a:t>بسیار روایت کننده)</a:t>
            </a:r>
            <a:endParaRPr lang="fa-IR" sz="2800" dirty="0">
              <a:solidFill>
                <a:srgbClr val="002060"/>
              </a:solidFill>
              <a:cs typeface="B Badr" panose="00000400000000000000" pitchFamily="2" charset="-78"/>
            </a:endParaRPr>
          </a:p>
        </p:txBody>
      </p:sp>
      <p:sp>
        <p:nvSpPr>
          <p:cNvPr id="34" name="Arrow: Pentagon 33">
            <a:extLst>
              <a:ext uri="{FF2B5EF4-FFF2-40B4-BE49-F238E27FC236}">
                <a16:creationId xmlns="" xmlns:a16="http://schemas.microsoft.com/office/drawing/2014/main" id="{BEF443CE-786C-4A38-8E5B-CAD2B596D8C9}"/>
              </a:ext>
            </a:extLst>
          </p:cNvPr>
          <p:cNvSpPr/>
          <p:nvPr/>
        </p:nvSpPr>
        <p:spPr>
          <a:xfrm>
            <a:off x="4877154" y="1211453"/>
            <a:ext cx="4871905" cy="864000"/>
          </a:xfrm>
          <a:prstGeom prst="homePlate">
            <a:avLst/>
          </a:prstGeom>
          <a:gradFill flip="none" rotWithShape="1">
            <a:gsLst>
              <a:gs pos="0">
                <a:schemeClr val="accent3">
                  <a:lumMod val="60000"/>
                  <a:lumOff val="40000"/>
                </a:schemeClr>
              </a:gs>
              <a:gs pos="75000">
                <a:schemeClr val="bg1"/>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800" dirty="0">
                <a:solidFill>
                  <a:schemeClr val="accent6">
                    <a:lumMod val="50000"/>
                  </a:schemeClr>
                </a:solidFill>
                <a:cs typeface="B Badr" panose="00000400000000000000" pitchFamily="2" charset="-78"/>
              </a:rPr>
              <a:t> 2-تاکید مبالغه . </a:t>
            </a:r>
          </a:p>
          <a:p>
            <a:pPr algn="r" rtl="1"/>
            <a:r>
              <a:rPr lang="fa-IR" sz="2800" dirty="0" smtClean="0">
                <a:solidFill>
                  <a:srgbClr val="C00000"/>
                </a:solidFill>
                <a:cs typeface="B Badr" panose="00000400000000000000" pitchFamily="2" charset="-78"/>
              </a:rPr>
              <a:t>       مانند</a:t>
            </a:r>
            <a:r>
              <a:rPr lang="fa-IR" sz="2800" dirty="0">
                <a:solidFill>
                  <a:srgbClr val="C00000"/>
                </a:solidFill>
                <a:cs typeface="B Badr" panose="00000400000000000000" pitchFamily="2" charset="-78"/>
              </a:rPr>
              <a:t>: </a:t>
            </a:r>
            <a:r>
              <a:rPr lang="fa-IR" sz="3600" dirty="0">
                <a:solidFill>
                  <a:srgbClr val="C00000"/>
                </a:solidFill>
                <a:latin typeface="Microsoft Uighur" panose="02000000000000000000" pitchFamily="2" charset="-78"/>
                <a:cs typeface="B Badr" panose="00000400000000000000" pitchFamily="2" charset="-78"/>
              </a:rPr>
              <a:t>عَلّامۀ</a:t>
            </a:r>
            <a:r>
              <a:rPr lang="fa-IR" sz="2400" b="1" dirty="0">
                <a:solidFill>
                  <a:schemeClr val="bg1"/>
                </a:solidFill>
                <a:latin typeface="Microsoft Uighur" panose="02000000000000000000" pitchFamily="2" charset="-78"/>
                <a:cs typeface="B Badr" panose="00000400000000000000" pitchFamily="2" charset="-78"/>
              </a:rPr>
              <a:t>(</a:t>
            </a:r>
            <a:r>
              <a:rPr lang="fa-IR" sz="2400" b="1" dirty="0">
                <a:solidFill>
                  <a:srgbClr val="002060"/>
                </a:solidFill>
                <a:latin typeface="Microsoft Uighur" panose="02000000000000000000" pitchFamily="2" charset="-78"/>
                <a:cs typeface="B Badr" panose="00000400000000000000" pitchFamily="2" charset="-78"/>
              </a:rPr>
              <a:t>بسیار بسیار دانا</a:t>
            </a:r>
            <a:r>
              <a:rPr lang="fa-IR" sz="2800" b="1" dirty="0">
                <a:solidFill>
                  <a:srgbClr val="002060"/>
                </a:solidFill>
                <a:latin typeface="Microsoft Uighur" panose="02000000000000000000" pitchFamily="2" charset="-78"/>
                <a:cs typeface="B Badr" panose="00000400000000000000" pitchFamily="2" charset="-78"/>
              </a:rPr>
              <a:t>)</a:t>
            </a:r>
            <a:endParaRPr lang="fa-IR" sz="2800" b="1" dirty="0">
              <a:solidFill>
                <a:srgbClr val="002060"/>
              </a:solidFill>
              <a:cs typeface="B Badr" panose="00000400000000000000" pitchFamily="2" charset="-78"/>
            </a:endParaRPr>
          </a:p>
        </p:txBody>
      </p:sp>
      <p:sp>
        <p:nvSpPr>
          <p:cNvPr id="35" name="Arrow: Pentagon 34">
            <a:extLst>
              <a:ext uri="{FF2B5EF4-FFF2-40B4-BE49-F238E27FC236}">
                <a16:creationId xmlns="" xmlns:a16="http://schemas.microsoft.com/office/drawing/2014/main" id="{661CA285-9D93-47D0-8F36-46D9643B6494}"/>
              </a:ext>
            </a:extLst>
          </p:cNvPr>
          <p:cNvSpPr/>
          <p:nvPr/>
        </p:nvSpPr>
        <p:spPr>
          <a:xfrm>
            <a:off x="4879950" y="2152744"/>
            <a:ext cx="4871905" cy="864000"/>
          </a:xfrm>
          <a:prstGeom prst="homePlate">
            <a:avLst/>
          </a:prstGeom>
          <a:gradFill flip="none" rotWithShape="1">
            <a:gsLst>
              <a:gs pos="0">
                <a:schemeClr val="accent3">
                  <a:lumMod val="60000"/>
                  <a:lumOff val="40000"/>
                </a:schemeClr>
              </a:gs>
              <a:gs pos="75000">
                <a:schemeClr val="bg1"/>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smtClean="0">
                <a:solidFill>
                  <a:schemeClr val="accent6">
                    <a:lumMod val="50000"/>
                  </a:schemeClr>
                </a:solidFill>
                <a:cs typeface="B Badr" panose="00000400000000000000" pitchFamily="2" charset="-78"/>
              </a:rPr>
              <a:t>3–وحدت(</a:t>
            </a:r>
            <a:r>
              <a:rPr lang="fa-IR" sz="2400" b="1" dirty="0" smtClean="0">
                <a:solidFill>
                  <a:schemeClr val="accent6">
                    <a:lumMod val="50000"/>
                  </a:schemeClr>
                </a:solidFill>
                <a:cs typeface="B Badr" panose="00000400000000000000" pitchFamily="2" charset="-78"/>
              </a:rPr>
              <a:t>دالّ </a:t>
            </a:r>
            <a:r>
              <a:rPr lang="fa-IR" sz="2400" b="1" dirty="0">
                <a:solidFill>
                  <a:schemeClr val="accent6">
                    <a:lumMod val="50000"/>
                  </a:schemeClr>
                </a:solidFill>
                <a:cs typeface="B Badr" panose="00000400000000000000" pitchFamily="2" charset="-78"/>
              </a:rPr>
              <a:t>بر یکی از افراد یک </a:t>
            </a:r>
            <a:r>
              <a:rPr lang="fa-IR" sz="2400" b="1" dirty="0" smtClean="0">
                <a:solidFill>
                  <a:schemeClr val="accent6">
                    <a:lumMod val="50000"/>
                  </a:schemeClr>
                </a:solidFill>
                <a:cs typeface="B Badr" panose="00000400000000000000" pitchFamily="2" charset="-78"/>
              </a:rPr>
              <a:t>جنس).</a:t>
            </a:r>
            <a:endParaRPr lang="fa-IR" sz="2400" b="1" dirty="0">
              <a:solidFill>
                <a:schemeClr val="accent6">
                  <a:lumMod val="50000"/>
                </a:schemeClr>
              </a:solidFill>
              <a:cs typeface="B Badr" panose="00000400000000000000" pitchFamily="2" charset="-78"/>
            </a:endParaRPr>
          </a:p>
          <a:p>
            <a:pPr algn="ctr" rtl="1"/>
            <a:r>
              <a:rPr lang="fa-IR" sz="2800" b="1" dirty="0">
                <a:solidFill>
                  <a:srgbClr val="C00000"/>
                </a:solidFill>
                <a:cs typeface="B Badr" panose="00000400000000000000" pitchFamily="2" charset="-78"/>
              </a:rPr>
              <a:t>مانند: تَمرَة </a:t>
            </a:r>
            <a:r>
              <a:rPr lang="fa-IR" sz="2800" b="1" dirty="0">
                <a:solidFill>
                  <a:srgbClr val="002060"/>
                </a:solidFill>
                <a:cs typeface="B Badr" panose="00000400000000000000" pitchFamily="2" charset="-78"/>
              </a:rPr>
              <a:t>(یک دانه خرما)</a:t>
            </a:r>
          </a:p>
        </p:txBody>
      </p:sp>
      <p:sp>
        <p:nvSpPr>
          <p:cNvPr id="37" name="Arrow: Pentagon 36">
            <a:extLst>
              <a:ext uri="{FF2B5EF4-FFF2-40B4-BE49-F238E27FC236}">
                <a16:creationId xmlns="" xmlns:a16="http://schemas.microsoft.com/office/drawing/2014/main" id="{E4FE3897-FF8D-4C8D-8EF8-8DA23E59A97A}"/>
              </a:ext>
            </a:extLst>
          </p:cNvPr>
          <p:cNvSpPr/>
          <p:nvPr/>
        </p:nvSpPr>
        <p:spPr>
          <a:xfrm>
            <a:off x="4877153" y="3076618"/>
            <a:ext cx="4871905" cy="864000"/>
          </a:xfrm>
          <a:prstGeom prst="homePlate">
            <a:avLst/>
          </a:prstGeom>
          <a:gradFill flip="none" rotWithShape="1">
            <a:gsLst>
              <a:gs pos="0">
                <a:schemeClr val="accent3">
                  <a:lumMod val="60000"/>
                  <a:lumOff val="40000"/>
                </a:schemeClr>
              </a:gs>
              <a:gs pos="75000">
                <a:schemeClr val="bg1"/>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chemeClr val="accent6">
                    <a:lumMod val="50000"/>
                  </a:schemeClr>
                </a:solidFill>
                <a:cs typeface="B Badr" panose="00000400000000000000" pitchFamily="2" charset="-78"/>
              </a:rPr>
              <a:t>4-تأکیدِ تأنیثِ جمعِ مکسّر</a:t>
            </a:r>
          </a:p>
          <a:p>
            <a:pPr algn="r" rtl="1"/>
            <a:r>
              <a:rPr lang="fa-IR" sz="3200" dirty="0">
                <a:solidFill>
                  <a:srgbClr val="C00000"/>
                </a:solidFill>
                <a:cs typeface="B Badr" panose="00000400000000000000" pitchFamily="2" charset="-78"/>
              </a:rPr>
              <a:t>مانند:اَبنِِۀ</a:t>
            </a:r>
            <a:r>
              <a:rPr lang="fa-IR" sz="2400" dirty="0">
                <a:solidFill>
                  <a:srgbClr val="002060"/>
                </a:solidFill>
                <a:cs typeface="B Badr" panose="00000400000000000000" pitchFamily="2" charset="-78"/>
              </a:rPr>
              <a:t>[جمع مکسر(تانیث)+ۀ(تانیث)=تاکید</a:t>
            </a:r>
            <a:r>
              <a:rPr lang="fa-IR" sz="2400" dirty="0">
                <a:solidFill>
                  <a:schemeClr val="bg1"/>
                </a:solidFill>
                <a:cs typeface="B Badr" panose="00000400000000000000" pitchFamily="2" charset="-78"/>
              </a:rPr>
              <a:t>]</a:t>
            </a:r>
            <a:endParaRPr lang="fa-IR" sz="2800" dirty="0">
              <a:solidFill>
                <a:schemeClr val="bg1"/>
              </a:solidFill>
              <a:cs typeface="B Badr" panose="00000400000000000000" pitchFamily="2" charset="-78"/>
            </a:endParaRPr>
          </a:p>
        </p:txBody>
      </p:sp>
      <p:sp>
        <p:nvSpPr>
          <p:cNvPr id="38" name="Arrow: Pentagon 37">
            <a:extLst>
              <a:ext uri="{FF2B5EF4-FFF2-40B4-BE49-F238E27FC236}">
                <a16:creationId xmlns="" xmlns:a16="http://schemas.microsoft.com/office/drawing/2014/main" id="{F21121CE-EDCC-4A5E-9726-9A5499CAA022}"/>
              </a:ext>
            </a:extLst>
          </p:cNvPr>
          <p:cNvSpPr/>
          <p:nvPr/>
        </p:nvSpPr>
        <p:spPr>
          <a:xfrm>
            <a:off x="4910599" y="4017253"/>
            <a:ext cx="4871905" cy="864000"/>
          </a:xfrm>
          <a:prstGeom prst="homePlate">
            <a:avLst/>
          </a:prstGeom>
          <a:gradFill flip="none" rotWithShape="1">
            <a:gsLst>
              <a:gs pos="0">
                <a:schemeClr val="accent3">
                  <a:lumMod val="60000"/>
                  <a:lumOff val="40000"/>
                </a:schemeClr>
              </a:gs>
              <a:gs pos="75000">
                <a:schemeClr val="bg1"/>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smtClean="0">
                <a:solidFill>
                  <a:schemeClr val="accent6">
                    <a:lumMod val="50000"/>
                  </a:schemeClr>
                </a:solidFill>
                <a:cs typeface="B Badr" panose="00000400000000000000" pitchFamily="2" charset="-78"/>
              </a:rPr>
              <a:t>5- نسبت</a:t>
            </a:r>
            <a:r>
              <a:rPr lang="fa-IR" sz="3200" dirty="0">
                <a:solidFill>
                  <a:schemeClr val="bg1"/>
                </a:solidFill>
                <a:cs typeface="B Badr" panose="00000400000000000000" pitchFamily="2" charset="-78"/>
              </a:rPr>
              <a:t>. </a:t>
            </a:r>
          </a:p>
          <a:p>
            <a:pPr algn="ctr" rtl="1"/>
            <a:r>
              <a:rPr lang="fa-IR" sz="3200" dirty="0">
                <a:solidFill>
                  <a:srgbClr val="C00000"/>
                </a:solidFill>
                <a:cs typeface="B Badr" panose="00000400000000000000" pitchFamily="2" charset="-78"/>
              </a:rPr>
              <a:t>مانند: اَفاغِنَة</a:t>
            </a:r>
            <a:r>
              <a:rPr lang="fa-IR" sz="3200" dirty="0">
                <a:solidFill>
                  <a:srgbClr val="002060"/>
                </a:solidFill>
                <a:cs typeface="B Badr" panose="00000400000000000000" pitchFamily="2" charset="-78"/>
              </a:rPr>
              <a:t> (افغانستانیها)</a:t>
            </a:r>
            <a:endParaRPr lang="fa-IR" sz="4000" dirty="0">
              <a:solidFill>
                <a:srgbClr val="002060"/>
              </a:solidFill>
              <a:cs typeface="B Badr" panose="00000400000000000000" pitchFamily="2" charset="-78"/>
            </a:endParaRPr>
          </a:p>
        </p:txBody>
      </p:sp>
      <p:sp>
        <p:nvSpPr>
          <p:cNvPr id="39" name="Arrow: Pentagon 38">
            <a:extLst>
              <a:ext uri="{FF2B5EF4-FFF2-40B4-BE49-F238E27FC236}">
                <a16:creationId xmlns="" xmlns:a16="http://schemas.microsoft.com/office/drawing/2014/main" id="{FE5D820C-D46C-45E6-AB05-365A78C368A7}"/>
              </a:ext>
            </a:extLst>
          </p:cNvPr>
          <p:cNvSpPr/>
          <p:nvPr/>
        </p:nvSpPr>
        <p:spPr>
          <a:xfrm>
            <a:off x="4917254" y="4958196"/>
            <a:ext cx="4871905" cy="864000"/>
          </a:xfrm>
          <a:prstGeom prst="homePlate">
            <a:avLst/>
          </a:prstGeom>
          <a:gradFill flip="none" rotWithShape="1">
            <a:gsLst>
              <a:gs pos="0">
                <a:schemeClr val="accent3">
                  <a:lumMod val="60000"/>
                  <a:lumOff val="40000"/>
                </a:schemeClr>
              </a:gs>
              <a:gs pos="75000">
                <a:schemeClr val="bg1"/>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800" b="1" dirty="0">
                <a:solidFill>
                  <a:schemeClr val="accent6">
                    <a:lumMod val="50000"/>
                  </a:schemeClr>
                </a:solidFill>
                <a:cs typeface="B Badr" panose="00000400000000000000" pitchFamily="2" charset="-78"/>
              </a:rPr>
              <a:t>6-عوض </a:t>
            </a:r>
            <a:r>
              <a:rPr lang="fa-IR" sz="2800" b="1" dirty="0" smtClean="0">
                <a:solidFill>
                  <a:schemeClr val="accent6">
                    <a:lumMod val="50000"/>
                  </a:schemeClr>
                </a:solidFill>
                <a:cs typeface="B Badr" panose="00000400000000000000" pitchFamily="2" charset="-78"/>
              </a:rPr>
              <a:t>(</a:t>
            </a:r>
            <a:r>
              <a:rPr lang="fa-IR" sz="2000" b="1" dirty="0" smtClean="0">
                <a:solidFill>
                  <a:schemeClr val="accent6">
                    <a:lumMod val="50000"/>
                  </a:schemeClr>
                </a:solidFill>
                <a:cs typeface="B Badr" panose="00000400000000000000" pitchFamily="2" charset="-78"/>
              </a:rPr>
              <a:t>از </a:t>
            </a:r>
            <a:r>
              <a:rPr lang="fa-IR" sz="2000" b="1" dirty="0">
                <a:solidFill>
                  <a:schemeClr val="accent6">
                    <a:lumMod val="50000"/>
                  </a:schemeClr>
                </a:solidFill>
                <a:cs typeface="B Badr" panose="00000400000000000000" pitchFamily="2" charset="-78"/>
              </a:rPr>
              <a:t>یکی </a:t>
            </a:r>
            <a:r>
              <a:rPr lang="fa-IR" sz="2000" b="1">
                <a:solidFill>
                  <a:schemeClr val="accent6">
                    <a:lumMod val="50000"/>
                  </a:schemeClr>
                </a:solidFill>
                <a:cs typeface="B Badr" panose="00000400000000000000" pitchFamily="2" charset="-78"/>
              </a:rPr>
              <a:t>از </a:t>
            </a:r>
            <a:r>
              <a:rPr lang="fa-IR" sz="2000" b="1" smtClean="0">
                <a:solidFill>
                  <a:schemeClr val="accent6">
                    <a:lumMod val="50000"/>
                  </a:schemeClr>
                </a:solidFill>
                <a:cs typeface="B Badr" panose="00000400000000000000" pitchFamily="2" charset="-78"/>
              </a:rPr>
              <a:t>حروف اصلی یا زائد کلمه)</a:t>
            </a:r>
            <a:endParaRPr lang="fa-IR" sz="2000" b="1" dirty="0">
              <a:solidFill>
                <a:schemeClr val="accent6">
                  <a:lumMod val="50000"/>
                </a:schemeClr>
              </a:solidFill>
              <a:cs typeface="B Badr" panose="00000400000000000000" pitchFamily="2" charset="-78"/>
            </a:endParaRPr>
          </a:p>
          <a:p>
            <a:pPr algn="ctr" rtl="1"/>
            <a:r>
              <a:rPr lang="fa-IR" dirty="0">
                <a:solidFill>
                  <a:srgbClr val="C00000"/>
                </a:solidFill>
                <a:cs typeface="B Badr" panose="00000400000000000000" pitchFamily="2" charset="-78"/>
              </a:rPr>
              <a:t>مانند عِدَة = وِعد-إقَامَة = إِقوَام-شَفَة = شَفَه-یا ابتی=یا ابتِ)</a:t>
            </a:r>
            <a:endParaRPr lang="fa-IR" sz="2800" b="1" dirty="0">
              <a:solidFill>
                <a:srgbClr val="C00000"/>
              </a:solidFill>
              <a:cs typeface="B Badr" panose="00000400000000000000" pitchFamily="2" charset="-78"/>
            </a:endParaRPr>
          </a:p>
        </p:txBody>
      </p:sp>
      <p:sp>
        <p:nvSpPr>
          <p:cNvPr id="40" name="Arrow: Pentagon 39">
            <a:extLst>
              <a:ext uri="{FF2B5EF4-FFF2-40B4-BE49-F238E27FC236}">
                <a16:creationId xmlns="" xmlns:a16="http://schemas.microsoft.com/office/drawing/2014/main" id="{5C460417-D099-40D7-8506-53BD636560A8}"/>
              </a:ext>
            </a:extLst>
          </p:cNvPr>
          <p:cNvSpPr/>
          <p:nvPr/>
        </p:nvSpPr>
        <p:spPr>
          <a:xfrm>
            <a:off x="4910598" y="5902976"/>
            <a:ext cx="4871905" cy="864000"/>
          </a:xfrm>
          <a:prstGeom prst="homePlate">
            <a:avLst/>
          </a:prstGeom>
          <a:gradFill flip="none" rotWithShape="1">
            <a:gsLst>
              <a:gs pos="0">
                <a:schemeClr val="accent3">
                  <a:lumMod val="60000"/>
                  <a:lumOff val="40000"/>
                </a:schemeClr>
              </a:gs>
              <a:gs pos="75000">
                <a:schemeClr val="bg1"/>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400" b="1" dirty="0">
                <a:solidFill>
                  <a:schemeClr val="accent6">
                    <a:lumMod val="50000"/>
                  </a:schemeClr>
                </a:solidFill>
                <a:cs typeface="B Badr" panose="00000400000000000000" pitchFamily="2" charset="-78"/>
              </a:rPr>
              <a:t>7-تبدیل کلمه از وصفیّت به اسمیّت(با الحاق)</a:t>
            </a:r>
          </a:p>
          <a:p>
            <a:pPr algn="r" rtl="1"/>
            <a:r>
              <a:rPr lang="fa-IR" sz="2400" b="1" dirty="0">
                <a:solidFill>
                  <a:srgbClr val="C00000"/>
                </a:solidFill>
                <a:cs typeface="B Badr" panose="00000400000000000000" pitchFamily="2" charset="-78"/>
              </a:rPr>
              <a:t>مانند</a:t>
            </a:r>
            <a:r>
              <a:rPr lang="fa-IR" sz="2800" b="1" dirty="0">
                <a:solidFill>
                  <a:srgbClr val="C00000"/>
                </a:solidFill>
                <a:cs typeface="B Badr" panose="00000400000000000000" pitchFamily="2" charset="-78"/>
              </a:rPr>
              <a:t>:</a:t>
            </a:r>
            <a:r>
              <a:rPr lang="fa-IR" b="1" dirty="0">
                <a:solidFill>
                  <a:srgbClr val="C00000"/>
                </a:solidFill>
                <a:cs typeface="B Badr" panose="00000400000000000000" pitchFamily="2" charset="-78"/>
              </a:rPr>
              <a:t>نَطِیحَة</a:t>
            </a:r>
            <a:r>
              <a:rPr lang="fa-IR" sz="1600" b="1" dirty="0">
                <a:solidFill>
                  <a:srgbClr val="C00000"/>
                </a:solidFill>
                <a:cs typeface="B Badr" panose="00000400000000000000" pitchFamily="2" charset="-78"/>
              </a:rPr>
              <a:t>: </a:t>
            </a:r>
            <a:r>
              <a:rPr lang="fa-IR" sz="1600" b="1" dirty="0">
                <a:solidFill>
                  <a:srgbClr val="002060"/>
                </a:solidFill>
                <a:cs typeface="B Badr" panose="00000400000000000000" pitchFamily="2" charset="-78"/>
              </a:rPr>
              <a:t>حیوان شاخ خورده شده( معنای موصوفی دارد نه وصفی)</a:t>
            </a:r>
            <a:endParaRPr lang="fa-IR" sz="2400" b="1" dirty="0">
              <a:solidFill>
                <a:srgbClr val="002060"/>
              </a:solidFill>
              <a:cs typeface="B Badr" panose="00000400000000000000" pitchFamily="2" charset="-78"/>
            </a:endParaRPr>
          </a:p>
        </p:txBody>
      </p:sp>
      <p:sp>
        <p:nvSpPr>
          <p:cNvPr id="4" name="Scroll: Vertical 3">
            <a:extLst>
              <a:ext uri="{FF2B5EF4-FFF2-40B4-BE49-F238E27FC236}">
                <a16:creationId xmlns="" xmlns:a16="http://schemas.microsoft.com/office/drawing/2014/main" id="{0DB12309-8313-4951-B53F-0F1A845557F9}"/>
              </a:ext>
            </a:extLst>
          </p:cNvPr>
          <p:cNvSpPr/>
          <p:nvPr/>
        </p:nvSpPr>
        <p:spPr>
          <a:xfrm>
            <a:off x="-366656" y="494431"/>
            <a:ext cx="5380107" cy="6300744"/>
          </a:xfrm>
          <a:prstGeom prst="verticalScroll">
            <a:avLst/>
          </a:prstGeom>
          <a:gradFill flip="none" rotWithShape="1">
            <a:gsLst>
              <a:gs pos="0">
                <a:schemeClr val="accent3">
                  <a:lumMod val="60000"/>
                  <a:lumOff val="40000"/>
                </a:schemeClr>
              </a:gs>
              <a:gs pos="75000">
                <a:schemeClr val="bg1"/>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800" b="1" dirty="0">
                <a:solidFill>
                  <a:schemeClr val="tx1"/>
                </a:solidFill>
                <a:cs typeface="B Badr" panose="00000400000000000000" pitchFamily="2" charset="-78"/>
              </a:rPr>
              <a:t>در بسیاری از موارد، تنها فایده ای که تاء تأنیث می رساند همان تأنیث(لفظیّ) است و معنای بیشتری را بیان نمی کند.</a:t>
            </a:r>
          </a:p>
          <a:p>
            <a:pPr algn="justLow" rtl="1"/>
            <a:r>
              <a:rPr lang="fa-IR" sz="2800" b="1" dirty="0">
                <a:solidFill>
                  <a:schemeClr val="tx1"/>
                </a:solidFill>
                <a:cs typeface="B Badr" panose="00000400000000000000" pitchFamily="2" charset="-78"/>
              </a:rPr>
              <a:t>مانند: حجرَة، صَخرَة، نِعمَة، قدرَة، مَزرَعَة، مَیسَرَة</a:t>
            </a:r>
          </a:p>
          <a:p>
            <a:pPr algn="justLow" rtl="1"/>
            <a:r>
              <a:rPr lang="fa-IR" sz="2800" b="1" dirty="0">
                <a:solidFill>
                  <a:schemeClr val="tx1"/>
                </a:solidFill>
                <a:cs typeface="B Badr" panose="00000400000000000000" pitchFamily="2" charset="-78"/>
              </a:rPr>
              <a:t>از همین قبیل است:</a:t>
            </a:r>
          </a:p>
          <a:p>
            <a:pPr algn="justLow" rtl="1"/>
            <a:r>
              <a:rPr lang="fa-IR" sz="2800" b="1" dirty="0">
                <a:solidFill>
                  <a:schemeClr val="tx1"/>
                </a:solidFill>
                <a:cs typeface="B Badr" panose="00000400000000000000" pitchFamily="2" charset="-78"/>
              </a:rPr>
              <a:t>برخی از مصادر افعال(مجرد و مزیدٌ فیه)، اسماء مکان، اسماء زمان، اسماء الۀ</a:t>
            </a:r>
          </a:p>
          <a:p>
            <a:pPr algn="justLow" rtl="1"/>
            <a:r>
              <a:rPr lang="fa-IR" sz="3200" b="1" dirty="0">
                <a:solidFill>
                  <a:srgbClr val="0070C0"/>
                </a:solidFill>
                <a:cs typeface="B Badr" panose="00000400000000000000" pitchFamily="2" charset="-78"/>
              </a:rPr>
              <a:t>مانند:، نِعمَة، قدرَة، عطوفَة، مَحمِدَة، محَاجَّة، هَروَلۀ ،مَزرَعَة، مَیسَرَة، مُکحُلَة ، </a:t>
            </a:r>
          </a:p>
        </p:txBody>
      </p:sp>
      <p:sp>
        <p:nvSpPr>
          <p:cNvPr id="20" name="Cube 19">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flip="none" rotWithShape="1">
            <a:gsLst>
              <a:gs pos="0">
                <a:srgbClr val="FFFF00"/>
              </a:gs>
              <a:gs pos="75000">
                <a:srgbClr val="00B0F0"/>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الثالث</a:t>
            </a:r>
          </a:p>
        </p:txBody>
      </p:sp>
    </p:spTree>
    <p:extLst>
      <p:ext uri="{BB962C8B-B14F-4D97-AF65-F5344CB8AC3E}">
        <p14:creationId xmlns:p14="http://schemas.microsoft.com/office/powerpoint/2010/main" val="27153567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0-#ppt_w/2"/>
                                          </p:val>
                                        </p:tav>
                                        <p:tav tm="100000">
                                          <p:val>
                                            <p:strVal val="#ppt_x"/>
                                          </p:val>
                                        </p:tav>
                                      </p:tavLst>
                                    </p:anim>
                                    <p:anim calcmode="lin" valueType="num">
                                      <p:cBhvr additive="base">
                                        <p:cTn id="13"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0-#ppt_w/2"/>
                                          </p:val>
                                        </p:tav>
                                        <p:tav tm="100000">
                                          <p:val>
                                            <p:strVal val="#ppt_x"/>
                                          </p:val>
                                        </p:tav>
                                      </p:tavLst>
                                    </p:anim>
                                    <p:anim calcmode="lin" valueType="num">
                                      <p:cBhvr additive="base">
                                        <p:cTn id="19"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0-#ppt_w/2"/>
                                          </p:val>
                                        </p:tav>
                                        <p:tav tm="100000">
                                          <p:val>
                                            <p:strVal val="#ppt_x"/>
                                          </p:val>
                                        </p:tav>
                                      </p:tavLst>
                                    </p:anim>
                                    <p:anim calcmode="lin" valueType="num">
                                      <p:cBhvr additive="base">
                                        <p:cTn id="2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0-#ppt_w/2"/>
                                          </p:val>
                                        </p:tav>
                                        <p:tav tm="100000">
                                          <p:val>
                                            <p:strVal val="#ppt_x"/>
                                          </p:val>
                                        </p:tav>
                                      </p:tavLst>
                                    </p:anim>
                                    <p:anim calcmode="lin" valueType="num">
                                      <p:cBhvr additive="base">
                                        <p:cTn id="31"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fill="hold"/>
                                        <p:tgtEl>
                                          <p:spTgt spid="38"/>
                                        </p:tgtEl>
                                        <p:attrNameLst>
                                          <p:attrName>ppt_x</p:attrName>
                                        </p:attrNameLst>
                                      </p:cBhvr>
                                      <p:tavLst>
                                        <p:tav tm="0">
                                          <p:val>
                                            <p:strVal val="0-#ppt_w/2"/>
                                          </p:val>
                                        </p:tav>
                                        <p:tav tm="100000">
                                          <p:val>
                                            <p:strVal val="#ppt_x"/>
                                          </p:val>
                                        </p:tav>
                                      </p:tavLst>
                                    </p:anim>
                                    <p:anim calcmode="lin" valueType="num">
                                      <p:cBhvr additive="base">
                                        <p:cTn id="37"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0-#ppt_w/2"/>
                                          </p:val>
                                        </p:tav>
                                        <p:tav tm="100000">
                                          <p:val>
                                            <p:strVal val="#ppt_x"/>
                                          </p:val>
                                        </p:tav>
                                      </p:tavLst>
                                    </p:anim>
                                    <p:anim calcmode="lin" valueType="num">
                                      <p:cBhvr additive="base">
                                        <p:cTn id="43"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fill="hold"/>
                                        <p:tgtEl>
                                          <p:spTgt spid="40"/>
                                        </p:tgtEl>
                                        <p:attrNameLst>
                                          <p:attrName>ppt_x</p:attrName>
                                        </p:attrNameLst>
                                      </p:cBhvr>
                                      <p:tavLst>
                                        <p:tav tm="0">
                                          <p:val>
                                            <p:strVal val="0-#ppt_w/2"/>
                                          </p:val>
                                        </p:tav>
                                        <p:tav tm="100000">
                                          <p:val>
                                            <p:strVal val="#ppt_x"/>
                                          </p:val>
                                        </p:tav>
                                      </p:tavLst>
                                    </p:anim>
                                    <p:anim calcmode="lin" valueType="num">
                                      <p:cBhvr additive="base">
                                        <p:cTn id="49"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42"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arn(outHorizontal)">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animBg="1"/>
      <p:bldP spid="34" grpId="0" animBg="1"/>
      <p:bldP spid="35" grpId="0" animBg="1"/>
      <p:bldP spid="37" grpId="0" animBg="1"/>
      <p:bldP spid="38" grpId="0" animBg="1"/>
      <p:bldP spid="39" grpId="0" animBg="1"/>
      <p:bldP spid="40"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96C70B21-68C3-4C24-8777-F773F90739CA}"/>
              </a:ext>
            </a:extLst>
          </p:cNvPr>
          <p:cNvSpPr/>
          <p:nvPr/>
        </p:nvSpPr>
        <p:spPr>
          <a:xfrm>
            <a:off x="4622153" y="68518"/>
            <a:ext cx="3240000" cy="468000"/>
          </a:xfrm>
          <a:prstGeom prst="ellipse">
            <a:avLst/>
          </a:prstGeom>
          <a:noFill/>
          <a:ln w="57150">
            <a:solidFill>
              <a:srgbClr val="002060"/>
            </a:solidFill>
          </a:ln>
          <a:effectLst/>
        </p:spPr>
        <p:style>
          <a:lnRef idx="2">
            <a:schemeClr val="accent5"/>
          </a:lnRef>
          <a:fillRef idx="1">
            <a:schemeClr val="lt1"/>
          </a:fillRef>
          <a:effectRef idx="0">
            <a:schemeClr val="accent5"/>
          </a:effectRef>
          <a:fontRef idx="minor">
            <a:schemeClr val="dk1"/>
          </a:fontRef>
        </p:style>
        <p:txBody>
          <a:bodyPr vert="horz" rtlCol="1" anchor="ctr"/>
          <a:lstStyle/>
          <a:p>
            <a:pPr algn="ctr"/>
            <a:r>
              <a:rPr lang="fa-IR" sz="2000" dirty="0">
                <a:solidFill>
                  <a:srgbClr val="FFFF00"/>
                </a:solidFill>
                <a:cs typeface="B Titr" panose="00000700000000000000" pitchFamily="2" charset="-78"/>
              </a:rPr>
              <a:t>اوزان </a:t>
            </a:r>
            <a:r>
              <a:rPr lang="fa-IR" sz="2000" dirty="0" smtClean="0">
                <a:solidFill>
                  <a:srgbClr val="FFFF00"/>
                </a:solidFill>
                <a:cs typeface="B Titr" panose="00000700000000000000" pitchFamily="2" charset="-78"/>
              </a:rPr>
              <a:t>اسم ثلاثی </a:t>
            </a:r>
            <a:r>
              <a:rPr lang="fa-IR" sz="2000" dirty="0">
                <a:solidFill>
                  <a:srgbClr val="FFFF00"/>
                </a:solidFill>
                <a:cs typeface="B Titr" panose="00000700000000000000" pitchFamily="2" charset="-78"/>
              </a:rPr>
              <a:t>مجرد</a:t>
            </a:r>
          </a:p>
        </p:txBody>
      </p:sp>
      <p:sp>
        <p:nvSpPr>
          <p:cNvPr id="15" name="Right Brace 14">
            <a:extLst>
              <a:ext uri="{FF2B5EF4-FFF2-40B4-BE49-F238E27FC236}">
                <a16:creationId xmlns:a16="http://schemas.microsoft.com/office/drawing/2014/main" xmlns="" id="{E071E03E-C2D7-4B1F-9C9C-9AC9D84A68F6}"/>
              </a:ext>
            </a:extLst>
          </p:cNvPr>
          <p:cNvSpPr/>
          <p:nvPr/>
        </p:nvSpPr>
        <p:spPr>
          <a:xfrm>
            <a:off x="9225649" y="899830"/>
            <a:ext cx="597132" cy="5436000"/>
          </a:xfrm>
          <a:prstGeom prst="rightBrace">
            <a:avLst>
              <a:gd name="adj1" fmla="val 35322"/>
              <a:gd name="adj2" fmla="val 50000"/>
            </a:avLst>
          </a:prstGeom>
          <a:ln w="57150">
            <a:solidFill>
              <a:srgbClr val="002060"/>
            </a:solidFill>
          </a:ln>
        </p:spPr>
        <p:style>
          <a:lnRef idx="1">
            <a:schemeClr val="accent2"/>
          </a:lnRef>
          <a:fillRef idx="0">
            <a:schemeClr val="accent2"/>
          </a:fillRef>
          <a:effectRef idx="0">
            <a:schemeClr val="accent2"/>
          </a:effectRef>
          <a:fontRef idx="minor">
            <a:schemeClr val="tx1"/>
          </a:fontRef>
        </p:style>
        <p:txBody>
          <a:bodyPr rtlCol="1" anchor="ctr"/>
          <a:lstStyle/>
          <a:p>
            <a:pPr algn="ctr"/>
            <a:endParaRPr lang="fa-IR">
              <a:solidFill>
                <a:srgbClr val="FFFFFF"/>
              </a:solidFill>
            </a:endParaRPr>
          </a:p>
        </p:txBody>
      </p:sp>
      <p:sp>
        <p:nvSpPr>
          <p:cNvPr id="5" name="Hexagon 4">
            <a:extLst>
              <a:ext uri="{FF2B5EF4-FFF2-40B4-BE49-F238E27FC236}">
                <a16:creationId xmlns:a16="http://schemas.microsoft.com/office/drawing/2014/main" xmlns="" id="{DD215ED0-1564-4B6A-9E97-2EB2251767D7}"/>
              </a:ext>
            </a:extLst>
          </p:cNvPr>
          <p:cNvSpPr/>
          <p:nvPr/>
        </p:nvSpPr>
        <p:spPr>
          <a:xfrm>
            <a:off x="7080329" y="1227923"/>
            <a:ext cx="2075529" cy="720000"/>
          </a:xfrm>
          <a:prstGeom prst="hexagon">
            <a:avLst/>
          </a:prstGeom>
          <a:gradFill flip="none" rotWithShape="1">
            <a:gsLst>
              <a:gs pos="22000">
                <a:srgbClr val="F5ED83"/>
              </a:gs>
              <a:gs pos="79000">
                <a:srgbClr val="99FFCC"/>
              </a:gs>
            </a:gsLst>
            <a:path path="shape">
              <a:fillToRect l="50000" t="50000" r="50000" b="50000"/>
            </a:path>
            <a:tileRect/>
          </a:gra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2C2C2C"/>
                </a:solidFill>
                <a:cs typeface="B Titr" panose="00000700000000000000" pitchFamily="2" charset="-78"/>
              </a:rPr>
              <a:t>1-فتحه</a:t>
            </a:r>
            <a:endParaRPr lang="fa-IR" sz="3600" dirty="0">
              <a:solidFill>
                <a:srgbClr val="2C2C2C"/>
              </a:solidFill>
              <a:cs typeface="B Titr" panose="00000700000000000000" pitchFamily="2" charset="-78"/>
            </a:endParaRPr>
          </a:p>
        </p:txBody>
      </p:sp>
      <p:sp>
        <p:nvSpPr>
          <p:cNvPr id="19" name="Hexagon 18">
            <a:extLst>
              <a:ext uri="{FF2B5EF4-FFF2-40B4-BE49-F238E27FC236}">
                <a16:creationId xmlns:a16="http://schemas.microsoft.com/office/drawing/2014/main" xmlns="" id="{9E0F41FA-28D5-452F-BA36-A60822D9CF2A}"/>
              </a:ext>
            </a:extLst>
          </p:cNvPr>
          <p:cNvSpPr/>
          <p:nvPr/>
        </p:nvSpPr>
        <p:spPr>
          <a:xfrm>
            <a:off x="7080325" y="3165047"/>
            <a:ext cx="1980000" cy="720000"/>
          </a:xfrm>
          <a:prstGeom prst="hexagon">
            <a:avLst/>
          </a:prstGeom>
          <a:gradFill>
            <a:gsLst>
              <a:gs pos="48000">
                <a:srgbClr val="F5ED83"/>
              </a:gs>
              <a:gs pos="79000">
                <a:srgbClr val="8FE2FF"/>
              </a:gs>
            </a:gsLst>
            <a:path path="shape">
              <a:fillToRect l="50000" t="50000" r="50000" b="50000"/>
            </a:path>
          </a:gradFill>
          <a:ln w="57150">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rgbClr val="2C2C2C"/>
                </a:solidFill>
                <a:cs typeface="B Titr" panose="00000700000000000000" pitchFamily="2" charset="-78"/>
              </a:rPr>
              <a:t>2-کسره</a:t>
            </a:r>
            <a:endParaRPr lang="fa-IR" sz="3600" dirty="0">
              <a:solidFill>
                <a:srgbClr val="2C2C2C"/>
              </a:solidFill>
              <a:cs typeface="B Titr" panose="00000700000000000000" pitchFamily="2" charset="-78"/>
            </a:endParaRPr>
          </a:p>
        </p:txBody>
      </p:sp>
      <p:sp>
        <p:nvSpPr>
          <p:cNvPr id="26" name="Hexagon 25">
            <a:extLst>
              <a:ext uri="{FF2B5EF4-FFF2-40B4-BE49-F238E27FC236}">
                <a16:creationId xmlns:a16="http://schemas.microsoft.com/office/drawing/2014/main" xmlns="" id="{02BDAADB-FD1F-4936-9933-D8F43A0B6A1E}"/>
              </a:ext>
            </a:extLst>
          </p:cNvPr>
          <p:cNvSpPr/>
          <p:nvPr/>
        </p:nvSpPr>
        <p:spPr>
          <a:xfrm>
            <a:off x="7175855" y="5180904"/>
            <a:ext cx="1980000" cy="720000"/>
          </a:xfrm>
          <a:prstGeom prst="hexagon">
            <a:avLst/>
          </a:prstGeom>
          <a:gradFill>
            <a:gsLst>
              <a:gs pos="49000">
                <a:srgbClr val="F5ED83"/>
              </a:gs>
              <a:gs pos="79000">
                <a:schemeClr val="accent4">
                  <a:lumMod val="40000"/>
                  <a:lumOff val="60000"/>
                </a:schemeClr>
              </a:gs>
            </a:gsLst>
            <a:path path="shap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1" anchor="ctr"/>
          <a:lstStyle/>
          <a:p>
            <a:pPr algn="ctr"/>
            <a:r>
              <a:rPr lang="fa-IR" sz="3200" dirty="0" smtClean="0">
                <a:solidFill>
                  <a:srgbClr val="2C2C2C"/>
                </a:solidFill>
                <a:cs typeface="B Titr" panose="00000700000000000000" pitchFamily="2" charset="-78"/>
              </a:rPr>
              <a:t>3-ضمه</a:t>
            </a:r>
            <a:endParaRPr lang="fa-IR" sz="3200" dirty="0">
              <a:solidFill>
                <a:srgbClr val="2C2C2C"/>
              </a:solidFill>
              <a:cs typeface="B Titr" panose="00000700000000000000" pitchFamily="2" charset="-78"/>
            </a:endParaRPr>
          </a:p>
        </p:txBody>
      </p:sp>
      <p:sp>
        <p:nvSpPr>
          <p:cNvPr id="38" name="Rectangle: Rounded Corners 37">
            <a:extLst>
              <a:ext uri="{FF2B5EF4-FFF2-40B4-BE49-F238E27FC236}">
                <a16:creationId xmlns:a16="http://schemas.microsoft.com/office/drawing/2014/main" xmlns="" id="{300DDFC7-816F-40E1-8754-0F4299F77F87}"/>
              </a:ext>
            </a:extLst>
          </p:cNvPr>
          <p:cNvSpPr/>
          <p:nvPr/>
        </p:nvSpPr>
        <p:spPr>
          <a:xfrm>
            <a:off x="608123" y="906579"/>
            <a:ext cx="1980000" cy="720000"/>
          </a:xfrm>
          <a:prstGeom prst="roundRect">
            <a:avLst/>
          </a:prstGeom>
          <a:noFill/>
          <a:ln w="38100">
            <a:solidFill>
              <a:srgbClr val="FF6699"/>
            </a:solidFill>
          </a:ln>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3600" b="1" dirty="0">
                <a:solidFill>
                  <a:srgbClr val="7030A0"/>
                </a:solidFill>
                <a:cs typeface="B Badr" panose="00000400000000000000" pitchFamily="2" charset="-78"/>
              </a:rPr>
              <a:t>1-فتحه</a:t>
            </a:r>
          </a:p>
        </p:txBody>
      </p:sp>
      <p:sp>
        <p:nvSpPr>
          <p:cNvPr id="6" name="Hexagon 5">
            <a:extLst>
              <a:ext uri="{FF2B5EF4-FFF2-40B4-BE49-F238E27FC236}">
                <a16:creationId xmlns:a16="http://schemas.microsoft.com/office/drawing/2014/main" xmlns="" id="{67457B14-B757-433C-A637-C46136BD07F2}"/>
              </a:ext>
            </a:extLst>
          </p:cNvPr>
          <p:cNvSpPr/>
          <p:nvPr/>
        </p:nvSpPr>
        <p:spPr>
          <a:xfrm>
            <a:off x="10064277" y="2744284"/>
            <a:ext cx="2050103" cy="1747091"/>
          </a:xfrm>
          <a:prstGeom prst="hexagon">
            <a:avLst/>
          </a:prstGeom>
          <a:gradFill flip="none" rotWithShape="1">
            <a:gsLst>
              <a:gs pos="22000">
                <a:srgbClr val="F5ED83"/>
              </a:gs>
              <a:gs pos="79000">
                <a:srgbClr val="99FFCC"/>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C00000"/>
                </a:solidFill>
                <a:cs typeface="B Titr" panose="00000700000000000000" pitchFamily="2" charset="-78"/>
              </a:rPr>
              <a:t>فاءالفعل</a:t>
            </a:r>
            <a:endParaRPr lang="fa-IR" sz="2800" dirty="0">
              <a:solidFill>
                <a:srgbClr val="C00000"/>
              </a:solidFill>
              <a:cs typeface="B Titr" panose="00000700000000000000" pitchFamily="2" charset="-78"/>
            </a:endParaRPr>
          </a:p>
        </p:txBody>
      </p:sp>
      <p:sp>
        <p:nvSpPr>
          <p:cNvPr id="8" name="Right Brace 7">
            <a:extLst>
              <a:ext uri="{FF2B5EF4-FFF2-40B4-BE49-F238E27FC236}">
                <a16:creationId xmlns:a16="http://schemas.microsoft.com/office/drawing/2014/main" xmlns="" id="{B0D398C4-184F-4C5F-98AC-B9577C5BEF4C}"/>
              </a:ext>
            </a:extLst>
          </p:cNvPr>
          <p:cNvSpPr/>
          <p:nvPr/>
        </p:nvSpPr>
        <p:spPr>
          <a:xfrm>
            <a:off x="2908037" y="834072"/>
            <a:ext cx="597132" cy="5400000"/>
          </a:xfrm>
          <a:prstGeom prst="rightBrace">
            <a:avLst>
              <a:gd name="adj1" fmla="val 61051"/>
              <a:gd name="adj2" fmla="val 50000"/>
            </a:avLst>
          </a:pr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solidFill>
                <a:srgbClr val="FFFFFF"/>
              </a:solidFill>
            </a:endParaRPr>
          </a:p>
        </p:txBody>
      </p:sp>
      <p:sp>
        <p:nvSpPr>
          <p:cNvPr id="39" name="Hexagon 38">
            <a:extLst>
              <a:ext uri="{FF2B5EF4-FFF2-40B4-BE49-F238E27FC236}">
                <a16:creationId xmlns:a16="http://schemas.microsoft.com/office/drawing/2014/main" xmlns="" id="{EDD084E0-9E5C-4A14-9B5B-EA050A3E0513}"/>
              </a:ext>
            </a:extLst>
          </p:cNvPr>
          <p:cNvSpPr/>
          <p:nvPr/>
        </p:nvSpPr>
        <p:spPr>
          <a:xfrm>
            <a:off x="3605420" y="2676226"/>
            <a:ext cx="2050103" cy="1747091"/>
          </a:xfrm>
          <a:prstGeom prst="hexagon">
            <a:avLst/>
          </a:prstGeom>
          <a:gradFill flip="none" rotWithShape="1">
            <a:gsLst>
              <a:gs pos="49000">
                <a:srgbClr val="F5ED83"/>
              </a:gs>
              <a:gs pos="79000">
                <a:srgbClr val="65FFAB"/>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C00000"/>
                </a:solidFill>
                <a:cs typeface="B Titr" panose="00000700000000000000" pitchFamily="2" charset="-78"/>
              </a:rPr>
              <a:t>عین الفعل</a:t>
            </a:r>
          </a:p>
        </p:txBody>
      </p:sp>
      <p:sp>
        <p:nvSpPr>
          <p:cNvPr id="40" name="Rectangle: Rounded Corners 39">
            <a:extLst>
              <a:ext uri="{FF2B5EF4-FFF2-40B4-BE49-F238E27FC236}">
                <a16:creationId xmlns:a16="http://schemas.microsoft.com/office/drawing/2014/main" xmlns="" id="{F50E10D7-2E45-4A3C-8AB0-1D0B1BA14518}"/>
              </a:ext>
            </a:extLst>
          </p:cNvPr>
          <p:cNvSpPr/>
          <p:nvPr/>
        </p:nvSpPr>
        <p:spPr>
          <a:xfrm>
            <a:off x="604614" y="2310545"/>
            <a:ext cx="1980000" cy="720000"/>
          </a:xfrm>
          <a:prstGeom prst="roundRect">
            <a:avLst/>
          </a:prstGeom>
          <a:noFill/>
          <a:ln w="38100">
            <a:solidFill>
              <a:srgbClr val="FF6699"/>
            </a:solidFill>
          </a:ln>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fa-IR" sz="3600" b="1" dirty="0">
                <a:solidFill>
                  <a:srgbClr val="7030A0"/>
                </a:solidFill>
                <a:cs typeface="B Badr" panose="00000400000000000000" pitchFamily="2" charset="-78"/>
              </a:rPr>
              <a:t>2-کسره</a:t>
            </a:r>
          </a:p>
        </p:txBody>
      </p:sp>
      <p:sp>
        <p:nvSpPr>
          <p:cNvPr id="41" name="Rectangle: Rounded Corners 40">
            <a:extLst>
              <a:ext uri="{FF2B5EF4-FFF2-40B4-BE49-F238E27FC236}">
                <a16:creationId xmlns:a16="http://schemas.microsoft.com/office/drawing/2014/main" xmlns="" id="{668497E9-9E23-4CFC-BDFD-25EEB9589137}"/>
              </a:ext>
            </a:extLst>
          </p:cNvPr>
          <p:cNvSpPr/>
          <p:nvPr/>
        </p:nvSpPr>
        <p:spPr>
          <a:xfrm>
            <a:off x="604614" y="4002444"/>
            <a:ext cx="1980000" cy="720000"/>
          </a:xfrm>
          <a:prstGeom prst="roundRect">
            <a:avLst/>
          </a:prstGeom>
          <a:noFill/>
          <a:ln w="38100">
            <a:solidFill>
              <a:srgbClr val="FF6699"/>
            </a:solidFill>
          </a:ln>
          <a:effectLst/>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sz="3600" b="1" dirty="0">
                <a:solidFill>
                  <a:srgbClr val="7030A0"/>
                </a:solidFill>
                <a:cs typeface="B Badr" panose="00000400000000000000" pitchFamily="2" charset="-78"/>
              </a:rPr>
              <a:t>3-ضمه</a:t>
            </a:r>
          </a:p>
        </p:txBody>
      </p:sp>
      <p:sp>
        <p:nvSpPr>
          <p:cNvPr id="42" name="Rectangle: Rounded Corners 41">
            <a:extLst>
              <a:ext uri="{FF2B5EF4-FFF2-40B4-BE49-F238E27FC236}">
                <a16:creationId xmlns:a16="http://schemas.microsoft.com/office/drawing/2014/main" xmlns="" id="{D29C71D3-11DB-44C8-B1DA-CE83F153411B}"/>
              </a:ext>
            </a:extLst>
          </p:cNvPr>
          <p:cNvSpPr/>
          <p:nvPr/>
        </p:nvSpPr>
        <p:spPr>
          <a:xfrm>
            <a:off x="600402" y="5334343"/>
            <a:ext cx="1980000" cy="720000"/>
          </a:xfrm>
          <a:prstGeom prst="roundRect">
            <a:avLst/>
          </a:prstGeom>
          <a:noFill/>
          <a:ln w="38100">
            <a:solidFill>
              <a:srgbClr val="FF6699"/>
            </a:solidFill>
          </a:ln>
          <a:effectLst/>
        </p:spPr>
        <p:style>
          <a:lnRef idx="3">
            <a:schemeClr val="lt1"/>
          </a:lnRef>
          <a:fillRef idx="1">
            <a:schemeClr val="dk1"/>
          </a:fillRef>
          <a:effectRef idx="1">
            <a:schemeClr val="dk1"/>
          </a:effectRef>
          <a:fontRef idx="minor">
            <a:schemeClr val="lt1"/>
          </a:fontRef>
        </p:style>
        <p:txBody>
          <a:bodyPr rtlCol="1" anchor="ctr"/>
          <a:lstStyle/>
          <a:p>
            <a:pPr algn="ctr"/>
            <a:r>
              <a:rPr lang="fa-IR" sz="3600" b="1" dirty="0">
                <a:solidFill>
                  <a:srgbClr val="7030A0"/>
                </a:solidFill>
                <a:cs typeface="B Badr" panose="00000400000000000000" pitchFamily="2" charset="-78"/>
              </a:rPr>
              <a:t>4-ساکن</a:t>
            </a:r>
          </a:p>
        </p:txBody>
      </p:sp>
      <p:cxnSp>
        <p:nvCxnSpPr>
          <p:cNvPr id="11" name="Straight Arrow Connector 10">
            <a:extLst>
              <a:ext uri="{FF2B5EF4-FFF2-40B4-BE49-F238E27FC236}">
                <a16:creationId xmlns:a16="http://schemas.microsoft.com/office/drawing/2014/main" xmlns="" id="{954F194A-E2F1-4C67-918D-6067A702B768}"/>
              </a:ext>
            </a:extLst>
          </p:cNvPr>
          <p:cNvCxnSpPr>
            <a:cxnSpLocks/>
          </p:cNvCxnSpPr>
          <p:nvPr/>
        </p:nvCxnSpPr>
        <p:spPr>
          <a:xfrm flipH="1" flipV="1">
            <a:off x="6704641" y="3507296"/>
            <a:ext cx="293022" cy="13842"/>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A5C965B8-60FD-4604-BD88-CEB185253D64}"/>
              </a:ext>
            </a:extLst>
          </p:cNvPr>
          <p:cNvCxnSpPr>
            <a:cxnSpLocks/>
          </p:cNvCxnSpPr>
          <p:nvPr/>
        </p:nvCxnSpPr>
        <p:spPr>
          <a:xfrm flipH="1">
            <a:off x="6478926" y="1624476"/>
            <a:ext cx="562953" cy="1457427"/>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8" name="Multiplication Sign 47">
            <a:extLst>
              <a:ext uri="{FF2B5EF4-FFF2-40B4-BE49-F238E27FC236}">
                <a16:creationId xmlns:a16="http://schemas.microsoft.com/office/drawing/2014/main" xmlns="" id="{7F70D6D6-29CF-49CC-A7DF-155C09198EEB}"/>
              </a:ext>
            </a:extLst>
          </p:cNvPr>
          <p:cNvSpPr/>
          <p:nvPr/>
        </p:nvSpPr>
        <p:spPr>
          <a:xfrm>
            <a:off x="5983280" y="2959967"/>
            <a:ext cx="1005799" cy="1121607"/>
          </a:xfrm>
          <a:prstGeom prst="mathMultiply">
            <a:avLst>
              <a:gd name="adj1" fmla="val 14274"/>
            </a:avLst>
          </a:prstGeom>
          <a:solidFill>
            <a:schemeClr val="bg1"/>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FFFFFF"/>
              </a:solidFill>
            </a:endParaRPr>
          </a:p>
        </p:txBody>
      </p:sp>
      <p:cxnSp>
        <p:nvCxnSpPr>
          <p:cNvPr id="49" name="Straight Arrow Connector 48">
            <a:extLst>
              <a:ext uri="{FF2B5EF4-FFF2-40B4-BE49-F238E27FC236}">
                <a16:creationId xmlns:a16="http://schemas.microsoft.com/office/drawing/2014/main" xmlns="" id="{9D7C3DB1-E444-4083-AEE1-4A2B8DB6ABEC}"/>
              </a:ext>
            </a:extLst>
          </p:cNvPr>
          <p:cNvCxnSpPr>
            <a:cxnSpLocks/>
          </p:cNvCxnSpPr>
          <p:nvPr/>
        </p:nvCxnSpPr>
        <p:spPr>
          <a:xfrm flipH="1" flipV="1">
            <a:off x="5667390" y="3499645"/>
            <a:ext cx="605924" cy="2088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E3F56FC1-2BFB-459B-9857-D1C32BD21D77}"/>
              </a:ext>
            </a:extLst>
          </p:cNvPr>
          <p:cNvCxnSpPr>
            <a:cxnSpLocks/>
          </p:cNvCxnSpPr>
          <p:nvPr/>
        </p:nvCxnSpPr>
        <p:spPr>
          <a:xfrm flipH="1" flipV="1">
            <a:off x="6486179" y="3885047"/>
            <a:ext cx="653095" cy="1631875"/>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Hexagon 23">
            <a:extLst>
              <a:ext uri="{FF2B5EF4-FFF2-40B4-BE49-F238E27FC236}">
                <a16:creationId xmlns:a16="http://schemas.microsoft.com/office/drawing/2014/main" xmlns="" id="{46FEB428-577C-42CD-B551-44FC78FF7209}"/>
              </a:ext>
            </a:extLst>
          </p:cNvPr>
          <p:cNvSpPr/>
          <p:nvPr/>
        </p:nvSpPr>
        <p:spPr>
          <a:xfrm>
            <a:off x="9767146" y="64145"/>
            <a:ext cx="2050103" cy="926961"/>
          </a:xfrm>
          <a:prstGeom prst="hexagon">
            <a:avLst/>
          </a:prstGeom>
          <a:ln w="57150">
            <a:noFill/>
          </a:ln>
          <a:effectLst>
            <a:outerShdw blurRad="787400" dir="13440000" sx="106000" sy="106000" algn="ctr" rotWithShape="0">
              <a:schemeClr val="accent1">
                <a:lumMod val="40000"/>
                <a:lumOff val="60000"/>
                <a:alpha val="47000"/>
              </a:schemeClr>
            </a:outerShdw>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wrap="square" rtlCol="1" anchor="ctr">
            <a:noAutofit/>
          </a:bodyPr>
          <a:lstStyle/>
          <a:p>
            <a:pPr algn="ctr"/>
            <a:r>
              <a:rPr lang="fa-IR" sz="4000" b="1" dirty="0">
                <a:solidFill>
                  <a:srgbClr val="2C2C2C"/>
                </a:solidFill>
                <a:cs typeface="B Badr" panose="00000400000000000000" pitchFamily="2" charset="-78"/>
              </a:rPr>
              <a:t>المقدمۀ</a:t>
            </a:r>
          </a:p>
        </p:txBody>
      </p:sp>
      <p:sp>
        <p:nvSpPr>
          <p:cNvPr id="2" name="Pentagon 1"/>
          <p:cNvSpPr/>
          <p:nvPr/>
        </p:nvSpPr>
        <p:spPr>
          <a:xfrm flipH="1">
            <a:off x="10132009" y="1227923"/>
            <a:ext cx="2050103" cy="720000"/>
          </a:xfrm>
          <a:prstGeom prst="homePlate">
            <a:avLst/>
          </a:prstGeom>
          <a:gradFill>
            <a:gsLst>
              <a:gs pos="0">
                <a:srgbClr val="00B050"/>
              </a:gs>
              <a:gs pos="85000">
                <a:srgbClr val="AFEAF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rgbClr val="002060"/>
                </a:solidFill>
                <a:cs typeface="B Nazanin" panose="00000400000000000000" pitchFamily="2" charset="-78"/>
              </a:rPr>
              <a:t>توضیح</a:t>
            </a:r>
            <a:endParaRPr lang="fa-IR" sz="3200" dirty="0">
              <a:solidFill>
                <a:srgbClr val="002060"/>
              </a:solidFill>
              <a:cs typeface="B Nazanin" panose="00000400000000000000" pitchFamily="2" charset="-78"/>
            </a:endParaRPr>
          </a:p>
        </p:txBody>
      </p:sp>
      <p:sp>
        <p:nvSpPr>
          <p:cNvPr id="9" name="Rounded Rectangle 8"/>
          <p:cNvSpPr/>
          <p:nvPr/>
        </p:nvSpPr>
        <p:spPr>
          <a:xfrm>
            <a:off x="2657913" y="125131"/>
            <a:ext cx="7020000" cy="828000"/>
          </a:xfrm>
          <a:prstGeom prst="roundRect">
            <a:avLst/>
          </a:prstGeom>
          <a:gradFill>
            <a:gsLst>
              <a:gs pos="0">
                <a:schemeClr val="accent1">
                  <a:lumMod val="5000"/>
                  <a:lumOff val="95000"/>
                </a:schemeClr>
              </a:gs>
              <a:gs pos="75000">
                <a:srgbClr val="2DFF8C"/>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FF0000"/>
                </a:solidFill>
                <a:cs typeface="B Nazanin" panose="00000400000000000000" pitchFamily="2" charset="-78"/>
              </a:rPr>
              <a:t>درضرب هریک از حالات فاء الفعل در عین الفعل </a:t>
            </a:r>
            <a:r>
              <a:rPr lang="fa-IR" sz="2800" u="sng" dirty="0" smtClean="0">
                <a:solidFill>
                  <a:srgbClr val="FF0000"/>
                </a:solidFill>
                <a:cs typeface="B Nazanin" panose="00000400000000000000" pitchFamily="2" charset="-78"/>
              </a:rPr>
              <a:t>12</a:t>
            </a:r>
            <a:r>
              <a:rPr lang="fa-IR" sz="2800" dirty="0" smtClean="0">
                <a:solidFill>
                  <a:srgbClr val="FF0000"/>
                </a:solidFill>
                <a:cs typeface="B Nazanin" panose="00000400000000000000" pitchFamily="2" charset="-78"/>
              </a:rPr>
              <a:t> حالت متصور است</a:t>
            </a:r>
            <a:endParaRPr lang="fa-IR" sz="2800" dirty="0">
              <a:solidFill>
                <a:srgbClr val="FF0000"/>
              </a:solidFill>
              <a:cs typeface="B Nazanin" panose="00000400000000000000" pitchFamily="2" charset="-78"/>
            </a:endParaRPr>
          </a:p>
        </p:txBody>
      </p:sp>
      <p:sp>
        <p:nvSpPr>
          <p:cNvPr id="10" name="Rounded Rectangle 9"/>
          <p:cNvSpPr/>
          <p:nvPr/>
        </p:nvSpPr>
        <p:spPr>
          <a:xfrm>
            <a:off x="2657913" y="5987902"/>
            <a:ext cx="7020000" cy="828000"/>
          </a:xfrm>
          <a:prstGeom prst="roundRect">
            <a:avLst/>
          </a:prstGeom>
          <a:gradFill>
            <a:gsLst>
              <a:gs pos="0">
                <a:schemeClr val="accent1">
                  <a:lumMod val="5000"/>
                  <a:lumOff val="95000"/>
                </a:schemeClr>
              </a:gs>
              <a:gs pos="75000">
                <a:srgbClr val="2DFF8C"/>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FF0000"/>
                </a:solidFill>
                <a:cs typeface="B Nazanin" panose="00000400000000000000" pitchFamily="2" charset="-78"/>
              </a:rPr>
              <a:t>توجه : فاء الفعل نمی تواند ساکن باشد زیرا ابتداء نمودن کلمه به ساکن جایز نیست</a:t>
            </a:r>
            <a:endParaRPr lang="fa-IR" sz="2800" dirty="0">
              <a:solidFill>
                <a:srgbClr val="FF0000"/>
              </a:solidFill>
              <a:cs typeface="B Nazanin" panose="00000400000000000000" pitchFamily="2" charset="-78"/>
            </a:endParaRPr>
          </a:p>
        </p:txBody>
      </p:sp>
    </p:spTree>
    <p:extLst>
      <p:ext uri="{BB962C8B-B14F-4D97-AF65-F5344CB8AC3E}">
        <p14:creationId xmlns:p14="http://schemas.microsoft.com/office/powerpoint/2010/main" val="124492856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out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outVertical)">
                                      <p:cBhvr>
                                        <p:cTn id="32" dur="25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ox(in)">
                                      <p:cBhvr>
                                        <p:cTn id="37" dur="25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out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right)">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righ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right)">
                                      <p:cBhvr>
                                        <p:cTn id="57" dur="500"/>
                                        <p:tgtEl>
                                          <p:spTgt spid="51"/>
                                        </p:tgtEl>
                                      </p:cBhvr>
                                    </p:animEffect>
                                  </p:childTnLst>
                                </p:cTn>
                              </p:par>
                            </p:childTnLst>
                          </p:cTn>
                        </p:par>
                      </p:childTnLst>
                    </p:cTn>
                  </p:par>
                  <p:par>
                    <p:cTn id="58" fill="hold">
                      <p:stCondLst>
                        <p:cond delay="indefinite"/>
                      </p:stCondLst>
                      <p:childTnLst>
                        <p:par>
                          <p:cTn id="59" fill="hold">
                            <p:stCondLst>
                              <p:cond delay="0"/>
                            </p:stCondLst>
                            <p:childTnLst>
                              <p:par>
                                <p:cTn id="60" presetID="13" presetClass="entr" presetSubtype="32"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plus(out)">
                                      <p:cBhvr>
                                        <p:cTn id="62" dur="25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right)">
                                      <p:cBhvr>
                                        <p:cTn id="67" dur="5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heel(1)">
                                      <p:cBhvr>
                                        <p:cTn id="72" dur="250"/>
                                        <p:tgtEl>
                                          <p:spTgt spid="3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42"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barn(outHorizontal)">
                                      <p:cBhvr>
                                        <p:cTn id="77" dur="500"/>
                                        <p:tgtEl>
                                          <p:spTgt spid="8"/>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37" fill="hold" grpId="0"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barn(outVertical)">
                                      <p:cBhvr>
                                        <p:cTn id="82" dur="500"/>
                                        <p:tgtEl>
                                          <p:spTgt spid="38"/>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37"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barn(outVertical)">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37" fill="hold" grpId="0"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barn(outVertical)">
                                      <p:cBhvr>
                                        <p:cTn id="92" dur="50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37" fill="hold" grpId="0"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barn(outVertical)">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10"/>
                                        </p:tgtEl>
                                        <p:attrNameLst>
                                          <p:attrName>style.visibility</p:attrName>
                                        </p:attrNameLst>
                                      </p:cBhvr>
                                      <p:to>
                                        <p:strVal val="visible"/>
                                      </p:to>
                                    </p:set>
                                    <p:anim calcmode="lin" valueType="num">
                                      <p:cBhvr>
                                        <p:cTn id="102" dur="500" fill="hold"/>
                                        <p:tgtEl>
                                          <p:spTgt spid="10"/>
                                        </p:tgtEl>
                                        <p:attrNameLst>
                                          <p:attrName>ppt_w</p:attrName>
                                        </p:attrNameLst>
                                      </p:cBhvr>
                                      <p:tavLst>
                                        <p:tav tm="0">
                                          <p:val>
                                            <p:fltVal val="0"/>
                                          </p:val>
                                        </p:tav>
                                        <p:tav tm="100000">
                                          <p:val>
                                            <p:strVal val="#ppt_w"/>
                                          </p:val>
                                        </p:tav>
                                      </p:tavLst>
                                    </p:anim>
                                    <p:anim calcmode="lin" valueType="num">
                                      <p:cBhvr>
                                        <p:cTn id="103" dur="500" fill="hold"/>
                                        <p:tgtEl>
                                          <p:spTgt spid="10"/>
                                        </p:tgtEl>
                                        <p:attrNameLst>
                                          <p:attrName>ppt_h</p:attrName>
                                        </p:attrNameLst>
                                      </p:cBhvr>
                                      <p:tavLst>
                                        <p:tav tm="0">
                                          <p:val>
                                            <p:fltVal val="0"/>
                                          </p:val>
                                        </p:tav>
                                        <p:tav tm="100000">
                                          <p:val>
                                            <p:strVal val="#ppt_h"/>
                                          </p:val>
                                        </p:tav>
                                      </p:tavLst>
                                    </p:anim>
                                    <p:animEffect transition="in" filter="fade">
                                      <p:cBhvr>
                                        <p:cTn id="10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5" grpId="0" animBg="1"/>
      <p:bldP spid="19" grpId="0" animBg="1"/>
      <p:bldP spid="26" grpId="0" animBg="1"/>
      <p:bldP spid="38" grpId="0" animBg="1"/>
      <p:bldP spid="6" grpId="0" animBg="1"/>
      <p:bldP spid="8" grpId="0" animBg="1"/>
      <p:bldP spid="39" grpId="0" animBg="1"/>
      <p:bldP spid="40" grpId="0" animBg="1"/>
      <p:bldP spid="41" grpId="0" animBg="1"/>
      <p:bldP spid="42" grpId="0" animBg="1"/>
      <p:bldP spid="48" grpId="0" animBg="1"/>
      <p:bldP spid="2" grpId="0" animBg="1"/>
      <p:bldP spid="9" grpId="0" animBg="1"/>
      <p:bldP spid="10"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Beveled 9">
            <a:extLst>
              <a:ext uri="{FF2B5EF4-FFF2-40B4-BE49-F238E27FC236}">
                <a16:creationId xmlns="" xmlns:a16="http://schemas.microsoft.com/office/drawing/2014/main" id="{FD793ACD-DD50-4E8A-99A4-22CECF631A9D}"/>
              </a:ext>
            </a:extLst>
          </p:cNvPr>
          <p:cNvSpPr/>
          <p:nvPr/>
        </p:nvSpPr>
        <p:spPr>
          <a:xfrm>
            <a:off x="5171605" y="-1"/>
            <a:ext cx="1843791" cy="494675"/>
          </a:xfrm>
          <a:prstGeom prst="beve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المذکر والمؤنث</a:t>
            </a:r>
          </a:p>
        </p:txBody>
      </p:sp>
      <p:sp>
        <p:nvSpPr>
          <p:cNvPr id="43" name="Rounded Rectangle 64">
            <a:extLst>
              <a:ext uri="{FF2B5EF4-FFF2-40B4-BE49-F238E27FC236}">
                <a16:creationId xmlns="" xmlns:a16="http://schemas.microsoft.com/office/drawing/2014/main" id="{37CDCE93-A79C-4F94-BACB-2921E68C9CEA}"/>
              </a:ext>
            </a:extLst>
          </p:cNvPr>
          <p:cNvSpPr/>
          <p:nvPr/>
        </p:nvSpPr>
        <p:spPr>
          <a:xfrm>
            <a:off x="5334888" y="1303778"/>
            <a:ext cx="2880000" cy="720000"/>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0000"/>
                </a:solidFill>
                <a:latin typeface="B Lotus"/>
                <a:cs typeface="B Badr" panose="00000400000000000000" pitchFamily="2" charset="-78"/>
              </a:rPr>
              <a:t>1-وزن فُعلَی</a:t>
            </a:r>
            <a:r>
              <a:rPr lang="fa-IR" sz="3200" dirty="0">
                <a:cs typeface="B Badr" panose="00000400000000000000" pitchFamily="2" charset="-78"/>
              </a:rPr>
              <a:t> </a:t>
            </a:r>
            <a:endParaRPr lang="fa-IR" sz="3200" dirty="0">
              <a:solidFill>
                <a:srgbClr val="C00000"/>
              </a:solidFill>
              <a:cs typeface="B Badr" panose="00000400000000000000" pitchFamily="2" charset="-78"/>
            </a:endParaRPr>
          </a:p>
        </p:txBody>
      </p:sp>
      <p:sp>
        <p:nvSpPr>
          <p:cNvPr id="46" name="Rounded Rectangle 64">
            <a:extLst>
              <a:ext uri="{FF2B5EF4-FFF2-40B4-BE49-F238E27FC236}">
                <a16:creationId xmlns="" xmlns:a16="http://schemas.microsoft.com/office/drawing/2014/main" id="{DDAB7C84-896E-4F75-92A3-6FB30D078B16}"/>
              </a:ext>
            </a:extLst>
          </p:cNvPr>
          <p:cNvSpPr/>
          <p:nvPr/>
        </p:nvSpPr>
        <p:spPr>
          <a:xfrm>
            <a:off x="5323876" y="2129867"/>
            <a:ext cx="2880000" cy="720000"/>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b="1" dirty="0">
                <a:solidFill>
                  <a:srgbClr val="002060"/>
                </a:solidFill>
                <a:cs typeface="B Badr" panose="00000400000000000000" pitchFamily="2" charset="-78"/>
              </a:rPr>
              <a:t>2-وزن فَعلَی </a:t>
            </a:r>
          </a:p>
        </p:txBody>
      </p:sp>
      <p:sp>
        <p:nvSpPr>
          <p:cNvPr id="49" name="Rounded Rectangle 64">
            <a:extLst>
              <a:ext uri="{FF2B5EF4-FFF2-40B4-BE49-F238E27FC236}">
                <a16:creationId xmlns="" xmlns:a16="http://schemas.microsoft.com/office/drawing/2014/main" id="{088E80EA-9D49-423C-A56D-7B131718240C}"/>
              </a:ext>
            </a:extLst>
          </p:cNvPr>
          <p:cNvSpPr/>
          <p:nvPr/>
        </p:nvSpPr>
        <p:spPr>
          <a:xfrm>
            <a:off x="5323876" y="2943358"/>
            <a:ext cx="2880000" cy="720000"/>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dirty="0">
                <a:solidFill>
                  <a:srgbClr val="002060"/>
                </a:solidFill>
                <a:cs typeface="B Badr" panose="00000400000000000000" pitchFamily="2" charset="-78"/>
              </a:rPr>
              <a:t>3-وزن فِعلَی </a:t>
            </a:r>
          </a:p>
        </p:txBody>
      </p:sp>
      <p:sp>
        <p:nvSpPr>
          <p:cNvPr id="29" name="Hexagon 28">
            <a:extLst>
              <a:ext uri="{FF2B5EF4-FFF2-40B4-BE49-F238E27FC236}">
                <a16:creationId xmlns="" xmlns:a16="http://schemas.microsoft.com/office/drawing/2014/main" id="{D75C29B7-BC2F-479F-91BF-5C9879BDB240}"/>
              </a:ext>
            </a:extLst>
          </p:cNvPr>
          <p:cNvSpPr/>
          <p:nvPr/>
        </p:nvSpPr>
        <p:spPr>
          <a:xfrm>
            <a:off x="9658228" y="1481867"/>
            <a:ext cx="2520000" cy="648000"/>
          </a:xfrm>
          <a:prstGeom prst="hexagon">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u="sng" dirty="0">
                <a:solidFill>
                  <a:srgbClr val="C00000"/>
                </a:solidFill>
                <a:cs typeface="B Badr" panose="00000400000000000000" pitchFamily="2" charset="-78"/>
              </a:rPr>
              <a:t>2-الف المقصورۀ</a:t>
            </a:r>
            <a:endParaRPr lang="fa-IR" sz="2800" dirty="0">
              <a:cs typeface="B Badr" panose="00000400000000000000" pitchFamily="2" charset="-78"/>
            </a:endParaRPr>
          </a:p>
        </p:txBody>
      </p:sp>
      <p:sp>
        <p:nvSpPr>
          <p:cNvPr id="55" name="Rounded Rectangle 64">
            <a:extLst>
              <a:ext uri="{FF2B5EF4-FFF2-40B4-BE49-F238E27FC236}">
                <a16:creationId xmlns="" xmlns:a16="http://schemas.microsoft.com/office/drawing/2014/main" id="{3FC8A28C-4756-494C-9A79-8D768FCDF6B6}"/>
              </a:ext>
            </a:extLst>
          </p:cNvPr>
          <p:cNvSpPr/>
          <p:nvPr/>
        </p:nvSpPr>
        <p:spPr>
          <a:xfrm>
            <a:off x="5340259" y="4943100"/>
            <a:ext cx="2880000" cy="720000"/>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dirty="0">
                <a:solidFill>
                  <a:srgbClr val="002060"/>
                </a:solidFill>
                <a:cs typeface="B Badr" panose="00000400000000000000" pitchFamily="2" charset="-78"/>
              </a:rPr>
              <a:t>5-وزن فُعالَی </a:t>
            </a:r>
          </a:p>
        </p:txBody>
      </p:sp>
      <p:sp>
        <p:nvSpPr>
          <p:cNvPr id="56" name="Rounded Rectangle 64">
            <a:extLst>
              <a:ext uri="{FF2B5EF4-FFF2-40B4-BE49-F238E27FC236}">
                <a16:creationId xmlns="" xmlns:a16="http://schemas.microsoft.com/office/drawing/2014/main" id="{22FF6F5F-01EB-4589-A876-C65FFB2B942C}"/>
              </a:ext>
            </a:extLst>
          </p:cNvPr>
          <p:cNvSpPr/>
          <p:nvPr/>
        </p:nvSpPr>
        <p:spPr>
          <a:xfrm>
            <a:off x="5323876" y="4117011"/>
            <a:ext cx="2880000" cy="720000"/>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200" dirty="0">
                <a:solidFill>
                  <a:srgbClr val="002060"/>
                </a:solidFill>
                <a:cs typeface="B Badr" panose="00000400000000000000" pitchFamily="2" charset="-78"/>
              </a:rPr>
              <a:t>4-وزن فَعالَی </a:t>
            </a:r>
          </a:p>
        </p:txBody>
      </p:sp>
      <p:sp>
        <p:nvSpPr>
          <p:cNvPr id="22" name="Rounded Rectangle 64">
            <a:extLst>
              <a:ext uri="{FF2B5EF4-FFF2-40B4-BE49-F238E27FC236}">
                <a16:creationId xmlns="" xmlns:a16="http://schemas.microsoft.com/office/drawing/2014/main" id="{3FC8A28C-4756-494C-9A79-8D768FCDF6B6}"/>
              </a:ext>
            </a:extLst>
          </p:cNvPr>
          <p:cNvSpPr/>
          <p:nvPr/>
        </p:nvSpPr>
        <p:spPr>
          <a:xfrm>
            <a:off x="5323876" y="5756591"/>
            <a:ext cx="2880000" cy="720000"/>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dirty="0">
                <a:solidFill>
                  <a:srgbClr val="002060"/>
                </a:solidFill>
                <a:cs typeface="B Badr" panose="00000400000000000000" pitchFamily="2" charset="-78"/>
              </a:rPr>
              <a:t>6-وزن فُعَلِیّا </a:t>
            </a:r>
          </a:p>
        </p:txBody>
      </p:sp>
      <p:sp>
        <p:nvSpPr>
          <p:cNvPr id="23" name="Rounded Rectangle 64">
            <a:extLst>
              <a:ext uri="{FF2B5EF4-FFF2-40B4-BE49-F238E27FC236}">
                <a16:creationId xmlns="" xmlns:a16="http://schemas.microsoft.com/office/drawing/2014/main" id="{37CDCE93-A79C-4F94-BACB-2921E68C9CEA}"/>
              </a:ext>
            </a:extLst>
          </p:cNvPr>
          <p:cNvSpPr/>
          <p:nvPr/>
        </p:nvSpPr>
        <p:spPr>
          <a:xfrm>
            <a:off x="898282" y="1303616"/>
            <a:ext cx="2880000" cy="720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a:solidFill>
                  <a:srgbClr val="C00000"/>
                </a:solidFill>
                <a:cs typeface="B Badr" panose="00000400000000000000" pitchFamily="2" charset="-78"/>
              </a:rPr>
              <a:t>مانند: کُبرَی (مؤنّث أَکبَر)</a:t>
            </a:r>
          </a:p>
        </p:txBody>
      </p:sp>
      <p:sp>
        <p:nvSpPr>
          <p:cNvPr id="24" name="Rounded Rectangle 64">
            <a:extLst>
              <a:ext uri="{FF2B5EF4-FFF2-40B4-BE49-F238E27FC236}">
                <a16:creationId xmlns="" xmlns:a16="http://schemas.microsoft.com/office/drawing/2014/main" id="{DDAB7C84-896E-4F75-92A3-6FB30D078B16}"/>
              </a:ext>
            </a:extLst>
          </p:cNvPr>
          <p:cNvSpPr/>
          <p:nvPr/>
        </p:nvSpPr>
        <p:spPr>
          <a:xfrm>
            <a:off x="898282" y="2161772"/>
            <a:ext cx="2880000" cy="720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b="1" dirty="0">
                <a:solidFill>
                  <a:srgbClr val="C00000"/>
                </a:solidFill>
                <a:cs typeface="B Badr" panose="00000400000000000000" pitchFamily="2" charset="-78"/>
              </a:rPr>
              <a:t>مانند: عَطشَی</a:t>
            </a:r>
            <a:r>
              <a:rPr lang="fa-IR" sz="2000" b="1" dirty="0">
                <a:solidFill>
                  <a:srgbClr val="C00000"/>
                </a:solidFill>
                <a:cs typeface="B Badr" panose="00000400000000000000" pitchFamily="2" charset="-78"/>
              </a:rPr>
              <a:t> (مؤنّث عَطشَان)</a:t>
            </a:r>
          </a:p>
        </p:txBody>
      </p:sp>
      <p:sp>
        <p:nvSpPr>
          <p:cNvPr id="25" name="Rounded Rectangle 64">
            <a:extLst>
              <a:ext uri="{FF2B5EF4-FFF2-40B4-BE49-F238E27FC236}">
                <a16:creationId xmlns="" xmlns:a16="http://schemas.microsoft.com/office/drawing/2014/main" id="{088E80EA-9D49-423C-A56D-7B131718240C}"/>
              </a:ext>
            </a:extLst>
          </p:cNvPr>
          <p:cNvSpPr/>
          <p:nvPr/>
        </p:nvSpPr>
        <p:spPr>
          <a:xfrm>
            <a:off x="898282" y="2968848"/>
            <a:ext cx="2880000" cy="720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800" b="1" dirty="0">
                <a:solidFill>
                  <a:srgbClr val="C00000"/>
                </a:solidFill>
                <a:cs typeface="B Badr" panose="00000400000000000000" pitchFamily="2" charset="-78"/>
              </a:rPr>
              <a:t>مانند: إِحدَی</a:t>
            </a:r>
            <a:r>
              <a:rPr lang="fa-IR" sz="2400" b="1" dirty="0">
                <a:solidFill>
                  <a:srgbClr val="C00000"/>
                </a:solidFill>
                <a:cs typeface="B Badr" panose="00000400000000000000" pitchFamily="2" charset="-78"/>
              </a:rPr>
              <a:t>(مؤنّث أَحَد )</a:t>
            </a:r>
          </a:p>
        </p:txBody>
      </p:sp>
      <p:sp>
        <p:nvSpPr>
          <p:cNvPr id="27" name="Rounded Rectangle 64">
            <a:extLst>
              <a:ext uri="{FF2B5EF4-FFF2-40B4-BE49-F238E27FC236}">
                <a16:creationId xmlns="" xmlns:a16="http://schemas.microsoft.com/office/drawing/2014/main" id="{3FC8A28C-4756-494C-9A79-8D768FCDF6B6}"/>
              </a:ext>
            </a:extLst>
          </p:cNvPr>
          <p:cNvSpPr/>
          <p:nvPr/>
        </p:nvSpPr>
        <p:spPr>
          <a:xfrm>
            <a:off x="907837" y="4931424"/>
            <a:ext cx="2880000" cy="720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400" b="1" dirty="0">
                <a:solidFill>
                  <a:srgbClr val="C00000"/>
                </a:solidFill>
                <a:cs typeface="B Badr" panose="00000400000000000000" pitchFamily="2" charset="-78"/>
              </a:rPr>
              <a:t>ُمانند سُکَارَی(جمع سَکرَان)</a:t>
            </a:r>
          </a:p>
        </p:txBody>
      </p:sp>
      <p:sp>
        <p:nvSpPr>
          <p:cNvPr id="32" name="Rounded Rectangle 64">
            <a:extLst>
              <a:ext uri="{FF2B5EF4-FFF2-40B4-BE49-F238E27FC236}">
                <a16:creationId xmlns="" xmlns:a16="http://schemas.microsoft.com/office/drawing/2014/main" id="{22FF6F5F-01EB-4589-A876-C65FFB2B942C}"/>
              </a:ext>
            </a:extLst>
          </p:cNvPr>
          <p:cNvSpPr/>
          <p:nvPr/>
        </p:nvSpPr>
        <p:spPr>
          <a:xfrm>
            <a:off x="907837" y="4117011"/>
            <a:ext cx="2880000" cy="720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400" b="1" dirty="0">
                <a:solidFill>
                  <a:srgbClr val="C00000"/>
                </a:solidFill>
                <a:cs typeface="B Badr" panose="00000400000000000000" pitchFamily="2" charset="-78"/>
              </a:rPr>
              <a:t>مانند: سَکَارَی</a:t>
            </a:r>
            <a:r>
              <a:rPr lang="fa-IR" sz="2400" dirty="0">
                <a:solidFill>
                  <a:srgbClr val="C00000"/>
                </a:solidFill>
                <a:cs typeface="B Badr" panose="00000400000000000000" pitchFamily="2" charset="-78"/>
              </a:rPr>
              <a:t>(جمع سَکرَان)</a:t>
            </a:r>
          </a:p>
        </p:txBody>
      </p:sp>
      <p:sp>
        <p:nvSpPr>
          <p:cNvPr id="33" name="Rounded Rectangle 64">
            <a:extLst>
              <a:ext uri="{FF2B5EF4-FFF2-40B4-BE49-F238E27FC236}">
                <a16:creationId xmlns="" xmlns:a16="http://schemas.microsoft.com/office/drawing/2014/main" id="{3FC8A28C-4756-494C-9A79-8D768FCDF6B6}"/>
              </a:ext>
            </a:extLst>
          </p:cNvPr>
          <p:cNvSpPr/>
          <p:nvPr/>
        </p:nvSpPr>
        <p:spPr>
          <a:xfrm>
            <a:off x="907837" y="5753934"/>
            <a:ext cx="2880000" cy="720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dirty="0">
                <a:solidFill>
                  <a:srgbClr val="C00000"/>
                </a:solidFill>
                <a:cs typeface="B Badr" panose="00000400000000000000" pitchFamily="2" charset="-78"/>
              </a:rPr>
              <a:t>مانند:زَکَرِیّا</a:t>
            </a:r>
          </a:p>
        </p:txBody>
      </p:sp>
      <p:sp>
        <p:nvSpPr>
          <p:cNvPr id="19" name="Cube 18">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flip="none" rotWithShape="1">
            <a:gsLst>
              <a:gs pos="0">
                <a:srgbClr val="FFFF00"/>
              </a:gs>
              <a:gs pos="75000">
                <a:srgbClr val="00B0F0"/>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الثالث</a:t>
            </a:r>
          </a:p>
        </p:txBody>
      </p:sp>
      <p:sp>
        <p:nvSpPr>
          <p:cNvPr id="21" name="Rounded Rectangle 20"/>
          <p:cNvSpPr/>
          <p:nvPr/>
        </p:nvSpPr>
        <p:spPr>
          <a:xfrm>
            <a:off x="0" y="9887"/>
            <a:ext cx="2167758" cy="4796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002060"/>
                </a:solidFill>
                <a:cs typeface="B Titr" panose="00000700000000000000" pitchFamily="2" charset="-78"/>
              </a:rPr>
              <a:t>موارد علائم تانیث</a:t>
            </a:r>
            <a:endParaRPr lang="fa-IR" sz="2000" dirty="0">
              <a:solidFill>
                <a:srgbClr val="002060"/>
              </a:solidFill>
              <a:cs typeface="B Titr" panose="00000700000000000000" pitchFamily="2" charset="-78"/>
            </a:endParaRPr>
          </a:p>
        </p:txBody>
      </p:sp>
      <p:sp>
        <p:nvSpPr>
          <p:cNvPr id="3" name="Line Callout 1 (Border and Accent Bar) 2"/>
          <p:cNvSpPr/>
          <p:nvPr/>
        </p:nvSpPr>
        <p:spPr>
          <a:xfrm>
            <a:off x="8871626" y="2958657"/>
            <a:ext cx="3073941" cy="1984443"/>
          </a:xfrm>
          <a:prstGeom prst="accentBorderCallout1">
            <a:avLst>
              <a:gd name="adj1" fmla="val 47181"/>
              <a:gd name="adj2" fmla="val -7700"/>
              <a:gd name="adj3" fmla="val 48775"/>
              <a:gd name="adj4" fmla="val -26301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600" dirty="0">
                <a:solidFill>
                  <a:srgbClr val="A666E1">
                    <a:lumMod val="50000"/>
                  </a:srgbClr>
                </a:solidFill>
                <a:cs typeface="B Badr" panose="00000400000000000000" pitchFamily="2" charset="-78"/>
              </a:rPr>
              <a:t>جاهایی که</a:t>
            </a:r>
            <a:r>
              <a:rPr lang="fa-IR" sz="3600" dirty="0">
                <a:solidFill>
                  <a:srgbClr val="C00000"/>
                </a:solidFill>
                <a:cs typeface="B Badr" panose="00000400000000000000" pitchFamily="2" charset="-78"/>
              </a:rPr>
              <a:t> الف مقصوره </a:t>
            </a:r>
            <a:r>
              <a:rPr lang="fa-IR" sz="3600" dirty="0" smtClean="0">
                <a:solidFill>
                  <a:srgbClr val="A666E1">
                    <a:lumMod val="50000"/>
                  </a:srgbClr>
                </a:solidFill>
                <a:cs typeface="B Badr" panose="00000400000000000000" pitchFamily="2" charset="-78"/>
              </a:rPr>
              <a:t>افاده تانیث مجازی می کند</a:t>
            </a:r>
            <a:endParaRPr lang="fa-IR" sz="3600" dirty="0">
              <a:solidFill>
                <a:srgbClr val="A666E1">
                  <a:lumMod val="50000"/>
                </a:srgbClr>
              </a:solidFill>
              <a:cs typeface="B Badr" panose="00000400000000000000" pitchFamily="2" charset="-78"/>
            </a:endParaRPr>
          </a:p>
        </p:txBody>
      </p:sp>
      <p:sp>
        <p:nvSpPr>
          <p:cNvPr id="26" name="Hexagon 25">
            <a:extLst>
              <a:ext uri="{FF2B5EF4-FFF2-40B4-BE49-F238E27FC236}">
                <a16:creationId xmlns="" xmlns:a16="http://schemas.microsoft.com/office/drawing/2014/main" id="{3615562E-EE88-4D8A-A333-FE006802A2E6}"/>
              </a:ext>
            </a:extLst>
          </p:cNvPr>
          <p:cNvSpPr/>
          <p:nvPr/>
        </p:nvSpPr>
        <p:spPr>
          <a:xfrm>
            <a:off x="9887530" y="627091"/>
            <a:ext cx="2289480" cy="648000"/>
          </a:xfrm>
          <a:prstGeom prst="hexagon">
            <a:avLst/>
          </a:prstGeom>
          <a:gradFill>
            <a:gsLst>
              <a:gs pos="0">
                <a:schemeClr val="bg1"/>
              </a:gs>
              <a:gs pos="88000">
                <a:srgbClr val="F7F8BE"/>
              </a:gs>
            </a:gsLst>
            <a:lin ang="5400000" scaled="0"/>
          </a:gradFill>
          <a:ln w="19050">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algn="r" rtl="1"/>
            <a:r>
              <a:rPr lang="fa-IR" sz="2400" dirty="0" smtClean="0">
                <a:solidFill>
                  <a:srgbClr val="C00000"/>
                </a:solidFill>
                <a:cs typeface="B Badr" panose="00000400000000000000" pitchFamily="2" charset="-78"/>
              </a:rPr>
              <a:t>ب-تأنیث مجازی</a:t>
            </a:r>
            <a:endParaRPr lang="fa-IR" sz="2400" dirty="0">
              <a:cs typeface="B Badr" panose="00000400000000000000" pitchFamily="2" charset="-78"/>
            </a:endParaRPr>
          </a:p>
        </p:txBody>
      </p:sp>
    </p:spTree>
    <p:extLst>
      <p:ext uri="{BB962C8B-B14F-4D97-AF65-F5344CB8AC3E}">
        <p14:creationId xmlns:p14="http://schemas.microsoft.com/office/powerpoint/2010/main" val="426531608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4)">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heel(1)">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heel(1)">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heel(1)">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heel(1)">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heel(1)">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heel(1)">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heel(1)">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heel(1)">
                                      <p:cBhvr>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heel(1)">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heel(1)">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heel(1)">
                                      <p:cBhvr>
                                        <p:cTn id="7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9" grpId="0" animBg="1"/>
      <p:bldP spid="29" grpId="0" animBg="1"/>
      <p:bldP spid="55" grpId="0" animBg="1"/>
      <p:bldP spid="56" grpId="0" animBg="1"/>
      <p:bldP spid="22" grpId="0" animBg="1"/>
      <p:bldP spid="23" grpId="0" animBg="1"/>
      <p:bldP spid="24" grpId="0" animBg="1"/>
      <p:bldP spid="25" grpId="0" animBg="1"/>
      <p:bldP spid="27" grpId="0" animBg="1"/>
      <p:bldP spid="32" grpId="0" animBg="1"/>
      <p:bldP spid="33" grpId="0" animBg="1"/>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Beveled 9">
            <a:extLst>
              <a:ext uri="{FF2B5EF4-FFF2-40B4-BE49-F238E27FC236}">
                <a16:creationId xmlns="" xmlns:a16="http://schemas.microsoft.com/office/drawing/2014/main" id="{FD793ACD-DD50-4E8A-99A4-22CECF631A9D}"/>
              </a:ext>
            </a:extLst>
          </p:cNvPr>
          <p:cNvSpPr/>
          <p:nvPr/>
        </p:nvSpPr>
        <p:spPr>
          <a:xfrm>
            <a:off x="5171605" y="-1"/>
            <a:ext cx="1843791" cy="494675"/>
          </a:xfrm>
          <a:prstGeom prst="beve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المذکر والمؤنث</a:t>
            </a:r>
          </a:p>
        </p:txBody>
      </p:sp>
      <p:sp>
        <p:nvSpPr>
          <p:cNvPr id="43" name="Rounded Rectangle 64">
            <a:extLst>
              <a:ext uri="{FF2B5EF4-FFF2-40B4-BE49-F238E27FC236}">
                <a16:creationId xmlns="" xmlns:a16="http://schemas.microsoft.com/office/drawing/2014/main" id="{37CDCE93-A79C-4F94-BACB-2921E68C9CEA}"/>
              </a:ext>
            </a:extLst>
          </p:cNvPr>
          <p:cNvSpPr/>
          <p:nvPr/>
        </p:nvSpPr>
        <p:spPr>
          <a:xfrm>
            <a:off x="4973501" y="1025865"/>
            <a:ext cx="2880000" cy="72000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0000"/>
                </a:solidFill>
                <a:latin typeface="B Lotus"/>
                <a:cs typeface="B Badr" panose="00000400000000000000" pitchFamily="2" charset="-78"/>
              </a:rPr>
              <a:t>1-وزن فَعلَاء </a:t>
            </a:r>
            <a:endParaRPr lang="fa-IR" sz="3200" dirty="0">
              <a:solidFill>
                <a:srgbClr val="C00000"/>
              </a:solidFill>
              <a:cs typeface="B Badr" panose="00000400000000000000" pitchFamily="2" charset="-78"/>
            </a:endParaRPr>
          </a:p>
        </p:txBody>
      </p:sp>
      <p:sp>
        <p:nvSpPr>
          <p:cNvPr id="46" name="Rounded Rectangle 64">
            <a:extLst>
              <a:ext uri="{FF2B5EF4-FFF2-40B4-BE49-F238E27FC236}">
                <a16:creationId xmlns="" xmlns:a16="http://schemas.microsoft.com/office/drawing/2014/main" id="{DDAB7C84-896E-4F75-92A3-6FB30D078B16}"/>
              </a:ext>
            </a:extLst>
          </p:cNvPr>
          <p:cNvSpPr/>
          <p:nvPr/>
        </p:nvSpPr>
        <p:spPr>
          <a:xfrm>
            <a:off x="4971414" y="2018985"/>
            <a:ext cx="2880000" cy="72000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b="1" dirty="0">
                <a:solidFill>
                  <a:srgbClr val="002060"/>
                </a:solidFill>
                <a:cs typeface="B Badr" panose="00000400000000000000" pitchFamily="2" charset="-78"/>
              </a:rPr>
              <a:t>2-وزن ُفعَلَاء</a:t>
            </a:r>
          </a:p>
        </p:txBody>
      </p:sp>
      <p:sp>
        <p:nvSpPr>
          <p:cNvPr id="49" name="Rounded Rectangle 64">
            <a:extLst>
              <a:ext uri="{FF2B5EF4-FFF2-40B4-BE49-F238E27FC236}">
                <a16:creationId xmlns="" xmlns:a16="http://schemas.microsoft.com/office/drawing/2014/main" id="{088E80EA-9D49-423C-A56D-7B131718240C}"/>
              </a:ext>
            </a:extLst>
          </p:cNvPr>
          <p:cNvSpPr/>
          <p:nvPr/>
        </p:nvSpPr>
        <p:spPr>
          <a:xfrm>
            <a:off x="4962581" y="2916556"/>
            <a:ext cx="2880000" cy="72000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dirty="0">
                <a:solidFill>
                  <a:srgbClr val="002060"/>
                </a:solidFill>
                <a:cs typeface="B Badr" panose="00000400000000000000" pitchFamily="2" charset="-78"/>
              </a:rPr>
              <a:t>3-وزن أَفعِلَاء</a:t>
            </a:r>
          </a:p>
        </p:txBody>
      </p:sp>
      <p:sp>
        <p:nvSpPr>
          <p:cNvPr id="29" name="Hexagon 28">
            <a:extLst>
              <a:ext uri="{FF2B5EF4-FFF2-40B4-BE49-F238E27FC236}">
                <a16:creationId xmlns="" xmlns:a16="http://schemas.microsoft.com/office/drawing/2014/main" id="{D75C29B7-BC2F-479F-91BF-5C9879BDB240}"/>
              </a:ext>
            </a:extLst>
          </p:cNvPr>
          <p:cNvSpPr/>
          <p:nvPr/>
        </p:nvSpPr>
        <p:spPr>
          <a:xfrm>
            <a:off x="9573282" y="1385865"/>
            <a:ext cx="2520000" cy="648000"/>
          </a:xfrm>
          <a:prstGeom prst="hexagon">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u="sng" dirty="0">
                <a:solidFill>
                  <a:srgbClr val="C00000"/>
                </a:solidFill>
                <a:cs typeface="B Badr" panose="00000400000000000000" pitchFamily="2" charset="-78"/>
              </a:rPr>
              <a:t>3-الف الممدودۀ</a:t>
            </a:r>
            <a:endParaRPr lang="fa-IR" sz="2800" dirty="0">
              <a:cs typeface="B Badr" panose="00000400000000000000" pitchFamily="2" charset="-78"/>
            </a:endParaRPr>
          </a:p>
        </p:txBody>
      </p:sp>
      <p:sp>
        <p:nvSpPr>
          <p:cNvPr id="55" name="Rounded Rectangle 64">
            <a:extLst>
              <a:ext uri="{FF2B5EF4-FFF2-40B4-BE49-F238E27FC236}">
                <a16:creationId xmlns="" xmlns:a16="http://schemas.microsoft.com/office/drawing/2014/main" id="{3FC8A28C-4756-494C-9A79-8D768FCDF6B6}"/>
              </a:ext>
            </a:extLst>
          </p:cNvPr>
          <p:cNvSpPr/>
          <p:nvPr/>
        </p:nvSpPr>
        <p:spPr>
          <a:xfrm>
            <a:off x="4962581" y="4827331"/>
            <a:ext cx="2880000" cy="72000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dirty="0">
                <a:solidFill>
                  <a:srgbClr val="002060"/>
                </a:solidFill>
                <a:cs typeface="B Badr" panose="00000400000000000000" pitchFamily="2" charset="-78"/>
              </a:rPr>
              <a:t>5-وزن فَعَلِیّاء</a:t>
            </a:r>
          </a:p>
        </p:txBody>
      </p:sp>
      <p:sp>
        <p:nvSpPr>
          <p:cNvPr id="56" name="Rounded Rectangle 64">
            <a:extLst>
              <a:ext uri="{FF2B5EF4-FFF2-40B4-BE49-F238E27FC236}">
                <a16:creationId xmlns="" xmlns:a16="http://schemas.microsoft.com/office/drawing/2014/main" id="{22FF6F5F-01EB-4589-A876-C65FFB2B942C}"/>
              </a:ext>
            </a:extLst>
          </p:cNvPr>
          <p:cNvSpPr/>
          <p:nvPr/>
        </p:nvSpPr>
        <p:spPr>
          <a:xfrm>
            <a:off x="4962581" y="3932003"/>
            <a:ext cx="2880000" cy="72000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200" dirty="0">
                <a:solidFill>
                  <a:srgbClr val="002060"/>
                </a:solidFill>
                <a:cs typeface="B Badr" panose="00000400000000000000" pitchFamily="2" charset="-78"/>
              </a:rPr>
              <a:t>4-وزن فَاعُولَاء</a:t>
            </a:r>
          </a:p>
        </p:txBody>
      </p:sp>
      <p:sp>
        <p:nvSpPr>
          <p:cNvPr id="22" name="Rounded Rectangle 64">
            <a:extLst>
              <a:ext uri="{FF2B5EF4-FFF2-40B4-BE49-F238E27FC236}">
                <a16:creationId xmlns="" xmlns:a16="http://schemas.microsoft.com/office/drawing/2014/main" id="{3FC8A28C-4756-494C-9A79-8D768FCDF6B6}"/>
              </a:ext>
            </a:extLst>
          </p:cNvPr>
          <p:cNvSpPr/>
          <p:nvPr/>
        </p:nvSpPr>
        <p:spPr>
          <a:xfrm>
            <a:off x="4971414" y="5823801"/>
            <a:ext cx="2880000" cy="72000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dirty="0">
                <a:solidFill>
                  <a:srgbClr val="002060"/>
                </a:solidFill>
                <a:cs typeface="B Badr" panose="00000400000000000000" pitchFamily="2" charset="-78"/>
              </a:rPr>
              <a:t>6-وزن فَعلَلَاء</a:t>
            </a:r>
          </a:p>
        </p:txBody>
      </p:sp>
      <p:sp>
        <p:nvSpPr>
          <p:cNvPr id="23" name="Rounded Rectangle 64">
            <a:extLst>
              <a:ext uri="{FF2B5EF4-FFF2-40B4-BE49-F238E27FC236}">
                <a16:creationId xmlns="" xmlns:a16="http://schemas.microsoft.com/office/drawing/2014/main" id="{37CDCE93-A79C-4F94-BACB-2921E68C9CEA}"/>
              </a:ext>
            </a:extLst>
          </p:cNvPr>
          <p:cNvSpPr/>
          <p:nvPr/>
        </p:nvSpPr>
        <p:spPr>
          <a:xfrm>
            <a:off x="1865237" y="1025865"/>
            <a:ext cx="2880000" cy="720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800" b="1" dirty="0">
                <a:solidFill>
                  <a:srgbClr val="C00000"/>
                </a:solidFill>
                <a:cs typeface="B Badr" panose="00000400000000000000" pitchFamily="2" charset="-78"/>
              </a:rPr>
              <a:t>مانند: حَمرَاء </a:t>
            </a:r>
            <a:r>
              <a:rPr lang="fa-IR" sz="2400" b="1" dirty="0">
                <a:solidFill>
                  <a:srgbClr val="C00000"/>
                </a:solidFill>
                <a:cs typeface="B Badr" panose="00000400000000000000" pitchFamily="2" charset="-78"/>
              </a:rPr>
              <a:t>(مؤنّث أَحمَر)</a:t>
            </a:r>
            <a:endParaRPr lang="fa-IR" sz="2800" b="1" dirty="0">
              <a:solidFill>
                <a:srgbClr val="C00000"/>
              </a:solidFill>
              <a:cs typeface="B Badr" panose="00000400000000000000" pitchFamily="2" charset="-78"/>
            </a:endParaRPr>
          </a:p>
        </p:txBody>
      </p:sp>
      <p:sp>
        <p:nvSpPr>
          <p:cNvPr id="24" name="Rounded Rectangle 64">
            <a:extLst>
              <a:ext uri="{FF2B5EF4-FFF2-40B4-BE49-F238E27FC236}">
                <a16:creationId xmlns="" xmlns:a16="http://schemas.microsoft.com/office/drawing/2014/main" id="{DDAB7C84-896E-4F75-92A3-6FB30D078B16}"/>
              </a:ext>
            </a:extLst>
          </p:cNvPr>
          <p:cNvSpPr/>
          <p:nvPr/>
        </p:nvSpPr>
        <p:spPr>
          <a:xfrm>
            <a:off x="1865237" y="2014176"/>
            <a:ext cx="2880000" cy="720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b="1" dirty="0">
                <a:solidFill>
                  <a:srgbClr val="C00000"/>
                </a:solidFill>
                <a:cs typeface="B Badr" panose="00000400000000000000" pitchFamily="2" charset="-78"/>
              </a:rPr>
              <a:t>مانند:عُلَمَاء (جمع عَلِیم)</a:t>
            </a:r>
            <a:endParaRPr lang="fa-IR" sz="2000" b="1" dirty="0">
              <a:solidFill>
                <a:srgbClr val="C00000"/>
              </a:solidFill>
              <a:cs typeface="B Badr" panose="00000400000000000000" pitchFamily="2" charset="-78"/>
            </a:endParaRPr>
          </a:p>
        </p:txBody>
      </p:sp>
      <p:sp>
        <p:nvSpPr>
          <p:cNvPr id="25" name="Rounded Rectangle 64">
            <a:extLst>
              <a:ext uri="{FF2B5EF4-FFF2-40B4-BE49-F238E27FC236}">
                <a16:creationId xmlns="" xmlns:a16="http://schemas.microsoft.com/office/drawing/2014/main" id="{088E80EA-9D49-423C-A56D-7B131718240C}"/>
              </a:ext>
            </a:extLst>
          </p:cNvPr>
          <p:cNvSpPr/>
          <p:nvPr/>
        </p:nvSpPr>
        <p:spPr>
          <a:xfrm>
            <a:off x="1881743" y="2905915"/>
            <a:ext cx="2880000" cy="720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200" b="1" dirty="0">
                <a:solidFill>
                  <a:srgbClr val="C00000"/>
                </a:solidFill>
                <a:cs typeface="B Badr" panose="00000400000000000000" pitchFamily="2" charset="-78"/>
              </a:rPr>
              <a:t>مانند: </a:t>
            </a:r>
            <a:r>
              <a:rPr lang="fa-IR" sz="2800" b="1" dirty="0">
                <a:solidFill>
                  <a:srgbClr val="C00000"/>
                </a:solidFill>
                <a:cs typeface="B Badr" panose="00000400000000000000" pitchFamily="2" charset="-78"/>
              </a:rPr>
              <a:t>أَنبِیَاء (جمع نَبِیّ)</a:t>
            </a:r>
          </a:p>
        </p:txBody>
      </p:sp>
      <p:sp>
        <p:nvSpPr>
          <p:cNvPr id="27" name="Rounded Rectangle 64">
            <a:extLst>
              <a:ext uri="{FF2B5EF4-FFF2-40B4-BE49-F238E27FC236}">
                <a16:creationId xmlns="" xmlns:a16="http://schemas.microsoft.com/office/drawing/2014/main" id="{3FC8A28C-4756-494C-9A79-8D768FCDF6B6}"/>
              </a:ext>
            </a:extLst>
          </p:cNvPr>
          <p:cNvSpPr/>
          <p:nvPr/>
        </p:nvSpPr>
        <p:spPr>
          <a:xfrm>
            <a:off x="1865237" y="4818038"/>
            <a:ext cx="2880000" cy="720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b="1" dirty="0">
                <a:solidFill>
                  <a:srgbClr val="C00000"/>
                </a:solidFill>
                <a:cs typeface="B Badr" panose="00000400000000000000" pitchFamily="2" charset="-78"/>
              </a:rPr>
              <a:t>ُمانند:زَکَرِیَّاء</a:t>
            </a:r>
          </a:p>
        </p:txBody>
      </p:sp>
      <p:sp>
        <p:nvSpPr>
          <p:cNvPr id="32" name="Rounded Rectangle 64">
            <a:extLst>
              <a:ext uri="{FF2B5EF4-FFF2-40B4-BE49-F238E27FC236}">
                <a16:creationId xmlns="" xmlns:a16="http://schemas.microsoft.com/office/drawing/2014/main" id="{22FF6F5F-01EB-4589-A876-C65FFB2B942C}"/>
              </a:ext>
            </a:extLst>
          </p:cNvPr>
          <p:cNvSpPr/>
          <p:nvPr/>
        </p:nvSpPr>
        <p:spPr>
          <a:xfrm>
            <a:off x="1860427" y="3926299"/>
            <a:ext cx="2880000" cy="720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200" b="1" dirty="0">
                <a:solidFill>
                  <a:srgbClr val="C00000"/>
                </a:solidFill>
                <a:cs typeface="B Badr" panose="00000400000000000000" pitchFamily="2" charset="-78"/>
              </a:rPr>
              <a:t>مانند:</a:t>
            </a:r>
            <a:r>
              <a:rPr lang="fa-IR" sz="3200" dirty="0">
                <a:solidFill>
                  <a:srgbClr val="C00000"/>
                </a:solidFill>
                <a:cs typeface="B Badr" panose="00000400000000000000" pitchFamily="2" charset="-78"/>
              </a:rPr>
              <a:t> عَاشُورَاء</a:t>
            </a:r>
          </a:p>
        </p:txBody>
      </p:sp>
      <p:sp>
        <p:nvSpPr>
          <p:cNvPr id="33" name="Rounded Rectangle 64">
            <a:extLst>
              <a:ext uri="{FF2B5EF4-FFF2-40B4-BE49-F238E27FC236}">
                <a16:creationId xmlns="" xmlns:a16="http://schemas.microsoft.com/office/drawing/2014/main" id="{3FC8A28C-4756-494C-9A79-8D768FCDF6B6}"/>
              </a:ext>
            </a:extLst>
          </p:cNvPr>
          <p:cNvSpPr/>
          <p:nvPr/>
        </p:nvSpPr>
        <p:spPr>
          <a:xfrm>
            <a:off x="1860427" y="5807746"/>
            <a:ext cx="2880000" cy="720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dirty="0">
                <a:solidFill>
                  <a:srgbClr val="C00000"/>
                </a:solidFill>
                <a:cs typeface="B Badr" panose="00000400000000000000" pitchFamily="2" charset="-78"/>
              </a:rPr>
              <a:t>مانند: کَربَلَاء</a:t>
            </a:r>
          </a:p>
        </p:txBody>
      </p:sp>
      <p:sp>
        <p:nvSpPr>
          <p:cNvPr id="20" name="Cube 19">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flip="none" rotWithShape="1">
            <a:gsLst>
              <a:gs pos="0">
                <a:srgbClr val="FFFF00"/>
              </a:gs>
              <a:gs pos="75000">
                <a:srgbClr val="00B0F0"/>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الثالث</a:t>
            </a:r>
          </a:p>
        </p:txBody>
      </p:sp>
      <p:sp>
        <p:nvSpPr>
          <p:cNvPr id="26"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8618549"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Rounded Rectangle 20"/>
          <p:cNvSpPr/>
          <p:nvPr/>
        </p:nvSpPr>
        <p:spPr>
          <a:xfrm>
            <a:off x="0" y="9887"/>
            <a:ext cx="2167758" cy="4796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002060"/>
                </a:solidFill>
                <a:cs typeface="B Titr" panose="00000700000000000000" pitchFamily="2" charset="-78"/>
              </a:rPr>
              <a:t>موارد علائم تانیث</a:t>
            </a:r>
            <a:endParaRPr lang="fa-IR" sz="2000" dirty="0">
              <a:solidFill>
                <a:srgbClr val="002060"/>
              </a:solidFill>
              <a:cs typeface="B Titr" panose="00000700000000000000" pitchFamily="2" charset="-78"/>
            </a:endParaRPr>
          </a:p>
        </p:txBody>
      </p:sp>
      <p:sp>
        <p:nvSpPr>
          <p:cNvPr id="3" name="Line Callout 2 (Border and Accent Bar) 2"/>
          <p:cNvSpPr/>
          <p:nvPr/>
        </p:nvSpPr>
        <p:spPr>
          <a:xfrm>
            <a:off x="8881488" y="2591333"/>
            <a:ext cx="2506944" cy="3389932"/>
          </a:xfrm>
          <a:prstGeom prst="accentBorderCallout2">
            <a:avLst>
              <a:gd name="adj1" fmla="val -20715"/>
              <a:gd name="adj2" fmla="val -319216"/>
              <a:gd name="adj3" fmla="val -20654"/>
              <a:gd name="adj4" fmla="val -30854"/>
              <a:gd name="adj5" fmla="val 47978"/>
              <a:gd name="adj6" fmla="val -2460"/>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rtlCol="1" anchor="ctr"/>
          <a:lstStyle/>
          <a:p>
            <a:pPr lvl="0" algn="ctr" rtl="1"/>
            <a:r>
              <a:rPr lang="fa-IR" sz="3200" dirty="0">
                <a:solidFill>
                  <a:srgbClr val="A666E1">
                    <a:lumMod val="50000"/>
                  </a:srgbClr>
                </a:solidFill>
                <a:cs typeface="B Badr" panose="00000400000000000000" pitchFamily="2" charset="-78"/>
              </a:rPr>
              <a:t>جاهایی که </a:t>
            </a:r>
            <a:r>
              <a:rPr lang="fa-IR" sz="3200" dirty="0">
                <a:solidFill>
                  <a:srgbClr val="C00000"/>
                </a:solidFill>
                <a:cs typeface="B Badr" panose="00000400000000000000" pitchFamily="2" charset="-78"/>
              </a:rPr>
              <a:t>الف ممدوده </a:t>
            </a:r>
            <a:r>
              <a:rPr lang="fa-IR" sz="3200" dirty="0" smtClean="0">
                <a:solidFill>
                  <a:srgbClr val="A666E1">
                    <a:lumMod val="50000"/>
                  </a:srgbClr>
                </a:solidFill>
                <a:cs typeface="B Badr" panose="00000400000000000000" pitchFamily="2" charset="-78"/>
              </a:rPr>
              <a:t>افاده تانیث حقیقی می کند</a:t>
            </a:r>
            <a:endParaRPr lang="fa-IR" sz="3200" dirty="0">
              <a:solidFill>
                <a:srgbClr val="A666E1">
                  <a:lumMod val="50000"/>
                </a:srgbClr>
              </a:solidFill>
              <a:cs typeface="B Badr" panose="00000400000000000000" pitchFamily="2" charset="-78"/>
            </a:endParaRPr>
          </a:p>
        </p:txBody>
      </p:sp>
      <p:sp>
        <p:nvSpPr>
          <p:cNvPr id="30" name="Hexagon 29">
            <a:extLst>
              <a:ext uri="{FF2B5EF4-FFF2-40B4-BE49-F238E27FC236}">
                <a16:creationId xmlns="" xmlns:a16="http://schemas.microsoft.com/office/drawing/2014/main" id="{3615562E-EE88-4D8A-A333-FE006802A2E6}"/>
              </a:ext>
            </a:extLst>
          </p:cNvPr>
          <p:cNvSpPr/>
          <p:nvPr/>
        </p:nvSpPr>
        <p:spPr>
          <a:xfrm>
            <a:off x="0" y="446115"/>
            <a:ext cx="2289480" cy="648000"/>
          </a:xfrm>
          <a:prstGeom prst="hexagon">
            <a:avLst/>
          </a:prstGeom>
          <a:gradFill>
            <a:gsLst>
              <a:gs pos="0">
                <a:schemeClr val="bg1"/>
              </a:gs>
              <a:gs pos="88000">
                <a:srgbClr val="F7F8BE"/>
              </a:gs>
            </a:gsLst>
            <a:lin ang="5400000" scaled="0"/>
          </a:gradFill>
          <a:ln w="19050">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algn="r" rtl="1"/>
            <a:r>
              <a:rPr lang="fa-IR" sz="2400" dirty="0" smtClean="0">
                <a:solidFill>
                  <a:srgbClr val="C00000"/>
                </a:solidFill>
                <a:cs typeface="B Badr" panose="00000400000000000000" pitchFamily="2" charset="-78"/>
              </a:rPr>
              <a:t>ب-تأنیث مجازی</a:t>
            </a:r>
            <a:endParaRPr lang="fa-IR" sz="2400" dirty="0">
              <a:cs typeface="B Badr" panose="00000400000000000000" pitchFamily="2" charset="-78"/>
            </a:endParaRPr>
          </a:p>
        </p:txBody>
      </p:sp>
    </p:spTree>
    <p:extLst>
      <p:ext uri="{BB962C8B-B14F-4D97-AF65-F5344CB8AC3E}">
        <p14:creationId xmlns:p14="http://schemas.microsoft.com/office/powerpoint/2010/main" val="46488761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4)">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heel(1)">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heel(1)">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heel(1)">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heel(1)">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heel(1)">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heel(1)">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heel(1)">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heel(1)">
                                      <p:cBhvr>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heel(1)">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heel(1)">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heel(1)">
                                      <p:cBhvr>
                                        <p:cTn id="7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9" grpId="0" animBg="1"/>
      <p:bldP spid="29" grpId="0" animBg="1"/>
      <p:bldP spid="55" grpId="0" animBg="1"/>
      <p:bldP spid="56" grpId="0" animBg="1"/>
      <p:bldP spid="22" grpId="0" animBg="1"/>
      <p:bldP spid="23" grpId="0" animBg="1"/>
      <p:bldP spid="24" grpId="0" animBg="1"/>
      <p:bldP spid="25" grpId="0" animBg="1"/>
      <p:bldP spid="27" grpId="0" animBg="1"/>
      <p:bldP spid="32" grpId="0" animBg="1"/>
      <p:bldP spid="33" grpId="0" animBg="1"/>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Beveled 9">
            <a:extLst>
              <a:ext uri="{FF2B5EF4-FFF2-40B4-BE49-F238E27FC236}">
                <a16:creationId xmlns="" xmlns:a16="http://schemas.microsoft.com/office/drawing/2014/main" id="{FD793ACD-DD50-4E8A-99A4-22CECF631A9D}"/>
              </a:ext>
            </a:extLst>
          </p:cNvPr>
          <p:cNvSpPr/>
          <p:nvPr/>
        </p:nvSpPr>
        <p:spPr>
          <a:xfrm>
            <a:off x="5171605" y="-1"/>
            <a:ext cx="1843791" cy="494675"/>
          </a:xfrm>
          <a:prstGeom prst="beve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المذکر والمؤنث</a:t>
            </a:r>
          </a:p>
        </p:txBody>
      </p:sp>
      <p:sp>
        <p:nvSpPr>
          <p:cNvPr id="43" name="Rounded Rectangle 64">
            <a:extLst>
              <a:ext uri="{FF2B5EF4-FFF2-40B4-BE49-F238E27FC236}">
                <a16:creationId xmlns="" xmlns:a16="http://schemas.microsoft.com/office/drawing/2014/main" id="{37CDCE93-A79C-4F94-BACB-2921E68C9CEA}"/>
              </a:ext>
            </a:extLst>
          </p:cNvPr>
          <p:cNvSpPr/>
          <p:nvPr/>
        </p:nvSpPr>
        <p:spPr>
          <a:xfrm>
            <a:off x="9223859" y="3059167"/>
            <a:ext cx="2880000" cy="2636783"/>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600" b="1" dirty="0">
                <a:solidFill>
                  <a:schemeClr val="accent6">
                    <a:lumMod val="50000"/>
                  </a:schemeClr>
                </a:solidFill>
                <a:cs typeface="B Badr" panose="00000400000000000000" pitchFamily="2" charset="-78"/>
              </a:rPr>
              <a:t>1-مصدری که به قصد مبالغه آمده باشد. </a:t>
            </a:r>
          </a:p>
          <a:p>
            <a:pPr algn="ctr" rtl="1"/>
            <a:r>
              <a:rPr lang="fa-IR" sz="3200" dirty="0">
                <a:solidFill>
                  <a:srgbClr val="C00000"/>
                </a:solidFill>
                <a:cs typeface="B Badr" panose="00000400000000000000" pitchFamily="2" charset="-78"/>
              </a:rPr>
              <a:t>مانند: زیدٌ عدلٌ،</a:t>
            </a:r>
          </a:p>
          <a:p>
            <a:pPr algn="ctr" rtl="1"/>
            <a:r>
              <a:rPr lang="fa-IR" sz="3200" dirty="0">
                <a:solidFill>
                  <a:srgbClr val="C00000"/>
                </a:solidFill>
                <a:cs typeface="B Badr" panose="00000400000000000000" pitchFamily="2" charset="-78"/>
              </a:rPr>
              <a:t>      هندٌ عدل</a:t>
            </a:r>
          </a:p>
        </p:txBody>
      </p:sp>
      <p:sp>
        <p:nvSpPr>
          <p:cNvPr id="46" name="Rounded Rectangle 64">
            <a:extLst>
              <a:ext uri="{FF2B5EF4-FFF2-40B4-BE49-F238E27FC236}">
                <a16:creationId xmlns="" xmlns:a16="http://schemas.microsoft.com/office/drawing/2014/main" id="{DDAB7C84-896E-4F75-92A3-6FB30D078B16}"/>
              </a:ext>
            </a:extLst>
          </p:cNvPr>
          <p:cNvSpPr/>
          <p:nvPr/>
        </p:nvSpPr>
        <p:spPr>
          <a:xfrm>
            <a:off x="3139383" y="3059167"/>
            <a:ext cx="2880000" cy="2636783"/>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600" b="1" dirty="0">
                <a:solidFill>
                  <a:schemeClr val="accent6">
                    <a:lumMod val="50000"/>
                  </a:schemeClr>
                </a:solidFill>
                <a:cs typeface="B Badr" panose="00000400000000000000" pitchFamily="2" charset="-78"/>
              </a:rPr>
              <a:t>3-وزن  «فَعُول»  به معنای فاعل</a:t>
            </a:r>
            <a:r>
              <a:rPr lang="fa-IR" sz="3200" b="1" dirty="0">
                <a:solidFill>
                  <a:schemeClr val="accent6">
                    <a:lumMod val="50000"/>
                  </a:schemeClr>
                </a:solidFill>
                <a:cs typeface="B Badr" panose="00000400000000000000" pitchFamily="2" charset="-78"/>
              </a:rPr>
              <a:t>. </a:t>
            </a:r>
            <a:r>
              <a:rPr lang="fa-IR" sz="3200" b="1" dirty="0">
                <a:solidFill>
                  <a:srgbClr val="C00000"/>
                </a:solidFill>
                <a:cs typeface="B Badr" panose="00000400000000000000" pitchFamily="2" charset="-78"/>
              </a:rPr>
              <a:t>مانند: رَجُلٌ صَبُور، </a:t>
            </a:r>
          </a:p>
          <a:p>
            <a:pPr algn="ctr" rtl="1"/>
            <a:r>
              <a:rPr lang="fa-IR" sz="3200" b="1" dirty="0">
                <a:solidFill>
                  <a:srgbClr val="C00000"/>
                </a:solidFill>
                <a:cs typeface="B Badr" panose="00000400000000000000" pitchFamily="2" charset="-78"/>
              </a:rPr>
              <a:t>        ِإمرا ٌة صَبُور</a:t>
            </a:r>
          </a:p>
        </p:txBody>
      </p:sp>
      <p:sp>
        <p:nvSpPr>
          <p:cNvPr id="49" name="Rounded Rectangle 64">
            <a:extLst>
              <a:ext uri="{FF2B5EF4-FFF2-40B4-BE49-F238E27FC236}">
                <a16:creationId xmlns="" xmlns:a16="http://schemas.microsoft.com/office/drawing/2014/main" id="{088E80EA-9D49-423C-A56D-7B131718240C}"/>
              </a:ext>
            </a:extLst>
          </p:cNvPr>
          <p:cNvSpPr/>
          <p:nvPr/>
        </p:nvSpPr>
        <p:spPr>
          <a:xfrm>
            <a:off x="78830" y="3059167"/>
            <a:ext cx="2880000" cy="2636783"/>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600" dirty="0">
                <a:solidFill>
                  <a:schemeClr val="accent6">
                    <a:lumMod val="50000"/>
                  </a:schemeClr>
                </a:solidFill>
                <a:cs typeface="B Badr" panose="00000400000000000000" pitchFamily="2" charset="-78"/>
              </a:rPr>
              <a:t>4-وزن« فَعِیل » به معنای مفعول.</a:t>
            </a:r>
          </a:p>
          <a:p>
            <a:pPr algn="ctr" rtl="1"/>
            <a:r>
              <a:rPr lang="fa-IR" sz="3200" dirty="0">
                <a:solidFill>
                  <a:srgbClr val="002060"/>
                </a:solidFill>
                <a:cs typeface="B Badr" panose="00000400000000000000" pitchFamily="2" charset="-78"/>
              </a:rPr>
              <a:t> </a:t>
            </a:r>
            <a:r>
              <a:rPr lang="fa-IR" sz="3200" dirty="0">
                <a:solidFill>
                  <a:srgbClr val="C00000"/>
                </a:solidFill>
                <a:cs typeface="B Badr" panose="00000400000000000000" pitchFamily="2" charset="-78"/>
              </a:rPr>
              <a:t>مانند: رَجُلٌ جَرِیح،ٌ ِ</a:t>
            </a:r>
          </a:p>
          <a:p>
            <a:pPr algn="ctr" rtl="1"/>
            <a:r>
              <a:rPr lang="fa-IR" sz="3200" dirty="0">
                <a:solidFill>
                  <a:srgbClr val="C00000"/>
                </a:solidFill>
                <a:cs typeface="B Badr" panose="00000400000000000000" pitchFamily="2" charset="-78"/>
              </a:rPr>
              <a:t>       إمرا ٌة جَرِیح</a:t>
            </a:r>
          </a:p>
        </p:txBody>
      </p:sp>
      <p:sp>
        <p:nvSpPr>
          <p:cNvPr id="23" name="Rounded Rectangle 64">
            <a:extLst>
              <a:ext uri="{FF2B5EF4-FFF2-40B4-BE49-F238E27FC236}">
                <a16:creationId xmlns="" xmlns:a16="http://schemas.microsoft.com/office/drawing/2014/main" id="{37CDCE93-A79C-4F94-BACB-2921E68C9CEA}"/>
              </a:ext>
            </a:extLst>
          </p:cNvPr>
          <p:cNvSpPr/>
          <p:nvPr/>
        </p:nvSpPr>
        <p:spPr>
          <a:xfrm>
            <a:off x="6180886" y="3059167"/>
            <a:ext cx="2880000" cy="2636783"/>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600" b="1" dirty="0">
                <a:solidFill>
                  <a:schemeClr val="accent6">
                    <a:lumMod val="50000"/>
                  </a:schemeClr>
                </a:solidFill>
                <a:cs typeface="B Badr" panose="00000400000000000000" pitchFamily="2" charset="-78"/>
              </a:rPr>
              <a:t>2-بیشتر وزنهای مبالغه. </a:t>
            </a:r>
          </a:p>
          <a:p>
            <a:pPr algn="ctr" rtl="1"/>
            <a:r>
              <a:rPr lang="fa-IR" sz="2800" b="1" dirty="0">
                <a:solidFill>
                  <a:srgbClr val="C00000"/>
                </a:solidFill>
                <a:cs typeface="B Badr" panose="00000400000000000000" pitchFamily="2" charset="-78"/>
              </a:rPr>
              <a:t>مانند: رَجُلٌ مِفضَال،ٌ </a:t>
            </a:r>
          </a:p>
          <a:p>
            <a:pPr algn="ctr" rtl="1"/>
            <a:r>
              <a:rPr lang="fa-IR" sz="2800" b="1" dirty="0">
                <a:solidFill>
                  <a:srgbClr val="C00000"/>
                </a:solidFill>
                <a:cs typeface="B Badr" panose="00000400000000000000" pitchFamily="2" charset="-78"/>
              </a:rPr>
              <a:t>      ِإمرا ٌة مِفضَال</a:t>
            </a:r>
          </a:p>
        </p:txBody>
      </p:sp>
      <p:sp>
        <p:nvSpPr>
          <p:cNvPr id="4" name="Down Arrow Callout 3"/>
          <p:cNvSpPr/>
          <p:nvPr/>
        </p:nvSpPr>
        <p:spPr>
          <a:xfrm>
            <a:off x="2673058" y="1088852"/>
            <a:ext cx="7015655" cy="1099114"/>
          </a:xfrm>
          <a:prstGeom prst="downArrowCallout">
            <a:avLst>
              <a:gd name="adj1" fmla="val 25000"/>
              <a:gd name="adj2" fmla="val 27974"/>
              <a:gd name="adj3" fmla="val 25000"/>
              <a:gd name="adj4" fmla="val 64977"/>
            </a:avLst>
          </a:prstGeom>
          <a:no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chemeClr val="accent5">
                    <a:lumMod val="50000"/>
                  </a:schemeClr>
                </a:solidFill>
                <a:cs typeface="B Titr" panose="00000700000000000000" pitchFamily="2" charset="-78"/>
              </a:rPr>
              <a:t>آنچه مؤنّث و مذکّرش دارای یک لفظ مشترک است</a:t>
            </a:r>
          </a:p>
        </p:txBody>
      </p:sp>
      <p:sp>
        <p:nvSpPr>
          <p:cNvPr id="12" name="Cube 11">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flip="none" rotWithShape="1">
            <a:gsLst>
              <a:gs pos="0">
                <a:srgbClr val="FFFF00"/>
              </a:gs>
              <a:gs pos="75000">
                <a:srgbClr val="00B0F0"/>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الثالث</a:t>
            </a:r>
          </a:p>
        </p:txBody>
      </p:sp>
      <p:cxnSp>
        <p:nvCxnSpPr>
          <p:cNvPr id="3" name="Straight Connector 2"/>
          <p:cNvCxnSpPr/>
          <p:nvPr/>
        </p:nvCxnSpPr>
        <p:spPr>
          <a:xfrm flipV="1">
            <a:off x="317639" y="2724150"/>
            <a:ext cx="11588611" cy="7620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54012337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heel(1)">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heel(1)">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heel(1)">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9" grpId="0" animBg="1"/>
      <p:bldP spid="23" grpId="0" animBg="1"/>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Beveled 9">
            <a:extLst>
              <a:ext uri="{FF2B5EF4-FFF2-40B4-BE49-F238E27FC236}">
                <a16:creationId xmlns="" xmlns:a16="http://schemas.microsoft.com/office/drawing/2014/main" id="{FD793ACD-DD50-4E8A-99A4-22CECF631A9D}"/>
              </a:ext>
            </a:extLst>
          </p:cNvPr>
          <p:cNvSpPr/>
          <p:nvPr/>
        </p:nvSpPr>
        <p:spPr>
          <a:xfrm>
            <a:off x="5171605" y="-1"/>
            <a:ext cx="1843791" cy="494675"/>
          </a:xfrm>
          <a:prstGeom prst="beve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المذکر والمؤنث</a:t>
            </a:r>
          </a:p>
        </p:txBody>
      </p:sp>
      <p:sp>
        <p:nvSpPr>
          <p:cNvPr id="43" name="Rounded Rectangle 64">
            <a:extLst>
              <a:ext uri="{FF2B5EF4-FFF2-40B4-BE49-F238E27FC236}">
                <a16:creationId xmlns="" xmlns:a16="http://schemas.microsoft.com/office/drawing/2014/main" id="{37CDCE93-A79C-4F94-BACB-2921E68C9CEA}"/>
              </a:ext>
            </a:extLst>
          </p:cNvPr>
          <p:cNvSpPr/>
          <p:nvPr/>
        </p:nvSpPr>
        <p:spPr>
          <a:xfrm>
            <a:off x="8691393" y="1325116"/>
            <a:ext cx="2880000" cy="432000"/>
          </a:xfrm>
          <a:prstGeom prst="roundRect">
            <a:avLst/>
          </a:prstGeom>
          <a:solidFill>
            <a:schemeClr val="accent2">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latin typeface="B Lotus"/>
                <a:cs typeface="B Badr" panose="00000400000000000000" pitchFamily="2" charset="-78"/>
              </a:rPr>
              <a:t>1-اسم تمامی کلمات و الفاظ </a:t>
            </a:r>
            <a:endParaRPr lang="fa-IR" sz="2000" b="1" dirty="0">
              <a:solidFill>
                <a:srgbClr val="002060"/>
              </a:solidFill>
              <a:cs typeface="B Badr" panose="00000400000000000000" pitchFamily="2" charset="-78"/>
            </a:endParaRPr>
          </a:p>
        </p:txBody>
      </p:sp>
      <p:sp>
        <p:nvSpPr>
          <p:cNvPr id="46" name="Rounded Rectangle 64">
            <a:extLst>
              <a:ext uri="{FF2B5EF4-FFF2-40B4-BE49-F238E27FC236}">
                <a16:creationId xmlns="" xmlns:a16="http://schemas.microsoft.com/office/drawing/2014/main" id="{DDAB7C84-896E-4F75-92A3-6FB30D078B16}"/>
              </a:ext>
            </a:extLst>
          </p:cNvPr>
          <p:cNvSpPr/>
          <p:nvPr/>
        </p:nvSpPr>
        <p:spPr>
          <a:xfrm>
            <a:off x="8650326" y="2352911"/>
            <a:ext cx="2880000" cy="432000"/>
          </a:xfrm>
          <a:prstGeom prst="roundRect">
            <a:avLst/>
          </a:prstGeom>
          <a:solidFill>
            <a:schemeClr val="accent2">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400" b="1" dirty="0">
                <a:solidFill>
                  <a:srgbClr val="002060"/>
                </a:solidFill>
                <a:cs typeface="B Badr" panose="00000400000000000000" pitchFamily="2" charset="-78"/>
              </a:rPr>
              <a:t>2-اسم مناطق و بلاد</a:t>
            </a:r>
          </a:p>
        </p:txBody>
      </p:sp>
      <p:sp>
        <p:nvSpPr>
          <p:cNvPr id="49" name="Rounded Rectangle 64">
            <a:extLst>
              <a:ext uri="{FF2B5EF4-FFF2-40B4-BE49-F238E27FC236}">
                <a16:creationId xmlns="" xmlns:a16="http://schemas.microsoft.com/office/drawing/2014/main" id="{088E80EA-9D49-423C-A56D-7B131718240C}"/>
              </a:ext>
            </a:extLst>
          </p:cNvPr>
          <p:cNvSpPr/>
          <p:nvPr/>
        </p:nvSpPr>
        <p:spPr>
          <a:xfrm>
            <a:off x="8697624" y="3634335"/>
            <a:ext cx="2511659" cy="432000"/>
          </a:xfrm>
          <a:prstGeom prst="roundRect">
            <a:avLst/>
          </a:prstGeom>
          <a:solidFill>
            <a:schemeClr val="accent2">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400" b="1" dirty="0">
                <a:solidFill>
                  <a:srgbClr val="002060"/>
                </a:solidFill>
                <a:cs typeface="B Badr" panose="00000400000000000000" pitchFamily="2" charset="-78"/>
              </a:rPr>
              <a:t>3-اسم قبائل</a:t>
            </a:r>
          </a:p>
        </p:txBody>
      </p:sp>
      <p:sp>
        <p:nvSpPr>
          <p:cNvPr id="56" name="Rounded Rectangle 64">
            <a:extLst>
              <a:ext uri="{FF2B5EF4-FFF2-40B4-BE49-F238E27FC236}">
                <a16:creationId xmlns="" xmlns:a16="http://schemas.microsoft.com/office/drawing/2014/main" id="{22FF6F5F-01EB-4589-A876-C65FFB2B942C}"/>
              </a:ext>
            </a:extLst>
          </p:cNvPr>
          <p:cNvSpPr/>
          <p:nvPr/>
        </p:nvSpPr>
        <p:spPr>
          <a:xfrm>
            <a:off x="8703823" y="4820756"/>
            <a:ext cx="2880000" cy="432000"/>
          </a:xfrm>
          <a:prstGeom prst="roundRect">
            <a:avLst/>
          </a:prstGeom>
          <a:solidFill>
            <a:schemeClr val="accent2">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400" b="1" dirty="0">
                <a:solidFill>
                  <a:srgbClr val="002060"/>
                </a:solidFill>
                <a:cs typeface="B Badr" panose="00000400000000000000" pitchFamily="2" charset="-78"/>
              </a:rPr>
              <a:t>4-اسم جنس جمعی</a:t>
            </a:r>
          </a:p>
        </p:txBody>
      </p:sp>
      <p:sp>
        <p:nvSpPr>
          <p:cNvPr id="23" name="Rounded Rectangle 64">
            <a:extLst>
              <a:ext uri="{FF2B5EF4-FFF2-40B4-BE49-F238E27FC236}">
                <a16:creationId xmlns="" xmlns:a16="http://schemas.microsoft.com/office/drawing/2014/main" id="{37CDCE93-A79C-4F94-BACB-2921E68C9CEA}"/>
              </a:ext>
            </a:extLst>
          </p:cNvPr>
          <p:cNvSpPr/>
          <p:nvPr/>
        </p:nvSpPr>
        <p:spPr>
          <a:xfrm>
            <a:off x="6451964" y="1068181"/>
            <a:ext cx="2088000" cy="432000"/>
          </a:xfrm>
          <a:prstGeom prst="roundRect">
            <a:avLst/>
          </a:prstGeom>
          <a:gradFill flip="none" rotWithShape="1">
            <a:gsLst>
              <a:gs pos="0">
                <a:srgbClr val="FFFF00"/>
              </a:gs>
              <a:gs pos="75000">
                <a:srgbClr val="00B0F0"/>
              </a:gs>
              <a:gs pos="100000">
                <a:schemeClr val="accent1">
                  <a:lumMod val="30000"/>
                  <a:lumOff val="70000"/>
                </a:schemeClr>
              </a:gs>
            </a:gsLst>
            <a:lin ang="5400000" scaled="1"/>
            <a:tileRect/>
          </a:gra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400" b="1" dirty="0">
                <a:solidFill>
                  <a:srgbClr val="C00000"/>
                </a:solidFill>
                <a:cs typeface="B Badr" panose="00000400000000000000" pitchFamily="2" charset="-78"/>
              </a:rPr>
              <a:t>مذکّر: به اعتبار لفظ</a:t>
            </a:r>
          </a:p>
        </p:txBody>
      </p:sp>
      <p:sp>
        <p:nvSpPr>
          <p:cNvPr id="24" name="Rounded Rectangle 64">
            <a:extLst>
              <a:ext uri="{FF2B5EF4-FFF2-40B4-BE49-F238E27FC236}">
                <a16:creationId xmlns="" xmlns:a16="http://schemas.microsoft.com/office/drawing/2014/main" id="{DDAB7C84-896E-4F75-92A3-6FB30D078B16}"/>
              </a:ext>
            </a:extLst>
          </p:cNvPr>
          <p:cNvSpPr/>
          <p:nvPr/>
        </p:nvSpPr>
        <p:spPr>
          <a:xfrm>
            <a:off x="6451964" y="1552885"/>
            <a:ext cx="2088000" cy="432000"/>
          </a:xfrm>
          <a:prstGeom prst="roundRect">
            <a:avLst/>
          </a:prstGeom>
          <a:gradFill flip="none" rotWithShape="1">
            <a:gsLst>
              <a:gs pos="0">
                <a:srgbClr val="FFFF00"/>
              </a:gs>
              <a:gs pos="75000">
                <a:srgbClr val="00B0F0"/>
              </a:gs>
              <a:gs pos="100000">
                <a:schemeClr val="accent1">
                  <a:lumMod val="30000"/>
                  <a:lumOff val="70000"/>
                </a:schemeClr>
              </a:gs>
            </a:gsLst>
            <a:lin ang="5400000" scaled="1"/>
            <a:tileRect/>
          </a:gra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200" b="1" dirty="0">
                <a:solidFill>
                  <a:srgbClr val="C00000"/>
                </a:solidFill>
                <a:cs typeface="B Badr" panose="00000400000000000000" pitchFamily="2" charset="-78"/>
              </a:rPr>
              <a:t>مؤنّث: به اعتبار کلمة</a:t>
            </a:r>
          </a:p>
        </p:txBody>
      </p:sp>
      <p:sp>
        <p:nvSpPr>
          <p:cNvPr id="25" name="Rounded Rectangle 64">
            <a:extLst>
              <a:ext uri="{FF2B5EF4-FFF2-40B4-BE49-F238E27FC236}">
                <a16:creationId xmlns="" xmlns:a16="http://schemas.microsoft.com/office/drawing/2014/main" id="{088E80EA-9D49-423C-A56D-7B131718240C}"/>
              </a:ext>
            </a:extLst>
          </p:cNvPr>
          <p:cNvSpPr/>
          <p:nvPr/>
        </p:nvSpPr>
        <p:spPr>
          <a:xfrm>
            <a:off x="76748" y="1527990"/>
            <a:ext cx="2880000" cy="4423303"/>
          </a:xfrm>
          <a:prstGeom prst="roundRect">
            <a:avLst/>
          </a:prstGeom>
          <a:gradFill>
            <a:gsLst>
              <a:gs pos="0">
                <a:schemeClr val="accent1">
                  <a:lumMod val="5000"/>
                  <a:lumOff val="95000"/>
                </a:schemeClr>
              </a:gs>
              <a:gs pos="75000">
                <a:srgbClr val="F5DBB9"/>
              </a:gs>
              <a:gs pos="100000">
                <a:schemeClr val="accent1">
                  <a:lumMod val="30000"/>
                  <a:lumOff val="70000"/>
                </a:schemeClr>
              </a:gs>
            </a:gsLst>
            <a:lin ang="13500000" scaled="1"/>
          </a:gra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3200" b="1" dirty="0">
                <a:solidFill>
                  <a:srgbClr val="002060"/>
                </a:solidFill>
                <a:cs typeface="B Badr" panose="00000400000000000000" pitchFamily="2" charset="-78"/>
              </a:rPr>
              <a:t>برخی کلمات دیگر هم هستند که اعتبار تذکیر و تأنیثشان اختیاری است.</a:t>
            </a:r>
          </a:p>
          <a:p>
            <a:pPr algn="justLow" rtl="1"/>
            <a:r>
              <a:rPr lang="fa-IR" sz="3200" b="1" dirty="0">
                <a:solidFill>
                  <a:srgbClr val="002060"/>
                </a:solidFill>
                <a:cs typeface="B Badr" panose="00000400000000000000" pitchFamily="2" charset="-78"/>
              </a:rPr>
              <a:t>مانند: حَال، حَرب، خَمر، دَلو، رِیح، سَبِیل، سِکّین، فَرَس، کَبِد و .</a:t>
            </a:r>
          </a:p>
        </p:txBody>
      </p:sp>
      <p:sp>
        <p:nvSpPr>
          <p:cNvPr id="33" name="Rounded Rectangle 64">
            <a:extLst>
              <a:ext uri="{FF2B5EF4-FFF2-40B4-BE49-F238E27FC236}">
                <a16:creationId xmlns="" xmlns:a16="http://schemas.microsoft.com/office/drawing/2014/main" id="{3FC8A28C-4756-494C-9A79-8D768FCDF6B6}"/>
              </a:ext>
            </a:extLst>
          </p:cNvPr>
          <p:cNvSpPr/>
          <p:nvPr/>
        </p:nvSpPr>
        <p:spPr>
          <a:xfrm>
            <a:off x="8691393" y="5945110"/>
            <a:ext cx="2880000" cy="432000"/>
          </a:xfrm>
          <a:prstGeom prst="roundRect">
            <a:avLst/>
          </a:prstGeom>
          <a:solidFill>
            <a:schemeClr val="accent2">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400" b="1" dirty="0">
                <a:solidFill>
                  <a:srgbClr val="002060"/>
                </a:solidFill>
                <a:cs typeface="B Badr" panose="00000400000000000000" pitchFamily="2" charset="-78"/>
              </a:rPr>
              <a:t>5-اسم جمع (گروهی) آدمیان</a:t>
            </a:r>
          </a:p>
        </p:txBody>
      </p:sp>
      <p:sp>
        <p:nvSpPr>
          <p:cNvPr id="3" name="Down Arrow Callout 2"/>
          <p:cNvSpPr/>
          <p:nvPr/>
        </p:nvSpPr>
        <p:spPr>
          <a:xfrm>
            <a:off x="1675743" y="499592"/>
            <a:ext cx="9133662" cy="792000"/>
          </a:xfrm>
          <a:prstGeom prst="downArrowCallou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002060"/>
                </a:solidFill>
                <a:cs typeface="B Badr" panose="00000400000000000000" pitchFamily="2" charset="-78"/>
              </a:rPr>
              <a:t>اسم هایی که مذکّر یا مؤنّث گرفتنشان مساوی است</a:t>
            </a:r>
          </a:p>
        </p:txBody>
      </p:sp>
      <p:sp>
        <p:nvSpPr>
          <p:cNvPr id="20" name="Left Arrow Callout 19"/>
          <p:cNvSpPr/>
          <p:nvPr/>
        </p:nvSpPr>
        <p:spPr>
          <a:xfrm>
            <a:off x="11388432" y="1202131"/>
            <a:ext cx="720000" cy="5316909"/>
          </a:xfrm>
          <a:prstGeom prst="leftArrowCallou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2800" dirty="0">
                <a:solidFill>
                  <a:srgbClr val="002060"/>
                </a:solidFill>
                <a:cs typeface="B Badr" panose="00000400000000000000" pitchFamily="2" charset="-78"/>
              </a:rPr>
              <a:t>الف) قیاسی</a:t>
            </a:r>
          </a:p>
        </p:txBody>
      </p:sp>
      <p:sp>
        <p:nvSpPr>
          <p:cNvPr id="21" name="Rounded Rectangle 64">
            <a:extLst>
              <a:ext uri="{FF2B5EF4-FFF2-40B4-BE49-F238E27FC236}">
                <a16:creationId xmlns="" xmlns:a16="http://schemas.microsoft.com/office/drawing/2014/main" id="{37CDCE93-A79C-4F94-BACB-2921E68C9CEA}"/>
              </a:ext>
            </a:extLst>
          </p:cNvPr>
          <p:cNvSpPr/>
          <p:nvPr/>
        </p:nvSpPr>
        <p:spPr>
          <a:xfrm>
            <a:off x="6436198" y="2183019"/>
            <a:ext cx="2088000" cy="432000"/>
          </a:xfrm>
          <a:prstGeom prst="roundRect">
            <a:avLst/>
          </a:prstGeom>
          <a:gradFill flip="none" rotWithShape="1">
            <a:gsLst>
              <a:gs pos="0">
                <a:srgbClr val="FFFF00"/>
              </a:gs>
              <a:gs pos="75000">
                <a:srgbClr val="00B0F0"/>
              </a:gs>
              <a:gs pos="100000">
                <a:schemeClr val="accent1">
                  <a:lumMod val="30000"/>
                  <a:lumOff val="70000"/>
                </a:schemeClr>
              </a:gs>
            </a:gsLst>
            <a:lin ang="5400000" scaled="1"/>
            <a:tileRect/>
          </a:gra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000" b="1" dirty="0">
                <a:solidFill>
                  <a:srgbClr val="C00000"/>
                </a:solidFill>
                <a:cs typeface="B Badr" panose="00000400000000000000" pitchFamily="2" charset="-78"/>
              </a:rPr>
              <a:t>مذکّر: به اعتبار مکان</a:t>
            </a:r>
          </a:p>
        </p:txBody>
      </p:sp>
      <p:sp>
        <p:nvSpPr>
          <p:cNvPr id="26" name="Rounded Rectangle 64">
            <a:extLst>
              <a:ext uri="{FF2B5EF4-FFF2-40B4-BE49-F238E27FC236}">
                <a16:creationId xmlns="" xmlns:a16="http://schemas.microsoft.com/office/drawing/2014/main" id="{DDAB7C84-896E-4F75-92A3-6FB30D078B16}"/>
              </a:ext>
            </a:extLst>
          </p:cNvPr>
          <p:cNvSpPr/>
          <p:nvPr/>
        </p:nvSpPr>
        <p:spPr>
          <a:xfrm>
            <a:off x="6436198" y="2667723"/>
            <a:ext cx="2088000" cy="432000"/>
          </a:xfrm>
          <a:prstGeom prst="roundRect">
            <a:avLst/>
          </a:prstGeom>
          <a:gradFill flip="none" rotWithShape="1">
            <a:gsLst>
              <a:gs pos="0">
                <a:srgbClr val="FFFF00"/>
              </a:gs>
              <a:gs pos="75000">
                <a:srgbClr val="00B0F0"/>
              </a:gs>
              <a:gs pos="100000">
                <a:schemeClr val="accent1">
                  <a:lumMod val="30000"/>
                  <a:lumOff val="70000"/>
                </a:schemeClr>
              </a:gs>
            </a:gsLst>
            <a:lin ang="5400000" scaled="1"/>
            <a:tileRect/>
          </a:gra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C00000"/>
                </a:solidFill>
                <a:cs typeface="B Badr" panose="00000400000000000000" pitchFamily="2" charset="-78"/>
              </a:rPr>
              <a:t>مؤنّث: به اعتبار بُقعۀ</a:t>
            </a:r>
          </a:p>
        </p:txBody>
      </p:sp>
      <p:sp>
        <p:nvSpPr>
          <p:cNvPr id="28" name="Rounded Rectangle 64">
            <a:extLst>
              <a:ext uri="{FF2B5EF4-FFF2-40B4-BE49-F238E27FC236}">
                <a16:creationId xmlns="" xmlns:a16="http://schemas.microsoft.com/office/drawing/2014/main" id="{37CDCE93-A79C-4F94-BACB-2921E68C9CEA}"/>
              </a:ext>
            </a:extLst>
          </p:cNvPr>
          <p:cNvSpPr/>
          <p:nvPr/>
        </p:nvSpPr>
        <p:spPr>
          <a:xfrm>
            <a:off x="6436198" y="3360147"/>
            <a:ext cx="2088000" cy="432000"/>
          </a:xfrm>
          <a:prstGeom prst="roundRect">
            <a:avLst/>
          </a:prstGeom>
          <a:gradFill flip="none" rotWithShape="1">
            <a:gsLst>
              <a:gs pos="0">
                <a:srgbClr val="FFFF00"/>
              </a:gs>
              <a:gs pos="75000">
                <a:srgbClr val="00B0F0"/>
              </a:gs>
              <a:gs pos="100000">
                <a:schemeClr val="accent1">
                  <a:lumMod val="30000"/>
                  <a:lumOff val="70000"/>
                </a:schemeClr>
              </a:gs>
            </a:gsLst>
            <a:lin ang="5400000" scaled="1"/>
            <a:tileRect/>
          </a:gra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000" b="1" dirty="0">
                <a:solidFill>
                  <a:srgbClr val="C00000"/>
                </a:solidFill>
                <a:cs typeface="B Badr" panose="00000400000000000000" pitchFamily="2" charset="-78"/>
              </a:rPr>
              <a:t>مذکّر: به اعتبار لفظشان</a:t>
            </a:r>
          </a:p>
        </p:txBody>
      </p:sp>
      <p:sp>
        <p:nvSpPr>
          <p:cNvPr id="30" name="Rounded Rectangle 64">
            <a:extLst>
              <a:ext uri="{FF2B5EF4-FFF2-40B4-BE49-F238E27FC236}">
                <a16:creationId xmlns="" xmlns:a16="http://schemas.microsoft.com/office/drawing/2014/main" id="{DDAB7C84-896E-4F75-92A3-6FB30D078B16}"/>
              </a:ext>
            </a:extLst>
          </p:cNvPr>
          <p:cNvSpPr/>
          <p:nvPr/>
        </p:nvSpPr>
        <p:spPr>
          <a:xfrm>
            <a:off x="6436198" y="3844851"/>
            <a:ext cx="2088000" cy="432000"/>
          </a:xfrm>
          <a:prstGeom prst="roundRect">
            <a:avLst/>
          </a:prstGeom>
          <a:gradFill flip="none" rotWithShape="1">
            <a:gsLst>
              <a:gs pos="0">
                <a:srgbClr val="FFFF00"/>
              </a:gs>
              <a:gs pos="75000">
                <a:srgbClr val="00B0F0"/>
              </a:gs>
              <a:gs pos="100000">
                <a:schemeClr val="accent1">
                  <a:lumMod val="30000"/>
                  <a:lumOff val="70000"/>
                </a:schemeClr>
              </a:gs>
            </a:gsLst>
            <a:lin ang="5400000" scaled="1"/>
            <a:tileRect/>
          </a:gra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000" b="1" dirty="0">
                <a:solidFill>
                  <a:srgbClr val="C00000"/>
                </a:solidFill>
                <a:cs typeface="B Badr" panose="00000400000000000000" pitchFamily="2" charset="-78"/>
              </a:rPr>
              <a:t>مؤنّث: به اعتبار قَبِیلَۀ</a:t>
            </a:r>
          </a:p>
        </p:txBody>
      </p:sp>
      <p:sp>
        <p:nvSpPr>
          <p:cNvPr id="36" name="Rounded Rectangle 64">
            <a:extLst>
              <a:ext uri="{FF2B5EF4-FFF2-40B4-BE49-F238E27FC236}">
                <a16:creationId xmlns="" xmlns:a16="http://schemas.microsoft.com/office/drawing/2014/main" id="{37CDCE93-A79C-4F94-BACB-2921E68C9CEA}"/>
              </a:ext>
            </a:extLst>
          </p:cNvPr>
          <p:cNvSpPr/>
          <p:nvPr/>
        </p:nvSpPr>
        <p:spPr>
          <a:xfrm>
            <a:off x="6436198" y="4530271"/>
            <a:ext cx="2088000" cy="432000"/>
          </a:xfrm>
          <a:prstGeom prst="roundRect">
            <a:avLst/>
          </a:prstGeom>
          <a:gradFill flip="none" rotWithShape="1">
            <a:gsLst>
              <a:gs pos="0">
                <a:srgbClr val="FFFF00"/>
              </a:gs>
              <a:gs pos="75000">
                <a:srgbClr val="00B0F0"/>
              </a:gs>
              <a:gs pos="100000">
                <a:schemeClr val="accent1">
                  <a:lumMod val="30000"/>
                  <a:lumOff val="70000"/>
                </a:schemeClr>
              </a:gs>
            </a:gsLst>
            <a:lin ang="5400000" scaled="1"/>
            <a:tileRect/>
          </a:gra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000" b="1" dirty="0">
                <a:solidFill>
                  <a:srgbClr val="C00000"/>
                </a:solidFill>
                <a:cs typeface="B Badr" panose="00000400000000000000" pitchFamily="2" charset="-78"/>
              </a:rPr>
              <a:t>مذکّر: به اعتبار لفظشان</a:t>
            </a:r>
          </a:p>
        </p:txBody>
      </p:sp>
      <p:sp>
        <p:nvSpPr>
          <p:cNvPr id="37" name="Rounded Rectangle 64">
            <a:extLst>
              <a:ext uri="{FF2B5EF4-FFF2-40B4-BE49-F238E27FC236}">
                <a16:creationId xmlns="" xmlns:a16="http://schemas.microsoft.com/office/drawing/2014/main" id="{DDAB7C84-896E-4F75-92A3-6FB30D078B16}"/>
              </a:ext>
            </a:extLst>
          </p:cNvPr>
          <p:cNvSpPr/>
          <p:nvPr/>
        </p:nvSpPr>
        <p:spPr>
          <a:xfrm>
            <a:off x="6436198" y="5014975"/>
            <a:ext cx="2088000" cy="432000"/>
          </a:xfrm>
          <a:prstGeom prst="roundRect">
            <a:avLst/>
          </a:prstGeom>
          <a:gradFill flip="none" rotWithShape="1">
            <a:gsLst>
              <a:gs pos="0">
                <a:srgbClr val="FFFF00"/>
              </a:gs>
              <a:gs pos="75000">
                <a:srgbClr val="00B0F0"/>
              </a:gs>
              <a:gs pos="100000">
                <a:schemeClr val="accent1">
                  <a:lumMod val="30000"/>
                  <a:lumOff val="70000"/>
                </a:schemeClr>
              </a:gs>
            </a:gsLst>
            <a:lin ang="5400000" scaled="1"/>
            <a:tileRect/>
          </a:gra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000" b="1" dirty="0">
                <a:solidFill>
                  <a:srgbClr val="C00000"/>
                </a:solidFill>
                <a:cs typeface="B Badr" panose="00000400000000000000" pitchFamily="2" charset="-78"/>
              </a:rPr>
              <a:t>مؤنّث: به اعتبار جَماعَۀ</a:t>
            </a:r>
          </a:p>
        </p:txBody>
      </p:sp>
      <p:sp>
        <p:nvSpPr>
          <p:cNvPr id="38" name="Rounded Rectangle 64">
            <a:extLst>
              <a:ext uri="{FF2B5EF4-FFF2-40B4-BE49-F238E27FC236}">
                <a16:creationId xmlns="" xmlns:a16="http://schemas.microsoft.com/office/drawing/2014/main" id="{37CDCE93-A79C-4F94-BACB-2921E68C9CEA}"/>
              </a:ext>
            </a:extLst>
          </p:cNvPr>
          <p:cNvSpPr/>
          <p:nvPr/>
        </p:nvSpPr>
        <p:spPr>
          <a:xfrm>
            <a:off x="6436198" y="5685993"/>
            <a:ext cx="2088000" cy="432000"/>
          </a:xfrm>
          <a:prstGeom prst="roundRect">
            <a:avLst/>
          </a:prstGeom>
          <a:gradFill flip="none" rotWithShape="1">
            <a:gsLst>
              <a:gs pos="0">
                <a:srgbClr val="FFFF00"/>
              </a:gs>
              <a:gs pos="75000">
                <a:srgbClr val="00B0F0"/>
              </a:gs>
              <a:gs pos="100000">
                <a:schemeClr val="accent1">
                  <a:lumMod val="30000"/>
                  <a:lumOff val="70000"/>
                </a:schemeClr>
              </a:gs>
            </a:gsLst>
            <a:lin ang="5400000" scaled="1"/>
            <a:tileRect/>
          </a:gra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000" b="1" dirty="0">
                <a:solidFill>
                  <a:srgbClr val="C00000"/>
                </a:solidFill>
                <a:cs typeface="B Badr" panose="00000400000000000000" pitchFamily="2" charset="-78"/>
              </a:rPr>
              <a:t>مذکّر: به اعتبار لفظشان</a:t>
            </a:r>
          </a:p>
        </p:txBody>
      </p:sp>
      <p:sp>
        <p:nvSpPr>
          <p:cNvPr id="39" name="Rounded Rectangle 64">
            <a:extLst>
              <a:ext uri="{FF2B5EF4-FFF2-40B4-BE49-F238E27FC236}">
                <a16:creationId xmlns="" xmlns:a16="http://schemas.microsoft.com/office/drawing/2014/main" id="{DDAB7C84-896E-4F75-92A3-6FB30D078B16}"/>
              </a:ext>
            </a:extLst>
          </p:cNvPr>
          <p:cNvSpPr/>
          <p:nvPr/>
        </p:nvSpPr>
        <p:spPr>
          <a:xfrm>
            <a:off x="6436198" y="6170697"/>
            <a:ext cx="2088000" cy="432000"/>
          </a:xfrm>
          <a:prstGeom prst="roundRect">
            <a:avLst/>
          </a:prstGeom>
          <a:gradFill flip="none" rotWithShape="1">
            <a:gsLst>
              <a:gs pos="0">
                <a:srgbClr val="FFFF00"/>
              </a:gs>
              <a:gs pos="75000">
                <a:srgbClr val="00B0F0"/>
              </a:gs>
              <a:gs pos="100000">
                <a:schemeClr val="accent1">
                  <a:lumMod val="30000"/>
                  <a:lumOff val="70000"/>
                </a:schemeClr>
              </a:gs>
            </a:gsLst>
            <a:lin ang="5400000" scaled="1"/>
            <a:tileRect/>
          </a:gra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000" b="1" dirty="0">
                <a:solidFill>
                  <a:srgbClr val="C00000"/>
                </a:solidFill>
                <a:cs typeface="B Badr" panose="00000400000000000000" pitchFamily="2" charset="-78"/>
              </a:rPr>
              <a:t>مؤنّث: به اعتبار قَبیلَۀ</a:t>
            </a:r>
          </a:p>
        </p:txBody>
      </p:sp>
      <p:sp>
        <p:nvSpPr>
          <p:cNvPr id="40" name="Left Arrow Callout 39"/>
          <p:cNvSpPr/>
          <p:nvPr/>
        </p:nvSpPr>
        <p:spPr>
          <a:xfrm>
            <a:off x="2896473" y="1202130"/>
            <a:ext cx="720000" cy="5316909"/>
          </a:xfrm>
          <a:prstGeom prst="leftArrowCallout">
            <a:avLst/>
          </a:prstGeom>
          <a:gradFill flip="none" rotWithShape="1">
            <a:gsLst>
              <a:gs pos="0">
                <a:schemeClr val="accent1">
                  <a:lumMod val="5000"/>
                  <a:lumOff val="95000"/>
                </a:schemeClr>
              </a:gs>
              <a:gs pos="75000">
                <a:srgbClr val="92D050"/>
              </a:gs>
              <a:gs pos="100000">
                <a:schemeClr val="accent1">
                  <a:lumMod val="30000"/>
                  <a:lumOff val="70000"/>
                </a:schemeClr>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2800" dirty="0">
                <a:solidFill>
                  <a:srgbClr val="002060"/>
                </a:solidFill>
                <a:cs typeface="B Badr" panose="00000400000000000000" pitchFamily="2" charset="-78"/>
              </a:rPr>
              <a:t>ب) سماعی</a:t>
            </a:r>
          </a:p>
        </p:txBody>
      </p:sp>
      <p:sp>
        <p:nvSpPr>
          <p:cNvPr id="41" name="Rounded Rectangle 64">
            <a:extLst>
              <a:ext uri="{FF2B5EF4-FFF2-40B4-BE49-F238E27FC236}">
                <a16:creationId xmlns="" xmlns:a16="http://schemas.microsoft.com/office/drawing/2014/main" id="{37CDCE93-A79C-4F94-BACB-2921E68C9CEA}"/>
              </a:ext>
            </a:extLst>
          </p:cNvPr>
          <p:cNvSpPr/>
          <p:nvPr/>
        </p:nvSpPr>
        <p:spPr>
          <a:xfrm>
            <a:off x="3970397" y="1095990"/>
            <a:ext cx="2143707" cy="864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r>
              <a:rPr lang="fa-IR" sz="2000" b="1" dirty="0">
                <a:solidFill>
                  <a:schemeClr val="tx1"/>
                </a:solidFill>
                <a:cs typeface="B Badr" panose="00000400000000000000" pitchFamily="2" charset="-78"/>
              </a:rPr>
              <a:t>مانند</a:t>
            </a:r>
            <a:r>
              <a:rPr lang="fa-IR" sz="2000" b="1" dirty="0" smtClean="0">
                <a:solidFill>
                  <a:schemeClr val="tx1"/>
                </a:solidFill>
                <a:cs typeface="B Badr" panose="00000400000000000000" pitchFamily="2" charset="-78"/>
              </a:rPr>
              <a:t>:</a:t>
            </a:r>
            <a:r>
              <a:rPr lang="fa-IR" sz="2000" b="1" dirty="0" smtClean="0">
                <a:solidFill>
                  <a:srgbClr val="FF0000"/>
                </a:solidFill>
                <a:cs typeface="B Badr" panose="00000400000000000000" pitchFamily="2" charset="-78"/>
              </a:rPr>
              <a:t> الالف </a:t>
            </a:r>
            <a:r>
              <a:rPr lang="fa-IR" sz="2000" b="1" dirty="0">
                <a:solidFill>
                  <a:srgbClr val="FFFF00"/>
                </a:solidFill>
                <a:cs typeface="B Badr" panose="00000400000000000000" pitchFamily="2" charset="-78"/>
              </a:rPr>
              <a:t>احد</a:t>
            </a:r>
            <a:r>
              <a:rPr lang="fa-IR" sz="2000" b="1" dirty="0">
                <a:solidFill>
                  <a:srgbClr val="FF0000"/>
                </a:solidFill>
                <a:cs typeface="B Badr" panose="00000400000000000000" pitchFamily="2" charset="-78"/>
              </a:rPr>
              <a:t>ُحروف... </a:t>
            </a:r>
            <a:r>
              <a:rPr lang="fa-IR" sz="2000" b="1" dirty="0">
                <a:solidFill>
                  <a:schemeClr val="tx1"/>
                </a:solidFill>
                <a:cs typeface="B Badr" panose="00000400000000000000" pitchFamily="2" charset="-78"/>
              </a:rPr>
              <a:t>یا </a:t>
            </a:r>
            <a:r>
              <a:rPr lang="fa-IR" sz="2000" b="1" dirty="0" smtClean="0">
                <a:solidFill>
                  <a:schemeClr val="tx1"/>
                </a:solidFill>
                <a:cs typeface="B Badr" panose="00000400000000000000" pitchFamily="2" charset="-78"/>
              </a:rPr>
              <a:t>... </a:t>
            </a:r>
            <a:r>
              <a:rPr lang="fa-IR" sz="2000" b="1" dirty="0" smtClean="0">
                <a:solidFill>
                  <a:srgbClr val="FF0000"/>
                </a:solidFill>
                <a:cs typeface="B Badr" panose="00000400000000000000" pitchFamily="2" charset="-78"/>
              </a:rPr>
              <a:t>الالف </a:t>
            </a:r>
            <a:r>
              <a:rPr lang="fa-IR" sz="2000" b="1" dirty="0">
                <a:solidFill>
                  <a:srgbClr val="FFFF00"/>
                </a:solidFill>
                <a:cs typeface="B Badr" panose="00000400000000000000" pitchFamily="2" charset="-78"/>
              </a:rPr>
              <a:t>احدی</a:t>
            </a:r>
            <a:r>
              <a:rPr lang="fa-IR" sz="2000" b="1" dirty="0">
                <a:solidFill>
                  <a:srgbClr val="FF0000"/>
                </a:solidFill>
                <a:cs typeface="B Badr" panose="00000400000000000000" pitchFamily="2" charset="-78"/>
              </a:rPr>
              <a:t> حروف</a:t>
            </a:r>
          </a:p>
        </p:txBody>
      </p:sp>
      <p:sp>
        <p:nvSpPr>
          <p:cNvPr id="42" name="Rounded Rectangle 64">
            <a:extLst>
              <a:ext uri="{FF2B5EF4-FFF2-40B4-BE49-F238E27FC236}">
                <a16:creationId xmlns="" xmlns:a16="http://schemas.microsoft.com/office/drawing/2014/main" id="{37CDCE93-A79C-4F94-BACB-2921E68C9CEA}"/>
              </a:ext>
            </a:extLst>
          </p:cNvPr>
          <p:cNvSpPr/>
          <p:nvPr/>
        </p:nvSpPr>
        <p:spPr>
          <a:xfrm>
            <a:off x="3970397" y="2208182"/>
            <a:ext cx="2160000" cy="864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b="1" dirty="0">
                <a:solidFill>
                  <a:schemeClr val="tx1"/>
                </a:solidFill>
                <a:cs typeface="B Badr" panose="00000400000000000000" pitchFamily="2" charset="-78"/>
              </a:rPr>
              <a:t>مانند</a:t>
            </a:r>
            <a:r>
              <a:rPr lang="fa-IR" sz="2400" b="1" dirty="0">
                <a:solidFill>
                  <a:srgbClr val="FF0000"/>
                </a:solidFill>
                <a:cs typeface="B Badr" panose="00000400000000000000" pitchFamily="2" charset="-78"/>
              </a:rPr>
              <a:t>:قم </a:t>
            </a:r>
            <a:r>
              <a:rPr lang="fa-IR" sz="2400" b="1" dirty="0" smtClean="0">
                <a:solidFill>
                  <a:srgbClr val="FF0000"/>
                </a:solidFill>
                <a:cs typeface="B Badr" panose="00000400000000000000" pitchFamily="2" charset="-78"/>
              </a:rPr>
              <a:t>المقدسۀ</a:t>
            </a:r>
            <a:endParaRPr lang="fa-IR" sz="2400" b="1" dirty="0">
              <a:solidFill>
                <a:srgbClr val="FF0000"/>
              </a:solidFill>
              <a:cs typeface="B Badr" panose="00000400000000000000" pitchFamily="2" charset="-78"/>
            </a:endParaRPr>
          </a:p>
        </p:txBody>
      </p:sp>
      <p:sp>
        <p:nvSpPr>
          <p:cNvPr id="44" name="Rounded Rectangle 64">
            <a:extLst>
              <a:ext uri="{FF2B5EF4-FFF2-40B4-BE49-F238E27FC236}">
                <a16:creationId xmlns="" xmlns:a16="http://schemas.microsoft.com/office/drawing/2014/main" id="{37CDCE93-A79C-4F94-BACB-2921E68C9CEA}"/>
              </a:ext>
            </a:extLst>
          </p:cNvPr>
          <p:cNvSpPr/>
          <p:nvPr/>
        </p:nvSpPr>
        <p:spPr>
          <a:xfrm>
            <a:off x="3976473" y="4604756"/>
            <a:ext cx="2160000" cy="864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400" b="1" dirty="0" smtClean="0">
                <a:solidFill>
                  <a:schemeClr val="tx1"/>
                </a:solidFill>
                <a:cs typeface="B Badr" panose="00000400000000000000" pitchFamily="2" charset="-78"/>
              </a:rPr>
              <a:t>مانند: </a:t>
            </a:r>
            <a:r>
              <a:rPr lang="fa-IR" sz="2400" b="1" dirty="0" smtClean="0">
                <a:solidFill>
                  <a:srgbClr val="FF0000"/>
                </a:solidFill>
                <a:cs typeface="B Badr" panose="00000400000000000000" pitchFamily="2" charset="-78"/>
              </a:rPr>
              <a:t>نخل خاویۀ</a:t>
            </a:r>
          </a:p>
          <a:p>
            <a:pPr algn="r" rtl="1"/>
            <a:r>
              <a:rPr lang="fa-IR" sz="2400" b="1" dirty="0" smtClean="0">
                <a:solidFill>
                  <a:schemeClr val="tx1"/>
                </a:solidFill>
                <a:cs typeface="B Badr" panose="00000400000000000000" pitchFamily="2" charset="-78"/>
              </a:rPr>
              <a:t>یا</a:t>
            </a:r>
            <a:r>
              <a:rPr lang="fa-IR" sz="2400" b="1" dirty="0">
                <a:solidFill>
                  <a:schemeClr val="tx1"/>
                </a:solidFill>
                <a:cs typeface="B Badr" panose="00000400000000000000" pitchFamily="2" charset="-78"/>
              </a:rPr>
              <a:t> </a:t>
            </a:r>
            <a:r>
              <a:rPr lang="fa-IR" sz="2400" b="1" dirty="0" smtClean="0">
                <a:solidFill>
                  <a:schemeClr val="tx1"/>
                </a:solidFill>
                <a:cs typeface="B Badr" panose="00000400000000000000" pitchFamily="2" charset="-78"/>
              </a:rPr>
              <a:t>     </a:t>
            </a:r>
            <a:r>
              <a:rPr lang="fa-IR" sz="2400" b="1" dirty="0" smtClean="0">
                <a:solidFill>
                  <a:srgbClr val="FF0000"/>
                </a:solidFill>
                <a:cs typeface="B Badr" panose="00000400000000000000" pitchFamily="2" charset="-78"/>
              </a:rPr>
              <a:t>اعجازُ </a:t>
            </a:r>
            <a:r>
              <a:rPr lang="fa-IR" sz="2400" b="1" dirty="0">
                <a:solidFill>
                  <a:srgbClr val="FF0000"/>
                </a:solidFill>
                <a:cs typeface="B Badr" panose="00000400000000000000" pitchFamily="2" charset="-78"/>
              </a:rPr>
              <a:t>نخلٍ</a:t>
            </a:r>
          </a:p>
        </p:txBody>
      </p:sp>
      <p:sp>
        <p:nvSpPr>
          <p:cNvPr id="45" name="Rounded Rectangle 64">
            <a:extLst>
              <a:ext uri="{FF2B5EF4-FFF2-40B4-BE49-F238E27FC236}">
                <a16:creationId xmlns="" xmlns:a16="http://schemas.microsoft.com/office/drawing/2014/main" id="{37CDCE93-A79C-4F94-BACB-2921E68C9CEA}"/>
              </a:ext>
            </a:extLst>
          </p:cNvPr>
          <p:cNvSpPr/>
          <p:nvPr/>
        </p:nvSpPr>
        <p:spPr>
          <a:xfrm>
            <a:off x="3976473" y="3406469"/>
            <a:ext cx="2160000" cy="864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400" b="1" dirty="0">
                <a:solidFill>
                  <a:schemeClr val="tx1"/>
                </a:solidFill>
                <a:cs typeface="B Badr" panose="00000400000000000000" pitchFamily="2" charset="-78"/>
              </a:rPr>
              <a:t>مانند:</a:t>
            </a:r>
            <a:r>
              <a:rPr lang="fa-IR" sz="2400" b="1" dirty="0">
                <a:solidFill>
                  <a:srgbClr val="FF0000"/>
                </a:solidFill>
                <a:cs typeface="B Badr" panose="00000400000000000000" pitchFamily="2" charset="-78"/>
              </a:rPr>
              <a:t>کذّب</a:t>
            </a:r>
            <a:r>
              <a:rPr lang="fa-IR" sz="2400" b="1" dirty="0">
                <a:solidFill>
                  <a:srgbClr val="FFFF00"/>
                </a:solidFill>
                <a:cs typeface="B Badr" panose="00000400000000000000" pitchFamily="2" charset="-78"/>
              </a:rPr>
              <a:t>ت</a:t>
            </a:r>
            <a:r>
              <a:rPr lang="fa-IR" sz="2400" b="1" dirty="0">
                <a:solidFill>
                  <a:srgbClr val="FF0000"/>
                </a:solidFill>
                <a:cs typeface="B Badr" panose="00000400000000000000" pitchFamily="2" charset="-78"/>
              </a:rPr>
              <a:t> الثمود </a:t>
            </a:r>
            <a:r>
              <a:rPr lang="fa-IR" sz="2400" b="1" dirty="0">
                <a:solidFill>
                  <a:schemeClr val="tx1"/>
                </a:solidFill>
                <a:cs typeface="B Badr" panose="00000400000000000000" pitchFamily="2" charset="-78"/>
              </a:rPr>
              <a:t>یا...</a:t>
            </a:r>
            <a:r>
              <a:rPr lang="fa-IR" sz="2400" b="1" dirty="0">
                <a:solidFill>
                  <a:srgbClr val="FF0000"/>
                </a:solidFill>
                <a:cs typeface="B Badr" panose="00000400000000000000" pitchFamily="2" charset="-78"/>
              </a:rPr>
              <a:t>ثمود فهدیناهم</a:t>
            </a:r>
          </a:p>
        </p:txBody>
      </p:sp>
      <p:sp>
        <p:nvSpPr>
          <p:cNvPr id="47" name="Rounded Rectangle 64">
            <a:extLst>
              <a:ext uri="{FF2B5EF4-FFF2-40B4-BE49-F238E27FC236}">
                <a16:creationId xmlns="" xmlns:a16="http://schemas.microsoft.com/office/drawing/2014/main" id="{37CDCE93-A79C-4F94-BACB-2921E68C9CEA}"/>
              </a:ext>
            </a:extLst>
          </p:cNvPr>
          <p:cNvSpPr/>
          <p:nvPr/>
        </p:nvSpPr>
        <p:spPr>
          <a:xfrm>
            <a:off x="3976473" y="5729354"/>
            <a:ext cx="2160000" cy="864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400" b="1" dirty="0">
                <a:solidFill>
                  <a:schemeClr val="tx1"/>
                </a:solidFill>
                <a:cs typeface="B Badr" panose="00000400000000000000" pitchFamily="2" charset="-78"/>
              </a:rPr>
              <a:t>مانند:</a:t>
            </a:r>
            <a:r>
              <a:rPr lang="fa-IR" sz="2400" b="1" dirty="0">
                <a:solidFill>
                  <a:srgbClr val="FF0000"/>
                </a:solidFill>
                <a:cs typeface="B Badr" panose="00000400000000000000" pitchFamily="2" charset="-78"/>
              </a:rPr>
              <a:t>کذب</a:t>
            </a:r>
            <a:r>
              <a:rPr lang="fa-IR" sz="2400" b="1" dirty="0">
                <a:solidFill>
                  <a:srgbClr val="FFFF00"/>
                </a:solidFill>
                <a:cs typeface="B Badr" panose="00000400000000000000" pitchFamily="2" charset="-78"/>
              </a:rPr>
              <a:t>ت</a:t>
            </a:r>
            <a:r>
              <a:rPr lang="fa-IR" sz="2400" b="1" dirty="0">
                <a:solidFill>
                  <a:srgbClr val="FF0000"/>
                </a:solidFill>
                <a:cs typeface="B Badr" panose="00000400000000000000" pitchFamily="2" charset="-78"/>
              </a:rPr>
              <a:t> </a:t>
            </a:r>
            <a:r>
              <a:rPr lang="fa-IR" sz="2400" b="1" dirty="0" smtClean="0">
                <a:solidFill>
                  <a:srgbClr val="FF0000"/>
                </a:solidFill>
                <a:cs typeface="B Badr" panose="00000400000000000000" pitchFamily="2" charset="-78"/>
              </a:rPr>
              <a:t>القوم</a:t>
            </a:r>
          </a:p>
          <a:p>
            <a:pPr algn="r" rtl="1"/>
            <a:r>
              <a:rPr lang="fa-IR" sz="2400" b="1" dirty="0" smtClean="0">
                <a:solidFill>
                  <a:schemeClr val="tx1"/>
                </a:solidFill>
                <a:cs typeface="B Badr" panose="00000400000000000000" pitchFamily="2" charset="-78"/>
              </a:rPr>
              <a:t>یا     </a:t>
            </a:r>
            <a:r>
              <a:rPr lang="fa-IR" sz="2400" b="1" dirty="0">
                <a:solidFill>
                  <a:srgbClr val="FF0000"/>
                </a:solidFill>
                <a:cs typeface="B Badr" panose="00000400000000000000" pitchFamily="2" charset="-78"/>
              </a:rPr>
              <a:t>کذَّب القوم</a:t>
            </a:r>
            <a:r>
              <a:rPr lang="fa-IR" sz="2400" b="1" dirty="0">
                <a:solidFill>
                  <a:schemeClr val="tx1"/>
                </a:solidFill>
                <a:cs typeface="B Badr" panose="00000400000000000000" pitchFamily="2" charset="-78"/>
              </a:rPr>
              <a:t>:</a:t>
            </a:r>
          </a:p>
        </p:txBody>
      </p:sp>
      <p:sp>
        <p:nvSpPr>
          <p:cNvPr id="31" name="Cube 30">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flip="none" rotWithShape="1">
            <a:gsLst>
              <a:gs pos="0">
                <a:srgbClr val="FFFF00"/>
              </a:gs>
              <a:gs pos="75000">
                <a:srgbClr val="00B0F0"/>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الثالث</a:t>
            </a:r>
          </a:p>
        </p:txBody>
      </p:sp>
      <p:sp>
        <p:nvSpPr>
          <p:cNvPr id="29"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76552715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out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heel(1)">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heel(1)">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heel(1)">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heel(1)">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heel(1)">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heel(1)">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heel(1)">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heel(1)">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heel(1)">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heel(1)">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heel(1)">
                                      <p:cBhvr>
                                        <p:cTn id="77" dur="5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heel(1)">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heel(1)">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heel(1)">
                                      <p:cBhvr>
                                        <p:cTn id="92" dur="500"/>
                                        <p:tgtEl>
                                          <p:spTgt spid="44"/>
                                        </p:tgtEl>
                                      </p:cBhvr>
                                    </p:animEffect>
                                  </p:childTnLst>
                                </p:cTn>
                              </p:par>
                            </p:childTnLst>
                          </p:cTn>
                        </p:par>
                      </p:childTnLst>
                    </p:cTn>
                  </p:par>
                  <p:par>
                    <p:cTn id="93" fill="hold">
                      <p:stCondLst>
                        <p:cond delay="indefinite"/>
                      </p:stCondLst>
                      <p:childTnLst>
                        <p:par>
                          <p:cTn id="94" fill="hold">
                            <p:stCondLst>
                              <p:cond delay="0"/>
                            </p:stCondLst>
                            <p:childTnLst>
                              <p:par>
                                <p:cTn id="95" presetID="21" presetClass="entr" presetSubtype="1"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heel(1)">
                                      <p:cBhvr>
                                        <p:cTn id="97" dur="5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wheel(1)">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21" presetClass="entr" presetSubtype="1"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heel(1)">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21" presetClass="entr" presetSubtype="1" fill="hold" grpId="0" nodeType="click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wheel(1)">
                                      <p:cBhvr>
                                        <p:cTn id="112" dur="500"/>
                                        <p:tgtEl>
                                          <p:spTgt spid="47"/>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42" fill="hold" grpId="0" nodeType="click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barn(outHorizontal)">
                                      <p:cBhvr>
                                        <p:cTn id="117" dur="500"/>
                                        <p:tgtEl>
                                          <p:spTgt spid="40"/>
                                        </p:tgtEl>
                                      </p:cBhvr>
                                    </p:animEffect>
                                  </p:childTnLst>
                                </p:cTn>
                              </p:par>
                            </p:childTnLst>
                          </p:cTn>
                        </p:par>
                      </p:childTnLst>
                    </p:cTn>
                  </p:par>
                  <p:par>
                    <p:cTn id="118" fill="hold">
                      <p:stCondLst>
                        <p:cond delay="indefinite"/>
                      </p:stCondLst>
                      <p:childTnLst>
                        <p:par>
                          <p:cTn id="119" fill="hold">
                            <p:stCondLst>
                              <p:cond delay="0"/>
                            </p:stCondLst>
                            <p:childTnLst>
                              <p:par>
                                <p:cTn id="120" presetID="21" presetClass="entr" presetSubtype="1" fill="hold" grpId="0" nodeType="click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wheel(1)">
                                      <p:cBhvr>
                                        <p:cTn id="1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9" grpId="0" animBg="1"/>
      <p:bldP spid="56" grpId="0" animBg="1"/>
      <p:bldP spid="23" grpId="0" animBg="1"/>
      <p:bldP spid="24" grpId="0" animBg="1"/>
      <p:bldP spid="25" grpId="0" animBg="1"/>
      <p:bldP spid="33" grpId="0" animBg="1"/>
      <p:bldP spid="3" grpId="0" animBg="1"/>
      <p:bldP spid="20" grpId="0" animBg="1"/>
      <p:bldP spid="21" grpId="0" animBg="1"/>
      <p:bldP spid="26" grpId="0" animBg="1"/>
      <p:bldP spid="28" grpId="0" animBg="1"/>
      <p:bldP spid="30" grpId="0" animBg="1"/>
      <p:bldP spid="36" grpId="0" animBg="1"/>
      <p:bldP spid="37" grpId="0" animBg="1"/>
      <p:bldP spid="38" grpId="0" animBg="1"/>
      <p:bldP spid="39" grpId="0" animBg="1"/>
      <p:bldP spid="40" grpId="0" animBg="1"/>
      <p:bldP spid="41" grpId="0" animBg="1"/>
      <p:bldP spid="42" grpId="0" animBg="1"/>
      <p:bldP spid="44" grpId="0" animBg="1"/>
      <p:bldP spid="45" grpId="0" animBg="1"/>
      <p:bldP spid="47"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Beveled 9">
            <a:extLst>
              <a:ext uri="{FF2B5EF4-FFF2-40B4-BE49-F238E27FC236}">
                <a16:creationId xmlns="" xmlns:a16="http://schemas.microsoft.com/office/drawing/2014/main" id="{FD793ACD-DD50-4E8A-99A4-22CECF631A9D}"/>
              </a:ext>
            </a:extLst>
          </p:cNvPr>
          <p:cNvSpPr/>
          <p:nvPr/>
        </p:nvSpPr>
        <p:spPr>
          <a:xfrm>
            <a:off x="5171605" y="-1"/>
            <a:ext cx="1843791" cy="494675"/>
          </a:xfrm>
          <a:prstGeom prst="beve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المذکر والمؤنث</a:t>
            </a:r>
          </a:p>
        </p:txBody>
      </p:sp>
      <p:sp>
        <p:nvSpPr>
          <p:cNvPr id="26" name="Rounded Rectangle 64">
            <a:extLst>
              <a:ext uri="{FF2B5EF4-FFF2-40B4-BE49-F238E27FC236}">
                <a16:creationId xmlns="" xmlns:a16="http://schemas.microsoft.com/office/drawing/2014/main" id="{B0E21A16-E6C7-473E-86C7-9B646ACCF91D}"/>
              </a:ext>
            </a:extLst>
          </p:cNvPr>
          <p:cNvSpPr/>
          <p:nvPr/>
        </p:nvSpPr>
        <p:spPr>
          <a:xfrm>
            <a:off x="11180164" y="2255498"/>
            <a:ext cx="744803" cy="3152074"/>
          </a:xfrm>
          <a:prstGeom prst="roundRect">
            <a:avLst/>
          </a:prstGeom>
          <a:gradFill flip="none" rotWithShape="1">
            <a:gsLst>
              <a:gs pos="17000">
                <a:srgbClr val="FFC000"/>
              </a:gs>
              <a:gs pos="68000">
                <a:schemeClr val="accent1">
                  <a:lumMod val="30000"/>
                  <a:lumOff val="70000"/>
                </a:schemeClr>
              </a:gs>
            </a:gsLst>
            <a:lin ang="13500000" scaled="1"/>
            <a:tileRect/>
          </a:gra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4000" dirty="0">
                <a:solidFill>
                  <a:srgbClr val="002060"/>
                </a:solidFill>
                <a:cs typeface="B Badr" panose="00000400000000000000" pitchFamily="2" charset="-78"/>
              </a:rPr>
              <a:t>اگر فاعل مؤنث</a:t>
            </a:r>
          </a:p>
        </p:txBody>
      </p:sp>
      <p:sp>
        <p:nvSpPr>
          <p:cNvPr id="28" name="Hexagon 27">
            <a:extLst>
              <a:ext uri="{FF2B5EF4-FFF2-40B4-BE49-F238E27FC236}">
                <a16:creationId xmlns="" xmlns:a16="http://schemas.microsoft.com/office/drawing/2014/main" id="{C8C65001-7369-44A7-964A-E7575D3973D6}"/>
              </a:ext>
            </a:extLst>
          </p:cNvPr>
          <p:cNvSpPr/>
          <p:nvPr/>
        </p:nvSpPr>
        <p:spPr>
          <a:xfrm>
            <a:off x="10183318" y="666593"/>
            <a:ext cx="1993692" cy="648000"/>
          </a:xfrm>
          <a:prstGeom prst="hexagon">
            <a:avLst/>
          </a:prstGeom>
          <a:solidFill>
            <a:schemeClr val="bg1"/>
          </a:solidFill>
          <a:ln w="38100">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3200" dirty="0">
                <a:cs typeface="B Badr" panose="00000400000000000000" pitchFamily="2" charset="-78"/>
              </a:rPr>
              <a:t>اسناد فعل</a:t>
            </a:r>
          </a:p>
        </p:txBody>
      </p:sp>
      <p:sp>
        <p:nvSpPr>
          <p:cNvPr id="52" name="Rounded Rectangle 64">
            <a:extLst>
              <a:ext uri="{FF2B5EF4-FFF2-40B4-BE49-F238E27FC236}">
                <a16:creationId xmlns="" xmlns:a16="http://schemas.microsoft.com/office/drawing/2014/main" id="{62241D6E-3502-4915-BB2C-E72D44FC45EC}"/>
              </a:ext>
            </a:extLst>
          </p:cNvPr>
          <p:cNvSpPr/>
          <p:nvPr/>
        </p:nvSpPr>
        <p:spPr>
          <a:xfrm>
            <a:off x="8786487" y="2255498"/>
            <a:ext cx="1993692" cy="55843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1-اسم ظاهر باشد</a:t>
            </a:r>
          </a:p>
        </p:txBody>
      </p:sp>
      <p:sp>
        <p:nvSpPr>
          <p:cNvPr id="53" name="Rounded Rectangle 64">
            <a:extLst>
              <a:ext uri="{FF2B5EF4-FFF2-40B4-BE49-F238E27FC236}">
                <a16:creationId xmlns="" xmlns:a16="http://schemas.microsoft.com/office/drawing/2014/main" id="{F5524A64-BE9C-43AA-953A-F940DAF528C7}"/>
              </a:ext>
            </a:extLst>
          </p:cNvPr>
          <p:cNvSpPr/>
          <p:nvPr/>
        </p:nvSpPr>
        <p:spPr>
          <a:xfrm>
            <a:off x="6687174" y="1804986"/>
            <a:ext cx="1440000" cy="648000"/>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b="1" dirty="0">
                <a:solidFill>
                  <a:srgbClr val="002060"/>
                </a:solidFill>
                <a:cs typeface="B Badr" panose="00000400000000000000" pitchFamily="2" charset="-78"/>
              </a:rPr>
              <a:t>الف)مؤنث حقیقی</a:t>
            </a:r>
          </a:p>
        </p:txBody>
      </p:sp>
      <p:sp>
        <p:nvSpPr>
          <p:cNvPr id="54" name="Rounded Rectangle 64">
            <a:extLst>
              <a:ext uri="{FF2B5EF4-FFF2-40B4-BE49-F238E27FC236}">
                <a16:creationId xmlns="" xmlns:a16="http://schemas.microsoft.com/office/drawing/2014/main" id="{6CA10405-251E-4D54-AE36-715BA9876D3C}"/>
              </a:ext>
            </a:extLst>
          </p:cNvPr>
          <p:cNvSpPr/>
          <p:nvPr/>
        </p:nvSpPr>
        <p:spPr>
          <a:xfrm>
            <a:off x="6687174" y="2854767"/>
            <a:ext cx="1440000" cy="648000"/>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b="1" dirty="0">
                <a:solidFill>
                  <a:srgbClr val="002060"/>
                </a:solidFill>
                <a:cs typeface="B Badr" panose="00000400000000000000" pitchFamily="2" charset="-78"/>
              </a:rPr>
              <a:t>ب)مؤنّث مجازی</a:t>
            </a:r>
          </a:p>
        </p:txBody>
      </p:sp>
      <p:sp>
        <p:nvSpPr>
          <p:cNvPr id="21" name="Hexagon 20">
            <a:extLst>
              <a:ext uri="{FF2B5EF4-FFF2-40B4-BE49-F238E27FC236}">
                <a16:creationId xmlns="" xmlns:a16="http://schemas.microsoft.com/office/drawing/2014/main" id="{C8C65001-7369-44A7-964A-E7575D3973D6}"/>
              </a:ext>
            </a:extLst>
          </p:cNvPr>
          <p:cNvSpPr/>
          <p:nvPr/>
        </p:nvSpPr>
        <p:spPr>
          <a:xfrm>
            <a:off x="6715129" y="666593"/>
            <a:ext cx="3456000" cy="648000"/>
          </a:xfrm>
          <a:prstGeom prst="hexagon">
            <a:avLst/>
          </a:prstGeom>
          <a:noFill/>
          <a:ln w="38100">
            <a:solidFill>
              <a:srgbClr val="FFFF00"/>
            </a:solidFill>
          </a:ln>
        </p:spPr>
        <p:style>
          <a:lnRef idx="2">
            <a:schemeClr val="accent6"/>
          </a:lnRef>
          <a:fillRef idx="1">
            <a:schemeClr val="lt1"/>
          </a:fillRef>
          <a:effectRef idx="0">
            <a:schemeClr val="accent6"/>
          </a:effectRef>
          <a:fontRef idx="minor">
            <a:schemeClr val="dk1"/>
          </a:fontRef>
        </p:style>
        <p:txBody>
          <a:bodyPr rtlCol="1" anchor="ctr"/>
          <a:lstStyle/>
          <a:p>
            <a:pPr algn="ctr" rtl="1"/>
            <a:r>
              <a:rPr lang="fa-IR" sz="3200" dirty="0">
                <a:cs typeface="B Badr" panose="00000400000000000000" pitchFamily="2" charset="-78"/>
              </a:rPr>
              <a:t>الف)به مؤنث</a:t>
            </a:r>
          </a:p>
        </p:txBody>
      </p:sp>
      <p:sp>
        <p:nvSpPr>
          <p:cNvPr id="22" name="Rounded Rectangle 64">
            <a:extLst>
              <a:ext uri="{FF2B5EF4-FFF2-40B4-BE49-F238E27FC236}">
                <a16:creationId xmlns="" xmlns:a16="http://schemas.microsoft.com/office/drawing/2014/main" id="{62241D6E-3502-4915-BB2C-E72D44FC45EC}"/>
              </a:ext>
            </a:extLst>
          </p:cNvPr>
          <p:cNvSpPr/>
          <p:nvPr/>
        </p:nvSpPr>
        <p:spPr>
          <a:xfrm>
            <a:off x="8839211" y="4774885"/>
            <a:ext cx="1993692" cy="558430"/>
          </a:xfrm>
          <a:prstGeom prst="round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2-ضمیر باشد</a:t>
            </a:r>
          </a:p>
        </p:txBody>
      </p:sp>
      <p:cxnSp>
        <p:nvCxnSpPr>
          <p:cNvPr id="3" name="Straight Arrow Connector 2"/>
          <p:cNvCxnSpPr>
            <a:stCxn id="52" idx="1"/>
            <a:endCxn id="53" idx="3"/>
          </p:cNvCxnSpPr>
          <p:nvPr/>
        </p:nvCxnSpPr>
        <p:spPr>
          <a:xfrm flipH="1" flipV="1">
            <a:off x="8127174" y="2128986"/>
            <a:ext cx="659313" cy="405727"/>
          </a:xfrm>
          <a:prstGeom prst="straightConnector1">
            <a:avLst/>
          </a:prstGeom>
          <a:ln w="57150">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52" idx="1"/>
            <a:endCxn id="54" idx="3"/>
          </p:cNvCxnSpPr>
          <p:nvPr/>
        </p:nvCxnSpPr>
        <p:spPr>
          <a:xfrm flipH="1">
            <a:off x="8127174" y="2534713"/>
            <a:ext cx="659313" cy="644054"/>
          </a:xfrm>
          <a:prstGeom prst="straightConnector1">
            <a:avLst/>
          </a:prstGeom>
          <a:ln w="57150">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Left Arrow 5"/>
          <p:cNvSpPr/>
          <p:nvPr/>
        </p:nvSpPr>
        <p:spPr>
          <a:xfrm>
            <a:off x="6088804" y="1886592"/>
            <a:ext cx="511851" cy="490393"/>
          </a:xfrm>
          <a:prstGeom prst="leftArrow">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sp>
        <p:nvSpPr>
          <p:cNvPr id="35" name="Left Arrow 34"/>
          <p:cNvSpPr/>
          <p:nvPr/>
        </p:nvSpPr>
        <p:spPr>
          <a:xfrm>
            <a:off x="6096000" y="2933480"/>
            <a:ext cx="511851" cy="490393"/>
          </a:xfrm>
          <a:prstGeom prst="leftArrow">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sp>
        <p:nvSpPr>
          <p:cNvPr id="18" name="Cube 17">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flip="none" rotWithShape="1">
            <a:gsLst>
              <a:gs pos="0">
                <a:srgbClr val="FFFF00"/>
              </a:gs>
              <a:gs pos="75000">
                <a:srgbClr val="00B0F0"/>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الثالث</a:t>
            </a:r>
          </a:p>
        </p:txBody>
      </p:sp>
      <p:sp>
        <p:nvSpPr>
          <p:cNvPr id="2" name="Line Callout 2 1"/>
          <p:cNvSpPr/>
          <p:nvPr/>
        </p:nvSpPr>
        <p:spPr>
          <a:xfrm>
            <a:off x="5099501" y="4291757"/>
            <a:ext cx="3558724" cy="1570922"/>
          </a:xfrm>
          <a:prstGeom prst="borderCallout2">
            <a:avLst>
              <a:gd name="adj1" fmla="val 3757"/>
              <a:gd name="adj2" fmla="val -3226"/>
              <a:gd name="adj3" fmla="val 18750"/>
              <a:gd name="adj4" fmla="val -16667"/>
              <a:gd name="adj5" fmla="val 17855"/>
              <a:gd name="adj6" fmla="val -135609"/>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rtl="1"/>
            <a:r>
              <a:rPr lang="fa-IR" sz="3200" b="1">
                <a:solidFill>
                  <a:srgbClr val="002060"/>
                </a:solidFill>
                <a:cs typeface="B Badr" panose="00000400000000000000" pitchFamily="2" charset="-78"/>
              </a:rPr>
              <a:t>فعل مطلقا</a:t>
            </a:r>
            <a:r>
              <a:rPr lang="fa-IR" sz="2400" b="1">
                <a:solidFill>
                  <a:srgbClr val="C00000"/>
                </a:solidFill>
                <a:cs typeface="B Badr" panose="00000400000000000000" pitchFamily="2" charset="-78"/>
              </a:rPr>
              <a:t>(ًچه به مؤنث حقیقی چه مجازی اسناد داده شود) </a:t>
            </a:r>
            <a:r>
              <a:rPr lang="fa-IR" sz="3200" b="1">
                <a:solidFill>
                  <a:srgbClr val="002060"/>
                </a:solidFill>
                <a:cs typeface="B Badr" panose="00000400000000000000" pitchFamily="2" charset="-78"/>
              </a:rPr>
              <a:t>باید مؤنّث بیاید.</a:t>
            </a:r>
            <a:endParaRPr lang="fa-IR" sz="3200" b="1" dirty="0">
              <a:solidFill>
                <a:srgbClr val="002060"/>
              </a:solidFill>
              <a:cs typeface="B Badr" panose="00000400000000000000" pitchFamily="2" charset="-78"/>
            </a:endParaRPr>
          </a:p>
        </p:txBody>
      </p:sp>
      <p:sp>
        <p:nvSpPr>
          <p:cNvPr id="4" name="Rounded Rectangle 3"/>
          <p:cNvSpPr/>
          <p:nvPr/>
        </p:nvSpPr>
        <p:spPr>
          <a:xfrm>
            <a:off x="271463" y="4774885"/>
            <a:ext cx="4586287" cy="10877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solidFill>
                  <a:srgbClr val="C00000"/>
                </a:solidFill>
                <a:cs typeface="B Badr" panose="00000400000000000000" pitchFamily="2" charset="-78"/>
              </a:rPr>
              <a:t>مانند: هندٌ ذَهَبَ</a:t>
            </a:r>
            <a:r>
              <a:rPr lang="fa-IR" sz="3200" b="1" dirty="0">
                <a:solidFill>
                  <a:srgbClr val="FFFF00"/>
                </a:solidFill>
                <a:cs typeface="B Badr" panose="00000400000000000000" pitchFamily="2" charset="-78"/>
              </a:rPr>
              <a:t>ت</a:t>
            </a:r>
            <a:r>
              <a:rPr lang="fa-IR" sz="3200" b="1" dirty="0">
                <a:solidFill>
                  <a:srgbClr val="FFFF00"/>
                </a:solidFill>
                <a:cs typeface="B Titr" panose="00000700000000000000" pitchFamily="2" charset="-78"/>
              </a:rPr>
              <a:t></a:t>
            </a:r>
            <a:r>
              <a:rPr lang="fa-IR" sz="3200" b="1" dirty="0">
                <a:solidFill>
                  <a:srgbClr val="C00000"/>
                </a:solidFill>
                <a:cs typeface="B Badr" panose="00000400000000000000" pitchFamily="2" charset="-78"/>
              </a:rPr>
              <a:t>  و  الشمسُ طَلَعَ</a:t>
            </a:r>
            <a:r>
              <a:rPr lang="fa-IR" sz="3200" b="1" dirty="0">
                <a:solidFill>
                  <a:srgbClr val="FFFF00"/>
                </a:solidFill>
                <a:cs typeface="B Badr" panose="00000400000000000000" pitchFamily="2" charset="-78"/>
              </a:rPr>
              <a:t>ت</a:t>
            </a:r>
            <a:endParaRPr lang="fa-IR" dirty="0"/>
          </a:p>
        </p:txBody>
      </p:sp>
      <p:sp>
        <p:nvSpPr>
          <p:cNvPr id="7" name="Line Callout 1 (Accent Bar) 6"/>
          <p:cNvSpPr/>
          <p:nvPr/>
        </p:nvSpPr>
        <p:spPr>
          <a:xfrm>
            <a:off x="6029079" y="1455420"/>
            <a:ext cx="45719" cy="1141196"/>
          </a:xfrm>
          <a:prstGeom prst="accentCallout1">
            <a:avLst>
              <a:gd name="adj1" fmla="val -930"/>
              <a:gd name="adj2" fmla="val -9412048"/>
              <a:gd name="adj3" fmla="val -2769"/>
              <a:gd name="adj4" fmla="val -3244"/>
            </a:avLst>
          </a:prstGeom>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Line Callout 1 (Accent Bar) 24"/>
          <p:cNvSpPr/>
          <p:nvPr/>
        </p:nvSpPr>
        <p:spPr>
          <a:xfrm>
            <a:off x="6016677" y="2893689"/>
            <a:ext cx="45719" cy="1141196"/>
          </a:xfrm>
          <a:prstGeom prst="accentCallout1">
            <a:avLst>
              <a:gd name="adj1" fmla="val -930"/>
              <a:gd name="adj2" fmla="val -9412048"/>
              <a:gd name="adj3" fmla="val -2769"/>
              <a:gd name="adj4" fmla="val -3244"/>
            </a:avLst>
          </a:prstGeom>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ounded Rectangle 10"/>
          <p:cNvSpPr/>
          <p:nvPr/>
        </p:nvSpPr>
        <p:spPr>
          <a:xfrm>
            <a:off x="1524000" y="1455420"/>
            <a:ext cx="4492677" cy="11411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800" b="1">
                <a:solidFill>
                  <a:srgbClr val="002060"/>
                </a:solidFill>
                <a:cs typeface="B Badr" panose="00000400000000000000" pitchFamily="2" charset="-78"/>
              </a:rPr>
              <a:t>فعل باید مؤنّث بیاید</a:t>
            </a:r>
            <a:r>
              <a:rPr lang="fa-IR" sz="2400" b="1">
                <a:solidFill>
                  <a:srgbClr val="002060"/>
                </a:solidFill>
                <a:cs typeface="B Badr" panose="00000400000000000000" pitchFamily="2" charset="-78"/>
              </a:rPr>
              <a:t>. </a:t>
            </a:r>
          </a:p>
          <a:p>
            <a:pPr lvl="0" algn="ctr" rtl="1"/>
            <a:r>
              <a:rPr lang="fa-IR" sz="3200" b="1">
                <a:solidFill>
                  <a:srgbClr val="C00000"/>
                </a:solidFill>
                <a:cs typeface="B Badr" panose="00000400000000000000" pitchFamily="2" charset="-78"/>
              </a:rPr>
              <a:t>مانند: ضَرَبَ</a:t>
            </a:r>
            <a:r>
              <a:rPr lang="fa-IR" sz="3200" b="1">
                <a:solidFill>
                  <a:srgbClr val="FFFF00"/>
                </a:solidFill>
                <a:cs typeface="B Badr" panose="00000400000000000000" pitchFamily="2" charset="-78"/>
              </a:rPr>
              <a:t>ت</a:t>
            </a:r>
            <a:r>
              <a:rPr lang="fa-IR" sz="3200" b="1">
                <a:solidFill>
                  <a:srgbClr val="FFFF00"/>
                </a:solidFill>
                <a:cs typeface="B Titr" panose="00000700000000000000" pitchFamily="2" charset="-78"/>
              </a:rPr>
              <a:t></a:t>
            </a:r>
            <a:r>
              <a:rPr lang="fa-IR" sz="3200" b="1">
                <a:solidFill>
                  <a:srgbClr val="C00000"/>
                </a:solidFill>
                <a:cs typeface="B Badr" panose="00000400000000000000" pitchFamily="2" charset="-78"/>
              </a:rPr>
              <a:t> هندٌ</a:t>
            </a:r>
            <a:endParaRPr lang="fa-IR" sz="3200" b="1" dirty="0">
              <a:solidFill>
                <a:srgbClr val="C00000"/>
              </a:solidFill>
              <a:cs typeface="B Badr" panose="00000400000000000000" pitchFamily="2" charset="-78"/>
            </a:endParaRPr>
          </a:p>
        </p:txBody>
      </p:sp>
      <p:sp>
        <p:nvSpPr>
          <p:cNvPr id="12" name="Rounded Rectangle 11"/>
          <p:cNvSpPr/>
          <p:nvPr/>
        </p:nvSpPr>
        <p:spPr>
          <a:xfrm>
            <a:off x="1524000" y="2854767"/>
            <a:ext cx="4492677" cy="11801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800" b="1">
                <a:solidFill>
                  <a:srgbClr val="002060"/>
                </a:solidFill>
                <a:cs typeface="B Badr" panose="00000400000000000000" pitchFamily="2" charset="-78"/>
              </a:rPr>
              <a:t>فعل جائزالوجهین است.</a:t>
            </a:r>
          </a:p>
          <a:p>
            <a:pPr lvl="0" algn="ctr" rtl="1"/>
            <a:r>
              <a:rPr lang="fa-IR" sz="2800" b="1">
                <a:solidFill>
                  <a:srgbClr val="C00000"/>
                </a:solidFill>
                <a:cs typeface="B Badr" panose="00000400000000000000" pitchFamily="2" charset="-78"/>
              </a:rPr>
              <a:t>مانند: طَلَعَ</a:t>
            </a:r>
            <a:r>
              <a:rPr lang="fa-IR" sz="2800" b="1">
                <a:solidFill>
                  <a:srgbClr val="FFFF00"/>
                </a:solidFill>
                <a:cs typeface="B Badr" panose="00000400000000000000" pitchFamily="2" charset="-78"/>
              </a:rPr>
              <a:t>ت</a:t>
            </a:r>
            <a:r>
              <a:rPr lang="fa-IR" sz="2800" b="1">
                <a:solidFill>
                  <a:srgbClr val="FFFF00"/>
                </a:solidFill>
                <a:cs typeface="B Titr" panose="00000700000000000000" pitchFamily="2" charset="-78"/>
              </a:rPr>
              <a:t></a:t>
            </a:r>
            <a:r>
              <a:rPr lang="fa-IR" sz="2800" b="1">
                <a:solidFill>
                  <a:srgbClr val="C00000"/>
                </a:solidFill>
                <a:cs typeface="B Badr" panose="00000400000000000000" pitchFamily="2" charset="-78"/>
              </a:rPr>
              <a:t>    یا    طَلَعَ الشّمس</a:t>
            </a:r>
            <a:endParaRPr lang="fa-IR" sz="2800" b="1" dirty="0">
              <a:solidFill>
                <a:srgbClr val="C00000"/>
              </a:solidFill>
              <a:cs typeface="B Badr" panose="00000400000000000000" pitchFamily="2" charset="-78"/>
            </a:endParaRPr>
          </a:p>
        </p:txBody>
      </p:sp>
    </p:spTree>
    <p:extLst>
      <p:ext uri="{BB962C8B-B14F-4D97-AF65-F5344CB8AC3E}">
        <p14:creationId xmlns:p14="http://schemas.microsoft.com/office/powerpoint/2010/main" val="397691706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righ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heel(1)">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heel(1)">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heel(1)">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righ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up)">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heel(1)">
                                      <p:cBhvr>
                                        <p:cTn id="57" dur="5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right)">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right)">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heel(1)">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wipe(right)">
                                      <p:cBhvr>
                                        <p:cTn id="82" dur="500"/>
                                        <p:tgtEl>
                                          <p:spTgt spid="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wipe(right)">
                                      <p:cBhvr>
                                        <p:cTn id="8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52" grpId="0" animBg="1"/>
      <p:bldP spid="53" grpId="0" animBg="1"/>
      <p:bldP spid="54" grpId="0" animBg="1"/>
      <p:bldP spid="21" grpId="0" animBg="1"/>
      <p:bldP spid="22" grpId="0" animBg="1"/>
      <p:bldP spid="6" grpId="0" animBg="1"/>
      <p:bldP spid="35" grpId="0" animBg="1"/>
      <p:bldP spid="2" grpId="0" animBg="1"/>
      <p:bldP spid="4" grpId="0"/>
      <p:bldP spid="7" grpId="0" animBg="1"/>
      <p:bldP spid="25" grpId="0" animBg="1"/>
      <p:bldP spid="11" grpId="0"/>
      <p:bldP spid="12" grpId="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Beveled 9">
            <a:extLst>
              <a:ext uri="{FF2B5EF4-FFF2-40B4-BE49-F238E27FC236}">
                <a16:creationId xmlns="" xmlns:a16="http://schemas.microsoft.com/office/drawing/2014/main" id="{FD793ACD-DD50-4E8A-99A4-22CECF631A9D}"/>
              </a:ext>
            </a:extLst>
          </p:cNvPr>
          <p:cNvSpPr/>
          <p:nvPr/>
        </p:nvSpPr>
        <p:spPr>
          <a:xfrm>
            <a:off x="5171605" y="-1"/>
            <a:ext cx="1843791" cy="494675"/>
          </a:xfrm>
          <a:prstGeom prst="beve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المذکر والمؤنث</a:t>
            </a:r>
          </a:p>
        </p:txBody>
      </p:sp>
      <p:sp>
        <p:nvSpPr>
          <p:cNvPr id="46" name="Rounded Rectangle 64">
            <a:extLst>
              <a:ext uri="{FF2B5EF4-FFF2-40B4-BE49-F238E27FC236}">
                <a16:creationId xmlns="" xmlns:a16="http://schemas.microsoft.com/office/drawing/2014/main" id="{DDAB7C84-896E-4F75-92A3-6FB30D078B16}"/>
              </a:ext>
            </a:extLst>
          </p:cNvPr>
          <p:cNvSpPr/>
          <p:nvPr/>
        </p:nvSpPr>
        <p:spPr>
          <a:xfrm>
            <a:off x="298957" y="3884961"/>
            <a:ext cx="7019999" cy="1128419"/>
          </a:xfrm>
          <a:prstGeom prst="roundRect">
            <a:avLst/>
          </a:prstGeom>
          <a:gradFill>
            <a:gsLst>
              <a:gs pos="33000">
                <a:schemeClr val="accent1">
                  <a:lumMod val="5000"/>
                  <a:lumOff val="95000"/>
                </a:schemeClr>
              </a:gs>
              <a:gs pos="53000">
                <a:schemeClr val="accent1">
                  <a:lumMod val="20000"/>
                  <a:lumOff val="80000"/>
                </a:schemeClr>
              </a:gs>
              <a:gs pos="100000">
                <a:schemeClr val="accent1">
                  <a:lumMod val="30000"/>
                  <a:lumOff val="70000"/>
                </a:schemeClr>
              </a:gs>
            </a:gsLst>
            <a:lin ang="135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200" b="1" dirty="0">
                <a:solidFill>
                  <a:srgbClr val="002060"/>
                </a:solidFill>
                <a:cs typeface="B Badr" panose="00000400000000000000" pitchFamily="2" charset="-78"/>
              </a:rPr>
              <a:t>1-می تواند با فاعل (به صورت کامل) مطابقت کند.</a:t>
            </a:r>
          </a:p>
          <a:p>
            <a:pPr algn="ctr" rtl="1"/>
            <a:r>
              <a:rPr lang="fa-IR" sz="2800" b="1" dirty="0">
                <a:solidFill>
                  <a:srgbClr val="C00000"/>
                </a:solidFill>
                <a:cs typeface="B Badr" panose="00000400000000000000" pitchFamily="2" charset="-78"/>
              </a:rPr>
              <a:t>مانند: السلمات ذَهَبنَ ، الرجالُ جاؤوا</a:t>
            </a:r>
          </a:p>
        </p:txBody>
      </p:sp>
      <p:sp>
        <p:nvSpPr>
          <p:cNvPr id="26" name="Rounded Rectangle 64">
            <a:extLst>
              <a:ext uri="{FF2B5EF4-FFF2-40B4-BE49-F238E27FC236}">
                <a16:creationId xmlns="" xmlns:a16="http://schemas.microsoft.com/office/drawing/2014/main" id="{B0E21A16-E6C7-473E-86C7-9B646ACCF91D}"/>
              </a:ext>
            </a:extLst>
          </p:cNvPr>
          <p:cNvSpPr/>
          <p:nvPr/>
        </p:nvSpPr>
        <p:spPr>
          <a:xfrm>
            <a:off x="11180164" y="1781503"/>
            <a:ext cx="744803" cy="4176833"/>
          </a:xfrm>
          <a:prstGeom prst="roundRect">
            <a:avLst/>
          </a:prstGeom>
          <a:gradFill flip="none" rotWithShape="1">
            <a:gsLst>
              <a:gs pos="0">
                <a:schemeClr val="accent1">
                  <a:lumMod val="5000"/>
                  <a:lumOff val="95000"/>
                </a:schemeClr>
              </a:gs>
              <a:gs pos="75000">
                <a:schemeClr val="accent1">
                  <a:lumMod val="60000"/>
                  <a:lumOff val="40000"/>
                </a:schemeClr>
              </a:gs>
              <a:gs pos="100000">
                <a:schemeClr val="accent1">
                  <a:lumMod val="30000"/>
                  <a:lumOff val="70000"/>
                </a:schemeClr>
              </a:gs>
            </a:gsLst>
            <a:lin ang="0" scaled="1"/>
            <a:tileRect/>
          </a:gra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3200" dirty="0">
                <a:solidFill>
                  <a:srgbClr val="002060"/>
                </a:solidFill>
                <a:cs typeface="B Badr" panose="00000400000000000000" pitchFamily="2" charset="-78"/>
              </a:rPr>
              <a:t>اگر فاعل</a:t>
            </a:r>
          </a:p>
        </p:txBody>
      </p:sp>
      <p:sp>
        <p:nvSpPr>
          <p:cNvPr id="28" name="Hexagon 27">
            <a:extLst>
              <a:ext uri="{FF2B5EF4-FFF2-40B4-BE49-F238E27FC236}">
                <a16:creationId xmlns="" xmlns:a16="http://schemas.microsoft.com/office/drawing/2014/main" id="{C8C65001-7369-44A7-964A-E7575D3973D6}"/>
              </a:ext>
            </a:extLst>
          </p:cNvPr>
          <p:cNvSpPr/>
          <p:nvPr/>
        </p:nvSpPr>
        <p:spPr>
          <a:xfrm>
            <a:off x="10183318" y="666593"/>
            <a:ext cx="1993692" cy="648000"/>
          </a:xfrm>
          <a:prstGeom prst="hexagon">
            <a:avLst/>
          </a:prstGeom>
          <a:solidFill>
            <a:schemeClr val="bg1"/>
          </a:solidFill>
          <a:ln w="38100">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3200" dirty="0">
                <a:cs typeface="B Badr" panose="00000400000000000000" pitchFamily="2" charset="-78"/>
              </a:rPr>
              <a:t>اسناد فعل</a:t>
            </a:r>
          </a:p>
        </p:txBody>
      </p:sp>
      <p:sp>
        <p:nvSpPr>
          <p:cNvPr id="52" name="Rounded Rectangle 64">
            <a:extLst>
              <a:ext uri="{FF2B5EF4-FFF2-40B4-BE49-F238E27FC236}">
                <a16:creationId xmlns="" xmlns:a16="http://schemas.microsoft.com/office/drawing/2014/main" id="{62241D6E-3502-4915-BB2C-E72D44FC45EC}"/>
              </a:ext>
            </a:extLst>
          </p:cNvPr>
          <p:cNvSpPr/>
          <p:nvPr/>
        </p:nvSpPr>
        <p:spPr>
          <a:xfrm>
            <a:off x="9070275" y="2255498"/>
            <a:ext cx="1993692" cy="558430"/>
          </a:xfrm>
          <a:prstGeom prst="roundRect">
            <a:avLst/>
          </a:prstGeom>
          <a:gradFill flip="none" rotWithShape="1">
            <a:gsLst>
              <a:gs pos="0">
                <a:schemeClr val="accent1">
                  <a:lumMod val="5000"/>
                  <a:lumOff val="95000"/>
                </a:schemeClr>
              </a:gs>
              <a:gs pos="75000">
                <a:srgbClr val="FFE48F"/>
              </a:gs>
              <a:gs pos="100000">
                <a:schemeClr val="accent1">
                  <a:lumMod val="30000"/>
                  <a:lumOff val="70000"/>
                </a:schemeClr>
              </a:gs>
            </a:gsLst>
            <a:lin ang="5400000" scaled="1"/>
            <a:tileRect/>
          </a:gra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1-اسم ظاهر باشد</a:t>
            </a:r>
          </a:p>
        </p:txBody>
      </p:sp>
      <p:sp>
        <p:nvSpPr>
          <p:cNvPr id="21" name="Hexagon 20">
            <a:extLst>
              <a:ext uri="{FF2B5EF4-FFF2-40B4-BE49-F238E27FC236}">
                <a16:creationId xmlns="" xmlns:a16="http://schemas.microsoft.com/office/drawing/2014/main" id="{C8C65001-7369-44A7-964A-E7575D3973D6}"/>
              </a:ext>
            </a:extLst>
          </p:cNvPr>
          <p:cNvSpPr/>
          <p:nvPr/>
        </p:nvSpPr>
        <p:spPr>
          <a:xfrm>
            <a:off x="6786560" y="780897"/>
            <a:ext cx="3262866" cy="648000"/>
          </a:xfrm>
          <a:prstGeom prst="hexagon">
            <a:avLst/>
          </a:prstGeom>
          <a:noFill/>
          <a:ln w="38100">
            <a:solidFill>
              <a:srgbClr val="FFFF00"/>
            </a:solidFill>
          </a:ln>
        </p:spPr>
        <p:style>
          <a:lnRef idx="2">
            <a:schemeClr val="accent6"/>
          </a:lnRef>
          <a:fillRef idx="1">
            <a:schemeClr val="lt1"/>
          </a:fillRef>
          <a:effectRef idx="0">
            <a:schemeClr val="accent6"/>
          </a:effectRef>
          <a:fontRef idx="minor">
            <a:schemeClr val="dk1"/>
          </a:fontRef>
        </p:style>
        <p:txBody>
          <a:bodyPr rtlCol="1" anchor="ctr"/>
          <a:lstStyle/>
          <a:p>
            <a:pPr algn="ctr" rtl="1"/>
            <a:r>
              <a:rPr lang="fa-IR" sz="2800" dirty="0" smtClean="0">
                <a:cs typeface="B Badr" panose="00000400000000000000" pitchFamily="2" charset="-78"/>
              </a:rPr>
              <a:t>ب) </a:t>
            </a:r>
            <a:r>
              <a:rPr lang="fa-IR" sz="2800" dirty="0">
                <a:cs typeface="B Badr" panose="00000400000000000000" pitchFamily="2" charset="-78"/>
              </a:rPr>
              <a:t>به جمع مؤنث سالم</a:t>
            </a:r>
          </a:p>
        </p:txBody>
      </p:sp>
      <p:sp>
        <p:nvSpPr>
          <p:cNvPr id="22" name="Rounded Rectangle 64">
            <a:extLst>
              <a:ext uri="{FF2B5EF4-FFF2-40B4-BE49-F238E27FC236}">
                <a16:creationId xmlns="" xmlns:a16="http://schemas.microsoft.com/office/drawing/2014/main" id="{62241D6E-3502-4915-BB2C-E72D44FC45EC}"/>
              </a:ext>
            </a:extLst>
          </p:cNvPr>
          <p:cNvSpPr/>
          <p:nvPr/>
        </p:nvSpPr>
        <p:spPr>
          <a:xfrm>
            <a:off x="9124020" y="4727190"/>
            <a:ext cx="1993692" cy="558430"/>
          </a:xfrm>
          <a:prstGeom prst="roundRect">
            <a:avLst/>
          </a:prstGeom>
          <a:gradFill>
            <a:gsLst>
              <a:gs pos="0">
                <a:schemeClr val="accent1">
                  <a:lumMod val="5000"/>
                  <a:lumOff val="95000"/>
                </a:schemeClr>
              </a:gs>
              <a:gs pos="75000">
                <a:srgbClr val="FFE48F"/>
              </a:gs>
              <a:gs pos="100000">
                <a:schemeClr val="accent1">
                  <a:lumMod val="30000"/>
                  <a:lumOff val="70000"/>
                </a:schemeClr>
              </a:gs>
            </a:gsLst>
            <a:lin ang="5400000" scaled="1"/>
          </a:gra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2-ضمیر باشد</a:t>
            </a:r>
          </a:p>
        </p:txBody>
      </p:sp>
      <p:sp>
        <p:nvSpPr>
          <p:cNvPr id="23" name="Rounded Rectangle 64">
            <a:extLst>
              <a:ext uri="{FF2B5EF4-FFF2-40B4-BE49-F238E27FC236}">
                <a16:creationId xmlns="" xmlns:a16="http://schemas.microsoft.com/office/drawing/2014/main" id="{F5524A64-BE9C-43AA-953A-F940DAF528C7}"/>
              </a:ext>
            </a:extLst>
          </p:cNvPr>
          <p:cNvSpPr/>
          <p:nvPr/>
        </p:nvSpPr>
        <p:spPr>
          <a:xfrm>
            <a:off x="298956" y="1749973"/>
            <a:ext cx="7020000" cy="1620000"/>
          </a:xfrm>
          <a:prstGeom prst="roundRect">
            <a:avLst/>
          </a:prstGeom>
          <a:gradFill flip="none" rotWithShape="1">
            <a:gsLst>
              <a:gs pos="0">
                <a:schemeClr val="accent1">
                  <a:lumMod val="5000"/>
                  <a:lumOff val="95000"/>
                </a:schemeClr>
              </a:gs>
              <a:gs pos="75000">
                <a:srgbClr val="FFE48F"/>
              </a:gs>
              <a:gs pos="100000">
                <a:schemeClr val="accent1">
                  <a:lumMod val="30000"/>
                  <a:lumOff val="70000"/>
                </a:schemeClr>
              </a:gs>
            </a:gsLst>
            <a:lin ang="5400000" scaled="1"/>
            <a:tileRect/>
          </a:gra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800" b="1" dirty="0">
                <a:solidFill>
                  <a:srgbClr val="002060"/>
                </a:solidFill>
                <a:cs typeface="B Badr" panose="00000400000000000000" pitchFamily="2" charset="-78"/>
              </a:rPr>
              <a:t>فعل مفرد آورده می شود ولی تذکیر و تأنیثش اختیاری است.</a:t>
            </a:r>
          </a:p>
          <a:p>
            <a:pPr lvl="0" algn="ctr" rtl="1"/>
            <a:r>
              <a:rPr lang="fa-IR" sz="2600" b="1" dirty="0">
                <a:solidFill>
                  <a:srgbClr val="C00000"/>
                </a:solidFill>
                <a:cs typeface="B Badr" panose="00000400000000000000" pitchFamily="2" charset="-78"/>
              </a:rPr>
              <a:t>مانند: جاء یا جاءت المسلمات - ذهَبَ یا ذَهَبَتِ الرّجَال- هُدِمَ یا</a:t>
            </a:r>
          </a:p>
          <a:p>
            <a:pPr lvl="0" algn="ctr" rtl="1"/>
            <a:r>
              <a:rPr lang="fa-IR" sz="2600" b="1" dirty="0">
                <a:solidFill>
                  <a:srgbClr val="C00000"/>
                </a:solidFill>
                <a:cs typeface="B Badr" panose="00000400000000000000" pitchFamily="2" charset="-78"/>
              </a:rPr>
              <a:t>هُدِمَتِ الدّور- أَدبَرَ یا أَدبَرَتِ القوم</a:t>
            </a:r>
          </a:p>
        </p:txBody>
      </p:sp>
      <p:cxnSp>
        <p:nvCxnSpPr>
          <p:cNvPr id="3" name="Straight Arrow Connector 2"/>
          <p:cNvCxnSpPr>
            <a:stCxn id="52" idx="1"/>
          </p:cNvCxnSpPr>
          <p:nvPr/>
        </p:nvCxnSpPr>
        <p:spPr>
          <a:xfrm flipH="1">
            <a:off x="7409793" y="2534713"/>
            <a:ext cx="1660482" cy="0"/>
          </a:xfrm>
          <a:prstGeom prst="straightConnector1">
            <a:avLst/>
          </a:prstGeom>
          <a:ln w="57150">
            <a:solidFill>
              <a:srgbClr val="0070C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7409793" y="4449170"/>
            <a:ext cx="1714227" cy="564210"/>
          </a:xfrm>
          <a:prstGeom prst="straightConnector1">
            <a:avLst/>
          </a:prstGeom>
          <a:ln w="57150">
            <a:solidFill>
              <a:schemeClr val="accent4">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 xmlns:a16="http://schemas.microsoft.com/office/drawing/2014/main" id="{C8C65001-7369-44A7-964A-E7575D3973D6}"/>
              </a:ext>
            </a:extLst>
          </p:cNvPr>
          <p:cNvSpPr/>
          <p:nvPr/>
        </p:nvSpPr>
        <p:spPr>
          <a:xfrm>
            <a:off x="3468732" y="813227"/>
            <a:ext cx="3262866" cy="648000"/>
          </a:xfrm>
          <a:prstGeom prst="hexagon">
            <a:avLst/>
          </a:prstGeom>
          <a:noFill/>
          <a:ln w="38100">
            <a:solidFill>
              <a:srgbClr val="FFFF00"/>
            </a:solidFill>
          </a:ln>
        </p:spPr>
        <p:style>
          <a:lnRef idx="2">
            <a:schemeClr val="accent6"/>
          </a:lnRef>
          <a:fillRef idx="1">
            <a:schemeClr val="lt1"/>
          </a:fillRef>
          <a:effectRef idx="0">
            <a:schemeClr val="accent6"/>
          </a:effectRef>
          <a:fontRef idx="minor">
            <a:schemeClr val="dk1"/>
          </a:fontRef>
        </p:style>
        <p:txBody>
          <a:bodyPr rtlCol="1" anchor="ctr"/>
          <a:lstStyle/>
          <a:p>
            <a:pPr algn="ctr" rtl="1"/>
            <a:r>
              <a:rPr lang="fa-IR" sz="2800" dirty="0" smtClean="0">
                <a:cs typeface="B Badr" panose="00000400000000000000" pitchFamily="2" charset="-78"/>
              </a:rPr>
              <a:t>ج) </a:t>
            </a:r>
            <a:r>
              <a:rPr lang="fa-IR" sz="2800" dirty="0">
                <a:cs typeface="B Badr" panose="00000400000000000000" pitchFamily="2" charset="-78"/>
              </a:rPr>
              <a:t>به جمع مکسر</a:t>
            </a:r>
          </a:p>
        </p:txBody>
      </p:sp>
      <p:sp>
        <p:nvSpPr>
          <p:cNvPr id="29" name="Hexagon 28">
            <a:extLst>
              <a:ext uri="{FF2B5EF4-FFF2-40B4-BE49-F238E27FC236}">
                <a16:creationId xmlns="" xmlns:a16="http://schemas.microsoft.com/office/drawing/2014/main" id="{C8C65001-7369-44A7-964A-E7575D3973D6}"/>
              </a:ext>
            </a:extLst>
          </p:cNvPr>
          <p:cNvSpPr/>
          <p:nvPr/>
        </p:nvSpPr>
        <p:spPr>
          <a:xfrm>
            <a:off x="205866" y="796663"/>
            <a:ext cx="3262866" cy="648000"/>
          </a:xfrm>
          <a:prstGeom prst="hexagon">
            <a:avLst/>
          </a:prstGeom>
          <a:noFill/>
          <a:ln w="38100">
            <a:solidFill>
              <a:srgbClr val="FFFF00"/>
            </a:solidFill>
          </a:ln>
        </p:spPr>
        <p:style>
          <a:lnRef idx="2">
            <a:schemeClr val="accent6"/>
          </a:lnRef>
          <a:fillRef idx="1">
            <a:schemeClr val="lt1"/>
          </a:fillRef>
          <a:effectRef idx="0">
            <a:schemeClr val="accent6"/>
          </a:effectRef>
          <a:fontRef idx="minor">
            <a:schemeClr val="dk1"/>
          </a:fontRef>
        </p:style>
        <p:txBody>
          <a:bodyPr rtlCol="1" anchor="ctr"/>
          <a:lstStyle/>
          <a:p>
            <a:pPr algn="ctr" rtl="1"/>
            <a:r>
              <a:rPr lang="fa-IR" sz="2800" dirty="0" smtClean="0">
                <a:cs typeface="B Badr" panose="00000400000000000000" pitchFamily="2" charset="-78"/>
              </a:rPr>
              <a:t>د) </a:t>
            </a:r>
            <a:r>
              <a:rPr lang="fa-IR" sz="2800" dirty="0">
                <a:cs typeface="B Badr" panose="00000400000000000000" pitchFamily="2" charset="-78"/>
              </a:rPr>
              <a:t>به اسم جمع</a:t>
            </a:r>
          </a:p>
        </p:txBody>
      </p:sp>
      <p:sp>
        <p:nvSpPr>
          <p:cNvPr id="30" name="Rounded Rectangle 64">
            <a:extLst>
              <a:ext uri="{FF2B5EF4-FFF2-40B4-BE49-F238E27FC236}">
                <a16:creationId xmlns="" xmlns:a16="http://schemas.microsoft.com/office/drawing/2014/main" id="{DDAB7C84-896E-4F75-92A3-6FB30D078B16}"/>
              </a:ext>
            </a:extLst>
          </p:cNvPr>
          <p:cNvSpPr/>
          <p:nvPr/>
        </p:nvSpPr>
        <p:spPr>
          <a:xfrm>
            <a:off x="277306" y="5285620"/>
            <a:ext cx="7019999" cy="1128419"/>
          </a:xfrm>
          <a:prstGeom prst="roundRect">
            <a:avLst/>
          </a:prstGeom>
          <a:gradFill>
            <a:gsLst>
              <a:gs pos="33000">
                <a:schemeClr val="accent1">
                  <a:lumMod val="5000"/>
                  <a:lumOff val="95000"/>
                </a:schemeClr>
              </a:gs>
              <a:gs pos="53000">
                <a:schemeClr val="accent1">
                  <a:lumMod val="20000"/>
                  <a:lumOff val="80000"/>
                </a:schemeClr>
              </a:gs>
              <a:gs pos="100000">
                <a:schemeClr val="accent1">
                  <a:lumMod val="30000"/>
                  <a:lumOff val="70000"/>
                </a:schemeClr>
              </a:gs>
            </a:gsLst>
            <a:lin ang="135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3200" b="1" dirty="0">
                <a:solidFill>
                  <a:srgbClr val="002060"/>
                </a:solidFill>
                <a:cs typeface="B Badr" panose="00000400000000000000" pitchFamily="2" charset="-78"/>
              </a:rPr>
              <a:t>2-می تواند به اعتبار (جَمَاعة) مفرد مؤنّث بیاید.</a:t>
            </a:r>
          </a:p>
          <a:p>
            <a:pPr algn="ctr" rtl="1"/>
            <a:r>
              <a:rPr lang="fa-IR" sz="3200" b="1" dirty="0">
                <a:solidFill>
                  <a:srgbClr val="C00000"/>
                </a:solidFill>
                <a:cs typeface="B Badr" panose="00000400000000000000" pitchFamily="2" charset="-78"/>
              </a:rPr>
              <a:t>مانند: المُسلمات و الرجال جاءَ ت</a:t>
            </a:r>
          </a:p>
        </p:txBody>
      </p:sp>
      <p:cxnSp>
        <p:nvCxnSpPr>
          <p:cNvPr id="31" name="Straight Arrow Connector 30"/>
          <p:cNvCxnSpPr>
            <a:stCxn id="22" idx="1"/>
          </p:cNvCxnSpPr>
          <p:nvPr/>
        </p:nvCxnSpPr>
        <p:spPr>
          <a:xfrm flipH="1">
            <a:off x="7409793" y="5006405"/>
            <a:ext cx="1714227" cy="843424"/>
          </a:xfrm>
          <a:prstGeom prst="straightConnector1">
            <a:avLst/>
          </a:prstGeom>
          <a:ln w="57150">
            <a:solidFill>
              <a:schemeClr val="accent4">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Cube 16">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flip="none" rotWithShape="1">
            <a:gsLst>
              <a:gs pos="0">
                <a:srgbClr val="FFFF00"/>
              </a:gs>
              <a:gs pos="75000">
                <a:srgbClr val="00B0F0"/>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الثالث</a:t>
            </a:r>
          </a:p>
        </p:txBody>
      </p:sp>
      <p:sp>
        <p:nvSpPr>
          <p:cNvPr id="2" name="Line Callout 2 (Accent Bar) 1"/>
          <p:cNvSpPr/>
          <p:nvPr/>
        </p:nvSpPr>
        <p:spPr>
          <a:xfrm>
            <a:off x="10183318" y="494674"/>
            <a:ext cx="59836" cy="966553"/>
          </a:xfrm>
          <a:prstGeom prst="accentCallout2">
            <a:avLst>
              <a:gd name="adj1" fmla="val 18750"/>
              <a:gd name="adj2" fmla="val -8333"/>
              <a:gd name="adj3" fmla="val 18750"/>
              <a:gd name="adj4" fmla="val -16667"/>
              <a:gd name="adj5" fmla="val 18667"/>
              <a:gd name="adj6" fmla="val -17322328"/>
            </a:avLst>
          </a:prstGeom>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58309175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righ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righ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heel(1)">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heel(1)">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right)">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heel(1)">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heel(1)">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righ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wheel(1)">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right)">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heel(1)">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6" grpId="0" animBg="1"/>
      <p:bldP spid="28" grpId="0" animBg="1"/>
      <p:bldP spid="52" grpId="0" animBg="1"/>
      <p:bldP spid="21" grpId="0" animBg="1"/>
      <p:bldP spid="22" grpId="0" animBg="1"/>
      <p:bldP spid="23" grpId="0" animBg="1"/>
      <p:bldP spid="27" grpId="0" animBg="1"/>
      <p:bldP spid="29" grpId="0" animBg="1"/>
      <p:bldP spid="30" grpId="0" animBg="1"/>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Beveled 9">
            <a:extLst>
              <a:ext uri="{FF2B5EF4-FFF2-40B4-BE49-F238E27FC236}">
                <a16:creationId xmlns="" xmlns:a16="http://schemas.microsoft.com/office/drawing/2014/main" id="{FD793ACD-DD50-4E8A-99A4-22CECF631A9D}"/>
              </a:ext>
            </a:extLst>
          </p:cNvPr>
          <p:cNvSpPr/>
          <p:nvPr/>
        </p:nvSpPr>
        <p:spPr>
          <a:xfrm>
            <a:off x="5171605" y="-1"/>
            <a:ext cx="1843791" cy="494675"/>
          </a:xfrm>
          <a:prstGeom prst="beve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المذکر والمؤنث</a:t>
            </a:r>
          </a:p>
        </p:txBody>
      </p:sp>
      <p:sp>
        <p:nvSpPr>
          <p:cNvPr id="46" name="Rounded Rectangle 64">
            <a:extLst>
              <a:ext uri="{FF2B5EF4-FFF2-40B4-BE49-F238E27FC236}">
                <a16:creationId xmlns="" xmlns:a16="http://schemas.microsoft.com/office/drawing/2014/main" id="{DDAB7C84-896E-4F75-92A3-6FB30D078B16}"/>
              </a:ext>
            </a:extLst>
          </p:cNvPr>
          <p:cNvSpPr/>
          <p:nvPr/>
        </p:nvSpPr>
        <p:spPr>
          <a:xfrm>
            <a:off x="1922809" y="2180579"/>
            <a:ext cx="7019999" cy="1128419"/>
          </a:xfrm>
          <a:prstGeom prst="round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200" b="1" dirty="0">
                <a:solidFill>
                  <a:srgbClr val="002060"/>
                </a:solidFill>
                <a:cs typeface="B Badr" panose="00000400000000000000" pitchFamily="2" charset="-78"/>
              </a:rPr>
              <a:t>1-با آن (اسم جنس </a:t>
            </a:r>
            <a:r>
              <a:rPr lang="fa-IR" sz="3200" b="1" dirty="0" smtClean="0">
                <a:solidFill>
                  <a:srgbClr val="002060"/>
                </a:solidFill>
                <a:cs typeface="B Badr" panose="00000400000000000000" pitchFamily="2" charset="-78"/>
              </a:rPr>
              <a:t>جمعیّ) ، </a:t>
            </a:r>
            <a:r>
              <a:rPr lang="fa-IR" sz="3200" b="1" dirty="0">
                <a:solidFill>
                  <a:srgbClr val="002060"/>
                </a:solidFill>
                <a:cs typeface="B Badr" panose="00000400000000000000" pitchFamily="2" charset="-78"/>
              </a:rPr>
              <a:t>معامله مفرد مذکّر کرد.</a:t>
            </a:r>
          </a:p>
          <a:p>
            <a:pPr algn="ctr" rtl="1"/>
            <a:r>
              <a:rPr lang="fa-IR" sz="3200" b="1" dirty="0">
                <a:solidFill>
                  <a:srgbClr val="C00000"/>
                </a:solidFill>
                <a:cs typeface="B Badr" panose="00000400000000000000" pitchFamily="2" charset="-78"/>
              </a:rPr>
              <a:t>مانند: إِنقَعَرَ النّخلُ</a:t>
            </a:r>
            <a:r>
              <a:rPr lang="fa-IR" sz="3200" b="1" dirty="0">
                <a:solidFill>
                  <a:srgbClr val="002060"/>
                </a:solidFill>
                <a:cs typeface="B Badr" panose="00000400000000000000" pitchFamily="2" charset="-78"/>
              </a:rPr>
              <a:t> </a:t>
            </a:r>
            <a:r>
              <a:rPr lang="fa-IR" sz="3200" b="1" dirty="0" smtClean="0">
                <a:solidFill>
                  <a:srgbClr val="002060"/>
                </a:solidFill>
                <a:cs typeface="B Badr" panose="00000400000000000000" pitchFamily="2" charset="-78"/>
              </a:rPr>
              <a:t>یا  </a:t>
            </a:r>
            <a:r>
              <a:rPr lang="fa-IR" sz="3200" b="1" dirty="0" smtClean="0">
                <a:solidFill>
                  <a:srgbClr val="C00000"/>
                </a:solidFill>
                <a:cs typeface="B Badr" panose="00000400000000000000" pitchFamily="2" charset="-78"/>
              </a:rPr>
              <a:t>[النّخلُ إنقَعَر]</a:t>
            </a:r>
            <a:endParaRPr lang="fa-IR" sz="3200" b="1" dirty="0">
              <a:solidFill>
                <a:srgbClr val="C00000"/>
              </a:solidFill>
              <a:cs typeface="B Badr" panose="00000400000000000000" pitchFamily="2" charset="-78"/>
            </a:endParaRPr>
          </a:p>
        </p:txBody>
      </p:sp>
      <p:sp>
        <p:nvSpPr>
          <p:cNvPr id="26" name="Rounded Rectangle 64">
            <a:extLst>
              <a:ext uri="{FF2B5EF4-FFF2-40B4-BE49-F238E27FC236}">
                <a16:creationId xmlns="" xmlns:a16="http://schemas.microsoft.com/office/drawing/2014/main" id="{B0E21A16-E6C7-473E-86C7-9B646ACCF91D}"/>
              </a:ext>
            </a:extLst>
          </p:cNvPr>
          <p:cNvSpPr/>
          <p:nvPr/>
        </p:nvSpPr>
        <p:spPr>
          <a:xfrm>
            <a:off x="11180164" y="1781503"/>
            <a:ext cx="744803" cy="4176833"/>
          </a:xfrm>
          <a:prstGeom prst="roundRect">
            <a:avLst/>
          </a:prstGeom>
          <a:solidFill>
            <a:schemeClr val="accent1">
              <a:lumMod val="40000"/>
              <a:lumOff val="6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r>
              <a:rPr lang="fa-IR" sz="3200" dirty="0">
                <a:solidFill>
                  <a:srgbClr val="002060"/>
                </a:solidFill>
                <a:cs typeface="B Badr" panose="00000400000000000000" pitchFamily="2" charset="-78"/>
              </a:rPr>
              <a:t>اگر فاعل اسم جنس جمعی باشد</a:t>
            </a:r>
          </a:p>
        </p:txBody>
      </p:sp>
      <p:sp>
        <p:nvSpPr>
          <p:cNvPr id="28" name="Hexagon 27">
            <a:extLst>
              <a:ext uri="{FF2B5EF4-FFF2-40B4-BE49-F238E27FC236}">
                <a16:creationId xmlns="" xmlns:a16="http://schemas.microsoft.com/office/drawing/2014/main" id="{C8C65001-7369-44A7-964A-E7575D3973D6}"/>
              </a:ext>
            </a:extLst>
          </p:cNvPr>
          <p:cNvSpPr/>
          <p:nvPr/>
        </p:nvSpPr>
        <p:spPr>
          <a:xfrm>
            <a:off x="10183318" y="666593"/>
            <a:ext cx="1993692" cy="648000"/>
          </a:xfrm>
          <a:prstGeom prst="hexagon">
            <a:avLst/>
          </a:prstGeom>
          <a:solidFill>
            <a:schemeClr val="bg1"/>
          </a:solidFill>
          <a:ln w="38100">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3200" dirty="0">
                <a:cs typeface="B Badr" panose="00000400000000000000" pitchFamily="2" charset="-78"/>
              </a:rPr>
              <a:t>اسناد فعل</a:t>
            </a:r>
          </a:p>
        </p:txBody>
      </p:sp>
      <p:sp>
        <p:nvSpPr>
          <p:cNvPr id="21" name="Hexagon 20">
            <a:extLst>
              <a:ext uri="{FF2B5EF4-FFF2-40B4-BE49-F238E27FC236}">
                <a16:creationId xmlns="" xmlns:a16="http://schemas.microsoft.com/office/drawing/2014/main" id="{C8C65001-7369-44A7-964A-E7575D3973D6}"/>
              </a:ext>
            </a:extLst>
          </p:cNvPr>
          <p:cNvSpPr/>
          <p:nvPr/>
        </p:nvSpPr>
        <p:spPr>
          <a:xfrm>
            <a:off x="6858000" y="666593"/>
            <a:ext cx="3262866" cy="648000"/>
          </a:xfrm>
          <a:prstGeom prst="hexagon">
            <a:avLst/>
          </a:prstGeom>
          <a:noFill/>
          <a:ln w="38100">
            <a:solidFill>
              <a:srgbClr val="FFFF00"/>
            </a:solidFill>
          </a:ln>
        </p:spPr>
        <p:style>
          <a:lnRef idx="2">
            <a:schemeClr val="accent6"/>
          </a:lnRef>
          <a:fillRef idx="1">
            <a:schemeClr val="lt1"/>
          </a:fillRef>
          <a:effectRef idx="0">
            <a:schemeClr val="accent6"/>
          </a:effectRef>
          <a:fontRef idx="minor">
            <a:schemeClr val="dk1"/>
          </a:fontRef>
        </p:style>
        <p:txBody>
          <a:bodyPr rtlCol="1" anchor="ctr"/>
          <a:lstStyle/>
          <a:p>
            <a:pPr algn="ctr" rtl="1"/>
            <a:r>
              <a:rPr lang="fa-IR" sz="2800" dirty="0" smtClean="0">
                <a:cs typeface="B Badr" panose="00000400000000000000" pitchFamily="2" charset="-78"/>
              </a:rPr>
              <a:t>و) </a:t>
            </a:r>
            <a:r>
              <a:rPr lang="fa-IR" sz="2800" dirty="0">
                <a:cs typeface="B Badr" panose="00000400000000000000" pitchFamily="2" charset="-78"/>
              </a:rPr>
              <a:t>به اسم جنس جمعی</a:t>
            </a:r>
          </a:p>
        </p:txBody>
      </p:sp>
      <p:cxnSp>
        <p:nvCxnSpPr>
          <p:cNvPr id="25" name="Straight Arrow Connector 24"/>
          <p:cNvCxnSpPr/>
          <p:nvPr/>
        </p:nvCxnSpPr>
        <p:spPr>
          <a:xfrm flipH="1" flipV="1">
            <a:off x="9266634" y="2706211"/>
            <a:ext cx="1896432" cy="38578"/>
          </a:xfrm>
          <a:prstGeom prst="straightConnector1">
            <a:avLst/>
          </a:prstGeom>
          <a:ln w="57150">
            <a:solidFill>
              <a:schemeClr val="accent4">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ounded Rectangle 64">
            <a:extLst>
              <a:ext uri="{FF2B5EF4-FFF2-40B4-BE49-F238E27FC236}">
                <a16:creationId xmlns="" xmlns:a16="http://schemas.microsoft.com/office/drawing/2014/main" id="{DDAB7C84-896E-4F75-92A3-6FB30D078B16}"/>
              </a:ext>
            </a:extLst>
          </p:cNvPr>
          <p:cNvSpPr/>
          <p:nvPr/>
        </p:nvSpPr>
        <p:spPr>
          <a:xfrm>
            <a:off x="1907042" y="4339689"/>
            <a:ext cx="7019999" cy="1128419"/>
          </a:xfrm>
          <a:prstGeom prst="round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600" b="1" dirty="0">
                <a:solidFill>
                  <a:srgbClr val="002060"/>
                </a:solidFill>
                <a:cs typeface="B Badr" panose="00000400000000000000" pitchFamily="2" charset="-78"/>
              </a:rPr>
              <a:t>2-با آن، معامله جمع مؤنّث سالم نمود.</a:t>
            </a:r>
          </a:p>
          <a:p>
            <a:pPr algn="ctr" rtl="1"/>
            <a:r>
              <a:rPr lang="fa-IR" sz="3200" b="1" dirty="0">
                <a:solidFill>
                  <a:srgbClr val="C00000"/>
                </a:solidFill>
                <a:cs typeface="B Badr" panose="00000400000000000000" pitchFamily="2" charset="-78"/>
              </a:rPr>
              <a:t>مانند: إِنقَعَرَتِ </a:t>
            </a:r>
            <a:r>
              <a:rPr lang="fa-IR" sz="3200" b="1" dirty="0" smtClean="0">
                <a:solidFill>
                  <a:srgbClr val="C00000"/>
                </a:solidFill>
                <a:cs typeface="B Badr" panose="00000400000000000000" pitchFamily="2" charset="-78"/>
              </a:rPr>
              <a:t>النخلُ </a:t>
            </a:r>
            <a:r>
              <a:rPr lang="fa-IR" sz="3200" b="1" dirty="0">
                <a:solidFill>
                  <a:srgbClr val="002060"/>
                </a:solidFill>
                <a:cs typeface="B Badr" panose="00000400000000000000" pitchFamily="2" charset="-78"/>
              </a:rPr>
              <a:t> یا </a:t>
            </a:r>
            <a:r>
              <a:rPr lang="fa-IR" sz="3200" b="1" dirty="0" smtClean="0">
                <a:solidFill>
                  <a:srgbClr val="C00000"/>
                </a:solidFill>
                <a:cs typeface="B Badr" panose="00000400000000000000" pitchFamily="2" charset="-78"/>
              </a:rPr>
              <a:t> [النخل إِنقَعَرَت</a:t>
            </a:r>
            <a:r>
              <a:rPr lang="fa-IR" sz="3200" b="1" dirty="0" smtClean="0">
                <a:solidFill>
                  <a:srgbClr val="C00000"/>
                </a:solidFill>
                <a:cs typeface="B Titr" panose="00000700000000000000" pitchFamily="2" charset="-78"/>
              </a:rPr>
              <a:t></a:t>
            </a:r>
            <a:r>
              <a:rPr lang="fa-IR" sz="3200" b="1" dirty="0" smtClean="0">
                <a:solidFill>
                  <a:srgbClr val="C00000"/>
                </a:solidFill>
                <a:cs typeface="B Badr" panose="00000400000000000000" pitchFamily="2" charset="-78"/>
              </a:rPr>
              <a:t> </a:t>
            </a:r>
            <a:r>
              <a:rPr lang="fa-IR" sz="3200" b="1">
                <a:solidFill>
                  <a:srgbClr val="C00000"/>
                </a:solidFill>
                <a:cs typeface="B Badr" panose="00000400000000000000" pitchFamily="2" charset="-78"/>
              </a:rPr>
              <a:t>یا </a:t>
            </a:r>
            <a:r>
              <a:rPr lang="fa-IR" sz="3200" b="1" smtClean="0">
                <a:solidFill>
                  <a:srgbClr val="C00000"/>
                </a:solidFill>
                <a:cs typeface="B Badr" panose="00000400000000000000" pitchFamily="2" charset="-78"/>
              </a:rPr>
              <a:t>إِنقَعَر</a:t>
            </a:r>
            <a:r>
              <a:rPr lang="fa-IR" sz="3200" b="1" smtClean="0">
                <a:solidFill>
                  <a:srgbClr val="C00000"/>
                </a:solidFill>
                <a:cs typeface="B Titr" panose="00000700000000000000" pitchFamily="2" charset="-78"/>
              </a:rPr>
              <a:t></a:t>
            </a:r>
            <a:r>
              <a:rPr lang="fa-IR" sz="3200" b="1" smtClean="0">
                <a:solidFill>
                  <a:srgbClr val="C00000"/>
                </a:solidFill>
                <a:cs typeface="B Badr" panose="00000400000000000000" pitchFamily="2" charset="-78"/>
              </a:rPr>
              <a:t>نَ]</a:t>
            </a:r>
            <a:endParaRPr lang="fa-IR" sz="3200" b="1" dirty="0">
              <a:solidFill>
                <a:srgbClr val="C00000"/>
              </a:solidFill>
              <a:cs typeface="B Badr" panose="00000400000000000000" pitchFamily="2" charset="-78"/>
            </a:endParaRPr>
          </a:p>
        </p:txBody>
      </p:sp>
      <p:cxnSp>
        <p:nvCxnSpPr>
          <p:cNvPr id="20" name="Straight Arrow Connector 19"/>
          <p:cNvCxnSpPr/>
          <p:nvPr/>
        </p:nvCxnSpPr>
        <p:spPr>
          <a:xfrm flipH="1" flipV="1">
            <a:off x="9277268" y="4665259"/>
            <a:ext cx="1896432" cy="38578"/>
          </a:xfrm>
          <a:prstGeom prst="straightConnector1">
            <a:avLst/>
          </a:prstGeom>
          <a:ln w="57150">
            <a:solidFill>
              <a:schemeClr val="accent4">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Cube 12">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flip="none" rotWithShape="1">
            <a:gsLst>
              <a:gs pos="0">
                <a:srgbClr val="FFFF00"/>
              </a:gs>
              <a:gs pos="75000">
                <a:srgbClr val="00B0F0"/>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الثالث</a:t>
            </a:r>
          </a:p>
        </p:txBody>
      </p:sp>
      <p:sp>
        <p:nvSpPr>
          <p:cNvPr id="12"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95469985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righ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heel(1)">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righ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heel(1)">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righ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heel(1)">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6" grpId="0" animBg="1"/>
      <p:bldP spid="28" grpId="0" animBg="1"/>
      <p:bldP spid="21" grpId="0" animBg="1"/>
      <p:bldP spid="30"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entagon 1"/>
          <p:cNvSpPr/>
          <p:nvPr/>
        </p:nvSpPr>
        <p:spPr>
          <a:xfrm flipH="1">
            <a:off x="4267200" y="1807535"/>
            <a:ext cx="7924800" cy="2954965"/>
          </a:xfrm>
          <a:prstGeom prst="homePlat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6600" dirty="0">
                <a:solidFill>
                  <a:srgbClr val="C00000"/>
                </a:solidFill>
                <a:cs typeface="A EntezareZohoor D5" panose="00000700000000000000" pitchFamily="2" charset="-78"/>
              </a:rPr>
              <a:t>المبحث الرابع</a:t>
            </a:r>
          </a:p>
        </p:txBody>
      </p:sp>
      <p:sp>
        <p:nvSpPr>
          <p:cNvPr id="3" name="Flowchart: Off-page Connector 2"/>
          <p:cNvSpPr/>
          <p:nvPr/>
        </p:nvSpPr>
        <p:spPr>
          <a:xfrm>
            <a:off x="5753100" y="4762500"/>
            <a:ext cx="3390900" cy="1469634"/>
          </a:xfrm>
          <a:prstGeom prst="flowChartOffpageConnector">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800" b="1" dirty="0">
                <a:solidFill>
                  <a:srgbClr val="C00000"/>
                </a:solidFill>
                <a:cs typeface="A EntezareZohoor D5" panose="00000700000000000000" pitchFamily="2" charset="-78"/>
              </a:rPr>
              <a:t>المتصرف و غیرالمتصرف</a:t>
            </a:r>
          </a:p>
        </p:txBody>
      </p:sp>
      <p:sp>
        <p:nvSpPr>
          <p:cNvPr id="5"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51132406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ube 10">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3" name="Rounded Rectangle 2"/>
          <p:cNvSpPr/>
          <p:nvPr/>
        </p:nvSpPr>
        <p:spPr>
          <a:xfrm>
            <a:off x="10599855" y="3242026"/>
            <a:ext cx="1366173" cy="61485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rgbClr val="002060"/>
                </a:solidFill>
                <a:cs typeface="B Badr" panose="00000400000000000000" pitchFamily="2" charset="-78"/>
              </a:rPr>
              <a:t>اسم</a:t>
            </a:r>
          </a:p>
        </p:txBody>
      </p:sp>
      <p:sp>
        <p:nvSpPr>
          <p:cNvPr id="4" name="Rounded Rectangle 3"/>
          <p:cNvSpPr/>
          <p:nvPr/>
        </p:nvSpPr>
        <p:spPr>
          <a:xfrm>
            <a:off x="7636043" y="1429448"/>
            <a:ext cx="2160000" cy="1440000"/>
          </a:xfrm>
          <a:prstGeom prst="roundRect">
            <a:avLst/>
          </a:prstGeom>
          <a:gradFill>
            <a:gsLst>
              <a:gs pos="27000">
                <a:schemeClr val="accent1">
                  <a:lumMod val="5000"/>
                  <a:lumOff val="95000"/>
                </a:schemeClr>
              </a:gs>
              <a:gs pos="75000">
                <a:srgbClr val="2DFF8C"/>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002060"/>
                </a:solidFill>
                <a:cs typeface="B Badr" panose="00000400000000000000" pitchFamily="2" charset="-78"/>
              </a:rPr>
              <a:t>1-متصرف</a:t>
            </a:r>
          </a:p>
        </p:txBody>
      </p:sp>
      <p:sp>
        <p:nvSpPr>
          <p:cNvPr id="24" name="Rounded Rectangle 23"/>
          <p:cNvSpPr/>
          <p:nvPr/>
        </p:nvSpPr>
        <p:spPr>
          <a:xfrm>
            <a:off x="7636043" y="4455916"/>
            <a:ext cx="2160000" cy="1440000"/>
          </a:xfrm>
          <a:prstGeom prst="roundRect">
            <a:avLst/>
          </a:prstGeom>
          <a:gradFill>
            <a:gsLst>
              <a:gs pos="27000">
                <a:schemeClr val="accent1">
                  <a:lumMod val="5000"/>
                  <a:lumOff val="95000"/>
                </a:schemeClr>
              </a:gs>
              <a:gs pos="75000">
                <a:srgbClr val="2DFF8C"/>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rtl="1"/>
            <a:r>
              <a:rPr lang="fa-IR" sz="3200" dirty="0">
                <a:solidFill>
                  <a:prstClr val="black"/>
                </a:solidFill>
                <a:cs typeface="B Badr" panose="00000400000000000000" pitchFamily="2" charset="-78"/>
              </a:rPr>
              <a:t>2-غیرمتصرف</a:t>
            </a:r>
          </a:p>
        </p:txBody>
      </p:sp>
      <p:cxnSp>
        <p:nvCxnSpPr>
          <p:cNvPr id="6" name="Straight Arrow Connector 5"/>
          <p:cNvCxnSpPr>
            <a:stCxn id="3" idx="1"/>
            <a:endCxn id="4" idx="3"/>
          </p:cNvCxnSpPr>
          <p:nvPr/>
        </p:nvCxnSpPr>
        <p:spPr>
          <a:xfrm flipH="1" flipV="1">
            <a:off x="9796043" y="2149448"/>
            <a:ext cx="803812" cy="1400006"/>
          </a:xfrm>
          <a:prstGeom prst="straightConnector1">
            <a:avLst/>
          </a:prstGeom>
          <a:ln w="57150">
            <a:solidFill>
              <a:schemeClr val="accent3">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1"/>
            <a:endCxn id="24" idx="3"/>
          </p:cNvCxnSpPr>
          <p:nvPr/>
        </p:nvCxnSpPr>
        <p:spPr>
          <a:xfrm flipH="1">
            <a:off x="9796043" y="3549454"/>
            <a:ext cx="803812" cy="1626462"/>
          </a:xfrm>
          <a:prstGeom prst="straightConnector1">
            <a:avLst/>
          </a:prstGeom>
          <a:ln w="57150">
            <a:solidFill>
              <a:schemeClr val="accent3">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Pentagon 16"/>
          <p:cNvSpPr/>
          <p:nvPr/>
        </p:nvSpPr>
        <p:spPr>
          <a:xfrm>
            <a:off x="1692071" y="1409451"/>
            <a:ext cx="5400000" cy="1440000"/>
          </a:xfrm>
          <a:prstGeom prst="homePlate">
            <a:avLst/>
          </a:prstGeom>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a:solidFill>
                  <a:srgbClr val="000000"/>
                </a:solidFill>
                <a:latin typeface="B Lotus"/>
                <a:cs typeface="B Badr" panose="00000400000000000000" pitchFamily="2" charset="-78"/>
              </a:rPr>
              <a:t>آنچه مثنّی و جمع و مصغّر و منسوب شود.</a:t>
            </a:r>
            <a:br>
              <a:rPr lang="fa-IR" sz="3200" b="1" dirty="0">
                <a:solidFill>
                  <a:srgbClr val="000000"/>
                </a:solidFill>
                <a:latin typeface="B Lotus"/>
                <a:cs typeface="B Badr" panose="00000400000000000000" pitchFamily="2" charset="-78"/>
              </a:rPr>
            </a:br>
            <a:r>
              <a:rPr lang="fa-IR" sz="2800" b="1" dirty="0">
                <a:solidFill>
                  <a:srgbClr val="C00000"/>
                </a:solidFill>
                <a:latin typeface="B Lotus"/>
                <a:cs typeface="B Badr" panose="00000400000000000000" pitchFamily="2" charset="-78"/>
              </a:rPr>
              <a:t>مانند: أَسَد أَسَدَان، أُسُود، أُسَید، أَسَدِی</a:t>
            </a:r>
            <a:r>
              <a:rPr lang="fa-IR" sz="2800" b="1" dirty="0">
                <a:solidFill>
                  <a:srgbClr val="C00000"/>
                </a:solidFill>
                <a:cs typeface="B Badr" panose="00000400000000000000" pitchFamily="2" charset="-78"/>
              </a:rPr>
              <a:t> </a:t>
            </a:r>
          </a:p>
        </p:txBody>
      </p:sp>
      <p:sp>
        <p:nvSpPr>
          <p:cNvPr id="33" name="Pentagon 32"/>
          <p:cNvSpPr/>
          <p:nvPr/>
        </p:nvSpPr>
        <p:spPr>
          <a:xfrm>
            <a:off x="1692071" y="4427621"/>
            <a:ext cx="5580000" cy="1440000"/>
          </a:xfrm>
          <a:prstGeom prst="homePlate">
            <a:avLst/>
          </a:prstGeom>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dirty="0">
                <a:solidFill>
                  <a:srgbClr val="000000"/>
                </a:solidFill>
                <a:latin typeface="B Lotus"/>
                <a:cs typeface="B Badr" panose="00000400000000000000" pitchFamily="2" charset="-78"/>
              </a:rPr>
              <a:t>آنچه تمام حالات فوق را نپذیرد.</a:t>
            </a:r>
            <a:br>
              <a:rPr lang="fa-IR" sz="3600" b="1" dirty="0">
                <a:solidFill>
                  <a:srgbClr val="000000"/>
                </a:solidFill>
                <a:latin typeface="B Lotus"/>
                <a:cs typeface="B Badr" panose="00000400000000000000" pitchFamily="2" charset="-78"/>
              </a:rPr>
            </a:br>
            <a:r>
              <a:rPr lang="fa-IR" sz="3600" b="1" dirty="0">
                <a:solidFill>
                  <a:srgbClr val="C00000"/>
                </a:solidFill>
                <a:latin typeface="B Lotus"/>
                <a:cs typeface="B Badr" panose="00000400000000000000" pitchFamily="2" charset="-78"/>
              </a:rPr>
              <a:t>مانند: مَن، مَا</a:t>
            </a:r>
            <a:r>
              <a:rPr lang="fa-IR" sz="3600" b="1" dirty="0">
                <a:solidFill>
                  <a:srgbClr val="C00000"/>
                </a:solidFill>
                <a:cs typeface="B Badr" panose="00000400000000000000" pitchFamily="2" charset="-78"/>
              </a:rPr>
              <a:t> </a:t>
            </a:r>
          </a:p>
        </p:txBody>
      </p:sp>
      <p:sp>
        <p:nvSpPr>
          <p:cNvPr id="20" name="Scroll: Horizontal 19">
            <a:extLst>
              <a:ext uri="{FF2B5EF4-FFF2-40B4-BE49-F238E27FC236}">
                <a16:creationId xmlns="" xmlns:a16="http://schemas.microsoft.com/office/drawing/2014/main" id="{93B8A524-65DC-488D-963E-962ADAF8FA55}"/>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12"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39213330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heel(1)">
                                      <p:cBhvr>
                                        <p:cTn id="25" dur="25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heel(1)">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heel(1)">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4" grpId="0" animBg="1"/>
      <p:bldP spid="17" grpId="0" animBg="1"/>
      <p:bldP spid="33"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ube 10">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18" name="Cube 17"/>
          <p:cNvSpPr/>
          <p:nvPr/>
        </p:nvSpPr>
        <p:spPr>
          <a:xfrm>
            <a:off x="10516726" y="410134"/>
            <a:ext cx="1577154" cy="658931"/>
          </a:xfrm>
          <a:prstGeom prst="cube">
            <a:avLst>
              <a:gd name="adj" fmla="val 16071"/>
            </a:avLst>
          </a:prstGeom>
          <a:gradFill>
            <a:gsLst>
              <a:gs pos="0">
                <a:schemeClr val="accent1">
                  <a:lumMod val="5000"/>
                  <a:lumOff val="95000"/>
                </a:schemeClr>
              </a:gs>
              <a:gs pos="34000">
                <a:srgbClr val="FFC000"/>
              </a:gs>
              <a:gs pos="100000">
                <a:schemeClr val="accent1">
                  <a:lumMod val="30000"/>
                  <a:lumOff val="70000"/>
                </a:schemeClr>
              </a:gs>
            </a:gsLst>
            <a:lin ang="13500000" scaled="1"/>
          </a:gra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rgbClr val="002060"/>
                </a:solidFill>
                <a:cs typeface="B Badr" panose="00000400000000000000" pitchFamily="2" charset="-78"/>
              </a:rPr>
              <a:t>1-مثنی</a:t>
            </a:r>
          </a:p>
        </p:txBody>
      </p:sp>
      <p:sp>
        <p:nvSpPr>
          <p:cNvPr id="19" name="Oval 18"/>
          <p:cNvSpPr/>
          <p:nvPr/>
        </p:nvSpPr>
        <p:spPr>
          <a:xfrm>
            <a:off x="8303215" y="1318547"/>
            <a:ext cx="1933988" cy="720725"/>
          </a:xfrm>
          <a:prstGeom prst="ellipse">
            <a:avLst/>
          </a:prstGeom>
          <a:ln w="57150">
            <a:noFill/>
          </a:ln>
          <a:effectLst/>
          <a:scene3d>
            <a:camera prst="orthographicFront">
              <a:rot lat="0" lon="0" rev="0"/>
            </a:camera>
            <a:lightRig rig="chilly" dir="t">
              <a:rot lat="0" lon="0" rev="18480000"/>
            </a:lightRig>
          </a:scene3d>
          <a:sp3d prstMaterial="clear">
            <a:bevelT h="63500"/>
          </a:sp3d>
        </p:spPr>
        <p:style>
          <a:lnRef idx="2">
            <a:schemeClr val="accent5"/>
          </a:lnRef>
          <a:fillRef idx="1">
            <a:schemeClr val="lt1"/>
          </a:fillRef>
          <a:effectRef idx="0">
            <a:schemeClr val="accent5"/>
          </a:effectRef>
          <a:fontRef idx="minor">
            <a:schemeClr val="dk1"/>
          </a:fontRef>
        </p:style>
        <p:txBody>
          <a:bodyPr rtlCol="1" anchor="ctr"/>
          <a:lstStyle/>
          <a:p>
            <a:pPr algn="ctr"/>
            <a:r>
              <a:rPr lang="fa-IR" sz="3600" b="1" dirty="0">
                <a:cs typeface="B Badr" panose="00000400000000000000" pitchFamily="2" charset="-78"/>
              </a:rPr>
              <a:t>تعریف</a:t>
            </a:r>
          </a:p>
        </p:txBody>
      </p:sp>
      <p:sp>
        <p:nvSpPr>
          <p:cNvPr id="37" name="Oval 36"/>
          <p:cNvSpPr/>
          <p:nvPr/>
        </p:nvSpPr>
        <p:spPr>
          <a:xfrm>
            <a:off x="8366233" y="5259774"/>
            <a:ext cx="1933988" cy="720725"/>
          </a:xfrm>
          <a:prstGeom prst="ellipse">
            <a:avLst/>
          </a:prstGeom>
          <a:ln w="57150">
            <a:noFill/>
          </a:ln>
          <a:effectLst/>
          <a:scene3d>
            <a:camera prst="orthographicFront">
              <a:rot lat="0" lon="0" rev="0"/>
            </a:camera>
            <a:lightRig rig="chilly" dir="t">
              <a:rot lat="0" lon="0" rev="18480000"/>
            </a:lightRig>
          </a:scene3d>
          <a:sp3d prstMaterial="clear">
            <a:bevelT h="63500"/>
          </a:sp3d>
        </p:spPr>
        <p:style>
          <a:lnRef idx="2">
            <a:schemeClr val="accent5"/>
          </a:lnRef>
          <a:fillRef idx="1">
            <a:schemeClr val="lt1"/>
          </a:fillRef>
          <a:effectRef idx="0">
            <a:schemeClr val="accent5"/>
          </a:effectRef>
          <a:fontRef idx="minor">
            <a:schemeClr val="dk1"/>
          </a:fontRef>
        </p:style>
        <p:txBody>
          <a:bodyPr rtlCol="1" anchor="ctr"/>
          <a:lstStyle/>
          <a:p>
            <a:pPr algn="ctr"/>
            <a:r>
              <a:rPr lang="fa-IR" sz="3600" b="1" dirty="0">
                <a:cs typeface="B Badr" panose="00000400000000000000" pitchFamily="2" charset="-78"/>
              </a:rPr>
              <a:t>ساخت</a:t>
            </a:r>
          </a:p>
        </p:txBody>
      </p:sp>
      <p:sp>
        <p:nvSpPr>
          <p:cNvPr id="39" name="Rounded Rectangle 38"/>
          <p:cNvSpPr/>
          <p:nvPr/>
        </p:nvSpPr>
        <p:spPr>
          <a:xfrm>
            <a:off x="299544" y="724909"/>
            <a:ext cx="7920000" cy="1908000"/>
          </a:xfrm>
          <a:prstGeom prst="roundRect">
            <a:avLst/>
          </a:prstGeom>
          <a:gradFill>
            <a:gsLst>
              <a:gs pos="0">
                <a:schemeClr val="accent1">
                  <a:lumMod val="5000"/>
                  <a:lumOff val="95000"/>
                </a:schemeClr>
              </a:gs>
              <a:gs pos="34000">
                <a:srgbClr val="FFC000"/>
              </a:gs>
              <a:gs pos="100000">
                <a:schemeClr val="accent1">
                  <a:lumMod val="30000"/>
                  <a:lumOff val="70000"/>
                </a:schemeClr>
              </a:gs>
            </a:gsLst>
            <a:lin ang="135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rtlCol="1" anchor="t"/>
          <a:lstStyle/>
          <a:p>
            <a:pPr algn="r" rtl="1"/>
            <a:r>
              <a:rPr lang="fa-IR" sz="2800" dirty="0">
                <a:solidFill>
                  <a:srgbClr val="002060"/>
                </a:solidFill>
                <a:cs typeface="B Badr" panose="00000400000000000000" pitchFamily="2" charset="-78"/>
              </a:rPr>
              <a:t>اسمی است که جانشین دو اسم مفرد(که در لفظ و معنا یکی هستند) می شود.مانند: زَیدَانِ (زَید + زَید)</a:t>
            </a:r>
          </a:p>
          <a:p>
            <a:pPr algn="r" rtl="1"/>
            <a:r>
              <a:rPr lang="fa-IR" sz="2800" dirty="0">
                <a:solidFill>
                  <a:srgbClr val="002060"/>
                </a:solidFill>
                <a:cs typeface="B Badr" panose="00000400000000000000" pitchFamily="2" charset="-78"/>
              </a:rPr>
              <a:t>بنابراین: أبوان مثنّی نیست(چون به معنای «أب» و «أمّ » است) و قمران مثنّی نیست،(چون به معنای «قمر» و «شمس» است.)</a:t>
            </a:r>
          </a:p>
        </p:txBody>
      </p:sp>
      <p:sp>
        <p:nvSpPr>
          <p:cNvPr id="40" name="Rounded Rectangle 39"/>
          <p:cNvSpPr/>
          <p:nvPr/>
        </p:nvSpPr>
        <p:spPr>
          <a:xfrm>
            <a:off x="299544" y="4755937"/>
            <a:ext cx="7920000" cy="1908000"/>
          </a:xfrm>
          <a:prstGeom prst="roundRect">
            <a:avLst/>
          </a:prstGeom>
          <a:gradFill>
            <a:gsLst>
              <a:gs pos="0">
                <a:schemeClr val="accent1">
                  <a:lumMod val="5000"/>
                  <a:lumOff val="95000"/>
                </a:schemeClr>
              </a:gs>
              <a:gs pos="34000">
                <a:srgbClr val="FFC000"/>
              </a:gs>
              <a:gs pos="100000">
                <a:schemeClr val="accent1">
                  <a:lumMod val="30000"/>
                  <a:lumOff val="70000"/>
                </a:schemeClr>
              </a:gs>
            </a:gsLst>
            <a:lin ang="135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2800" dirty="0">
                <a:solidFill>
                  <a:srgbClr val="000000"/>
                </a:solidFill>
                <a:latin typeface="B Lotus"/>
                <a:cs typeface="B Badr" panose="00000400000000000000" pitchFamily="2" charset="-78"/>
              </a:rPr>
              <a:t>از آوردن «ـَ انِ» یا «ـَ ین» در آخر یک اسم مفرد ساخته می شود</a:t>
            </a:r>
            <a:r>
              <a:rPr lang="fa-IR" sz="2800" dirty="0">
                <a:cs typeface="B Badr" panose="00000400000000000000" pitchFamily="2" charset="-78"/>
              </a:rPr>
              <a:t> .</a:t>
            </a:r>
          </a:p>
        </p:txBody>
      </p:sp>
      <p:sp>
        <p:nvSpPr>
          <p:cNvPr id="20" name="Scroll: Horizontal 19">
            <a:extLst>
              <a:ext uri="{FF2B5EF4-FFF2-40B4-BE49-F238E27FC236}">
                <a16:creationId xmlns="" xmlns:a16="http://schemas.microsoft.com/office/drawing/2014/main" id="{93B8A524-65DC-488D-963E-962ADAF8FA55}"/>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Tree>
    <p:extLst>
      <p:ext uri="{BB962C8B-B14F-4D97-AF65-F5344CB8AC3E}">
        <p14:creationId xmlns:p14="http://schemas.microsoft.com/office/powerpoint/2010/main" val="115612193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ou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barn(outVertical)">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circle(out)">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arn(outVertical)">
                                      <p:cBhvr>
                                        <p:cTn id="3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7" grpId="0" animBg="1"/>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ight Brace 14">
            <a:extLst>
              <a:ext uri="{FF2B5EF4-FFF2-40B4-BE49-F238E27FC236}">
                <a16:creationId xmlns:a16="http://schemas.microsoft.com/office/drawing/2014/main" xmlns="" id="{E071E03E-C2D7-4B1F-9C9C-9AC9D84A68F6}"/>
              </a:ext>
            </a:extLst>
          </p:cNvPr>
          <p:cNvSpPr/>
          <p:nvPr/>
        </p:nvSpPr>
        <p:spPr>
          <a:xfrm>
            <a:off x="9227621" y="490813"/>
            <a:ext cx="597132" cy="6211763"/>
          </a:xfrm>
          <a:prstGeom prst="rightBrace">
            <a:avLst>
              <a:gd name="adj1" fmla="val 35322"/>
              <a:gd name="adj2" fmla="val 50000"/>
            </a:avLst>
          </a:prstGeom>
          <a:ln w="57150">
            <a:solidFill>
              <a:srgbClr val="C00000"/>
            </a:solidFill>
          </a:ln>
        </p:spPr>
        <p:style>
          <a:lnRef idx="1">
            <a:schemeClr val="accent2"/>
          </a:lnRef>
          <a:fillRef idx="0">
            <a:schemeClr val="accent2"/>
          </a:fillRef>
          <a:effectRef idx="0">
            <a:schemeClr val="accent2"/>
          </a:effectRef>
          <a:fontRef idx="minor">
            <a:schemeClr val="tx1"/>
          </a:fontRef>
        </p:style>
        <p:txBody>
          <a:bodyPr rtlCol="1" anchor="ctr"/>
          <a:lstStyle/>
          <a:p>
            <a:pPr algn="ctr"/>
            <a:endParaRPr lang="fa-IR">
              <a:solidFill>
                <a:srgbClr val="FFFFFF"/>
              </a:solidFill>
            </a:endParaRPr>
          </a:p>
        </p:txBody>
      </p:sp>
      <p:sp>
        <p:nvSpPr>
          <p:cNvPr id="19" name="Hexagon 18">
            <a:extLst>
              <a:ext uri="{FF2B5EF4-FFF2-40B4-BE49-F238E27FC236}">
                <a16:creationId xmlns:a16="http://schemas.microsoft.com/office/drawing/2014/main" xmlns="" id="{9E0F41FA-28D5-452F-BA36-A60822D9CF2A}"/>
              </a:ext>
            </a:extLst>
          </p:cNvPr>
          <p:cNvSpPr/>
          <p:nvPr/>
        </p:nvSpPr>
        <p:spPr>
          <a:xfrm>
            <a:off x="7840812" y="809467"/>
            <a:ext cx="1440000" cy="540000"/>
          </a:xfrm>
          <a:prstGeom prst="hexagon">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dirty="0">
                <a:solidFill>
                  <a:srgbClr val="FF0000"/>
                </a:solidFill>
                <a:cs typeface="B Badr" panose="00000400000000000000" pitchFamily="2" charset="-78"/>
              </a:rPr>
              <a:t>فَ</a:t>
            </a:r>
            <a:r>
              <a:rPr lang="fa-IR" sz="3600" b="1" dirty="0">
                <a:solidFill>
                  <a:srgbClr val="2C2C2C"/>
                </a:solidFill>
                <a:cs typeface="B Badr" panose="00000400000000000000" pitchFamily="2" charset="-78"/>
              </a:rPr>
              <a:t>ـ</a:t>
            </a:r>
            <a:r>
              <a:rPr lang="fa-IR" sz="3600" b="1" dirty="0">
                <a:solidFill>
                  <a:srgbClr val="00B0F0"/>
                </a:solidFill>
                <a:cs typeface="B Badr" panose="00000400000000000000" pitchFamily="2" charset="-78"/>
              </a:rPr>
              <a:t>عَـ</a:t>
            </a:r>
            <a:r>
              <a:rPr lang="fa-IR" sz="3600" b="1" dirty="0">
                <a:solidFill>
                  <a:srgbClr val="2C2C2C"/>
                </a:solidFill>
                <a:cs typeface="B Badr" panose="00000400000000000000" pitchFamily="2" charset="-78"/>
              </a:rPr>
              <a:t>لَ</a:t>
            </a:r>
            <a:endParaRPr lang="fa-IR" sz="4000" b="1" dirty="0">
              <a:solidFill>
                <a:srgbClr val="2C2C2C"/>
              </a:solidFill>
              <a:cs typeface="B Badr" panose="00000400000000000000" pitchFamily="2" charset="-78"/>
            </a:endParaRPr>
          </a:p>
        </p:txBody>
      </p:sp>
      <p:sp>
        <p:nvSpPr>
          <p:cNvPr id="38" name="Rectangle: Rounded Corners 37">
            <a:extLst>
              <a:ext uri="{FF2B5EF4-FFF2-40B4-BE49-F238E27FC236}">
                <a16:creationId xmlns:a16="http://schemas.microsoft.com/office/drawing/2014/main" xmlns="" id="{300DDFC7-816F-40E1-8754-0F4299F77F87}"/>
              </a:ext>
            </a:extLst>
          </p:cNvPr>
          <p:cNvSpPr/>
          <p:nvPr/>
        </p:nvSpPr>
        <p:spPr>
          <a:xfrm>
            <a:off x="6096000" y="3814489"/>
            <a:ext cx="1440000" cy="540000"/>
          </a:xfrm>
          <a:prstGeom prst="roundRect">
            <a:avLst/>
          </a:prstGeom>
          <a:noFill/>
          <a:ln w="28575">
            <a:solidFill>
              <a:srgbClr val="0070C0"/>
            </a:solidFill>
          </a:ln>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3600" b="1" dirty="0">
                <a:solidFill>
                  <a:srgbClr val="002060"/>
                </a:solidFill>
                <a:cs typeface="B Badr" panose="00000400000000000000" pitchFamily="2" charset="-78"/>
              </a:rPr>
              <a:t>عِـوَض</a:t>
            </a:r>
          </a:p>
        </p:txBody>
      </p:sp>
      <p:sp>
        <p:nvSpPr>
          <p:cNvPr id="6" name="Hexagon 5">
            <a:extLst>
              <a:ext uri="{FF2B5EF4-FFF2-40B4-BE49-F238E27FC236}">
                <a16:creationId xmlns:a16="http://schemas.microsoft.com/office/drawing/2014/main" xmlns="" id="{67457B14-B757-433C-A637-C46136BD07F2}"/>
              </a:ext>
            </a:extLst>
          </p:cNvPr>
          <p:cNvSpPr/>
          <p:nvPr/>
        </p:nvSpPr>
        <p:spPr>
          <a:xfrm>
            <a:off x="9892123" y="3128291"/>
            <a:ext cx="2215587" cy="965673"/>
          </a:xfrm>
          <a:prstGeom prst="hexagon">
            <a:avLst/>
          </a:prstGeom>
          <a:solidFill>
            <a:srgbClr val="99FF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C00000"/>
                </a:solidFill>
                <a:cs typeface="B Titr" panose="00000700000000000000" pitchFamily="2" charset="-78"/>
              </a:rPr>
              <a:t>12 حالت</a:t>
            </a:r>
            <a:endParaRPr lang="fa-IR" sz="2800" dirty="0">
              <a:solidFill>
                <a:srgbClr val="C00000"/>
              </a:solidFill>
              <a:cs typeface="B Titr" panose="00000700000000000000" pitchFamily="2" charset="-78"/>
            </a:endParaRPr>
          </a:p>
        </p:txBody>
      </p:sp>
      <p:sp>
        <p:nvSpPr>
          <p:cNvPr id="40" name="Rectangle: Rounded Corners 39">
            <a:extLst>
              <a:ext uri="{FF2B5EF4-FFF2-40B4-BE49-F238E27FC236}">
                <a16:creationId xmlns:a16="http://schemas.microsoft.com/office/drawing/2014/main" xmlns="" id="{F50E10D7-2E45-4A3C-8AB0-1D0B1BA14518}"/>
              </a:ext>
            </a:extLst>
          </p:cNvPr>
          <p:cNvSpPr/>
          <p:nvPr/>
        </p:nvSpPr>
        <p:spPr>
          <a:xfrm>
            <a:off x="6096000" y="818901"/>
            <a:ext cx="1440000" cy="540000"/>
          </a:xfrm>
          <a:prstGeom prst="roundRect">
            <a:avLst/>
          </a:prstGeom>
          <a:noFill/>
          <a:ln w="28575">
            <a:solidFill>
              <a:srgbClr val="0070C0"/>
            </a:solidFill>
          </a:ln>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fa-IR" sz="3600" b="1" dirty="0">
                <a:solidFill>
                  <a:srgbClr val="2C2C2C"/>
                </a:solidFill>
                <a:cs typeface="B Badr" panose="00000400000000000000" pitchFamily="2" charset="-78"/>
              </a:rPr>
              <a:t>بَطَل</a:t>
            </a:r>
          </a:p>
        </p:txBody>
      </p:sp>
      <p:sp>
        <p:nvSpPr>
          <p:cNvPr id="27" name="Hexagon 26">
            <a:extLst>
              <a:ext uri="{FF2B5EF4-FFF2-40B4-BE49-F238E27FC236}">
                <a16:creationId xmlns:a16="http://schemas.microsoft.com/office/drawing/2014/main" xmlns="" id="{AC6E134C-513F-4ADA-A78B-C78C727D2B15}"/>
              </a:ext>
            </a:extLst>
          </p:cNvPr>
          <p:cNvSpPr/>
          <p:nvPr/>
        </p:nvSpPr>
        <p:spPr>
          <a:xfrm>
            <a:off x="7868296" y="1472361"/>
            <a:ext cx="1440000" cy="540000"/>
          </a:xfrm>
          <a:prstGeom prst="hexagon">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dirty="0">
                <a:solidFill>
                  <a:srgbClr val="FF0000"/>
                </a:solidFill>
                <a:cs typeface="B Badr" panose="00000400000000000000" pitchFamily="2" charset="-78"/>
              </a:rPr>
              <a:t>فَ</a:t>
            </a:r>
            <a:r>
              <a:rPr lang="fa-IR" sz="3600" b="1" dirty="0">
                <a:solidFill>
                  <a:srgbClr val="2C2C2C"/>
                </a:solidFill>
                <a:cs typeface="B Badr" panose="00000400000000000000" pitchFamily="2" charset="-78"/>
              </a:rPr>
              <a:t>ـ</a:t>
            </a:r>
            <a:r>
              <a:rPr lang="fa-IR" sz="3600" b="1" dirty="0">
                <a:solidFill>
                  <a:srgbClr val="00B0F0"/>
                </a:solidFill>
                <a:cs typeface="B Badr" panose="00000400000000000000" pitchFamily="2" charset="-78"/>
              </a:rPr>
              <a:t>عِـ</a:t>
            </a:r>
            <a:r>
              <a:rPr lang="fa-IR" sz="3600" b="1" dirty="0">
                <a:solidFill>
                  <a:srgbClr val="2C2C2C"/>
                </a:solidFill>
                <a:cs typeface="B Badr" panose="00000400000000000000" pitchFamily="2" charset="-78"/>
              </a:rPr>
              <a:t>لَ</a:t>
            </a:r>
            <a:endParaRPr lang="fa-IR" sz="4000" b="1" dirty="0">
              <a:solidFill>
                <a:srgbClr val="2C2C2C"/>
              </a:solidFill>
              <a:cs typeface="B Badr" panose="00000400000000000000" pitchFamily="2" charset="-78"/>
            </a:endParaRPr>
          </a:p>
        </p:txBody>
      </p:sp>
      <p:sp>
        <p:nvSpPr>
          <p:cNvPr id="28" name="Hexagon 27">
            <a:extLst>
              <a:ext uri="{FF2B5EF4-FFF2-40B4-BE49-F238E27FC236}">
                <a16:creationId xmlns:a16="http://schemas.microsoft.com/office/drawing/2014/main" xmlns="" id="{25FED0B5-C2D4-4499-B96E-0946D8A645F4}"/>
              </a:ext>
            </a:extLst>
          </p:cNvPr>
          <p:cNvSpPr/>
          <p:nvPr/>
        </p:nvSpPr>
        <p:spPr>
          <a:xfrm>
            <a:off x="7840812" y="2156815"/>
            <a:ext cx="1440000" cy="540000"/>
          </a:xfrm>
          <a:prstGeom prst="hexagon">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dirty="0">
                <a:solidFill>
                  <a:srgbClr val="FF0000"/>
                </a:solidFill>
                <a:cs typeface="B Badr" panose="00000400000000000000" pitchFamily="2" charset="-78"/>
              </a:rPr>
              <a:t>فَ</a:t>
            </a:r>
            <a:r>
              <a:rPr lang="fa-IR" sz="3600" b="1" dirty="0">
                <a:solidFill>
                  <a:srgbClr val="2C2C2C"/>
                </a:solidFill>
                <a:cs typeface="B Badr" panose="00000400000000000000" pitchFamily="2" charset="-78"/>
              </a:rPr>
              <a:t>ـ</a:t>
            </a:r>
            <a:r>
              <a:rPr lang="fa-IR" sz="3600" b="1" dirty="0">
                <a:solidFill>
                  <a:srgbClr val="00B0F0"/>
                </a:solidFill>
                <a:cs typeface="B Badr" panose="00000400000000000000" pitchFamily="2" charset="-78"/>
              </a:rPr>
              <a:t>عُـ</a:t>
            </a:r>
            <a:r>
              <a:rPr lang="fa-IR" sz="3600" b="1" dirty="0">
                <a:solidFill>
                  <a:srgbClr val="2C2C2C"/>
                </a:solidFill>
                <a:cs typeface="B Badr" panose="00000400000000000000" pitchFamily="2" charset="-78"/>
              </a:rPr>
              <a:t>لَ</a:t>
            </a:r>
            <a:endParaRPr lang="fa-IR" sz="4000" b="1" dirty="0">
              <a:solidFill>
                <a:srgbClr val="2C2C2C"/>
              </a:solidFill>
              <a:cs typeface="B Badr" panose="00000400000000000000" pitchFamily="2" charset="-78"/>
            </a:endParaRPr>
          </a:p>
        </p:txBody>
      </p:sp>
      <p:sp>
        <p:nvSpPr>
          <p:cNvPr id="29" name="Hexagon 28">
            <a:extLst>
              <a:ext uri="{FF2B5EF4-FFF2-40B4-BE49-F238E27FC236}">
                <a16:creationId xmlns:a16="http://schemas.microsoft.com/office/drawing/2014/main" xmlns="" id="{92A2BC7C-0A1B-4B40-99AA-2030D4D3F397}"/>
              </a:ext>
            </a:extLst>
          </p:cNvPr>
          <p:cNvSpPr/>
          <p:nvPr/>
        </p:nvSpPr>
        <p:spPr>
          <a:xfrm>
            <a:off x="7868296" y="2851443"/>
            <a:ext cx="1440000" cy="540000"/>
          </a:xfrm>
          <a:prstGeom prst="hexagon">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dirty="0">
                <a:solidFill>
                  <a:srgbClr val="FF0000"/>
                </a:solidFill>
                <a:cs typeface="B Badr" panose="00000400000000000000" pitchFamily="2" charset="-78"/>
              </a:rPr>
              <a:t>فَ</a:t>
            </a:r>
            <a:r>
              <a:rPr lang="fa-IR" sz="3600" b="1" dirty="0">
                <a:solidFill>
                  <a:srgbClr val="2C2C2C"/>
                </a:solidFill>
                <a:cs typeface="B Badr" panose="00000400000000000000" pitchFamily="2" charset="-78"/>
              </a:rPr>
              <a:t>ـ</a:t>
            </a:r>
            <a:r>
              <a:rPr lang="fa-IR" sz="3600" b="1" dirty="0">
                <a:solidFill>
                  <a:srgbClr val="00B0F0"/>
                </a:solidFill>
                <a:cs typeface="B Badr" panose="00000400000000000000" pitchFamily="2" charset="-78"/>
              </a:rPr>
              <a:t>ع</a:t>
            </a:r>
            <a:r>
              <a:rPr lang="fa-IR" sz="3600" b="1" dirty="0">
                <a:solidFill>
                  <a:srgbClr val="00B0F0"/>
                </a:solidFill>
                <a:latin typeface="Adobe Arabic" panose="02040503050201020203" pitchFamily="18" charset="-78"/>
                <a:cs typeface="B Badr" panose="00000400000000000000" pitchFamily="2" charset="-78"/>
              </a:rPr>
              <a:t>ْ</a:t>
            </a:r>
            <a:r>
              <a:rPr lang="fa-IR" sz="3600" b="1" dirty="0">
                <a:solidFill>
                  <a:srgbClr val="00B0F0"/>
                </a:solidFill>
                <a:cs typeface="B Badr" panose="00000400000000000000" pitchFamily="2" charset="-78"/>
              </a:rPr>
              <a:t>ـ</a:t>
            </a:r>
            <a:r>
              <a:rPr lang="fa-IR" sz="3600" b="1" dirty="0">
                <a:solidFill>
                  <a:srgbClr val="2C2C2C"/>
                </a:solidFill>
                <a:cs typeface="B Badr" panose="00000400000000000000" pitchFamily="2" charset="-78"/>
              </a:rPr>
              <a:t>لَ</a:t>
            </a:r>
            <a:endParaRPr lang="fa-IR" sz="4000" b="1" dirty="0">
              <a:solidFill>
                <a:srgbClr val="2C2C2C"/>
              </a:solidFill>
              <a:cs typeface="B Badr" panose="00000400000000000000" pitchFamily="2" charset="-78"/>
            </a:endParaRPr>
          </a:p>
        </p:txBody>
      </p:sp>
      <p:sp>
        <p:nvSpPr>
          <p:cNvPr id="30" name="Hexagon 29">
            <a:extLst>
              <a:ext uri="{FF2B5EF4-FFF2-40B4-BE49-F238E27FC236}">
                <a16:creationId xmlns:a16="http://schemas.microsoft.com/office/drawing/2014/main" xmlns="" id="{C067A778-D984-47CF-9315-6AF48363B447}"/>
              </a:ext>
            </a:extLst>
          </p:cNvPr>
          <p:cNvSpPr/>
          <p:nvPr/>
        </p:nvSpPr>
        <p:spPr>
          <a:xfrm>
            <a:off x="7840812" y="3814489"/>
            <a:ext cx="1440000" cy="540000"/>
          </a:xfrm>
          <a:prstGeom prst="hexagon">
            <a:avLst/>
          </a:prstGeom>
          <a:solidFill>
            <a:schemeClr val="accent3">
              <a:lumMod val="20000"/>
              <a:lumOff val="80000"/>
            </a:schemeClr>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dirty="0">
                <a:solidFill>
                  <a:srgbClr val="FF0000"/>
                </a:solidFill>
                <a:cs typeface="B Badr" panose="00000400000000000000" pitchFamily="2" charset="-78"/>
              </a:rPr>
              <a:t>فِ</a:t>
            </a:r>
            <a:r>
              <a:rPr lang="fa-IR" sz="3600" b="1" dirty="0">
                <a:solidFill>
                  <a:srgbClr val="2C2C2C"/>
                </a:solidFill>
                <a:cs typeface="B Badr" panose="00000400000000000000" pitchFamily="2" charset="-78"/>
              </a:rPr>
              <a:t>ـ</a:t>
            </a:r>
            <a:r>
              <a:rPr lang="fa-IR" sz="3600" b="1" dirty="0">
                <a:solidFill>
                  <a:srgbClr val="00B0F0"/>
                </a:solidFill>
                <a:cs typeface="B Badr" panose="00000400000000000000" pitchFamily="2" charset="-78"/>
              </a:rPr>
              <a:t>عَـ</a:t>
            </a:r>
            <a:r>
              <a:rPr lang="fa-IR" sz="3600" b="1" dirty="0">
                <a:solidFill>
                  <a:srgbClr val="2C2C2C"/>
                </a:solidFill>
                <a:cs typeface="B Badr" panose="00000400000000000000" pitchFamily="2" charset="-78"/>
              </a:rPr>
              <a:t>لَ</a:t>
            </a:r>
            <a:endParaRPr lang="fa-IR" sz="4000" b="1" dirty="0">
              <a:solidFill>
                <a:srgbClr val="2C2C2C"/>
              </a:solidFill>
              <a:cs typeface="B Badr" panose="00000400000000000000" pitchFamily="2" charset="-78"/>
            </a:endParaRPr>
          </a:p>
        </p:txBody>
      </p:sp>
      <p:sp>
        <p:nvSpPr>
          <p:cNvPr id="31" name="Hexagon 30">
            <a:extLst>
              <a:ext uri="{FF2B5EF4-FFF2-40B4-BE49-F238E27FC236}">
                <a16:creationId xmlns:a16="http://schemas.microsoft.com/office/drawing/2014/main" xmlns="" id="{BCE0F9CC-1C95-4576-A7E3-9CF2AA261C68}"/>
              </a:ext>
            </a:extLst>
          </p:cNvPr>
          <p:cNvSpPr/>
          <p:nvPr/>
        </p:nvSpPr>
        <p:spPr>
          <a:xfrm>
            <a:off x="7884545" y="4507535"/>
            <a:ext cx="1440000" cy="540000"/>
          </a:xfrm>
          <a:prstGeom prst="hexagon">
            <a:avLst/>
          </a:prstGeom>
          <a:solidFill>
            <a:schemeClr val="accent3">
              <a:lumMod val="20000"/>
              <a:lumOff val="80000"/>
            </a:schemeClr>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dirty="0">
                <a:solidFill>
                  <a:srgbClr val="FF0000"/>
                </a:solidFill>
                <a:cs typeface="B Badr" panose="00000400000000000000" pitchFamily="2" charset="-78"/>
              </a:rPr>
              <a:t>فِ</a:t>
            </a:r>
            <a:r>
              <a:rPr lang="fa-IR" sz="3600" b="1" dirty="0">
                <a:solidFill>
                  <a:srgbClr val="2C2C2C"/>
                </a:solidFill>
                <a:cs typeface="B Badr" panose="00000400000000000000" pitchFamily="2" charset="-78"/>
              </a:rPr>
              <a:t>ـ</a:t>
            </a:r>
            <a:r>
              <a:rPr lang="fa-IR" sz="3600" b="1" dirty="0">
                <a:solidFill>
                  <a:srgbClr val="00B0F0"/>
                </a:solidFill>
                <a:cs typeface="B Badr" panose="00000400000000000000" pitchFamily="2" charset="-78"/>
              </a:rPr>
              <a:t>عِـ</a:t>
            </a:r>
            <a:r>
              <a:rPr lang="fa-IR" sz="3600" b="1" dirty="0">
                <a:solidFill>
                  <a:srgbClr val="2C2C2C"/>
                </a:solidFill>
                <a:cs typeface="B Badr" panose="00000400000000000000" pitchFamily="2" charset="-78"/>
              </a:rPr>
              <a:t>لَ</a:t>
            </a:r>
            <a:endParaRPr lang="fa-IR" sz="4000" b="1" dirty="0">
              <a:solidFill>
                <a:srgbClr val="2C2C2C"/>
              </a:solidFill>
              <a:cs typeface="B Badr" panose="00000400000000000000" pitchFamily="2" charset="-78"/>
            </a:endParaRPr>
          </a:p>
        </p:txBody>
      </p:sp>
      <p:sp>
        <p:nvSpPr>
          <p:cNvPr id="32" name="Hexagon 31">
            <a:extLst>
              <a:ext uri="{FF2B5EF4-FFF2-40B4-BE49-F238E27FC236}">
                <a16:creationId xmlns:a16="http://schemas.microsoft.com/office/drawing/2014/main" xmlns="" id="{64BDE530-C4E6-454B-BAEA-187E2770D48D}"/>
              </a:ext>
            </a:extLst>
          </p:cNvPr>
          <p:cNvSpPr/>
          <p:nvPr/>
        </p:nvSpPr>
        <p:spPr>
          <a:xfrm>
            <a:off x="7866372" y="5220900"/>
            <a:ext cx="1440000" cy="540000"/>
          </a:xfrm>
          <a:prstGeom prst="hexagon">
            <a:avLst/>
          </a:prstGeom>
          <a:solidFill>
            <a:schemeClr val="accent3">
              <a:lumMod val="20000"/>
              <a:lumOff val="80000"/>
            </a:schemeClr>
          </a:solidFill>
          <a:ln w="5715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dirty="0">
                <a:solidFill>
                  <a:srgbClr val="FF0000"/>
                </a:solidFill>
                <a:cs typeface="B Badr" panose="00000400000000000000" pitchFamily="2" charset="-78"/>
              </a:rPr>
              <a:t>فِ</a:t>
            </a:r>
            <a:r>
              <a:rPr lang="fa-IR" sz="3600" b="1" dirty="0">
                <a:solidFill>
                  <a:srgbClr val="2C2C2C"/>
                </a:solidFill>
                <a:cs typeface="B Badr" panose="00000400000000000000" pitchFamily="2" charset="-78"/>
              </a:rPr>
              <a:t>ـ</a:t>
            </a:r>
            <a:r>
              <a:rPr lang="fa-IR" sz="3600" b="1" dirty="0">
                <a:solidFill>
                  <a:srgbClr val="00B0F0"/>
                </a:solidFill>
                <a:cs typeface="B Badr" panose="00000400000000000000" pitchFamily="2" charset="-78"/>
              </a:rPr>
              <a:t>عُـ</a:t>
            </a:r>
            <a:r>
              <a:rPr lang="fa-IR" sz="3600" b="1" dirty="0">
                <a:solidFill>
                  <a:srgbClr val="2C2C2C"/>
                </a:solidFill>
                <a:cs typeface="B Badr" panose="00000400000000000000" pitchFamily="2" charset="-78"/>
              </a:rPr>
              <a:t>لَ</a:t>
            </a:r>
            <a:endParaRPr lang="fa-IR" sz="4000" b="1" dirty="0">
              <a:solidFill>
                <a:srgbClr val="2C2C2C"/>
              </a:solidFill>
              <a:cs typeface="B Badr" panose="00000400000000000000" pitchFamily="2" charset="-78"/>
            </a:endParaRPr>
          </a:p>
        </p:txBody>
      </p:sp>
      <p:sp>
        <p:nvSpPr>
          <p:cNvPr id="33" name="Hexagon 32">
            <a:extLst>
              <a:ext uri="{FF2B5EF4-FFF2-40B4-BE49-F238E27FC236}">
                <a16:creationId xmlns:a16="http://schemas.microsoft.com/office/drawing/2014/main" xmlns="" id="{E4C553DF-F6A0-414C-8B18-258990CA92E9}"/>
              </a:ext>
            </a:extLst>
          </p:cNvPr>
          <p:cNvSpPr/>
          <p:nvPr/>
        </p:nvSpPr>
        <p:spPr>
          <a:xfrm>
            <a:off x="7840812" y="5933337"/>
            <a:ext cx="1440000" cy="540000"/>
          </a:xfrm>
          <a:prstGeom prst="hexagon">
            <a:avLst/>
          </a:prstGeom>
          <a:solidFill>
            <a:schemeClr val="accent3">
              <a:lumMod val="20000"/>
              <a:lumOff val="80000"/>
            </a:schemeClr>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dirty="0">
                <a:solidFill>
                  <a:srgbClr val="FF0000"/>
                </a:solidFill>
                <a:cs typeface="B Badr" panose="00000400000000000000" pitchFamily="2" charset="-78"/>
              </a:rPr>
              <a:t>فِ</a:t>
            </a:r>
            <a:r>
              <a:rPr lang="fa-IR" sz="3600" b="1" dirty="0">
                <a:solidFill>
                  <a:srgbClr val="2C2C2C"/>
                </a:solidFill>
                <a:cs typeface="B Badr" panose="00000400000000000000" pitchFamily="2" charset="-78"/>
              </a:rPr>
              <a:t>ـ</a:t>
            </a:r>
            <a:r>
              <a:rPr lang="fa-IR" sz="3600" b="1" dirty="0">
                <a:solidFill>
                  <a:srgbClr val="00B0F0"/>
                </a:solidFill>
                <a:cs typeface="B Badr" panose="00000400000000000000" pitchFamily="2" charset="-78"/>
              </a:rPr>
              <a:t>ع</a:t>
            </a:r>
            <a:r>
              <a:rPr lang="fa-IR" sz="3600" b="1" dirty="0">
                <a:solidFill>
                  <a:srgbClr val="00B0F0"/>
                </a:solidFill>
                <a:latin typeface="Adobe Arabic" panose="02040503050201020203" pitchFamily="18" charset="-78"/>
                <a:cs typeface="B Badr" panose="00000400000000000000" pitchFamily="2" charset="-78"/>
              </a:rPr>
              <a:t>ْ</a:t>
            </a:r>
            <a:r>
              <a:rPr lang="fa-IR" sz="3600" b="1" dirty="0">
                <a:solidFill>
                  <a:srgbClr val="00B0F0"/>
                </a:solidFill>
                <a:cs typeface="B Badr" panose="00000400000000000000" pitchFamily="2" charset="-78"/>
              </a:rPr>
              <a:t>ـ</a:t>
            </a:r>
            <a:r>
              <a:rPr lang="fa-IR" sz="3600" b="1" dirty="0">
                <a:solidFill>
                  <a:srgbClr val="2C2C2C"/>
                </a:solidFill>
                <a:cs typeface="B Badr" panose="00000400000000000000" pitchFamily="2" charset="-78"/>
              </a:rPr>
              <a:t>لَ</a:t>
            </a:r>
            <a:endParaRPr lang="fa-IR" sz="4000" b="1" dirty="0">
              <a:solidFill>
                <a:srgbClr val="2C2C2C"/>
              </a:solidFill>
              <a:cs typeface="B Badr" panose="00000400000000000000" pitchFamily="2" charset="-78"/>
            </a:endParaRPr>
          </a:p>
        </p:txBody>
      </p:sp>
      <p:sp>
        <p:nvSpPr>
          <p:cNvPr id="34" name="Rectangle: Rounded Corners 33">
            <a:extLst>
              <a:ext uri="{FF2B5EF4-FFF2-40B4-BE49-F238E27FC236}">
                <a16:creationId xmlns:a16="http://schemas.microsoft.com/office/drawing/2014/main" xmlns="" id="{8D085D02-1980-440A-81FF-E8B9FAE38D57}"/>
              </a:ext>
            </a:extLst>
          </p:cNvPr>
          <p:cNvSpPr/>
          <p:nvPr/>
        </p:nvSpPr>
        <p:spPr>
          <a:xfrm>
            <a:off x="6096000" y="4515965"/>
            <a:ext cx="1440000" cy="540000"/>
          </a:xfrm>
          <a:prstGeom prst="roundRect">
            <a:avLst/>
          </a:prstGeom>
          <a:noFill/>
          <a:ln w="28575">
            <a:solidFill>
              <a:srgbClr val="0070C0"/>
            </a:solidFill>
          </a:ln>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3600" b="1" dirty="0">
                <a:solidFill>
                  <a:srgbClr val="002060"/>
                </a:solidFill>
                <a:cs typeface="B Badr" panose="00000400000000000000" pitchFamily="2" charset="-78"/>
              </a:rPr>
              <a:t>إِبِـل</a:t>
            </a:r>
          </a:p>
        </p:txBody>
      </p:sp>
      <p:sp>
        <p:nvSpPr>
          <p:cNvPr id="35" name="Rectangle: Rounded Corners 34">
            <a:extLst>
              <a:ext uri="{FF2B5EF4-FFF2-40B4-BE49-F238E27FC236}">
                <a16:creationId xmlns:a16="http://schemas.microsoft.com/office/drawing/2014/main" xmlns="" id="{C7A508FC-EA47-4C73-9B85-8012028FF2DF}"/>
              </a:ext>
            </a:extLst>
          </p:cNvPr>
          <p:cNvSpPr/>
          <p:nvPr/>
        </p:nvSpPr>
        <p:spPr>
          <a:xfrm>
            <a:off x="6096000" y="5229320"/>
            <a:ext cx="1440000" cy="540000"/>
          </a:xfrm>
          <a:prstGeom prst="roundRect">
            <a:avLst/>
          </a:prstGeom>
          <a:noFill/>
          <a:ln w="28575">
            <a:solidFill>
              <a:srgbClr val="0070C0"/>
            </a:solidFill>
          </a:ln>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3600" b="1" dirty="0">
                <a:solidFill>
                  <a:srgbClr val="002060"/>
                </a:solidFill>
                <a:cs typeface="B Badr" panose="00000400000000000000" pitchFamily="2" charset="-78"/>
              </a:rPr>
              <a:t>-</a:t>
            </a:r>
          </a:p>
        </p:txBody>
      </p:sp>
      <p:sp>
        <p:nvSpPr>
          <p:cNvPr id="37" name="Rectangle: Rounded Corners 36">
            <a:extLst>
              <a:ext uri="{FF2B5EF4-FFF2-40B4-BE49-F238E27FC236}">
                <a16:creationId xmlns:a16="http://schemas.microsoft.com/office/drawing/2014/main" xmlns="" id="{A329396A-7C93-48E7-8994-D3825FB517C8}"/>
              </a:ext>
            </a:extLst>
          </p:cNvPr>
          <p:cNvSpPr/>
          <p:nvPr/>
        </p:nvSpPr>
        <p:spPr>
          <a:xfrm>
            <a:off x="6125159" y="5933337"/>
            <a:ext cx="1440000" cy="540000"/>
          </a:xfrm>
          <a:prstGeom prst="roundRect">
            <a:avLst/>
          </a:prstGeom>
          <a:noFill/>
          <a:ln w="28575">
            <a:solidFill>
              <a:srgbClr val="0070C0"/>
            </a:solidFill>
          </a:ln>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3600" b="1" dirty="0">
                <a:solidFill>
                  <a:srgbClr val="002060"/>
                </a:solidFill>
                <a:cs typeface="B Badr" panose="00000400000000000000" pitchFamily="2" charset="-78"/>
              </a:rPr>
              <a:t>حِـب</a:t>
            </a:r>
            <a:r>
              <a:rPr lang="fa-IR" sz="3600" b="1" dirty="0">
                <a:solidFill>
                  <a:srgbClr val="002060"/>
                </a:solidFill>
                <a:latin typeface="Adobe Arabic" panose="02040503050201020203" pitchFamily="18" charset="-78"/>
                <a:cs typeface="B Badr" panose="00000400000000000000" pitchFamily="2" charset="-78"/>
              </a:rPr>
              <a:t>ْر</a:t>
            </a:r>
            <a:endParaRPr lang="fa-IR" sz="3600" b="1" dirty="0">
              <a:solidFill>
                <a:srgbClr val="002060"/>
              </a:solidFill>
              <a:cs typeface="B Badr" panose="00000400000000000000" pitchFamily="2" charset="-78"/>
            </a:endParaRPr>
          </a:p>
        </p:txBody>
      </p:sp>
      <p:sp>
        <p:nvSpPr>
          <p:cNvPr id="43" name="Rectangle: Rounded Corners 42">
            <a:extLst>
              <a:ext uri="{FF2B5EF4-FFF2-40B4-BE49-F238E27FC236}">
                <a16:creationId xmlns:a16="http://schemas.microsoft.com/office/drawing/2014/main" xmlns="" id="{754D5B37-326D-42CE-A72A-B9BA51D843C4}"/>
              </a:ext>
            </a:extLst>
          </p:cNvPr>
          <p:cNvSpPr/>
          <p:nvPr/>
        </p:nvSpPr>
        <p:spPr>
          <a:xfrm>
            <a:off x="6096000" y="1487183"/>
            <a:ext cx="1440000" cy="540000"/>
          </a:xfrm>
          <a:prstGeom prst="roundRect">
            <a:avLst/>
          </a:prstGeom>
          <a:noFill/>
          <a:ln w="28575">
            <a:solidFill>
              <a:srgbClr val="0070C0"/>
            </a:solidFill>
          </a:ln>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fa-IR" sz="3600" b="1" dirty="0">
                <a:solidFill>
                  <a:srgbClr val="2C2C2C"/>
                </a:solidFill>
                <a:cs typeface="B Badr" panose="00000400000000000000" pitchFamily="2" charset="-78"/>
              </a:rPr>
              <a:t>کَبِد</a:t>
            </a:r>
          </a:p>
        </p:txBody>
      </p:sp>
      <p:sp>
        <p:nvSpPr>
          <p:cNvPr id="44" name="Rectangle: Rounded Corners 43">
            <a:extLst>
              <a:ext uri="{FF2B5EF4-FFF2-40B4-BE49-F238E27FC236}">
                <a16:creationId xmlns:a16="http://schemas.microsoft.com/office/drawing/2014/main" xmlns="" id="{EC8DD9FA-FBEF-43BC-B50C-A4B0B9D6A64D}"/>
              </a:ext>
            </a:extLst>
          </p:cNvPr>
          <p:cNvSpPr/>
          <p:nvPr/>
        </p:nvSpPr>
        <p:spPr>
          <a:xfrm>
            <a:off x="6125159" y="2156815"/>
            <a:ext cx="1440000" cy="540000"/>
          </a:xfrm>
          <a:prstGeom prst="roundRect">
            <a:avLst/>
          </a:prstGeom>
          <a:noFill/>
          <a:ln w="28575">
            <a:solidFill>
              <a:srgbClr val="0070C0"/>
            </a:solidFill>
          </a:ln>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fa-IR" sz="3600" b="1" dirty="0">
                <a:solidFill>
                  <a:srgbClr val="2C2C2C"/>
                </a:solidFill>
                <a:cs typeface="B Badr" panose="00000400000000000000" pitchFamily="2" charset="-78"/>
              </a:rPr>
              <a:t>رَجُل</a:t>
            </a:r>
          </a:p>
        </p:txBody>
      </p:sp>
      <p:sp>
        <p:nvSpPr>
          <p:cNvPr id="45" name="Rectangle: Rounded Corners 44">
            <a:extLst>
              <a:ext uri="{FF2B5EF4-FFF2-40B4-BE49-F238E27FC236}">
                <a16:creationId xmlns:a16="http://schemas.microsoft.com/office/drawing/2014/main" xmlns="" id="{57B9BD9D-9EAD-40A4-9660-63F2EAC28E73}"/>
              </a:ext>
            </a:extLst>
          </p:cNvPr>
          <p:cNvSpPr/>
          <p:nvPr/>
        </p:nvSpPr>
        <p:spPr>
          <a:xfrm>
            <a:off x="6125159" y="2858291"/>
            <a:ext cx="1440000" cy="540000"/>
          </a:xfrm>
          <a:prstGeom prst="roundRect">
            <a:avLst/>
          </a:prstGeom>
          <a:noFill/>
          <a:ln w="28575">
            <a:solidFill>
              <a:srgbClr val="0070C0"/>
            </a:solidFill>
          </a:ln>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fa-IR" sz="3600" b="1" dirty="0">
                <a:solidFill>
                  <a:srgbClr val="2C2C2C"/>
                </a:solidFill>
                <a:cs typeface="B Badr" panose="00000400000000000000" pitchFamily="2" charset="-78"/>
              </a:rPr>
              <a:t>سَه</a:t>
            </a:r>
            <a:r>
              <a:rPr lang="fa-IR" sz="3600" b="1" dirty="0">
                <a:solidFill>
                  <a:srgbClr val="2C2C2C"/>
                </a:solidFill>
                <a:latin typeface="Adobe Arabic" panose="02040503050201020203" pitchFamily="18" charset="-78"/>
                <a:cs typeface="B Badr" panose="00000400000000000000" pitchFamily="2" charset="-78"/>
              </a:rPr>
              <a:t>ْل</a:t>
            </a:r>
            <a:endParaRPr lang="fa-IR" sz="3600" b="1" dirty="0">
              <a:solidFill>
                <a:srgbClr val="2C2C2C"/>
              </a:solidFill>
              <a:cs typeface="B Badr" panose="00000400000000000000" pitchFamily="2" charset="-78"/>
            </a:endParaRPr>
          </a:p>
        </p:txBody>
      </p:sp>
      <p:sp>
        <p:nvSpPr>
          <p:cNvPr id="47" name="Rectangle: Rounded Corners 46">
            <a:extLst>
              <a:ext uri="{FF2B5EF4-FFF2-40B4-BE49-F238E27FC236}">
                <a16:creationId xmlns:a16="http://schemas.microsoft.com/office/drawing/2014/main" xmlns="" id="{3C42580A-BDC7-4F6E-AF64-784773A2A58C}"/>
              </a:ext>
            </a:extLst>
          </p:cNvPr>
          <p:cNvSpPr/>
          <p:nvPr/>
        </p:nvSpPr>
        <p:spPr>
          <a:xfrm>
            <a:off x="1132717" y="2156815"/>
            <a:ext cx="1440000" cy="540000"/>
          </a:xfrm>
          <a:prstGeom prst="roundRect">
            <a:avLst/>
          </a:prstGeom>
          <a:noFill/>
          <a:ln w="28575">
            <a:solidFill>
              <a:srgbClr val="0070C0"/>
            </a:solidFill>
          </a:ln>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3600" b="1" dirty="0">
                <a:solidFill>
                  <a:srgbClr val="08CC78">
                    <a:lumMod val="50000"/>
                  </a:srgbClr>
                </a:solidFill>
                <a:cs typeface="B Badr" panose="00000400000000000000" pitchFamily="2" charset="-78"/>
              </a:rPr>
              <a:t>رُطَب</a:t>
            </a:r>
          </a:p>
        </p:txBody>
      </p:sp>
      <p:sp>
        <p:nvSpPr>
          <p:cNvPr id="50" name="Hexagon 49">
            <a:extLst>
              <a:ext uri="{FF2B5EF4-FFF2-40B4-BE49-F238E27FC236}">
                <a16:creationId xmlns:a16="http://schemas.microsoft.com/office/drawing/2014/main" xmlns="" id="{0AF90C65-AE83-468C-8885-535723257B17}"/>
              </a:ext>
            </a:extLst>
          </p:cNvPr>
          <p:cNvSpPr/>
          <p:nvPr/>
        </p:nvSpPr>
        <p:spPr>
          <a:xfrm>
            <a:off x="2891923" y="2148968"/>
            <a:ext cx="1415535" cy="540000"/>
          </a:xfrm>
          <a:prstGeom prst="hexagon">
            <a:avLst/>
          </a:prstGeom>
          <a:solidFill>
            <a:schemeClr val="accent4">
              <a:lumMod val="20000"/>
              <a:lumOff val="8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dirty="0">
                <a:solidFill>
                  <a:srgbClr val="FF0000"/>
                </a:solidFill>
                <a:cs typeface="B Badr" panose="00000400000000000000" pitchFamily="2" charset="-78"/>
              </a:rPr>
              <a:t>فُ</a:t>
            </a:r>
            <a:r>
              <a:rPr lang="fa-IR" sz="3600" b="1" dirty="0">
                <a:solidFill>
                  <a:srgbClr val="2C2C2C"/>
                </a:solidFill>
                <a:cs typeface="B Badr" panose="00000400000000000000" pitchFamily="2" charset="-78"/>
              </a:rPr>
              <a:t>ـ</a:t>
            </a:r>
            <a:r>
              <a:rPr lang="fa-IR" sz="3600" b="1" dirty="0">
                <a:solidFill>
                  <a:srgbClr val="00B0F0"/>
                </a:solidFill>
                <a:cs typeface="B Badr" panose="00000400000000000000" pitchFamily="2" charset="-78"/>
              </a:rPr>
              <a:t>عَـ</a:t>
            </a:r>
            <a:r>
              <a:rPr lang="fa-IR" sz="3600" b="1" dirty="0">
                <a:solidFill>
                  <a:srgbClr val="2C2C2C"/>
                </a:solidFill>
                <a:cs typeface="B Badr" panose="00000400000000000000" pitchFamily="2" charset="-78"/>
              </a:rPr>
              <a:t>لَ</a:t>
            </a:r>
            <a:endParaRPr lang="fa-IR" sz="4000" b="1" dirty="0">
              <a:solidFill>
                <a:srgbClr val="2C2C2C"/>
              </a:solidFill>
              <a:cs typeface="B Badr" panose="00000400000000000000" pitchFamily="2" charset="-78"/>
            </a:endParaRPr>
          </a:p>
        </p:txBody>
      </p:sp>
      <p:sp>
        <p:nvSpPr>
          <p:cNvPr id="52" name="Hexagon 51">
            <a:extLst>
              <a:ext uri="{FF2B5EF4-FFF2-40B4-BE49-F238E27FC236}">
                <a16:creationId xmlns:a16="http://schemas.microsoft.com/office/drawing/2014/main" xmlns="" id="{663CF31A-06BD-410F-8B32-CC8ED4C5CF0F}"/>
              </a:ext>
            </a:extLst>
          </p:cNvPr>
          <p:cNvSpPr/>
          <p:nvPr/>
        </p:nvSpPr>
        <p:spPr>
          <a:xfrm>
            <a:off x="2919407" y="2853287"/>
            <a:ext cx="1440000" cy="540000"/>
          </a:xfrm>
          <a:prstGeom prst="hexagon">
            <a:avLst/>
          </a:prstGeom>
          <a:solidFill>
            <a:schemeClr val="accent4">
              <a:lumMod val="20000"/>
              <a:lumOff val="8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dirty="0">
                <a:solidFill>
                  <a:srgbClr val="FF0000"/>
                </a:solidFill>
                <a:cs typeface="B Badr" panose="00000400000000000000" pitchFamily="2" charset="-78"/>
              </a:rPr>
              <a:t>فُـ</a:t>
            </a:r>
            <a:r>
              <a:rPr lang="fa-IR" sz="3600" b="1" dirty="0">
                <a:solidFill>
                  <a:srgbClr val="00B0F0"/>
                </a:solidFill>
                <a:cs typeface="B Badr" panose="00000400000000000000" pitchFamily="2" charset="-78"/>
              </a:rPr>
              <a:t>عِـ</a:t>
            </a:r>
            <a:r>
              <a:rPr lang="fa-IR" sz="3600" b="1" dirty="0">
                <a:solidFill>
                  <a:srgbClr val="2C2C2C"/>
                </a:solidFill>
                <a:cs typeface="B Badr" panose="00000400000000000000" pitchFamily="2" charset="-78"/>
              </a:rPr>
              <a:t>لَ</a:t>
            </a:r>
            <a:endParaRPr lang="fa-IR" sz="4000" b="1" dirty="0">
              <a:solidFill>
                <a:srgbClr val="2C2C2C"/>
              </a:solidFill>
              <a:cs typeface="B Badr" panose="00000400000000000000" pitchFamily="2" charset="-78"/>
            </a:endParaRPr>
          </a:p>
        </p:txBody>
      </p:sp>
      <p:sp>
        <p:nvSpPr>
          <p:cNvPr id="54" name="Hexagon 53">
            <a:extLst>
              <a:ext uri="{FF2B5EF4-FFF2-40B4-BE49-F238E27FC236}">
                <a16:creationId xmlns:a16="http://schemas.microsoft.com/office/drawing/2014/main" xmlns="" id="{96510ADC-D8A8-48B7-AC57-2146EEE7CD22}"/>
              </a:ext>
            </a:extLst>
          </p:cNvPr>
          <p:cNvSpPr/>
          <p:nvPr/>
        </p:nvSpPr>
        <p:spPr>
          <a:xfrm>
            <a:off x="2891923" y="3538224"/>
            <a:ext cx="1440000" cy="540000"/>
          </a:xfrm>
          <a:prstGeom prst="hexagon">
            <a:avLst/>
          </a:prstGeom>
          <a:solidFill>
            <a:schemeClr val="accent4">
              <a:lumMod val="20000"/>
              <a:lumOff val="8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dirty="0">
                <a:solidFill>
                  <a:srgbClr val="FF0000"/>
                </a:solidFill>
                <a:cs typeface="B Badr" panose="00000400000000000000" pitchFamily="2" charset="-78"/>
              </a:rPr>
              <a:t>فُـ</a:t>
            </a:r>
            <a:r>
              <a:rPr lang="fa-IR" sz="3600" b="1" dirty="0">
                <a:solidFill>
                  <a:srgbClr val="00B0F0"/>
                </a:solidFill>
                <a:cs typeface="B Badr" panose="00000400000000000000" pitchFamily="2" charset="-78"/>
              </a:rPr>
              <a:t>عُـ</a:t>
            </a:r>
            <a:r>
              <a:rPr lang="fa-IR" sz="3600" b="1" dirty="0">
                <a:solidFill>
                  <a:srgbClr val="2C2C2C"/>
                </a:solidFill>
                <a:cs typeface="B Badr" panose="00000400000000000000" pitchFamily="2" charset="-78"/>
              </a:rPr>
              <a:t>لَ</a:t>
            </a:r>
            <a:endParaRPr lang="fa-IR" sz="4000" b="1" dirty="0">
              <a:solidFill>
                <a:srgbClr val="2C2C2C"/>
              </a:solidFill>
              <a:cs typeface="B Badr" panose="00000400000000000000" pitchFamily="2" charset="-78"/>
            </a:endParaRPr>
          </a:p>
        </p:txBody>
      </p:sp>
      <p:sp>
        <p:nvSpPr>
          <p:cNvPr id="56" name="Hexagon 55">
            <a:extLst>
              <a:ext uri="{FF2B5EF4-FFF2-40B4-BE49-F238E27FC236}">
                <a16:creationId xmlns:a16="http://schemas.microsoft.com/office/drawing/2014/main" xmlns="" id="{F22BB47B-1A8B-4620-ABF7-0A77E9210C76}"/>
              </a:ext>
            </a:extLst>
          </p:cNvPr>
          <p:cNvSpPr/>
          <p:nvPr/>
        </p:nvSpPr>
        <p:spPr>
          <a:xfrm>
            <a:off x="2908815" y="4222677"/>
            <a:ext cx="1440000" cy="540000"/>
          </a:xfrm>
          <a:prstGeom prst="hexagon">
            <a:avLst/>
          </a:prstGeom>
          <a:solidFill>
            <a:schemeClr val="accent4">
              <a:lumMod val="20000"/>
              <a:lumOff val="8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dirty="0">
                <a:solidFill>
                  <a:srgbClr val="FF0000"/>
                </a:solidFill>
                <a:cs typeface="B Badr" panose="00000400000000000000" pitchFamily="2" charset="-78"/>
              </a:rPr>
              <a:t>فُـ</a:t>
            </a:r>
            <a:r>
              <a:rPr lang="fa-IR" sz="3600" b="1" dirty="0">
                <a:solidFill>
                  <a:srgbClr val="00B0F0"/>
                </a:solidFill>
                <a:cs typeface="B Badr" panose="00000400000000000000" pitchFamily="2" charset="-78"/>
              </a:rPr>
              <a:t>ع</a:t>
            </a:r>
            <a:r>
              <a:rPr lang="fa-IR" sz="3600" b="1" dirty="0">
                <a:solidFill>
                  <a:srgbClr val="00B0F0"/>
                </a:solidFill>
                <a:latin typeface="Adobe Arabic" panose="02040503050201020203" pitchFamily="18" charset="-78"/>
                <a:cs typeface="B Badr" panose="00000400000000000000" pitchFamily="2" charset="-78"/>
              </a:rPr>
              <a:t>ْ</a:t>
            </a:r>
            <a:r>
              <a:rPr lang="fa-IR" sz="3600" b="1" dirty="0">
                <a:solidFill>
                  <a:srgbClr val="00B0F0"/>
                </a:solidFill>
                <a:cs typeface="B Badr" panose="00000400000000000000" pitchFamily="2" charset="-78"/>
              </a:rPr>
              <a:t>ـ</a:t>
            </a:r>
            <a:r>
              <a:rPr lang="fa-IR" sz="3600" b="1" dirty="0">
                <a:solidFill>
                  <a:srgbClr val="2C2C2C"/>
                </a:solidFill>
                <a:cs typeface="B Badr" panose="00000400000000000000" pitchFamily="2" charset="-78"/>
              </a:rPr>
              <a:t>لَ</a:t>
            </a:r>
            <a:endParaRPr lang="fa-IR" sz="4000" b="1" dirty="0">
              <a:solidFill>
                <a:srgbClr val="2C2C2C"/>
              </a:solidFill>
              <a:cs typeface="B Badr" panose="00000400000000000000" pitchFamily="2" charset="-78"/>
            </a:endParaRPr>
          </a:p>
        </p:txBody>
      </p:sp>
      <p:sp>
        <p:nvSpPr>
          <p:cNvPr id="58" name="Rectangle: Rounded Corners 57">
            <a:extLst>
              <a:ext uri="{FF2B5EF4-FFF2-40B4-BE49-F238E27FC236}">
                <a16:creationId xmlns:a16="http://schemas.microsoft.com/office/drawing/2014/main" xmlns="" id="{788933E8-B68D-422F-A003-729785191040}"/>
              </a:ext>
            </a:extLst>
          </p:cNvPr>
          <p:cNvSpPr/>
          <p:nvPr/>
        </p:nvSpPr>
        <p:spPr>
          <a:xfrm>
            <a:off x="1132717" y="2819032"/>
            <a:ext cx="1440000" cy="540000"/>
          </a:xfrm>
          <a:prstGeom prst="roundRect">
            <a:avLst/>
          </a:prstGeom>
          <a:noFill/>
          <a:ln w="28575">
            <a:solidFill>
              <a:srgbClr val="0070C0"/>
            </a:solidFill>
          </a:ln>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3600" b="1" dirty="0">
                <a:solidFill>
                  <a:srgbClr val="08CC78">
                    <a:lumMod val="50000"/>
                  </a:srgbClr>
                </a:solidFill>
                <a:cs typeface="B Badr" panose="00000400000000000000" pitchFamily="2" charset="-78"/>
              </a:rPr>
              <a:t>دُئِل</a:t>
            </a:r>
          </a:p>
        </p:txBody>
      </p:sp>
      <p:sp>
        <p:nvSpPr>
          <p:cNvPr id="59" name="Rectangle: Rounded Corners 58">
            <a:extLst>
              <a:ext uri="{FF2B5EF4-FFF2-40B4-BE49-F238E27FC236}">
                <a16:creationId xmlns:a16="http://schemas.microsoft.com/office/drawing/2014/main" xmlns="" id="{DDFB6195-0DD2-45FD-AA1F-9D8B775721DB}"/>
              </a:ext>
            </a:extLst>
          </p:cNvPr>
          <p:cNvSpPr/>
          <p:nvPr/>
        </p:nvSpPr>
        <p:spPr>
          <a:xfrm>
            <a:off x="1132717" y="3532387"/>
            <a:ext cx="1440000" cy="540000"/>
          </a:xfrm>
          <a:prstGeom prst="roundRect">
            <a:avLst/>
          </a:prstGeom>
          <a:noFill/>
          <a:ln w="28575">
            <a:solidFill>
              <a:srgbClr val="0070C0"/>
            </a:solidFill>
          </a:ln>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3600" b="1" dirty="0">
                <a:solidFill>
                  <a:srgbClr val="08CC78">
                    <a:lumMod val="50000"/>
                  </a:srgbClr>
                </a:solidFill>
                <a:cs typeface="B Badr" panose="00000400000000000000" pitchFamily="2" charset="-78"/>
              </a:rPr>
              <a:t>اُفُق</a:t>
            </a:r>
          </a:p>
        </p:txBody>
      </p:sp>
      <p:sp>
        <p:nvSpPr>
          <p:cNvPr id="60" name="Rectangle: Rounded Corners 59">
            <a:extLst>
              <a:ext uri="{FF2B5EF4-FFF2-40B4-BE49-F238E27FC236}">
                <a16:creationId xmlns:a16="http://schemas.microsoft.com/office/drawing/2014/main" xmlns="" id="{434EC621-A362-4E5C-A922-1DE6CAC518C1}"/>
              </a:ext>
            </a:extLst>
          </p:cNvPr>
          <p:cNvSpPr/>
          <p:nvPr/>
        </p:nvSpPr>
        <p:spPr>
          <a:xfrm>
            <a:off x="1132717" y="4245743"/>
            <a:ext cx="1440000" cy="540000"/>
          </a:xfrm>
          <a:prstGeom prst="roundRect">
            <a:avLst/>
          </a:prstGeom>
          <a:noFill/>
          <a:ln w="28575">
            <a:solidFill>
              <a:srgbClr val="0070C0"/>
            </a:solidFill>
          </a:ln>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3600" b="1" dirty="0">
                <a:solidFill>
                  <a:srgbClr val="08CC78">
                    <a:lumMod val="50000"/>
                  </a:srgbClr>
                </a:solidFill>
                <a:cs typeface="B Badr" panose="00000400000000000000" pitchFamily="2" charset="-78"/>
              </a:rPr>
              <a:t>خُم</a:t>
            </a:r>
            <a:r>
              <a:rPr lang="fa-IR" sz="3600" b="1" dirty="0">
                <a:solidFill>
                  <a:srgbClr val="08CC78">
                    <a:lumMod val="50000"/>
                  </a:srgbClr>
                </a:solidFill>
                <a:latin typeface="Adobe Arabic" panose="02040503050201020203" pitchFamily="18" charset="-78"/>
                <a:cs typeface="B Badr" panose="00000400000000000000" pitchFamily="2" charset="-78"/>
              </a:rPr>
              <a:t>ْس</a:t>
            </a:r>
            <a:endParaRPr lang="fa-IR" sz="3600" b="1" dirty="0">
              <a:solidFill>
                <a:srgbClr val="08CC78">
                  <a:lumMod val="50000"/>
                </a:srgbClr>
              </a:solidFill>
              <a:cs typeface="B Badr" panose="00000400000000000000" pitchFamily="2" charset="-78"/>
            </a:endParaRPr>
          </a:p>
        </p:txBody>
      </p:sp>
      <p:sp>
        <p:nvSpPr>
          <p:cNvPr id="2" name="Right Brace 1">
            <a:extLst>
              <a:ext uri="{FF2B5EF4-FFF2-40B4-BE49-F238E27FC236}">
                <a16:creationId xmlns:a16="http://schemas.microsoft.com/office/drawing/2014/main" xmlns="" id="{8C89D254-90CB-49AD-9D6F-07A092D81E0E}"/>
              </a:ext>
            </a:extLst>
          </p:cNvPr>
          <p:cNvSpPr/>
          <p:nvPr/>
        </p:nvSpPr>
        <p:spPr>
          <a:xfrm>
            <a:off x="4307457" y="2012362"/>
            <a:ext cx="554843" cy="3035175"/>
          </a:xfrm>
          <a:prstGeom prst="rightBrace">
            <a:avLst>
              <a:gd name="adj1" fmla="val 60495"/>
              <a:gd name="adj2" fmla="val 50000"/>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solidFill>
                <a:srgbClr val="FFFFFF"/>
              </a:solidFill>
            </a:endParaRPr>
          </a:p>
        </p:txBody>
      </p:sp>
      <p:sp>
        <p:nvSpPr>
          <p:cNvPr id="22" name="Rectangle: Rounded Corners 21">
            <a:extLst>
              <a:ext uri="{FF2B5EF4-FFF2-40B4-BE49-F238E27FC236}">
                <a16:creationId xmlns:a16="http://schemas.microsoft.com/office/drawing/2014/main" xmlns="" id="{F5526B81-1703-4C62-BEE9-AC6EA14E9BE0}"/>
              </a:ext>
            </a:extLst>
          </p:cNvPr>
          <p:cNvSpPr/>
          <p:nvPr/>
        </p:nvSpPr>
        <p:spPr>
          <a:xfrm>
            <a:off x="2303117" y="5417435"/>
            <a:ext cx="2788171" cy="856267"/>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dirty="0">
                <a:solidFill>
                  <a:srgbClr val="08CC78">
                    <a:lumMod val="50000"/>
                  </a:srgbClr>
                </a:solidFill>
                <a:cs typeface="B Badr" panose="00000400000000000000" pitchFamily="2" charset="-78"/>
              </a:rPr>
              <a:t>این مورد استعمال نشده</a:t>
            </a:r>
          </a:p>
        </p:txBody>
      </p:sp>
      <p:cxnSp>
        <p:nvCxnSpPr>
          <p:cNvPr id="24" name="Straight Arrow Connector 23">
            <a:extLst>
              <a:ext uri="{FF2B5EF4-FFF2-40B4-BE49-F238E27FC236}">
                <a16:creationId xmlns:a16="http://schemas.microsoft.com/office/drawing/2014/main" xmlns="" id="{6ED46E3E-8575-4B20-9699-D6CEAE59C3F2}"/>
              </a:ext>
            </a:extLst>
          </p:cNvPr>
          <p:cNvCxnSpPr>
            <a:cxnSpLocks/>
          </p:cNvCxnSpPr>
          <p:nvPr/>
        </p:nvCxnSpPr>
        <p:spPr>
          <a:xfrm flipH="1">
            <a:off x="5109289" y="5490900"/>
            <a:ext cx="759965" cy="3735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Rounded Corners 66">
            <a:extLst>
              <a:ext uri="{FF2B5EF4-FFF2-40B4-BE49-F238E27FC236}">
                <a16:creationId xmlns:a16="http://schemas.microsoft.com/office/drawing/2014/main" xmlns="" id="{A41BFA4E-3D4D-42B0-A358-A8EA35A51158}"/>
              </a:ext>
            </a:extLst>
          </p:cNvPr>
          <p:cNvSpPr/>
          <p:nvPr/>
        </p:nvSpPr>
        <p:spPr>
          <a:xfrm>
            <a:off x="364317" y="351421"/>
            <a:ext cx="2788171" cy="856267"/>
          </a:xfrm>
          <a:prstGeom prst="roundRect">
            <a:avLst/>
          </a:prstGeom>
          <a:no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dirty="0">
                <a:solidFill>
                  <a:srgbClr val="08CC78">
                    <a:lumMod val="50000"/>
                  </a:srgbClr>
                </a:solidFill>
                <a:cs typeface="B Badr" panose="00000400000000000000" pitchFamily="2" charset="-78"/>
              </a:rPr>
              <a:t>این مورد به ندرت استعمال شده</a:t>
            </a:r>
          </a:p>
        </p:txBody>
      </p:sp>
      <p:sp>
        <p:nvSpPr>
          <p:cNvPr id="42" name="Hexagon 41">
            <a:extLst>
              <a:ext uri="{FF2B5EF4-FFF2-40B4-BE49-F238E27FC236}">
                <a16:creationId xmlns:a16="http://schemas.microsoft.com/office/drawing/2014/main" xmlns="" id="{46FEB428-577C-42CD-B551-44FC78FF7209}"/>
              </a:ext>
            </a:extLst>
          </p:cNvPr>
          <p:cNvSpPr/>
          <p:nvPr/>
        </p:nvSpPr>
        <p:spPr>
          <a:xfrm>
            <a:off x="9767146" y="64145"/>
            <a:ext cx="2050103" cy="926961"/>
          </a:xfrm>
          <a:prstGeom prst="hexagon">
            <a:avLst/>
          </a:prstGeom>
          <a:ln w="57150">
            <a:noFill/>
          </a:ln>
          <a:effectLst>
            <a:outerShdw blurRad="787400" dir="13440000" sx="106000" sy="106000" algn="ctr" rotWithShape="0">
              <a:schemeClr val="accent1">
                <a:lumMod val="40000"/>
                <a:lumOff val="60000"/>
                <a:alpha val="47000"/>
              </a:schemeClr>
            </a:outerShdw>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wrap="square" rtlCol="1" anchor="ctr">
            <a:noAutofit/>
          </a:bodyPr>
          <a:lstStyle/>
          <a:p>
            <a:pPr algn="ctr"/>
            <a:r>
              <a:rPr lang="fa-IR" sz="4000" b="1" dirty="0">
                <a:solidFill>
                  <a:srgbClr val="2C2C2C"/>
                </a:solidFill>
                <a:cs typeface="B Badr" panose="00000400000000000000" pitchFamily="2" charset="-78"/>
              </a:rPr>
              <a:t>المقدمۀ</a:t>
            </a:r>
          </a:p>
        </p:txBody>
      </p:sp>
      <p:sp>
        <p:nvSpPr>
          <p:cNvPr id="46" name="Oval 45">
            <a:extLst>
              <a:ext uri="{FF2B5EF4-FFF2-40B4-BE49-F238E27FC236}">
                <a16:creationId xmlns:a16="http://schemas.microsoft.com/office/drawing/2014/main" xmlns="" id="{96C70B21-68C3-4C24-8777-F773F90739CA}"/>
              </a:ext>
            </a:extLst>
          </p:cNvPr>
          <p:cNvSpPr/>
          <p:nvPr/>
        </p:nvSpPr>
        <p:spPr>
          <a:xfrm>
            <a:off x="4552054" y="46709"/>
            <a:ext cx="3240000" cy="468000"/>
          </a:xfrm>
          <a:prstGeom prst="ellipse">
            <a:avLst/>
          </a:prstGeom>
          <a:noFill/>
          <a:ln w="57150">
            <a:solidFill>
              <a:srgbClr val="002060"/>
            </a:solidFill>
          </a:ln>
          <a:effectLst/>
        </p:spPr>
        <p:style>
          <a:lnRef idx="2">
            <a:schemeClr val="accent5"/>
          </a:lnRef>
          <a:fillRef idx="1">
            <a:schemeClr val="lt1"/>
          </a:fillRef>
          <a:effectRef idx="0">
            <a:schemeClr val="accent5"/>
          </a:effectRef>
          <a:fontRef idx="minor">
            <a:schemeClr val="dk1"/>
          </a:fontRef>
        </p:style>
        <p:txBody>
          <a:bodyPr vert="horz" rtlCol="1" anchor="ctr"/>
          <a:lstStyle/>
          <a:p>
            <a:pPr algn="ctr"/>
            <a:r>
              <a:rPr lang="fa-IR" sz="2400" dirty="0">
                <a:solidFill>
                  <a:srgbClr val="2C2C2C"/>
                </a:solidFill>
                <a:cs typeface="B Titr" panose="00000700000000000000" pitchFamily="2" charset="-78"/>
              </a:rPr>
              <a:t>اوزان ثلاثی مجرد</a:t>
            </a:r>
          </a:p>
        </p:txBody>
      </p:sp>
      <p:sp>
        <p:nvSpPr>
          <p:cNvPr id="4" name="Oval 3"/>
          <p:cNvSpPr/>
          <p:nvPr/>
        </p:nvSpPr>
        <p:spPr>
          <a:xfrm>
            <a:off x="5873880" y="5055965"/>
            <a:ext cx="3611314" cy="8262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FFFFFF"/>
              </a:solidFill>
            </a:endParaRPr>
          </a:p>
        </p:txBody>
      </p:sp>
      <p:sp>
        <p:nvSpPr>
          <p:cNvPr id="5" name="Oval 4"/>
          <p:cNvSpPr/>
          <p:nvPr/>
        </p:nvSpPr>
        <p:spPr>
          <a:xfrm>
            <a:off x="733115" y="2688968"/>
            <a:ext cx="3859358" cy="797064"/>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FFFFFF"/>
              </a:solidFill>
            </a:endParaRPr>
          </a:p>
        </p:txBody>
      </p:sp>
      <p:cxnSp>
        <p:nvCxnSpPr>
          <p:cNvPr id="10" name="Elbow Connector 9"/>
          <p:cNvCxnSpPr>
            <a:stCxn id="5" idx="2"/>
          </p:cNvCxnSpPr>
          <p:nvPr/>
        </p:nvCxnSpPr>
        <p:spPr>
          <a:xfrm rot="10800000" flipH="1">
            <a:off x="733114" y="1207688"/>
            <a:ext cx="208581" cy="1879812"/>
          </a:xfrm>
          <a:prstGeom prst="bentConnector4">
            <a:avLst>
              <a:gd name="adj1" fmla="val -109598"/>
              <a:gd name="adj2" fmla="val 60600"/>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Pentagon 10"/>
          <p:cNvSpPr/>
          <p:nvPr/>
        </p:nvSpPr>
        <p:spPr>
          <a:xfrm>
            <a:off x="11613" y="5753517"/>
            <a:ext cx="2424854" cy="1078700"/>
          </a:xfrm>
          <a:prstGeom prst="homePlate">
            <a:avLst/>
          </a:prstGeom>
          <a:gradFill>
            <a:gsLst>
              <a:gs pos="25000">
                <a:srgbClr val="FFFF00"/>
              </a:gs>
              <a:gs pos="65000">
                <a:schemeClr val="accent4">
                  <a:lumMod val="40000"/>
                  <a:lumOff val="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rgbClr val="2C2C2C"/>
                </a:solidFill>
                <a:cs typeface="B Nazanin" panose="00000400000000000000" pitchFamily="2" charset="-78"/>
              </a:rPr>
              <a:t>پس با حذف دو مورد</a:t>
            </a:r>
          </a:p>
          <a:p>
            <a:pPr algn="ctr"/>
            <a:r>
              <a:rPr lang="fa-IR" sz="2000" b="1" u="sng" dirty="0" smtClean="0">
                <a:solidFill>
                  <a:srgbClr val="2C2C2C"/>
                </a:solidFill>
                <a:cs typeface="B Nazanin" panose="00000400000000000000" pitchFamily="2" charset="-78"/>
              </a:rPr>
              <a:t>10</a:t>
            </a:r>
            <a:r>
              <a:rPr lang="fa-IR" sz="2000" b="1" dirty="0" smtClean="0">
                <a:solidFill>
                  <a:srgbClr val="2C2C2C"/>
                </a:solidFill>
                <a:cs typeface="B Nazanin" panose="00000400000000000000" pitchFamily="2" charset="-78"/>
              </a:rPr>
              <a:t> وزن باقی می ماند</a:t>
            </a:r>
            <a:endParaRPr lang="fa-IR" sz="2000" b="1" dirty="0">
              <a:solidFill>
                <a:srgbClr val="2C2C2C"/>
              </a:solidFill>
              <a:cs typeface="B Nazanin" panose="00000400000000000000" pitchFamily="2" charset="-78"/>
            </a:endParaRPr>
          </a:p>
        </p:txBody>
      </p:sp>
    </p:spTree>
    <p:extLst>
      <p:ext uri="{BB962C8B-B14F-4D97-AF65-F5344CB8AC3E}">
        <p14:creationId xmlns:p14="http://schemas.microsoft.com/office/powerpoint/2010/main" val="322587645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250" fill="hold"/>
                                        <p:tgtEl>
                                          <p:spTgt spid="29"/>
                                        </p:tgtEl>
                                        <p:attrNameLst>
                                          <p:attrName>ppt_w</p:attrName>
                                        </p:attrNameLst>
                                      </p:cBhvr>
                                      <p:tavLst>
                                        <p:tav tm="0">
                                          <p:val>
                                            <p:fltVal val="0"/>
                                          </p:val>
                                        </p:tav>
                                        <p:tav tm="100000">
                                          <p:val>
                                            <p:strVal val="#ppt_w"/>
                                          </p:val>
                                        </p:tav>
                                      </p:tavLst>
                                    </p:anim>
                                    <p:anim calcmode="lin" valueType="num">
                                      <p:cBhvr>
                                        <p:cTn id="18" dur="250" fill="hold"/>
                                        <p:tgtEl>
                                          <p:spTgt spid="29"/>
                                        </p:tgtEl>
                                        <p:attrNameLst>
                                          <p:attrName>ppt_h</p:attrName>
                                        </p:attrNameLst>
                                      </p:cBhvr>
                                      <p:tavLst>
                                        <p:tav tm="0">
                                          <p:val>
                                            <p:fltVal val="0"/>
                                          </p:val>
                                        </p:tav>
                                        <p:tav tm="100000">
                                          <p:val>
                                            <p:strVal val="#ppt_h"/>
                                          </p:val>
                                        </p:tav>
                                      </p:tavLst>
                                    </p:anim>
                                    <p:animEffect transition="in" filter="fade">
                                      <p:cBhvr>
                                        <p:cTn id="19" dur="250"/>
                                        <p:tgtEl>
                                          <p:spTgt spid="2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250" fill="hold"/>
                                        <p:tgtEl>
                                          <p:spTgt spid="19"/>
                                        </p:tgtEl>
                                        <p:attrNameLst>
                                          <p:attrName>ppt_w</p:attrName>
                                        </p:attrNameLst>
                                      </p:cBhvr>
                                      <p:tavLst>
                                        <p:tav tm="0">
                                          <p:val>
                                            <p:fltVal val="0"/>
                                          </p:val>
                                        </p:tav>
                                        <p:tav tm="100000">
                                          <p:val>
                                            <p:strVal val="#ppt_w"/>
                                          </p:val>
                                        </p:tav>
                                      </p:tavLst>
                                    </p:anim>
                                    <p:anim calcmode="lin" valueType="num">
                                      <p:cBhvr>
                                        <p:cTn id="33" dur="250" fill="hold"/>
                                        <p:tgtEl>
                                          <p:spTgt spid="19"/>
                                        </p:tgtEl>
                                        <p:attrNameLst>
                                          <p:attrName>ppt_h</p:attrName>
                                        </p:attrNameLst>
                                      </p:cBhvr>
                                      <p:tavLst>
                                        <p:tav tm="0">
                                          <p:val>
                                            <p:fltVal val="0"/>
                                          </p:val>
                                        </p:tav>
                                        <p:tav tm="100000">
                                          <p:val>
                                            <p:strVal val="#ppt_h"/>
                                          </p:val>
                                        </p:tav>
                                      </p:tavLst>
                                    </p:anim>
                                    <p:animEffect transition="in" filter="fade">
                                      <p:cBhvr>
                                        <p:cTn id="34" dur="25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250" fill="hold"/>
                                        <p:tgtEl>
                                          <p:spTgt spid="40"/>
                                        </p:tgtEl>
                                        <p:attrNameLst>
                                          <p:attrName>ppt_w</p:attrName>
                                        </p:attrNameLst>
                                      </p:cBhvr>
                                      <p:tavLst>
                                        <p:tav tm="0">
                                          <p:val>
                                            <p:fltVal val="0"/>
                                          </p:val>
                                        </p:tav>
                                        <p:tav tm="100000">
                                          <p:val>
                                            <p:strVal val="#ppt_w"/>
                                          </p:val>
                                        </p:tav>
                                      </p:tavLst>
                                    </p:anim>
                                    <p:anim calcmode="lin" valueType="num">
                                      <p:cBhvr>
                                        <p:cTn id="40" dur="250" fill="hold"/>
                                        <p:tgtEl>
                                          <p:spTgt spid="40"/>
                                        </p:tgtEl>
                                        <p:attrNameLst>
                                          <p:attrName>ppt_h</p:attrName>
                                        </p:attrNameLst>
                                      </p:cBhvr>
                                      <p:tavLst>
                                        <p:tav tm="0">
                                          <p:val>
                                            <p:fltVal val="0"/>
                                          </p:val>
                                        </p:tav>
                                        <p:tav tm="100000">
                                          <p:val>
                                            <p:strVal val="#ppt_h"/>
                                          </p:val>
                                        </p:tav>
                                      </p:tavLst>
                                    </p:anim>
                                    <p:animEffect transition="in" filter="fade">
                                      <p:cBhvr>
                                        <p:cTn id="41" dur="250"/>
                                        <p:tgtEl>
                                          <p:spTgt spid="4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p:cTn id="44" dur="250" fill="hold"/>
                                        <p:tgtEl>
                                          <p:spTgt spid="43"/>
                                        </p:tgtEl>
                                        <p:attrNameLst>
                                          <p:attrName>ppt_w</p:attrName>
                                        </p:attrNameLst>
                                      </p:cBhvr>
                                      <p:tavLst>
                                        <p:tav tm="0">
                                          <p:val>
                                            <p:fltVal val="0"/>
                                          </p:val>
                                        </p:tav>
                                        <p:tav tm="100000">
                                          <p:val>
                                            <p:strVal val="#ppt_w"/>
                                          </p:val>
                                        </p:tav>
                                      </p:tavLst>
                                    </p:anim>
                                    <p:anim calcmode="lin" valueType="num">
                                      <p:cBhvr>
                                        <p:cTn id="45" dur="250" fill="hold"/>
                                        <p:tgtEl>
                                          <p:spTgt spid="43"/>
                                        </p:tgtEl>
                                        <p:attrNameLst>
                                          <p:attrName>ppt_h</p:attrName>
                                        </p:attrNameLst>
                                      </p:cBhvr>
                                      <p:tavLst>
                                        <p:tav tm="0">
                                          <p:val>
                                            <p:fltVal val="0"/>
                                          </p:val>
                                        </p:tav>
                                        <p:tav tm="100000">
                                          <p:val>
                                            <p:strVal val="#ppt_h"/>
                                          </p:val>
                                        </p:tav>
                                      </p:tavLst>
                                    </p:anim>
                                    <p:animEffect transition="in" filter="fade">
                                      <p:cBhvr>
                                        <p:cTn id="46" dur="250"/>
                                        <p:tgtEl>
                                          <p:spTgt spid="4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250" fill="hold"/>
                                        <p:tgtEl>
                                          <p:spTgt spid="44"/>
                                        </p:tgtEl>
                                        <p:attrNameLst>
                                          <p:attrName>ppt_w</p:attrName>
                                        </p:attrNameLst>
                                      </p:cBhvr>
                                      <p:tavLst>
                                        <p:tav tm="0">
                                          <p:val>
                                            <p:fltVal val="0"/>
                                          </p:val>
                                        </p:tav>
                                        <p:tav tm="100000">
                                          <p:val>
                                            <p:strVal val="#ppt_w"/>
                                          </p:val>
                                        </p:tav>
                                      </p:tavLst>
                                    </p:anim>
                                    <p:anim calcmode="lin" valueType="num">
                                      <p:cBhvr>
                                        <p:cTn id="50" dur="250" fill="hold"/>
                                        <p:tgtEl>
                                          <p:spTgt spid="44"/>
                                        </p:tgtEl>
                                        <p:attrNameLst>
                                          <p:attrName>ppt_h</p:attrName>
                                        </p:attrNameLst>
                                      </p:cBhvr>
                                      <p:tavLst>
                                        <p:tav tm="0">
                                          <p:val>
                                            <p:fltVal val="0"/>
                                          </p:val>
                                        </p:tav>
                                        <p:tav tm="100000">
                                          <p:val>
                                            <p:strVal val="#ppt_h"/>
                                          </p:val>
                                        </p:tav>
                                      </p:tavLst>
                                    </p:anim>
                                    <p:animEffect transition="in" filter="fade">
                                      <p:cBhvr>
                                        <p:cTn id="51" dur="250"/>
                                        <p:tgtEl>
                                          <p:spTgt spid="4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 calcmode="lin" valueType="num">
                                      <p:cBhvr>
                                        <p:cTn id="54" dur="250" fill="hold"/>
                                        <p:tgtEl>
                                          <p:spTgt spid="45"/>
                                        </p:tgtEl>
                                        <p:attrNameLst>
                                          <p:attrName>ppt_w</p:attrName>
                                        </p:attrNameLst>
                                      </p:cBhvr>
                                      <p:tavLst>
                                        <p:tav tm="0">
                                          <p:val>
                                            <p:fltVal val="0"/>
                                          </p:val>
                                        </p:tav>
                                        <p:tav tm="100000">
                                          <p:val>
                                            <p:strVal val="#ppt_w"/>
                                          </p:val>
                                        </p:tav>
                                      </p:tavLst>
                                    </p:anim>
                                    <p:anim calcmode="lin" valueType="num">
                                      <p:cBhvr>
                                        <p:cTn id="55" dur="250" fill="hold"/>
                                        <p:tgtEl>
                                          <p:spTgt spid="45"/>
                                        </p:tgtEl>
                                        <p:attrNameLst>
                                          <p:attrName>ppt_h</p:attrName>
                                        </p:attrNameLst>
                                      </p:cBhvr>
                                      <p:tavLst>
                                        <p:tav tm="0">
                                          <p:val>
                                            <p:fltVal val="0"/>
                                          </p:val>
                                        </p:tav>
                                        <p:tav tm="100000">
                                          <p:val>
                                            <p:strVal val="#ppt_h"/>
                                          </p:val>
                                        </p:tav>
                                      </p:tavLst>
                                    </p:anim>
                                    <p:animEffect transition="in" filter="fade">
                                      <p:cBhvr>
                                        <p:cTn id="56" dur="250"/>
                                        <p:tgtEl>
                                          <p:spTgt spid="45"/>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32"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circle(out)">
                                      <p:cBhvr>
                                        <p:cTn id="61" dur="500"/>
                                        <p:tgtEl>
                                          <p:spTgt spid="30"/>
                                        </p:tgtEl>
                                      </p:cBhvr>
                                    </p:animEffect>
                                  </p:childTnLst>
                                </p:cTn>
                              </p:par>
                              <p:par>
                                <p:cTn id="62" presetID="6" presetClass="entr" presetSubtype="32"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circle(out)">
                                      <p:cBhvr>
                                        <p:cTn id="64" dur="500"/>
                                        <p:tgtEl>
                                          <p:spTgt spid="31"/>
                                        </p:tgtEl>
                                      </p:cBhvr>
                                    </p:animEffect>
                                  </p:childTnLst>
                                </p:cTn>
                              </p:par>
                              <p:par>
                                <p:cTn id="65" presetID="6" presetClass="entr" presetSubtype="3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circle(out)">
                                      <p:cBhvr>
                                        <p:cTn id="67" dur="500"/>
                                        <p:tgtEl>
                                          <p:spTgt spid="32"/>
                                        </p:tgtEl>
                                      </p:cBhvr>
                                    </p:animEffect>
                                  </p:childTnLst>
                                </p:cTn>
                              </p:par>
                              <p:par>
                                <p:cTn id="68" presetID="6" presetClass="entr" presetSubtype="32"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circle(out)">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32"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circle(out)">
                                      <p:cBhvr>
                                        <p:cTn id="75" dur="500"/>
                                        <p:tgtEl>
                                          <p:spTgt spid="37"/>
                                        </p:tgtEl>
                                      </p:cBhvr>
                                    </p:animEffect>
                                  </p:childTnLst>
                                </p:cTn>
                              </p:par>
                              <p:par>
                                <p:cTn id="76" presetID="6" presetClass="entr" presetSubtype="32"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circle(out)">
                                      <p:cBhvr>
                                        <p:cTn id="78" dur="500"/>
                                        <p:tgtEl>
                                          <p:spTgt spid="35"/>
                                        </p:tgtEl>
                                      </p:cBhvr>
                                    </p:animEffect>
                                  </p:childTnLst>
                                </p:cTn>
                              </p:par>
                              <p:par>
                                <p:cTn id="79" presetID="6" presetClass="entr" presetSubtype="32"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circle(out)">
                                      <p:cBhvr>
                                        <p:cTn id="81" dur="500"/>
                                        <p:tgtEl>
                                          <p:spTgt spid="34"/>
                                        </p:tgtEl>
                                      </p:cBhvr>
                                    </p:animEffect>
                                  </p:childTnLst>
                                </p:cTn>
                              </p:par>
                              <p:par>
                                <p:cTn id="82" presetID="6" presetClass="entr" presetSubtype="32"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circle(out)">
                                      <p:cBhvr>
                                        <p:cTn id="84" dur="500"/>
                                        <p:tgtEl>
                                          <p:spTgt spid="3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grpId="0" nodeType="click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wipe(right)">
                                      <p:cBhvr>
                                        <p:cTn id="89" dur="500"/>
                                        <p:tgtEl>
                                          <p:spTgt spid="2"/>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grpId="0" nodeType="clickEffect">
                                  <p:stCondLst>
                                    <p:cond delay="0"/>
                                  </p:stCondLst>
                                  <p:childTnLst>
                                    <p:set>
                                      <p:cBhvr>
                                        <p:cTn id="93" dur="1" fill="hold">
                                          <p:stCondLst>
                                            <p:cond delay="0"/>
                                          </p:stCondLst>
                                        </p:cTn>
                                        <p:tgtEl>
                                          <p:spTgt spid="50"/>
                                        </p:tgtEl>
                                        <p:attrNameLst>
                                          <p:attrName>style.visibility</p:attrName>
                                        </p:attrNameLst>
                                      </p:cBhvr>
                                      <p:to>
                                        <p:strVal val="visible"/>
                                      </p:to>
                                    </p:set>
                                    <p:anim calcmode="lin" valueType="num">
                                      <p:cBhvr>
                                        <p:cTn id="94" dur="250" fill="hold"/>
                                        <p:tgtEl>
                                          <p:spTgt spid="50"/>
                                        </p:tgtEl>
                                        <p:attrNameLst>
                                          <p:attrName>ppt_w</p:attrName>
                                        </p:attrNameLst>
                                      </p:cBhvr>
                                      <p:tavLst>
                                        <p:tav tm="0">
                                          <p:val>
                                            <p:fltVal val="0"/>
                                          </p:val>
                                        </p:tav>
                                        <p:tav tm="100000">
                                          <p:val>
                                            <p:strVal val="#ppt_w"/>
                                          </p:val>
                                        </p:tav>
                                      </p:tavLst>
                                    </p:anim>
                                    <p:anim calcmode="lin" valueType="num">
                                      <p:cBhvr>
                                        <p:cTn id="95" dur="250" fill="hold"/>
                                        <p:tgtEl>
                                          <p:spTgt spid="50"/>
                                        </p:tgtEl>
                                        <p:attrNameLst>
                                          <p:attrName>ppt_h</p:attrName>
                                        </p:attrNameLst>
                                      </p:cBhvr>
                                      <p:tavLst>
                                        <p:tav tm="0">
                                          <p:val>
                                            <p:fltVal val="0"/>
                                          </p:val>
                                        </p:tav>
                                        <p:tav tm="100000">
                                          <p:val>
                                            <p:strVal val="#ppt_h"/>
                                          </p:val>
                                        </p:tav>
                                      </p:tavLst>
                                    </p:anim>
                                    <p:anim calcmode="lin" valueType="num">
                                      <p:cBhvr>
                                        <p:cTn id="96" dur="250" fill="hold"/>
                                        <p:tgtEl>
                                          <p:spTgt spid="50"/>
                                        </p:tgtEl>
                                        <p:attrNameLst>
                                          <p:attrName>style.rotation</p:attrName>
                                        </p:attrNameLst>
                                      </p:cBhvr>
                                      <p:tavLst>
                                        <p:tav tm="0">
                                          <p:val>
                                            <p:fltVal val="90"/>
                                          </p:val>
                                        </p:tav>
                                        <p:tav tm="100000">
                                          <p:val>
                                            <p:fltVal val="0"/>
                                          </p:val>
                                        </p:tav>
                                      </p:tavLst>
                                    </p:anim>
                                    <p:animEffect transition="in" filter="fade">
                                      <p:cBhvr>
                                        <p:cTn id="97" dur="250"/>
                                        <p:tgtEl>
                                          <p:spTgt spid="50"/>
                                        </p:tgtEl>
                                      </p:cBhvr>
                                    </p:animEffect>
                                  </p:childTnLst>
                                </p:cTn>
                              </p:par>
                              <p:par>
                                <p:cTn id="98" presetID="31" presetClass="entr" presetSubtype="0" fill="hold" grpId="0" nodeType="withEffect">
                                  <p:stCondLst>
                                    <p:cond delay="0"/>
                                  </p:stCondLst>
                                  <p:childTnLst>
                                    <p:set>
                                      <p:cBhvr>
                                        <p:cTn id="99" dur="1" fill="hold">
                                          <p:stCondLst>
                                            <p:cond delay="0"/>
                                          </p:stCondLst>
                                        </p:cTn>
                                        <p:tgtEl>
                                          <p:spTgt spid="52"/>
                                        </p:tgtEl>
                                        <p:attrNameLst>
                                          <p:attrName>style.visibility</p:attrName>
                                        </p:attrNameLst>
                                      </p:cBhvr>
                                      <p:to>
                                        <p:strVal val="visible"/>
                                      </p:to>
                                    </p:set>
                                    <p:anim calcmode="lin" valueType="num">
                                      <p:cBhvr>
                                        <p:cTn id="100" dur="250" fill="hold"/>
                                        <p:tgtEl>
                                          <p:spTgt spid="52"/>
                                        </p:tgtEl>
                                        <p:attrNameLst>
                                          <p:attrName>ppt_w</p:attrName>
                                        </p:attrNameLst>
                                      </p:cBhvr>
                                      <p:tavLst>
                                        <p:tav tm="0">
                                          <p:val>
                                            <p:fltVal val="0"/>
                                          </p:val>
                                        </p:tav>
                                        <p:tav tm="100000">
                                          <p:val>
                                            <p:strVal val="#ppt_w"/>
                                          </p:val>
                                        </p:tav>
                                      </p:tavLst>
                                    </p:anim>
                                    <p:anim calcmode="lin" valueType="num">
                                      <p:cBhvr>
                                        <p:cTn id="101" dur="250" fill="hold"/>
                                        <p:tgtEl>
                                          <p:spTgt spid="52"/>
                                        </p:tgtEl>
                                        <p:attrNameLst>
                                          <p:attrName>ppt_h</p:attrName>
                                        </p:attrNameLst>
                                      </p:cBhvr>
                                      <p:tavLst>
                                        <p:tav tm="0">
                                          <p:val>
                                            <p:fltVal val="0"/>
                                          </p:val>
                                        </p:tav>
                                        <p:tav tm="100000">
                                          <p:val>
                                            <p:strVal val="#ppt_h"/>
                                          </p:val>
                                        </p:tav>
                                      </p:tavLst>
                                    </p:anim>
                                    <p:anim calcmode="lin" valueType="num">
                                      <p:cBhvr>
                                        <p:cTn id="102" dur="250" fill="hold"/>
                                        <p:tgtEl>
                                          <p:spTgt spid="52"/>
                                        </p:tgtEl>
                                        <p:attrNameLst>
                                          <p:attrName>style.rotation</p:attrName>
                                        </p:attrNameLst>
                                      </p:cBhvr>
                                      <p:tavLst>
                                        <p:tav tm="0">
                                          <p:val>
                                            <p:fltVal val="90"/>
                                          </p:val>
                                        </p:tav>
                                        <p:tav tm="100000">
                                          <p:val>
                                            <p:fltVal val="0"/>
                                          </p:val>
                                        </p:tav>
                                      </p:tavLst>
                                    </p:anim>
                                    <p:animEffect transition="in" filter="fade">
                                      <p:cBhvr>
                                        <p:cTn id="103" dur="250"/>
                                        <p:tgtEl>
                                          <p:spTgt spid="52"/>
                                        </p:tgtEl>
                                      </p:cBhvr>
                                    </p:animEffect>
                                  </p:childTnLst>
                                </p:cTn>
                              </p:par>
                              <p:par>
                                <p:cTn id="104" presetID="31" presetClass="entr" presetSubtype="0" fill="hold" grpId="0" nodeType="with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250" fill="hold"/>
                                        <p:tgtEl>
                                          <p:spTgt spid="54"/>
                                        </p:tgtEl>
                                        <p:attrNameLst>
                                          <p:attrName>ppt_w</p:attrName>
                                        </p:attrNameLst>
                                      </p:cBhvr>
                                      <p:tavLst>
                                        <p:tav tm="0">
                                          <p:val>
                                            <p:fltVal val="0"/>
                                          </p:val>
                                        </p:tav>
                                        <p:tav tm="100000">
                                          <p:val>
                                            <p:strVal val="#ppt_w"/>
                                          </p:val>
                                        </p:tav>
                                      </p:tavLst>
                                    </p:anim>
                                    <p:anim calcmode="lin" valueType="num">
                                      <p:cBhvr>
                                        <p:cTn id="107" dur="250" fill="hold"/>
                                        <p:tgtEl>
                                          <p:spTgt spid="54"/>
                                        </p:tgtEl>
                                        <p:attrNameLst>
                                          <p:attrName>ppt_h</p:attrName>
                                        </p:attrNameLst>
                                      </p:cBhvr>
                                      <p:tavLst>
                                        <p:tav tm="0">
                                          <p:val>
                                            <p:fltVal val="0"/>
                                          </p:val>
                                        </p:tav>
                                        <p:tav tm="100000">
                                          <p:val>
                                            <p:strVal val="#ppt_h"/>
                                          </p:val>
                                        </p:tav>
                                      </p:tavLst>
                                    </p:anim>
                                    <p:anim calcmode="lin" valueType="num">
                                      <p:cBhvr>
                                        <p:cTn id="108" dur="250" fill="hold"/>
                                        <p:tgtEl>
                                          <p:spTgt spid="54"/>
                                        </p:tgtEl>
                                        <p:attrNameLst>
                                          <p:attrName>style.rotation</p:attrName>
                                        </p:attrNameLst>
                                      </p:cBhvr>
                                      <p:tavLst>
                                        <p:tav tm="0">
                                          <p:val>
                                            <p:fltVal val="90"/>
                                          </p:val>
                                        </p:tav>
                                        <p:tav tm="100000">
                                          <p:val>
                                            <p:fltVal val="0"/>
                                          </p:val>
                                        </p:tav>
                                      </p:tavLst>
                                    </p:anim>
                                    <p:animEffect transition="in" filter="fade">
                                      <p:cBhvr>
                                        <p:cTn id="109" dur="250"/>
                                        <p:tgtEl>
                                          <p:spTgt spid="54"/>
                                        </p:tgtEl>
                                      </p:cBhvr>
                                    </p:animEffect>
                                  </p:childTnLst>
                                </p:cTn>
                              </p:par>
                              <p:par>
                                <p:cTn id="110" presetID="31" presetClass="entr" presetSubtype="0" fill="hold" grpId="0" nodeType="withEffect">
                                  <p:stCondLst>
                                    <p:cond delay="0"/>
                                  </p:stCondLst>
                                  <p:childTnLst>
                                    <p:set>
                                      <p:cBhvr>
                                        <p:cTn id="111" dur="1" fill="hold">
                                          <p:stCondLst>
                                            <p:cond delay="0"/>
                                          </p:stCondLst>
                                        </p:cTn>
                                        <p:tgtEl>
                                          <p:spTgt spid="56"/>
                                        </p:tgtEl>
                                        <p:attrNameLst>
                                          <p:attrName>style.visibility</p:attrName>
                                        </p:attrNameLst>
                                      </p:cBhvr>
                                      <p:to>
                                        <p:strVal val="visible"/>
                                      </p:to>
                                    </p:set>
                                    <p:anim calcmode="lin" valueType="num">
                                      <p:cBhvr>
                                        <p:cTn id="112" dur="250" fill="hold"/>
                                        <p:tgtEl>
                                          <p:spTgt spid="56"/>
                                        </p:tgtEl>
                                        <p:attrNameLst>
                                          <p:attrName>ppt_w</p:attrName>
                                        </p:attrNameLst>
                                      </p:cBhvr>
                                      <p:tavLst>
                                        <p:tav tm="0">
                                          <p:val>
                                            <p:fltVal val="0"/>
                                          </p:val>
                                        </p:tav>
                                        <p:tav tm="100000">
                                          <p:val>
                                            <p:strVal val="#ppt_w"/>
                                          </p:val>
                                        </p:tav>
                                      </p:tavLst>
                                    </p:anim>
                                    <p:anim calcmode="lin" valueType="num">
                                      <p:cBhvr>
                                        <p:cTn id="113" dur="250" fill="hold"/>
                                        <p:tgtEl>
                                          <p:spTgt spid="56"/>
                                        </p:tgtEl>
                                        <p:attrNameLst>
                                          <p:attrName>ppt_h</p:attrName>
                                        </p:attrNameLst>
                                      </p:cBhvr>
                                      <p:tavLst>
                                        <p:tav tm="0">
                                          <p:val>
                                            <p:fltVal val="0"/>
                                          </p:val>
                                        </p:tav>
                                        <p:tav tm="100000">
                                          <p:val>
                                            <p:strVal val="#ppt_h"/>
                                          </p:val>
                                        </p:tav>
                                      </p:tavLst>
                                    </p:anim>
                                    <p:anim calcmode="lin" valueType="num">
                                      <p:cBhvr>
                                        <p:cTn id="114" dur="250" fill="hold"/>
                                        <p:tgtEl>
                                          <p:spTgt spid="56"/>
                                        </p:tgtEl>
                                        <p:attrNameLst>
                                          <p:attrName>style.rotation</p:attrName>
                                        </p:attrNameLst>
                                      </p:cBhvr>
                                      <p:tavLst>
                                        <p:tav tm="0">
                                          <p:val>
                                            <p:fltVal val="90"/>
                                          </p:val>
                                        </p:tav>
                                        <p:tav tm="100000">
                                          <p:val>
                                            <p:fltVal val="0"/>
                                          </p:val>
                                        </p:tav>
                                      </p:tavLst>
                                    </p:anim>
                                    <p:animEffect transition="in" filter="fade">
                                      <p:cBhvr>
                                        <p:cTn id="115" dur="250"/>
                                        <p:tgtEl>
                                          <p:spTgt spid="56"/>
                                        </p:tgtEl>
                                      </p:cBhvr>
                                    </p:animEffect>
                                  </p:childTnLst>
                                </p:cTn>
                              </p:par>
                            </p:childTnLst>
                          </p:cTn>
                        </p:par>
                      </p:childTnLst>
                    </p:cTn>
                  </p:par>
                  <p:par>
                    <p:cTn id="116" fill="hold">
                      <p:stCondLst>
                        <p:cond delay="indefinite"/>
                      </p:stCondLst>
                      <p:childTnLst>
                        <p:par>
                          <p:cTn id="117" fill="hold">
                            <p:stCondLst>
                              <p:cond delay="0"/>
                            </p:stCondLst>
                            <p:childTnLst>
                              <p:par>
                                <p:cTn id="118" presetID="31" presetClass="entr" presetSubtype="0" fill="hold" grpId="0" nodeType="clickEffect">
                                  <p:stCondLst>
                                    <p:cond delay="0"/>
                                  </p:stCondLst>
                                  <p:childTnLst>
                                    <p:set>
                                      <p:cBhvr>
                                        <p:cTn id="119" dur="1" fill="hold">
                                          <p:stCondLst>
                                            <p:cond delay="0"/>
                                          </p:stCondLst>
                                        </p:cTn>
                                        <p:tgtEl>
                                          <p:spTgt spid="47"/>
                                        </p:tgtEl>
                                        <p:attrNameLst>
                                          <p:attrName>style.visibility</p:attrName>
                                        </p:attrNameLst>
                                      </p:cBhvr>
                                      <p:to>
                                        <p:strVal val="visible"/>
                                      </p:to>
                                    </p:set>
                                    <p:anim calcmode="lin" valueType="num">
                                      <p:cBhvr>
                                        <p:cTn id="120" dur="1000" fill="hold"/>
                                        <p:tgtEl>
                                          <p:spTgt spid="47"/>
                                        </p:tgtEl>
                                        <p:attrNameLst>
                                          <p:attrName>ppt_w</p:attrName>
                                        </p:attrNameLst>
                                      </p:cBhvr>
                                      <p:tavLst>
                                        <p:tav tm="0">
                                          <p:val>
                                            <p:fltVal val="0"/>
                                          </p:val>
                                        </p:tav>
                                        <p:tav tm="100000">
                                          <p:val>
                                            <p:strVal val="#ppt_w"/>
                                          </p:val>
                                        </p:tav>
                                      </p:tavLst>
                                    </p:anim>
                                    <p:anim calcmode="lin" valueType="num">
                                      <p:cBhvr>
                                        <p:cTn id="121" dur="1000" fill="hold"/>
                                        <p:tgtEl>
                                          <p:spTgt spid="47"/>
                                        </p:tgtEl>
                                        <p:attrNameLst>
                                          <p:attrName>ppt_h</p:attrName>
                                        </p:attrNameLst>
                                      </p:cBhvr>
                                      <p:tavLst>
                                        <p:tav tm="0">
                                          <p:val>
                                            <p:fltVal val="0"/>
                                          </p:val>
                                        </p:tav>
                                        <p:tav tm="100000">
                                          <p:val>
                                            <p:strVal val="#ppt_h"/>
                                          </p:val>
                                        </p:tav>
                                      </p:tavLst>
                                    </p:anim>
                                    <p:anim calcmode="lin" valueType="num">
                                      <p:cBhvr>
                                        <p:cTn id="122" dur="1000" fill="hold"/>
                                        <p:tgtEl>
                                          <p:spTgt spid="47"/>
                                        </p:tgtEl>
                                        <p:attrNameLst>
                                          <p:attrName>style.rotation</p:attrName>
                                        </p:attrNameLst>
                                      </p:cBhvr>
                                      <p:tavLst>
                                        <p:tav tm="0">
                                          <p:val>
                                            <p:fltVal val="90"/>
                                          </p:val>
                                        </p:tav>
                                        <p:tav tm="100000">
                                          <p:val>
                                            <p:fltVal val="0"/>
                                          </p:val>
                                        </p:tav>
                                      </p:tavLst>
                                    </p:anim>
                                    <p:animEffect transition="in" filter="fade">
                                      <p:cBhvr>
                                        <p:cTn id="123" dur="1000"/>
                                        <p:tgtEl>
                                          <p:spTgt spid="47"/>
                                        </p:tgtEl>
                                      </p:cBhvr>
                                    </p:animEffect>
                                  </p:childTnLst>
                                </p:cTn>
                              </p:par>
                              <p:par>
                                <p:cTn id="124" presetID="31" presetClass="entr" presetSubtype="0" fill="hold" grpId="0" nodeType="withEffect">
                                  <p:stCondLst>
                                    <p:cond delay="0"/>
                                  </p:stCondLst>
                                  <p:childTnLst>
                                    <p:set>
                                      <p:cBhvr>
                                        <p:cTn id="125" dur="1" fill="hold">
                                          <p:stCondLst>
                                            <p:cond delay="0"/>
                                          </p:stCondLst>
                                        </p:cTn>
                                        <p:tgtEl>
                                          <p:spTgt spid="58"/>
                                        </p:tgtEl>
                                        <p:attrNameLst>
                                          <p:attrName>style.visibility</p:attrName>
                                        </p:attrNameLst>
                                      </p:cBhvr>
                                      <p:to>
                                        <p:strVal val="visible"/>
                                      </p:to>
                                    </p:set>
                                    <p:anim calcmode="lin" valueType="num">
                                      <p:cBhvr>
                                        <p:cTn id="126" dur="1000" fill="hold"/>
                                        <p:tgtEl>
                                          <p:spTgt spid="58"/>
                                        </p:tgtEl>
                                        <p:attrNameLst>
                                          <p:attrName>ppt_w</p:attrName>
                                        </p:attrNameLst>
                                      </p:cBhvr>
                                      <p:tavLst>
                                        <p:tav tm="0">
                                          <p:val>
                                            <p:fltVal val="0"/>
                                          </p:val>
                                        </p:tav>
                                        <p:tav tm="100000">
                                          <p:val>
                                            <p:strVal val="#ppt_w"/>
                                          </p:val>
                                        </p:tav>
                                      </p:tavLst>
                                    </p:anim>
                                    <p:anim calcmode="lin" valueType="num">
                                      <p:cBhvr>
                                        <p:cTn id="127" dur="1000" fill="hold"/>
                                        <p:tgtEl>
                                          <p:spTgt spid="58"/>
                                        </p:tgtEl>
                                        <p:attrNameLst>
                                          <p:attrName>ppt_h</p:attrName>
                                        </p:attrNameLst>
                                      </p:cBhvr>
                                      <p:tavLst>
                                        <p:tav tm="0">
                                          <p:val>
                                            <p:fltVal val="0"/>
                                          </p:val>
                                        </p:tav>
                                        <p:tav tm="100000">
                                          <p:val>
                                            <p:strVal val="#ppt_h"/>
                                          </p:val>
                                        </p:tav>
                                      </p:tavLst>
                                    </p:anim>
                                    <p:anim calcmode="lin" valueType="num">
                                      <p:cBhvr>
                                        <p:cTn id="128" dur="1000" fill="hold"/>
                                        <p:tgtEl>
                                          <p:spTgt spid="58"/>
                                        </p:tgtEl>
                                        <p:attrNameLst>
                                          <p:attrName>style.rotation</p:attrName>
                                        </p:attrNameLst>
                                      </p:cBhvr>
                                      <p:tavLst>
                                        <p:tav tm="0">
                                          <p:val>
                                            <p:fltVal val="90"/>
                                          </p:val>
                                        </p:tav>
                                        <p:tav tm="100000">
                                          <p:val>
                                            <p:fltVal val="0"/>
                                          </p:val>
                                        </p:tav>
                                      </p:tavLst>
                                    </p:anim>
                                    <p:animEffect transition="in" filter="fade">
                                      <p:cBhvr>
                                        <p:cTn id="129" dur="1000"/>
                                        <p:tgtEl>
                                          <p:spTgt spid="58"/>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59"/>
                                        </p:tgtEl>
                                        <p:attrNameLst>
                                          <p:attrName>style.visibility</p:attrName>
                                        </p:attrNameLst>
                                      </p:cBhvr>
                                      <p:to>
                                        <p:strVal val="visible"/>
                                      </p:to>
                                    </p:set>
                                    <p:anim calcmode="lin" valueType="num">
                                      <p:cBhvr>
                                        <p:cTn id="132" dur="1000" fill="hold"/>
                                        <p:tgtEl>
                                          <p:spTgt spid="59"/>
                                        </p:tgtEl>
                                        <p:attrNameLst>
                                          <p:attrName>ppt_w</p:attrName>
                                        </p:attrNameLst>
                                      </p:cBhvr>
                                      <p:tavLst>
                                        <p:tav tm="0">
                                          <p:val>
                                            <p:fltVal val="0"/>
                                          </p:val>
                                        </p:tav>
                                        <p:tav tm="100000">
                                          <p:val>
                                            <p:strVal val="#ppt_w"/>
                                          </p:val>
                                        </p:tav>
                                      </p:tavLst>
                                    </p:anim>
                                    <p:anim calcmode="lin" valueType="num">
                                      <p:cBhvr>
                                        <p:cTn id="133" dur="1000" fill="hold"/>
                                        <p:tgtEl>
                                          <p:spTgt spid="59"/>
                                        </p:tgtEl>
                                        <p:attrNameLst>
                                          <p:attrName>ppt_h</p:attrName>
                                        </p:attrNameLst>
                                      </p:cBhvr>
                                      <p:tavLst>
                                        <p:tav tm="0">
                                          <p:val>
                                            <p:fltVal val="0"/>
                                          </p:val>
                                        </p:tav>
                                        <p:tav tm="100000">
                                          <p:val>
                                            <p:strVal val="#ppt_h"/>
                                          </p:val>
                                        </p:tav>
                                      </p:tavLst>
                                    </p:anim>
                                    <p:anim calcmode="lin" valueType="num">
                                      <p:cBhvr>
                                        <p:cTn id="134" dur="1000" fill="hold"/>
                                        <p:tgtEl>
                                          <p:spTgt spid="59"/>
                                        </p:tgtEl>
                                        <p:attrNameLst>
                                          <p:attrName>style.rotation</p:attrName>
                                        </p:attrNameLst>
                                      </p:cBhvr>
                                      <p:tavLst>
                                        <p:tav tm="0">
                                          <p:val>
                                            <p:fltVal val="90"/>
                                          </p:val>
                                        </p:tav>
                                        <p:tav tm="100000">
                                          <p:val>
                                            <p:fltVal val="0"/>
                                          </p:val>
                                        </p:tav>
                                      </p:tavLst>
                                    </p:anim>
                                    <p:animEffect transition="in" filter="fade">
                                      <p:cBhvr>
                                        <p:cTn id="135" dur="1000"/>
                                        <p:tgtEl>
                                          <p:spTgt spid="59"/>
                                        </p:tgtEl>
                                      </p:cBhvr>
                                    </p:animEffect>
                                  </p:childTnLst>
                                </p:cTn>
                              </p:par>
                              <p:par>
                                <p:cTn id="136" presetID="31" presetClass="entr" presetSubtype="0" fill="hold" grpId="0" nodeType="withEffect">
                                  <p:stCondLst>
                                    <p:cond delay="0"/>
                                  </p:stCondLst>
                                  <p:childTnLst>
                                    <p:set>
                                      <p:cBhvr>
                                        <p:cTn id="137" dur="1" fill="hold">
                                          <p:stCondLst>
                                            <p:cond delay="0"/>
                                          </p:stCondLst>
                                        </p:cTn>
                                        <p:tgtEl>
                                          <p:spTgt spid="60"/>
                                        </p:tgtEl>
                                        <p:attrNameLst>
                                          <p:attrName>style.visibility</p:attrName>
                                        </p:attrNameLst>
                                      </p:cBhvr>
                                      <p:to>
                                        <p:strVal val="visible"/>
                                      </p:to>
                                    </p:set>
                                    <p:anim calcmode="lin" valueType="num">
                                      <p:cBhvr>
                                        <p:cTn id="138" dur="1000" fill="hold"/>
                                        <p:tgtEl>
                                          <p:spTgt spid="60"/>
                                        </p:tgtEl>
                                        <p:attrNameLst>
                                          <p:attrName>ppt_w</p:attrName>
                                        </p:attrNameLst>
                                      </p:cBhvr>
                                      <p:tavLst>
                                        <p:tav tm="0">
                                          <p:val>
                                            <p:fltVal val="0"/>
                                          </p:val>
                                        </p:tav>
                                        <p:tav tm="100000">
                                          <p:val>
                                            <p:strVal val="#ppt_w"/>
                                          </p:val>
                                        </p:tav>
                                      </p:tavLst>
                                    </p:anim>
                                    <p:anim calcmode="lin" valueType="num">
                                      <p:cBhvr>
                                        <p:cTn id="139" dur="1000" fill="hold"/>
                                        <p:tgtEl>
                                          <p:spTgt spid="60"/>
                                        </p:tgtEl>
                                        <p:attrNameLst>
                                          <p:attrName>ppt_h</p:attrName>
                                        </p:attrNameLst>
                                      </p:cBhvr>
                                      <p:tavLst>
                                        <p:tav tm="0">
                                          <p:val>
                                            <p:fltVal val="0"/>
                                          </p:val>
                                        </p:tav>
                                        <p:tav tm="100000">
                                          <p:val>
                                            <p:strVal val="#ppt_h"/>
                                          </p:val>
                                        </p:tav>
                                      </p:tavLst>
                                    </p:anim>
                                    <p:anim calcmode="lin" valueType="num">
                                      <p:cBhvr>
                                        <p:cTn id="140" dur="1000" fill="hold"/>
                                        <p:tgtEl>
                                          <p:spTgt spid="60"/>
                                        </p:tgtEl>
                                        <p:attrNameLst>
                                          <p:attrName>style.rotation</p:attrName>
                                        </p:attrNameLst>
                                      </p:cBhvr>
                                      <p:tavLst>
                                        <p:tav tm="0">
                                          <p:val>
                                            <p:fltVal val="90"/>
                                          </p:val>
                                        </p:tav>
                                        <p:tav tm="100000">
                                          <p:val>
                                            <p:fltVal val="0"/>
                                          </p:val>
                                        </p:tav>
                                      </p:tavLst>
                                    </p:anim>
                                    <p:animEffect transition="in" filter="fade">
                                      <p:cBhvr>
                                        <p:cTn id="141" dur="1000"/>
                                        <p:tgtEl>
                                          <p:spTgt spid="60"/>
                                        </p:tgtEl>
                                      </p:cBhvr>
                                    </p:animEffect>
                                  </p:childTnLst>
                                </p:cTn>
                              </p:par>
                            </p:childTnLst>
                          </p:cTn>
                        </p:par>
                      </p:childTnLst>
                    </p:cTn>
                  </p:par>
                  <p:par>
                    <p:cTn id="142" fill="hold">
                      <p:stCondLst>
                        <p:cond delay="indefinite"/>
                      </p:stCondLst>
                      <p:childTnLst>
                        <p:par>
                          <p:cTn id="143" fill="hold">
                            <p:stCondLst>
                              <p:cond delay="0"/>
                            </p:stCondLst>
                            <p:childTnLst>
                              <p:par>
                                <p:cTn id="144" presetID="53" presetClass="entr" presetSubtype="16" fill="hold" grpId="0" nodeType="click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p:cTn id="146" dur="250" fill="hold"/>
                                        <p:tgtEl>
                                          <p:spTgt spid="4"/>
                                        </p:tgtEl>
                                        <p:attrNameLst>
                                          <p:attrName>ppt_w</p:attrName>
                                        </p:attrNameLst>
                                      </p:cBhvr>
                                      <p:tavLst>
                                        <p:tav tm="0">
                                          <p:val>
                                            <p:fltVal val="0"/>
                                          </p:val>
                                        </p:tav>
                                        <p:tav tm="100000">
                                          <p:val>
                                            <p:strVal val="#ppt_w"/>
                                          </p:val>
                                        </p:tav>
                                      </p:tavLst>
                                    </p:anim>
                                    <p:anim calcmode="lin" valueType="num">
                                      <p:cBhvr>
                                        <p:cTn id="147" dur="250" fill="hold"/>
                                        <p:tgtEl>
                                          <p:spTgt spid="4"/>
                                        </p:tgtEl>
                                        <p:attrNameLst>
                                          <p:attrName>ppt_h</p:attrName>
                                        </p:attrNameLst>
                                      </p:cBhvr>
                                      <p:tavLst>
                                        <p:tav tm="0">
                                          <p:val>
                                            <p:fltVal val="0"/>
                                          </p:val>
                                        </p:tav>
                                        <p:tav tm="100000">
                                          <p:val>
                                            <p:strVal val="#ppt_h"/>
                                          </p:val>
                                        </p:tav>
                                      </p:tavLst>
                                    </p:anim>
                                    <p:animEffect transition="in" filter="fade">
                                      <p:cBhvr>
                                        <p:cTn id="148" dur="250"/>
                                        <p:tgtEl>
                                          <p:spTgt spid="4"/>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2" fill="hold" nodeType="clickEffect">
                                  <p:stCondLst>
                                    <p:cond delay="0"/>
                                  </p:stCondLst>
                                  <p:childTnLst>
                                    <p:set>
                                      <p:cBhvr>
                                        <p:cTn id="152" dur="1" fill="hold">
                                          <p:stCondLst>
                                            <p:cond delay="0"/>
                                          </p:stCondLst>
                                        </p:cTn>
                                        <p:tgtEl>
                                          <p:spTgt spid="24"/>
                                        </p:tgtEl>
                                        <p:attrNameLst>
                                          <p:attrName>style.visibility</p:attrName>
                                        </p:attrNameLst>
                                      </p:cBhvr>
                                      <p:to>
                                        <p:strVal val="visible"/>
                                      </p:to>
                                    </p:set>
                                    <p:animEffect transition="in" filter="wipe(right)">
                                      <p:cBhvr>
                                        <p:cTn id="153" dur="500"/>
                                        <p:tgtEl>
                                          <p:spTgt spid="24"/>
                                        </p:tgtEl>
                                      </p:cBhvr>
                                    </p:animEffect>
                                  </p:childTnLst>
                                </p:cTn>
                              </p:par>
                            </p:childTnLst>
                          </p:cTn>
                        </p:par>
                      </p:childTnLst>
                    </p:cTn>
                  </p:par>
                  <p:par>
                    <p:cTn id="154" fill="hold">
                      <p:stCondLst>
                        <p:cond delay="indefinite"/>
                      </p:stCondLst>
                      <p:childTnLst>
                        <p:par>
                          <p:cTn id="155" fill="hold">
                            <p:stCondLst>
                              <p:cond delay="0"/>
                            </p:stCondLst>
                            <p:childTnLst>
                              <p:par>
                                <p:cTn id="156" presetID="53" presetClass="entr" presetSubtype="16" fill="hold" grpId="0" nodeType="clickEffect">
                                  <p:stCondLst>
                                    <p:cond delay="0"/>
                                  </p:stCondLst>
                                  <p:childTnLst>
                                    <p:set>
                                      <p:cBhvr>
                                        <p:cTn id="157" dur="1" fill="hold">
                                          <p:stCondLst>
                                            <p:cond delay="0"/>
                                          </p:stCondLst>
                                        </p:cTn>
                                        <p:tgtEl>
                                          <p:spTgt spid="22"/>
                                        </p:tgtEl>
                                        <p:attrNameLst>
                                          <p:attrName>style.visibility</p:attrName>
                                        </p:attrNameLst>
                                      </p:cBhvr>
                                      <p:to>
                                        <p:strVal val="visible"/>
                                      </p:to>
                                    </p:set>
                                    <p:anim calcmode="lin" valueType="num">
                                      <p:cBhvr>
                                        <p:cTn id="158" dur="500" fill="hold"/>
                                        <p:tgtEl>
                                          <p:spTgt spid="22"/>
                                        </p:tgtEl>
                                        <p:attrNameLst>
                                          <p:attrName>ppt_w</p:attrName>
                                        </p:attrNameLst>
                                      </p:cBhvr>
                                      <p:tavLst>
                                        <p:tav tm="0">
                                          <p:val>
                                            <p:fltVal val="0"/>
                                          </p:val>
                                        </p:tav>
                                        <p:tav tm="100000">
                                          <p:val>
                                            <p:strVal val="#ppt_w"/>
                                          </p:val>
                                        </p:tav>
                                      </p:tavLst>
                                    </p:anim>
                                    <p:anim calcmode="lin" valueType="num">
                                      <p:cBhvr>
                                        <p:cTn id="159" dur="500" fill="hold"/>
                                        <p:tgtEl>
                                          <p:spTgt spid="22"/>
                                        </p:tgtEl>
                                        <p:attrNameLst>
                                          <p:attrName>ppt_h</p:attrName>
                                        </p:attrNameLst>
                                      </p:cBhvr>
                                      <p:tavLst>
                                        <p:tav tm="0">
                                          <p:val>
                                            <p:fltVal val="0"/>
                                          </p:val>
                                        </p:tav>
                                        <p:tav tm="100000">
                                          <p:val>
                                            <p:strVal val="#ppt_h"/>
                                          </p:val>
                                        </p:tav>
                                      </p:tavLst>
                                    </p:anim>
                                    <p:animEffect transition="in" filter="fade">
                                      <p:cBhvr>
                                        <p:cTn id="160" dur="500"/>
                                        <p:tgtEl>
                                          <p:spTgt spid="22"/>
                                        </p:tgtEl>
                                      </p:cBhvr>
                                    </p:animEffect>
                                  </p:childTnLst>
                                </p:cTn>
                              </p:par>
                            </p:childTnLst>
                          </p:cTn>
                        </p:par>
                      </p:childTnLst>
                    </p:cTn>
                  </p:par>
                  <p:par>
                    <p:cTn id="161" fill="hold">
                      <p:stCondLst>
                        <p:cond delay="indefinite"/>
                      </p:stCondLst>
                      <p:childTnLst>
                        <p:par>
                          <p:cTn id="162" fill="hold">
                            <p:stCondLst>
                              <p:cond delay="0"/>
                            </p:stCondLst>
                            <p:childTnLst>
                              <p:par>
                                <p:cTn id="163" presetID="53" presetClass="entr" presetSubtype="16" fill="hold" grpId="0" nodeType="clickEffect">
                                  <p:stCondLst>
                                    <p:cond delay="0"/>
                                  </p:stCondLst>
                                  <p:childTnLst>
                                    <p:set>
                                      <p:cBhvr>
                                        <p:cTn id="164" dur="1" fill="hold">
                                          <p:stCondLst>
                                            <p:cond delay="0"/>
                                          </p:stCondLst>
                                        </p:cTn>
                                        <p:tgtEl>
                                          <p:spTgt spid="5"/>
                                        </p:tgtEl>
                                        <p:attrNameLst>
                                          <p:attrName>style.visibility</p:attrName>
                                        </p:attrNameLst>
                                      </p:cBhvr>
                                      <p:to>
                                        <p:strVal val="visible"/>
                                      </p:to>
                                    </p:set>
                                    <p:anim calcmode="lin" valueType="num">
                                      <p:cBhvr>
                                        <p:cTn id="165" dur="250" fill="hold"/>
                                        <p:tgtEl>
                                          <p:spTgt spid="5"/>
                                        </p:tgtEl>
                                        <p:attrNameLst>
                                          <p:attrName>ppt_w</p:attrName>
                                        </p:attrNameLst>
                                      </p:cBhvr>
                                      <p:tavLst>
                                        <p:tav tm="0">
                                          <p:val>
                                            <p:fltVal val="0"/>
                                          </p:val>
                                        </p:tav>
                                        <p:tav tm="100000">
                                          <p:val>
                                            <p:strVal val="#ppt_w"/>
                                          </p:val>
                                        </p:tav>
                                      </p:tavLst>
                                    </p:anim>
                                    <p:anim calcmode="lin" valueType="num">
                                      <p:cBhvr>
                                        <p:cTn id="166" dur="250" fill="hold"/>
                                        <p:tgtEl>
                                          <p:spTgt spid="5"/>
                                        </p:tgtEl>
                                        <p:attrNameLst>
                                          <p:attrName>ppt_h</p:attrName>
                                        </p:attrNameLst>
                                      </p:cBhvr>
                                      <p:tavLst>
                                        <p:tav tm="0">
                                          <p:val>
                                            <p:fltVal val="0"/>
                                          </p:val>
                                        </p:tav>
                                        <p:tav tm="100000">
                                          <p:val>
                                            <p:strVal val="#ppt_h"/>
                                          </p:val>
                                        </p:tav>
                                      </p:tavLst>
                                    </p:anim>
                                    <p:animEffect transition="in" filter="fade">
                                      <p:cBhvr>
                                        <p:cTn id="167" dur="250"/>
                                        <p:tgtEl>
                                          <p:spTgt spid="5"/>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4" fill="hold" nodeType="clickEffect">
                                  <p:stCondLst>
                                    <p:cond delay="0"/>
                                  </p:stCondLst>
                                  <p:childTnLst>
                                    <p:set>
                                      <p:cBhvr>
                                        <p:cTn id="171" dur="1" fill="hold">
                                          <p:stCondLst>
                                            <p:cond delay="0"/>
                                          </p:stCondLst>
                                        </p:cTn>
                                        <p:tgtEl>
                                          <p:spTgt spid="10"/>
                                        </p:tgtEl>
                                        <p:attrNameLst>
                                          <p:attrName>style.visibility</p:attrName>
                                        </p:attrNameLst>
                                      </p:cBhvr>
                                      <p:to>
                                        <p:strVal val="visible"/>
                                      </p:to>
                                    </p:set>
                                    <p:animEffect transition="in" filter="wipe(down)">
                                      <p:cBhvr>
                                        <p:cTn id="172" dur="500"/>
                                        <p:tgtEl>
                                          <p:spTgt spid="10"/>
                                        </p:tgtEl>
                                      </p:cBhvr>
                                    </p:animEffect>
                                  </p:childTnLst>
                                </p:cTn>
                              </p:par>
                            </p:childTnLst>
                          </p:cTn>
                        </p:par>
                      </p:childTnLst>
                    </p:cTn>
                  </p:par>
                  <p:par>
                    <p:cTn id="173" fill="hold">
                      <p:stCondLst>
                        <p:cond delay="indefinite"/>
                      </p:stCondLst>
                      <p:childTnLst>
                        <p:par>
                          <p:cTn id="174" fill="hold">
                            <p:stCondLst>
                              <p:cond delay="0"/>
                            </p:stCondLst>
                            <p:childTnLst>
                              <p:par>
                                <p:cTn id="175" presetID="53" presetClass="entr" presetSubtype="16" fill="hold" grpId="0" nodeType="clickEffect">
                                  <p:stCondLst>
                                    <p:cond delay="0"/>
                                  </p:stCondLst>
                                  <p:childTnLst>
                                    <p:set>
                                      <p:cBhvr>
                                        <p:cTn id="176" dur="1" fill="hold">
                                          <p:stCondLst>
                                            <p:cond delay="0"/>
                                          </p:stCondLst>
                                        </p:cTn>
                                        <p:tgtEl>
                                          <p:spTgt spid="67"/>
                                        </p:tgtEl>
                                        <p:attrNameLst>
                                          <p:attrName>style.visibility</p:attrName>
                                        </p:attrNameLst>
                                      </p:cBhvr>
                                      <p:to>
                                        <p:strVal val="visible"/>
                                      </p:to>
                                    </p:set>
                                    <p:anim calcmode="lin" valueType="num">
                                      <p:cBhvr>
                                        <p:cTn id="177" dur="500" fill="hold"/>
                                        <p:tgtEl>
                                          <p:spTgt spid="67"/>
                                        </p:tgtEl>
                                        <p:attrNameLst>
                                          <p:attrName>ppt_w</p:attrName>
                                        </p:attrNameLst>
                                      </p:cBhvr>
                                      <p:tavLst>
                                        <p:tav tm="0">
                                          <p:val>
                                            <p:fltVal val="0"/>
                                          </p:val>
                                        </p:tav>
                                        <p:tav tm="100000">
                                          <p:val>
                                            <p:strVal val="#ppt_w"/>
                                          </p:val>
                                        </p:tav>
                                      </p:tavLst>
                                    </p:anim>
                                    <p:anim calcmode="lin" valueType="num">
                                      <p:cBhvr>
                                        <p:cTn id="178" dur="500" fill="hold"/>
                                        <p:tgtEl>
                                          <p:spTgt spid="67"/>
                                        </p:tgtEl>
                                        <p:attrNameLst>
                                          <p:attrName>ppt_h</p:attrName>
                                        </p:attrNameLst>
                                      </p:cBhvr>
                                      <p:tavLst>
                                        <p:tav tm="0">
                                          <p:val>
                                            <p:fltVal val="0"/>
                                          </p:val>
                                        </p:tav>
                                        <p:tav tm="100000">
                                          <p:val>
                                            <p:strVal val="#ppt_h"/>
                                          </p:val>
                                        </p:tav>
                                      </p:tavLst>
                                    </p:anim>
                                    <p:animEffect transition="in" filter="fade">
                                      <p:cBhvr>
                                        <p:cTn id="179" dur="500"/>
                                        <p:tgtEl>
                                          <p:spTgt spid="67"/>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grpId="0" nodeType="clickEffect">
                                  <p:stCondLst>
                                    <p:cond delay="0"/>
                                  </p:stCondLst>
                                  <p:childTnLst>
                                    <p:set>
                                      <p:cBhvr>
                                        <p:cTn id="183" dur="1" fill="hold">
                                          <p:stCondLst>
                                            <p:cond delay="0"/>
                                          </p:stCondLst>
                                        </p:cTn>
                                        <p:tgtEl>
                                          <p:spTgt spid="11"/>
                                        </p:tgtEl>
                                        <p:attrNameLst>
                                          <p:attrName>style.visibility</p:attrName>
                                        </p:attrNameLst>
                                      </p:cBhvr>
                                      <p:to>
                                        <p:strVal val="visible"/>
                                      </p:to>
                                    </p:set>
                                    <p:animEffect transition="in" filter="wipe(left)">
                                      <p:cBhvr>
                                        <p:cTn id="18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38" grpId="0" animBg="1"/>
      <p:bldP spid="6" grpId="0" animBg="1"/>
      <p:bldP spid="40"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43" grpId="0" animBg="1"/>
      <p:bldP spid="44" grpId="0" animBg="1"/>
      <p:bldP spid="45" grpId="0" animBg="1"/>
      <p:bldP spid="47" grpId="0" animBg="1"/>
      <p:bldP spid="50" grpId="0" animBg="1"/>
      <p:bldP spid="52" grpId="0" animBg="1"/>
      <p:bldP spid="54" grpId="0" animBg="1"/>
      <p:bldP spid="56" grpId="0" animBg="1"/>
      <p:bldP spid="58" grpId="0" animBg="1"/>
      <p:bldP spid="59" grpId="0" animBg="1"/>
      <p:bldP spid="60" grpId="0" animBg="1"/>
      <p:bldP spid="2" grpId="0" animBg="1"/>
      <p:bldP spid="22" grpId="0" animBg="1"/>
      <p:bldP spid="67" grpId="0" animBg="1"/>
      <p:bldP spid="4" grpId="0" animBg="1"/>
      <p:bldP spid="5" grpId="0" animBg="1"/>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ube 10">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21" name="Rounded Rectangle 20"/>
          <p:cNvSpPr/>
          <p:nvPr/>
        </p:nvSpPr>
        <p:spPr>
          <a:xfrm>
            <a:off x="2451223" y="1236279"/>
            <a:ext cx="3578772" cy="5412171"/>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endParaRPr lang="fa-IR" sz="3200" dirty="0" smtClean="0">
              <a:solidFill>
                <a:srgbClr val="002060"/>
              </a:solidFill>
              <a:cs typeface="B Badr" panose="00000400000000000000" pitchFamily="2" charset="-78"/>
            </a:endParaRPr>
          </a:p>
          <a:p>
            <a:pPr algn="justLow" rtl="1"/>
            <a:r>
              <a:rPr lang="fa-IR" sz="3200" dirty="0" smtClean="0">
                <a:solidFill>
                  <a:srgbClr val="002060"/>
                </a:solidFill>
                <a:cs typeface="B Badr" panose="00000400000000000000" pitchFamily="2" charset="-78"/>
              </a:rPr>
              <a:t>چیزی </a:t>
            </a:r>
            <a:r>
              <a:rPr lang="fa-IR" sz="3200" dirty="0">
                <a:solidFill>
                  <a:srgbClr val="002060"/>
                </a:solidFill>
                <a:cs typeface="B Badr" panose="00000400000000000000" pitchFamily="2" charset="-78"/>
              </a:rPr>
              <a:t>که به مثنّی نامگذاری می شود مانند: بحرین(نام کشور،)زیدان(نام فوتبالیست) و ... (که در واقع مفرد هستند)، نه مثنّی به حساب می آید و نه ملحق به مثنّی.</a:t>
            </a:r>
          </a:p>
        </p:txBody>
      </p:sp>
      <p:sp>
        <p:nvSpPr>
          <p:cNvPr id="42" name="Rounded Rectangle 41"/>
          <p:cNvSpPr/>
          <p:nvPr/>
        </p:nvSpPr>
        <p:spPr>
          <a:xfrm>
            <a:off x="6536089" y="1236279"/>
            <a:ext cx="3578772" cy="5412171"/>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endParaRPr lang="fa-IR" sz="3200" dirty="0" smtClean="0">
              <a:solidFill>
                <a:srgbClr val="002060"/>
              </a:solidFill>
              <a:cs typeface="B Badr" panose="00000400000000000000" pitchFamily="2" charset="-78"/>
            </a:endParaRPr>
          </a:p>
          <a:p>
            <a:pPr algn="justLow" rtl="1"/>
            <a:r>
              <a:rPr lang="fa-IR" sz="3200" dirty="0" smtClean="0">
                <a:solidFill>
                  <a:srgbClr val="002060"/>
                </a:solidFill>
                <a:cs typeface="B Badr" panose="00000400000000000000" pitchFamily="2" charset="-78"/>
              </a:rPr>
              <a:t>هرگاه </a:t>
            </a:r>
            <a:r>
              <a:rPr lang="fa-IR" sz="3200" dirty="0">
                <a:solidFill>
                  <a:srgbClr val="002060"/>
                </a:solidFill>
                <a:cs typeface="B Badr" panose="00000400000000000000" pitchFamily="2" charset="-78"/>
              </a:rPr>
              <a:t>چیزی ظاهرش شبیه مثنّی باشد ولی دارای قیود مذکور در تعریف مثنّی نباشد، به آن مثنّی نمی گویند بلکه آن را</a:t>
            </a:r>
            <a:r>
              <a:rPr lang="fa-IR" sz="3200" dirty="0">
                <a:solidFill>
                  <a:srgbClr val="C00000"/>
                </a:solidFill>
                <a:cs typeface="B Badr" panose="00000400000000000000" pitchFamily="2" charset="-78"/>
              </a:rPr>
              <a:t>«ملحق به مثنّی» </a:t>
            </a:r>
            <a:r>
              <a:rPr lang="fa-IR" sz="3200" dirty="0">
                <a:solidFill>
                  <a:srgbClr val="002060"/>
                </a:solidFill>
                <a:cs typeface="B Badr" panose="00000400000000000000" pitchFamily="2" charset="-78"/>
              </a:rPr>
              <a:t>می خوانند</a:t>
            </a:r>
          </a:p>
        </p:txBody>
      </p:sp>
      <p:sp>
        <p:nvSpPr>
          <p:cNvPr id="20" name="Scroll: Horizontal 19">
            <a:extLst>
              <a:ext uri="{FF2B5EF4-FFF2-40B4-BE49-F238E27FC236}">
                <a16:creationId xmlns="" xmlns:a16="http://schemas.microsoft.com/office/drawing/2014/main" id="{93B8A524-65DC-488D-963E-962ADAF8FA55}"/>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2" name="Down Arrow Callout 1"/>
          <p:cNvSpPr/>
          <p:nvPr/>
        </p:nvSpPr>
        <p:spPr>
          <a:xfrm>
            <a:off x="7372975" y="509883"/>
            <a:ext cx="1905000" cy="726395"/>
          </a:xfrm>
          <a:prstGeom prst="downArrowCallou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Titr" panose="00000700000000000000" pitchFamily="2" charset="-78"/>
              </a:rPr>
              <a:t>نکته </a:t>
            </a:r>
            <a:r>
              <a:rPr lang="fa-IR" sz="2800" dirty="0" smtClean="0">
                <a:solidFill>
                  <a:srgbClr val="002060"/>
                </a:solidFill>
                <a:cs typeface="B Titr" panose="00000700000000000000" pitchFamily="2" charset="-78"/>
              </a:rPr>
              <a:t>(1)</a:t>
            </a:r>
            <a:endParaRPr lang="fa-IR" sz="2800" dirty="0">
              <a:solidFill>
                <a:srgbClr val="002060"/>
              </a:solidFill>
              <a:cs typeface="B Titr" panose="00000700000000000000" pitchFamily="2" charset="-78"/>
            </a:endParaRPr>
          </a:p>
        </p:txBody>
      </p:sp>
      <p:sp>
        <p:nvSpPr>
          <p:cNvPr id="22" name="Down Arrow Callout 21"/>
          <p:cNvSpPr/>
          <p:nvPr/>
        </p:nvSpPr>
        <p:spPr>
          <a:xfrm>
            <a:off x="3260146" y="509882"/>
            <a:ext cx="1905000" cy="726395"/>
          </a:xfrm>
          <a:prstGeom prst="downArrowCallou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rgbClr val="002060"/>
                </a:solidFill>
                <a:cs typeface="B Titr" panose="00000700000000000000" pitchFamily="2" charset="-78"/>
              </a:rPr>
              <a:t>نکته (2)</a:t>
            </a:r>
            <a:endParaRPr lang="fa-IR" sz="3200" dirty="0">
              <a:solidFill>
                <a:srgbClr val="002060"/>
              </a:solidFill>
              <a:cs typeface="B Titr" panose="00000700000000000000" pitchFamily="2" charset="-78"/>
            </a:endParaRPr>
          </a:p>
        </p:txBody>
      </p:sp>
      <p:sp>
        <p:nvSpPr>
          <p:cNvPr id="10" name="Cube 9"/>
          <p:cNvSpPr/>
          <p:nvPr/>
        </p:nvSpPr>
        <p:spPr>
          <a:xfrm>
            <a:off x="10516726" y="410134"/>
            <a:ext cx="1577154" cy="658931"/>
          </a:xfrm>
          <a:prstGeom prst="cube">
            <a:avLst>
              <a:gd name="adj" fmla="val 16071"/>
            </a:avLst>
          </a:prstGeom>
          <a:gradFill>
            <a:gsLst>
              <a:gs pos="0">
                <a:schemeClr val="accent1">
                  <a:lumMod val="5000"/>
                  <a:lumOff val="95000"/>
                </a:schemeClr>
              </a:gs>
              <a:gs pos="34000">
                <a:srgbClr val="FFC000"/>
              </a:gs>
              <a:gs pos="100000">
                <a:schemeClr val="accent1">
                  <a:lumMod val="30000"/>
                  <a:lumOff val="70000"/>
                </a:schemeClr>
              </a:gs>
            </a:gsLst>
            <a:lin ang="13500000" scaled="1"/>
          </a:gra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rgbClr val="002060"/>
                </a:solidFill>
                <a:cs typeface="B Badr" panose="00000400000000000000" pitchFamily="2" charset="-78"/>
              </a:rPr>
              <a:t>1-مثنی</a:t>
            </a:r>
          </a:p>
        </p:txBody>
      </p:sp>
    </p:spTree>
    <p:extLst>
      <p:ext uri="{BB962C8B-B14F-4D97-AF65-F5344CB8AC3E}">
        <p14:creationId xmlns:p14="http://schemas.microsoft.com/office/powerpoint/2010/main" val="134928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2" grpId="0" animBg="1"/>
      <p:bldP spid="2" grpId="0" animBg="1"/>
      <p:bldP spid="22"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Left Arrow Callout 6"/>
          <p:cNvSpPr/>
          <p:nvPr/>
        </p:nvSpPr>
        <p:spPr>
          <a:xfrm>
            <a:off x="11299719" y="553934"/>
            <a:ext cx="788578" cy="6304065"/>
          </a:xfrm>
          <a:prstGeom prst="leftArrowCallout">
            <a:avLst/>
          </a:prstGeom>
          <a:solidFill>
            <a:schemeClr val="accent2">
              <a:lumMod val="20000"/>
              <a:lumOff val="80000"/>
            </a:schemeClr>
          </a:solidFill>
          <a:ln w="38100">
            <a:noFill/>
            <a:prstDash val="sysDot"/>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fa-IR" sz="2800" dirty="0">
                <a:solidFill>
                  <a:srgbClr val="002060"/>
                </a:solidFill>
                <a:cs typeface="B Lotus" panose="00000400000000000000" pitchFamily="2" charset="-78"/>
              </a:rPr>
              <a:t>اسمی که می خواهیم از آن مثنی درست کنیم</a:t>
            </a:r>
          </a:p>
        </p:txBody>
      </p:sp>
      <p:sp>
        <p:nvSpPr>
          <p:cNvPr id="8" name="Rounded Rectangle 7"/>
          <p:cNvSpPr/>
          <p:nvPr/>
        </p:nvSpPr>
        <p:spPr>
          <a:xfrm>
            <a:off x="9869213" y="1218945"/>
            <a:ext cx="1430505" cy="1243336"/>
          </a:xfrm>
          <a:prstGeom prst="roundRect">
            <a:avLst/>
          </a:prstGeom>
          <a:solidFill>
            <a:srgbClr val="99FFCC"/>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400" b="1" dirty="0">
                <a:solidFill>
                  <a:srgbClr val="002060"/>
                </a:solidFill>
                <a:cs typeface="B Badr" panose="00000400000000000000" pitchFamily="2" charset="-78"/>
              </a:rPr>
              <a:t>1- ازصحیح وشبه صحیح ومنقوص</a:t>
            </a:r>
          </a:p>
        </p:txBody>
      </p:sp>
      <p:sp>
        <p:nvSpPr>
          <p:cNvPr id="9" name="Left Arrow 8"/>
          <p:cNvSpPr/>
          <p:nvPr/>
        </p:nvSpPr>
        <p:spPr>
          <a:xfrm>
            <a:off x="8781393" y="1525302"/>
            <a:ext cx="914400" cy="630621"/>
          </a:xfrm>
          <a:prstGeom prst="leftArrow">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ounded Rectangle 9"/>
          <p:cNvSpPr/>
          <p:nvPr/>
        </p:nvSpPr>
        <p:spPr>
          <a:xfrm>
            <a:off x="1324303" y="1218947"/>
            <a:ext cx="7457090" cy="1117210"/>
          </a:xfrm>
          <a:prstGeom prst="round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a:solidFill>
                  <a:srgbClr val="002060"/>
                </a:solidFill>
                <a:cs typeface="B Badr" panose="00000400000000000000" pitchFamily="2" charset="-78"/>
              </a:rPr>
              <a:t>علامت تثنیه بدون تغییر به آخر آنها ملحق می شود. </a:t>
            </a:r>
          </a:p>
          <a:p>
            <a:pPr algn="r" rtl="1"/>
            <a:r>
              <a:rPr lang="fa-IR" sz="2800" dirty="0">
                <a:solidFill>
                  <a:srgbClr val="FF0000"/>
                </a:solidFill>
                <a:cs typeface="B Badr" panose="00000400000000000000" pitchFamily="2" charset="-78"/>
              </a:rPr>
              <a:t>مانند: أسد= أسدان – دَلو =دلوان  - </a:t>
            </a:r>
          </a:p>
        </p:txBody>
      </p:sp>
      <p:sp>
        <p:nvSpPr>
          <p:cNvPr id="23" name="Rounded Rectangle 22"/>
          <p:cNvSpPr/>
          <p:nvPr/>
        </p:nvSpPr>
        <p:spPr>
          <a:xfrm>
            <a:off x="9869212" y="3691720"/>
            <a:ext cx="1430505" cy="1243336"/>
          </a:xfrm>
          <a:prstGeom prst="roundRect">
            <a:avLst/>
          </a:prstGeom>
          <a:solidFill>
            <a:srgbClr val="99FFCC"/>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solidFill>
                  <a:srgbClr val="002060"/>
                </a:solidFill>
                <a:cs typeface="B Badr" panose="00000400000000000000" pitchFamily="2" charset="-78"/>
              </a:rPr>
              <a:t>1- ازاسم مقصور</a:t>
            </a:r>
          </a:p>
        </p:txBody>
      </p:sp>
      <p:cxnSp>
        <p:nvCxnSpPr>
          <p:cNvPr id="14" name="Straight Arrow Connector 13"/>
          <p:cNvCxnSpPr>
            <a:stCxn id="23" idx="1"/>
          </p:cNvCxnSpPr>
          <p:nvPr/>
        </p:nvCxnSpPr>
        <p:spPr>
          <a:xfrm flipH="1" flipV="1">
            <a:off x="8655269" y="3354592"/>
            <a:ext cx="1213943" cy="958796"/>
          </a:xfrm>
          <a:prstGeom prst="straightConnector1">
            <a:avLst/>
          </a:prstGeom>
          <a:ln w="57150">
            <a:solidFill>
              <a:schemeClr val="tx2">
                <a:lumMod val="75000"/>
              </a:schemeClr>
            </a:solidFill>
            <a:tailEnd type="arrow"/>
          </a:ln>
        </p:spPr>
        <p:style>
          <a:lnRef idx="2">
            <a:schemeClr val="accent4"/>
          </a:lnRef>
          <a:fillRef idx="0">
            <a:schemeClr val="accent4"/>
          </a:fillRef>
          <a:effectRef idx="1">
            <a:schemeClr val="accent4"/>
          </a:effectRef>
          <a:fontRef idx="minor">
            <a:schemeClr val="tx1"/>
          </a:fontRef>
        </p:style>
      </p:cxnSp>
      <p:cxnSp>
        <p:nvCxnSpPr>
          <p:cNvPr id="26" name="Straight Arrow Connector 25"/>
          <p:cNvCxnSpPr>
            <a:stCxn id="23" idx="1"/>
          </p:cNvCxnSpPr>
          <p:nvPr/>
        </p:nvCxnSpPr>
        <p:spPr>
          <a:xfrm flipH="1">
            <a:off x="8781393" y="4313388"/>
            <a:ext cx="1087819" cy="1800170"/>
          </a:xfrm>
          <a:prstGeom prst="straightConnector1">
            <a:avLst/>
          </a:prstGeom>
          <a:ln w="57150">
            <a:solidFill>
              <a:schemeClr val="accent3">
                <a:lumMod val="75000"/>
              </a:schemeClr>
            </a:solidFill>
            <a:tailEnd type="arrow"/>
          </a:ln>
        </p:spPr>
        <p:style>
          <a:lnRef idx="2">
            <a:schemeClr val="accent4"/>
          </a:lnRef>
          <a:fillRef idx="0">
            <a:schemeClr val="accent4"/>
          </a:fillRef>
          <a:effectRef idx="1">
            <a:schemeClr val="accent4"/>
          </a:effectRef>
          <a:fontRef idx="minor">
            <a:schemeClr val="tx1"/>
          </a:fontRef>
        </p:style>
      </p:cxnSp>
      <p:sp>
        <p:nvSpPr>
          <p:cNvPr id="25" name="Oval 24"/>
          <p:cNvSpPr/>
          <p:nvPr/>
        </p:nvSpPr>
        <p:spPr>
          <a:xfrm>
            <a:off x="6999269" y="2647720"/>
            <a:ext cx="1656000" cy="1044000"/>
          </a:xfrm>
          <a:prstGeom prst="ellipse">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0000"/>
                </a:solidFill>
                <a:latin typeface="B Lotus"/>
                <a:cs typeface="B Badr" panose="00000400000000000000" pitchFamily="2" charset="-78"/>
              </a:rPr>
              <a:t>1-الف حرف</a:t>
            </a:r>
            <a:br>
              <a:rPr lang="fa-IR" sz="2000" b="1" dirty="0">
                <a:solidFill>
                  <a:srgbClr val="000000"/>
                </a:solidFill>
                <a:latin typeface="B Lotus"/>
                <a:cs typeface="B Badr" panose="00000400000000000000" pitchFamily="2" charset="-78"/>
              </a:rPr>
            </a:br>
            <a:r>
              <a:rPr lang="fa-IR" sz="2000" b="1" dirty="0">
                <a:solidFill>
                  <a:srgbClr val="000000"/>
                </a:solidFill>
                <a:latin typeface="B Lotus"/>
                <a:cs typeface="B Badr" panose="00000400000000000000" pitchFamily="2" charset="-78"/>
              </a:rPr>
              <a:t>سوّم باشد</a:t>
            </a:r>
            <a:r>
              <a:rPr lang="fa-IR" sz="2000" b="1" dirty="0">
                <a:cs typeface="B Badr" panose="00000400000000000000" pitchFamily="2" charset="-78"/>
              </a:rPr>
              <a:t> </a:t>
            </a:r>
          </a:p>
        </p:txBody>
      </p:sp>
      <p:sp>
        <p:nvSpPr>
          <p:cNvPr id="32" name="Oval 31"/>
          <p:cNvSpPr/>
          <p:nvPr/>
        </p:nvSpPr>
        <p:spPr>
          <a:xfrm>
            <a:off x="7125393" y="5701420"/>
            <a:ext cx="1656000" cy="1044000"/>
          </a:xfrm>
          <a:prstGeom prst="ellipse">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chemeClr val="accent3">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000" b="1" dirty="0">
                <a:solidFill>
                  <a:srgbClr val="000000"/>
                </a:solidFill>
                <a:latin typeface="B Lotus"/>
                <a:cs typeface="B Badr" panose="00000400000000000000" pitchFamily="2" charset="-78"/>
              </a:rPr>
              <a:t>2-الف حرف</a:t>
            </a:r>
            <a:br>
              <a:rPr lang="fa-IR" sz="2000" b="1" dirty="0">
                <a:solidFill>
                  <a:srgbClr val="000000"/>
                </a:solidFill>
                <a:latin typeface="B Lotus"/>
                <a:cs typeface="B Badr" panose="00000400000000000000" pitchFamily="2" charset="-78"/>
              </a:rPr>
            </a:br>
            <a:r>
              <a:rPr lang="fa-IR" sz="2000" b="1" dirty="0">
                <a:solidFill>
                  <a:srgbClr val="000000"/>
                </a:solidFill>
                <a:latin typeface="B Lotus"/>
                <a:cs typeface="B Badr" panose="00000400000000000000" pitchFamily="2" charset="-78"/>
              </a:rPr>
              <a:t>چهارم یا بیشتر باشد</a:t>
            </a:r>
            <a:r>
              <a:rPr lang="fa-IR" sz="2000" b="1" dirty="0">
                <a:solidFill>
                  <a:prstClr val="white"/>
                </a:solidFill>
                <a:cs typeface="B Badr" panose="00000400000000000000" pitchFamily="2" charset="-78"/>
              </a:rPr>
              <a:t> </a:t>
            </a:r>
          </a:p>
        </p:txBody>
      </p:sp>
      <p:cxnSp>
        <p:nvCxnSpPr>
          <p:cNvPr id="28" name="Straight Arrow Connector 27"/>
          <p:cNvCxnSpPr>
            <a:stCxn id="25" idx="2"/>
          </p:cNvCxnSpPr>
          <p:nvPr/>
        </p:nvCxnSpPr>
        <p:spPr>
          <a:xfrm flipH="1" flipV="1">
            <a:off x="6456726" y="2865863"/>
            <a:ext cx="542543" cy="303857"/>
          </a:xfrm>
          <a:prstGeom prst="straightConnector1">
            <a:avLst/>
          </a:prstGeom>
          <a:ln w="571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5" idx="2"/>
          </p:cNvCxnSpPr>
          <p:nvPr/>
        </p:nvCxnSpPr>
        <p:spPr>
          <a:xfrm flipH="1">
            <a:off x="6506323" y="3169720"/>
            <a:ext cx="492946" cy="1621186"/>
          </a:xfrm>
          <a:prstGeom prst="straightConnector1">
            <a:avLst/>
          </a:prstGeom>
          <a:ln w="571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3918686" y="2636736"/>
            <a:ext cx="2499568" cy="1008000"/>
          </a:xfrm>
          <a:prstGeom prst="roundRect">
            <a:avLst/>
          </a:prstGeom>
          <a:solidFill>
            <a:schemeClr val="accent2">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0000"/>
                </a:solidFill>
                <a:latin typeface="B Lotus"/>
                <a:cs typeface="B Badr" panose="00000400000000000000" pitchFamily="2" charset="-78"/>
              </a:rPr>
              <a:t>الف)اصل « الف» </a:t>
            </a:r>
            <a:r>
              <a:rPr lang="fa-IR" sz="2000" b="1" dirty="0">
                <a:solidFill>
                  <a:srgbClr val="FF0000"/>
                </a:solidFill>
                <a:latin typeface="B Lotus"/>
                <a:cs typeface="B Badr" panose="00000400000000000000" pitchFamily="2" charset="-78"/>
              </a:rPr>
              <a:t>واو</a:t>
            </a:r>
            <a:r>
              <a:rPr lang="fa-IR" sz="2000" b="1" dirty="0">
                <a:solidFill>
                  <a:srgbClr val="000000"/>
                </a:solidFill>
                <a:latin typeface="B Lotus"/>
                <a:cs typeface="B Badr" panose="00000400000000000000" pitchFamily="2" charset="-78"/>
              </a:rPr>
              <a:t> بوده</a:t>
            </a:r>
            <a:r>
              <a:rPr lang="fa-IR" sz="2000" b="1" dirty="0">
                <a:cs typeface="B Badr" panose="00000400000000000000" pitchFamily="2" charset="-78"/>
              </a:rPr>
              <a:t> </a:t>
            </a:r>
          </a:p>
        </p:txBody>
      </p:sp>
      <p:sp>
        <p:nvSpPr>
          <p:cNvPr id="30" name="Left Arrow 29"/>
          <p:cNvSpPr/>
          <p:nvPr/>
        </p:nvSpPr>
        <p:spPr>
          <a:xfrm>
            <a:off x="3263476" y="2884210"/>
            <a:ext cx="551793" cy="522000"/>
          </a:xfrm>
          <a:prstGeom prst="leftArrow">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8" name="Rounded Rectangle 37"/>
          <p:cNvSpPr/>
          <p:nvPr/>
        </p:nvSpPr>
        <p:spPr>
          <a:xfrm>
            <a:off x="212098" y="2652034"/>
            <a:ext cx="2988000" cy="1008000"/>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solidFill>
                  <a:srgbClr val="FFFF00"/>
                </a:solidFill>
                <a:latin typeface="B Lotus"/>
                <a:cs typeface="B Badr" panose="00000400000000000000" pitchFamily="2" charset="-78"/>
              </a:rPr>
              <a:t>قلب به واو می شود..</a:t>
            </a:r>
          </a:p>
          <a:p>
            <a:pPr algn="ctr" rtl="1"/>
            <a:r>
              <a:rPr lang="fa-IR" sz="2800" dirty="0">
                <a:solidFill>
                  <a:srgbClr val="C00000"/>
                </a:solidFill>
                <a:latin typeface="B Lotus"/>
                <a:cs typeface="B Badr" panose="00000400000000000000" pitchFamily="2" charset="-78"/>
              </a:rPr>
              <a:t> مانند: عَصَی = عَصَوَان</a:t>
            </a:r>
            <a:r>
              <a:rPr lang="fa-IR" sz="2800" dirty="0">
                <a:solidFill>
                  <a:srgbClr val="C00000"/>
                </a:solidFill>
                <a:cs typeface="B Badr" panose="00000400000000000000" pitchFamily="2" charset="-78"/>
              </a:rPr>
              <a:t> </a:t>
            </a:r>
            <a:endParaRPr lang="fa-IR" sz="3200" dirty="0">
              <a:solidFill>
                <a:srgbClr val="C00000"/>
              </a:solidFill>
              <a:cs typeface="B Badr" panose="00000400000000000000" pitchFamily="2" charset="-78"/>
            </a:endParaRPr>
          </a:p>
        </p:txBody>
      </p:sp>
      <p:sp>
        <p:nvSpPr>
          <p:cNvPr id="41" name="Rounded Rectangle 40"/>
          <p:cNvSpPr/>
          <p:nvPr/>
        </p:nvSpPr>
        <p:spPr>
          <a:xfrm>
            <a:off x="3913426" y="4286906"/>
            <a:ext cx="2499568" cy="1008000"/>
          </a:xfrm>
          <a:prstGeom prst="roundRect">
            <a:avLst/>
          </a:prstGeom>
          <a:solidFill>
            <a:schemeClr val="accent2">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000" b="1" dirty="0">
                <a:solidFill>
                  <a:srgbClr val="000000"/>
                </a:solidFill>
                <a:latin typeface="B Lotus"/>
                <a:cs typeface="B Badr" panose="00000400000000000000" pitchFamily="2" charset="-78"/>
              </a:rPr>
              <a:t>ب)اصل « الف» </a:t>
            </a:r>
            <a:r>
              <a:rPr lang="fa-IR" sz="2000" b="1" dirty="0">
                <a:solidFill>
                  <a:srgbClr val="FF0000"/>
                </a:solidFill>
                <a:latin typeface="B Lotus"/>
                <a:cs typeface="B Badr" panose="00000400000000000000" pitchFamily="2" charset="-78"/>
              </a:rPr>
              <a:t> یاء </a:t>
            </a:r>
            <a:r>
              <a:rPr lang="fa-IR" sz="2000" b="1" dirty="0">
                <a:solidFill>
                  <a:srgbClr val="000000"/>
                </a:solidFill>
                <a:latin typeface="B Lotus"/>
                <a:cs typeface="B Badr" panose="00000400000000000000" pitchFamily="2" charset="-78"/>
              </a:rPr>
              <a:t>بوده</a:t>
            </a:r>
            <a:r>
              <a:rPr lang="fa-IR" sz="2000" b="1" dirty="0">
                <a:solidFill>
                  <a:prstClr val="white"/>
                </a:solidFill>
                <a:cs typeface="B Badr" panose="00000400000000000000" pitchFamily="2" charset="-78"/>
              </a:rPr>
              <a:t> </a:t>
            </a:r>
          </a:p>
        </p:txBody>
      </p:sp>
      <p:sp>
        <p:nvSpPr>
          <p:cNvPr id="43" name="Left Arrow 42"/>
          <p:cNvSpPr/>
          <p:nvPr/>
        </p:nvSpPr>
        <p:spPr>
          <a:xfrm>
            <a:off x="3286118" y="4545204"/>
            <a:ext cx="551793" cy="522000"/>
          </a:xfrm>
          <a:prstGeom prst="leftArrow">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4" name="Rounded Rectangle 43"/>
          <p:cNvSpPr/>
          <p:nvPr/>
        </p:nvSpPr>
        <p:spPr>
          <a:xfrm>
            <a:off x="222604" y="4302204"/>
            <a:ext cx="2988000" cy="1008000"/>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solidFill>
                  <a:schemeClr val="bg1"/>
                </a:solidFill>
                <a:cs typeface="B Badr" panose="00000400000000000000" pitchFamily="2" charset="-78"/>
              </a:rPr>
              <a:t>قلب به  یاء می شود.</a:t>
            </a:r>
          </a:p>
          <a:p>
            <a:pPr algn="ctr" rtl="1"/>
            <a:r>
              <a:rPr lang="fa-IR" sz="2800" b="1" dirty="0" smtClean="0">
                <a:solidFill>
                  <a:srgbClr val="C00000"/>
                </a:solidFill>
                <a:cs typeface="B Badr" panose="00000400000000000000" pitchFamily="2" charset="-78"/>
              </a:rPr>
              <a:t>مانند </a:t>
            </a:r>
            <a:r>
              <a:rPr lang="fa-IR" sz="2800" b="1" dirty="0">
                <a:solidFill>
                  <a:srgbClr val="C00000"/>
                </a:solidFill>
                <a:cs typeface="B Badr" panose="00000400000000000000" pitchFamily="2" charset="-78"/>
              </a:rPr>
              <a:t>فَتی = فَتیان</a:t>
            </a:r>
          </a:p>
        </p:txBody>
      </p:sp>
      <p:sp>
        <p:nvSpPr>
          <p:cNvPr id="46" name="Left Arrow 45"/>
          <p:cNvSpPr/>
          <p:nvPr/>
        </p:nvSpPr>
        <p:spPr>
          <a:xfrm>
            <a:off x="6367288" y="5924372"/>
            <a:ext cx="586275" cy="634096"/>
          </a:xfrm>
          <a:prstGeom prst="leftArrow">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7" name="Rounded Rectangle 46"/>
          <p:cNvSpPr/>
          <p:nvPr/>
        </p:nvSpPr>
        <p:spPr>
          <a:xfrm>
            <a:off x="1481959" y="5737420"/>
            <a:ext cx="4688151" cy="1008000"/>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solidFill>
                  <a:srgbClr val="002060"/>
                </a:solidFill>
                <a:cs typeface="B Badr" panose="00000400000000000000" pitchFamily="2" charset="-78"/>
              </a:rPr>
              <a:t>قلب به  یاء می شود.</a:t>
            </a:r>
          </a:p>
          <a:p>
            <a:pPr algn="ctr" rtl="1"/>
            <a:r>
              <a:rPr lang="fa-IR" sz="3200" b="1" dirty="0">
                <a:solidFill>
                  <a:srgbClr val="C00000"/>
                </a:solidFill>
                <a:cs typeface="B Badr" panose="00000400000000000000" pitchFamily="2" charset="-78"/>
              </a:rPr>
              <a:t>ما</a:t>
            </a:r>
            <a:r>
              <a:rPr lang="fa-IR" sz="3200" dirty="0">
                <a:solidFill>
                  <a:srgbClr val="C00000"/>
                </a:solidFill>
                <a:cs typeface="B Badr" panose="00000400000000000000" pitchFamily="2" charset="-78"/>
              </a:rPr>
              <a:t>نند: مُصطَفَی = مُصطَفَیَان </a:t>
            </a:r>
            <a:endParaRPr lang="fa-IR" sz="3200" b="1" dirty="0">
              <a:solidFill>
                <a:srgbClr val="C00000"/>
              </a:solidFill>
              <a:cs typeface="B Badr" panose="00000400000000000000" pitchFamily="2" charset="-78"/>
            </a:endParaRPr>
          </a:p>
        </p:txBody>
      </p:sp>
      <p:sp>
        <p:nvSpPr>
          <p:cNvPr id="27" name="Scroll: Horizontal 26">
            <a:extLst>
              <a:ext uri="{FF2B5EF4-FFF2-40B4-BE49-F238E27FC236}">
                <a16:creationId xmlns="" xmlns:a16="http://schemas.microsoft.com/office/drawing/2014/main" id="{951A1F6C-4AEA-4263-918F-0EBF1F8BB41A}"/>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31" name="Cube 30">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24" name="Cube 23"/>
          <p:cNvSpPr/>
          <p:nvPr/>
        </p:nvSpPr>
        <p:spPr>
          <a:xfrm>
            <a:off x="10516726" y="410134"/>
            <a:ext cx="1577154" cy="658931"/>
          </a:xfrm>
          <a:prstGeom prst="cube">
            <a:avLst>
              <a:gd name="adj" fmla="val 16071"/>
            </a:avLst>
          </a:prstGeom>
          <a:gradFill>
            <a:gsLst>
              <a:gs pos="0">
                <a:schemeClr val="accent1">
                  <a:lumMod val="5000"/>
                  <a:lumOff val="95000"/>
                </a:schemeClr>
              </a:gs>
              <a:gs pos="34000">
                <a:srgbClr val="FFC000"/>
              </a:gs>
              <a:gs pos="100000">
                <a:schemeClr val="accent1">
                  <a:lumMod val="30000"/>
                  <a:lumOff val="70000"/>
                </a:schemeClr>
              </a:gs>
            </a:gsLst>
            <a:lin ang="13500000" scaled="1"/>
          </a:gra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rgbClr val="002060"/>
                </a:solidFill>
                <a:cs typeface="B Badr" panose="00000400000000000000" pitchFamily="2" charset="-78"/>
              </a:rPr>
              <a:t>1-مثنی</a:t>
            </a:r>
          </a:p>
        </p:txBody>
      </p:sp>
      <p:sp>
        <p:nvSpPr>
          <p:cNvPr id="33" name="Rectangle 32"/>
          <p:cNvSpPr/>
          <p:nvPr/>
        </p:nvSpPr>
        <p:spPr>
          <a:xfrm>
            <a:off x="8894414" y="5580594"/>
            <a:ext cx="2556615" cy="1159237"/>
          </a:xfrm>
          <a:prstGeom prst="rect">
            <a:avLst/>
          </a:prstGeom>
          <a:noFill/>
          <a:ln/>
        </p:spPr>
        <p:style>
          <a:lnRef idx="2">
            <a:schemeClr val="dk1"/>
          </a:lnRef>
          <a:fillRef idx="1">
            <a:schemeClr val="lt1"/>
          </a:fillRef>
          <a:effectRef idx="0">
            <a:schemeClr val="dk1"/>
          </a:effectRef>
          <a:fontRef idx="minor">
            <a:schemeClr val="dk1"/>
          </a:fontRef>
        </p:style>
        <p:txBody>
          <a:bodyPr rtlCol="1" anchor="ctr"/>
          <a:lstStyle/>
          <a:p>
            <a:pPr algn="ctr" rtl="1"/>
            <a:r>
              <a:rPr lang="fa-IR" b="1" dirty="0" smtClean="0">
                <a:solidFill>
                  <a:srgbClr val="002060"/>
                </a:solidFill>
                <a:cs typeface="B Nazanin" panose="00000400000000000000" pitchFamily="2" charset="-78"/>
              </a:rPr>
              <a:t>پس کلاً الف دو حالت میگیرد</a:t>
            </a:r>
          </a:p>
          <a:p>
            <a:pPr algn="r" rtl="1"/>
            <a:r>
              <a:rPr lang="fa-IR" b="1" dirty="0" smtClean="0">
                <a:solidFill>
                  <a:srgbClr val="002060"/>
                </a:solidFill>
                <a:cs typeface="B Nazanin" panose="00000400000000000000" pitchFamily="2" charset="-78"/>
              </a:rPr>
              <a:t>1-یا تبدیل به واو می شود</a:t>
            </a:r>
          </a:p>
          <a:p>
            <a:pPr algn="r" rtl="1"/>
            <a:r>
              <a:rPr lang="fa-IR" b="1" dirty="0" smtClean="0">
                <a:solidFill>
                  <a:srgbClr val="002060"/>
                </a:solidFill>
                <a:cs typeface="B Nazanin" panose="00000400000000000000" pitchFamily="2" charset="-78"/>
              </a:rPr>
              <a:t>2-یا تبدیل به یاء می شود</a:t>
            </a:r>
            <a:endParaRPr lang="fa-IR" b="1" dirty="0">
              <a:solidFill>
                <a:srgbClr val="002060"/>
              </a:solidFill>
              <a:cs typeface="B Nazanin" panose="00000400000000000000" pitchFamily="2" charset="-78"/>
            </a:endParaRPr>
          </a:p>
        </p:txBody>
      </p:sp>
    </p:spTree>
    <p:extLst>
      <p:ext uri="{BB962C8B-B14F-4D97-AF65-F5344CB8AC3E}">
        <p14:creationId xmlns:p14="http://schemas.microsoft.com/office/powerpoint/2010/main" val="84044218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out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heel(1)">
                                      <p:cBhvr>
                                        <p:cTn id="27" dur="75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barn(inVertical)">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right)">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barn(inVertical)">
                                      <p:cBhvr>
                                        <p:cTn id="59" dur="5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up)">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barn(inVertical)">
                                      <p:cBhvr>
                                        <p:cTn id="69" dur="500"/>
                                        <p:tgtEl>
                                          <p:spTgt spid="4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right)">
                                      <p:cBhvr>
                                        <p:cTn id="74" dur="500"/>
                                        <p:tgtEl>
                                          <p:spTgt spid="43"/>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barn(inVertical)">
                                      <p:cBhvr>
                                        <p:cTn id="79" dur="500"/>
                                        <p:tgtEl>
                                          <p:spTgt spid="4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up)">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p:cTn id="89" dur="500" fill="hold"/>
                                        <p:tgtEl>
                                          <p:spTgt spid="32"/>
                                        </p:tgtEl>
                                        <p:attrNameLst>
                                          <p:attrName>ppt_w</p:attrName>
                                        </p:attrNameLst>
                                      </p:cBhvr>
                                      <p:tavLst>
                                        <p:tav tm="0">
                                          <p:val>
                                            <p:fltVal val="0"/>
                                          </p:val>
                                        </p:tav>
                                        <p:tav tm="100000">
                                          <p:val>
                                            <p:strVal val="#ppt_w"/>
                                          </p:val>
                                        </p:tav>
                                      </p:tavLst>
                                    </p:anim>
                                    <p:anim calcmode="lin" valueType="num">
                                      <p:cBhvr>
                                        <p:cTn id="90" dur="500" fill="hold"/>
                                        <p:tgtEl>
                                          <p:spTgt spid="32"/>
                                        </p:tgtEl>
                                        <p:attrNameLst>
                                          <p:attrName>ppt_h</p:attrName>
                                        </p:attrNameLst>
                                      </p:cBhvr>
                                      <p:tavLst>
                                        <p:tav tm="0">
                                          <p:val>
                                            <p:fltVal val="0"/>
                                          </p:val>
                                        </p:tav>
                                        <p:tav tm="100000">
                                          <p:val>
                                            <p:strVal val="#ppt_h"/>
                                          </p:val>
                                        </p:tav>
                                      </p:tavLst>
                                    </p:anim>
                                    <p:animEffect transition="in" filter="fade">
                                      <p:cBhvr>
                                        <p:cTn id="91" dur="500"/>
                                        <p:tgtEl>
                                          <p:spTgt spid="32"/>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grpId="0" nodeType="click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wipe(right)">
                                      <p:cBhvr>
                                        <p:cTn id="96" dur="500"/>
                                        <p:tgtEl>
                                          <p:spTgt spid="46"/>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barn(inVertical)">
                                      <p:cBhvr>
                                        <p:cTn id="101" dur="500"/>
                                        <p:tgtEl>
                                          <p:spTgt spid="47"/>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p:cTn id="106" dur="500" fill="hold"/>
                                        <p:tgtEl>
                                          <p:spTgt spid="33"/>
                                        </p:tgtEl>
                                        <p:attrNameLst>
                                          <p:attrName>ppt_w</p:attrName>
                                        </p:attrNameLst>
                                      </p:cBhvr>
                                      <p:tavLst>
                                        <p:tav tm="0">
                                          <p:val>
                                            <p:fltVal val="0"/>
                                          </p:val>
                                        </p:tav>
                                        <p:tav tm="100000">
                                          <p:val>
                                            <p:strVal val="#ppt_w"/>
                                          </p:val>
                                        </p:tav>
                                      </p:tavLst>
                                    </p:anim>
                                    <p:anim calcmode="lin" valueType="num">
                                      <p:cBhvr>
                                        <p:cTn id="107" dur="500" fill="hold"/>
                                        <p:tgtEl>
                                          <p:spTgt spid="33"/>
                                        </p:tgtEl>
                                        <p:attrNameLst>
                                          <p:attrName>ppt_h</p:attrName>
                                        </p:attrNameLst>
                                      </p:cBhvr>
                                      <p:tavLst>
                                        <p:tav tm="0">
                                          <p:val>
                                            <p:fltVal val="0"/>
                                          </p:val>
                                        </p:tav>
                                        <p:tav tm="100000">
                                          <p:val>
                                            <p:strVal val="#ppt_h"/>
                                          </p:val>
                                        </p:tav>
                                      </p:tavLst>
                                    </p:anim>
                                    <p:animEffect transition="in" filter="fade">
                                      <p:cBhvr>
                                        <p:cTn id="10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3" grpId="0" animBg="1"/>
      <p:bldP spid="25" grpId="0" animBg="1"/>
      <p:bldP spid="32" grpId="0" animBg="1"/>
      <p:bldP spid="29" grpId="0" animBg="1"/>
      <p:bldP spid="30" grpId="0" animBg="1"/>
      <p:bldP spid="38" grpId="0" animBg="1"/>
      <p:bldP spid="41" grpId="0" animBg="1"/>
      <p:bldP spid="43" grpId="0" animBg="1"/>
      <p:bldP spid="44" grpId="0" animBg="1"/>
      <p:bldP spid="46" grpId="0" animBg="1"/>
      <p:bldP spid="47" grpId="0" animBg="1"/>
      <p:bldP spid="33"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orizontal Scroll 1"/>
          <p:cNvSpPr/>
          <p:nvPr/>
        </p:nvSpPr>
        <p:spPr>
          <a:xfrm>
            <a:off x="4676110" y="-24035"/>
            <a:ext cx="2709868" cy="577970"/>
          </a:xfrm>
          <a:prstGeom prst="horizontalScroll">
            <a:avLst>
              <a:gd name="adj" fmla="val 25000"/>
            </a:avLst>
          </a:prstGeom>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000" b="1" dirty="0">
                <a:cs typeface="B Titr" panose="00000700000000000000" pitchFamily="2" charset="-78"/>
              </a:rPr>
              <a:t>المتصرف غیرالمتصرف</a:t>
            </a:r>
          </a:p>
        </p:txBody>
      </p:sp>
      <p:sp>
        <p:nvSpPr>
          <p:cNvPr id="7" name="Left Arrow Callout 6"/>
          <p:cNvSpPr/>
          <p:nvPr/>
        </p:nvSpPr>
        <p:spPr>
          <a:xfrm>
            <a:off x="11299717" y="988498"/>
            <a:ext cx="788578" cy="5129666"/>
          </a:xfrm>
          <a:prstGeom prst="leftArrowCallout">
            <a:avLst/>
          </a:prstGeom>
          <a:noFill/>
          <a:ln w="38100">
            <a:noFill/>
            <a:prstDash val="sysDot"/>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fa-IR" sz="2800" dirty="0">
                <a:solidFill>
                  <a:srgbClr val="002060"/>
                </a:solidFill>
                <a:cs typeface="B Lotus" panose="00000400000000000000" pitchFamily="2" charset="-78"/>
              </a:rPr>
              <a:t>اسمی که می خواهیم از آن مثنی درست کنیم</a:t>
            </a:r>
          </a:p>
        </p:txBody>
      </p:sp>
      <p:sp>
        <p:nvSpPr>
          <p:cNvPr id="23" name="Rounded Rectangle 22"/>
          <p:cNvSpPr/>
          <p:nvPr/>
        </p:nvSpPr>
        <p:spPr>
          <a:xfrm>
            <a:off x="9869212" y="2843845"/>
            <a:ext cx="1430505" cy="1243336"/>
          </a:xfrm>
          <a:prstGeom prst="roundRect">
            <a:avLst/>
          </a:prstGeom>
          <a:solidFill>
            <a:srgbClr val="99FFCC"/>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solidFill>
                  <a:srgbClr val="002060"/>
                </a:solidFill>
                <a:cs typeface="B Badr" panose="00000400000000000000" pitchFamily="2" charset="-78"/>
              </a:rPr>
              <a:t>3- ازاسم ممدود</a:t>
            </a:r>
          </a:p>
        </p:txBody>
      </p:sp>
      <p:cxnSp>
        <p:nvCxnSpPr>
          <p:cNvPr id="14" name="Straight Arrow Connector 13"/>
          <p:cNvCxnSpPr>
            <a:stCxn id="23" idx="1"/>
          </p:cNvCxnSpPr>
          <p:nvPr/>
        </p:nvCxnSpPr>
        <p:spPr>
          <a:xfrm flipH="1" flipV="1">
            <a:off x="8894415" y="1891862"/>
            <a:ext cx="974797" cy="1573651"/>
          </a:xfrm>
          <a:prstGeom prst="straightConnector1">
            <a:avLst/>
          </a:prstGeom>
          <a:ln w="57150">
            <a:solidFill>
              <a:srgbClr val="C00000"/>
            </a:solidFill>
            <a:tailEnd type="arrow"/>
          </a:ln>
        </p:spPr>
        <p:style>
          <a:lnRef idx="2">
            <a:schemeClr val="accent4"/>
          </a:lnRef>
          <a:fillRef idx="0">
            <a:schemeClr val="accent4"/>
          </a:fillRef>
          <a:effectRef idx="1">
            <a:schemeClr val="accent4"/>
          </a:effectRef>
          <a:fontRef idx="minor">
            <a:schemeClr val="tx1"/>
          </a:fontRef>
        </p:style>
      </p:cxnSp>
      <p:cxnSp>
        <p:nvCxnSpPr>
          <p:cNvPr id="26" name="Straight Arrow Connector 25"/>
          <p:cNvCxnSpPr>
            <a:stCxn id="23" idx="1"/>
          </p:cNvCxnSpPr>
          <p:nvPr/>
        </p:nvCxnSpPr>
        <p:spPr>
          <a:xfrm flipH="1">
            <a:off x="9041979" y="3465513"/>
            <a:ext cx="827233" cy="1815935"/>
          </a:xfrm>
          <a:prstGeom prst="straightConnector1">
            <a:avLst/>
          </a:prstGeom>
          <a:ln w="57150">
            <a:solidFill>
              <a:srgbClr val="00B0F0"/>
            </a:solidFill>
            <a:tailEnd type="arrow"/>
          </a:ln>
        </p:spPr>
        <p:style>
          <a:lnRef idx="2">
            <a:schemeClr val="accent4"/>
          </a:lnRef>
          <a:fillRef idx="0">
            <a:schemeClr val="accent4"/>
          </a:fillRef>
          <a:effectRef idx="1">
            <a:schemeClr val="accent4"/>
          </a:effectRef>
          <a:fontRef idx="minor">
            <a:schemeClr val="tx1"/>
          </a:fontRef>
        </p:style>
      </p:cxnSp>
      <p:sp>
        <p:nvSpPr>
          <p:cNvPr id="25" name="Oval 24"/>
          <p:cNvSpPr/>
          <p:nvPr/>
        </p:nvSpPr>
        <p:spPr>
          <a:xfrm>
            <a:off x="6976062" y="2888241"/>
            <a:ext cx="1944000" cy="1188000"/>
          </a:xfrm>
          <a:prstGeom prst="ellipse">
            <a:avLst/>
          </a:prstGeom>
          <a:solidFill>
            <a:schemeClr val="accent3">
              <a:lumMod val="20000"/>
              <a:lumOff val="80000"/>
            </a:schemeClr>
          </a:solidFill>
          <a:ln w="38100">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0000"/>
                </a:solidFill>
                <a:latin typeface="B Lotus"/>
                <a:cs typeface="B Badr" panose="00000400000000000000" pitchFamily="2" charset="-78"/>
              </a:rPr>
              <a:t>1-همزه اش برای تأنیث  باشد</a:t>
            </a:r>
            <a:r>
              <a:rPr lang="fa-IR" sz="2400" b="1" dirty="0">
                <a:cs typeface="B Badr" panose="00000400000000000000" pitchFamily="2" charset="-78"/>
              </a:rPr>
              <a:t> </a:t>
            </a:r>
          </a:p>
        </p:txBody>
      </p:sp>
      <p:sp>
        <p:nvSpPr>
          <p:cNvPr id="32" name="Oval 31"/>
          <p:cNvSpPr/>
          <p:nvPr/>
        </p:nvSpPr>
        <p:spPr>
          <a:xfrm>
            <a:off x="6993995" y="4958927"/>
            <a:ext cx="1944000" cy="1188000"/>
          </a:xfrm>
          <a:prstGeom prst="ellipse">
            <a:avLst/>
          </a:prstGeom>
          <a:solidFill>
            <a:schemeClr val="accent2">
              <a:lumMod val="20000"/>
              <a:lumOff val="80000"/>
            </a:schemeClr>
          </a:solidFill>
          <a:ln w="38100">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000" b="1" dirty="0">
                <a:solidFill>
                  <a:srgbClr val="000000"/>
                </a:solidFill>
                <a:latin typeface="B Lotus"/>
                <a:cs typeface="B Badr" panose="00000400000000000000" pitchFamily="2" charset="-78"/>
              </a:rPr>
              <a:t>2-همزه نه اصلی  ونه برای تانیث باشد</a:t>
            </a:r>
            <a:r>
              <a:rPr lang="fa-IR" sz="2000" b="1" dirty="0">
                <a:solidFill>
                  <a:prstClr val="white"/>
                </a:solidFill>
                <a:cs typeface="B Badr" panose="00000400000000000000" pitchFamily="2" charset="-78"/>
              </a:rPr>
              <a:t> </a:t>
            </a:r>
          </a:p>
        </p:txBody>
      </p:sp>
      <p:sp>
        <p:nvSpPr>
          <p:cNvPr id="24" name="Oval 23"/>
          <p:cNvSpPr/>
          <p:nvPr/>
        </p:nvSpPr>
        <p:spPr>
          <a:xfrm>
            <a:off x="6950415" y="963851"/>
            <a:ext cx="1944000" cy="1188000"/>
          </a:xfrm>
          <a:prstGeom prst="ellipse">
            <a:avLst/>
          </a:prstGeom>
          <a:solidFill>
            <a:srgbClr val="F2FB81"/>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0000"/>
                </a:solidFill>
                <a:latin typeface="B Lotus"/>
                <a:cs typeface="B Badr" panose="00000400000000000000" pitchFamily="2" charset="-78"/>
              </a:rPr>
              <a:t>1-همزه اش اصلی باشد</a:t>
            </a:r>
            <a:r>
              <a:rPr lang="fa-IR" sz="2400" b="1" dirty="0">
                <a:cs typeface="B Badr" panose="00000400000000000000" pitchFamily="2" charset="-78"/>
              </a:rPr>
              <a:t> </a:t>
            </a:r>
          </a:p>
        </p:txBody>
      </p:sp>
      <p:cxnSp>
        <p:nvCxnSpPr>
          <p:cNvPr id="27" name="Straight Arrow Connector 26"/>
          <p:cNvCxnSpPr>
            <a:stCxn id="23" idx="1"/>
          </p:cNvCxnSpPr>
          <p:nvPr/>
        </p:nvCxnSpPr>
        <p:spPr>
          <a:xfrm flipH="1">
            <a:off x="9041979" y="3465513"/>
            <a:ext cx="827233" cy="1"/>
          </a:xfrm>
          <a:prstGeom prst="straightConnector1">
            <a:avLst/>
          </a:prstGeom>
          <a:ln w="57150">
            <a:tailEnd type="arrow"/>
          </a:ln>
        </p:spPr>
        <p:style>
          <a:lnRef idx="2">
            <a:schemeClr val="accent4"/>
          </a:lnRef>
          <a:fillRef idx="0">
            <a:schemeClr val="accent4"/>
          </a:fillRef>
          <a:effectRef idx="1">
            <a:schemeClr val="accent4"/>
          </a:effectRef>
          <a:fontRef idx="minor">
            <a:schemeClr val="tx1"/>
          </a:fontRef>
        </p:style>
      </p:cxnSp>
      <p:sp>
        <p:nvSpPr>
          <p:cNvPr id="33" name="Pentagon 32"/>
          <p:cNvSpPr/>
          <p:nvPr/>
        </p:nvSpPr>
        <p:spPr>
          <a:xfrm>
            <a:off x="1135115" y="2935539"/>
            <a:ext cx="5720704" cy="1045878"/>
          </a:xfrm>
          <a:prstGeom prst="homePlat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000000"/>
                </a:solidFill>
                <a:latin typeface="B Lotus"/>
                <a:cs typeface="B Badr" panose="00000400000000000000" pitchFamily="2" charset="-78"/>
              </a:rPr>
              <a:t>همزه تبدیل به واو می شود.</a:t>
            </a:r>
            <a:br>
              <a:rPr lang="fa-IR" sz="3200" dirty="0">
                <a:solidFill>
                  <a:srgbClr val="000000"/>
                </a:solidFill>
                <a:latin typeface="B Lotus"/>
                <a:cs typeface="B Badr" panose="00000400000000000000" pitchFamily="2" charset="-78"/>
              </a:rPr>
            </a:br>
            <a:r>
              <a:rPr lang="fa-IR" sz="3200" dirty="0">
                <a:solidFill>
                  <a:srgbClr val="C00000"/>
                </a:solidFill>
                <a:latin typeface="B Lotus"/>
                <a:cs typeface="B Badr" panose="00000400000000000000" pitchFamily="2" charset="-78"/>
              </a:rPr>
              <a:t>مانند: حَمرَاء  = حَمرَاوَان</a:t>
            </a:r>
            <a:r>
              <a:rPr lang="fa-IR" sz="3200" dirty="0">
                <a:solidFill>
                  <a:srgbClr val="C00000"/>
                </a:solidFill>
                <a:cs typeface="B Badr" panose="00000400000000000000" pitchFamily="2" charset="-78"/>
              </a:rPr>
              <a:t> </a:t>
            </a:r>
          </a:p>
        </p:txBody>
      </p:sp>
      <p:sp>
        <p:nvSpPr>
          <p:cNvPr id="34" name="Pentagon 33"/>
          <p:cNvSpPr/>
          <p:nvPr/>
        </p:nvSpPr>
        <p:spPr>
          <a:xfrm>
            <a:off x="375296" y="4444420"/>
            <a:ext cx="5760000" cy="1080000"/>
          </a:xfrm>
          <a:prstGeom prst="homePlat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000000"/>
                </a:solidFill>
                <a:latin typeface="B Lotus"/>
                <a:cs typeface="B Badr" panose="00000400000000000000" pitchFamily="2" charset="-78"/>
              </a:rPr>
              <a:t>1-همزه به همان شکل باقی بماند.</a:t>
            </a:r>
          </a:p>
          <a:p>
            <a:pPr algn="ctr" rtl="1"/>
            <a:r>
              <a:rPr lang="fa-IR" sz="3200" dirty="0">
                <a:solidFill>
                  <a:srgbClr val="C00000"/>
                </a:solidFill>
                <a:latin typeface="B Lotus"/>
                <a:cs typeface="B Badr" panose="00000400000000000000" pitchFamily="2" charset="-78"/>
              </a:rPr>
              <a:t>مانند : دُعَاء  = دُعَاءانِ</a:t>
            </a:r>
            <a:endParaRPr lang="fa-IR" sz="3200" dirty="0">
              <a:solidFill>
                <a:srgbClr val="C00000"/>
              </a:solidFill>
              <a:cs typeface="B Badr" panose="00000400000000000000" pitchFamily="2" charset="-78"/>
            </a:endParaRPr>
          </a:p>
        </p:txBody>
      </p:sp>
      <p:sp>
        <p:nvSpPr>
          <p:cNvPr id="36" name="Pentagon 35"/>
          <p:cNvSpPr/>
          <p:nvPr/>
        </p:nvSpPr>
        <p:spPr>
          <a:xfrm>
            <a:off x="376494" y="5648915"/>
            <a:ext cx="5760000" cy="1080000"/>
          </a:xfrm>
          <a:prstGeom prst="homePlat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0000"/>
                </a:solidFill>
                <a:latin typeface="B Lotus"/>
                <a:cs typeface="B Badr" panose="00000400000000000000" pitchFamily="2" charset="-78"/>
              </a:rPr>
              <a:t>2-همزه تبدیل به واو شود.</a:t>
            </a:r>
          </a:p>
          <a:p>
            <a:pPr algn="ctr" rtl="1"/>
            <a:r>
              <a:rPr lang="fa-IR" sz="3200" dirty="0">
                <a:solidFill>
                  <a:srgbClr val="C00000"/>
                </a:solidFill>
                <a:latin typeface="B Lotus"/>
                <a:cs typeface="B Badr" panose="00000400000000000000" pitchFamily="2" charset="-78"/>
              </a:rPr>
              <a:t>مانند : دُعَاء =دُعاوان</a:t>
            </a:r>
            <a:endParaRPr lang="fa-IR" sz="3200" dirty="0">
              <a:cs typeface="B Badr" panose="00000400000000000000" pitchFamily="2" charset="-78"/>
            </a:endParaRPr>
          </a:p>
        </p:txBody>
      </p:sp>
      <p:sp>
        <p:nvSpPr>
          <p:cNvPr id="21" name="Notched Right Arrow 20"/>
          <p:cNvSpPr/>
          <p:nvPr/>
        </p:nvSpPr>
        <p:spPr>
          <a:xfrm rot="10800000">
            <a:off x="6031044" y="5281448"/>
            <a:ext cx="824775" cy="536028"/>
          </a:xfrm>
          <a:prstGeom prst="notchedRightArrow">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2" name="Pentagon 41"/>
          <p:cNvSpPr/>
          <p:nvPr/>
        </p:nvSpPr>
        <p:spPr>
          <a:xfrm>
            <a:off x="1135115" y="1034912"/>
            <a:ext cx="5720704" cy="1045878"/>
          </a:xfrm>
          <a:prstGeom prst="homePlat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0000"/>
                </a:solidFill>
                <a:latin typeface="B Lotus"/>
                <a:cs typeface="B Badr" panose="00000400000000000000" pitchFamily="2" charset="-78"/>
              </a:rPr>
              <a:t>بدون تغییر مثنّی می شود.</a:t>
            </a:r>
            <a:br>
              <a:rPr lang="fa-IR" sz="3200" dirty="0">
                <a:solidFill>
                  <a:srgbClr val="000000"/>
                </a:solidFill>
                <a:latin typeface="B Lotus"/>
                <a:cs typeface="B Badr" panose="00000400000000000000" pitchFamily="2" charset="-78"/>
              </a:rPr>
            </a:br>
            <a:r>
              <a:rPr lang="fa-IR" sz="3200" dirty="0">
                <a:solidFill>
                  <a:srgbClr val="C00000"/>
                </a:solidFill>
                <a:latin typeface="B Lotus"/>
                <a:cs typeface="B Badr" panose="00000400000000000000" pitchFamily="2" charset="-78"/>
              </a:rPr>
              <a:t>مانند: قَرّاء  = قرّاءَانِ</a:t>
            </a:r>
            <a:r>
              <a:rPr lang="fa-IR" sz="3200" dirty="0">
                <a:solidFill>
                  <a:srgbClr val="C00000"/>
                </a:solidFill>
                <a:cs typeface="B Badr" panose="00000400000000000000" pitchFamily="2" charset="-78"/>
              </a:rPr>
              <a:t> </a:t>
            </a:r>
          </a:p>
        </p:txBody>
      </p:sp>
      <p:sp>
        <p:nvSpPr>
          <p:cNvPr id="18" name="Cube 17">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17" name="Cube 16"/>
          <p:cNvSpPr/>
          <p:nvPr/>
        </p:nvSpPr>
        <p:spPr>
          <a:xfrm>
            <a:off x="10516726" y="410134"/>
            <a:ext cx="1577154" cy="658931"/>
          </a:xfrm>
          <a:prstGeom prst="cube">
            <a:avLst>
              <a:gd name="adj" fmla="val 16071"/>
            </a:avLst>
          </a:prstGeom>
          <a:gradFill>
            <a:gsLst>
              <a:gs pos="0">
                <a:schemeClr val="accent1">
                  <a:lumMod val="5000"/>
                  <a:lumOff val="95000"/>
                </a:schemeClr>
              </a:gs>
              <a:gs pos="34000">
                <a:srgbClr val="FFC000"/>
              </a:gs>
              <a:gs pos="100000">
                <a:schemeClr val="accent1">
                  <a:lumMod val="30000"/>
                  <a:lumOff val="70000"/>
                </a:schemeClr>
              </a:gs>
            </a:gsLst>
            <a:lin ang="13500000" scaled="1"/>
          </a:gra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rgbClr val="002060"/>
                </a:solidFill>
                <a:cs typeface="B Badr" panose="00000400000000000000" pitchFamily="2" charset="-78"/>
              </a:rPr>
              <a:t>1-مثنی</a:t>
            </a:r>
          </a:p>
        </p:txBody>
      </p:sp>
      <p:sp>
        <p:nvSpPr>
          <p:cNvPr id="3" name="Rectangle 2"/>
          <p:cNvSpPr/>
          <p:nvPr/>
        </p:nvSpPr>
        <p:spPr>
          <a:xfrm>
            <a:off x="8894414" y="5580594"/>
            <a:ext cx="2556615" cy="1159237"/>
          </a:xfrm>
          <a:prstGeom prst="rect">
            <a:avLst/>
          </a:prstGeom>
          <a:noFill/>
          <a:ln/>
        </p:spPr>
        <p:style>
          <a:lnRef idx="2">
            <a:schemeClr val="dk1"/>
          </a:lnRef>
          <a:fillRef idx="1">
            <a:schemeClr val="lt1"/>
          </a:fillRef>
          <a:effectRef idx="0">
            <a:schemeClr val="dk1"/>
          </a:effectRef>
          <a:fontRef idx="minor">
            <a:schemeClr val="dk1"/>
          </a:fontRef>
        </p:style>
        <p:txBody>
          <a:bodyPr rtlCol="1" anchor="ctr"/>
          <a:lstStyle/>
          <a:p>
            <a:pPr algn="ctr" rtl="1"/>
            <a:r>
              <a:rPr lang="fa-IR" b="1" dirty="0" smtClean="0">
                <a:solidFill>
                  <a:srgbClr val="002060"/>
                </a:solidFill>
                <a:cs typeface="B Nazanin" panose="00000400000000000000" pitchFamily="2" charset="-78"/>
              </a:rPr>
              <a:t>پس کلاً همزه 2 حالت میگیرد</a:t>
            </a:r>
          </a:p>
          <a:p>
            <a:pPr algn="r" rtl="1"/>
            <a:r>
              <a:rPr lang="fa-IR" b="1" dirty="0" smtClean="0">
                <a:solidFill>
                  <a:srgbClr val="002060"/>
                </a:solidFill>
                <a:cs typeface="B Nazanin" panose="00000400000000000000" pitchFamily="2" charset="-78"/>
              </a:rPr>
              <a:t>1-یا تبدیل به واو می شود</a:t>
            </a:r>
          </a:p>
          <a:p>
            <a:pPr algn="r" rtl="1"/>
            <a:r>
              <a:rPr lang="fa-IR" b="1" dirty="0" smtClean="0">
                <a:solidFill>
                  <a:srgbClr val="002060"/>
                </a:solidFill>
                <a:cs typeface="B Nazanin" panose="00000400000000000000" pitchFamily="2" charset="-78"/>
              </a:rPr>
              <a:t>2-بدون تغییر و ثابت می ماند</a:t>
            </a:r>
            <a:endParaRPr lang="fa-IR" b="1" dirty="0">
              <a:solidFill>
                <a:srgbClr val="002060"/>
              </a:solidFill>
              <a:cs typeface="B Nazanin" panose="00000400000000000000" pitchFamily="2" charset="-78"/>
            </a:endParaRPr>
          </a:p>
        </p:txBody>
      </p:sp>
    </p:spTree>
    <p:extLst>
      <p:ext uri="{BB962C8B-B14F-4D97-AF65-F5344CB8AC3E}">
        <p14:creationId xmlns:p14="http://schemas.microsoft.com/office/powerpoint/2010/main" val="305753907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75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left)">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right)">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up)">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right)">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5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left)">
                                      <p:cBhvr>
                                        <p:cTn id="73" dur="500"/>
                                        <p:tgtEl>
                                          <p:spTgt spid="36"/>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anim calcmode="lin" valueType="num">
                                      <p:cBhvr>
                                        <p:cTn id="78" dur="500" fill="hold"/>
                                        <p:tgtEl>
                                          <p:spTgt spid="3"/>
                                        </p:tgtEl>
                                        <p:attrNameLst>
                                          <p:attrName>ppt_w</p:attrName>
                                        </p:attrNameLst>
                                      </p:cBhvr>
                                      <p:tavLst>
                                        <p:tav tm="0">
                                          <p:val>
                                            <p:fltVal val="0"/>
                                          </p:val>
                                        </p:tav>
                                        <p:tav tm="100000">
                                          <p:val>
                                            <p:strVal val="#ppt_w"/>
                                          </p:val>
                                        </p:tav>
                                      </p:tavLst>
                                    </p:anim>
                                    <p:anim calcmode="lin" valueType="num">
                                      <p:cBhvr>
                                        <p:cTn id="79" dur="500" fill="hold"/>
                                        <p:tgtEl>
                                          <p:spTgt spid="3"/>
                                        </p:tgtEl>
                                        <p:attrNameLst>
                                          <p:attrName>ppt_h</p:attrName>
                                        </p:attrNameLst>
                                      </p:cBhvr>
                                      <p:tavLst>
                                        <p:tav tm="0">
                                          <p:val>
                                            <p:fltVal val="0"/>
                                          </p:val>
                                        </p:tav>
                                        <p:tav tm="100000">
                                          <p:val>
                                            <p:strVal val="#ppt_h"/>
                                          </p:val>
                                        </p:tav>
                                      </p:tavLst>
                                    </p:anim>
                                    <p:animEffect transition="in" filter="fade">
                                      <p:cBhvr>
                                        <p:cTn id="8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5" grpId="0" animBg="1"/>
      <p:bldP spid="32" grpId="0" animBg="1"/>
      <p:bldP spid="24" grpId="0" animBg="1"/>
      <p:bldP spid="33" grpId="0" animBg="1"/>
      <p:bldP spid="34" grpId="0" animBg="1"/>
      <p:bldP spid="36" grpId="0" animBg="1"/>
      <p:bldP spid="21" grpId="0" animBg="1"/>
      <p:bldP spid="42" grpId="0" animBg="1"/>
      <p:bldP spid="3"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Left Arrow Callout 6"/>
          <p:cNvSpPr/>
          <p:nvPr/>
        </p:nvSpPr>
        <p:spPr>
          <a:xfrm>
            <a:off x="11241370" y="1062871"/>
            <a:ext cx="788578" cy="5012574"/>
          </a:xfrm>
          <a:prstGeom prst="leftArrowCallout">
            <a:avLst/>
          </a:prstGeom>
          <a:solidFill>
            <a:schemeClr val="accent2">
              <a:lumMod val="20000"/>
              <a:lumOff val="80000"/>
            </a:schemeClr>
          </a:solidFill>
          <a:ln w="38100">
            <a:noFill/>
            <a:prstDash val="sysDot"/>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fa-IR" sz="2800" dirty="0">
                <a:solidFill>
                  <a:srgbClr val="002060"/>
                </a:solidFill>
                <a:cs typeface="B Lotus" panose="00000400000000000000" pitchFamily="2" charset="-78"/>
              </a:rPr>
              <a:t>اسمی که می خواهیم از آن مثنی درست کنیم</a:t>
            </a:r>
          </a:p>
        </p:txBody>
      </p:sp>
      <p:sp>
        <p:nvSpPr>
          <p:cNvPr id="23" name="Rounded Rectangle 22"/>
          <p:cNvSpPr/>
          <p:nvPr/>
        </p:nvSpPr>
        <p:spPr>
          <a:xfrm>
            <a:off x="9774616" y="2496993"/>
            <a:ext cx="1430505" cy="1243336"/>
          </a:xfrm>
          <a:prstGeom prst="roundRect">
            <a:avLst/>
          </a:prstGeom>
          <a:solidFill>
            <a:srgbClr val="99FFCC"/>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4- از ثلاثی محذوف الحرف</a:t>
            </a:r>
          </a:p>
        </p:txBody>
      </p:sp>
      <p:cxnSp>
        <p:nvCxnSpPr>
          <p:cNvPr id="14" name="Straight Arrow Connector 13"/>
          <p:cNvCxnSpPr>
            <a:stCxn id="23" idx="1"/>
            <a:endCxn id="4" idx="3"/>
          </p:cNvCxnSpPr>
          <p:nvPr/>
        </p:nvCxnSpPr>
        <p:spPr>
          <a:xfrm flipH="1" flipV="1">
            <a:off x="8814819" y="2220023"/>
            <a:ext cx="959797" cy="898638"/>
          </a:xfrm>
          <a:prstGeom prst="straightConnector1">
            <a:avLst/>
          </a:prstGeom>
          <a:ln w="57150">
            <a:solidFill>
              <a:srgbClr val="C00000"/>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27" name="Straight Arrow Connector 26"/>
          <p:cNvCxnSpPr>
            <a:stCxn id="23" idx="1"/>
            <a:endCxn id="22" idx="3"/>
          </p:cNvCxnSpPr>
          <p:nvPr/>
        </p:nvCxnSpPr>
        <p:spPr>
          <a:xfrm flipH="1">
            <a:off x="8856857" y="3118661"/>
            <a:ext cx="917759" cy="973436"/>
          </a:xfrm>
          <a:prstGeom prst="straightConnector1">
            <a:avLst/>
          </a:prstGeom>
          <a:ln w="57150">
            <a:solidFill>
              <a:schemeClr val="accent3">
                <a:lumMod val="7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cxnSp>
      <p:sp>
        <p:nvSpPr>
          <p:cNvPr id="36" name="Pentagon 35"/>
          <p:cNvSpPr/>
          <p:nvPr/>
        </p:nvSpPr>
        <p:spPr>
          <a:xfrm>
            <a:off x="357638" y="3632478"/>
            <a:ext cx="5720704" cy="1045878"/>
          </a:xfrm>
          <a:prstGeom prst="homePlat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0000"/>
                </a:solidFill>
                <a:latin typeface="B Lotus"/>
                <a:cs typeface="B Badr" panose="00000400000000000000" pitchFamily="2" charset="-78"/>
              </a:rPr>
              <a:t>آن چیز محذوف، هنگام تثنیه بر می گردد: </a:t>
            </a:r>
            <a:r>
              <a:rPr lang="fa-IR" sz="3200" dirty="0">
                <a:solidFill>
                  <a:srgbClr val="C00000"/>
                </a:solidFill>
                <a:latin typeface="B Lotus"/>
                <a:cs typeface="B Badr" panose="00000400000000000000" pitchFamily="2" charset="-78"/>
              </a:rPr>
              <a:t>مانند: أَب  = أَبَوَانِ</a:t>
            </a:r>
            <a:r>
              <a:rPr lang="fa-IR" sz="3200" dirty="0">
                <a:solidFill>
                  <a:srgbClr val="C00000"/>
                </a:solidFill>
                <a:cs typeface="B Badr" panose="00000400000000000000" pitchFamily="2" charset="-78"/>
              </a:rPr>
              <a:t> </a:t>
            </a:r>
          </a:p>
        </p:txBody>
      </p:sp>
      <p:sp>
        <p:nvSpPr>
          <p:cNvPr id="4" name="Rounded Rectangle 3"/>
          <p:cNvSpPr/>
          <p:nvPr/>
        </p:nvSpPr>
        <p:spPr>
          <a:xfrm>
            <a:off x="6096000" y="1697084"/>
            <a:ext cx="2718819" cy="1045878"/>
          </a:xfrm>
          <a:prstGeom prst="roundRect">
            <a:avLst/>
          </a:prstGeom>
          <a:ln w="38100">
            <a:solidFill>
              <a:srgbClr val="FF0000"/>
            </a:solidFill>
          </a:ln>
        </p:spPr>
        <p:style>
          <a:lnRef idx="1">
            <a:schemeClr val="accent1"/>
          </a:lnRef>
          <a:fillRef idx="2">
            <a:schemeClr val="accent1"/>
          </a:fillRef>
          <a:effectRef idx="1">
            <a:schemeClr val="accent1"/>
          </a:effectRef>
          <a:fontRef idx="minor">
            <a:schemeClr val="dk1"/>
          </a:fontRef>
        </p:style>
        <p:txBody>
          <a:bodyPr rtlCol="1" anchor="ctr"/>
          <a:lstStyle/>
          <a:p>
            <a:pPr algn="ctr" rtl="1"/>
            <a:r>
              <a:rPr lang="fa-IR" sz="2400" b="1" dirty="0">
                <a:solidFill>
                  <a:srgbClr val="000000"/>
                </a:solidFill>
                <a:latin typeface="B Lotus"/>
                <a:cs typeface="B Badr" panose="00000400000000000000" pitchFamily="2" charset="-78"/>
              </a:rPr>
              <a:t>1-چیزی به جای آن حرف محذوف آمده باشد</a:t>
            </a:r>
            <a:r>
              <a:rPr lang="fa-IR" sz="2400" b="1" dirty="0">
                <a:cs typeface="B Badr" panose="00000400000000000000" pitchFamily="2" charset="-78"/>
              </a:rPr>
              <a:t> </a:t>
            </a:r>
          </a:p>
        </p:txBody>
      </p:sp>
      <p:sp>
        <p:nvSpPr>
          <p:cNvPr id="19" name="Pentagon 18"/>
          <p:cNvSpPr/>
          <p:nvPr/>
        </p:nvSpPr>
        <p:spPr>
          <a:xfrm>
            <a:off x="315313" y="1697084"/>
            <a:ext cx="5720704" cy="1045878"/>
          </a:xfrm>
          <a:prstGeom prst="homePlat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0000"/>
                </a:solidFill>
                <a:latin typeface="B Lotus"/>
                <a:cs typeface="B Badr" panose="00000400000000000000" pitchFamily="2" charset="-78"/>
              </a:rPr>
              <a:t>با همان عوض، تثنیه بسته می شود. </a:t>
            </a:r>
            <a:r>
              <a:rPr lang="fa-IR" sz="3200" dirty="0">
                <a:solidFill>
                  <a:srgbClr val="C00000"/>
                </a:solidFill>
                <a:latin typeface="B Lotus"/>
                <a:cs typeface="B Badr" panose="00000400000000000000" pitchFamily="2" charset="-78"/>
              </a:rPr>
              <a:t>مانند: </a:t>
            </a:r>
            <a:r>
              <a:rPr lang="fa-IR" sz="3600" dirty="0">
                <a:solidFill>
                  <a:srgbClr val="C00000"/>
                </a:solidFill>
                <a:latin typeface="Microsoft Uighur"/>
                <a:cs typeface="B Badr" panose="00000400000000000000" pitchFamily="2" charset="-78"/>
              </a:rPr>
              <a:t>َسَنة = </a:t>
            </a:r>
            <a:r>
              <a:rPr lang="fa-IR" sz="3200" dirty="0">
                <a:solidFill>
                  <a:srgbClr val="C00000"/>
                </a:solidFill>
                <a:latin typeface="B Lotus"/>
                <a:cs typeface="B Badr" panose="00000400000000000000" pitchFamily="2" charset="-78"/>
              </a:rPr>
              <a:t>سَنَتان</a:t>
            </a:r>
            <a:r>
              <a:rPr lang="fa-IR" sz="3200" dirty="0">
                <a:solidFill>
                  <a:srgbClr val="C00000"/>
                </a:solidFill>
                <a:cs typeface="B Badr" panose="00000400000000000000" pitchFamily="2" charset="-78"/>
              </a:rPr>
              <a:t> </a:t>
            </a:r>
          </a:p>
        </p:txBody>
      </p:sp>
      <p:sp>
        <p:nvSpPr>
          <p:cNvPr id="22" name="Rounded Rectangle 21"/>
          <p:cNvSpPr/>
          <p:nvPr/>
        </p:nvSpPr>
        <p:spPr>
          <a:xfrm>
            <a:off x="6138038" y="3569158"/>
            <a:ext cx="2718819" cy="1045878"/>
          </a:xfrm>
          <a:prstGeom prst="roundRect">
            <a:avLst/>
          </a:prstGeom>
          <a:ln w="38100">
            <a:solidFill>
              <a:srgbClr val="FF0000"/>
            </a:solidFill>
          </a:ln>
        </p:spPr>
        <p:style>
          <a:lnRef idx="1">
            <a:schemeClr val="accent1"/>
          </a:lnRef>
          <a:fillRef idx="2">
            <a:schemeClr val="accent1"/>
          </a:fillRef>
          <a:effectRef idx="1">
            <a:schemeClr val="accent1"/>
          </a:effectRef>
          <a:fontRef idx="minor">
            <a:schemeClr val="dk1"/>
          </a:fontRef>
        </p:style>
        <p:txBody>
          <a:bodyPr rtlCol="1" anchor="ctr"/>
          <a:lstStyle/>
          <a:p>
            <a:pPr algn="ctr" rtl="1"/>
            <a:r>
              <a:rPr lang="fa-IR" sz="2400" b="1" dirty="0">
                <a:solidFill>
                  <a:srgbClr val="000000"/>
                </a:solidFill>
                <a:latin typeface="B Lotus"/>
                <a:cs typeface="B Badr" panose="00000400000000000000" pitchFamily="2" charset="-78"/>
              </a:rPr>
              <a:t>2-چیزی به جای آن حرف محذوف نیامده باشد</a:t>
            </a:r>
            <a:r>
              <a:rPr lang="fa-IR" sz="2400" b="1" dirty="0">
                <a:cs typeface="B Badr" panose="00000400000000000000" pitchFamily="2" charset="-78"/>
              </a:rPr>
              <a:t> </a:t>
            </a:r>
          </a:p>
        </p:txBody>
      </p:sp>
      <p:sp>
        <p:nvSpPr>
          <p:cNvPr id="8" name="Hexagon 7"/>
          <p:cNvSpPr/>
          <p:nvPr/>
        </p:nvSpPr>
        <p:spPr>
          <a:xfrm>
            <a:off x="262607" y="4934607"/>
            <a:ext cx="8827005" cy="1576552"/>
          </a:xfrm>
          <a:prstGeom prst="hexagon">
            <a:avLst/>
          </a:prstGeom>
          <a:noFill/>
          <a:ln w="38100">
            <a:prstDash val="sysDot"/>
          </a:ln>
        </p:spPr>
        <p:style>
          <a:lnRef idx="2">
            <a:schemeClr val="accent4"/>
          </a:lnRef>
          <a:fillRef idx="1">
            <a:schemeClr val="lt1"/>
          </a:fillRef>
          <a:effectRef idx="0">
            <a:schemeClr val="accent4"/>
          </a:effectRef>
          <a:fontRef idx="minor">
            <a:schemeClr val="dk1"/>
          </a:fontRef>
        </p:style>
        <p:txBody>
          <a:bodyPr rtlCol="1" anchor="ctr"/>
          <a:lstStyle/>
          <a:p>
            <a:pPr algn="ctr" rtl="1"/>
            <a:r>
              <a:rPr lang="fa-IR" sz="3200" dirty="0">
                <a:solidFill>
                  <a:srgbClr val="000000"/>
                </a:solidFill>
                <a:latin typeface="B Lotus"/>
                <a:cs typeface="B Badr" panose="00000400000000000000" pitchFamily="2" charset="-78"/>
              </a:rPr>
              <a:t>برخی از اسمها با آنکه چیزی از آنها حذف شده است ولی هنگام تثنیه،آن حرف محذوف بر نمی گردد.</a:t>
            </a:r>
            <a:r>
              <a:rPr lang="fa-IR" sz="2800" dirty="0">
                <a:solidFill>
                  <a:srgbClr val="000000"/>
                </a:solidFill>
                <a:latin typeface="B Lotus"/>
                <a:cs typeface="B Badr" panose="00000400000000000000" pitchFamily="2" charset="-78"/>
              </a:rPr>
              <a:t/>
            </a:r>
            <a:br>
              <a:rPr lang="fa-IR" sz="2800" dirty="0">
                <a:solidFill>
                  <a:srgbClr val="000000"/>
                </a:solidFill>
                <a:latin typeface="B Lotus"/>
                <a:cs typeface="B Badr" panose="00000400000000000000" pitchFamily="2" charset="-78"/>
              </a:rPr>
            </a:br>
            <a:r>
              <a:rPr lang="fa-IR" sz="3200" b="1" dirty="0">
                <a:solidFill>
                  <a:srgbClr val="C00000"/>
                </a:solidFill>
                <a:latin typeface="B Lotus"/>
                <a:cs typeface="B Badr" panose="00000400000000000000" pitchFamily="2" charset="-78"/>
              </a:rPr>
              <a:t>مانند: ید = یَدَانِ،    - فَم = فَمَان</a:t>
            </a:r>
            <a:r>
              <a:rPr lang="fa-IR" sz="3200" b="1" dirty="0">
                <a:solidFill>
                  <a:srgbClr val="C00000"/>
                </a:solidFill>
                <a:cs typeface="B Badr" panose="00000400000000000000" pitchFamily="2" charset="-78"/>
              </a:rPr>
              <a:t> </a:t>
            </a:r>
          </a:p>
        </p:txBody>
      </p:sp>
      <p:sp>
        <p:nvSpPr>
          <p:cNvPr id="9" name="Flowchart: Connector 8"/>
          <p:cNvSpPr/>
          <p:nvPr/>
        </p:nvSpPr>
        <p:spPr>
          <a:xfrm>
            <a:off x="9315736" y="5062733"/>
            <a:ext cx="1331830" cy="1320300"/>
          </a:xfrm>
          <a:prstGeom prst="flowChartConnector">
            <a:avLst/>
          </a:prstGeom>
          <a:noFill/>
          <a:ln w="38100">
            <a:prstDash val="sysDot"/>
          </a:ln>
        </p:spPr>
        <p:style>
          <a:lnRef idx="2">
            <a:schemeClr val="accent4"/>
          </a:lnRef>
          <a:fillRef idx="1">
            <a:schemeClr val="lt1"/>
          </a:fillRef>
          <a:effectRef idx="0">
            <a:schemeClr val="accent4"/>
          </a:effectRef>
          <a:fontRef idx="minor">
            <a:schemeClr val="dk1"/>
          </a:fontRef>
        </p:style>
        <p:txBody>
          <a:bodyPr rtlCol="1" anchor="ctr"/>
          <a:lstStyle/>
          <a:p>
            <a:pPr algn="ctr" rtl="1"/>
            <a:r>
              <a:rPr lang="fa-IR" sz="3600" dirty="0">
                <a:solidFill>
                  <a:srgbClr val="000000"/>
                </a:solidFill>
                <a:latin typeface="B Lotus"/>
                <a:cs typeface="B Badr" panose="00000400000000000000" pitchFamily="2" charset="-78"/>
              </a:rPr>
              <a:t>توجه </a:t>
            </a:r>
            <a:endParaRPr lang="fa-IR" sz="2000" dirty="0"/>
          </a:p>
        </p:txBody>
      </p:sp>
      <p:sp>
        <p:nvSpPr>
          <p:cNvPr id="18" name="Scroll: Horizontal 17">
            <a:extLst>
              <a:ext uri="{FF2B5EF4-FFF2-40B4-BE49-F238E27FC236}">
                <a16:creationId xmlns="" xmlns:a16="http://schemas.microsoft.com/office/drawing/2014/main" id="{59BCA501-0B4A-4BC0-AF95-AC4D7BF6B8EC}"/>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20" name="Cube 19">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15" name="Cube 14"/>
          <p:cNvSpPr/>
          <p:nvPr/>
        </p:nvSpPr>
        <p:spPr>
          <a:xfrm>
            <a:off x="10516726" y="410134"/>
            <a:ext cx="1577154" cy="658931"/>
          </a:xfrm>
          <a:prstGeom prst="cube">
            <a:avLst>
              <a:gd name="adj" fmla="val 16071"/>
            </a:avLst>
          </a:prstGeom>
          <a:gradFill>
            <a:gsLst>
              <a:gs pos="0">
                <a:schemeClr val="accent1">
                  <a:lumMod val="5000"/>
                  <a:lumOff val="95000"/>
                </a:schemeClr>
              </a:gs>
              <a:gs pos="34000">
                <a:srgbClr val="FFC000"/>
              </a:gs>
              <a:gs pos="100000">
                <a:schemeClr val="accent1">
                  <a:lumMod val="30000"/>
                  <a:lumOff val="70000"/>
                </a:schemeClr>
              </a:gs>
            </a:gsLst>
            <a:lin ang="13500000" scaled="1"/>
          </a:gra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rgbClr val="002060"/>
                </a:solidFill>
                <a:cs typeface="B Badr" panose="00000400000000000000" pitchFamily="2" charset="-78"/>
              </a:rPr>
              <a:t>1-مثنی</a:t>
            </a:r>
          </a:p>
        </p:txBody>
      </p:sp>
    </p:spTree>
    <p:extLst>
      <p:ext uri="{BB962C8B-B14F-4D97-AF65-F5344CB8AC3E}">
        <p14:creationId xmlns:p14="http://schemas.microsoft.com/office/powerpoint/2010/main" val="200754781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75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heel(1)">
                                      <p:cBhvr>
                                        <p:cTn id="51" dur="75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37"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arn(outVertical)">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36" grpId="0" animBg="1"/>
      <p:bldP spid="4" grpId="0" animBg="1"/>
      <p:bldP spid="19" grpId="0" animBg="1"/>
      <p:bldP spid="22" grpId="0" animBg="1"/>
      <p:bldP spid="8" grpId="0" animBg="1"/>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Left Arrow Callout 6"/>
          <p:cNvSpPr/>
          <p:nvPr/>
        </p:nvSpPr>
        <p:spPr>
          <a:xfrm>
            <a:off x="11256773" y="1185440"/>
            <a:ext cx="788578" cy="4912821"/>
          </a:xfrm>
          <a:prstGeom prst="leftArrowCallout">
            <a:avLst/>
          </a:prstGeom>
          <a:solidFill>
            <a:schemeClr val="accent2">
              <a:lumMod val="20000"/>
              <a:lumOff val="80000"/>
            </a:schemeClr>
          </a:solidFill>
          <a:ln w="38100">
            <a:noFill/>
            <a:prstDash val="sysDot"/>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fa-IR" sz="2800" dirty="0">
                <a:solidFill>
                  <a:srgbClr val="002060"/>
                </a:solidFill>
                <a:cs typeface="B Lotus" panose="00000400000000000000" pitchFamily="2" charset="-78"/>
              </a:rPr>
              <a:t>اسمی که می خواهیم از آن مثنی درست کنیم</a:t>
            </a:r>
          </a:p>
        </p:txBody>
      </p:sp>
      <p:sp>
        <p:nvSpPr>
          <p:cNvPr id="23" name="Rounded Rectangle 22"/>
          <p:cNvSpPr/>
          <p:nvPr/>
        </p:nvSpPr>
        <p:spPr>
          <a:xfrm>
            <a:off x="9759768" y="3084298"/>
            <a:ext cx="1430505" cy="1243336"/>
          </a:xfrm>
          <a:prstGeom prst="roundRect">
            <a:avLst/>
          </a:prstGeom>
          <a:solidFill>
            <a:srgbClr val="99FFCC"/>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4- از ثلاثی محذوف الحرف</a:t>
            </a:r>
          </a:p>
        </p:txBody>
      </p:sp>
      <p:sp>
        <p:nvSpPr>
          <p:cNvPr id="3" name="Rounded Rectangle 2"/>
          <p:cNvSpPr/>
          <p:nvPr/>
        </p:nvSpPr>
        <p:spPr>
          <a:xfrm>
            <a:off x="1132543" y="1932037"/>
            <a:ext cx="3708000" cy="4808483"/>
          </a:xfrm>
          <a:prstGeom prst="roundRect">
            <a:avLst/>
          </a:prstGeom>
          <a:solidFill>
            <a:srgbClr val="99FFCC"/>
          </a:solidFill>
          <a:ln>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3200" dirty="0" smtClean="0">
                <a:solidFill>
                  <a:srgbClr val="002060"/>
                </a:solidFill>
                <a:cs typeface="B Badr" panose="00000400000000000000" pitchFamily="2" charset="-78"/>
              </a:rPr>
              <a:t>گاهی </a:t>
            </a:r>
            <a:r>
              <a:rPr lang="fa-IR" sz="3200" dirty="0">
                <a:solidFill>
                  <a:srgbClr val="002060"/>
                </a:solidFill>
                <a:cs typeface="B Badr" panose="00000400000000000000" pitchFamily="2" charset="-78"/>
              </a:rPr>
              <a:t>از اوقات، لفظ جمع هم مفید معنای مثنّی می باشد. مانند: الزّیدان فرح قُلُوبهُما </a:t>
            </a:r>
            <a:r>
              <a:rPr lang="fa-IR" sz="2800" dirty="0">
                <a:solidFill>
                  <a:schemeClr val="accent3">
                    <a:lumMod val="50000"/>
                  </a:schemeClr>
                </a:solidFill>
                <a:cs typeface="B Badr" panose="00000400000000000000" pitchFamily="2" charset="-78"/>
              </a:rPr>
              <a:t>(در این مثال، واژه قلوب در</a:t>
            </a:r>
          </a:p>
          <a:p>
            <a:pPr algn="justLow" rtl="1"/>
            <a:r>
              <a:rPr lang="fa-IR" sz="2800" dirty="0">
                <a:solidFill>
                  <a:schemeClr val="accent3">
                    <a:lumMod val="50000"/>
                  </a:schemeClr>
                </a:solidFill>
                <a:cs typeface="B Badr" panose="00000400000000000000" pitchFamily="2" charset="-78"/>
              </a:rPr>
              <a:t>ظاهر جمع است ولی چون برای دو نفر بکار رفته است مشخّص می شود که به معنای مثنّاست)</a:t>
            </a:r>
          </a:p>
        </p:txBody>
      </p:sp>
      <p:sp>
        <p:nvSpPr>
          <p:cNvPr id="15" name="Rounded Rectangle 14"/>
          <p:cNvSpPr/>
          <p:nvPr/>
        </p:nvSpPr>
        <p:spPr>
          <a:xfrm>
            <a:off x="5908027" y="1932038"/>
            <a:ext cx="3708000" cy="4808483"/>
          </a:xfrm>
          <a:prstGeom prst="roundRect">
            <a:avLst/>
          </a:prstGeom>
          <a:solidFill>
            <a:srgbClr val="99FFCC"/>
          </a:solidFill>
          <a:ln>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3200" dirty="0" smtClean="0">
                <a:solidFill>
                  <a:srgbClr val="002060"/>
                </a:solidFill>
                <a:cs typeface="B Badr" panose="00000400000000000000" pitchFamily="2" charset="-78"/>
              </a:rPr>
              <a:t>گاهی </a:t>
            </a:r>
            <a:r>
              <a:rPr lang="fa-IR" sz="3200" dirty="0">
                <a:solidFill>
                  <a:srgbClr val="002060"/>
                </a:solidFill>
                <a:cs typeface="B Badr" panose="00000400000000000000" pitchFamily="2" charset="-78"/>
              </a:rPr>
              <a:t>از اوقات، لفظ مثنّی مفید جمع می باشد. مانند: لَبّیکَ(لبّ +لب=ّ لبّیـ +ک) ولی منظورِ ما، مثنّا نیست بلکه منظور، افادة معنای جمع وکثرت است</a:t>
            </a:r>
          </a:p>
        </p:txBody>
      </p:sp>
      <p:sp>
        <p:nvSpPr>
          <p:cNvPr id="18" name="Scroll: Horizontal 17">
            <a:extLst>
              <a:ext uri="{FF2B5EF4-FFF2-40B4-BE49-F238E27FC236}">
                <a16:creationId xmlns="" xmlns:a16="http://schemas.microsoft.com/office/drawing/2014/main" id="{59BCA501-0B4A-4BC0-AF95-AC4D7BF6B8EC}"/>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20" name="Cube 19">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6" name="Rounded Rectangle 5"/>
          <p:cNvSpPr/>
          <p:nvPr/>
        </p:nvSpPr>
        <p:spPr>
          <a:xfrm>
            <a:off x="3647288" y="1351238"/>
            <a:ext cx="1188000" cy="46800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rgbClr val="002060"/>
                </a:solidFill>
                <a:cs typeface="B Titr" panose="00000700000000000000" pitchFamily="2" charset="-78"/>
              </a:rPr>
              <a:t>نکته(2)</a:t>
            </a:r>
            <a:endParaRPr lang="fa-IR" sz="2400" dirty="0">
              <a:solidFill>
                <a:srgbClr val="002060"/>
              </a:solidFill>
              <a:cs typeface="B Titr" panose="00000700000000000000" pitchFamily="2" charset="-78"/>
            </a:endParaRPr>
          </a:p>
        </p:txBody>
      </p:sp>
      <p:sp>
        <p:nvSpPr>
          <p:cNvPr id="24" name="Rounded Rectangle 23"/>
          <p:cNvSpPr/>
          <p:nvPr/>
        </p:nvSpPr>
        <p:spPr>
          <a:xfrm>
            <a:off x="8537473" y="1351238"/>
            <a:ext cx="1188000" cy="46800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rgbClr val="002060"/>
                </a:solidFill>
                <a:cs typeface="B Titr" panose="00000700000000000000" pitchFamily="2" charset="-78"/>
              </a:rPr>
              <a:t>نکته(1)</a:t>
            </a:r>
            <a:endParaRPr lang="fa-IR" sz="2400" dirty="0">
              <a:solidFill>
                <a:srgbClr val="002060"/>
              </a:solidFill>
              <a:cs typeface="B Titr" panose="00000700000000000000" pitchFamily="2" charset="-78"/>
            </a:endParaRPr>
          </a:p>
        </p:txBody>
      </p:sp>
      <p:cxnSp>
        <p:nvCxnSpPr>
          <p:cNvPr id="11" name="Straight Connector 10"/>
          <p:cNvCxnSpPr/>
          <p:nvPr/>
        </p:nvCxnSpPr>
        <p:spPr>
          <a:xfrm flipH="1" flipV="1">
            <a:off x="5847831" y="1336489"/>
            <a:ext cx="3852000" cy="1474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937722" y="1343863"/>
            <a:ext cx="3852000" cy="1474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Cube 12"/>
          <p:cNvSpPr/>
          <p:nvPr/>
        </p:nvSpPr>
        <p:spPr>
          <a:xfrm>
            <a:off x="10516726" y="410134"/>
            <a:ext cx="1577154" cy="658931"/>
          </a:xfrm>
          <a:prstGeom prst="cube">
            <a:avLst>
              <a:gd name="adj" fmla="val 16071"/>
            </a:avLst>
          </a:prstGeom>
          <a:gradFill>
            <a:gsLst>
              <a:gs pos="0">
                <a:schemeClr val="accent1">
                  <a:lumMod val="5000"/>
                  <a:lumOff val="95000"/>
                </a:schemeClr>
              </a:gs>
              <a:gs pos="34000">
                <a:srgbClr val="FFC000"/>
              </a:gs>
              <a:gs pos="100000">
                <a:schemeClr val="accent1">
                  <a:lumMod val="30000"/>
                  <a:lumOff val="70000"/>
                </a:schemeClr>
              </a:gs>
            </a:gsLst>
            <a:lin ang="13500000" scaled="1"/>
          </a:gra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rgbClr val="002060"/>
                </a:solidFill>
                <a:cs typeface="B Badr" panose="00000400000000000000" pitchFamily="2" charset="-78"/>
              </a:rPr>
              <a:t>1-مثنی</a:t>
            </a:r>
          </a:p>
        </p:txBody>
      </p:sp>
      <p:sp>
        <p:nvSpPr>
          <p:cNvPr id="14"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0304725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75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righ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heel(1)">
                                      <p:cBhvr>
                                        <p:cTn id="25" dur="75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par>
                                <p:cTn id="31" presetID="22" presetClass="entr" presetSubtype="2"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right)">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heel(1)">
                                      <p:cBhvr>
                                        <p:cTn id="38"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3" grpId="0" animBg="1"/>
      <p:bldP spid="15" grpId="0" animBg="1"/>
      <p:bldP spid="6" grpId="0" animBg="1"/>
      <p:bldP spid="24"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10551783" y="1678890"/>
            <a:ext cx="1366173" cy="61485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rgbClr val="7030A0"/>
                </a:solidFill>
                <a:cs typeface="B Badr" panose="00000400000000000000" pitchFamily="2" charset="-78"/>
              </a:rPr>
              <a:t>اسم</a:t>
            </a:r>
          </a:p>
        </p:txBody>
      </p:sp>
      <p:sp>
        <p:nvSpPr>
          <p:cNvPr id="4" name="Rounded Rectangle 3"/>
          <p:cNvSpPr/>
          <p:nvPr/>
        </p:nvSpPr>
        <p:spPr>
          <a:xfrm>
            <a:off x="8465612" y="655118"/>
            <a:ext cx="1440000" cy="74098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002060"/>
                </a:solidFill>
                <a:cs typeface="B Badr" panose="00000400000000000000" pitchFamily="2" charset="-78"/>
              </a:rPr>
              <a:t>1-مفرد</a:t>
            </a:r>
          </a:p>
        </p:txBody>
      </p:sp>
      <p:sp>
        <p:nvSpPr>
          <p:cNvPr id="24" name="Rounded Rectangle 23"/>
          <p:cNvSpPr/>
          <p:nvPr/>
        </p:nvSpPr>
        <p:spPr>
          <a:xfrm>
            <a:off x="8465612" y="1598422"/>
            <a:ext cx="1440000" cy="74098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200" dirty="0">
                <a:solidFill>
                  <a:prstClr val="black"/>
                </a:solidFill>
                <a:cs typeface="B Badr" panose="00000400000000000000" pitchFamily="2" charset="-78"/>
              </a:rPr>
              <a:t>2-تثنیه</a:t>
            </a:r>
          </a:p>
        </p:txBody>
      </p:sp>
      <p:sp>
        <p:nvSpPr>
          <p:cNvPr id="18" name="Cube 17"/>
          <p:cNvSpPr/>
          <p:nvPr/>
        </p:nvSpPr>
        <p:spPr>
          <a:xfrm>
            <a:off x="10388871" y="422037"/>
            <a:ext cx="1692000" cy="740980"/>
          </a:xfrm>
          <a:prstGeom prst="cube">
            <a:avLst/>
          </a:prstGeom>
          <a:solidFill>
            <a:srgbClr val="F2EC7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Badr" panose="00000400000000000000" pitchFamily="2" charset="-78"/>
              </a:rPr>
              <a:t>2-جمع</a:t>
            </a:r>
          </a:p>
        </p:txBody>
      </p:sp>
      <p:sp>
        <p:nvSpPr>
          <p:cNvPr id="20" name="Rounded Rectangle 23">
            <a:extLst>
              <a:ext uri="{FF2B5EF4-FFF2-40B4-BE49-F238E27FC236}">
                <a16:creationId xmlns="" xmlns:a16="http://schemas.microsoft.com/office/drawing/2014/main" id="{F29B595B-419F-4C02-A54C-D12FE319A637}"/>
              </a:ext>
            </a:extLst>
          </p:cNvPr>
          <p:cNvSpPr/>
          <p:nvPr/>
        </p:nvSpPr>
        <p:spPr>
          <a:xfrm>
            <a:off x="8465611" y="2541726"/>
            <a:ext cx="1440000" cy="74098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200" dirty="0">
                <a:solidFill>
                  <a:prstClr val="black"/>
                </a:solidFill>
                <a:cs typeface="B Badr" panose="00000400000000000000" pitchFamily="2" charset="-78"/>
              </a:rPr>
              <a:t>3-جمع</a:t>
            </a:r>
          </a:p>
        </p:txBody>
      </p:sp>
      <p:sp>
        <p:nvSpPr>
          <p:cNvPr id="5" name="Right Brace 4">
            <a:extLst>
              <a:ext uri="{FF2B5EF4-FFF2-40B4-BE49-F238E27FC236}">
                <a16:creationId xmlns="" xmlns:a16="http://schemas.microsoft.com/office/drawing/2014/main" id="{C10A0BB6-5E70-48EB-BAE9-4BD9ECE3C440}"/>
              </a:ext>
            </a:extLst>
          </p:cNvPr>
          <p:cNvSpPr/>
          <p:nvPr/>
        </p:nvSpPr>
        <p:spPr>
          <a:xfrm>
            <a:off x="9668656" y="507124"/>
            <a:ext cx="883128" cy="2958389"/>
          </a:xfrm>
          <a:prstGeom prst="rightBrac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7" name="Arrow: Left 6">
            <a:extLst>
              <a:ext uri="{FF2B5EF4-FFF2-40B4-BE49-F238E27FC236}">
                <a16:creationId xmlns="" xmlns:a16="http://schemas.microsoft.com/office/drawing/2014/main" id="{D26C4A4D-AE11-4627-86AE-C752FA20F647}"/>
              </a:ext>
            </a:extLst>
          </p:cNvPr>
          <p:cNvSpPr/>
          <p:nvPr/>
        </p:nvSpPr>
        <p:spPr>
          <a:xfrm>
            <a:off x="7475918" y="2669838"/>
            <a:ext cx="888592" cy="537918"/>
          </a:xfrm>
          <a:prstGeom prst="leftArrow">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Rounded Rectangle 3">
            <a:extLst>
              <a:ext uri="{FF2B5EF4-FFF2-40B4-BE49-F238E27FC236}">
                <a16:creationId xmlns="" xmlns:a16="http://schemas.microsoft.com/office/drawing/2014/main" id="{91CD360B-3AB2-4AD4-B8DB-8B0CE2F59163}"/>
              </a:ext>
            </a:extLst>
          </p:cNvPr>
          <p:cNvSpPr/>
          <p:nvPr/>
        </p:nvSpPr>
        <p:spPr>
          <a:xfrm>
            <a:off x="5934817" y="2974724"/>
            <a:ext cx="1440000" cy="740980"/>
          </a:xfrm>
          <a:prstGeom prst="roundRect">
            <a:avLst/>
          </a:prstGeom>
          <a:solidFill>
            <a:schemeClr val="accent2">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002060"/>
                </a:solidFill>
                <a:cs typeface="B Badr" panose="00000400000000000000" pitchFamily="2" charset="-78"/>
              </a:rPr>
              <a:t>2-مُکَسَر</a:t>
            </a:r>
          </a:p>
        </p:txBody>
      </p:sp>
      <p:sp>
        <p:nvSpPr>
          <p:cNvPr id="23" name="Rounded Rectangle 3">
            <a:extLst>
              <a:ext uri="{FF2B5EF4-FFF2-40B4-BE49-F238E27FC236}">
                <a16:creationId xmlns="" xmlns:a16="http://schemas.microsoft.com/office/drawing/2014/main" id="{818A2712-58F1-42E0-8791-C6DF1C2C16CA}"/>
              </a:ext>
            </a:extLst>
          </p:cNvPr>
          <p:cNvSpPr/>
          <p:nvPr/>
        </p:nvSpPr>
        <p:spPr>
          <a:xfrm>
            <a:off x="5934817" y="2016666"/>
            <a:ext cx="1440000" cy="740980"/>
          </a:xfrm>
          <a:prstGeom prst="roundRect">
            <a:avLst/>
          </a:prstGeom>
          <a:solidFill>
            <a:schemeClr val="accent2">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002060"/>
                </a:solidFill>
                <a:cs typeface="B Badr" panose="00000400000000000000" pitchFamily="2" charset="-78"/>
              </a:rPr>
              <a:t>1-سالم</a:t>
            </a:r>
          </a:p>
        </p:txBody>
      </p:sp>
      <p:cxnSp>
        <p:nvCxnSpPr>
          <p:cNvPr id="9" name="Straight Arrow Connector 8">
            <a:extLst>
              <a:ext uri="{FF2B5EF4-FFF2-40B4-BE49-F238E27FC236}">
                <a16:creationId xmlns="" xmlns:a16="http://schemas.microsoft.com/office/drawing/2014/main" id="{EAFFA639-1CDF-431D-9A65-06F967D5104F}"/>
              </a:ext>
            </a:extLst>
          </p:cNvPr>
          <p:cNvCxnSpPr>
            <a:cxnSpLocks/>
            <a:stCxn id="23" idx="1"/>
            <a:endCxn id="34" idx="3"/>
          </p:cNvCxnSpPr>
          <p:nvPr/>
        </p:nvCxnSpPr>
        <p:spPr>
          <a:xfrm flipH="1" flipV="1">
            <a:off x="5066676" y="1746678"/>
            <a:ext cx="868141" cy="640478"/>
          </a:xfrm>
          <a:prstGeom prst="straightConnector1">
            <a:avLst/>
          </a:prstGeom>
          <a:ln w="57150">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 xmlns:a16="http://schemas.microsoft.com/office/drawing/2014/main" id="{39E3BF06-3668-4DDB-8BF9-57C4652D1699}"/>
              </a:ext>
            </a:extLst>
          </p:cNvPr>
          <p:cNvCxnSpPr>
            <a:cxnSpLocks/>
          </p:cNvCxnSpPr>
          <p:nvPr/>
        </p:nvCxnSpPr>
        <p:spPr>
          <a:xfrm flipH="1">
            <a:off x="5077566" y="2404736"/>
            <a:ext cx="857250" cy="727107"/>
          </a:xfrm>
          <a:prstGeom prst="straightConnector1">
            <a:avLst/>
          </a:prstGeom>
          <a:ln w="57150">
            <a:solidFill>
              <a:srgbClr val="00B050"/>
            </a:solidFill>
            <a:tailEnd type="triangle"/>
          </a:ln>
        </p:spPr>
        <p:style>
          <a:lnRef idx="1">
            <a:schemeClr val="accent2"/>
          </a:lnRef>
          <a:fillRef idx="0">
            <a:schemeClr val="accent2"/>
          </a:fillRef>
          <a:effectRef idx="0">
            <a:schemeClr val="accent2"/>
          </a:effectRef>
          <a:fontRef idx="minor">
            <a:schemeClr val="tx1"/>
          </a:fontRef>
        </p:style>
      </p:cxnSp>
      <p:sp>
        <p:nvSpPr>
          <p:cNvPr id="32" name="Rounded Rectangle 3">
            <a:extLst>
              <a:ext uri="{FF2B5EF4-FFF2-40B4-BE49-F238E27FC236}">
                <a16:creationId xmlns="" xmlns:a16="http://schemas.microsoft.com/office/drawing/2014/main" id="{1C604C48-CF4B-4BF4-A47A-8B9E9FB248B4}"/>
              </a:ext>
            </a:extLst>
          </p:cNvPr>
          <p:cNvSpPr/>
          <p:nvPr/>
        </p:nvSpPr>
        <p:spPr>
          <a:xfrm>
            <a:off x="3086676" y="2724533"/>
            <a:ext cx="1980000" cy="74098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002060"/>
                </a:solidFill>
                <a:cs typeface="B Badr" panose="00000400000000000000" pitchFamily="2" charset="-78"/>
              </a:rPr>
              <a:t>2-مؤنث سالم</a:t>
            </a:r>
          </a:p>
        </p:txBody>
      </p:sp>
      <p:sp>
        <p:nvSpPr>
          <p:cNvPr id="34" name="Rounded Rectangle 3">
            <a:extLst>
              <a:ext uri="{FF2B5EF4-FFF2-40B4-BE49-F238E27FC236}">
                <a16:creationId xmlns="" xmlns:a16="http://schemas.microsoft.com/office/drawing/2014/main" id="{6FE5F8AB-6A86-4BCB-8EC9-F37FDC67B91E}"/>
              </a:ext>
            </a:extLst>
          </p:cNvPr>
          <p:cNvSpPr/>
          <p:nvPr/>
        </p:nvSpPr>
        <p:spPr>
          <a:xfrm>
            <a:off x="3086676" y="1376188"/>
            <a:ext cx="1980000" cy="74098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002060"/>
                </a:solidFill>
                <a:cs typeface="B Badr" panose="00000400000000000000" pitchFamily="2" charset="-78"/>
              </a:rPr>
              <a:t>1-مذکرسالم</a:t>
            </a:r>
          </a:p>
        </p:txBody>
      </p:sp>
      <p:cxnSp>
        <p:nvCxnSpPr>
          <p:cNvPr id="28" name="Connector: Elbow 27">
            <a:extLst>
              <a:ext uri="{FF2B5EF4-FFF2-40B4-BE49-F238E27FC236}">
                <a16:creationId xmlns="" xmlns:a16="http://schemas.microsoft.com/office/drawing/2014/main" id="{9D839D2C-D634-4313-A923-439F2925E76B}"/>
              </a:ext>
            </a:extLst>
          </p:cNvPr>
          <p:cNvCxnSpPr>
            <a:cxnSpLocks/>
            <a:stCxn id="20" idx="2"/>
          </p:cNvCxnSpPr>
          <p:nvPr/>
        </p:nvCxnSpPr>
        <p:spPr>
          <a:xfrm rot="16200000" flipH="1">
            <a:off x="9043385" y="3424931"/>
            <a:ext cx="1105553" cy="821101"/>
          </a:xfrm>
          <a:prstGeom prst="bentConnector3">
            <a:avLst>
              <a:gd name="adj1" fmla="val 50000"/>
            </a:avLst>
          </a:prstGeom>
          <a:ln w="38100">
            <a:solidFill>
              <a:srgbClr val="7030A0"/>
            </a:solidFill>
            <a:prstDash val="sysDot"/>
            <a:tailEnd type="triangle"/>
          </a:ln>
        </p:spPr>
        <p:style>
          <a:lnRef idx="1">
            <a:schemeClr val="dk1"/>
          </a:lnRef>
          <a:fillRef idx="0">
            <a:schemeClr val="dk1"/>
          </a:fillRef>
          <a:effectRef idx="0">
            <a:schemeClr val="dk1"/>
          </a:effectRef>
          <a:fontRef idx="minor">
            <a:schemeClr val="tx1"/>
          </a:fontRef>
        </p:style>
      </p:cxnSp>
      <p:sp>
        <p:nvSpPr>
          <p:cNvPr id="41" name="Plaque 40">
            <a:extLst>
              <a:ext uri="{FF2B5EF4-FFF2-40B4-BE49-F238E27FC236}">
                <a16:creationId xmlns="" xmlns:a16="http://schemas.microsoft.com/office/drawing/2014/main" id="{3A483CF2-B1D7-4307-BACB-AF7E0055C2AE}"/>
              </a:ext>
            </a:extLst>
          </p:cNvPr>
          <p:cNvSpPr/>
          <p:nvPr/>
        </p:nvSpPr>
        <p:spPr>
          <a:xfrm>
            <a:off x="9140642" y="4422102"/>
            <a:ext cx="1787188" cy="740980"/>
          </a:xfrm>
          <a:prstGeom prst="plaque">
            <a:avLst/>
          </a:prstGeom>
          <a:solidFill>
            <a:srgbClr val="F2B0F4"/>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rgbClr val="002060"/>
                </a:solidFill>
                <a:cs typeface="B Badr" panose="00000400000000000000" pitchFamily="2" charset="-78"/>
              </a:rPr>
              <a:t>تعریف</a:t>
            </a:r>
          </a:p>
        </p:txBody>
      </p:sp>
      <p:sp>
        <p:nvSpPr>
          <p:cNvPr id="43" name="Rectangle: Diagonal Corners Rounded 42">
            <a:extLst>
              <a:ext uri="{FF2B5EF4-FFF2-40B4-BE49-F238E27FC236}">
                <a16:creationId xmlns="" xmlns:a16="http://schemas.microsoft.com/office/drawing/2014/main" id="{F413408E-7AE5-4915-80EE-469B5F9BDEA7}"/>
              </a:ext>
            </a:extLst>
          </p:cNvPr>
          <p:cNvSpPr/>
          <p:nvPr/>
        </p:nvSpPr>
        <p:spPr>
          <a:xfrm>
            <a:off x="1003992" y="4208379"/>
            <a:ext cx="8064707" cy="1168504"/>
          </a:xfrm>
          <a:prstGeom prst="round2Diag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7030A0"/>
                </a:solidFill>
                <a:cs typeface="B Badr" panose="00000400000000000000" pitchFamily="2" charset="-78"/>
              </a:rPr>
              <a:t>اسمی است که نیابت می کند از سه مفرد و بیشتر که از جهت لفظ و معنی متّفق باشند</a:t>
            </a:r>
          </a:p>
        </p:txBody>
      </p:sp>
      <p:sp>
        <p:nvSpPr>
          <p:cNvPr id="44" name="Plaque 43">
            <a:extLst>
              <a:ext uri="{FF2B5EF4-FFF2-40B4-BE49-F238E27FC236}">
                <a16:creationId xmlns="" xmlns:a16="http://schemas.microsoft.com/office/drawing/2014/main" id="{40456F56-FB37-4CDA-BD1A-CE37713ADF53}"/>
              </a:ext>
            </a:extLst>
          </p:cNvPr>
          <p:cNvSpPr/>
          <p:nvPr/>
        </p:nvSpPr>
        <p:spPr>
          <a:xfrm>
            <a:off x="9140642" y="5831391"/>
            <a:ext cx="1787188" cy="740980"/>
          </a:xfrm>
          <a:prstGeom prst="plaque">
            <a:avLst/>
          </a:prstGeom>
          <a:solidFill>
            <a:srgbClr val="EEBFAC"/>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rgbClr val="002060"/>
                </a:solidFill>
                <a:cs typeface="B Badr" panose="00000400000000000000" pitchFamily="2" charset="-78"/>
              </a:rPr>
              <a:t>ساخت</a:t>
            </a:r>
          </a:p>
        </p:txBody>
      </p:sp>
      <p:sp>
        <p:nvSpPr>
          <p:cNvPr id="45" name="Rectangle: Diagonal Corners Rounded 44">
            <a:extLst>
              <a:ext uri="{FF2B5EF4-FFF2-40B4-BE49-F238E27FC236}">
                <a16:creationId xmlns="" xmlns:a16="http://schemas.microsoft.com/office/drawing/2014/main" id="{6D17AB33-16FD-4D6F-93FD-6B6A3695ABDB}"/>
              </a:ext>
            </a:extLst>
          </p:cNvPr>
          <p:cNvSpPr/>
          <p:nvPr/>
        </p:nvSpPr>
        <p:spPr>
          <a:xfrm>
            <a:off x="1003992" y="5617668"/>
            <a:ext cx="8064707" cy="1168504"/>
          </a:xfrm>
          <a:prstGeom prst="round2Diag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7030A0"/>
                </a:solidFill>
                <a:cs typeface="B Badr" panose="00000400000000000000" pitchFamily="2" charset="-78"/>
              </a:rPr>
              <a:t>با اضافه کردن(ُونَ)  یا  (ینَ) یا (ات) به آخر مفرد(در جمع سالم) و یا تغییر</a:t>
            </a:r>
          </a:p>
          <a:p>
            <a:pPr algn="ctr" rtl="1"/>
            <a:r>
              <a:rPr lang="fa-IR" sz="2800" dirty="0">
                <a:solidFill>
                  <a:srgbClr val="7030A0"/>
                </a:solidFill>
                <a:cs typeface="B Badr" panose="00000400000000000000" pitchFamily="2" charset="-78"/>
              </a:rPr>
              <a:t>بناء مفرد(در جمع مکسّر) حاصل می شود.</a:t>
            </a:r>
          </a:p>
        </p:txBody>
      </p:sp>
      <p:sp>
        <p:nvSpPr>
          <p:cNvPr id="29" name="Scroll: Horizontal 28">
            <a:extLst>
              <a:ext uri="{FF2B5EF4-FFF2-40B4-BE49-F238E27FC236}">
                <a16:creationId xmlns="" xmlns:a16="http://schemas.microsoft.com/office/drawing/2014/main" id="{1BE23785-046B-4CC1-91CF-A78C32B639C3}"/>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30" name="Cube 29">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26"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68899501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style.rotation</p:attrName>
                                        </p:attrNameLst>
                                      </p:cBhvr>
                                      <p:tavLst>
                                        <p:tav tm="0">
                                          <p:val>
                                            <p:fltVal val="90"/>
                                          </p:val>
                                        </p:tav>
                                        <p:tav tm="100000">
                                          <p:val>
                                            <p:fltVal val="0"/>
                                          </p:val>
                                        </p:tav>
                                      </p:tavLst>
                                    </p:anim>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out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heel(1)">
                                      <p:cBhvr>
                                        <p:cTn id="30" dur="25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5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righ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heel(1)">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heel(1)">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heel(1)">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heel(1)">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10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41"/>
                                        </p:tgtEl>
                                        <p:attrNameLst>
                                          <p:attrName>style.visibility</p:attrName>
                                        </p:attrNameLst>
                                      </p:cBhvr>
                                      <p:to>
                                        <p:strVal val="visible"/>
                                      </p:to>
                                    </p:set>
                                    <p:anim calcmode="lin" valueType="num">
                                      <p:cBhvr>
                                        <p:cTn id="80" dur="500" fill="hold"/>
                                        <p:tgtEl>
                                          <p:spTgt spid="41"/>
                                        </p:tgtEl>
                                        <p:attrNameLst>
                                          <p:attrName>ppt_w</p:attrName>
                                        </p:attrNameLst>
                                      </p:cBhvr>
                                      <p:tavLst>
                                        <p:tav tm="0">
                                          <p:val>
                                            <p:fltVal val="0"/>
                                          </p:val>
                                        </p:tav>
                                        <p:tav tm="100000">
                                          <p:val>
                                            <p:strVal val="#ppt_w"/>
                                          </p:val>
                                        </p:tav>
                                      </p:tavLst>
                                    </p:anim>
                                    <p:anim calcmode="lin" valueType="num">
                                      <p:cBhvr>
                                        <p:cTn id="81" dur="500" fill="hold"/>
                                        <p:tgtEl>
                                          <p:spTgt spid="41"/>
                                        </p:tgtEl>
                                        <p:attrNameLst>
                                          <p:attrName>ppt_h</p:attrName>
                                        </p:attrNameLst>
                                      </p:cBhvr>
                                      <p:tavLst>
                                        <p:tav tm="0">
                                          <p:val>
                                            <p:fltVal val="0"/>
                                          </p:val>
                                        </p:tav>
                                        <p:tav tm="100000">
                                          <p:val>
                                            <p:strVal val="#ppt_h"/>
                                          </p:val>
                                        </p:tav>
                                      </p:tavLst>
                                    </p:anim>
                                    <p:animEffect transition="in" filter="fade">
                                      <p:cBhvr>
                                        <p:cTn id="82" dur="5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 calcmode="lin" valueType="num">
                                      <p:cBhvr>
                                        <p:cTn id="87" dur="500" fill="hold"/>
                                        <p:tgtEl>
                                          <p:spTgt spid="43"/>
                                        </p:tgtEl>
                                        <p:attrNameLst>
                                          <p:attrName>ppt_w</p:attrName>
                                        </p:attrNameLst>
                                      </p:cBhvr>
                                      <p:tavLst>
                                        <p:tav tm="0">
                                          <p:val>
                                            <p:fltVal val="0"/>
                                          </p:val>
                                        </p:tav>
                                        <p:tav tm="100000">
                                          <p:val>
                                            <p:strVal val="#ppt_w"/>
                                          </p:val>
                                        </p:tav>
                                      </p:tavLst>
                                    </p:anim>
                                    <p:anim calcmode="lin" valueType="num">
                                      <p:cBhvr>
                                        <p:cTn id="88" dur="500" fill="hold"/>
                                        <p:tgtEl>
                                          <p:spTgt spid="43"/>
                                        </p:tgtEl>
                                        <p:attrNameLst>
                                          <p:attrName>ppt_h</p:attrName>
                                        </p:attrNameLst>
                                      </p:cBhvr>
                                      <p:tavLst>
                                        <p:tav tm="0">
                                          <p:val>
                                            <p:fltVal val="0"/>
                                          </p:val>
                                        </p:tav>
                                        <p:tav tm="100000">
                                          <p:val>
                                            <p:strVal val="#ppt_h"/>
                                          </p:val>
                                        </p:tav>
                                      </p:tavLst>
                                    </p:anim>
                                    <p:animEffect transition="in" filter="fade">
                                      <p:cBhvr>
                                        <p:cTn id="89" dur="500"/>
                                        <p:tgtEl>
                                          <p:spTgt spid="43"/>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500" fill="hold"/>
                                        <p:tgtEl>
                                          <p:spTgt spid="45"/>
                                        </p:tgtEl>
                                        <p:attrNameLst>
                                          <p:attrName>ppt_w</p:attrName>
                                        </p:attrNameLst>
                                      </p:cBhvr>
                                      <p:tavLst>
                                        <p:tav tm="0">
                                          <p:val>
                                            <p:fltVal val="0"/>
                                          </p:val>
                                        </p:tav>
                                        <p:tav tm="100000">
                                          <p:val>
                                            <p:strVal val="#ppt_w"/>
                                          </p:val>
                                        </p:tav>
                                      </p:tavLst>
                                    </p:anim>
                                    <p:anim calcmode="lin" valueType="num">
                                      <p:cBhvr>
                                        <p:cTn id="102" dur="500" fill="hold"/>
                                        <p:tgtEl>
                                          <p:spTgt spid="45"/>
                                        </p:tgtEl>
                                        <p:attrNameLst>
                                          <p:attrName>ppt_h</p:attrName>
                                        </p:attrNameLst>
                                      </p:cBhvr>
                                      <p:tavLst>
                                        <p:tav tm="0">
                                          <p:val>
                                            <p:fltVal val="0"/>
                                          </p:val>
                                        </p:tav>
                                        <p:tav tm="100000">
                                          <p:val>
                                            <p:strVal val="#ppt_h"/>
                                          </p:val>
                                        </p:tav>
                                      </p:tavLst>
                                    </p:anim>
                                    <p:animEffect transition="in" filter="fade">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4" grpId="0" animBg="1"/>
      <p:bldP spid="18" grpId="0" animBg="1"/>
      <p:bldP spid="20" grpId="0" animBg="1"/>
      <p:bldP spid="5" grpId="0" animBg="1"/>
      <p:bldP spid="7" grpId="0" animBg="1"/>
      <p:bldP spid="22" grpId="0" animBg="1"/>
      <p:bldP spid="23" grpId="0" animBg="1"/>
      <p:bldP spid="32" grpId="0" animBg="1"/>
      <p:bldP spid="34" grpId="0" animBg="1"/>
      <p:bldP spid="41" grpId="0" animBg="1"/>
      <p:bldP spid="43" grpId="0" animBg="1"/>
      <p:bldP spid="44" grpId="0" animBg="1"/>
      <p:bldP spid="45"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ube 17"/>
          <p:cNvSpPr/>
          <p:nvPr/>
        </p:nvSpPr>
        <p:spPr>
          <a:xfrm>
            <a:off x="10388871" y="422037"/>
            <a:ext cx="1692000" cy="740980"/>
          </a:xfrm>
          <a:prstGeom prst="cube">
            <a:avLst/>
          </a:prstGeom>
          <a:solidFill>
            <a:srgbClr val="F2EC7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Badr" panose="00000400000000000000" pitchFamily="2" charset="-78"/>
              </a:rPr>
              <a:t>2-جمع</a:t>
            </a:r>
          </a:p>
        </p:txBody>
      </p:sp>
      <p:sp>
        <p:nvSpPr>
          <p:cNvPr id="34" name="Rounded Rectangle 3">
            <a:extLst>
              <a:ext uri="{FF2B5EF4-FFF2-40B4-BE49-F238E27FC236}">
                <a16:creationId xmlns="" xmlns:a16="http://schemas.microsoft.com/office/drawing/2014/main" id="{6FE5F8AB-6A86-4BCB-8EC9-F37FDC67B91E}"/>
              </a:ext>
            </a:extLst>
          </p:cNvPr>
          <p:cNvSpPr/>
          <p:nvPr/>
        </p:nvSpPr>
        <p:spPr>
          <a:xfrm>
            <a:off x="10457111" y="1481119"/>
            <a:ext cx="1692000" cy="740980"/>
          </a:xfrm>
          <a:prstGeom prst="roundRect">
            <a:avLst/>
          </a:prstGeom>
          <a:solidFill>
            <a:schemeClr val="accent2">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500" b="1" dirty="0">
                <a:solidFill>
                  <a:srgbClr val="002060"/>
                </a:solidFill>
                <a:cs typeface="B Badr" panose="00000400000000000000" pitchFamily="2" charset="-78"/>
              </a:rPr>
              <a:t>الف-مذکرسالم</a:t>
            </a:r>
          </a:p>
        </p:txBody>
      </p:sp>
      <p:sp>
        <p:nvSpPr>
          <p:cNvPr id="12" name="Rectangle: Rounded Corners 11">
            <a:extLst>
              <a:ext uri="{FF2B5EF4-FFF2-40B4-BE49-F238E27FC236}">
                <a16:creationId xmlns="" xmlns:a16="http://schemas.microsoft.com/office/drawing/2014/main" id="{D35013EB-233A-4D4B-9295-CFF9448B1278}"/>
              </a:ext>
            </a:extLst>
          </p:cNvPr>
          <p:cNvSpPr/>
          <p:nvPr/>
        </p:nvSpPr>
        <p:spPr>
          <a:xfrm>
            <a:off x="9469272" y="2409727"/>
            <a:ext cx="1287345" cy="3402767"/>
          </a:xfrm>
          <a:prstGeom prst="roundRect">
            <a:avLst/>
          </a:prstGeom>
          <a:noFill/>
          <a:ln w="28575">
            <a:solidFill>
              <a:srgbClr val="7030A0"/>
            </a:solidFill>
          </a:ln>
        </p:spPr>
        <p:style>
          <a:lnRef idx="1">
            <a:schemeClr val="accent2"/>
          </a:lnRef>
          <a:fillRef idx="2">
            <a:schemeClr val="accent2"/>
          </a:fillRef>
          <a:effectRef idx="1">
            <a:schemeClr val="accent2"/>
          </a:effectRef>
          <a:fontRef idx="minor">
            <a:schemeClr val="dk1"/>
          </a:fontRef>
        </p:style>
        <p:txBody>
          <a:bodyPr rtlCol="1" anchor="ctr"/>
          <a:lstStyle/>
          <a:p>
            <a:pPr algn="justLow" rtl="1"/>
            <a:r>
              <a:rPr lang="fa-IR" sz="2600" dirty="0">
                <a:solidFill>
                  <a:schemeClr val="bg2">
                    <a:lumMod val="50000"/>
                  </a:schemeClr>
                </a:solidFill>
                <a:cs typeface="B Badr" panose="00000400000000000000" pitchFamily="2" charset="-78"/>
              </a:rPr>
              <a:t>اسم هایی که قابلیت ساخت</a:t>
            </a:r>
          </a:p>
          <a:p>
            <a:pPr algn="justLow" rtl="1"/>
            <a:r>
              <a:rPr lang="fa-IR" sz="2600" dirty="0">
                <a:solidFill>
                  <a:schemeClr val="bg2">
                    <a:lumMod val="50000"/>
                  </a:schemeClr>
                </a:solidFill>
                <a:cs typeface="B Badr" panose="00000400000000000000" pitchFamily="2" charset="-78"/>
              </a:rPr>
              <a:t>جمع مذکّر سالم از آنها وجود دارد.</a:t>
            </a:r>
          </a:p>
        </p:txBody>
      </p:sp>
      <p:sp>
        <p:nvSpPr>
          <p:cNvPr id="30" name="Rounded Rectangle 3">
            <a:extLst>
              <a:ext uri="{FF2B5EF4-FFF2-40B4-BE49-F238E27FC236}">
                <a16:creationId xmlns="" xmlns:a16="http://schemas.microsoft.com/office/drawing/2014/main" id="{94FDD5CF-8A79-44B3-831E-FFC427EBD2B9}"/>
              </a:ext>
            </a:extLst>
          </p:cNvPr>
          <p:cNvSpPr/>
          <p:nvPr/>
        </p:nvSpPr>
        <p:spPr>
          <a:xfrm>
            <a:off x="7496932" y="2003808"/>
            <a:ext cx="1944000" cy="740980"/>
          </a:xfrm>
          <a:prstGeom prst="roundRect">
            <a:avLst/>
          </a:prstGeom>
          <a:solidFill>
            <a:schemeClr val="accent2">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002060"/>
                </a:solidFill>
                <a:cs typeface="B Badr" panose="00000400000000000000" pitchFamily="2" charset="-78"/>
              </a:rPr>
              <a:t>1-موصوف</a:t>
            </a:r>
          </a:p>
          <a:p>
            <a:pPr algn="ctr"/>
            <a:r>
              <a:rPr lang="fa-IR" sz="2800" dirty="0" smtClean="0">
                <a:solidFill>
                  <a:srgbClr val="002060"/>
                </a:solidFill>
                <a:cs typeface="B Badr" panose="00000400000000000000" pitchFamily="2" charset="-78"/>
              </a:rPr>
              <a:t>(عَلَم)</a:t>
            </a:r>
            <a:endParaRPr lang="fa-IR" sz="2800" dirty="0">
              <a:solidFill>
                <a:srgbClr val="002060"/>
              </a:solidFill>
              <a:cs typeface="B Badr" panose="00000400000000000000" pitchFamily="2" charset="-78"/>
            </a:endParaRPr>
          </a:p>
        </p:txBody>
      </p:sp>
      <p:sp>
        <p:nvSpPr>
          <p:cNvPr id="31" name="Rounded Rectangle 3">
            <a:extLst>
              <a:ext uri="{FF2B5EF4-FFF2-40B4-BE49-F238E27FC236}">
                <a16:creationId xmlns="" xmlns:a16="http://schemas.microsoft.com/office/drawing/2014/main" id="{C5108F43-9E2F-4078-A7A9-13BC3B1C0D06}"/>
              </a:ext>
            </a:extLst>
          </p:cNvPr>
          <p:cNvSpPr/>
          <p:nvPr/>
        </p:nvSpPr>
        <p:spPr>
          <a:xfrm>
            <a:off x="7496932" y="5604466"/>
            <a:ext cx="1944000" cy="740980"/>
          </a:xfrm>
          <a:prstGeom prst="round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Badr" panose="00000400000000000000" pitchFamily="2" charset="-78"/>
              </a:rPr>
              <a:t>2-صفت</a:t>
            </a:r>
          </a:p>
        </p:txBody>
      </p:sp>
      <p:sp>
        <p:nvSpPr>
          <p:cNvPr id="21" name="Arrow: Left 20">
            <a:extLst>
              <a:ext uri="{FF2B5EF4-FFF2-40B4-BE49-F238E27FC236}">
                <a16:creationId xmlns="" xmlns:a16="http://schemas.microsoft.com/office/drawing/2014/main" id="{87CA063F-62B1-48CA-A452-D868D0C253F6}"/>
              </a:ext>
            </a:extLst>
          </p:cNvPr>
          <p:cNvSpPr/>
          <p:nvPr/>
        </p:nvSpPr>
        <p:spPr>
          <a:xfrm>
            <a:off x="6666886" y="2150696"/>
            <a:ext cx="733907" cy="556694"/>
          </a:xfrm>
          <a:prstGeom prst="leftArrow">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rgbClr val="002060"/>
                </a:solidFill>
                <a:cs typeface="B Badr" panose="00000400000000000000" pitchFamily="2" charset="-78"/>
              </a:rPr>
              <a:t>باید</a:t>
            </a:r>
          </a:p>
        </p:txBody>
      </p:sp>
      <p:sp>
        <p:nvSpPr>
          <p:cNvPr id="26" name="Rectangle: Rounded Corners 25">
            <a:extLst>
              <a:ext uri="{FF2B5EF4-FFF2-40B4-BE49-F238E27FC236}">
                <a16:creationId xmlns="" xmlns:a16="http://schemas.microsoft.com/office/drawing/2014/main" id="{A42A8655-75D8-4C0B-A8BD-EFD120FD5E86}"/>
              </a:ext>
            </a:extLst>
          </p:cNvPr>
          <p:cNvSpPr/>
          <p:nvPr/>
        </p:nvSpPr>
        <p:spPr>
          <a:xfrm>
            <a:off x="2790968" y="763066"/>
            <a:ext cx="3117954" cy="577970"/>
          </a:xfrm>
          <a:prstGeom prst="roundRect">
            <a:avLst/>
          </a:prstGeom>
          <a:gradFill>
            <a:gsLst>
              <a:gs pos="47000">
                <a:srgbClr val="FFE48F"/>
              </a:gs>
              <a:gs pos="21000">
                <a:srgbClr val="00B0F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2060"/>
                </a:solidFill>
                <a:cs typeface="B Badr" panose="00000400000000000000" pitchFamily="2" charset="-78"/>
              </a:rPr>
              <a:t>1-عَلَم باشد .</a:t>
            </a:r>
          </a:p>
        </p:txBody>
      </p:sp>
      <p:sp>
        <p:nvSpPr>
          <p:cNvPr id="36" name="Rectangle: Rounded Corners 35">
            <a:extLst>
              <a:ext uri="{FF2B5EF4-FFF2-40B4-BE49-F238E27FC236}">
                <a16:creationId xmlns="" xmlns:a16="http://schemas.microsoft.com/office/drawing/2014/main" id="{64233012-5E14-4748-BC62-C674E956AFF8}"/>
              </a:ext>
            </a:extLst>
          </p:cNvPr>
          <p:cNvSpPr/>
          <p:nvPr/>
        </p:nvSpPr>
        <p:spPr>
          <a:xfrm>
            <a:off x="2790968" y="3548920"/>
            <a:ext cx="3117954" cy="577970"/>
          </a:xfrm>
          <a:prstGeom prst="roundRect">
            <a:avLst/>
          </a:prstGeom>
          <a:gradFill>
            <a:gsLst>
              <a:gs pos="47000">
                <a:srgbClr val="FFE48F"/>
              </a:gs>
              <a:gs pos="21000">
                <a:srgbClr val="00B0F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2800" dirty="0">
                <a:solidFill>
                  <a:srgbClr val="002060"/>
                </a:solidFill>
                <a:cs typeface="B Badr" panose="00000400000000000000" pitchFamily="2" charset="-78"/>
              </a:rPr>
              <a:t>5-خالی ازترکیب</a:t>
            </a:r>
            <a:r>
              <a:rPr lang="fa-IR" sz="1400" dirty="0">
                <a:solidFill>
                  <a:srgbClr val="002060"/>
                </a:solidFill>
                <a:cs typeface="B Badr" panose="00000400000000000000" pitchFamily="2" charset="-78"/>
              </a:rPr>
              <a:t>(مزجی) </a:t>
            </a:r>
            <a:r>
              <a:rPr lang="fa-IR" sz="2800" dirty="0">
                <a:solidFill>
                  <a:srgbClr val="002060"/>
                </a:solidFill>
                <a:cs typeface="B Badr" panose="00000400000000000000" pitchFamily="2" charset="-78"/>
              </a:rPr>
              <a:t>باشد.</a:t>
            </a:r>
            <a:endParaRPr lang="fa-IR" sz="1600" dirty="0">
              <a:solidFill>
                <a:srgbClr val="002060"/>
              </a:solidFill>
              <a:cs typeface="B Badr" panose="00000400000000000000" pitchFamily="2" charset="-78"/>
            </a:endParaRPr>
          </a:p>
        </p:txBody>
      </p:sp>
      <p:sp>
        <p:nvSpPr>
          <p:cNvPr id="37" name="Rectangle: Rounded Corners 36">
            <a:extLst>
              <a:ext uri="{FF2B5EF4-FFF2-40B4-BE49-F238E27FC236}">
                <a16:creationId xmlns="" xmlns:a16="http://schemas.microsoft.com/office/drawing/2014/main" id="{A115233C-59A6-45C8-8ADE-D23196742FCA}"/>
              </a:ext>
            </a:extLst>
          </p:cNvPr>
          <p:cNvSpPr/>
          <p:nvPr/>
        </p:nvSpPr>
        <p:spPr>
          <a:xfrm>
            <a:off x="2805959" y="1436668"/>
            <a:ext cx="3117954" cy="577970"/>
          </a:xfrm>
          <a:prstGeom prst="roundRect">
            <a:avLst/>
          </a:prstGeom>
          <a:gradFill>
            <a:gsLst>
              <a:gs pos="47000">
                <a:srgbClr val="FFE48F"/>
              </a:gs>
              <a:gs pos="21000">
                <a:srgbClr val="00B0F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smtClean="0">
                <a:solidFill>
                  <a:srgbClr val="002060"/>
                </a:solidFill>
                <a:cs typeface="B Badr" panose="00000400000000000000" pitchFamily="2" charset="-78"/>
              </a:rPr>
              <a:t>2-مذکّر باشد.</a:t>
            </a:r>
            <a:endParaRPr lang="fa-IR" dirty="0">
              <a:solidFill>
                <a:srgbClr val="002060"/>
              </a:solidFill>
              <a:cs typeface="B Badr" panose="00000400000000000000" pitchFamily="2" charset="-78"/>
            </a:endParaRPr>
          </a:p>
        </p:txBody>
      </p:sp>
      <p:sp>
        <p:nvSpPr>
          <p:cNvPr id="38" name="Rectangle: Rounded Corners 37">
            <a:extLst>
              <a:ext uri="{FF2B5EF4-FFF2-40B4-BE49-F238E27FC236}">
                <a16:creationId xmlns="" xmlns:a16="http://schemas.microsoft.com/office/drawing/2014/main" id="{AA254833-37CE-41EF-82C4-7DB3B695E5BD}"/>
              </a:ext>
            </a:extLst>
          </p:cNvPr>
          <p:cNvSpPr/>
          <p:nvPr/>
        </p:nvSpPr>
        <p:spPr>
          <a:xfrm>
            <a:off x="2805959" y="2123217"/>
            <a:ext cx="3117954" cy="577970"/>
          </a:xfrm>
          <a:prstGeom prst="roundRect">
            <a:avLst/>
          </a:prstGeom>
          <a:gradFill>
            <a:gsLst>
              <a:gs pos="47000">
                <a:srgbClr val="FFE48F"/>
              </a:gs>
              <a:gs pos="21000">
                <a:srgbClr val="00B0F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200" dirty="0">
                <a:solidFill>
                  <a:srgbClr val="002060"/>
                </a:solidFill>
                <a:cs typeface="B Badr" panose="00000400000000000000" pitchFamily="2" charset="-78"/>
              </a:rPr>
              <a:t>3-عاقل باشد.</a:t>
            </a:r>
            <a:endParaRPr lang="fa-IR" dirty="0">
              <a:solidFill>
                <a:srgbClr val="002060"/>
              </a:solidFill>
              <a:cs typeface="B Badr" panose="00000400000000000000" pitchFamily="2" charset="-78"/>
            </a:endParaRPr>
          </a:p>
        </p:txBody>
      </p:sp>
      <p:sp>
        <p:nvSpPr>
          <p:cNvPr id="39" name="Rectangle: Rounded Corners 38">
            <a:extLst>
              <a:ext uri="{FF2B5EF4-FFF2-40B4-BE49-F238E27FC236}">
                <a16:creationId xmlns="" xmlns:a16="http://schemas.microsoft.com/office/drawing/2014/main" id="{DA7F5823-537D-400E-8B0A-9C7CFE483234}"/>
              </a:ext>
            </a:extLst>
          </p:cNvPr>
          <p:cNvSpPr/>
          <p:nvPr/>
        </p:nvSpPr>
        <p:spPr>
          <a:xfrm>
            <a:off x="2805959" y="2853541"/>
            <a:ext cx="3117954" cy="577970"/>
          </a:xfrm>
          <a:prstGeom prst="roundRect">
            <a:avLst/>
          </a:prstGeom>
          <a:gradFill>
            <a:gsLst>
              <a:gs pos="47000">
                <a:srgbClr val="FFE48F"/>
              </a:gs>
              <a:gs pos="21000">
                <a:srgbClr val="00B0F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200" dirty="0">
                <a:solidFill>
                  <a:srgbClr val="002060"/>
                </a:solidFill>
                <a:cs typeface="B Badr" panose="00000400000000000000" pitchFamily="2" charset="-78"/>
              </a:rPr>
              <a:t>4-خالی از تاء باشد.</a:t>
            </a:r>
            <a:endParaRPr lang="fa-IR" dirty="0">
              <a:solidFill>
                <a:srgbClr val="002060"/>
              </a:solidFill>
              <a:cs typeface="B Badr" panose="00000400000000000000" pitchFamily="2" charset="-78"/>
            </a:endParaRPr>
          </a:p>
        </p:txBody>
      </p:sp>
      <p:sp>
        <p:nvSpPr>
          <p:cNvPr id="27" name="Right Brace 26">
            <a:extLst>
              <a:ext uri="{FF2B5EF4-FFF2-40B4-BE49-F238E27FC236}">
                <a16:creationId xmlns="" xmlns:a16="http://schemas.microsoft.com/office/drawing/2014/main" id="{AC746584-07CC-45C6-859B-9D9D0495F2F4}"/>
              </a:ext>
            </a:extLst>
          </p:cNvPr>
          <p:cNvSpPr/>
          <p:nvPr/>
        </p:nvSpPr>
        <p:spPr>
          <a:xfrm>
            <a:off x="5816892" y="553935"/>
            <a:ext cx="733907" cy="3767769"/>
          </a:xfrm>
          <a:prstGeom prst="rightBrace">
            <a:avLst>
              <a:gd name="adj1" fmla="val 45503"/>
              <a:gd name="adj2" fmla="val 50000"/>
            </a:avLst>
          </a:prstGeom>
          <a:ln w="38100">
            <a:solidFill>
              <a:schemeClr val="accent4">
                <a:lumMod val="50000"/>
              </a:schemeClr>
            </a:solidFill>
          </a:ln>
        </p:spPr>
        <p:style>
          <a:lnRef idx="1">
            <a:schemeClr val="dk1"/>
          </a:lnRef>
          <a:fillRef idx="0">
            <a:schemeClr val="dk1"/>
          </a:fillRef>
          <a:effectRef idx="0">
            <a:schemeClr val="dk1"/>
          </a:effectRef>
          <a:fontRef idx="minor">
            <a:schemeClr val="tx1"/>
          </a:fontRef>
        </p:style>
        <p:txBody>
          <a:bodyPr rtlCol="1" anchor="ctr"/>
          <a:lstStyle/>
          <a:p>
            <a:pPr algn="ctr"/>
            <a:endParaRPr lang="fa-IR"/>
          </a:p>
        </p:txBody>
      </p:sp>
      <p:sp>
        <p:nvSpPr>
          <p:cNvPr id="46" name="Rectangle: Rounded Corners 45">
            <a:extLst>
              <a:ext uri="{FF2B5EF4-FFF2-40B4-BE49-F238E27FC236}">
                <a16:creationId xmlns="" xmlns:a16="http://schemas.microsoft.com/office/drawing/2014/main" id="{73E23194-9F86-4B1C-BA7B-4A5EC980B211}"/>
              </a:ext>
            </a:extLst>
          </p:cNvPr>
          <p:cNvSpPr/>
          <p:nvPr/>
        </p:nvSpPr>
        <p:spPr>
          <a:xfrm>
            <a:off x="2878190" y="6064774"/>
            <a:ext cx="2880000" cy="540000"/>
          </a:xfrm>
          <a:prstGeom prst="roundRect">
            <a:avLst/>
          </a:prstGeom>
          <a:gradFill flip="none" rotWithShape="1">
            <a:gsLst>
              <a:gs pos="47000">
                <a:srgbClr val="FFE48F"/>
              </a:gs>
              <a:gs pos="21000">
                <a:srgbClr val="00B0F0"/>
              </a:gs>
              <a:gs pos="100000">
                <a:schemeClr val="accent1">
                  <a:lumMod val="30000"/>
                  <a:lumOff val="7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134770">
                    <a:lumMod val="50000"/>
                  </a:srgbClr>
                </a:solidFill>
                <a:cs typeface="B Badr" panose="00000400000000000000" pitchFamily="2" charset="-78"/>
              </a:rPr>
              <a:t>3-مؤنثش با تاء باشد</a:t>
            </a:r>
            <a:endParaRPr lang="fa-IR" dirty="0"/>
          </a:p>
        </p:txBody>
      </p:sp>
      <p:sp>
        <p:nvSpPr>
          <p:cNvPr id="47" name="Rectangle: Rounded Corners 46">
            <a:extLst>
              <a:ext uri="{FF2B5EF4-FFF2-40B4-BE49-F238E27FC236}">
                <a16:creationId xmlns="" xmlns:a16="http://schemas.microsoft.com/office/drawing/2014/main" id="{4DE50668-13CA-44DB-BD16-5F43A3D73521}"/>
              </a:ext>
            </a:extLst>
          </p:cNvPr>
          <p:cNvSpPr/>
          <p:nvPr/>
        </p:nvSpPr>
        <p:spPr>
          <a:xfrm>
            <a:off x="2893181" y="4639071"/>
            <a:ext cx="2880000" cy="540000"/>
          </a:xfrm>
          <a:prstGeom prst="roundRect">
            <a:avLst/>
          </a:prstGeom>
          <a:gradFill flip="none" rotWithShape="1">
            <a:gsLst>
              <a:gs pos="47000">
                <a:srgbClr val="FFE48F"/>
              </a:gs>
              <a:gs pos="21000">
                <a:srgbClr val="00B0F0"/>
              </a:gs>
              <a:gs pos="100000">
                <a:schemeClr val="accent1">
                  <a:lumMod val="30000"/>
                  <a:lumOff val="7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200" dirty="0">
                <a:solidFill>
                  <a:srgbClr val="134770">
                    <a:lumMod val="50000"/>
                  </a:srgbClr>
                </a:solidFill>
                <a:cs typeface="B Badr" panose="00000400000000000000" pitchFamily="2" charset="-78"/>
              </a:rPr>
              <a:t>1-مذکّر باشد.</a:t>
            </a:r>
            <a:endParaRPr lang="fa-IR" dirty="0">
              <a:solidFill>
                <a:srgbClr val="134770">
                  <a:lumMod val="50000"/>
                </a:srgbClr>
              </a:solidFill>
              <a:cs typeface="B Badr" panose="00000400000000000000" pitchFamily="2" charset="-78"/>
            </a:endParaRPr>
          </a:p>
        </p:txBody>
      </p:sp>
      <p:sp>
        <p:nvSpPr>
          <p:cNvPr id="48" name="Rectangle: Rounded Corners 47">
            <a:extLst>
              <a:ext uri="{FF2B5EF4-FFF2-40B4-BE49-F238E27FC236}">
                <a16:creationId xmlns="" xmlns:a16="http://schemas.microsoft.com/office/drawing/2014/main" id="{DDB09005-C8DB-4AEC-AAA9-3E133D1E804C}"/>
              </a:ext>
            </a:extLst>
          </p:cNvPr>
          <p:cNvSpPr/>
          <p:nvPr/>
        </p:nvSpPr>
        <p:spPr>
          <a:xfrm>
            <a:off x="2893181" y="5369395"/>
            <a:ext cx="2880000" cy="540000"/>
          </a:xfrm>
          <a:prstGeom prst="roundRect">
            <a:avLst/>
          </a:prstGeom>
          <a:gradFill flip="none" rotWithShape="1">
            <a:gsLst>
              <a:gs pos="47000">
                <a:srgbClr val="FFE48F"/>
              </a:gs>
              <a:gs pos="21000">
                <a:srgbClr val="00B0F0"/>
              </a:gs>
              <a:gs pos="100000">
                <a:schemeClr val="accent1">
                  <a:lumMod val="30000"/>
                  <a:lumOff val="7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134770">
                    <a:lumMod val="50000"/>
                  </a:srgbClr>
                </a:solidFill>
                <a:cs typeface="B Badr" panose="00000400000000000000" pitchFamily="2" charset="-78"/>
              </a:rPr>
              <a:t>2-برای عاقل باشد</a:t>
            </a:r>
            <a:endParaRPr lang="fa-IR" dirty="0"/>
          </a:p>
        </p:txBody>
      </p:sp>
      <p:sp>
        <p:nvSpPr>
          <p:cNvPr id="49" name="Right Brace 48">
            <a:extLst>
              <a:ext uri="{FF2B5EF4-FFF2-40B4-BE49-F238E27FC236}">
                <a16:creationId xmlns="" xmlns:a16="http://schemas.microsoft.com/office/drawing/2014/main" id="{42EFD5A8-ED64-4F2B-A31A-AF4A11F39C30}"/>
              </a:ext>
            </a:extLst>
          </p:cNvPr>
          <p:cNvSpPr/>
          <p:nvPr/>
        </p:nvSpPr>
        <p:spPr>
          <a:xfrm>
            <a:off x="5869649" y="4530836"/>
            <a:ext cx="516162" cy="2169768"/>
          </a:xfrm>
          <a:prstGeom prst="rightBrace">
            <a:avLst>
              <a:gd name="adj1" fmla="val 45503"/>
              <a:gd name="adj2" fmla="val 50000"/>
            </a:avLst>
          </a:prstGeom>
          <a:ln w="38100">
            <a:solidFill>
              <a:schemeClr val="accent4">
                <a:lumMod val="50000"/>
              </a:schemeClr>
            </a:solidFill>
          </a:ln>
        </p:spPr>
        <p:style>
          <a:lnRef idx="1">
            <a:schemeClr val="dk1"/>
          </a:lnRef>
          <a:fillRef idx="0">
            <a:schemeClr val="dk1"/>
          </a:fillRef>
          <a:effectRef idx="0">
            <a:schemeClr val="dk1"/>
          </a:effectRef>
          <a:fontRef idx="minor">
            <a:schemeClr val="tx1"/>
          </a:fontRef>
        </p:style>
        <p:txBody>
          <a:bodyPr rtlCol="1" anchor="ctr"/>
          <a:lstStyle/>
          <a:p>
            <a:pPr algn="ctr"/>
            <a:endParaRPr lang="fa-IR"/>
          </a:p>
        </p:txBody>
      </p:sp>
      <p:sp>
        <p:nvSpPr>
          <p:cNvPr id="51" name="Rectangle: Rounded Corners 50">
            <a:extLst>
              <a:ext uri="{FF2B5EF4-FFF2-40B4-BE49-F238E27FC236}">
                <a16:creationId xmlns="" xmlns:a16="http://schemas.microsoft.com/office/drawing/2014/main" id="{CB476E29-D2AA-4A81-8CC2-44EC92D62FCE}"/>
              </a:ext>
            </a:extLst>
          </p:cNvPr>
          <p:cNvSpPr/>
          <p:nvPr/>
        </p:nvSpPr>
        <p:spPr>
          <a:xfrm>
            <a:off x="165209" y="980696"/>
            <a:ext cx="1673217" cy="234000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4000" dirty="0">
                <a:cs typeface="B Badr" panose="00000400000000000000" pitchFamily="2" charset="-78"/>
              </a:rPr>
              <a:t>مانند: زَید زَیدُونَ</a:t>
            </a:r>
          </a:p>
        </p:txBody>
      </p:sp>
      <p:sp>
        <p:nvSpPr>
          <p:cNvPr id="52" name="Rectangle: Rounded Corners 51">
            <a:extLst>
              <a:ext uri="{FF2B5EF4-FFF2-40B4-BE49-F238E27FC236}">
                <a16:creationId xmlns="" xmlns:a16="http://schemas.microsoft.com/office/drawing/2014/main" id="{8544618A-F3CA-4932-9BAF-5C0152B9486E}"/>
              </a:ext>
            </a:extLst>
          </p:cNvPr>
          <p:cNvSpPr/>
          <p:nvPr/>
        </p:nvSpPr>
        <p:spPr>
          <a:xfrm>
            <a:off x="136117" y="3447151"/>
            <a:ext cx="1673217" cy="3410849"/>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1" anchor="t"/>
          <a:lstStyle/>
          <a:p>
            <a:pPr algn="justLow" rtl="1"/>
            <a:r>
              <a:rPr lang="fa-IR" sz="2100" b="1" dirty="0">
                <a:cs typeface="B Badr" panose="00000400000000000000" pitchFamily="2" charset="-78"/>
              </a:rPr>
              <a:t>اگر أفعل تفضیل باشد لازم نیست مؤنثّش با تاء </a:t>
            </a:r>
            <a:r>
              <a:rPr lang="fa-IR" sz="2100" b="1" dirty="0" smtClean="0">
                <a:cs typeface="B Badr" panose="00000400000000000000" pitchFamily="2" charset="-78"/>
              </a:rPr>
              <a:t>باشد.</a:t>
            </a:r>
            <a:r>
              <a:rPr lang="fa-IR" sz="2100" b="1" dirty="0" smtClean="0">
                <a:latin typeface="Microsoft Uighur" panose="02000000000000000000" pitchFamily="2" charset="-78"/>
                <a:cs typeface="B Badr" panose="00000400000000000000" pitchFamily="2" charset="-78"/>
              </a:rPr>
              <a:t>مانند:</a:t>
            </a:r>
            <a:r>
              <a:rPr lang="fa-IR" sz="2100" b="1" dirty="0" smtClean="0">
                <a:solidFill>
                  <a:srgbClr val="FF0000"/>
                </a:solidFill>
                <a:latin typeface="Microsoft Uighur" panose="02000000000000000000" pitchFamily="2" charset="-78"/>
                <a:cs typeface="B Badr" panose="00000400000000000000" pitchFamily="2" charset="-78"/>
              </a:rPr>
              <a:t>عالِم</a:t>
            </a:r>
            <a:r>
              <a:rPr lang="fa-IR" sz="2100" b="1" dirty="0" smtClean="0">
                <a:latin typeface="Microsoft Uighur" panose="02000000000000000000" pitchFamily="2" charset="-78"/>
                <a:cs typeface="B Badr" panose="00000400000000000000" pitchFamily="2" charset="-78"/>
              </a:rPr>
              <a:t> </a:t>
            </a:r>
            <a:r>
              <a:rPr lang="fa-IR" sz="2100" b="1" dirty="0">
                <a:latin typeface="Microsoft Uighur" panose="02000000000000000000" pitchFamily="2" charset="-78"/>
                <a:cs typeface="B Badr" panose="00000400000000000000" pitchFamily="2" charset="-78"/>
              </a:rPr>
              <a:t>مؤنثّش </a:t>
            </a:r>
            <a:r>
              <a:rPr lang="fa-IR" sz="2100" b="1" dirty="0">
                <a:solidFill>
                  <a:srgbClr val="FF0000"/>
                </a:solidFill>
                <a:latin typeface="Microsoft Uighur" panose="02000000000000000000" pitchFamily="2" charset="-78"/>
                <a:cs typeface="B Badr" panose="00000400000000000000" pitchFamily="2" charset="-78"/>
              </a:rPr>
              <a:t>عَالِمَة = عالمون</a:t>
            </a:r>
          </a:p>
          <a:p>
            <a:pPr algn="justLow" rtl="1"/>
            <a:r>
              <a:rPr lang="fa-IR" sz="2100" b="1" dirty="0">
                <a:latin typeface="Microsoft Uighur" panose="02000000000000000000" pitchFamily="2" charset="-78"/>
                <a:cs typeface="B Badr" panose="00000400000000000000" pitchFamily="2" charset="-78"/>
              </a:rPr>
              <a:t>اما </a:t>
            </a:r>
            <a:r>
              <a:rPr lang="fa-IR" sz="2100" b="1" dirty="0">
                <a:solidFill>
                  <a:srgbClr val="FF0000"/>
                </a:solidFill>
                <a:latin typeface="Microsoft Uighur" panose="02000000000000000000" pitchFamily="2" charset="-78"/>
                <a:cs typeface="B Badr" panose="00000400000000000000" pitchFamily="2" charset="-78"/>
              </a:rPr>
              <a:t>اَفضل</a:t>
            </a:r>
            <a:r>
              <a:rPr lang="fa-IR" sz="2100" b="1" dirty="0">
                <a:latin typeface="Microsoft Uighur" panose="02000000000000000000" pitchFamily="2" charset="-78"/>
                <a:cs typeface="B Badr" panose="00000400000000000000" pitchFamily="2" charset="-78"/>
              </a:rPr>
              <a:t> مؤنثش فُضلی است ولی جمع مذکر هم  دارد +</a:t>
            </a:r>
            <a:r>
              <a:rPr lang="fa-IR" sz="2100" b="1" dirty="0">
                <a:solidFill>
                  <a:srgbClr val="FF0000"/>
                </a:solidFill>
                <a:latin typeface="Microsoft Uighur" panose="02000000000000000000" pitchFamily="2" charset="-78"/>
                <a:cs typeface="B Badr" panose="00000400000000000000" pitchFamily="2" charset="-78"/>
              </a:rPr>
              <a:t>افظلون</a:t>
            </a:r>
            <a:endParaRPr lang="fa-IR" sz="2100" b="1" dirty="0">
              <a:solidFill>
                <a:srgbClr val="FF0000"/>
              </a:solidFill>
              <a:cs typeface="B Badr" panose="00000400000000000000" pitchFamily="2" charset="-78"/>
            </a:endParaRPr>
          </a:p>
        </p:txBody>
      </p:sp>
      <p:sp>
        <p:nvSpPr>
          <p:cNvPr id="53" name="Arrow: Left 52">
            <a:extLst>
              <a:ext uri="{FF2B5EF4-FFF2-40B4-BE49-F238E27FC236}">
                <a16:creationId xmlns="" xmlns:a16="http://schemas.microsoft.com/office/drawing/2014/main" id="{65F865A4-1867-4A98-BA43-AA3B00C3D131}"/>
              </a:ext>
            </a:extLst>
          </p:cNvPr>
          <p:cNvSpPr/>
          <p:nvPr/>
        </p:nvSpPr>
        <p:spPr>
          <a:xfrm>
            <a:off x="1918860" y="2192119"/>
            <a:ext cx="787911" cy="440321"/>
          </a:xfrm>
          <a:prstGeom prst="leftArrow">
            <a:avLst/>
          </a:prstGeom>
          <a:noFill/>
          <a:ln w="38100">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sp>
        <p:nvSpPr>
          <p:cNvPr id="54" name="Arrow: Left 53">
            <a:extLst>
              <a:ext uri="{FF2B5EF4-FFF2-40B4-BE49-F238E27FC236}">
                <a16:creationId xmlns="" xmlns:a16="http://schemas.microsoft.com/office/drawing/2014/main" id="{CFD2F2D9-755F-469F-B757-3DC66F84C23D}"/>
              </a:ext>
            </a:extLst>
          </p:cNvPr>
          <p:cNvSpPr/>
          <p:nvPr/>
        </p:nvSpPr>
        <p:spPr>
          <a:xfrm>
            <a:off x="1918859" y="5424104"/>
            <a:ext cx="787911" cy="440321"/>
          </a:xfrm>
          <a:prstGeom prst="leftArrow">
            <a:avLst/>
          </a:prstGeom>
          <a:noFill/>
          <a:ln w="38100">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cxnSp>
        <p:nvCxnSpPr>
          <p:cNvPr id="57" name="Straight Arrow Connector 56">
            <a:extLst>
              <a:ext uri="{FF2B5EF4-FFF2-40B4-BE49-F238E27FC236}">
                <a16:creationId xmlns="" xmlns:a16="http://schemas.microsoft.com/office/drawing/2014/main" id="{CCB13C14-F47A-481C-9E08-09CDD4273FD1}"/>
              </a:ext>
            </a:extLst>
          </p:cNvPr>
          <p:cNvCxnSpPr>
            <a:cxnSpLocks/>
            <a:stCxn id="12" idx="1"/>
            <a:endCxn id="30" idx="2"/>
          </p:cNvCxnSpPr>
          <p:nvPr/>
        </p:nvCxnSpPr>
        <p:spPr>
          <a:xfrm flipH="1" flipV="1">
            <a:off x="8468932" y="2744788"/>
            <a:ext cx="1000340" cy="1366323"/>
          </a:xfrm>
          <a:prstGeom prst="straightConnector1">
            <a:avLst/>
          </a:prstGeom>
          <a:ln w="38100">
            <a:tailEnd type="triangle"/>
          </a:ln>
        </p:spPr>
        <p:style>
          <a:lnRef idx="2">
            <a:schemeClr val="accent5"/>
          </a:lnRef>
          <a:fillRef idx="0">
            <a:schemeClr val="accent5"/>
          </a:fillRef>
          <a:effectRef idx="1">
            <a:schemeClr val="accent5"/>
          </a:effectRef>
          <a:fontRef idx="minor">
            <a:schemeClr val="tx1"/>
          </a:fontRef>
        </p:style>
      </p:cxnSp>
      <p:cxnSp>
        <p:nvCxnSpPr>
          <p:cNvPr id="58" name="Straight Arrow Connector 57">
            <a:extLst>
              <a:ext uri="{FF2B5EF4-FFF2-40B4-BE49-F238E27FC236}">
                <a16:creationId xmlns="" xmlns:a16="http://schemas.microsoft.com/office/drawing/2014/main" id="{B9EB6A33-292E-411E-8293-68A937FAC481}"/>
              </a:ext>
            </a:extLst>
          </p:cNvPr>
          <p:cNvCxnSpPr>
            <a:cxnSpLocks/>
          </p:cNvCxnSpPr>
          <p:nvPr/>
        </p:nvCxnSpPr>
        <p:spPr>
          <a:xfrm flipH="1">
            <a:off x="8342219" y="4128793"/>
            <a:ext cx="1060239" cy="1475673"/>
          </a:xfrm>
          <a:prstGeom prst="straightConnector1">
            <a:avLst/>
          </a:prstGeom>
          <a:ln w="38100">
            <a:tailEnd type="triangle"/>
          </a:ln>
        </p:spPr>
        <p:style>
          <a:lnRef idx="2">
            <a:schemeClr val="accent5"/>
          </a:lnRef>
          <a:fillRef idx="0">
            <a:schemeClr val="accent5"/>
          </a:fillRef>
          <a:effectRef idx="1">
            <a:schemeClr val="accent5"/>
          </a:effectRef>
          <a:fontRef idx="minor">
            <a:schemeClr val="tx1"/>
          </a:fontRef>
        </p:style>
      </p:cxnSp>
      <p:sp>
        <p:nvSpPr>
          <p:cNvPr id="64" name="Arrow: Bent 63">
            <a:extLst>
              <a:ext uri="{FF2B5EF4-FFF2-40B4-BE49-F238E27FC236}">
                <a16:creationId xmlns="" xmlns:a16="http://schemas.microsoft.com/office/drawing/2014/main" id="{50B4E31F-4B1B-4D08-8F90-5174B8A18317}"/>
              </a:ext>
            </a:extLst>
          </p:cNvPr>
          <p:cNvSpPr/>
          <p:nvPr/>
        </p:nvSpPr>
        <p:spPr>
          <a:xfrm rot="10800000">
            <a:off x="10720814" y="2243599"/>
            <a:ext cx="706291" cy="2308737"/>
          </a:xfrm>
          <a:prstGeom prst="bentArrow">
            <a:avLst>
              <a:gd name="adj1" fmla="val 26646"/>
              <a:gd name="adj2" fmla="val 25000"/>
              <a:gd name="adj3" fmla="val 25000"/>
              <a:gd name="adj4" fmla="val 36667"/>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cxnSp>
        <p:nvCxnSpPr>
          <p:cNvPr id="66" name="Connector: Elbow 65">
            <a:extLst>
              <a:ext uri="{FF2B5EF4-FFF2-40B4-BE49-F238E27FC236}">
                <a16:creationId xmlns="" xmlns:a16="http://schemas.microsoft.com/office/drawing/2014/main" id="{EE6ACE66-B01A-4F1D-9DF2-64A2D6E17847}"/>
              </a:ext>
            </a:extLst>
          </p:cNvPr>
          <p:cNvCxnSpPr>
            <a:cxnSpLocks/>
            <a:stCxn id="31" idx="1"/>
          </p:cNvCxnSpPr>
          <p:nvPr/>
        </p:nvCxnSpPr>
        <p:spPr>
          <a:xfrm rot="10800000">
            <a:off x="6497270" y="5604466"/>
            <a:ext cx="999662" cy="370490"/>
          </a:xfrm>
          <a:prstGeom prst="bentConnector3">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Scroll: Horizontal 28">
            <a:extLst>
              <a:ext uri="{FF2B5EF4-FFF2-40B4-BE49-F238E27FC236}">
                <a16:creationId xmlns="" xmlns:a16="http://schemas.microsoft.com/office/drawing/2014/main" id="{0CC4B4D2-172D-4402-89ED-2C6412A28421}"/>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35" name="Cube 34">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Tree>
    <p:extLst>
      <p:ext uri="{BB962C8B-B14F-4D97-AF65-F5344CB8AC3E}">
        <p14:creationId xmlns:p14="http://schemas.microsoft.com/office/powerpoint/2010/main" val="23424507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up)">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out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down)">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outVertic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righ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righ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righ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right)">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right)">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right)">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wipe(right)">
                                      <p:cBhvr>
                                        <p:cTn id="67" dur="500"/>
                                        <p:tgtEl>
                                          <p:spTgt spid="53"/>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p:cTn id="72" dur="500" fill="hold"/>
                                        <p:tgtEl>
                                          <p:spTgt spid="51"/>
                                        </p:tgtEl>
                                        <p:attrNameLst>
                                          <p:attrName>ppt_w</p:attrName>
                                        </p:attrNameLst>
                                      </p:cBhvr>
                                      <p:tavLst>
                                        <p:tav tm="0">
                                          <p:val>
                                            <p:fltVal val="0"/>
                                          </p:val>
                                        </p:tav>
                                        <p:tav tm="100000">
                                          <p:val>
                                            <p:strVal val="#ppt_w"/>
                                          </p:val>
                                        </p:tav>
                                      </p:tavLst>
                                    </p:anim>
                                    <p:anim calcmode="lin" valueType="num">
                                      <p:cBhvr>
                                        <p:cTn id="73" dur="500" fill="hold"/>
                                        <p:tgtEl>
                                          <p:spTgt spid="51"/>
                                        </p:tgtEl>
                                        <p:attrNameLst>
                                          <p:attrName>ppt_h</p:attrName>
                                        </p:attrNameLst>
                                      </p:cBhvr>
                                      <p:tavLst>
                                        <p:tav tm="0">
                                          <p:val>
                                            <p:fltVal val="0"/>
                                          </p:val>
                                        </p:tav>
                                        <p:tav tm="100000">
                                          <p:val>
                                            <p:strVal val="#ppt_h"/>
                                          </p:val>
                                        </p:tav>
                                      </p:tavLst>
                                    </p:anim>
                                    <p:animEffect transition="in" filter="fade">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up)">
                                      <p:cBhvr>
                                        <p:cTn id="79" dur="500"/>
                                        <p:tgtEl>
                                          <p:spTgt spid="5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37"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barn(outVertical)">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nodeType="click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grpId="0" nodeType="click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right)">
                                      <p:cBhvr>
                                        <p:cTn id="94" dur="500"/>
                                        <p:tgtEl>
                                          <p:spTgt spid="4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2" fill="hold" grpId="0" nodeType="click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wipe(right)">
                                      <p:cBhvr>
                                        <p:cTn id="99" dur="500"/>
                                        <p:tgtEl>
                                          <p:spTgt spid="47"/>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2" fill="hold" grpId="0" nodeType="click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wipe(right)">
                                      <p:cBhvr>
                                        <p:cTn id="104" dur="500"/>
                                        <p:tgtEl>
                                          <p:spTgt spid="4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grpId="0" nodeType="click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wipe(right)">
                                      <p:cBhvr>
                                        <p:cTn id="109" dur="500"/>
                                        <p:tgtEl>
                                          <p:spTgt spid="46"/>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2" fill="hold" grpId="0" nodeType="clickEffect">
                                  <p:stCondLst>
                                    <p:cond delay="0"/>
                                  </p:stCondLst>
                                  <p:childTnLst>
                                    <p:set>
                                      <p:cBhvr>
                                        <p:cTn id="113" dur="1" fill="hold">
                                          <p:stCondLst>
                                            <p:cond delay="0"/>
                                          </p:stCondLst>
                                        </p:cTn>
                                        <p:tgtEl>
                                          <p:spTgt spid="54"/>
                                        </p:tgtEl>
                                        <p:attrNameLst>
                                          <p:attrName>style.visibility</p:attrName>
                                        </p:attrNameLst>
                                      </p:cBhvr>
                                      <p:to>
                                        <p:strVal val="visible"/>
                                      </p:to>
                                    </p:set>
                                    <p:animEffect transition="in" filter="wipe(right)">
                                      <p:cBhvr>
                                        <p:cTn id="114" dur="500"/>
                                        <p:tgtEl>
                                          <p:spTgt spid="54"/>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52"/>
                                        </p:tgtEl>
                                        <p:attrNameLst>
                                          <p:attrName>style.visibility</p:attrName>
                                        </p:attrNameLst>
                                      </p:cBhvr>
                                      <p:to>
                                        <p:strVal val="visible"/>
                                      </p:to>
                                    </p:set>
                                    <p:anim calcmode="lin" valueType="num">
                                      <p:cBhvr>
                                        <p:cTn id="119" dur="500" fill="hold"/>
                                        <p:tgtEl>
                                          <p:spTgt spid="52"/>
                                        </p:tgtEl>
                                        <p:attrNameLst>
                                          <p:attrName>ppt_w</p:attrName>
                                        </p:attrNameLst>
                                      </p:cBhvr>
                                      <p:tavLst>
                                        <p:tav tm="0">
                                          <p:val>
                                            <p:fltVal val="0"/>
                                          </p:val>
                                        </p:tav>
                                        <p:tav tm="100000">
                                          <p:val>
                                            <p:strVal val="#ppt_w"/>
                                          </p:val>
                                        </p:tav>
                                      </p:tavLst>
                                    </p:anim>
                                    <p:anim calcmode="lin" valueType="num">
                                      <p:cBhvr>
                                        <p:cTn id="120" dur="500" fill="hold"/>
                                        <p:tgtEl>
                                          <p:spTgt spid="52"/>
                                        </p:tgtEl>
                                        <p:attrNameLst>
                                          <p:attrName>ppt_h</p:attrName>
                                        </p:attrNameLst>
                                      </p:cBhvr>
                                      <p:tavLst>
                                        <p:tav tm="0">
                                          <p:val>
                                            <p:fltVal val="0"/>
                                          </p:val>
                                        </p:tav>
                                        <p:tav tm="100000">
                                          <p:val>
                                            <p:strVal val="#ppt_h"/>
                                          </p:val>
                                        </p:tav>
                                      </p:tavLst>
                                    </p:anim>
                                    <p:animEffect transition="in" filter="fade">
                                      <p:cBhvr>
                                        <p:cTn id="12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2" grpId="0" animBg="1"/>
      <p:bldP spid="30" grpId="0" animBg="1"/>
      <p:bldP spid="31" grpId="0" animBg="1"/>
      <p:bldP spid="21" grpId="0" animBg="1"/>
      <p:bldP spid="26" grpId="0" animBg="1"/>
      <p:bldP spid="36" grpId="0" animBg="1"/>
      <p:bldP spid="37" grpId="0" animBg="1"/>
      <p:bldP spid="38" grpId="0" animBg="1"/>
      <p:bldP spid="39" grpId="0" animBg="1"/>
      <p:bldP spid="27" grpId="0" animBg="1"/>
      <p:bldP spid="46" grpId="0" animBg="1"/>
      <p:bldP spid="47" grpId="0" animBg="1"/>
      <p:bldP spid="48" grpId="0" animBg="1"/>
      <p:bldP spid="49" grpId="0" animBg="1"/>
      <p:bldP spid="51" grpId="0" animBg="1"/>
      <p:bldP spid="52" grpId="0" animBg="1"/>
      <p:bldP spid="53" grpId="0" animBg="1"/>
      <p:bldP spid="54" grpId="0" animBg="1"/>
      <p:bldP spid="64"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ube 17"/>
          <p:cNvSpPr/>
          <p:nvPr/>
        </p:nvSpPr>
        <p:spPr>
          <a:xfrm>
            <a:off x="10388871" y="422037"/>
            <a:ext cx="1692000" cy="740980"/>
          </a:xfrm>
          <a:prstGeom prst="cube">
            <a:avLst/>
          </a:prstGeom>
          <a:solidFill>
            <a:srgbClr val="F2EC7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Badr" panose="00000400000000000000" pitchFamily="2" charset="-78"/>
              </a:rPr>
              <a:t>2-جمع</a:t>
            </a:r>
          </a:p>
        </p:txBody>
      </p:sp>
      <p:sp>
        <p:nvSpPr>
          <p:cNvPr id="34" name="Rounded Rectangle 3">
            <a:extLst>
              <a:ext uri="{FF2B5EF4-FFF2-40B4-BE49-F238E27FC236}">
                <a16:creationId xmlns="" xmlns:a16="http://schemas.microsoft.com/office/drawing/2014/main" id="{6FE5F8AB-6A86-4BCB-8EC9-F37FDC67B91E}"/>
              </a:ext>
            </a:extLst>
          </p:cNvPr>
          <p:cNvSpPr/>
          <p:nvPr/>
        </p:nvSpPr>
        <p:spPr>
          <a:xfrm>
            <a:off x="10388871" y="1481119"/>
            <a:ext cx="1692000" cy="740980"/>
          </a:xfrm>
          <a:prstGeom prst="roundRect">
            <a:avLst/>
          </a:prstGeom>
          <a:solidFill>
            <a:schemeClr val="accent2">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500" b="1" dirty="0">
                <a:solidFill>
                  <a:srgbClr val="002060"/>
                </a:solidFill>
                <a:cs typeface="B Badr" panose="00000400000000000000" pitchFamily="2" charset="-78"/>
              </a:rPr>
              <a:t>الف-مذکرسالم</a:t>
            </a:r>
          </a:p>
        </p:txBody>
      </p:sp>
      <p:sp>
        <p:nvSpPr>
          <p:cNvPr id="29" name="Scroll: Horizontal 28">
            <a:extLst>
              <a:ext uri="{FF2B5EF4-FFF2-40B4-BE49-F238E27FC236}">
                <a16:creationId xmlns="" xmlns:a16="http://schemas.microsoft.com/office/drawing/2014/main" id="{0CC4B4D2-172D-4402-89ED-2C6412A28421}"/>
              </a:ext>
            </a:extLst>
          </p:cNvPr>
          <p:cNvSpPr/>
          <p:nvPr/>
        </p:nvSpPr>
        <p:spPr>
          <a:xfrm>
            <a:off x="5163264" y="-8351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35" name="Cube 34">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2" name="Line Callout 2 1"/>
          <p:cNvSpPr/>
          <p:nvPr/>
        </p:nvSpPr>
        <p:spPr>
          <a:xfrm>
            <a:off x="9528171" y="2734950"/>
            <a:ext cx="2592000" cy="4104000"/>
          </a:xfrm>
          <a:prstGeom prst="borderCallout2">
            <a:avLst>
              <a:gd name="adj1" fmla="val -1478"/>
              <a:gd name="adj2" fmla="val -407"/>
              <a:gd name="adj3" fmla="val -12571"/>
              <a:gd name="adj4" fmla="val -813"/>
              <a:gd name="adj5" fmla="val -11479"/>
              <a:gd name="adj6" fmla="val 105162"/>
            </a:avLst>
          </a:prstGeom>
          <a:noFill/>
          <a:ln w="28575">
            <a:solidFill>
              <a:schemeClr val="accent4">
                <a:lumMod val="50000"/>
              </a:schemeClr>
            </a:solidFill>
          </a:ln>
          <a:effectLst>
            <a:glow rad="279400">
              <a:schemeClr val="accent1">
                <a:alpha val="49000"/>
              </a:schemeClr>
            </a:glow>
            <a:outerShdw blurRad="50800" sy="23000" kx="1200000" algn="br" rotWithShape="0">
              <a:prstClr val="black">
                <a:alpha val="7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r>
              <a:rPr lang="fa-IR" sz="2800" b="1" dirty="0" smtClean="0">
                <a:solidFill>
                  <a:srgbClr val="002060"/>
                </a:solidFill>
                <a:cs typeface="B Badr" panose="00000400000000000000" pitchFamily="2" charset="-78"/>
              </a:rPr>
              <a:t>از </a:t>
            </a:r>
            <a:r>
              <a:rPr lang="fa-IR" sz="2800" b="1" dirty="0">
                <a:solidFill>
                  <a:srgbClr val="002060"/>
                </a:solidFill>
                <a:cs typeface="B Badr" panose="00000400000000000000" pitchFamily="2" charset="-78"/>
              </a:rPr>
              <a:t>اسمی که مرّکب شده است، جمع مذکّر سالم ساخته نمی شود. مانند: سیبویه.</a:t>
            </a:r>
          </a:p>
        </p:txBody>
      </p:sp>
      <p:sp>
        <p:nvSpPr>
          <p:cNvPr id="32" name="Line Callout 2 31"/>
          <p:cNvSpPr/>
          <p:nvPr/>
        </p:nvSpPr>
        <p:spPr>
          <a:xfrm>
            <a:off x="6272903" y="1039500"/>
            <a:ext cx="2592000" cy="4104000"/>
          </a:xfrm>
          <a:prstGeom prst="borderCallout2">
            <a:avLst>
              <a:gd name="adj1" fmla="val -1478"/>
              <a:gd name="adj2" fmla="val -407"/>
              <a:gd name="adj3" fmla="val -12571"/>
              <a:gd name="adj4" fmla="val -813"/>
              <a:gd name="adj5" fmla="val -11479"/>
              <a:gd name="adj6" fmla="val 105162"/>
            </a:avLst>
          </a:prstGeom>
          <a:noFill/>
          <a:ln w="28575">
            <a:solidFill>
              <a:schemeClr val="accent4">
                <a:lumMod val="50000"/>
              </a:schemeClr>
            </a:solidFill>
          </a:ln>
          <a:effectLst>
            <a:glow rad="279400">
              <a:schemeClr val="accent1">
                <a:alpha val="49000"/>
              </a:schemeClr>
            </a:glow>
            <a:outerShdw blurRad="50800" sy="23000" kx="1200000" algn="br" rotWithShape="0">
              <a:prstClr val="black">
                <a:alpha val="78000"/>
              </a:prstClr>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r>
              <a:rPr lang="fa-IR" sz="2800" b="1" dirty="0">
                <a:solidFill>
                  <a:srgbClr val="002060"/>
                </a:solidFill>
                <a:cs typeface="B Badr" panose="00000400000000000000" pitchFamily="2" charset="-78"/>
              </a:rPr>
              <a:t>أَفعَل تفضیل (هرچند مؤنّثش به وسیله ی تاء نیست) ولی جمع مذکّر سالم از آن ساخته می شود. مانند: أَفضَل أَفضَلون.</a:t>
            </a:r>
          </a:p>
        </p:txBody>
      </p:sp>
      <p:sp>
        <p:nvSpPr>
          <p:cNvPr id="33" name="Line Callout 2 32"/>
          <p:cNvSpPr/>
          <p:nvPr/>
        </p:nvSpPr>
        <p:spPr>
          <a:xfrm>
            <a:off x="3189085" y="2734950"/>
            <a:ext cx="2592000" cy="4104000"/>
          </a:xfrm>
          <a:prstGeom prst="borderCallout2">
            <a:avLst>
              <a:gd name="adj1" fmla="val -1478"/>
              <a:gd name="adj2" fmla="val -407"/>
              <a:gd name="adj3" fmla="val -12571"/>
              <a:gd name="adj4" fmla="val -813"/>
              <a:gd name="adj5" fmla="val -11479"/>
              <a:gd name="adj6" fmla="val 105162"/>
            </a:avLst>
          </a:prstGeom>
          <a:noFill/>
          <a:ln w="28575">
            <a:solidFill>
              <a:schemeClr val="accent4">
                <a:lumMod val="50000"/>
              </a:schemeClr>
            </a:solidFill>
          </a:ln>
          <a:effectLst>
            <a:glow rad="279400">
              <a:schemeClr val="accent1">
                <a:alpha val="49000"/>
              </a:schemeClr>
            </a:glow>
            <a:outerShdw blurRad="50800" sy="23000" kx="1200000" algn="br" rotWithShape="0">
              <a:prstClr val="black">
                <a:alpha val="78000"/>
              </a:prstClr>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r>
              <a:rPr lang="fa-IR" sz="2600" b="1" dirty="0">
                <a:solidFill>
                  <a:schemeClr val="accent6">
                    <a:lumMod val="50000"/>
                  </a:schemeClr>
                </a:solidFill>
                <a:cs typeface="B Badr" panose="00000400000000000000" pitchFamily="2" charset="-78"/>
              </a:rPr>
              <a:t>اگر اسمی، ظاهرش مانند جمع مذکّر سالم بود ولی دارای شرائط جمع مذکّر سالم نبود، آن را ملحق به جمع مذکّر سالم می نامند و به آن، جمع مذکّر سالم نمی گویند. </a:t>
            </a:r>
            <a:r>
              <a:rPr lang="fa-IR" sz="2600" b="1" dirty="0">
                <a:solidFill>
                  <a:srgbClr val="FF0000"/>
                </a:solidFill>
                <a:cs typeface="B Badr" panose="00000400000000000000" pitchFamily="2" charset="-78"/>
              </a:rPr>
              <a:t>مانند:أَرضون(مؤنّث است.)</a:t>
            </a:r>
          </a:p>
        </p:txBody>
      </p:sp>
      <p:sp>
        <p:nvSpPr>
          <p:cNvPr id="40" name="Line Callout 2 39"/>
          <p:cNvSpPr/>
          <p:nvPr/>
        </p:nvSpPr>
        <p:spPr>
          <a:xfrm>
            <a:off x="95967" y="1039500"/>
            <a:ext cx="2592000" cy="4104000"/>
          </a:xfrm>
          <a:prstGeom prst="borderCallout2">
            <a:avLst>
              <a:gd name="adj1" fmla="val -1478"/>
              <a:gd name="adj2" fmla="val -407"/>
              <a:gd name="adj3" fmla="val -12571"/>
              <a:gd name="adj4" fmla="val -813"/>
              <a:gd name="adj5" fmla="val -11479"/>
              <a:gd name="adj6" fmla="val 105162"/>
            </a:avLst>
          </a:prstGeom>
          <a:noFill/>
          <a:ln w="28575">
            <a:solidFill>
              <a:schemeClr val="accent4">
                <a:lumMod val="50000"/>
              </a:schemeClr>
            </a:solidFill>
          </a:ln>
          <a:effectLst>
            <a:glow rad="279400">
              <a:schemeClr val="accent1">
                <a:alpha val="49000"/>
              </a:schemeClr>
            </a:glow>
            <a:outerShdw blurRad="50800" sy="23000" kx="1200000" algn="br" rotWithShape="0">
              <a:prstClr val="black">
                <a:alpha val="78000"/>
              </a:prstClr>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r>
              <a:rPr lang="fa-IR" sz="2800" b="1" dirty="0">
                <a:solidFill>
                  <a:schemeClr val="accent6">
                    <a:lumMod val="50000"/>
                  </a:schemeClr>
                </a:solidFill>
                <a:cs typeface="B Badr" panose="00000400000000000000" pitchFamily="2" charset="-78"/>
              </a:rPr>
              <a:t>اگر لفظ جمع مذکّر سالم را روی چیزی نامگذاری کنیم، نه جزء جمع مذکّر سالم حساب می شود و نه ملحق به جمع مذکّر سالم.</a:t>
            </a:r>
          </a:p>
        </p:txBody>
      </p:sp>
      <p:sp>
        <p:nvSpPr>
          <p:cNvPr id="3" name="Plaque 2"/>
          <p:cNvSpPr/>
          <p:nvPr/>
        </p:nvSpPr>
        <p:spPr>
          <a:xfrm>
            <a:off x="9512571" y="2259449"/>
            <a:ext cx="900000" cy="438150"/>
          </a:xfrm>
          <a:prstGeom prst="plaqu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C00000"/>
                </a:solidFill>
                <a:cs typeface="B Titr" panose="00000700000000000000" pitchFamily="2" charset="-78"/>
              </a:rPr>
              <a:t>نکته(1)</a:t>
            </a:r>
            <a:endParaRPr lang="fa-IR" dirty="0">
              <a:solidFill>
                <a:srgbClr val="C00000"/>
              </a:solidFill>
              <a:cs typeface="B Titr" panose="00000700000000000000" pitchFamily="2" charset="-78"/>
            </a:endParaRPr>
          </a:p>
        </p:txBody>
      </p:sp>
      <p:sp>
        <p:nvSpPr>
          <p:cNvPr id="41" name="Plaque 40"/>
          <p:cNvSpPr/>
          <p:nvPr/>
        </p:nvSpPr>
        <p:spPr>
          <a:xfrm>
            <a:off x="6253853" y="550751"/>
            <a:ext cx="900000" cy="438150"/>
          </a:xfrm>
          <a:prstGeom prst="plaqu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C00000"/>
                </a:solidFill>
                <a:cs typeface="B Titr" panose="00000700000000000000" pitchFamily="2" charset="-78"/>
              </a:rPr>
              <a:t>نکته(2)</a:t>
            </a:r>
            <a:endParaRPr lang="fa-IR" sz="1600" dirty="0">
              <a:solidFill>
                <a:srgbClr val="C00000"/>
              </a:solidFill>
              <a:cs typeface="B Titr" panose="00000700000000000000" pitchFamily="2" charset="-78"/>
            </a:endParaRPr>
          </a:p>
        </p:txBody>
      </p:sp>
      <p:sp>
        <p:nvSpPr>
          <p:cNvPr id="42" name="Plaque 41"/>
          <p:cNvSpPr/>
          <p:nvPr/>
        </p:nvSpPr>
        <p:spPr>
          <a:xfrm>
            <a:off x="3170035" y="2258700"/>
            <a:ext cx="900000" cy="438150"/>
          </a:xfrm>
          <a:prstGeom prst="plaqu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C00000"/>
                </a:solidFill>
                <a:cs typeface="B Titr" panose="00000700000000000000" pitchFamily="2" charset="-78"/>
              </a:rPr>
              <a:t>نکته(3)</a:t>
            </a:r>
            <a:endParaRPr lang="fa-IR" sz="1600" dirty="0">
              <a:solidFill>
                <a:srgbClr val="C00000"/>
              </a:solidFill>
              <a:cs typeface="B Titr" panose="00000700000000000000" pitchFamily="2" charset="-78"/>
            </a:endParaRPr>
          </a:p>
        </p:txBody>
      </p:sp>
      <p:sp>
        <p:nvSpPr>
          <p:cNvPr id="43" name="Plaque 42"/>
          <p:cNvSpPr/>
          <p:nvPr/>
        </p:nvSpPr>
        <p:spPr>
          <a:xfrm>
            <a:off x="108352" y="550751"/>
            <a:ext cx="900000" cy="438150"/>
          </a:xfrm>
          <a:prstGeom prst="plaqu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C00000"/>
                </a:solidFill>
                <a:cs typeface="B Titr" panose="00000700000000000000" pitchFamily="2" charset="-78"/>
              </a:rPr>
              <a:t>نکته(4)</a:t>
            </a:r>
            <a:endParaRPr lang="fa-IR" sz="1600" dirty="0">
              <a:solidFill>
                <a:srgbClr val="C00000"/>
              </a:solidFill>
              <a:cs typeface="B Titr" panose="00000700000000000000" pitchFamily="2" charset="-78"/>
            </a:endParaRPr>
          </a:p>
        </p:txBody>
      </p:sp>
      <p:sp>
        <p:nvSpPr>
          <p:cNvPr id="4" name="Pentagon 3"/>
          <p:cNvSpPr/>
          <p:nvPr/>
        </p:nvSpPr>
        <p:spPr>
          <a:xfrm>
            <a:off x="9095874" y="1529245"/>
            <a:ext cx="1292997" cy="556228"/>
          </a:xfrm>
          <a:prstGeom prst="homePlate">
            <a:avLst/>
          </a:prstGeom>
          <a:gradFill>
            <a:gsLst>
              <a:gs pos="9000">
                <a:srgbClr val="47FF9A"/>
              </a:gs>
              <a:gs pos="100000">
                <a:schemeClr val="bg1"/>
              </a:gs>
            </a:gsLst>
            <a:lin ang="81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002060"/>
                </a:solidFill>
                <a:cs typeface="B Titr" panose="00000700000000000000" pitchFamily="2" charset="-78"/>
              </a:rPr>
              <a:t>نکات</a:t>
            </a:r>
            <a:endParaRPr lang="fa-IR" sz="2800" dirty="0">
              <a:solidFill>
                <a:srgbClr val="002060"/>
              </a:solidFill>
              <a:cs typeface="B Titr" panose="00000700000000000000" pitchFamily="2" charset="-78"/>
            </a:endParaRPr>
          </a:p>
        </p:txBody>
      </p:sp>
    </p:spTree>
    <p:extLst>
      <p:ext uri="{BB962C8B-B14F-4D97-AF65-F5344CB8AC3E}">
        <p14:creationId xmlns:p14="http://schemas.microsoft.com/office/powerpoint/2010/main" val="3219214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Horizontal)">
                                      <p:cBhvr>
                                        <p:cTn id="13" dur="500"/>
                                        <p:tgtEl>
                                          <p:spTgt spid="3"/>
                                        </p:tgtEl>
                                      </p:cBhvr>
                                    </p:animEffect>
                                  </p:childTnLst>
                                </p:cTn>
                              </p:par>
                              <p:par>
                                <p:cTn id="14" presetID="16" presetClass="entr" presetSubtype="4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out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42"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arn(outHorizontal)">
                                      <p:cBhvr>
                                        <p:cTn id="21" dur="500"/>
                                        <p:tgtEl>
                                          <p:spTgt spid="41"/>
                                        </p:tgtEl>
                                      </p:cBhvr>
                                    </p:animEffect>
                                  </p:childTnLst>
                                </p:cTn>
                              </p:par>
                              <p:par>
                                <p:cTn id="22" presetID="16" presetClass="entr" presetSubtype="42"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out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42"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barn(outHorizontal)">
                                      <p:cBhvr>
                                        <p:cTn id="29" dur="500"/>
                                        <p:tgtEl>
                                          <p:spTgt spid="33"/>
                                        </p:tgtEl>
                                      </p:cBhvr>
                                    </p:animEffect>
                                  </p:childTnLst>
                                </p:cTn>
                              </p:par>
                              <p:par>
                                <p:cTn id="30" presetID="16" presetClass="entr" presetSubtype="42"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arn(outHorizontal)">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arn(outHorizontal)">
                                      <p:cBhvr>
                                        <p:cTn id="37" dur="500"/>
                                        <p:tgtEl>
                                          <p:spTgt spid="40"/>
                                        </p:tgtEl>
                                      </p:cBhvr>
                                    </p:animEffect>
                                  </p:childTnLst>
                                </p:cTn>
                              </p:par>
                              <p:par>
                                <p:cTn id="38" presetID="16" presetClass="entr" presetSubtype="42"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barn(outHorizontal)">
                                      <p:cBhvr>
                                        <p:cTn id="4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animBg="1"/>
      <p:bldP spid="33" grpId="0" animBg="1"/>
      <p:bldP spid="40" grpId="0" animBg="1"/>
      <p:bldP spid="3" grpId="0" animBg="1"/>
      <p:bldP spid="41" grpId="0" animBg="1"/>
      <p:bldP spid="42" grpId="0" animBg="1"/>
      <p:bldP spid="43" grpId="0" animBg="1"/>
      <p:bldP spid="4"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ube 17"/>
          <p:cNvSpPr/>
          <p:nvPr/>
        </p:nvSpPr>
        <p:spPr>
          <a:xfrm>
            <a:off x="10388871" y="422037"/>
            <a:ext cx="1692000" cy="740980"/>
          </a:xfrm>
          <a:prstGeom prst="cube">
            <a:avLst/>
          </a:prstGeom>
          <a:solidFill>
            <a:srgbClr val="F2EC7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Badr" panose="00000400000000000000" pitchFamily="2" charset="-78"/>
              </a:rPr>
              <a:t>2-جمع</a:t>
            </a:r>
          </a:p>
        </p:txBody>
      </p:sp>
      <p:sp>
        <p:nvSpPr>
          <p:cNvPr id="34" name="Rounded Rectangle 3">
            <a:extLst>
              <a:ext uri="{FF2B5EF4-FFF2-40B4-BE49-F238E27FC236}">
                <a16:creationId xmlns="" xmlns:a16="http://schemas.microsoft.com/office/drawing/2014/main" id="{6FE5F8AB-6A86-4BCB-8EC9-F37FDC67B91E}"/>
              </a:ext>
            </a:extLst>
          </p:cNvPr>
          <p:cNvSpPr/>
          <p:nvPr/>
        </p:nvSpPr>
        <p:spPr>
          <a:xfrm>
            <a:off x="7745379" y="66389"/>
            <a:ext cx="1692000" cy="740980"/>
          </a:xfrm>
          <a:prstGeom prst="roundRect">
            <a:avLst/>
          </a:prstGeom>
          <a:solidFill>
            <a:schemeClr val="accent2">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rgbClr val="002060"/>
                </a:solidFill>
                <a:cs typeface="B Badr" panose="00000400000000000000" pitchFamily="2" charset="-78"/>
              </a:rPr>
              <a:t>الف-مذکرسالم</a:t>
            </a:r>
          </a:p>
        </p:txBody>
      </p:sp>
      <p:sp>
        <p:nvSpPr>
          <p:cNvPr id="3" name="Callout: Left Arrow 2">
            <a:extLst>
              <a:ext uri="{FF2B5EF4-FFF2-40B4-BE49-F238E27FC236}">
                <a16:creationId xmlns="" xmlns:a16="http://schemas.microsoft.com/office/drawing/2014/main" id="{74DD1C98-CF49-4816-9936-9374C5FB44C4}"/>
              </a:ext>
            </a:extLst>
          </p:cNvPr>
          <p:cNvSpPr/>
          <p:nvPr/>
        </p:nvSpPr>
        <p:spPr>
          <a:xfrm>
            <a:off x="11002780" y="1379095"/>
            <a:ext cx="1078091" cy="5463915"/>
          </a:xfrm>
          <a:prstGeom prst="left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r" rtl="1"/>
            <a:r>
              <a:rPr lang="fa-IR" sz="2800" dirty="0">
                <a:solidFill>
                  <a:srgbClr val="002060"/>
                </a:solidFill>
                <a:cs typeface="B Badr" panose="00000400000000000000" pitchFamily="2" charset="-78"/>
              </a:rPr>
              <a:t>اسمی که می خواهیم از آن جع مذکّر سالم بسازیم</a:t>
            </a:r>
          </a:p>
        </p:txBody>
      </p:sp>
      <p:sp>
        <p:nvSpPr>
          <p:cNvPr id="4" name="Plaque 3">
            <a:extLst>
              <a:ext uri="{FF2B5EF4-FFF2-40B4-BE49-F238E27FC236}">
                <a16:creationId xmlns="" xmlns:a16="http://schemas.microsoft.com/office/drawing/2014/main" id="{DF6E6D4C-14A7-4FE9-98FF-E99AE88A15BE}"/>
              </a:ext>
            </a:extLst>
          </p:cNvPr>
          <p:cNvSpPr/>
          <p:nvPr/>
        </p:nvSpPr>
        <p:spPr>
          <a:xfrm>
            <a:off x="8266780" y="1395918"/>
            <a:ext cx="2736000" cy="1259174"/>
          </a:xfrm>
          <a:prstGeom prst="plaque">
            <a:avLst/>
          </a:prstGeom>
          <a:solidFill>
            <a:schemeClr val="bg1"/>
          </a:solidFill>
          <a:ln>
            <a:solidFill>
              <a:schemeClr val="accent4">
                <a:lumMod val="50000"/>
              </a:schemeClr>
            </a:solidFill>
          </a:ln>
        </p:spPr>
        <p:style>
          <a:lnRef idx="3">
            <a:schemeClr val="lt1"/>
          </a:lnRef>
          <a:fillRef idx="1">
            <a:schemeClr val="accent2"/>
          </a:fillRef>
          <a:effectRef idx="1">
            <a:schemeClr val="accent2"/>
          </a:effectRef>
          <a:fontRef idx="minor">
            <a:schemeClr val="lt1"/>
          </a:fontRef>
        </p:style>
        <p:txBody>
          <a:bodyPr rtlCol="1" anchor="ctr"/>
          <a:lstStyle/>
          <a:p>
            <a:pPr algn="r" rtl="1"/>
            <a:r>
              <a:rPr lang="fa-IR" sz="2400" b="1" dirty="0">
                <a:solidFill>
                  <a:srgbClr val="002060"/>
                </a:solidFill>
                <a:cs typeface="B Badr" panose="00000400000000000000" pitchFamily="2" charset="-78"/>
              </a:rPr>
              <a:t>1-صحیح و شبه صحیح</a:t>
            </a:r>
          </a:p>
        </p:txBody>
      </p:sp>
      <p:sp>
        <p:nvSpPr>
          <p:cNvPr id="32" name="Plaque 31">
            <a:extLst>
              <a:ext uri="{FF2B5EF4-FFF2-40B4-BE49-F238E27FC236}">
                <a16:creationId xmlns="" xmlns:a16="http://schemas.microsoft.com/office/drawing/2014/main" id="{611026F4-14AF-4CE0-93A5-5ED66D2BA8D4}"/>
              </a:ext>
            </a:extLst>
          </p:cNvPr>
          <p:cNvSpPr/>
          <p:nvPr/>
        </p:nvSpPr>
        <p:spPr>
          <a:xfrm>
            <a:off x="8236800" y="3518940"/>
            <a:ext cx="2736000" cy="1259174"/>
          </a:xfrm>
          <a:prstGeom prst="plaque">
            <a:avLst/>
          </a:prstGeom>
          <a:solidFill>
            <a:schemeClr val="bg1"/>
          </a:solidFill>
          <a:ln>
            <a:solidFill>
              <a:schemeClr val="accent4">
                <a:lumMod val="50000"/>
              </a:schemeClr>
            </a:solidFill>
          </a:ln>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2800" dirty="0">
                <a:solidFill>
                  <a:srgbClr val="002060"/>
                </a:solidFill>
                <a:cs typeface="B Lotus" panose="00000400000000000000" pitchFamily="2" charset="-78"/>
              </a:rPr>
              <a:t>2-اسم منقوص:</a:t>
            </a:r>
          </a:p>
          <a:p>
            <a:pPr algn="ctr" rtl="1"/>
            <a:r>
              <a:rPr lang="fa-IR" sz="2400" dirty="0">
                <a:solidFill>
                  <a:srgbClr val="002060"/>
                </a:solidFill>
                <a:cs typeface="B Lotus" panose="00000400000000000000" pitchFamily="2" charset="-78"/>
              </a:rPr>
              <a:t>پس از حذف یاء</a:t>
            </a:r>
            <a:endParaRPr lang="fa-IR" sz="2400" b="1" dirty="0">
              <a:solidFill>
                <a:srgbClr val="002060"/>
              </a:solidFill>
              <a:cs typeface="B Badr" panose="00000400000000000000" pitchFamily="2" charset="-78"/>
            </a:endParaRPr>
          </a:p>
        </p:txBody>
      </p:sp>
      <p:sp>
        <p:nvSpPr>
          <p:cNvPr id="33" name="Plaque 32">
            <a:extLst>
              <a:ext uri="{FF2B5EF4-FFF2-40B4-BE49-F238E27FC236}">
                <a16:creationId xmlns="" xmlns:a16="http://schemas.microsoft.com/office/drawing/2014/main" id="{A1B078FF-73D4-4DEC-92BB-D19EDB88F121}"/>
              </a:ext>
            </a:extLst>
          </p:cNvPr>
          <p:cNvSpPr/>
          <p:nvPr/>
        </p:nvSpPr>
        <p:spPr>
          <a:xfrm>
            <a:off x="8435653" y="5478905"/>
            <a:ext cx="2736000" cy="1259174"/>
          </a:xfrm>
          <a:prstGeom prst="plaque">
            <a:avLst/>
          </a:prstGeom>
          <a:solidFill>
            <a:schemeClr val="bg1"/>
          </a:solidFill>
          <a:ln>
            <a:solidFill>
              <a:schemeClr val="accent4">
                <a:lumMod val="50000"/>
              </a:schemeClr>
            </a:solidFill>
          </a:ln>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2800" dirty="0">
                <a:solidFill>
                  <a:srgbClr val="002060"/>
                </a:solidFill>
                <a:cs typeface="B Lotus" panose="00000400000000000000" pitchFamily="2" charset="-78"/>
              </a:rPr>
              <a:t>3-اسم مقصور</a:t>
            </a:r>
          </a:p>
        </p:txBody>
      </p:sp>
      <p:sp>
        <p:nvSpPr>
          <p:cNvPr id="5" name="Arrow: Pentagon 4">
            <a:extLst>
              <a:ext uri="{FF2B5EF4-FFF2-40B4-BE49-F238E27FC236}">
                <a16:creationId xmlns="" xmlns:a16="http://schemas.microsoft.com/office/drawing/2014/main" id="{F0EC3A25-BA2B-48E1-9FF1-B14C7544BDAF}"/>
              </a:ext>
            </a:extLst>
          </p:cNvPr>
          <p:cNvSpPr/>
          <p:nvPr/>
        </p:nvSpPr>
        <p:spPr>
          <a:xfrm>
            <a:off x="4262084" y="1444720"/>
            <a:ext cx="3888000" cy="1008000"/>
          </a:xfrm>
          <a:prstGeom prst="homePlat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fa-IR" sz="2800" dirty="0">
                <a:solidFill>
                  <a:srgbClr val="002060"/>
                </a:solidFill>
                <a:cs typeface="B Badr" panose="00000400000000000000" pitchFamily="2" charset="-78"/>
              </a:rPr>
              <a:t>به حال خود باقی می ماند. </a:t>
            </a:r>
          </a:p>
          <a:p>
            <a:pPr algn="ctr"/>
            <a:r>
              <a:rPr lang="fa-IR" sz="2800" dirty="0">
                <a:solidFill>
                  <a:srgbClr val="FF0000"/>
                </a:solidFill>
                <a:cs typeface="B Badr" panose="00000400000000000000" pitchFamily="2" charset="-78"/>
              </a:rPr>
              <a:t>مانند: زَید = زَیدُون</a:t>
            </a:r>
          </a:p>
        </p:txBody>
      </p:sp>
      <p:sp>
        <p:nvSpPr>
          <p:cNvPr id="35" name="Arrow: Pentagon 34">
            <a:extLst>
              <a:ext uri="{FF2B5EF4-FFF2-40B4-BE49-F238E27FC236}">
                <a16:creationId xmlns="" xmlns:a16="http://schemas.microsoft.com/office/drawing/2014/main" id="{917413C9-C349-44A0-B2D8-F7DCA17261B7}"/>
              </a:ext>
            </a:extLst>
          </p:cNvPr>
          <p:cNvSpPr/>
          <p:nvPr/>
        </p:nvSpPr>
        <p:spPr>
          <a:xfrm>
            <a:off x="4262084" y="4206032"/>
            <a:ext cx="3888000" cy="1008000"/>
          </a:xfrm>
          <a:prstGeom prst="homePlat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a:solidFill>
                  <a:srgbClr val="002060"/>
                </a:solidFill>
                <a:cs typeface="B Badr" panose="00000400000000000000" pitchFamily="2" charset="-78"/>
              </a:rPr>
              <a:t>2-علامت جمع (ِینَ) باشد.</a:t>
            </a:r>
          </a:p>
        </p:txBody>
      </p:sp>
      <p:sp>
        <p:nvSpPr>
          <p:cNvPr id="40" name="Arrow: Pentagon 39">
            <a:extLst>
              <a:ext uri="{FF2B5EF4-FFF2-40B4-BE49-F238E27FC236}">
                <a16:creationId xmlns="" xmlns:a16="http://schemas.microsoft.com/office/drawing/2014/main" id="{C5C9B143-0389-44D5-92DA-9E3116E447B2}"/>
              </a:ext>
            </a:extLst>
          </p:cNvPr>
          <p:cNvSpPr/>
          <p:nvPr/>
        </p:nvSpPr>
        <p:spPr>
          <a:xfrm>
            <a:off x="4262084" y="3049291"/>
            <a:ext cx="3888000" cy="1008000"/>
          </a:xfrm>
          <a:prstGeom prst="homePlat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a:solidFill>
                  <a:srgbClr val="002060"/>
                </a:solidFill>
                <a:cs typeface="B Badr" panose="00000400000000000000" pitchFamily="2" charset="-78"/>
              </a:rPr>
              <a:t>1-علامت جمع (ُ ونَ) باشد.</a:t>
            </a:r>
          </a:p>
        </p:txBody>
      </p:sp>
      <p:sp>
        <p:nvSpPr>
          <p:cNvPr id="41" name="Arrow: Pentagon 40">
            <a:extLst>
              <a:ext uri="{FF2B5EF4-FFF2-40B4-BE49-F238E27FC236}">
                <a16:creationId xmlns="" xmlns:a16="http://schemas.microsoft.com/office/drawing/2014/main" id="{27D5FE90-527C-405A-BCE7-9622F3CB107E}"/>
              </a:ext>
            </a:extLst>
          </p:cNvPr>
          <p:cNvSpPr/>
          <p:nvPr/>
        </p:nvSpPr>
        <p:spPr>
          <a:xfrm>
            <a:off x="1897039" y="5604492"/>
            <a:ext cx="6253045" cy="1008000"/>
          </a:xfrm>
          <a:prstGeom prst="homePlate">
            <a:avLst/>
          </a:prstGeom>
          <a:gradFill>
            <a:gsLst>
              <a:gs pos="36000">
                <a:schemeClr val="tx2">
                  <a:lumMod val="25000"/>
                  <a:lumOff val="75000"/>
                </a:schemeClr>
              </a:gs>
              <a:gs pos="75000">
                <a:schemeClr val="bg1"/>
              </a:gs>
              <a:gs pos="100000">
                <a:schemeClr val="accent1">
                  <a:lumMod val="30000"/>
                  <a:lumOff val="70000"/>
                </a:schemeClr>
              </a:gs>
            </a:gsLst>
            <a:lin ang="135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dirty="0">
                <a:solidFill>
                  <a:srgbClr val="002060"/>
                </a:solidFill>
                <a:cs typeface="B Badr" panose="00000400000000000000" pitchFamily="2" charset="-78"/>
              </a:rPr>
              <a:t>پس از حذف حرف الف آخرین حرف را مفتوح می گزاریم</a:t>
            </a:r>
          </a:p>
          <a:p>
            <a:pPr algn="r" rtl="1"/>
            <a:r>
              <a:rPr lang="fa-IR" sz="2800" dirty="0">
                <a:solidFill>
                  <a:srgbClr val="FF0000"/>
                </a:solidFill>
                <a:cs typeface="B Badr" panose="00000400000000000000" pitchFamily="2" charset="-78"/>
              </a:rPr>
              <a:t>مانند:مُوسَی  = مُوسَونَ = مُوسَینَ</a:t>
            </a:r>
          </a:p>
        </p:txBody>
      </p:sp>
      <p:sp>
        <p:nvSpPr>
          <p:cNvPr id="6" name="Rectangle: Rounded Corners 5">
            <a:extLst>
              <a:ext uri="{FF2B5EF4-FFF2-40B4-BE49-F238E27FC236}">
                <a16:creationId xmlns="" xmlns:a16="http://schemas.microsoft.com/office/drawing/2014/main" id="{C29E7305-802D-48A0-88D9-FF538DD84917}"/>
              </a:ext>
            </a:extLst>
          </p:cNvPr>
          <p:cNvSpPr/>
          <p:nvPr/>
        </p:nvSpPr>
        <p:spPr>
          <a:xfrm>
            <a:off x="236447" y="3049291"/>
            <a:ext cx="3151330" cy="1008000"/>
          </a:xfrm>
          <a:prstGeom prst="roundRect">
            <a:avLst/>
          </a:prstGeom>
          <a:noFill/>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1" anchor="ctr"/>
          <a:lstStyle/>
          <a:p>
            <a:pPr lvl="0" algn="ctr" rtl="1"/>
            <a:r>
              <a:rPr lang="fa-IR" sz="2400" b="1" dirty="0">
                <a:solidFill>
                  <a:srgbClr val="134770">
                    <a:lumMod val="50000"/>
                  </a:srgbClr>
                </a:solidFill>
                <a:cs typeface="B Badr" panose="00000400000000000000" pitchFamily="2" charset="-78"/>
              </a:rPr>
              <a:t> آخرین حرف ضمه می گیرد.</a:t>
            </a:r>
          </a:p>
          <a:p>
            <a:pPr lvl="0" algn="ctr" rtl="1"/>
            <a:r>
              <a:rPr lang="fa-IR" sz="2400" dirty="0">
                <a:solidFill>
                  <a:srgbClr val="FF0000"/>
                </a:solidFill>
                <a:cs typeface="B Badr" panose="00000400000000000000" pitchFamily="2" charset="-78"/>
              </a:rPr>
              <a:t>مانند: قاضي  = قاضُونَ</a:t>
            </a:r>
          </a:p>
        </p:txBody>
      </p:sp>
      <p:sp>
        <p:nvSpPr>
          <p:cNvPr id="42" name="Rectangle: Rounded Corners 41">
            <a:extLst>
              <a:ext uri="{FF2B5EF4-FFF2-40B4-BE49-F238E27FC236}">
                <a16:creationId xmlns="" xmlns:a16="http://schemas.microsoft.com/office/drawing/2014/main" id="{3E5621AA-54BF-4B25-81D1-789C5A44079E}"/>
              </a:ext>
            </a:extLst>
          </p:cNvPr>
          <p:cNvSpPr/>
          <p:nvPr/>
        </p:nvSpPr>
        <p:spPr>
          <a:xfrm>
            <a:off x="236447" y="4206032"/>
            <a:ext cx="3151330" cy="1008000"/>
          </a:xfrm>
          <a:prstGeom prst="roundRect">
            <a:avLst/>
          </a:prstGeom>
          <a:noFill/>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1" anchor="ctr"/>
          <a:lstStyle/>
          <a:p>
            <a:pPr lvl="0" algn="r" rtl="1"/>
            <a:r>
              <a:rPr lang="fa-IR" sz="2400" b="1" dirty="0">
                <a:solidFill>
                  <a:srgbClr val="134770">
                    <a:lumMod val="50000"/>
                  </a:srgbClr>
                </a:solidFill>
                <a:cs typeface="B Badr" panose="00000400000000000000" pitchFamily="2" charset="-78"/>
              </a:rPr>
              <a:t>آخرین حرف مکسور می شود. </a:t>
            </a:r>
          </a:p>
          <a:p>
            <a:pPr lvl="0" algn="ctr" rtl="1"/>
            <a:r>
              <a:rPr lang="fa-IR" sz="2400" dirty="0">
                <a:solidFill>
                  <a:srgbClr val="FF0000"/>
                </a:solidFill>
                <a:cs typeface="B Badr" panose="00000400000000000000" pitchFamily="2" charset="-78"/>
              </a:rPr>
              <a:t>مانند: قاضی  = قاضِینَ</a:t>
            </a:r>
          </a:p>
        </p:txBody>
      </p:sp>
      <p:sp>
        <p:nvSpPr>
          <p:cNvPr id="7" name="Arrow: Left 6">
            <a:extLst>
              <a:ext uri="{FF2B5EF4-FFF2-40B4-BE49-F238E27FC236}">
                <a16:creationId xmlns="" xmlns:a16="http://schemas.microsoft.com/office/drawing/2014/main" id="{2273BAE2-505E-4476-B28B-2A2A2ADDE01A}"/>
              </a:ext>
            </a:extLst>
          </p:cNvPr>
          <p:cNvSpPr/>
          <p:nvPr/>
        </p:nvSpPr>
        <p:spPr>
          <a:xfrm>
            <a:off x="3474493" y="3354050"/>
            <a:ext cx="787591" cy="386572"/>
          </a:xfrm>
          <a:prstGeom prst="leftArrow">
            <a:avLst/>
          </a:prstGeom>
          <a:solidFill>
            <a:srgbClr val="F2EC7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3" name="Arrow: Left 42">
            <a:extLst>
              <a:ext uri="{FF2B5EF4-FFF2-40B4-BE49-F238E27FC236}">
                <a16:creationId xmlns="" xmlns:a16="http://schemas.microsoft.com/office/drawing/2014/main" id="{BE401534-3380-4232-8D20-763E9CAEA989}"/>
              </a:ext>
            </a:extLst>
          </p:cNvPr>
          <p:cNvSpPr/>
          <p:nvPr/>
        </p:nvSpPr>
        <p:spPr>
          <a:xfrm>
            <a:off x="3474493" y="4488301"/>
            <a:ext cx="787591" cy="386572"/>
          </a:xfrm>
          <a:prstGeom prst="leftArrow">
            <a:avLst/>
          </a:prstGeom>
          <a:solidFill>
            <a:srgbClr val="F2EC7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Scroll: Horizontal 19">
            <a:extLst>
              <a:ext uri="{FF2B5EF4-FFF2-40B4-BE49-F238E27FC236}">
                <a16:creationId xmlns="" xmlns:a16="http://schemas.microsoft.com/office/drawing/2014/main" id="{7B0F9D63-7E22-4625-A9CE-E0001BEE4065}"/>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21" name="Cube 20">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Tree>
    <p:extLst>
      <p:ext uri="{BB962C8B-B14F-4D97-AF65-F5344CB8AC3E}">
        <p14:creationId xmlns:p14="http://schemas.microsoft.com/office/powerpoint/2010/main" val="205945402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fltVal val="0"/>
                                          </p:val>
                                        </p:tav>
                                        <p:tav tm="100000">
                                          <p:val>
                                            <p:strVal val="#ppt_h"/>
                                          </p:val>
                                        </p:tav>
                                      </p:tavLst>
                                    </p:anim>
                                    <p:animEffect transition="in" filter="fade">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righ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right)">
                                      <p:cBhvr>
                                        <p:cTn id="53" dur="500"/>
                                        <p:tgtEl>
                                          <p:spTgt spid="4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animEffect transition="in" filter="fade">
                                      <p:cBhvr>
                                        <p:cTn id="60" dur="5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Effect transition="in" filter="fad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2" grpId="0" animBg="1"/>
      <p:bldP spid="33" grpId="0" animBg="1"/>
      <p:bldP spid="5" grpId="0" animBg="1"/>
      <p:bldP spid="35" grpId="0" animBg="1"/>
      <p:bldP spid="40" grpId="0" animBg="1"/>
      <p:bldP spid="41" grpId="0" animBg="1"/>
      <p:bldP spid="6" grpId="0" animBg="1"/>
      <p:bldP spid="42" grpId="0" animBg="1"/>
      <p:bldP spid="7" grpId="0" animBg="1"/>
      <p:bldP spid="43"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ube 17"/>
          <p:cNvSpPr/>
          <p:nvPr/>
        </p:nvSpPr>
        <p:spPr>
          <a:xfrm>
            <a:off x="10388871" y="422037"/>
            <a:ext cx="1692000" cy="740980"/>
          </a:xfrm>
          <a:prstGeom prst="cube">
            <a:avLst/>
          </a:prstGeom>
          <a:solidFill>
            <a:srgbClr val="F2EC7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Badr" panose="00000400000000000000" pitchFamily="2" charset="-78"/>
              </a:rPr>
              <a:t>2-جمع</a:t>
            </a:r>
          </a:p>
        </p:txBody>
      </p:sp>
      <p:sp>
        <p:nvSpPr>
          <p:cNvPr id="34" name="Rounded Rectangle 3">
            <a:extLst>
              <a:ext uri="{FF2B5EF4-FFF2-40B4-BE49-F238E27FC236}">
                <a16:creationId xmlns="" xmlns:a16="http://schemas.microsoft.com/office/drawing/2014/main" id="{6FE5F8AB-6A86-4BCB-8EC9-F37FDC67B91E}"/>
              </a:ext>
            </a:extLst>
          </p:cNvPr>
          <p:cNvSpPr/>
          <p:nvPr/>
        </p:nvSpPr>
        <p:spPr>
          <a:xfrm>
            <a:off x="8395179" y="438860"/>
            <a:ext cx="1692000" cy="740980"/>
          </a:xfrm>
          <a:prstGeom prst="roundRect">
            <a:avLst/>
          </a:prstGeom>
          <a:solidFill>
            <a:schemeClr val="accent2">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500" b="1" dirty="0">
                <a:solidFill>
                  <a:srgbClr val="002060"/>
                </a:solidFill>
                <a:cs typeface="B Badr" panose="00000400000000000000" pitchFamily="2" charset="-78"/>
              </a:rPr>
              <a:t>الف-مذکرسالم</a:t>
            </a:r>
          </a:p>
        </p:txBody>
      </p:sp>
      <p:sp>
        <p:nvSpPr>
          <p:cNvPr id="3" name="Callout: Left Arrow 2">
            <a:extLst>
              <a:ext uri="{FF2B5EF4-FFF2-40B4-BE49-F238E27FC236}">
                <a16:creationId xmlns="" xmlns:a16="http://schemas.microsoft.com/office/drawing/2014/main" id="{74DD1C98-CF49-4816-9936-9374C5FB44C4}"/>
              </a:ext>
            </a:extLst>
          </p:cNvPr>
          <p:cNvSpPr/>
          <p:nvPr/>
        </p:nvSpPr>
        <p:spPr>
          <a:xfrm>
            <a:off x="11002780" y="1379095"/>
            <a:ext cx="1078091" cy="5463915"/>
          </a:xfrm>
          <a:prstGeom prst="left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r" rtl="1"/>
            <a:r>
              <a:rPr lang="fa-IR" sz="2800" dirty="0">
                <a:solidFill>
                  <a:schemeClr val="bg2">
                    <a:lumMod val="50000"/>
                  </a:schemeClr>
                </a:solidFill>
                <a:cs typeface="B Badr" panose="00000400000000000000" pitchFamily="2" charset="-78"/>
              </a:rPr>
              <a:t>اسمی که می خواهیم از آن جع مذکّر سالم بسازیم</a:t>
            </a:r>
          </a:p>
        </p:txBody>
      </p:sp>
      <p:sp>
        <p:nvSpPr>
          <p:cNvPr id="32" name="Plaque 31">
            <a:extLst>
              <a:ext uri="{FF2B5EF4-FFF2-40B4-BE49-F238E27FC236}">
                <a16:creationId xmlns="" xmlns:a16="http://schemas.microsoft.com/office/drawing/2014/main" id="{611026F4-14AF-4CE0-93A5-5ED66D2BA8D4}"/>
              </a:ext>
            </a:extLst>
          </p:cNvPr>
          <p:cNvSpPr/>
          <p:nvPr/>
        </p:nvSpPr>
        <p:spPr>
          <a:xfrm>
            <a:off x="8236800" y="3518940"/>
            <a:ext cx="2736000" cy="1259174"/>
          </a:xfrm>
          <a:prstGeom prst="plaque">
            <a:avLst/>
          </a:prstGeom>
          <a:solidFill>
            <a:srgbClr val="99FFCC"/>
          </a:solidFill>
          <a:ln>
            <a:solidFill>
              <a:schemeClr val="accent3">
                <a:lumMod val="50000"/>
              </a:schemeClr>
            </a:solidFill>
          </a:ln>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2800" dirty="0">
                <a:solidFill>
                  <a:srgbClr val="002060"/>
                </a:solidFill>
                <a:cs typeface="B Lotus" panose="00000400000000000000" pitchFamily="2" charset="-78"/>
              </a:rPr>
              <a:t>4-اسم ممدود:</a:t>
            </a:r>
          </a:p>
        </p:txBody>
      </p:sp>
      <p:sp>
        <p:nvSpPr>
          <p:cNvPr id="35" name="Arrow: Pentagon 34">
            <a:extLst>
              <a:ext uri="{FF2B5EF4-FFF2-40B4-BE49-F238E27FC236}">
                <a16:creationId xmlns="" xmlns:a16="http://schemas.microsoft.com/office/drawing/2014/main" id="{917413C9-C349-44A0-B2D8-F7DCA17261B7}"/>
              </a:ext>
            </a:extLst>
          </p:cNvPr>
          <p:cNvSpPr/>
          <p:nvPr/>
        </p:nvSpPr>
        <p:spPr>
          <a:xfrm>
            <a:off x="3744432" y="3740132"/>
            <a:ext cx="3888000" cy="1008000"/>
          </a:xfrm>
          <a:prstGeom prst="homePlate">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a:solidFill>
                  <a:srgbClr val="002060"/>
                </a:solidFill>
                <a:cs typeface="B Badr" panose="00000400000000000000" pitchFamily="2" charset="-78"/>
              </a:rPr>
              <a:t>2-همزه برای تأنیث باشد.</a:t>
            </a:r>
          </a:p>
        </p:txBody>
      </p:sp>
      <p:sp>
        <p:nvSpPr>
          <p:cNvPr id="40" name="Arrow: Pentagon 39">
            <a:extLst>
              <a:ext uri="{FF2B5EF4-FFF2-40B4-BE49-F238E27FC236}">
                <a16:creationId xmlns="" xmlns:a16="http://schemas.microsoft.com/office/drawing/2014/main" id="{C5C9B143-0389-44D5-92DA-9E3116E447B2}"/>
              </a:ext>
            </a:extLst>
          </p:cNvPr>
          <p:cNvSpPr/>
          <p:nvPr/>
        </p:nvSpPr>
        <p:spPr>
          <a:xfrm>
            <a:off x="3744432" y="2029684"/>
            <a:ext cx="3888000" cy="1008000"/>
          </a:xfrm>
          <a:prstGeom prst="homePlate">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dirty="0">
                <a:solidFill>
                  <a:srgbClr val="002060"/>
                </a:solidFill>
                <a:cs typeface="B Badr" panose="00000400000000000000" pitchFamily="2" charset="-78"/>
              </a:rPr>
              <a:t>1-همزه اصلی باشد</a:t>
            </a:r>
          </a:p>
        </p:txBody>
      </p:sp>
      <p:sp>
        <p:nvSpPr>
          <p:cNvPr id="41" name="Arrow: Pentagon 40">
            <a:extLst>
              <a:ext uri="{FF2B5EF4-FFF2-40B4-BE49-F238E27FC236}">
                <a16:creationId xmlns="" xmlns:a16="http://schemas.microsoft.com/office/drawing/2014/main" id="{27D5FE90-527C-405A-BCE7-9622F3CB107E}"/>
              </a:ext>
            </a:extLst>
          </p:cNvPr>
          <p:cNvSpPr/>
          <p:nvPr/>
        </p:nvSpPr>
        <p:spPr>
          <a:xfrm>
            <a:off x="3744432" y="5409636"/>
            <a:ext cx="3888000" cy="1008000"/>
          </a:xfrm>
          <a:prstGeom prst="homePlate">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b="1" dirty="0">
                <a:solidFill>
                  <a:srgbClr val="002060"/>
                </a:solidFill>
                <a:cs typeface="B Badr" panose="00000400000000000000" pitchFamily="2" charset="-78"/>
              </a:rPr>
              <a:t>3-همزه نه برای تانیث ونه اصلی باشد</a:t>
            </a:r>
          </a:p>
        </p:txBody>
      </p:sp>
      <p:sp>
        <p:nvSpPr>
          <p:cNvPr id="6" name="Rectangle: Rounded Corners 5">
            <a:extLst>
              <a:ext uri="{FF2B5EF4-FFF2-40B4-BE49-F238E27FC236}">
                <a16:creationId xmlns="" xmlns:a16="http://schemas.microsoft.com/office/drawing/2014/main" id="{C29E7305-802D-48A0-88D9-FF538DD84917}"/>
              </a:ext>
            </a:extLst>
          </p:cNvPr>
          <p:cNvSpPr/>
          <p:nvPr/>
        </p:nvSpPr>
        <p:spPr>
          <a:xfrm>
            <a:off x="171090" y="2029684"/>
            <a:ext cx="3151330" cy="1008000"/>
          </a:xfrm>
          <a:prstGeom prst="roundRect">
            <a:avLst/>
          </a:prstGeom>
          <a:noFill/>
          <a:ln>
            <a:solidFill>
              <a:srgbClr val="FFFF00"/>
            </a:solidFill>
          </a:ln>
        </p:spPr>
        <p:style>
          <a:lnRef idx="2">
            <a:schemeClr val="accent6"/>
          </a:lnRef>
          <a:fillRef idx="1">
            <a:schemeClr val="lt1"/>
          </a:fillRef>
          <a:effectRef idx="0">
            <a:schemeClr val="accent6"/>
          </a:effectRef>
          <a:fontRef idx="minor">
            <a:schemeClr val="dk1"/>
          </a:fontRef>
        </p:style>
        <p:txBody>
          <a:bodyPr rtlCol="1" anchor="ctr"/>
          <a:lstStyle/>
          <a:p>
            <a:pPr lvl="0" algn="ctr" rtl="1"/>
            <a:r>
              <a:rPr lang="fa-IR" sz="2800" dirty="0">
                <a:solidFill>
                  <a:srgbClr val="134770">
                    <a:lumMod val="50000"/>
                  </a:srgbClr>
                </a:solidFill>
                <a:cs typeface="B Badr" panose="00000400000000000000" pitchFamily="2" charset="-78"/>
              </a:rPr>
              <a:t> همزه باقی می ماند.</a:t>
            </a:r>
          </a:p>
          <a:p>
            <a:pPr lvl="0" algn="ctr" rtl="1"/>
            <a:r>
              <a:rPr lang="fa-IR" sz="2800" dirty="0">
                <a:solidFill>
                  <a:srgbClr val="FF0000"/>
                </a:solidFill>
                <a:cs typeface="B Badr" panose="00000400000000000000" pitchFamily="2" charset="-78"/>
              </a:rPr>
              <a:t>مانند:</a:t>
            </a:r>
            <a:r>
              <a:rPr lang="fa-IR" sz="2000" dirty="0">
                <a:solidFill>
                  <a:srgbClr val="FF0000"/>
                </a:solidFill>
                <a:cs typeface="B Badr" panose="00000400000000000000" pitchFamily="2" charset="-78"/>
              </a:rPr>
              <a:t>قّراء = قَرَّاؤُون</a:t>
            </a:r>
            <a:endParaRPr lang="fa-IR" sz="2800" dirty="0">
              <a:solidFill>
                <a:srgbClr val="FF0000"/>
              </a:solidFill>
              <a:cs typeface="B Badr" panose="00000400000000000000" pitchFamily="2" charset="-78"/>
            </a:endParaRPr>
          </a:p>
        </p:txBody>
      </p:sp>
      <p:sp>
        <p:nvSpPr>
          <p:cNvPr id="42" name="Rectangle: Rounded Corners 41">
            <a:extLst>
              <a:ext uri="{FF2B5EF4-FFF2-40B4-BE49-F238E27FC236}">
                <a16:creationId xmlns="" xmlns:a16="http://schemas.microsoft.com/office/drawing/2014/main" id="{3E5621AA-54BF-4B25-81D1-789C5A44079E}"/>
              </a:ext>
            </a:extLst>
          </p:cNvPr>
          <p:cNvSpPr/>
          <p:nvPr/>
        </p:nvSpPr>
        <p:spPr>
          <a:xfrm>
            <a:off x="171090" y="3740132"/>
            <a:ext cx="3151330" cy="1008000"/>
          </a:xfrm>
          <a:prstGeom prst="roundRect">
            <a:avLst/>
          </a:prstGeom>
          <a:noFill/>
          <a:ln>
            <a:solidFill>
              <a:srgbClr val="FFFF00"/>
            </a:solidFill>
          </a:ln>
        </p:spPr>
        <p:style>
          <a:lnRef idx="2">
            <a:schemeClr val="accent6"/>
          </a:lnRef>
          <a:fillRef idx="1">
            <a:schemeClr val="lt1"/>
          </a:fillRef>
          <a:effectRef idx="0">
            <a:schemeClr val="accent6"/>
          </a:effectRef>
          <a:fontRef idx="minor">
            <a:schemeClr val="dk1"/>
          </a:fontRef>
        </p:style>
        <p:txBody>
          <a:bodyPr rtlCol="1" anchor="ctr"/>
          <a:lstStyle/>
          <a:p>
            <a:pPr lvl="0" algn="ctr" rtl="1"/>
            <a:r>
              <a:rPr lang="fa-IR" sz="2800" dirty="0">
                <a:cs typeface="B Badr" panose="00000400000000000000" pitchFamily="2" charset="-78"/>
              </a:rPr>
              <a:t>ساخته نمی شود.</a:t>
            </a:r>
          </a:p>
          <a:p>
            <a:pPr lvl="0" algn="ctr" rtl="1"/>
            <a:r>
              <a:rPr lang="fa-IR" sz="2800" dirty="0">
                <a:cs typeface="B Badr" panose="00000400000000000000" pitchFamily="2" charset="-78"/>
              </a:rPr>
              <a:t>چون مؤنث است</a:t>
            </a:r>
            <a:endParaRPr lang="fa-IR" sz="3600" dirty="0">
              <a:solidFill>
                <a:srgbClr val="134770">
                  <a:lumMod val="50000"/>
                </a:srgbClr>
              </a:solidFill>
              <a:cs typeface="B Badr" panose="00000400000000000000" pitchFamily="2" charset="-78"/>
            </a:endParaRPr>
          </a:p>
        </p:txBody>
      </p:sp>
      <p:sp>
        <p:nvSpPr>
          <p:cNvPr id="19" name="Rectangle: Rounded Corners 18">
            <a:extLst>
              <a:ext uri="{FF2B5EF4-FFF2-40B4-BE49-F238E27FC236}">
                <a16:creationId xmlns="" xmlns:a16="http://schemas.microsoft.com/office/drawing/2014/main" id="{C7E1D1F1-B757-4F21-95D4-EAF5E59F2544}"/>
              </a:ext>
            </a:extLst>
          </p:cNvPr>
          <p:cNvSpPr/>
          <p:nvPr/>
        </p:nvSpPr>
        <p:spPr>
          <a:xfrm>
            <a:off x="171090" y="5409636"/>
            <a:ext cx="3151330" cy="1008000"/>
          </a:xfrm>
          <a:prstGeom prst="roundRect">
            <a:avLst/>
          </a:prstGeom>
          <a:noFill/>
          <a:ln>
            <a:solidFill>
              <a:srgbClr val="FFFF00"/>
            </a:solidFill>
          </a:ln>
        </p:spPr>
        <p:style>
          <a:lnRef idx="2">
            <a:schemeClr val="accent6"/>
          </a:lnRef>
          <a:fillRef idx="1">
            <a:schemeClr val="lt1"/>
          </a:fillRef>
          <a:effectRef idx="0">
            <a:schemeClr val="accent6"/>
          </a:effectRef>
          <a:fontRef idx="minor">
            <a:schemeClr val="dk1"/>
          </a:fontRef>
        </p:style>
        <p:txBody>
          <a:bodyPr rtlCol="1" anchor="ctr"/>
          <a:lstStyle/>
          <a:p>
            <a:pPr lvl="0" algn="ctr" rtl="1"/>
            <a:r>
              <a:rPr lang="fa-IR" sz="2800" dirty="0">
                <a:cs typeface="B Badr" panose="00000400000000000000" pitchFamily="2" charset="-78"/>
              </a:rPr>
              <a:t>دو وجهی است.</a:t>
            </a:r>
          </a:p>
          <a:p>
            <a:pPr lvl="0" algn="ctr" rtl="1"/>
            <a:r>
              <a:rPr lang="fa-IR" sz="2800" dirty="0">
                <a:solidFill>
                  <a:srgbClr val="FF0000"/>
                </a:solidFill>
                <a:cs typeface="B Badr" panose="00000400000000000000" pitchFamily="2" charset="-78"/>
              </a:rPr>
              <a:t>مانند: فرّا</a:t>
            </a:r>
            <a:r>
              <a:rPr lang="fa-IR" sz="2800" dirty="0">
                <a:solidFill>
                  <a:schemeClr val="accent6">
                    <a:lumMod val="50000"/>
                  </a:schemeClr>
                </a:solidFill>
                <a:cs typeface="B Badr" panose="00000400000000000000" pitchFamily="2" charset="-78"/>
              </a:rPr>
              <a:t>ؤ</a:t>
            </a:r>
            <a:r>
              <a:rPr lang="fa-IR" sz="2800" dirty="0">
                <a:solidFill>
                  <a:srgbClr val="FF0000"/>
                </a:solidFill>
                <a:cs typeface="B Badr" panose="00000400000000000000" pitchFamily="2" charset="-78"/>
              </a:rPr>
              <a:t>ون یا </a:t>
            </a:r>
            <a:r>
              <a:rPr lang="fa-IR" sz="2800" dirty="0" smtClean="0">
                <a:solidFill>
                  <a:srgbClr val="FF0000"/>
                </a:solidFill>
                <a:cs typeface="B Badr" panose="00000400000000000000" pitchFamily="2" charset="-78"/>
              </a:rPr>
              <a:t>فرّا</a:t>
            </a:r>
            <a:r>
              <a:rPr lang="fa-IR" sz="2800" dirty="0" smtClean="0">
                <a:solidFill>
                  <a:schemeClr val="accent6">
                    <a:lumMod val="50000"/>
                  </a:schemeClr>
                </a:solidFill>
                <a:cs typeface="B Badr" panose="00000400000000000000" pitchFamily="2" charset="-78"/>
              </a:rPr>
              <a:t>وُ</a:t>
            </a:r>
            <a:r>
              <a:rPr lang="fa-IR" sz="2800" dirty="0" smtClean="0">
                <a:solidFill>
                  <a:srgbClr val="FF0000"/>
                </a:solidFill>
                <a:cs typeface="B Badr" panose="00000400000000000000" pitchFamily="2" charset="-78"/>
              </a:rPr>
              <a:t>ون</a:t>
            </a:r>
            <a:endParaRPr lang="fa-IR" sz="3600" dirty="0">
              <a:solidFill>
                <a:srgbClr val="FF0000"/>
              </a:solidFill>
              <a:cs typeface="B Badr" panose="00000400000000000000" pitchFamily="2" charset="-78"/>
            </a:endParaRPr>
          </a:p>
        </p:txBody>
      </p:sp>
      <p:sp>
        <p:nvSpPr>
          <p:cNvPr id="8" name="Arrow: Left 7">
            <a:extLst>
              <a:ext uri="{FF2B5EF4-FFF2-40B4-BE49-F238E27FC236}">
                <a16:creationId xmlns="" xmlns:a16="http://schemas.microsoft.com/office/drawing/2014/main" id="{39A6E661-3DAF-4FB0-90D3-1609D4C0B4D7}"/>
              </a:ext>
            </a:extLst>
          </p:cNvPr>
          <p:cNvSpPr/>
          <p:nvPr/>
        </p:nvSpPr>
        <p:spPr>
          <a:xfrm>
            <a:off x="3352400" y="2355251"/>
            <a:ext cx="392032" cy="374754"/>
          </a:xfrm>
          <a:prstGeom prst="leftArrow">
            <a:avLst/>
          </a:prstGeom>
          <a:solidFill>
            <a:srgbClr val="99FFC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Arrow: Left 19">
            <a:extLst>
              <a:ext uri="{FF2B5EF4-FFF2-40B4-BE49-F238E27FC236}">
                <a16:creationId xmlns="" xmlns:a16="http://schemas.microsoft.com/office/drawing/2014/main" id="{6B6910ED-E382-44D7-97B3-2F1F2E254B52}"/>
              </a:ext>
            </a:extLst>
          </p:cNvPr>
          <p:cNvSpPr/>
          <p:nvPr/>
        </p:nvSpPr>
        <p:spPr>
          <a:xfrm>
            <a:off x="3337410" y="4066216"/>
            <a:ext cx="392032" cy="374754"/>
          </a:xfrm>
          <a:prstGeom prst="leftArrow">
            <a:avLst/>
          </a:prstGeom>
          <a:solidFill>
            <a:srgbClr val="99FFC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Arrow: Left 20">
            <a:extLst>
              <a:ext uri="{FF2B5EF4-FFF2-40B4-BE49-F238E27FC236}">
                <a16:creationId xmlns="" xmlns:a16="http://schemas.microsoft.com/office/drawing/2014/main" id="{6EFE9597-8235-4F49-B01C-C5C3675DE163}"/>
              </a:ext>
            </a:extLst>
          </p:cNvPr>
          <p:cNvSpPr/>
          <p:nvPr/>
        </p:nvSpPr>
        <p:spPr>
          <a:xfrm>
            <a:off x="3337410" y="5736237"/>
            <a:ext cx="392032" cy="374754"/>
          </a:xfrm>
          <a:prstGeom prst="leftArrow">
            <a:avLst/>
          </a:prstGeom>
          <a:solidFill>
            <a:srgbClr val="99FFC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ight Brace 8">
            <a:extLst>
              <a:ext uri="{FF2B5EF4-FFF2-40B4-BE49-F238E27FC236}">
                <a16:creationId xmlns="" xmlns:a16="http://schemas.microsoft.com/office/drawing/2014/main" id="{2D763B77-37BC-47BE-8180-5C7015BD54CE}"/>
              </a:ext>
            </a:extLst>
          </p:cNvPr>
          <p:cNvSpPr/>
          <p:nvPr/>
        </p:nvSpPr>
        <p:spPr>
          <a:xfrm>
            <a:off x="7497370" y="1794698"/>
            <a:ext cx="572064" cy="4903407"/>
          </a:xfrm>
          <a:prstGeom prst="rightBrace">
            <a:avLst>
              <a:gd name="adj1" fmla="val 50259"/>
              <a:gd name="adj2" fmla="val 50000"/>
            </a:avLst>
          </a:prstGeom>
          <a:ln w="38100">
            <a:solidFill>
              <a:schemeClr val="accent4">
                <a:lumMod val="50000"/>
              </a:schemeClr>
            </a:solidFill>
            <a:prstDash val="sysDot"/>
          </a:ln>
        </p:spPr>
        <p:style>
          <a:lnRef idx="1">
            <a:schemeClr val="dk1"/>
          </a:lnRef>
          <a:fillRef idx="0">
            <a:schemeClr val="dk1"/>
          </a:fillRef>
          <a:effectRef idx="0">
            <a:schemeClr val="dk1"/>
          </a:effectRef>
          <a:fontRef idx="minor">
            <a:schemeClr val="tx1"/>
          </a:fontRef>
        </p:style>
        <p:txBody>
          <a:bodyPr rtlCol="1" anchor="ctr"/>
          <a:lstStyle/>
          <a:p>
            <a:pPr algn="ctr"/>
            <a:endParaRPr lang="fa-IR"/>
          </a:p>
        </p:txBody>
      </p:sp>
      <p:sp>
        <p:nvSpPr>
          <p:cNvPr id="4" name="Rectangle: Rounded Corners 3">
            <a:extLst>
              <a:ext uri="{FF2B5EF4-FFF2-40B4-BE49-F238E27FC236}">
                <a16:creationId xmlns="" xmlns:a16="http://schemas.microsoft.com/office/drawing/2014/main" id="{0EF3EB0C-F32B-4739-9B00-F6B42F9A643B}"/>
              </a:ext>
            </a:extLst>
          </p:cNvPr>
          <p:cNvSpPr/>
          <p:nvPr/>
        </p:nvSpPr>
        <p:spPr>
          <a:xfrm>
            <a:off x="74952" y="1212331"/>
            <a:ext cx="10217780" cy="6138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effectLst>
                  <a:glow rad="228600">
                    <a:schemeClr val="accent3">
                      <a:satMod val="175000"/>
                      <a:alpha val="40000"/>
                    </a:schemeClr>
                  </a:glow>
                </a:effectLst>
                <a:cs typeface="B Badr" panose="00000400000000000000" pitchFamily="2" charset="-78"/>
              </a:rPr>
              <a:t>ساخت جمع از اسم ممدود مانند ساخت تثنیه از ممدود است که در آنجا مفصلاً توضیح داده شد.</a:t>
            </a:r>
          </a:p>
        </p:txBody>
      </p:sp>
      <p:sp>
        <p:nvSpPr>
          <p:cNvPr id="24" name="Scroll: Horizontal 23">
            <a:extLst>
              <a:ext uri="{FF2B5EF4-FFF2-40B4-BE49-F238E27FC236}">
                <a16:creationId xmlns="" xmlns:a16="http://schemas.microsoft.com/office/drawing/2014/main" id="{77A19CA8-B759-489D-87DC-553343463C32}"/>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25" name="Cube 24">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23"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4195068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left)">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right)">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left)">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right)">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animEffect transition="in" filter="fad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barn(inVertical)">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nodeType="clickEffect">
                                  <p:stCondLst>
                                    <p:cond delay="0"/>
                                  </p:stCondLst>
                                  <p:childTnLst>
                                    <p:set>
                                      <p:cBhvr>
                                        <p:cTn id="79" dur="1" fill="hold">
                                          <p:stCondLst>
                                            <p:cond delay="0"/>
                                          </p:stCondLst>
                                        </p:cTn>
                                        <p:tgtEl>
                                          <p:spTgt spid="4">
                                            <p:txEl>
                                              <p:pRg st="0" end="0"/>
                                            </p:txEl>
                                          </p:spTgt>
                                        </p:tgtEl>
                                        <p:attrNameLst>
                                          <p:attrName>style.visibility</p:attrName>
                                        </p:attrNameLst>
                                      </p:cBhvr>
                                      <p:to>
                                        <p:strVal val="visible"/>
                                      </p:to>
                                    </p:set>
                                    <p:animEffect transition="in" filter="wipe(right)">
                                      <p:cBhvr>
                                        <p:cTn id="80" dur="2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animBg="1"/>
      <p:bldP spid="35" grpId="0" animBg="1"/>
      <p:bldP spid="40" grpId="0" animBg="1"/>
      <p:bldP spid="41" grpId="0" animBg="1"/>
      <p:bldP spid="6" grpId="0" animBg="1"/>
      <p:bldP spid="42" grpId="0" animBg="1"/>
      <p:bldP spid="19" grpId="0" animBg="1"/>
      <p:bldP spid="8" grpId="0" animBg="1"/>
      <p:bldP spid="20" grpId="0" animBg="1"/>
      <p:bldP spid="21" grpId="0" animBg="1"/>
      <p:bldP spid="9"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 name="Flowchart: Alternate Process 67">
            <a:extLst>
              <a:ext uri="{FF2B5EF4-FFF2-40B4-BE49-F238E27FC236}">
                <a16:creationId xmlns:a16="http://schemas.microsoft.com/office/drawing/2014/main" xmlns="" id="{91EF46A5-93BB-4FB3-9512-AAA6B672D1D4}"/>
              </a:ext>
            </a:extLst>
          </p:cNvPr>
          <p:cNvSpPr/>
          <p:nvPr/>
        </p:nvSpPr>
        <p:spPr>
          <a:xfrm>
            <a:off x="8440110" y="1365420"/>
            <a:ext cx="3600000" cy="5400000"/>
          </a:xfrm>
          <a:prstGeom prst="flowChartAlternateProcess">
            <a:avLst/>
          </a:prstGeom>
          <a:gradFill>
            <a:gsLst>
              <a:gs pos="48000">
                <a:schemeClr val="accent3">
                  <a:lumMod val="40000"/>
                  <a:lumOff val="60000"/>
                </a:schemeClr>
              </a:gs>
              <a:gs pos="79000">
                <a:schemeClr val="accent6">
                  <a:lumMod val="20000"/>
                  <a:lumOff val="80000"/>
                </a:schemeClr>
              </a:gs>
            </a:gsLst>
            <a:lin ang="2700000" scaled="1"/>
          </a:gradFill>
          <a:ln w="57150"/>
        </p:spPr>
        <p:style>
          <a:lnRef idx="2">
            <a:schemeClr val="accent5"/>
          </a:lnRef>
          <a:fillRef idx="1">
            <a:schemeClr val="lt1"/>
          </a:fillRef>
          <a:effectRef idx="0">
            <a:schemeClr val="accent5"/>
          </a:effectRef>
          <a:fontRef idx="minor">
            <a:schemeClr val="dk1"/>
          </a:fontRef>
        </p:style>
        <p:txBody>
          <a:bodyPr rtlCol="1" anchor="t"/>
          <a:lstStyle/>
          <a:p>
            <a:pPr algn="justLow" rtl="1"/>
            <a:r>
              <a:rPr lang="fa-IR" sz="2800" b="1" dirty="0">
                <a:solidFill>
                  <a:srgbClr val="2C2C2C"/>
                </a:solidFill>
                <a:cs typeface="B Badr" panose="00000400000000000000" pitchFamily="2" charset="-78"/>
              </a:rPr>
              <a:t>گاهی اوقات یکی از حروف اسم ثلاثیّ، حذف می گردد که دراین صورت یا:</a:t>
            </a:r>
          </a:p>
          <a:p>
            <a:pPr lvl="2" algn="justLow" rtl="1"/>
            <a:r>
              <a:rPr lang="fa-IR" sz="2800" b="1" dirty="0">
                <a:solidFill>
                  <a:srgbClr val="2C2C2C"/>
                </a:solidFill>
                <a:cs typeface="B Badr" panose="00000400000000000000" pitchFamily="2" charset="-78"/>
              </a:rPr>
              <a:t>1-چیزی در عوض آن می آید.</a:t>
            </a:r>
          </a:p>
          <a:p>
            <a:pPr lvl="2" algn="justLow" rtl="1"/>
            <a:r>
              <a:rPr lang="fa-IR" sz="2800" b="1" dirty="0">
                <a:solidFill>
                  <a:srgbClr val="F24099">
                    <a:lumMod val="50000"/>
                  </a:srgbClr>
                </a:solidFill>
                <a:cs typeface="B Badr" panose="00000400000000000000" pitchFamily="2" charset="-78"/>
              </a:rPr>
              <a:t> مانند: </a:t>
            </a:r>
            <a:r>
              <a:rPr lang="fa-IR" sz="2800" b="1" dirty="0" smtClean="0">
                <a:solidFill>
                  <a:srgbClr val="F24099">
                    <a:lumMod val="50000"/>
                  </a:srgbClr>
                </a:solidFill>
                <a:cs typeface="B Badr" panose="00000400000000000000" pitchFamily="2" charset="-78"/>
              </a:rPr>
              <a:t>سِمو= </a:t>
            </a:r>
            <a:r>
              <a:rPr lang="fa-IR" sz="2800" b="1" dirty="0">
                <a:solidFill>
                  <a:srgbClr val="F24099">
                    <a:lumMod val="50000"/>
                  </a:srgbClr>
                </a:solidFill>
                <a:cs typeface="B Badr" panose="00000400000000000000" pitchFamily="2" charset="-78"/>
              </a:rPr>
              <a:t>إسم، </a:t>
            </a:r>
            <a:r>
              <a:rPr lang="fa-IR" sz="2800" b="1" dirty="0" smtClean="0">
                <a:solidFill>
                  <a:srgbClr val="F24099">
                    <a:lumMod val="50000"/>
                  </a:srgbClr>
                </a:solidFill>
                <a:cs typeface="B Badr" panose="00000400000000000000" pitchFamily="2" charset="-78"/>
              </a:rPr>
              <a:t>بَنَو= </a:t>
            </a:r>
            <a:r>
              <a:rPr lang="fa-IR" sz="2800" b="1" dirty="0">
                <a:solidFill>
                  <a:srgbClr val="F24099">
                    <a:lumMod val="50000"/>
                  </a:srgbClr>
                </a:solidFill>
                <a:cs typeface="B Badr" panose="00000400000000000000" pitchFamily="2" charset="-78"/>
              </a:rPr>
              <a:t>إبن</a:t>
            </a:r>
          </a:p>
          <a:p>
            <a:pPr lvl="2" algn="justLow" rtl="1"/>
            <a:r>
              <a:rPr lang="fa-IR" sz="2800" b="1" dirty="0">
                <a:solidFill>
                  <a:srgbClr val="2C2C2C"/>
                </a:solidFill>
                <a:cs typeface="B Badr" panose="00000400000000000000" pitchFamily="2" charset="-78"/>
              </a:rPr>
              <a:t>2-چیزی به جای آن نمی آید. </a:t>
            </a:r>
          </a:p>
          <a:p>
            <a:pPr lvl="2" algn="justLow" rtl="1"/>
            <a:r>
              <a:rPr lang="fa-IR" sz="2800" b="1" dirty="0">
                <a:solidFill>
                  <a:srgbClr val="F24099">
                    <a:lumMod val="50000"/>
                  </a:srgbClr>
                </a:solidFill>
                <a:cs typeface="B Badr" panose="00000400000000000000" pitchFamily="2" charset="-78"/>
              </a:rPr>
              <a:t>مانند: </a:t>
            </a:r>
            <a:r>
              <a:rPr lang="fa-IR" sz="2800" b="1" dirty="0" smtClean="0">
                <a:solidFill>
                  <a:srgbClr val="F24099">
                    <a:lumMod val="50000"/>
                  </a:srgbClr>
                </a:solidFill>
                <a:cs typeface="B Badr" panose="00000400000000000000" pitchFamily="2" charset="-78"/>
              </a:rPr>
              <a:t>أَبَو= </a:t>
            </a:r>
            <a:r>
              <a:rPr lang="fa-IR" sz="2800" b="1" dirty="0">
                <a:solidFill>
                  <a:srgbClr val="F24099">
                    <a:lumMod val="50000"/>
                  </a:srgbClr>
                </a:solidFill>
                <a:cs typeface="B Badr" panose="00000400000000000000" pitchFamily="2" charset="-78"/>
              </a:rPr>
              <a:t>أَب، </a:t>
            </a:r>
            <a:r>
              <a:rPr lang="fa-IR" sz="2800" b="1" dirty="0" smtClean="0">
                <a:solidFill>
                  <a:srgbClr val="F24099">
                    <a:lumMod val="50000"/>
                  </a:srgbClr>
                </a:solidFill>
                <a:cs typeface="B Badr" panose="00000400000000000000" pitchFamily="2" charset="-78"/>
              </a:rPr>
              <a:t>دَمَی= </a:t>
            </a:r>
            <a:r>
              <a:rPr lang="fa-IR" sz="2800" b="1" dirty="0">
                <a:solidFill>
                  <a:srgbClr val="F24099">
                    <a:lumMod val="50000"/>
                  </a:srgbClr>
                </a:solidFill>
                <a:cs typeface="B Badr" panose="00000400000000000000" pitchFamily="2" charset="-78"/>
              </a:rPr>
              <a:t>دَم</a:t>
            </a:r>
          </a:p>
        </p:txBody>
      </p:sp>
      <p:sp>
        <p:nvSpPr>
          <p:cNvPr id="69" name="Flowchart: Alternate Process 68">
            <a:extLst>
              <a:ext uri="{FF2B5EF4-FFF2-40B4-BE49-F238E27FC236}">
                <a16:creationId xmlns:a16="http://schemas.microsoft.com/office/drawing/2014/main" xmlns="" id="{23FAB9AE-8797-4483-A0BF-E029244EE0E6}"/>
              </a:ext>
            </a:extLst>
          </p:cNvPr>
          <p:cNvSpPr/>
          <p:nvPr/>
        </p:nvSpPr>
        <p:spPr>
          <a:xfrm>
            <a:off x="231020" y="1365420"/>
            <a:ext cx="3600000" cy="5400000"/>
          </a:xfrm>
          <a:prstGeom prst="flowChartAlternateProcess">
            <a:avLst/>
          </a:prstGeom>
          <a:gradFill>
            <a:gsLst>
              <a:gs pos="48000">
                <a:schemeClr val="accent3">
                  <a:lumMod val="40000"/>
                  <a:lumOff val="60000"/>
                </a:schemeClr>
              </a:gs>
              <a:gs pos="79000">
                <a:schemeClr val="accent6">
                  <a:lumMod val="20000"/>
                  <a:lumOff val="80000"/>
                </a:schemeClr>
              </a:gs>
            </a:gsLst>
            <a:lin ang="2700000" scaled="1"/>
          </a:gradFill>
          <a:ln w="57150"/>
        </p:spPr>
        <p:style>
          <a:lnRef idx="2">
            <a:schemeClr val="accent5"/>
          </a:lnRef>
          <a:fillRef idx="1">
            <a:schemeClr val="lt1"/>
          </a:fillRef>
          <a:effectRef idx="0">
            <a:schemeClr val="accent5"/>
          </a:effectRef>
          <a:fontRef idx="minor">
            <a:schemeClr val="dk1"/>
          </a:fontRef>
        </p:style>
        <p:txBody>
          <a:bodyPr rtlCol="1" anchor="t"/>
          <a:lstStyle/>
          <a:p>
            <a:pPr algn="justLow" rtl="1">
              <a:lnSpc>
                <a:spcPct val="150000"/>
              </a:lnSpc>
            </a:pPr>
            <a:r>
              <a:rPr lang="fa-IR" sz="3600" b="1" dirty="0" smtClean="0">
                <a:solidFill>
                  <a:srgbClr val="2C2C2C"/>
                </a:solidFill>
                <a:cs typeface="B Badr" panose="00000400000000000000" pitchFamily="2" charset="-78"/>
              </a:rPr>
              <a:t>اوزان </a:t>
            </a:r>
            <a:r>
              <a:rPr lang="fa-IR" sz="3600" b="1" dirty="0">
                <a:solidFill>
                  <a:srgbClr val="2C2C2C"/>
                </a:solidFill>
                <a:cs typeface="B Badr" panose="00000400000000000000" pitchFamily="2" charset="-78"/>
              </a:rPr>
              <a:t>ثلاثی مزید بسیار زیاد می باشند که قابل شمارش نیستند.</a:t>
            </a:r>
            <a:endParaRPr lang="fa-IR" sz="4000" b="1" dirty="0">
              <a:solidFill>
                <a:srgbClr val="08CC78">
                  <a:lumMod val="50000"/>
                </a:srgbClr>
              </a:solidFill>
              <a:cs typeface="B Badr" panose="00000400000000000000" pitchFamily="2" charset="-78"/>
            </a:endParaRPr>
          </a:p>
        </p:txBody>
      </p:sp>
      <p:sp>
        <p:nvSpPr>
          <p:cNvPr id="70" name="Flowchart: Alternate Process 69">
            <a:extLst>
              <a:ext uri="{FF2B5EF4-FFF2-40B4-BE49-F238E27FC236}">
                <a16:creationId xmlns:a16="http://schemas.microsoft.com/office/drawing/2014/main" xmlns="" id="{F6BF81D6-5603-49D2-803E-C442EAE6693A}"/>
              </a:ext>
            </a:extLst>
          </p:cNvPr>
          <p:cNvSpPr/>
          <p:nvPr/>
        </p:nvSpPr>
        <p:spPr>
          <a:xfrm>
            <a:off x="4341635" y="1365420"/>
            <a:ext cx="3600000" cy="5400000"/>
          </a:xfrm>
          <a:prstGeom prst="flowChartAlternateProcess">
            <a:avLst/>
          </a:prstGeom>
          <a:gradFill>
            <a:gsLst>
              <a:gs pos="48000">
                <a:schemeClr val="accent3">
                  <a:lumMod val="40000"/>
                  <a:lumOff val="60000"/>
                </a:schemeClr>
              </a:gs>
              <a:gs pos="79000">
                <a:schemeClr val="accent6">
                  <a:lumMod val="20000"/>
                  <a:lumOff val="80000"/>
                </a:schemeClr>
              </a:gs>
            </a:gsLst>
            <a:lin ang="2700000" scaled="1"/>
          </a:gradFill>
          <a:ln w="57150"/>
        </p:spPr>
        <p:style>
          <a:lnRef idx="2">
            <a:schemeClr val="accent5"/>
          </a:lnRef>
          <a:fillRef idx="1">
            <a:schemeClr val="lt1"/>
          </a:fillRef>
          <a:effectRef idx="0">
            <a:schemeClr val="accent5"/>
          </a:effectRef>
          <a:fontRef idx="minor">
            <a:schemeClr val="dk1"/>
          </a:fontRef>
        </p:style>
        <p:txBody>
          <a:bodyPr rtlCol="1" anchor="t"/>
          <a:lstStyle/>
          <a:p>
            <a:pPr algn="justLow" rtl="1">
              <a:lnSpc>
                <a:spcPct val="150000"/>
              </a:lnSpc>
            </a:pPr>
            <a:r>
              <a:rPr lang="fa-IR" sz="3600" b="1" dirty="0">
                <a:solidFill>
                  <a:srgbClr val="08CC78">
                    <a:lumMod val="50000"/>
                  </a:srgbClr>
                </a:solidFill>
                <a:cs typeface="B Badr" panose="00000400000000000000" pitchFamily="2" charset="-78"/>
              </a:rPr>
              <a:t>برخی اسماء هستند که یک  یا دو حرف دارند.مانند</a:t>
            </a:r>
            <a:r>
              <a:rPr lang="fa-IR" sz="3600" b="1" dirty="0" smtClean="0">
                <a:solidFill>
                  <a:srgbClr val="08CC78">
                    <a:lumMod val="50000"/>
                  </a:srgbClr>
                </a:solidFill>
                <a:cs typeface="B Badr" panose="00000400000000000000" pitchFamily="2" charset="-78"/>
              </a:rPr>
              <a:t>:«</a:t>
            </a:r>
            <a:r>
              <a:rPr lang="fa-IR" sz="3600" b="1" dirty="0" smtClean="0">
                <a:solidFill>
                  <a:srgbClr val="F24099">
                    <a:lumMod val="50000"/>
                  </a:srgbClr>
                </a:solidFill>
                <a:cs typeface="B Badr" panose="00000400000000000000" pitchFamily="2" charset="-78"/>
              </a:rPr>
              <a:t>ک</a:t>
            </a:r>
            <a:r>
              <a:rPr lang="fa-IR" sz="3600" b="1" dirty="0" smtClean="0">
                <a:solidFill>
                  <a:srgbClr val="08CC78">
                    <a:lumMod val="50000"/>
                  </a:srgbClr>
                </a:solidFill>
                <a:cs typeface="B Badr" panose="00000400000000000000" pitchFamily="2" charset="-78"/>
              </a:rPr>
              <a:t>»«</a:t>
            </a:r>
            <a:r>
              <a:rPr lang="fa-IR" sz="3600" b="1" dirty="0" smtClean="0">
                <a:solidFill>
                  <a:srgbClr val="F24099">
                    <a:lumMod val="50000"/>
                  </a:srgbClr>
                </a:solidFill>
                <a:cs typeface="B Badr" panose="00000400000000000000" pitchFamily="2" charset="-78"/>
              </a:rPr>
              <a:t>تـ</a:t>
            </a:r>
            <a:r>
              <a:rPr lang="fa-IR" sz="3600" b="1" dirty="0" smtClean="0">
                <a:solidFill>
                  <a:srgbClr val="08CC78">
                    <a:lumMod val="50000"/>
                  </a:srgbClr>
                </a:solidFill>
                <a:cs typeface="B Badr" panose="00000400000000000000" pitchFamily="2" charset="-78"/>
              </a:rPr>
              <a:t>»،</a:t>
            </a:r>
            <a:r>
              <a:rPr lang="fa-IR" sz="3600" b="1" dirty="0">
                <a:solidFill>
                  <a:srgbClr val="08CC78">
                    <a:lumMod val="50000"/>
                  </a:srgbClr>
                </a:solidFill>
                <a:cs typeface="B Badr" panose="00000400000000000000" pitchFamily="2" charset="-78"/>
              </a:rPr>
              <a:t>در نَصَر</a:t>
            </a:r>
            <a:r>
              <a:rPr lang="fa-IR" sz="3600" b="1" dirty="0">
                <a:solidFill>
                  <a:srgbClr val="F24099">
                    <a:lumMod val="50000"/>
                  </a:srgbClr>
                </a:solidFill>
                <a:cs typeface="B Badr" panose="00000400000000000000" pitchFamily="2" charset="-78"/>
              </a:rPr>
              <a:t>تُکـَ </a:t>
            </a:r>
            <a:r>
              <a:rPr lang="fa-IR" sz="3600" b="1" dirty="0">
                <a:solidFill>
                  <a:srgbClr val="08CC78">
                    <a:lumMod val="50000"/>
                  </a:srgbClr>
                </a:solidFill>
                <a:cs typeface="B Badr" panose="00000400000000000000" pitchFamily="2" charset="-78"/>
              </a:rPr>
              <a:t>(این اسماء مبنی </a:t>
            </a:r>
            <a:r>
              <a:rPr lang="fa-IR" sz="3600" b="1" dirty="0" smtClean="0">
                <a:solidFill>
                  <a:srgbClr val="08CC78">
                    <a:lumMod val="50000"/>
                  </a:srgbClr>
                </a:solidFill>
                <a:cs typeface="B Badr" panose="00000400000000000000" pitchFamily="2" charset="-78"/>
              </a:rPr>
              <a:t>اند)</a:t>
            </a:r>
            <a:endParaRPr lang="fa-IR" sz="3600" b="1" dirty="0">
              <a:solidFill>
                <a:srgbClr val="08CC78">
                  <a:lumMod val="50000"/>
                </a:srgbClr>
              </a:solidFill>
              <a:cs typeface="B Badr" panose="00000400000000000000" pitchFamily="2" charset="-78"/>
            </a:endParaRPr>
          </a:p>
        </p:txBody>
      </p:sp>
      <p:sp>
        <p:nvSpPr>
          <p:cNvPr id="42" name="Hexagon 41">
            <a:extLst>
              <a:ext uri="{FF2B5EF4-FFF2-40B4-BE49-F238E27FC236}">
                <a16:creationId xmlns:a16="http://schemas.microsoft.com/office/drawing/2014/main" xmlns="" id="{46FEB428-577C-42CD-B551-44FC78FF7209}"/>
              </a:ext>
            </a:extLst>
          </p:cNvPr>
          <p:cNvSpPr/>
          <p:nvPr/>
        </p:nvSpPr>
        <p:spPr>
          <a:xfrm>
            <a:off x="9767146" y="64145"/>
            <a:ext cx="2050103" cy="926961"/>
          </a:xfrm>
          <a:prstGeom prst="hexagon">
            <a:avLst/>
          </a:prstGeom>
          <a:ln w="57150">
            <a:noFill/>
          </a:ln>
          <a:effectLst>
            <a:outerShdw blurRad="787400" dir="13440000" sx="106000" sy="106000" algn="ctr" rotWithShape="0">
              <a:schemeClr val="accent1">
                <a:lumMod val="40000"/>
                <a:lumOff val="60000"/>
                <a:alpha val="47000"/>
              </a:schemeClr>
            </a:outerShdw>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wrap="square" rtlCol="1" anchor="ctr">
            <a:noAutofit/>
          </a:bodyPr>
          <a:lstStyle/>
          <a:p>
            <a:pPr algn="ctr"/>
            <a:r>
              <a:rPr lang="fa-IR" sz="4000" b="1" dirty="0">
                <a:solidFill>
                  <a:srgbClr val="2C2C2C"/>
                </a:solidFill>
                <a:cs typeface="B Badr" panose="00000400000000000000" pitchFamily="2" charset="-78"/>
              </a:rPr>
              <a:t>المقدمۀ</a:t>
            </a:r>
          </a:p>
        </p:txBody>
      </p:sp>
      <p:sp>
        <p:nvSpPr>
          <p:cNvPr id="46" name="Oval 45">
            <a:extLst>
              <a:ext uri="{FF2B5EF4-FFF2-40B4-BE49-F238E27FC236}">
                <a16:creationId xmlns:a16="http://schemas.microsoft.com/office/drawing/2014/main" xmlns="" id="{96C70B21-68C3-4C24-8777-F773F90739CA}"/>
              </a:ext>
            </a:extLst>
          </p:cNvPr>
          <p:cNvSpPr/>
          <p:nvPr/>
        </p:nvSpPr>
        <p:spPr>
          <a:xfrm>
            <a:off x="4521635" y="64145"/>
            <a:ext cx="3240000" cy="468000"/>
          </a:xfrm>
          <a:prstGeom prst="ellipse">
            <a:avLst/>
          </a:prstGeom>
          <a:noFill/>
          <a:ln w="57150">
            <a:solidFill>
              <a:srgbClr val="002060"/>
            </a:solidFill>
          </a:ln>
          <a:effectLst/>
        </p:spPr>
        <p:style>
          <a:lnRef idx="2">
            <a:schemeClr val="accent5"/>
          </a:lnRef>
          <a:fillRef idx="1">
            <a:schemeClr val="lt1"/>
          </a:fillRef>
          <a:effectRef idx="0">
            <a:schemeClr val="accent5"/>
          </a:effectRef>
          <a:fontRef idx="minor">
            <a:schemeClr val="dk1"/>
          </a:fontRef>
        </p:style>
        <p:txBody>
          <a:bodyPr vert="horz" rtlCol="1" anchor="ctr"/>
          <a:lstStyle/>
          <a:p>
            <a:pPr algn="ctr"/>
            <a:r>
              <a:rPr lang="fa-IR" sz="2000" dirty="0">
                <a:solidFill>
                  <a:srgbClr val="C00000"/>
                </a:solidFill>
                <a:cs typeface="B Titr" panose="00000700000000000000" pitchFamily="2" charset="-78"/>
              </a:rPr>
              <a:t>اوزان </a:t>
            </a:r>
            <a:r>
              <a:rPr lang="fa-IR" sz="2000" dirty="0" smtClean="0">
                <a:solidFill>
                  <a:srgbClr val="C00000"/>
                </a:solidFill>
                <a:cs typeface="B Titr" panose="00000700000000000000" pitchFamily="2" charset="-78"/>
              </a:rPr>
              <a:t>اسم ثلاثی </a:t>
            </a:r>
            <a:r>
              <a:rPr lang="fa-IR" sz="2000" dirty="0">
                <a:solidFill>
                  <a:srgbClr val="C00000"/>
                </a:solidFill>
                <a:cs typeface="B Titr" panose="00000700000000000000" pitchFamily="2" charset="-78"/>
              </a:rPr>
              <a:t>مجرد</a:t>
            </a:r>
          </a:p>
        </p:txBody>
      </p:sp>
      <p:sp>
        <p:nvSpPr>
          <p:cNvPr id="3" name="Line Callout 1 (Border and Accent Bar) 2"/>
          <p:cNvSpPr/>
          <p:nvPr/>
        </p:nvSpPr>
        <p:spPr>
          <a:xfrm flipH="1">
            <a:off x="14803" y="665000"/>
            <a:ext cx="1944000" cy="540000"/>
          </a:xfrm>
          <a:prstGeom prst="accentBorderCallout1">
            <a:avLst>
              <a:gd name="adj1" fmla="val 18750"/>
              <a:gd name="adj2" fmla="val -8333"/>
              <a:gd name="adj3" fmla="val 29130"/>
              <a:gd name="adj4" fmla="val -405833"/>
            </a:avLst>
          </a:prstGeom>
          <a:gradFill>
            <a:gsLst>
              <a:gs pos="48000">
                <a:srgbClr val="F5ED83"/>
              </a:gs>
              <a:gs pos="79000">
                <a:srgbClr val="8FE2FF"/>
              </a:gs>
            </a:gsLst>
            <a:lin ang="2700000" scaled="1"/>
          </a:gra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solidFill>
                  <a:srgbClr val="7030A0"/>
                </a:solidFill>
                <a:cs typeface="B Titr" panose="00000700000000000000" pitchFamily="2" charset="-78"/>
              </a:rPr>
              <a:t>3 نکته</a:t>
            </a:r>
            <a:endParaRPr lang="fa-IR" sz="3600" dirty="0">
              <a:solidFill>
                <a:srgbClr val="7030A0"/>
              </a:solidFill>
              <a:cs typeface="B Titr" panose="00000700000000000000" pitchFamily="2" charset="-78"/>
            </a:endParaRPr>
          </a:p>
        </p:txBody>
      </p:sp>
      <p:sp>
        <p:nvSpPr>
          <p:cNvPr id="4" name="Flowchart: Off-page Connector 3"/>
          <p:cNvSpPr/>
          <p:nvPr/>
        </p:nvSpPr>
        <p:spPr>
          <a:xfrm>
            <a:off x="9288379" y="818147"/>
            <a:ext cx="542935" cy="547273"/>
          </a:xfrm>
          <a:prstGeom prst="flowChartOffpageConnector">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u="sng" dirty="0" smtClean="0">
                <a:solidFill>
                  <a:schemeClr val="accent5">
                    <a:lumMod val="50000"/>
                  </a:schemeClr>
                </a:solidFill>
                <a:cs typeface="B Titr" panose="00000700000000000000" pitchFamily="2" charset="-78"/>
              </a:rPr>
              <a:t>1</a:t>
            </a:r>
            <a:endParaRPr lang="fa-IR" sz="2000" u="sng" dirty="0">
              <a:solidFill>
                <a:schemeClr val="accent5">
                  <a:lumMod val="50000"/>
                </a:schemeClr>
              </a:solidFill>
              <a:cs typeface="B Titr" panose="00000700000000000000" pitchFamily="2" charset="-78"/>
            </a:endParaRPr>
          </a:p>
        </p:txBody>
      </p:sp>
      <p:sp>
        <p:nvSpPr>
          <p:cNvPr id="10" name="Flowchart: Off-page Connector 9"/>
          <p:cNvSpPr/>
          <p:nvPr/>
        </p:nvSpPr>
        <p:spPr>
          <a:xfrm>
            <a:off x="5751716" y="802103"/>
            <a:ext cx="542935" cy="547273"/>
          </a:xfrm>
          <a:prstGeom prst="flowChartOffpageConnector">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u="sng" dirty="0" smtClean="0">
                <a:solidFill>
                  <a:schemeClr val="accent5">
                    <a:lumMod val="50000"/>
                  </a:schemeClr>
                </a:solidFill>
                <a:cs typeface="B Titr" panose="00000700000000000000" pitchFamily="2" charset="-78"/>
              </a:rPr>
              <a:t>2</a:t>
            </a:r>
            <a:endParaRPr lang="fa-IR" sz="2000" u="sng" dirty="0">
              <a:solidFill>
                <a:schemeClr val="accent5">
                  <a:lumMod val="50000"/>
                </a:schemeClr>
              </a:solidFill>
              <a:cs typeface="B Titr" panose="00000700000000000000" pitchFamily="2" charset="-78"/>
            </a:endParaRPr>
          </a:p>
        </p:txBody>
      </p:sp>
      <p:sp>
        <p:nvSpPr>
          <p:cNvPr id="11" name="Flowchart: Off-page Connector 10"/>
          <p:cNvSpPr/>
          <p:nvPr/>
        </p:nvSpPr>
        <p:spPr>
          <a:xfrm>
            <a:off x="2231979" y="786061"/>
            <a:ext cx="542935" cy="547273"/>
          </a:xfrm>
          <a:prstGeom prst="flowChartOffpageConnector">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u="sng" dirty="0" smtClean="0">
                <a:solidFill>
                  <a:schemeClr val="accent5">
                    <a:lumMod val="50000"/>
                  </a:schemeClr>
                </a:solidFill>
                <a:cs typeface="B Titr" panose="00000700000000000000" pitchFamily="2" charset="-78"/>
              </a:rPr>
              <a:t>3</a:t>
            </a:r>
            <a:endParaRPr lang="fa-IR" sz="2000" u="sng" dirty="0">
              <a:solidFill>
                <a:schemeClr val="accent5">
                  <a:lumMod val="50000"/>
                </a:schemeClr>
              </a:solidFill>
              <a:cs typeface="B Titr" panose="00000700000000000000" pitchFamily="2" charset="-78"/>
            </a:endParaRPr>
          </a:p>
        </p:txBody>
      </p:sp>
    </p:spTree>
    <p:extLst>
      <p:ext uri="{BB962C8B-B14F-4D97-AF65-F5344CB8AC3E}">
        <p14:creationId xmlns:p14="http://schemas.microsoft.com/office/powerpoint/2010/main" val="335258481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250" fill="hold"/>
                                        <p:tgtEl>
                                          <p:spTgt spid="68"/>
                                        </p:tgtEl>
                                        <p:attrNameLst>
                                          <p:attrName>ppt_w</p:attrName>
                                        </p:attrNameLst>
                                      </p:cBhvr>
                                      <p:tavLst>
                                        <p:tav tm="0">
                                          <p:val>
                                            <p:fltVal val="0"/>
                                          </p:val>
                                        </p:tav>
                                        <p:tav tm="100000">
                                          <p:val>
                                            <p:strVal val="#ppt_w"/>
                                          </p:val>
                                        </p:tav>
                                      </p:tavLst>
                                    </p:anim>
                                    <p:anim calcmode="lin" valueType="num">
                                      <p:cBhvr>
                                        <p:cTn id="22" dur="250" fill="hold"/>
                                        <p:tgtEl>
                                          <p:spTgt spid="68"/>
                                        </p:tgtEl>
                                        <p:attrNameLst>
                                          <p:attrName>ppt_h</p:attrName>
                                        </p:attrNameLst>
                                      </p:cBhvr>
                                      <p:tavLst>
                                        <p:tav tm="0">
                                          <p:val>
                                            <p:fltVal val="0"/>
                                          </p:val>
                                        </p:tav>
                                        <p:tav tm="100000">
                                          <p:val>
                                            <p:strVal val="#ppt_h"/>
                                          </p:val>
                                        </p:tav>
                                      </p:tavLst>
                                    </p:anim>
                                    <p:animEffect transition="in" filter="fade">
                                      <p:cBhvr>
                                        <p:cTn id="23" dur="250"/>
                                        <p:tgtEl>
                                          <p:spTgt spid="6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p:cTn id="28" dur="250" fill="hold"/>
                                        <p:tgtEl>
                                          <p:spTgt spid="70"/>
                                        </p:tgtEl>
                                        <p:attrNameLst>
                                          <p:attrName>ppt_w</p:attrName>
                                        </p:attrNameLst>
                                      </p:cBhvr>
                                      <p:tavLst>
                                        <p:tav tm="0">
                                          <p:val>
                                            <p:fltVal val="0"/>
                                          </p:val>
                                        </p:tav>
                                        <p:tav tm="100000">
                                          <p:val>
                                            <p:strVal val="#ppt_w"/>
                                          </p:val>
                                        </p:tav>
                                      </p:tavLst>
                                    </p:anim>
                                    <p:anim calcmode="lin" valueType="num">
                                      <p:cBhvr>
                                        <p:cTn id="29" dur="250" fill="hold"/>
                                        <p:tgtEl>
                                          <p:spTgt spid="70"/>
                                        </p:tgtEl>
                                        <p:attrNameLst>
                                          <p:attrName>ppt_h</p:attrName>
                                        </p:attrNameLst>
                                      </p:cBhvr>
                                      <p:tavLst>
                                        <p:tav tm="0">
                                          <p:val>
                                            <p:fltVal val="0"/>
                                          </p:val>
                                        </p:tav>
                                        <p:tav tm="100000">
                                          <p:val>
                                            <p:strVal val="#ppt_h"/>
                                          </p:val>
                                        </p:tav>
                                      </p:tavLst>
                                    </p:anim>
                                    <p:animEffect transition="in" filter="fade">
                                      <p:cBhvr>
                                        <p:cTn id="30" dur="25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p:cTn id="35" dur="250" fill="hold"/>
                                        <p:tgtEl>
                                          <p:spTgt spid="69"/>
                                        </p:tgtEl>
                                        <p:attrNameLst>
                                          <p:attrName>ppt_w</p:attrName>
                                        </p:attrNameLst>
                                      </p:cBhvr>
                                      <p:tavLst>
                                        <p:tav tm="0">
                                          <p:val>
                                            <p:fltVal val="0"/>
                                          </p:val>
                                        </p:tav>
                                        <p:tav tm="100000">
                                          <p:val>
                                            <p:strVal val="#ppt_w"/>
                                          </p:val>
                                        </p:tav>
                                      </p:tavLst>
                                    </p:anim>
                                    <p:anim calcmode="lin" valueType="num">
                                      <p:cBhvr>
                                        <p:cTn id="36" dur="250" fill="hold"/>
                                        <p:tgtEl>
                                          <p:spTgt spid="69"/>
                                        </p:tgtEl>
                                        <p:attrNameLst>
                                          <p:attrName>ppt_h</p:attrName>
                                        </p:attrNameLst>
                                      </p:cBhvr>
                                      <p:tavLst>
                                        <p:tav tm="0">
                                          <p:val>
                                            <p:fltVal val="0"/>
                                          </p:val>
                                        </p:tav>
                                        <p:tav tm="100000">
                                          <p:val>
                                            <p:strVal val="#ppt_h"/>
                                          </p:val>
                                        </p:tav>
                                      </p:tavLst>
                                    </p:anim>
                                    <p:animEffect transition="in" filter="fade">
                                      <p:cBhvr>
                                        <p:cTn id="37" dur="2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3" grpId="0" animBg="1"/>
      <p:bldP spid="4" grpId="0" animBg="1"/>
      <p:bldP spid="10" grpId="0" animBg="1"/>
      <p:bldP spid="11"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ube 17"/>
          <p:cNvSpPr/>
          <p:nvPr/>
        </p:nvSpPr>
        <p:spPr>
          <a:xfrm>
            <a:off x="10388871" y="422037"/>
            <a:ext cx="1692000" cy="740980"/>
          </a:xfrm>
          <a:prstGeom prst="cube">
            <a:avLst/>
          </a:prstGeom>
          <a:solidFill>
            <a:srgbClr val="F2EC7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Badr" panose="00000400000000000000" pitchFamily="2" charset="-78"/>
              </a:rPr>
              <a:t>2-جمع</a:t>
            </a:r>
          </a:p>
        </p:txBody>
      </p:sp>
      <p:sp>
        <p:nvSpPr>
          <p:cNvPr id="34" name="Rounded Rectangle 3">
            <a:extLst>
              <a:ext uri="{FF2B5EF4-FFF2-40B4-BE49-F238E27FC236}">
                <a16:creationId xmlns="" xmlns:a16="http://schemas.microsoft.com/office/drawing/2014/main" id="{6FE5F8AB-6A86-4BCB-8EC9-F37FDC67B91E}"/>
              </a:ext>
            </a:extLst>
          </p:cNvPr>
          <p:cNvSpPr/>
          <p:nvPr/>
        </p:nvSpPr>
        <p:spPr>
          <a:xfrm>
            <a:off x="8395179" y="438860"/>
            <a:ext cx="1692000" cy="740980"/>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r>
              <a:rPr lang="fa-IR" sz="2600" dirty="0">
                <a:solidFill>
                  <a:srgbClr val="002060"/>
                </a:solidFill>
                <a:cs typeface="B Badr" panose="00000400000000000000" pitchFamily="2" charset="-78"/>
              </a:rPr>
              <a:t>ب-مؤنث سالم</a:t>
            </a:r>
          </a:p>
        </p:txBody>
      </p:sp>
      <p:sp>
        <p:nvSpPr>
          <p:cNvPr id="32" name="Plaque 31">
            <a:extLst>
              <a:ext uri="{FF2B5EF4-FFF2-40B4-BE49-F238E27FC236}">
                <a16:creationId xmlns="" xmlns:a16="http://schemas.microsoft.com/office/drawing/2014/main" id="{611026F4-14AF-4CE0-93A5-5ED66D2BA8D4}"/>
              </a:ext>
            </a:extLst>
          </p:cNvPr>
          <p:cNvSpPr/>
          <p:nvPr/>
        </p:nvSpPr>
        <p:spPr>
          <a:xfrm>
            <a:off x="9773587" y="1857904"/>
            <a:ext cx="2307284" cy="1259174"/>
          </a:xfrm>
          <a:prstGeom prst="plaque">
            <a:avLst/>
          </a:prstGeom>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rtlCol="1" anchor="ctr"/>
          <a:lstStyle/>
          <a:p>
            <a:pPr algn="ctr" rtl="1"/>
            <a:r>
              <a:rPr lang="fa-IR" sz="2800" dirty="0">
                <a:solidFill>
                  <a:schemeClr val="bg2">
                    <a:lumMod val="50000"/>
                  </a:schemeClr>
                </a:solidFill>
                <a:cs typeface="B Lotus" panose="00000400000000000000" pitchFamily="2" charset="-78"/>
              </a:rPr>
              <a:t>جمع مؤنث سالم</a:t>
            </a:r>
          </a:p>
        </p:txBody>
      </p:sp>
      <p:sp>
        <p:nvSpPr>
          <p:cNvPr id="35" name="Arrow: Pentagon 34">
            <a:extLst>
              <a:ext uri="{FF2B5EF4-FFF2-40B4-BE49-F238E27FC236}">
                <a16:creationId xmlns="" xmlns:a16="http://schemas.microsoft.com/office/drawing/2014/main" id="{917413C9-C349-44A0-B2D8-F7DCA17261B7}"/>
              </a:ext>
            </a:extLst>
          </p:cNvPr>
          <p:cNvSpPr/>
          <p:nvPr/>
        </p:nvSpPr>
        <p:spPr>
          <a:xfrm>
            <a:off x="1091172" y="2493175"/>
            <a:ext cx="6294806" cy="1008000"/>
          </a:xfrm>
          <a:prstGeom prst="homePlate">
            <a:avLst/>
          </a:prstGeom>
          <a:gradFill>
            <a:gsLst>
              <a:gs pos="41000">
                <a:schemeClr val="accent1">
                  <a:lumMod val="5000"/>
                  <a:lumOff val="95000"/>
                </a:schemeClr>
              </a:gs>
              <a:gs pos="75000">
                <a:schemeClr val="accent4">
                  <a:lumMod val="40000"/>
                  <a:lumOff val="60000"/>
                </a:schemeClr>
              </a:gs>
              <a:gs pos="100000">
                <a:schemeClr val="accent1">
                  <a:lumMod val="30000"/>
                  <a:lumOff val="70000"/>
                </a:schemeClr>
              </a:gs>
            </a:gsLst>
            <a:lin ang="13500000" scaled="1"/>
          </a:grad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a:solidFill>
                  <a:schemeClr val="bg2">
                    <a:lumMod val="50000"/>
                  </a:schemeClr>
                </a:solidFill>
                <a:cs typeface="B Badr" panose="00000400000000000000" pitchFamily="2" charset="-78"/>
              </a:rPr>
              <a:t>از اضافه کردن «ات» به آخر مفرد ساخته می شود.</a:t>
            </a:r>
          </a:p>
        </p:txBody>
      </p:sp>
      <p:sp>
        <p:nvSpPr>
          <p:cNvPr id="40" name="Arrow: Pentagon 39">
            <a:extLst>
              <a:ext uri="{FF2B5EF4-FFF2-40B4-BE49-F238E27FC236}">
                <a16:creationId xmlns="" xmlns:a16="http://schemas.microsoft.com/office/drawing/2014/main" id="{C5C9B143-0389-44D5-92DA-9E3116E447B2}"/>
              </a:ext>
            </a:extLst>
          </p:cNvPr>
          <p:cNvSpPr/>
          <p:nvPr/>
        </p:nvSpPr>
        <p:spPr>
          <a:xfrm>
            <a:off x="1091172" y="1301652"/>
            <a:ext cx="6294806" cy="1008000"/>
          </a:xfrm>
          <a:prstGeom prst="homePlate">
            <a:avLst/>
          </a:prstGeom>
          <a:gradFill>
            <a:gsLst>
              <a:gs pos="41000">
                <a:schemeClr val="accent1">
                  <a:lumMod val="5000"/>
                  <a:lumOff val="95000"/>
                </a:schemeClr>
              </a:gs>
              <a:gs pos="75000">
                <a:schemeClr val="accent4">
                  <a:lumMod val="40000"/>
                  <a:lumOff val="60000"/>
                </a:schemeClr>
              </a:gs>
              <a:gs pos="100000">
                <a:schemeClr val="accent1">
                  <a:lumMod val="30000"/>
                  <a:lumOff val="70000"/>
                </a:schemeClr>
              </a:gs>
            </a:gsLst>
            <a:lin ang="13500000" scaled="1"/>
          </a:grad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600" dirty="0">
                <a:solidFill>
                  <a:schemeClr val="bg2">
                    <a:lumMod val="50000"/>
                  </a:schemeClr>
                </a:solidFill>
                <a:cs typeface="B Badr" panose="00000400000000000000" pitchFamily="2" charset="-78"/>
              </a:rPr>
              <a:t>اسمی است که دالّ بر چند مفردِ متّفق (در معنا و لفظ) باشد.</a:t>
            </a:r>
          </a:p>
        </p:txBody>
      </p:sp>
      <p:sp>
        <p:nvSpPr>
          <p:cNvPr id="6" name="Rectangle: Rounded Corners 5">
            <a:extLst>
              <a:ext uri="{FF2B5EF4-FFF2-40B4-BE49-F238E27FC236}">
                <a16:creationId xmlns="" xmlns:a16="http://schemas.microsoft.com/office/drawing/2014/main" id="{C29E7305-802D-48A0-88D9-FF538DD84917}"/>
              </a:ext>
            </a:extLst>
          </p:cNvPr>
          <p:cNvSpPr/>
          <p:nvPr/>
        </p:nvSpPr>
        <p:spPr>
          <a:xfrm>
            <a:off x="7600012" y="1358303"/>
            <a:ext cx="2086129" cy="1008000"/>
          </a:xfrm>
          <a:prstGeom prst="roundRect">
            <a:avLst/>
          </a:prstGeom>
          <a:solidFill>
            <a:srgbClr val="F2EC76"/>
          </a:solidFill>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ctr"/>
          <a:lstStyle/>
          <a:p>
            <a:pPr lvl="0" algn="ctr" rtl="1"/>
            <a:r>
              <a:rPr lang="fa-IR" sz="2800" dirty="0">
                <a:solidFill>
                  <a:srgbClr val="134770">
                    <a:lumMod val="50000"/>
                  </a:srgbClr>
                </a:solidFill>
                <a:cs typeface="B Badr" panose="00000400000000000000" pitchFamily="2" charset="-78"/>
              </a:rPr>
              <a:t>تعریف</a:t>
            </a:r>
          </a:p>
        </p:txBody>
      </p:sp>
      <p:sp>
        <p:nvSpPr>
          <p:cNvPr id="42" name="Rectangle: Rounded Corners 41">
            <a:extLst>
              <a:ext uri="{FF2B5EF4-FFF2-40B4-BE49-F238E27FC236}">
                <a16:creationId xmlns="" xmlns:a16="http://schemas.microsoft.com/office/drawing/2014/main" id="{3E5621AA-54BF-4B25-81D1-789C5A44079E}"/>
              </a:ext>
            </a:extLst>
          </p:cNvPr>
          <p:cNvSpPr/>
          <p:nvPr/>
        </p:nvSpPr>
        <p:spPr>
          <a:xfrm>
            <a:off x="7600011" y="2493175"/>
            <a:ext cx="2086129" cy="1008000"/>
          </a:xfrm>
          <a:prstGeom prst="roundRect">
            <a:avLst/>
          </a:prstGeom>
          <a:solidFill>
            <a:srgbClr val="F2EC76"/>
          </a:solidFill>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1" anchor="ctr"/>
          <a:lstStyle/>
          <a:p>
            <a:pPr lvl="0" algn="ctr" rtl="1"/>
            <a:r>
              <a:rPr lang="fa-IR" sz="2800" dirty="0">
                <a:cs typeface="B Badr" panose="00000400000000000000" pitchFamily="2" charset="-78"/>
              </a:rPr>
              <a:t>ساخت</a:t>
            </a:r>
            <a:endParaRPr lang="fa-IR" sz="3600" dirty="0">
              <a:solidFill>
                <a:srgbClr val="134770">
                  <a:lumMod val="50000"/>
                </a:srgbClr>
              </a:solidFill>
              <a:cs typeface="B Badr" panose="00000400000000000000" pitchFamily="2" charset="-78"/>
            </a:endParaRPr>
          </a:p>
        </p:txBody>
      </p:sp>
      <p:sp>
        <p:nvSpPr>
          <p:cNvPr id="4" name="Flowchart: Connector 3">
            <a:extLst>
              <a:ext uri="{FF2B5EF4-FFF2-40B4-BE49-F238E27FC236}">
                <a16:creationId xmlns="" xmlns:a16="http://schemas.microsoft.com/office/drawing/2014/main" id="{1C87429B-E25C-485E-913E-6E0003B0B58E}"/>
              </a:ext>
            </a:extLst>
          </p:cNvPr>
          <p:cNvSpPr/>
          <p:nvPr/>
        </p:nvSpPr>
        <p:spPr>
          <a:xfrm>
            <a:off x="10071562" y="5075847"/>
            <a:ext cx="1558978" cy="1514006"/>
          </a:xfrm>
          <a:prstGeom prst="flowChartConnector">
            <a:avLst/>
          </a:prstGeom>
          <a:solidFill>
            <a:schemeClr val="bg1"/>
          </a:solidFill>
          <a:ln w="3810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dirty="0">
                <a:solidFill>
                  <a:schemeClr val="bg2">
                    <a:lumMod val="50000"/>
                  </a:schemeClr>
                </a:solidFill>
                <a:cs typeface="B Badr" panose="00000400000000000000" pitchFamily="2" charset="-78"/>
              </a:rPr>
              <a:t>نکته</a:t>
            </a:r>
          </a:p>
        </p:txBody>
      </p:sp>
      <p:sp>
        <p:nvSpPr>
          <p:cNvPr id="5" name="Wave 4">
            <a:extLst>
              <a:ext uri="{FF2B5EF4-FFF2-40B4-BE49-F238E27FC236}">
                <a16:creationId xmlns="" xmlns:a16="http://schemas.microsoft.com/office/drawing/2014/main" id="{5C6E6FDD-05BD-42A7-986C-14A3F98E0B29}"/>
              </a:ext>
            </a:extLst>
          </p:cNvPr>
          <p:cNvSpPr/>
          <p:nvPr/>
        </p:nvSpPr>
        <p:spPr>
          <a:xfrm>
            <a:off x="1003043" y="3628047"/>
            <a:ext cx="9751197" cy="1800000"/>
          </a:xfrm>
          <a:prstGeom prst="wave">
            <a:avLst>
              <a:gd name="adj1" fmla="val 12500"/>
              <a:gd name="adj2" fmla="val -5665"/>
            </a:avLst>
          </a:prstGeom>
          <a:noFill/>
          <a:ln>
            <a:solidFill>
              <a:srgbClr val="C00000"/>
            </a:solidFill>
            <a:prstDash val="sysDash"/>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b="1" dirty="0">
                <a:solidFill>
                  <a:srgbClr val="002060"/>
                </a:solidFill>
                <a:cs typeface="B Badr" panose="00000400000000000000" pitchFamily="2" charset="-78"/>
              </a:rPr>
              <a:t>1-چیزی که ظاهرش مانند جمع مؤنّث باشد ولی شرائط تعریف را نداشته باشد، به آن « ملحق به جمع مؤنّث سالم » می گویند، نه«جمع مؤنث سالم» </a:t>
            </a:r>
            <a:r>
              <a:rPr lang="fa-IR" sz="2600" b="1" dirty="0">
                <a:solidFill>
                  <a:srgbClr val="FF0000"/>
                </a:solidFill>
                <a:cs typeface="B Badr" panose="00000400000000000000" pitchFamily="2" charset="-78"/>
              </a:rPr>
              <a:t>مثل: </a:t>
            </a:r>
            <a:r>
              <a:rPr lang="fa-IR" sz="2600" b="1" dirty="0" smtClean="0">
                <a:solidFill>
                  <a:srgbClr val="FF0000"/>
                </a:solidFill>
                <a:cs typeface="B Badr" panose="00000400000000000000" pitchFamily="2" charset="-78"/>
              </a:rPr>
              <a:t>اولات</a:t>
            </a:r>
            <a:endParaRPr lang="fa-IR" sz="2600" b="1" dirty="0">
              <a:solidFill>
                <a:srgbClr val="FF0000"/>
              </a:solidFill>
              <a:cs typeface="B Badr" panose="00000400000000000000" pitchFamily="2" charset="-78"/>
            </a:endParaRPr>
          </a:p>
        </p:txBody>
      </p:sp>
      <p:sp>
        <p:nvSpPr>
          <p:cNvPr id="14" name="Scroll: Horizontal 13">
            <a:extLst>
              <a:ext uri="{FF2B5EF4-FFF2-40B4-BE49-F238E27FC236}">
                <a16:creationId xmlns="" xmlns:a16="http://schemas.microsoft.com/office/drawing/2014/main" id="{EAAD5E67-2530-4E61-834F-BCF6D11F6FE1}"/>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15" name="Cube 14">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13" name="Wave 12">
            <a:extLst>
              <a:ext uri="{FF2B5EF4-FFF2-40B4-BE49-F238E27FC236}">
                <a16:creationId xmlns="" xmlns:a16="http://schemas.microsoft.com/office/drawing/2014/main" id="{5C6E6FDD-05BD-42A7-986C-14A3F98E0B29}"/>
              </a:ext>
            </a:extLst>
          </p:cNvPr>
          <p:cNvSpPr/>
          <p:nvPr/>
        </p:nvSpPr>
        <p:spPr>
          <a:xfrm>
            <a:off x="126743" y="5075847"/>
            <a:ext cx="9751197" cy="1800000"/>
          </a:xfrm>
          <a:prstGeom prst="wave">
            <a:avLst>
              <a:gd name="adj1" fmla="val 12500"/>
              <a:gd name="adj2" fmla="val -5079"/>
            </a:avLst>
          </a:prstGeom>
          <a:noFill/>
          <a:ln>
            <a:solidFill>
              <a:srgbClr val="C00000"/>
            </a:solidFill>
            <a:prstDash val="sysDash"/>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600" b="1" dirty="0" smtClean="0">
                <a:solidFill>
                  <a:schemeClr val="bg2">
                    <a:lumMod val="50000"/>
                  </a:schemeClr>
                </a:solidFill>
                <a:cs typeface="B Badr" panose="00000400000000000000" pitchFamily="2" charset="-78"/>
              </a:rPr>
              <a:t>2</a:t>
            </a:r>
            <a:r>
              <a:rPr lang="fa-IR" sz="2400" b="1" dirty="0" smtClean="0">
                <a:solidFill>
                  <a:srgbClr val="002060"/>
                </a:solidFill>
                <a:cs typeface="B Badr" panose="00000400000000000000" pitchFamily="2" charset="-78"/>
              </a:rPr>
              <a:t>- </a:t>
            </a:r>
            <a:r>
              <a:rPr lang="fa-IR" sz="2400" b="1" dirty="0">
                <a:solidFill>
                  <a:srgbClr val="002060"/>
                </a:solidFill>
                <a:cs typeface="B Badr" panose="00000400000000000000" pitchFamily="2" charset="-78"/>
              </a:rPr>
              <a:t>اگر جمع مؤنث سالم برای چیزی نامگذاری شود(عَلَم شود)، نه جمع مؤنّث سالم حساب می شود و نه ملحق به </a:t>
            </a:r>
            <a:r>
              <a:rPr lang="fa-IR" sz="2600" b="1" dirty="0">
                <a:solidFill>
                  <a:srgbClr val="002060"/>
                </a:solidFill>
                <a:cs typeface="B Badr" panose="00000400000000000000" pitchFamily="2" charset="-78"/>
              </a:rPr>
              <a:t>آن</a:t>
            </a:r>
            <a:r>
              <a:rPr lang="fa-IR" sz="2400" dirty="0">
                <a:solidFill>
                  <a:schemeClr val="bg2">
                    <a:lumMod val="50000"/>
                  </a:schemeClr>
                </a:solidFill>
                <a:cs typeface="B Badr" panose="00000400000000000000" pitchFamily="2" charset="-78"/>
              </a:rPr>
              <a:t>.</a:t>
            </a:r>
            <a:r>
              <a:rPr lang="fa-IR" sz="2400" b="1" dirty="0">
                <a:solidFill>
                  <a:srgbClr val="FF0000"/>
                </a:solidFill>
                <a:cs typeface="B Badr" panose="00000400000000000000" pitchFamily="2" charset="-78"/>
              </a:rPr>
              <a:t>مثل :عرفات</a:t>
            </a:r>
          </a:p>
        </p:txBody>
      </p:sp>
    </p:spTree>
    <p:extLst>
      <p:ext uri="{BB962C8B-B14F-4D97-AF65-F5344CB8AC3E}">
        <p14:creationId xmlns:p14="http://schemas.microsoft.com/office/powerpoint/2010/main" val="249293942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heel(1)">
                                      <p:cBhvr>
                                        <p:cTn id="43" dur="75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right)">
                                      <p:cBhvr>
                                        <p:cTn id="48" dur="125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right)">
                                      <p:cBhvr>
                                        <p:cTn id="53"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2" grpId="0" animBg="1"/>
      <p:bldP spid="35" grpId="0" animBg="1"/>
      <p:bldP spid="40" grpId="0" animBg="1"/>
      <p:bldP spid="6" grpId="0" animBg="1"/>
      <p:bldP spid="42" grpId="0" animBg="1"/>
      <p:bldP spid="4" grpId="0" animBg="1"/>
      <p:bldP spid="5" grpId="0" animBg="1"/>
      <p:bldP spid="13"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ube 17"/>
          <p:cNvSpPr/>
          <p:nvPr/>
        </p:nvSpPr>
        <p:spPr>
          <a:xfrm>
            <a:off x="10388871" y="422037"/>
            <a:ext cx="1692000" cy="740980"/>
          </a:xfrm>
          <a:prstGeom prst="cube">
            <a:avLst/>
          </a:prstGeom>
          <a:solidFill>
            <a:srgbClr val="F2EC7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Badr" panose="00000400000000000000" pitchFamily="2" charset="-78"/>
              </a:rPr>
              <a:t>2-جمع</a:t>
            </a:r>
          </a:p>
        </p:txBody>
      </p:sp>
      <p:sp>
        <p:nvSpPr>
          <p:cNvPr id="34" name="Rounded Rectangle 3">
            <a:extLst>
              <a:ext uri="{FF2B5EF4-FFF2-40B4-BE49-F238E27FC236}">
                <a16:creationId xmlns="" xmlns:a16="http://schemas.microsoft.com/office/drawing/2014/main" id="{6FE5F8AB-6A86-4BCB-8EC9-F37FDC67B91E}"/>
              </a:ext>
            </a:extLst>
          </p:cNvPr>
          <p:cNvSpPr/>
          <p:nvPr/>
        </p:nvSpPr>
        <p:spPr>
          <a:xfrm>
            <a:off x="8395179" y="438860"/>
            <a:ext cx="1692000" cy="740980"/>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r>
              <a:rPr lang="fa-IR" sz="2600" dirty="0">
                <a:solidFill>
                  <a:srgbClr val="002060"/>
                </a:solidFill>
                <a:cs typeface="B Badr" panose="00000400000000000000" pitchFamily="2" charset="-78"/>
              </a:rPr>
              <a:t>ب-مؤنث سالم</a:t>
            </a:r>
          </a:p>
        </p:txBody>
      </p:sp>
      <p:sp>
        <p:nvSpPr>
          <p:cNvPr id="3" name="Callout: Down Arrow 2">
            <a:extLst>
              <a:ext uri="{FF2B5EF4-FFF2-40B4-BE49-F238E27FC236}">
                <a16:creationId xmlns="" xmlns:a16="http://schemas.microsoft.com/office/drawing/2014/main" id="{F2236235-9B88-43A8-AAFE-9E3EF4CB28E6}"/>
              </a:ext>
            </a:extLst>
          </p:cNvPr>
          <p:cNvSpPr/>
          <p:nvPr/>
        </p:nvSpPr>
        <p:spPr>
          <a:xfrm>
            <a:off x="4062333" y="695965"/>
            <a:ext cx="4062335" cy="720000"/>
          </a:xfrm>
          <a:prstGeom prst="downArrowCallout">
            <a:avLst/>
          </a:prstGeom>
          <a:gradFill>
            <a:gsLst>
              <a:gs pos="41000">
                <a:schemeClr val="accent1">
                  <a:lumMod val="5000"/>
                  <a:lumOff val="95000"/>
                </a:schemeClr>
              </a:gs>
              <a:gs pos="100000">
                <a:srgbClr val="FFFF00"/>
              </a:gs>
              <a:gs pos="100000">
                <a:schemeClr val="accent1">
                  <a:lumMod val="30000"/>
                  <a:lumOff val="70000"/>
                </a:schemeClr>
              </a:gs>
            </a:gsLst>
            <a:lin ang="135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bg2">
                    <a:lumMod val="50000"/>
                  </a:schemeClr>
                </a:solidFill>
                <a:cs typeface="B Titr" panose="00000700000000000000" pitchFamily="2" charset="-78"/>
              </a:rPr>
              <a:t>اسمی که می خواهیم از آن جمع مؤنث بسازیم</a:t>
            </a:r>
          </a:p>
        </p:txBody>
      </p:sp>
      <p:sp>
        <p:nvSpPr>
          <p:cNvPr id="7" name="Cylinder 6">
            <a:extLst>
              <a:ext uri="{FF2B5EF4-FFF2-40B4-BE49-F238E27FC236}">
                <a16:creationId xmlns="" xmlns:a16="http://schemas.microsoft.com/office/drawing/2014/main" id="{2C8D5464-4E9B-44A4-82F8-D7E6EA814B56}"/>
              </a:ext>
            </a:extLst>
          </p:cNvPr>
          <p:cNvSpPr/>
          <p:nvPr/>
        </p:nvSpPr>
        <p:spPr>
          <a:xfrm>
            <a:off x="9920871" y="1620769"/>
            <a:ext cx="2160000" cy="3312000"/>
          </a:xfrm>
          <a:prstGeom prst="can">
            <a:avLst/>
          </a:prstGeom>
          <a:noFill/>
          <a:ln w="38100">
            <a:solidFill>
              <a:schemeClr val="accent3">
                <a:lumMod val="50000"/>
              </a:schemeClr>
            </a:solidFill>
          </a:ln>
          <a:effectLst>
            <a:glow rad="12700">
              <a:schemeClr val="accent4">
                <a:lumMod val="75000"/>
                <a:alpha val="44000"/>
              </a:schemeClr>
            </a:glow>
            <a:outerShdw blurRad="76200" dir="13500000" sy="23000" kx="1200000" algn="br" rotWithShape="0">
              <a:prstClr val="black">
                <a:alpha val="53000"/>
              </a:prstClr>
            </a:outerShdw>
            <a:reflection stA="40000" endPos="0" dir="5400000" sy="-100000" algn="bl" rotWithShape="0"/>
            <a:softEdge rad="0"/>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400" b="1" dirty="0">
                <a:solidFill>
                  <a:srgbClr val="002060"/>
                </a:solidFill>
                <a:cs typeface="B Badr" panose="00000400000000000000" pitchFamily="2" charset="-78"/>
              </a:rPr>
              <a:t> آخرش به ( </a:t>
            </a:r>
            <a:r>
              <a:rPr lang="fa-IR" sz="2400" b="1" dirty="0">
                <a:solidFill>
                  <a:srgbClr val="002060"/>
                </a:solidFill>
                <a:latin typeface="Microsoft Uighur" panose="02000000000000000000" pitchFamily="2" charset="-78"/>
                <a:cs typeface="B Badr" panose="00000400000000000000" pitchFamily="2" charset="-78"/>
              </a:rPr>
              <a:t>ة ) ختم شود. </a:t>
            </a:r>
            <a:r>
              <a:rPr lang="fa-IR" sz="2400" b="1" dirty="0">
                <a:solidFill>
                  <a:schemeClr val="accent3">
                    <a:lumMod val="50000"/>
                  </a:schemeClr>
                </a:solidFill>
                <a:latin typeface="Microsoft Uighur" panose="02000000000000000000" pitchFamily="2" charset="-78"/>
                <a:cs typeface="B Badr" panose="00000400000000000000" pitchFamily="2" charset="-78"/>
              </a:rPr>
              <a:t>مانند: سَنَة سَنوات، طَلحَة طَلَحات</a:t>
            </a:r>
            <a:endParaRPr lang="en-US" sz="2400" b="1" dirty="0">
              <a:solidFill>
                <a:schemeClr val="accent3">
                  <a:lumMod val="50000"/>
                </a:schemeClr>
              </a:solidFill>
              <a:latin typeface="Microsoft Uighur" panose="02000000000000000000" pitchFamily="2" charset="-78"/>
              <a:cs typeface="B Badr" panose="00000400000000000000" pitchFamily="2" charset="-78"/>
            </a:endParaRPr>
          </a:p>
          <a:p>
            <a:pPr algn="justLow" rtl="1"/>
            <a:r>
              <a:rPr lang="fa-IR" sz="2400" dirty="0">
                <a:solidFill>
                  <a:schemeClr val="bg2">
                    <a:lumMod val="50000"/>
                  </a:schemeClr>
                </a:solidFill>
                <a:cs typeface="B Badr" panose="00000400000000000000" pitchFamily="2" charset="-78"/>
              </a:rPr>
              <a:t>*</a:t>
            </a:r>
            <a:r>
              <a:rPr lang="fa-IR" dirty="0">
                <a:solidFill>
                  <a:schemeClr val="bg2">
                    <a:lumMod val="50000"/>
                  </a:schemeClr>
                </a:solidFill>
                <a:cs typeface="B Badr" panose="00000400000000000000" pitchFamily="2" charset="-78"/>
              </a:rPr>
              <a:t>استثناء می شوند:</a:t>
            </a:r>
          </a:p>
          <a:p>
            <a:pPr algn="justLow" rtl="1"/>
            <a:r>
              <a:rPr lang="fa-IR" dirty="0">
                <a:solidFill>
                  <a:schemeClr val="bg2">
                    <a:lumMod val="50000"/>
                  </a:schemeClr>
                </a:solidFill>
                <a:cs typeface="B Badr" panose="00000400000000000000" pitchFamily="2" charset="-78"/>
              </a:rPr>
              <a:t>إمرَاة، شَفَة، مِلَّة، اَمَة، اُمَّة، شاة- چرا که اینها با جمع مکسّر جمع بسته می شوند.</a:t>
            </a:r>
          </a:p>
        </p:txBody>
      </p:sp>
      <p:sp>
        <p:nvSpPr>
          <p:cNvPr id="15" name="Cylinder 14">
            <a:extLst>
              <a:ext uri="{FF2B5EF4-FFF2-40B4-BE49-F238E27FC236}">
                <a16:creationId xmlns="" xmlns:a16="http://schemas.microsoft.com/office/drawing/2014/main" id="{A9BB568B-D43D-4995-AD3F-F921E0901C4B}"/>
              </a:ext>
            </a:extLst>
          </p:cNvPr>
          <p:cNvSpPr/>
          <p:nvPr/>
        </p:nvSpPr>
        <p:spPr>
          <a:xfrm>
            <a:off x="2516110" y="1632012"/>
            <a:ext cx="2160000" cy="3312000"/>
          </a:xfrm>
          <a:prstGeom prst="can">
            <a:avLst/>
          </a:prstGeom>
          <a:noFill/>
          <a:ln w="38100">
            <a:solidFill>
              <a:schemeClr val="accent3">
                <a:lumMod val="50000"/>
              </a:schemeClr>
            </a:solidFill>
          </a:ln>
          <a:effectLst>
            <a:glow rad="12700">
              <a:schemeClr val="accent4">
                <a:lumMod val="75000"/>
                <a:alpha val="44000"/>
              </a:schemeClr>
            </a:glow>
            <a:outerShdw blurRad="76200" dir="13500000" sy="23000" kx="1200000" algn="br" rotWithShape="0">
              <a:prstClr val="black">
                <a:alpha val="53000"/>
              </a:prstClr>
            </a:outerShdw>
            <a:reflection stA="40000" endPos="0" dir="5400000" sy="-100000" algn="bl" rotWithShape="0"/>
            <a:softEdge rad="0"/>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800" dirty="0">
                <a:solidFill>
                  <a:schemeClr val="accent3">
                    <a:lumMod val="50000"/>
                  </a:schemeClr>
                </a:solidFill>
                <a:cs typeface="B Badr" panose="00000400000000000000" pitchFamily="2" charset="-78"/>
              </a:rPr>
              <a:t> مذکّر غیر عاقل </a:t>
            </a:r>
            <a:r>
              <a:rPr lang="fa-IR" sz="2800" b="1" dirty="0">
                <a:solidFill>
                  <a:srgbClr val="002060"/>
                </a:solidFill>
                <a:cs typeface="B Badr" panose="00000400000000000000" pitchFamily="2" charset="-78"/>
              </a:rPr>
              <a:t>(به شرط اینکه جمع مکسّر نداشته باشد)</a:t>
            </a:r>
            <a:r>
              <a:rPr lang="fa-IR" sz="2800" b="1" dirty="0">
                <a:solidFill>
                  <a:schemeClr val="bg1"/>
                </a:solidFill>
                <a:cs typeface="B Badr" panose="00000400000000000000" pitchFamily="2" charset="-78"/>
              </a:rPr>
              <a:t> </a:t>
            </a:r>
            <a:r>
              <a:rPr lang="fa-IR" sz="2800" dirty="0">
                <a:solidFill>
                  <a:schemeClr val="accent3">
                    <a:lumMod val="50000"/>
                  </a:schemeClr>
                </a:solidFill>
                <a:cs typeface="B Badr" panose="00000400000000000000" pitchFamily="2" charset="-78"/>
              </a:rPr>
              <a:t>مانند: وُجُود وُجُودات</a:t>
            </a:r>
          </a:p>
        </p:txBody>
      </p:sp>
      <p:sp>
        <p:nvSpPr>
          <p:cNvPr id="16" name="Cylinder 15">
            <a:extLst>
              <a:ext uri="{FF2B5EF4-FFF2-40B4-BE49-F238E27FC236}">
                <a16:creationId xmlns="" xmlns:a16="http://schemas.microsoft.com/office/drawing/2014/main" id="{C4F0FB8F-7641-436C-BD70-0B1805DCC83E}"/>
              </a:ext>
            </a:extLst>
          </p:cNvPr>
          <p:cNvSpPr/>
          <p:nvPr/>
        </p:nvSpPr>
        <p:spPr>
          <a:xfrm>
            <a:off x="4983520" y="1620769"/>
            <a:ext cx="2160000" cy="3312000"/>
          </a:xfrm>
          <a:prstGeom prst="can">
            <a:avLst/>
          </a:prstGeom>
          <a:noFill/>
          <a:ln w="38100">
            <a:solidFill>
              <a:schemeClr val="accent3">
                <a:lumMod val="50000"/>
              </a:schemeClr>
            </a:solidFill>
          </a:ln>
          <a:effectLst>
            <a:glow rad="12700">
              <a:schemeClr val="accent4">
                <a:lumMod val="75000"/>
                <a:alpha val="44000"/>
              </a:schemeClr>
            </a:glow>
            <a:outerShdw blurRad="76200" dir="13500000" sy="23000" kx="1200000" algn="br" rotWithShape="0">
              <a:prstClr val="black">
                <a:alpha val="53000"/>
              </a:prstClr>
            </a:outerShdw>
            <a:reflection stA="40000" endPos="0" dir="5400000" sy="-100000" algn="bl" rotWithShape="0"/>
            <a:softEdge rad="0"/>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fa-IR" sz="2800" dirty="0">
                <a:solidFill>
                  <a:srgbClr val="002060"/>
                </a:solidFill>
                <a:cs typeface="B Lotus" panose="00000400000000000000" pitchFamily="2" charset="-78"/>
              </a:rPr>
              <a:t> عَلَم برای مؤنّث حقیقیّ باشد. </a:t>
            </a:r>
            <a:r>
              <a:rPr lang="fa-IR" sz="2800" dirty="0">
                <a:solidFill>
                  <a:schemeClr val="accent3">
                    <a:lumMod val="50000"/>
                  </a:schemeClr>
                </a:solidFill>
                <a:cs typeface="B Lotus" panose="00000400000000000000" pitchFamily="2" charset="-78"/>
              </a:rPr>
              <a:t>مانند: مَریَم، هِند</a:t>
            </a:r>
            <a:endParaRPr lang="fa-IR" sz="2800" dirty="0">
              <a:solidFill>
                <a:schemeClr val="accent3">
                  <a:lumMod val="50000"/>
                </a:schemeClr>
              </a:solidFill>
            </a:endParaRPr>
          </a:p>
        </p:txBody>
      </p:sp>
      <p:sp>
        <p:nvSpPr>
          <p:cNvPr id="17" name="Cylinder 16">
            <a:extLst>
              <a:ext uri="{FF2B5EF4-FFF2-40B4-BE49-F238E27FC236}">
                <a16:creationId xmlns="" xmlns:a16="http://schemas.microsoft.com/office/drawing/2014/main" id="{959BC090-0826-4DE8-BF3A-0ADE3B21EA42}"/>
              </a:ext>
            </a:extLst>
          </p:cNvPr>
          <p:cNvSpPr/>
          <p:nvPr/>
        </p:nvSpPr>
        <p:spPr>
          <a:xfrm>
            <a:off x="7398846" y="1620769"/>
            <a:ext cx="2160000" cy="3312000"/>
          </a:xfrm>
          <a:prstGeom prst="can">
            <a:avLst/>
          </a:prstGeom>
          <a:noFill/>
          <a:ln w="38100">
            <a:solidFill>
              <a:schemeClr val="accent3">
                <a:lumMod val="50000"/>
              </a:schemeClr>
            </a:solidFill>
          </a:ln>
          <a:effectLst>
            <a:glow rad="12700">
              <a:schemeClr val="accent4">
                <a:lumMod val="75000"/>
                <a:alpha val="44000"/>
              </a:schemeClr>
            </a:glow>
            <a:outerShdw blurRad="76200" dir="13500000" sy="23000" kx="1200000" algn="br" rotWithShape="0">
              <a:prstClr val="black">
                <a:alpha val="53000"/>
              </a:prstClr>
            </a:outerShdw>
            <a:reflection stA="40000" endPos="0" dir="5400000" sy="-100000" algn="bl" rotWithShape="0"/>
            <a:softEdge rad="0"/>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800" dirty="0">
                <a:solidFill>
                  <a:srgbClr val="002060"/>
                </a:solidFill>
                <a:cs typeface="B Badr" panose="00000400000000000000" pitchFamily="2" charset="-78"/>
              </a:rPr>
              <a:t>آخرش الف تأنیث باشد</a:t>
            </a:r>
          </a:p>
          <a:p>
            <a:pPr algn="justLow" rtl="1"/>
            <a:r>
              <a:rPr lang="fa-IR" sz="2800" dirty="0">
                <a:solidFill>
                  <a:schemeClr val="accent3">
                    <a:lumMod val="50000"/>
                  </a:schemeClr>
                </a:solidFill>
                <a:cs typeface="B Badr" panose="00000400000000000000" pitchFamily="2" charset="-78"/>
              </a:rPr>
              <a:t>[ممدوده یا مقصوره]</a:t>
            </a:r>
          </a:p>
          <a:p>
            <a:pPr algn="justLow" rtl="1"/>
            <a:r>
              <a:rPr lang="fa-IR" sz="2800" dirty="0">
                <a:solidFill>
                  <a:schemeClr val="accent3">
                    <a:lumMod val="50000"/>
                  </a:schemeClr>
                </a:solidFill>
                <a:cs typeface="B Badr" panose="00000400000000000000" pitchFamily="2" charset="-78"/>
              </a:rPr>
              <a:t>مثل:بُشری و صَحراء</a:t>
            </a:r>
          </a:p>
        </p:txBody>
      </p:sp>
      <p:sp>
        <p:nvSpPr>
          <p:cNvPr id="19" name="Cylinder 18">
            <a:extLst>
              <a:ext uri="{FF2B5EF4-FFF2-40B4-BE49-F238E27FC236}">
                <a16:creationId xmlns="" xmlns:a16="http://schemas.microsoft.com/office/drawing/2014/main" id="{9AA12FC2-DAEC-4E30-B0BE-4FD2BD789D01}"/>
              </a:ext>
            </a:extLst>
          </p:cNvPr>
          <p:cNvSpPr/>
          <p:nvPr/>
        </p:nvSpPr>
        <p:spPr>
          <a:xfrm>
            <a:off x="44970" y="1620769"/>
            <a:ext cx="2160000" cy="3312000"/>
          </a:xfrm>
          <a:prstGeom prst="can">
            <a:avLst/>
          </a:prstGeom>
          <a:noFill/>
          <a:ln w="38100">
            <a:solidFill>
              <a:schemeClr val="accent3">
                <a:lumMod val="50000"/>
              </a:schemeClr>
            </a:solidFill>
          </a:ln>
          <a:effectLst>
            <a:glow rad="12700">
              <a:schemeClr val="accent4">
                <a:lumMod val="75000"/>
                <a:alpha val="44000"/>
              </a:schemeClr>
            </a:glow>
            <a:outerShdw blurRad="76200" dir="13500000" sy="23000" kx="1200000" algn="br" rotWithShape="0">
              <a:prstClr val="black">
                <a:alpha val="53000"/>
              </a:prstClr>
            </a:outerShdw>
            <a:reflection stA="40000" endPos="0" dir="5400000" sy="-100000" algn="bl" rotWithShape="0"/>
            <a:softEdge rad="0"/>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400" b="1" dirty="0">
                <a:solidFill>
                  <a:srgbClr val="002060"/>
                </a:solidFill>
                <a:cs typeface="B Badr" panose="00000400000000000000" pitchFamily="2" charset="-78"/>
              </a:rPr>
              <a:t>وصف برای مذکّر غیر عاقل</a:t>
            </a:r>
            <a:r>
              <a:rPr lang="fa-IR" sz="2400" b="1" dirty="0">
                <a:solidFill>
                  <a:schemeClr val="bg1"/>
                </a:solidFill>
                <a:cs typeface="B Badr" panose="00000400000000000000" pitchFamily="2" charset="-78"/>
              </a:rPr>
              <a:t>. </a:t>
            </a:r>
            <a:r>
              <a:rPr lang="fa-IR" sz="2400" b="1" dirty="0">
                <a:solidFill>
                  <a:schemeClr val="accent3">
                    <a:lumMod val="50000"/>
                  </a:schemeClr>
                </a:solidFill>
                <a:cs typeface="B Badr" panose="00000400000000000000" pitchFamily="2" charset="-78"/>
              </a:rPr>
              <a:t>مانند جَمِیل جَمِیلات (زمانیکه مذکّرِ غیر عاقل،</a:t>
            </a:r>
          </a:p>
          <a:p>
            <a:pPr algn="justLow" rtl="1"/>
            <a:r>
              <a:rPr lang="fa-IR" sz="2400" b="1" dirty="0">
                <a:solidFill>
                  <a:schemeClr val="accent3">
                    <a:lumMod val="50000"/>
                  </a:schemeClr>
                </a:solidFill>
                <a:cs typeface="B Badr" panose="00000400000000000000" pitchFamily="2" charset="-78"/>
              </a:rPr>
              <a:t>به آن(جمیل) وصف شود)</a:t>
            </a:r>
          </a:p>
        </p:txBody>
      </p:sp>
      <p:sp>
        <p:nvSpPr>
          <p:cNvPr id="8" name="Rectangle 7">
            <a:extLst>
              <a:ext uri="{FF2B5EF4-FFF2-40B4-BE49-F238E27FC236}">
                <a16:creationId xmlns="" xmlns:a16="http://schemas.microsoft.com/office/drawing/2014/main" id="{70D952D9-0B4C-4ED5-A6F8-FEF3F815E8EB}"/>
              </a:ext>
            </a:extLst>
          </p:cNvPr>
          <p:cNvSpPr/>
          <p:nvPr/>
        </p:nvSpPr>
        <p:spPr>
          <a:xfrm>
            <a:off x="3332810" y="1603233"/>
            <a:ext cx="444708" cy="523220"/>
          </a:xfrm>
          <a:prstGeom prst="rect">
            <a:avLst/>
          </a:prstGeom>
        </p:spPr>
        <p:txBody>
          <a:bodyPr wrap="square">
            <a:spAutoFit/>
          </a:bodyPr>
          <a:lstStyle/>
          <a:p>
            <a:r>
              <a:rPr lang="fa-IR" sz="2800" u="sng" dirty="0">
                <a:solidFill>
                  <a:schemeClr val="accent3">
                    <a:lumMod val="50000"/>
                  </a:schemeClr>
                </a:solidFill>
                <a:cs typeface="B Titr" panose="00000700000000000000" pitchFamily="2" charset="-78"/>
              </a:rPr>
              <a:t>4</a:t>
            </a:r>
          </a:p>
        </p:txBody>
      </p:sp>
      <p:sp>
        <p:nvSpPr>
          <p:cNvPr id="21" name="Rectangle 20">
            <a:extLst>
              <a:ext uri="{FF2B5EF4-FFF2-40B4-BE49-F238E27FC236}">
                <a16:creationId xmlns="" xmlns:a16="http://schemas.microsoft.com/office/drawing/2014/main" id="{E052B2B4-A02A-475E-8C6D-3E8A937FAEAE}"/>
              </a:ext>
            </a:extLst>
          </p:cNvPr>
          <p:cNvSpPr/>
          <p:nvPr/>
        </p:nvSpPr>
        <p:spPr>
          <a:xfrm>
            <a:off x="8256492" y="1632012"/>
            <a:ext cx="444708" cy="523220"/>
          </a:xfrm>
          <a:prstGeom prst="rect">
            <a:avLst/>
          </a:prstGeom>
        </p:spPr>
        <p:txBody>
          <a:bodyPr wrap="square">
            <a:spAutoFit/>
          </a:bodyPr>
          <a:lstStyle/>
          <a:p>
            <a:r>
              <a:rPr lang="fa-IR" sz="2800" u="sng" dirty="0">
                <a:solidFill>
                  <a:schemeClr val="accent3">
                    <a:lumMod val="50000"/>
                  </a:schemeClr>
                </a:solidFill>
                <a:cs typeface="B Titr" panose="00000700000000000000" pitchFamily="2" charset="-78"/>
              </a:rPr>
              <a:t>2</a:t>
            </a:r>
          </a:p>
        </p:txBody>
      </p:sp>
      <p:sp>
        <p:nvSpPr>
          <p:cNvPr id="24" name="Rectangle 23">
            <a:extLst>
              <a:ext uri="{FF2B5EF4-FFF2-40B4-BE49-F238E27FC236}">
                <a16:creationId xmlns="" xmlns:a16="http://schemas.microsoft.com/office/drawing/2014/main" id="{813E533E-C39D-4410-B935-7AC45A3A9772}"/>
              </a:ext>
            </a:extLst>
          </p:cNvPr>
          <p:cNvSpPr/>
          <p:nvPr/>
        </p:nvSpPr>
        <p:spPr>
          <a:xfrm>
            <a:off x="10805264" y="1583639"/>
            <a:ext cx="444708" cy="523220"/>
          </a:xfrm>
          <a:prstGeom prst="rect">
            <a:avLst/>
          </a:prstGeom>
        </p:spPr>
        <p:txBody>
          <a:bodyPr wrap="square">
            <a:spAutoFit/>
          </a:bodyPr>
          <a:lstStyle/>
          <a:p>
            <a:r>
              <a:rPr lang="fa-IR" sz="2800" u="sng" dirty="0">
                <a:solidFill>
                  <a:schemeClr val="accent3">
                    <a:lumMod val="50000"/>
                  </a:schemeClr>
                </a:solidFill>
                <a:cs typeface="B Titr" panose="00000700000000000000" pitchFamily="2" charset="-78"/>
              </a:rPr>
              <a:t>1</a:t>
            </a:r>
          </a:p>
        </p:txBody>
      </p:sp>
      <p:sp>
        <p:nvSpPr>
          <p:cNvPr id="25" name="Rectangle 24">
            <a:extLst>
              <a:ext uri="{FF2B5EF4-FFF2-40B4-BE49-F238E27FC236}">
                <a16:creationId xmlns="" xmlns:a16="http://schemas.microsoft.com/office/drawing/2014/main" id="{A39F9D26-814D-4410-BE42-F9504F45E79E}"/>
              </a:ext>
            </a:extLst>
          </p:cNvPr>
          <p:cNvSpPr/>
          <p:nvPr/>
        </p:nvSpPr>
        <p:spPr>
          <a:xfrm>
            <a:off x="902616" y="1632012"/>
            <a:ext cx="444708" cy="523220"/>
          </a:xfrm>
          <a:prstGeom prst="rect">
            <a:avLst/>
          </a:prstGeom>
        </p:spPr>
        <p:txBody>
          <a:bodyPr wrap="square">
            <a:spAutoFit/>
          </a:bodyPr>
          <a:lstStyle/>
          <a:p>
            <a:r>
              <a:rPr lang="fa-IR" sz="2800" u="sng" dirty="0">
                <a:solidFill>
                  <a:schemeClr val="accent3">
                    <a:lumMod val="50000"/>
                  </a:schemeClr>
                </a:solidFill>
                <a:cs typeface="B Titr" panose="00000700000000000000" pitchFamily="2" charset="-78"/>
              </a:rPr>
              <a:t>5</a:t>
            </a:r>
          </a:p>
        </p:txBody>
      </p:sp>
      <p:sp>
        <p:nvSpPr>
          <p:cNvPr id="26" name="Rectangle 25">
            <a:extLst>
              <a:ext uri="{FF2B5EF4-FFF2-40B4-BE49-F238E27FC236}">
                <a16:creationId xmlns="" xmlns:a16="http://schemas.microsoft.com/office/drawing/2014/main" id="{DC1B98C1-D0CB-470B-865A-2615D011DDEF}"/>
              </a:ext>
            </a:extLst>
          </p:cNvPr>
          <p:cNvSpPr/>
          <p:nvPr/>
        </p:nvSpPr>
        <p:spPr>
          <a:xfrm>
            <a:off x="5871146" y="1621303"/>
            <a:ext cx="444708" cy="523220"/>
          </a:xfrm>
          <a:prstGeom prst="rect">
            <a:avLst/>
          </a:prstGeom>
        </p:spPr>
        <p:txBody>
          <a:bodyPr wrap="square">
            <a:spAutoFit/>
          </a:bodyPr>
          <a:lstStyle/>
          <a:p>
            <a:r>
              <a:rPr lang="fa-IR" sz="2800" u="sng" dirty="0">
                <a:solidFill>
                  <a:schemeClr val="accent3">
                    <a:lumMod val="50000"/>
                  </a:schemeClr>
                </a:solidFill>
                <a:cs typeface="B Titr" panose="00000700000000000000" pitchFamily="2" charset="-78"/>
              </a:rPr>
              <a:t>3</a:t>
            </a:r>
          </a:p>
        </p:txBody>
      </p:sp>
      <p:sp>
        <p:nvSpPr>
          <p:cNvPr id="9" name="Hexagon 8">
            <a:extLst>
              <a:ext uri="{FF2B5EF4-FFF2-40B4-BE49-F238E27FC236}">
                <a16:creationId xmlns="" xmlns:a16="http://schemas.microsoft.com/office/drawing/2014/main" id="{75CE50E5-C372-4F3B-BEF1-757FD568A260}"/>
              </a:ext>
            </a:extLst>
          </p:cNvPr>
          <p:cNvSpPr/>
          <p:nvPr/>
        </p:nvSpPr>
        <p:spPr>
          <a:xfrm>
            <a:off x="8701200" y="5071406"/>
            <a:ext cx="2682038" cy="1705437"/>
          </a:xfrm>
          <a:prstGeom prst="hexagon">
            <a:avLst/>
          </a:prstGeom>
          <a:solidFill>
            <a:srgbClr val="F2EC7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2060"/>
                </a:solidFill>
                <a:cs typeface="B Badr" panose="00000400000000000000" pitchFamily="2" charset="-78"/>
              </a:rPr>
              <a:t>1-موصوف: نباید عَلَم مذکّرباشد</a:t>
            </a:r>
            <a:r>
              <a:rPr lang="fa-IR" sz="2000" b="1" dirty="0">
                <a:solidFill>
                  <a:srgbClr val="002060"/>
                </a:solidFill>
                <a:cs typeface="B Badr" panose="00000400000000000000" pitchFamily="2" charset="-78"/>
              </a:rPr>
              <a:t>.</a:t>
            </a:r>
          </a:p>
          <a:p>
            <a:pPr algn="r" rtl="1"/>
            <a:r>
              <a:rPr lang="fa-IR" sz="2000" b="1" dirty="0">
                <a:solidFill>
                  <a:schemeClr val="accent4">
                    <a:lumMod val="50000"/>
                  </a:schemeClr>
                </a:solidFill>
                <a:cs typeface="B Badr" panose="00000400000000000000" pitchFamily="2" charset="-78"/>
              </a:rPr>
              <a:t>(</a:t>
            </a:r>
            <a:r>
              <a:rPr lang="fa-IR" dirty="0">
                <a:solidFill>
                  <a:schemeClr val="accent4">
                    <a:lumMod val="50000"/>
                  </a:schemeClr>
                </a:solidFill>
                <a:cs typeface="B Badr" panose="00000400000000000000" pitchFamily="2" charset="-78"/>
              </a:rPr>
              <a:t>بنابراین اززکریّا-که الف تأنیث دارد- ساخته نمی شود</a:t>
            </a:r>
            <a:r>
              <a:rPr lang="fa-IR" sz="2000" dirty="0">
                <a:solidFill>
                  <a:schemeClr val="accent4">
                    <a:lumMod val="50000"/>
                  </a:schemeClr>
                </a:solidFill>
                <a:cs typeface="B Badr" panose="00000400000000000000" pitchFamily="2" charset="-78"/>
              </a:rPr>
              <a:t>)</a:t>
            </a:r>
          </a:p>
        </p:txBody>
      </p:sp>
      <p:sp>
        <p:nvSpPr>
          <p:cNvPr id="28" name="Hexagon 27">
            <a:extLst>
              <a:ext uri="{FF2B5EF4-FFF2-40B4-BE49-F238E27FC236}">
                <a16:creationId xmlns="" xmlns:a16="http://schemas.microsoft.com/office/drawing/2014/main" id="{5121FED2-36FE-4807-A797-7B1397D1248A}"/>
              </a:ext>
            </a:extLst>
          </p:cNvPr>
          <p:cNvSpPr/>
          <p:nvPr/>
        </p:nvSpPr>
        <p:spPr>
          <a:xfrm>
            <a:off x="5614432" y="5106875"/>
            <a:ext cx="2682038" cy="1705437"/>
          </a:xfrm>
          <a:prstGeom prst="hexagon">
            <a:avLst/>
          </a:prstGeom>
          <a:solidFill>
            <a:srgbClr val="F2EC7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b="1" dirty="0">
                <a:solidFill>
                  <a:srgbClr val="002060"/>
                </a:solidFill>
                <a:cs typeface="B Badr" panose="00000400000000000000" pitchFamily="2" charset="-78"/>
              </a:rPr>
              <a:t>2-صفت: نباید مؤنّث فَعلان باشد. </a:t>
            </a:r>
            <a:r>
              <a:rPr lang="fa-IR" b="1" dirty="0">
                <a:solidFill>
                  <a:schemeClr val="accent4">
                    <a:lumMod val="50000"/>
                  </a:schemeClr>
                </a:solidFill>
                <a:cs typeface="B Badr" panose="00000400000000000000" pitchFamily="2" charset="-78"/>
              </a:rPr>
              <a:t>(بنابراین از سَکرَی جمع مؤنّث سالم ساخته نمی </a:t>
            </a:r>
            <a:r>
              <a:rPr lang="fa-IR" b="1" dirty="0" smtClean="0">
                <a:solidFill>
                  <a:schemeClr val="accent4">
                    <a:lumMod val="50000"/>
                  </a:schemeClr>
                </a:solidFill>
                <a:cs typeface="B Badr" panose="00000400000000000000" pitchFamily="2" charset="-78"/>
              </a:rPr>
              <a:t>شود)</a:t>
            </a:r>
            <a:endParaRPr lang="fa-IR" b="1" dirty="0">
              <a:solidFill>
                <a:schemeClr val="accent4">
                  <a:lumMod val="50000"/>
                </a:schemeClr>
              </a:solidFill>
              <a:cs typeface="B Badr" panose="00000400000000000000" pitchFamily="2" charset="-78"/>
            </a:endParaRPr>
          </a:p>
        </p:txBody>
      </p:sp>
      <p:sp>
        <p:nvSpPr>
          <p:cNvPr id="10" name="Arrow: Left-Right-Up 9">
            <a:extLst>
              <a:ext uri="{FF2B5EF4-FFF2-40B4-BE49-F238E27FC236}">
                <a16:creationId xmlns="" xmlns:a16="http://schemas.microsoft.com/office/drawing/2014/main" id="{0DA3AF38-7E16-44BA-ADCE-85B3C68FB768}"/>
              </a:ext>
            </a:extLst>
          </p:cNvPr>
          <p:cNvSpPr/>
          <p:nvPr/>
        </p:nvSpPr>
        <p:spPr>
          <a:xfrm>
            <a:off x="8094688" y="4908112"/>
            <a:ext cx="755988" cy="739002"/>
          </a:xfrm>
          <a:prstGeom prst="leftRightUpArrow">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sp>
        <p:nvSpPr>
          <p:cNvPr id="22" name="Scroll: Horizontal 21">
            <a:extLst>
              <a:ext uri="{FF2B5EF4-FFF2-40B4-BE49-F238E27FC236}">
                <a16:creationId xmlns="" xmlns:a16="http://schemas.microsoft.com/office/drawing/2014/main" id="{B07A7CB1-B60C-4719-A858-8713E7C2452F}"/>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27" name="Cube 26">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Tree>
    <p:extLst>
      <p:ext uri="{BB962C8B-B14F-4D97-AF65-F5344CB8AC3E}">
        <p14:creationId xmlns:p14="http://schemas.microsoft.com/office/powerpoint/2010/main" val="233536363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00"/>
                                        <p:tgtEl>
                                          <p:spTgt spid="8"/>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5" grpId="0" animBg="1"/>
      <p:bldP spid="16" grpId="0" animBg="1"/>
      <p:bldP spid="17" grpId="0" animBg="1"/>
      <p:bldP spid="19" grpId="0" animBg="1"/>
      <p:bldP spid="8" grpId="0"/>
      <p:bldP spid="21" grpId="0"/>
      <p:bldP spid="24" grpId="0"/>
      <p:bldP spid="25" grpId="0"/>
      <p:bldP spid="26" grpId="0"/>
      <p:bldP spid="9" grpId="0" animBg="1"/>
      <p:bldP spid="28" grpId="0" animBg="1"/>
      <p:bldP spid="10"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ube 17"/>
          <p:cNvSpPr/>
          <p:nvPr/>
        </p:nvSpPr>
        <p:spPr>
          <a:xfrm>
            <a:off x="10388871" y="422037"/>
            <a:ext cx="1692000" cy="740980"/>
          </a:xfrm>
          <a:prstGeom prst="cube">
            <a:avLst/>
          </a:prstGeom>
          <a:solidFill>
            <a:srgbClr val="F2EC7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Badr" panose="00000400000000000000" pitchFamily="2" charset="-78"/>
              </a:rPr>
              <a:t>2-جمع</a:t>
            </a:r>
          </a:p>
        </p:txBody>
      </p:sp>
      <p:sp>
        <p:nvSpPr>
          <p:cNvPr id="34" name="Rounded Rectangle 3">
            <a:extLst>
              <a:ext uri="{FF2B5EF4-FFF2-40B4-BE49-F238E27FC236}">
                <a16:creationId xmlns="" xmlns:a16="http://schemas.microsoft.com/office/drawing/2014/main" id="{6FE5F8AB-6A86-4BCB-8EC9-F37FDC67B91E}"/>
              </a:ext>
            </a:extLst>
          </p:cNvPr>
          <p:cNvSpPr/>
          <p:nvPr/>
        </p:nvSpPr>
        <p:spPr>
          <a:xfrm>
            <a:off x="8395179" y="438860"/>
            <a:ext cx="1692000" cy="740980"/>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r>
              <a:rPr lang="fa-IR" sz="2600" dirty="0">
                <a:solidFill>
                  <a:srgbClr val="002060"/>
                </a:solidFill>
                <a:cs typeface="B Badr" panose="00000400000000000000" pitchFamily="2" charset="-78"/>
              </a:rPr>
              <a:t>ب-مؤنث سالم</a:t>
            </a:r>
          </a:p>
        </p:txBody>
      </p:sp>
      <p:sp>
        <p:nvSpPr>
          <p:cNvPr id="4" name="Callout: Left Arrow 3">
            <a:extLst>
              <a:ext uri="{FF2B5EF4-FFF2-40B4-BE49-F238E27FC236}">
                <a16:creationId xmlns="" xmlns:a16="http://schemas.microsoft.com/office/drawing/2014/main" id="{E5DA52E0-C37D-4B8A-BD67-3832920FAE0D}"/>
              </a:ext>
            </a:extLst>
          </p:cNvPr>
          <p:cNvSpPr/>
          <p:nvPr/>
        </p:nvSpPr>
        <p:spPr>
          <a:xfrm>
            <a:off x="10964008" y="2596880"/>
            <a:ext cx="1213002" cy="1723869"/>
          </a:xfrm>
          <a:prstGeom prst="leftArrowCallout">
            <a:avLst/>
          </a:prstGeom>
          <a:solidFill>
            <a:srgbClr val="F2EC76"/>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sz="2800" dirty="0">
                <a:solidFill>
                  <a:srgbClr val="002060"/>
                </a:solidFill>
                <a:cs typeface="B Badr" panose="00000400000000000000" pitchFamily="2" charset="-78"/>
              </a:rPr>
              <a:t>اسم مؤنّث</a:t>
            </a:r>
          </a:p>
        </p:txBody>
      </p:sp>
      <p:cxnSp>
        <p:nvCxnSpPr>
          <p:cNvPr id="6" name="Straight Arrow Connector 5">
            <a:extLst>
              <a:ext uri="{FF2B5EF4-FFF2-40B4-BE49-F238E27FC236}">
                <a16:creationId xmlns="" xmlns:a16="http://schemas.microsoft.com/office/drawing/2014/main" id="{AEDF037D-BE3F-4F97-A608-2C9118683A68}"/>
              </a:ext>
            </a:extLst>
          </p:cNvPr>
          <p:cNvCxnSpPr>
            <a:cxnSpLocks/>
            <a:stCxn id="4" idx="1"/>
          </p:cNvCxnSpPr>
          <p:nvPr/>
        </p:nvCxnSpPr>
        <p:spPr>
          <a:xfrm flipH="1" flipV="1">
            <a:off x="9803609" y="2331840"/>
            <a:ext cx="1160399" cy="1126975"/>
          </a:xfrm>
          <a:prstGeom prst="straightConnector1">
            <a:avLst/>
          </a:prstGeom>
          <a:ln w="38100">
            <a:solidFill>
              <a:srgbClr val="7030A0"/>
            </a:solidFill>
            <a:tailEnd type="triangle"/>
          </a:ln>
          <a:scene3d>
            <a:camera prst="orthographicFront"/>
            <a:lightRig rig="threePt" dir="t"/>
          </a:scene3d>
          <a:sp3d>
            <a:bevelT/>
          </a:sp3d>
        </p:spPr>
        <p:style>
          <a:lnRef idx="1">
            <a:schemeClr val="accent4"/>
          </a:lnRef>
          <a:fillRef idx="0">
            <a:schemeClr val="accent4"/>
          </a:fillRef>
          <a:effectRef idx="0">
            <a:schemeClr val="accent4"/>
          </a:effectRef>
          <a:fontRef idx="minor">
            <a:schemeClr val="tx1"/>
          </a:fontRef>
        </p:style>
      </p:cxnSp>
      <p:sp>
        <p:nvSpPr>
          <p:cNvPr id="12" name="Plaque 11">
            <a:extLst>
              <a:ext uri="{FF2B5EF4-FFF2-40B4-BE49-F238E27FC236}">
                <a16:creationId xmlns="" xmlns:a16="http://schemas.microsoft.com/office/drawing/2014/main" id="{2892B13A-2A6A-4075-ADE1-2E713FED5D1F}"/>
              </a:ext>
            </a:extLst>
          </p:cNvPr>
          <p:cNvSpPr/>
          <p:nvPr/>
        </p:nvSpPr>
        <p:spPr>
          <a:xfrm>
            <a:off x="7585023" y="1794135"/>
            <a:ext cx="2196000" cy="1080000"/>
          </a:xfrm>
          <a:prstGeom prst="plaque">
            <a:avLst/>
          </a:prstGeom>
          <a:solidFill>
            <a:srgbClr val="C3F9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Badr" panose="00000400000000000000" pitchFamily="2" charset="-78"/>
              </a:rPr>
              <a:t>1-عین الفعل مؤنّث سه حرفی </a:t>
            </a:r>
            <a:r>
              <a:rPr lang="fa-IR" dirty="0">
                <a:solidFill>
                  <a:srgbClr val="002060"/>
                </a:solidFill>
                <a:cs typeface="B Badr" panose="00000400000000000000" pitchFamily="2" charset="-78"/>
              </a:rPr>
              <a:t>(که ساکن، صحیح وغیر مشدّد) باشد:</a:t>
            </a:r>
            <a:r>
              <a:rPr lang="fa-IR" dirty="0">
                <a:solidFill>
                  <a:schemeClr val="bg1"/>
                </a:solidFill>
                <a:cs typeface="B Badr" panose="00000400000000000000" pitchFamily="2" charset="-78"/>
              </a:rPr>
              <a:t> </a:t>
            </a:r>
            <a:r>
              <a:rPr lang="fa-IR" sz="2400" dirty="0">
                <a:solidFill>
                  <a:srgbClr val="C00000"/>
                </a:solidFill>
                <a:latin typeface="Microsoft Uighur" panose="02000000000000000000" pitchFamily="2" charset="-78"/>
                <a:cs typeface="B Badr" panose="00000400000000000000" pitchFamily="2" charset="-78"/>
              </a:rPr>
              <a:t>فَعل</a:t>
            </a:r>
            <a:endParaRPr lang="fa-IR" dirty="0">
              <a:solidFill>
                <a:srgbClr val="C00000"/>
              </a:solidFill>
              <a:cs typeface="B Badr" panose="00000400000000000000" pitchFamily="2" charset="-78"/>
            </a:endParaRPr>
          </a:p>
        </p:txBody>
      </p:sp>
      <p:cxnSp>
        <p:nvCxnSpPr>
          <p:cNvPr id="27" name="Straight Arrow Connector 26">
            <a:extLst>
              <a:ext uri="{FF2B5EF4-FFF2-40B4-BE49-F238E27FC236}">
                <a16:creationId xmlns="" xmlns:a16="http://schemas.microsoft.com/office/drawing/2014/main" id="{67BBA8BA-BAE6-41AD-9425-28F57A4B9B20}"/>
              </a:ext>
            </a:extLst>
          </p:cNvPr>
          <p:cNvCxnSpPr>
            <a:cxnSpLocks/>
            <a:stCxn id="12" idx="1"/>
          </p:cNvCxnSpPr>
          <p:nvPr/>
        </p:nvCxnSpPr>
        <p:spPr>
          <a:xfrm flipH="1" flipV="1">
            <a:off x="6608775" y="1732570"/>
            <a:ext cx="976248" cy="601565"/>
          </a:xfrm>
          <a:prstGeom prst="straightConnector1">
            <a:avLst/>
          </a:prstGeom>
          <a:ln w="38100">
            <a:solidFill>
              <a:srgbClr val="7030A0"/>
            </a:solidFill>
            <a:tailEnd type="triangle"/>
          </a:ln>
        </p:spPr>
        <p:style>
          <a:lnRef idx="1">
            <a:schemeClr val="accent4"/>
          </a:lnRef>
          <a:fillRef idx="0">
            <a:schemeClr val="accent4"/>
          </a:fillRef>
          <a:effectRef idx="0">
            <a:schemeClr val="accent4"/>
          </a:effectRef>
          <a:fontRef idx="minor">
            <a:schemeClr val="tx1"/>
          </a:fontRef>
        </p:style>
      </p:cxnSp>
      <p:sp>
        <p:nvSpPr>
          <p:cNvPr id="23" name="Rectangle: Rounded Corners 22">
            <a:extLst>
              <a:ext uri="{FF2B5EF4-FFF2-40B4-BE49-F238E27FC236}">
                <a16:creationId xmlns="" xmlns:a16="http://schemas.microsoft.com/office/drawing/2014/main" id="{8305891F-58AA-4D8E-9F17-CBF693565B61}"/>
              </a:ext>
            </a:extLst>
          </p:cNvPr>
          <p:cNvSpPr/>
          <p:nvPr/>
        </p:nvSpPr>
        <p:spPr>
          <a:xfrm>
            <a:off x="3486136" y="1179840"/>
            <a:ext cx="3060000" cy="1152000"/>
          </a:xfrm>
          <a:prstGeom prst="roundRect">
            <a:avLst/>
          </a:prstGeom>
          <a:no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400" b="1" dirty="0">
                <a:solidFill>
                  <a:srgbClr val="002060"/>
                </a:solidFill>
                <a:cs typeface="B Badr" panose="00000400000000000000" pitchFamily="2" charset="-78"/>
              </a:rPr>
              <a:t>1-فاءالفعل مفتوح باشد عین الفعل ساکن هم مفتوح می شود.</a:t>
            </a:r>
            <a:r>
              <a:rPr lang="fa-IR" sz="2400" b="1" dirty="0">
                <a:solidFill>
                  <a:schemeClr val="bg1"/>
                </a:solidFill>
                <a:cs typeface="B Badr" panose="00000400000000000000" pitchFamily="2" charset="-78"/>
              </a:rPr>
              <a:t> </a:t>
            </a:r>
            <a:r>
              <a:rPr lang="fa-IR" sz="2400" b="1" dirty="0">
                <a:solidFill>
                  <a:srgbClr val="C00000"/>
                </a:solidFill>
                <a:cs typeface="B Badr" panose="00000400000000000000" pitchFamily="2" charset="-78"/>
              </a:rPr>
              <a:t>مانند: دَعد  = دَعَدات</a:t>
            </a:r>
          </a:p>
        </p:txBody>
      </p:sp>
      <p:cxnSp>
        <p:nvCxnSpPr>
          <p:cNvPr id="32" name="Straight Arrow Connector 31">
            <a:extLst>
              <a:ext uri="{FF2B5EF4-FFF2-40B4-BE49-F238E27FC236}">
                <a16:creationId xmlns="" xmlns:a16="http://schemas.microsoft.com/office/drawing/2014/main" id="{192E5DA2-4B8A-49CA-8373-4FCD974D0551}"/>
              </a:ext>
            </a:extLst>
          </p:cNvPr>
          <p:cNvCxnSpPr>
            <a:cxnSpLocks/>
            <a:stCxn id="12" idx="1"/>
          </p:cNvCxnSpPr>
          <p:nvPr/>
        </p:nvCxnSpPr>
        <p:spPr>
          <a:xfrm flipH="1">
            <a:off x="6671414" y="2334135"/>
            <a:ext cx="913609" cy="963178"/>
          </a:xfrm>
          <a:prstGeom prst="straightConnector1">
            <a:avLst/>
          </a:prstGeom>
          <a:ln w="38100">
            <a:solidFill>
              <a:srgbClr val="002060"/>
            </a:solidFill>
            <a:tailEnd type="triangle"/>
          </a:ln>
        </p:spPr>
        <p:style>
          <a:lnRef idx="1">
            <a:schemeClr val="accent4"/>
          </a:lnRef>
          <a:fillRef idx="0">
            <a:schemeClr val="accent4"/>
          </a:fillRef>
          <a:effectRef idx="0">
            <a:schemeClr val="accent4"/>
          </a:effectRef>
          <a:fontRef idx="minor">
            <a:schemeClr val="tx1"/>
          </a:fontRef>
        </p:style>
      </p:cxnSp>
      <p:sp>
        <p:nvSpPr>
          <p:cNvPr id="35" name="Rectangle: Rounded Corners 34">
            <a:extLst>
              <a:ext uri="{FF2B5EF4-FFF2-40B4-BE49-F238E27FC236}">
                <a16:creationId xmlns="" xmlns:a16="http://schemas.microsoft.com/office/drawing/2014/main" id="{ED864E16-3760-4581-98A9-4BA830D475AF}"/>
              </a:ext>
            </a:extLst>
          </p:cNvPr>
          <p:cNvSpPr/>
          <p:nvPr/>
        </p:nvSpPr>
        <p:spPr>
          <a:xfrm>
            <a:off x="3548775" y="2662937"/>
            <a:ext cx="3060000" cy="1152000"/>
          </a:xfrm>
          <a:prstGeom prst="roundRect">
            <a:avLst/>
          </a:prstGeom>
          <a:no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400" b="1" dirty="0">
                <a:solidFill>
                  <a:srgbClr val="002060"/>
                </a:solidFill>
                <a:cs typeface="B Badr" panose="00000400000000000000" pitchFamily="2" charset="-78"/>
              </a:rPr>
              <a:t>2-فاءالفعل مفتوح نباشد [مکسور یا مضموم باشد]</a:t>
            </a:r>
            <a:endParaRPr lang="fa-IR" sz="2000" b="1" dirty="0">
              <a:solidFill>
                <a:srgbClr val="002060"/>
              </a:solidFill>
              <a:cs typeface="B Badr" panose="00000400000000000000" pitchFamily="2" charset="-78"/>
            </a:endParaRPr>
          </a:p>
        </p:txBody>
      </p:sp>
      <p:cxnSp>
        <p:nvCxnSpPr>
          <p:cNvPr id="39" name="Straight Arrow Connector 38">
            <a:extLst>
              <a:ext uri="{FF2B5EF4-FFF2-40B4-BE49-F238E27FC236}">
                <a16:creationId xmlns="" xmlns:a16="http://schemas.microsoft.com/office/drawing/2014/main" id="{C03D009C-EED0-4AE4-BD25-DCF36EDBE42E}"/>
              </a:ext>
            </a:extLst>
          </p:cNvPr>
          <p:cNvCxnSpPr>
            <a:cxnSpLocks/>
            <a:stCxn id="35" idx="1"/>
            <a:endCxn id="40" idx="3"/>
          </p:cNvCxnSpPr>
          <p:nvPr/>
        </p:nvCxnSpPr>
        <p:spPr>
          <a:xfrm flipH="1" flipV="1">
            <a:off x="2268777" y="1070085"/>
            <a:ext cx="1279998" cy="2168852"/>
          </a:xfrm>
          <a:prstGeom prst="straightConnector1">
            <a:avLst/>
          </a:prstGeom>
          <a:ln w="38100">
            <a:solidFill>
              <a:srgbClr val="FF0000"/>
            </a:solidFill>
            <a:tailEnd type="triangle"/>
          </a:ln>
        </p:spPr>
        <p:style>
          <a:lnRef idx="1">
            <a:schemeClr val="accent5"/>
          </a:lnRef>
          <a:fillRef idx="0">
            <a:schemeClr val="accent5"/>
          </a:fillRef>
          <a:effectRef idx="0">
            <a:schemeClr val="accent5"/>
          </a:effectRef>
          <a:fontRef idx="minor">
            <a:schemeClr val="tx1"/>
          </a:fontRef>
        </p:style>
      </p:cxnSp>
      <p:sp>
        <p:nvSpPr>
          <p:cNvPr id="40" name="Rectangle: Rounded Corners 39">
            <a:extLst>
              <a:ext uri="{FF2B5EF4-FFF2-40B4-BE49-F238E27FC236}">
                <a16:creationId xmlns="" xmlns:a16="http://schemas.microsoft.com/office/drawing/2014/main" id="{5EC430A2-227C-4AF9-B36F-0825B48AA4FA}"/>
              </a:ext>
            </a:extLst>
          </p:cNvPr>
          <p:cNvSpPr/>
          <p:nvPr/>
        </p:nvSpPr>
        <p:spPr>
          <a:xfrm>
            <a:off x="101401" y="206085"/>
            <a:ext cx="2167376" cy="1728000"/>
          </a:xfrm>
          <a:prstGeom prst="round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1" anchor="t"/>
          <a:lstStyle/>
          <a:p>
            <a:pPr algn="ctr"/>
            <a:r>
              <a:rPr lang="fa-IR" sz="2600" b="1" dirty="0">
                <a:solidFill>
                  <a:schemeClr val="tx1"/>
                </a:solidFill>
                <a:cs typeface="B Lotus" panose="00000400000000000000" pitchFamily="2" charset="-78"/>
              </a:rPr>
              <a:t>1-(عین الفعل)ساکن </a:t>
            </a:r>
            <a:r>
              <a:rPr lang="fa-IR" sz="2600" b="1" dirty="0" smtClean="0">
                <a:solidFill>
                  <a:schemeClr val="tx1"/>
                </a:solidFill>
                <a:cs typeface="B Lotus" panose="00000400000000000000" pitchFamily="2" charset="-78"/>
              </a:rPr>
              <a:t>می ماند</a:t>
            </a:r>
            <a:r>
              <a:rPr lang="fa-IR" sz="2600" b="1" dirty="0">
                <a:solidFill>
                  <a:schemeClr val="tx1"/>
                </a:solidFill>
                <a:cs typeface="B Lotus" panose="00000400000000000000" pitchFamily="2" charset="-78"/>
              </a:rPr>
              <a:t>. مانند: </a:t>
            </a:r>
          </a:p>
          <a:p>
            <a:pPr algn="r" rtl="1"/>
            <a:r>
              <a:rPr lang="fa-IR" sz="2800" dirty="0">
                <a:solidFill>
                  <a:srgbClr val="C00000"/>
                </a:solidFill>
                <a:cs typeface="B Lotus" panose="00000400000000000000" pitchFamily="2" charset="-78"/>
              </a:rPr>
              <a:t>هِند  = </a:t>
            </a:r>
            <a:r>
              <a:rPr lang="fa-IR" sz="2800" dirty="0" smtClean="0">
                <a:solidFill>
                  <a:srgbClr val="C00000"/>
                </a:solidFill>
                <a:cs typeface="B Badr" panose="00000400000000000000" pitchFamily="2" charset="-78"/>
              </a:rPr>
              <a:t>هِندَات</a:t>
            </a:r>
            <a:endParaRPr lang="fa-IR" sz="2800" dirty="0">
              <a:solidFill>
                <a:srgbClr val="C00000"/>
              </a:solidFill>
              <a:cs typeface="B Badr" panose="00000400000000000000" pitchFamily="2" charset="-78"/>
            </a:endParaRPr>
          </a:p>
        </p:txBody>
      </p:sp>
      <p:sp>
        <p:nvSpPr>
          <p:cNvPr id="42" name="Rectangle: Rounded Corners 41">
            <a:extLst>
              <a:ext uri="{FF2B5EF4-FFF2-40B4-BE49-F238E27FC236}">
                <a16:creationId xmlns="" xmlns:a16="http://schemas.microsoft.com/office/drawing/2014/main" id="{DBEC22F4-985C-42FF-8486-FAA7E09272F7}"/>
              </a:ext>
            </a:extLst>
          </p:cNvPr>
          <p:cNvSpPr/>
          <p:nvPr/>
        </p:nvSpPr>
        <p:spPr>
          <a:xfrm>
            <a:off x="71812" y="2159554"/>
            <a:ext cx="2167376" cy="2119041"/>
          </a:xfrm>
          <a:prstGeom prst="round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1" anchor="t"/>
          <a:lstStyle/>
          <a:p>
            <a:pPr algn="ctr" rtl="1"/>
            <a:r>
              <a:rPr lang="fa-IR" sz="2600" dirty="0">
                <a:cs typeface="B Lotus" panose="00000400000000000000" pitchFamily="2" charset="-78"/>
              </a:rPr>
              <a:t> </a:t>
            </a:r>
            <a:r>
              <a:rPr lang="fa-IR" sz="2400" dirty="0">
                <a:solidFill>
                  <a:schemeClr val="tx1"/>
                </a:solidFill>
                <a:cs typeface="B Lotus" panose="00000400000000000000" pitchFamily="2" charset="-78"/>
              </a:rPr>
              <a:t>2- (عین الفعل) از فاء تبعیّت کند.مانند: </a:t>
            </a:r>
            <a:r>
              <a:rPr lang="fa-IR" sz="2600" dirty="0">
                <a:solidFill>
                  <a:srgbClr val="C00000"/>
                </a:solidFill>
                <a:cs typeface="B Lotus" panose="00000400000000000000" pitchFamily="2" charset="-78"/>
              </a:rPr>
              <a:t>هِند=هِنِدَات،</a:t>
            </a:r>
          </a:p>
          <a:p>
            <a:pPr algn="ctr" rtl="1"/>
            <a:r>
              <a:rPr lang="fa-IR" sz="2600" dirty="0">
                <a:solidFill>
                  <a:srgbClr val="C00000"/>
                </a:solidFill>
                <a:cs typeface="B Lotus" panose="00000400000000000000" pitchFamily="2" charset="-78"/>
              </a:rPr>
              <a:t>جُمل= جُمُلَات</a:t>
            </a:r>
            <a:endParaRPr lang="fa-IR" sz="2600" dirty="0">
              <a:solidFill>
                <a:srgbClr val="C00000"/>
              </a:solidFill>
            </a:endParaRPr>
          </a:p>
        </p:txBody>
      </p:sp>
      <p:sp>
        <p:nvSpPr>
          <p:cNvPr id="44" name="Rectangle: Rounded Corners 43">
            <a:extLst>
              <a:ext uri="{FF2B5EF4-FFF2-40B4-BE49-F238E27FC236}">
                <a16:creationId xmlns="" xmlns:a16="http://schemas.microsoft.com/office/drawing/2014/main" id="{46905C1A-30AA-4A3B-8D04-1E6D133641DD}"/>
              </a:ext>
            </a:extLst>
          </p:cNvPr>
          <p:cNvSpPr/>
          <p:nvPr/>
        </p:nvSpPr>
        <p:spPr>
          <a:xfrm>
            <a:off x="71812" y="4523927"/>
            <a:ext cx="2167376" cy="2272899"/>
          </a:xfrm>
          <a:prstGeom prst="round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1" anchor="t"/>
          <a:lstStyle/>
          <a:p>
            <a:pPr algn="ctr" rtl="1"/>
            <a:r>
              <a:rPr lang="fa-IR" sz="2800" dirty="0">
                <a:solidFill>
                  <a:schemeClr val="tx1"/>
                </a:solidFill>
                <a:cs typeface="B Badr" panose="00000400000000000000" pitchFamily="2" charset="-78"/>
              </a:rPr>
              <a:t>3- (عین الفعل) مفتوح شود. مانند:</a:t>
            </a:r>
          </a:p>
          <a:p>
            <a:pPr algn="ctr" rtl="1"/>
            <a:r>
              <a:rPr lang="fa-IR" sz="2800" dirty="0">
                <a:cs typeface="B Badr" panose="00000400000000000000" pitchFamily="2" charset="-78"/>
              </a:rPr>
              <a:t> </a:t>
            </a:r>
            <a:r>
              <a:rPr lang="fa-IR" sz="2800" dirty="0">
                <a:solidFill>
                  <a:srgbClr val="C00000"/>
                </a:solidFill>
                <a:cs typeface="B Badr" panose="00000400000000000000" pitchFamily="2" charset="-78"/>
              </a:rPr>
              <a:t>هِند =  هِنَدَات،</a:t>
            </a:r>
          </a:p>
          <a:p>
            <a:pPr algn="ctr" rtl="1"/>
            <a:r>
              <a:rPr lang="fa-IR" sz="2800" dirty="0">
                <a:solidFill>
                  <a:srgbClr val="C00000"/>
                </a:solidFill>
                <a:cs typeface="B Badr" panose="00000400000000000000" pitchFamily="2" charset="-78"/>
              </a:rPr>
              <a:t>جُمل  = جُمَلَات</a:t>
            </a:r>
            <a:endParaRPr lang="fa-IR" sz="3600" dirty="0">
              <a:solidFill>
                <a:srgbClr val="C00000"/>
              </a:solidFill>
              <a:cs typeface="B Badr" panose="00000400000000000000" pitchFamily="2" charset="-78"/>
            </a:endParaRPr>
          </a:p>
        </p:txBody>
      </p:sp>
      <p:cxnSp>
        <p:nvCxnSpPr>
          <p:cNvPr id="46" name="Straight Arrow Connector 45">
            <a:extLst>
              <a:ext uri="{FF2B5EF4-FFF2-40B4-BE49-F238E27FC236}">
                <a16:creationId xmlns="" xmlns:a16="http://schemas.microsoft.com/office/drawing/2014/main" id="{D4FE3D22-207E-438D-9154-39A0F48C915F}"/>
              </a:ext>
            </a:extLst>
          </p:cNvPr>
          <p:cNvCxnSpPr>
            <a:cxnSpLocks/>
            <a:stCxn id="35" idx="1"/>
            <a:endCxn id="42" idx="3"/>
          </p:cNvCxnSpPr>
          <p:nvPr/>
        </p:nvCxnSpPr>
        <p:spPr>
          <a:xfrm flipH="1" flipV="1">
            <a:off x="2239188" y="3219075"/>
            <a:ext cx="1309587" cy="19862"/>
          </a:xfrm>
          <a:prstGeom prst="straightConnector1">
            <a:avLst/>
          </a:prstGeom>
          <a:ln w="38100">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48" name="Straight Arrow Connector 47">
            <a:extLst>
              <a:ext uri="{FF2B5EF4-FFF2-40B4-BE49-F238E27FC236}">
                <a16:creationId xmlns="" xmlns:a16="http://schemas.microsoft.com/office/drawing/2014/main" id="{A16B5D6A-98DC-4ADD-BD54-29275B285ED0}"/>
              </a:ext>
            </a:extLst>
          </p:cNvPr>
          <p:cNvCxnSpPr>
            <a:cxnSpLocks/>
            <a:stCxn id="35" idx="1"/>
            <a:endCxn id="44" idx="3"/>
          </p:cNvCxnSpPr>
          <p:nvPr/>
        </p:nvCxnSpPr>
        <p:spPr>
          <a:xfrm flipH="1">
            <a:off x="2239188" y="3238937"/>
            <a:ext cx="1309587" cy="24214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Plaque 51">
            <a:extLst>
              <a:ext uri="{FF2B5EF4-FFF2-40B4-BE49-F238E27FC236}">
                <a16:creationId xmlns="" xmlns:a16="http://schemas.microsoft.com/office/drawing/2014/main" id="{222C9CC0-5C24-4DD3-AFD0-A333D891FF84}"/>
              </a:ext>
            </a:extLst>
          </p:cNvPr>
          <p:cNvSpPr/>
          <p:nvPr/>
        </p:nvSpPr>
        <p:spPr>
          <a:xfrm>
            <a:off x="7546818" y="3769680"/>
            <a:ext cx="2196000" cy="1080000"/>
          </a:xfrm>
          <a:prstGeom prst="plaque">
            <a:avLst/>
          </a:prstGeom>
          <a:solidFill>
            <a:srgbClr val="EEBFA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dirty="0">
                <a:solidFill>
                  <a:srgbClr val="002060"/>
                </a:solidFill>
                <a:cs typeface="B Badr" panose="00000400000000000000" pitchFamily="2" charset="-78"/>
              </a:rPr>
              <a:t>2</a:t>
            </a:r>
            <a:r>
              <a:rPr lang="fa-IR" sz="2800" dirty="0">
                <a:solidFill>
                  <a:srgbClr val="002060"/>
                </a:solidFill>
                <a:cs typeface="B Badr" panose="00000400000000000000" pitchFamily="2" charset="-78"/>
              </a:rPr>
              <a:t>-مختوم به تاء تأنیث</a:t>
            </a:r>
            <a:endParaRPr lang="fa-IR" sz="2800" b="1" dirty="0">
              <a:solidFill>
                <a:srgbClr val="002060"/>
              </a:solidFill>
              <a:cs typeface="B Badr" panose="00000400000000000000" pitchFamily="2" charset="-78"/>
            </a:endParaRPr>
          </a:p>
        </p:txBody>
      </p:sp>
      <p:cxnSp>
        <p:nvCxnSpPr>
          <p:cNvPr id="54" name="Straight Arrow Connector 53">
            <a:extLst>
              <a:ext uri="{FF2B5EF4-FFF2-40B4-BE49-F238E27FC236}">
                <a16:creationId xmlns="" xmlns:a16="http://schemas.microsoft.com/office/drawing/2014/main" id="{F7A8EC19-6C91-4B94-9132-7C2E27E9EA1F}"/>
              </a:ext>
            </a:extLst>
          </p:cNvPr>
          <p:cNvCxnSpPr>
            <a:cxnSpLocks/>
            <a:stCxn id="4" idx="1"/>
          </p:cNvCxnSpPr>
          <p:nvPr/>
        </p:nvCxnSpPr>
        <p:spPr>
          <a:xfrm flipH="1">
            <a:off x="9803609" y="3458815"/>
            <a:ext cx="1160399" cy="717197"/>
          </a:xfrm>
          <a:prstGeom prst="straightConnector1">
            <a:avLst/>
          </a:prstGeom>
          <a:ln w="38100">
            <a:solidFill>
              <a:srgbClr val="7030A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6" name="Arrow: Left 55">
            <a:extLst>
              <a:ext uri="{FF2B5EF4-FFF2-40B4-BE49-F238E27FC236}">
                <a16:creationId xmlns="" xmlns:a16="http://schemas.microsoft.com/office/drawing/2014/main" id="{3EAA560D-869E-4C46-8288-8551315EF412}"/>
              </a:ext>
            </a:extLst>
          </p:cNvPr>
          <p:cNvSpPr/>
          <p:nvPr/>
        </p:nvSpPr>
        <p:spPr>
          <a:xfrm>
            <a:off x="6616597" y="4116862"/>
            <a:ext cx="869430" cy="447957"/>
          </a:xfrm>
          <a:prstGeom prst="leftArrow">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7" name="Rectangle: Rounded Corners 56">
            <a:extLst>
              <a:ext uri="{FF2B5EF4-FFF2-40B4-BE49-F238E27FC236}">
                <a16:creationId xmlns="" xmlns:a16="http://schemas.microsoft.com/office/drawing/2014/main" id="{56106C93-A91F-41A6-BFBE-D83CDFFEA536}"/>
              </a:ext>
            </a:extLst>
          </p:cNvPr>
          <p:cNvSpPr/>
          <p:nvPr/>
        </p:nvSpPr>
        <p:spPr>
          <a:xfrm>
            <a:off x="3556597" y="3873657"/>
            <a:ext cx="3060000" cy="1152000"/>
          </a:xfrm>
          <a:prstGeom prst="roundRect">
            <a:avLst/>
          </a:prstGeom>
          <a:solidFill>
            <a:schemeClr val="bg1"/>
          </a:solidFill>
          <a:ln w="38100">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r>
              <a:rPr lang="fa-IR" sz="2800" dirty="0">
                <a:solidFill>
                  <a:prstClr val="black"/>
                </a:solidFill>
                <a:cs typeface="B Badr" panose="00000400000000000000" pitchFamily="2" charset="-78"/>
              </a:rPr>
              <a:t>تاء از آن حذف می شود. </a:t>
            </a:r>
          </a:p>
          <a:p>
            <a:pPr lvl="0" algn="r" rtl="1"/>
            <a:r>
              <a:rPr lang="fa-IR" sz="2400" dirty="0">
                <a:solidFill>
                  <a:prstClr val="black"/>
                </a:solidFill>
                <a:cs typeface="B Badr" panose="00000400000000000000" pitchFamily="2" charset="-78"/>
              </a:rPr>
              <a:t>مانند: فاطمة  = فاطِمات</a:t>
            </a:r>
            <a:endParaRPr lang="fa-IR" sz="2800" b="1" dirty="0">
              <a:solidFill>
                <a:prstClr val="black"/>
              </a:solidFill>
              <a:cs typeface="B Badr" panose="00000400000000000000" pitchFamily="2" charset="-78"/>
            </a:endParaRPr>
          </a:p>
        </p:txBody>
      </p:sp>
      <p:sp>
        <p:nvSpPr>
          <p:cNvPr id="58" name="Rectangle: Rounded Corners 57">
            <a:extLst>
              <a:ext uri="{FF2B5EF4-FFF2-40B4-BE49-F238E27FC236}">
                <a16:creationId xmlns="" xmlns:a16="http://schemas.microsoft.com/office/drawing/2014/main" id="{CA8CB302-E63D-4B94-AD86-B44B59741A8C}"/>
              </a:ext>
            </a:extLst>
          </p:cNvPr>
          <p:cNvSpPr/>
          <p:nvPr/>
        </p:nvSpPr>
        <p:spPr>
          <a:xfrm>
            <a:off x="4067029" y="5204569"/>
            <a:ext cx="6571239" cy="720000"/>
          </a:xfrm>
          <a:prstGeom prst="roundRect">
            <a:avLst/>
          </a:prstGeom>
          <a:noFill/>
          <a:ln w="38100">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fa-IR" sz="2000" b="1" dirty="0" smtClean="0">
                <a:solidFill>
                  <a:srgbClr val="002060"/>
                </a:solidFill>
                <a:effectLst/>
                <a:cs typeface="B Badr" panose="00000400000000000000" pitchFamily="2" charset="-78"/>
              </a:rPr>
              <a:t>اگر</a:t>
            </a:r>
            <a:r>
              <a:rPr lang="fa-IR" sz="2000" b="1" dirty="0" smtClean="0">
                <a:solidFill>
                  <a:srgbClr val="FF0000"/>
                </a:solidFill>
                <a:effectLst/>
                <a:cs typeface="B Badr" panose="00000400000000000000" pitchFamily="2" charset="-78"/>
              </a:rPr>
              <a:t>موصوفی </a:t>
            </a:r>
            <a:r>
              <a:rPr lang="fa-IR" sz="2000" b="1" dirty="0">
                <a:solidFill>
                  <a:srgbClr val="FF0000"/>
                </a:solidFill>
                <a:effectLst/>
                <a:cs typeface="B Badr" panose="00000400000000000000" pitchFamily="2" charset="-78"/>
              </a:rPr>
              <a:t>بر وزن </a:t>
            </a:r>
            <a:r>
              <a:rPr lang="fa-IR" sz="2000" b="1" dirty="0">
                <a:solidFill>
                  <a:srgbClr val="FF0000"/>
                </a:solidFill>
                <a:effectLst/>
                <a:latin typeface="Microsoft Uighur" panose="02000000000000000000" pitchFamily="2" charset="-78"/>
                <a:cs typeface="B Badr" panose="00000400000000000000" pitchFamily="2" charset="-78"/>
              </a:rPr>
              <a:t>فعلة </a:t>
            </a:r>
            <a:r>
              <a:rPr lang="fa-IR" sz="2000" b="1" dirty="0">
                <a:solidFill>
                  <a:srgbClr val="002060"/>
                </a:solidFill>
                <a:effectLst/>
                <a:latin typeface="Microsoft Uighur" panose="02000000000000000000" pitchFamily="2" charset="-78"/>
                <a:cs typeface="B Badr" panose="00000400000000000000" pitchFamily="2" charset="-78"/>
              </a:rPr>
              <a:t>باشد و تاء از آن حذف گردد و تبدیل به </a:t>
            </a:r>
            <a:r>
              <a:rPr lang="fa-IR" sz="2000" b="1" dirty="0" smtClean="0">
                <a:solidFill>
                  <a:srgbClr val="FF0000"/>
                </a:solidFill>
                <a:effectLst/>
                <a:latin typeface="Microsoft Uighur" panose="02000000000000000000" pitchFamily="2" charset="-78"/>
                <a:cs typeface="B Badr" panose="00000400000000000000" pitchFamily="2" charset="-78"/>
              </a:rPr>
              <a:t>فِعل</a:t>
            </a:r>
            <a:r>
              <a:rPr lang="fa-IR" sz="2000" b="1" dirty="0" smtClean="0">
                <a:solidFill>
                  <a:srgbClr val="002060"/>
                </a:solidFill>
                <a:effectLst/>
                <a:latin typeface="Microsoft Uighur" panose="02000000000000000000" pitchFamily="2" charset="-78"/>
                <a:cs typeface="B Badr" panose="00000400000000000000" pitchFamily="2" charset="-78"/>
              </a:rPr>
              <a:t> </a:t>
            </a:r>
            <a:r>
              <a:rPr lang="fa-IR" sz="2000" b="1" dirty="0">
                <a:solidFill>
                  <a:srgbClr val="002060"/>
                </a:solidFill>
                <a:effectLst/>
                <a:latin typeface="Microsoft Uighur" panose="02000000000000000000" pitchFamily="2" charset="-78"/>
                <a:cs typeface="B Badr" panose="00000400000000000000" pitchFamily="2" charset="-78"/>
              </a:rPr>
              <a:t>گردد، تمام احکام وزن سه حرفی فعل(عملیات بالا) در آن اجرا می گردد.</a:t>
            </a:r>
          </a:p>
        </p:txBody>
      </p:sp>
      <p:sp>
        <p:nvSpPr>
          <p:cNvPr id="61" name="Arrow: Curved Right 60">
            <a:extLst>
              <a:ext uri="{FF2B5EF4-FFF2-40B4-BE49-F238E27FC236}">
                <a16:creationId xmlns="" xmlns:a16="http://schemas.microsoft.com/office/drawing/2014/main" id="{8C4D39CD-FD4D-4497-8C9C-1D578AF2E6AB}"/>
              </a:ext>
            </a:extLst>
          </p:cNvPr>
          <p:cNvSpPr/>
          <p:nvPr/>
        </p:nvSpPr>
        <p:spPr>
          <a:xfrm>
            <a:off x="2879677" y="4374132"/>
            <a:ext cx="676919" cy="1762385"/>
          </a:xfrm>
          <a:prstGeom prst="curvedRightArrow">
            <a:avLst>
              <a:gd name="adj1" fmla="val 25000"/>
              <a:gd name="adj2" fmla="val 58832"/>
              <a:gd name="adj3" fmla="val 25000"/>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solidFill>
                <a:schemeClr val="tx1"/>
              </a:solidFill>
            </a:endParaRPr>
          </a:p>
        </p:txBody>
      </p:sp>
      <p:sp>
        <p:nvSpPr>
          <p:cNvPr id="29" name="Scroll: Horizontal 28">
            <a:extLst>
              <a:ext uri="{FF2B5EF4-FFF2-40B4-BE49-F238E27FC236}">
                <a16:creationId xmlns="" xmlns:a16="http://schemas.microsoft.com/office/drawing/2014/main" id="{500BEB4E-0A07-48D8-BAC0-4F0727AC7F0D}"/>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30" name="Cube 29">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28" name="Callout: Down Arrow 2">
            <a:extLst>
              <a:ext uri="{FF2B5EF4-FFF2-40B4-BE49-F238E27FC236}">
                <a16:creationId xmlns="" xmlns:a16="http://schemas.microsoft.com/office/drawing/2014/main" id="{3DE15F3C-C224-4AAD-BCDC-E6D99D396133}"/>
              </a:ext>
            </a:extLst>
          </p:cNvPr>
          <p:cNvSpPr/>
          <p:nvPr/>
        </p:nvSpPr>
        <p:spPr>
          <a:xfrm>
            <a:off x="4676110" y="596339"/>
            <a:ext cx="2709868" cy="599607"/>
          </a:xfrm>
          <a:prstGeom prst="downArrowCallout">
            <a:avLst/>
          </a:prstGeom>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1" anchor="ctr"/>
          <a:lstStyle/>
          <a:p>
            <a:pPr lvl="0" algn="ctr"/>
            <a:r>
              <a:rPr lang="fa-IR" sz="2600" b="1">
                <a:solidFill>
                  <a:prstClr val="black"/>
                </a:solidFill>
                <a:cs typeface="B Badr" panose="00000400000000000000" pitchFamily="2" charset="-78"/>
              </a:rPr>
              <a:t>ساخت مؤنث سالم</a:t>
            </a:r>
            <a:endParaRPr lang="fa-IR" sz="2600" b="1" dirty="0">
              <a:solidFill>
                <a:prstClr val="black"/>
              </a:solidFill>
              <a:cs typeface="B Badr" panose="00000400000000000000" pitchFamily="2" charset="-78"/>
            </a:endParaRPr>
          </a:p>
        </p:txBody>
      </p:sp>
      <p:sp>
        <p:nvSpPr>
          <p:cNvPr id="2" name="Rounded Rectangle 1"/>
          <p:cNvSpPr/>
          <p:nvPr/>
        </p:nvSpPr>
        <p:spPr>
          <a:xfrm>
            <a:off x="4067029" y="6040981"/>
            <a:ext cx="6571239" cy="720000"/>
          </a:xfrm>
          <a:prstGeom prst="roundRect">
            <a:avLst/>
          </a:prstGeom>
          <a:noFill/>
          <a:ln w="38100">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000" b="1" dirty="0">
                <a:solidFill>
                  <a:srgbClr val="002060"/>
                </a:solidFill>
                <a:cs typeface="B Badr" panose="00000400000000000000" pitchFamily="2" charset="-78"/>
              </a:rPr>
              <a:t>اگر</a:t>
            </a:r>
            <a:r>
              <a:rPr lang="fa-IR" sz="2000" b="1" dirty="0">
                <a:solidFill>
                  <a:srgbClr val="FF0000"/>
                </a:solidFill>
                <a:cs typeface="B Badr" panose="00000400000000000000" pitchFamily="2" charset="-78"/>
              </a:rPr>
              <a:t> وصفی بر وزن </a:t>
            </a:r>
            <a:r>
              <a:rPr lang="fa-IR" sz="2000" b="1" dirty="0">
                <a:solidFill>
                  <a:srgbClr val="FF0000"/>
                </a:solidFill>
                <a:latin typeface="Microsoft Uighur" panose="02000000000000000000" pitchFamily="2" charset="-78"/>
                <a:cs typeface="B Badr" panose="00000400000000000000" pitchFamily="2" charset="-78"/>
              </a:rPr>
              <a:t>فعلة </a:t>
            </a:r>
            <a:r>
              <a:rPr lang="fa-IR" sz="2000" b="1" dirty="0">
                <a:solidFill>
                  <a:srgbClr val="002060"/>
                </a:solidFill>
                <a:latin typeface="Microsoft Uighur" panose="02000000000000000000" pitchFamily="2" charset="-78"/>
                <a:cs typeface="B Badr" panose="00000400000000000000" pitchFamily="2" charset="-78"/>
              </a:rPr>
              <a:t>باشد، </a:t>
            </a:r>
            <a:r>
              <a:rPr lang="fa-IR" sz="2000" b="1" dirty="0" smtClean="0">
                <a:solidFill>
                  <a:srgbClr val="002060"/>
                </a:solidFill>
                <a:latin typeface="Microsoft Uighur" panose="02000000000000000000" pitchFamily="2" charset="-78"/>
                <a:cs typeface="B Badr" panose="00000400000000000000" pitchFamily="2" charset="-78"/>
              </a:rPr>
              <a:t>در صورتیکه جمع </a:t>
            </a:r>
            <a:r>
              <a:rPr lang="fa-IR" sz="2000" b="1" dirty="0">
                <a:solidFill>
                  <a:srgbClr val="002060"/>
                </a:solidFill>
                <a:latin typeface="Microsoft Uighur" panose="02000000000000000000" pitchFamily="2" charset="-78"/>
                <a:cs typeface="B Badr" panose="00000400000000000000" pitchFamily="2" charset="-78"/>
              </a:rPr>
              <a:t>مؤنّث سالم از آن ساخته شود، هیچ تغییری در آن ایجاد نمی شود.</a:t>
            </a:r>
            <a:endParaRPr lang="fa-IR" sz="2000" b="1" dirty="0">
              <a:solidFill>
                <a:srgbClr val="002060"/>
              </a:solidFill>
              <a:cs typeface="B Badr" panose="00000400000000000000" pitchFamily="2" charset="-78"/>
            </a:endParaRPr>
          </a:p>
        </p:txBody>
      </p:sp>
    </p:spTree>
    <p:extLst>
      <p:ext uri="{BB962C8B-B14F-4D97-AF65-F5344CB8AC3E}">
        <p14:creationId xmlns:p14="http://schemas.microsoft.com/office/powerpoint/2010/main" val="358402285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out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right)">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heel(1)">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heel(1)">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down)">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right)">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up)">
                                      <p:cBhvr>
                                        <p:cTn id="67" dur="5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up)">
                                      <p:cBhvr>
                                        <p:cTn id="77" dur="500"/>
                                        <p:tgtEl>
                                          <p:spTgt spid="54"/>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heel(1)">
                                      <p:cBhvr>
                                        <p:cTn id="82" dur="750"/>
                                        <p:tgtEl>
                                          <p:spTgt spid="5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right)">
                                      <p:cBhvr>
                                        <p:cTn id="87" dur="500"/>
                                        <p:tgtEl>
                                          <p:spTgt spid="56"/>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wheel(1)">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wipe(up)">
                                      <p:cBhvr>
                                        <p:cTn id="97" dur="500"/>
                                        <p:tgtEl>
                                          <p:spTgt spid="61"/>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grpId="0" nodeType="click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wipe(right)">
                                      <p:cBhvr>
                                        <p:cTn id="102" dur="500"/>
                                        <p:tgtEl>
                                          <p:spTgt spid="5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grpId="0" nodeType="clickEffect">
                                  <p:stCondLst>
                                    <p:cond delay="0"/>
                                  </p:stCondLst>
                                  <p:childTnLst>
                                    <p:set>
                                      <p:cBhvr>
                                        <p:cTn id="106" dur="1" fill="hold">
                                          <p:stCondLst>
                                            <p:cond delay="0"/>
                                          </p:stCondLst>
                                        </p:cTn>
                                        <p:tgtEl>
                                          <p:spTgt spid="2"/>
                                        </p:tgtEl>
                                        <p:attrNameLst>
                                          <p:attrName>style.visibility</p:attrName>
                                        </p:attrNameLst>
                                      </p:cBhvr>
                                      <p:to>
                                        <p:strVal val="visible"/>
                                      </p:to>
                                    </p:set>
                                    <p:animEffect transition="in" filter="wipe(right)">
                                      <p:cBhvr>
                                        <p:cTn id="10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23" grpId="0" animBg="1"/>
      <p:bldP spid="35" grpId="0" animBg="1"/>
      <p:bldP spid="40" grpId="0" animBg="1"/>
      <p:bldP spid="42" grpId="0" animBg="1"/>
      <p:bldP spid="44" grpId="0" animBg="1"/>
      <p:bldP spid="52" grpId="0" animBg="1"/>
      <p:bldP spid="56" grpId="0" animBg="1"/>
      <p:bldP spid="57" grpId="0" animBg="1"/>
      <p:bldP spid="58" grpId="0" animBg="1"/>
      <p:bldP spid="61" grpId="0" animBg="1"/>
      <p:bldP spid="28" grpId="0" animBg="1"/>
      <p:bldP spid="2"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ube 17"/>
          <p:cNvSpPr/>
          <p:nvPr/>
        </p:nvSpPr>
        <p:spPr>
          <a:xfrm>
            <a:off x="10388871" y="422037"/>
            <a:ext cx="1692000" cy="740980"/>
          </a:xfrm>
          <a:prstGeom prst="cube">
            <a:avLst/>
          </a:prstGeom>
          <a:solidFill>
            <a:srgbClr val="F2EC7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Badr" panose="00000400000000000000" pitchFamily="2" charset="-78"/>
              </a:rPr>
              <a:t>2-جمع</a:t>
            </a:r>
          </a:p>
        </p:txBody>
      </p:sp>
      <p:sp>
        <p:nvSpPr>
          <p:cNvPr id="34" name="Rounded Rectangle 3">
            <a:extLst>
              <a:ext uri="{FF2B5EF4-FFF2-40B4-BE49-F238E27FC236}">
                <a16:creationId xmlns="" xmlns:a16="http://schemas.microsoft.com/office/drawing/2014/main" id="{6FE5F8AB-6A86-4BCB-8EC9-F37FDC67B91E}"/>
              </a:ext>
            </a:extLst>
          </p:cNvPr>
          <p:cNvSpPr/>
          <p:nvPr/>
        </p:nvSpPr>
        <p:spPr>
          <a:xfrm>
            <a:off x="8395179" y="438860"/>
            <a:ext cx="1692000" cy="740980"/>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r>
              <a:rPr lang="fa-IR" sz="2600" dirty="0">
                <a:solidFill>
                  <a:srgbClr val="002060"/>
                </a:solidFill>
                <a:cs typeface="B Badr" panose="00000400000000000000" pitchFamily="2" charset="-78"/>
              </a:rPr>
              <a:t>ب-مؤنث سالم</a:t>
            </a:r>
          </a:p>
        </p:txBody>
      </p:sp>
      <p:sp>
        <p:nvSpPr>
          <p:cNvPr id="3" name="Callout: Down Arrow 2">
            <a:extLst>
              <a:ext uri="{FF2B5EF4-FFF2-40B4-BE49-F238E27FC236}">
                <a16:creationId xmlns="" xmlns:a16="http://schemas.microsoft.com/office/drawing/2014/main" id="{3DE15F3C-C224-4AAD-BCDC-E6D99D396133}"/>
              </a:ext>
            </a:extLst>
          </p:cNvPr>
          <p:cNvSpPr/>
          <p:nvPr/>
        </p:nvSpPr>
        <p:spPr>
          <a:xfrm>
            <a:off x="4783058" y="596137"/>
            <a:ext cx="2709868" cy="599607"/>
          </a:xfrm>
          <a:prstGeom prst="downArrowCallout">
            <a:avLst/>
          </a:prstGeom>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1" anchor="ctr"/>
          <a:lstStyle/>
          <a:p>
            <a:pPr lvl="0" algn="ctr"/>
            <a:r>
              <a:rPr lang="fa-IR" sz="2600" b="1">
                <a:solidFill>
                  <a:prstClr val="black"/>
                </a:solidFill>
                <a:cs typeface="B Badr" panose="00000400000000000000" pitchFamily="2" charset="-78"/>
              </a:rPr>
              <a:t>ساخت مؤنث سالم</a:t>
            </a:r>
            <a:endParaRPr lang="fa-IR" sz="2600" b="1" dirty="0">
              <a:solidFill>
                <a:prstClr val="black"/>
              </a:solidFill>
              <a:cs typeface="B Badr" panose="00000400000000000000" pitchFamily="2" charset="-78"/>
            </a:endParaRPr>
          </a:p>
        </p:txBody>
      </p:sp>
      <p:sp>
        <p:nvSpPr>
          <p:cNvPr id="5" name="Rectangle: Rounded Corners 4">
            <a:extLst>
              <a:ext uri="{FF2B5EF4-FFF2-40B4-BE49-F238E27FC236}">
                <a16:creationId xmlns="" xmlns:a16="http://schemas.microsoft.com/office/drawing/2014/main" id="{FDD1A76F-FF7B-4454-8F62-FFB7E7A60430}"/>
              </a:ext>
            </a:extLst>
          </p:cNvPr>
          <p:cNvSpPr/>
          <p:nvPr/>
        </p:nvSpPr>
        <p:spPr>
          <a:xfrm>
            <a:off x="4880339" y="1241615"/>
            <a:ext cx="2495971" cy="599607"/>
          </a:xfrm>
          <a:prstGeom prst="roundRect">
            <a:avLst/>
          </a:prstGeom>
          <a:noFill/>
          <a:ln w="38100">
            <a:solidFill>
              <a:schemeClr val="accent4">
                <a:lumMod val="50000"/>
              </a:schemeClr>
            </a:solidFill>
          </a:ln>
          <a:effectLst>
            <a:glow rad="76200">
              <a:schemeClr val="accent1"/>
            </a:glow>
            <a:reflection stA="3000" endPos="26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FFFF00"/>
                </a:solidFill>
                <a:cs typeface="B Titr" panose="00000700000000000000" pitchFamily="2" charset="-78"/>
              </a:rPr>
              <a:t>چند نکته</a:t>
            </a:r>
          </a:p>
        </p:txBody>
      </p:sp>
      <p:sp>
        <p:nvSpPr>
          <p:cNvPr id="7" name="Scroll: Vertical 6">
            <a:extLst>
              <a:ext uri="{FF2B5EF4-FFF2-40B4-BE49-F238E27FC236}">
                <a16:creationId xmlns="" xmlns:a16="http://schemas.microsoft.com/office/drawing/2014/main" id="{B55BC9B8-4C95-45BF-8289-CA11F0825B65}"/>
              </a:ext>
            </a:extLst>
          </p:cNvPr>
          <p:cNvSpPr/>
          <p:nvPr/>
        </p:nvSpPr>
        <p:spPr>
          <a:xfrm>
            <a:off x="556363" y="2164583"/>
            <a:ext cx="2848131" cy="4519196"/>
          </a:xfrm>
          <a:prstGeom prst="verticalScroll">
            <a:avLst/>
          </a:prstGeom>
          <a:gradFill>
            <a:gsLst>
              <a:gs pos="0">
                <a:schemeClr val="bg1"/>
              </a:gs>
              <a:gs pos="74000">
                <a:srgbClr val="FFFF00"/>
              </a:gs>
              <a:gs pos="100000">
                <a:schemeClr val="bg1"/>
              </a:gs>
            </a:gsLst>
            <a:lin ang="5400000" scaled="1"/>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400" b="1" dirty="0">
                <a:solidFill>
                  <a:srgbClr val="002060"/>
                </a:solidFill>
                <a:cs typeface="B Badr" panose="00000400000000000000" pitchFamily="2" charset="-78"/>
              </a:rPr>
              <a:t>هنگامی که از ثلاثیّ محذوف الحرف، جمع مونّث سالم ساخته شود: گاهی حرف محذوفش برمی گردد و گاهی برنمی گردد.</a:t>
            </a:r>
          </a:p>
          <a:p>
            <a:pPr algn="justLow" rtl="1"/>
            <a:r>
              <a:rPr lang="fa-IR" sz="2400" b="1" dirty="0" smtClean="0">
                <a:solidFill>
                  <a:srgbClr val="002060"/>
                </a:solidFill>
                <a:cs typeface="B Badr" panose="00000400000000000000" pitchFamily="2" charset="-78"/>
              </a:rPr>
              <a:t>مانند: </a:t>
            </a:r>
            <a:r>
              <a:rPr lang="fa-IR" sz="2400" b="1" dirty="0" smtClean="0">
                <a:solidFill>
                  <a:srgbClr val="C00000"/>
                </a:solidFill>
                <a:cs typeface="B Badr" panose="00000400000000000000" pitchFamily="2" charset="-78"/>
              </a:rPr>
              <a:t>سَنَة </a:t>
            </a:r>
            <a:r>
              <a:rPr lang="fa-IR" sz="2400" b="1" dirty="0">
                <a:solidFill>
                  <a:srgbClr val="C00000"/>
                </a:solidFill>
                <a:cs typeface="B Badr" panose="00000400000000000000" pitchFamily="2" charset="-78"/>
              </a:rPr>
              <a:t>سَنَوَات</a:t>
            </a:r>
            <a:r>
              <a:rPr lang="fa-IR" sz="2400" b="1" dirty="0">
                <a:solidFill>
                  <a:srgbClr val="002060"/>
                </a:solidFill>
                <a:cs typeface="B Badr" panose="00000400000000000000" pitchFamily="2" charset="-78"/>
              </a:rPr>
              <a:t>(</a:t>
            </a:r>
            <a:r>
              <a:rPr lang="fa-IR" b="1" dirty="0">
                <a:solidFill>
                  <a:srgbClr val="002060"/>
                </a:solidFill>
                <a:cs typeface="B Badr" panose="00000400000000000000" pitchFamily="2" charset="-78"/>
              </a:rPr>
              <a:t>واوش برگشته </a:t>
            </a:r>
            <a:r>
              <a:rPr lang="fa-IR" b="1" dirty="0" smtClean="0">
                <a:solidFill>
                  <a:srgbClr val="002060"/>
                </a:solidFill>
                <a:cs typeface="B Badr" panose="00000400000000000000" pitchFamily="2" charset="-78"/>
              </a:rPr>
              <a:t>است</a:t>
            </a:r>
            <a:r>
              <a:rPr lang="fa-IR" sz="2400" b="1" dirty="0" smtClean="0">
                <a:solidFill>
                  <a:srgbClr val="002060"/>
                </a:solidFill>
                <a:cs typeface="B Badr" panose="00000400000000000000" pitchFamily="2" charset="-78"/>
              </a:rPr>
              <a:t>)</a:t>
            </a:r>
            <a:r>
              <a:rPr lang="fa-IR" sz="2400" b="1" dirty="0" smtClean="0">
                <a:solidFill>
                  <a:schemeClr val="bg1"/>
                </a:solidFill>
                <a:cs typeface="B Badr" panose="00000400000000000000" pitchFamily="2" charset="-78"/>
              </a:rPr>
              <a:t>)</a:t>
            </a:r>
          </a:p>
          <a:p>
            <a:pPr algn="justLow" rtl="1"/>
            <a:r>
              <a:rPr lang="fa-IR" sz="2400" b="1" dirty="0" smtClean="0">
                <a:solidFill>
                  <a:srgbClr val="C00000"/>
                </a:solidFill>
                <a:cs typeface="B Badr" panose="00000400000000000000" pitchFamily="2" charset="-78"/>
              </a:rPr>
              <a:t>و</a:t>
            </a:r>
            <a:r>
              <a:rPr lang="fa-IR" sz="2400" b="1" dirty="0">
                <a:solidFill>
                  <a:srgbClr val="C00000"/>
                </a:solidFill>
                <a:cs typeface="B Badr" panose="00000400000000000000" pitchFamily="2" charset="-78"/>
              </a:rPr>
              <a:t>لغة = </a:t>
            </a:r>
            <a:r>
              <a:rPr lang="fa-IR" sz="2400" b="1" dirty="0" smtClean="0">
                <a:solidFill>
                  <a:srgbClr val="C00000"/>
                </a:solidFill>
                <a:cs typeface="B Badr" panose="00000400000000000000" pitchFamily="2" charset="-78"/>
              </a:rPr>
              <a:t>لُغَات</a:t>
            </a:r>
            <a:r>
              <a:rPr lang="fa-IR" sz="2400" b="1" dirty="0" smtClean="0">
                <a:solidFill>
                  <a:srgbClr val="002060"/>
                </a:solidFill>
                <a:cs typeface="B Badr" panose="00000400000000000000" pitchFamily="2" charset="-78"/>
              </a:rPr>
              <a:t>(</a:t>
            </a:r>
            <a:r>
              <a:rPr lang="fa-IR" b="1" dirty="0" smtClean="0">
                <a:solidFill>
                  <a:srgbClr val="002060"/>
                </a:solidFill>
                <a:cs typeface="B Badr" panose="00000400000000000000" pitchFamily="2" charset="-78"/>
              </a:rPr>
              <a:t>که محذوف بر نگشته)</a:t>
            </a:r>
            <a:endParaRPr lang="fa-IR" b="1" dirty="0">
              <a:solidFill>
                <a:srgbClr val="002060"/>
              </a:solidFill>
              <a:cs typeface="B Badr" panose="00000400000000000000" pitchFamily="2" charset="-78"/>
            </a:endParaRPr>
          </a:p>
        </p:txBody>
      </p:sp>
      <p:sp>
        <p:nvSpPr>
          <p:cNvPr id="30" name="Scroll: Vertical 29">
            <a:extLst>
              <a:ext uri="{FF2B5EF4-FFF2-40B4-BE49-F238E27FC236}">
                <a16:creationId xmlns="" xmlns:a16="http://schemas.microsoft.com/office/drawing/2014/main" id="{B3440681-1E4F-4BB4-A2FA-40AC1F434C8D}"/>
              </a:ext>
            </a:extLst>
          </p:cNvPr>
          <p:cNvSpPr/>
          <p:nvPr/>
        </p:nvSpPr>
        <p:spPr>
          <a:xfrm>
            <a:off x="4641190" y="2181407"/>
            <a:ext cx="2848131" cy="4519196"/>
          </a:xfrm>
          <a:prstGeom prst="verticalScroll">
            <a:avLst/>
          </a:prstGeom>
          <a:gradFill>
            <a:gsLst>
              <a:gs pos="0">
                <a:schemeClr val="bg1"/>
              </a:gs>
              <a:gs pos="74000">
                <a:srgbClr val="FFFF00"/>
              </a:gs>
              <a:gs pos="100000">
                <a:schemeClr val="bg1"/>
              </a:gs>
            </a:gsLst>
            <a:lin ang="5400000" scaled="1"/>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3200" dirty="0">
                <a:solidFill>
                  <a:srgbClr val="002060"/>
                </a:solidFill>
                <a:cs typeface="B Badr" panose="00000400000000000000" pitchFamily="2" charset="-78"/>
              </a:rPr>
              <a:t>حکم ممدود و مقصور در بحث جمع مؤنّث سالم، همانند حکم آنها در مثنّی است</a:t>
            </a:r>
            <a:r>
              <a:rPr lang="fa-IR" sz="3200" dirty="0">
                <a:solidFill>
                  <a:schemeClr val="bg1"/>
                </a:solidFill>
                <a:cs typeface="B Badr" panose="00000400000000000000" pitchFamily="2" charset="-78"/>
              </a:rPr>
              <a:t>.</a:t>
            </a:r>
          </a:p>
        </p:txBody>
      </p:sp>
      <p:sp>
        <p:nvSpPr>
          <p:cNvPr id="31" name="Scroll: Vertical 30">
            <a:extLst>
              <a:ext uri="{FF2B5EF4-FFF2-40B4-BE49-F238E27FC236}">
                <a16:creationId xmlns="" xmlns:a16="http://schemas.microsoft.com/office/drawing/2014/main" id="{019A1BF0-C37E-4BB1-8AFF-445289DCD135}"/>
              </a:ext>
            </a:extLst>
          </p:cNvPr>
          <p:cNvSpPr/>
          <p:nvPr/>
        </p:nvSpPr>
        <p:spPr>
          <a:xfrm>
            <a:off x="8630241" y="2181406"/>
            <a:ext cx="2848131" cy="4519196"/>
          </a:xfrm>
          <a:prstGeom prst="verticalScroll">
            <a:avLst/>
          </a:prstGeom>
          <a:gradFill>
            <a:gsLst>
              <a:gs pos="0">
                <a:schemeClr val="bg1"/>
              </a:gs>
              <a:gs pos="74000">
                <a:srgbClr val="FFFF00"/>
              </a:gs>
              <a:gs pos="100000">
                <a:schemeClr val="bg1"/>
              </a:gs>
            </a:gsLst>
            <a:lin ang="5400000" scaled="1"/>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600" b="1" dirty="0">
                <a:solidFill>
                  <a:srgbClr val="002060"/>
                </a:solidFill>
                <a:cs typeface="B Badr" panose="00000400000000000000" pitchFamily="2" charset="-78"/>
              </a:rPr>
              <a:t>اگر پس از حذف (ة)، اسم به مقصوریا ممدود تبدیل شد (فتاة و قِراءَة)،احکام ساخت جمع مؤ نث سالم از مقصود و ممدود، درباره آن اجرا خواهد شد.</a:t>
            </a:r>
          </a:p>
        </p:txBody>
      </p:sp>
      <p:sp>
        <p:nvSpPr>
          <p:cNvPr id="8" name="Hexagon 7">
            <a:extLst>
              <a:ext uri="{FF2B5EF4-FFF2-40B4-BE49-F238E27FC236}">
                <a16:creationId xmlns="" xmlns:a16="http://schemas.microsoft.com/office/drawing/2014/main" id="{F6B2B7C0-B2A8-49CE-8584-9FFA377BBDC9}"/>
              </a:ext>
            </a:extLst>
          </p:cNvPr>
          <p:cNvSpPr/>
          <p:nvPr/>
        </p:nvSpPr>
        <p:spPr>
          <a:xfrm>
            <a:off x="11332564" y="3222885"/>
            <a:ext cx="769495" cy="719528"/>
          </a:xfrm>
          <a:prstGeom prst="hexagon">
            <a:avLst/>
          </a:prstGeom>
          <a:noFill/>
          <a:ln w="38100">
            <a:solidFill>
              <a:srgbClr val="0070C0"/>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fa-IR" sz="3200" u="sng" dirty="0">
                <a:solidFill>
                  <a:schemeClr val="accent6">
                    <a:lumMod val="50000"/>
                  </a:schemeClr>
                </a:solidFill>
                <a:cs typeface="B Titr" panose="00000700000000000000" pitchFamily="2" charset="-78"/>
              </a:rPr>
              <a:t>1</a:t>
            </a:r>
          </a:p>
        </p:txBody>
      </p:sp>
      <p:sp>
        <p:nvSpPr>
          <p:cNvPr id="33" name="Hexagon 32">
            <a:extLst>
              <a:ext uri="{FF2B5EF4-FFF2-40B4-BE49-F238E27FC236}">
                <a16:creationId xmlns="" xmlns:a16="http://schemas.microsoft.com/office/drawing/2014/main" id="{682F3A19-24DF-4076-904A-3407CDBD6588}"/>
              </a:ext>
            </a:extLst>
          </p:cNvPr>
          <p:cNvSpPr/>
          <p:nvPr/>
        </p:nvSpPr>
        <p:spPr>
          <a:xfrm>
            <a:off x="7292774" y="3222885"/>
            <a:ext cx="769495" cy="719528"/>
          </a:xfrm>
          <a:prstGeom prst="hexagon">
            <a:avLst/>
          </a:prstGeom>
          <a:noFill/>
          <a:ln w="38100">
            <a:solidFill>
              <a:srgbClr val="0070C0"/>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fa-IR" sz="3200" u="sng" dirty="0">
                <a:solidFill>
                  <a:schemeClr val="accent6">
                    <a:lumMod val="50000"/>
                  </a:schemeClr>
                </a:solidFill>
                <a:cs typeface="B Titr" panose="00000700000000000000" pitchFamily="2" charset="-78"/>
              </a:rPr>
              <a:t>2</a:t>
            </a:r>
          </a:p>
        </p:txBody>
      </p:sp>
      <p:sp>
        <p:nvSpPr>
          <p:cNvPr id="36" name="Hexagon 35">
            <a:extLst>
              <a:ext uri="{FF2B5EF4-FFF2-40B4-BE49-F238E27FC236}">
                <a16:creationId xmlns="" xmlns:a16="http://schemas.microsoft.com/office/drawing/2014/main" id="{7798F525-5A83-4A06-8B76-FFFCFD69C6B0}"/>
              </a:ext>
            </a:extLst>
          </p:cNvPr>
          <p:cNvSpPr/>
          <p:nvPr/>
        </p:nvSpPr>
        <p:spPr>
          <a:xfrm>
            <a:off x="3070963" y="3222885"/>
            <a:ext cx="769495" cy="719528"/>
          </a:xfrm>
          <a:prstGeom prst="hexagon">
            <a:avLst/>
          </a:prstGeom>
          <a:noFill/>
          <a:ln w="38100">
            <a:solidFill>
              <a:srgbClr val="0070C0"/>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fa-IR" sz="3200" u="sng" dirty="0">
                <a:solidFill>
                  <a:schemeClr val="accent6">
                    <a:lumMod val="50000"/>
                  </a:schemeClr>
                </a:solidFill>
                <a:cs typeface="B Titr" panose="00000700000000000000" pitchFamily="2" charset="-78"/>
              </a:rPr>
              <a:t>3</a:t>
            </a:r>
          </a:p>
        </p:txBody>
      </p:sp>
      <p:sp>
        <p:nvSpPr>
          <p:cNvPr id="16" name="Scroll: Horizontal 15">
            <a:extLst>
              <a:ext uri="{FF2B5EF4-FFF2-40B4-BE49-F238E27FC236}">
                <a16:creationId xmlns="" xmlns:a16="http://schemas.microsoft.com/office/drawing/2014/main" id="{F80C43B8-AB25-48DA-B52A-8DD9F4E96FAA}"/>
              </a:ext>
            </a:extLst>
          </p:cNvPr>
          <p:cNvSpPr/>
          <p:nvPr/>
        </p:nvSpPr>
        <p:spPr>
          <a:xfrm>
            <a:off x="4783058" y="-23764"/>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17" name="Cube 16">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15"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4" name="Straight Connector 3"/>
          <p:cNvCxnSpPr/>
          <p:nvPr/>
        </p:nvCxnSpPr>
        <p:spPr>
          <a:xfrm>
            <a:off x="556363" y="1828844"/>
            <a:ext cx="11233402" cy="37723"/>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19737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5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heel(1)">
                                      <p:cBhvr>
                                        <p:cTn id="34" dur="25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up)">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heel(1)">
                                      <p:cBhvr>
                                        <p:cTn id="44" dur="25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30" grpId="0" animBg="1"/>
      <p:bldP spid="31" grpId="0" animBg="1"/>
      <p:bldP spid="8" grpId="0" animBg="1"/>
      <p:bldP spid="33" grpId="0" animBg="1"/>
      <p:bldP spid="36"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ube 17"/>
          <p:cNvSpPr/>
          <p:nvPr/>
        </p:nvSpPr>
        <p:spPr>
          <a:xfrm>
            <a:off x="10388871" y="422037"/>
            <a:ext cx="1692000" cy="740980"/>
          </a:xfrm>
          <a:prstGeom prst="cube">
            <a:avLst/>
          </a:prstGeom>
          <a:solidFill>
            <a:srgbClr val="F2EC7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Badr" panose="00000400000000000000" pitchFamily="2" charset="-78"/>
              </a:rPr>
              <a:t>2-جمع</a:t>
            </a:r>
          </a:p>
        </p:txBody>
      </p:sp>
      <p:sp>
        <p:nvSpPr>
          <p:cNvPr id="34" name="Rounded Rectangle 3">
            <a:extLst>
              <a:ext uri="{FF2B5EF4-FFF2-40B4-BE49-F238E27FC236}">
                <a16:creationId xmlns="" xmlns:a16="http://schemas.microsoft.com/office/drawing/2014/main" id="{6FE5F8AB-6A86-4BCB-8EC9-F37FDC67B91E}"/>
              </a:ext>
            </a:extLst>
          </p:cNvPr>
          <p:cNvSpPr/>
          <p:nvPr/>
        </p:nvSpPr>
        <p:spPr>
          <a:xfrm>
            <a:off x="8395179" y="438860"/>
            <a:ext cx="1692000" cy="740980"/>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1" anchor="ctr"/>
          <a:lstStyle/>
          <a:p>
            <a:pPr algn="ctr"/>
            <a:r>
              <a:rPr lang="fa-IR" sz="2600" b="1" dirty="0">
                <a:solidFill>
                  <a:srgbClr val="002060"/>
                </a:solidFill>
                <a:cs typeface="B Badr" panose="00000400000000000000" pitchFamily="2" charset="-78"/>
              </a:rPr>
              <a:t>ج-جمع مکسر</a:t>
            </a:r>
          </a:p>
        </p:txBody>
      </p:sp>
      <p:sp>
        <p:nvSpPr>
          <p:cNvPr id="14" name="Rounded Rectangle 3">
            <a:extLst>
              <a:ext uri="{FF2B5EF4-FFF2-40B4-BE49-F238E27FC236}">
                <a16:creationId xmlns="" xmlns:a16="http://schemas.microsoft.com/office/drawing/2014/main" id="{0302D164-CBE7-4C22-89D0-6AD46750DF1B}"/>
              </a:ext>
            </a:extLst>
          </p:cNvPr>
          <p:cNvSpPr/>
          <p:nvPr/>
        </p:nvSpPr>
        <p:spPr>
          <a:xfrm>
            <a:off x="10388871" y="3332080"/>
            <a:ext cx="1692000" cy="740980"/>
          </a:xfrm>
          <a:prstGeom prst="roundRect">
            <a:avLst/>
          </a:prstGeom>
          <a:ln w="38100">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rtlCol="1" anchor="ctr"/>
          <a:lstStyle/>
          <a:p>
            <a:pPr algn="ctr" rtl="1"/>
            <a:r>
              <a:rPr lang="fa-IR" sz="2600" b="1" dirty="0">
                <a:solidFill>
                  <a:srgbClr val="002060"/>
                </a:solidFill>
                <a:cs typeface="B Titr" panose="00000700000000000000" pitchFamily="2" charset="-78"/>
              </a:rPr>
              <a:t>جمع مکسر</a:t>
            </a:r>
          </a:p>
        </p:txBody>
      </p:sp>
      <p:sp>
        <p:nvSpPr>
          <p:cNvPr id="15" name="Rounded Rectangle 3">
            <a:extLst>
              <a:ext uri="{FF2B5EF4-FFF2-40B4-BE49-F238E27FC236}">
                <a16:creationId xmlns="" xmlns:a16="http://schemas.microsoft.com/office/drawing/2014/main" id="{D1E025A3-8C21-43A9-A8FC-6BE5E3F5A7BB}"/>
              </a:ext>
            </a:extLst>
          </p:cNvPr>
          <p:cNvSpPr/>
          <p:nvPr/>
        </p:nvSpPr>
        <p:spPr>
          <a:xfrm>
            <a:off x="7843041" y="1985349"/>
            <a:ext cx="1692000" cy="740980"/>
          </a:xfrm>
          <a:prstGeom prst="roundRect">
            <a:avLst/>
          </a:prstGeom>
          <a:noFill/>
          <a:ln w="57150">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rtlCol="1" anchor="ctr"/>
          <a:lstStyle/>
          <a:p>
            <a:pPr algn="ctr"/>
            <a:r>
              <a:rPr lang="fa-IR" sz="3600" b="1" dirty="0">
                <a:solidFill>
                  <a:srgbClr val="002060"/>
                </a:solidFill>
                <a:cs typeface="B Badr" panose="00000400000000000000" pitchFamily="2" charset="-78"/>
              </a:rPr>
              <a:t>تعریف</a:t>
            </a:r>
          </a:p>
        </p:txBody>
      </p:sp>
      <p:sp>
        <p:nvSpPr>
          <p:cNvPr id="16" name="Rounded Rectangle 3">
            <a:extLst>
              <a:ext uri="{FF2B5EF4-FFF2-40B4-BE49-F238E27FC236}">
                <a16:creationId xmlns="" xmlns:a16="http://schemas.microsoft.com/office/drawing/2014/main" id="{563FA402-2B7E-4807-8056-A485CF1C5BC4}"/>
              </a:ext>
            </a:extLst>
          </p:cNvPr>
          <p:cNvSpPr/>
          <p:nvPr/>
        </p:nvSpPr>
        <p:spPr>
          <a:xfrm>
            <a:off x="7843728" y="4711176"/>
            <a:ext cx="1692000" cy="740980"/>
          </a:xfrm>
          <a:prstGeom prst="roundRect">
            <a:avLst/>
          </a:prstGeom>
          <a:noFill/>
          <a:ln w="57150">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rtlCol="1" anchor="ctr"/>
          <a:lstStyle/>
          <a:p>
            <a:pPr algn="ctr"/>
            <a:r>
              <a:rPr lang="fa-IR" sz="3600" b="1" dirty="0">
                <a:solidFill>
                  <a:srgbClr val="002060"/>
                </a:solidFill>
                <a:cs typeface="B Badr" panose="00000400000000000000" pitchFamily="2" charset="-78"/>
              </a:rPr>
              <a:t>ساخت</a:t>
            </a:r>
          </a:p>
        </p:txBody>
      </p:sp>
      <p:sp>
        <p:nvSpPr>
          <p:cNvPr id="4" name="Cube 3">
            <a:extLst>
              <a:ext uri="{FF2B5EF4-FFF2-40B4-BE49-F238E27FC236}">
                <a16:creationId xmlns="" xmlns:a16="http://schemas.microsoft.com/office/drawing/2014/main" id="{88EA02E5-C0B7-4611-9589-AB17FA0A34C9}"/>
              </a:ext>
            </a:extLst>
          </p:cNvPr>
          <p:cNvSpPr/>
          <p:nvPr/>
        </p:nvSpPr>
        <p:spPr>
          <a:xfrm>
            <a:off x="498356" y="1743374"/>
            <a:ext cx="7236076" cy="1224930"/>
          </a:xfrm>
          <a:prstGeom prst="cube">
            <a:avLst>
              <a:gd name="adj" fmla="val 5599"/>
            </a:avLst>
          </a:prstGeom>
          <a:noFill/>
          <a:ln>
            <a:solidFill>
              <a:srgbClr val="002060"/>
            </a:solidFill>
          </a:ln>
          <a:effectLst>
            <a:outerShdw blurRad="190500" dist="228600" dir="2700000" algn="ctr">
              <a:srgbClr val="000000">
                <a:alpha val="30000"/>
              </a:srgbClr>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dirty="0">
                <a:cs typeface="B Lotus" panose="00000400000000000000" pitchFamily="2" charset="-78"/>
              </a:rPr>
              <a:t>جمعی است که نیابت می کند از سه مفرد و بیشتر با </a:t>
            </a:r>
            <a:r>
              <a:rPr lang="fa-IR" sz="2800" dirty="0" smtClean="0">
                <a:cs typeface="B Lotus" panose="00000400000000000000" pitchFamily="2" charset="-78"/>
              </a:rPr>
              <a:t>شکسته شدن  </a:t>
            </a:r>
            <a:r>
              <a:rPr lang="fa-IR" sz="2800" dirty="0">
                <a:cs typeface="B Lotus" panose="00000400000000000000" pitchFamily="2" charset="-78"/>
              </a:rPr>
              <a:t>بناء </a:t>
            </a:r>
            <a:r>
              <a:rPr lang="fa-IR" sz="2800" dirty="0" smtClean="0">
                <a:cs typeface="B Lotus" panose="00000400000000000000" pitchFamily="2" charset="-78"/>
              </a:rPr>
              <a:t>مفردش</a:t>
            </a:r>
            <a:endParaRPr lang="fa-IR" sz="2800" dirty="0"/>
          </a:p>
        </p:txBody>
      </p:sp>
      <p:sp>
        <p:nvSpPr>
          <p:cNvPr id="6" name="Hexagon 5">
            <a:extLst>
              <a:ext uri="{FF2B5EF4-FFF2-40B4-BE49-F238E27FC236}">
                <a16:creationId xmlns="" xmlns:a16="http://schemas.microsoft.com/office/drawing/2014/main" id="{77638AB7-B30E-4B00-A489-749C2B606D76}"/>
              </a:ext>
            </a:extLst>
          </p:cNvPr>
          <p:cNvSpPr/>
          <p:nvPr/>
        </p:nvSpPr>
        <p:spPr>
          <a:xfrm>
            <a:off x="269824" y="3630441"/>
            <a:ext cx="7464608" cy="1451226"/>
          </a:xfrm>
          <a:prstGeom prst="hexagon">
            <a:avLst/>
          </a:prstGeom>
          <a:gradFill>
            <a:gsLst>
              <a:gs pos="0">
                <a:schemeClr val="accent1">
                  <a:lumMod val="5000"/>
                  <a:lumOff val="95000"/>
                </a:schemeClr>
              </a:gs>
              <a:gs pos="58000">
                <a:srgbClr val="F0CA98"/>
              </a:gs>
              <a:gs pos="82000">
                <a:schemeClr val="bg1"/>
              </a:gs>
            </a:gsLst>
            <a:lin ang="13500000" scaled="1"/>
          </a:gra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2060"/>
                </a:solidFill>
                <a:cs typeface="B Badr" panose="00000400000000000000" pitchFamily="2" charset="-78"/>
              </a:rPr>
              <a:t>1- فقط حرکاتِ کلمه عوض می شود.    </a:t>
            </a:r>
            <a:r>
              <a:rPr lang="fa-IR" sz="3200" dirty="0">
                <a:solidFill>
                  <a:srgbClr val="FF0000"/>
                </a:solidFill>
                <a:cs typeface="B Badr" panose="00000400000000000000" pitchFamily="2" charset="-78"/>
              </a:rPr>
              <a:t>مانند: أَسَد  = أُسُد</a:t>
            </a:r>
          </a:p>
        </p:txBody>
      </p:sp>
      <p:sp>
        <p:nvSpPr>
          <p:cNvPr id="19" name="Hexagon 18">
            <a:extLst>
              <a:ext uri="{FF2B5EF4-FFF2-40B4-BE49-F238E27FC236}">
                <a16:creationId xmlns="" xmlns:a16="http://schemas.microsoft.com/office/drawing/2014/main" id="{2F64492D-2199-40F7-BF9F-BDEE54B84D6C}"/>
              </a:ext>
            </a:extLst>
          </p:cNvPr>
          <p:cNvSpPr/>
          <p:nvPr/>
        </p:nvSpPr>
        <p:spPr>
          <a:xfrm>
            <a:off x="269824" y="5161936"/>
            <a:ext cx="7464608" cy="1451226"/>
          </a:xfrm>
          <a:prstGeom prst="hexagon">
            <a:avLst/>
          </a:prstGeom>
          <a:gradFill>
            <a:gsLst>
              <a:gs pos="0">
                <a:schemeClr val="accent1">
                  <a:lumMod val="5000"/>
                  <a:lumOff val="95000"/>
                </a:schemeClr>
              </a:gs>
              <a:gs pos="58000">
                <a:srgbClr val="F0CA98"/>
              </a:gs>
              <a:gs pos="82000">
                <a:schemeClr val="bg1"/>
              </a:gs>
            </a:gsLst>
            <a:lin ang="13500000" scaled="1"/>
          </a:gra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dirty="0">
                <a:solidFill>
                  <a:srgbClr val="002060"/>
                </a:solidFill>
                <a:cs typeface="B Badr" panose="00000400000000000000" pitchFamily="2" charset="-78"/>
              </a:rPr>
              <a:t>2- کم و زیادی در حروف رخ می دهد</a:t>
            </a:r>
            <a:r>
              <a:rPr lang="fa-IR" sz="3200" dirty="0">
                <a:solidFill>
                  <a:schemeClr val="bg1"/>
                </a:solidFill>
                <a:cs typeface="B Badr" panose="00000400000000000000" pitchFamily="2" charset="-78"/>
              </a:rPr>
              <a:t>.</a:t>
            </a:r>
          </a:p>
          <a:p>
            <a:pPr algn="ctr" rtl="1"/>
            <a:r>
              <a:rPr lang="fa-IR" sz="2800" dirty="0">
                <a:solidFill>
                  <a:srgbClr val="FF0000"/>
                </a:solidFill>
                <a:cs typeface="B Badr" panose="00000400000000000000" pitchFamily="2" charset="-78"/>
              </a:rPr>
              <a:t> مانند: کِتَاب= کُتُب، رَجُل = رِجَال</a:t>
            </a:r>
          </a:p>
        </p:txBody>
      </p:sp>
      <p:sp>
        <p:nvSpPr>
          <p:cNvPr id="9" name="Right Brace 8">
            <a:extLst>
              <a:ext uri="{FF2B5EF4-FFF2-40B4-BE49-F238E27FC236}">
                <a16:creationId xmlns="" xmlns:a16="http://schemas.microsoft.com/office/drawing/2014/main" id="{412F8177-0197-4D72-87A4-86622E8597FE}"/>
              </a:ext>
            </a:extLst>
          </p:cNvPr>
          <p:cNvSpPr/>
          <p:nvPr/>
        </p:nvSpPr>
        <p:spPr>
          <a:xfrm>
            <a:off x="9398833" y="1528997"/>
            <a:ext cx="934558" cy="4347147"/>
          </a:xfrm>
          <a:prstGeom prst="rightBrace">
            <a:avLst>
              <a:gd name="adj1" fmla="val 35601"/>
              <a:gd name="adj2" fmla="val 50000"/>
            </a:avLst>
          </a:prstGeom>
          <a:ln w="38100">
            <a:solidFill>
              <a:srgbClr val="002060"/>
            </a:solidFill>
            <a:prstDash val="sysDot"/>
          </a:ln>
        </p:spPr>
        <p:style>
          <a:lnRef idx="2">
            <a:schemeClr val="accent3"/>
          </a:lnRef>
          <a:fillRef idx="0">
            <a:schemeClr val="accent3"/>
          </a:fillRef>
          <a:effectRef idx="1">
            <a:schemeClr val="accent3"/>
          </a:effectRef>
          <a:fontRef idx="minor">
            <a:schemeClr val="tx1"/>
          </a:fontRef>
        </p:style>
        <p:txBody>
          <a:bodyPr rtlCol="1" anchor="ctr"/>
          <a:lstStyle/>
          <a:p>
            <a:pPr algn="ctr"/>
            <a:endParaRPr lang="fa-IR"/>
          </a:p>
        </p:txBody>
      </p:sp>
      <p:sp>
        <p:nvSpPr>
          <p:cNvPr id="17" name="Scroll: Horizontal 16">
            <a:extLst>
              <a:ext uri="{FF2B5EF4-FFF2-40B4-BE49-F238E27FC236}">
                <a16:creationId xmlns="" xmlns:a16="http://schemas.microsoft.com/office/drawing/2014/main" id="{71EBDB83-CFF6-47CC-9401-CFB94CE45DF3}"/>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21" name="Cube 20">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Tree>
    <p:extLst>
      <p:ext uri="{BB962C8B-B14F-4D97-AF65-F5344CB8AC3E}">
        <p14:creationId xmlns:p14="http://schemas.microsoft.com/office/powerpoint/2010/main" val="378642961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 calcmode="lin" valueType="num">
                                      <p:cBhvr>
                                        <p:cTn id="29" dur="500" fill="hold"/>
                                        <p:tgtEl>
                                          <p:spTgt spid="4"/>
                                        </p:tgtEl>
                                        <p:attrNameLst>
                                          <p:attrName>style.rotation</p:attrName>
                                        </p:attrNameLst>
                                      </p:cBhvr>
                                      <p:tavLst>
                                        <p:tav tm="0">
                                          <p:val>
                                            <p:fltVal val="90"/>
                                          </p:val>
                                        </p:tav>
                                        <p:tav tm="100000">
                                          <p:val>
                                            <p:fltVal val="0"/>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heel(1)">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outVertic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37"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out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animBg="1"/>
      <p:bldP spid="15" grpId="0" animBg="1"/>
      <p:bldP spid="16" grpId="0" animBg="1"/>
      <p:bldP spid="4" grpId="0" animBg="1"/>
      <p:bldP spid="6" grpId="0" animBg="1"/>
      <p:bldP spid="19" grpId="0" animBg="1"/>
      <p:bldP spid="9"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ube 17"/>
          <p:cNvSpPr/>
          <p:nvPr/>
        </p:nvSpPr>
        <p:spPr>
          <a:xfrm>
            <a:off x="10388871" y="422037"/>
            <a:ext cx="1692000" cy="740980"/>
          </a:xfrm>
          <a:prstGeom prst="cube">
            <a:avLst/>
          </a:prstGeom>
          <a:solidFill>
            <a:srgbClr val="F2EC7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Badr" panose="00000400000000000000" pitchFamily="2" charset="-78"/>
              </a:rPr>
              <a:t>2-جمع</a:t>
            </a:r>
          </a:p>
        </p:txBody>
      </p:sp>
      <p:sp>
        <p:nvSpPr>
          <p:cNvPr id="34" name="Rounded Rectangle 3">
            <a:extLst>
              <a:ext uri="{FF2B5EF4-FFF2-40B4-BE49-F238E27FC236}">
                <a16:creationId xmlns="" xmlns:a16="http://schemas.microsoft.com/office/drawing/2014/main" id="{6FE5F8AB-6A86-4BCB-8EC9-F37FDC67B91E}"/>
              </a:ext>
            </a:extLst>
          </p:cNvPr>
          <p:cNvSpPr/>
          <p:nvPr/>
        </p:nvSpPr>
        <p:spPr>
          <a:xfrm>
            <a:off x="8395179" y="438860"/>
            <a:ext cx="1692000" cy="740980"/>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1" anchor="ctr"/>
          <a:lstStyle/>
          <a:p>
            <a:pPr algn="ctr"/>
            <a:r>
              <a:rPr lang="fa-IR" sz="2600" b="1" dirty="0">
                <a:solidFill>
                  <a:srgbClr val="002060"/>
                </a:solidFill>
                <a:cs typeface="B Badr" panose="00000400000000000000" pitchFamily="2" charset="-78"/>
              </a:rPr>
              <a:t>ج-جمع مکسر</a:t>
            </a:r>
          </a:p>
        </p:txBody>
      </p:sp>
      <p:sp>
        <p:nvSpPr>
          <p:cNvPr id="10" name="Rectangle: Rounded Corners 9">
            <a:extLst>
              <a:ext uri="{FF2B5EF4-FFF2-40B4-BE49-F238E27FC236}">
                <a16:creationId xmlns="" xmlns:a16="http://schemas.microsoft.com/office/drawing/2014/main" id="{27FF9C12-8D31-40A0-A89F-D9368FCC7379}"/>
              </a:ext>
            </a:extLst>
          </p:cNvPr>
          <p:cNvSpPr/>
          <p:nvPr/>
        </p:nvSpPr>
        <p:spPr>
          <a:xfrm>
            <a:off x="1017639" y="3925144"/>
            <a:ext cx="10142281" cy="2932855"/>
          </a:xfrm>
          <a:prstGeom prst="roundRect">
            <a:avLst/>
          </a:prstGeom>
          <a:gradFill>
            <a:gsLst>
              <a:gs pos="0">
                <a:schemeClr val="accent1">
                  <a:lumMod val="5000"/>
                  <a:lumOff val="95000"/>
                </a:schemeClr>
              </a:gs>
              <a:gs pos="75000">
                <a:srgbClr val="00B0F0"/>
              </a:gs>
              <a:gs pos="100000">
                <a:schemeClr val="accent1">
                  <a:lumMod val="30000"/>
                  <a:lumOff val="70000"/>
                </a:schemeClr>
              </a:gs>
            </a:gsLst>
            <a:lin ang="13500000" scaled="1"/>
          </a:gradFill>
          <a:ln w="38100"/>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3200" b="1" dirty="0" smtClean="0">
                <a:solidFill>
                  <a:srgbClr val="FF0000"/>
                </a:solidFill>
                <a:cs typeface="B Badr" panose="00000400000000000000" pitchFamily="2" charset="-78"/>
              </a:rPr>
              <a:t>علّت </a:t>
            </a:r>
            <a:r>
              <a:rPr lang="fa-IR" sz="3200" b="1" dirty="0">
                <a:solidFill>
                  <a:srgbClr val="FF0000"/>
                </a:solidFill>
                <a:cs typeface="B Badr" panose="00000400000000000000" pitchFamily="2" charset="-78"/>
              </a:rPr>
              <a:t>این مطلب که: (جمع مکسّر، مفردها را به اصل خود بر می گرداند) این است که با جمع مکسّر بسته شدنِ اسمهای مفرد، شرایط اجرای « جمع مکسّر» قاعده های مختلف که باعث اعلال، ابدال و تعویض می گردید، برداشته می شود و دیگر دلیلی برای اجرای این قواعد در </a:t>
            </a:r>
            <a:r>
              <a:rPr lang="fa-IR" sz="3200" b="1" dirty="0" smtClean="0">
                <a:solidFill>
                  <a:srgbClr val="FF0000"/>
                </a:solidFill>
                <a:cs typeface="B Badr" panose="00000400000000000000" pitchFamily="2" charset="-78"/>
              </a:rPr>
              <a:t>کلمه </a:t>
            </a:r>
            <a:r>
              <a:rPr lang="fa-IR" sz="3200" b="1" dirty="0">
                <a:solidFill>
                  <a:srgbClr val="FF0000"/>
                </a:solidFill>
                <a:cs typeface="B Badr" panose="00000400000000000000" pitchFamily="2" charset="-78"/>
              </a:rPr>
              <a:t>وجود ندارد</a:t>
            </a:r>
            <a:r>
              <a:rPr lang="fa-IR" sz="3200" b="1" dirty="0">
                <a:solidFill>
                  <a:srgbClr val="002060"/>
                </a:solidFill>
                <a:cs typeface="B Badr" panose="00000400000000000000" pitchFamily="2" charset="-78"/>
              </a:rPr>
              <a:t>.(</a:t>
            </a:r>
            <a:r>
              <a:rPr lang="fa-IR" sz="2800" dirty="0">
                <a:solidFill>
                  <a:srgbClr val="002060"/>
                </a:solidFill>
                <a:cs typeface="B Badr" panose="00000400000000000000" pitchFamily="2" charset="-78"/>
              </a:rPr>
              <a:t>و اینطور نیست که عدم اجرای قواعد در جمع مکسّر، بدون دلیل و صرفاً به خاطر تبدیل کلمه به جمع مکسّر باشد)</a:t>
            </a:r>
            <a:endParaRPr lang="fa-IR" sz="3200" dirty="0">
              <a:solidFill>
                <a:srgbClr val="002060"/>
              </a:solidFill>
              <a:cs typeface="B Badr" panose="00000400000000000000" pitchFamily="2" charset="-78"/>
            </a:endParaRPr>
          </a:p>
        </p:txBody>
      </p:sp>
      <p:sp>
        <p:nvSpPr>
          <p:cNvPr id="22" name="Rectangle: Rounded Corners 21">
            <a:extLst>
              <a:ext uri="{FF2B5EF4-FFF2-40B4-BE49-F238E27FC236}">
                <a16:creationId xmlns="" xmlns:a16="http://schemas.microsoft.com/office/drawing/2014/main" id="{D2A9E5E0-00DB-4BF2-B25E-77F5361AE0A5}"/>
              </a:ext>
            </a:extLst>
          </p:cNvPr>
          <p:cNvSpPr/>
          <p:nvPr/>
        </p:nvSpPr>
        <p:spPr>
          <a:xfrm>
            <a:off x="1017639" y="1297826"/>
            <a:ext cx="10142281" cy="2492510"/>
          </a:xfrm>
          <a:prstGeom prst="roundRect">
            <a:avLst/>
          </a:prstGeom>
          <a:gradFill>
            <a:gsLst>
              <a:gs pos="0">
                <a:schemeClr val="accent1">
                  <a:lumMod val="5000"/>
                  <a:lumOff val="95000"/>
                </a:schemeClr>
              </a:gs>
              <a:gs pos="75000">
                <a:srgbClr val="00B0F0"/>
              </a:gs>
              <a:gs pos="100000">
                <a:schemeClr val="accent1">
                  <a:lumMod val="30000"/>
                  <a:lumOff val="70000"/>
                </a:schemeClr>
              </a:gs>
            </a:gsLst>
            <a:lin ang="13500000" scaled="1"/>
          </a:gradFill>
          <a:ln w="38100"/>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endParaRPr lang="fa-IR" sz="3200" dirty="0" smtClean="0">
              <a:solidFill>
                <a:srgbClr val="FF0000"/>
              </a:solidFill>
              <a:cs typeface="B Badr" panose="00000400000000000000" pitchFamily="2" charset="-78"/>
            </a:endParaRPr>
          </a:p>
          <a:p>
            <a:pPr algn="justLow" rtl="1"/>
            <a:r>
              <a:rPr lang="fa-IR" sz="3200" dirty="0" smtClean="0">
                <a:solidFill>
                  <a:srgbClr val="FF0000"/>
                </a:solidFill>
                <a:cs typeface="B Badr" panose="00000400000000000000" pitchFamily="2" charset="-78"/>
              </a:rPr>
              <a:t>گاهی </a:t>
            </a:r>
            <a:r>
              <a:rPr lang="fa-IR" sz="3200" dirty="0">
                <a:solidFill>
                  <a:srgbClr val="FF0000"/>
                </a:solidFill>
                <a:cs typeface="B Badr" panose="00000400000000000000" pitchFamily="2" charset="-78"/>
              </a:rPr>
              <a:t>یک مفرد دارای چند جمع تکثیر است(به چند وزن از جمع مکسّر جمع بسته می شود)</a:t>
            </a:r>
          </a:p>
          <a:p>
            <a:pPr algn="ctr" rtl="1"/>
            <a:r>
              <a:rPr lang="fa-IR" sz="3200" dirty="0">
                <a:solidFill>
                  <a:srgbClr val="002060"/>
                </a:solidFill>
                <a:cs typeface="B Badr" panose="00000400000000000000" pitchFamily="2" charset="-78"/>
              </a:rPr>
              <a:t>مانند: شریف- أَشراف= شُرَفاء</a:t>
            </a:r>
            <a:r>
              <a:rPr lang="fa-IR" sz="4000" b="1" dirty="0">
                <a:solidFill>
                  <a:srgbClr val="002060"/>
                </a:solidFill>
                <a:latin typeface="B Nazanin,Bold"/>
                <a:cs typeface="B Badr" panose="00000400000000000000" pitchFamily="2" charset="-78"/>
              </a:rPr>
              <a:t>.</a:t>
            </a:r>
            <a:endParaRPr lang="fa-IR" sz="3200" dirty="0">
              <a:solidFill>
                <a:srgbClr val="002060"/>
              </a:solidFill>
              <a:cs typeface="B Badr" panose="00000400000000000000" pitchFamily="2" charset="-78"/>
            </a:endParaRPr>
          </a:p>
        </p:txBody>
      </p:sp>
      <p:sp>
        <p:nvSpPr>
          <p:cNvPr id="17" name="Scroll: Horizontal 16">
            <a:extLst>
              <a:ext uri="{FF2B5EF4-FFF2-40B4-BE49-F238E27FC236}">
                <a16:creationId xmlns="" xmlns:a16="http://schemas.microsoft.com/office/drawing/2014/main" id="{71EBDB83-CFF6-47CC-9401-CFB94CE45DF3}"/>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21" name="Cube 20">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2" name="Pentagon 1"/>
          <p:cNvSpPr/>
          <p:nvPr/>
        </p:nvSpPr>
        <p:spPr>
          <a:xfrm flipH="1">
            <a:off x="11159920" y="1696065"/>
            <a:ext cx="1032080" cy="589935"/>
          </a:xfrm>
          <a:prstGeom prst="homePlat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cs typeface="B Titr" panose="00000700000000000000" pitchFamily="2" charset="-78"/>
              </a:rPr>
              <a:t>نکته (1)</a:t>
            </a:r>
            <a:endParaRPr lang="fa-IR" dirty="0">
              <a:solidFill>
                <a:schemeClr val="tx1"/>
              </a:solidFill>
              <a:cs typeface="B Titr" panose="00000700000000000000" pitchFamily="2" charset="-78"/>
            </a:endParaRPr>
          </a:p>
        </p:txBody>
      </p:sp>
      <p:sp>
        <p:nvSpPr>
          <p:cNvPr id="20" name="Pentagon 19"/>
          <p:cNvSpPr/>
          <p:nvPr/>
        </p:nvSpPr>
        <p:spPr>
          <a:xfrm flipH="1">
            <a:off x="11159920" y="5096603"/>
            <a:ext cx="1032080" cy="589935"/>
          </a:xfrm>
          <a:prstGeom prst="homePlat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cs typeface="B Titr" panose="00000700000000000000" pitchFamily="2" charset="-78"/>
              </a:rPr>
              <a:t>نکته (2)</a:t>
            </a:r>
            <a:endParaRPr lang="fa-IR" dirty="0">
              <a:solidFill>
                <a:schemeClr val="tx1"/>
              </a:solidFill>
              <a:cs typeface="B Titr" panose="00000700000000000000" pitchFamily="2" charset="-78"/>
            </a:endParaRPr>
          </a:p>
        </p:txBody>
      </p:sp>
    </p:spTree>
    <p:extLst>
      <p:ext uri="{BB962C8B-B14F-4D97-AF65-F5344CB8AC3E}">
        <p14:creationId xmlns:p14="http://schemas.microsoft.com/office/powerpoint/2010/main" val="196935542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righ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0" grpId="0" animBg="1"/>
      <p:bldP spid="22" grpId="0" animBg="1"/>
      <p:bldP spid="2" grpId="0" animBg="1"/>
      <p:bldP spid="20"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ube 17"/>
          <p:cNvSpPr/>
          <p:nvPr/>
        </p:nvSpPr>
        <p:spPr>
          <a:xfrm>
            <a:off x="10388871" y="422037"/>
            <a:ext cx="1692000" cy="740980"/>
          </a:xfrm>
          <a:prstGeom prst="cube">
            <a:avLst/>
          </a:prstGeom>
          <a:solidFill>
            <a:srgbClr val="F2EC7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tx1"/>
                </a:solidFill>
                <a:cs typeface="B Badr" panose="00000400000000000000" pitchFamily="2" charset="-78"/>
              </a:rPr>
              <a:t>2-جمع</a:t>
            </a:r>
          </a:p>
        </p:txBody>
      </p:sp>
      <p:sp>
        <p:nvSpPr>
          <p:cNvPr id="34" name="Rounded Rectangle 3">
            <a:extLst>
              <a:ext uri="{FF2B5EF4-FFF2-40B4-BE49-F238E27FC236}">
                <a16:creationId xmlns="" xmlns:a16="http://schemas.microsoft.com/office/drawing/2014/main" id="{6FE5F8AB-6A86-4BCB-8EC9-F37FDC67B91E}"/>
              </a:ext>
            </a:extLst>
          </p:cNvPr>
          <p:cNvSpPr/>
          <p:nvPr/>
        </p:nvSpPr>
        <p:spPr>
          <a:xfrm>
            <a:off x="8395179" y="438860"/>
            <a:ext cx="1692000" cy="740980"/>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1" anchor="ctr"/>
          <a:lstStyle/>
          <a:p>
            <a:pPr algn="ctr"/>
            <a:r>
              <a:rPr lang="fa-IR" sz="2600" b="1" dirty="0">
                <a:solidFill>
                  <a:schemeClr val="tx1"/>
                </a:solidFill>
                <a:cs typeface="B Badr" panose="00000400000000000000" pitchFamily="2" charset="-78"/>
              </a:rPr>
              <a:t>ج-جمع مکسر</a:t>
            </a:r>
          </a:p>
        </p:txBody>
      </p:sp>
      <p:sp>
        <p:nvSpPr>
          <p:cNvPr id="14" name="Rounded Rectangle 3">
            <a:extLst>
              <a:ext uri="{FF2B5EF4-FFF2-40B4-BE49-F238E27FC236}">
                <a16:creationId xmlns="" xmlns:a16="http://schemas.microsoft.com/office/drawing/2014/main" id="{0302D164-CBE7-4C22-89D0-6AD46750DF1B}"/>
              </a:ext>
            </a:extLst>
          </p:cNvPr>
          <p:cNvSpPr/>
          <p:nvPr/>
        </p:nvSpPr>
        <p:spPr>
          <a:xfrm>
            <a:off x="10348099" y="3056960"/>
            <a:ext cx="1692000" cy="1494752"/>
          </a:xfrm>
          <a:prstGeom prst="roundRect">
            <a:avLst/>
          </a:prstGeom>
          <a:solidFill>
            <a:schemeClr val="bg1"/>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rtlCol="1" anchor="ctr"/>
          <a:lstStyle/>
          <a:p>
            <a:pPr algn="ctr" rtl="1"/>
            <a:r>
              <a:rPr lang="fa-IR" sz="2600" b="1" dirty="0">
                <a:solidFill>
                  <a:schemeClr val="tx1"/>
                </a:solidFill>
                <a:cs typeface="B Titr" panose="00000700000000000000" pitchFamily="2" charset="-78"/>
              </a:rPr>
              <a:t>اقسام جمع مکسر</a:t>
            </a:r>
          </a:p>
        </p:txBody>
      </p:sp>
      <p:sp>
        <p:nvSpPr>
          <p:cNvPr id="15" name="Rounded Rectangle 3">
            <a:extLst>
              <a:ext uri="{FF2B5EF4-FFF2-40B4-BE49-F238E27FC236}">
                <a16:creationId xmlns="" xmlns:a16="http://schemas.microsoft.com/office/drawing/2014/main" id="{D1E025A3-8C21-43A9-A8FC-6BE5E3F5A7BB}"/>
              </a:ext>
            </a:extLst>
          </p:cNvPr>
          <p:cNvSpPr/>
          <p:nvPr/>
        </p:nvSpPr>
        <p:spPr>
          <a:xfrm>
            <a:off x="7843041" y="1985349"/>
            <a:ext cx="1692000" cy="740980"/>
          </a:xfrm>
          <a:prstGeom prst="roundRect">
            <a:avLst/>
          </a:prstGeom>
          <a:noFill/>
          <a:ln w="38100">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rtlCol="1" anchor="ctr"/>
          <a:lstStyle/>
          <a:p>
            <a:pPr algn="ctr"/>
            <a:r>
              <a:rPr lang="fa-IR" sz="3600" b="1" dirty="0">
                <a:solidFill>
                  <a:schemeClr val="tx1"/>
                </a:solidFill>
                <a:cs typeface="B Badr" panose="00000400000000000000" pitchFamily="2" charset="-78"/>
              </a:rPr>
              <a:t>1-قِلّۀ</a:t>
            </a:r>
          </a:p>
        </p:txBody>
      </p:sp>
      <p:sp>
        <p:nvSpPr>
          <p:cNvPr id="16" name="Rounded Rectangle 3">
            <a:extLst>
              <a:ext uri="{FF2B5EF4-FFF2-40B4-BE49-F238E27FC236}">
                <a16:creationId xmlns="" xmlns:a16="http://schemas.microsoft.com/office/drawing/2014/main" id="{563FA402-2B7E-4807-8056-A485CF1C5BC4}"/>
              </a:ext>
            </a:extLst>
          </p:cNvPr>
          <p:cNvSpPr/>
          <p:nvPr/>
        </p:nvSpPr>
        <p:spPr>
          <a:xfrm>
            <a:off x="7843728" y="4711176"/>
            <a:ext cx="1692000" cy="740980"/>
          </a:xfrm>
          <a:prstGeom prst="roundRect">
            <a:avLst/>
          </a:prstGeom>
          <a:noFill/>
          <a:ln w="38100">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rtlCol="1" anchor="ctr"/>
          <a:lstStyle/>
          <a:p>
            <a:pPr algn="ctr"/>
            <a:r>
              <a:rPr lang="fa-IR" sz="3600" b="1" dirty="0">
                <a:solidFill>
                  <a:schemeClr val="tx1"/>
                </a:solidFill>
                <a:cs typeface="B Badr" panose="00000400000000000000" pitchFamily="2" charset="-78"/>
              </a:rPr>
              <a:t>2-کَثرۀ</a:t>
            </a:r>
          </a:p>
        </p:txBody>
      </p:sp>
      <p:cxnSp>
        <p:nvCxnSpPr>
          <p:cNvPr id="5" name="Connector: Elbow 4">
            <a:extLst>
              <a:ext uri="{FF2B5EF4-FFF2-40B4-BE49-F238E27FC236}">
                <a16:creationId xmlns="" xmlns:a16="http://schemas.microsoft.com/office/drawing/2014/main" id="{B3848926-25CE-48DE-BBE6-D0F1AAB00051}"/>
              </a:ext>
            </a:extLst>
          </p:cNvPr>
          <p:cNvCxnSpPr/>
          <p:nvPr/>
        </p:nvCxnSpPr>
        <p:spPr>
          <a:xfrm rot="5400000">
            <a:off x="7914706" y="2676786"/>
            <a:ext cx="702671" cy="846000"/>
          </a:xfrm>
          <a:prstGeom prst="bentConnector2">
            <a:avLst/>
          </a:prstGeom>
          <a:ln w="57150">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7" name="Rectangle: Rounded Corners 6">
            <a:extLst>
              <a:ext uri="{FF2B5EF4-FFF2-40B4-BE49-F238E27FC236}">
                <a16:creationId xmlns="" xmlns:a16="http://schemas.microsoft.com/office/drawing/2014/main" id="{3F5DCAB0-A5F5-4832-A058-3412DE883364}"/>
              </a:ext>
            </a:extLst>
          </p:cNvPr>
          <p:cNvSpPr/>
          <p:nvPr/>
        </p:nvSpPr>
        <p:spPr>
          <a:xfrm>
            <a:off x="5561351" y="2744788"/>
            <a:ext cx="2023672" cy="1328272"/>
          </a:xfrm>
          <a:prstGeom prst="roundRect">
            <a:avLst/>
          </a:prstGeom>
          <a:solidFill>
            <a:srgbClr val="EEBFAC"/>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Badr" panose="00000400000000000000" pitchFamily="2" charset="-78"/>
              </a:rPr>
              <a:t>دلالت می کند بر 3 تا 10 فرد</a:t>
            </a:r>
          </a:p>
        </p:txBody>
      </p:sp>
      <p:cxnSp>
        <p:nvCxnSpPr>
          <p:cNvPr id="12" name="Straight Arrow Connector 11">
            <a:extLst>
              <a:ext uri="{FF2B5EF4-FFF2-40B4-BE49-F238E27FC236}">
                <a16:creationId xmlns="" xmlns:a16="http://schemas.microsoft.com/office/drawing/2014/main" id="{EB475EDA-1ED3-40BB-B741-CD793E9C83E8}"/>
              </a:ext>
            </a:extLst>
          </p:cNvPr>
          <p:cNvCxnSpPr/>
          <p:nvPr/>
        </p:nvCxnSpPr>
        <p:spPr>
          <a:xfrm flipH="1" flipV="1">
            <a:off x="5321993" y="2353457"/>
            <a:ext cx="2491552" cy="2382"/>
          </a:xfrm>
          <a:prstGeom prst="straightConnector1">
            <a:avLst/>
          </a:prstGeom>
          <a:ln w="57150">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13" name="Hexagon 12">
            <a:extLst>
              <a:ext uri="{FF2B5EF4-FFF2-40B4-BE49-F238E27FC236}">
                <a16:creationId xmlns="" xmlns:a16="http://schemas.microsoft.com/office/drawing/2014/main" id="{4F1550E6-14F2-4E33-81D6-3BDA1908144E}"/>
              </a:ext>
            </a:extLst>
          </p:cNvPr>
          <p:cNvSpPr/>
          <p:nvPr/>
        </p:nvSpPr>
        <p:spPr>
          <a:xfrm>
            <a:off x="3192905" y="1394085"/>
            <a:ext cx="2023672" cy="1843790"/>
          </a:xfrm>
          <a:prstGeom prst="hexagon">
            <a:avLst/>
          </a:prstGeom>
          <a:gradFill flip="none" rotWithShape="1">
            <a:gsLst>
              <a:gs pos="0">
                <a:schemeClr val="accent1">
                  <a:lumMod val="5000"/>
                  <a:lumOff val="95000"/>
                </a:schemeClr>
              </a:gs>
              <a:gs pos="75000">
                <a:srgbClr val="EDDF8B"/>
              </a:gs>
              <a:gs pos="100000">
                <a:schemeClr val="accent1">
                  <a:lumMod val="30000"/>
                  <a:lumOff val="7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Titr" panose="00000700000000000000" pitchFamily="2" charset="-78"/>
              </a:rPr>
              <a:t>اوزان جمع قلۀ</a:t>
            </a:r>
          </a:p>
        </p:txBody>
      </p:sp>
      <p:sp>
        <p:nvSpPr>
          <p:cNvPr id="17" name="Right Brace 16">
            <a:extLst>
              <a:ext uri="{FF2B5EF4-FFF2-40B4-BE49-F238E27FC236}">
                <a16:creationId xmlns="" xmlns:a16="http://schemas.microsoft.com/office/drawing/2014/main" id="{B2CFDC80-B548-4897-BDA9-B4CA85BB3D75}"/>
              </a:ext>
            </a:extLst>
          </p:cNvPr>
          <p:cNvSpPr/>
          <p:nvPr/>
        </p:nvSpPr>
        <p:spPr>
          <a:xfrm>
            <a:off x="2183704" y="38508"/>
            <a:ext cx="944488" cy="4458541"/>
          </a:xfrm>
          <a:prstGeom prst="rightBrace">
            <a:avLst>
              <a:gd name="adj1" fmla="val 20877"/>
              <a:gd name="adj2" fmla="val 50000"/>
            </a:avLst>
          </a:prstGeom>
          <a:ln w="38100"/>
        </p:spPr>
        <p:style>
          <a:lnRef idx="2">
            <a:schemeClr val="accent3"/>
          </a:lnRef>
          <a:fillRef idx="0">
            <a:schemeClr val="accent3"/>
          </a:fillRef>
          <a:effectRef idx="1">
            <a:schemeClr val="accent3"/>
          </a:effectRef>
          <a:fontRef idx="minor">
            <a:schemeClr val="tx1"/>
          </a:fontRef>
        </p:style>
        <p:txBody>
          <a:bodyPr rtlCol="1" anchor="ctr"/>
          <a:lstStyle/>
          <a:p>
            <a:pPr algn="ctr"/>
            <a:endParaRPr lang="fa-IR"/>
          </a:p>
        </p:txBody>
      </p:sp>
      <p:sp>
        <p:nvSpPr>
          <p:cNvPr id="20" name="Rectangle: Rounded Corners 19">
            <a:extLst>
              <a:ext uri="{FF2B5EF4-FFF2-40B4-BE49-F238E27FC236}">
                <a16:creationId xmlns="" xmlns:a16="http://schemas.microsoft.com/office/drawing/2014/main" id="{C23AE4E5-E8B2-49CB-A64B-1CD400B24A72}"/>
              </a:ext>
            </a:extLst>
          </p:cNvPr>
          <p:cNvSpPr/>
          <p:nvPr/>
        </p:nvSpPr>
        <p:spPr>
          <a:xfrm>
            <a:off x="111130" y="224852"/>
            <a:ext cx="2362248" cy="740980"/>
          </a:xfrm>
          <a:prstGeom prst="roundRect">
            <a:avLst/>
          </a:prstGeom>
          <a:gradFill>
            <a:gsLst>
              <a:gs pos="0">
                <a:schemeClr val="accent1">
                  <a:lumMod val="5000"/>
                  <a:lumOff val="95000"/>
                </a:schemeClr>
              </a:gs>
              <a:gs pos="75000">
                <a:srgbClr val="FFFF0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a:solidFill>
                  <a:srgbClr val="002060"/>
                </a:solidFill>
                <a:latin typeface="Microsoft Uighur" panose="02000000000000000000" pitchFamily="2" charset="-78"/>
                <a:cs typeface="B Badr" panose="00000400000000000000" pitchFamily="2" charset="-78"/>
              </a:rPr>
              <a:t>اَفعِلَة. مانند: اَسوِرَة</a:t>
            </a:r>
            <a:endParaRPr lang="fa-IR" sz="2800" dirty="0">
              <a:solidFill>
                <a:srgbClr val="002060"/>
              </a:solidFill>
              <a:cs typeface="B Badr" panose="00000400000000000000" pitchFamily="2" charset="-78"/>
            </a:endParaRPr>
          </a:p>
        </p:txBody>
      </p:sp>
      <p:sp>
        <p:nvSpPr>
          <p:cNvPr id="23" name="Rectangle: Rounded Corners 22">
            <a:extLst>
              <a:ext uri="{FF2B5EF4-FFF2-40B4-BE49-F238E27FC236}">
                <a16:creationId xmlns="" xmlns:a16="http://schemas.microsoft.com/office/drawing/2014/main" id="{27EFC0D6-36C6-4A3C-AC2C-E17F2D4D4EEF}"/>
              </a:ext>
            </a:extLst>
          </p:cNvPr>
          <p:cNvSpPr/>
          <p:nvPr/>
        </p:nvSpPr>
        <p:spPr>
          <a:xfrm>
            <a:off x="130052" y="1205816"/>
            <a:ext cx="2362248" cy="740980"/>
          </a:xfrm>
          <a:prstGeom prst="roundRect">
            <a:avLst/>
          </a:prstGeom>
          <a:gradFill>
            <a:gsLst>
              <a:gs pos="0">
                <a:schemeClr val="accent1">
                  <a:lumMod val="5000"/>
                  <a:lumOff val="95000"/>
                </a:schemeClr>
              </a:gs>
              <a:gs pos="75000">
                <a:srgbClr val="FFFF0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Badr" panose="00000400000000000000" pitchFamily="2" charset="-78"/>
              </a:rPr>
              <a:t>أَفعُل. مانند: أَعیُن</a:t>
            </a:r>
          </a:p>
        </p:txBody>
      </p:sp>
      <p:sp>
        <p:nvSpPr>
          <p:cNvPr id="24" name="Rectangle: Rounded Corners 23">
            <a:extLst>
              <a:ext uri="{FF2B5EF4-FFF2-40B4-BE49-F238E27FC236}">
                <a16:creationId xmlns="" xmlns:a16="http://schemas.microsoft.com/office/drawing/2014/main" id="{0F6B6812-0062-4098-824B-2ECE94378E5F}"/>
              </a:ext>
            </a:extLst>
          </p:cNvPr>
          <p:cNvSpPr/>
          <p:nvPr/>
        </p:nvSpPr>
        <p:spPr>
          <a:xfrm>
            <a:off x="111129" y="2315980"/>
            <a:ext cx="2362248" cy="740980"/>
          </a:xfrm>
          <a:prstGeom prst="roundRect">
            <a:avLst/>
          </a:prstGeom>
          <a:gradFill>
            <a:gsLst>
              <a:gs pos="0">
                <a:schemeClr val="accent1">
                  <a:lumMod val="5000"/>
                  <a:lumOff val="95000"/>
                </a:schemeClr>
              </a:gs>
              <a:gs pos="75000">
                <a:srgbClr val="FFFF0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002060"/>
                </a:solidFill>
                <a:cs typeface="B Badr" panose="00000400000000000000" pitchFamily="2" charset="-78"/>
              </a:rPr>
              <a:t>فِعلَة. مانند: فِتیَة</a:t>
            </a:r>
          </a:p>
        </p:txBody>
      </p:sp>
      <p:sp>
        <p:nvSpPr>
          <p:cNvPr id="25" name="Rectangle: Rounded Corners 24">
            <a:extLst>
              <a:ext uri="{FF2B5EF4-FFF2-40B4-BE49-F238E27FC236}">
                <a16:creationId xmlns="" xmlns:a16="http://schemas.microsoft.com/office/drawing/2014/main" id="{80FD98DD-AAC4-4512-B505-E07F55D665BD}"/>
              </a:ext>
            </a:extLst>
          </p:cNvPr>
          <p:cNvSpPr/>
          <p:nvPr/>
        </p:nvSpPr>
        <p:spPr>
          <a:xfrm>
            <a:off x="130052" y="3500438"/>
            <a:ext cx="2362248" cy="740980"/>
          </a:xfrm>
          <a:prstGeom prst="roundRect">
            <a:avLst/>
          </a:prstGeom>
          <a:gradFill>
            <a:gsLst>
              <a:gs pos="0">
                <a:schemeClr val="accent1">
                  <a:lumMod val="5000"/>
                  <a:lumOff val="95000"/>
                </a:schemeClr>
              </a:gs>
              <a:gs pos="75000">
                <a:srgbClr val="FFFF0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Badr" panose="00000400000000000000" pitchFamily="2" charset="-78"/>
              </a:rPr>
              <a:t>أَفعَال. مانند: أَحوَال</a:t>
            </a:r>
          </a:p>
        </p:txBody>
      </p:sp>
      <p:cxnSp>
        <p:nvCxnSpPr>
          <p:cNvPr id="26" name="Connector: Elbow 25">
            <a:extLst>
              <a:ext uri="{FF2B5EF4-FFF2-40B4-BE49-F238E27FC236}">
                <a16:creationId xmlns="" xmlns:a16="http://schemas.microsoft.com/office/drawing/2014/main" id="{D7B2F254-AE72-4C28-8FBE-46B8411E52F2}"/>
              </a:ext>
            </a:extLst>
          </p:cNvPr>
          <p:cNvCxnSpPr/>
          <p:nvPr/>
        </p:nvCxnSpPr>
        <p:spPr>
          <a:xfrm rot="5400000">
            <a:off x="7914706" y="5384154"/>
            <a:ext cx="702671" cy="846000"/>
          </a:xfrm>
          <a:prstGeom prst="bentConnector2">
            <a:avLst/>
          </a:prstGeom>
          <a:ln w="57150">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27" name="Rectangle: Rounded Corners 26">
            <a:extLst>
              <a:ext uri="{FF2B5EF4-FFF2-40B4-BE49-F238E27FC236}">
                <a16:creationId xmlns="" xmlns:a16="http://schemas.microsoft.com/office/drawing/2014/main" id="{5FB93C1C-D788-465B-A9E6-B1195940FF3A}"/>
              </a:ext>
            </a:extLst>
          </p:cNvPr>
          <p:cNvSpPr/>
          <p:nvPr/>
        </p:nvSpPr>
        <p:spPr>
          <a:xfrm>
            <a:off x="5561351" y="5452156"/>
            <a:ext cx="2023672" cy="1328272"/>
          </a:xfrm>
          <a:prstGeom prst="roundRect">
            <a:avLst/>
          </a:prstGeom>
          <a:solidFill>
            <a:srgbClr val="EEBFAC"/>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Badr" panose="00000400000000000000" pitchFamily="2" charset="-78"/>
              </a:rPr>
              <a:t>دلالت می کند بربیشتر از 10</a:t>
            </a:r>
          </a:p>
        </p:txBody>
      </p:sp>
      <p:sp>
        <p:nvSpPr>
          <p:cNvPr id="28" name="Rectangle: Rounded Corners 27">
            <a:extLst>
              <a:ext uri="{FF2B5EF4-FFF2-40B4-BE49-F238E27FC236}">
                <a16:creationId xmlns="" xmlns:a16="http://schemas.microsoft.com/office/drawing/2014/main" id="{C5A4D2C9-15A8-4015-99BB-819A34DF3BBF}"/>
              </a:ext>
            </a:extLst>
          </p:cNvPr>
          <p:cNvSpPr/>
          <p:nvPr/>
        </p:nvSpPr>
        <p:spPr>
          <a:xfrm>
            <a:off x="284087" y="5433696"/>
            <a:ext cx="4767597" cy="1328272"/>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002060"/>
                </a:solidFill>
                <a:cs typeface="B Badr" panose="00000400000000000000" pitchFamily="2" charset="-78"/>
              </a:rPr>
              <a:t>بر غیر از چهار وزن قلّه می آید. مانند: رِجَال</a:t>
            </a:r>
            <a:endParaRPr lang="fa-IR" sz="2800" dirty="0">
              <a:solidFill>
                <a:srgbClr val="002060"/>
              </a:solidFill>
              <a:cs typeface="B Badr" panose="00000400000000000000" pitchFamily="2" charset="-78"/>
            </a:endParaRPr>
          </a:p>
        </p:txBody>
      </p:sp>
      <p:sp>
        <p:nvSpPr>
          <p:cNvPr id="22" name="Scroll: Horizontal 21">
            <a:extLst>
              <a:ext uri="{FF2B5EF4-FFF2-40B4-BE49-F238E27FC236}">
                <a16:creationId xmlns="" xmlns:a16="http://schemas.microsoft.com/office/drawing/2014/main" id="{2968B06C-85CB-48E7-B136-D5458A3631A8}"/>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chemeClr val="tx1"/>
                </a:solidFill>
                <a:cs typeface="B Titr" panose="00000700000000000000" pitchFamily="2" charset="-78"/>
              </a:rPr>
              <a:t>المتصرف وغیرالمتصرف</a:t>
            </a:r>
          </a:p>
        </p:txBody>
      </p:sp>
      <p:sp>
        <p:nvSpPr>
          <p:cNvPr id="29" name="Cube 28">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3" name="Right Brace 2"/>
          <p:cNvSpPr/>
          <p:nvPr/>
        </p:nvSpPr>
        <p:spPr>
          <a:xfrm>
            <a:off x="9644063" y="1657350"/>
            <a:ext cx="374119" cy="4171950"/>
          </a:xfrm>
          <a:prstGeom prst="rightBrace">
            <a:avLst>
              <a:gd name="adj1" fmla="val 69436"/>
              <a:gd name="adj2" fmla="val 50000"/>
            </a:avLst>
          </a:prstGeom>
          <a:ln w="3810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Tree>
    <p:extLst>
      <p:ext uri="{BB962C8B-B14F-4D97-AF65-F5344CB8AC3E}">
        <p14:creationId xmlns:p14="http://schemas.microsoft.com/office/powerpoint/2010/main" val="343907306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32"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plus(ou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arn(inVertic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arn(inVertical)">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heel(1)">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right)">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barn(inVertic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barn(inVertical)">
                                      <p:cBhvr>
                                        <p:cTn id="8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animBg="1"/>
      <p:bldP spid="15" grpId="0" animBg="1"/>
      <p:bldP spid="16" grpId="0" animBg="1"/>
      <p:bldP spid="7" grpId="0" animBg="1"/>
      <p:bldP spid="13" grpId="0" animBg="1"/>
      <p:bldP spid="17" grpId="0" animBg="1"/>
      <p:bldP spid="20" grpId="0" animBg="1"/>
      <p:bldP spid="23" grpId="0" animBg="1"/>
      <p:bldP spid="24" grpId="0" animBg="1"/>
      <p:bldP spid="25" grpId="0" animBg="1"/>
      <p:bldP spid="27" grpId="0" animBg="1"/>
      <p:bldP spid="28" grpId="0" animBg="1"/>
      <p:bldP spid="3"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ube 17"/>
          <p:cNvSpPr/>
          <p:nvPr/>
        </p:nvSpPr>
        <p:spPr>
          <a:xfrm>
            <a:off x="10388871" y="422037"/>
            <a:ext cx="1692000" cy="740980"/>
          </a:xfrm>
          <a:prstGeom prst="cube">
            <a:avLst/>
          </a:prstGeom>
          <a:solidFill>
            <a:srgbClr val="F2EC7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tx1"/>
                </a:solidFill>
                <a:cs typeface="B Badr" panose="00000400000000000000" pitchFamily="2" charset="-78"/>
              </a:rPr>
              <a:t>2-جمع</a:t>
            </a:r>
          </a:p>
        </p:txBody>
      </p:sp>
      <p:sp>
        <p:nvSpPr>
          <p:cNvPr id="34" name="Rounded Rectangle 3">
            <a:extLst>
              <a:ext uri="{FF2B5EF4-FFF2-40B4-BE49-F238E27FC236}">
                <a16:creationId xmlns="" xmlns:a16="http://schemas.microsoft.com/office/drawing/2014/main" id="{6FE5F8AB-6A86-4BCB-8EC9-F37FDC67B91E}"/>
              </a:ext>
            </a:extLst>
          </p:cNvPr>
          <p:cNvSpPr/>
          <p:nvPr/>
        </p:nvSpPr>
        <p:spPr>
          <a:xfrm>
            <a:off x="8395179" y="438860"/>
            <a:ext cx="1692000" cy="740980"/>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1" anchor="ctr"/>
          <a:lstStyle/>
          <a:p>
            <a:pPr algn="ctr"/>
            <a:r>
              <a:rPr lang="fa-IR" sz="2600" b="1" dirty="0">
                <a:solidFill>
                  <a:schemeClr val="tx1"/>
                </a:solidFill>
                <a:cs typeface="B Badr" panose="00000400000000000000" pitchFamily="2" charset="-78"/>
              </a:rPr>
              <a:t>ج-جمع مکسر</a:t>
            </a:r>
          </a:p>
        </p:txBody>
      </p:sp>
      <p:sp>
        <p:nvSpPr>
          <p:cNvPr id="3" name="Rectangle: Beveled 2">
            <a:extLst>
              <a:ext uri="{FF2B5EF4-FFF2-40B4-BE49-F238E27FC236}">
                <a16:creationId xmlns="" xmlns:a16="http://schemas.microsoft.com/office/drawing/2014/main" id="{2CDDB2C0-4C3D-41C6-8707-2296750271FC}"/>
              </a:ext>
            </a:extLst>
          </p:cNvPr>
          <p:cNvSpPr/>
          <p:nvPr/>
        </p:nvSpPr>
        <p:spPr>
          <a:xfrm>
            <a:off x="4676110" y="695965"/>
            <a:ext cx="2709868" cy="483875"/>
          </a:xfrm>
          <a:prstGeom prst="bevel">
            <a:avLst/>
          </a:prstGeom>
          <a:ln>
            <a:solidFill>
              <a:srgbClr val="C00000"/>
            </a:solidFill>
          </a:ln>
          <a:effectLst>
            <a:glow rad="101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dirty="0">
                <a:cs typeface="B Titr" panose="00000700000000000000" pitchFamily="2" charset="-78"/>
              </a:rPr>
              <a:t>چند نکته</a:t>
            </a:r>
          </a:p>
        </p:txBody>
      </p:sp>
      <p:sp>
        <p:nvSpPr>
          <p:cNvPr id="4" name="Plaque 3">
            <a:extLst>
              <a:ext uri="{FF2B5EF4-FFF2-40B4-BE49-F238E27FC236}">
                <a16:creationId xmlns="" xmlns:a16="http://schemas.microsoft.com/office/drawing/2014/main" id="{87EC4A15-1127-4F10-A4F2-D240B87BD91D}"/>
              </a:ext>
            </a:extLst>
          </p:cNvPr>
          <p:cNvSpPr/>
          <p:nvPr/>
        </p:nvSpPr>
        <p:spPr>
          <a:xfrm>
            <a:off x="10177119" y="1858778"/>
            <a:ext cx="1918741" cy="4680000"/>
          </a:xfrm>
          <a:prstGeom prst="plaque">
            <a:avLst/>
          </a:prstGeom>
          <a:noFill/>
          <a:ln w="38100">
            <a:solidFill>
              <a:srgbClr val="FFFF00"/>
            </a:solidFill>
            <a:prstDash val="sysDash"/>
          </a:ln>
          <a:effectLst>
            <a:glow>
              <a:schemeClr val="accent4">
                <a:satMod val="175000"/>
                <a:alpha val="56000"/>
              </a:schemeClr>
            </a:glow>
            <a:outerShdw sx="1000" sy="1000" kx="1200000" algn="br" rotWithShape="0">
              <a:prstClr val="black"/>
            </a:outerShdw>
            <a:reflection blurRad="76200" stA="45000" endPos="4700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fa-IR" sz="1900" b="1" dirty="0">
                <a:solidFill>
                  <a:srgbClr val="002060"/>
                </a:solidFill>
                <a:cs typeface="B Badr" panose="00000400000000000000" pitchFamily="2" charset="-78"/>
              </a:rPr>
              <a:t>تقسیم بندی جمع (به قلّه و کثره) زمانی است که یک اسم مفرد هم دارای جمع قلّه باشد و هم کثره که در این صورت اگر آن چهار وزن استعمال شود، دالّ بر جمع قلّه است و اگر غیر آن چهار وزن استعمال شود، دالّ بر جمع کثره است</a:t>
            </a:r>
            <a:r>
              <a:rPr lang="fa-IR" sz="1900" dirty="0">
                <a:solidFill>
                  <a:srgbClr val="002060"/>
                </a:solidFill>
                <a:cs typeface="B Badr" panose="00000400000000000000" pitchFamily="2" charset="-78"/>
              </a:rPr>
              <a:t>.</a:t>
            </a:r>
          </a:p>
        </p:txBody>
      </p:sp>
      <p:sp>
        <p:nvSpPr>
          <p:cNvPr id="29" name="Plaque 28">
            <a:extLst>
              <a:ext uri="{FF2B5EF4-FFF2-40B4-BE49-F238E27FC236}">
                <a16:creationId xmlns="" xmlns:a16="http://schemas.microsoft.com/office/drawing/2014/main" id="{49952043-046D-4A2E-8B20-56C5C99F0E3E}"/>
              </a:ext>
            </a:extLst>
          </p:cNvPr>
          <p:cNvSpPr/>
          <p:nvPr/>
        </p:nvSpPr>
        <p:spPr>
          <a:xfrm>
            <a:off x="4114802" y="1873769"/>
            <a:ext cx="1918741" cy="4680000"/>
          </a:xfrm>
          <a:prstGeom prst="plaque">
            <a:avLst/>
          </a:prstGeom>
          <a:noFill/>
          <a:ln w="38100">
            <a:solidFill>
              <a:srgbClr val="FFFF00"/>
            </a:solidFill>
            <a:prstDash val="sysDash"/>
          </a:ln>
          <a:effectLst>
            <a:glow>
              <a:schemeClr val="accent4">
                <a:satMod val="175000"/>
                <a:alpha val="56000"/>
              </a:schemeClr>
            </a:glow>
            <a:outerShdw sx="1000" sy="1000" kx="1200000" algn="br" rotWithShape="0">
              <a:prstClr val="black"/>
            </a:outerShdw>
            <a:reflection blurRad="76200" stA="45000" endPos="4700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3200" dirty="0">
                <a:solidFill>
                  <a:srgbClr val="002060"/>
                </a:solidFill>
                <a:cs typeface="B Badr" panose="00000400000000000000" pitchFamily="2" charset="-78"/>
              </a:rPr>
              <a:t>ظاهراً جمع مذکّر سالم، مشترک بین جمع قلّه و کثره می باشد.</a:t>
            </a:r>
          </a:p>
        </p:txBody>
      </p:sp>
      <p:sp>
        <p:nvSpPr>
          <p:cNvPr id="30" name="Plaque 29">
            <a:extLst>
              <a:ext uri="{FF2B5EF4-FFF2-40B4-BE49-F238E27FC236}">
                <a16:creationId xmlns="" xmlns:a16="http://schemas.microsoft.com/office/drawing/2014/main" id="{329E22BD-961B-4A1D-A38C-07BCA0CB6A06}"/>
              </a:ext>
            </a:extLst>
          </p:cNvPr>
          <p:cNvSpPr/>
          <p:nvPr/>
        </p:nvSpPr>
        <p:spPr>
          <a:xfrm>
            <a:off x="2103621" y="1873769"/>
            <a:ext cx="1918741" cy="4680000"/>
          </a:xfrm>
          <a:prstGeom prst="plaque">
            <a:avLst/>
          </a:prstGeom>
          <a:noFill/>
          <a:ln w="38100">
            <a:solidFill>
              <a:srgbClr val="FFFF00"/>
            </a:solidFill>
            <a:prstDash val="sysDash"/>
          </a:ln>
          <a:effectLst>
            <a:glow>
              <a:schemeClr val="accent4">
                <a:satMod val="175000"/>
                <a:alpha val="56000"/>
              </a:schemeClr>
            </a:glow>
            <a:outerShdw sx="1000" sy="1000" kx="1200000" algn="br" rotWithShape="0">
              <a:prstClr val="black"/>
            </a:outerShdw>
            <a:reflection blurRad="76200" stA="45000" endPos="4700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800" dirty="0">
                <a:solidFill>
                  <a:srgbClr val="002060"/>
                </a:solidFill>
                <a:cs typeface="B Badr" panose="00000400000000000000" pitchFamily="2" charset="-78"/>
              </a:rPr>
              <a:t>برخی از اسم های جمع، گویا دارای مفرد نیستند. مثال: أبابیل، مَقالید.</a:t>
            </a:r>
          </a:p>
        </p:txBody>
      </p:sp>
      <p:sp>
        <p:nvSpPr>
          <p:cNvPr id="31" name="Plaque 30">
            <a:extLst>
              <a:ext uri="{FF2B5EF4-FFF2-40B4-BE49-F238E27FC236}">
                <a16:creationId xmlns="" xmlns:a16="http://schemas.microsoft.com/office/drawing/2014/main" id="{5F598985-755E-40D5-BD29-28C0E01A93D9}"/>
              </a:ext>
            </a:extLst>
          </p:cNvPr>
          <p:cNvSpPr/>
          <p:nvPr/>
        </p:nvSpPr>
        <p:spPr>
          <a:xfrm>
            <a:off x="92440" y="1858778"/>
            <a:ext cx="1918741" cy="4680000"/>
          </a:xfrm>
          <a:prstGeom prst="plaque">
            <a:avLst/>
          </a:prstGeom>
          <a:noFill/>
          <a:ln w="38100">
            <a:solidFill>
              <a:srgbClr val="FFFF00"/>
            </a:solidFill>
            <a:prstDash val="sysDash"/>
          </a:ln>
          <a:effectLst>
            <a:glow>
              <a:schemeClr val="accent4">
                <a:satMod val="175000"/>
                <a:alpha val="56000"/>
              </a:schemeClr>
            </a:glow>
            <a:outerShdw sx="1000" sy="1000" kx="1200000" algn="br" rotWithShape="0">
              <a:prstClr val="black"/>
            </a:outerShdw>
            <a:reflection blurRad="76200" stA="45000" endPos="4700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200" dirty="0">
                <a:solidFill>
                  <a:srgbClr val="002060"/>
                </a:solidFill>
                <a:cs typeface="B Badr" panose="00000400000000000000" pitchFamily="2" charset="-78"/>
              </a:rPr>
              <a:t>گاهی یک اسم جمع را نام کسی قرار می دهند که در این صورت جمع به حساب نمی آید بلکه مفرد می باشد.</a:t>
            </a:r>
          </a:p>
          <a:p>
            <a:pPr algn="justLow" rtl="1"/>
            <a:r>
              <a:rPr lang="fa-IR" sz="2200" dirty="0">
                <a:solidFill>
                  <a:srgbClr val="002060"/>
                </a:solidFill>
                <a:cs typeface="B Badr" panose="00000400000000000000" pitchFamily="2" charset="-78"/>
              </a:rPr>
              <a:t>مانند: أَسماء (نام مردی)، هَوازَن (اسم قبیله یا مردی)</a:t>
            </a:r>
          </a:p>
        </p:txBody>
      </p:sp>
      <p:sp>
        <p:nvSpPr>
          <p:cNvPr id="32" name="Plaque 31">
            <a:extLst>
              <a:ext uri="{FF2B5EF4-FFF2-40B4-BE49-F238E27FC236}">
                <a16:creationId xmlns="" xmlns:a16="http://schemas.microsoft.com/office/drawing/2014/main" id="{800DEACC-E8E5-42B7-BF59-FE5B0E2101EE}"/>
              </a:ext>
            </a:extLst>
          </p:cNvPr>
          <p:cNvSpPr/>
          <p:nvPr/>
        </p:nvSpPr>
        <p:spPr>
          <a:xfrm>
            <a:off x="6186767" y="1873769"/>
            <a:ext cx="1918741" cy="4680000"/>
          </a:xfrm>
          <a:prstGeom prst="plaque">
            <a:avLst/>
          </a:prstGeom>
          <a:noFill/>
          <a:ln w="38100">
            <a:solidFill>
              <a:srgbClr val="FFFF00"/>
            </a:solidFill>
            <a:prstDash val="sysDash"/>
          </a:ln>
          <a:effectLst>
            <a:glow>
              <a:schemeClr val="accent4">
                <a:satMod val="175000"/>
                <a:alpha val="56000"/>
              </a:schemeClr>
            </a:glow>
            <a:outerShdw sx="1000" sy="1000" kx="1200000" algn="br" rotWithShape="0">
              <a:prstClr val="black"/>
            </a:outerShdw>
            <a:reflection blurRad="76200" stA="45000" endPos="4700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400" b="1" dirty="0">
                <a:solidFill>
                  <a:srgbClr val="002060"/>
                </a:solidFill>
                <a:cs typeface="B Badr" panose="00000400000000000000" pitchFamily="2" charset="-78"/>
              </a:rPr>
              <a:t>گاهی اوزان جمع قلّه و کثره به جای یکدیگر هم استعمال شده اند.(در حالت قلّه، وزن کثره و در حالت کثره، وزن قلّه استعمال شده است.)</a:t>
            </a:r>
          </a:p>
        </p:txBody>
      </p:sp>
      <p:sp>
        <p:nvSpPr>
          <p:cNvPr id="33" name="Plaque 32">
            <a:extLst>
              <a:ext uri="{FF2B5EF4-FFF2-40B4-BE49-F238E27FC236}">
                <a16:creationId xmlns="" xmlns:a16="http://schemas.microsoft.com/office/drawing/2014/main" id="{CE8BEDA6-9132-427E-8AB3-4C3C32C8BA46}"/>
              </a:ext>
            </a:extLst>
          </p:cNvPr>
          <p:cNvSpPr/>
          <p:nvPr/>
        </p:nvSpPr>
        <p:spPr>
          <a:xfrm>
            <a:off x="8181943" y="1858777"/>
            <a:ext cx="1918741" cy="4680000"/>
          </a:xfrm>
          <a:prstGeom prst="plaque">
            <a:avLst/>
          </a:prstGeom>
          <a:noFill/>
          <a:ln w="38100">
            <a:solidFill>
              <a:srgbClr val="FFFF00"/>
            </a:solidFill>
            <a:prstDash val="sysDash"/>
          </a:ln>
          <a:effectLst>
            <a:glow>
              <a:schemeClr val="accent4">
                <a:satMod val="175000"/>
                <a:alpha val="56000"/>
              </a:schemeClr>
            </a:glow>
            <a:outerShdw sx="1000" sy="1000" kx="1200000" algn="br" rotWithShape="0">
              <a:prstClr val="black"/>
            </a:outerShdw>
            <a:reflection blurRad="76200" stA="45000" endPos="4700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200" b="1" dirty="0">
                <a:solidFill>
                  <a:srgbClr val="002060"/>
                </a:solidFill>
                <a:cs typeface="B Badr" panose="00000400000000000000" pitchFamily="2" charset="-78"/>
              </a:rPr>
              <a:t>اگر اسم مفردی، فقط جمعی بر وزن قلّه داشت یا فقط جمعی بر وزن کثره داشت، همان وزن مشترکاً هم برای قلّه استفاده می شود و هم برای کثره</a:t>
            </a:r>
            <a:r>
              <a:rPr lang="fa-IR" sz="2400" b="1" dirty="0">
                <a:solidFill>
                  <a:srgbClr val="002060"/>
                </a:solidFill>
                <a:cs typeface="B Badr" panose="00000400000000000000" pitchFamily="2" charset="-78"/>
              </a:rPr>
              <a:t>.</a:t>
            </a:r>
          </a:p>
        </p:txBody>
      </p:sp>
      <p:sp>
        <p:nvSpPr>
          <p:cNvPr id="8" name="Flowchart: Connector 7">
            <a:extLst>
              <a:ext uri="{FF2B5EF4-FFF2-40B4-BE49-F238E27FC236}">
                <a16:creationId xmlns="" xmlns:a16="http://schemas.microsoft.com/office/drawing/2014/main" id="{E8E1FEFC-03B5-4D0D-B0C8-B9355D19AAF2}"/>
              </a:ext>
            </a:extLst>
          </p:cNvPr>
          <p:cNvSpPr/>
          <p:nvPr/>
        </p:nvSpPr>
        <p:spPr>
          <a:xfrm>
            <a:off x="11783638" y="1521824"/>
            <a:ext cx="358563" cy="457805"/>
          </a:xfrm>
          <a:prstGeom prst="flowChartConnector">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u="sng" dirty="0">
                <a:solidFill>
                  <a:srgbClr val="002060"/>
                </a:solidFill>
                <a:cs typeface="B Titr" panose="00000700000000000000" pitchFamily="2" charset="-78"/>
              </a:rPr>
              <a:t>1</a:t>
            </a:r>
          </a:p>
        </p:txBody>
      </p:sp>
      <p:sp>
        <p:nvSpPr>
          <p:cNvPr id="35" name="Flowchart: Connector 34">
            <a:extLst>
              <a:ext uri="{FF2B5EF4-FFF2-40B4-BE49-F238E27FC236}">
                <a16:creationId xmlns="" xmlns:a16="http://schemas.microsoft.com/office/drawing/2014/main" id="{B354D806-B632-4996-BE29-179BC4F40F96}"/>
              </a:ext>
            </a:extLst>
          </p:cNvPr>
          <p:cNvSpPr/>
          <p:nvPr/>
        </p:nvSpPr>
        <p:spPr>
          <a:xfrm>
            <a:off x="9842225" y="1515423"/>
            <a:ext cx="358563" cy="457805"/>
          </a:xfrm>
          <a:prstGeom prst="flowChartConnector">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u="sng" dirty="0">
                <a:solidFill>
                  <a:srgbClr val="002060"/>
                </a:solidFill>
                <a:cs typeface="B Titr" panose="00000700000000000000" pitchFamily="2" charset="-78"/>
              </a:rPr>
              <a:t>2</a:t>
            </a:r>
          </a:p>
        </p:txBody>
      </p:sp>
      <p:sp>
        <p:nvSpPr>
          <p:cNvPr id="36" name="Flowchart: Connector 35">
            <a:extLst>
              <a:ext uri="{FF2B5EF4-FFF2-40B4-BE49-F238E27FC236}">
                <a16:creationId xmlns="" xmlns:a16="http://schemas.microsoft.com/office/drawing/2014/main" id="{698E271D-448E-4810-B916-A9F3DBF93ABF}"/>
              </a:ext>
            </a:extLst>
          </p:cNvPr>
          <p:cNvSpPr/>
          <p:nvPr/>
        </p:nvSpPr>
        <p:spPr>
          <a:xfrm>
            <a:off x="7773826" y="1515888"/>
            <a:ext cx="358563" cy="457805"/>
          </a:xfrm>
          <a:prstGeom prst="flowChartConnector">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u="sng" dirty="0">
                <a:solidFill>
                  <a:srgbClr val="002060"/>
                </a:solidFill>
                <a:cs typeface="B Titr" panose="00000700000000000000" pitchFamily="2" charset="-78"/>
              </a:rPr>
              <a:t>3</a:t>
            </a:r>
          </a:p>
        </p:txBody>
      </p:sp>
      <p:sp>
        <p:nvSpPr>
          <p:cNvPr id="37" name="Flowchart: Connector 36">
            <a:extLst>
              <a:ext uri="{FF2B5EF4-FFF2-40B4-BE49-F238E27FC236}">
                <a16:creationId xmlns="" xmlns:a16="http://schemas.microsoft.com/office/drawing/2014/main" id="{285922AB-9585-47F7-A7EE-26B89749393D}"/>
              </a:ext>
            </a:extLst>
          </p:cNvPr>
          <p:cNvSpPr/>
          <p:nvPr/>
        </p:nvSpPr>
        <p:spPr>
          <a:xfrm>
            <a:off x="5705427" y="1515889"/>
            <a:ext cx="358563" cy="457805"/>
          </a:xfrm>
          <a:prstGeom prst="flowChartConnector">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u="sng" dirty="0">
                <a:solidFill>
                  <a:srgbClr val="002060"/>
                </a:solidFill>
                <a:cs typeface="B Titr" panose="00000700000000000000" pitchFamily="2" charset="-78"/>
              </a:rPr>
              <a:t>4</a:t>
            </a:r>
          </a:p>
        </p:txBody>
      </p:sp>
      <p:sp>
        <p:nvSpPr>
          <p:cNvPr id="38" name="Flowchart: Connector 37">
            <a:extLst>
              <a:ext uri="{FF2B5EF4-FFF2-40B4-BE49-F238E27FC236}">
                <a16:creationId xmlns="" xmlns:a16="http://schemas.microsoft.com/office/drawing/2014/main" id="{F306F941-ACAD-4520-8BD4-87383D7EF7E3}"/>
              </a:ext>
            </a:extLst>
          </p:cNvPr>
          <p:cNvSpPr/>
          <p:nvPr/>
        </p:nvSpPr>
        <p:spPr>
          <a:xfrm>
            <a:off x="3700446" y="1520885"/>
            <a:ext cx="358563" cy="457805"/>
          </a:xfrm>
          <a:prstGeom prst="flowChartConnector">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u="sng" dirty="0">
                <a:solidFill>
                  <a:srgbClr val="002060"/>
                </a:solidFill>
                <a:cs typeface="B Titr" panose="00000700000000000000" pitchFamily="2" charset="-78"/>
              </a:rPr>
              <a:t>5</a:t>
            </a:r>
          </a:p>
        </p:txBody>
      </p:sp>
      <p:sp>
        <p:nvSpPr>
          <p:cNvPr id="39" name="Flowchart: Connector 38">
            <a:extLst>
              <a:ext uri="{FF2B5EF4-FFF2-40B4-BE49-F238E27FC236}">
                <a16:creationId xmlns="" xmlns:a16="http://schemas.microsoft.com/office/drawing/2014/main" id="{A455B71D-8B9E-4254-9A7E-281EC62FB542}"/>
              </a:ext>
            </a:extLst>
          </p:cNvPr>
          <p:cNvSpPr/>
          <p:nvPr/>
        </p:nvSpPr>
        <p:spPr>
          <a:xfrm>
            <a:off x="1722386" y="1521824"/>
            <a:ext cx="358563" cy="457805"/>
          </a:xfrm>
          <a:prstGeom prst="flowChartConnector">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u="sng" dirty="0">
                <a:solidFill>
                  <a:srgbClr val="002060"/>
                </a:solidFill>
                <a:cs typeface="B Titr" panose="00000700000000000000" pitchFamily="2" charset="-78"/>
              </a:rPr>
              <a:t>6</a:t>
            </a:r>
          </a:p>
        </p:txBody>
      </p:sp>
      <p:sp>
        <p:nvSpPr>
          <p:cNvPr id="20" name="Scroll: Horizontal 19">
            <a:extLst>
              <a:ext uri="{FF2B5EF4-FFF2-40B4-BE49-F238E27FC236}">
                <a16:creationId xmlns="" xmlns:a16="http://schemas.microsoft.com/office/drawing/2014/main" id="{5FBAD3B1-15E4-43FD-B64A-4E8F501BD340}"/>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chemeClr val="tx1"/>
                </a:solidFill>
                <a:cs typeface="B Titr" panose="00000700000000000000" pitchFamily="2" charset="-78"/>
              </a:rPr>
              <a:t>المتصرف وغیرالمتصرف</a:t>
            </a:r>
          </a:p>
        </p:txBody>
      </p:sp>
      <p:sp>
        <p:nvSpPr>
          <p:cNvPr id="21" name="Cube 20">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Tree>
    <p:extLst>
      <p:ext uri="{BB962C8B-B14F-4D97-AF65-F5344CB8AC3E}">
        <p14:creationId xmlns:p14="http://schemas.microsoft.com/office/powerpoint/2010/main" val="106329022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out)">
                                      <p:cBhvr>
                                        <p:cTn id="17" dur="2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circle(out)">
                                      <p:cBhvr>
                                        <p:cTn id="29" dur="25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32"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circle(out)">
                                      <p:cBhvr>
                                        <p:cTn id="39" dur="25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down)">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32"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circle(out)">
                                      <p:cBhvr>
                                        <p:cTn id="49" dur="25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down)">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32"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circle(out)">
                                      <p:cBhvr>
                                        <p:cTn id="59" dur="25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32"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circle(out)">
                                      <p:cBhvr>
                                        <p:cTn id="69" dur="250"/>
                                        <p:tgtEl>
                                          <p:spTgt spid="3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down)">
                                      <p:cBhvr>
                                        <p:cTn id="7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 grpId="0" animBg="1"/>
      <p:bldP spid="4" grpId="0" animBg="1"/>
      <p:bldP spid="29" grpId="0" animBg="1"/>
      <p:bldP spid="30" grpId="0" animBg="1"/>
      <p:bldP spid="31" grpId="0" animBg="1"/>
      <p:bldP spid="32" grpId="0" animBg="1"/>
      <p:bldP spid="33" grpId="0" animBg="1"/>
      <p:bldP spid="8" grpId="0" animBg="1"/>
      <p:bldP spid="35" grpId="0" animBg="1"/>
      <p:bldP spid="36" grpId="0" animBg="1"/>
      <p:bldP spid="37" grpId="0" animBg="1"/>
      <p:bldP spid="38" grpId="0" animBg="1"/>
      <p:bldP spid="39"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ube 17"/>
          <p:cNvSpPr/>
          <p:nvPr/>
        </p:nvSpPr>
        <p:spPr>
          <a:xfrm>
            <a:off x="10388871" y="422037"/>
            <a:ext cx="1692000" cy="740980"/>
          </a:xfrm>
          <a:prstGeom prst="cube">
            <a:avLst/>
          </a:prstGeom>
          <a:solidFill>
            <a:srgbClr val="F2EC7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tx1"/>
                </a:solidFill>
                <a:cs typeface="B Badr" panose="00000400000000000000" pitchFamily="2" charset="-78"/>
              </a:rPr>
              <a:t>2-جمع</a:t>
            </a:r>
          </a:p>
        </p:txBody>
      </p:sp>
      <p:sp>
        <p:nvSpPr>
          <p:cNvPr id="34" name="Rounded Rectangle 3">
            <a:extLst>
              <a:ext uri="{FF2B5EF4-FFF2-40B4-BE49-F238E27FC236}">
                <a16:creationId xmlns="" xmlns:a16="http://schemas.microsoft.com/office/drawing/2014/main" id="{6FE5F8AB-6A86-4BCB-8EC9-F37FDC67B91E}"/>
              </a:ext>
            </a:extLst>
          </p:cNvPr>
          <p:cNvSpPr/>
          <p:nvPr/>
        </p:nvSpPr>
        <p:spPr>
          <a:xfrm>
            <a:off x="6796916" y="771321"/>
            <a:ext cx="1692000" cy="432000"/>
          </a:xfrm>
          <a:prstGeom prst="roundRect">
            <a:avLst/>
          </a:prstGeom>
          <a:solidFill>
            <a:schemeClr val="accent3">
              <a:lumMod val="40000"/>
              <a:lumOff val="60000"/>
            </a:schemeClr>
          </a:solidFill>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1" anchor="ctr"/>
          <a:lstStyle/>
          <a:p>
            <a:pPr algn="ctr"/>
            <a:r>
              <a:rPr lang="fa-IR" sz="2600" b="1" dirty="0">
                <a:solidFill>
                  <a:schemeClr val="tx1"/>
                </a:solidFill>
                <a:cs typeface="B Badr" panose="00000400000000000000" pitchFamily="2" charset="-78"/>
              </a:rPr>
              <a:t>جمع الجمع</a:t>
            </a:r>
          </a:p>
        </p:txBody>
      </p:sp>
      <p:sp>
        <p:nvSpPr>
          <p:cNvPr id="19" name="Rounded Rectangle 3">
            <a:extLst>
              <a:ext uri="{FF2B5EF4-FFF2-40B4-BE49-F238E27FC236}">
                <a16:creationId xmlns="" xmlns:a16="http://schemas.microsoft.com/office/drawing/2014/main" id="{720BB06E-AE58-41DB-8B34-DAE34362573B}"/>
              </a:ext>
            </a:extLst>
          </p:cNvPr>
          <p:cNvSpPr/>
          <p:nvPr/>
        </p:nvSpPr>
        <p:spPr>
          <a:xfrm>
            <a:off x="3536020" y="753060"/>
            <a:ext cx="2988213" cy="432000"/>
          </a:xfrm>
          <a:prstGeom prst="roundRect">
            <a:avLst/>
          </a:prstGeom>
          <a:solidFill>
            <a:schemeClr val="accent4">
              <a:lumMod val="40000"/>
              <a:lumOff val="60000"/>
            </a:schemeClr>
          </a:solidFill>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1" anchor="ctr"/>
          <a:lstStyle/>
          <a:p>
            <a:pPr algn="ctr"/>
            <a:r>
              <a:rPr lang="fa-IR" sz="2600" b="1" dirty="0">
                <a:solidFill>
                  <a:schemeClr val="tx1"/>
                </a:solidFill>
                <a:cs typeface="B Badr" panose="00000400000000000000" pitchFamily="2" charset="-78"/>
              </a:rPr>
              <a:t>جمع منتهی الجموع</a:t>
            </a:r>
          </a:p>
        </p:txBody>
      </p:sp>
      <p:sp>
        <p:nvSpPr>
          <p:cNvPr id="20" name="Rounded Rectangle 3">
            <a:extLst>
              <a:ext uri="{FF2B5EF4-FFF2-40B4-BE49-F238E27FC236}">
                <a16:creationId xmlns="" xmlns:a16="http://schemas.microsoft.com/office/drawing/2014/main" id="{33694C4E-0A5C-4D26-901D-A0FFA74CEFC0}"/>
              </a:ext>
            </a:extLst>
          </p:cNvPr>
          <p:cNvSpPr/>
          <p:nvPr/>
        </p:nvSpPr>
        <p:spPr>
          <a:xfrm>
            <a:off x="8600732" y="444080"/>
            <a:ext cx="1692000" cy="740980"/>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1" anchor="ctr"/>
          <a:lstStyle/>
          <a:p>
            <a:pPr algn="ctr"/>
            <a:r>
              <a:rPr lang="fa-IR" sz="2600" b="1" dirty="0">
                <a:solidFill>
                  <a:schemeClr val="tx1"/>
                </a:solidFill>
                <a:cs typeface="B Badr" panose="00000400000000000000" pitchFamily="2" charset="-78"/>
              </a:rPr>
              <a:t>ج-جمع مکسر</a:t>
            </a:r>
          </a:p>
        </p:txBody>
      </p:sp>
      <p:sp>
        <p:nvSpPr>
          <p:cNvPr id="5" name="Rectangle: Rounded Corners 4">
            <a:extLst>
              <a:ext uri="{FF2B5EF4-FFF2-40B4-BE49-F238E27FC236}">
                <a16:creationId xmlns="" xmlns:a16="http://schemas.microsoft.com/office/drawing/2014/main" id="{3C73C755-2B3B-4E9F-B011-7F992005E1F7}"/>
              </a:ext>
            </a:extLst>
          </p:cNvPr>
          <p:cNvSpPr/>
          <p:nvPr/>
        </p:nvSpPr>
        <p:spPr>
          <a:xfrm>
            <a:off x="4799626" y="1247382"/>
            <a:ext cx="5045314" cy="1454046"/>
          </a:xfrm>
          <a:prstGeom prst="roundRect">
            <a:avLst/>
          </a:prstGeom>
          <a:gradFill flip="none" rotWithShape="1">
            <a:gsLst>
              <a:gs pos="0">
                <a:schemeClr val="accent1">
                  <a:lumMod val="5000"/>
                  <a:lumOff val="95000"/>
                </a:schemeClr>
              </a:gs>
              <a:gs pos="58000">
                <a:srgbClr val="F5DBB9"/>
              </a:gs>
            </a:gsLst>
            <a:lin ang="16200000" scaled="1"/>
            <a:tileRect/>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400" b="1" dirty="0">
                <a:solidFill>
                  <a:srgbClr val="002060"/>
                </a:solidFill>
                <a:cs typeface="B Badr" panose="00000400000000000000" pitchFamily="2" charset="-78"/>
              </a:rPr>
              <a:t>گاهی با جمع مکسّر(به صورت لفظی)معامله مفرد می شود و در نتیجه از آن، جمع سالم یا جمع مکسّر جدیدی ساخته می شود که به آن جمع الجمع گویند</a:t>
            </a:r>
          </a:p>
        </p:txBody>
      </p:sp>
      <p:sp>
        <p:nvSpPr>
          <p:cNvPr id="22" name="Rectangle: Rounded Corners 21">
            <a:extLst>
              <a:ext uri="{FF2B5EF4-FFF2-40B4-BE49-F238E27FC236}">
                <a16:creationId xmlns="" xmlns:a16="http://schemas.microsoft.com/office/drawing/2014/main" id="{B5FF5EFB-5AFA-48B1-984C-9ECAC97B15FE}"/>
              </a:ext>
            </a:extLst>
          </p:cNvPr>
          <p:cNvSpPr/>
          <p:nvPr/>
        </p:nvSpPr>
        <p:spPr>
          <a:xfrm>
            <a:off x="10407990" y="1304025"/>
            <a:ext cx="1692001" cy="1454046"/>
          </a:xfrm>
          <a:prstGeom prst="roundRect">
            <a:avLst/>
          </a:prstGeom>
          <a:gradFill flip="none" rotWithShape="1">
            <a:gsLst>
              <a:gs pos="0">
                <a:schemeClr val="accent1">
                  <a:lumMod val="5000"/>
                  <a:lumOff val="95000"/>
                </a:schemeClr>
              </a:gs>
              <a:gs pos="58000">
                <a:srgbClr val="F5DBB9"/>
              </a:gs>
            </a:gsLst>
            <a:lin ang="16200000" scaled="1"/>
            <a:tileRect/>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600" b="1">
                <a:solidFill>
                  <a:prstClr val="black"/>
                </a:solidFill>
                <a:cs typeface="B Badr" panose="00000400000000000000" pitchFamily="2" charset="-78"/>
              </a:rPr>
              <a:t>جمع الجمع</a:t>
            </a:r>
            <a:endParaRPr lang="fa-IR" sz="2600" b="1" dirty="0">
              <a:solidFill>
                <a:prstClr val="black"/>
              </a:solidFill>
              <a:cs typeface="B Badr" panose="00000400000000000000" pitchFamily="2" charset="-78"/>
            </a:endParaRPr>
          </a:p>
        </p:txBody>
      </p:sp>
      <p:sp>
        <p:nvSpPr>
          <p:cNvPr id="23" name="Rectangle: Rounded Corners 22">
            <a:extLst>
              <a:ext uri="{FF2B5EF4-FFF2-40B4-BE49-F238E27FC236}">
                <a16:creationId xmlns="" xmlns:a16="http://schemas.microsoft.com/office/drawing/2014/main" id="{F19D312B-4D90-4EBC-9EB7-D57F9172C226}"/>
              </a:ext>
            </a:extLst>
          </p:cNvPr>
          <p:cNvSpPr/>
          <p:nvPr/>
        </p:nvSpPr>
        <p:spPr>
          <a:xfrm>
            <a:off x="134911" y="1247382"/>
            <a:ext cx="4374115" cy="1454046"/>
          </a:xfrm>
          <a:prstGeom prst="roundRect">
            <a:avLst/>
          </a:prstGeom>
          <a:gradFill flip="none" rotWithShape="1">
            <a:gsLst>
              <a:gs pos="0">
                <a:schemeClr val="accent1">
                  <a:lumMod val="5000"/>
                  <a:lumOff val="95000"/>
                </a:schemeClr>
              </a:gs>
              <a:gs pos="58000">
                <a:srgbClr val="F5DBB9"/>
              </a:gs>
            </a:gsLst>
            <a:lin ang="16200000" scaled="1"/>
            <a:tileRect/>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200" b="1" dirty="0">
                <a:solidFill>
                  <a:srgbClr val="002060"/>
                </a:solidFill>
                <a:cs typeface="B Badr" panose="00000400000000000000" pitchFamily="2" charset="-78"/>
              </a:rPr>
              <a:t>حداقّل بر 9 نفر دلالت می کند.[جمع مکسّر(حداقلّ سه فرد) ضربدر جمع مکسّر یا سالم(حداقلّ سه فرد) = ّ 9 نفر] </a:t>
            </a:r>
          </a:p>
          <a:p>
            <a:pPr algn="justLow" rtl="1"/>
            <a:r>
              <a:rPr lang="fa-IR" sz="2000" b="1" dirty="0">
                <a:solidFill>
                  <a:srgbClr val="C00000"/>
                </a:solidFill>
                <a:cs typeface="B Badr" panose="00000400000000000000" pitchFamily="2" charset="-78"/>
              </a:rPr>
              <a:t>مانند: قَول -أَقوال =أَقاویل/ بَیت –بُیُوت = بُیُوتات</a:t>
            </a:r>
          </a:p>
        </p:txBody>
      </p:sp>
      <p:sp>
        <p:nvSpPr>
          <p:cNvPr id="6" name="Callout: Up Arrow 5">
            <a:extLst>
              <a:ext uri="{FF2B5EF4-FFF2-40B4-BE49-F238E27FC236}">
                <a16:creationId xmlns="" xmlns:a16="http://schemas.microsoft.com/office/drawing/2014/main" id="{E3CBF92E-21CA-4B04-BEA5-5CF8CC673215}"/>
              </a:ext>
            </a:extLst>
          </p:cNvPr>
          <p:cNvSpPr/>
          <p:nvPr/>
        </p:nvSpPr>
        <p:spPr>
          <a:xfrm>
            <a:off x="154031" y="2628624"/>
            <a:ext cx="11945960" cy="1600752"/>
          </a:xfrm>
          <a:prstGeom prst="upArrowCallout">
            <a:avLst>
              <a:gd name="adj1" fmla="val 201704"/>
              <a:gd name="adj2" fmla="val 103858"/>
              <a:gd name="adj3" fmla="val 25000"/>
              <a:gd name="adj4" fmla="val 64977"/>
            </a:avLst>
          </a:prstGeom>
          <a:gradFill flip="none" rotWithShape="1">
            <a:gsLst>
              <a:gs pos="0">
                <a:schemeClr val="accent1">
                  <a:lumMod val="5000"/>
                  <a:lumOff val="95000"/>
                </a:schemeClr>
              </a:gs>
              <a:gs pos="83000">
                <a:srgbClr val="FFE48F"/>
              </a:gs>
              <a:gs pos="52000">
                <a:schemeClr val="accent1">
                  <a:lumMod val="40000"/>
                  <a:lumOff val="60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600" b="1" dirty="0">
                <a:solidFill>
                  <a:schemeClr val="tx1"/>
                </a:solidFill>
                <a:cs typeface="B Badr" panose="00000400000000000000" pitchFamily="2" charset="-78"/>
              </a:rPr>
              <a:t>اگر جمع مکسّر بر وزن(أفعُل) یا (أفعِلَة) باشد، جمع الجمعِ آن بر وزن(أَفَاعِل)می آید. </a:t>
            </a:r>
            <a:r>
              <a:rPr lang="fa-IR" sz="2600" b="1" dirty="0">
                <a:solidFill>
                  <a:srgbClr val="FF0000"/>
                </a:solidFill>
                <a:cs typeface="B Badr" panose="00000400000000000000" pitchFamily="2" charset="-78"/>
              </a:rPr>
              <a:t>مانند:سِوَار= اَسوِرَة =أَسَاوِر </a:t>
            </a:r>
            <a:r>
              <a:rPr lang="fa-IR" sz="2600" b="1" dirty="0">
                <a:solidFill>
                  <a:schemeClr val="tx1"/>
                </a:solidFill>
                <a:cs typeface="B Badr" panose="00000400000000000000" pitchFamily="2" charset="-78"/>
              </a:rPr>
              <a:t>و جمع الجمعِ(أَفعَال)بر وزن(أَفَاعِیل)،جمع الجمعِ(فِعَال) بر وزن(فَعَائِل) و جمع الجمعِ(فِعلَان و فُعلَان) بر وزن( فَعَالِین) می آید.</a:t>
            </a:r>
          </a:p>
        </p:txBody>
      </p:sp>
      <p:sp>
        <p:nvSpPr>
          <p:cNvPr id="25" name="Rectangle: Rounded Corners 24">
            <a:extLst>
              <a:ext uri="{FF2B5EF4-FFF2-40B4-BE49-F238E27FC236}">
                <a16:creationId xmlns="" xmlns:a16="http://schemas.microsoft.com/office/drawing/2014/main" id="{264E853F-A92C-4D22-8F68-C30B060B8961}"/>
              </a:ext>
            </a:extLst>
          </p:cNvPr>
          <p:cNvSpPr/>
          <p:nvPr/>
        </p:nvSpPr>
        <p:spPr>
          <a:xfrm>
            <a:off x="175111" y="4332948"/>
            <a:ext cx="10117621" cy="11520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r>
              <a:rPr lang="fa-IR" sz="2400" b="1" dirty="0">
                <a:solidFill>
                  <a:srgbClr val="002060"/>
                </a:solidFill>
                <a:cs typeface="B Badr" panose="00000400000000000000" pitchFamily="2" charset="-78"/>
              </a:rPr>
              <a:t>*جمع الجمع دارای صیغه هایی است که آن صیغه ها را صیغه های منتهی الجموع «می نامند و هرگاه یک اسم بر آن وزنها بیاید، می گویند آن اسم بر صیغه منتهی الجموع آمده است )چه جمع الجمع باشد و چه نباشد(. مانند: أَکَالِب/برخی از صیغه های منتهی الجموع عبارتند از</a:t>
            </a:r>
            <a:r>
              <a:rPr lang="fa-IR" sz="2400" b="1" dirty="0">
                <a:solidFill>
                  <a:schemeClr val="bg1"/>
                </a:solidFill>
                <a:cs typeface="B Badr" panose="00000400000000000000" pitchFamily="2" charset="-78"/>
              </a:rPr>
              <a:t>:</a:t>
            </a:r>
            <a:r>
              <a:rPr lang="fa-IR" sz="2400" b="1" dirty="0">
                <a:solidFill>
                  <a:srgbClr val="FF0000"/>
                </a:solidFill>
                <a:cs typeface="B Badr" panose="00000400000000000000" pitchFamily="2" charset="-78"/>
              </a:rPr>
              <a:t> أَفاعِل،أَفاعیل، فَعائِل، فَعالیل</a:t>
            </a:r>
          </a:p>
        </p:txBody>
      </p:sp>
      <p:sp>
        <p:nvSpPr>
          <p:cNvPr id="26" name="Rectangle: Rounded Corners 25">
            <a:extLst>
              <a:ext uri="{FF2B5EF4-FFF2-40B4-BE49-F238E27FC236}">
                <a16:creationId xmlns="" xmlns:a16="http://schemas.microsoft.com/office/drawing/2014/main" id="{426EB661-8CC8-4487-8DC6-CD67145E6CB9}"/>
              </a:ext>
            </a:extLst>
          </p:cNvPr>
          <p:cNvSpPr/>
          <p:nvPr/>
        </p:nvSpPr>
        <p:spPr>
          <a:xfrm>
            <a:off x="10392968" y="4883595"/>
            <a:ext cx="1692001" cy="1454046"/>
          </a:xfrm>
          <a:prstGeom prst="roundRect">
            <a:avLst/>
          </a:prstGeom>
          <a:solidFill>
            <a:schemeClr val="accent4">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600" b="1" dirty="0">
                <a:solidFill>
                  <a:prstClr val="black"/>
                </a:solidFill>
                <a:cs typeface="B Badr" panose="00000400000000000000" pitchFamily="2" charset="-78"/>
              </a:rPr>
              <a:t> صیغه های منتهی الجموع</a:t>
            </a:r>
          </a:p>
        </p:txBody>
      </p:sp>
      <p:sp>
        <p:nvSpPr>
          <p:cNvPr id="27" name="Rectangle: Rounded Corners 26">
            <a:extLst>
              <a:ext uri="{FF2B5EF4-FFF2-40B4-BE49-F238E27FC236}">
                <a16:creationId xmlns="" xmlns:a16="http://schemas.microsoft.com/office/drawing/2014/main" id="{73BD2120-C905-474E-B499-94CF6071BD60}"/>
              </a:ext>
            </a:extLst>
          </p:cNvPr>
          <p:cNvSpPr/>
          <p:nvPr/>
        </p:nvSpPr>
        <p:spPr>
          <a:xfrm>
            <a:off x="154030" y="5620033"/>
            <a:ext cx="10138701" cy="11520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400" b="1" dirty="0">
                <a:solidFill>
                  <a:srgbClr val="002060"/>
                </a:solidFill>
                <a:cs typeface="B Badr" panose="00000400000000000000" pitchFamily="2" charset="-78"/>
              </a:rPr>
              <a:t>قاعده کلّی صیغه های منتهی الجموع این است که: به هر وزن جمعی که دارای الفِ جمع باشد و بعد از الفِ جمع، دو حرف آمده باشد و یا سه باشد« صیغه منتهی الجموع </a:t>
            </a:r>
            <a:r>
              <a:rPr lang="fa-IR" sz="2400" b="1" dirty="0" smtClean="0">
                <a:solidFill>
                  <a:srgbClr val="002060"/>
                </a:solidFill>
                <a:cs typeface="B Badr" panose="00000400000000000000" pitchFamily="2" charset="-78"/>
              </a:rPr>
              <a:t>» گفته </a:t>
            </a:r>
            <a:r>
              <a:rPr lang="fa-IR" sz="2400" b="1" dirty="0">
                <a:solidFill>
                  <a:srgbClr val="002060"/>
                </a:solidFill>
                <a:cs typeface="B Badr" panose="00000400000000000000" pitchFamily="2" charset="-78"/>
              </a:rPr>
              <a:t>می </a:t>
            </a:r>
            <a:r>
              <a:rPr lang="fa-IR" sz="2400" b="1" dirty="0" smtClean="0">
                <a:solidFill>
                  <a:srgbClr val="002060"/>
                </a:solidFill>
                <a:cs typeface="B Badr" panose="00000400000000000000" pitchFamily="2" charset="-78"/>
              </a:rPr>
              <a:t>شود.یا سه </a:t>
            </a:r>
            <a:r>
              <a:rPr lang="fa-IR" sz="2400" b="1" dirty="0">
                <a:solidFill>
                  <a:srgbClr val="002060"/>
                </a:solidFill>
                <a:cs typeface="B Badr" panose="00000400000000000000" pitchFamily="2" charset="-78"/>
              </a:rPr>
              <a:t>حرف که دوّمی از آن سه حرف«یاء» باشد =صیغه منتهی الجموع گفته می شود.</a:t>
            </a:r>
            <a:endParaRPr lang="fa-IR" sz="3200" b="1" dirty="0">
              <a:solidFill>
                <a:srgbClr val="002060"/>
              </a:solidFill>
              <a:cs typeface="B Badr" panose="00000400000000000000" pitchFamily="2" charset="-78"/>
            </a:endParaRPr>
          </a:p>
        </p:txBody>
      </p:sp>
      <p:sp>
        <p:nvSpPr>
          <p:cNvPr id="17" name="Scroll: Horizontal 16">
            <a:extLst>
              <a:ext uri="{FF2B5EF4-FFF2-40B4-BE49-F238E27FC236}">
                <a16:creationId xmlns="" xmlns:a16="http://schemas.microsoft.com/office/drawing/2014/main" id="{A3F4231E-6926-4B0A-AC00-4C525B1093A7}"/>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chemeClr val="tx1"/>
                </a:solidFill>
                <a:cs typeface="B Titr" panose="00000700000000000000" pitchFamily="2" charset="-78"/>
              </a:rPr>
              <a:t>المتصرف وغیرالمتصرف</a:t>
            </a:r>
          </a:p>
        </p:txBody>
      </p:sp>
      <p:sp>
        <p:nvSpPr>
          <p:cNvPr id="21" name="Cube 20">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16"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3" name="Straight Arrow Connector 2"/>
          <p:cNvCxnSpPr/>
          <p:nvPr/>
        </p:nvCxnSpPr>
        <p:spPr>
          <a:xfrm flipH="1">
            <a:off x="7812505" y="509884"/>
            <a:ext cx="788227" cy="243176"/>
          </a:xfrm>
          <a:prstGeom prst="straightConnector1">
            <a:avLst/>
          </a:prstGeom>
          <a:ln w="38100">
            <a:solidFill>
              <a:schemeClr val="accent5">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524233" y="509884"/>
            <a:ext cx="2076499" cy="243176"/>
          </a:xfrm>
          <a:prstGeom prst="straightConnector1">
            <a:avLst/>
          </a:prstGeom>
          <a:ln w="38100">
            <a:solidFill>
              <a:schemeClr val="accent5">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07038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heel(1)">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heel(1)">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outVertic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outVertical)">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250"/>
                                        <p:tgtEl>
                                          <p:spTgt spid="6"/>
                                        </p:tgtEl>
                                      </p:cBhvr>
                                    </p:animEffect>
                                    <p:anim calcmode="lin" valueType="num">
                                      <p:cBhvr>
                                        <p:cTn id="46" dur="250" fill="hold"/>
                                        <p:tgtEl>
                                          <p:spTgt spid="6"/>
                                        </p:tgtEl>
                                        <p:attrNameLst>
                                          <p:attrName>ppt_x</p:attrName>
                                        </p:attrNameLst>
                                      </p:cBhvr>
                                      <p:tavLst>
                                        <p:tav tm="0">
                                          <p:val>
                                            <p:strVal val="#ppt_x"/>
                                          </p:val>
                                        </p:tav>
                                        <p:tav tm="100000">
                                          <p:val>
                                            <p:strVal val="#ppt_x"/>
                                          </p:val>
                                        </p:tav>
                                      </p:tavLst>
                                    </p:anim>
                                    <p:anim calcmode="lin" valueType="num">
                                      <p:cBhvr>
                                        <p:cTn id="47"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outVertic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heel(1)">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heel(1)">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9" grpId="0" animBg="1"/>
      <p:bldP spid="20" grpId="0" animBg="1"/>
      <p:bldP spid="5" grpId="0" animBg="1"/>
      <p:bldP spid="22" grpId="0" animBg="1"/>
      <p:bldP spid="23" grpId="0" animBg="1"/>
      <p:bldP spid="6" grpId="0" animBg="1"/>
      <p:bldP spid="25" grpId="0" animBg="1"/>
      <p:bldP spid="26" grpId="0" animBg="1"/>
      <p:bldP spid="27"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ube 17"/>
          <p:cNvSpPr/>
          <p:nvPr/>
        </p:nvSpPr>
        <p:spPr>
          <a:xfrm>
            <a:off x="10388871" y="422037"/>
            <a:ext cx="1692000" cy="740980"/>
          </a:xfrm>
          <a:prstGeom prst="cube">
            <a:avLst/>
          </a:prstGeom>
          <a:solidFill>
            <a:srgbClr val="F2EC7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002060"/>
                </a:solidFill>
                <a:cs typeface="B Badr" panose="00000400000000000000" pitchFamily="2" charset="-78"/>
              </a:rPr>
              <a:t>2-جمع</a:t>
            </a:r>
          </a:p>
        </p:txBody>
      </p:sp>
      <p:sp>
        <p:nvSpPr>
          <p:cNvPr id="20" name="Rounded Rectangle 3">
            <a:extLst>
              <a:ext uri="{FF2B5EF4-FFF2-40B4-BE49-F238E27FC236}">
                <a16:creationId xmlns="" xmlns:a16="http://schemas.microsoft.com/office/drawing/2014/main" id="{33694C4E-0A5C-4D26-901D-A0FFA74CEFC0}"/>
              </a:ext>
            </a:extLst>
          </p:cNvPr>
          <p:cNvSpPr/>
          <p:nvPr/>
        </p:nvSpPr>
        <p:spPr>
          <a:xfrm>
            <a:off x="8513720" y="574207"/>
            <a:ext cx="1692000" cy="504000"/>
          </a:xfrm>
          <a:prstGeom prst="roundRect">
            <a:avLst/>
          </a:prstGeom>
          <a:solidFill>
            <a:srgbClr val="EAE7BC"/>
          </a:solidFill>
          <a:ln w="38100">
            <a:solidFill>
              <a:srgbClr val="0070C0"/>
            </a:solidFill>
          </a:ln>
        </p:spPr>
        <p:style>
          <a:lnRef idx="2">
            <a:schemeClr val="accent2"/>
          </a:lnRef>
          <a:fillRef idx="1">
            <a:schemeClr val="lt1"/>
          </a:fillRef>
          <a:effectRef idx="0">
            <a:schemeClr val="accent2"/>
          </a:effectRef>
          <a:fontRef idx="minor">
            <a:schemeClr val="dk1"/>
          </a:fontRef>
        </p:style>
        <p:txBody>
          <a:bodyPr rtlCol="1" anchor="ctr"/>
          <a:lstStyle/>
          <a:p>
            <a:pPr algn="ctr"/>
            <a:r>
              <a:rPr lang="fa-IR" sz="2800" b="1" dirty="0">
                <a:solidFill>
                  <a:srgbClr val="002060"/>
                </a:solidFill>
                <a:cs typeface="B Badr" panose="00000400000000000000" pitchFamily="2" charset="-78"/>
              </a:rPr>
              <a:t>د-اسم جمع</a:t>
            </a:r>
          </a:p>
        </p:txBody>
      </p:sp>
      <p:sp>
        <p:nvSpPr>
          <p:cNvPr id="15" name="Rounded Rectangle 3">
            <a:extLst>
              <a:ext uri="{FF2B5EF4-FFF2-40B4-BE49-F238E27FC236}">
                <a16:creationId xmlns="" xmlns:a16="http://schemas.microsoft.com/office/drawing/2014/main" id="{8B226BB4-009A-440D-9F7B-D12B2922622D}"/>
              </a:ext>
            </a:extLst>
          </p:cNvPr>
          <p:cNvSpPr/>
          <p:nvPr/>
        </p:nvSpPr>
        <p:spPr>
          <a:xfrm>
            <a:off x="10388871" y="3429000"/>
            <a:ext cx="1692000" cy="740980"/>
          </a:xfrm>
          <a:prstGeom prst="roundRect">
            <a:avLst/>
          </a:prstGeom>
          <a:solidFill>
            <a:srgbClr val="EAE7BC"/>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1" anchor="ctr"/>
          <a:lstStyle/>
          <a:p>
            <a:pPr algn="ctr"/>
            <a:r>
              <a:rPr lang="fa-IR" sz="2600" b="1" dirty="0">
                <a:solidFill>
                  <a:srgbClr val="002060"/>
                </a:solidFill>
                <a:cs typeface="B Badr" panose="00000400000000000000" pitchFamily="2" charset="-78"/>
              </a:rPr>
              <a:t>اسم جمع</a:t>
            </a:r>
          </a:p>
        </p:txBody>
      </p:sp>
      <p:sp>
        <p:nvSpPr>
          <p:cNvPr id="16" name="Rounded Rectangle 3">
            <a:extLst>
              <a:ext uri="{FF2B5EF4-FFF2-40B4-BE49-F238E27FC236}">
                <a16:creationId xmlns="" xmlns:a16="http://schemas.microsoft.com/office/drawing/2014/main" id="{14A02C45-3735-44B1-A702-D84636762193}"/>
              </a:ext>
            </a:extLst>
          </p:cNvPr>
          <p:cNvSpPr/>
          <p:nvPr/>
        </p:nvSpPr>
        <p:spPr>
          <a:xfrm>
            <a:off x="7845008" y="1847015"/>
            <a:ext cx="1692000" cy="504000"/>
          </a:xfrm>
          <a:prstGeom prst="roundRect">
            <a:avLst/>
          </a:prstGeom>
          <a:noFill/>
          <a:ln w="38100">
            <a:solidFill>
              <a:schemeClr val="accent5">
                <a:lumMod val="50000"/>
              </a:schemeClr>
            </a:solidFill>
          </a:ln>
          <a:effectLst>
            <a:outerShdw blurRad="50800" dist="50800" dir="5400000" sx="78000" sy="78000" algn="ctr" rotWithShape="0">
              <a:srgbClr val="000000">
                <a:alpha val="43137"/>
              </a:srgbClr>
            </a:outerShdw>
          </a:effectLst>
        </p:spPr>
        <p:style>
          <a:lnRef idx="2">
            <a:schemeClr val="accent2"/>
          </a:lnRef>
          <a:fillRef idx="1">
            <a:schemeClr val="lt1"/>
          </a:fillRef>
          <a:effectRef idx="0">
            <a:schemeClr val="accent2"/>
          </a:effectRef>
          <a:fontRef idx="minor">
            <a:schemeClr val="dk1"/>
          </a:fontRef>
        </p:style>
        <p:txBody>
          <a:bodyPr rtlCol="1" anchor="ctr"/>
          <a:lstStyle/>
          <a:p>
            <a:pPr algn="ctr"/>
            <a:r>
              <a:rPr lang="fa-IR" sz="2600" b="1" dirty="0">
                <a:solidFill>
                  <a:srgbClr val="002060"/>
                </a:solidFill>
                <a:cs typeface="B Badr" panose="00000400000000000000" pitchFamily="2" charset="-78"/>
              </a:rPr>
              <a:t>تعریف</a:t>
            </a:r>
          </a:p>
        </p:txBody>
      </p:sp>
      <p:sp>
        <p:nvSpPr>
          <p:cNvPr id="17" name="Rounded Rectangle 3">
            <a:extLst>
              <a:ext uri="{FF2B5EF4-FFF2-40B4-BE49-F238E27FC236}">
                <a16:creationId xmlns="" xmlns:a16="http://schemas.microsoft.com/office/drawing/2014/main" id="{FF6F2E25-EFA5-464E-B2C5-30FD4754D8FB}"/>
              </a:ext>
            </a:extLst>
          </p:cNvPr>
          <p:cNvSpPr/>
          <p:nvPr/>
        </p:nvSpPr>
        <p:spPr>
          <a:xfrm>
            <a:off x="7845008" y="5167490"/>
            <a:ext cx="1692000" cy="504000"/>
          </a:xfrm>
          <a:prstGeom prst="roundRect">
            <a:avLst/>
          </a:prstGeom>
          <a:noFill/>
          <a:ln w="38100">
            <a:solidFill>
              <a:schemeClr val="accent5">
                <a:lumMod val="50000"/>
              </a:schemeClr>
            </a:solidFill>
          </a:ln>
          <a:effectLst>
            <a:outerShdw blurRad="50800" dist="50800" dir="5400000" sx="78000" sy="78000" algn="ctr" rotWithShape="0">
              <a:srgbClr val="000000">
                <a:alpha val="43137"/>
              </a:srgbClr>
            </a:outerShdw>
          </a:effectLst>
        </p:spPr>
        <p:style>
          <a:lnRef idx="2">
            <a:schemeClr val="accent2"/>
          </a:lnRef>
          <a:fillRef idx="1">
            <a:schemeClr val="lt1"/>
          </a:fillRef>
          <a:effectRef idx="0">
            <a:schemeClr val="accent2"/>
          </a:effectRef>
          <a:fontRef idx="minor">
            <a:schemeClr val="dk1"/>
          </a:fontRef>
        </p:style>
        <p:txBody>
          <a:bodyPr rtlCol="1" anchor="ctr"/>
          <a:lstStyle/>
          <a:p>
            <a:pPr algn="ctr"/>
            <a:r>
              <a:rPr lang="fa-IR" sz="2600" b="1" dirty="0">
                <a:solidFill>
                  <a:srgbClr val="002060"/>
                </a:solidFill>
                <a:cs typeface="B Badr" panose="00000400000000000000" pitchFamily="2" charset="-78"/>
              </a:rPr>
              <a:t>احکام</a:t>
            </a:r>
          </a:p>
        </p:txBody>
      </p:sp>
      <p:sp>
        <p:nvSpPr>
          <p:cNvPr id="7" name="Flowchart: Alternate Process 6">
            <a:extLst>
              <a:ext uri="{FF2B5EF4-FFF2-40B4-BE49-F238E27FC236}">
                <a16:creationId xmlns="" xmlns:a16="http://schemas.microsoft.com/office/drawing/2014/main" id="{52774B45-CD7F-4266-AC25-81DD8DDDA2AF}"/>
              </a:ext>
            </a:extLst>
          </p:cNvPr>
          <p:cNvSpPr/>
          <p:nvPr/>
        </p:nvSpPr>
        <p:spPr>
          <a:xfrm>
            <a:off x="1205411" y="1163015"/>
            <a:ext cx="6480000" cy="1872000"/>
          </a:xfrm>
          <a:prstGeom prst="flowChartAlternateProcess">
            <a:avLst/>
          </a:prstGeom>
          <a:gradFill flip="none" rotWithShape="1">
            <a:gsLst>
              <a:gs pos="59000">
                <a:srgbClr val="E5D2F6"/>
              </a:gs>
              <a:gs pos="79000">
                <a:srgbClr val="C1EFFF"/>
              </a:gs>
              <a:gs pos="100000">
                <a:schemeClr val="accent1">
                  <a:lumMod val="30000"/>
                  <a:lumOff val="70000"/>
                </a:schemeClr>
              </a:gs>
            </a:gsLst>
            <a:path path="circle">
              <a:fillToRect l="100000" t="100000"/>
            </a:path>
            <a:tileRect r="-100000" b="-100000"/>
          </a:gra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2600" dirty="0">
                <a:solidFill>
                  <a:srgbClr val="002060"/>
                </a:solidFill>
                <a:cs typeface="B Badr" panose="00000400000000000000" pitchFamily="2" charset="-78"/>
              </a:rPr>
              <a:t>اسمی است که از ابتدا برای معنای جمع وضع شده و از لفظِ خودش، هیچ مفردی ندارد.</a:t>
            </a:r>
          </a:p>
          <a:p>
            <a:pPr algn="r" rtl="1"/>
            <a:r>
              <a:rPr lang="fa-IR" sz="2600" dirty="0">
                <a:solidFill>
                  <a:srgbClr val="FF0000"/>
                </a:solidFill>
                <a:cs typeface="B Badr" panose="00000400000000000000" pitchFamily="2" charset="-78"/>
              </a:rPr>
              <a:t>مانند: ناس، قوم، قبیله </a:t>
            </a:r>
            <a:r>
              <a:rPr lang="fa-IR" sz="2600" dirty="0">
                <a:solidFill>
                  <a:srgbClr val="002060"/>
                </a:solidFill>
                <a:cs typeface="B Badr" panose="00000400000000000000" pitchFamily="2" charset="-78"/>
              </a:rPr>
              <a:t>در واقع اسم جمع، هراسمی است که گروهی را مورد اشاره قرار دهد.(چه انسان و چه غیر انسان)</a:t>
            </a:r>
          </a:p>
        </p:txBody>
      </p:sp>
      <p:sp>
        <p:nvSpPr>
          <p:cNvPr id="8" name="Flowchart: Alternate Process 7">
            <a:extLst>
              <a:ext uri="{FF2B5EF4-FFF2-40B4-BE49-F238E27FC236}">
                <a16:creationId xmlns="" xmlns:a16="http://schemas.microsoft.com/office/drawing/2014/main" id="{A0A134C1-BABA-487E-92EA-2570FA668507}"/>
              </a:ext>
            </a:extLst>
          </p:cNvPr>
          <p:cNvSpPr/>
          <p:nvPr/>
        </p:nvSpPr>
        <p:spPr>
          <a:xfrm>
            <a:off x="1106993" y="4345400"/>
            <a:ext cx="6480000" cy="1872000"/>
          </a:xfrm>
          <a:prstGeom prst="flowChartAlternateProcess">
            <a:avLst/>
          </a:prstGeom>
          <a:gradFill flip="none" rotWithShape="1">
            <a:gsLst>
              <a:gs pos="59000">
                <a:srgbClr val="E5D2F6"/>
              </a:gs>
              <a:gs pos="79000">
                <a:srgbClr val="C1EFFF"/>
              </a:gs>
              <a:gs pos="100000">
                <a:schemeClr val="accent1">
                  <a:lumMod val="30000"/>
                  <a:lumOff val="70000"/>
                </a:schemeClr>
              </a:gs>
            </a:gsLst>
            <a:path path="circle">
              <a:fillToRect l="100000" t="100000"/>
            </a:path>
            <a:tileRect r="-100000" b="-100000"/>
          </a:gra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fa-IR" sz="3200" dirty="0">
                <a:solidFill>
                  <a:srgbClr val="002060"/>
                </a:solidFill>
                <a:cs typeface="B Badr" panose="00000400000000000000" pitchFamily="2" charset="-78"/>
              </a:rPr>
              <a:t>چون در لفظ مفرد می باشد(وجمع نیست)، قابلیت مثنّی و جمع شدن را دارد.</a:t>
            </a:r>
          </a:p>
          <a:p>
            <a:pPr algn="r" rtl="1"/>
            <a:r>
              <a:rPr lang="fa-IR" sz="3200" dirty="0">
                <a:solidFill>
                  <a:srgbClr val="002060"/>
                </a:solidFill>
                <a:cs typeface="B Badr" panose="00000400000000000000" pitchFamily="2" charset="-78"/>
              </a:rPr>
              <a:t>مانند: قوم = قَومَانِ(تثنیه) و أقوَام(جمع مکسّر)</a:t>
            </a:r>
          </a:p>
        </p:txBody>
      </p:sp>
      <p:cxnSp>
        <p:nvCxnSpPr>
          <p:cNvPr id="10" name="Straight Arrow Connector 9">
            <a:extLst>
              <a:ext uri="{FF2B5EF4-FFF2-40B4-BE49-F238E27FC236}">
                <a16:creationId xmlns="" xmlns:a16="http://schemas.microsoft.com/office/drawing/2014/main" id="{94CE10DD-7F6F-44F3-9D9A-1C97CCBC3701}"/>
              </a:ext>
            </a:extLst>
          </p:cNvPr>
          <p:cNvCxnSpPr>
            <a:stCxn id="15" idx="1"/>
            <a:endCxn id="16" idx="3"/>
          </p:cNvCxnSpPr>
          <p:nvPr/>
        </p:nvCxnSpPr>
        <p:spPr>
          <a:xfrm flipH="1" flipV="1">
            <a:off x="9537008" y="2099015"/>
            <a:ext cx="851863" cy="1700475"/>
          </a:xfrm>
          <a:prstGeom prst="straightConnector1">
            <a:avLst/>
          </a:prstGeom>
          <a:ln w="57150">
            <a:solidFill>
              <a:schemeClr val="accent5">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 xmlns:a16="http://schemas.microsoft.com/office/drawing/2014/main" id="{2C81CB64-FF8B-4EBE-B144-3FF2C84F0CC2}"/>
              </a:ext>
            </a:extLst>
          </p:cNvPr>
          <p:cNvCxnSpPr>
            <a:stCxn id="15" idx="1"/>
            <a:endCxn id="17" idx="3"/>
          </p:cNvCxnSpPr>
          <p:nvPr/>
        </p:nvCxnSpPr>
        <p:spPr>
          <a:xfrm flipH="1">
            <a:off x="9537008" y="3799490"/>
            <a:ext cx="851863" cy="1620000"/>
          </a:xfrm>
          <a:prstGeom prst="straightConnector1">
            <a:avLst/>
          </a:prstGeom>
          <a:ln w="57150">
            <a:solidFill>
              <a:schemeClr val="accent5">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9" name="Scroll: Horizontal 18">
            <a:extLst>
              <a:ext uri="{FF2B5EF4-FFF2-40B4-BE49-F238E27FC236}">
                <a16:creationId xmlns="" xmlns:a16="http://schemas.microsoft.com/office/drawing/2014/main" id="{ADB6B0B3-ACB3-4217-9511-85152989FFAC}"/>
              </a:ext>
            </a:extLst>
          </p:cNvPr>
          <p:cNvSpPr/>
          <p:nvPr/>
        </p:nvSpPr>
        <p:spPr>
          <a:xfrm>
            <a:off x="4687014" y="-13821"/>
            <a:ext cx="2698230" cy="523705"/>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2060"/>
                </a:solidFill>
                <a:cs typeface="B Titr" panose="00000700000000000000" pitchFamily="2" charset="-78"/>
              </a:rPr>
              <a:t>المتصرف وغیرالمتصرف</a:t>
            </a:r>
          </a:p>
        </p:txBody>
      </p:sp>
      <p:sp>
        <p:nvSpPr>
          <p:cNvPr id="21" name="Cube 20">
            <a:extLst>
              <a:ext uri="{FF2B5EF4-FFF2-40B4-BE49-F238E27FC236}">
                <a16:creationId xmlns="" xmlns:a16="http://schemas.microsoft.com/office/drawing/2014/main" id="{F2A3F281-89B0-4FC3-87A3-DF04E58E5D27}"/>
              </a:ext>
            </a:extLst>
          </p:cNvPr>
          <p:cNvSpPr/>
          <p:nvPr/>
        </p:nvSpPr>
        <p:spPr>
          <a:xfrm>
            <a:off x="10599855" y="14990"/>
            <a:ext cx="1577155" cy="405325"/>
          </a:xfrm>
          <a:prstGeom prst="cube">
            <a:avLst/>
          </a:prstGeom>
          <a:gradFill>
            <a:gsLst>
              <a:gs pos="0">
                <a:schemeClr val="accent1">
                  <a:lumMod val="5000"/>
                  <a:lumOff val="95000"/>
                </a:schemeClr>
              </a:gs>
              <a:gs pos="75000">
                <a:srgbClr val="00B050"/>
              </a:gs>
              <a:gs pos="100000">
                <a:schemeClr val="accent1">
                  <a:lumMod val="30000"/>
                  <a:lumOff val="7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C00000"/>
                </a:solidFill>
                <a:cs typeface="B Titr" panose="00000700000000000000" pitchFamily="2" charset="-78"/>
              </a:rPr>
              <a:t>المبحث الرابع</a:t>
            </a:r>
          </a:p>
        </p:txBody>
      </p:sp>
      <p:sp>
        <p:nvSpPr>
          <p:cNvPr id="14" name="Action Button: Go Home 27">
            <a:hlinkClick r:id="rId2" action="ppaction://hlinksldjump" highlightClick="1"/>
            <a:extLst>
              <a:ext uri="{FF2B5EF4-FFF2-40B4-BE49-F238E27FC236}">
                <a16:creationId xmlns="" xmlns:a16="http://schemas.microsoft.com/office/drawing/2014/main" id="{BA9AE585-4AA9-4812-899E-032CD5F03C2A}"/>
              </a:ext>
            </a:extLst>
          </p:cNvPr>
          <p:cNvSpPr/>
          <p:nvPr/>
        </p:nvSpPr>
        <p:spPr>
          <a:xfrm>
            <a:off x="11789765" y="6554667"/>
            <a:ext cx="252000" cy="252000"/>
          </a:xfrm>
          <a:prstGeom prst="actionButtonHome">
            <a:avLst/>
          </a:prstGeom>
          <a:gradFill>
            <a:gsLst>
              <a:gs pos="0">
                <a:schemeClr val="accent1">
                  <a:lumMod val="5000"/>
                  <a:lumOff val="95000"/>
                </a:schemeClr>
              </a:gs>
              <a:gs pos="74000">
                <a:schemeClr val="accent1">
                  <a:lumMod val="45000"/>
                  <a:lumOff val="55000"/>
                </a:schemeClr>
              </a:gs>
              <a:gs pos="83000">
                <a:schemeClr val="accent1">
                  <a:lumMod val="40000"/>
                  <a:lumOff val="60000"/>
                </a:schemeClr>
              </a:gs>
              <a:gs pos="100000">
                <a:schemeClr val="accent1">
                  <a:lumMod val="30000"/>
                  <a:lumOff val="70000"/>
                </a:schemeClr>
              </a:gs>
            </a:gsLst>
            <a:lin ang="5400000" scaled="1"/>
          </a:gradFill>
          <a:ln>
            <a:solidFill>
              <a:schemeClr val="accent5">
                <a:lumMod val="7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54198623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heel(1)">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5" grpId="0" animBg="1"/>
      <p:bldP spid="16" grpId="0" animBg="1"/>
      <p:bldP spid="17" grpId="0" animBg="1"/>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
  <TotalTime>3216</TotalTime>
  <Words>14728</Words>
  <Application>Microsoft Office PowerPoint</Application>
  <PresentationFormat>Widescreen</PresentationFormat>
  <Paragraphs>2278</Paragraphs>
  <Slides>155</Slides>
  <Notes>0</Notes>
  <HiddenSlides>0</HiddenSlides>
  <MMClips>0</MMClips>
  <ScaleCrop>false</ScaleCrop>
  <HeadingPairs>
    <vt:vector size="6" baseType="variant">
      <vt:variant>
        <vt:lpstr>Fonts Used</vt:lpstr>
      </vt:variant>
      <vt:variant>
        <vt:i4>31</vt:i4>
      </vt:variant>
      <vt:variant>
        <vt:lpstr>Theme</vt:lpstr>
      </vt:variant>
      <vt:variant>
        <vt:i4>2</vt:i4>
      </vt:variant>
      <vt:variant>
        <vt:lpstr>Slide Titles</vt:lpstr>
      </vt:variant>
      <vt:variant>
        <vt:i4>155</vt:i4>
      </vt:variant>
    </vt:vector>
  </HeadingPairs>
  <TitlesOfParts>
    <vt:vector size="188" baseType="lpstr">
      <vt:lpstr>Wingdings 3</vt:lpstr>
      <vt:lpstr>B Nazanin,Bold</vt:lpstr>
      <vt:lpstr>CIDFont+F1</vt:lpstr>
      <vt:lpstr>CIDFont+F4</vt:lpstr>
      <vt:lpstr>CIDFont+F17</vt:lpstr>
      <vt:lpstr>S Besmellah 1</vt:lpstr>
      <vt:lpstr>tahoma</vt:lpstr>
      <vt:lpstr>Calibri</vt:lpstr>
      <vt:lpstr>Vazir</vt:lpstr>
      <vt:lpstr>B Badr</vt:lpstr>
      <vt:lpstr>Trebuchet MS</vt:lpstr>
      <vt:lpstr>AlMutanabi 1</vt:lpstr>
      <vt:lpstr>Corbel</vt:lpstr>
      <vt:lpstr>A EntezareZohoor D5</vt:lpstr>
      <vt:lpstr>Courier New</vt:lpstr>
      <vt:lpstr>Adobe Arabic</vt:lpstr>
      <vt:lpstr>F_Badr</vt:lpstr>
      <vt:lpstr>B Nazanin</vt:lpstr>
      <vt:lpstr>Arial</vt:lpstr>
      <vt:lpstr>A EntezareZohoor D6</vt:lpstr>
      <vt:lpstr>CIDFont+F6</vt:lpstr>
      <vt:lpstr>Times New Roman</vt:lpstr>
      <vt:lpstr>B Lotus</vt:lpstr>
      <vt:lpstr>Wingdings</vt:lpstr>
      <vt:lpstr>Microsoft Uighur</vt:lpstr>
      <vt:lpstr>B Lotus,Bold</vt:lpstr>
      <vt:lpstr>B Titr</vt:lpstr>
      <vt:lpstr>A EntezareZohoor 4 **</vt:lpstr>
      <vt:lpstr>Times New Roman,Bold</vt:lpstr>
      <vt:lpstr>CIDFont+F15</vt:lpstr>
      <vt:lpstr>CIDFont+F19</vt:lpstr>
      <vt:lpstr>Parallax</vt:lpstr>
      <vt:lpstr>Facet</vt:lpstr>
      <vt:lpstr>g</vt:lpstr>
      <vt:lpstr>PowerPoint Presentation</vt:lpstr>
      <vt:lpstr>کتاب صرف ساده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رایگان</dc:creator>
  <cp:lastModifiedBy>رایگان</cp:lastModifiedBy>
  <cp:revision>293</cp:revision>
  <dcterms:created xsi:type="dcterms:W3CDTF">2020-12-18T15:13:36Z</dcterms:created>
  <dcterms:modified xsi:type="dcterms:W3CDTF">2022-05-28T09:58:06Z</dcterms:modified>
</cp:coreProperties>
</file>