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4" r:id="rId26"/>
    <p:sldId id="280" r:id="rId27"/>
    <p:sldId id="281" r:id="rId28"/>
    <p:sldId id="282" r:id="rId29"/>
    <p:sldId id="283" r:id="rId30"/>
    <p:sldId id="285" r:id="rId31"/>
    <p:sldId id="286" r:id="rId32"/>
    <p:sldId id="287" r:id="rId33"/>
    <p:sldId id="288" r:id="rId34"/>
    <p:sldId id="289"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cs typeface="B Nazanin" pitchFamily="2" charset="-78"/>
              </a:rPr>
              <a:t>تاریخ ریاضی </a:t>
            </a:r>
            <a:endParaRPr lang="en-US" dirty="0"/>
          </a:p>
        </p:txBody>
      </p:sp>
      <p:sp>
        <p:nvSpPr>
          <p:cNvPr id="3" name="Subtitle 2"/>
          <p:cNvSpPr>
            <a:spLocks noGrp="1"/>
          </p:cNvSpPr>
          <p:nvPr>
            <p:ph type="subTitle" idx="1"/>
          </p:nvPr>
        </p:nvSpPr>
        <p:spPr/>
        <p:txBody>
          <a:bodyPr/>
          <a:lstStyle/>
          <a:p>
            <a:r>
              <a:rPr lang="fa-IR" b="1" dirty="0" smtClean="0">
                <a:solidFill>
                  <a:schemeClr val="tx1"/>
                </a:solidFill>
                <a:cs typeface="B Nazanin" pitchFamily="2" charset="-78"/>
              </a:rPr>
              <a:t>جلسه هشتم</a:t>
            </a:r>
            <a:endParaRPr lang="en-US" b="1" dirty="0" smtClean="0">
              <a:solidFill>
                <a:schemeClr val="tx1"/>
              </a:solidFill>
              <a:cs typeface="B Nazanin" pitchFamily="2" charset="-78"/>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buNone/>
            </a:pPr>
            <a:r>
              <a:rPr lang="fa-IR" dirty="0" smtClean="0">
                <a:cs typeface="B Nazanin" pitchFamily="2" charset="-78"/>
              </a:rPr>
              <a:t>در نگاه اول هر کسی با خودش می‌گوید نه این کار امکان‌پذیر نیست چرا که (</a:t>
            </a:r>
            <a:r>
              <a:rPr lang="en-US" dirty="0" smtClean="0">
                <a:cs typeface="B Nazanin" pitchFamily="2" charset="-78"/>
              </a:rPr>
              <a:t>n</a:t>
            </a:r>
            <a:r>
              <a:rPr lang="fa-IR" dirty="0" smtClean="0">
                <a:cs typeface="B Nazanin" pitchFamily="2" charset="-78"/>
              </a:rPr>
              <a:t>)</a:t>
            </a:r>
            <a:r>
              <a:rPr lang="en-US" dirty="0" smtClean="0">
                <a:cs typeface="B Nazanin" pitchFamily="2" charset="-78"/>
              </a:rPr>
              <a:t> </a:t>
            </a:r>
            <a:r>
              <a:rPr lang="fa-IR" dirty="0" smtClean="0">
                <a:cs typeface="B Nazanin" pitchFamily="2" charset="-78"/>
              </a:rPr>
              <a:t>از اجزای گسسته تشکیل شده در حالی که (</a:t>
            </a:r>
            <a:r>
              <a:rPr lang="en-US" dirty="0" smtClean="0">
                <a:cs typeface="B Nazanin" pitchFamily="2" charset="-78"/>
              </a:rPr>
              <a:t>x</a:t>
            </a:r>
            <a:r>
              <a:rPr lang="fa-IR" dirty="0" smtClean="0">
                <a:cs typeface="B Nazanin" pitchFamily="2" charset="-78"/>
              </a:rPr>
              <a:t>) یک پیوستار است. </a:t>
            </a:r>
          </a:p>
          <a:p>
            <a:pPr algn="just" rtl="1">
              <a:buNone/>
            </a:pPr>
            <a:r>
              <a:rPr lang="fa-IR" dirty="0" smtClean="0">
                <a:cs typeface="B Nazanin" pitchFamily="2" charset="-78"/>
              </a:rPr>
              <a:t>اما با اقامۀ این دلیل چیزی به دست نمی‌آید، و با آنکه به این نظر تمایل دارم که (</a:t>
            </a:r>
            <a:r>
              <a:rPr lang="en-US" dirty="0" smtClean="0">
                <a:cs typeface="B Nazanin" pitchFamily="2" charset="-78"/>
              </a:rPr>
              <a:t>n</a:t>
            </a:r>
            <a:r>
              <a:rPr lang="fa-IR" dirty="0" smtClean="0">
                <a:cs typeface="B Nazanin" pitchFamily="2" charset="-78"/>
              </a:rPr>
              <a:t>) و (</a:t>
            </a:r>
            <a:r>
              <a:rPr lang="en-US" dirty="0" smtClean="0">
                <a:cs typeface="B Nazanin" pitchFamily="2" charset="-78"/>
              </a:rPr>
              <a:t>x</a:t>
            </a:r>
            <a:r>
              <a:rPr lang="fa-IR" dirty="0" smtClean="0">
                <a:cs typeface="B Nazanin" pitchFamily="2" charset="-78"/>
              </a:rPr>
              <a:t>) هیچ تناظر یک-به-یکی را نمی‌پذیرند، نمی توانم توضیحی که در پی آن هستم بیابم.</a:t>
            </a:r>
          </a:p>
          <a:p>
            <a:pPr algn="just" rtl="1">
              <a:buNone/>
            </a:pPr>
            <a:r>
              <a:rPr lang="fa-IR" dirty="0" smtClean="0">
                <a:cs typeface="B Nazanin" pitchFamily="2" charset="-78"/>
              </a:rPr>
              <a:t>	هر چند ممکن است این موضوع ساده باشد. </a:t>
            </a:r>
            <a:endParaRPr lang="en-US" dirty="0" smtClean="0">
              <a:cs typeface="B Nazanin" pitchFamily="2" charset="-78"/>
            </a:endParaRP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این پرسش چندان هم بی‌مورد نیست</a:t>
            </a:r>
            <a:endParaRPr lang="en-US" dirty="0">
              <a:cs typeface="B Nazanin" pitchFamily="2" charset="-78"/>
            </a:endParaRPr>
          </a:p>
        </p:txBody>
      </p:sp>
      <p:sp>
        <p:nvSpPr>
          <p:cNvPr id="3" name="Content Placeholder 2"/>
          <p:cNvSpPr>
            <a:spLocks noGrp="1"/>
          </p:cNvSpPr>
          <p:nvPr>
            <p:ph idx="1"/>
          </p:nvPr>
        </p:nvSpPr>
        <p:spPr/>
        <p:txBody>
          <a:bodyPr/>
          <a:lstStyle/>
          <a:p>
            <a:pPr algn="just" rtl="1">
              <a:lnSpc>
                <a:spcPct val="150000"/>
              </a:lnSpc>
              <a:buNone/>
            </a:pPr>
            <a:endParaRPr lang="fa-IR" b="1" dirty="0" smtClean="0">
              <a:cs typeface="B Nazanin" pitchFamily="2" charset="-78"/>
            </a:endParaRPr>
          </a:p>
          <a:p>
            <a:pPr algn="ctr" rtl="1">
              <a:lnSpc>
                <a:spcPct val="150000"/>
              </a:lnSpc>
              <a:buNone/>
            </a:pPr>
            <a:r>
              <a:rPr lang="fa-IR" b="1" dirty="0" smtClean="0">
                <a:cs typeface="B Nazanin" pitchFamily="2" charset="-78"/>
              </a:rPr>
              <a:t>چون</a:t>
            </a:r>
          </a:p>
          <a:p>
            <a:pPr algn="just" rtl="1">
              <a:lnSpc>
                <a:spcPct val="150000"/>
              </a:lnSpc>
              <a:buNone/>
            </a:pPr>
            <a:r>
              <a:rPr lang="fa-IR" b="1" dirty="0" smtClean="0">
                <a:cs typeface="B Nazanin" pitchFamily="2" charset="-78"/>
              </a:rPr>
              <a:t>کلیت متشکل از اعداد گویای مثبت می‌تواند در تناظر یک به یک با اعداد صحیح قرار گیرد.</a:t>
            </a:r>
            <a:endParaRPr lang="en-US" b="1" dirty="0">
              <a:cs typeface="B Nazanin"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یادداشت‌های ددکیند</a:t>
            </a:r>
            <a:endParaRPr lang="en-US" dirty="0">
              <a:cs typeface="B Nazanin" pitchFamily="2" charset="-78"/>
            </a:endParaRPr>
          </a:p>
        </p:txBody>
      </p:sp>
      <p:sp>
        <p:nvSpPr>
          <p:cNvPr id="3" name="Content Placeholder 2"/>
          <p:cNvSpPr>
            <a:spLocks noGrp="1"/>
          </p:cNvSpPr>
          <p:nvPr>
            <p:ph idx="1"/>
          </p:nvPr>
        </p:nvSpPr>
        <p:spPr/>
        <p:txBody>
          <a:bodyPr/>
          <a:lstStyle/>
          <a:p>
            <a:pPr marL="514350" indent="-514350" algn="r" rtl="1">
              <a:lnSpc>
                <a:spcPct val="150000"/>
              </a:lnSpc>
              <a:buFont typeface="+mj-lt"/>
              <a:buAutoNum type="arabicPeriod"/>
            </a:pPr>
            <a:r>
              <a:rPr lang="fa-IR" b="1" dirty="0" smtClean="0">
                <a:cs typeface="B Nazanin" pitchFamily="2" charset="-78"/>
              </a:rPr>
              <a:t>او هم پاسخ این پرسش را نمی‌دانست. </a:t>
            </a:r>
          </a:p>
          <a:p>
            <a:pPr marL="514350" indent="-514350" algn="r" rtl="1">
              <a:lnSpc>
                <a:spcPct val="150000"/>
              </a:lnSpc>
              <a:buFont typeface="+mj-lt"/>
              <a:buAutoNum type="arabicPeriod"/>
            </a:pPr>
            <a:r>
              <a:rPr lang="fa-IR" b="1" dirty="0" smtClean="0">
                <a:cs typeface="B Nazanin" pitchFamily="2" charset="-78"/>
              </a:rPr>
              <a:t>می‌توانسته نشان دهد که مجموعه تمام اعداد جبری شمارش پذیر است.</a:t>
            </a:r>
          </a:p>
          <a:p>
            <a:pPr marL="514350" indent="-514350" algn="r" rtl="1">
              <a:lnSpc>
                <a:spcPct val="150000"/>
              </a:lnSpc>
              <a:buFont typeface="+mj-lt"/>
              <a:buAutoNum type="arabicPeriod"/>
            </a:pPr>
            <a:r>
              <a:rPr lang="fa-IR" b="1" dirty="0" smtClean="0">
                <a:cs typeface="B Nazanin" pitchFamily="2" charset="-78"/>
              </a:rPr>
              <a:t>این پرسش به نظر او چندان جالب نبود.  </a:t>
            </a:r>
            <a:endParaRPr lang="en-US" b="1" dirty="0">
              <a:cs typeface="B Nazanin"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کانتور، 2 دسامبر </a:t>
            </a:r>
            <a:endParaRPr lang="en-US" dirty="0">
              <a:cs typeface="B Nazanin" pitchFamily="2" charset="-78"/>
            </a:endParaRPr>
          </a:p>
        </p:txBody>
      </p:sp>
      <p:sp>
        <p:nvSpPr>
          <p:cNvPr id="3" name="Content Placeholder 2"/>
          <p:cNvSpPr>
            <a:spLocks noGrp="1"/>
          </p:cNvSpPr>
          <p:nvPr>
            <p:ph idx="1"/>
          </p:nvPr>
        </p:nvSpPr>
        <p:spPr/>
        <p:txBody>
          <a:bodyPr>
            <a:normAutofit fontScale="85000" lnSpcReduction="10000"/>
          </a:bodyPr>
          <a:lstStyle/>
          <a:p>
            <a:pPr algn="just" rtl="1">
              <a:buNone/>
            </a:pPr>
            <a:r>
              <a:rPr lang="fa-IR" b="1" dirty="0" smtClean="0">
                <a:cs typeface="B Nazanin" pitchFamily="2" charset="-78"/>
              </a:rPr>
              <a:t>از دریافت پاسخ شما به نامه‌ام فوق‌العاده خوشحال شدم. من از این جهت این پرسش را با شما مطرح کردم که از چند سال قبل مرا به خود مشغول داشته است. و برایم مشخص نبود که فقط از دید من سرسختی می‌کرد، یا ذاتاً پرسش سرسختی است. با توجه به این که نوشته‌اید شما هم نتواسته اید به آن پاسخ دهید من این طور فرض می کنم که شق دوم درست است.</a:t>
            </a:r>
          </a:p>
          <a:p>
            <a:pPr algn="just" rtl="1">
              <a:buNone/>
            </a:pPr>
            <a:r>
              <a:rPr lang="fa-IR" b="1" dirty="0" smtClean="0">
                <a:cs typeface="B Nazanin" pitchFamily="2" charset="-78"/>
              </a:rPr>
              <a:t>علاوه براین می‌خواهم این مطلب را هم اضافه کنم که که من </a:t>
            </a:r>
            <a:r>
              <a:rPr lang="fa-IR" b="1" dirty="0" smtClean="0">
                <a:solidFill>
                  <a:srgbClr val="FF0000"/>
                </a:solidFill>
                <a:cs typeface="B Nazanin" pitchFamily="2" charset="-78"/>
              </a:rPr>
              <a:t>هیچگاه به صورت جدی به آن نپرداخته ام</a:t>
            </a:r>
            <a:r>
              <a:rPr lang="fa-IR" b="1" dirty="0" smtClean="0">
                <a:cs typeface="B Nazanin" pitchFamily="2" charset="-78"/>
              </a:rPr>
              <a:t> چرا که هیچ جذابیت خاصی از دید عملی برایم ندارد. </a:t>
            </a:r>
          </a:p>
          <a:p>
            <a:pPr algn="just" rtl="1">
              <a:buNone/>
            </a:pPr>
            <a:r>
              <a:rPr lang="fa-IR" b="1" dirty="0" smtClean="0">
                <a:cs typeface="B Nazanin" pitchFamily="2" charset="-78"/>
              </a:rPr>
              <a:t>همچنین با شما در این مورد که گفته‌اید ارزش تلاش کردن را ندارد هم‌عقیده‌ام.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اگر می‌شد، چی می‌شد! </a:t>
            </a:r>
            <a:endParaRPr lang="en-US" dirty="0"/>
          </a:p>
        </p:txBody>
      </p:sp>
      <p:sp>
        <p:nvSpPr>
          <p:cNvPr id="3" name="Content Placeholder 2"/>
          <p:cNvSpPr>
            <a:spLocks noGrp="1"/>
          </p:cNvSpPr>
          <p:nvPr>
            <p:ph idx="1"/>
          </p:nvPr>
        </p:nvSpPr>
        <p:spPr/>
        <p:txBody>
          <a:bodyPr/>
          <a:lstStyle/>
          <a:p>
            <a:pPr algn="just" rtl="1">
              <a:lnSpc>
                <a:spcPct val="150000"/>
              </a:lnSpc>
              <a:buNone/>
            </a:pPr>
            <a:endParaRPr lang="fa-IR" b="1" dirty="0" smtClean="0">
              <a:cs typeface="B Nazanin" pitchFamily="2" charset="-78"/>
            </a:endParaRPr>
          </a:p>
          <a:p>
            <a:pPr algn="just" rtl="1">
              <a:lnSpc>
                <a:spcPct val="150000"/>
              </a:lnSpc>
              <a:buNone/>
            </a:pPr>
            <a:r>
              <a:rPr lang="fa-IR" b="1" dirty="0" smtClean="0">
                <a:cs typeface="B Nazanin" pitchFamily="2" charset="-78"/>
              </a:rPr>
              <a:t>با وجود این اگر می‌شد به آن پاسخ داد خیلی خوب بود. </a:t>
            </a:r>
          </a:p>
          <a:p>
            <a:pPr algn="just" rtl="1">
              <a:lnSpc>
                <a:spcPct val="150000"/>
              </a:lnSpc>
              <a:buNone/>
            </a:pPr>
            <a:r>
              <a:rPr lang="fa-IR" b="1" dirty="0" smtClean="0">
                <a:cs typeface="B Nazanin" pitchFamily="2" charset="-78"/>
              </a:rPr>
              <a:t>به عنوان مثال اگر پاسخ آن منفی باشد، اثبات جدیدی از قضیۀ لیوویل در مورد وجود اعداد متعالی در اختیار خواهیم داشت. </a:t>
            </a:r>
            <a:endParaRPr lang="en-US" b="1" dirty="0" smtClean="0">
              <a:cs typeface="B Nazanin" pitchFamily="2" charset="-78"/>
            </a:endParaRPr>
          </a:p>
          <a:p>
            <a:pPr algn="r" rtl="1">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هان، شرمنده!</a:t>
            </a:r>
            <a:endParaRPr lang="en-US" dirty="0">
              <a:cs typeface="B Nazanin" pitchFamily="2" charset="-78"/>
            </a:endParaRPr>
          </a:p>
        </p:txBody>
      </p:sp>
      <p:sp>
        <p:nvSpPr>
          <p:cNvPr id="3" name="Content Placeholder 2"/>
          <p:cNvSpPr>
            <a:spLocks noGrp="1"/>
          </p:cNvSpPr>
          <p:nvPr>
            <p:ph idx="1"/>
          </p:nvPr>
        </p:nvSpPr>
        <p:spPr/>
        <p:txBody>
          <a:bodyPr/>
          <a:lstStyle/>
          <a:p>
            <a:pPr algn="just" rtl="1">
              <a:lnSpc>
                <a:spcPct val="150000"/>
              </a:lnSpc>
              <a:buNone/>
            </a:pPr>
            <a:endParaRPr lang="fa-IR" b="1" dirty="0" smtClean="0">
              <a:cs typeface="B Nazanin" pitchFamily="2" charset="-78"/>
            </a:endParaRPr>
          </a:p>
          <a:p>
            <a:pPr algn="just" rtl="1">
              <a:lnSpc>
                <a:spcPct val="150000"/>
              </a:lnSpc>
              <a:buNone/>
            </a:pPr>
            <a:r>
              <a:rPr lang="fa-IR" b="1" dirty="0" smtClean="0">
                <a:cs typeface="B Nazanin" pitchFamily="2" charset="-78"/>
              </a:rPr>
              <a:t>اما آن اظهار نظرم در مورد این‌که این پرسش چندان اسحقاق تلاش ندارد، به طور قطع با اثبات کانتور برای وجود اعداد متعالی رد شد. </a:t>
            </a:r>
            <a:endParaRPr lang="en-US" b="1" dirty="0">
              <a:cs typeface="B Nazanin"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کرونکر</a:t>
            </a:r>
            <a:endParaRPr lang="en-US" b="1" dirty="0">
              <a:cs typeface="B Nazanin" pitchFamily="2" charset="-78"/>
            </a:endParaRPr>
          </a:p>
        </p:txBody>
      </p:sp>
      <p:sp>
        <p:nvSpPr>
          <p:cNvPr id="3" name="Content Placeholder 2"/>
          <p:cNvSpPr>
            <a:spLocks noGrp="1"/>
          </p:cNvSpPr>
          <p:nvPr>
            <p:ph idx="1"/>
          </p:nvPr>
        </p:nvSpPr>
        <p:spPr/>
        <p:txBody>
          <a:bodyPr/>
          <a:lstStyle/>
          <a:p>
            <a:pPr algn="r" rtl="1">
              <a:lnSpc>
                <a:spcPct val="150000"/>
              </a:lnSpc>
              <a:buNone/>
            </a:pPr>
            <a:endParaRPr lang="fa-IR" b="1" dirty="0" smtClean="0">
              <a:cs typeface="B Nazanin" pitchFamily="2" charset="-78"/>
            </a:endParaRPr>
          </a:p>
          <a:p>
            <a:pPr algn="r" rtl="1">
              <a:lnSpc>
                <a:spcPct val="150000"/>
              </a:lnSpc>
              <a:buNone/>
            </a:pPr>
            <a:r>
              <a:rPr lang="fa-IR" b="1" dirty="0" smtClean="0">
                <a:cs typeface="B Nazanin" pitchFamily="2" charset="-78"/>
              </a:rPr>
              <a:t>اعداد طبیعی شایسته‌ترین مخلوق خداوندی هستند و تنها اعدادی می‌باشند که «</a:t>
            </a:r>
            <a:r>
              <a:rPr lang="fa-IR" b="1" dirty="0" smtClean="0">
                <a:solidFill>
                  <a:srgbClr val="FF0000"/>
                </a:solidFill>
                <a:cs typeface="B Nazanin" pitchFamily="2" charset="-78"/>
              </a:rPr>
              <a:t>وجود دارند</a:t>
            </a:r>
            <a:r>
              <a:rPr lang="fa-IR" b="1" dirty="0" smtClean="0">
                <a:cs typeface="B Nazanin" pitchFamily="2" charset="-78"/>
              </a:rPr>
              <a:t>». </a:t>
            </a:r>
            <a:endParaRPr lang="en-US" b="1" dirty="0">
              <a:cs typeface="B Nazanin"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lnSpc>
                <a:spcPct val="150000"/>
              </a:lnSpc>
              <a:buNone/>
            </a:pPr>
            <a:endParaRPr lang="fa-IR" b="1" dirty="0" smtClean="0">
              <a:cs typeface="B Nazanin" pitchFamily="2" charset="-78"/>
            </a:endParaRPr>
          </a:p>
          <a:p>
            <a:pPr algn="just" rtl="1">
              <a:lnSpc>
                <a:spcPct val="150000"/>
              </a:lnSpc>
              <a:buNone/>
            </a:pPr>
            <a:r>
              <a:rPr lang="fa-IR" b="1" dirty="0" smtClean="0">
                <a:cs typeface="B Nazanin" pitchFamily="2" charset="-78"/>
              </a:rPr>
              <a:t>در مورد این چنین «اثبات وجود»، فقط یک نوع قضاوت درست است: «این حکم ثابت نشده است».  </a:t>
            </a:r>
            <a:endParaRPr lang="en-US" b="1" dirty="0">
              <a:cs typeface="B Nazanin"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cs typeface="B Nazanin" pitchFamily="2" charset="-78"/>
              </a:rPr>
              <a:t>همان رشته از افکار </a:t>
            </a:r>
            <a:br>
              <a:rPr lang="fa-IR" b="1" dirty="0" smtClean="0">
                <a:cs typeface="B Nazanin" pitchFamily="2" charset="-78"/>
              </a:rPr>
            </a:br>
            <a:r>
              <a:rPr lang="fa-IR" b="1" dirty="0" smtClean="0">
                <a:cs typeface="B Nazanin" pitchFamily="2" charset="-78"/>
              </a:rPr>
              <a:t>5 ِژانویه 1874</a:t>
            </a:r>
            <a:endParaRPr lang="en-US" b="1" dirty="0">
              <a:cs typeface="B Nazanin" pitchFamily="2" charset="-78"/>
            </a:endParaRPr>
          </a:p>
        </p:txBody>
      </p:sp>
      <p:sp>
        <p:nvSpPr>
          <p:cNvPr id="3" name="Content Placeholder 2"/>
          <p:cNvSpPr>
            <a:spLocks noGrp="1"/>
          </p:cNvSpPr>
          <p:nvPr>
            <p:ph idx="1"/>
          </p:nvPr>
        </p:nvSpPr>
        <p:spPr/>
        <p:txBody>
          <a:bodyPr>
            <a:normAutofit fontScale="85000" lnSpcReduction="10000"/>
          </a:bodyPr>
          <a:lstStyle/>
          <a:p>
            <a:pPr algn="just" rtl="1">
              <a:lnSpc>
                <a:spcPct val="150000"/>
              </a:lnSpc>
              <a:buNone/>
            </a:pPr>
            <a:r>
              <a:rPr lang="fa-IR" b="1" dirty="0" smtClean="0">
                <a:cs typeface="B Nazanin" pitchFamily="2" charset="-78"/>
              </a:rPr>
              <a:t>با توجه به پرسشی که اخیراً ذهن مرا مشغول کرده است به نظرم می‌رسد که همان رشته از افکار پرسش زیر را فراروی ما قرار می‌دهد:</a:t>
            </a:r>
          </a:p>
          <a:p>
            <a:pPr algn="just" rtl="1">
              <a:lnSpc>
                <a:spcPct val="160000"/>
              </a:lnSpc>
              <a:buNone/>
            </a:pPr>
            <a:r>
              <a:rPr lang="fa-IR" b="1" dirty="0" smtClean="0">
                <a:cs typeface="B Nazanin" pitchFamily="2" charset="-78"/>
              </a:rPr>
              <a:t>آیا یک سطح (مثلا ً یک مربع شامل مرزش) می‌تواند در رابطه یک-‌به-‌یک با یک ‌خط (مثلا ً یک پاره‌خط با نقاط انتهایی‌اش) قرار بگیرد به طوری که هر نقطه از سطح به نقطه‌ای از خط متناظر شود، و برعکس هر نقطه از خط به نقطه‌ای از سطح متناظر شود؟</a:t>
            </a:r>
            <a:endParaRPr lang="en-US" b="1" dirty="0">
              <a:cs typeface="B Nazanin"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lnSpc>
                <a:spcPct val="150000"/>
              </a:lnSpc>
              <a:buNone/>
            </a:pPr>
            <a:r>
              <a:rPr lang="fa-IR" b="1" dirty="0" smtClean="0">
                <a:cs typeface="B Nazanin" pitchFamily="2" charset="-78"/>
              </a:rPr>
              <a:t>در حال حاظر به نظرم می‌رسد که پاسخ دادن به این پرسش هم چندان کار ساده‌ای نیست؛ اگرچه تمایل به </a:t>
            </a:r>
            <a:r>
              <a:rPr lang="fa-IR" b="1" dirty="0" smtClean="0">
                <a:solidFill>
                  <a:srgbClr val="FF0000"/>
                </a:solidFill>
                <a:cs typeface="B Nazanin" pitchFamily="2" charset="-78"/>
              </a:rPr>
              <a:t>منفی</a:t>
            </a:r>
            <a:r>
              <a:rPr lang="fa-IR" b="1" dirty="0" smtClean="0">
                <a:cs typeface="B Nazanin" pitchFamily="2" charset="-78"/>
              </a:rPr>
              <a:t> بودن پاسخ این پرسش آن‌چنان زیاد است که ارایه اثباتی برای آن بی‌مورد به نظر می‌رسد.   </a:t>
            </a:r>
            <a:endParaRPr lang="en-US" b="1" dirty="0">
              <a:cs typeface="B Nazanin"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286000" y="533400"/>
            <a:ext cx="4343400" cy="5599505"/>
          </a:xfrm>
          <a:prstGeom prst="rect">
            <a:avLst/>
          </a:prstGeom>
          <a:noFill/>
          <a:ln w="9525">
            <a:noFill/>
            <a:miter lim="800000"/>
            <a:headEnd/>
            <a:tailEnd/>
          </a:ln>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دیگران</a:t>
            </a:r>
            <a:endParaRPr lang="en-US" b="1" dirty="0">
              <a:cs typeface="B Nazanin" pitchFamily="2" charset="-78"/>
            </a:endParaRPr>
          </a:p>
        </p:txBody>
      </p:sp>
      <p:sp>
        <p:nvSpPr>
          <p:cNvPr id="3" name="Content Placeholder 2"/>
          <p:cNvSpPr>
            <a:spLocks noGrp="1"/>
          </p:cNvSpPr>
          <p:nvPr>
            <p:ph idx="1"/>
          </p:nvPr>
        </p:nvSpPr>
        <p:spPr/>
        <p:txBody>
          <a:bodyPr/>
          <a:lstStyle/>
          <a:p>
            <a:pPr algn="ctr" rtl="1">
              <a:lnSpc>
                <a:spcPct val="150000"/>
              </a:lnSpc>
              <a:buNone/>
            </a:pPr>
            <a:r>
              <a:rPr lang="fa-IR" b="1" dirty="0" smtClean="0">
                <a:cs typeface="B Nazanin" pitchFamily="2" charset="-78"/>
              </a:rPr>
              <a:t>برو بابا، خدا روزیت رو یه جای دیگه بده!</a:t>
            </a:r>
          </a:p>
          <a:p>
            <a:pPr algn="r" rtl="1">
              <a:lnSpc>
                <a:spcPct val="150000"/>
              </a:lnSpc>
              <a:buNone/>
            </a:pPr>
            <a:endParaRPr lang="fa-IR" b="1" dirty="0" smtClean="0">
              <a:cs typeface="B Nazanin" pitchFamily="2" charset="-78"/>
            </a:endParaRPr>
          </a:p>
          <a:p>
            <a:pPr algn="r" rtl="1">
              <a:lnSpc>
                <a:spcPct val="150000"/>
              </a:lnSpc>
              <a:buNone/>
            </a:pPr>
            <a:r>
              <a:rPr lang="fa-IR" b="1" dirty="0" smtClean="0">
                <a:cs typeface="B Nazanin" pitchFamily="2" charset="-78"/>
              </a:rPr>
              <a:t>اینکه معلومه،‌ مجموعه‌های </a:t>
            </a:r>
            <a:r>
              <a:rPr lang="fa-IR" b="1" dirty="0" smtClean="0">
                <a:solidFill>
                  <a:srgbClr val="FF0000"/>
                </a:solidFill>
                <a:cs typeface="B Nazanin" pitchFamily="2" charset="-78"/>
              </a:rPr>
              <a:t>با بعد متفاوت </a:t>
            </a:r>
            <a:r>
              <a:rPr lang="fa-IR" b="1" dirty="0" smtClean="0">
                <a:cs typeface="B Nazanin" pitchFamily="2" charset="-78"/>
              </a:rPr>
              <a:t>را نمی‌توان بدین گونه با هم متناظر کرد. </a:t>
            </a:r>
            <a:endParaRPr lang="en-US" b="1" dirty="0">
              <a:cs typeface="B Nazanin"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ددکیند</a:t>
            </a:r>
            <a:endParaRPr lang="en-US" b="1" dirty="0">
              <a:cs typeface="B Nazanin" pitchFamily="2" charset="-78"/>
            </a:endParaRPr>
          </a:p>
        </p:txBody>
      </p:sp>
      <p:sp>
        <p:nvSpPr>
          <p:cNvPr id="3" name="Content Placeholder 2"/>
          <p:cNvSpPr>
            <a:spLocks noGrp="1"/>
          </p:cNvSpPr>
          <p:nvPr>
            <p:ph idx="1"/>
          </p:nvPr>
        </p:nvSpPr>
        <p:spPr/>
        <p:txBody>
          <a:bodyPr/>
          <a:lstStyle/>
          <a:p>
            <a:pPr algn="ctr" rtl="1">
              <a:buNone/>
            </a:pPr>
            <a:endParaRPr lang="fa-IR" dirty="0" smtClean="0">
              <a:cs typeface="B Nazanin" pitchFamily="2" charset="-78"/>
            </a:endParaRPr>
          </a:p>
          <a:p>
            <a:pPr algn="ctr" rtl="1">
              <a:buNone/>
            </a:pPr>
            <a:r>
              <a:rPr lang="fa-IR" b="1" dirty="0" smtClean="0">
                <a:cs typeface="B Nazanin" pitchFamily="2" charset="-78"/>
              </a:rPr>
              <a:t>18 می 1874 </a:t>
            </a:r>
          </a:p>
          <a:p>
            <a:pPr algn="ctr">
              <a:buNone/>
            </a:pPr>
            <a:r>
              <a:rPr lang="fa-IR" b="1" dirty="0" smtClean="0">
                <a:cs typeface="B Nazanin" pitchFamily="2" charset="-78"/>
              </a:rPr>
              <a:t>یادآوری کانتور</a:t>
            </a:r>
            <a:endParaRPr lang="en-US" b="1" dirty="0">
              <a:cs typeface="B Nazanin"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smtClean="0">
                <a:cs typeface="B Nazanin" pitchFamily="2" charset="-78"/>
              </a:rPr>
              <a:t>1875</a:t>
            </a:r>
            <a:endParaRPr lang="en-US" b="1" dirty="0">
              <a:cs typeface="B Nazanin" pitchFamily="2" charset="-78"/>
            </a:endParaRPr>
          </a:p>
        </p:txBody>
      </p:sp>
      <p:sp>
        <p:nvSpPr>
          <p:cNvPr id="3" name="Subtitle 2"/>
          <p:cNvSpPr>
            <a:spLocks noGrp="1"/>
          </p:cNvSpPr>
          <p:nvPr>
            <p:ph type="subTitle" idx="1"/>
          </p:nvPr>
        </p:nvSpPr>
        <p:spPr/>
        <p:txBody>
          <a:bodyPr/>
          <a:lstStyle/>
          <a:p>
            <a:r>
              <a:rPr lang="fa-IR" b="1" dirty="0" smtClean="0">
                <a:solidFill>
                  <a:schemeClr val="tx1"/>
                </a:solidFill>
              </a:rPr>
              <a:t>پاسخ، بی پاسخ</a:t>
            </a:r>
            <a:endParaRPr lang="en-US" b="1" dirty="0">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smtClean="0">
                <a:cs typeface="B Nazanin" pitchFamily="2" charset="-78"/>
              </a:rPr>
              <a:t>1876</a:t>
            </a:r>
            <a:endParaRPr lang="en-US" dirty="0"/>
          </a:p>
        </p:txBody>
      </p:sp>
      <p:sp>
        <p:nvSpPr>
          <p:cNvPr id="3" name="Subtitle 2"/>
          <p:cNvSpPr>
            <a:spLocks noGrp="1"/>
          </p:cNvSpPr>
          <p:nvPr>
            <p:ph type="subTitle" idx="1"/>
          </p:nvPr>
        </p:nvSpPr>
        <p:spPr/>
        <p:txBody>
          <a:bodyPr/>
          <a:lstStyle/>
          <a:p>
            <a:r>
              <a:rPr lang="fa-IR" b="1" dirty="0" smtClean="0">
                <a:solidFill>
                  <a:schemeClr val="tx1"/>
                </a:solidFill>
              </a:rPr>
              <a:t>پاسخ، بی پاسخ</a:t>
            </a:r>
            <a:endParaRPr lang="en-US" b="1" dirty="0" smtClean="0">
              <a:solidFill>
                <a:schemeClr val="tx1"/>
              </a:solidFill>
            </a:endParaRP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کانتور، 20 ژوئن 1877</a:t>
            </a:r>
            <a:endParaRPr lang="en-US" b="1" dirty="0">
              <a:cs typeface="B Nazanin" pitchFamily="2" charset="-78"/>
            </a:endParaRPr>
          </a:p>
        </p:txBody>
      </p:sp>
      <p:pic>
        <p:nvPicPr>
          <p:cNvPr id="1027" name="Picture 3"/>
          <p:cNvPicPr>
            <a:picLocks noGrp="1" noChangeAspect="1" noChangeArrowheads="1"/>
          </p:cNvPicPr>
          <p:nvPr>
            <p:ph idx="1"/>
          </p:nvPr>
        </p:nvPicPr>
        <p:blipFill>
          <a:blip r:embed="rId2"/>
          <a:srcRect/>
          <a:stretch>
            <a:fillRect/>
          </a:stretch>
        </p:blipFill>
        <p:spPr bwMode="auto">
          <a:xfrm>
            <a:off x="809625" y="1600200"/>
            <a:ext cx="7524750" cy="4191000"/>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تغییر جهت</a:t>
            </a:r>
            <a:endParaRPr lang="en-US" dirty="0">
              <a:cs typeface="B Nazanin" pitchFamily="2" charset="-78"/>
            </a:endParaRPr>
          </a:p>
        </p:txBody>
      </p:sp>
      <p:sp>
        <p:nvSpPr>
          <p:cNvPr id="3" name="Content Placeholder 2"/>
          <p:cNvSpPr>
            <a:spLocks noGrp="1"/>
          </p:cNvSpPr>
          <p:nvPr>
            <p:ph idx="1"/>
          </p:nvPr>
        </p:nvSpPr>
        <p:spPr/>
        <p:txBody>
          <a:bodyPr/>
          <a:lstStyle/>
          <a:p>
            <a:pPr algn="r" rtl="1">
              <a:buNone/>
            </a:pPr>
            <a:endParaRPr lang="fa-IR" b="1" dirty="0" smtClean="0">
              <a:cs typeface="B Nazanin" pitchFamily="2" charset="-78"/>
            </a:endParaRPr>
          </a:p>
          <a:p>
            <a:pPr algn="r" rtl="1">
              <a:buNone/>
            </a:pPr>
            <a:r>
              <a:rPr lang="fa-IR" b="1" dirty="0" smtClean="0">
                <a:cs typeface="B Nazanin" pitchFamily="2" charset="-78"/>
              </a:rPr>
              <a:t>از </a:t>
            </a:r>
          </a:p>
          <a:p>
            <a:pPr algn="ctr" rtl="1">
              <a:buNone/>
            </a:pPr>
            <a:r>
              <a:rPr lang="fa-IR" b="1" dirty="0" smtClean="0">
                <a:cs typeface="B Nazanin" pitchFamily="2" charset="-78"/>
              </a:rPr>
              <a:t>طرح پرسش درمورد وجود دوسویی </a:t>
            </a:r>
          </a:p>
          <a:p>
            <a:pPr algn="r" rtl="1">
              <a:buNone/>
            </a:pPr>
            <a:r>
              <a:rPr lang="fa-IR" b="1" dirty="0" smtClean="0">
                <a:cs typeface="B Nazanin" pitchFamily="2" charset="-78"/>
              </a:rPr>
              <a:t>به </a:t>
            </a:r>
          </a:p>
          <a:p>
            <a:pPr algn="ctr" rtl="1">
              <a:buNone/>
            </a:pPr>
            <a:r>
              <a:rPr lang="fa-IR" b="1" dirty="0" smtClean="0">
                <a:cs typeface="B Nazanin" pitchFamily="2" charset="-78"/>
              </a:rPr>
              <a:t>ارایه راهی برای ساختن دوسویی</a:t>
            </a:r>
            <a:endParaRPr lang="en-US" b="1" dirty="0">
              <a:cs typeface="B Nazanin" pitchFamily="2" charset="-7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442913" y="990600"/>
            <a:ext cx="8258175" cy="4800600"/>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b="1" dirty="0" smtClean="0">
                <a:cs typeface="B Nazanin" pitchFamily="2" charset="-78"/>
              </a:rPr>
              <a:t> ددکیند، 22</a:t>
            </a:r>
            <a:r>
              <a:rPr lang="fa-IR" dirty="0" smtClean="0">
                <a:cs typeface="B Nazanin" pitchFamily="2" charset="-78"/>
              </a:rPr>
              <a:t> </a:t>
            </a:r>
            <a:r>
              <a:rPr lang="fa-IR" b="1" dirty="0" smtClean="0">
                <a:cs typeface="B Nazanin" pitchFamily="2" charset="-78"/>
              </a:rPr>
              <a:t>ژوئن 1877</a:t>
            </a:r>
            <a:br>
              <a:rPr lang="fa-IR" b="1" dirty="0" smtClean="0">
                <a:cs typeface="B Nazanin" pitchFamily="2" charset="-78"/>
              </a:rPr>
            </a:br>
            <a:r>
              <a:rPr lang="fa-IR" sz="3100" b="1" dirty="0" smtClean="0">
                <a:cs typeface="B Nazanin" pitchFamily="2" charset="-78"/>
              </a:rPr>
              <a:t>آفرین اداره پست آلمان</a:t>
            </a:r>
            <a:endParaRPr lang="en-US" sz="3100" dirty="0">
              <a:cs typeface="B Nazanin" pitchFamily="2" charset="-78"/>
            </a:endParaRPr>
          </a:p>
        </p:txBody>
      </p:sp>
      <p:sp>
        <p:nvSpPr>
          <p:cNvPr id="3" name="Content Placeholder 2"/>
          <p:cNvSpPr>
            <a:spLocks noGrp="1"/>
          </p:cNvSpPr>
          <p:nvPr>
            <p:ph idx="1"/>
          </p:nvPr>
        </p:nvSpPr>
        <p:spPr/>
        <p:txBody>
          <a:bodyPr/>
          <a:lstStyle/>
          <a:p>
            <a:pPr algn="r" rtl="1">
              <a:lnSpc>
                <a:spcPct val="150000"/>
              </a:lnSpc>
              <a:buNone/>
            </a:pPr>
            <a:endParaRPr lang="fa-IR" b="1" dirty="0" smtClean="0">
              <a:cs typeface="B Nazanin" pitchFamily="2" charset="-78"/>
            </a:endParaRPr>
          </a:p>
          <a:p>
            <a:pPr algn="ctr" rtl="1">
              <a:lnSpc>
                <a:spcPct val="150000"/>
              </a:lnSpc>
              <a:buNone/>
            </a:pPr>
            <a:r>
              <a:rPr lang="fa-IR" b="1" dirty="0" smtClean="0">
                <a:cs typeface="B Nazanin" pitchFamily="2" charset="-78"/>
              </a:rPr>
              <a:t>مشکلی کوچک، </a:t>
            </a:r>
          </a:p>
          <a:p>
            <a:pPr algn="ctr" rtl="1">
              <a:lnSpc>
                <a:spcPct val="150000"/>
              </a:lnSpc>
              <a:buNone/>
            </a:pPr>
            <a:r>
              <a:rPr lang="fa-IR" b="1" dirty="0" smtClean="0">
                <a:cs typeface="B Nazanin" pitchFamily="2" charset="-78"/>
              </a:rPr>
              <a:t>که شاید رفع آن برای شما کاری نداشته باشد. </a:t>
            </a:r>
            <a:endParaRPr lang="en-US" b="1" dirty="0">
              <a:cs typeface="B Nazanin" pitchFamily="2" charset="-7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lnSpc>
                <a:spcPct val="150000"/>
              </a:lnSpc>
              <a:buNone/>
            </a:pPr>
            <a:r>
              <a:rPr lang="fa-IR" sz="3600" b="1" dirty="0" smtClean="0">
                <a:cs typeface="B Nazanin" pitchFamily="2" charset="-78"/>
              </a:rPr>
              <a:t>عددی مانند</a:t>
            </a:r>
          </a:p>
          <a:p>
            <a:pPr algn="ctr" rtl="1">
              <a:lnSpc>
                <a:spcPct val="150000"/>
              </a:lnSpc>
              <a:buNone/>
            </a:pPr>
            <a:r>
              <a:rPr lang="fa-IR" sz="3600" b="1" dirty="0" smtClean="0">
                <a:cs typeface="B Nazanin" pitchFamily="2" charset="-78"/>
              </a:rPr>
              <a:t> ...0.120101010101</a:t>
            </a:r>
          </a:p>
          <a:p>
            <a:pPr algn="r" rtl="1">
              <a:lnSpc>
                <a:spcPct val="150000"/>
              </a:lnSpc>
              <a:buNone/>
            </a:pPr>
            <a:r>
              <a:rPr lang="fa-IR" sz="3600" b="1" dirty="0" smtClean="0">
                <a:cs typeface="B Nazanin" pitchFamily="2" charset="-78"/>
              </a:rPr>
              <a:t> با هیچ زوج مرتبی نظیر نشده است.  </a:t>
            </a:r>
          </a:p>
          <a:p>
            <a:pPr algn="r" rtl="1">
              <a:buNone/>
            </a:pPr>
            <a:r>
              <a:rPr lang="fa-IR" dirty="0" smtClean="0"/>
              <a:t>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lnSpc>
                <a:spcPct val="150000"/>
              </a:lnSpc>
              <a:buNone/>
            </a:pPr>
            <a:endParaRPr lang="fa-IR" b="1" dirty="0" smtClean="0">
              <a:cs typeface="B Nazanin" pitchFamily="2" charset="-78"/>
            </a:endParaRPr>
          </a:p>
          <a:p>
            <a:pPr algn="just" rtl="1">
              <a:lnSpc>
                <a:spcPct val="150000"/>
              </a:lnSpc>
              <a:buNone/>
            </a:pPr>
            <a:r>
              <a:rPr lang="fa-IR" b="1" dirty="0" smtClean="0">
                <a:cs typeface="B Nazanin" pitchFamily="2" charset="-78"/>
              </a:rPr>
              <a:t>من نمی‌دانم که این ایراد به استخوان‌بندی ایده شما آسیب می‌زند یا نه،‌ اما نخواستم این مطلب مخفی بماند. </a:t>
            </a:r>
            <a:endParaRPr lang="en-US" b="1" dirty="0">
              <a:cs typeface="B Nazanin"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828800" y="649824"/>
            <a:ext cx="5105400" cy="5172356"/>
          </a:xfrm>
          <a:prstGeom prst="rect">
            <a:avLst/>
          </a:prstGeom>
          <a:noFill/>
          <a:ln w="9525">
            <a:noFill/>
            <a:miter lim="800000"/>
            <a:headEnd/>
            <a:tailEnd/>
          </a:ln>
          <a:effec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روز بعد!</a:t>
            </a:r>
            <a:endParaRPr lang="en-US" dirty="0">
              <a:cs typeface="B Nazanin" pitchFamily="2" charset="-78"/>
            </a:endParaRPr>
          </a:p>
        </p:txBody>
      </p:sp>
      <p:pic>
        <p:nvPicPr>
          <p:cNvPr id="1026" name="Picture 2"/>
          <p:cNvPicPr>
            <a:picLocks noGrp="1" noChangeAspect="1" noChangeArrowheads="1"/>
          </p:cNvPicPr>
          <p:nvPr>
            <p:ph idx="1"/>
          </p:nvPr>
        </p:nvPicPr>
        <p:blipFill>
          <a:blip r:embed="rId2"/>
          <a:srcRect/>
          <a:stretch>
            <a:fillRect/>
          </a:stretch>
        </p:blipFill>
        <p:spPr bwMode="auto">
          <a:xfrm>
            <a:off x="762000" y="1524000"/>
            <a:ext cx="7419975" cy="3657600"/>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دو روز بعد</a:t>
            </a:r>
            <a:endParaRPr lang="en-US" dirty="0">
              <a:cs typeface="B Nazanin" pitchFamily="2" charset="-78"/>
            </a:endParaRPr>
          </a:p>
        </p:txBody>
      </p:sp>
      <p:pic>
        <p:nvPicPr>
          <p:cNvPr id="2050" name="Picture 2"/>
          <p:cNvPicPr>
            <a:picLocks noGrp="1" noChangeAspect="1" noChangeArrowheads="1"/>
          </p:cNvPicPr>
          <p:nvPr>
            <p:ph idx="1"/>
          </p:nvPr>
        </p:nvPicPr>
        <p:blipFill>
          <a:blip r:embed="rId2"/>
          <a:srcRect/>
          <a:stretch>
            <a:fillRect/>
          </a:stretch>
        </p:blipFill>
        <p:spPr bwMode="auto">
          <a:xfrm>
            <a:off x="852487" y="1600200"/>
            <a:ext cx="7439025" cy="3733800"/>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ساختار اثبات</a:t>
            </a:r>
            <a:endParaRPr lang="en-US" dirty="0">
              <a:cs typeface="B Nazanin" pitchFamily="2" charset="-78"/>
            </a:endParaRPr>
          </a:p>
        </p:txBody>
      </p:sp>
      <p:sp>
        <p:nvSpPr>
          <p:cNvPr id="3" name="Content Placeholder 2"/>
          <p:cNvSpPr>
            <a:spLocks noGrp="1"/>
          </p:cNvSpPr>
          <p:nvPr>
            <p:ph idx="1"/>
          </p:nvPr>
        </p:nvSpPr>
        <p:spPr/>
        <p:txBody>
          <a:bodyPr/>
          <a:lstStyle/>
          <a:p>
            <a:pPr algn="r" rtl="1">
              <a:lnSpc>
                <a:spcPct val="150000"/>
              </a:lnSpc>
            </a:pPr>
            <a:r>
              <a:rPr lang="fa-IR" b="1" dirty="0" smtClean="0">
                <a:cs typeface="B Nazanin" pitchFamily="2" charset="-78"/>
              </a:rPr>
              <a:t>ساختن یک دوسویی بین نقاط گنگ مربع (نقاطی که هر دو مولفه‌ی آن گنگ اند) و نقاط گنگ پاره‌خط</a:t>
            </a:r>
          </a:p>
          <a:p>
            <a:pPr algn="r" rtl="1">
              <a:lnSpc>
                <a:spcPct val="150000"/>
              </a:lnSpc>
            </a:pPr>
            <a:r>
              <a:rPr lang="fa-IR" b="1" dirty="0" smtClean="0">
                <a:cs typeface="B Nazanin" pitchFamily="2" charset="-78"/>
              </a:rPr>
              <a:t>نشان دادن اینکه اعداد گنگ بین 0 و 1 را می‌توان در یک دوسویی با بازه بسته 0 و 1 قرار داد. </a:t>
            </a:r>
            <a:endParaRPr lang="en-US" b="1" dirty="0">
              <a:cs typeface="B Nazanin" pitchFamily="2" charset="-78"/>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«در هم تنیدن» کسرهای مسلسل</a:t>
            </a:r>
            <a:endParaRPr lang="en-US" dirty="0">
              <a:cs typeface="B Nazanin" pitchFamily="2" charset="-78"/>
            </a:endParaRPr>
          </a:p>
        </p:txBody>
      </p:sp>
      <p:pic>
        <p:nvPicPr>
          <p:cNvPr id="3074" name="Picture 2"/>
          <p:cNvPicPr>
            <a:picLocks noGrp="1" noChangeAspect="1" noChangeArrowheads="1"/>
          </p:cNvPicPr>
          <p:nvPr>
            <p:ph idx="1"/>
          </p:nvPr>
        </p:nvPicPr>
        <p:blipFill>
          <a:blip r:embed="rId2"/>
          <a:srcRect/>
          <a:stretch>
            <a:fillRect/>
          </a:stretch>
        </p:blipFill>
        <p:spPr bwMode="auto">
          <a:xfrm>
            <a:off x="2025386" y="2057400"/>
            <a:ext cx="4299214" cy="3048534"/>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ساختار قسمت سخت اثبات</a:t>
            </a:r>
            <a:endParaRPr lang="en-US" dirty="0">
              <a:cs typeface="B Nazanin" pitchFamily="2" charset="-78"/>
            </a:endParaRPr>
          </a:p>
        </p:txBody>
      </p:sp>
      <p:sp>
        <p:nvSpPr>
          <p:cNvPr id="3" name="Content Placeholder 2"/>
          <p:cNvSpPr>
            <a:spLocks noGrp="1"/>
          </p:cNvSpPr>
          <p:nvPr>
            <p:ph idx="1"/>
          </p:nvPr>
        </p:nvSpPr>
        <p:spPr/>
        <p:txBody>
          <a:bodyPr/>
          <a:lstStyle/>
          <a:p>
            <a:pPr algn="just" rtl="1">
              <a:lnSpc>
                <a:spcPct val="150000"/>
              </a:lnSpc>
            </a:pPr>
            <a:r>
              <a:rPr lang="fa-IR" b="1" dirty="0" smtClean="0">
                <a:cs typeface="B Nazanin" pitchFamily="2" charset="-78"/>
              </a:rPr>
              <a:t>نشان دادن اینکه اعداد گنگ بازه بسته 0 و 1 با بازه بسته 0 و 1 منهای یک دنباله شمارا از اعداد گنگ (که به یک میل می‌کنند) در تناظر یک به یک قرار دارند. </a:t>
            </a:r>
          </a:p>
          <a:p>
            <a:pPr algn="just" rtl="1">
              <a:lnSpc>
                <a:spcPct val="150000"/>
              </a:lnSpc>
            </a:pPr>
            <a:r>
              <a:rPr lang="fa-IR" b="1" dirty="0" smtClean="0">
                <a:cs typeface="B Nazanin" pitchFamily="2" charset="-78"/>
              </a:rPr>
              <a:t> نشان دادن اینکه این مجوعه دوم را می‌توان با بازه بسته 0 و 1 در تناظر یک به یک قرار داد.  </a:t>
            </a:r>
            <a:endParaRPr lang="en-US" b="1" dirty="0">
              <a:cs typeface="B Nazanin" pitchFamily="2" charset="-7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cs typeface="B Nazanin" pitchFamily="2" charset="-78"/>
              </a:rPr>
              <a:t>برای اثبات قسمت دوم کافی است قضیه زیر را</a:t>
            </a:r>
            <a:br>
              <a:rPr lang="fa-IR" dirty="0" smtClean="0">
                <a:cs typeface="B Nazanin" pitchFamily="2" charset="-78"/>
              </a:rPr>
            </a:br>
            <a:r>
              <a:rPr lang="fa-IR" dirty="0" smtClean="0">
                <a:cs typeface="B Nazanin" pitchFamily="2" charset="-78"/>
              </a:rPr>
              <a:t> </a:t>
            </a:r>
            <a:r>
              <a:rPr lang="fa-IR" dirty="0" smtClean="0">
                <a:solidFill>
                  <a:srgbClr val="FF0000"/>
                </a:solidFill>
                <a:cs typeface="B Nazanin" pitchFamily="2" charset="-78"/>
              </a:rPr>
              <a:t>به‌طور پیاپی به‌کار برد</a:t>
            </a:r>
            <a:endParaRPr lang="en-US" dirty="0">
              <a:solidFill>
                <a:srgbClr val="FF0000"/>
              </a:solidFill>
              <a:cs typeface="B Nazanin" pitchFamily="2" charset="-78"/>
            </a:endParaRPr>
          </a:p>
        </p:txBody>
      </p:sp>
      <p:pic>
        <p:nvPicPr>
          <p:cNvPr id="4098" name="Picture 2"/>
          <p:cNvPicPr>
            <a:picLocks noGrp="1" noChangeAspect="1" noChangeArrowheads="1"/>
          </p:cNvPicPr>
          <p:nvPr>
            <p:ph idx="1"/>
          </p:nvPr>
        </p:nvPicPr>
        <p:blipFill>
          <a:blip r:embed="rId2"/>
          <a:srcRect/>
          <a:stretch>
            <a:fillRect/>
          </a:stretch>
        </p:blipFill>
        <p:spPr bwMode="auto">
          <a:xfrm>
            <a:off x="981075" y="2133600"/>
            <a:ext cx="7181850" cy="2209800"/>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ساختن دو سویی مورد نظر</a:t>
            </a:r>
            <a:endParaRPr lang="en-US" dirty="0">
              <a:cs typeface="B Nazanin" pitchFamily="2" charset="-78"/>
            </a:endParaRPr>
          </a:p>
        </p:txBody>
      </p:sp>
      <p:pic>
        <p:nvPicPr>
          <p:cNvPr id="5122" name="Picture 2"/>
          <p:cNvPicPr>
            <a:picLocks noGrp="1" noChangeAspect="1" noChangeArrowheads="1"/>
          </p:cNvPicPr>
          <p:nvPr>
            <p:ph idx="1"/>
          </p:nvPr>
        </p:nvPicPr>
        <p:blipFill>
          <a:blip r:embed="rId2"/>
          <a:srcRect/>
          <a:stretch>
            <a:fillRect/>
          </a:stretch>
        </p:blipFill>
        <p:spPr bwMode="auto">
          <a:xfrm>
            <a:off x="1752600" y="1269238"/>
            <a:ext cx="5333999" cy="5268950"/>
          </a:xfrm>
          <a:prstGeom prst="rect">
            <a:avLst/>
          </a:prstGeom>
          <a:noFill/>
          <a:ln w="9525">
            <a:noFill/>
            <a:miter lim="800000"/>
            <a:headEnd/>
            <a:tailEnd/>
          </a:ln>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دوباره بعد</a:t>
            </a:r>
            <a:endParaRPr lang="en-US" dirty="0">
              <a:cs typeface="B Nazanin" pitchFamily="2" charset="-78"/>
            </a:endParaRPr>
          </a:p>
        </p:txBody>
      </p:sp>
      <p:pic>
        <p:nvPicPr>
          <p:cNvPr id="6146" name="Picture 2"/>
          <p:cNvPicPr>
            <a:picLocks noGrp="1" noChangeAspect="1" noChangeArrowheads="1"/>
          </p:cNvPicPr>
          <p:nvPr>
            <p:ph idx="1"/>
          </p:nvPr>
        </p:nvPicPr>
        <p:blipFill>
          <a:blip r:embed="rId2"/>
          <a:srcRect/>
          <a:stretch>
            <a:fillRect/>
          </a:stretch>
        </p:blipFill>
        <p:spPr bwMode="auto">
          <a:xfrm>
            <a:off x="952500" y="1828800"/>
            <a:ext cx="7239000" cy="3352800"/>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srcRect/>
          <a:stretch>
            <a:fillRect/>
          </a:stretch>
        </p:blipFill>
        <p:spPr bwMode="auto">
          <a:xfrm>
            <a:off x="942975" y="1219200"/>
            <a:ext cx="7258050" cy="3657600"/>
          </a:xfrm>
          <a:prstGeom prst="rect">
            <a:avLst/>
          </a:prstGeom>
          <a:noFill/>
          <a:ln w="9525">
            <a:noFill/>
            <a:miter lim="800000"/>
            <a:headEnd/>
            <a:tailEnd/>
          </a:ln>
          <a:effec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srcRect/>
          <a:stretch>
            <a:fillRect/>
          </a:stretch>
        </p:blipFill>
        <p:spPr bwMode="auto">
          <a:xfrm>
            <a:off x="957263" y="1143000"/>
            <a:ext cx="7229475" cy="41148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Asghari\History\dedekind.jpg"/>
          <p:cNvPicPr>
            <a:picLocks noChangeAspect="1" noChangeArrowheads="1"/>
          </p:cNvPicPr>
          <p:nvPr/>
        </p:nvPicPr>
        <p:blipFill>
          <a:blip r:embed="rId2"/>
          <a:srcRect/>
          <a:stretch>
            <a:fillRect/>
          </a:stretch>
        </p:blipFill>
        <p:spPr bwMode="auto">
          <a:xfrm>
            <a:off x="2667000" y="1066800"/>
            <a:ext cx="3810000" cy="4800600"/>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srcRect/>
          <a:stretch>
            <a:fillRect/>
          </a:stretch>
        </p:blipFill>
        <p:spPr bwMode="auto">
          <a:xfrm>
            <a:off x="947738" y="1447800"/>
            <a:ext cx="7248525" cy="3429000"/>
          </a:xfrm>
          <a:prstGeom prst="rect">
            <a:avLst/>
          </a:prstGeom>
          <a:noFill/>
          <a:ln w="9525">
            <a:noFill/>
            <a:miter lim="800000"/>
            <a:headEnd/>
            <a:tailEnd/>
          </a:ln>
          <a:effec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3"/>
          <p:cNvPicPr>
            <a:picLocks noChangeAspect="1" noChangeArrowheads="1"/>
          </p:cNvPicPr>
          <p:nvPr/>
        </p:nvPicPr>
        <p:blipFill>
          <a:blip r:embed="rId2"/>
          <a:srcRect/>
          <a:stretch>
            <a:fillRect/>
          </a:stretch>
        </p:blipFill>
        <p:spPr bwMode="auto">
          <a:xfrm>
            <a:off x="966788" y="1828800"/>
            <a:ext cx="7210425" cy="2895599"/>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dirty="0" smtClean="0">
                <a:cs typeface="B Nazanin" pitchFamily="2" charset="-78"/>
              </a:rPr>
              <a:t>ددکیند کجایی؟</a:t>
            </a:r>
            <a:r>
              <a:rPr lang="fa-IR" dirty="0" smtClean="0"/>
              <a:t/>
            </a:r>
            <a:br>
              <a:rPr lang="fa-IR" dirty="0" smtClean="0"/>
            </a:br>
            <a:r>
              <a:rPr lang="fa-IR" dirty="0" smtClean="0">
                <a:cs typeface="B Nazanin" pitchFamily="2" charset="-78"/>
              </a:rPr>
              <a:t>29 </a:t>
            </a:r>
            <a:r>
              <a:rPr lang="fa-IR" dirty="0" smtClean="0">
                <a:cs typeface="B Nazanin" pitchFamily="2" charset="-78"/>
              </a:rPr>
              <a:t>ژوئن </a:t>
            </a:r>
            <a:endParaRPr lang="en-US" dirty="0"/>
          </a:p>
        </p:txBody>
      </p:sp>
      <p:pic>
        <p:nvPicPr>
          <p:cNvPr id="11266" name="Picture 2"/>
          <p:cNvPicPr>
            <a:picLocks noGrp="1" noChangeAspect="1" noChangeArrowheads="1"/>
          </p:cNvPicPr>
          <p:nvPr>
            <p:ph idx="1"/>
          </p:nvPr>
        </p:nvPicPr>
        <p:blipFill>
          <a:blip r:embed="rId2"/>
          <a:srcRect/>
          <a:stretch>
            <a:fillRect/>
          </a:stretch>
        </p:blipFill>
        <p:spPr bwMode="auto">
          <a:xfrm>
            <a:off x="890587" y="1905000"/>
            <a:ext cx="7362825" cy="3581399"/>
          </a:xfrm>
          <a:prstGeom prst="rect">
            <a:avLst/>
          </a:prstGeom>
          <a:noFill/>
          <a:ln w="9525">
            <a:noFill/>
            <a:miter lim="800000"/>
            <a:headEnd/>
            <a:tailEnd/>
          </a:ln>
          <a:effec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ددکیند، 2 جولای</a:t>
            </a:r>
            <a:endParaRPr lang="en-US" dirty="0">
              <a:cs typeface="B Nazanin" pitchFamily="2" charset="-78"/>
            </a:endParaRPr>
          </a:p>
        </p:txBody>
      </p:sp>
      <p:sp>
        <p:nvSpPr>
          <p:cNvPr id="3" name="Content Placeholder 2"/>
          <p:cNvSpPr>
            <a:spLocks noGrp="1"/>
          </p:cNvSpPr>
          <p:nvPr>
            <p:ph idx="1"/>
          </p:nvPr>
        </p:nvSpPr>
        <p:spPr/>
        <p:txBody>
          <a:bodyPr/>
          <a:lstStyle/>
          <a:p>
            <a:pPr algn="just" rtl="1">
              <a:lnSpc>
                <a:spcPct val="150000"/>
              </a:lnSpc>
              <a:buNone/>
            </a:pPr>
            <a:endParaRPr lang="fa-IR" b="1" dirty="0" smtClean="0">
              <a:cs typeface="B Nazanin" pitchFamily="2" charset="-78"/>
            </a:endParaRPr>
          </a:p>
          <a:p>
            <a:pPr algn="just" rtl="1">
              <a:lnSpc>
                <a:spcPct val="150000"/>
              </a:lnSpc>
              <a:buNone/>
            </a:pPr>
            <a:r>
              <a:rPr lang="fa-IR" b="1" dirty="0" smtClean="0">
                <a:cs typeface="B Nazanin" pitchFamily="2" charset="-78"/>
              </a:rPr>
              <a:t>یک‌بار دیگر اثبات شما را بررسی کردم و هیچ خللی در آن نیافتم؛ کاملا مطمینم که قضیه‌ی جالب شما درست است و به خاطر آن به شما تبریک می‌گویم.   </a:t>
            </a:r>
            <a:endParaRPr lang="en-US" b="1" dirty="0">
              <a:cs typeface="B Nazanin" pitchFamily="2" charset="-78"/>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a:srcRect/>
          <a:stretch>
            <a:fillRect/>
          </a:stretch>
        </p:blipFill>
        <p:spPr bwMode="auto">
          <a:xfrm>
            <a:off x="871538" y="1371600"/>
            <a:ext cx="7400925" cy="3276600"/>
          </a:xfrm>
          <a:prstGeom prst="rect">
            <a:avLst/>
          </a:prstGeom>
          <a:noFill/>
          <a:ln w="9525">
            <a:noFill/>
            <a:miter lim="800000"/>
            <a:headEnd/>
            <a:tailEnd/>
          </a:ln>
          <a:effec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srcRect/>
          <a:stretch>
            <a:fillRect/>
          </a:stretch>
        </p:blipFill>
        <p:spPr bwMode="auto">
          <a:xfrm>
            <a:off x="928688" y="1524000"/>
            <a:ext cx="7286625" cy="3429000"/>
          </a:xfrm>
          <a:prstGeom prst="rect">
            <a:avLst/>
          </a:prstGeom>
          <a:noFill/>
          <a:ln w="9525">
            <a:noFill/>
            <a:miter lim="800000"/>
            <a:headEnd/>
            <a:tailEnd/>
          </a:ln>
          <a:effec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lnSpc>
                <a:spcPct val="150000"/>
              </a:lnSpc>
              <a:buNone/>
            </a:pPr>
            <a:r>
              <a:rPr lang="fa-IR" b="1" dirty="0" smtClean="0">
                <a:cs typeface="B Nazanin" pitchFamily="2" charset="-78"/>
              </a:rPr>
              <a:t>شما مجبور شده‌اید که یک نوع </a:t>
            </a:r>
            <a:r>
              <a:rPr lang="fa-IR" b="1" dirty="0" smtClean="0">
                <a:solidFill>
                  <a:srgbClr val="FF0000"/>
                </a:solidFill>
                <a:cs typeface="B Nazanin" pitchFamily="2" charset="-78"/>
              </a:rPr>
              <a:t>ناپیوستگی</a:t>
            </a:r>
            <a:r>
              <a:rPr lang="fa-IR" b="1" dirty="0" smtClean="0">
                <a:cs typeface="B Nazanin" pitchFamily="2" charset="-78"/>
              </a:rPr>
              <a:t> شدید را در تناظرتان بپذیرید چنانکه همه چیز را تا کوچکترین اجزایش در هم می‌ریزد به گونه‌ای که به نظر می‌رسد هر جز به هم پیوسته در دامنه، در تصویر تجزیه شده و از هم گسیخته می‌شود.  </a:t>
            </a:r>
            <a:endParaRPr lang="en-US" b="1" dirty="0">
              <a:cs typeface="B Nazanin" pitchFamily="2" charset="-78"/>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srcRect/>
          <a:stretch>
            <a:fillRect/>
          </a:stretch>
        </p:blipFill>
        <p:spPr bwMode="auto">
          <a:xfrm>
            <a:off x="895350" y="1752600"/>
            <a:ext cx="7353300" cy="2743200"/>
          </a:xfrm>
          <a:prstGeom prst="rect">
            <a:avLst/>
          </a:prstGeom>
          <a:noFill/>
          <a:ln w="9525">
            <a:noFill/>
            <a:miter lim="800000"/>
            <a:headEnd/>
            <a:tailEnd/>
          </a:ln>
          <a:effec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cs typeface="B Nazanin" pitchFamily="2" charset="-78"/>
              </a:rPr>
              <a:t>منم می‌خواستم همینو بگم!</a:t>
            </a:r>
            <a:endParaRPr lang="en-US" dirty="0">
              <a:cs typeface="B Nazanin" pitchFamily="2" charset="-78"/>
            </a:endParaRPr>
          </a:p>
        </p:txBody>
      </p:sp>
      <p:sp>
        <p:nvSpPr>
          <p:cNvPr id="3" name="Content Placeholder 2"/>
          <p:cNvSpPr>
            <a:spLocks noGrp="1"/>
          </p:cNvSpPr>
          <p:nvPr>
            <p:ph idx="1"/>
          </p:nvPr>
        </p:nvSpPr>
        <p:spPr/>
        <p:txBody>
          <a:bodyPr/>
          <a:lstStyle/>
          <a:p>
            <a:pPr algn="just" rtl="1">
              <a:lnSpc>
                <a:spcPct val="150000"/>
              </a:lnSpc>
              <a:buNone/>
            </a:pPr>
            <a:endParaRPr lang="fa-IR" b="1" dirty="0" smtClean="0">
              <a:cs typeface="B Nazanin" pitchFamily="2" charset="-78"/>
            </a:endParaRPr>
          </a:p>
          <a:p>
            <a:pPr algn="just" rtl="1">
              <a:lnSpc>
                <a:spcPct val="150000"/>
              </a:lnSpc>
              <a:buNone/>
            </a:pPr>
            <a:r>
              <a:rPr lang="fa-IR" b="1" dirty="0" smtClean="0">
                <a:cs typeface="B Nazanin" pitchFamily="2" charset="-78"/>
              </a:rPr>
              <a:t>بیش از آنکه من بخواهم نتیجه‌ام علیه اعتقاد به نظریه‌ی منیفلد به کار گرفته شود، می‌خواهم برای محافظت از قضیه‌های آن مورد استفاده قرار گیرد.  </a:t>
            </a:r>
            <a:endParaRPr lang="en-US" b="1" dirty="0">
              <a:cs typeface="B Nazanin" pitchFamily="2" charset="-78"/>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smtClean="0">
                <a:cs typeface="B Nazanin" pitchFamily="2" charset="-78"/>
              </a:rPr>
              <a:t>گفتمان</a:t>
            </a:r>
            <a:endParaRPr lang="en-US" b="1" dirty="0">
              <a:cs typeface="B Nazanin" pitchFamily="2" charset="-78"/>
            </a:endParaRPr>
          </a:p>
        </p:txBody>
      </p:sp>
      <p:sp>
        <p:nvSpPr>
          <p:cNvPr id="3" name="Subtitle 2"/>
          <p:cNvSpPr>
            <a:spLocks noGrp="1"/>
          </p:cNvSpPr>
          <p:nvPr>
            <p:ph type="subTitle" idx="1"/>
          </p:nvPr>
        </p:nvSpPr>
        <p:spPr/>
        <p:txBody>
          <a:bodyPr>
            <a:normAutofit/>
          </a:bodyPr>
          <a:lstStyle/>
          <a:p>
            <a:r>
              <a:rPr lang="fa-IR" sz="4400" b="1" dirty="0" smtClean="0">
                <a:solidFill>
                  <a:srgbClr val="FF0000"/>
                </a:solidFill>
                <a:cs typeface="B Nazanin" pitchFamily="2" charset="-78"/>
              </a:rPr>
              <a:t>خوب است یا باید است؟</a:t>
            </a:r>
            <a:endParaRPr lang="en-US" sz="4400" b="1" dirty="0">
              <a:solidFill>
                <a:srgbClr val="FF0000"/>
              </a:solidFill>
              <a:cs typeface="B Nazanin"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Asghari\History\kronecker.jpg"/>
          <p:cNvPicPr>
            <a:picLocks noChangeAspect="1" noChangeArrowheads="1"/>
          </p:cNvPicPr>
          <p:nvPr/>
        </p:nvPicPr>
        <p:blipFill>
          <a:blip r:embed="rId2"/>
          <a:srcRect/>
          <a:stretch>
            <a:fillRect/>
          </a:stretch>
        </p:blipFill>
        <p:spPr bwMode="auto">
          <a:xfrm>
            <a:off x="2438400" y="609600"/>
            <a:ext cx="4038600" cy="520065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I see it, but I don’t believe it. </a:t>
            </a: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rtl="1">
              <a:lnSpc>
                <a:spcPct val="150000"/>
              </a:lnSpc>
              <a:buNone/>
            </a:pPr>
            <a:endParaRPr lang="fa-IR" b="1" dirty="0" smtClean="0">
              <a:cs typeface="B Nazanin" pitchFamily="2" charset="-78"/>
            </a:endParaRPr>
          </a:p>
          <a:p>
            <a:pPr algn="ctr" rtl="1">
              <a:lnSpc>
                <a:spcPct val="150000"/>
              </a:lnSpc>
              <a:buNone/>
            </a:pPr>
            <a:r>
              <a:rPr lang="fa-IR" b="1" dirty="0" smtClean="0">
                <a:cs typeface="B Nazanin" pitchFamily="2" charset="-78"/>
              </a:rPr>
              <a:t>...و تاریخ نگاشته می‌شود</a:t>
            </a:r>
          </a:p>
          <a:p>
            <a:pPr algn="ctr" rtl="1">
              <a:lnSpc>
                <a:spcPct val="150000"/>
              </a:lnSpc>
              <a:buNone/>
            </a:pPr>
            <a:r>
              <a:rPr lang="fa-IR" b="1" dirty="0" smtClean="0">
                <a:cs typeface="B Nazanin" pitchFamily="2" charset="-78"/>
              </a:rPr>
              <a:t>تا نشان دهد افسانه بی‌پایه است،</a:t>
            </a:r>
          </a:p>
          <a:p>
            <a:pPr algn="ctr" rtl="1">
              <a:lnSpc>
                <a:spcPct val="150000"/>
              </a:lnSpc>
              <a:buNone/>
            </a:pPr>
            <a:r>
              <a:rPr lang="fa-IR" b="1" dirty="0" smtClean="0">
                <a:cs typeface="B Nazanin" pitchFamily="2" charset="-78"/>
              </a:rPr>
              <a:t>اما افسانه خیلی زود جای تاریخ را می‌گیرد چون افسانه دلفریب‌تر است.  </a:t>
            </a:r>
            <a:endParaRPr lang="en-US" b="1" dirty="0">
              <a:cs typeface="B Nazanin"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29 نوامبر 1873</a:t>
            </a:r>
            <a:endParaRPr lang="en-US" dirty="0">
              <a:cs typeface="B Nazanin" pitchFamily="2" charset="-78"/>
            </a:endParaRPr>
          </a:p>
        </p:txBody>
      </p:sp>
      <p:sp>
        <p:nvSpPr>
          <p:cNvPr id="3" name="Content Placeholder 2"/>
          <p:cNvSpPr>
            <a:spLocks noGrp="1"/>
          </p:cNvSpPr>
          <p:nvPr>
            <p:ph idx="1"/>
          </p:nvPr>
        </p:nvSpPr>
        <p:spPr/>
        <p:txBody>
          <a:bodyPr/>
          <a:lstStyle/>
          <a:p>
            <a:pPr algn="just" rtl="1">
              <a:lnSpc>
                <a:spcPct val="150000"/>
              </a:lnSpc>
              <a:buNone/>
            </a:pPr>
            <a:r>
              <a:rPr lang="fa-IR" b="1" dirty="0" smtClean="0">
                <a:cs typeface="B Nazanin" pitchFamily="2" charset="-78"/>
              </a:rPr>
              <a:t>اجازه دهید پرسشی را مطرح کنم که با آنکه از دیدگاه نظری برایم از جذابیت خاصی برخوردار است خودم نمی‌توانم به آن پاسخ دهم. شاید شما بتوانید به آن پاسخ دهید که در این صورت اگر پاسخ‌تان را برایم بنویسید خیلی خوشبخت خواهم شد. </a:t>
            </a:r>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پرسش این است</a:t>
            </a:r>
            <a:endParaRPr lang="en-US" dirty="0">
              <a:cs typeface="B Nazanin" pitchFamily="2" charset="-78"/>
            </a:endParaRPr>
          </a:p>
        </p:txBody>
      </p:sp>
      <p:sp>
        <p:nvSpPr>
          <p:cNvPr id="3" name="Content Placeholder 2"/>
          <p:cNvSpPr>
            <a:spLocks noGrp="1"/>
          </p:cNvSpPr>
          <p:nvPr>
            <p:ph idx="1"/>
          </p:nvPr>
        </p:nvSpPr>
        <p:spPr/>
        <p:txBody>
          <a:bodyPr>
            <a:normAutofit/>
          </a:bodyPr>
          <a:lstStyle/>
          <a:p>
            <a:endParaRPr lang="fa-IR" dirty="0" smtClean="0"/>
          </a:p>
          <a:p>
            <a:pPr algn="just" rtl="1">
              <a:buNone/>
            </a:pPr>
            <a:r>
              <a:rPr lang="fa-IR" dirty="0" smtClean="0">
                <a:cs typeface="B Nazanin" pitchFamily="2" charset="-78"/>
              </a:rPr>
              <a:t>تمام اعداد صحیح مثبت مانند </a:t>
            </a:r>
            <a:r>
              <a:rPr lang="en-US" dirty="0" smtClean="0">
                <a:cs typeface="B Nazanin" pitchFamily="2" charset="-78"/>
              </a:rPr>
              <a:t>n </a:t>
            </a:r>
            <a:r>
              <a:rPr lang="fa-IR" dirty="0" smtClean="0">
                <a:cs typeface="B Nazanin" pitchFamily="2" charset="-78"/>
              </a:rPr>
              <a:t> را در نظر می‌گیریم و آن را با (</a:t>
            </a:r>
            <a:r>
              <a:rPr lang="en-US" dirty="0" smtClean="0">
                <a:cs typeface="B Nazanin" pitchFamily="2" charset="-78"/>
              </a:rPr>
              <a:t>n</a:t>
            </a:r>
            <a:r>
              <a:rPr lang="fa-IR" dirty="0" smtClean="0">
                <a:cs typeface="B Nazanin" pitchFamily="2" charset="-78"/>
              </a:rPr>
              <a:t>)</a:t>
            </a:r>
            <a:r>
              <a:rPr lang="en-US" dirty="0" smtClean="0">
                <a:cs typeface="B Nazanin" pitchFamily="2" charset="-78"/>
              </a:rPr>
              <a:t> </a:t>
            </a:r>
            <a:r>
              <a:rPr lang="fa-IR" dirty="0" smtClean="0">
                <a:cs typeface="B Nazanin" pitchFamily="2" charset="-78"/>
              </a:rPr>
              <a:t>نمایش می‌دهیم. </a:t>
            </a:r>
          </a:p>
          <a:p>
            <a:pPr algn="just" rtl="1">
              <a:buNone/>
            </a:pPr>
            <a:r>
              <a:rPr lang="fa-IR" dirty="0" smtClean="0">
                <a:cs typeface="B Nazanin" pitchFamily="2" charset="-78"/>
              </a:rPr>
              <a:t>تمام اعداد حقیقی مثبت مانند </a:t>
            </a:r>
            <a:r>
              <a:rPr lang="en-US" dirty="0" smtClean="0">
                <a:cs typeface="B Nazanin" pitchFamily="2" charset="-78"/>
              </a:rPr>
              <a:t>x </a:t>
            </a:r>
            <a:r>
              <a:rPr lang="fa-IR" dirty="0" smtClean="0">
                <a:cs typeface="B Nazanin" pitchFamily="2" charset="-78"/>
              </a:rPr>
              <a:t> را در نظر گرفته و آن را با نماد (</a:t>
            </a:r>
            <a:r>
              <a:rPr lang="en-US" dirty="0" smtClean="0">
                <a:cs typeface="B Nazanin" pitchFamily="2" charset="-78"/>
              </a:rPr>
              <a:t>x</a:t>
            </a:r>
            <a:r>
              <a:rPr lang="fa-IR" dirty="0" smtClean="0">
                <a:cs typeface="B Nazanin" pitchFamily="2" charset="-78"/>
              </a:rPr>
              <a:t>) نمایش می‌دهیم. </a:t>
            </a:r>
          </a:p>
          <a:p>
            <a:pPr algn="just" rtl="1">
              <a:buNone/>
            </a:pPr>
            <a:r>
              <a:rPr lang="fa-IR" dirty="0" smtClean="0">
                <a:solidFill>
                  <a:srgbClr val="FF0000"/>
                </a:solidFill>
                <a:cs typeface="B Nazanin" pitchFamily="2" charset="-78"/>
              </a:rPr>
              <a:t>پرسش مزبور به بیان ساده این است </a:t>
            </a:r>
            <a:r>
              <a:rPr lang="fa-IR" dirty="0" smtClean="0">
                <a:cs typeface="B Nazanin" pitchFamily="2" charset="-78"/>
              </a:rPr>
              <a:t>که آیا (</a:t>
            </a:r>
            <a:r>
              <a:rPr lang="en-US" dirty="0" smtClean="0">
                <a:cs typeface="B Nazanin" pitchFamily="2" charset="-78"/>
              </a:rPr>
              <a:t>n</a:t>
            </a:r>
            <a:r>
              <a:rPr lang="fa-IR" dirty="0" smtClean="0">
                <a:cs typeface="B Nazanin" pitchFamily="2" charset="-78"/>
              </a:rPr>
              <a:t>)</a:t>
            </a:r>
            <a:r>
              <a:rPr lang="en-US" dirty="0" smtClean="0">
                <a:cs typeface="B Nazanin" pitchFamily="2" charset="-78"/>
              </a:rPr>
              <a:t> </a:t>
            </a:r>
            <a:r>
              <a:rPr lang="fa-IR" dirty="0" smtClean="0">
                <a:cs typeface="B Nazanin" pitchFamily="2" charset="-78"/>
              </a:rPr>
              <a:t>می تواند با (</a:t>
            </a:r>
            <a:r>
              <a:rPr lang="en-US" dirty="0" smtClean="0">
                <a:cs typeface="B Nazanin" pitchFamily="2" charset="-78"/>
              </a:rPr>
              <a:t>x</a:t>
            </a:r>
            <a:r>
              <a:rPr lang="fa-IR" dirty="0" smtClean="0">
                <a:cs typeface="B Nazanin" pitchFamily="2" charset="-78"/>
              </a:rPr>
              <a:t>)</a:t>
            </a:r>
            <a:r>
              <a:rPr lang="en-US" dirty="0" smtClean="0">
                <a:cs typeface="B Nazanin" pitchFamily="2" charset="-78"/>
              </a:rPr>
              <a:t> </a:t>
            </a:r>
            <a:r>
              <a:rPr lang="fa-IR" dirty="0" smtClean="0">
                <a:cs typeface="B Nazanin" pitchFamily="2" charset="-78"/>
              </a:rPr>
              <a:t>به گونه ای در تناظر باشد که هر کدام از اجزای یکی فقط و فقط نظیر یکی از اجزای دیگری باشد؟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TotalTime>
  <Words>1047</Words>
  <Application>Microsoft Office PowerPoint</Application>
  <PresentationFormat>On-screen Show (4:3)</PresentationFormat>
  <Paragraphs>96</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تاریخ ریاضی </vt:lpstr>
      <vt:lpstr>Slide 2</vt:lpstr>
      <vt:lpstr>Slide 3</vt:lpstr>
      <vt:lpstr>Slide 4</vt:lpstr>
      <vt:lpstr>Slide 5</vt:lpstr>
      <vt:lpstr>I see it, but I don’t believe it. </vt:lpstr>
      <vt:lpstr>Slide 7</vt:lpstr>
      <vt:lpstr>29 نوامبر 1873</vt:lpstr>
      <vt:lpstr>پرسش این است</vt:lpstr>
      <vt:lpstr>Slide 10</vt:lpstr>
      <vt:lpstr>این پرسش چندان هم بی‌مورد نیست</vt:lpstr>
      <vt:lpstr>یادداشت‌های ددکیند</vt:lpstr>
      <vt:lpstr>کانتور، 2 دسامبر </vt:lpstr>
      <vt:lpstr>اگر می‌شد، چی می‌شد! </vt:lpstr>
      <vt:lpstr>هان، شرمنده!</vt:lpstr>
      <vt:lpstr>کرونکر</vt:lpstr>
      <vt:lpstr>Slide 17</vt:lpstr>
      <vt:lpstr>همان رشته از افکار  5 ِژانویه 1874</vt:lpstr>
      <vt:lpstr>Slide 19</vt:lpstr>
      <vt:lpstr>دیگران</vt:lpstr>
      <vt:lpstr>ددکیند</vt:lpstr>
      <vt:lpstr>1875</vt:lpstr>
      <vt:lpstr>1876</vt:lpstr>
      <vt:lpstr>کانتور، 20 ژوئن 1877</vt:lpstr>
      <vt:lpstr>تغییر جهت</vt:lpstr>
      <vt:lpstr>Slide 26</vt:lpstr>
      <vt:lpstr> ددکیند، 22 ژوئن 1877 آفرین اداره پست آلمان</vt:lpstr>
      <vt:lpstr>Slide 28</vt:lpstr>
      <vt:lpstr>Slide 29</vt:lpstr>
      <vt:lpstr>روز بعد!</vt:lpstr>
      <vt:lpstr>دو روز بعد</vt:lpstr>
      <vt:lpstr>ساختار اثبات</vt:lpstr>
      <vt:lpstr>«در هم تنیدن» کسرهای مسلسل</vt:lpstr>
      <vt:lpstr>ساختار قسمت سخت اثبات</vt:lpstr>
      <vt:lpstr>برای اثبات قسمت دوم کافی است قضیه زیر را  به‌طور پیاپی به‌کار برد</vt:lpstr>
      <vt:lpstr>ساختن دو سویی مورد نظر</vt:lpstr>
      <vt:lpstr>دوباره بعد</vt:lpstr>
      <vt:lpstr>Slide 38</vt:lpstr>
      <vt:lpstr>Slide 39</vt:lpstr>
      <vt:lpstr>Slide 40</vt:lpstr>
      <vt:lpstr>Slide 41</vt:lpstr>
      <vt:lpstr>ددکیند کجایی؟ 29 ژوئن </vt:lpstr>
      <vt:lpstr>ددکیند، 2 جولای</vt:lpstr>
      <vt:lpstr>Slide 44</vt:lpstr>
      <vt:lpstr>Slide 45</vt:lpstr>
      <vt:lpstr>Slide 46</vt:lpstr>
      <vt:lpstr>Slide 47</vt:lpstr>
      <vt:lpstr>منم می‌خواستم همینو بگم!</vt:lpstr>
      <vt:lpstr>گفتمان</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تاریخ ریاضی </dc:title>
  <dc:creator/>
  <cp:lastModifiedBy>MRT</cp:lastModifiedBy>
  <cp:revision>49</cp:revision>
  <dcterms:created xsi:type="dcterms:W3CDTF">2006-08-16T00:00:00Z</dcterms:created>
  <dcterms:modified xsi:type="dcterms:W3CDTF">2012-11-19T15:27:44Z</dcterms:modified>
</cp:coreProperties>
</file>