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75" r:id="rId2"/>
    <p:sldId id="260" r:id="rId3"/>
    <p:sldId id="261" r:id="rId4"/>
    <p:sldId id="265" r:id="rId5"/>
    <p:sldId id="262" r:id="rId6"/>
    <p:sldId id="264" r:id="rId7"/>
    <p:sldId id="263" r:id="rId8"/>
    <p:sldId id="266"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4A016A-1407-460B-9AFA-0DD1CDB53239}" type="datetimeFigureOut">
              <a:rPr lang="en-US" smtClean="0"/>
              <a:pPr/>
              <a:t>4/16/2013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DC7238-B7F0-48EE-943A-A52A11A60146}" type="slidenum">
              <a:rPr lang="en-US" smtClean="0"/>
              <a:pPr/>
              <a:t>‹#›</a:t>
            </a:fld>
            <a:endParaRPr lang="en-US"/>
          </a:p>
        </p:txBody>
      </p:sp>
    </p:spTree>
    <p:extLst>
      <p:ext uri="{BB962C8B-B14F-4D97-AF65-F5344CB8AC3E}">
        <p14:creationId xmlns:p14="http://schemas.microsoft.com/office/powerpoint/2010/main" xmlns="" val="1807285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8B70D82-2911-42B2-9695-2B19DDE5E82C}"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5E502-CC7F-4005-A87E-305FF859BAF5}"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70D82-2911-42B2-9695-2B19DDE5E82C}"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70D82-2911-42B2-9695-2B19DDE5E82C}"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8B70D82-2911-42B2-9695-2B19DDE5E82C}"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5E502-CC7F-4005-A87E-305FF859BAF5}"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70D82-2911-42B2-9695-2B19DDE5E82C}"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8B70D82-2911-42B2-9695-2B19DDE5E82C}"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8B70D82-2911-42B2-9695-2B19DDE5E82C}" type="datetimeFigureOut">
              <a:rPr lang="en-US" smtClean="0"/>
              <a:pPr/>
              <a:t>4/16/2013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B70D82-2911-42B2-9695-2B19DDE5E82C}" type="datetimeFigureOut">
              <a:rPr lang="en-US" smtClean="0"/>
              <a:pPr/>
              <a:t>4/16/2013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70D82-2911-42B2-9695-2B19DDE5E82C}" type="datetimeFigureOut">
              <a:rPr lang="en-US" smtClean="0"/>
              <a:pPr/>
              <a:t>4/16/2013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70D82-2911-42B2-9695-2B19DDE5E82C}"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70D82-2911-42B2-9695-2B19DDE5E82C}"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5E502-CC7F-4005-A87E-305FF859BA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8B70D82-2911-42B2-9695-2B19DDE5E82C}" type="datetimeFigureOut">
              <a:rPr lang="en-US" smtClean="0"/>
              <a:pPr/>
              <a:t>4/16/2013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AF5E502-CC7F-4005-A87E-305FF859BAF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501122" cy="1928826"/>
          </a:xfrm>
        </p:spPr>
        <p:txBody>
          <a:bodyPr anchor="t"/>
          <a:lstStyle/>
          <a:p>
            <a:pPr algn="ctr" rtl="1">
              <a:lnSpc>
                <a:spcPct val="150000"/>
              </a:lnSpc>
            </a:pPr>
            <a:r>
              <a:rPr lang="fa-IR" sz="9600" dirty="0" smtClean="0">
                <a:cs typeface="B Baran" pitchFamily="2" charset="-78"/>
              </a:rPr>
              <a:t>بسم الله الرحمن الرحیم</a:t>
            </a:r>
            <a:r>
              <a:rPr lang="fa-IR" sz="5400" dirty="0" smtClean="0">
                <a:cs typeface="B Baran" pitchFamily="2" charset="-78"/>
              </a:rPr>
              <a:t/>
            </a:r>
            <a:br>
              <a:rPr lang="fa-IR" sz="5400" dirty="0" smtClean="0">
                <a:cs typeface="B Baran" pitchFamily="2" charset="-78"/>
              </a:rPr>
            </a:br>
            <a:r>
              <a:rPr lang="en-US" sz="2000" dirty="0" smtClean="0">
                <a:cs typeface="B Baran" pitchFamily="2" charset="-78"/>
              </a:rPr>
              <a:t/>
            </a:r>
            <a:br>
              <a:rPr lang="en-US" sz="2000" dirty="0" smtClean="0">
                <a:cs typeface="B Baran" pitchFamily="2" charset="-78"/>
              </a:rPr>
            </a:br>
            <a:r>
              <a:rPr lang="fa-IR" sz="2000" dirty="0" smtClean="0">
                <a:cs typeface="B Baran" pitchFamily="2" charset="-78"/>
              </a:rPr>
              <a:t>               </a:t>
            </a:r>
            <a:r>
              <a:rPr lang="fa-IR" sz="2800" dirty="0" smtClean="0">
                <a:solidFill>
                  <a:srgbClr val="00B0F0"/>
                </a:solidFill>
                <a:cs typeface="B Baran" pitchFamily="2" charset="-78"/>
              </a:rPr>
              <a:t>موضوع تحقیق: </a:t>
            </a:r>
            <a:r>
              <a:rPr lang="fa-IR" sz="2800" dirty="0" smtClean="0">
                <a:solidFill>
                  <a:srgbClr val="FF0000"/>
                </a:solidFill>
                <a:cs typeface="B Baran" pitchFamily="2" charset="-78"/>
              </a:rPr>
              <a:t>خلاصه فصل هفت  </a:t>
            </a:r>
            <a:r>
              <a:rPr lang="fa-IR" sz="2800" dirty="0" smtClean="0">
                <a:cs typeface="B Baran" pitchFamily="2" charset="-78"/>
              </a:rPr>
              <a:t/>
            </a:r>
            <a:br>
              <a:rPr lang="fa-IR" sz="2800" dirty="0" smtClean="0">
                <a:cs typeface="B Baran" pitchFamily="2" charset="-78"/>
              </a:rPr>
            </a:br>
            <a:r>
              <a:rPr lang="fa-IR" sz="2800" dirty="0" smtClean="0">
                <a:solidFill>
                  <a:srgbClr val="00B0F0"/>
                </a:solidFill>
                <a:cs typeface="B Baran" pitchFamily="2" charset="-78"/>
              </a:rPr>
              <a:t>درس:</a:t>
            </a:r>
            <a:r>
              <a:rPr lang="fa-IR" sz="2800" dirty="0" smtClean="0">
                <a:cs typeface="B Baran" pitchFamily="2" charset="-78"/>
              </a:rPr>
              <a:t> </a:t>
            </a:r>
            <a:r>
              <a:rPr lang="fa-IR" sz="2800" dirty="0" smtClean="0">
                <a:solidFill>
                  <a:srgbClr val="FF0000"/>
                </a:solidFill>
                <a:cs typeface="B Baran" pitchFamily="2" charset="-78"/>
              </a:rPr>
              <a:t>روانشناسی عمومی</a:t>
            </a:r>
            <a:r>
              <a:rPr lang="fa-IR" sz="2800" dirty="0" smtClean="0">
                <a:cs typeface="B Baran" pitchFamily="2" charset="-78"/>
              </a:rPr>
              <a:t/>
            </a:r>
            <a:br>
              <a:rPr lang="fa-IR" sz="2800" dirty="0" smtClean="0">
                <a:cs typeface="B Baran" pitchFamily="2" charset="-78"/>
              </a:rPr>
            </a:br>
            <a:r>
              <a:rPr lang="fa-IR" sz="2800" dirty="0" smtClean="0">
                <a:solidFill>
                  <a:srgbClr val="00B0F0"/>
                </a:solidFill>
                <a:cs typeface="B Baran" pitchFamily="2" charset="-78"/>
              </a:rPr>
              <a:t>     استادمربوطه: </a:t>
            </a:r>
            <a:r>
              <a:rPr lang="fa-IR" sz="2800" dirty="0" smtClean="0">
                <a:solidFill>
                  <a:srgbClr val="FF0000"/>
                </a:solidFill>
                <a:cs typeface="B Baran" pitchFamily="2" charset="-78"/>
              </a:rPr>
              <a:t>آقای ملا حسینی</a:t>
            </a:r>
            <a:r>
              <a:rPr lang="fa-IR" sz="2800" dirty="0" smtClean="0">
                <a:cs typeface="B Baran" pitchFamily="2" charset="-78"/>
              </a:rPr>
              <a:t/>
            </a:r>
            <a:br>
              <a:rPr lang="fa-IR" sz="2800" dirty="0" smtClean="0">
                <a:cs typeface="B Baran" pitchFamily="2" charset="-78"/>
              </a:rPr>
            </a:br>
            <a:r>
              <a:rPr lang="fa-IR" sz="2800" dirty="0" smtClean="0">
                <a:cs typeface="B Baran" pitchFamily="2" charset="-78"/>
              </a:rPr>
              <a:t>       </a:t>
            </a:r>
            <a:r>
              <a:rPr lang="fa-IR" sz="2800" dirty="0" smtClean="0">
                <a:solidFill>
                  <a:srgbClr val="00B0F0"/>
                </a:solidFill>
                <a:cs typeface="B Baran" pitchFamily="2" charset="-78"/>
              </a:rPr>
              <a:t>گردآورنده: </a:t>
            </a:r>
            <a:r>
              <a:rPr lang="fa-IR" sz="2800" dirty="0" smtClean="0">
                <a:solidFill>
                  <a:srgbClr val="FF0000"/>
                </a:solidFill>
                <a:cs typeface="B Baran" pitchFamily="2" charset="-78"/>
              </a:rPr>
              <a:t>احمد پامیلی بیدگلی</a:t>
            </a:r>
            <a:r>
              <a:rPr lang="fa-IR" sz="2800" dirty="0" smtClean="0">
                <a:cs typeface="B Baran" pitchFamily="2" charset="-78"/>
              </a:rPr>
              <a:t/>
            </a:r>
            <a:br>
              <a:rPr lang="fa-IR" sz="2800" dirty="0" smtClean="0">
                <a:cs typeface="B Baran" pitchFamily="2" charset="-78"/>
              </a:rPr>
            </a:br>
            <a:endParaRPr lang="fa-IR" sz="2800" dirty="0">
              <a:cs typeface="B Baran" pitchFamily="2" charset="-78"/>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76872"/>
            <a:ext cx="8712968" cy="4320480"/>
          </a:xfrm>
        </p:spPr>
        <p:txBody>
          <a:bodyPr/>
          <a:lstStyle/>
          <a:p>
            <a:pPr algn="r">
              <a:lnSpc>
                <a:spcPct val="200000"/>
              </a:lnSpc>
            </a:pPr>
            <a:r>
              <a:rPr lang="fa-IR" sz="2800" dirty="0">
                <a:solidFill>
                  <a:schemeClr val="tx2">
                    <a:lumMod val="75000"/>
                  </a:schemeClr>
                </a:solidFill>
                <a:cs typeface="B Koodak" pitchFamily="2" charset="-78"/>
              </a:rPr>
              <a:t>1)آناتومی حافظه</a:t>
            </a:r>
            <a:r>
              <a:rPr lang="fa-IR" dirty="0">
                <a:solidFill>
                  <a:schemeClr val="tx2">
                    <a:lumMod val="75000"/>
                  </a:schemeClr>
                </a:solidFill>
                <a:cs typeface="B Koodak" pitchFamily="2" charset="-78"/>
              </a:rPr>
              <a:t>:</a:t>
            </a:r>
            <a:r>
              <a:rPr lang="fa-IR" dirty="0">
                <a:solidFill>
                  <a:srgbClr val="66FF33"/>
                </a:solidFill>
                <a:cs typeface="B Koodak" pitchFamily="2" charset="-78"/>
              </a:rPr>
              <a:t/>
            </a:r>
            <a:br>
              <a:rPr lang="fa-IR" dirty="0">
                <a:solidFill>
                  <a:srgbClr val="66FF33"/>
                </a:solidFill>
                <a:cs typeface="B Koodak" pitchFamily="2" charset="-78"/>
              </a:rPr>
            </a:br>
            <a:r>
              <a:rPr lang="fa-IR" sz="2000" dirty="0">
                <a:solidFill>
                  <a:srgbClr val="66FF33"/>
                </a:solidFill>
                <a:cs typeface="B Koodak" pitchFamily="2" charset="-78"/>
              </a:rPr>
              <a:t>یادزدودگی(از دست دادن شدید حافظه) به علت جرا حت وارده به سر، منبع مفیدی برای آناتومی حافظه هستند.</a:t>
            </a:r>
            <a:br>
              <a:rPr lang="fa-IR" sz="2000" dirty="0">
                <a:solidFill>
                  <a:srgbClr val="66FF33"/>
                </a:solidFill>
                <a:cs typeface="B Koodak" pitchFamily="2" charset="-78"/>
              </a:rPr>
            </a:br>
            <a:r>
              <a:rPr lang="fa-IR" sz="2000" dirty="0">
                <a:solidFill>
                  <a:srgbClr val="66FF33"/>
                </a:solidFill>
                <a:cs typeface="B Koodak" pitchFamily="2" charset="-78"/>
              </a:rPr>
              <a:t>یادزدودگی به دونوع تقسیم می شود: </a:t>
            </a:r>
            <a:r>
              <a:rPr lang="fa-IR" sz="2000" dirty="0" smtClean="0">
                <a:solidFill>
                  <a:srgbClr val="66FF33"/>
                </a:solidFill>
                <a:cs typeface="B Koodak" pitchFamily="2" charset="-78"/>
              </a:rPr>
              <a:t>   </a:t>
            </a:r>
            <a:r>
              <a:rPr lang="fa-IR" sz="2000" dirty="0">
                <a:solidFill>
                  <a:srgbClr val="66FF33"/>
                </a:solidFill>
                <a:cs typeface="B Koodak" pitchFamily="2" charset="-78"/>
              </a:rPr>
              <a:t>الف) پس گستر   ب) پیش </a:t>
            </a:r>
            <a:r>
              <a:rPr lang="fa-IR" sz="2000" dirty="0" smtClean="0">
                <a:solidFill>
                  <a:srgbClr val="66FF33"/>
                </a:solidFill>
                <a:cs typeface="B Koodak" pitchFamily="2" charset="-78"/>
              </a:rPr>
              <a:t>گستر</a:t>
            </a:r>
            <a:r>
              <a:rPr lang="fa-IR" sz="2000" dirty="0">
                <a:solidFill>
                  <a:srgbClr val="66FF33"/>
                </a:solidFill>
                <a:cs typeface="B Koodak" pitchFamily="2" charset="-78"/>
              </a:rPr>
              <a:t/>
            </a:r>
            <a:br>
              <a:rPr lang="fa-IR" sz="2000" dirty="0">
                <a:solidFill>
                  <a:srgbClr val="66FF33"/>
                </a:solidFill>
                <a:cs typeface="B Koodak" pitchFamily="2" charset="-78"/>
              </a:rPr>
            </a:br>
            <a:r>
              <a:rPr lang="fa-IR" sz="2000" dirty="0">
                <a:solidFill>
                  <a:srgbClr val="FF0000"/>
                </a:solidFill>
                <a:cs typeface="B Koodak" pitchFamily="2" charset="-78"/>
              </a:rPr>
              <a:t>پس گستر:</a:t>
            </a:r>
            <a:r>
              <a:rPr lang="fa-IR" sz="2000" dirty="0">
                <a:solidFill>
                  <a:srgbClr val="66FF33"/>
                </a:solidFill>
                <a:cs typeface="B Koodak" pitchFamily="2" charset="-78"/>
              </a:rPr>
              <a:t> فرد خاطرات و رویدادهای را که قبل از جراحت اتقاق افتاده اند،از دست می دهند.  </a:t>
            </a:r>
            <a:br>
              <a:rPr lang="fa-IR" sz="2000" dirty="0">
                <a:solidFill>
                  <a:srgbClr val="66FF33"/>
                </a:solidFill>
                <a:cs typeface="B Koodak" pitchFamily="2" charset="-78"/>
              </a:rPr>
            </a:br>
            <a:r>
              <a:rPr lang="fa-IR" sz="2000" dirty="0">
                <a:solidFill>
                  <a:srgbClr val="FF0000"/>
                </a:solidFill>
                <a:cs typeface="B Koodak" pitchFamily="2" charset="-78"/>
              </a:rPr>
              <a:t>پیش گستر</a:t>
            </a:r>
            <a:r>
              <a:rPr lang="fa-IR" sz="2000" dirty="0">
                <a:solidFill>
                  <a:srgbClr val="66FF33"/>
                </a:solidFill>
                <a:cs typeface="B Koodak" pitchFamily="2" charset="-78"/>
              </a:rPr>
              <a:t>: فرد خاطرات رویداد هایی راکه بعد از آسیب رخ داده اند ، از دست </a:t>
            </a:r>
            <a:r>
              <a:rPr lang="fa-IR" sz="2000" dirty="0" smtClean="0">
                <a:solidFill>
                  <a:srgbClr val="66FF33"/>
                </a:solidFill>
                <a:cs typeface="B Koodak" pitchFamily="2" charset="-78"/>
              </a:rPr>
              <a:t>می دهد</a:t>
            </a:r>
            <a:r>
              <a:rPr lang="fa-IR" sz="2000" dirty="0">
                <a:solidFill>
                  <a:srgbClr val="66FF33"/>
                </a:solidFill>
                <a:cs typeface="B Koodak" pitchFamily="2" charset="-78"/>
              </a:rPr>
              <a:t/>
            </a:r>
            <a:br>
              <a:rPr lang="fa-IR" sz="2000" dirty="0">
                <a:solidFill>
                  <a:srgbClr val="66FF33"/>
                </a:solidFill>
                <a:cs typeface="B Koodak" pitchFamily="2" charset="-78"/>
              </a:rPr>
            </a:br>
            <a:endParaRPr lang="en-US" sz="2000" dirty="0">
              <a:solidFill>
                <a:srgbClr val="66FF33"/>
              </a:solidFill>
              <a:cs typeface="B Koodak" pitchFamily="2" charset="-78"/>
            </a:endParaRPr>
          </a:p>
        </p:txBody>
      </p:sp>
      <p:sp>
        <p:nvSpPr>
          <p:cNvPr id="3" name="Text Placeholder 2"/>
          <p:cNvSpPr>
            <a:spLocks noGrp="1"/>
          </p:cNvSpPr>
          <p:nvPr>
            <p:ph type="body" idx="1"/>
          </p:nvPr>
        </p:nvSpPr>
        <p:spPr>
          <a:xfrm>
            <a:off x="609600" y="260649"/>
            <a:ext cx="7885113" cy="1440159"/>
          </a:xfrm>
          <a:blipFill>
            <a:blip r:embed="rId2" cstate="print"/>
            <a:tile tx="0" ty="0" sx="100000" sy="100000" flip="none" algn="tl"/>
          </a:blipFill>
        </p:spPr>
        <p:txBody>
          <a:bodyPr anchor="t">
            <a:normAutofit fontScale="77500" lnSpcReduction="20000"/>
          </a:bodyPr>
          <a:lstStyle/>
          <a:p>
            <a:pPr algn="ctr">
              <a:lnSpc>
                <a:spcPct val="150000"/>
              </a:lnSpc>
            </a:pPr>
            <a:r>
              <a:rPr lang="fa-IR" sz="4400" dirty="0">
                <a:solidFill>
                  <a:srgbClr val="FFFF00"/>
                </a:solidFill>
                <a:latin typeface="Andalus" pitchFamily="18" charset="-78"/>
                <a:cs typeface="Andalus" pitchFamily="18" charset="-78"/>
              </a:rPr>
              <a:t>در جستجوی رد حافظه: فیزیولوژی حافظه</a:t>
            </a:r>
            <a:endParaRPr lang="en-US" sz="4400" dirty="0">
              <a:solidFill>
                <a:srgbClr val="FFFF00"/>
              </a:solidFill>
              <a:latin typeface="Andalus" pitchFamily="18" charset="-78"/>
              <a:cs typeface="Andalus" pitchFamily="18" charset="-78"/>
            </a:endParaRPr>
          </a:p>
        </p:txBody>
      </p:sp>
    </p:spTree>
    <p:extLst>
      <p:ext uri="{BB962C8B-B14F-4D97-AF65-F5344CB8AC3E}">
        <p14:creationId xmlns:p14="http://schemas.microsoft.com/office/powerpoint/2010/main" xmlns="" val="2449851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6624736"/>
          </a:xfrm>
        </p:spPr>
        <p:txBody>
          <a:bodyPr anchor="t"/>
          <a:lstStyle/>
          <a:p>
            <a:pPr algn="r">
              <a:lnSpc>
                <a:spcPct val="200000"/>
              </a:lnSpc>
            </a:pPr>
            <a:r>
              <a:rPr lang="fa-IR" sz="2800" i="1" u="sng" dirty="0" smtClean="0">
                <a:cs typeface="B Mitra" pitchFamily="2" charset="-78"/>
              </a:rPr>
              <a:t>ناحیه </a:t>
            </a:r>
            <a:r>
              <a:rPr lang="fa-IR" sz="2800" i="1" u="sng" dirty="0">
                <a:cs typeface="B Mitra" pitchFamily="2" charset="-78"/>
              </a:rPr>
              <a:t>هیپو </a:t>
            </a:r>
            <a:r>
              <a:rPr lang="fa-IR" sz="2800" i="1" u="sng" dirty="0" smtClean="0">
                <a:cs typeface="B Mitra" pitchFamily="2" charset="-78"/>
              </a:rPr>
              <a:t>کامپی:</a:t>
            </a:r>
            <a:r>
              <a:rPr lang="fa-IR" sz="2800" i="1" u="sng" dirty="0" smtClean="0">
                <a:cs typeface="B Titr" pitchFamily="2" charset="-78"/>
              </a:rPr>
              <a:t/>
            </a:r>
            <a:br>
              <a:rPr lang="fa-IR" sz="2800" i="1" u="sng" dirty="0" smtClean="0">
                <a:cs typeface="B Titr" pitchFamily="2" charset="-78"/>
              </a:rPr>
            </a:br>
            <a:r>
              <a:rPr lang="fa-IR" sz="2000" dirty="0" smtClean="0">
                <a:solidFill>
                  <a:srgbClr val="66FF33"/>
                </a:solidFill>
                <a:cs typeface="B Koodak" pitchFamily="2" charset="-78"/>
              </a:rPr>
              <a:t>یکی </a:t>
            </a:r>
            <a:r>
              <a:rPr lang="fa-IR" sz="2000" dirty="0">
                <a:solidFill>
                  <a:srgbClr val="66FF33"/>
                </a:solidFill>
                <a:cs typeface="B Koodak" pitchFamily="2" charset="-78"/>
              </a:rPr>
              <a:t>از اولین مناطق مغز است که در بیماری آلزایمرآسیب جدی می بیند. </a:t>
            </a:r>
            <a:r>
              <a:rPr lang="fa-IR" sz="2000" dirty="0" smtClean="0">
                <a:solidFill>
                  <a:srgbClr val="66FF33"/>
                </a:solidFill>
                <a:cs typeface="B Koodak" pitchFamily="2" charset="-78"/>
              </a:rPr>
              <a:t>                                 دانشمندان </a:t>
            </a:r>
            <a:r>
              <a:rPr lang="fa-IR" sz="2000" dirty="0">
                <a:solidFill>
                  <a:srgbClr val="66FF33"/>
                </a:solidFill>
                <a:cs typeface="B Koodak" pitchFamily="2" charset="-78"/>
              </a:rPr>
              <a:t>معتقدند که کل ناحیه هیپو کامپی(از جمله هیپوکامپ ، شکنج </a:t>
            </a:r>
            <a:r>
              <a:rPr lang="fa-IR" sz="2000" dirty="0" smtClean="0">
                <a:solidFill>
                  <a:srgbClr val="66FF33"/>
                </a:solidFill>
                <a:cs typeface="B Koodak" pitchFamily="2" charset="-78"/>
              </a:rPr>
              <a:t>دندانه دار، سوبیکولوم،وقشر </a:t>
            </a:r>
            <a:r>
              <a:rPr lang="fa-IR" sz="2000" dirty="0">
                <a:solidFill>
                  <a:srgbClr val="66FF33"/>
                </a:solidFill>
                <a:cs typeface="B Koodak" pitchFamily="2" charset="-78"/>
              </a:rPr>
              <a:t>انتورینال) وناحیه ورا هیپوکامپی مجاور ، برای انواع حافظه بلند مدت حیاتی هستند.</a:t>
            </a:r>
            <a:br>
              <a:rPr lang="fa-IR" sz="2000" dirty="0">
                <a:solidFill>
                  <a:srgbClr val="66FF33"/>
                </a:solidFill>
                <a:cs typeface="B Koodak" pitchFamily="2" charset="-78"/>
              </a:rPr>
            </a:br>
            <a:r>
              <a:rPr lang="fa-IR" sz="2000" dirty="0">
                <a:solidFill>
                  <a:srgbClr val="66FF33"/>
                </a:solidFill>
                <a:cs typeface="B Koodak" pitchFamily="2" charset="-78"/>
              </a:rPr>
              <a:t>ناحیه هیپوکامپی نقش مهمی در تحکیم </a:t>
            </a:r>
            <a:r>
              <a:rPr lang="fa-IR" sz="2000" dirty="0" smtClean="0">
                <a:solidFill>
                  <a:srgbClr val="66FF33"/>
                </a:solidFill>
                <a:cs typeface="B Koodak" pitchFamily="2" charset="-78"/>
              </a:rPr>
              <a:t>خاطرات دارد.</a:t>
            </a:r>
            <a:br>
              <a:rPr lang="fa-IR" sz="2000" dirty="0" smtClean="0">
                <a:solidFill>
                  <a:srgbClr val="66FF33"/>
                </a:solidFill>
                <a:cs typeface="B Koodak" pitchFamily="2" charset="-78"/>
              </a:rPr>
            </a:br>
            <a:r>
              <a:rPr lang="fa-IR" sz="2800" dirty="0" smtClean="0">
                <a:cs typeface="B Mashhad" pitchFamily="2" charset="-78"/>
              </a:rPr>
              <a:t>تحکیم</a:t>
            </a:r>
            <a:r>
              <a:rPr lang="fa-IR" sz="2800" dirty="0">
                <a:cs typeface="B Mashhad" pitchFamily="2" charset="-78"/>
              </a:rPr>
              <a:t>:</a:t>
            </a:r>
            <a:r>
              <a:rPr lang="fa-IR" sz="2800" dirty="0">
                <a:solidFill>
                  <a:srgbClr val="FFFF00"/>
                </a:solidFill>
                <a:cs typeface="B Koodak" pitchFamily="2" charset="-78"/>
              </a:rPr>
              <a:t> </a:t>
            </a:r>
            <a:r>
              <a:rPr lang="fa-IR" sz="2000" dirty="0">
                <a:solidFill>
                  <a:srgbClr val="66FF33"/>
                </a:solidFill>
                <a:cs typeface="B Koodak" pitchFamily="2" charset="-78"/>
              </a:rPr>
              <a:t>فرایند فرضی است که تبدیل تدریجی اطلاعات به رمزهای حافظه بادوام اندوخته شده در حافظه بلندمدت را شامل  می شود.</a:t>
            </a:r>
            <a:r>
              <a:rPr lang="fa-IR" dirty="0">
                <a:solidFill>
                  <a:srgbClr val="66FF33"/>
                </a:solidFill>
                <a:cs typeface="B Koodak" pitchFamily="2" charset="-78"/>
              </a:rPr>
              <a:t/>
            </a:r>
            <a:br>
              <a:rPr lang="fa-IR" dirty="0">
                <a:solidFill>
                  <a:srgbClr val="66FF33"/>
                </a:solidFill>
                <a:cs typeface="B Koodak" pitchFamily="2" charset="-78"/>
              </a:rPr>
            </a:br>
            <a:endParaRPr lang="en-US" dirty="0">
              <a:solidFill>
                <a:srgbClr val="66FF33"/>
              </a:solidFill>
              <a:cs typeface="B Koodak" pitchFamily="2" charset="-78"/>
            </a:endParaRPr>
          </a:p>
        </p:txBody>
      </p:sp>
    </p:spTree>
    <p:extLst>
      <p:ext uri="{BB962C8B-B14F-4D97-AF65-F5344CB8AC3E}">
        <p14:creationId xmlns:p14="http://schemas.microsoft.com/office/powerpoint/2010/main" xmlns="" val="2336771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6527078"/>
          </a:xfrm>
        </p:spPr>
        <p:txBody>
          <a:bodyPr anchor="t"/>
          <a:lstStyle/>
          <a:p>
            <a:pPr algn="r">
              <a:lnSpc>
                <a:spcPct val="250000"/>
              </a:lnSpc>
            </a:pPr>
            <a:r>
              <a:rPr lang="fa-IR" sz="2800" dirty="0">
                <a:solidFill>
                  <a:schemeClr val="tx2">
                    <a:lumMod val="75000"/>
                  </a:schemeClr>
                </a:solidFill>
                <a:cs typeface="B Koodak" pitchFamily="2" charset="-78"/>
              </a:rPr>
              <a:t>2)مدارعصبی وزیست شیمی حافظه:</a:t>
            </a:r>
            <a:br>
              <a:rPr lang="fa-IR" sz="2800" dirty="0">
                <a:solidFill>
                  <a:schemeClr val="tx2">
                    <a:lumMod val="75000"/>
                  </a:schemeClr>
                </a:solidFill>
                <a:cs typeface="B Koodak" pitchFamily="2" charset="-78"/>
              </a:rPr>
            </a:br>
            <a:r>
              <a:rPr lang="fa-IR" sz="2000" dirty="0">
                <a:solidFill>
                  <a:srgbClr val="66FF33"/>
                </a:solidFill>
                <a:cs typeface="B Koodak" pitchFamily="2" charset="-78"/>
              </a:rPr>
              <a:t>ریچادر اف. تامسون نشان داداندکه خاطرات به مدارهای عصبی موضعی در مغز وابسته است. </a:t>
            </a:r>
            <a:br>
              <a:rPr lang="fa-IR" sz="2000" dirty="0">
                <a:solidFill>
                  <a:srgbClr val="66FF33"/>
                </a:solidFill>
                <a:cs typeface="B Koodak" pitchFamily="2" charset="-78"/>
              </a:rPr>
            </a:br>
            <a:r>
              <a:rPr lang="fa-IR" sz="2000" dirty="0">
                <a:solidFill>
                  <a:srgbClr val="66FF33"/>
                </a:solidFill>
                <a:cs typeface="B Koodak" pitchFamily="2" charset="-78"/>
              </a:rPr>
              <a:t>پژوهش های دیگری به فرایندهای زیست شیمی در عملکرد حافظه اشاره کرده اند. </a:t>
            </a:r>
            <a:r>
              <a:rPr lang="fa-IR" sz="2000" dirty="0" smtClean="0">
                <a:solidFill>
                  <a:srgbClr val="66FF33"/>
                </a:solidFill>
                <a:cs typeface="B Koodak" pitchFamily="2" charset="-78"/>
              </a:rPr>
              <a:t/>
            </a:r>
            <a:br>
              <a:rPr lang="fa-IR" sz="2000" dirty="0" smtClean="0">
                <a:solidFill>
                  <a:srgbClr val="66FF33"/>
                </a:solidFill>
                <a:cs typeface="B Koodak" pitchFamily="2" charset="-78"/>
              </a:rPr>
            </a:br>
            <a:r>
              <a:rPr lang="fa-IR" sz="2000" dirty="0" smtClean="0">
                <a:solidFill>
                  <a:srgbClr val="66FF33"/>
                </a:solidFill>
                <a:cs typeface="B Koodak" pitchFamily="2" charset="-78"/>
              </a:rPr>
              <a:t>این  پژوهش ها عملکرد </a:t>
            </a:r>
            <a:r>
              <a:rPr lang="fa-IR" sz="2000" dirty="0">
                <a:solidFill>
                  <a:srgbClr val="66FF33"/>
                </a:solidFill>
                <a:cs typeface="B Koodak" pitchFamily="2" charset="-78"/>
              </a:rPr>
              <a:t>حافظه رابه موارد زیرربط داده اند:</a:t>
            </a:r>
            <a:br>
              <a:rPr lang="fa-IR" sz="2000" dirty="0">
                <a:solidFill>
                  <a:srgbClr val="66FF33"/>
                </a:solidFill>
                <a:cs typeface="B Koodak" pitchFamily="2" charset="-78"/>
              </a:rPr>
            </a:br>
            <a:r>
              <a:rPr lang="fa-IR" sz="2000" dirty="0">
                <a:solidFill>
                  <a:srgbClr val="66FF33"/>
                </a:solidFill>
                <a:cs typeface="B Koodak" pitchFamily="2" charset="-78"/>
              </a:rPr>
              <a:t>1)تغیرات در ترشحات انتقال دهنده عصبی در محلهای سیناپس خاص </a:t>
            </a:r>
            <a:r>
              <a:rPr lang="fa-IR" sz="2000" dirty="0" smtClean="0">
                <a:solidFill>
                  <a:srgbClr val="66FF33"/>
                </a:solidFill>
                <a:cs typeface="B Koodak" pitchFamily="2" charset="-78"/>
              </a:rPr>
              <a:t> </a:t>
            </a:r>
            <a:br>
              <a:rPr lang="fa-IR" sz="2000" dirty="0" smtClean="0">
                <a:solidFill>
                  <a:srgbClr val="66FF33"/>
                </a:solidFill>
                <a:cs typeface="B Koodak" pitchFamily="2" charset="-78"/>
              </a:rPr>
            </a:br>
            <a:r>
              <a:rPr lang="fa-IR" sz="2000" dirty="0" smtClean="0">
                <a:solidFill>
                  <a:srgbClr val="66FF33"/>
                </a:solidFill>
                <a:cs typeface="B Koodak" pitchFamily="2" charset="-78"/>
              </a:rPr>
              <a:t>2)نوسانات </a:t>
            </a:r>
            <a:r>
              <a:rPr lang="fa-IR" sz="2000" dirty="0">
                <a:solidFill>
                  <a:srgbClr val="66FF33"/>
                </a:solidFill>
                <a:cs typeface="B Koodak" pitchFamily="2" charset="-78"/>
              </a:rPr>
              <a:t>هورمونی که می تواندحافظه راتسهیل یا مختل </a:t>
            </a:r>
            <a:r>
              <a:rPr lang="fa-IR" sz="2000" dirty="0" smtClean="0">
                <a:solidFill>
                  <a:srgbClr val="66FF33"/>
                </a:solidFill>
                <a:cs typeface="B Koodak" pitchFamily="2" charset="-78"/>
              </a:rPr>
              <a:t>کنند</a:t>
            </a:r>
            <a:br>
              <a:rPr lang="fa-IR" sz="2000" dirty="0" smtClean="0">
                <a:solidFill>
                  <a:srgbClr val="66FF33"/>
                </a:solidFill>
                <a:cs typeface="B Koodak" pitchFamily="2" charset="-78"/>
              </a:rPr>
            </a:br>
            <a:r>
              <a:rPr lang="fa-IR" sz="2000" dirty="0" smtClean="0">
                <a:solidFill>
                  <a:srgbClr val="66FF33"/>
                </a:solidFill>
                <a:cs typeface="B Koodak" pitchFamily="2" charset="-78"/>
              </a:rPr>
              <a:t> </a:t>
            </a:r>
            <a:r>
              <a:rPr lang="fa-IR" sz="2000" dirty="0">
                <a:solidFill>
                  <a:srgbClr val="66FF33"/>
                </a:solidFill>
                <a:cs typeface="B Koodak" pitchFamily="2" charset="-78"/>
              </a:rPr>
              <a:t>3</a:t>
            </a:r>
            <a:r>
              <a:rPr lang="fa-IR" sz="2000" dirty="0" smtClean="0">
                <a:solidFill>
                  <a:srgbClr val="66FF33"/>
                </a:solidFill>
                <a:cs typeface="B Koodak" pitchFamily="2" charset="-78"/>
              </a:rPr>
              <a:t>)ترکیبات </a:t>
            </a:r>
            <a:r>
              <a:rPr lang="fa-IR" sz="2000" dirty="0">
                <a:solidFill>
                  <a:srgbClr val="66FF33"/>
                </a:solidFill>
                <a:cs typeface="B Koodak" pitchFamily="2" charset="-78"/>
              </a:rPr>
              <a:t>پرئتین در مغز می توانند برای تشکیل خاطرات ضروری  باشند.</a:t>
            </a:r>
            <a:br>
              <a:rPr lang="fa-IR" sz="2000" dirty="0">
                <a:solidFill>
                  <a:srgbClr val="66FF33"/>
                </a:solidFill>
                <a:cs typeface="B Koodak" pitchFamily="2" charset="-78"/>
              </a:rPr>
            </a:br>
            <a:endParaRPr lang="en-US" sz="2000" dirty="0">
              <a:solidFill>
                <a:srgbClr val="66FF33"/>
              </a:solidFill>
              <a:cs typeface="B Koodak" pitchFamily="2" charset="-78"/>
            </a:endParaRPr>
          </a:p>
        </p:txBody>
      </p:sp>
    </p:spTree>
    <p:extLst>
      <p:ext uri="{BB962C8B-B14F-4D97-AF65-F5344CB8AC3E}">
        <p14:creationId xmlns:p14="http://schemas.microsoft.com/office/powerpoint/2010/main" xmlns="" val="2776746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6552728"/>
          </a:xfrm>
        </p:spPr>
        <p:txBody>
          <a:bodyPr anchor="t"/>
          <a:lstStyle/>
          <a:p>
            <a:pPr algn="r">
              <a:lnSpc>
                <a:spcPct val="200000"/>
              </a:lnSpc>
            </a:pPr>
            <a:r>
              <a:rPr lang="fa-IR" sz="2400" dirty="0">
                <a:cs typeface="B Badr" pitchFamily="2" charset="-78"/>
              </a:rPr>
              <a:t> </a:t>
            </a:r>
            <a:r>
              <a:rPr lang="fa-IR" sz="2800" dirty="0">
                <a:solidFill>
                  <a:srgbClr val="FFFF00"/>
                </a:solidFill>
                <a:cs typeface="B Badr" pitchFamily="2" charset="-78"/>
              </a:rPr>
              <a:t>حافظه نا آشکار در برابر آشکار:</a:t>
            </a:r>
            <a:r>
              <a:rPr lang="fa-IR" sz="2400" dirty="0">
                <a:cs typeface="B Badr" pitchFamily="2" charset="-78"/>
              </a:rPr>
              <a:t/>
            </a:r>
            <a:br>
              <a:rPr lang="fa-IR" sz="2400" dirty="0">
                <a:cs typeface="B Badr" pitchFamily="2" charset="-78"/>
              </a:rPr>
            </a:br>
            <a:r>
              <a:rPr lang="fa-IR" sz="2400" dirty="0" smtClean="0">
                <a:cs typeface="B Badr" pitchFamily="2" charset="-78"/>
              </a:rPr>
              <a:t>حافظه </a:t>
            </a:r>
            <a:r>
              <a:rPr lang="fa-IR" sz="2400" dirty="0">
                <a:cs typeface="B Badr" pitchFamily="2" charset="-78"/>
              </a:rPr>
              <a:t>ناآشکارزمانی پدیدار می شود که یادداری در تکالیفی آشکار شود که به یادآوری عمدی نیازی نداشته </a:t>
            </a:r>
            <a:r>
              <a:rPr lang="fa-IR" sz="2400" dirty="0" smtClean="0">
                <a:cs typeface="B Badr" pitchFamily="2" charset="-78"/>
              </a:rPr>
              <a:t>باشد.   </a:t>
            </a:r>
            <a:br>
              <a:rPr lang="fa-IR" sz="2400" dirty="0" smtClean="0">
                <a:cs typeface="B Badr" pitchFamily="2" charset="-78"/>
              </a:rPr>
            </a:br>
            <a:r>
              <a:rPr lang="fa-IR" sz="2400" dirty="0" smtClean="0">
                <a:cs typeface="B Badr" pitchFamily="2" charset="-78"/>
              </a:rPr>
              <a:t>حافظه </a:t>
            </a:r>
            <a:r>
              <a:rPr lang="fa-IR" sz="2400" dirty="0">
                <a:cs typeface="B Badr" pitchFamily="2" charset="-78"/>
              </a:rPr>
              <a:t>آشکار هوشیار است دستیابی به آن مستقیم صورت می گیرد و با </a:t>
            </a:r>
            <a:r>
              <a:rPr lang="fa-IR" sz="2400" dirty="0" smtClean="0">
                <a:cs typeface="B Badr" pitchFamily="2" charset="-78"/>
              </a:rPr>
              <a:t>یادآوری </a:t>
            </a:r>
            <a:r>
              <a:rPr lang="fa-IR" sz="2400" dirty="0">
                <a:cs typeface="B Badr" pitchFamily="2" charset="-78"/>
              </a:rPr>
              <a:t>یا </a:t>
            </a:r>
            <a:r>
              <a:rPr lang="fa-IR" sz="2400" dirty="0" smtClean="0">
                <a:cs typeface="B Badr" pitchFamily="2" charset="-78"/>
              </a:rPr>
              <a:t>بازشناسی </a:t>
            </a:r>
            <a:r>
              <a:rPr lang="fa-IR" sz="2400" dirty="0">
                <a:cs typeface="B Badr" pitchFamily="2" charset="-78"/>
              </a:rPr>
              <a:t>می توانیم به آن دست </a:t>
            </a:r>
            <a:r>
              <a:rPr lang="fa-IR" sz="2400" dirty="0" smtClean="0">
                <a:cs typeface="B Badr" pitchFamily="2" charset="-78"/>
              </a:rPr>
              <a:t>یابیم.                                                               </a:t>
            </a:r>
            <a:r>
              <a:rPr lang="en-US" sz="2400" dirty="0" smtClean="0">
                <a:cs typeface="B Badr" pitchFamily="2" charset="-78"/>
              </a:rPr>
              <a:t>.</a:t>
            </a:r>
            <a:r>
              <a:rPr lang="fa-IR" sz="2400" dirty="0" smtClean="0">
                <a:cs typeface="B Badr" pitchFamily="2" charset="-78"/>
              </a:rPr>
              <a:t>حافظه ناآشکار </a:t>
            </a:r>
            <a:r>
              <a:rPr lang="fa-IR" sz="2400" dirty="0">
                <a:cs typeface="B Badr" pitchFamily="2" charset="-78"/>
              </a:rPr>
              <a:t>نا هوشیار است و باید </a:t>
            </a:r>
            <a:r>
              <a:rPr lang="fa-IR" sz="2400" dirty="0" smtClean="0">
                <a:cs typeface="B Badr" pitchFamily="2" charset="-78"/>
              </a:rPr>
              <a:t>غیر مستقیم </a:t>
            </a:r>
            <a:r>
              <a:rPr lang="fa-IR" sz="2400" dirty="0">
                <a:cs typeface="B Badr" pitchFamily="2" charset="-78"/>
              </a:rPr>
              <a:t>به آن دست یافت</a:t>
            </a:r>
            <a:br>
              <a:rPr lang="fa-IR" sz="2400" dirty="0">
                <a:cs typeface="B Badr" pitchFamily="2" charset="-78"/>
              </a:rPr>
            </a:br>
            <a:r>
              <a:rPr lang="fa-IR" sz="2400" dirty="0">
                <a:cs typeface="B Badr" pitchFamily="2" charset="-78"/>
              </a:rPr>
              <a:t>حافظه ناآشکار تحت تاثیر یاد زدودگی ، سن ، مصرف برخی دارو ها و طول فاصله ی یادداری و تداخل قرار نمی گیرد  ولی در حافظه آشکار تاثیر می گذارند.</a:t>
            </a:r>
            <a:br>
              <a:rPr lang="fa-IR" sz="2400" dirty="0">
                <a:cs typeface="B Badr" pitchFamily="2" charset="-78"/>
              </a:rPr>
            </a:br>
            <a:r>
              <a:rPr lang="en-US" sz="2400" dirty="0" smtClean="0">
                <a:cs typeface="B Badr" pitchFamily="2" charset="-78"/>
              </a:rPr>
              <a:t> </a:t>
            </a:r>
            <a:endParaRPr lang="en-US" sz="2400" dirty="0">
              <a:cs typeface="B Badr" pitchFamily="2" charset="-78"/>
            </a:endParaRPr>
          </a:p>
        </p:txBody>
      </p:sp>
    </p:spTree>
    <p:extLst>
      <p:ext uri="{BB962C8B-B14F-4D97-AF65-F5344CB8AC3E}">
        <p14:creationId xmlns:p14="http://schemas.microsoft.com/office/powerpoint/2010/main" xmlns="" val="719822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852"/>
            <a:ext cx="8572560" cy="6357982"/>
          </a:xfrm>
        </p:spPr>
        <p:txBody>
          <a:bodyPr anchor="t"/>
          <a:lstStyle/>
          <a:p>
            <a:pPr algn="r">
              <a:lnSpc>
                <a:spcPct val="200000"/>
              </a:lnSpc>
            </a:pPr>
            <a:r>
              <a:rPr lang="fa-IR" sz="2400" dirty="0">
                <a:solidFill>
                  <a:srgbClr val="FFFF00"/>
                </a:solidFill>
                <a:latin typeface="Algerian" pitchFamily="82" charset="0"/>
                <a:cs typeface="B Badr" pitchFamily="2" charset="-78"/>
              </a:rPr>
              <a:t>حافظه بیانی در برابر روش کار:</a:t>
            </a:r>
            <a:r>
              <a:rPr lang="fa-IR" sz="2000" dirty="0">
                <a:solidFill>
                  <a:schemeClr val="tx2">
                    <a:lumMod val="75000"/>
                  </a:schemeClr>
                </a:solidFill>
                <a:latin typeface="Algerian" pitchFamily="82" charset="0"/>
                <a:cs typeface="B Badr" pitchFamily="2" charset="-78"/>
              </a:rPr>
              <a:t/>
            </a:r>
            <a:br>
              <a:rPr lang="fa-IR" sz="2000" dirty="0">
                <a:solidFill>
                  <a:schemeClr val="tx2">
                    <a:lumMod val="75000"/>
                  </a:schemeClr>
                </a:solidFill>
                <a:latin typeface="Algerian" pitchFamily="82" charset="0"/>
                <a:cs typeface="B Badr" pitchFamily="2" charset="-78"/>
              </a:rPr>
            </a:br>
            <a:r>
              <a:rPr lang="fa-IR" sz="2000" dirty="0">
                <a:cs typeface="B Badr" pitchFamily="2" charset="-78"/>
              </a:rPr>
              <a:t> اساسی ترین تقسیم بندی حافظه به سیستمهای مجزا،حافظه بیانی و حافظه روش کاررا شامل می </a:t>
            </a:r>
            <a:r>
              <a:rPr lang="fa-IR" sz="2000" dirty="0" smtClean="0">
                <a:cs typeface="B Badr" pitchFamily="2" charset="-78"/>
              </a:rPr>
              <a:t>شود.</a:t>
            </a:r>
            <a:r>
              <a:rPr lang="fa-IR" sz="2000" dirty="0">
                <a:cs typeface="B Badr" pitchFamily="2" charset="-78"/>
              </a:rPr>
              <a:t/>
            </a:r>
            <a:br>
              <a:rPr lang="fa-IR" sz="2000" dirty="0">
                <a:cs typeface="B Badr" pitchFamily="2" charset="-78"/>
              </a:rPr>
            </a:br>
            <a:r>
              <a:rPr lang="fa-IR" sz="2000" dirty="0">
                <a:cs typeface="B Badr" pitchFamily="2" charset="-78"/>
              </a:rPr>
              <a:t>سیستم حافظه بیانی ،مخزن </a:t>
            </a:r>
            <a:r>
              <a:rPr lang="fa-IR" sz="2000" dirty="0" smtClean="0">
                <a:cs typeface="B Badr" pitchFamily="2" charset="-78"/>
              </a:rPr>
              <a:t>اطلاعات مبتنی </a:t>
            </a:r>
            <a:r>
              <a:rPr lang="fa-IR" sz="2000" dirty="0">
                <a:cs typeface="B Badr" pitchFamily="2" charset="-78"/>
              </a:rPr>
              <a:t>بر واقعیت است .</a:t>
            </a:r>
            <a:br>
              <a:rPr lang="fa-IR" sz="2000" dirty="0">
                <a:cs typeface="B Badr" pitchFamily="2" charset="-78"/>
              </a:rPr>
            </a:br>
            <a:r>
              <a:rPr lang="fa-IR" sz="2000" dirty="0">
                <a:cs typeface="B Badr" pitchFamily="2" charset="-78"/>
              </a:rPr>
              <a:t>سیستم حافظه روش کار ،حافظه مربوط به اعمال ،</a:t>
            </a:r>
            <a:r>
              <a:rPr lang="fa-IR" sz="2000" dirty="0" smtClean="0">
                <a:cs typeface="B Badr" pitchFamily="2" charset="-78"/>
              </a:rPr>
              <a:t>مهارت ها،وعملیات </a:t>
            </a:r>
            <a:r>
              <a:rPr lang="fa-IR" sz="2000" dirty="0">
                <a:cs typeface="B Badr" pitchFamily="2" charset="-78"/>
              </a:rPr>
              <a:t>را در خود جای می دهد.</a:t>
            </a:r>
            <a:br>
              <a:rPr lang="fa-IR" sz="2000" dirty="0">
                <a:cs typeface="B Badr" pitchFamily="2" charset="-78"/>
              </a:rPr>
            </a:br>
            <a:r>
              <a:rPr lang="fa-IR" sz="2400" dirty="0" smtClean="0">
                <a:solidFill>
                  <a:srgbClr val="FFFF00"/>
                </a:solidFill>
                <a:cs typeface="B Badr" pitchFamily="2" charset="-78"/>
              </a:rPr>
              <a:t>حافظه </a:t>
            </a:r>
            <a:r>
              <a:rPr lang="fa-IR" sz="2400" dirty="0">
                <a:solidFill>
                  <a:srgbClr val="FFFF00"/>
                </a:solidFill>
                <a:cs typeface="B Badr" pitchFamily="2" charset="-78"/>
              </a:rPr>
              <a:t>معنایی در برابر رویدادی:</a:t>
            </a:r>
            <a:r>
              <a:rPr lang="fa-IR" sz="2000" dirty="0">
                <a:solidFill>
                  <a:srgbClr val="FFFF00"/>
                </a:solidFill>
                <a:cs typeface="B Badr" pitchFamily="2" charset="-78"/>
              </a:rPr>
              <a:t/>
            </a:r>
            <a:br>
              <a:rPr lang="fa-IR" sz="2000" dirty="0">
                <a:solidFill>
                  <a:srgbClr val="FFFF00"/>
                </a:solidFill>
                <a:cs typeface="B Badr" pitchFamily="2" charset="-78"/>
              </a:rPr>
            </a:br>
            <a:r>
              <a:rPr lang="fa-IR" sz="2000" dirty="0">
                <a:cs typeface="B Badr" pitchFamily="2" charset="-78"/>
              </a:rPr>
              <a:t>تالوینگ  حافظه بیانی رابه حافظه </a:t>
            </a:r>
            <a:r>
              <a:rPr lang="fa-IR" sz="2000" dirty="0" smtClean="0">
                <a:cs typeface="B Badr" pitchFamily="2" charset="-78"/>
              </a:rPr>
              <a:t>معنایی </a:t>
            </a:r>
            <a:r>
              <a:rPr lang="fa-IR" sz="2000" dirty="0">
                <a:cs typeface="B Badr" pitchFamily="2" charset="-78"/>
              </a:rPr>
              <a:t>و رویدادی تقسیم کرده است</a:t>
            </a:r>
            <a:r>
              <a:rPr lang="fa-IR" sz="2000" dirty="0" smtClean="0">
                <a:cs typeface="B Badr" pitchFamily="2" charset="-78"/>
              </a:rPr>
              <a:t>.</a:t>
            </a:r>
            <a:r>
              <a:rPr lang="fa-IR" sz="2000" dirty="0">
                <a:cs typeface="B Badr" pitchFamily="2" charset="-78"/>
              </a:rPr>
              <a:t/>
            </a:r>
            <a:br>
              <a:rPr lang="fa-IR" sz="2000" dirty="0">
                <a:cs typeface="B Badr" pitchFamily="2" charset="-78"/>
              </a:rPr>
            </a:br>
            <a:r>
              <a:rPr lang="fa-IR" sz="2000" dirty="0">
                <a:cs typeface="B Badr" pitchFamily="2" charset="-78"/>
              </a:rPr>
              <a:t>سیستم حافظه رویدادی از یادآوری های  زمانی  تجربیات شخصی تشکیل  شده است .</a:t>
            </a:r>
            <a:br>
              <a:rPr lang="fa-IR" sz="2000" dirty="0">
                <a:cs typeface="B Badr" pitchFamily="2" charset="-78"/>
              </a:rPr>
            </a:br>
            <a:r>
              <a:rPr lang="fa-IR" sz="2000" dirty="0">
                <a:cs typeface="B Badr" pitchFamily="2" charset="-78"/>
              </a:rPr>
              <a:t>سیستم حافظ معنایی دانش عمومی را در بر دارد که با زمان آموخته شدن اطلاعات ارتباطی ندارد. مانند تهران مرکز ایران</a:t>
            </a:r>
            <a:br>
              <a:rPr lang="fa-IR" sz="2000" dirty="0">
                <a:cs typeface="B Badr" pitchFamily="2" charset="-78"/>
              </a:rPr>
            </a:br>
            <a:endParaRPr lang="en-US" sz="2000" dirty="0">
              <a:cs typeface="B Badr" pitchFamily="2" charset="-78"/>
            </a:endParaRPr>
          </a:p>
        </p:txBody>
      </p:sp>
    </p:spTree>
    <p:extLst>
      <p:ext uri="{BB962C8B-B14F-4D97-AF65-F5344CB8AC3E}">
        <p14:creationId xmlns:p14="http://schemas.microsoft.com/office/powerpoint/2010/main" xmlns="" val="3997511787"/>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5890666"/>
          </a:xfrm>
        </p:spPr>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Mitra" pitchFamily="2" charset="-78"/>
              </a:rPr>
              <a:t>پایان</a:t>
            </a:r>
            <a:endParaRPr lang="en-US"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Mitra" pitchFamily="2" charset="-78"/>
            </a:endParaRPr>
          </a:p>
        </p:txBody>
      </p:sp>
    </p:spTree>
    <p:extLst>
      <p:ext uri="{BB962C8B-B14F-4D97-AF65-F5344CB8AC3E}">
        <p14:creationId xmlns:p14="http://schemas.microsoft.com/office/powerpoint/2010/main" xmlns="" val="162024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85720" y="2428868"/>
            <a:ext cx="8535322" cy="4203864"/>
          </a:xfrm>
        </p:spPr>
        <p:txBody>
          <a:bodyPr>
            <a:normAutofit/>
          </a:bodyPr>
          <a:lstStyle/>
          <a:p>
            <a:pPr algn="r"/>
            <a:endParaRPr lang="fa-IR" sz="3600" dirty="0" smtClean="0">
              <a:cs typeface="B Nazanin" pitchFamily="2" charset="-78"/>
            </a:endParaRPr>
          </a:p>
          <a:p>
            <a:pPr algn="r"/>
            <a:r>
              <a:rPr lang="fa-IR" sz="3600" dirty="0" smtClean="0">
                <a:cs typeface="B Nazanin" pitchFamily="2" charset="-78"/>
              </a:rPr>
              <a:t>زمانی </a:t>
            </a:r>
            <a:r>
              <a:rPr lang="fa-IR" sz="3600" dirty="0">
                <a:cs typeface="B Nazanin" pitchFamily="2" charset="-78"/>
              </a:rPr>
              <a:t>که حافظه خطا می کند</a:t>
            </a:r>
            <a:r>
              <a:rPr lang="fa-IR" sz="3600" dirty="0" smtClean="0">
                <a:cs typeface="B Nazanin" pitchFamily="2" charset="-78"/>
              </a:rPr>
              <a:t>.</a:t>
            </a:r>
          </a:p>
          <a:p>
            <a:pPr algn="r"/>
            <a:r>
              <a:rPr lang="fa-IR" sz="3600" dirty="0" smtClean="0">
                <a:cs typeface="B Nazanin" pitchFamily="2" charset="-78"/>
              </a:rPr>
              <a:t>بعضی </a:t>
            </a:r>
            <a:r>
              <a:rPr lang="fa-IR" sz="3600" dirty="0">
                <a:cs typeface="B Nazanin" pitchFamily="2" charset="-78"/>
              </a:rPr>
              <a:t>از </a:t>
            </a:r>
            <a:r>
              <a:rPr lang="fa-IR" sz="3600" dirty="0" smtClean="0">
                <a:cs typeface="B Nazanin" pitchFamily="2" charset="-78"/>
              </a:rPr>
              <a:t>نظریه </a:t>
            </a:r>
            <a:r>
              <a:rPr lang="fa-IR" sz="3600" dirty="0">
                <a:cs typeface="B Nazanin" pitchFamily="2" charset="-78"/>
              </a:rPr>
              <a:t>پردازان معتقدند که فراموشی می </a:t>
            </a:r>
            <a:r>
              <a:rPr lang="fa-IR" sz="3600" dirty="0" smtClean="0">
                <a:cs typeface="B Nazanin" pitchFamily="2" charset="-78"/>
              </a:rPr>
              <a:t>تواندبه </a:t>
            </a:r>
            <a:r>
              <a:rPr lang="fa-IR" sz="3600" dirty="0">
                <a:cs typeface="B Nazanin" pitchFamily="2" charset="-78"/>
              </a:rPr>
              <a:t>علت کاستیهایی در رمزگردانی ، اندوزش ، </a:t>
            </a:r>
            <a:r>
              <a:rPr lang="fa-IR" sz="3600" dirty="0" smtClean="0">
                <a:cs typeface="B Nazanin" pitchFamily="2" charset="-78"/>
              </a:rPr>
              <a:t>بازیابی </a:t>
            </a:r>
            <a:r>
              <a:rPr lang="fa-IR" sz="3600" dirty="0">
                <a:cs typeface="B Nazanin" pitchFamily="2" charset="-78"/>
              </a:rPr>
              <a:t>، یا ترکیبی ازاین فرایندها باشد.</a:t>
            </a:r>
            <a:endParaRPr lang="en-US" sz="3600" dirty="0">
              <a:cs typeface="B Nazanin" pitchFamily="2" charset="-78"/>
            </a:endParaRPr>
          </a:p>
        </p:txBody>
      </p:sp>
      <p:sp>
        <p:nvSpPr>
          <p:cNvPr id="3" name="Title 2"/>
          <p:cNvSpPr>
            <a:spLocks noGrp="1"/>
          </p:cNvSpPr>
          <p:nvPr>
            <p:ph type="ctrTitle"/>
          </p:nvPr>
        </p:nvSpPr>
        <p:spPr>
          <a:xfrm>
            <a:off x="685800" y="548681"/>
            <a:ext cx="7772400" cy="1512168"/>
          </a:xfrm>
        </p:spPr>
        <p:txBody>
          <a:bodyPr anchor="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فراموشی</a:t>
            </a:r>
            <a:endParaRPr lang="en-US"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109648781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fa-IR" sz="4800" dirty="0" smtClean="0"/>
              <a:t> </a:t>
            </a:r>
            <a:endParaRPr lang="en-US" sz="4800" dirty="0"/>
          </a:p>
        </p:txBody>
      </p:sp>
      <p:sp>
        <p:nvSpPr>
          <p:cNvPr id="5" name="Content Placeholder 4"/>
          <p:cNvSpPr>
            <a:spLocks noGrp="1"/>
          </p:cNvSpPr>
          <p:nvPr>
            <p:ph sz="quarter" idx="13"/>
          </p:nvPr>
        </p:nvSpPr>
        <p:spPr>
          <a:xfrm>
            <a:off x="107504" y="1916832"/>
            <a:ext cx="8928992" cy="46085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r">
              <a:lnSpc>
                <a:spcPct val="200000"/>
              </a:lnSpc>
              <a:buNone/>
            </a:pPr>
            <a:r>
              <a:rPr lang="fa-IR" sz="2000" b="1" spc="0" dirty="0" smtClean="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ابینگهاوس اولین کسی بود که فراموشی را به صورت علمی بررسی کرد.    </a:t>
            </a:r>
          </a:p>
          <a:p>
            <a:pPr marL="0" indent="0" algn="r">
              <a:lnSpc>
                <a:spcPct val="200000"/>
              </a:lnSpc>
              <a:buNone/>
            </a:pPr>
            <a:r>
              <a:rPr lang="fa-IR" sz="2000" b="1" spc="0" dirty="0" smtClean="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او هجاهای بی معنی(حروف بی صدا </a:t>
            </a:r>
            <a:r>
              <a:rPr lang="fa-IR" sz="2000" b="1" spc="0" dirty="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و</a:t>
            </a:r>
            <a:r>
              <a:rPr lang="fa-IR" sz="2000" b="1" spc="0" dirty="0" smtClean="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صدادار )را ابداع کرد وخودش را به  </a:t>
            </a:r>
          </a:p>
          <a:p>
            <a:pPr marL="0" indent="0" algn="r">
              <a:lnSpc>
                <a:spcPct val="200000"/>
              </a:lnSpc>
              <a:buNone/>
            </a:pPr>
            <a:r>
              <a:rPr lang="fa-IR" sz="2000" b="1" spc="0" dirty="0" smtClean="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عنوان یک آزمودنی بررسی کرد. </a:t>
            </a:r>
          </a:p>
          <a:p>
            <a:pPr marL="0" indent="0" algn="r">
              <a:lnSpc>
                <a:spcPct val="200000"/>
              </a:lnSpc>
              <a:buNone/>
            </a:pPr>
            <a:r>
              <a:rPr lang="fa-IR" sz="2000" b="1" spc="0" dirty="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مطالعات اولیه ابینگهاوس درمورد هجاهای بی معنی این بود که ما خیلی سریع فراموش می کنیم. </a:t>
            </a:r>
            <a:r>
              <a:rPr lang="fa-IR" sz="2000" b="1" spc="0" dirty="0" smtClean="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  پزوهش </a:t>
            </a:r>
            <a:r>
              <a:rPr lang="fa-IR" sz="2000" b="1" spc="0" dirty="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بعدی ابینگهاوس نشان داد که منحنی فراموشی آن گونه که او تصور می کرد گسترده </a:t>
            </a:r>
            <a:r>
              <a:rPr lang="fa-IR" sz="2000" b="1" spc="0" dirty="0" smtClean="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نیست او   درا </a:t>
            </a:r>
            <a:r>
              <a:rPr lang="fa-IR" sz="2000" b="1" spc="0" dirty="0">
                <a:ln w="11430"/>
                <a:solidFill>
                  <a:srgbClr val="FFFF00"/>
                </a:solidFill>
                <a:effectLst>
                  <a:outerShdw blurRad="50800" dist="39000" dir="5460000" algn="tl">
                    <a:srgbClr val="000000">
                      <a:alpha val="38000"/>
                    </a:srgbClr>
                  </a:outerShdw>
                </a:effectLst>
                <a:latin typeface="Algerian" pitchFamily="82" charset="0"/>
                <a:cs typeface="B Koodak" pitchFamily="2" charset="-78"/>
              </a:rPr>
              <a:t>ین پژوهش از مواد معنی دار استفاده کرده بودمانند شعر یا نثر</a:t>
            </a:r>
            <a:endParaRPr lang="en-US" sz="2000" b="1" spc="0" dirty="0">
              <a:ln w="11430"/>
              <a:solidFill>
                <a:srgbClr val="FFFF00"/>
              </a:solidFill>
              <a:effectLst>
                <a:outerShdw blurRad="50800" dist="39000" dir="5460000" algn="tl">
                  <a:srgbClr val="000000">
                    <a:alpha val="38000"/>
                  </a:srgbClr>
                </a:outerShdw>
              </a:effectLst>
              <a:latin typeface="Algerian" pitchFamily="82" charset="0"/>
              <a:cs typeface="B Koodak" pitchFamily="2" charset="-78"/>
            </a:endParaRPr>
          </a:p>
        </p:txBody>
      </p:sp>
      <p:sp>
        <p:nvSpPr>
          <p:cNvPr id="3" name="Rectangle 2"/>
          <p:cNvSpPr/>
          <p:nvPr/>
        </p:nvSpPr>
        <p:spPr>
          <a:xfrm>
            <a:off x="1300910" y="188640"/>
            <a:ext cx="6542177" cy="923330"/>
          </a:xfrm>
          <a:prstGeom prst="rect">
            <a:avLst/>
          </a:prstGeom>
          <a:noFill/>
        </p:spPr>
        <p:txBody>
          <a:bodyPr wrap="none" lIns="91440" tIns="45720" rIns="91440" bIns="45720" anchor="t">
            <a:spAutoFit/>
          </a:bodyPr>
          <a:lstStyle/>
          <a:p>
            <a:pPr algn="ctr"/>
            <a:r>
              <a:rPr lang="fa-I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منحنی </a:t>
            </a:r>
            <a:r>
              <a:rPr lang="fa-I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فراموشی ابینگهاوس</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1" name="Rectangle 10"/>
          <p:cNvSpPr/>
          <p:nvPr/>
        </p:nvSpPr>
        <p:spPr>
          <a:xfrm>
            <a:off x="4479634" y="2967335"/>
            <a:ext cx="18473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669" y="1340768"/>
            <a:ext cx="1800200" cy="2088232"/>
          </a:xfrm>
          <a:prstGeom prst="rect">
            <a:avLst/>
          </a:prstGeom>
        </p:spPr>
      </p:pic>
    </p:spTree>
    <p:extLst>
      <p:ext uri="{BB962C8B-B14F-4D97-AF65-F5344CB8AC3E}">
        <p14:creationId xmlns:p14="http://schemas.microsoft.com/office/powerpoint/2010/main" xmlns="" val="1543130883"/>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4594522"/>
          </a:xfrm>
        </p:spPr>
        <p:txBody>
          <a:bodyPr anchor="t"/>
          <a:lstStyle/>
          <a:p>
            <a:pPr algn="ctr"/>
            <a:r>
              <a:rPr lang="fa-IR" sz="3200" dirty="0" smtClean="0">
                <a:solidFill>
                  <a:schemeClr val="tx2"/>
                </a:solidFill>
                <a:cs typeface="B Nazanin" pitchFamily="2" charset="-78"/>
              </a:rPr>
              <a:t>منحنی فراموشی ابینگهاوس برای هجاهای بی معنی</a:t>
            </a:r>
            <a:endParaRPr lang="en-US" sz="3200" dirty="0">
              <a:solidFill>
                <a:schemeClr val="tx2"/>
              </a:solidFill>
              <a:cs typeface="B Nazanin" pitchFamily="2" charset="-78"/>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5536" y="1268760"/>
            <a:ext cx="8208912" cy="4896544"/>
          </a:xfrm>
          <a:prstGeom prst="rect">
            <a:avLst/>
          </a:prstGeom>
        </p:spPr>
      </p:pic>
    </p:spTree>
    <p:extLst>
      <p:ext uri="{BB962C8B-B14F-4D97-AF65-F5344CB8AC3E}">
        <p14:creationId xmlns:p14="http://schemas.microsoft.com/office/powerpoint/2010/main" xmlns="" val="2899047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2478" y="188640"/>
            <a:ext cx="7924800" cy="1143000"/>
          </a:xfrm>
        </p:spPr>
        <p:txBody>
          <a:bodyPr anchor="ctr"/>
          <a:lstStyle/>
          <a:p>
            <a:pPr algn="ctr"/>
            <a:r>
              <a:rPr lang="fa-IR" sz="4800" dirty="0" smtClean="0">
                <a:ln>
                  <a:solidFill>
                    <a:schemeClr val="accent2">
                      <a:lumMod val="50000"/>
                    </a:schemeClr>
                  </a:solidFill>
                </a:ln>
              </a:rPr>
              <a:t>مقیاسهای فراموشی</a:t>
            </a:r>
            <a:endParaRPr lang="en-US" sz="4800" dirty="0">
              <a:ln>
                <a:solidFill>
                  <a:schemeClr val="accent2">
                    <a:lumMod val="50000"/>
                  </a:schemeClr>
                </a:solidFill>
              </a:ln>
            </a:endParaRPr>
          </a:p>
        </p:txBody>
      </p:sp>
      <p:sp>
        <p:nvSpPr>
          <p:cNvPr id="4" name="Rectangle 3"/>
          <p:cNvSpPr/>
          <p:nvPr/>
        </p:nvSpPr>
        <p:spPr>
          <a:xfrm>
            <a:off x="51908" y="1484784"/>
            <a:ext cx="9036496" cy="1169551"/>
          </a:xfrm>
          <a:prstGeom prst="rect">
            <a:avLst/>
          </a:prstGeom>
        </p:spPr>
        <p:txBody>
          <a:bodyPr wrap="square">
            <a:spAutoFit/>
          </a:bodyPr>
          <a:lstStyle/>
          <a:p>
            <a:pPr algn="r">
              <a:lnSpc>
                <a:spcPct val="150000"/>
              </a:lnSpc>
            </a:pPr>
            <a:r>
              <a:rPr lang="fa-IR" sz="2800" b="1" i="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rial Narrow" pitchFamily="34" charset="0"/>
                <a:cs typeface="B Compset" pitchFamily="2" charset="-78"/>
              </a:rPr>
              <a:t>روان شناسان برای اندازه گیری فراموشی از سه روش استفاده می کنند : </a:t>
            </a:r>
          </a:p>
          <a:p>
            <a:pPr algn="r"/>
            <a:r>
              <a:rPr lang="fa-IR" sz="2800" b="1" i="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rial Narrow" pitchFamily="34" charset="0"/>
                <a:cs typeface="B Compset" pitchFamily="2" charset="-78"/>
              </a:rPr>
              <a:t>یادآوری ، بازشناسی و بازآموزی.</a:t>
            </a:r>
            <a:endParaRPr lang="en-US" sz="2800" b="1" i="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rial Narrow" pitchFamily="34" charset="0"/>
              <a:cs typeface="B Compset" pitchFamily="2" charset="-78"/>
            </a:endParaRPr>
          </a:p>
        </p:txBody>
      </p:sp>
      <p:sp>
        <p:nvSpPr>
          <p:cNvPr id="5" name="Rectangle 4"/>
          <p:cNvSpPr/>
          <p:nvPr/>
        </p:nvSpPr>
        <p:spPr>
          <a:xfrm>
            <a:off x="395536" y="2967335"/>
            <a:ext cx="8424936" cy="2185214"/>
          </a:xfrm>
          <a:prstGeom prst="rect">
            <a:avLst/>
          </a:prstGeom>
        </p:spPr>
        <p:txBody>
          <a:bodyPr wrap="square">
            <a:spAutoFit/>
          </a:bodyPr>
          <a:lstStyle/>
          <a:p>
            <a:pPr algn="r">
              <a:lnSpc>
                <a:spcPct val="200000"/>
              </a:lnSpc>
            </a:pPr>
            <a:r>
              <a:rPr lang="fa-IR" sz="4000" u="sng" dirty="0" smtClean="0">
                <a:latin typeface="Arial Rounded MT Bold" pitchFamily="34" charset="0"/>
                <a:cs typeface="B Badr" pitchFamily="2" charset="-78"/>
              </a:rPr>
              <a:t>یا دآوری</a:t>
            </a:r>
            <a:r>
              <a:rPr lang="fa-IR" sz="2800" u="sng" dirty="0" smtClean="0">
                <a:latin typeface="Arial Rounded MT Bold" pitchFamily="34" charset="0"/>
                <a:cs typeface="B Badr" pitchFamily="2" charset="-78"/>
              </a:rPr>
              <a:t>: </a:t>
            </a:r>
            <a:r>
              <a:rPr lang="fa-IR" sz="2800" dirty="0" smtClean="0">
                <a:solidFill>
                  <a:srgbClr val="FFFF00"/>
                </a:solidFill>
                <a:latin typeface="Arial Black" pitchFamily="34" charset="0"/>
                <a:cs typeface="B Davat" pitchFamily="2" charset="-78"/>
              </a:rPr>
              <a:t>مقیاس یا دآوری ایجاب می کند که آزمودنیهای اطلاعات را بدون هرگونه نشانه ای، دوباره ایجاد کنند. مانند سوالهای تشریحی</a:t>
            </a:r>
            <a:endParaRPr lang="en-US" sz="2800" dirty="0">
              <a:solidFill>
                <a:srgbClr val="FFFF00"/>
              </a:solidFill>
              <a:latin typeface="Arial Black" pitchFamily="34" charset="0"/>
              <a:cs typeface="B Davat" pitchFamily="2" charset="-78"/>
            </a:endParaRPr>
          </a:p>
        </p:txBody>
      </p:sp>
    </p:spTree>
    <p:extLst>
      <p:ext uri="{BB962C8B-B14F-4D97-AF65-F5344CB8AC3E}">
        <p14:creationId xmlns:p14="http://schemas.microsoft.com/office/powerpoint/2010/main" xmlns="" val="376834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000100" y="2786058"/>
            <a:ext cx="7632848" cy="3528392"/>
          </a:xfrm>
        </p:spPr>
        <p:txBody>
          <a:bodyPr>
            <a:noAutofit/>
          </a:bodyPr>
          <a:lstStyle/>
          <a:p>
            <a:pPr algn="r">
              <a:lnSpc>
                <a:spcPct val="200000"/>
              </a:lnSpc>
            </a:pPr>
            <a:r>
              <a:rPr lang="fa-IR" sz="4000" b="1" u="sng" dirty="0" smtClean="0">
                <a:solidFill>
                  <a:schemeClr val="tx1"/>
                </a:solidFill>
                <a:latin typeface="Andalus" pitchFamily="18" charset="-78"/>
                <a:cs typeface="B Badr" pitchFamily="2" charset="-78"/>
              </a:rPr>
              <a:t>بازآموزی</a:t>
            </a:r>
            <a:r>
              <a:rPr lang="fa-IR" sz="2400" b="1" u="sng" dirty="0" smtClean="0">
                <a:solidFill>
                  <a:schemeClr val="tx1"/>
                </a:solidFill>
                <a:latin typeface="Arial Rounded MT Bold" pitchFamily="34" charset="0"/>
                <a:cs typeface="B Badr" pitchFamily="2" charset="-78"/>
              </a:rPr>
              <a:t>:  </a:t>
            </a:r>
            <a:r>
              <a:rPr lang="fa-IR" sz="2400" dirty="0" smtClean="0">
                <a:solidFill>
                  <a:srgbClr val="FFFF00"/>
                </a:solidFill>
                <a:latin typeface="Arial Rounded MT Bold" pitchFamily="34" charset="0"/>
                <a:cs typeface="B Koodak" pitchFamily="2" charset="-78"/>
              </a:rPr>
              <a:t>مقیاس </a:t>
            </a:r>
            <a:r>
              <a:rPr lang="fa-IR" sz="2400" dirty="0">
                <a:solidFill>
                  <a:srgbClr val="FFFF00"/>
                </a:solidFill>
                <a:latin typeface="Arial Rounded MT Bold" pitchFamily="34" charset="0"/>
                <a:cs typeface="B Koodak" pitchFamily="2" charset="-78"/>
              </a:rPr>
              <a:t>بازآموزی از آزمودنی می خواهد که اطلاعات را برای بار دوم حفظ کند تا معلوم شود چه مقدار زمان یا تلاش درمقایسه با قبل صرفه جوی شده است.(یعنی اینکه آزمودنی برای حفظ کردن چیزی به چه مقدار زمان نیاز دارد)</a:t>
            </a:r>
            <a:endParaRPr lang="en-US" sz="2400" dirty="0">
              <a:solidFill>
                <a:srgbClr val="FFFF00"/>
              </a:solidFill>
              <a:latin typeface="Arial Rounded MT Bold" pitchFamily="34" charset="0"/>
              <a:cs typeface="B Koodak" pitchFamily="2" charset="-78"/>
            </a:endParaRPr>
          </a:p>
        </p:txBody>
      </p:sp>
      <p:sp>
        <p:nvSpPr>
          <p:cNvPr id="3" name="Title 2"/>
          <p:cNvSpPr>
            <a:spLocks noGrp="1"/>
          </p:cNvSpPr>
          <p:nvPr>
            <p:ph type="ctrTitle"/>
          </p:nvPr>
        </p:nvSpPr>
        <p:spPr>
          <a:xfrm>
            <a:off x="683568" y="692696"/>
            <a:ext cx="7990656" cy="2088232"/>
          </a:xfrm>
        </p:spPr>
        <p:txBody>
          <a:bodyPr anchor="t"/>
          <a:lstStyle/>
          <a:p>
            <a:pPr algn="r">
              <a:lnSpc>
                <a:spcPct val="150000"/>
              </a:lnSpc>
            </a:pPr>
            <a:r>
              <a:rPr lang="fa-IR" sz="4000" b="1" u="sng" dirty="0" smtClean="0">
                <a:latin typeface="Andalus" pitchFamily="18" charset="-78"/>
                <a:cs typeface="B Badr" pitchFamily="2" charset="-78"/>
              </a:rPr>
              <a:t>بازشناسی :</a:t>
            </a:r>
            <a:r>
              <a:rPr lang="fa-IR" sz="4000" u="sng" dirty="0" smtClean="0">
                <a:latin typeface="Andalus" pitchFamily="18" charset="-78"/>
                <a:cs typeface="B Badr" pitchFamily="2" charset="-78"/>
              </a:rPr>
              <a:t>  </a:t>
            </a:r>
            <a:r>
              <a:rPr lang="fa-IR" sz="2400" dirty="0" smtClean="0">
                <a:solidFill>
                  <a:srgbClr val="FFFF00"/>
                </a:solidFill>
                <a:latin typeface="Arial Black" pitchFamily="34" charset="0"/>
                <a:cs typeface="B Koodak" pitchFamily="2" charset="-78"/>
              </a:rPr>
              <a:t>مقیاس </a:t>
            </a:r>
            <a:r>
              <a:rPr lang="fa-IR" sz="2400" dirty="0">
                <a:solidFill>
                  <a:srgbClr val="FFFF00"/>
                </a:solidFill>
                <a:latin typeface="Arial Black" pitchFamily="34" charset="0"/>
                <a:cs typeface="B Koodak" pitchFamily="2" charset="-78"/>
              </a:rPr>
              <a:t>بازشناسی ایجاب می کند که آزمودنیها اطلاعات آموخته شده قبلی را از مجموعه گزینه ها، انتخاب کنند. مانند سوالهای چند گزینه </a:t>
            </a:r>
            <a:r>
              <a:rPr lang="fa-IR" sz="2400" dirty="0" smtClean="0">
                <a:solidFill>
                  <a:srgbClr val="FFFF00"/>
                </a:solidFill>
                <a:latin typeface="Arial Black" pitchFamily="34" charset="0"/>
                <a:cs typeface="B Koodak" pitchFamily="2" charset="-78"/>
              </a:rPr>
              <a:t>ای. </a:t>
            </a:r>
            <a:endParaRPr lang="en-US" sz="2400" dirty="0">
              <a:solidFill>
                <a:srgbClr val="FFFF00"/>
              </a:solidFill>
              <a:latin typeface="Arial Black" pitchFamily="34" charset="0"/>
              <a:cs typeface="B Koodak" pitchFamily="2" charset="-78"/>
            </a:endParaRPr>
          </a:p>
        </p:txBody>
      </p:sp>
    </p:spTree>
    <p:extLst>
      <p:ext uri="{BB962C8B-B14F-4D97-AF65-F5344CB8AC3E}">
        <p14:creationId xmlns:p14="http://schemas.microsoft.com/office/powerpoint/2010/main" xmlns="" val="1546170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chor="ctr"/>
          <a:lstStyle/>
          <a:p>
            <a:pPr algn="ctr"/>
            <a:r>
              <a:rPr lang="fa-IR" sz="4000" b="1" dirty="0">
                <a:solidFill>
                  <a:schemeClr val="bg1"/>
                </a:solidFill>
                <a:cs typeface="B Titr" pitchFamily="2" charset="-78"/>
              </a:rPr>
              <a:t>چرا فراموش می </a:t>
            </a:r>
            <a:r>
              <a:rPr lang="fa-IR" sz="4000" b="1" dirty="0" smtClean="0">
                <a:solidFill>
                  <a:schemeClr val="bg1"/>
                </a:solidFill>
                <a:cs typeface="B Titr" pitchFamily="2" charset="-78"/>
              </a:rPr>
              <a:t>کنیم؟ </a:t>
            </a:r>
            <a:endParaRPr lang="en-US" sz="4000" b="1" dirty="0">
              <a:solidFill>
                <a:schemeClr val="bg1"/>
              </a:solidFill>
              <a:cs typeface="B Titr" pitchFamily="2" charset="-78"/>
            </a:endParaRPr>
          </a:p>
        </p:txBody>
      </p:sp>
      <p:sp>
        <p:nvSpPr>
          <p:cNvPr id="3" name="Content Placeholder 2"/>
          <p:cNvSpPr>
            <a:spLocks noGrp="1"/>
          </p:cNvSpPr>
          <p:nvPr>
            <p:ph sz="quarter" idx="13"/>
          </p:nvPr>
        </p:nvSpPr>
        <p:spPr>
          <a:xfrm>
            <a:off x="0" y="1700808"/>
            <a:ext cx="9144000" cy="4968552"/>
          </a:xfrm>
        </p:spPr>
        <p:txBody>
          <a:bodyPr>
            <a:normAutofit/>
          </a:bodyPr>
          <a:lstStyle/>
          <a:p>
            <a:pPr marL="0" indent="0" algn="r">
              <a:buNone/>
            </a:pPr>
            <a:r>
              <a:rPr lang="fa-IR" sz="3600" dirty="0" smtClean="0">
                <a:cs typeface="B Koodak" pitchFamily="2" charset="-78"/>
              </a:rPr>
              <a:t> </a:t>
            </a:r>
            <a:r>
              <a:rPr lang="fa-IR" sz="3200" dirty="0" smtClean="0">
                <a:solidFill>
                  <a:schemeClr val="tx2">
                    <a:lumMod val="75000"/>
                  </a:schemeClr>
                </a:solidFill>
                <a:cs typeface="B Koodak" pitchFamily="2" charset="-78"/>
              </a:rPr>
              <a:t>عواملی </a:t>
            </a:r>
            <a:r>
              <a:rPr lang="fa-IR" sz="3200" dirty="0">
                <a:solidFill>
                  <a:schemeClr val="tx2">
                    <a:lumMod val="75000"/>
                  </a:schemeClr>
                </a:solidFill>
                <a:cs typeface="B Koodak" pitchFamily="2" charset="-78"/>
              </a:rPr>
              <a:t>را در نظر می گیریم که می توانند بر رمزگردانی ، اندوزش و بازیابی تاثیر </a:t>
            </a:r>
            <a:r>
              <a:rPr lang="fa-IR" sz="3200" dirty="0" smtClean="0">
                <a:solidFill>
                  <a:schemeClr val="tx2">
                    <a:lumMod val="75000"/>
                  </a:schemeClr>
                </a:solidFill>
                <a:cs typeface="B Koodak" pitchFamily="2" charset="-78"/>
              </a:rPr>
              <a:t>بگذارند.</a:t>
            </a:r>
            <a:r>
              <a:rPr lang="fa-IR" sz="3200" dirty="0" smtClean="0">
                <a:cs typeface="B Koodak" pitchFamily="2" charset="-78"/>
              </a:rPr>
              <a:t>                           </a:t>
            </a:r>
            <a:r>
              <a:rPr lang="fa-IR" sz="3200" dirty="0" smtClean="0">
                <a:solidFill>
                  <a:srgbClr val="FF0000"/>
                </a:solidFill>
                <a:cs typeface="B Koodak" pitchFamily="2" charset="-78"/>
              </a:rPr>
              <a:t> </a:t>
            </a:r>
          </a:p>
          <a:p>
            <a:pPr marL="0" indent="0" algn="r">
              <a:buNone/>
            </a:pPr>
            <a:r>
              <a:rPr lang="fa-IR" sz="3200" dirty="0">
                <a:solidFill>
                  <a:srgbClr val="FF0000"/>
                </a:solidFill>
                <a:cs typeface="B Koodak" pitchFamily="2" charset="-78"/>
              </a:rPr>
              <a:t>1</a:t>
            </a:r>
            <a:r>
              <a:rPr lang="fa-IR" sz="3200" dirty="0" smtClean="0">
                <a:solidFill>
                  <a:srgbClr val="FF0000"/>
                </a:solidFill>
                <a:cs typeface="B Koodak" pitchFamily="2" charset="-78"/>
              </a:rPr>
              <a:t>)رمزگردانی </a:t>
            </a:r>
            <a:r>
              <a:rPr lang="fa-IR" sz="3200" dirty="0">
                <a:solidFill>
                  <a:srgbClr val="FF0000"/>
                </a:solidFill>
                <a:cs typeface="B Koodak" pitchFamily="2" charset="-78"/>
              </a:rPr>
              <a:t>بی حاصل </a:t>
            </a:r>
            <a:r>
              <a:rPr lang="fa-IR" sz="3200" dirty="0" smtClean="0">
                <a:solidFill>
                  <a:srgbClr val="FF0000"/>
                </a:solidFill>
                <a:cs typeface="B Koodak" pitchFamily="2" charset="-78"/>
              </a:rPr>
              <a:t>:</a:t>
            </a:r>
            <a:r>
              <a:rPr lang="fa-IR" sz="3600" dirty="0" smtClean="0">
                <a:solidFill>
                  <a:srgbClr val="FF0000"/>
                </a:solidFill>
                <a:cs typeface="B Koodak" pitchFamily="2" charset="-78"/>
              </a:rPr>
              <a:t>  </a:t>
            </a:r>
          </a:p>
          <a:p>
            <a:pPr algn="r">
              <a:lnSpc>
                <a:spcPct val="150000"/>
              </a:lnSpc>
              <a:buNone/>
            </a:pPr>
            <a:r>
              <a:rPr lang="fa-IR" sz="3200" dirty="0" smtClean="0">
                <a:cs typeface="B Koodak" pitchFamily="2" charset="-78"/>
              </a:rPr>
              <a:t> </a:t>
            </a:r>
            <a:r>
              <a:rPr lang="fa-IR" sz="2800" dirty="0" smtClean="0">
                <a:solidFill>
                  <a:srgbClr val="FFFF00"/>
                </a:solidFill>
                <a:cs typeface="B Koodak" pitchFamily="2" charset="-78"/>
              </a:rPr>
              <a:t>بعضی </a:t>
            </a:r>
            <a:r>
              <a:rPr lang="fa-IR" sz="2800" dirty="0">
                <a:solidFill>
                  <a:srgbClr val="FFFF00"/>
                </a:solidFill>
                <a:cs typeface="B Koodak" pitchFamily="2" charset="-78"/>
              </a:rPr>
              <a:t>از اطلاعات مورد نظر شاید از همان ابتدا وارد حافظه نشده باشد . چون شما چیزی را که اصلا یاد نگرفته اید </a:t>
            </a:r>
            <a:r>
              <a:rPr lang="fa-IR" sz="2800" dirty="0" smtClean="0">
                <a:solidFill>
                  <a:srgbClr val="FFFF00"/>
                </a:solidFill>
                <a:cs typeface="B Koodak" pitchFamily="2" charset="-78"/>
              </a:rPr>
              <a:t> نمی </a:t>
            </a:r>
            <a:r>
              <a:rPr lang="fa-IR" sz="2800" dirty="0">
                <a:solidFill>
                  <a:srgbClr val="FFFF00"/>
                </a:solidFill>
                <a:cs typeface="B Koodak" pitchFamily="2" charset="-78"/>
              </a:rPr>
              <a:t>توانید فراموش کنید این پدیده شبه فراموشی نامیده می </a:t>
            </a:r>
            <a:r>
              <a:rPr lang="fa-IR" sz="2800" dirty="0" smtClean="0">
                <a:solidFill>
                  <a:srgbClr val="FFFF00"/>
                </a:solidFill>
                <a:cs typeface="B Koodak" pitchFamily="2" charset="-78"/>
              </a:rPr>
              <a:t>شود . (|</a:t>
            </a:r>
            <a:r>
              <a:rPr lang="fa-IR" sz="2800" dirty="0" smtClean="0">
                <a:solidFill>
                  <a:srgbClr val="FFFF00"/>
                </a:solidFill>
                <a:latin typeface="Andalus" pitchFamily="18" charset="-78"/>
                <a:cs typeface="Andalus" pitchFamily="18" charset="-78"/>
              </a:rPr>
              <a:t>شبه فراموشی معمولا </a:t>
            </a:r>
            <a:r>
              <a:rPr lang="fa-IR" sz="2800" dirty="0">
                <a:solidFill>
                  <a:srgbClr val="FFFF00"/>
                </a:solidFill>
                <a:latin typeface="Andalus" pitchFamily="18" charset="-78"/>
                <a:cs typeface="Andalus" pitchFamily="18" charset="-78"/>
              </a:rPr>
              <a:t>به علت بی توجهی </a:t>
            </a:r>
            <a:r>
              <a:rPr lang="fa-IR" sz="2800" dirty="0" smtClean="0">
                <a:solidFill>
                  <a:srgbClr val="FFFF00"/>
                </a:solidFill>
                <a:latin typeface="Andalus" pitchFamily="18" charset="-78"/>
                <a:cs typeface="Andalus" pitchFamily="18" charset="-78"/>
              </a:rPr>
              <a:t>است.)</a:t>
            </a:r>
            <a:endParaRPr lang="en-US" sz="2800" dirty="0">
              <a:solidFill>
                <a:srgbClr val="FFFF00"/>
              </a:solidFill>
              <a:latin typeface="Andalus" pitchFamily="18" charset="-78"/>
              <a:cs typeface="Andalus" pitchFamily="18" charset="-78"/>
            </a:endParaRPr>
          </a:p>
        </p:txBody>
      </p:sp>
    </p:spTree>
    <p:extLst>
      <p:ext uri="{BB962C8B-B14F-4D97-AF65-F5344CB8AC3E}">
        <p14:creationId xmlns:p14="http://schemas.microsoft.com/office/powerpoint/2010/main" xmlns="" val="290803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14289"/>
            <a:ext cx="8928992" cy="6429421"/>
          </a:xfrm>
        </p:spPr>
        <p:txBody>
          <a:bodyPr anchor="t"/>
          <a:lstStyle/>
          <a:p>
            <a:pPr algn="r">
              <a:lnSpc>
                <a:spcPct val="150000"/>
              </a:lnSpc>
            </a:pPr>
            <a:r>
              <a:rPr lang="fa-IR" sz="3600" dirty="0" smtClean="0">
                <a:solidFill>
                  <a:srgbClr val="FF0000"/>
                </a:solidFill>
                <a:cs typeface="B Nikoo" pitchFamily="2" charset="-78"/>
              </a:rPr>
              <a:t>2) </a:t>
            </a:r>
            <a:r>
              <a:rPr lang="fa-IR" sz="3600" dirty="0">
                <a:solidFill>
                  <a:srgbClr val="FF0000"/>
                </a:solidFill>
                <a:cs typeface="B Nikoo" pitchFamily="2" charset="-78"/>
              </a:rPr>
              <a:t>زوال:</a:t>
            </a:r>
            <a:r>
              <a:rPr lang="fa-IR" sz="3600" dirty="0">
                <a:solidFill>
                  <a:srgbClr val="FF0000"/>
                </a:solidFill>
                <a:cs typeface="B Koodak" pitchFamily="2" charset="-78"/>
              </a:rPr>
              <a:t/>
            </a:r>
            <a:br>
              <a:rPr lang="fa-IR" sz="3600" dirty="0">
                <a:solidFill>
                  <a:srgbClr val="FF0000"/>
                </a:solidFill>
                <a:cs typeface="B Koodak" pitchFamily="2" charset="-78"/>
              </a:rPr>
            </a:br>
            <a:r>
              <a:rPr lang="fa-IR" sz="2400" dirty="0" smtClean="0">
                <a:solidFill>
                  <a:srgbClr val="FFFF00"/>
                </a:solidFill>
                <a:cs typeface="B Koodak" pitchFamily="2" charset="-78"/>
              </a:rPr>
              <a:t>نظریه </a:t>
            </a:r>
            <a:r>
              <a:rPr lang="fa-IR" sz="2400" dirty="0">
                <a:solidFill>
                  <a:srgbClr val="FFFF00"/>
                </a:solidFill>
                <a:cs typeface="B Koodak" pitchFamily="2" charset="-78"/>
              </a:rPr>
              <a:t>زوال به فراموشی خودبه خود در اثر گذشت زمان  معتقد است </a:t>
            </a:r>
            <a:r>
              <a:rPr lang="fa-IR" sz="2400" dirty="0" smtClean="0">
                <a:solidFill>
                  <a:srgbClr val="FFFF00"/>
                </a:solidFill>
                <a:cs typeface="B Koodak" pitchFamily="2" charset="-78"/>
              </a:rPr>
              <a:t>. </a:t>
            </a:r>
            <a:br>
              <a:rPr lang="fa-IR" sz="2400" dirty="0" smtClean="0">
                <a:solidFill>
                  <a:srgbClr val="FFFF00"/>
                </a:solidFill>
                <a:cs typeface="B Koodak" pitchFamily="2" charset="-78"/>
              </a:rPr>
            </a:br>
            <a:r>
              <a:rPr lang="fa-IR" sz="3200" dirty="0" smtClean="0">
                <a:solidFill>
                  <a:srgbClr val="FF0000"/>
                </a:solidFill>
                <a:cs typeface="B Nikoo" pitchFamily="2" charset="-78"/>
              </a:rPr>
              <a:t>3)تداخل</a:t>
            </a:r>
            <a:r>
              <a:rPr lang="fa-IR" sz="3200" dirty="0">
                <a:solidFill>
                  <a:srgbClr val="FF0000"/>
                </a:solidFill>
                <a:cs typeface="B Nikoo" pitchFamily="2" charset="-78"/>
              </a:rPr>
              <a:t>:</a:t>
            </a:r>
            <a:r>
              <a:rPr lang="fa-IR" dirty="0">
                <a:solidFill>
                  <a:srgbClr val="FFFF00"/>
                </a:solidFill>
                <a:cs typeface="B Koodak" pitchFamily="2" charset="-78"/>
              </a:rPr>
              <a:t/>
            </a:r>
            <a:br>
              <a:rPr lang="fa-IR" dirty="0">
                <a:solidFill>
                  <a:srgbClr val="FFFF00"/>
                </a:solidFill>
                <a:cs typeface="B Koodak" pitchFamily="2" charset="-78"/>
              </a:rPr>
            </a:br>
            <a:r>
              <a:rPr lang="fa-IR" sz="2400" dirty="0">
                <a:solidFill>
                  <a:srgbClr val="FFFF00"/>
                </a:solidFill>
                <a:cs typeface="B Koodak" pitchFamily="2" charset="-78"/>
              </a:rPr>
              <a:t>نظریه تداخل معتقد است که افراد به علت رقابت(شباهت) مواد دیگر اطلاعات را فراموش می </a:t>
            </a:r>
            <a:r>
              <a:rPr lang="fa-IR" sz="2400" dirty="0" smtClean="0">
                <a:solidFill>
                  <a:srgbClr val="FFFF00"/>
                </a:solidFill>
                <a:cs typeface="B Koodak" pitchFamily="2" charset="-78"/>
              </a:rPr>
              <a:t>کنند.</a:t>
            </a:r>
            <a:r>
              <a:rPr lang="fa-IR" sz="2400" dirty="0">
                <a:solidFill>
                  <a:srgbClr val="FFFF00"/>
                </a:solidFill>
                <a:cs typeface="B Koodak" pitchFamily="2" charset="-78"/>
              </a:rPr>
              <a:t> </a:t>
            </a:r>
            <a:r>
              <a:rPr lang="fa-IR" sz="2400" dirty="0" smtClean="0">
                <a:solidFill>
                  <a:srgbClr val="FFFF00"/>
                </a:solidFill>
                <a:cs typeface="B Koodak" pitchFamily="2" charset="-78"/>
              </a:rPr>
              <a:t>                                                                                        تداخل </a:t>
            </a:r>
            <a:r>
              <a:rPr lang="fa-IR" sz="2400" dirty="0">
                <a:solidFill>
                  <a:srgbClr val="FFFF00"/>
                </a:solidFill>
                <a:cs typeface="B Koodak" pitchFamily="2" charset="-78"/>
              </a:rPr>
              <a:t>به دونوع تقسیم می شود :  </a:t>
            </a:r>
            <a:r>
              <a:rPr lang="fa-IR" sz="2400" dirty="0" smtClean="0">
                <a:solidFill>
                  <a:srgbClr val="FFFF00"/>
                </a:solidFill>
                <a:cs typeface="B Koodak" pitchFamily="2" charset="-78"/>
              </a:rPr>
              <a:t>الف)تداخل </a:t>
            </a:r>
            <a:r>
              <a:rPr lang="fa-IR" sz="2400" dirty="0">
                <a:solidFill>
                  <a:srgbClr val="FFFF00"/>
                </a:solidFill>
                <a:cs typeface="B Koodak" pitchFamily="2" charset="-78"/>
              </a:rPr>
              <a:t>پس </a:t>
            </a:r>
            <a:r>
              <a:rPr lang="fa-IR" sz="2400" dirty="0" smtClean="0">
                <a:solidFill>
                  <a:srgbClr val="FFFF00"/>
                </a:solidFill>
                <a:cs typeface="B Koodak" pitchFamily="2" charset="-78"/>
              </a:rPr>
              <a:t>گستر </a:t>
            </a:r>
            <a:r>
              <a:rPr lang="fa-IR" sz="2400" dirty="0">
                <a:solidFill>
                  <a:srgbClr val="FFFF00"/>
                </a:solidFill>
                <a:cs typeface="B Koodak" pitchFamily="2" charset="-78"/>
              </a:rPr>
              <a:t>ب) تداخل پیش گستر </a:t>
            </a:r>
            <a:br>
              <a:rPr lang="fa-IR" sz="2400" dirty="0">
                <a:solidFill>
                  <a:srgbClr val="FFFF00"/>
                </a:solidFill>
                <a:cs typeface="B Koodak" pitchFamily="2" charset="-78"/>
              </a:rPr>
            </a:br>
            <a:r>
              <a:rPr lang="fa-IR" sz="2400" dirty="0">
                <a:solidFill>
                  <a:srgbClr val="FFFF00"/>
                </a:solidFill>
                <a:cs typeface="B Koodak" pitchFamily="2" charset="-78"/>
              </a:rPr>
              <a:t> </a:t>
            </a:r>
            <a:r>
              <a:rPr lang="fa-IR" sz="2400" dirty="0">
                <a:solidFill>
                  <a:schemeClr val="tx2">
                    <a:lumMod val="50000"/>
                  </a:schemeClr>
                </a:solidFill>
                <a:cs typeface="B Koodak" pitchFamily="2" charset="-78"/>
              </a:rPr>
              <a:t>پس گستر: </a:t>
            </a:r>
            <a:r>
              <a:rPr lang="fa-IR" sz="2400" dirty="0">
                <a:solidFill>
                  <a:srgbClr val="FFFF00"/>
                </a:solidFill>
                <a:cs typeface="B Koodak" pitchFamily="2" charset="-78"/>
              </a:rPr>
              <a:t>پس گسترزمانی وجود دارد که اطلاعات جدید یادداری اطلاعات آموخته شده قبلی را مختل کند.</a:t>
            </a:r>
            <a:br>
              <a:rPr lang="fa-IR" sz="2400" dirty="0">
                <a:solidFill>
                  <a:srgbClr val="FFFF00"/>
                </a:solidFill>
                <a:cs typeface="B Koodak" pitchFamily="2" charset="-78"/>
              </a:rPr>
            </a:br>
            <a:r>
              <a:rPr lang="fa-IR" sz="2400" dirty="0">
                <a:solidFill>
                  <a:schemeClr val="tx2">
                    <a:lumMod val="50000"/>
                  </a:schemeClr>
                </a:solidFill>
                <a:cs typeface="B Koodak" pitchFamily="2" charset="-78"/>
              </a:rPr>
              <a:t>پیش گستر: </a:t>
            </a:r>
            <a:r>
              <a:rPr lang="fa-IR" sz="2400" dirty="0">
                <a:solidFill>
                  <a:srgbClr val="FFFF00"/>
                </a:solidFill>
                <a:cs typeface="B Koodak" pitchFamily="2" charset="-78"/>
              </a:rPr>
              <a:t>پیش گستر زمانی ایجاد می شود که اطلاعات آموخته شده قبلی در یادداری اطلاعات جدید اختلال ایجاد کند.</a:t>
            </a:r>
            <a:br>
              <a:rPr lang="fa-IR" sz="2400" dirty="0">
                <a:solidFill>
                  <a:srgbClr val="FFFF00"/>
                </a:solidFill>
                <a:cs typeface="B Koodak" pitchFamily="2" charset="-78"/>
              </a:rPr>
            </a:br>
            <a:endParaRPr lang="en-US" sz="2400" dirty="0">
              <a:solidFill>
                <a:srgbClr val="FFFF00"/>
              </a:solidFill>
              <a:cs typeface="B Koodak" pitchFamily="2" charset="-78"/>
            </a:endParaRPr>
          </a:p>
        </p:txBody>
      </p:sp>
    </p:spTree>
    <p:extLst>
      <p:ext uri="{BB962C8B-B14F-4D97-AF65-F5344CB8AC3E}">
        <p14:creationId xmlns:p14="http://schemas.microsoft.com/office/powerpoint/2010/main" xmlns="" val="1076949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064896" cy="6192688"/>
          </a:xfrm>
        </p:spPr>
        <p:txBody>
          <a:bodyPr anchor="t"/>
          <a:lstStyle/>
          <a:p>
            <a:pPr algn="r">
              <a:lnSpc>
                <a:spcPct val="150000"/>
              </a:lnSpc>
            </a:pPr>
            <a:r>
              <a:rPr lang="fa-IR" dirty="0" smtClean="0">
                <a:solidFill>
                  <a:srgbClr val="FF0000"/>
                </a:solidFill>
                <a:cs typeface="B Nikoo" pitchFamily="2" charset="-78"/>
              </a:rPr>
              <a:t>4)نا </a:t>
            </a:r>
            <a:r>
              <a:rPr lang="fa-IR" dirty="0">
                <a:solidFill>
                  <a:srgbClr val="FF0000"/>
                </a:solidFill>
                <a:cs typeface="B Nikoo" pitchFamily="2" charset="-78"/>
              </a:rPr>
              <a:t>کامی در بازیابی:</a:t>
            </a:r>
            <a:r>
              <a:rPr lang="fa-IR" dirty="0"/>
              <a:t/>
            </a:r>
            <a:br>
              <a:rPr lang="fa-IR" dirty="0"/>
            </a:br>
            <a:r>
              <a:rPr lang="fa-IR" dirty="0" smtClean="0">
                <a:solidFill>
                  <a:srgbClr val="FFFF00"/>
                </a:solidFill>
                <a:cs typeface="B Koodak" pitchFamily="2" charset="-78"/>
              </a:rPr>
              <a:t>ا</a:t>
            </a:r>
            <a:r>
              <a:rPr lang="fa-IR" sz="2800" dirty="0" smtClean="0">
                <a:solidFill>
                  <a:srgbClr val="FFFF00"/>
                </a:solidFill>
                <a:cs typeface="B Koodak" pitchFamily="2" charset="-78"/>
              </a:rPr>
              <a:t>ین </a:t>
            </a:r>
            <a:r>
              <a:rPr lang="fa-IR" sz="2800" dirty="0">
                <a:solidFill>
                  <a:srgbClr val="FFFF00"/>
                </a:solidFill>
                <a:cs typeface="B Koodak" pitchFamily="2" charset="-78"/>
              </a:rPr>
              <a:t>حالت در پدیده ی نوک زبانی واضح است وبارها اتقاق می افتد.در واقع مقدار </a:t>
            </a:r>
            <a:r>
              <a:rPr lang="fa-IR" sz="2800" dirty="0" smtClean="0">
                <a:solidFill>
                  <a:srgbClr val="FFFF00"/>
                </a:solidFill>
                <a:cs typeface="B Koodak" pitchFamily="2" charset="-78"/>
              </a:rPr>
              <a:t>زیادی </a:t>
            </a:r>
            <a:r>
              <a:rPr lang="fa-IR" sz="2800" dirty="0">
                <a:solidFill>
                  <a:srgbClr val="FFFF00"/>
                </a:solidFill>
                <a:cs typeface="B Koodak" pitchFamily="2" charset="-78"/>
              </a:rPr>
              <a:t>از فراموشی می تواند به علت نقص در فرایند بازیابی باشد  یکی از علت نقص درفرایند بازیابی این است که بین نشانه های بازیابی ورمزگردانی نا </a:t>
            </a:r>
            <a:r>
              <a:rPr lang="fa-IR" sz="2800" dirty="0" smtClean="0">
                <a:solidFill>
                  <a:srgbClr val="FFFF00"/>
                </a:solidFill>
                <a:cs typeface="B Koodak" pitchFamily="2" charset="-78"/>
              </a:rPr>
              <a:t>هماهنگی باشد</a:t>
            </a:r>
            <a:r>
              <a:rPr lang="fa-IR" dirty="0" smtClean="0">
                <a:solidFill>
                  <a:srgbClr val="FFFF00"/>
                </a:solidFill>
                <a:cs typeface="B Koodak" pitchFamily="2" charset="-78"/>
              </a:rPr>
              <a:t>.</a:t>
            </a:r>
            <a:br>
              <a:rPr lang="fa-IR" dirty="0" smtClean="0">
                <a:solidFill>
                  <a:srgbClr val="FFFF00"/>
                </a:solidFill>
                <a:cs typeface="B Koodak" pitchFamily="2" charset="-78"/>
              </a:rPr>
            </a:br>
            <a:r>
              <a:rPr lang="fa-IR" dirty="0" smtClean="0">
                <a:solidFill>
                  <a:srgbClr val="FFFF00"/>
                </a:solidFill>
                <a:cs typeface="B Koodak" pitchFamily="2" charset="-78"/>
              </a:rPr>
              <a:t> </a:t>
            </a:r>
            <a:r>
              <a:rPr lang="fa-IR" dirty="0" smtClean="0">
                <a:solidFill>
                  <a:srgbClr val="FF0000"/>
                </a:solidFill>
                <a:latin typeface="AngsanaUPC" pitchFamily="18" charset="-34"/>
                <a:cs typeface="B Nikoo" pitchFamily="2" charset="-78"/>
              </a:rPr>
              <a:t>5)فراموشی </a:t>
            </a:r>
            <a:r>
              <a:rPr lang="fa-IR" dirty="0">
                <a:solidFill>
                  <a:srgbClr val="FF0000"/>
                </a:solidFill>
                <a:latin typeface="AngsanaUPC" pitchFamily="18" charset="-34"/>
                <a:cs typeface="B Nikoo" pitchFamily="2" charset="-78"/>
              </a:rPr>
              <a:t>با انگیزه </a:t>
            </a:r>
            <a:r>
              <a:rPr lang="fa-IR" dirty="0" smtClean="0">
                <a:solidFill>
                  <a:srgbClr val="FF0000"/>
                </a:solidFill>
                <a:latin typeface="AngsanaUPC" pitchFamily="18" charset="-34"/>
                <a:cs typeface="B Nikoo" pitchFamily="2" charset="-78"/>
              </a:rPr>
              <a:t>:</a:t>
            </a:r>
            <a:r>
              <a:rPr lang="fa-IR" dirty="0" smtClean="0">
                <a:latin typeface="AngsanaUPC" pitchFamily="18" charset="-34"/>
                <a:cs typeface="B Nikoo" pitchFamily="2" charset="-78"/>
              </a:rPr>
              <a:t>                                            </a:t>
            </a:r>
            <a:r>
              <a:rPr lang="fa-IR" dirty="0" smtClean="0">
                <a:latin typeface="AngsanaUPC" pitchFamily="18" charset="-34"/>
                <a:cs typeface="B Nikoo" pitchFamily="2" charset="-78"/>
              </a:rPr>
              <a:t>                                              </a:t>
            </a:r>
            <a:r>
              <a:rPr lang="fa-IR" sz="2800" dirty="0" smtClean="0">
                <a:solidFill>
                  <a:srgbClr val="FFFF00"/>
                </a:solidFill>
                <a:cs typeface="B Koodak" pitchFamily="2" charset="-78"/>
              </a:rPr>
              <a:t>گرایش </a:t>
            </a:r>
            <a:r>
              <a:rPr lang="fa-IR" sz="2800" dirty="0">
                <a:solidFill>
                  <a:srgbClr val="FFFF00"/>
                </a:solidFill>
                <a:cs typeface="B Koodak" pitchFamily="2" charset="-78"/>
              </a:rPr>
              <a:t>به فراموش کردن چیزهای که فرد دوست ندارد </a:t>
            </a:r>
            <a:r>
              <a:rPr lang="fa-IR" sz="2800" dirty="0" smtClean="0">
                <a:solidFill>
                  <a:srgbClr val="FFFF00"/>
                </a:solidFill>
                <a:cs typeface="B Koodak" pitchFamily="2" charset="-78"/>
              </a:rPr>
              <a:t>به آنها </a:t>
            </a:r>
            <a:r>
              <a:rPr lang="fa-IR" sz="2800" dirty="0">
                <a:solidFill>
                  <a:srgbClr val="FFFF00"/>
                </a:solidFill>
                <a:cs typeface="B Koodak" pitchFamily="2" charset="-78"/>
              </a:rPr>
              <a:t>فکر کند ،فراموشی با انگیزه ، یا به قول فروید، سرکوبی نامیده می شود</a:t>
            </a:r>
            <a:r>
              <a:rPr lang="fa-IR" dirty="0">
                <a:solidFill>
                  <a:srgbClr val="FFFF00"/>
                </a:solidFill>
                <a:cs typeface="B Koodak" pitchFamily="2" charset="-78"/>
              </a:rPr>
              <a:t>. </a:t>
            </a:r>
            <a:endParaRPr lang="en-US" dirty="0">
              <a:solidFill>
                <a:srgbClr val="FFFF00"/>
              </a:solidFill>
              <a:cs typeface="B Koodak" pitchFamily="2" charset="-78"/>
            </a:endParaRPr>
          </a:p>
        </p:txBody>
      </p:sp>
    </p:spTree>
    <p:extLst>
      <p:ext uri="{BB962C8B-B14F-4D97-AF65-F5344CB8AC3E}">
        <p14:creationId xmlns:p14="http://schemas.microsoft.com/office/powerpoint/2010/main" xmlns="" val="3878738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359</TotalTime>
  <Words>366</Words>
  <Application>Microsoft Office PowerPoint</Application>
  <PresentationFormat>On-screen Show (4:3)</PresentationFormat>
  <Paragraphs>31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Horizon</vt:lpstr>
      <vt:lpstr>بسم الله الرحمن الرحیم                 موضوع تحقیق: خلاصه فصل هفت   درس: روانشناسی عمومی      استادمربوطه: آقای ملا حسینی        گردآورنده: احمد پامیلی بیدگلی </vt:lpstr>
      <vt:lpstr>فراموشی</vt:lpstr>
      <vt:lpstr> </vt:lpstr>
      <vt:lpstr>منحنی فراموشی ابینگهاوس برای هجاهای بی معنی</vt:lpstr>
      <vt:lpstr>مقیاسهای فراموشی</vt:lpstr>
      <vt:lpstr>بازشناسی :  مقیاس بازشناسی ایجاب می کند که آزمودنیها اطلاعات آموخته شده قبلی را از مجموعه گزینه ها، انتخاب کنند. مانند سوالهای چند گزینه ای. </vt:lpstr>
      <vt:lpstr>چرا فراموش می کنیم؟ </vt:lpstr>
      <vt:lpstr>2) زوال: نظریه زوال به فراموشی خودبه خود در اثر گذشت زمان  معتقد است .  3)تداخل: نظریه تداخل معتقد است که افراد به علت رقابت(شباهت) مواد دیگر اطلاعات را فراموش می کنند.                                                                                         تداخل به دونوع تقسیم می شود :  الف)تداخل پس گستر ب) تداخل پیش گستر   پس گستر: پس گسترزمانی وجود دارد که اطلاعات جدید یادداری اطلاعات آموخته شده قبلی را مختل کند. پیش گستر: پیش گستر زمانی ایجاد می شود که اطلاعات آموخته شده قبلی در یادداری اطلاعات جدید اختلال ایجاد کند. </vt:lpstr>
      <vt:lpstr>4)نا کامی در بازیابی: این حالت در پدیده ی نوک زبانی واضح است وبارها اتقاق می افتد.در واقع مقدار زیادی از فراموشی می تواند به علت نقص در فرایند بازیابی باشد  یکی از علت نقص درفرایند بازیابی این است که بین نشانه های بازیابی ورمزگردانی نا هماهنگی باشد.  5)فراموشی با انگیزه :                                                                                          گرایش به فراموش کردن چیزهای که فرد دوست ندارد به آنها فکر کند ،فراموشی با انگیزه ، یا به قول فروید، سرکوبی نامیده می شود. </vt:lpstr>
      <vt:lpstr>1)آناتومی حافظه: یادزدودگی(از دست دادن شدید حافظه) به علت جرا حت وارده به سر، منبع مفیدی برای آناتومی حافظه هستند. یادزدودگی به دونوع تقسیم می شود:    الف) پس گستر   ب) پیش گستر پس گستر: فرد خاطرات و رویدادهای را که قبل از جراحت اتقاق افتاده اند،از دست می دهند.   پیش گستر: فرد خاطرات رویداد هایی راکه بعد از آسیب رخ داده اند ، از دست می دهد </vt:lpstr>
      <vt:lpstr>ناحیه هیپو کامپی: یکی از اولین مناطق مغز است که در بیماری آلزایمرآسیب جدی می بیند.                                  دانشمندان معتقدند که کل ناحیه هیپو کامپی(از جمله هیپوکامپ ، شکنج دندانه دار، سوبیکولوم،وقشر انتورینال) وناحیه ورا هیپوکامپی مجاور ، برای انواع حافظه بلند مدت حیاتی هستند. ناحیه هیپوکامپی نقش مهمی در تحکیم خاطرات دارد. تحکیم: فرایند فرضی است که تبدیل تدریجی اطلاعات به رمزهای حافظه بادوام اندوخته شده در حافظه بلندمدت را شامل  می شود. </vt:lpstr>
      <vt:lpstr>2)مدارعصبی وزیست شیمی حافظه: ریچادر اف. تامسون نشان داداندکه خاطرات به مدارهای عصبی موضعی در مغز وابسته است.  پژوهش های دیگری به فرایندهای زیست شیمی در عملکرد حافظه اشاره کرده اند.  این  پژوهش ها عملکرد حافظه رابه موارد زیرربط داده اند: 1)تغیرات در ترشحات انتقال دهنده عصبی در محلهای سیناپس خاص   2)نوسانات هورمونی که می تواندحافظه راتسهیل یا مختل کنند  3)ترکیبات پرئتین در مغز می توانند برای تشکیل خاطرات ضروری  باشند. </vt:lpstr>
      <vt:lpstr> حافظه نا آشکار در برابر آشکار: حافظه ناآشکارزمانی پدیدار می شود که یادداری در تکالیفی آشکار شود که به یادآوری عمدی نیازی نداشته باشد.    حافظه آشکار هوشیار است دستیابی به آن مستقیم صورت می گیرد و با یادآوری یا بازشناسی می توانیم به آن دست یابیم.                                                               .حافظه ناآشکار نا هوشیار است و باید غیر مستقیم به آن دست یافت حافظه ناآشکار تحت تاثیر یاد زدودگی ، سن ، مصرف برخی دارو ها و طول فاصله ی یادداری و تداخل قرار نمی گیرد  ولی در حافظه آشکار تاثیر می گذارند.  </vt:lpstr>
      <vt:lpstr>حافظه بیانی در برابر روش کار:  اساسی ترین تقسیم بندی حافظه به سیستمهای مجزا،حافظه بیانی و حافظه روش کاررا شامل می شود. سیستم حافظه بیانی ،مخزن اطلاعات مبتنی بر واقعیت است . سیستم حافظه روش کار ،حافظه مربوط به اعمال ،مهارت ها،وعملیات را در خود جای می دهد. حافظه معنایی در برابر رویدادی: تالوینگ  حافظه بیانی رابه حافظه معنایی و رویدادی تقسیم کرده است. سیستم حافظه رویدادی از یادآوری های  زمانی  تجربیات شخصی تشکیل  شده است . سیستم حافظ معنایی دانش عمومی را در بر دارد که با زمان آموخته شدن اطلاعات ارتباطی ندارد. مانند تهران مرکز ایران </vt:lpstr>
      <vt:lpstr>پایان</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pardis</dc:creator>
  <cp:lastModifiedBy>ituser</cp:lastModifiedBy>
  <cp:revision>38</cp:revision>
  <dcterms:created xsi:type="dcterms:W3CDTF">2013-06-14T02:14:44Z</dcterms:created>
  <dcterms:modified xsi:type="dcterms:W3CDTF">2013-04-16T06:00:33Z</dcterms:modified>
</cp:coreProperties>
</file>