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922" r:id="rId1"/>
    <p:sldMasterId id="2147483935" r:id="rId2"/>
    <p:sldMasterId id="2147484083" r:id="rId3"/>
    <p:sldMasterId id="2147484169" r:id="rId4"/>
    <p:sldMasterId id="2147484182" r:id="rId5"/>
    <p:sldMasterId id="2147484220" r:id="rId6"/>
    <p:sldMasterId id="2147484319" r:id="rId7"/>
    <p:sldMasterId id="2147484513" r:id="rId8"/>
    <p:sldMasterId id="2147485319" r:id="rId9"/>
    <p:sldMasterId id="2147485333" r:id="rId10"/>
  </p:sldMasterIdLst>
  <p:notesMasterIdLst>
    <p:notesMasterId r:id="rId24"/>
  </p:notesMasterIdLst>
  <p:handoutMasterIdLst>
    <p:handoutMasterId r:id="rId25"/>
  </p:handoutMasterIdLst>
  <p:sldIdLst>
    <p:sldId id="256" r:id="rId11"/>
    <p:sldId id="269" r:id="rId12"/>
    <p:sldId id="288" r:id="rId13"/>
    <p:sldId id="293" r:id="rId14"/>
    <p:sldId id="305" r:id="rId15"/>
    <p:sldId id="306" r:id="rId16"/>
    <p:sldId id="294" r:id="rId17"/>
    <p:sldId id="310" r:id="rId18"/>
    <p:sldId id="307" r:id="rId19"/>
    <p:sldId id="308" r:id="rId20"/>
    <p:sldId id="309" r:id="rId21"/>
    <p:sldId id="279" r:id="rId22"/>
    <p:sldId id="311" r:id="rId2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Lucida Console" panose="020B0609040504020204" pitchFamily="49" charset="0"/>
      <p:regular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  <p:embeddedFont>
      <p:font typeface="Century Schoolbook" panose="02040604050505020304" pitchFamily="18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Arial Unicode MS" panose="020B0604020202020204" pitchFamily="34" charset="-128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40" autoAdjust="0"/>
    <p:restoredTop sz="94660"/>
  </p:normalViewPr>
  <p:slideViewPr>
    <p:cSldViewPr>
      <p:cViewPr varScale="1">
        <p:scale>
          <a:sx n="79" d="100"/>
          <a:sy n="79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3CAF2-38E4-45EA-A961-6D5BD2601619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3AC57E98-74BE-49F8-8862-6F8D8061300B}">
      <dgm:prSet phldrT="[Text]"/>
      <dgm:spPr/>
      <dgm:t>
        <a:bodyPr/>
        <a:lstStyle/>
        <a:p>
          <a:r>
            <a:rPr lang="en-US" dirty="0" smtClean="0"/>
            <a:t>Educator</a:t>
          </a:r>
          <a:endParaRPr lang="en-US" dirty="0"/>
        </a:p>
      </dgm:t>
    </dgm:pt>
    <dgm:pt modelId="{5F3B3E96-D2B5-4BD9-851A-70F6E7E1A7DF}" type="parTrans" cxnId="{86CBD838-7AB0-4F6B-BA89-4336C807397E}">
      <dgm:prSet/>
      <dgm:spPr/>
      <dgm:t>
        <a:bodyPr/>
        <a:lstStyle/>
        <a:p>
          <a:endParaRPr lang="en-US"/>
        </a:p>
      </dgm:t>
    </dgm:pt>
    <dgm:pt modelId="{972378EA-97DB-41F0-99F7-4ED780C5A4F2}" type="sibTrans" cxnId="{86CBD838-7AB0-4F6B-BA89-4336C807397E}">
      <dgm:prSet/>
      <dgm:spPr/>
      <dgm:t>
        <a:bodyPr/>
        <a:lstStyle/>
        <a:p>
          <a:endParaRPr lang="en-US"/>
        </a:p>
      </dgm:t>
    </dgm:pt>
    <dgm:pt modelId="{53DEFD74-9E5F-42BC-AA27-B784E79DC776}">
      <dgm:prSet phldrT="[Text]"/>
      <dgm:spPr/>
      <dgm:t>
        <a:bodyPr/>
        <a:lstStyle/>
        <a:p>
          <a:pPr rtl="0"/>
          <a:r>
            <a:rPr lang="en-US" dirty="0" smtClean="0"/>
            <a:t>Facilitator</a:t>
          </a:r>
          <a:endParaRPr lang="en-US" dirty="0"/>
        </a:p>
      </dgm:t>
    </dgm:pt>
    <dgm:pt modelId="{B91FA3E5-D156-4742-BB36-E746B76702B0}" type="parTrans" cxnId="{51F465C0-045A-4BB4-A5BD-855B997A0ABD}">
      <dgm:prSet/>
      <dgm:spPr/>
      <dgm:t>
        <a:bodyPr/>
        <a:lstStyle/>
        <a:p>
          <a:endParaRPr lang="en-US"/>
        </a:p>
      </dgm:t>
    </dgm:pt>
    <dgm:pt modelId="{9699603D-FE58-4E47-8D0D-D87827C2FBF0}" type="sibTrans" cxnId="{51F465C0-045A-4BB4-A5BD-855B997A0ABD}">
      <dgm:prSet/>
      <dgm:spPr/>
      <dgm:t>
        <a:bodyPr/>
        <a:lstStyle/>
        <a:p>
          <a:endParaRPr lang="en-US"/>
        </a:p>
      </dgm:t>
    </dgm:pt>
    <dgm:pt modelId="{CC491BA3-87E8-41BD-937C-0862560A6980}">
      <dgm:prSet phldrT="[Text]"/>
      <dgm:spPr/>
      <dgm:t>
        <a:bodyPr/>
        <a:lstStyle/>
        <a:p>
          <a:r>
            <a:rPr lang="en-US" dirty="0" smtClean="0"/>
            <a:t>Persuader</a:t>
          </a:r>
          <a:endParaRPr lang="en-US" dirty="0"/>
        </a:p>
      </dgm:t>
    </dgm:pt>
    <dgm:pt modelId="{1E0FB19D-3BCD-43EE-9A45-47D7880B94EF}" type="parTrans" cxnId="{7264BA64-D171-4529-8320-197BF626D795}">
      <dgm:prSet/>
      <dgm:spPr/>
      <dgm:t>
        <a:bodyPr/>
        <a:lstStyle/>
        <a:p>
          <a:endParaRPr lang="en-US"/>
        </a:p>
      </dgm:t>
    </dgm:pt>
    <dgm:pt modelId="{C628E3E6-AC7A-4CDF-9A9E-6D474260B087}" type="sibTrans" cxnId="{7264BA64-D171-4529-8320-197BF626D795}">
      <dgm:prSet/>
      <dgm:spPr/>
      <dgm:t>
        <a:bodyPr/>
        <a:lstStyle/>
        <a:p>
          <a:endParaRPr lang="en-US"/>
        </a:p>
      </dgm:t>
    </dgm:pt>
    <dgm:pt modelId="{5488AAB9-103D-4371-96EF-4E6A28BC688E}">
      <dgm:prSet phldrT="[Text]"/>
      <dgm:spPr/>
      <dgm:t>
        <a:bodyPr/>
        <a:lstStyle/>
        <a:p>
          <a:r>
            <a:rPr lang="en-US" dirty="0" smtClean="0"/>
            <a:t>Partner</a:t>
          </a:r>
          <a:endParaRPr lang="en-US" dirty="0"/>
        </a:p>
      </dgm:t>
    </dgm:pt>
    <dgm:pt modelId="{B387F1DC-47E5-43B0-B535-68BAA800DF55}" type="parTrans" cxnId="{68276DA3-E9DB-4DCD-B816-8ADE1A1CD752}">
      <dgm:prSet/>
      <dgm:spPr/>
      <dgm:t>
        <a:bodyPr/>
        <a:lstStyle/>
        <a:p>
          <a:endParaRPr lang="en-US"/>
        </a:p>
      </dgm:t>
    </dgm:pt>
    <dgm:pt modelId="{74ABCC72-3334-4EED-8CC6-D0DE1B6E3A57}" type="sibTrans" cxnId="{68276DA3-E9DB-4DCD-B816-8ADE1A1CD752}">
      <dgm:prSet/>
      <dgm:spPr/>
      <dgm:t>
        <a:bodyPr/>
        <a:lstStyle/>
        <a:p>
          <a:endParaRPr lang="en-US"/>
        </a:p>
      </dgm:t>
    </dgm:pt>
    <dgm:pt modelId="{5690D1C2-9D9C-4B55-BAB8-EC4676016693}" type="pres">
      <dgm:prSet presAssocID="{3693CAF2-38E4-45EA-A961-6D5BD2601619}" presName="CompostProcess" presStyleCnt="0">
        <dgm:presLayoutVars>
          <dgm:dir/>
          <dgm:resizeHandles val="exact"/>
        </dgm:presLayoutVars>
      </dgm:prSet>
      <dgm:spPr/>
    </dgm:pt>
    <dgm:pt modelId="{AA5CF8AD-A9BC-423B-8610-B70B9A158071}" type="pres">
      <dgm:prSet presAssocID="{3693CAF2-38E4-45EA-A961-6D5BD2601619}" presName="arrow" presStyleLbl="bgShp" presStyleIdx="0" presStyleCnt="1" custScaleX="117647"/>
      <dgm:spPr/>
    </dgm:pt>
    <dgm:pt modelId="{76C54AE4-DE17-4929-8C4B-E6D48CCDC588}" type="pres">
      <dgm:prSet presAssocID="{3693CAF2-38E4-45EA-A961-6D5BD2601619}" presName="linearProcess" presStyleCnt="0"/>
      <dgm:spPr/>
    </dgm:pt>
    <dgm:pt modelId="{6DB43467-D6AB-45DB-9673-59558BAD9E72}" type="pres">
      <dgm:prSet presAssocID="{3AC57E98-74BE-49F8-8862-6F8D8061300B}" presName="textNode" presStyleLbl="node1" presStyleIdx="0" presStyleCnt="4" custScaleX="48602" custScaleY="69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AD4FD-3307-43E5-B91B-2E3A2AB5AFF3}" type="pres">
      <dgm:prSet presAssocID="{972378EA-97DB-41F0-99F7-4ED780C5A4F2}" presName="sibTrans" presStyleCnt="0"/>
      <dgm:spPr/>
    </dgm:pt>
    <dgm:pt modelId="{DB0B2389-B908-4F3D-A6A1-884E0D011CFC}" type="pres">
      <dgm:prSet presAssocID="{53DEFD74-9E5F-42BC-AA27-B784E79DC776}" presName="textNode" presStyleLbl="node1" presStyleIdx="1" presStyleCnt="4" custScaleX="51186" custScaleY="6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5AEC2-DEF7-46A0-92D0-EAA0BB91229A}" type="pres">
      <dgm:prSet presAssocID="{9699603D-FE58-4E47-8D0D-D87827C2FBF0}" presName="sibTrans" presStyleCnt="0"/>
      <dgm:spPr/>
    </dgm:pt>
    <dgm:pt modelId="{5798245B-6392-479E-9BE0-8EEBBEC63A3E}" type="pres">
      <dgm:prSet presAssocID="{CC491BA3-87E8-41BD-937C-0862560A6980}" presName="textNode" presStyleLbl="node1" presStyleIdx="2" presStyleCnt="4" custScaleX="42562" custScaleY="6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CB02E-5703-4037-A4DD-67514B2152F8}" type="pres">
      <dgm:prSet presAssocID="{C628E3E6-AC7A-4CDF-9A9E-6D474260B087}" presName="sibTrans" presStyleCnt="0"/>
      <dgm:spPr/>
    </dgm:pt>
    <dgm:pt modelId="{2ED25E7A-79FD-4D98-8A55-49D6E698FB53}" type="pres">
      <dgm:prSet presAssocID="{5488AAB9-103D-4371-96EF-4E6A28BC688E}" presName="textNode" presStyleLbl="node1" presStyleIdx="3" presStyleCnt="4" custScaleX="49804" custScaleY="64286" custLinFactNeighborX="-3172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276DA3-E9DB-4DCD-B816-8ADE1A1CD752}" srcId="{3693CAF2-38E4-45EA-A961-6D5BD2601619}" destId="{5488AAB9-103D-4371-96EF-4E6A28BC688E}" srcOrd="3" destOrd="0" parTransId="{B387F1DC-47E5-43B0-B535-68BAA800DF55}" sibTransId="{74ABCC72-3334-4EED-8CC6-D0DE1B6E3A57}"/>
    <dgm:cxn modelId="{9BCB26F6-85B1-44D0-B788-ADF2F3761A6E}" type="presOf" srcId="{CC491BA3-87E8-41BD-937C-0862560A6980}" destId="{5798245B-6392-479E-9BE0-8EEBBEC63A3E}" srcOrd="0" destOrd="0" presId="urn:microsoft.com/office/officeart/2005/8/layout/hProcess9"/>
    <dgm:cxn modelId="{86CBD838-7AB0-4F6B-BA89-4336C807397E}" srcId="{3693CAF2-38E4-45EA-A961-6D5BD2601619}" destId="{3AC57E98-74BE-49F8-8862-6F8D8061300B}" srcOrd="0" destOrd="0" parTransId="{5F3B3E96-D2B5-4BD9-851A-70F6E7E1A7DF}" sibTransId="{972378EA-97DB-41F0-99F7-4ED780C5A4F2}"/>
    <dgm:cxn modelId="{F4DC5002-5986-43C2-9697-EB0DB500E3AC}" type="presOf" srcId="{3AC57E98-74BE-49F8-8862-6F8D8061300B}" destId="{6DB43467-D6AB-45DB-9673-59558BAD9E72}" srcOrd="0" destOrd="0" presId="urn:microsoft.com/office/officeart/2005/8/layout/hProcess9"/>
    <dgm:cxn modelId="{51F465C0-045A-4BB4-A5BD-855B997A0ABD}" srcId="{3693CAF2-38E4-45EA-A961-6D5BD2601619}" destId="{53DEFD74-9E5F-42BC-AA27-B784E79DC776}" srcOrd="1" destOrd="0" parTransId="{B91FA3E5-D156-4742-BB36-E746B76702B0}" sibTransId="{9699603D-FE58-4E47-8D0D-D87827C2FBF0}"/>
    <dgm:cxn modelId="{2B236481-F26E-4100-B522-1BB74AD8B728}" type="presOf" srcId="{5488AAB9-103D-4371-96EF-4E6A28BC688E}" destId="{2ED25E7A-79FD-4D98-8A55-49D6E698FB53}" srcOrd="0" destOrd="0" presId="urn:microsoft.com/office/officeart/2005/8/layout/hProcess9"/>
    <dgm:cxn modelId="{C6FB1B11-72F7-459E-B137-2F673192EF51}" type="presOf" srcId="{3693CAF2-38E4-45EA-A961-6D5BD2601619}" destId="{5690D1C2-9D9C-4B55-BAB8-EC4676016693}" srcOrd="0" destOrd="0" presId="urn:microsoft.com/office/officeart/2005/8/layout/hProcess9"/>
    <dgm:cxn modelId="{7264BA64-D171-4529-8320-197BF626D795}" srcId="{3693CAF2-38E4-45EA-A961-6D5BD2601619}" destId="{CC491BA3-87E8-41BD-937C-0862560A6980}" srcOrd="2" destOrd="0" parTransId="{1E0FB19D-3BCD-43EE-9A45-47D7880B94EF}" sibTransId="{C628E3E6-AC7A-4CDF-9A9E-6D474260B087}"/>
    <dgm:cxn modelId="{07CC968C-39AD-4B46-ADE8-AAA7A76A06CB}" type="presOf" srcId="{53DEFD74-9E5F-42BC-AA27-B784E79DC776}" destId="{DB0B2389-B908-4F3D-A6A1-884E0D011CFC}" srcOrd="0" destOrd="0" presId="urn:microsoft.com/office/officeart/2005/8/layout/hProcess9"/>
    <dgm:cxn modelId="{84CBDD80-7571-4854-B974-CEF847A426D3}" type="presParOf" srcId="{5690D1C2-9D9C-4B55-BAB8-EC4676016693}" destId="{AA5CF8AD-A9BC-423B-8610-B70B9A158071}" srcOrd="0" destOrd="0" presId="urn:microsoft.com/office/officeart/2005/8/layout/hProcess9"/>
    <dgm:cxn modelId="{07CE6809-9249-49A6-BFE3-5DB7F69FED05}" type="presParOf" srcId="{5690D1C2-9D9C-4B55-BAB8-EC4676016693}" destId="{76C54AE4-DE17-4929-8C4B-E6D48CCDC588}" srcOrd="1" destOrd="0" presId="urn:microsoft.com/office/officeart/2005/8/layout/hProcess9"/>
    <dgm:cxn modelId="{46AF8B2E-3992-4F1D-BD8C-D694D95E0A9F}" type="presParOf" srcId="{76C54AE4-DE17-4929-8C4B-E6D48CCDC588}" destId="{6DB43467-D6AB-45DB-9673-59558BAD9E72}" srcOrd="0" destOrd="0" presId="urn:microsoft.com/office/officeart/2005/8/layout/hProcess9"/>
    <dgm:cxn modelId="{77A7ED51-DCF0-4DF5-A1A2-F9E31D4B2B92}" type="presParOf" srcId="{76C54AE4-DE17-4929-8C4B-E6D48CCDC588}" destId="{69AAD4FD-3307-43E5-B91B-2E3A2AB5AFF3}" srcOrd="1" destOrd="0" presId="urn:microsoft.com/office/officeart/2005/8/layout/hProcess9"/>
    <dgm:cxn modelId="{B0E18861-1837-4AD8-8C4E-781F8089A21F}" type="presParOf" srcId="{76C54AE4-DE17-4929-8C4B-E6D48CCDC588}" destId="{DB0B2389-B908-4F3D-A6A1-884E0D011CFC}" srcOrd="2" destOrd="0" presId="urn:microsoft.com/office/officeart/2005/8/layout/hProcess9"/>
    <dgm:cxn modelId="{143AD298-8D52-4A39-8233-10B1980EF19D}" type="presParOf" srcId="{76C54AE4-DE17-4929-8C4B-E6D48CCDC588}" destId="{E255AEC2-DEF7-46A0-92D0-EAA0BB91229A}" srcOrd="3" destOrd="0" presId="urn:microsoft.com/office/officeart/2005/8/layout/hProcess9"/>
    <dgm:cxn modelId="{865A5E84-22D3-4BAB-971A-5946F9BA5029}" type="presParOf" srcId="{76C54AE4-DE17-4929-8C4B-E6D48CCDC588}" destId="{5798245B-6392-479E-9BE0-8EEBBEC63A3E}" srcOrd="4" destOrd="0" presId="urn:microsoft.com/office/officeart/2005/8/layout/hProcess9"/>
    <dgm:cxn modelId="{8326AA63-2958-4980-9430-5C0B98BACC84}" type="presParOf" srcId="{76C54AE4-DE17-4929-8C4B-E6D48CCDC588}" destId="{BF5CB02E-5703-4037-A4DD-67514B2152F8}" srcOrd="5" destOrd="0" presId="urn:microsoft.com/office/officeart/2005/8/layout/hProcess9"/>
    <dgm:cxn modelId="{FCB17035-AA0D-4170-A8D1-609F5C1F2239}" type="presParOf" srcId="{76C54AE4-DE17-4929-8C4B-E6D48CCDC588}" destId="{2ED25E7A-79FD-4D98-8A55-49D6E698FB5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CF8AD-A9BC-423B-8610-B70B9A158071}">
      <dsp:nvSpPr>
        <dsp:cNvPr id="0" name=""/>
        <dsp:cNvSpPr/>
      </dsp:nvSpPr>
      <dsp:spPr>
        <a:xfrm>
          <a:off x="2" y="0"/>
          <a:ext cx="8000995" cy="2667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B43467-D6AB-45DB-9673-59558BAD9E72}">
      <dsp:nvSpPr>
        <dsp:cNvPr id="0" name=""/>
        <dsp:cNvSpPr/>
      </dsp:nvSpPr>
      <dsp:spPr>
        <a:xfrm>
          <a:off x="636480" y="964840"/>
          <a:ext cx="1413894" cy="7373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Educator</a:t>
          </a:r>
          <a:endParaRPr lang="en-US" sz="1900" kern="1200" dirty="0"/>
        </a:p>
      </dsp:txBody>
      <dsp:txXfrm>
        <a:off x="672473" y="1000833"/>
        <a:ext cx="1341908" cy="665332"/>
      </dsp:txXfrm>
    </dsp:sp>
    <dsp:sp modelId="{DB0B2389-B908-4F3D-A6A1-884E0D011CFC}">
      <dsp:nvSpPr>
        <dsp:cNvPr id="0" name=""/>
        <dsp:cNvSpPr/>
      </dsp:nvSpPr>
      <dsp:spPr>
        <a:xfrm>
          <a:off x="2429719" y="990598"/>
          <a:ext cx="1489066" cy="6858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Facilitator</a:t>
          </a:r>
          <a:endParaRPr lang="en-US" sz="1900" kern="1200" dirty="0"/>
        </a:p>
      </dsp:txBody>
      <dsp:txXfrm>
        <a:off x="2463197" y="1024076"/>
        <a:ext cx="1422110" cy="618847"/>
      </dsp:txXfrm>
    </dsp:sp>
    <dsp:sp modelId="{5798245B-6392-479E-9BE0-8EEBBEC63A3E}">
      <dsp:nvSpPr>
        <dsp:cNvPr id="0" name=""/>
        <dsp:cNvSpPr/>
      </dsp:nvSpPr>
      <dsp:spPr>
        <a:xfrm>
          <a:off x="4298129" y="990598"/>
          <a:ext cx="1238183" cy="6858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Persuader</a:t>
          </a:r>
          <a:endParaRPr lang="en-US" sz="1900" kern="1200" dirty="0"/>
        </a:p>
      </dsp:txBody>
      <dsp:txXfrm>
        <a:off x="4331607" y="1024076"/>
        <a:ext cx="1171227" cy="618847"/>
      </dsp:txXfrm>
    </dsp:sp>
    <dsp:sp modelId="{2ED25E7A-79FD-4D98-8A55-49D6E698FB53}">
      <dsp:nvSpPr>
        <dsp:cNvPr id="0" name=""/>
        <dsp:cNvSpPr/>
      </dsp:nvSpPr>
      <dsp:spPr>
        <a:xfrm>
          <a:off x="5795302" y="990598"/>
          <a:ext cx="1448862" cy="6858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Partner</a:t>
          </a:r>
          <a:endParaRPr lang="en-US" sz="1900" kern="1200" dirty="0"/>
        </a:p>
      </dsp:txBody>
      <dsp:txXfrm>
        <a:off x="5828780" y="1024076"/>
        <a:ext cx="1381906" cy="618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Lotus" pitchFamily="2" charset="-78"/>
              </a:defRPr>
            </a:lvl1pPr>
          </a:lstStyle>
          <a:p>
            <a:fld id="{088BE23F-A962-4480-871C-A2A292AC770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9777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Lotus" pitchFamily="2" charset="-78"/>
              </a:defRPr>
            </a:lvl1pPr>
          </a:lstStyle>
          <a:p>
            <a:fld id="{E9B21C27-3D3F-4949-A4A2-762C2485AE1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624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Lotu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Lotu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Lotu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Lotu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Lotu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3E09FE-BED6-48DB-A97D-57D34AEA7E6D}" type="slidenum">
              <a:rPr lang="en-US" altLang="fa-IR">
                <a:cs typeface="Lotus" pitchFamily="2" charset="-78"/>
              </a:rPr>
              <a:pPr eaLnBrk="1" hangingPunct="1"/>
              <a:t>1</a:t>
            </a:fld>
            <a:endParaRPr lang="en-US" altLang="fa-IR">
              <a:cs typeface="Lotus" pitchFamily="2" charset="-7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fa-IR" smtClean="0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9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637214-1746-4828-B3E5-734867CA628D}" type="slidenum">
              <a:rPr lang="en-US" altLang="fa-IR">
                <a:cs typeface="Lotus" pitchFamily="2" charset="-78"/>
              </a:rPr>
              <a:pPr eaLnBrk="1" hangingPunct="1"/>
              <a:t>10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95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61A8AE-F4F8-4133-B090-D5D99143FDC8}" type="slidenum">
              <a:rPr lang="en-US" altLang="fa-IR">
                <a:cs typeface="Lotus" pitchFamily="2" charset="-78"/>
              </a:rPr>
              <a:pPr eaLnBrk="1" hangingPunct="1"/>
              <a:t>11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777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F84C5A-9F6F-42B5-95AF-76B3D918568E}" type="slidenum">
              <a:rPr lang="en-US" altLang="fa-IR">
                <a:cs typeface="Lotus" pitchFamily="2" charset="-78"/>
              </a:rPr>
              <a:pPr eaLnBrk="1" hangingPunct="1"/>
              <a:t>12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11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4F3DBB-8ACA-4FD5-A8BE-FA93EFB3952C}" type="slidenum">
              <a:rPr lang="en-US" altLang="fa-IR">
                <a:cs typeface="Lotus" pitchFamily="2" charset="-78"/>
              </a:rPr>
              <a:pPr eaLnBrk="1" hangingPunct="1"/>
              <a:t>13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81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33EE3E-7F2E-42C2-8ECD-FC004978C859}" type="slidenum">
              <a:rPr lang="en-US" altLang="fa-IR">
                <a:cs typeface="Lotus" pitchFamily="2" charset="-78"/>
              </a:rPr>
              <a:pPr eaLnBrk="1" hangingPunct="1"/>
              <a:t>2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88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870147-3002-4D08-B1E4-88B80ADF6F2D}" type="slidenum">
              <a:rPr lang="en-US" altLang="fa-IR">
                <a:cs typeface="Lotus" pitchFamily="2" charset="-78"/>
              </a:rPr>
              <a:pPr eaLnBrk="1" hangingPunct="1"/>
              <a:t>3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17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E77A35-9F0B-4B6C-8F19-CE7C33F3F449}" type="slidenum">
              <a:rPr lang="en-US" altLang="fa-IR">
                <a:cs typeface="Lotus" pitchFamily="2" charset="-78"/>
              </a:rPr>
              <a:pPr eaLnBrk="1" hangingPunct="1"/>
              <a:t>4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64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A3BF7D-AF56-450C-B428-935D1BF81AE9}" type="slidenum">
              <a:rPr lang="en-US" altLang="fa-IR">
                <a:cs typeface="Lotus" pitchFamily="2" charset="-78"/>
              </a:rPr>
              <a:pPr eaLnBrk="1" hangingPunct="1"/>
              <a:t>5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41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AECDE-CC07-456A-9A7B-7FFB2D444D04}" type="slidenum">
              <a:rPr lang="en-US" altLang="fa-IR">
                <a:cs typeface="Lotus" pitchFamily="2" charset="-78"/>
              </a:rPr>
              <a:pPr eaLnBrk="1" hangingPunct="1"/>
              <a:t>6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49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2B67A7-726B-452A-BDA1-32B8390F07C9}" type="slidenum">
              <a:rPr lang="en-US" altLang="fa-IR">
                <a:cs typeface="Lotus" pitchFamily="2" charset="-78"/>
              </a:rPr>
              <a:pPr eaLnBrk="1" hangingPunct="1"/>
              <a:t>7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399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CD253B-3658-4366-9900-D8F4274F4A39}" type="slidenum">
              <a:rPr lang="en-US" altLang="fa-IR">
                <a:cs typeface="Lotus" pitchFamily="2" charset="-78"/>
              </a:rPr>
              <a:pPr eaLnBrk="1" hangingPunct="1"/>
              <a:t>8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754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cs typeface="Lotus" pitchFamily="2" charset="-7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AD263F-19AB-43B5-9394-22650E4E98A6}" type="slidenum">
              <a:rPr lang="en-US" altLang="fa-IR">
                <a:cs typeface="Lotus" pitchFamily="2" charset="-78"/>
              </a:rPr>
              <a:pPr eaLnBrk="1" hangingPunct="1"/>
              <a:t>9</a:t>
            </a:fld>
            <a:endParaRPr lang="en-US" altLang="fa-IR">
              <a:cs typeface="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669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800600"/>
            <a:ext cx="5257800" cy="76200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86400"/>
            <a:ext cx="41148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1098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899544"/>
      </p:ext>
    </p:extLst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E99F6-12E8-4797-8BCD-9AE996B235A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52105359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6578FA-605F-4381-BAB4-7757F0AEF67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29366251"/>
      </p:ext>
    </p:extLst>
  </p:cSld>
  <p:clrMapOvr>
    <a:masterClrMapping/>
  </p:clrMapOvr>
  <p:transition>
    <p:fade/>
  </p:transition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E5DC0-F6D2-4335-8DA4-32AEF9DF304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40474450"/>
      </p:ext>
    </p:extLst>
  </p:cSld>
  <p:clrMapOvr>
    <a:masterClrMapping/>
  </p:clrMapOvr>
  <p:transition>
    <p:fade/>
  </p:transition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6771E-ABF0-43F9-B7B9-F601C814B82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19433922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A7565-EA23-4723-850A-D875BE978F7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48424514"/>
      </p:ext>
    </p:extLst>
  </p:cSld>
  <p:clrMapOvr>
    <a:masterClrMapping/>
  </p:clrMapOvr>
  <p:transition>
    <p:fade/>
  </p:transition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E8C97-B99F-4E87-9836-06B141698AD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32169657"/>
      </p:ext>
    </p:extLst>
  </p:cSld>
  <p:clrMapOvr>
    <a:masterClrMapping/>
  </p:clrMapOvr>
  <p:transition>
    <p:fade/>
  </p:transition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BB894-BB38-4A48-98E1-C4F05A7A80B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06161409"/>
      </p:ext>
    </p:extLst>
  </p:cSld>
  <p:clrMapOvr>
    <a:masterClrMapping/>
  </p:clrMapOvr>
  <p:transition>
    <p:fade/>
  </p:transition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DEB24-45A9-4280-BAD8-8330A409A88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83435208"/>
      </p:ext>
    </p:extLst>
  </p:cSld>
  <p:clrMapOvr>
    <a:masterClrMapping/>
  </p:clrMapOvr>
  <p:transition>
    <p:fade/>
  </p:transition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37E2B-BB61-4322-AA3A-D54010FDB53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92018145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D82C8-0A21-4A9E-B9FD-2C3DC542821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944812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4171"/>
      </p:ext>
    </p:extLst>
  </p:cSld>
  <p:clrMapOvr>
    <a:masterClrMapping/>
  </p:clrMapOvr>
  <p:transition spd="med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41E8-6015-417A-ABAD-969DEB914FA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02317299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7B6DC-377F-429F-A563-AE33644F2F7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60992644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48289-68E2-4374-9492-58FF2F53FD6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57040041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4D8FF-F427-40D2-B03D-7874CE6FFE1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60477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38200"/>
            <a:ext cx="15430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2293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66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4953000" cy="1447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4953000" cy="609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70233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02621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255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73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27257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278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1524000"/>
            <a:ext cx="278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484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5875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1" y="1905000"/>
            <a:ext cx="2971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1" y="2544762"/>
            <a:ext cx="2971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251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119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50020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297386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92948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7096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3553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685800"/>
            <a:ext cx="1428750" cy="5486400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4133850" cy="5486400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22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28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4902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32418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4426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605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4039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762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3947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55884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04971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1448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964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8487"/>
      </p:ext>
    </p:extLst>
  </p:cSld>
  <p:clrMapOvr>
    <a:masterClrMapping/>
  </p:clrMapOvr>
  <p:transition>
    <p:fad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26173"/>
      </p:ext>
    </p:extLst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77939"/>
      </p:ext>
    </p:extLst>
  </p:cSld>
  <p:clrMapOvr>
    <a:masterClrMapping/>
  </p:clrMapOvr>
  <p:transition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03971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47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33708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94144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22462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2085"/>
      </p:ext>
    </p:extLst>
  </p:cSld>
  <p:clrMapOvr>
    <a:masterClrMapping/>
  </p:clrMapOvr>
  <p:transition>
    <p:fade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6374"/>
      </p:ext>
    </p:extLst>
  </p:cSld>
  <p:clrMapOvr>
    <a:masterClrMapping/>
  </p:clrMapOvr>
  <p:transition>
    <p:fade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043808"/>
      </p:ext>
    </p:extLst>
  </p:cSld>
  <p:clrMapOvr>
    <a:masterClrMapping/>
  </p:clrMapOvr>
  <p:transition>
    <p:fad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93011"/>
      </p:ext>
    </p:extLst>
  </p:cSld>
  <p:clrMapOvr>
    <a:masterClrMapping/>
  </p:clrMapOvr>
  <p:transition>
    <p:fade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824878"/>
      </p:ext>
    </p:extLst>
  </p:cSld>
  <p:clrMapOvr>
    <a:masterClrMapping/>
  </p:clrMapOvr>
  <p:transition>
    <p:fad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956838"/>
      </p:ext>
    </p:extLst>
  </p:cSld>
  <p:clrMapOvr>
    <a:masterClrMapping/>
  </p:clrMapOvr>
  <p:transition>
    <p:fad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551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800600"/>
            <a:ext cx="5257800" cy="76200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86400"/>
            <a:ext cx="41148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20918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7602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55589"/>
      </p:ext>
    </p:extLst>
  </p:cSld>
  <p:clrMapOvr>
    <a:masterClrMapping/>
  </p:clrMapOvr>
  <p:transition>
    <p:fade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800600"/>
            <a:ext cx="5257800" cy="762000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86400"/>
            <a:ext cx="41148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65153"/>
      </p:ext>
    </p:extLst>
  </p:cSld>
  <p:clrMapOvr>
    <a:masterClrMapping/>
  </p:clrMapOvr>
  <p:transition>
    <p:fad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79989"/>
      </p:ext>
    </p:extLst>
  </p:cSld>
  <p:clrMapOvr>
    <a:masterClrMapping/>
  </p:clrMapOvr>
  <p:transition>
    <p:fad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8382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6200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9756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47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-15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09618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1607"/>
      </p:ext>
    </p:extLst>
  </p:cSld>
  <p:clrMapOvr>
    <a:masterClrMapping/>
  </p:clrMapOvr>
  <p:transition>
    <p:fade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5735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9711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65735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297112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0877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2071"/>
      </p:ext>
    </p:extLst>
  </p:cSld>
  <p:clrMapOvr>
    <a:masterClrMapping/>
  </p:clrMapOvr>
  <p:transition>
    <p:fade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35037"/>
      </p:ext>
    </p:extLst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87998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5735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97112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65735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2297112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2233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918719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508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838200"/>
            <a:ext cx="15430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229350" cy="5562600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30754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4953000" cy="1447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4953000" cy="609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342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9468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8304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73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90188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278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1524000"/>
            <a:ext cx="2781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5285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5875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1" y="1905000"/>
            <a:ext cx="2971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1" y="2544762"/>
            <a:ext cx="2971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164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424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33014"/>
      </p:ext>
    </p:extLst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82003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966451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55434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423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685800"/>
            <a:ext cx="1428750" cy="5486400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4133850" cy="5486400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64400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 b="1">
                <a:cs typeface="Lotus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>
                <a:cs typeface="Lotus" pitchFamily="2" charset="-78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A9FB-9149-48C7-971A-B9AE2BC195B3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FBC4DC-B9BB-4B92-BCAC-D69862B5EB3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35718451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latin typeface="Times New Roman" pitchFamily="18" charset="0"/>
                <a:cs typeface="Lotus" pitchFamily="2" charset="-78"/>
              </a:defRPr>
            </a:lvl1pPr>
            <a:lvl2pPr>
              <a:defRPr sz="2400" b="0">
                <a:latin typeface="Times New Roman" pitchFamily="18" charset="0"/>
                <a:cs typeface="Lotus" pitchFamily="2" charset="-78"/>
              </a:defRPr>
            </a:lvl2pPr>
            <a:lvl3pPr>
              <a:defRPr sz="2400" b="0">
                <a:latin typeface="Times New Roman" pitchFamily="18" charset="0"/>
                <a:cs typeface="Lotus" pitchFamily="2" charset="-78"/>
              </a:defRPr>
            </a:lvl3pPr>
            <a:lvl4pPr>
              <a:defRPr sz="2400" b="0">
                <a:latin typeface="Times New Roman" pitchFamily="18" charset="0"/>
                <a:cs typeface="Lotus" pitchFamily="2" charset="-78"/>
              </a:defRPr>
            </a:lvl4pPr>
            <a:lvl5pPr>
              <a:defRPr sz="2400" b="0">
                <a:latin typeface="Times New Roman" pitchFamily="18" charset="0"/>
                <a:cs typeface="Lotus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itchFamily="34" charset="0"/>
                <a:cs typeface="Lotus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3C0FD-F22D-4947-8348-30F06883E34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93252672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1C5-09D2-4929-B861-47800CF2087F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0DFB-2765-4C87-9458-101BE7022CC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67169853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71E7-C15D-41B5-8E98-F5BBE21931FA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F0E94-2806-4F5D-9EFF-5290AF0CB55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43616723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78B5-8140-4EC1-AD54-87236713A894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6EA6B-CFFD-4FA1-B8A8-0BE0A6FCFAB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98186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86979"/>
      </p:ext>
    </p:extLst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CA7D-9054-4E33-8469-7DB8D222F14F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90E7D-A5A3-40BA-99C5-8AB87A00F35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85591290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0626-E4AD-4218-A981-02B3CCA5203A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4BE34-DF68-41D1-B3C2-F6B7075952B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5843640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1B71-E8DA-428E-A606-DE0F50F83EC5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F520-C263-4036-9B0C-74DECAE64C4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9397348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95D0-0ABA-42D4-AABE-6953AB5F4E1A}" type="datetime4">
              <a:rPr lang="en-US"/>
              <a:pPr>
                <a:defRPr/>
              </a:pPr>
              <a:t>May 26,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5883E-53ED-4686-BAEE-EBE5502A452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61109642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FA24-17DC-48A5-A19F-F3393529559E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1A082-4F77-4D6C-8D71-79F1B3E72DD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03304891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FA24-17DC-48A5-A19F-F3393529559E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9A80-F118-43A6-88FE-9AAD46A6F92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61433807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BD9-6C96-46B2-AAEE-6BD9F709FB14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E7BFE-B448-46B3-A0B1-117ECB0729B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5448435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BD9-6C96-46B2-AAEE-6BD9F709FB14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80B33-FA18-4E33-8E79-FF5DFD1B149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65742660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CCB5D0-36EC-45B1-AFBF-F4B01F65707B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20005402"/>
      </p:ext>
    </p:extLst>
  </p:cSld>
  <p:clrMapOvr>
    <a:masterClrMapping/>
  </p:clrMapOvr>
  <p:transition>
    <p:fade/>
  </p:transition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0AE49-BAB1-432D-A404-8981F805D83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44176197"/>
      </p:ext>
    </p:extLst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19355"/>
      </p:ext>
    </p:extLst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0F5F9-4BDE-4E96-92DB-17E8AE63BA4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5597770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D543C-5A9C-4112-8D54-0ABF5347FBF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88066528"/>
      </p:ext>
    </p:extLst>
  </p:cSld>
  <p:clrMapOvr>
    <a:masterClrMapping/>
  </p:clrMapOvr>
  <p:transition>
    <p:fade/>
  </p:transition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0F37E-03F1-42C3-9BDA-4D0F23EE74D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4886152"/>
      </p:ext>
    </p:extLst>
  </p:cSld>
  <p:clrMapOvr>
    <a:masterClrMapping/>
  </p:clrMapOvr>
  <p:transition>
    <p:fade/>
  </p:transition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74838-B262-4242-8635-7EDE60AB9B7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20846668"/>
      </p:ext>
    </p:extLst>
  </p:cSld>
  <p:clrMapOvr>
    <a:masterClrMapping/>
  </p:clrMapOvr>
  <p:transition>
    <p:fade/>
  </p:transition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1F79E-0AAE-4D2A-9380-808F02E5741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53306959"/>
      </p:ext>
    </p:extLst>
  </p:cSld>
  <p:clrMapOvr>
    <a:masterClrMapping/>
  </p:clrMapOvr>
  <p:transition>
    <p:fade/>
  </p:transition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CE9F8-B331-44E7-BF8F-580EE554856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22278537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20BFD-CFD5-449C-9B0B-3F370969A585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15926090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39086-D272-42D8-AD7B-99401B4735A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47878117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3F2CB-B1DC-47E9-B79A-1D0A943D2D4D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96287663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1B883-254E-430F-A279-012000FB04C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583990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Subtopics Go Here</a:t>
            </a:r>
          </a:p>
          <a:p>
            <a:pPr lvl="1"/>
            <a:r>
              <a:rPr lang="en-US" altLang="fa-IR" smtClean="0"/>
              <a:t>A</a:t>
            </a:r>
          </a:p>
          <a:p>
            <a:pPr lvl="2"/>
            <a:r>
              <a:rPr lang="en-US" altLang="fa-IR" smtClean="0"/>
              <a:t>B</a:t>
            </a:r>
          </a:p>
          <a:p>
            <a:pPr lvl="3"/>
            <a:r>
              <a:rPr lang="en-US" altLang="fa-IR" smtClean="0"/>
              <a:t>C</a:t>
            </a:r>
          </a:p>
          <a:p>
            <a:pPr lvl="4"/>
            <a:r>
              <a:rPr lang="en-US" altLang="fa-IR" smtClean="0"/>
              <a:t>d</a:t>
            </a:r>
          </a:p>
          <a:p>
            <a:pPr lvl="2"/>
            <a:endParaRPr lang="en-US" altLang="fa-IR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34" r:id="rId1"/>
    <p:sldLayoutId id="2147487835" r:id="rId2"/>
    <p:sldLayoutId id="2147487836" r:id="rId3"/>
    <p:sldLayoutId id="2147487837" r:id="rId4"/>
    <p:sldLayoutId id="2147487838" r:id="rId5"/>
    <p:sldLayoutId id="2147487839" r:id="rId6"/>
    <p:sldLayoutId id="2147487840" r:id="rId7"/>
    <p:sldLayoutId id="2147487841" r:id="rId8"/>
    <p:sldLayoutId id="2147487842" r:id="rId9"/>
    <p:sldLayoutId id="2147487843" r:id="rId10"/>
    <p:sldLayoutId id="2147487844" r:id="rId11"/>
    <p:sldLayoutId id="2147487845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entury Schoolbook" panose="02040604050505020304" pitchFamily="18" charset="0"/>
              </a:defRPr>
            </a:lvl1pPr>
          </a:lstStyle>
          <a:p>
            <a:fld id="{082B596E-6B19-466D-BF37-B75F04DD2DAA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46" r:id="rId1"/>
    <p:sldLayoutId id="2147487918" r:id="rId2"/>
    <p:sldLayoutId id="2147487919" r:id="rId3"/>
    <p:sldLayoutId id="2147487920" r:id="rId4"/>
    <p:sldLayoutId id="2147487921" r:id="rId5"/>
    <p:sldLayoutId id="2147487922" r:id="rId6"/>
    <p:sldLayoutId id="2147487923" r:id="rId7"/>
    <p:sldLayoutId id="2147487924" r:id="rId8"/>
    <p:sldLayoutId id="2147487925" r:id="rId9"/>
    <p:sldLayoutId id="2147487926" r:id="rId10"/>
    <p:sldLayoutId id="2147487927" r:id="rId11"/>
    <p:sldLayoutId id="2147487928" r:id="rId12"/>
    <p:sldLayoutId id="2147487929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Topic Goes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5715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Subtopics Go Here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6" r:id="rId1"/>
    <p:sldLayoutId id="2147487847" r:id="rId2"/>
    <p:sldLayoutId id="2147487848" r:id="rId3"/>
    <p:sldLayoutId id="2147487849" r:id="rId4"/>
    <p:sldLayoutId id="2147487850" r:id="rId5"/>
    <p:sldLayoutId id="2147487851" r:id="rId6"/>
    <p:sldLayoutId id="2147487852" r:id="rId7"/>
    <p:sldLayoutId id="2147487853" r:id="rId8"/>
    <p:sldLayoutId id="2147487854" r:id="rId9"/>
    <p:sldLayoutId id="2147487855" r:id="rId10"/>
    <p:sldLayoutId id="2147487856" r:id="rId11"/>
    <p:sldLayoutId id="2147487857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j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j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j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95959"/>
          </a:solidFill>
          <a:latin typeface="+mj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95959"/>
          </a:solidFill>
          <a:latin typeface="+mj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Topic Goes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8" r:id="rId1"/>
    <p:sldLayoutId id="2147487859" r:id="rId2"/>
    <p:sldLayoutId id="2147487860" r:id="rId3"/>
    <p:sldLayoutId id="2147487861" r:id="rId4"/>
    <p:sldLayoutId id="2147487862" r:id="rId5"/>
    <p:sldLayoutId id="2147487863" r:id="rId6"/>
    <p:sldLayoutId id="2147487864" r:id="rId7"/>
    <p:sldLayoutId id="2147487865" r:id="rId8"/>
    <p:sldLayoutId id="2147487866" r:id="rId9"/>
    <p:sldLayoutId id="2147487867" r:id="rId10"/>
    <p:sldLayoutId id="2147487868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DCE6F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869" r:id="rId1"/>
    <p:sldLayoutId id="2147487870" r:id="rId2"/>
    <p:sldLayoutId id="2147487871" r:id="rId3"/>
    <p:sldLayoutId id="2147487872" r:id="rId4"/>
    <p:sldLayoutId id="2147487873" r:id="rId5"/>
    <p:sldLayoutId id="2147487874" r:id="rId6"/>
    <p:sldLayoutId id="2147487875" r:id="rId7"/>
    <p:sldLayoutId id="2147487876" r:id="rId8"/>
    <p:sldLayoutId id="2147487877" r:id="rId9"/>
    <p:sldLayoutId id="2147487878" r:id="rId10"/>
    <p:sldLayoutId id="2147487879" r:id="rId11"/>
    <p:sldLayoutId id="2147487880" r:id="rId12"/>
  </p:sldLayoutIdLst>
  <p:transition>
    <p:fade/>
  </p:transition>
  <p:hf hdr="0" ftr="0" dt="0"/>
  <p:txStyles>
    <p:titleStyle>
      <a:lvl1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Lotus"/>
        </a:defRPr>
      </a:lvl1pPr>
      <a:lvl2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2pPr>
      <a:lvl3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3pPr>
      <a:lvl4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4pPr>
      <a:lvl5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5pPr>
      <a:lvl6pPr marL="4572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white rectang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0" r:id="rId1"/>
    <p:sldLayoutId id="2147487931" r:id="rId2"/>
    <p:sldLayoutId id="2147487932" r:id="rId3"/>
  </p:sldLayoutIdLst>
  <p:transition>
    <p:fade/>
  </p:transition>
  <p:txStyles>
    <p:titleStyle>
      <a:lvl1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Lotus"/>
        </a:defRPr>
      </a:lvl1pPr>
      <a:lvl2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2pPr>
      <a:lvl3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3pPr>
      <a:lvl4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4pPr>
      <a:lvl5pPr algn="l" defTabSz="91281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Lotus" pitchFamily="2" charset="-78"/>
        </a:defRPr>
      </a:lvl5pPr>
      <a:lvl6pPr marL="4572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1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r" defTabSz="912813" rtl="1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Topic Goes Here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Subtopics Go Here</a:t>
            </a:r>
          </a:p>
          <a:p>
            <a:pPr lvl="1"/>
            <a:r>
              <a:rPr lang="en-US" altLang="fa-IR" smtClean="0"/>
              <a:t>A</a:t>
            </a:r>
          </a:p>
          <a:p>
            <a:pPr lvl="2"/>
            <a:r>
              <a:rPr lang="en-US" altLang="fa-IR" smtClean="0"/>
              <a:t>B</a:t>
            </a:r>
          </a:p>
          <a:p>
            <a:pPr lvl="3"/>
            <a:r>
              <a:rPr lang="en-US" altLang="fa-IR" smtClean="0"/>
              <a:t>C</a:t>
            </a:r>
          </a:p>
          <a:p>
            <a:pPr lvl="4"/>
            <a:r>
              <a:rPr lang="en-US" altLang="fa-IR" smtClean="0"/>
              <a:t>d</a:t>
            </a:r>
          </a:p>
          <a:p>
            <a:pPr lvl="2"/>
            <a:endParaRPr lang="en-US" altLang="fa-IR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81" r:id="rId1"/>
    <p:sldLayoutId id="2147487882" r:id="rId2"/>
    <p:sldLayoutId id="2147487883" r:id="rId3"/>
    <p:sldLayoutId id="2147487884" r:id="rId4"/>
    <p:sldLayoutId id="2147487885" r:id="rId5"/>
    <p:sldLayoutId id="2147487886" r:id="rId6"/>
    <p:sldLayoutId id="2147487887" r:id="rId7"/>
    <p:sldLayoutId id="2147487888" r:id="rId8"/>
    <p:sldLayoutId id="2147487889" r:id="rId9"/>
    <p:sldLayoutId id="2147487890" r:id="rId10"/>
    <p:sldLayoutId id="2147487891" r:id="rId11"/>
    <p:sldLayoutId id="214748789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Arial Blac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Arial Blac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Arial Blac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Arial Black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Palatino Linotype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Topic Goes Here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5715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Your Subtopics Go Here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93" r:id="rId1"/>
    <p:sldLayoutId id="2147487894" r:id="rId2"/>
    <p:sldLayoutId id="2147487895" r:id="rId3"/>
    <p:sldLayoutId id="2147487896" r:id="rId4"/>
    <p:sldLayoutId id="2147487897" r:id="rId5"/>
    <p:sldLayoutId id="2147487898" r:id="rId6"/>
    <p:sldLayoutId id="2147487899" r:id="rId7"/>
    <p:sldLayoutId id="2147487900" r:id="rId8"/>
    <p:sldLayoutId id="2147487901" r:id="rId9"/>
    <p:sldLayoutId id="2147487902" r:id="rId10"/>
    <p:sldLayoutId id="2147487903" r:id="rId11"/>
    <p:sldLayoutId id="2147487904" r:id="rId12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 b="1">
          <a:solidFill>
            <a:srgbClr val="998700"/>
          </a:solidFill>
          <a:latin typeface="Lucida Console" pitchFamily="49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rgbClr val="B0AC00"/>
          </a:solidFill>
          <a:latin typeface="Lucida Console" pitchFamily="49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j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j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j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95959"/>
          </a:solidFill>
          <a:latin typeface="+mj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95959"/>
          </a:solidFill>
          <a:latin typeface="+mj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Lot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  <a:cs typeface="Lotus" pitchFamily="2" charset="-78"/>
              </a:defRPr>
            </a:lvl1pPr>
          </a:lstStyle>
          <a:p>
            <a:fld id="{076AD47C-2C05-4AE7-92F7-A058D7E395A8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3" r:id="rId1"/>
    <p:sldLayoutId id="2147487905" r:id="rId2"/>
    <p:sldLayoutId id="2147487934" r:id="rId3"/>
    <p:sldLayoutId id="2147487935" r:id="rId4"/>
    <p:sldLayoutId id="2147487936" r:id="rId5"/>
    <p:sldLayoutId id="2147487937" r:id="rId6"/>
    <p:sldLayoutId id="2147487938" r:id="rId7"/>
    <p:sldLayoutId id="2147487939" r:id="rId8"/>
    <p:sldLayoutId id="2147487940" r:id="rId9"/>
    <p:sldLayoutId id="2147487941" r:id="rId10"/>
    <p:sldLayoutId id="2147487942" r:id="rId11"/>
    <p:sldLayoutId id="2147487943" r:id="rId12"/>
    <p:sldLayoutId id="214748794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entury Schoolbook" panose="02040604050505020304" pitchFamily="18" charset="0"/>
              </a:defRPr>
            </a:lvl1pPr>
          </a:lstStyle>
          <a:p>
            <a:fld id="{2DD58D13-9DAC-436E-A222-24F3DADF860E}" type="slidenum">
              <a:rPr lang="en-US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45" r:id="rId1"/>
    <p:sldLayoutId id="2147487906" r:id="rId2"/>
    <p:sldLayoutId id="2147487907" r:id="rId3"/>
    <p:sldLayoutId id="2147487908" r:id="rId4"/>
    <p:sldLayoutId id="2147487909" r:id="rId5"/>
    <p:sldLayoutId id="2147487910" r:id="rId6"/>
    <p:sldLayoutId id="2147487911" r:id="rId7"/>
    <p:sldLayoutId id="2147487912" r:id="rId8"/>
    <p:sldLayoutId id="2147487913" r:id="rId9"/>
    <p:sldLayoutId id="2147487914" r:id="rId10"/>
    <p:sldLayoutId id="2147487915" r:id="rId11"/>
    <p:sldLayoutId id="2147487916" r:id="rId12"/>
    <p:sldLayoutId id="2147487917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81000"/>
            <a:ext cx="6096000" cy="1524000"/>
          </a:xfrm>
        </p:spPr>
        <p:txBody>
          <a:bodyPr/>
          <a:lstStyle/>
          <a:p>
            <a:pPr algn="ctr" eaLnBrk="1" hangingPunct="1"/>
            <a:r>
              <a:rPr lang="fa-IR" altLang="fa-IR" sz="3600" dirty="0" smtClean="0"/>
              <a:t> نقش روابط‌ عمومی الکترونیک </a:t>
            </a:r>
            <a:r>
              <a:rPr lang="en-US" altLang="fa-IR" sz="3600" dirty="0" smtClean="0"/>
              <a:t/>
            </a:r>
            <a:br>
              <a:rPr lang="en-US" altLang="fa-IR" sz="3600" dirty="0" smtClean="0"/>
            </a:br>
            <a:r>
              <a:rPr lang="fa-IR" altLang="fa-IR" sz="3600" dirty="0" smtClean="0"/>
              <a:t>در تحقق ۱۱ خط عمل جامعه اطلاعاتی </a:t>
            </a:r>
            <a:endParaRPr lang="en-US" altLang="fa-IR" dirty="0" smtClean="0"/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2895600" y="2286000"/>
            <a:ext cx="586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altLang="fa-IR" sz="2000" dirty="0">
                <a:latin typeface="Tahoma" panose="020B0604030504040204" pitchFamily="34" charset="0"/>
                <a:cs typeface="Lotus" pitchFamily="2" charset="-78"/>
              </a:rPr>
              <a:t>يونس شكرخواه</a:t>
            </a:r>
          </a:p>
          <a:p>
            <a:pPr algn="ctr" rtl="1"/>
            <a:r>
              <a:rPr lang="fa-IR" altLang="fa-IR" sz="2000" dirty="0">
                <a:latin typeface="Tahoma" panose="020B0604030504040204" pitchFamily="34" charset="0"/>
                <a:cs typeface="Lotus" pitchFamily="2" charset="-78"/>
              </a:rPr>
              <a:t>عضو هيات علمي دانشگاه تهران</a:t>
            </a:r>
          </a:p>
          <a:p>
            <a:pPr algn="ctr" rtl="1"/>
            <a:r>
              <a:rPr lang="fa-IR" altLang="fa-IR" sz="2000" dirty="0">
                <a:latin typeface="Tahoma" panose="020B0604030504040204" pitchFamily="34" charset="0"/>
                <a:cs typeface="Lotus" pitchFamily="2" charset="-78"/>
              </a:rPr>
              <a:t>رئيس انجمن ایرانی مطالعات جامعه اطلاعاتی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0" y="4267200"/>
            <a:ext cx="6429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Trebuchet MS" pitchFamily="34" charset="0"/>
                <a:cs typeface="+mj-cs"/>
              </a:rPr>
              <a:t>Younes Shokrkhah</a:t>
            </a:r>
          </a:p>
          <a:p>
            <a:pPr algn="ctr">
              <a:defRPr/>
            </a:pPr>
            <a:r>
              <a:rPr lang="en-US" sz="1400" dirty="0">
                <a:latin typeface="Trebuchet MS" pitchFamily="34" charset="0"/>
                <a:cs typeface="+mj-cs"/>
              </a:rPr>
              <a:t>Assistant  Professor of  Communication Sciences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+mj-cs"/>
              </a:rPr>
              <a:t>Faculty of World Studies (FWS)</a:t>
            </a:r>
            <a:r>
              <a:rPr lang="fa-IR" sz="1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+mj-cs"/>
              </a:rPr>
              <a:t> - </a:t>
            </a:r>
            <a:r>
              <a:rPr lang="en-US" sz="1400" dirty="0">
                <a:latin typeface="Trebuchet MS" pitchFamily="34" charset="0"/>
                <a:cs typeface="+mj-cs"/>
              </a:rPr>
              <a:t>University of Tehran</a:t>
            </a:r>
          </a:p>
          <a:p>
            <a:pPr algn="ctr">
              <a:defRPr/>
            </a:pPr>
            <a:r>
              <a:rPr lang="en-US" sz="1400" dirty="0">
                <a:latin typeface="Trebuchet MS" pitchFamily="34" charset="0"/>
                <a:cs typeface="+mj-cs"/>
              </a:rPr>
              <a:t>Head of the Iranian Association for Studies on Information Society (IRASIS)</a:t>
            </a:r>
          </a:p>
          <a:p>
            <a:pPr algn="ctr">
              <a:spcBef>
                <a:spcPct val="20000"/>
              </a:spcBef>
              <a:defRPr/>
            </a:pPr>
            <a:r>
              <a:rPr lang="da-DK" kern="0" dirty="0">
                <a:solidFill>
                  <a:schemeClr val="tx2"/>
                </a:solidFill>
                <a:latin typeface="Trebuchet MS" pitchFamily="34" charset="0"/>
                <a:cs typeface="+mj-cs"/>
              </a:rPr>
              <a:t>shokrkhah@ut.ac.ir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خطوط عمل فراسوی 2015: نگاهی به آینده - ادامه</a:t>
            </a:r>
            <a:endParaRPr lang="en-US" altLang="fa-IR" sz="280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استقبال می‌کنیم از برگزاری سالیانه فروم</a:t>
            </a:r>
            <a:r>
              <a:rPr lang="en-US" altLang="fa-IR" sz="2000" smtClean="0"/>
              <a:t>WSIS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که فرومی کلیدی برای مباحث چندجانبه درباره مسایل مهم مربوط به سند اقدام ژنو شد و متذکر می‌شویم که فراگیری فروم، بازبودن، و تمرکز تماتیک آن منجر به تقویت پاسخگویی به ذینفعان و افزایش مشارکت فیزیکی و از راه دور شده است.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a-IR" altLang="fa-IR" sz="2000" b="1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تشویق می‌کنیم تمامی ذینفعان را به مشارکت در ابتکار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بین‌المللی و مبتنی بر رویه ذینفعی در اندازه‌گیری</a:t>
            </a:r>
            <a:r>
              <a:rPr lang="en-US" altLang="fa-IR" sz="2000" b="1" smtClean="0"/>
              <a:t> </a:t>
            </a:r>
            <a:r>
              <a:rPr lang="en-US" altLang="fa-IR" sz="2000" smtClean="0"/>
              <a:t>ICT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برای توسعه، تا قابلیت دسترسی و کیفیت داده‌ها و شاخص‌های مرتبط با </a:t>
            </a:r>
            <a:r>
              <a:rPr lang="en-US" altLang="fa-IR" sz="2000" smtClean="0"/>
              <a:t>ICT</a:t>
            </a:r>
            <a:r>
              <a:rPr lang="fa-IR" altLang="fa-IR" sz="2000" b="1" smtClean="0"/>
              <a:t> در کشورهای در حال توسعه بهبود یابد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a-IR" altLang="fa-IR" sz="2000" b="1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تاکید کرده/ به رسمیت می‌شناسیم تعهد بر پیشبرد جنبه‌های مربوط به برابری جنسیتی را و انجام اقدامات لازم در کل سند</a:t>
            </a:r>
            <a:r>
              <a:rPr lang="fa-IR" altLang="fa-IR" sz="2000" smtClean="0"/>
              <a:t> </a:t>
            </a:r>
            <a:r>
              <a:rPr lang="en-US" altLang="fa-IR" sz="2000" smtClean="0"/>
              <a:t>WSIS </a:t>
            </a:r>
            <a:r>
              <a:rPr lang="fa-IR" altLang="fa-IR" sz="2000" smtClean="0"/>
              <a:t> را بر اساس </a:t>
            </a:r>
            <a:r>
              <a:rPr lang="fa-IR" altLang="fa-IR" sz="2000" b="1" smtClean="0"/>
              <a:t>پاراگراف 3 مقدمه همین سند که باید در ارتباط با سایر خطوط عمل؛ اجرا، بازبینی و نظارت شوند، با هماهنگی (نهادهای) زنان سازمان ملل و با همکاری دیگر تسهیل‌گران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fa-IR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خطوط عمل فراسوی 2015: نگاهی به آینده - پایانی</a:t>
            </a:r>
            <a:endParaRPr lang="en-US" altLang="fa-IR" sz="28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ترغیب می‌کنیم تمامی ذینفعان </a:t>
            </a:r>
            <a:r>
              <a:rPr lang="en-US" altLang="fa-IR" sz="2000" smtClean="0"/>
              <a:t>WSIS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را به ادامه ارائه اطلاعات خود به پایگاه داده‌های</a:t>
            </a:r>
            <a:r>
              <a:rPr lang="en-US" altLang="fa-IR" sz="2000" smtClean="0"/>
              <a:t>WSIS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که توسط</a:t>
            </a:r>
            <a:r>
              <a:rPr lang="en-US" altLang="fa-IR" sz="2000" smtClean="0"/>
              <a:t>ITU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نگهدای می‌شود. از این منظر، از همه کشورها دعوت می‌کنیم اطلاعات را در سطح ملی در همکاری با همه ذینفعان جمع آوری کنند.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a-IR" altLang="fa-IR" sz="2000" b="1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همچنین استقبال می‌کنیم از تداوم ابتکار پروژه جوایز</a:t>
            </a:r>
            <a:r>
              <a:rPr lang="en-US" altLang="fa-IR" sz="2000" smtClean="0"/>
              <a:t>WSIS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که توسط</a:t>
            </a:r>
            <a:r>
              <a:rPr lang="en-US" altLang="fa-IR" sz="2000" smtClean="0"/>
              <a:t>ITU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و با همکاری تسهیل‌گران به عنوان یک رقابت راه اندازی شد تا با شناسایی برترین ابتکارات و پروژ‌ها، اهداف </a:t>
            </a:r>
            <a:r>
              <a:rPr lang="en-US" altLang="fa-IR" sz="2000" smtClean="0"/>
              <a:t>WSIS</a:t>
            </a:r>
            <a:r>
              <a:rPr lang="fa-IR" altLang="fa-IR" sz="2000" b="1" smtClean="0"/>
              <a:t> در تقویت اتصال به</a:t>
            </a:r>
            <a:r>
              <a:rPr lang="en-US" altLang="fa-IR" sz="2000" smtClean="0"/>
              <a:t>ICT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به‌ویژه در کشورهای بدون خدمت  مانده، به پیش رود و پلتفرمی بین‌المللی و سطح بالا برای شناسایی اقدامات موفق فراهم شود تا بتوان آنها را به‌سادگی دوباره سازی کرد. پایگاه داده‌های</a:t>
            </a:r>
            <a:r>
              <a:rPr lang="en-US" altLang="fa-IR" sz="2000" smtClean="0"/>
              <a:t>WSIS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از این منظر در اشتراک گذاری بهترین اقدامات در میان ذینفعان دارای اهمیت فوق‌العاده است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a-IR" altLang="fa-IR" sz="2000" b="1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تاکید می‌کنیم بر اهمیت روز 17 ماه مه به عنوان روز جهانی جامعه اطلاعاتی برای افزایش آگاهی درباره اهمیت این امکان جهانی و مسایل مربوط به</a:t>
            </a:r>
            <a:r>
              <a:rPr lang="en-US" altLang="fa-IR" sz="2000" smtClean="0"/>
              <a:t>WSIS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به ‌ویژه بر فرصت‌های کاربرد</a:t>
            </a:r>
            <a:r>
              <a:rPr lang="en-US" altLang="fa-IR" sz="2000" smtClean="0"/>
              <a:t>ICT</a:t>
            </a:r>
            <a:r>
              <a:rPr lang="en-US" altLang="fa-IR" sz="2000" b="1" smtClean="0"/>
              <a:t> </a:t>
            </a:r>
            <a:r>
              <a:rPr lang="fa-IR" altLang="fa-IR" sz="2000" b="1" smtClean="0"/>
              <a:t> برای جوامع و اقتصادها در از بین بردن شکاف دیجیتال.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fa-IR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457200"/>
          </a:xfrm>
        </p:spPr>
        <p:txBody>
          <a:bodyPr/>
          <a:lstStyle/>
          <a:p>
            <a:pPr algn="r" eaLnBrk="1" hangingPunct="1"/>
            <a:r>
              <a:rPr lang="fa-IR" altLang="fa-IR" sz="2800" smtClean="0"/>
              <a:t>تاثيرات خطوط عمل یازده‌گانه بر روابط عمومی‌ها</a:t>
            </a:r>
            <a:endParaRPr lang="en-US" altLang="fa-IR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/>
          <a:lstStyle/>
          <a:p>
            <a:r>
              <a:rPr lang="fa-IR" altLang="fa-IR" smtClean="0"/>
              <a:t>نسبت عملکرد کارکنان روابط عمومي‌ها با این خطوط؟</a:t>
            </a:r>
            <a:endParaRPr lang="en-US" altLang="fa-IR" smtClean="0"/>
          </a:p>
          <a:p>
            <a:r>
              <a:rPr lang="fa-IR" altLang="fa-IR" smtClean="0"/>
              <a:t>نسبت نوع توليد محتوا و پيام‌هاي روابط عمومي‌ها با این خطوط؟</a:t>
            </a:r>
            <a:endParaRPr lang="en-US" altLang="fa-IR" smtClean="0"/>
          </a:p>
          <a:p>
            <a:r>
              <a:rPr lang="fa-IR" altLang="fa-IR" smtClean="0"/>
              <a:t>نسبت ساختار؛ فرهنگ و نوع مديريت سازماني روابط عمومي‌ها با این خطوط؟</a:t>
            </a:r>
            <a:endParaRPr lang="en-US" altLang="fa-IR" smtClean="0"/>
          </a:p>
          <a:p>
            <a:r>
              <a:rPr lang="fa-IR" altLang="fa-IR" smtClean="0"/>
              <a:t>نسبت مناسبات درونی و بيروني روابط عمومي‌ها با عموم مردم و جریان جهانی؟</a:t>
            </a:r>
          </a:p>
          <a:p>
            <a:r>
              <a:rPr lang="fa-IR" altLang="fa-IR" smtClean="0"/>
              <a:t>نسبت روابط عمومی‌های دولتی با حضور پر رنگ شده روند چند ذینفعی؟</a:t>
            </a:r>
          </a:p>
          <a:p>
            <a:r>
              <a:rPr lang="fa-IR" altLang="fa-IR" smtClean="0"/>
              <a:t>نسبت روابط عمومی و نفوذگران تخصصی (</a:t>
            </a:r>
            <a:r>
              <a:rPr lang="en-US" altLang="fa-IR" smtClean="0"/>
              <a:t>Niche-influencers</a:t>
            </a:r>
            <a:r>
              <a:rPr lang="fa-IR" altLang="fa-IR" smtClean="0"/>
              <a:t>)؟</a:t>
            </a:r>
          </a:p>
          <a:p>
            <a:r>
              <a:rPr lang="fa-IR" altLang="fa-IR" smtClean="0"/>
              <a:t>وسیس یکی از نفوذگران تخصصی عمده است</a:t>
            </a:r>
          </a:p>
          <a:p>
            <a:endParaRPr lang="fa-IR" altLang="fa-IR" smtClean="0"/>
          </a:p>
          <a:p>
            <a:pPr algn="l" rtl="0"/>
            <a:r>
              <a:rPr lang="en-US" altLang="fa-IR" smtClean="0"/>
              <a:t>WSIS PrepCom-2 opened in Geneva:</a:t>
            </a:r>
            <a:endParaRPr lang="fa-IR" altLang="fa-IR" smtClean="0"/>
          </a:p>
          <a:p>
            <a:pPr algn="l" rtl="0"/>
            <a:r>
              <a:rPr lang="en-US" altLang="fa-IR" smtClean="0"/>
              <a:t>24 February 2005, panel session "Communicating the MDGs", organized by the International Public Relations Association (IPRA). </a:t>
            </a:r>
            <a:endParaRPr lang="fa-IR" altLang="fa-IR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457200"/>
          </a:xfrm>
        </p:spPr>
        <p:txBody>
          <a:bodyPr/>
          <a:lstStyle/>
          <a:p>
            <a:pPr algn="r" eaLnBrk="1" hangingPunct="1"/>
            <a:r>
              <a:rPr lang="fa-IR" altLang="fa-IR" sz="2800" smtClean="0"/>
              <a:t>تاثيرات خطوط عمل یازده‌گانه بر روابط عمومی‌ها</a:t>
            </a:r>
            <a:endParaRPr lang="en-US" altLang="fa-IR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fa-IR" dirty="0" smtClean="0"/>
              <a:t>اندازه گیری میزان تحت پوشش خبری بودن یک روابط عمومی موضوعی مربوط به گذشته است</a:t>
            </a:r>
          </a:p>
          <a:p>
            <a:pPr>
              <a:defRPr/>
            </a:pPr>
            <a:r>
              <a:rPr lang="fa-IR" dirty="0" smtClean="0"/>
              <a:t>حالا روابط عمومی‌ها را با میزان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مشاركت‌گری </a:t>
            </a:r>
            <a:r>
              <a:rPr lang="fa-IR" dirty="0" smtClean="0"/>
              <a:t>آن‌ها اندازه می‌گیرند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fa-IR" dirty="0" smtClean="0"/>
              <a:t>مطالعه درباره برند ژورنالیسم را در دستور کار قرار دهید، اینجا همان نقطه‌ای است که روابط عمومی و محتوا با یکدیگر تلاقی می‌کنند</a:t>
            </a:r>
          </a:p>
          <a:p>
            <a:pPr>
              <a:defRPr/>
            </a:pPr>
            <a:r>
              <a:rPr lang="fa-IR" dirty="0" smtClean="0"/>
              <a:t>عجالتا درباره برند ژورنالیسم: پژوهش، روایت و گزارش در مسیر اهداف سازمانی با رهبری متفکرانه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fa-IR" dirty="0" smtClean="0"/>
              <a:t>تحولات جامعه اطلاعاتی را از طریق وب سایت وسیس+ 10 در دستور کار قرار دهید:</a:t>
            </a:r>
          </a:p>
          <a:p>
            <a:pPr algn="l" rtl="0">
              <a:buFontTx/>
              <a:buNone/>
              <a:defRPr/>
            </a:pPr>
            <a:r>
              <a:rPr lang="en-US" dirty="0" smtClean="0"/>
              <a:t>http://www.itu.int/wsis/index.html</a:t>
            </a:r>
            <a:endParaRPr lang="fa-IR" dirty="0" smtClean="0"/>
          </a:p>
          <a:p>
            <a:pPr>
              <a:buFont typeface="Wingdings" pitchFamily="2" charset="2"/>
              <a:buChar char="v"/>
              <a:defRPr/>
            </a:pPr>
            <a:endParaRPr lang="fa-I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 eaLnBrk="1" hangingPunct="1"/>
            <a:r>
              <a:rPr lang="ar-SA" altLang="fa-IR" sz="2800" smtClean="0"/>
              <a:t>روابط عمومي</a:t>
            </a:r>
            <a:r>
              <a:rPr lang="fa-IR" altLang="fa-IR" sz="2800" smtClean="0"/>
              <a:t> و شرایط دگرگون شده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00600"/>
          </a:xfrm>
        </p:spPr>
        <p:txBody>
          <a:bodyPr/>
          <a:lstStyle/>
          <a:p>
            <a:pPr>
              <a:defRPr/>
            </a:pPr>
            <a:r>
              <a:rPr lang="fa-IR" sz="2000" dirty="0" smtClean="0"/>
              <a:t>روابط عمومي؛ مديريت ارتباط است و مديريت روابط برخاسته از همين ارتباط مديريت شده</a:t>
            </a:r>
          </a:p>
          <a:p>
            <a:pPr>
              <a:defRPr/>
            </a:pPr>
            <a:r>
              <a:rPr lang="fa-IR" sz="2000" dirty="0" smtClean="0"/>
              <a:t>مدیریت ارتباط متقابل سودمند میان مردم و سازمان</a:t>
            </a:r>
          </a:p>
          <a:p>
            <a:pPr>
              <a:defRPr/>
            </a:pPr>
            <a:r>
              <a:rPr lang="fa-IR" sz="2000" dirty="0" smtClean="0"/>
              <a:t>مدیریت به لحظه نقاط تماس مردم و سازمان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fa-IR" sz="2000" dirty="0" smtClean="0"/>
              <a:t>نکته: حالا هم </a:t>
            </a:r>
            <a:r>
              <a:rPr lang="fa-IR" sz="2000" dirty="0" smtClean="0">
                <a:solidFill>
                  <a:schemeClr val="bg1"/>
                </a:solidFill>
              </a:rPr>
              <a:t>نوع ارتباط </a:t>
            </a:r>
            <a:r>
              <a:rPr lang="fa-IR" sz="2000" dirty="0" smtClean="0"/>
              <a:t>تغيير يافته و هم نوع </a:t>
            </a:r>
            <a:r>
              <a:rPr lang="fa-IR" sz="2000" dirty="0" smtClean="0">
                <a:solidFill>
                  <a:schemeClr val="bg1"/>
                </a:solidFill>
              </a:rPr>
              <a:t>روابط برخاسته از اين مديريت ارتباط</a:t>
            </a:r>
          </a:p>
          <a:p>
            <a:pPr>
              <a:defRPr/>
            </a:pPr>
            <a:r>
              <a:rPr lang="ar-SA" sz="2000" dirty="0" smtClean="0"/>
              <a:t>ورود روابط عمومي‌ به</a:t>
            </a:r>
            <a:r>
              <a:rPr lang="en-US" sz="2000" dirty="0" smtClean="0"/>
              <a:t> </a:t>
            </a:r>
            <a:r>
              <a:rPr lang="ar-SA" sz="2000" dirty="0" smtClean="0"/>
              <a:t>جنبه بين‌المللي</a:t>
            </a:r>
            <a:r>
              <a:rPr lang="en-US" sz="2000" dirty="0" smtClean="0"/>
              <a:t> </a:t>
            </a:r>
            <a:r>
              <a:rPr lang="fa-IR" sz="2000" dirty="0" smtClean="0"/>
              <a:t>آنلاین و جامعه اطلاعاتی</a:t>
            </a:r>
          </a:p>
          <a:p>
            <a:pPr>
              <a:defRPr/>
            </a:pPr>
            <a:r>
              <a:rPr lang="fa-IR" sz="2000" dirty="0" smtClean="0"/>
              <a:t>روابط عمومی به‌مثابه </a:t>
            </a:r>
            <a:r>
              <a:rPr lang="ar-SA" sz="2000" dirty="0" smtClean="0"/>
              <a:t>بازتابانند</a:t>
            </a:r>
            <a:r>
              <a:rPr lang="fa-IR" sz="2000" dirty="0" smtClean="0"/>
              <a:t>گی</a:t>
            </a:r>
            <a:r>
              <a:rPr lang="ar-SA" sz="2000" dirty="0" smtClean="0"/>
              <a:t> واقعيت‌هاي بين‌المللي امروز</a:t>
            </a:r>
            <a:r>
              <a:rPr lang="fa-IR" sz="2000" dirty="0" smtClean="0"/>
              <a:t>: </a:t>
            </a:r>
            <a:r>
              <a:rPr lang="ar-SA" sz="2000" dirty="0" smtClean="0"/>
              <a:t>روابط عمومي مدرن</a:t>
            </a:r>
            <a:endParaRPr lang="fa-IR" sz="2000" dirty="0" smtClean="0"/>
          </a:p>
          <a:p>
            <a:pPr>
              <a:defRPr/>
            </a:pPr>
            <a:r>
              <a:rPr lang="fa-IR" sz="2000" dirty="0" smtClean="0"/>
              <a:t>روابط عمومی به مثابه ابزار انطباق جنبه‌های داخلی با جهانی</a:t>
            </a:r>
            <a:endParaRPr lang="fa-IR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fa-IR" sz="2000" dirty="0" smtClean="0">
                <a:solidFill>
                  <a:schemeClr val="accent5"/>
                </a:solidFill>
              </a:rPr>
              <a:t>رويكرد ارتباطي به روابط عمومي: </a:t>
            </a:r>
            <a:r>
              <a:rPr lang="fa-IR" sz="2000" dirty="0" smtClean="0"/>
              <a:t>مكانيزم‌هاي چگونگي اعمال نفوذ و قدرت و اعمال نقش.</a:t>
            </a:r>
            <a:endParaRPr lang="en-US" sz="20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fa-IR" sz="2000" dirty="0" smtClean="0"/>
              <a:t>نکته: قدرت هم عملا ديگر يك مفهوم صرفا مرتبط به "بالا" نيست </a:t>
            </a:r>
            <a:endParaRPr lang="en-US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 eaLnBrk="1" hangingPunct="1"/>
            <a:r>
              <a:rPr lang="fa-IR" altLang="fa-IR" sz="2800" smtClean="0"/>
              <a:t>توجه به نقش چهارم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00600"/>
          </a:xfrm>
        </p:spPr>
        <p:txBody>
          <a:bodyPr/>
          <a:lstStyle/>
          <a:p>
            <a:pPr>
              <a:defRPr/>
            </a:pPr>
            <a:r>
              <a:rPr lang="fa-IR" sz="2000" dirty="0" smtClean="0"/>
              <a:t>افول دوران كنترل و فرماندهي از بالا براي روابط عمومي‌ها</a:t>
            </a:r>
          </a:p>
          <a:p>
            <a:pPr>
              <a:defRPr/>
            </a:pPr>
            <a:r>
              <a:rPr lang="fa-IR" sz="2000" dirty="0" smtClean="0"/>
              <a:t>گذار از رفتارهاي سنتي </a:t>
            </a:r>
            <a:r>
              <a:rPr lang="fa-IR" sz="2000" dirty="0" smtClean="0">
                <a:solidFill>
                  <a:schemeClr val="accent5">
                    <a:lumMod val="75000"/>
                  </a:schemeClr>
                </a:solidFill>
              </a:rPr>
              <a:t>آموزش دهنده</a:t>
            </a:r>
            <a:r>
              <a:rPr lang="fa-IR" sz="2000" dirty="0" smtClean="0"/>
              <a:t>، </a:t>
            </a:r>
            <a:r>
              <a:rPr lang="fa-IR" sz="2000" dirty="0" smtClean="0">
                <a:solidFill>
                  <a:schemeClr val="accent5">
                    <a:lumMod val="75000"/>
                  </a:schemeClr>
                </a:solidFill>
              </a:rPr>
              <a:t>تسهيل كننده </a:t>
            </a:r>
            <a:r>
              <a:rPr lang="fa-IR" sz="2000" dirty="0" smtClean="0"/>
              <a:t>و يا </a:t>
            </a:r>
            <a:r>
              <a:rPr lang="fa-IR" sz="2000" dirty="0" smtClean="0">
                <a:solidFill>
                  <a:schemeClr val="accent5">
                    <a:lumMod val="75000"/>
                  </a:schemeClr>
                </a:solidFill>
              </a:rPr>
              <a:t>متقاعد كننده </a:t>
            </a:r>
            <a:r>
              <a:rPr lang="fa-IR" sz="2000" dirty="0" smtClean="0"/>
              <a:t>به سوی </a:t>
            </a:r>
            <a:r>
              <a:rPr lang="fa-IR" sz="2000" dirty="0" smtClean="0">
                <a:solidFill>
                  <a:schemeClr val="accent5">
                    <a:lumMod val="75000"/>
                  </a:schemeClr>
                </a:solidFill>
              </a:rPr>
              <a:t>مشاركت كننده</a:t>
            </a:r>
            <a:endParaRPr lang="en-US" sz="2000" dirty="0" smtClean="0"/>
          </a:p>
          <a:p>
            <a:pPr algn="l" rtl="0">
              <a:defRPr/>
            </a:pPr>
            <a:endParaRPr lang="en-US" sz="2000" dirty="0" smtClean="0"/>
          </a:p>
          <a:p>
            <a:pPr algn="l" rtl="0">
              <a:defRPr/>
            </a:pPr>
            <a:endParaRPr lang="en-US" sz="2000" dirty="0" smtClean="0"/>
          </a:p>
          <a:p>
            <a:pPr algn="l" rtl="0">
              <a:defRPr/>
            </a:pPr>
            <a:endParaRPr lang="fa-IR" sz="2000" dirty="0" smtClean="0"/>
          </a:p>
          <a:p>
            <a:pPr algn="l" rtl="0">
              <a:buFontTx/>
              <a:buNone/>
              <a:defRPr/>
            </a:pPr>
            <a:endParaRPr lang="en-US" sz="20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2438400"/>
          <a:ext cx="8001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4 سند دو ا</a:t>
            </a:r>
            <a:r>
              <a:rPr lang="ar-SA" altLang="fa-IR" sz="2800" b="0" smtClean="0"/>
              <a:t>جلاس سران</a:t>
            </a:r>
            <a:r>
              <a:rPr lang="fa-IR" altLang="fa-IR" sz="2800" b="0" smtClean="0"/>
              <a:t>‌ </a:t>
            </a:r>
            <a:r>
              <a:rPr lang="ar-SA" altLang="fa-IR" sz="2800" b="0" smtClean="0"/>
              <a:t>جهان درباره جامعه</a:t>
            </a:r>
            <a:r>
              <a:rPr lang="fa-IR" altLang="fa-IR" sz="2800" b="0" smtClean="0"/>
              <a:t>‌</a:t>
            </a:r>
            <a:r>
              <a:rPr lang="ar-SA" altLang="fa-IR" sz="2800" b="0" smtClean="0"/>
              <a:t>اطلاعاتی</a:t>
            </a:r>
            <a:endParaRPr lang="en-US" altLang="fa-IR" sz="28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334000" cy="52578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اجلاس اول: </a:t>
            </a:r>
            <a:r>
              <a:rPr lang="ar-SA" dirty="0" smtClean="0">
                <a:latin typeface="Arial" pitchFamily="34" charset="0"/>
              </a:rPr>
              <a:t>10 تا 12 دسامبر 2003</a:t>
            </a:r>
            <a:r>
              <a:rPr lang="fa-IR" dirty="0" smtClean="0">
                <a:latin typeface="Arial" pitchFamily="34" charset="0"/>
              </a:rPr>
              <a:t> در </a:t>
            </a:r>
            <a:r>
              <a:rPr lang="ar-SA" dirty="0" smtClean="0">
                <a:latin typeface="Arial" pitchFamily="34" charset="0"/>
              </a:rPr>
              <a:t>ژنو</a:t>
            </a:r>
            <a:endParaRPr lang="fa-IR" dirty="0" smtClean="0">
              <a:latin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ar-SA" sz="2000" dirty="0" smtClean="0">
                <a:latin typeface="Arial" pitchFamily="34" charset="0"/>
              </a:rPr>
              <a:t>اعلاميه اصول</a:t>
            </a:r>
            <a:r>
              <a:rPr lang="fa-IR" sz="2000" dirty="0" smtClean="0">
                <a:latin typeface="Arial" pitchFamily="34" charset="0"/>
              </a:rPr>
              <a:t>،</a:t>
            </a:r>
            <a:r>
              <a:rPr lang="ar-SA" sz="2000" dirty="0" smtClean="0">
                <a:latin typeface="Arial" pitchFamily="34" charset="0"/>
              </a:rPr>
              <a:t> ايجاد و ساخت جامعه</a:t>
            </a:r>
            <a:r>
              <a:rPr lang="fa-IR" sz="2000" dirty="0" smtClean="0">
                <a:latin typeface="Arial" pitchFamily="34" charset="0"/>
              </a:rPr>
              <a:t>‌</a:t>
            </a:r>
            <a:r>
              <a:rPr lang="ar-SA" sz="2000" dirty="0" smtClean="0">
                <a:latin typeface="Arial" pitchFamily="34" charset="0"/>
              </a:rPr>
              <a:t>اطلاعاتي: چالش</a:t>
            </a:r>
            <a:r>
              <a:rPr lang="fa-IR" sz="2000" dirty="0" smtClean="0">
                <a:latin typeface="Arial" pitchFamily="34" charset="0"/>
              </a:rPr>
              <a:t>‌</a:t>
            </a:r>
            <a:r>
              <a:rPr lang="ar-SA" sz="2000" dirty="0" smtClean="0">
                <a:latin typeface="Arial" pitchFamily="34" charset="0"/>
              </a:rPr>
              <a:t>جهاني هزاره جديد</a:t>
            </a:r>
            <a:r>
              <a:rPr lang="fa-IR" sz="2000" dirty="0" smtClean="0">
                <a:latin typeface="Arial" pitchFamily="34" charset="0"/>
              </a:rPr>
              <a:t> (67 ماده)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a-IR" sz="2000" dirty="0" smtClean="0">
                <a:latin typeface="Arial" pitchFamily="34" charset="0"/>
              </a:rPr>
              <a:t>سند</a:t>
            </a:r>
            <a:r>
              <a:rPr lang="ar-SA" sz="2000" dirty="0" smtClean="0">
                <a:latin typeface="Arial" pitchFamily="34" charset="0"/>
              </a:rPr>
              <a:t> طرح اقدام</a:t>
            </a:r>
            <a:r>
              <a:rPr lang="fa-IR" sz="2000" dirty="0" smtClean="0">
                <a:latin typeface="Arial" pitchFamily="34" charset="0"/>
              </a:rPr>
              <a:t> (29 ماده  با يازده خط عمل) </a:t>
            </a:r>
            <a:endParaRPr lang="en-US" sz="2000" dirty="0" smtClean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اجلاس دوم: </a:t>
            </a:r>
            <a:r>
              <a:rPr lang="fa-IR" dirty="0" smtClean="0">
                <a:latin typeface="Arial" pitchFamily="34" charset="0"/>
              </a:rPr>
              <a:t>16</a:t>
            </a:r>
            <a:r>
              <a:rPr lang="ar-SA" dirty="0" smtClean="0">
                <a:latin typeface="Arial" pitchFamily="34" charset="0"/>
              </a:rPr>
              <a:t> تا </a:t>
            </a:r>
            <a:r>
              <a:rPr lang="fa-IR" dirty="0" smtClean="0">
                <a:latin typeface="Arial" pitchFamily="34" charset="0"/>
              </a:rPr>
              <a:t>18</a:t>
            </a:r>
            <a:r>
              <a:rPr lang="ar-SA" dirty="0" smtClean="0">
                <a:latin typeface="Arial" pitchFamily="34" charset="0"/>
              </a:rPr>
              <a:t> نوامبر 2005 </a:t>
            </a:r>
            <a:r>
              <a:rPr lang="fa-IR" dirty="0" smtClean="0">
                <a:latin typeface="Arial" pitchFamily="34" charset="0"/>
              </a:rPr>
              <a:t>در </a:t>
            </a:r>
            <a:r>
              <a:rPr lang="ar-SA" dirty="0" smtClean="0">
                <a:latin typeface="Arial" pitchFamily="34" charset="0"/>
              </a:rPr>
              <a:t>تونس</a:t>
            </a:r>
            <a:r>
              <a:rPr lang="fa-IR" dirty="0" smtClean="0">
                <a:latin typeface="Arial" pitchFamily="34" charset="0"/>
              </a:rPr>
              <a:t>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a-IR" sz="2000" dirty="0" smtClean="0">
                <a:latin typeface="Arial" pitchFamily="34" charset="0"/>
              </a:rPr>
              <a:t>سند تعهد تونس با 40 ماده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a-IR" sz="2000" dirty="0" smtClean="0">
                <a:latin typeface="Arial" pitchFamily="34" charset="0"/>
              </a:rPr>
              <a:t>سند دستور جلسه تونس برای جامعه اطلاعاتی با 122 ماده (با يازده خط عمل) </a:t>
            </a:r>
          </a:p>
          <a:p>
            <a:pPr>
              <a:buFont typeface="Arial" pitchFamily="34" charset="0"/>
              <a:buNone/>
              <a:defRPr/>
            </a:pPr>
            <a:r>
              <a:rPr lang="fa-IR" sz="2000" dirty="0" smtClean="0">
                <a:latin typeface="Arial" pitchFamily="34" charset="0"/>
              </a:rPr>
              <a:t>دستور جلسه تونس برای جامعه اطلاعاتی یک مقدمه و سه بخش دارد: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fa-IR" sz="2000" dirty="0" smtClean="0">
                <a:latin typeface="Arial" pitchFamily="34" charset="0"/>
              </a:rPr>
              <a:t>1. مکانیزم‌های مالی برای مواجهه با چالش‌های</a:t>
            </a:r>
            <a:r>
              <a:rPr lang="en-US" sz="2000" dirty="0" smtClean="0">
                <a:latin typeface="Arial" pitchFamily="34" charset="0"/>
              </a:rPr>
              <a:t>ICT</a:t>
            </a:r>
            <a:r>
              <a:rPr lang="fa-IR" sz="2000" dirty="0" smtClean="0">
                <a:latin typeface="Arial" pitchFamily="34" charset="0"/>
              </a:rPr>
              <a:t> در توسعه (بندهای تا 28)</a:t>
            </a:r>
            <a:endParaRPr lang="en-US" sz="2000" dirty="0" smtClean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a-IR" sz="2000" dirty="0" smtClean="0">
                <a:latin typeface="Arial" pitchFamily="34" charset="0"/>
              </a:rPr>
              <a:t>2. حاکمیت اینترنت (بندهای 29 تا 82)</a:t>
            </a:r>
            <a:endParaRPr lang="en-US" sz="2000" dirty="0" smtClean="0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a-IR" sz="2000" dirty="0" smtClean="0">
                <a:latin typeface="Arial" pitchFamily="34" charset="0"/>
              </a:rPr>
              <a:t>3. اجرا و تعقیب (بندهای 83 تا 122)</a:t>
            </a:r>
          </a:p>
          <a:p>
            <a:pPr>
              <a:buFontTx/>
              <a:buNone/>
              <a:defRPr/>
            </a:pPr>
            <a:endParaRPr lang="en-US" sz="2000" dirty="0"/>
          </a:p>
        </p:txBody>
      </p:sp>
      <p:pic>
        <p:nvPicPr>
          <p:cNvPr id="4" name="Picture 3" descr="w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2901950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رویدادهای سطح بالای وسیس+10</a:t>
            </a:r>
            <a:endParaRPr lang="en-US" altLang="fa-IR" sz="28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endParaRPr lang="fa-IR" sz="20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fa-IR" sz="20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fa-IR" sz="20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fa-IR" sz="20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fa-IR" sz="20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fa-IR" sz="20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مرحله اول روزهای جولای 2013 به آغاز روند مشورت‌های باز اختصاص داشت.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مرحله دوم روزهای 7 و 8 اکتبر 2013 در قالب نخستین نشست فیزیکی برگزار شد.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مرحله سوم در روزهای 16 تا 18 دسامبر 2013 در قالب دومین نشست فیزیکی دنبال شد.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مرحله چهارم در روزهای 17 و 18 فوریه 2014 به صورت سومین نشست فیزیکی دنبال شد.</a:t>
            </a:r>
          </a:p>
          <a:p>
            <a:pPr marL="0"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مرحله پنجم در روزهای 14 تا 17 آوریل 2014 به صورت چهارمین نشست فیزیکی در این زمینه دنبال شد كه به بررسی دستاوردها و چالش‌های ده ساله پس از نشست 2005 تونس پرداخت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مرحله ششم روزهای 28 تا 31 مه 2014  بود که در بردارنده پنجمين نشست فيزيكي بود.</a:t>
            </a:r>
          </a:p>
          <a:p>
            <a:pPr marL="0">
              <a:buFont typeface="Wingdings" pitchFamily="2" charset="2"/>
              <a:buChar char="ü"/>
              <a:defRPr/>
            </a:pPr>
            <a:r>
              <a:rPr lang="fa-IR" sz="2000" b="1" dirty="0" smtClean="0">
                <a:latin typeface="Arial" pitchFamily="34" charset="0"/>
              </a:rPr>
              <a:t>در اين مراحل ششگانه نيز يازده خط عمل جامعه اطلاعاتي تعقيب و تصويب شد</a:t>
            </a:r>
          </a:p>
          <a:p>
            <a:pPr marL="0">
              <a:buFontTx/>
              <a:buNone/>
              <a:defRPr/>
            </a:pPr>
            <a:endParaRPr lang="fa-IR" sz="2000" b="1" dirty="0" smtClean="0">
              <a:latin typeface="Arial" pitchFamily="34" charset="0"/>
            </a:endParaRPr>
          </a:p>
        </p:txBody>
      </p:sp>
      <p:pic>
        <p:nvPicPr>
          <p:cNvPr id="4" name="Picture 3" descr="wwsi-+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71625"/>
            <a:ext cx="2857500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دو سند 2014: </a:t>
            </a:r>
            <a:r>
              <a:rPr lang="fa-IR" altLang="fa-IR" sz="2800" smtClean="0">
                <a:solidFill>
                  <a:srgbClr val="00B050"/>
                </a:solidFill>
              </a:rPr>
              <a:t>بيانيه وسيس+ 10 و بينش وسيس+ 10</a:t>
            </a:r>
            <a:endParaRPr lang="en-US" altLang="fa-IR" sz="28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562600" cy="49530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fa-IR" sz="2000" dirty="0" smtClean="0">
                <a:latin typeface="Arial" pitchFamily="34" charset="0"/>
              </a:rPr>
              <a:t>در پايان نشست‌هاي وسيس + 10 چهار سند مصوب سران جهان در سال‌هاي 2003 و 2005 در جلسات كارشناسي تيم‌هاي تخصصي كشورهاي شركت كننده، ادغام و به دو سند تازه تبديل شد:</a:t>
            </a:r>
          </a:p>
          <a:p>
            <a:pPr marL="114300" indent="-457200">
              <a:buFont typeface="Wingdings" pitchFamily="2" charset="2"/>
              <a:buChar char="v"/>
              <a:defRPr/>
            </a:pPr>
            <a:r>
              <a:rPr lang="fa-IR" sz="2000" b="1" dirty="0" smtClean="0">
                <a:solidFill>
                  <a:srgbClr val="00B050"/>
                </a:solidFill>
                <a:latin typeface="Arial" pitchFamily="34" charset="0"/>
              </a:rPr>
              <a:t>بيانيه وسيس+ 10 درباره اجراي نتايج وسيس</a:t>
            </a:r>
            <a:endParaRPr lang="en-US" sz="20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114300" indent="-457200" algn="l" rtl="0">
              <a:buFontTx/>
              <a:buNone/>
              <a:defRPr/>
            </a:pP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</a:rPr>
              <a:t>WSIS+10 Statement on the Implementation of WSIS Outcomes </a:t>
            </a:r>
            <a:endParaRPr lang="fa-IR" sz="1200" dirty="0" smtClean="0">
              <a:latin typeface="Arial" pitchFamily="34" charset="0"/>
            </a:endParaRPr>
          </a:p>
          <a:p>
            <a:pPr marL="114300" indent="-457200">
              <a:buFontTx/>
              <a:buNone/>
              <a:defRPr/>
            </a:pPr>
            <a:r>
              <a:rPr lang="fa-IR" sz="2000" b="1" dirty="0" smtClean="0">
                <a:latin typeface="Arial" pitchFamily="34" charset="0"/>
              </a:rPr>
              <a:t>با سه بخش: </a:t>
            </a: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مقدمه</a:t>
            </a:r>
            <a:r>
              <a:rPr lang="fa-IR" sz="2000" b="1" dirty="0" smtClean="0">
                <a:latin typeface="Arial" pitchFamily="34" charset="0"/>
              </a:rPr>
              <a:t> با 7 اصل و 8 بند، </a:t>
            </a: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مرور اجراي خطوط عمل </a:t>
            </a:r>
            <a:r>
              <a:rPr lang="fa-IR" sz="2000" b="1" dirty="0" smtClean="0">
                <a:latin typeface="Arial" pitchFamily="34" charset="0"/>
              </a:rPr>
              <a:t>با 21 بند، </a:t>
            </a: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چالش‌هاي حين اجراي خطوط عمل و چالش‌هاي تازه ظهور</a:t>
            </a:r>
            <a:r>
              <a:rPr lang="fa-IR" sz="2000" b="1" dirty="0" smtClean="0">
                <a:latin typeface="Arial" pitchFamily="34" charset="0"/>
              </a:rPr>
              <a:t> با 30 بند</a:t>
            </a:r>
          </a:p>
          <a:p>
            <a:pPr marL="0">
              <a:buFont typeface="Wingdings" pitchFamily="2" charset="2"/>
              <a:buChar char="v"/>
              <a:defRPr/>
            </a:pPr>
            <a:r>
              <a:rPr lang="fa-IR" sz="2000" b="1" dirty="0" smtClean="0">
                <a:solidFill>
                  <a:srgbClr val="00B050"/>
                </a:solidFill>
                <a:latin typeface="Arial" pitchFamily="34" charset="0"/>
              </a:rPr>
              <a:t>بينش وسيس+ 10 براي وسيس فراسوي 2015 </a:t>
            </a:r>
            <a:endParaRPr lang="en-US" sz="20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marL="0" algn="l" rtl="0">
              <a:buFontTx/>
              <a:buNone/>
              <a:defRPr/>
            </a:pPr>
            <a:r>
              <a:rPr lang="en-US" sz="1200" dirty="0" smtClean="0">
                <a:latin typeface="Arial" pitchFamily="34" charset="0"/>
              </a:rPr>
              <a:t>WSIS+10 Vision for WSIS Beyond 2015 </a:t>
            </a:r>
            <a:endParaRPr lang="fa-IR" sz="1200" dirty="0" smtClean="0">
              <a:latin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a-IR" sz="2000" b="1" dirty="0" smtClean="0">
                <a:latin typeface="Arial" pitchFamily="34" charset="0"/>
              </a:rPr>
              <a:t>با سه بخش: </a:t>
            </a: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مقدمه</a:t>
            </a:r>
            <a:r>
              <a:rPr lang="fa-IR" sz="2000" b="1" dirty="0" smtClean="0">
                <a:latin typeface="Arial" pitchFamily="34" charset="0"/>
              </a:rPr>
              <a:t> با 7 اصل و 12 بند، </a:t>
            </a: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عرصه‌هاي داراي اولويت </a:t>
            </a:r>
            <a:r>
              <a:rPr lang="fa-IR" sz="2000" b="1" dirty="0" smtClean="0">
                <a:latin typeface="Arial" pitchFamily="34" charset="0"/>
              </a:rPr>
              <a:t>كه بايد براي اجراي وسيس فراسوي 2015در نظر گرفته شود با 36 بند، </a:t>
            </a:r>
            <a:r>
              <a:rPr lang="fa-IR" sz="2000" b="1" dirty="0" smtClean="0">
                <a:solidFill>
                  <a:schemeClr val="accent5"/>
                </a:solidFill>
                <a:latin typeface="Arial" pitchFamily="34" charset="0"/>
              </a:rPr>
              <a:t>بخش خطوط عمل </a:t>
            </a:r>
            <a:r>
              <a:rPr lang="fa-IR" sz="2000" b="1" dirty="0" smtClean="0">
                <a:latin typeface="Arial" pitchFamily="34" charset="0"/>
              </a:rPr>
              <a:t>مشتمل بر مقدمه، تاکید بر تقویت بیشتر خطوط و خطوط عمل فراسوی 2015: نگاهی به آینده</a:t>
            </a:r>
          </a:p>
          <a:p>
            <a:pPr marL="0">
              <a:buFontTx/>
              <a:buNone/>
              <a:defRPr/>
            </a:pPr>
            <a:endParaRPr lang="fa-IR" sz="2000" b="1" dirty="0" smtClean="0">
              <a:latin typeface="Arial" pitchFamily="34" charset="0"/>
            </a:endParaRPr>
          </a:p>
        </p:txBody>
      </p:sp>
      <p:pic>
        <p:nvPicPr>
          <p:cNvPr id="4" name="Picture 3" descr="wsis-do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28575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11 خط‌ عمل‌ جامعه اطلاعاتي</a:t>
            </a:r>
            <a:endParaRPr lang="en-US" altLang="fa-IR" sz="28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اول: نقش مسئولان حاکمیت عمومی و تمامی ذینفعان در تقویت</a:t>
            </a:r>
            <a:r>
              <a:rPr lang="en-US" altLang="fa-IR" sz="2000" smtClean="0"/>
              <a:t>ICT </a:t>
            </a:r>
            <a:r>
              <a:rPr lang="fa-IR" altLang="fa-IR" sz="2000" smtClean="0"/>
              <a:t> برای توسعه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دوم: زیرساخت اطلاعات و ارتباطات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سوم: دسترسی به اطلاعات و دانش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چهارم: ظرفیت سازی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پنجم: </a:t>
            </a:r>
            <a:r>
              <a:rPr lang="ar-SA" altLang="fa-IR" sz="2000" b="1" smtClean="0"/>
              <a:t>ایجاد </a:t>
            </a:r>
            <a:r>
              <a:rPr lang="fa-IR" altLang="fa-IR" sz="2000" b="1" smtClean="0"/>
              <a:t>اطمینان </a:t>
            </a:r>
            <a:r>
              <a:rPr lang="ar-SA" altLang="fa-IR" sz="2000" b="1" smtClean="0"/>
              <a:t>و امنیت در </a:t>
            </a:r>
            <a:r>
              <a:rPr lang="fa-IR" altLang="fa-IR" sz="2000" b="1" smtClean="0"/>
              <a:t>کاربرد</a:t>
            </a:r>
            <a:r>
              <a:rPr lang="en-US" altLang="fa-IR" sz="2000" smtClean="0"/>
              <a:t>ICT </a:t>
            </a:r>
            <a:endParaRPr lang="fa-IR" altLang="fa-IR" sz="20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ششم: قادرسازی محیط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هفتم: کاربردهای</a:t>
            </a:r>
            <a:r>
              <a:rPr lang="en-US" altLang="fa-IR" sz="2000" smtClean="0"/>
              <a:t>ICT </a:t>
            </a:r>
            <a:r>
              <a:rPr lang="fa-IR" altLang="fa-IR" sz="2000" smtClean="0"/>
              <a:t>: منافعی در تمامی جوانب زندگی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مشتمل بر: حکومت الکترونیک، تجارت الکترونیک، یادگیری الکترونیک (همچنین مراجعه کنید به خط چهارم)، بهداشت الکترونیک، اشتغال الکترونیک، محیط زیست الکترونیک، کشاورزی الکترونیک، علم الکترونیک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هشتم: تنوع فرهنگی و هویت، تنوع زبانی و محتوای محلی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نهم: رسانه‌ها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دهم: ابعاد اخلاقی جامعه اطلاعاتی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خط یازدهم: همکاری منطقه‌ای و بین‌المللی</a:t>
            </a:r>
            <a:endParaRPr lang="en-US" altLang="fa-IR" sz="2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fa-IR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/>
            <a:r>
              <a:rPr lang="fa-IR" altLang="fa-IR" sz="2800" smtClean="0">
                <a:solidFill>
                  <a:srgbClr val="00B050"/>
                </a:solidFill>
              </a:rPr>
              <a:t>بازگشت</a:t>
            </a:r>
            <a:r>
              <a:rPr lang="fa-IR" altLang="fa-IR" sz="2800" smtClean="0"/>
              <a:t>           بينش وسيس+ 10 براي وسيس فراسوي 2015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800600"/>
          </a:xfrm>
        </p:spPr>
        <p:txBody>
          <a:bodyPr/>
          <a:lstStyle/>
          <a:p>
            <a:pPr marL="0" indent="0" algn="l" rtl="0">
              <a:spcBef>
                <a:spcPct val="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WSIS+10 Vision for WSIS Beyond 2015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fa-IR" sz="2000" dirty="0" smtClean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fa-IR" sz="2000" dirty="0" smtClean="0"/>
              <a:t>با سه بخش: مقدمه با 7 اصل و 12 بند، عرصه‌هاي داراي اولويت كه بايد براي اجراي وسيس فراسوي 2015در نظر گرفته شود با 36 بند، </a:t>
            </a:r>
            <a:r>
              <a:rPr lang="fa-IR" sz="2000" dirty="0" smtClean="0">
                <a:solidFill>
                  <a:srgbClr val="00B050"/>
                </a:solidFill>
              </a:rPr>
              <a:t>بخش خطوط عمل </a:t>
            </a:r>
            <a:r>
              <a:rPr lang="fa-IR" sz="2000" dirty="0" smtClean="0"/>
              <a:t>مشتمل بر </a:t>
            </a:r>
            <a:r>
              <a:rPr lang="fa-IR" sz="2000" dirty="0" smtClean="0">
                <a:solidFill>
                  <a:srgbClr val="00B050"/>
                </a:solidFill>
              </a:rPr>
              <a:t>مقدمه</a:t>
            </a:r>
            <a:r>
              <a:rPr lang="fa-IR" sz="2000" dirty="0" smtClean="0"/>
              <a:t>، تاکید بر تقویت بیشتر خطوط، و </a:t>
            </a:r>
            <a:r>
              <a:rPr lang="fa-IR" sz="2000" dirty="0" smtClean="0">
                <a:solidFill>
                  <a:schemeClr val="accent5"/>
                </a:solidFill>
              </a:rPr>
              <a:t>خطوط عمل فراسوی 2015: نگاهی به آینده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35844" name="Left Arrow 3"/>
          <p:cNvSpPr>
            <a:spLocks noChangeArrowheads="1"/>
          </p:cNvSpPr>
          <p:nvPr/>
        </p:nvSpPr>
        <p:spPr bwMode="auto">
          <a:xfrm>
            <a:off x="6858000" y="381000"/>
            <a:ext cx="685800" cy="374650"/>
          </a:xfrm>
          <a:prstGeom prst="leftArrow">
            <a:avLst>
              <a:gd name="adj1" fmla="val 50000"/>
              <a:gd name="adj2" fmla="val 499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a-IR" altLang="fa-I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533400"/>
          </a:xfrm>
        </p:spPr>
        <p:txBody>
          <a:bodyPr/>
          <a:lstStyle/>
          <a:p>
            <a:pPr algn="r"/>
            <a:r>
              <a:rPr lang="fa-IR" altLang="fa-IR" sz="2800" b="0" smtClean="0"/>
              <a:t>خطوط عمل فراسوی 2015: نگاهی به آینده</a:t>
            </a:r>
            <a:endParaRPr lang="en-US" altLang="fa-IR" sz="28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b="1" smtClean="0"/>
              <a:t>دوباره تاکید می‌کنیم بر </a:t>
            </a:r>
            <a:r>
              <a:rPr lang="fa-IR" altLang="fa-IR" sz="2000" smtClean="0"/>
              <a:t>همکاری کارآمد میان دولت‌ها، بخش خصوصی، جامعه مدنی و سازمان ملل و دیگر سازمان‌های بین‌المللی بر اساس نقش‌ها و مسئولیت‌های متفاوت آن‌ها و کاربرد تخصص با در نظر گرفتن نقش چند جنبه‌ای ایجاد جامعه اطلاعاتی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a-IR" altLang="fa-IR" sz="20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تاکید می‌کنیم بر اهمیت فوق‌العاده تداوم شیوه چند ذینفعی در سطح بین المللی، با پیروی از مضامین و خطوط عمل سند اقدام ژنو با میانجیگیری و تسهیل‌گری نهادهای سازمان ملل.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هماهنگی ذینفعان در فعالیت‌ها مانع دوباره کاری می‌شود. این امر در میان سایر امور باید شامل تبادل اطلاعات، ایجاد دانش، اشتراک گذاری بهترین اقدامات و کمک به توسعه رویه ذینفعی و مشارکت بخش خصوصی باشد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a-IR" altLang="fa-IR" sz="20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a-IR" altLang="fa-IR" sz="2000" smtClean="0"/>
              <a:t>تاکید می‌کنیم بر اهمیت نقش گروه سازمان ملل در جامعه اطلاعاتی (</a:t>
            </a:r>
            <a:r>
              <a:rPr lang="en-US" altLang="fa-IR" sz="2000" smtClean="0"/>
              <a:t>UNGIS</a:t>
            </a:r>
            <a:r>
              <a:rPr lang="fa-IR" altLang="fa-IR" sz="2000" smtClean="0"/>
              <a:t>) که توسط هیات اجرایی عمده سازمان ملل (</a:t>
            </a:r>
            <a:r>
              <a:rPr lang="en-US" altLang="fa-IR" sz="2000" smtClean="0"/>
              <a:t>CEB</a:t>
            </a:r>
            <a:r>
              <a:rPr lang="fa-IR" altLang="fa-IR" sz="2000" smtClean="0"/>
              <a:t>) و بر اساس سند دستور جلسه تونس (</a:t>
            </a:r>
            <a:r>
              <a:rPr lang="en-US" altLang="fa-IR" sz="2000" smtClean="0"/>
              <a:t>Para 103</a:t>
            </a:r>
            <a:r>
              <a:rPr lang="fa-IR" altLang="fa-IR" sz="2000" smtClean="0"/>
              <a:t>) به عنوان یک مکانیزم بین‌آژانسی کارآمد و تاثیرگذار ایجاد شد و هدف اصلی آن رفع مسائل مربوط به سیاست‌گذاری در مسیر سازمان ملل برای اجرای نتایج نشست جهانی جامعه اطلاعاتی (</a:t>
            </a:r>
            <a:r>
              <a:rPr lang="en-US" altLang="fa-IR" sz="2000" smtClean="0"/>
              <a:t>WSIS</a:t>
            </a:r>
            <a:r>
              <a:rPr lang="fa-IR" altLang="fa-IR" sz="2000" smtClean="0"/>
              <a:t>) بود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fa-IR" sz="2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8">
  <a:themeElements>
    <a:clrScheme name="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ustom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heme11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5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Theme8">
  <a:themeElements>
    <a:clrScheme name="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eme9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eme1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1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1593</TotalTime>
  <Words>1576</Words>
  <Application>Microsoft Office PowerPoint</Application>
  <PresentationFormat>On-screen Show (4:3)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Arial</vt:lpstr>
      <vt:lpstr>Tahoma</vt:lpstr>
      <vt:lpstr>Lotus</vt:lpstr>
      <vt:lpstr>Courier New</vt:lpstr>
      <vt:lpstr>Lucida Console</vt:lpstr>
      <vt:lpstr>Times New Roman</vt:lpstr>
      <vt:lpstr>Palatino Linotype</vt:lpstr>
      <vt:lpstr>Wingdings</vt:lpstr>
      <vt:lpstr>Calibri</vt:lpstr>
      <vt:lpstr>Arial Black</vt:lpstr>
      <vt:lpstr>Century Schoolbook</vt:lpstr>
      <vt:lpstr>Trebuchet MS</vt:lpstr>
      <vt:lpstr>Arial Unicode MS</vt:lpstr>
      <vt:lpstr>Theme8</vt:lpstr>
      <vt:lpstr>Theme9</vt:lpstr>
      <vt:lpstr>Theme2</vt:lpstr>
      <vt:lpstr>Theme15</vt:lpstr>
      <vt:lpstr>White with Courier font for code slides</vt:lpstr>
      <vt:lpstr>1_Theme8</vt:lpstr>
      <vt:lpstr>1_Theme9</vt:lpstr>
      <vt:lpstr>Theme11</vt:lpstr>
      <vt:lpstr>1_Theme11</vt:lpstr>
      <vt:lpstr>2_Theme11</vt:lpstr>
      <vt:lpstr> نقش روابط‌ عمومی الکترونیک  در تحقق ۱۱ خط عمل جامعه اطلاعاتی </vt:lpstr>
      <vt:lpstr>روابط عمومي و شرایط دگرگون شده</vt:lpstr>
      <vt:lpstr>توجه به نقش چهارم</vt:lpstr>
      <vt:lpstr>4 سند دو اجلاس سران‌ جهان درباره جامعه‌اطلاعاتی</vt:lpstr>
      <vt:lpstr>رویدادهای سطح بالای وسیس+10</vt:lpstr>
      <vt:lpstr>دو سند 2014: بيانيه وسيس+ 10 و بينش وسيس+ 10</vt:lpstr>
      <vt:lpstr>11 خط‌ عمل‌ جامعه اطلاعاتي</vt:lpstr>
      <vt:lpstr>بازگشت           بينش وسيس+ 10 براي وسيس فراسوي 2015 </vt:lpstr>
      <vt:lpstr>خطوط عمل فراسوی 2015: نگاهی به آینده</vt:lpstr>
      <vt:lpstr>خطوط عمل فراسوی 2015: نگاهی به آینده - ادامه</vt:lpstr>
      <vt:lpstr>خطوط عمل فراسوی 2015: نگاهی به آینده - پایانی</vt:lpstr>
      <vt:lpstr>تاثيرات خطوط عمل یازده‌گانه بر روابط عمومی‌ها</vt:lpstr>
      <vt:lpstr>تاثيرات خطوط عمل یازده‌گانه بر روابط عمومی‌ها</vt:lpstr>
    </vt:vector>
  </TitlesOfParts>
  <Company>Younes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نقش روابط‌ عمومی الکترونیک  در تحقق ۱۱ خط عمل جامعه اطلاعاتی </dc:title>
  <cp:lastModifiedBy>Payam Taravati </cp:lastModifiedBy>
  <cp:revision>250</cp:revision>
  <dcterms:created xsi:type="dcterms:W3CDTF">2005-10-03T20:20:09Z</dcterms:created>
  <dcterms:modified xsi:type="dcterms:W3CDTF">2015-05-26T06:02:23Z</dcterms:modified>
</cp:coreProperties>
</file>