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60" r:id="rId3"/>
    <p:sldId id="257" r:id="rId4"/>
    <p:sldId id="258" r:id="rId5"/>
    <p:sldId id="262" r:id="rId6"/>
    <p:sldId id="263" r:id="rId7"/>
    <p:sldId id="261"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CCFFFF"/>
    <a:srgbClr val="FFCC00"/>
    <a:srgbClr val="FFFFCC"/>
    <a:srgbClr val="FFE171"/>
    <a:srgbClr val="FFE997"/>
    <a:srgbClr val="8EF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86039A-0457-4114-AEAC-8C455F71A4FD}" type="datetimeFigureOut">
              <a:rPr lang="en-US" smtClean="0"/>
              <a:t>4/26/2017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F87422-982C-4D0D-A1F5-FE9088F3F797}" type="slidenum">
              <a:rPr lang="en-US" smtClean="0"/>
              <a:t>‹#›</a:t>
            </a:fld>
            <a:endParaRPr lang="en-US"/>
          </a:p>
        </p:txBody>
      </p:sp>
    </p:spTree>
    <p:extLst>
      <p:ext uri="{BB962C8B-B14F-4D97-AF65-F5344CB8AC3E}">
        <p14:creationId xmlns:p14="http://schemas.microsoft.com/office/powerpoint/2010/main" val="296701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F87422-982C-4D0D-A1F5-FE9088F3F797}" type="slidenum">
              <a:rPr lang="en-US" smtClean="0"/>
              <a:t>4</a:t>
            </a:fld>
            <a:endParaRPr lang="en-US"/>
          </a:p>
        </p:txBody>
      </p:sp>
    </p:spTree>
    <p:extLst>
      <p:ext uri="{BB962C8B-B14F-4D97-AF65-F5344CB8AC3E}">
        <p14:creationId xmlns:p14="http://schemas.microsoft.com/office/powerpoint/2010/main" val="357975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9CE6CB1-29B2-4D54-8457-7EDD64BA6E21}" type="datetimeFigureOut">
              <a:rPr lang="en-US" smtClean="0"/>
              <a:t>4/26/2017</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41E5032-563F-4E16-A1D2-E3E6677A789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E6CB1-29B2-4D54-8457-7EDD64BA6E21}"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E5032-563F-4E16-A1D2-E3E6677A78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CE6CB1-29B2-4D54-8457-7EDD64BA6E21}" type="datetimeFigureOut">
              <a:rPr lang="en-US" smtClean="0"/>
              <a:t>4/26/2017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1E5032-563F-4E16-A1D2-E3E6677A78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9CE6CB1-29B2-4D54-8457-7EDD64BA6E21}" type="datetimeFigureOut">
              <a:rPr lang="en-US" smtClean="0"/>
              <a:t>4/26/2017</a:t>
            </a:fld>
            <a:endParaRPr lang="en-US"/>
          </a:p>
        </p:txBody>
      </p:sp>
      <p:sp>
        <p:nvSpPr>
          <p:cNvPr id="9" name="Slide Number Placeholder 8"/>
          <p:cNvSpPr>
            <a:spLocks noGrp="1"/>
          </p:cNvSpPr>
          <p:nvPr>
            <p:ph type="sldNum" sz="quarter" idx="15"/>
          </p:nvPr>
        </p:nvSpPr>
        <p:spPr/>
        <p:txBody>
          <a:bodyPr rtlCol="0"/>
          <a:lstStyle/>
          <a:p>
            <a:fld id="{941E5032-563F-4E16-A1D2-E3E6677A789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9CE6CB1-29B2-4D54-8457-7EDD64BA6E21}" type="datetimeFigureOut">
              <a:rPr lang="en-US" smtClean="0"/>
              <a:t>4/26/2017</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41E5032-563F-4E16-A1D2-E3E6677A789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9CE6CB1-29B2-4D54-8457-7EDD64BA6E21}" type="datetimeFigureOut">
              <a:rPr lang="en-US" smtClean="0"/>
              <a:t>4/26/2017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1E5032-563F-4E16-A1D2-E3E6677A789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CE6CB1-29B2-4D54-8457-7EDD64BA6E21}" type="datetimeFigureOut">
              <a:rPr lang="en-US" smtClean="0"/>
              <a:t>4/26/2017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1E5032-563F-4E16-A1D2-E3E6677A789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9CE6CB1-29B2-4D54-8457-7EDD64BA6E21}" type="datetimeFigureOut">
              <a:rPr lang="en-US" smtClean="0"/>
              <a:t>4/26/2017</a:t>
            </a:fld>
            <a:endParaRPr lang="en-US"/>
          </a:p>
        </p:txBody>
      </p:sp>
      <p:sp>
        <p:nvSpPr>
          <p:cNvPr id="7" name="Slide Number Placeholder 6"/>
          <p:cNvSpPr>
            <a:spLocks noGrp="1"/>
          </p:cNvSpPr>
          <p:nvPr>
            <p:ph type="sldNum" sz="quarter" idx="11"/>
          </p:nvPr>
        </p:nvSpPr>
        <p:spPr/>
        <p:txBody>
          <a:bodyPr rtlCol="0"/>
          <a:lstStyle/>
          <a:p>
            <a:fld id="{941E5032-563F-4E16-A1D2-E3E6677A789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E6CB1-29B2-4D54-8457-7EDD64BA6E21}" type="datetimeFigureOut">
              <a:rPr lang="en-US" smtClean="0"/>
              <a:t>4/26/2017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1E5032-563F-4E16-A1D2-E3E6677A78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9CE6CB1-29B2-4D54-8457-7EDD64BA6E21}" type="datetimeFigureOut">
              <a:rPr lang="en-US" smtClean="0"/>
              <a:t>4/26/2017</a:t>
            </a:fld>
            <a:endParaRPr lang="en-US"/>
          </a:p>
        </p:txBody>
      </p:sp>
      <p:sp>
        <p:nvSpPr>
          <p:cNvPr id="22" name="Slide Number Placeholder 21"/>
          <p:cNvSpPr>
            <a:spLocks noGrp="1"/>
          </p:cNvSpPr>
          <p:nvPr>
            <p:ph type="sldNum" sz="quarter" idx="15"/>
          </p:nvPr>
        </p:nvSpPr>
        <p:spPr/>
        <p:txBody>
          <a:bodyPr rtlCol="0"/>
          <a:lstStyle/>
          <a:p>
            <a:fld id="{941E5032-563F-4E16-A1D2-E3E6677A789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9CE6CB1-29B2-4D54-8457-7EDD64BA6E21}" type="datetimeFigureOut">
              <a:rPr lang="en-US" smtClean="0"/>
              <a:t>4/26/2017</a:t>
            </a:fld>
            <a:endParaRPr lang="en-US"/>
          </a:p>
        </p:txBody>
      </p:sp>
      <p:sp>
        <p:nvSpPr>
          <p:cNvPr id="18" name="Slide Number Placeholder 17"/>
          <p:cNvSpPr>
            <a:spLocks noGrp="1"/>
          </p:cNvSpPr>
          <p:nvPr>
            <p:ph type="sldNum" sz="quarter" idx="11"/>
          </p:nvPr>
        </p:nvSpPr>
        <p:spPr/>
        <p:txBody>
          <a:bodyPr rtlCol="0"/>
          <a:lstStyle/>
          <a:p>
            <a:fld id="{941E5032-563F-4E16-A1D2-E3E6677A789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9CE6CB1-29B2-4D54-8457-7EDD64BA6E21}" type="datetimeFigureOut">
              <a:rPr lang="en-US" smtClean="0"/>
              <a:t>4/26/2017</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41E5032-563F-4E16-A1D2-E3E6677A78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548680"/>
            <a:ext cx="6172200" cy="1894362"/>
          </a:xfrm>
        </p:spPr>
        <p:txBody>
          <a:bodyPr>
            <a:normAutofit/>
          </a:bodyPr>
          <a:lstStyle/>
          <a:p>
            <a:pPr algn="ctr"/>
            <a:r>
              <a:rPr lang="fa-IR" sz="9600" cap="none" dirty="0" smtClean="0">
                <a:ln w="17780" cmpd="sng">
                  <a:solidFill>
                    <a:schemeClr val="bg2">
                      <a:lumMod val="25000"/>
                    </a:schemeClr>
                  </a:solidFill>
                  <a:prstDash val="solid"/>
                  <a:miter lim="800000"/>
                </a:ln>
                <a:solidFill>
                  <a:schemeClr val="bg2">
                    <a:lumMod val="50000"/>
                  </a:schemeClr>
                </a:solidFill>
                <a:effectLst>
                  <a:outerShdw blurRad="50800" algn="tl" rotWithShape="0">
                    <a:srgbClr val="000000"/>
                  </a:outerShdw>
                </a:effectLst>
              </a:rPr>
              <a:t>به نام خدا</a:t>
            </a:r>
            <a:endParaRPr lang="en-US" sz="9600" cap="none" dirty="0">
              <a:ln w="17780" cmpd="sng">
                <a:solidFill>
                  <a:schemeClr val="bg2">
                    <a:lumMod val="25000"/>
                  </a:schemeClr>
                </a:solidFill>
                <a:prstDash val="solid"/>
                <a:miter lim="800000"/>
              </a:ln>
              <a:solidFill>
                <a:schemeClr val="bg2">
                  <a:lumMod val="50000"/>
                </a:schemeClr>
              </a:solidFill>
              <a:effectLst>
                <a:outerShdw blurRad="50800" algn="tl" rotWithShape="0">
                  <a:srgbClr val="000000"/>
                </a:outerShdw>
              </a:effectLst>
            </a:endParaRPr>
          </a:p>
        </p:txBody>
      </p:sp>
      <p:sp>
        <p:nvSpPr>
          <p:cNvPr id="3" name="Subtitle 2"/>
          <p:cNvSpPr>
            <a:spLocks noGrp="1"/>
          </p:cNvSpPr>
          <p:nvPr>
            <p:ph type="subTitle" idx="1"/>
          </p:nvPr>
        </p:nvSpPr>
        <p:spPr>
          <a:xfrm>
            <a:off x="2339752" y="2780928"/>
            <a:ext cx="6172200" cy="2232248"/>
          </a:xfrm>
        </p:spPr>
        <p:txBody>
          <a:bodyPr>
            <a:noAutofit/>
          </a:bodyPr>
          <a:lstStyle/>
          <a:p>
            <a:pPr algn="ctr"/>
            <a:r>
              <a:rPr lang="fa-IR" sz="7200" dirty="0" smtClean="0">
                <a:ln w="17780" cmpd="sng">
                  <a:solidFill>
                    <a:schemeClr val="bg2">
                      <a:lumMod val="25000"/>
                    </a:schemeClr>
                  </a:solidFill>
                  <a:prstDash val="solid"/>
                  <a:miter lim="800000"/>
                </a:ln>
                <a:solidFill>
                  <a:schemeClr val="bg2">
                    <a:lumMod val="50000"/>
                  </a:schemeClr>
                </a:solidFill>
                <a:effectLst>
                  <a:outerShdw blurRad="50800" algn="tl" rotWithShape="0">
                    <a:srgbClr val="000000"/>
                  </a:outerShdw>
                </a:effectLst>
              </a:rPr>
              <a:t>حسابداری خرید و فروش</a:t>
            </a:r>
            <a:endParaRPr lang="en-US" sz="7200" dirty="0">
              <a:ln w="17780" cmpd="sng">
                <a:solidFill>
                  <a:schemeClr val="bg2">
                    <a:lumMod val="25000"/>
                  </a:schemeClr>
                </a:solidFill>
                <a:prstDash val="solid"/>
                <a:miter lim="800000"/>
              </a:ln>
              <a:solidFill>
                <a:schemeClr val="bg2">
                  <a:lumMod val="50000"/>
                </a:schemeClr>
              </a:solidFill>
              <a:effectLst>
                <a:outerShdw blurRad="50800" algn="tl" rotWithShape="0">
                  <a:srgbClr val="000000"/>
                </a:outerShdw>
              </a:effectLst>
            </a:endParaRPr>
          </a:p>
        </p:txBody>
      </p:sp>
      <p:sp>
        <p:nvSpPr>
          <p:cNvPr id="4" name="Smiley Face 3"/>
          <p:cNvSpPr/>
          <p:nvPr/>
        </p:nvSpPr>
        <p:spPr>
          <a:xfrm>
            <a:off x="814481" y="3573016"/>
            <a:ext cx="914400" cy="914400"/>
          </a:xfrm>
          <a:prstGeom prst="smileyFace">
            <a:avLst>
              <a:gd name="adj" fmla="val 4653"/>
            </a:avLst>
          </a:prstGeom>
          <a:solidFill>
            <a:srgbClr val="8EF6F6"/>
          </a:solidFill>
          <a:ln w="38100">
            <a:solidFill>
              <a:schemeClr val="accent1">
                <a:lumMod val="75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32689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0" indent="0" algn="r">
              <a:buNone/>
            </a:pPr>
            <a:r>
              <a:rPr lang="fa-IR" sz="1800" b="1" dirty="0" smtClean="0">
                <a:latin typeface="Arial" pitchFamily="34" charset="0"/>
                <a:cs typeface="Arial" pitchFamily="34" charset="0"/>
              </a:rPr>
              <a:t>ستون صادره (فروش) کارت حساب کالا:  </a:t>
            </a:r>
            <a:r>
              <a:rPr lang="fa-IR" sz="1600" dirty="0" smtClean="0">
                <a:latin typeface="Arial" pitchFamily="34" charset="0"/>
                <a:cs typeface="Arial" pitchFamily="34" charset="0"/>
              </a:rPr>
              <a:t>در ستون صادره (فروش) کارت حساب کالا ، با توجه به اینکه  بهای تمام شده کالای فروش رفته و موارد برگشت از فروش در تاریخ های مختلف به صورت جداگانه ثبت گردیده اند ، بنابراین با کسر نمودن مجموع ردیف های برگشت از فروش ، از مجموع ردیف های فروش ،میتوان به طور غیر مستقیم تعداد بهای تمام شده کالای فروش رفته را از این ستون نتیجه گرفت.</a:t>
            </a:r>
          </a:p>
          <a:p>
            <a:pPr marL="0" indent="0" algn="r">
              <a:buNone/>
            </a:pPr>
            <a:endParaRPr lang="fa-IR" sz="1600" b="1" dirty="0"/>
          </a:p>
          <a:p>
            <a:pPr marL="0" indent="0" algn="r">
              <a:buNone/>
            </a:pPr>
            <a:r>
              <a:rPr lang="fa-IR" sz="1600" b="1" dirty="0" smtClean="0"/>
              <a:t>                                                            </a:t>
            </a:r>
            <a:r>
              <a:rPr lang="fa-IR" sz="1600" dirty="0" smtClean="0"/>
              <a:t>کسر می شود:</a:t>
            </a:r>
          </a:p>
          <a:p>
            <a:pPr marL="0" indent="0" algn="r">
              <a:buNone/>
            </a:pPr>
            <a:endParaRPr lang="fa-IR" sz="1600" b="1" dirty="0"/>
          </a:p>
          <a:p>
            <a:pPr marL="0" indent="0" algn="r">
              <a:buNone/>
            </a:pPr>
            <a:endParaRPr lang="fa-IR" sz="1600" b="1" dirty="0" smtClean="0"/>
          </a:p>
          <a:p>
            <a:pPr marL="0" indent="0" algn="r">
              <a:buNone/>
            </a:pPr>
            <a:endParaRPr lang="fa-IR" sz="1600" b="1" dirty="0"/>
          </a:p>
          <a:p>
            <a:pPr marL="0" indent="0" algn="r">
              <a:buNone/>
            </a:pPr>
            <a:endParaRPr lang="fa-IR" sz="1600" b="1" dirty="0" smtClean="0"/>
          </a:p>
          <a:p>
            <a:pPr marL="0" indent="0" algn="r">
              <a:buNone/>
            </a:pPr>
            <a:endParaRPr lang="fa-IR" sz="1600" b="1" dirty="0"/>
          </a:p>
          <a:p>
            <a:pPr marL="0" indent="0" algn="r">
              <a:buNone/>
            </a:pPr>
            <a:r>
              <a:rPr lang="fa-IR" sz="1200" b="1" dirty="0" smtClean="0"/>
              <a:t>نحوه محاسبه بهای تمام شده کالای فروش رفته با کمک کارت حساب کالا</a:t>
            </a:r>
            <a:endParaRPr lang="en-US" sz="1200" b="1" dirty="0"/>
          </a:p>
        </p:txBody>
      </p:sp>
      <p:sp>
        <p:nvSpPr>
          <p:cNvPr id="5" name="Rectangle 4"/>
          <p:cNvSpPr/>
          <p:nvPr/>
        </p:nvSpPr>
        <p:spPr>
          <a:xfrm>
            <a:off x="467544" y="128489"/>
            <a:ext cx="7560840" cy="1080120"/>
          </a:xfrm>
          <a:prstGeom prst="rect">
            <a:avLst/>
          </a:prstGeom>
          <a:solidFill>
            <a:srgbClr val="FFE171"/>
          </a:solidFill>
          <a:ln>
            <a:solidFill>
              <a:srgbClr val="FFE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بهای تمام شده کالای فروش رفته</a:t>
            </a:r>
          </a:p>
          <a:p>
            <a:pPr algn="r"/>
            <a:r>
              <a:rPr lang="fa-IR" sz="1600" dirty="0" smtClean="0">
                <a:solidFill>
                  <a:schemeClr val="tx1"/>
                </a:solidFill>
                <a:latin typeface="Arial" pitchFamily="34" charset="0"/>
                <a:cs typeface="Arial" pitchFamily="34" charset="0"/>
              </a:rPr>
              <a:t>تمامی هزینه های متحمل شده و مرتبط در یک دوره مالی برای تحصیل کالاهای فروش رفته،</a:t>
            </a:r>
            <a:r>
              <a:rPr lang="fa-IR" b="1" dirty="0" smtClean="0">
                <a:solidFill>
                  <a:schemeClr val="tx1"/>
                </a:solidFill>
                <a:latin typeface="Arial" pitchFamily="34" charset="0"/>
                <a:cs typeface="Arial" pitchFamily="34" charset="0"/>
              </a:rPr>
              <a:t>بهای تمام شده کالا فروش رفته </a:t>
            </a:r>
            <a:r>
              <a:rPr lang="fa-IR" sz="1600" dirty="0" smtClean="0">
                <a:solidFill>
                  <a:schemeClr val="tx1"/>
                </a:solidFill>
                <a:latin typeface="Arial" pitchFamily="34" charset="0"/>
                <a:cs typeface="Arial" pitchFamily="34" charset="0"/>
              </a:rPr>
              <a:t>نام دارد.</a:t>
            </a:r>
            <a:r>
              <a:rPr lang="fa-IR" sz="1600"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endParaRPr lang="en-US" sz="1600" dirty="0">
              <a:solidFill>
                <a:schemeClr val="tx1"/>
              </a:solidFill>
              <a:latin typeface="Arial" pitchFamily="34" charset="0"/>
              <a:cs typeface="Arial" pitchFamily="34" charset="0"/>
            </a:endParaRPr>
          </a:p>
        </p:txBody>
      </p:sp>
      <p:sp>
        <p:nvSpPr>
          <p:cNvPr id="2" name="Rounded Rectangle 1"/>
          <p:cNvSpPr/>
          <p:nvPr/>
        </p:nvSpPr>
        <p:spPr>
          <a:xfrm>
            <a:off x="5076056" y="2963231"/>
            <a:ext cx="1368152" cy="864096"/>
          </a:xfrm>
          <a:prstGeom prst="roundRect">
            <a:avLst/>
          </a:prstGeom>
          <a:solidFill>
            <a:schemeClr val="accent1">
              <a:lumMod val="60000"/>
              <a:lumOff val="40000"/>
            </a:schemeClr>
          </a:solidFill>
          <a:ln>
            <a:solidFill>
              <a:schemeClr val="accent1"/>
            </a:solidFill>
          </a:ln>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ln w="12700">
                  <a:solidFill>
                    <a:schemeClr val="tx2">
                      <a:satMod val="155000"/>
                    </a:schemeClr>
                  </a:solidFill>
                  <a:prstDash val="solid"/>
                </a:ln>
                <a:solidFill>
                  <a:schemeClr val="tx1"/>
                </a:solidFill>
                <a:latin typeface="Arial" pitchFamily="34" charset="0"/>
                <a:cs typeface="Arial" pitchFamily="34" charset="0"/>
              </a:rPr>
              <a:t>مجموع ردیف های فروش</a:t>
            </a:r>
            <a:endParaRPr lang="en-US" sz="1200" b="1" dirty="0">
              <a:ln w="12700">
                <a:solidFill>
                  <a:schemeClr val="tx2">
                    <a:satMod val="155000"/>
                  </a:schemeClr>
                </a:solidFill>
                <a:prstDash val="solid"/>
              </a:ln>
              <a:solidFill>
                <a:schemeClr val="tx1"/>
              </a:solidFill>
              <a:latin typeface="Arial" pitchFamily="34" charset="0"/>
              <a:cs typeface="Arial" pitchFamily="34" charset="0"/>
            </a:endParaRPr>
          </a:p>
        </p:txBody>
      </p:sp>
      <p:cxnSp>
        <p:nvCxnSpPr>
          <p:cNvPr id="6" name="Elbow Connector 5"/>
          <p:cNvCxnSpPr/>
          <p:nvPr/>
        </p:nvCxnSpPr>
        <p:spPr>
          <a:xfrm rot="10800000" flipV="1">
            <a:off x="4355976" y="3589202"/>
            <a:ext cx="720080" cy="432048"/>
          </a:xfrm>
          <a:prstGeom prst="bentConnector3">
            <a:avLst/>
          </a:prstGeom>
          <a:ln>
            <a:tailEnd type="arrow"/>
          </a:ln>
        </p:spPr>
        <p:style>
          <a:lnRef idx="1">
            <a:schemeClr val="accent6"/>
          </a:lnRef>
          <a:fillRef idx="0">
            <a:schemeClr val="accent6"/>
          </a:fillRef>
          <a:effectRef idx="0">
            <a:schemeClr val="accent6"/>
          </a:effectRef>
          <a:fontRef idx="minor">
            <a:schemeClr val="tx1"/>
          </a:fontRef>
        </p:style>
      </p:cxnSp>
      <p:sp>
        <p:nvSpPr>
          <p:cNvPr id="7" name="Rounded Rectangle 6"/>
          <p:cNvSpPr/>
          <p:nvPr/>
        </p:nvSpPr>
        <p:spPr>
          <a:xfrm>
            <a:off x="2951819" y="3645024"/>
            <a:ext cx="1404156" cy="792088"/>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latin typeface="Arial" pitchFamily="34" charset="0"/>
                <a:cs typeface="Arial" pitchFamily="34" charset="0"/>
              </a:rPr>
              <a:t>مجموع ردیف های برگشت از فروش</a:t>
            </a:r>
            <a:endParaRPr lang="en-US" sz="1200" b="1" dirty="0">
              <a:solidFill>
                <a:schemeClr val="tx1"/>
              </a:solidFill>
              <a:latin typeface="Arial" pitchFamily="34" charset="0"/>
              <a:cs typeface="Arial" pitchFamily="34" charset="0"/>
            </a:endParaRPr>
          </a:p>
        </p:txBody>
      </p:sp>
      <p:cxnSp>
        <p:nvCxnSpPr>
          <p:cNvPr id="9" name="Elbow Connector 8"/>
          <p:cNvCxnSpPr/>
          <p:nvPr/>
        </p:nvCxnSpPr>
        <p:spPr>
          <a:xfrm rot="5400000">
            <a:off x="2279007" y="4124340"/>
            <a:ext cx="733555" cy="612071"/>
          </a:xfrm>
          <a:prstGeom prst="bentConnector3">
            <a:avLst>
              <a:gd name="adj1" fmla="val 5852"/>
            </a:avLst>
          </a:prstGeom>
          <a:ln>
            <a:tailEnd type="arrow"/>
          </a:ln>
        </p:spPr>
        <p:style>
          <a:lnRef idx="1">
            <a:schemeClr val="accent6"/>
          </a:lnRef>
          <a:fillRef idx="0">
            <a:schemeClr val="accent6"/>
          </a:fillRef>
          <a:effectRef idx="0">
            <a:schemeClr val="accent6"/>
          </a:effectRef>
          <a:fontRef idx="minor">
            <a:schemeClr val="tx1"/>
          </a:fontRef>
        </p:style>
      </p:cxnSp>
      <p:sp>
        <p:nvSpPr>
          <p:cNvPr id="20" name="Equal 19"/>
          <p:cNvSpPr/>
          <p:nvPr/>
        </p:nvSpPr>
        <p:spPr>
          <a:xfrm>
            <a:off x="1945530" y="4259851"/>
            <a:ext cx="360040" cy="354522"/>
          </a:xfrm>
          <a:prstGeom prst="mathEqual">
            <a:avLst>
              <a:gd name="adj1" fmla="val 20625"/>
              <a:gd name="adj2" fmla="val 268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
        <p:nvSpPr>
          <p:cNvPr id="21" name="Rounded Rectangle 20"/>
          <p:cNvSpPr/>
          <p:nvPr/>
        </p:nvSpPr>
        <p:spPr>
          <a:xfrm>
            <a:off x="1637671" y="4869160"/>
            <a:ext cx="1404156" cy="762623"/>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بهای تمام شده کالای فروش رفته</a:t>
            </a:r>
            <a:endParaRPr lang="en-US" sz="1200" b="1" dirty="0">
              <a:solidFill>
                <a:schemeClr val="tx1"/>
              </a:solidFill>
            </a:endParaRPr>
          </a:p>
        </p:txBody>
      </p:sp>
    </p:spTree>
    <p:extLst>
      <p:ext uri="{BB962C8B-B14F-4D97-AF65-F5344CB8AC3E}">
        <p14:creationId xmlns:p14="http://schemas.microsoft.com/office/powerpoint/2010/main" val="924478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dk1"/>
          </a:lnRef>
          <a:fillRef idx="1">
            <a:schemeClr val="lt1"/>
          </a:fillRef>
          <a:effectRef idx="0">
            <a:schemeClr val="dk1"/>
          </a:effectRef>
          <a:fontRef idx="minor">
            <a:schemeClr val="dk1"/>
          </a:fontRef>
        </p:style>
        <p:txBody>
          <a:bodyPr>
            <a:normAutofit/>
          </a:bodyPr>
          <a:lstStyle/>
          <a:p>
            <a:pPr algn="r"/>
            <a:r>
              <a:rPr lang="fa-IR" sz="1800" b="1" dirty="0" smtClean="0">
                <a:solidFill>
                  <a:schemeClr val="tx1"/>
                </a:solidFill>
                <a:latin typeface="Arial" pitchFamily="34" charset="0"/>
                <a:cs typeface="Arial" pitchFamily="34" charset="0"/>
              </a:rPr>
              <a:t>ستون موجودی کارت حساب کالا:</a:t>
            </a:r>
            <a:br>
              <a:rPr lang="fa-IR" sz="1800" b="1" dirty="0" smtClean="0">
                <a:solidFill>
                  <a:schemeClr val="tx1"/>
                </a:solidFill>
                <a:latin typeface="Arial" pitchFamily="34" charset="0"/>
                <a:cs typeface="Arial" pitchFamily="34" charset="0"/>
              </a:rPr>
            </a:br>
            <a:r>
              <a:rPr lang="fa-IR" sz="1600" dirty="0" smtClean="0">
                <a:solidFill>
                  <a:schemeClr val="tx1"/>
                </a:solidFill>
                <a:latin typeface="Arial" pitchFamily="34" charset="0"/>
                <a:cs typeface="Arial" pitchFamily="34" charset="0"/>
              </a:rPr>
              <a:t>با توجه به اینکه پس از هر بار وارده به انبار یا صادره از انبار، تأثیر این تغییر در ستون موجودی اعمال گردیده است</a:t>
            </a:r>
            <a:r>
              <a:rPr lang="fa-IR" sz="1600" smtClean="0">
                <a:solidFill>
                  <a:schemeClr val="tx1"/>
                </a:solidFill>
                <a:latin typeface="Arial" pitchFamily="34" charset="0"/>
                <a:cs typeface="Arial" pitchFamily="34" charset="0"/>
              </a:rPr>
              <a:t>، بنابراین </a:t>
            </a:r>
            <a:r>
              <a:rPr lang="fa-IR" sz="1600" dirty="0" smtClean="0">
                <a:solidFill>
                  <a:schemeClr val="tx1"/>
                </a:solidFill>
                <a:latin typeface="Arial" pitchFamily="34" charset="0"/>
                <a:cs typeface="Arial" pitchFamily="34" charset="0"/>
              </a:rPr>
              <a:t>در ردیف آخر ستون موجودی همواره به طور مستقیم می توان تعداد و بهای تمام شده موجودی پایان دوره را مشاهده کرد.</a:t>
            </a:r>
            <a:endParaRPr lang="en-US" sz="1800" b="1" dirty="0">
              <a:solidFill>
                <a:schemeClr val="tx1"/>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marL="0" indent="0" algn="r">
              <a:buNone/>
            </a:pPr>
            <a:r>
              <a:rPr lang="fa-IR" sz="1800" b="1" dirty="0" smtClean="0"/>
              <a:t>روش های قیمت گذاری  </a:t>
            </a:r>
          </a:p>
          <a:p>
            <a:pPr marL="0" indent="0" algn="r">
              <a:buNone/>
            </a:pPr>
            <a:endParaRPr lang="fa-IR" sz="1800" b="1" dirty="0"/>
          </a:p>
          <a:p>
            <a:pPr marL="0" indent="0" algn="r">
              <a:buNone/>
            </a:pPr>
            <a:r>
              <a:rPr lang="fa-IR" sz="1600" dirty="0" smtClean="0"/>
              <a:t>روش های قیمت گذاری ، مبتنی براصل بهای تمام شده است و باید توجه داشت  که هر یک از این روش ها ، مختص محاسبه </a:t>
            </a:r>
            <a:r>
              <a:rPr lang="fa-IR" sz="1800" b="1" dirty="0" smtClean="0">
                <a:solidFill>
                  <a:srgbClr val="00B0F0"/>
                </a:solidFill>
              </a:rPr>
              <a:t>بهای تمام شده کالای فروش رفته و موجودی کالای پایان دوره </a:t>
            </a:r>
            <a:r>
              <a:rPr lang="fa-IR" sz="1600" dirty="0" smtClean="0"/>
              <a:t>می باشد. با توجه به اینکه موجودی کالا بخش مهمی از دارایی های جاری اغلب واحدهای تجاری را تشکیل می دهد ،انتخاب یک روش مناسب جهت ارزیابی موجودی کالا از اهمیت خاصی بر خوردار است.</a:t>
            </a:r>
          </a:p>
          <a:p>
            <a:pPr marL="0" indent="0" algn="r">
              <a:buNone/>
            </a:pPr>
            <a:r>
              <a:rPr lang="fa-IR" sz="1600" dirty="0" smtClean="0"/>
              <a:t>روش های قیمت گذاری رادر سیستم ادواری و دائمی در صفحهٔ بعد مشاهده می کنید؛</a:t>
            </a:r>
          </a:p>
        </p:txBody>
      </p:sp>
    </p:spTree>
    <p:extLst>
      <p:ext uri="{BB962C8B-B14F-4D97-AF65-F5344CB8AC3E}">
        <p14:creationId xmlns:p14="http://schemas.microsoft.com/office/powerpoint/2010/main" val="419420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45629"/>
            <a:ext cx="7848872" cy="6408712"/>
          </a:xfrm>
        </p:spPr>
        <p:txBody>
          <a:bodyPr/>
          <a:lstStyle/>
          <a:p>
            <a:pPr marL="0" indent="0" algn="r">
              <a:buNone/>
            </a:pPr>
            <a:r>
              <a:rPr lang="fa-IR" sz="1600" b="1" dirty="0" smtClean="0">
                <a:solidFill>
                  <a:schemeClr val="accent1">
                    <a:lumMod val="60000"/>
                    <a:lumOff val="40000"/>
                  </a:schemeClr>
                </a:solidFill>
              </a:rPr>
              <a:t>روش های قیمت گذاری</a:t>
            </a:r>
          </a:p>
          <a:p>
            <a:pPr marL="0" indent="0" algn="r">
              <a:buNone/>
            </a:pPr>
            <a:r>
              <a:rPr lang="fa-IR" sz="1600" b="1" dirty="0" smtClean="0">
                <a:solidFill>
                  <a:schemeClr val="accent1">
                    <a:lumMod val="60000"/>
                    <a:lumOff val="40000"/>
                  </a:schemeClr>
                </a:solidFill>
              </a:rPr>
              <a:t>(محاسبهٔ بهای تمام شده)</a:t>
            </a:r>
            <a:endParaRPr lang="en-US" sz="1600" b="1" dirty="0">
              <a:solidFill>
                <a:schemeClr val="accent1">
                  <a:lumMod val="60000"/>
                  <a:lumOff val="40000"/>
                </a:schemeClr>
              </a:solidFill>
            </a:endParaRPr>
          </a:p>
        </p:txBody>
      </p:sp>
      <p:sp>
        <p:nvSpPr>
          <p:cNvPr id="4" name="Rounded Rectangle 3"/>
          <p:cNvSpPr/>
          <p:nvPr/>
        </p:nvSpPr>
        <p:spPr>
          <a:xfrm>
            <a:off x="6876256" y="2740199"/>
            <a:ext cx="1440160" cy="720080"/>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های قیمت گذاری</a:t>
            </a:r>
            <a:endParaRPr lang="en-US" sz="1200" b="1" dirty="0">
              <a:solidFill>
                <a:schemeClr val="tx1"/>
              </a:solidFill>
            </a:endParaRPr>
          </a:p>
        </p:txBody>
      </p:sp>
      <p:cxnSp>
        <p:nvCxnSpPr>
          <p:cNvPr id="6" name="Straight Connector 5"/>
          <p:cNvCxnSpPr>
            <a:stCxn id="4" idx="1"/>
          </p:cNvCxnSpPr>
          <p:nvPr/>
        </p:nvCxnSpPr>
        <p:spPr>
          <a:xfrm flipH="1" flipV="1">
            <a:off x="5754613" y="1712268"/>
            <a:ext cx="1121643" cy="1387971"/>
          </a:xfrm>
          <a:prstGeom prst="line">
            <a:avLst/>
          </a:prstGeom>
        </p:spPr>
        <p:style>
          <a:lnRef idx="2">
            <a:schemeClr val="accent6"/>
          </a:lnRef>
          <a:fillRef idx="0">
            <a:schemeClr val="accent6"/>
          </a:fillRef>
          <a:effectRef idx="1">
            <a:schemeClr val="accent6"/>
          </a:effectRef>
          <a:fontRef idx="minor">
            <a:schemeClr val="tx1"/>
          </a:fontRef>
        </p:style>
      </p:cxnSp>
      <p:cxnSp>
        <p:nvCxnSpPr>
          <p:cNvPr id="8" name="Straight Connector 7"/>
          <p:cNvCxnSpPr>
            <a:stCxn id="4" idx="1"/>
          </p:cNvCxnSpPr>
          <p:nvPr/>
        </p:nvCxnSpPr>
        <p:spPr>
          <a:xfrm flipH="1">
            <a:off x="5724128" y="3100239"/>
            <a:ext cx="1152128" cy="1275159"/>
          </a:xfrm>
          <a:prstGeom prst="line">
            <a:avLst/>
          </a:prstGeom>
        </p:spPr>
        <p:style>
          <a:lnRef idx="2">
            <a:schemeClr val="accent6"/>
          </a:lnRef>
          <a:fillRef idx="0">
            <a:schemeClr val="accent6"/>
          </a:fillRef>
          <a:effectRef idx="1">
            <a:schemeClr val="accent6"/>
          </a:effectRef>
          <a:fontRef idx="minor">
            <a:schemeClr val="tx1"/>
          </a:fontRef>
        </p:style>
      </p:cxnSp>
      <p:sp>
        <p:nvSpPr>
          <p:cNvPr id="14" name="Rounded Rectangle 13"/>
          <p:cNvSpPr/>
          <p:nvPr/>
        </p:nvSpPr>
        <p:spPr>
          <a:xfrm>
            <a:off x="4272930" y="1388232"/>
            <a:ext cx="1481683" cy="648072"/>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الف) روش های قیمت گذاری عینی</a:t>
            </a:r>
            <a:endParaRPr lang="en-US" sz="1200" b="1" dirty="0">
              <a:solidFill>
                <a:schemeClr val="tx1"/>
              </a:solidFill>
            </a:endParaRPr>
          </a:p>
        </p:txBody>
      </p:sp>
      <p:sp>
        <p:nvSpPr>
          <p:cNvPr id="16" name="Rounded Rectangle 15"/>
          <p:cNvSpPr/>
          <p:nvPr/>
        </p:nvSpPr>
        <p:spPr>
          <a:xfrm>
            <a:off x="4427984" y="4051362"/>
            <a:ext cx="1418828" cy="648072"/>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ب)روش های قیمت گذاری بر آوردی</a:t>
            </a:r>
            <a:endParaRPr lang="en-US" sz="1200" b="1" dirty="0">
              <a:solidFill>
                <a:schemeClr val="tx1"/>
              </a:solidFill>
            </a:endParaRPr>
          </a:p>
        </p:txBody>
      </p:sp>
      <p:cxnSp>
        <p:nvCxnSpPr>
          <p:cNvPr id="18" name="Straight Connector 17"/>
          <p:cNvCxnSpPr/>
          <p:nvPr/>
        </p:nvCxnSpPr>
        <p:spPr>
          <a:xfrm flipH="1">
            <a:off x="3582962" y="4407160"/>
            <a:ext cx="833984" cy="444996"/>
          </a:xfrm>
          <a:prstGeom prst="line">
            <a:avLst/>
          </a:prstGeom>
        </p:spPr>
        <p:style>
          <a:lnRef idx="2">
            <a:schemeClr val="accent6"/>
          </a:lnRef>
          <a:fillRef idx="0">
            <a:schemeClr val="accent6"/>
          </a:fillRef>
          <a:effectRef idx="1">
            <a:schemeClr val="accent6"/>
          </a:effectRef>
          <a:fontRef idx="minor">
            <a:schemeClr val="tx1"/>
          </a:fontRef>
        </p:style>
      </p:cxnSp>
      <p:cxnSp>
        <p:nvCxnSpPr>
          <p:cNvPr id="20" name="Straight Connector 19"/>
          <p:cNvCxnSpPr>
            <a:stCxn id="16" idx="1"/>
            <a:endCxn id="23" idx="3"/>
          </p:cNvCxnSpPr>
          <p:nvPr/>
        </p:nvCxnSpPr>
        <p:spPr>
          <a:xfrm flipH="1" flipV="1">
            <a:off x="3635896" y="3815594"/>
            <a:ext cx="792088" cy="559804"/>
          </a:xfrm>
          <a:prstGeom prst="line">
            <a:avLst/>
          </a:prstGeom>
        </p:spPr>
        <p:style>
          <a:lnRef idx="2">
            <a:schemeClr val="accent6"/>
          </a:lnRef>
          <a:fillRef idx="0">
            <a:schemeClr val="accent6"/>
          </a:fillRef>
          <a:effectRef idx="1">
            <a:schemeClr val="accent6"/>
          </a:effectRef>
          <a:fontRef idx="minor">
            <a:schemeClr val="tx1"/>
          </a:fontRef>
        </p:style>
      </p:cxnSp>
      <p:sp>
        <p:nvSpPr>
          <p:cNvPr id="23" name="Rounded Rectangle 22"/>
          <p:cNvSpPr/>
          <p:nvPr/>
        </p:nvSpPr>
        <p:spPr>
          <a:xfrm>
            <a:off x="2126034" y="3491558"/>
            <a:ext cx="1509862" cy="648072"/>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سود نا خالص</a:t>
            </a:r>
            <a:endParaRPr lang="en-US" sz="1200" b="1" dirty="0">
              <a:solidFill>
                <a:schemeClr val="tx1"/>
              </a:solidFill>
            </a:endParaRPr>
          </a:p>
        </p:txBody>
      </p:sp>
      <p:sp>
        <p:nvSpPr>
          <p:cNvPr id="24" name="Rounded Rectangle 23"/>
          <p:cNvSpPr/>
          <p:nvPr/>
        </p:nvSpPr>
        <p:spPr>
          <a:xfrm>
            <a:off x="2182974" y="4546122"/>
            <a:ext cx="1416917" cy="612068"/>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خرده فروشی</a:t>
            </a:r>
            <a:endParaRPr lang="en-US" sz="1200" b="1" dirty="0">
              <a:solidFill>
                <a:schemeClr val="tx1"/>
              </a:solidFill>
            </a:endParaRPr>
          </a:p>
        </p:txBody>
      </p:sp>
      <p:cxnSp>
        <p:nvCxnSpPr>
          <p:cNvPr id="29" name="Straight Connector 28"/>
          <p:cNvCxnSpPr>
            <a:endCxn id="36" idx="3"/>
          </p:cNvCxnSpPr>
          <p:nvPr/>
        </p:nvCxnSpPr>
        <p:spPr>
          <a:xfrm flipH="1" flipV="1">
            <a:off x="3635896" y="800708"/>
            <a:ext cx="637034" cy="911560"/>
          </a:xfrm>
          <a:prstGeom prst="line">
            <a:avLst/>
          </a:prstGeom>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2166045" y="476672"/>
            <a:ext cx="1469851" cy="648072"/>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اولین صادره از اولین وارده</a:t>
            </a:r>
            <a:endParaRPr lang="en-US" sz="1200" b="1" dirty="0">
              <a:solidFill>
                <a:schemeClr val="tx1"/>
              </a:solidFill>
            </a:endParaRPr>
          </a:p>
        </p:txBody>
      </p:sp>
      <p:sp>
        <p:nvSpPr>
          <p:cNvPr id="39" name="Rounded Rectangle 38"/>
          <p:cNvSpPr/>
          <p:nvPr/>
        </p:nvSpPr>
        <p:spPr>
          <a:xfrm>
            <a:off x="2166045" y="1256488"/>
            <a:ext cx="1469851" cy="588336"/>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اولین صادره از آخرین وارده</a:t>
            </a:r>
            <a:endParaRPr lang="en-US" sz="1200" b="1" dirty="0">
              <a:solidFill>
                <a:schemeClr val="tx1"/>
              </a:solidFill>
            </a:endParaRPr>
          </a:p>
        </p:txBody>
      </p:sp>
      <p:cxnSp>
        <p:nvCxnSpPr>
          <p:cNvPr id="41" name="Straight Connector 40"/>
          <p:cNvCxnSpPr>
            <a:endCxn id="39" idx="3"/>
          </p:cNvCxnSpPr>
          <p:nvPr/>
        </p:nvCxnSpPr>
        <p:spPr>
          <a:xfrm flipH="1" flipV="1">
            <a:off x="3635896" y="1550656"/>
            <a:ext cx="637034" cy="161612"/>
          </a:xfrm>
          <a:prstGeom prst="line">
            <a:avLst/>
          </a:prstGeom>
        </p:spPr>
        <p:style>
          <a:lnRef idx="1">
            <a:schemeClr val="accent1"/>
          </a:lnRef>
          <a:fillRef idx="0">
            <a:schemeClr val="accent1"/>
          </a:fillRef>
          <a:effectRef idx="0">
            <a:schemeClr val="accent1"/>
          </a:effectRef>
          <a:fontRef idx="minor">
            <a:schemeClr val="tx1"/>
          </a:fontRef>
        </p:style>
      </p:cxnSp>
      <p:sp>
        <p:nvSpPr>
          <p:cNvPr id="42" name="Rounded Rectangle 41"/>
          <p:cNvSpPr/>
          <p:nvPr/>
        </p:nvSpPr>
        <p:spPr>
          <a:xfrm>
            <a:off x="2202048" y="1988840"/>
            <a:ext cx="1397843" cy="576064"/>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روش میانگین موزون </a:t>
            </a:r>
          </a:p>
          <a:p>
            <a:pPr algn="ctr"/>
            <a:r>
              <a:rPr lang="fa-IR" sz="1200" b="1" dirty="0" smtClean="0">
                <a:solidFill>
                  <a:schemeClr val="tx1"/>
                </a:solidFill>
              </a:rPr>
              <a:t>(متحرک)</a:t>
            </a:r>
            <a:endParaRPr lang="en-US" sz="1200" b="1" dirty="0">
              <a:solidFill>
                <a:schemeClr val="tx1"/>
              </a:solidFill>
            </a:endParaRPr>
          </a:p>
        </p:txBody>
      </p:sp>
      <p:cxnSp>
        <p:nvCxnSpPr>
          <p:cNvPr id="52" name="Straight Connector 51"/>
          <p:cNvCxnSpPr>
            <a:stCxn id="14" idx="1"/>
            <a:endCxn id="42" idx="3"/>
          </p:cNvCxnSpPr>
          <p:nvPr/>
        </p:nvCxnSpPr>
        <p:spPr>
          <a:xfrm flipH="1">
            <a:off x="3599891" y="1712268"/>
            <a:ext cx="673039" cy="564604"/>
          </a:xfrm>
          <a:prstGeom prst="line">
            <a:avLst/>
          </a:prstGeom>
        </p:spPr>
        <p:style>
          <a:lnRef idx="1">
            <a:schemeClr val="accent1"/>
          </a:lnRef>
          <a:fillRef idx="0">
            <a:schemeClr val="accent1"/>
          </a:fillRef>
          <a:effectRef idx="0">
            <a:schemeClr val="accent1"/>
          </a:effectRef>
          <a:fontRef idx="minor">
            <a:schemeClr val="tx1"/>
          </a:fontRef>
        </p:style>
      </p:cxnSp>
      <p:sp>
        <p:nvSpPr>
          <p:cNvPr id="53" name="Rounded Rectangle 52"/>
          <p:cNvSpPr/>
          <p:nvPr/>
        </p:nvSpPr>
        <p:spPr>
          <a:xfrm>
            <a:off x="2202048" y="2636912"/>
            <a:ext cx="1397843" cy="576064"/>
          </a:xfrm>
          <a:prstGeom prst="roundRect">
            <a:avLst/>
          </a:prstGeom>
          <a:solidFill>
            <a:schemeClr val="accent1">
              <a:lumMod val="60000"/>
              <a:lumOff val="40000"/>
            </a:schemeClr>
          </a:solidFill>
          <a:ln>
            <a:solidFill>
              <a:schemeClr val="accent1"/>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smtClean="0">
                <a:solidFill>
                  <a:schemeClr val="tx1"/>
                </a:solidFill>
              </a:rPr>
              <a:t>روش شناسایی ویژه</a:t>
            </a:r>
            <a:endParaRPr lang="en-US" sz="1200" b="1">
              <a:solidFill>
                <a:schemeClr val="tx1"/>
              </a:solidFill>
            </a:endParaRPr>
          </a:p>
        </p:txBody>
      </p:sp>
    </p:spTree>
    <p:extLst>
      <p:ext uri="{BB962C8B-B14F-4D97-AF65-F5344CB8AC3E}">
        <p14:creationId xmlns:p14="http://schemas.microsoft.com/office/powerpoint/2010/main" val="3921786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16632"/>
            <a:ext cx="7971656" cy="6480720"/>
          </a:xfrm>
        </p:spPr>
        <p:txBody>
          <a:bodyPr>
            <a:normAutofit/>
          </a:bodyPr>
          <a:lstStyle/>
          <a:p>
            <a:pPr marL="0" indent="0" algn="r">
              <a:buNone/>
            </a:pPr>
            <a:r>
              <a:rPr lang="fa-IR" sz="1800" b="1" dirty="0" smtClean="0">
                <a:latin typeface="Arial" pitchFamily="34" charset="0"/>
                <a:cs typeface="Arial" pitchFamily="34" charset="0"/>
              </a:rPr>
              <a:t>روش های قیمت گذاری</a:t>
            </a:r>
            <a:endParaRPr lang="en-US" sz="1800" b="1" dirty="0" smtClean="0">
              <a:latin typeface="Arial" pitchFamily="34" charset="0"/>
              <a:cs typeface="Arial" pitchFamily="34" charset="0"/>
            </a:endParaRPr>
          </a:p>
          <a:p>
            <a:pPr marL="0" indent="0" algn="r">
              <a:buNone/>
            </a:pPr>
            <a:r>
              <a:rPr lang="fa-IR" sz="1800" b="1" dirty="0" smtClean="0">
                <a:latin typeface="Arial" pitchFamily="34" charset="0"/>
                <a:cs typeface="Arial" pitchFamily="34" charset="0"/>
              </a:rPr>
              <a:t>1.روش اولین صادره از اولین وارده</a:t>
            </a:r>
            <a:endParaRPr lang="en-US" sz="1600" dirty="0">
              <a:latin typeface="Arial" pitchFamily="34" charset="0"/>
              <a:cs typeface="Arial" pitchFamily="34" charset="0"/>
            </a:endParaRPr>
          </a:p>
          <a:p>
            <a:pPr marL="0" indent="0" algn="r">
              <a:buNone/>
            </a:pPr>
            <a:r>
              <a:rPr lang="fa-IR" sz="1600" dirty="0" smtClean="0">
                <a:latin typeface="Arial" pitchFamily="34" charset="0"/>
                <a:cs typeface="Arial" pitchFamily="34" charset="0"/>
              </a:rPr>
              <a:t>دراین روش کالا به همان ترتیبی که وارد انبار شده ، از انبار خارج می شود. به عبارت دیگر در روش اولین صادره از اولین وارده فرض بر این است که کالاهایی که زودتر خریداری شده اند، زودتر هم فروخته میشوند و کالاهایی که دیرتر خریداری شده اند، دیرتر فروخته میشوند و یا در موجودی کالای پایان دوره باقی می مانند.</a:t>
            </a:r>
          </a:p>
          <a:p>
            <a:pPr marL="0" indent="0" algn="r">
              <a:buNone/>
            </a:pPr>
            <a:r>
              <a:rPr lang="fa-IR" sz="1800" b="1" dirty="0" smtClean="0">
                <a:solidFill>
                  <a:srgbClr val="00B0F0"/>
                </a:solidFill>
                <a:latin typeface="Arial" pitchFamily="34" charset="0"/>
                <a:cs typeface="Arial" pitchFamily="34" charset="0"/>
              </a:rPr>
              <a:t>بنابراین می توان نتیجه گرفت که دراین روش ،مبنای محاسبه بهای تمام شده کالای فروش رفته به ترتیب قیمت موجودی کالای ابتدای دوره وخریدهای اولیه (خریدهای قدیمی ) میباشد و مبنای محاسبه بهای تمام شده موجودی کالای پایان دوره ، قیمت آخرین خریدها میباشد.</a:t>
            </a:r>
            <a:r>
              <a:rPr lang="fa-IR" sz="1600" dirty="0" smtClean="0">
                <a:latin typeface="Arial" pitchFamily="34" charset="0"/>
                <a:cs typeface="Arial" pitchFamily="34" charset="0"/>
              </a:rPr>
              <a:t> در شرکت هایی که کالاهای آنها حاوی تاریخ انقضای در معرض فاسد شدن ، ازمد افتادن و یا ازرده خارج شدن قرار دارند، استفاده از روش از اولین صادره از اولین وارده</a:t>
            </a:r>
            <a:endParaRPr lang="fa-IR" sz="1800" b="1" dirty="0" smtClean="0">
              <a:solidFill>
                <a:srgbClr val="00B0F0"/>
              </a:solidFill>
              <a:latin typeface="Arial" pitchFamily="34" charset="0"/>
              <a:cs typeface="Arial" pitchFamily="34" charset="0"/>
            </a:endParaRPr>
          </a:p>
          <a:p>
            <a:pPr marL="0" indent="0" algn="r">
              <a:buNone/>
            </a:pPr>
            <a:endParaRPr lang="en-US" sz="1600" dirty="0" smtClean="0">
              <a:latin typeface="Arial" pitchFamily="34" charset="0"/>
              <a:cs typeface="Arial" pitchFamily="34" charset="0"/>
            </a:endParaRPr>
          </a:p>
        </p:txBody>
      </p:sp>
      <p:sp>
        <p:nvSpPr>
          <p:cNvPr id="5" name="Rectangle 4"/>
          <p:cNvSpPr/>
          <p:nvPr/>
        </p:nvSpPr>
        <p:spPr>
          <a:xfrm>
            <a:off x="3419872" y="4365104"/>
            <a:ext cx="2232248" cy="1872208"/>
          </a:xfrm>
          <a:prstGeom prst="rect">
            <a:avLst/>
          </a:prstGeom>
          <a:solidFill>
            <a:srgbClr val="FFFFCC"/>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موجودی کالای ابتدای دوره   </a:t>
            </a:r>
          </a:p>
          <a:p>
            <a:pPr algn="ctr"/>
            <a:endParaRPr lang="fa-IR" sz="1200" b="1" dirty="0">
              <a:solidFill>
                <a:schemeClr val="tx1"/>
              </a:solidFill>
            </a:endParaRPr>
          </a:p>
          <a:p>
            <a:pPr algn="ctr"/>
            <a:endParaRPr lang="fa-IR" sz="1200" b="1" dirty="0" smtClean="0">
              <a:solidFill>
                <a:schemeClr val="tx1"/>
              </a:solidFill>
            </a:endParaRPr>
          </a:p>
          <a:p>
            <a:pPr algn="ctr"/>
            <a:endParaRPr lang="fa-IR" sz="1200" b="1" dirty="0">
              <a:solidFill>
                <a:schemeClr val="tx1"/>
              </a:solidFill>
            </a:endParaRPr>
          </a:p>
          <a:p>
            <a:pPr algn="ctr"/>
            <a:endParaRPr lang="fa-IR" sz="1200" b="1" dirty="0" smtClean="0">
              <a:solidFill>
                <a:schemeClr val="tx1"/>
              </a:solidFill>
            </a:endParaRPr>
          </a:p>
          <a:p>
            <a:pPr algn="ctr"/>
            <a:endParaRPr lang="fa-IR" sz="1200" b="1" dirty="0">
              <a:solidFill>
                <a:schemeClr val="tx1"/>
              </a:solidFill>
            </a:endParaRPr>
          </a:p>
          <a:p>
            <a:pPr algn="ctr"/>
            <a:endParaRPr lang="fa-IR" sz="1200" b="1" dirty="0" smtClean="0">
              <a:solidFill>
                <a:schemeClr val="tx1"/>
              </a:solidFill>
            </a:endParaRPr>
          </a:p>
          <a:p>
            <a:pPr algn="ctr"/>
            <a:endParaRPr lang="en-US" sz="1200" dirty="0">
              <a:solidFill>
                <a:schemeClr val="tx1"/>
              </a:solidFill>
            </a:endParaRPr>
          </a:p>
        </p:txBody>
      </p:sp>
      <p:sp>
        <p:nvSpPr>
          <p:cNvPr id="6" name="Flowchart: Magnetic Disk 5"/>
          <p:cNvSpPr/>
          <p:nvPr/>
        </p:nvSpPr>
        <p:spPr>
          <a:xfrm>
            <a:off x="3671900" y="5117157"/>
            <a:ext cx="216024" cy="540640"/>
          </a:xfrm>
          <a:prstGeom prst="flowChartMagneticDisk">
            <a:avLst/>
          </a:prstGeom>
          <a:solidFill>
            <a:srgbClr val="FF0000"/>
          </a:solidFill>
          <a:ln w="19050">
            <a:solidFill>
              <a:schemeClr val="tx1"/>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3</a:t>
            </a:r>
            <a:endParaRPr lang="en-US" dirty="0">
              <a:solidFill>
                <a:schemeClr val="tx1"/>
              </a:solidFill>
            </a:endParaRPr>
          </a:p>
        </p:txBody>
      </p:sp>
      <p:sp>
        <p:nvSpPr>
          <p:cNvPr id="7" name="Flowchart: Magnetic Disk 6"/>
          <p:cNvSpPr/>
          <p:nvPr/>
        </p:nvSpPr>
        <p:spPr>
          <a:xfrm>
            <a:off x="4175584" y="5117157"/>
            <a:ext cx="216024" cy="540640"/>
          </a:xfrm>
          <a:prstGeom prst="flowChartMagneticDisk">
            <a:avLst/>
          </a:prstGeom>
          <a:solidFill>
            <a:srgbClr val="FFFF00"/>
          </a:solidFill>
          <a:ln w="19050">
            <a:solidFill>
              <a:schemeClr val="tx1"/>
            </a:solidFill>
          </a:ln>
          <a:effectLst>
            <a:glow rad="101600">
              <a:srgbClr val="FFFF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2</a:t>
            </a:r>
            <a:endParaRPr lang="en-US" dirty="0">
              <a:solidFill>
                <a:schemeClr val="tx1"/>
              </a:solidFill>
            </a:endParaRPr>
          </a:p>
        </p:txBody>
      </p:sp>
      <p:sp>
        <p:nvSpPr>
          <p:cNvPr id="8" name="Flowchart: Magnetic Disk 7"/>
          <p:cNvSpPr/>
          <p:nvPr/>
        </p:nvSpPr>
        <p:spPr>
          <a:xfrm>
            <a:off x="4680012" y="5117157"/>
            <a:ext cx="216024" cy="540640"/>
          </a:xfrm>
          <a:prstGeom prst="flowChartMagneticDisk">
            <a:avLst/>
          </a:prstGeom>
          <a:solidFill>
            <a:srgbClr val="92D050"/>
          </a:solidFill>
          <a:ln w="19050">
            <a:solidFill>
              <a:schemeClr val="tx1"/>
            </a:solidFill>
          </a:ln>
          <a:effectLst>
            <a:glow rad="101600">
              <a:srgbClr val="92D05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1</a:t>
            </a:r>
            <a:endParaRPr lang="en-US" dirty="0">
              <a:solidFill>
                <a:schemeClr val="tx1"/>
              </a:solidFill>
            </a:endParaRPr>
          </a:p>
        </p:txBody>
      </p:sp>
      <p:sp>
        <p:nvSpPr>
          <p:cNvPr id="9" name="Flowchart: Magnetic Disk 8"/>
          <p:cNvSpPr/>
          <p:nvPr/>
        </p:nvSpPr>
        <p:spPr>
          <a:xfrm>
            <a:off x="5220072" y="5117157"/>
            <a:ext cx="216024" cy="540640"/>
          </a:xfrm>
          <a:prstGeom prst="flowChartMagneticDisk">
            <a:avLst/>
          </a:prstGeom>
          <a:solidFill>
            <a:srgbClr val="0070C0"/>
          </a:solidFill>
          <a:ln w="19050">
            <a:solidFill>
              <a:schemeClr val="tx1"/>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م</a:t>
            </a:r>
          </a:p>
        </p:txBody>
      </p:sp>
      <p:sp>
        <p:nvSpPr>
          <p:cNvPr id="10" name="Right Arrow 9"/>
          <p:cNvSpPr/>
          <p:nvPr/>
        </p:nvSpPr>
        <p:spPr>
          <a:xfrm>
            <a:off x="2195736" y="4977172"/>
            <a:ext cx="1152128" cy="648072"/>
          </a:xfrm>
          <a:prstGeom prst="rightArrow">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5796136" y="4977172"/>
            <a:ext cx="1137276" cy="680625"/>
          </a:xfrm>
          <a:prstGeom prst="rightArrow">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latin typeface="Perpetua Titling MT" pitchFamily="18" charset="0"/>
              </a:rPr>
              <a:t>fifo</a:t>
            </a:r>
            <a:endParaRPr lang="en-US" dirty="0">
              <a:solidFill>
                <a:schemeClr val="tx1"/>
              </a:solidFill>
              <a:latin typeface="Perpetua Titling MT" pitchFamily="18" charset="0"/>
            </a:endParaRPr>
          </a:p>
        </p:txBody>
      </p:sp>
      <p:sp>
        <p:nvSpPr>
          <p:cNvPr id="12" name="Flowchart: Magnetic Disk 11"/>
          <p:cNvSpPr/>
          <p:nvPr/>
        </p:nvSpPr>
        <p:spPr>
          <a:xfrm>
            <a:off x="7236296" y="5030888"/>
            <a:ext cx="216024" cy="540640"/>
          </a:xfrm>
          <a:prstGeom prst="flowChartMagneticDisk">
            <a:avLst/>
          </a:prstGeom>
          <a:solidFill>
            <a:srgbClr val="92D050"/>
          </a:solidFill>
          <a:ln w="19050">
            <a:solidFill>
              <a:schemeClr val="tx1"/>
            </a:solidFill>
          </a:ln>
          <a:effectLst>
            <a:glow rad="101600">
              <a:srgbClr val="92D05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1</a:t>
            </a:r>
            <a:endParaRPr lang="en-US" dirty="0">
              <a:solidFill>
                <a:schemeClr val="tx1"/>
              </a:solidFill>
            </a:endParaRPr>
          </a:p>
        </p:txBody>
      </p:sp>
      <p:sp>
        <p:nvSpPr>
          <p:cNvPr id="13" name="Flowchart: Magnetic Disk 12"/>
          <p:cNvSpPr/>
          <p:nvPr/>
        </p:nvSpPr>
        <p:spPr>
          <a:xfrm>
            <a:off x="7740352" y="5030888"/>
            <a:ext cx="216024" cy="540640"/>
          </a:xfrm>
          <a:prstGeom prst="flowChartMagneticDisk">
            <a:avLst/>
          </a:prstGeom>
          <a:solidFill>
            <a:srgbClr val="0070C0"/>
          </a:solidFill>
          <a:ln w="19050">
            <a:solidFill>
              <a:schemeClr val="tx1"/>
            </a:solidFill>
          </a:ln>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م</a:t>
            </a:r>
            <a:endParaRPr lang="en-US" dirty="0">
              <a:solidFill>
                <a:schemeClr val="tx1"/>
              </a:solidFill>
            </a:endParaRPr>
          </a:p>
        </p:txBody>
      </p:sp>
      <p:sp>
        <p:nvSpPr>
          <p:cNvPr id="14" name="Flowchart: Magnetic Disk 13"/>
          <p:cNvSpPr/>
          <p:nvPr/>
        </p:nvSpPr>
        <p:spPr>
          <a:xfrm>
            <a:off x="1835696" y="5052955"/>
            <a:ext cx="216024" cy="572290"/>
          </a:xfrm>
          <a:prstGeom prst="flowChartMagneticDisk">
            <a:avLst/>
          </a:prstGeom>
          <a:solidFill>
            <a:srgbClr val="92D050"/>
          </a:solidFill>
          <a:ln w="19050">
            <a:solidFill>
              <a:schemeClr val="tx1"/>
            </a:solidFill>
          </a:ln>
          <a:effectLst>
            <a:glow rad="101600">
              <a:srgbClr val="92D05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3</a:t>
            </a:r>
            <a:endParaRPr lang="en-US" dirty="0">
              <a:solidFill>
                <a:schemeClr val="tx1"/>
              </a:solidFill>
            </a:endParaRPr>
          </a:p>
        </p:txBody>
      </p:sp>
      <p:sp>
        <p:nvSpPr>
          <p:cNvPr id="15" name="Flowchart: Magnetic Disk 14"/>
          <p:cNvSpPr/>
          <p:nvPr/>
        </p:nvSpPr>
        <p:spPr>
          <a:xfrm>
            <a:off x="1379687" y="5052954"/>
            <a:ext cx="216024" cy="572290"/>
          </a:xfrm>
          <a:prstGeom prst="flowChartMagneticDisk">
            <a:avLst/>
          </a:prstGeom>
          <a:solidFill>
            <a:srgbClr val="FFFF00"/>
          </a:solidFill>
          <a:ln w="19050">
            <a:solidFill>
              <a:schemeClr val="tx1"/>
            </a:solidFill>
          </a:ln>
          <a:effectLst>
            <a:glow rad="101600">
              <a:srgbClr val="FFFF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2</a:t>
            </a:r>
            <a:endParaRPr lang="en-US" dirty="0">
              <a:solidFill>
                <a:schemeClr val="tx1"/>
              </a:solidFill>
            </a:endParaRPr>
          </a:p>
        </p:txBody>
      </p:sp>
      <p:sp>
        <p:nvSpPr>
          <p:cNvPr id="16" name="Flowchart: Magnetic Disk 15"/>
          <p:cNvSpPr/>
          <p:nvPr/>
        </p:nvSpPr>
        <p:spPr>
          <a:xfrm>
            <a:off x="935596" y="5028546"/>
            <a:ext cx="216024" cy="596698"/>
          </a:xfrm>
          <a:prstGeom prst="flowChartMagneticDisk">
            <a:avLst/>
          </a:prstGeom>
          <a:solidFill>
            <a:srgbClr val="FF0000"/>
          </a:solidFill>
          <a:ln w="19050">
            <a:solidFill>
              <a:schemeClr val="tx1"/>
            </a:solidFill>
          </a:ln>
          <a:effectLst>
            <a:glow rad="635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1</a:t>
            </a:r>
            <a:endParaRPr lang="en-US" dirty="0">
              <a:solidFill>
                <a:schemeClr val="tx1"/>
              </a:solidFill>
            </a:endParaRPr>
          </a:p>
        </p:txBody>
      </p:sp>
      <p:sp>
        <p:nvSpPr>
          <p:cNvPr id="17" name="Down Arrow 16"/>
          <p:cNvSpPr/>
          <p:nvPr/>
        </p:nvSpPr>
        <p:spPr>
          <a:xfrm>
            <a:off x="3239852" y="3573016"/>
            <a:ext cx="2592288" cy="792088"/>
          </a:xfrm>
          <a:prstGeom prst="downArrow">
            <a:avLst>
              <a:gd name="adj1" fmla="val 42319"/>
              <a:gd name="adj2" fmla="val 49118"/>
            </a:avLst>
          </a:prstGeom>
          <a:solidFill>
            <a:srgbClr val="FFFFCC"/>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انبار کالا</a:t>
            </a:r>
            <a:endParaRPr lang="en-US" sz="1200" b="1" dirty="0">
              <a:solidFill>
                <a:schemeClr val="tx1"/>
              </a:solidFill>
            </a:endParaRPr>
          </a:p>
        </p:txBody>
      </p:sp>
      <p:sp>
        <p:nvSpPr>
          <p:cNvPr id="18" name="Rectangle 17"/>
          <p:cNvSpPr/>
          <p:nvPr/>
        </p:nvSpPr>
        <p:spPr>
          <a:xfrm>
            <a:off x="6012160" y="4365104"/>
            <a:ext cx="2016224" cy="36004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خروج کالا از انبار(فروش)</a:t>
            </a:r>
            <a:endParaRPr lang="en-US" sz="1200" b="1" dirty="0">
              <a:solidFill>
                <a:schemeClr val="tx1"/>
              </a:solidFill>
            </a:endParaRPr>
          </a:p>
        </p:txBody>
      </p:sp>
      <p:sp>
        <p:nvSpPr>
          <p:cNvPr id="19" name="Rectangle 18"/>
          <p:cNvSpPr/>
          <p:nvPr/>
        </p:nvSpPr>
        <p:spPr>
          <a:xfrm>
            <a:off x="1131782" y="4437112"/>
            <a:ext cx="2016925" cy="360040"/>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خروج کالا ازانبار(خرید)</a:t>
            </a:r>
            <a:endParaRPr lang="en-US" sz="1200" b="1" dirty="0">
              <a:solidFill>
                <a:schemeClr val="tx1"/>
              </a:solidFill>
            </a:endParaRPr>
          </a:p>
        </p:txBody>
      </p:sp>
      <p:cxnSp>
        <p:nvCxnSpPr>
          <p:cNvPr id="4" name="Straight Arrow Connector 3"/>
          <p:cNvCxnSpPr/>
          <p:nvPr/>
        </p:nvCxnSpPr>
        <p:spPr>
          <a:xfrm flipV="1">
            <a:off x="5328084" y="4725144"/>
            <a:ext cx="0" cy="3278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55428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116632"/>
            <a:ext cx="7874446" cy="4873752"/>
          </a:xfrm>
        </p:spPr>
        <p:txBody>
          <a:bodyPr>
            <a:normAutofit/>
          </a:bodyPr>
          <a:lstStyle/>
          <a:p>
            <a:pPr marL="0" indent="0" algn="r">
              <a:buNone/>
            </a:pPr>
            <a:r>
              <a:rPr lang="fa-IR" sz="1800" b="1" dirty="0" smtClean="0"/>
              <a:t>روش های اولین صادره از اولین وارده در سیستم ادواری:</a:t>
            </a:r>
          </a:p>
          <a:p>
            <a:pPr marL="0" indent="0" algn="r">
              <a:buNone/>
            </a:pPr>
            <a:endParaRPr lang="fa-IR" sz="1800" b="1" dirty="0"/>
          </a:p>
          <a:p>
            <a:pPr marL="0" indent="0" algn="r">
              <a:buNone/>
            </a:pPr>
            <a:r>
              <a:rPr lang="fa-IR" sz="1600" dirty="0" smtClean="0"/>
              <a:t>تعداد 270 واحد کالا در پایان دوره باقی مانده است. همان طور که گفته شد در روش اولین صادره از اولین وارده مبنای محاسبه بهای تمام شده کالای پایان دوره، قیمت آخرین خریدها است. بنابراین تعداد 270 واحد به ترتیب زیرقیمت گذاری می شود:</a:t>
            </a:r>
          </a:p>
          <a:p>
            <a:pPr marL="0" indent="0" algn="r">
              <a:buNone/>
            </a:pPr>
            <a:endParaRPr lang="en-US" sz="1600" dirty="0"/>
          </a:p>
        </p:txBody>
      </p:sp>
      <p:sp>
        <p:nvSpPr>
          <p:cNvPr id="2" name="Rectangle 1"/>
          <p:cNvSpPr/>
          <p:nvPr/>
        </p:nvSpPr>
        <p:spPr>
          <a:xfrm>
            <a:off x="1043608" y="1844824"/>
            <a:ext cx="7056784" cy="936104"/>
          </a:xfrm>
          <a:prstGeom prst="rect">
            <a:avLst/>
          </a:prstGeom>
          <a:solidFill>
            <a:srgbClr val="FFE171"/>
          </a:solidFill>
          <a:ln>
            <a:solidFill>
              <a:srgbClr val="FFE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1400" dirty="0" smtClean="0">
                <a:solidFill>
                  <a:schemeClr val="tx1"/>
                </a:solidFill>
              </a:rPr>
              <a:t>200 واحد از تاریخ 2/17 ( آخرین خرید ) به نرخ هر واحد115 ریال: 200×115=23000</a:t>
            </a:r>
          </a:p>
          <a:p>
            <a:pPr algn="r"/>
            <a:r>
              <a:rPr lang="fa-IR" sz="1400" dirty="0" smtClean="0">
                <a:solidFill>
                  <a:schemeClr val="tx1"/>
                </a:solidFill>
              </a:rPr>
              <a:t>و70 واحد بقیه از خرید تاریخ 2/5 به نرخ هر واحد 110 ریال: 70×110=7700</a:t>
            </a:r>
          </a:p>
          <a:p>
            <a:pPr algn="r"/>
            <a:r>
              <a:rPr lang="fa-IR" b="1" dirty="0" smtClean="0">
                <a:solidFill>
                  <a:schemeClr val="tx1"/>
                </a:solidFill>
              </a:rPr>
              <a:t>بهای تمام شده موجودی در پایان دوره                </a:t>
            </a:r>
            <a:r>
              <a:rPr lang="fa-IR" b="1" u="sng" dirty="0" smtClean="0">
                <a:solidFill>
                  <a:schemeClr val="tx1"/>
                </a:solidFill>
              </a:rPr>
              <a:t>30700</a:t>
            </a:r>
            <a:endParaRPr lang="en-US" b="1" dirty="0">
              <a:solidFill>
                <a:schemeClr val="tx1"/>
              </a:solidFill>
            </a:endParaRPr>
          </a:p>
        </p:txBody>
      </p:sp>
      <p:cxnSp>
        <p:nvCxnSpPr>
          <p:cNvPr id="5" name="Straight Arrow Connector 4"/>
          <p:cNvCxnSpPr/>
          <p:nvPr/>
        </p:nvCxnSpPr>
        <p:spPr>
          <a:xfrm>
            <a:off x="3131840" y="2564904"/>
            <a:ext cx="36004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02173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88640"/>
            <a:ext cx="7827640" cy="6264696"/>
          </a:xfrm>
        </p:spPr>
        <p:txBody>
          <a:bodyPr>
            <a:normAutofit/>
          </a:bodyPr>
          <a:lstStyle/>
          <a:p>
            <a:pPr marL="0" indent="0" algn="r">
              <a:buNone/>
            </a:pPr>
            <a:r>
              <a:rPr lang="fa-IR" sz="1800" b="1" dirty="0" smtClean="0"/>
              <a:t>2.روش اولین صادره از آخرین وارده</a:t>
            </a:r>
          </a:p>
          <a:p>
            <a:pPr marL="0" indent="0" algn="r">
              <a:buNone/>
            </a:pPr>
            <a:endParaRPr lang="fa-IR" sz="1800" b="1" dirty="0"/>
          </a:p>
          <a:p>
            <a:pPr marL="0" indent="0" algn="r">
              <a:buNone/>
            </a:pPr>
            <a:r>
              <a:rPr lang="fa-IR" sz="1600" dirty="0" smtClean="0"/>
              <a:t>دراین روش بر عکس روش از اولین صادره از اولین وارده ،فرض بر این است که کالاها از محل آخرین خریدهایی که وارده انبار شده ، خارج می شود و باقیمانده (موجودی پایان دوره) مربوط به قدیمی ترین خریدها (اولین خریدها) و موجودی ابتدای دوره می باشد. </a:t>
            </a:r>
            <a:r>
              <a:rPr lang="fa-IR" sz="1800" b="1" dirty="0" smtClean="0">
                <a:solidFill>
                  <a:srgbClr val="00B0F0"/>
                </a:solidFill>
              </a:rPr>
              <a:t>پس میتوان نتیجه گرفت دراین روش مبنای محاسبه بهای تمام شده کالاهای فروش رفته،قیمت آخرین خریدها ومبنای محاسبه بهای تمام شده موجودی کالای پایان دوره، می تواند قیمت خریدهای اول دوره و یا موجودی ابتدای دوره باشد.</a:t>
            </a:r>
          </a:p>
          <a:p>
            <a:pPr marL="0" indent="0" algn="r">
              <a:buNone/>
            </a:pPr>
            <a:endParaRPr lang="en-US" sz="1600" dirty="0"/>
          </a:p>
        </p:txBody>
      </p:sp>
      <p:sp>
        <p:nvSpPr>
          <p:cNvPr id="2" name="Rectangle 1"/>
          <p:cNvSpPr/>
          <p:nvPr/>
        </p:nvSpPr>
        <p:spPr>
          <a:xfrm>
            <a:off x="3266331" y="3429000"/>
            <a:ext cx="2097757" cy="1872208"/>
          </a:xfrm>
          <a:prstGeom prst="rect">
            <a:avLst/>
          </a:prstGeom>
          <a:solidFill>
            <a:srgbClr val="FFFFCC"/>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موجودی کالای ابتدای دوره </a:t>
            </a:r>
          </a:p>
          <a:p>
            <a:pPr algn="ctr"/>
            <a:endParaRPr lang="fa-IR" sz="1200" b="1" dirty="0">
              <a:solidFill>
                <a:schemeClr val="tx1"/>
              </a:solidFill>
            </a:endParaRPr>
          </a:p>
          <a:p>
            <a:pPr algn="ctr"/>
            <a:endParaRPr lang="fa-IR" sz="1200" b="1" dirty="0" smtClean="0">
              <a:solidFill>
                <a:schemeClr val="tx1"/>
              </a:solidFill>
            </a:endParaRPr>
          </a:p>
          <a:p>
            <a:pPr algn="ctr"/>
            <a:endParaRPr lang="fa-IR" sz="1200" b="1" dirty="0">
              <a:solidFill>
                <a:schemeClr val="tx1"/>
              </a:solidFill>
            </a:endParaRPr>
          </a:p>
          <a:p>
            <a:pPr algn="ctr"/>
            <a:endParaRPr lang="fa-IR" sz="1200" b="1" dirty="0" smtClean="0">
              <a:solidFill>
                <a:schemeClr val="tx1"/>
              </a:solidFill>
            </a:endParaRPr>
          </a:p>
          <a:p>
            <a:pPr algn="ctr"/>
            <a:endParaRPr lang="fa-IR" sz="1200" b="1" dirty="0">
              <a:solidFill>
                <a:schemeClr val="tx1"/>
              </a:solidFill>
            </a:endParaRPr>
          </a:p>
          <a:p>
            <a:pPr algn="ctr"/>
            <a:endParaRPr lang="fa-IR" sz="1200" b="1" dirty="0" smtClean="0">
              <a:solidFill>
                <a:schemeClr val="tx1"/>
              </a:solidFill>
            </a:endParaRPr>
          </a:p>
          <a:p>
            <a:pPr algn="ctr"/>
            <a:endParaRPr lang="fa-IR" sz="1200" b="1" dirty="0">
              <a:solidFill>
                <a:schemeClr val="tx1"/>
              </a:solidFill>
            </a:endParaRPr>
          </a:p>
          <a:p>
            <a:pPr algn="ctr"/>
            <a:endParaRPr lang="en-US" sz="1200" b="1" dirty="0">
              <a:solidFill>
                <a:schemeClr val="tx1"/>
              </a:solidFill>
            </a:endParaRPr>
          </a:p>
        </p:txBody>
      </p:sp>
      <p:sp>
        <p:nvSpPr>
          <p:cNvPr id="4" name="Can 3"/>
          <p:cNvSpPr/>
          <p:nvPr/>
        </p:nvSpPr>
        <p:spPr>
          <a:xfrm>
            <a:off x="3568663" y="4147145"/>
            <a:ext cx="216024" cy="490736"/>
          </a:xfrm>
          <a:prstGeom prst="can">
            <a:avLst/>
          </a:prstGeom>
          <a:solidFill>
            <a:srgbClr val="FF0000"/>
          </a:solidFill>
          <a:ln w="19050">
            <a:solidFill>
              <a:schemeClr val="tx1"/>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3</a:t>
            </a:r>
            <a:endParaRPr lang="en-US" dirty="0">
              <a:solidFill>
                <a:schemeClr val="tx1"/>
              </a:solidFill>
            </a:endParaRPr>
          </a:p>
        </p:txBody>
      </p:sp>
      <p:sp>
        <p:nvSpPr>
          <p:cNvPr id="5" name="Can 4"/>
          <p:cNvSpPr/>
          <p:nvPr/>
        </p:nvSpPr>
        <p:spPr>
          <a:xfrm>
            <a:off x="4449713" y="4147145"/>
            <a:ext cx="216024" cy="490736"/>
          </a:xfrm>
          <a:prstGeom prst="can">
            <a:avLst/>
          </a:prstGeom>
          <a:solidFill>
            <a:srgbClr val="92D050"/>
          </a:solidFill>
          <a:ln w="19050">
            <a:solidFill>
              <a:schemeClr val="tx1"/>
            </a:solidFill>
          </a:ln>
          <a:effectLst>
            <a:glow rad="101600">
              <a:srgbClr val="92D05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1</a:t>
            </a:r>
            <a:endParaRPr lang="en-US" dirty="0">
              <a:solidFill>
                <a:schemeClr val="tx1"/>
              </a:solidFill>
            </a:endParaRPr>
          </a:p>
        </p:txBody>
      </p:sp>
      <p:sp>
        <p:nvSpPr>
          <p:cNvPr id="6" name="Can 5"/>
          <p:cNvSpPr/>
          <p:nvPr/>
        </p:nvSpPr>
        <p:spPr>
          <a:xfrm flipH="1">
            <a:off x="3984526" y="4148992"/>
            <a:ext cx="216024" cy="491095"/>
          </a:xfrm>
          <a:prstGeom prst="can">
            <a:avLst/>
          </a:prstGeom>
          <a:solidFill>
            <a:srgbClr val="FFFF00"/>
          </a:solidFill>
          <a:ln w="19050">
            <a:solidFill>
              <a:schemeClr val="tx1"/>
            </a:solidFill>
          </a:ln>
          <a:effectLst>
            <a:glow rad="101600">
              <a:srgbClr val="FFFF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2</a:t>
            </a:r>
            <a:endParaRPr lang="en-US" dirty="0">
              <a:solidFill>
                <a:schemeClr val="tx1"/>
              </a:solidFill>
            </a:endParaRPr>
          </a:p>
        </p:txBody>
      </p:sp>
      <p:sp>
        <p:nvSpPr>
          <p:cNvPr id="7" name="Can 6"/>
          <p:cNvSpPr/>
          <p:nvPr/>
        </p:nvSpPr>
        <p:spPr>
          <a:xfrm>
            <a:off x="4923842" y="4147145"/>
            <a:ext cx="216024" cy="490736"/>
          </a:xfrm>
          <a:prstGeom prst="can">
            <a:avLst/>
          </a:prstGeom>
          <a:solidFill>
            <a:srgbClr val="0070C0"/>
          </a:solidFill>
          <a:ln w="19050">
            <a:solidFill>
              <a:schemeClr val="tx1"/>
            </a:solidFill>
          </a:ln>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م</a:t>
            </a:r>
            <a:endParaRPr lang="en-US" dirty="0">
              <a:solidFill>
                <a:schemeClr val="tx1"/>
              </a:solidFill>
            </a:endParaRPr>
          </a:p>
        </p:txBody>
      </p:sp>
      <p:sp>
        <p:nvSpPr>
          <p:cNvPr id="8" name="Down Arrow 7"/>
          <p:cNvSpPr/>
          <p:nvPr/>
        </p:nvSpPr>
        <p:spPr>
          <a:xfrm>
            <a:off x="3093182" y="2708921"/>
            <a:ext cx="2448272" cy="720080"/>
          </a:xfrm>
          <a:prstGeom prst="downArrow">
            <a:avLst>
              <a:gd name="adj1" fmla="val 50000"/>
              <a:gd name="adj2" fmla="val 43987"/>
            </a:avLst>
          </a:prstGeom>
          <a:solidFill>
            <a:srgbClr val="FFFFCC"/>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انبار کالا</a:t>
            </a:r>
            <a:endParaRPr lang="en-US" sz="1200" b="1" dirty="0">
              <a:solidFill>
                <a:schemeClr val="tx1"/>
              </a:solidFill>
            </a:endParaRPr>
          </a:p>
        </p:txBody>
      </p:sp>
      <p:cxnSp>
        <p:nvCxnSpPr>
          <p:cNvPr id="10" name="Straight Arrow Connector 9"/>
          <p:cNvCxnSpPr/>
          <p:nvPr/>
        </p:nvCxnSpPr>
        <p:spPr>
          <a:xfrm flipV="1">
            <a:off x="5031854" y="3717032"/>
            <a:ext cx="0"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Can 11"/>
          <p:cNvSpPr/>
          <p:nvPr/>
        </p:nvSpPr>
        <p:spPr>
          <a:xfrm>
            <a:off x="1115616" y="4146786"/>
            <a:ext cx="216024" cy="514811"/>
          </a:xfrm>
          <a:prstGeom prst="can">
            <a:avLst/>
          </a:prstGeom>
          <a:solidFill>
            <a:srgbClr val="FF0000"/>
          </a:solidFill>
          <a:ln w="19050">
            <a:solidFill>
              <a:schemeClr val="tx1"/>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3</a:t>
            </a:r>
            <a:endParaRPr lang="en-US" dirty="0">
              <a:solidFill>
                <a:schemeClr val="tx1"/>
              </a:solidFill>
            </a:endParaRPr>
          </a:p>
        </p:txBody>
      </p:sp>
      <p:sp>
        <p:nvSpPr>
          <p:cNvPr id="13" name="Can 12"/>
          <p:cNvSpPr/>
          <p:nvPr/>
        </p:nvSpPr>
        <p:spPr>
          <a:xfrm>
            <a:off x="1514067" y="4146786"/>
            <a:ext cx="216024" cy="516146"/>
          </a:xfrm>
          <a:prstGeom prst="can">
            <a:avLst/>
          </a:prstGeom>
          <a:solidFill>
            <a:srgbClr val="FFFF00"/>
          </a:solidFill>
          <a:ln w="19050">
            <a:solidFill>
              <a:schemeClr val="tx1"/>
            </a:solidFill>
          </a:ln>
          <a:effectLst>
            <a:glow rad="101600">
              <a:srgbClr val="FFFF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solidFill>
                  <a:schemeClr val="tx1"/>
                </a:solidFill>
              </a:rPr>
              <a:t>2</a:t>
            </a:r>
            <a:endParaRPr lang="en-US" dirty="0">
              <a:solidFill>
                <a:schemeClr val="tx1"/>
              </a:solidFill>
            </a:endParaRPr>
          </a:p>
        </p:txBody>
      </p:sp>
      <p:sp>
        <p:nvSpPr>
          <p:cNvPr id="14" name="Can 13"/>
          <p:cNvSpPr/>
          <p:nvPr/>
        </p:nvSpPr>
        <p:spPr>
          <a:xfrm>
            <a:off x="1907704" y="4146786"/>
            <a:ext cx="216024" cy="508767"/>
          </a:xfrm>
          <a:prstGeom prst="can">
            <a:avLst/>
          </a:prstGeom>
          <a:solidFill>
            <a:srgbClr val="92D050"/>
          </a:solidFill>
          <a:ln w="19050">
            <a:solidFill>
              <a:schemeClr val="tx1"/>
            </a:solidFill>
          </a:ln>
          <a:effectLst>
            <a:glow rad="101600">
              <a:srgbClr val="92D05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1</a:t>
            </a:r>
            <a:endParaRPr lang="en-US" dirty="0">
              <a:solidFill>
                <a:schemeClr val="tx1"/>
              </a:solidFill>
            </a:endParaRPr>
          </a:p>
        </p:txBody>
      </p:sp>
      <p:sp>
        <p:nvSpPr>
          <p:cNvPr id="15" name="Right Arrow 14"/>
          <p:cNvSpPr/>
          <p:nvPr/>
        </p:nvSpPr>
        <p:spPr>
          <a:xfrm>
            <a:off x="2267744" y="4256124"/>
            <a:ext cx="936104" cy="469020"/>
          </a:xfrm>
          <a:prstGeom prst="rightArrow">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Arrow 15"/>
          <p:cNvSpPr/>
          <p:nvPr/>
        </p:nvSpPr>
        <p:spPr>
          <a:xfrm>
            <a:off x="5541454" y="4256124"/>
            <a:ext cx="974762" cy="469020"/>
          </a:xfrm>
          <a:prstGeom prst="rightArrow">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an 16"/>
          <p:cNvSpPr/>
          <p:nvPr/>
        </p:nvSpPr>
        <p:spPr>
          <a:xfrm>
            <a:off x="6804248" y="4155621"/>
            <a:ext cx="216024" cy="491095"/>
          </a:xfrm>
          <a:prstGeom prst="can">
            <a:avLst/>
          </a:prstGeom>
          <a:solidFill>
            <a:srgbClr val="FFFF00"/>
          </a:solidFill>
          <a:ln w="19050">
            <a:solidFill>
              <a:schemeClr val="tx1"/>
            </a:solidFill>
          </a:ln>
          <a:effectLst>
            <a:glow rad="101600">
              <a:srgbClr val="FFFF00">
                <a:alpha val="6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2</a:t>
            </a:r>
            <a:endParaRPr lang="en-US" dirty="0">
              <a:solidFill>
                <a:schemeClr val="tx1"/>
              </a:solidFill>
            </a:endParaRPr>
          </a:p>
        </p:txBody>
      </p:sp>
      <p:sp>
        <p:nvSpPr>
          <p:cNvPr id="18" name="Can 17"/>
          <p:cNvSpPr/>
          <p:nvPr/>
        </p:nvSpPr>
        <p:spPr>
          <a:xfrm>
            <a:off x="7200167" y="4146786"/>
            <a:ext cx="216024" cy="491095"/>
          </a:xfrm>
          <a:prstGeom prst="can">
            <a:avLst/>
          </a:prstGeom>
          <a:solidFill>
            <a:srgbClr val="FF0000"/>
          </a:solidFill>
          <a:ln w="19050">
            <a:solidFill>
              <a:schemeClr val="tx1"/>
            </a:solidFill>
          </a:ln>
          <a:effectLst>
            <a:glow rad="101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3</a:t>
            </a:r>
            <a:endParaRPr lang="en-US" dirty="0">
              <a:solidFill>
                <a:schemeClr val="tx1"/>
              </a:solidFill>
            </a:endParaRPr>
          </a:p>
        </p:txBody>
      </p:sp>
      <p:sp>
        <p:nvSpPr>
          <p:cNvPr id="19" name="Rectangle 18"/>
          <p:cNvSpPr/>
          <p:nvPr/>
        </p:nvSpPr>
        <p:spPr>
          <a:xfrm>
            <a:off x="5724128" y="3429001"/>
            <a:ext cx="1728192" cy="360039"/>
          </a:xfrm>
          <a:prstGeom prst="rect">
            <a:avLst/>
          </a:prstGeom>
          <a:solidFill>
            <a:srgbClr val="CCECFF"/>
          </a:solidFill>
          <a:ln>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خروج کالا از انبار ( فروش)</a:t>
            </a:r>
            <a:endParaRPr lang="en-US" sz="1200" b="1" dirty="0">
              <a:solidFill>
                <a:schemeClr val="tx1"/>
              </a:solidFill>
            </a:endParaRPr>
          </a:p>
        </p:txBody>
      </p:sp>
      <p:sp>
        <p:nvSpPr>
          <p:cNvPr id="20" name="Rectangle 19"/>
          <p:cNvSpPr/>
          <p:nvPr/>
        </p:nvSpPr>
        <p:spPr>
          <a:xfrm>
            <a:off x="1115616" y="3438526"/>
            <a:ext cx="1728192" cy="342899"/>
          </a:xfrm>
          <a:prstGeom prst="rect">
            <a:avLst/>
          </a:prstGeom>
          <a:solidFill>
            <a:srgbClr val="CCECFF"/>
          </a:solidFill>
          <a:ln>
            <a:solidFill>
              <a:srgbClr val="CCE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b="1" dirty="0" smtClean="0">
                <a:solidFill>
                  <a:schemeClr val="tx1"/>
                </a:solidFill>
              </a:rPr>
              <a:t>ورود کالا به انبار ( خرید )</a:t>
            </a:r>
            <a:endParaRPr lang="en-US" sz="1200" b="1" dirty="0">
              <a:solidFill>
                <a:schemeClr val="tx1"/>
              </a:solidFill>
            </a:endParaRPr>
          </a:p>
        </p:txBody>
      </p:sp>
    </p:spTree>
    <p:extLst>
      <p:ext uri="{BB962C8B-B14F-4D97-AF65-F5344CB8AC3E}">
        <p14:creationId xmlns:p14="http://schemas.microsoft.com/office/powerpoint/2010/main" val="57908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188640"/>
            <a:ext cx="7899648" cy="5112568"/>
          </a:xfrm>
        </p:spPr>
        <p:txBody>
          <a:bodyPr>
            <a:normAutofit/>
          </a:bodyPr>
          <a:lstStyle/>
          <a:p>
            <a:pPr marL="0" indent="0" algn="r">
              <a:buNone/>
            </a:pPr>
            <a:r>
              <a:rPr lang="fa-IR" sz="1800" b="1" dirty="0" smtClean="0"/>
              <a:t>روش اولین صادره از آخرین وارده در سیستم ادواری:</a:t>
            </a:r>
          </a:p>
          <a:p>
            <a:pPr marL="0" indent="0" algn="r">
              <a:buNone/>
            </a:pPr>
            <a:endParaRPr lang="fa-IR" sz="1800" b="1" dirty="0"/>
          </a:p>
          <a:p>
            <a:pPr marL="0" indent="0" algn="r">
              <a:buNone/>
            </a:pPr>
            <a:r>
              <a:rPr lang="fa-IR" sz="1600" dirty="0" smtClean="0"/>
              <a:t>در این روش اولین صادره از آخرین وارده، بهای تمام شده موجودی کالای پایان دوره از محل موجودی کالای ابتدای دوره و خریدهای اولیه قیمت گذاری میشود.</a:t>
            </a:r>
            <a:endParaRPr lang="en-US" sz="1600" dirty="0"/>
          </a:p>
        </p:txBody>
      </p:sp>
      <p:sp>
        <p:nvSpPr>
          <p:cNvPr id="4" name="Rectangle 3"/>
          <p:cNvSpPr/>
          <p:nvPr/>
        </p:nvSpPr>
        <p:spPr>
          <a:xfrm>
            <a:off x="827584" y="1556792"/>
            <a:ext cx="7488832" cy="136815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1600" dirty="0" smtClean="0">
                <a:solidFill>
                  <a:schemeClr val="tx1"/>
                </a:solidFill>
              </a:rPr>
              <a:t>مثال ‍‌: اکنون مثال قبل (شرکت پخش مواد غذایی میناب) رابه روش اولین صادره از آخرین وارده حل می کنیم :</a:t>
            </a:r>
          </a:p>
          <a:p>
            <a:pPr algn="r"/>
            <a:r>
              <a:rPr lang="fa-IR" sz="1600" dirty="0" smtClean="0">
                <a:solidFill>
                  <a:schemeClr val="tx1"/>
                </a:solidFill>
              </a:rPr>
              <a:t>270 واحد موجودی پایان دوره کلاً از محل 300 واحد موجودی ابتدای دوره به نرخ هر واحد100 ریال قیمت گذاری می شود. در نتیجه بهای تمام شده 270 واحد موجودی پایان دوره دراین روش عبارت است از:</a:t>
            </a:r>
          </a:p>
          <a:p>
            <a:pPr algn="r"/>
            <a:endParaRPr lang="fa-IR" sz="1600" dirty="0">
              <a:solidFill>
                <a:schemeClr val="tx1"/>
              </a:solidFill>
            </a:endParaRPr>
          </a:p>
          <a:p>
            <a:pPr algn="r"/>
            <a:r>
              <a:rPr lang="fa-IR" sz="1600" dirty="0" smtClean="0">
                <a:solidFill>
                  <a:schemeClr val="tx1"/>
                </a:solidFill>
              </a:rPr>
              <a:t>270×100= 27000         بهای تمام شده موجودی پایان دوره ‌‍‍‍‌‌</a:t>
            </a:r>
            <a:endParaRPr lang="en-US" sz="1600" dirty="0">
              <a:solidFill>
                <a:schemeClr val="tx1"/>
              </a:solidFill>
            </a:endParaRPr>
          </a:p>
        </p:txBody>
      </p:sp>
    </p:spTree>
    <p:extLst>
      <p:ext uri="{BB962C8B-B14F-4D97-AF65-F5344CB8AC3E}">
        <p14:creationId xmlns:p14="http://schemas.microsoft.com/office/powerpoint/2010/main" val="2525386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501008"/>
            <a:ext cx="7467600" cy="1143000"/>
          </a:xfrm>
        </p:spPr>
        <p:txBody>
          <a:bodyPr>
            <a:noAutofit/>
          </a:bodyPr>
          <a:lstStyle/>
          <a:p>
            <a:pPr algn="ctr"/>
            <a:r>
              <a:rPr lang="fa-IR" sz="5500" b="1" cap="none" dirty="0" smtClean="0">
                <a:ln w="18000">
                  <a:solidFill>
                    <a:srgbClr val="00B0F0"/>
                  </a:solidFill>
                  <a:prstDash val="solid"/>
                  <a:miter lim="800000"/>
                </a:ln>
                <a:noFill/>
                <a:effectLst>
                  <a:outerShdw blurRad="25500" dist="23000" dir="7020000" algn="tl">
                    <a:srgbClr val="000000">
                      <a:alpha val="50000"/>
                    </a:srgbClr>
                  </a:outerShdw>
                </a:effectLst>
              </a:rPr>
              <a:t>فصل3</a:t>
            </a:r>
            <a:br>
              <a:rPr lang="fa-IR" sz="5500" b="1" cap="none" dirty="0" smtClean="0">
                <a:ln w="18000">
                  <a:solidFill>
                    <a:srgbClr val="00B0F0"/>
                  </a:solidFill>
                  <a:prstDash val="solid"/>
                  <a:miter lim="800000"/>
                </a:ln>
                <a:noFill/>
                <a:effectLst>
                  <a:outerShdw blurRad="25500" dist="23000" dir="7020000" algn="tl">
                    <a:srgbClr val="000000">
                      <a:alpha val="50000"/>
                    </a:srgbClr>
                  </a:outerShdw>
                </a:effectLst>
              </a:rPr>
            </a:br>
            <a:r>
              <a:rPr lang="fa-IR" sz="5500" b="1" cap="none" dirty="0" smtClean="0">
                <a:ln w="18000">
                  <a:solidFill>
                    <a:srgbClr val="00B0F0"/>
                  </a:solidFill>
                  <a:prstDash val="solid"/>
                  <a:miter lim="800000"/>
                </a:ln>
                <a:noFill/>
                <a:effectLst>
                  <a:outerShdw blurRad="25500" dist="23000" dir="7020000" algn="tl">
                    <a:srgbClr val="000000">
                      <a:alpha val="50000"/>
                    </a:srgbClr>
                  </a:outerShdw>
                </a:effectLst>
              </a:rPr>
              <a:t>حسابداری تنظیم کارت حساب کالا</a:t>
            </a:r>
            <a:endParaRPr lang="en-US" sz="5500" b="1" cap="none" dirty="0">
              <a:ln w="18000">
                <a:solidFill>
                  <a:srgbClr val="00B0F0"/>
                </a:solidFill>
                <a:prstDash val="solid"/>
                <a:miter lim="800000"/>
              </a:ln>
              <a:noFill/>
              <a:effectLst>
                <a:outerShdw blurRad="25500" dist="23000" dir="7020000" algn="tl">
                  <a:srgbClr val="000000">
                    <a:alpha val="50000"/>
                  </a:srgbClr>
                </a:outerShdw>
              </a:effectLst>
            </a:endParaRPr>
          </a:p>
        </p:txBody>
      </p:sp>
      <p:sp>
        <p:nvSpPr>
          <p:cNvPr id="3" name="Smiley Face 2"/>
          <p:cNvSpPr/>
          <p:nvPr/>
        </p:nvSpPr>
        <p:spPr>
          <a:xfrm rot="19964479">
            <a:off x="626173" y="158630"/>
            <a:ext cx="914400" cy="914400"/>
          </a:xfrm>
          <a:prstGeom prst="smileyFace">
            <a:avLst/>
          </a:prstGeom>
          <a:solidFill>
            <a:srgbClr val="8EF6F6"/>
          </a:solidFill>
          <a:ln>
            <a:solidFill>
              <a:schemeClr val="bg2">
                <a:lumMod val="50000"/>
              </a:schemeClr>
            </a:solid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074847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44624"/>
            <a:ext cx="7467600" cy="5328592"/>
          </a:xfrm>
        </p:spPr>
        <p:txBody>
          <a:bodyPr>
            <a:normAutofit fontScale="90000"/>
          </a:bodyPr>
          <a:lstStyle/>
          <a:p>
            <a:pPr algn="r"/>
            <a:r>
              <a:rPr lang="fa-IR" sz="3100" b="1" dirty="0" smtClean="0">
                <a:solidFill>
                  <a:schemeClr val="tx1">
                    <a:lumMod val="95000"/>
                    <a:lumOff val="5000"/>
                  </a:schemeClr>
                </a:solidFill>
                <a:effectLst>
                  <a:outerShdw blurRad="38100" dist="38100" dir="2700000" algn="tl">
                    <a:srgbClr val="000000">
                      <a:alpha val="43137"/>
                    </a:srgbClr>
                  </a:outerShdw>
                </a:effectLst>
                <a:latin typeface="Arial" pitchFamily="34" charset="0"/>
                <a:cs typeface="Arial" pitchFamily="34" charset="0"/>
              </a:rPr>
              <a:t>مقدمه</a:t>
            </a:r>
            <a:r>
              <a:rPr lang="fa-IR" dirty="0" smtClean="0"/>
              <a:t/>
            </a:r>
            <a:br>
              <a:rPr lang="fa-IR" dirty="0" smtClean="0"/>
            </a:br>
            <a:r>
              <a:rPr lang="fa-IR" dirty="0"/>
              <a:t/>
            </a:r>
            <a:br>
              <a:rPr lang="fa-IR" dirty="0"/>
            </a:br>
            <a:r>
              <a:rPr lang="fa-IR" sz="2000" dirty="0">
                <a:solidFill>
                  <a:schemeClr val="tx1"/>
                </a:solidFill>
                <a:latin typeface="Arial" pitchFamily="34" charset="0"/>
                <a:cs typeface="Arial" pitchFamily="34" charset="0"/>
              </a:rPr>
              <a:t>آ</a:t>
            </a:r>
            <a:r>
              <a:rPr lang="fa-IR" sz="2000" dirty="0" smtClean="0">
                <a:solidFill>
                  <a:schemeClr val="tx1"/>
                </a:solidFill>
                <a:latin typeface="Arial" pitchFamily="34" charset="0"/>
                <a:cs typeface="Arial" pitchFamily="34" charset="0"/>
              </a:rPr>
              <a:t>یا می دانید کاردکس کارت حساب کالا چیست وچه کاربردی دارد؟</a:t>
            </a:r>
            <a:r>
              <a:rPr lang="fa-IR" dirty="0" smtClean="0">
                <a:solidFill>
                  <a:schemeClr val="tx1"/>
                </a:solidFill>
                <a:latin typeface="Arial" pitchFamily="34" charset="0"/>
                <a:cs typeface="Arial" pitchFamily="34" charset="0"/>
              </a:rPr>
              <a:t/>
            </a:r>
            <a:br>
              <a:rPr lang="fa-IR" dirty="0" smtClean="0">
                <a:solidFill>
                  <a:schemeClr val="tx1"/>
                </a:solidFill>
                <a:latin typeface="Arial" pitchFamily="34" charset="0"/>
                <a:cs typeface="Arial" pitchFamily="34" charset="0"/>
              </a:rPr>
            </a:br>
            <a:r>
              <a:rPr lang="fa-IR" sz="2000" dirty="0" smtClean="0">
                <a:solidFill>
                  <a:schemeClr val="tx1"/>
                </a:solidFill>
                <a:latin typeface="Arial" pitchFamily="34" charset="0"/>
                <a:cs typeface="Arial" pitchFamily="34" charset="0"/>
              </a:rPr>
              <a:t>چه مستنداتی برای ثبت ورود و خروج کالا لازم است؟</a:t>
            </a:r>
            <a:r>
              <a:rPr lang="fa-IR" dirty="0" smtClean="0">
                <a:solidFill>
                  <a:schemeClr val="tx1"/>
                </a:solidFill>
                <a:latin typeface="Arial" pitchFamily="34" charset="0"/>
                <a:cs typeface="Arial" pitchFamily="34" charset="0"/>
              </a:rPr>
              <a:t/>
            </a:r>
            <a:br>
              <a:rPr lang="fa-IR" dirty="0" smtClean="0">
                <a:solidFill>
                  <a:schemeClr val="tx1"/>
                </a:solidFill>
                <a:latin typeface="Arial" pitchFamily="34" charset="0"/>
                <a:cs typeface="Arial" pitchFamily="34" charset="0"/>
              </a:rPr>
            </a:br>
            <a:r>
              <a:rPr lang="fa-IR" sz="2000" dirty="0">
                <a:solidFill>
                  <a:schemeClr val="tx1"/>
                </a:solidFill>
                <a:latin typeface="Arial" pitchFamily="34" charset="0"/>
                <a:cs typeface="Arial" pitchFamily="34" charset="0"/>
              </a:rPr>
              <a:t>آ</a:t>
            </a:r>
            <a:r>
              <a:rPr lang="fa-IR" sz="2000" dirty="0" smtClean="0">
                <a:solidFill>
                  <a:schemeClr val="tx1"/>
                </a:solidFill>
                <a:latin typeface="Arial" pitchFamily="34" charset="0"/>
                <a:cs typeface="Arial" pitchFamily="34" charset="0"/>
              </a:rPr>
              <a:t>یا می دانید هدف از روش های قیمت گذاری چیست؟</a:t>
            </a:r>
            <a:r>
              <a:rPr lang="fa-IR" dirty="0" smtClean="0">
                <a:solidFill>
                  <a:schemeClr val="tx1"/>
                </a:solidFill>
                <a:latin typeface="Arial" pitchFamily="34" charset="0"/>
                <a:cs typeface="Arial" pitchFamily="34" charset="0"/>
              </a:rPr>
              <a:t/>
            </a:r>
            <a:br>
              <a:rPr lang="fa-IR" dirty="0" smtClean="0">
                <a:solidFill>
                  <a:schemeClr val="tx1"/>
                </a:solidFill>
                <a:latin typeface="Arial" pitchFamily="34" charset="0"/>
                <a:cs typeface="Arial" pitchFamily="34" charset="0"/>
              </a:rPr>
            </a:br>
            <a:r>
              <a:rPr lang="fa-IR" sz="2000" dirty="0" smtClean="0">
                <a:solidFill>
                  <a:schemeClr val="tx1"/>
                </a:solidFill>
                <a:latin typeface="Arial" pitchFamily="34" charset="0"/>
                <a:cs typeface="Arial" pitchFamily="34" charset="0"/>
              </a:rPr>
              <a:t>کالا های خارج شده از انبار به منظور فروش چگونه قیمت گزاری می شوند؟</a:t>
            </a:r>
            <a:r>
              <a:rPr lang="fa-IR" dirty="0">
                <a:latin typeface="Arial" pitchFamily="34" charset="0"/>
                <a:cs typeface="Arial" pitchFamily="34" charset="0"/>
              </a:rPr>
              <a:t/>
            </a:r>
            <a:br>
              <a:rPr lang="fa-IR" dirty="0">
                <a:latin typeface="Arial" pitchFamily="34" charset="0"/>
                <a:cs typeface="Arial" pitchFamily="34" charset="0"/>
              </a:rPr>
            </a:br>
            <a:r>
              <a:rPr lang="fa-IR" dirty="0" smtClean="0">
                <a:latin typeface="Arial" pitchFamily="34" charset="0"/>
                <a:cs typeface="Arial" pitchFamily="34" charset="0"/>
              </a:rPr>
              <a:t/>
            </a:r>
            <a:br>
              <a:rPr lang="fa-IR" dirty="0" smtClean="0">
                <a:latin typeface="Arial" pitchFamily="34" charset="0"/>
                <a:cs typeface="Arial" pitchFamily="34" charset="0"/>
              </a:rPr>
            </a:br>
            <a:r>
              <a:rPr lang="fa-IR" sz="3100" b="1" dirty="0" smtClean="0">
                <a:solidFill>
                  <a:schemeClr val="tx1">
                    <a:lumMod val="95000"/>
                    <a:lumOff val="5000"/>
                  </a:schemeClr>
                </a:solidFill>
                <a:effectLst>
                  <a:outerShdw blurRad="38100" dist="38100" dir="2700000" algn="tl">
                    <a:srgbClr val="000000">
                      <a:alpha val="43137"/>
                    </a:srgbClr>
                  </a:outerShdw>
                </a:effectLst>
                <a:latin typeface="Arial" pitchFamily="34" charset="0"/>
                <a:cs typeface="Arial" pitchFamily="34" charset="0"/>
              </a:rPr>
              <a:t>استا ندارد عملکرد</a:t>
            </a:r>
            <a:r>
              <a:rPr lang="fa-IR" dirty="0"/>
              <a:t/>
            </a:r>
            <a:br>
              <a:rPr lang="fa-IR" dirty="0"/>
            </a:br>
            <a:r>
              <a:rPr lang="fa-IR" dirty="0" smtClean="0"/>
              <a:t/>
            </a:r>
            <a:br>
              <a:rPr lang="fa-IR" dirty="0" smtClean="0"/>
            </a:br>
            <a:r>
              <a:rPr lang="fa-IR" sz="2000" dirty="0" smtClean="0">
                <a:solidFill>
                  <a:schemeClr val="tx1">
                    <a:lumMod val="95000"/>
                    <a:lumOff val="5000"/>
                  </a:schemeClr>
                </a:solidFill>
                <a:latin typeface="Arial" pitchFamily="34" charset="0"/>
                <a:cs typeface="Arial" pitchFamily="34" charset="0"/>
              </a:rPr>
              <a:t>تنظیم کارت حساب کالا بر اساس اسناد مثبته و محاسبهٔ بهای تمام شده کالای فروش رفته براساس استانداردهای حسابداری</a:t>
            </a:r>
            <a:br>
              <a:rPr lang="fa-IR" sz="2000" dirty="0" smtClean="0">
                <a:solidFill>
                  <a:schemeClr val="tx1">
                    <a:lumMod val="95000"/>
                    <a:lumOff val="5000"/>
                  </a:schemeClr>
                </a:solidFill>
                <a:latin typeface="Arial" pitchFamily="34" charset="0"/>
                <a:cs typeface="Arial" pitchFamily="34" charset="0"/>
              </a:rPr>
            </a:br>
            <a:r>
              <a:rPr lang="fa-IR" sz="2000" dirty="0" smtClean="0">
                <a:solidFill>
                  <a:schemeClr val="tx1">
                    <a:lumMod val="95000"/>
                    <a:lumOff val="5000"/>
                  </a:schemeClr>
                </a:solidFill>
                <a:latin typeface="Arial" pitchFamily="34" charset="0"/>
                <a:cs typeface="Arial" pitchFamily="34" charset="0"/>
              </a:rPr>
              <a:t/>
            </a:r>
            <a:br>
              <a:rPr lang="fa-IR" sz="2000" dirty="0" smtClean="0">
                <a:solidFill>
                  <a:schemeClr val="tx1">
                    <a:lumMod val="95000"/>
                    <a:lumOff val="5000"/>
                  </a:schemeClr>
                </a:solidFill>
                <a:latin typeface="Arial" pitchFamily="34" charset="0"/>
                <a:cs typeface="Arial" pitchFamily="34" charset="0"/>
              </a:rPr>
            </a:br>
            <a:r>
              <a:rPr lang="fa-IR" sz="2000" dirty="0">
                <a:solidFill>
                  <a:schemeClr val="tx1">
                    <a:lumMod val="95000"/>
                    <a:lumOff val="5000"/>
                  </a:schemeClr>
                </a:solidFill>
                <a:latin typeface="Arial" pitchFamily="34" charset="0"/>
                <a:cs typeface="Arial" pitchFamily="34" charset="0"/>
              </a:rPr>
              <a:t/>
            </a:r>
            <a:br>
              <a:rPr lang="fa-IR" sz="2000" dirty="0">
                <a:solidFill>
                  <a:schemeClr val="tx1">
                    <a:lumMod val="95000"/>
                    <a:lumOff val="5000"/>
                  </a:schemeClr>
                </a:solidFill>
                <a:latin typeface="Arial" pitchFamily="34" charset="0"/>
                <a:cs typeface="Arial" pitchFamily="34" charset="0"/>
              </a:rPr>
            </a:br>
            <a:r>
              <a:rPr lang="fa-IR" sz="1800" dirty="0" smtClean="0">
                <a:solidFill>
                  <a:schemeClr val="tx1">
                    <a:lumMod val="95000"/>
                    <a:lumOff val="5000"/>
                  </a:schemeClr>
                </a:solidFill>
                <a:latin typeface="Arial" pitchFamily="34" charset="0"/>
                <a:cs typeface="Arial" pitchFamily="34" charset="0"/>
              </a:rPr>
              <a:t>1.کنترل مستندات ورود وخروج کالا</a:t>
            </a:r>
            <a:br>
              <a:rPr lang="fa-IR" sz="1800" dirty="0" smtClean="0">
                <a:solidFill>
                  <a:schemeClr val="tx1">
                    <a:lumMod val="95000"/>
                    <a:lumOff val="5000"/>
                  </a:schemeClr>
                </a:solidFill>
                <a:latin typeface="Arial" pitchFamily="34" charset="0"/>
                <a:cs typeface="Arial" pitchFamily="34" charset="0"/>
              </a:rPr>
            </a:br>
            <a:r>
              <a:rPr lang="fa-IR" sz="1800" dirty="0" smtClean="0">
                <a:solidFill>
                  <a:schemeClr val="tx1">
                    <a:lumMod val="95000"/>
                    <a:lumOff val="5000"/>
                  </a:schemeClr>
                </a:solidFill>
                <a:latin typeface="Arial" pitchFamily="34" charset="0"/>
                <a:cs typeface="Arial" pitchFamily="34" charset="0"/>
              </a:rPr>
              <a:t>2.ثبت مقادیروارده و صادره در کارت حساب کالا</a:t>
            </a:r>
            <a:br>
              <a:rPr lang="fa-IR" sz="1800" dirty="0" smtClean="0">
                <a:solidFill>
                  <a:schemeClr val="tx1">
                    <a:lumMod val="95000"/>
                    <a:lumOff val="5000"/>
                  </a:schemeClr>
                </a:solidFill>
                <a:latin typeface="Arial" pitchFamily="34" charset="0"/>
                <a:cs typeface="Arial" pitchFamily="34" charset="0"/>
              </a:rPr>
            </a:br>
            <a:r>
              <a:rPr lang="fa-IR" sz="1800" dirty="0" smtClean="0">
                <a:solidFill>
                  <a:schemeClr val="tx1">
                    <a:lumMod val="95000"/>
                    <a:lumOff val="5000"/>
                  </a:schemeClr>
                </a:solidFill>
                <a:latin typeface="Arial" pitchFamily="34" charset="0"/>
                <a:cs typeface="Arial" pitchFamily="34" charset="0"/>
              </a:rPr>
              <a:t>3.محاسبهٔ بهای تمام شدهٔ کالای فروش رفته با استفاده از روش های قیمت گذاری و مطابق با استینداردهای حسابداری</a:t>
            </a:r>
          </a:p>
        </p:txBody>
      </p:sp>
      <p:sp>
        <p:nvSpPr>
          <p:cNvPr id="3" name="Rectangle 2"/>
          <p:cNvSpPr/>
          <p:nvPr/>
        </p:nvSpPr>
        <p:spPr>
          <a:xfrm>
            <a:off x="5733364" y="3982192"/>
            <a:ext cx="2880320"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شایستگی های که در این فصل کسب می کنید:</a:t>
            </a:r>
            <a:endParaRPr lang="en-US" sz="1400" dirty="0">
              <a:solidFill>
                <a:schemeClr val="tx1"/>
              </a:solidFill>
            </a:endParaRPr>
          </a:p>
        </p:txBody>
      </p:sp>
    </p:spTree>
    <p:extLst>
      <p:ext uri="{BB962C8B-B14F-4D97-AF65-F5344CB8AC3E}">
        <p14:creationId xmlns:p14="http://schemas.microsoft.com/office/powerpoint/2010/main" val="2306755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19256" cy="1496616"/>
          </a:xfrm>
        </p:spPr>
        <p:txBody>
          <a:bodyPr>
            <a:normAutofit fontScale="90000"/>
          </a:bodyPr>
          <a:lstStyle/>
          <a:p>
            <a:pPr algn="r"/>
            <a:r>
              <a:rPr lang="fa-IR" sz="28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کارت حساب کالا</a:t>
            </a:r>
            <a:br>
              <a:rPr lang="fa-IR" sz="28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fa-IR" sz="2000" dirty="0">
                <a:solidFill>
                  <a:schemeClr val="tx1"/>
                </a:solidFill>
                <a:latin typeface="Arial" pitchFamily="34" charset="0"/>
                <a:cs typeface="Arial" pitchFamily="34" charset="0"/>
              </a:rPr>
              <a:t/>
            </a:r>
            <a:br>
              <a:rPr lang="fa-IR" sz="2000" dirty="0">
                <a:solidFill>
                  <a:schemeClr val="tx1"/>
                </a:solidFill>
                <a:latin typeface="Arial" pitchFamily="34" charset="0"/>
                <a:cs typeface="Arial" pitchFamily="34" charset="0"/>
              </a:rPr>
            </a:br>
            <a:r>
              <a:rPr lang="fa-IR" sz="2000" dirty="0" smtClean="0">
                <a:solidFill>
                  <a:schemeClr val="tx1"/>
                </a:solidFill>
                <a:latin typeface="Arial" pitchFamily="34" charset="0"/>
                <a:cs typeface="Arial" pitchFamily="34" charset="0"/>
              </a:rPr>
              <a:t>به کارتی که در آن تمامی اطلاعات دربارهٔ گردش و وضعیت موجودی کالا در انبار، برای هرنوع کالا به طور جداگانه، به منظور اطلاع از مقدار کمّی و ارزش ریالی کالاهای وارده، صادره و موجودی و همچنین محل  نگهداری آنها ثبت می شود،« کارت حساب کالا » گفته می شود.</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5" name="Rectangle 4"/>
          <p:cNvSpPr/>
          <p:nvPr/>
        </p:nvSpPr>
        <p:spPr>
          <a:xfrm>
            <a:off x="1187624" y="1523442"/>
            <a:ext cx="7416824" cy="28803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latin typeface="Arial" pitchFamily="34" charset="0"/>
                <a:cs typeface="Arial" pitchFamily="34" charset="0"/>
              </a:rPr>
              <a:t>نکته:</a:t>
            </a:r>
            <a:r>
              <a:rPr lang="fa-IR" dirty="0" smtClean="0">
                <a:solidFill>
                  <a:schemeClr val="tx1"/>
                </a:solidFill>
                <a:latin typeface="Arial" pitchFamily="34" charset="0"/>
                <a:cs typeface="Arial" pitchFamily="34" charset="0"/>
              </a:rPr>
              <a:t>تمامی عملیات ورود و خروج یک کالا در کارت حساب همان کالا ثبت می شود. </a:t>
            </a:r>
            <a:endParaRPr lang="en-US" dirty="0">
              <a:solidFill>
                <a:srgbClr val="C00000"/>
              </a:solidFill>
              <a:latin typeface="Arial" pitchFamily="34" charset="0"/>
              <a:cs typeface="Arial" pitchFamily="34" charset="0"/>
            </a:endParaRPr>
          </a:p>
        </p:txBody>
      </p:sp>
      <p:sp>
        <p:nvSpPr>
          <p:cNvPr id="3" name="Rectangle 2"/>
          <p:cNvSpPr/>
          <p:nvPr/>
        </p:nvSpPr>
        <p:spPr>
          <a:xfrm>
            <a:off x="179512" y="1916832"/>
            <a:ext cx="8496944" cy="4896544"/>
          </a:xfrm>
          <a:prstGeom prst="rect">
            <a:avLst/>
          </a:prstGeom>
          <a:solidFill>
            <a:srgbClr val="FFE171"/>
          </a:solidFill>
          <a:ln>
            <a:solidFill>
              <a:srgbClr val="FFE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b="1" dirty="0" smtClean="0">
                <a:solidFill>
                  <a:schemeClr val="tx1"/>
                </a:solidFill>
                <a:latin typeface="Arial" pitchFamily="34" charset="0"/>
                <a:cs typeface="Arial" pitchFamily="34" charset="0"/>
              </a:rPr>
              <a:t>تاریخ(روز و ماه):</a:t>
            </a:r>
            <a:r>
              <a:rPr lang="fa-IR" dirty="0" smtClean="0">
                <a:solidFill>
                  <a:schemeClr val="tx1"/>
                </a:solidFill>
                <a:latin typeface="Arial" pitchFamily="34" charset="0"/>
                <a:cs typeface="Arial" pitchFamily="34" charset="0"/>
              </a:rPr>
              <a:t>دراین قسمت تاریخ ورود و خروج کالا بر حسب روز و ماه درج می شود.</a:t>
            </a:r>
          </a:p>
          <a:p>
            <a:pPr algn="r"/>
            <a:r>
              <a:rPr lang="fa-IR" b="1" dirty="0" smtClean="0">
                <a:solidFill>
                  <a:schemeClr val="tx1"/>
                </a:solidFill>
                <a:latin typeface="Arial" pitchFamily="34" charset="0"/>
                <a:cs typeface="Arial" pitchFamily="34" charset="0"/>
              </a:rPr>
              <a:t>ستون شرح: </a:t>
            </a:r>
            <a:r>
              <a:rPr lang="fa-IR" dirty="0" smtClean="0">
                <a:solidFill>
                  <a:schemeClr val="tx1"/>
                </a:solidFill>
                <a:latin typeface="Arial" pitchFamily="34" charset="0"/>
                <a:cs typeface="Arial" pitchFamily="34" charset="0"/>
              </a:rPr>
              <a:t>نوع رویداد شامل خرید ، فروش، برگشت از خرید، برگشت از فرش و ... در این ستون درج میشود. در صورتی که کالا از قبل موجودی داشته باشد در این ستون  قبل از موارد ذکر شده عنوان موجودی ابتدای دوره درج میشود.</a:t>
            </a:r>
          </a:p>
          <a:p>
            <a:pPr algn="r"/>
            <a:r>
              <a:rPr lang="fa-IR" b="1" dirty="0" smtClean="0">
                <a:solidFill>
                  <a:schemeClr val="tx1"/>
                </a:solidFill>
                <a:latin typeface="Arial" pitchFamily="34" charset="0"/>
                <a:cs typeface="Arial" pitchFamily="34" charset="0"/>
              </a:rPr>
              <a:t>ستون وارده (خرید): </a:t>
            </a:r>
            <a:r>
              <a:rPr lang="fa-IR" dirty="0" smtClean="0">
                <a:solidFill>
                  <a:schemeClr val="tx1"/>
                </a:solidFill>
                <a:latin typeface="Arial" pitchFamily="34" charset="0"/>
                <a:cs typeface="Arial" pitchFamily="34" charset="0"/>
              </a:rPr>
              <a:t>در این ستون ، تعداد خرید، بهای تمام شده هر واحد و بهای تمام شده کل در هربار خرید درج میشود ( بهای تمام شده کل= تعداد خرید × بها تمام شده هر واحد ). در صورتی که کالایی خریداری شده برگشت داده شود  دراین ستون به صورت منفی درج می شود.</a:t>
            </a:r>
          </a:p>
          <a:p>
            <a:pPr algn="r"/>
            <a:r>
              <a:rPr lang="fa-IR" b="1" dirty="0" smtClean="0">
                <a:solidFill>
                  <a:schemeClr val="tx1"/>
                </a:solidFill>
              </a:rPr>
              <a:t>ستون صادره (فروش): </a:t>
            </a:r>
            <a:r>
              <a:rPr lang="fa-IR" dirty="0" smtClean="0">
                <a:solidFill>
                  <a:schemeClr val="tx1"/>
                </a:solidFill>
              </a:rPr>
              <a:t>تعداد فروش، بهای تمام شده هر واحد که بر اساس یکی از روش های قیمت گذاری در هر بار فروش تعیین می شود و همچنین بهای تمام شده کل کالای فروش رفته در این ستون درج میشود. در صورتی که برگشت از فروش وجود داشته باشد، در این ستون به صورت منفی درج میشود.</a:t>
            </a:r>
          </a:p>
          <a:p>
            <a:pPr algn="r"/>
            <a:r>
              <a:rPr lang="fa-IR" b="1" dirty="0" smtClean="0">
                <a:solidFill>
                  <a:schemeClr val="tx1"/>
                </a:solidFill>
              </a:rPr>
              <a:t>موجودی (باقیمانده ): </a:t>
            </a:r>
            <a:r>
              <a:rPr lang="fa-IR" dirty="0" smtClean="0">
                <a:solidFill>
                  <a:schemeClr val="tx1"/>
                </a:solidFill>
              </a:rPr>
              <a:t>در این ستون تعداد کالای باقیمانده و بهای تمام شده آن درج میشود. در هر رویداد، تعداد و مبلغ موجودی باقیمانده به صورت زیر تعیین میشود:</a:t>
            </a:r>
          </a:p>
          <a:p>
            <a:pPr algn="r"/>
            <a:r>
              <a:rPr lang="fa-IR" b="1" dirty="0" smtClean="0">
                <a:solidFill>
                  <a:schemeClr val="tx1"/>
                </a:solidFill>
              </a:rPr>
              <a:t>    </a:t>
            </a:r>
            <a:r>
              <a:rPr lang="fa-IR" sz="1400" dirty="0" smtClean="0">
                <a:solidFill>
                  <a:schemeClr val="tx1"/>
                </a:solidFill>
              </a:rPr>
              <a:t>   تعداد فروش رفته – موجودی های آماده برای فروش (تعداد موجودی ها قبل از فروش)= تعداد موجودی  باقیمانده </a:t>
            </a:r>
          </a:p>
          <a:p>
            <a:pPr algn="r"/>
            <a:r>
              <a:rPr lang="fa-IR" sz="1400" b="1" dirty="0" smtClean="0">
                <a:solidFill>
                  <a:schemeClr val="tx1"/>
                </a:solidFill>
              </a:rPr>
              <a:t>                                                                </a:t>
            </a:r>
            <a:endParaRPr lang="fa-IR" sz="1400" dirty="0" smtClean="0">
              <a:solidFill>
                <a:schemeClr val="tx1"/>
              </a:solidFill>
            </a:endParaRPr>
          </a:p>
          <a:p>
            <a:pPr algn="r"/>
            <a:r>
              <a:rPr lang="fa-IR" sz="1400" b="1" dirty="0">
                <a:solidFill>
                  <a:schemeClr val="tx1"/>
                </a:solidFill>
              </a:rPr>
              <a:t> </a:t>
            </a:r>
            <a:r>
              <a:rPr lang="fa-IR" sz="1400" b="1" dirty="0" smtClean="0">
                <a:solidFill>
                  <a:schemeClr val="tx1"/>
                </a:solidFill>
              </a:rPr>
              <a:t>                                                     </a:t>
            </a:r>
            <a:r>
              <a:rPr lang="fa-IR" sz="1400" dirty="0" smtClean="0">
                <a:solidFill>
                  <a:schemeClr val="tx1"/>
                </a:solidFill>
              </a:rPr>
              <a:t>بهای تمام شده کالای آماده برای                                 بهای تمام شده موجودی پایان</a:t>
            </a:r>
          </a:p>
          <a:p>
            <a:pPr algn="r"/>
            <a:endParaRPr lang="fa-IR" sz="1400" b="1" dirty="0">
              <a:solidFill>
                <a:schemeClr val="tx1"/>
              </a:solidFill>
            </a:endParaRPr>
          </a:p>
          <a:p>
            <a:pPr algn="r"/>
            <a:r>
              <a:rPr lang="fa-IR" sz="1400" dirty="0" smtClean="0">
                <a:solidFill>
                  <a:schemeClr val="tx1"/>
                </a:solidFill>
              </a:rPr>
              <a:t>بهای تمام شده کالای فروش رفته- فروش  (بهای کل موجودی ها قبل از فروش ) = دوره  (بهای کل موجودی باقیمانده )</a:t>
            </a:r>
            <a:endParaRPr lang="en-US" dirty="0">
              <a:solidFill>
                <a:schemeClr val="tx1"/>
              </a:solidFill>
            </a:endParaRPr>
          </a:p>
        </p:txBody>
      </p:sp>
    </p:spTree>
    <p:extLst>
      <p:ext uri="{BB962C8B-B14F-4D97-AF65-F5344CB8AC3E}">
        <p14:creationId xmlns:p14="http://schemas.microsoft.com/office/powerpoint/2010/main" val="2769499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332656"/>
            <a:ext cx="7776864" cy="4841564"/>
          </a:xfrm>
          <a:solidFill>
            <a:schemeClr val="bg1">
              <a:lumMod val="95000"/>
            </a:schemeClr>
          </a:solidFill>
          <a:ln w="76200">
            <a:solidFill>
              <a:schemeClr val="bg2">
                <a:lumMod val="90000"/>
              </a:schemeClr>
            </a:solidFill>
          </a:ln>
        </p:spPr>
        <p:txBody>
          <a:bodyPr/>
          <a:lstStyle/>
          <a:p>
            <a:pPr marL="0" indent="0" algn="r">
              <a:buNone/>
            </a:pPr>
            <a:r>
              <a:rPr lang="fa-IR" b="1" dirty="0" smtClean="0">
                <a:latin typeface="Arial" pitchFamily="34" charset="0"/>
                <a:cs typeface="Arial" pitchFamily="34" charset="0"/>
              </a:rPr>
              <a:t>مستندات لازم برای تهیه کارت حساب کالا</a:t>
            </a:r>
          </a:p>
          <a:p>
            <a:pPr marL="0" indent="0" algn="r">
              <a:buNone/>
            </a:pPr>
            <a:r>
              <a:rPr lang="fa-IR" sz="2000" dirty="0" smtClean="0">
                <a:latin typeface="Arial" pitchFamily="34" charset="0"/>
                <a:cs typeface="Arial" pitchFamily="34" charset="0"/>
              </a:rPr>
              <a:t>1.رسید انبار</a:t>
            </a:r>
          </a:p>
          <a:p>
            <a:pPr marL="0" indent="0" algn="r">
              <a:buNone/>
            </a:pPr>
            <a:r>
              <a:rPr lang="fa-IR" sz="1700" dirty="0" smtClean="0">
                <a:latin typeface="Arial" pitchFamily="34" charset="0"/>
                <a:cs typeface="Arial" pitchFamily="34" charset="0"/>
              </a:rPr>
              <a:t>این فرم،توسط انبار دار در زمان تحویل کالا به انبار تنظیم شده و بیانگر مقدار و مشخصات کالای وارده به انبار می باشد. که در صفحه قبل مشاهده کردید.</a:t>
            </a:r>
          </a:p>
          <a:p>
            <a:pPr marL="0" indent="0" algn="r">
              <a:buNone/>
            </a:pPr>
            <a:r>
              <a:rPr lang="fa-IR" b="1" dirty="0" smtClean="0">
                <a:latin typeface="Arial" pitchFamily="34" charset="0"/>
                <a:cs typeface="Arial" pitchFamily="34" charset="0"/>
              </a:rPr>
              <a:t>بهای تمام شده کالای خریداری شده</a:t>
            </a:r>
          </a:p>
          <a:p>
            <a:pPr marL="0" indent="0" algn="r">
              <a:buNone/>
            </a:pPr>
            <a:r>
              <a:rPr lang="fa-IR" sz="1700" dirty="0" smtClean="0">
                <a:latin typeface="Arial" pitchFamily="34" charset="0"/>
                <a:cs typeface="Arial" pitchFamily="34" charset="0"/>
              </a:rPr>
              <a:t>بهای تمام شده کالای خریداری شده شامل تمام مخارجی است که برای رساندن کالا به وضعیتی که آماده فروش گردد،صرف می شود. این مخارج شامل قیمت خرید و تمام هزینه های مرتبط با آن است. لازم به ذکر یادآوری است که تخفیفات تجاری از قیمت خرید کسر می شود، زیرا موجودی کالا باید به بهای تمام شده ثبت گردد.</a:t>
            </a:r>
          </a:p>
          <a:p>
            <a:pPr marL="0" indent="0" algn="r">
              <a:buNone/>
            </a:pPr>
            <a:r>
              <a:rPr lang="fa-IR" sz="1700" b="1" dirty="0" smtClean="0">
                <a:latin typeface="Arial" pitchFamily="34" charset="0"/>
                <a:cs typeface="Arial" pitchFamily="34" charset="0"/>
              </a:rPr>
              <a:t>ستون وارده (خرید) کارت حساب کالا: </a:t>
            </a:r>
            <a:r>
              <a:rPr lang="fa-IR" sz="1700" dirty="0" smtClean="0">
                <a:latin typeface="Arial" pitchFamily="34" charset="0"/>
                <a:cs typeface="Arial" pitchFamily="34" charset="0"/>
              </a:rPr>
              <a:t>در ستون وارده(خرید) کارت حساب کالا با توجه به اینکه تمامی مبالغ پرداختنی جهت خرید کالا و هزینه حمل کالای خریداری شده و برگشتنی ها ثبت گردیده است،بنابراین با کسر نمودن مجموع ردیف های برگشت از خرید، از مجموع ردیف های خرید (هزینهٔ حمل کالای خریداری شده در صورت وجود،در این ردیف ها لحاظ گردیده است) می توان به طور غیر مستقیم بهای تمام شده کالای خریداری شده را از این ستون نتیجه گرفت.</a:t>
            </a:r>
          </a:p>
        </p:txBody>
      </p:sp>
    </p:spTree>
    <p:extLst>
      <p:ext uri="{BB962C8B-B14F-4D97-AF65-F5344CB8AC3E}">
        <p14:creationId xmlns:p14="http://schemas.microsoft.com/office/powerpoint/2010/main" val="2396899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a:xfrm>
            <a:off x="1187624" y="116632"/>
            <a:ext cx="7467600" cy="5760640"/>
          </a:xfrm>
        </p:spPr>
        <p:txBody>
          <a:bodyPr>
            <a:normAutofit/>
          </a:bodyPr>
          <a:lstStyle/>
          <a:p>
            <a:pPr marL="0" indent="0" algn="r">
              <a:buNone/>
            </a:pPr>
            <a:r>
              <a:rPr lang="fa-IR" sz="1700" dirty="0" smtClean="0"/>
              <a:t>در صورت وجود تخفیف به دلیل معیوب بودن کالای خریداری شده و یا تخفیفات نقدی خرید (مربوط به خرید ها نسیه)، این ارقام نیز لازم است مانند ردیف های برگشت از خرید،از مجموع ردیف های خرید کسر گردد.</a:t>
            </a:r>
          </a:p>
          <a:p>
            <a:pPr marL="0" indent="0" algn="r">
              <a:buNone/>
            </a:pPr>
            <a:endParaRPr lang="fa-IR" sz="1700" dirty="0"/>
          </a:p>
          <a:p>
            <a:pPr marL="0" indent="0" algn="r">
              <a:buNone/>
            </a:pPr>
            <a:r>
              <a:rPr lang="fa-IR" sz="1700" dirty="0" smtClean="0"/>
              <a:t>                                                                     </a:t>
            </a:r>
          </a:p>
          <a:p>
            <a:pPr marL="0" indent="0" algn="r">
              <a:buNone/>
            </a:pPr>
            <a:r>
              <a:rPr lang="fa-IR" sz="1700" dirty="0" smtClean="0"/>
              <a:t>                                                             کسر میشود:</a:t>
            </a:r>
          </a:p>
          <a:p>
            <a:pPr marL="0" indent="0" algn="r">
              <a:buNone/>
            </a:pPr>
            <a:endParaRPr lang="fa-IR" sz="1700" dirty="0"/>
          </a:p>
          <a:p>
            <a:pPr marL="0" indent="0" algn="r">
              <a:buNone/>
            </a:pPr>
            <a:r>
              <a:rPr lang="fa-IR" sz="1700" dirty="0" smtClean="0"/>
              <a:t>                                                                                                       کسر میشود:</a:t>
            </a:r>
          </a:p>
          <a:p>
            <a:pPr marL="0" indent="0" algn="r">
              <a:buNone/>
            </a:pPr>
            <a:endParaRPr lang="fa-IR" sz="1700" dirty="0"/>
          </a:p>
          <a:p>
            <a:pPr marL="0" indent="0" algn="r">
              <a:buNone/>
            </a:pPr>
            <a:endParaRPr lang="fa-IR" sz="1700" dirty="0" smtClean="0"/>
          </a:p>
          <a:p>
            <a:pPr marL="0" indent="0" algn="r">
              <a:buNone/>
            </a:pPr>
            <a:endParaRPr lang="fa-IR" sz="1700" dirty="0"/>
          </a:p>
          <a:p>
            <a:pPr marL="0" indent="0" algn="r">
              <a:buNone/>
            </a:pPr>
            <a:r>
              <a:rPr lang="fa-IR" sz="1700" dirty="0" smtClean="0"/>
              <a:t>نحوه محاسبه بهای تمام شده کالای  </a:t>
            </a:r>
          </a:p>
          <a:p>
            <a:pPr marL="0" indent="0" algn="r">
              <a:buNone/>
            </a:pPr>
            <a:r>
              <a:rPr lang="fa-IR" sz="1700" dirty="0" smtClean="0"/>
              <a:t>خریداری شده</a:t>
            </a:r>
          </a:p>
          <a:p>
            <a:pPr marL="0" indent="0" algn="r">
              <a:buNone/>
            </a:pPr>
            <a:endParaRPr lang="fa-IR" sz="1700" dirty="0"/>
          </a:p>
          <a:p>
            <a:pPr marL="0" indent="0" algn="r">
              <a:buNone/>
            </a:pPr>
            <a:endParaRPr lang="fa-IR" sz="1700" dirty="0" smtClean="0"/>
          </a:p>
        </p:txBody>
      </p:sp>
      <p:sp>
        <p:nvSpPr>
          <p:cNvPr id="3" name="Rounded Rectangle 2"/>
          <p:cNvSpPr/>
          <p:nvPr/>
        </p:nvSpPr>
        <p:spPr>
          <a:xfrm>
            <a:off x="5910597" y="1412776"/>
            <a:ext cx="1224136" cy="648072"/>
          </a:xfrm>
          <a:prstGeom prst="roundRect">
            <a:avLst>
              <a:gd name="adj" fmla="val 21076"/>
            </a:avLst>
          </a:prstGeom>
          <a:solidFill>
            <a:schemeClr val="accent1">
              <a:lumMod val="60000"/>
              <a:lumOff val="40000"/>
            </a:schemeClr>
          </a:solidFill>
          <a:ln>
            <a:solidFill>
              <a:schemeClr val="accent1">
                <a:lumMod val="75000"/>
              </a:schemeClr>
            </a:solidFill>
          </a:ln>
          <a:effectLst>
            <a:innerShdw blurRad="114300">
              <a:prstClr val="black"/>
            </a:innerShdw>
          </a:effectLst>
          <a:scene3d>
            <a:camera prst="perspective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مجموع ردیف های خرید</a:t>
            </a:r>
            <a:endParaRPr lang="en-US" sz="1400" dirty="0">
              <a:solidFill>
                <a:schemeClr val="tx1"/>
              </a:solidFill>
            </a:endParaRPr>
          </a:p>
        </p:txBody>
      </p:sp>
      <p:cxnSp>
        <p:nvCxnSpPr>
          <p:cNvPr id="6" name="Elbow Connector 5"/>
          <p:cNvCxnSpPr>
            <a:stCxn id="3" idx="1"/>
          </p:cNvCxnSpPr>
          <p:nvPr/>
        </p:nvCxnSpPr>
        <p:spPr>
          <a:xfrm rot="10800000" flipV="1">
            <a:off x="4830477" y="1736811"/>
            <a:ext cx="1080120" cy="832099"/>
          </a:xfrm>
          <a:prstGeom prst="bentConnector3">
            <a:avLst>
              <a:gd name="adj1" fmla="val 50000"/>
            </a:avLst>
          </a:prstGeom>
          <a:ln>
            <a:tailEnd type="arrow"/>
          </a:ln>
        </p:spPr>
        <p:style>
          <a:lnRef idx="2">
            <a:schemeClr val="accent2"/>
          </a:lnRef>
          <a:fillRef idx="0">
            <a:schemeClr val="accent2"/>
          </a:fillRef>
          <a:effectRef idx="1">
            <a:schemeClr val="accent2"/>
          </a:effectRef>
          <a:fontRef idx="minor">
            <a:schemeClr val="tx1"/>
          </a:fontRef>
        </p:style>
      </p:cxnSp>
      <p:sp>
        <p:nvSpPr>
          <p:cNvPr id="12" name="Rounded Rectangle 11"/>
          <p:cNvSpPr/>
          <p:nvPr/>
        </p:nvSpPr>
        <p:spPr>
          <a:xfrm>
            <a:off x="3635896" y="2132856"/>
            <a:ext cx="1224136" cy="648072"/>
          </a:xfrm>
          <a:prstGeom prst="roundRect">
            <a:avLst/>
          </a:prstGeom>
          <a:solidFill>
            <a:schemeClr val="accent1">
              <a:lumMod val="60000"/>
              <a:lumOff val="40000"/>
            </a:schemeClr>
          </a:solidFill>
          <a:ln>
            <a:solidFill>
              <a:schemeClr val="accent1">
                <a:lumMod val="75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مجموع ردیف های برگشت از خرید</a:t>
            </a:r>
            <a:endParaRPr lang="en-US" sz="1400" dirty="0">
              <a:solidFill>
                <a:schemeClr val="tx1"/>
              </a:solidFill>
            </a:endParaRPr>
          </a:p>
        </p:txBody>
      </p:sp>
      <p:cxnSp>
        <p:nvCxnSpPr>
          <p:cNvPr id="15" name="Elbow Connector 14"/>
          <p:cNvCxnSpPr/>
          <p:nvPr/>
        </p:nvCxnSpPr>
        <p:spPr>
          <a:xfrm rot="10800000" flipV="1">
            <a:off x="2852589" y="2386888"/>
            <a:ext cx="792087" cy="788080"/>
          </a:xfrm>
          <a:prstGeom prst="bentConnector3">
            <a:avLst/>
          </a:prstGeom>
          <a:ln>
            <a:tailEnd type="arrow"/>
          </a:ln>
        </p:spPr>
        <p:style>
          <a:lnRef idx="2">
            <a:schemeClr val="accent2"/>
          </a:lnRef>
          <a:fillRef idx="0">
            <a:schemeClr val="accent2"/>
          </a:fillRef>
          <a:effectRef idx="1">
            <a:schemeClr val="accent2"/>
          </a:effectRef>
          <a:fontRef idx="minor">
            <a:schemeClr val="tx1"/>
          </a:fontRef>
        </p:style>
      </p:cxnSp>
      <p:sp>
        <p:nvSpPr>
          <p:cNvPr id="16" name="Rounded Rectangle 15"/>
          <p:cNvSpPr/>
          <p:nvPr/>
        </p:nvSpPr>
        <p:spPr>
          <a:xfrm>
            <a:off x="1628452" y="2924944"/>
            <a:ext cx="1224136" cy="756084"/>
          </a:xfrm>
          <a:prstGeom prst="roundRect">
            <a:avLst/>
          </a:prstGeom>
          <a:solidFill>
            <a:schemeClr val="accent1">
              <a:lumMod val="60000"/>
              <a:lumOff val="40000"/>
            </a:schemeClr>
          </a:solidFill>
          <a:ln>
            <a:solidFill>
              <a:schemeClr val="accent1">
                <a:lumMod val="75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تخفیفات نقدی خرید به علت معیوب بودن</a:t>
            </a:r>
            <a:endParaRPr lang="en-US" sz="1400" dirty="0">
              <a:solidFill>
                <a:schemeClr val="tx1"/>
              </a:solidFill>
            </a:endParaRPr>
          </a:p>
        </p:txBody>
      </p:sp>
      <p:cxnSp>
        <p:nvCxnSpPr>
          <p:cNvPr id="18" name="Elbow Connector 17"/>
          <p:cNvCxnSpPr/>
          <p:nvPr/>
        </p:nvCxnSpPr>
        <p:spPr>
          <a:xfrm>
            <a:off x="2216652" y="3682119"/>
            <a:ext cx="810090" cy="657572"/>
          </a:xfrm>
          <a:prstGeom prst="bentConnector3">
            <a:avLst>
              <a:gd name="adj1" fmla="val 1792"/>
            </a:avLst>
          </a:prstGeom>
          <a:ln>
            <a:tailEnd type="arrow"/>
          </a:ln>
        </p:spPr>
        <p:style>
          <a:lnRef idx="2">
            <a:schemeClr val="accent2"/>
          </a:lnRef>
          <a:fillRef idx="0">
            <a:schemeClr val="accent2"/>
          </a:fillRef>
          <a:effectRef idx="1">
            <a:schemeClr val="accent2"/>
          </a:effectRef>
          <a:fontRef idx="minor">
            <a:schemeClr val="tx1"/>
          </a:fontRef>
        </p:style>
      </p:cxnSp>
      <p:sp>
        <p:nvSpPr>
          <p:cNvPr id="24" name="Rounded Rectangle 23"/>
          <p:cNvSpPr/>
          <p:nvPr/>
        </p:nvSpPr>
        <p:spPr>
          <a:xfrm>
            <a:off x="3026742" y="3954846"/>
            <a:ext cx="1437760" cy="720080"/>
          </a:xfrm>
          <a:prstGeom prst="roundRect">
            <a:avLst/>
          </a:prstGeom>
          <a:solidFill>
            <a:schemeClr val="accent1">
              <a:lumMod val="60000"/>
              <a:lumOff val="40000"/>
            </a:schemeClr>
          </a:solidFill>
          <a:ln>
            <a:solidFill>
              <a:schemeClr val="accent1">
                <a:lumMod val="75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rPr>
              <a:t>بهای تمام شده کالای خریداری شده</a:t>
            </a:r>
            <a:endParaRPr lang="en-US" sz="1400" dirty="0">
              <a:solidFill>
                <a:schemeClr val="tx1"/>
              </a:solidFill>
            </a:endParaRPr>
          </a:p>
        </p:txBody>
      </p:sp>
      <p:sp>
        <p:nvSpPr>
          <p:cNvPr id="25" name="Rectangle 24"/>
          <p:cNvSpPr/>
          <p:nvPr/>
        </p:nvSpPr>
        <p:spPr>
          <a:xfrm>
            <a:off x="1763688" y="4797152"/>
            <a:ext cx="6768752" cy="9144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1600" b="1" dirty="0" smtClean="0">
                <a:solidFill>
                  <a:schemeClr val="tx1"/>
                </a:solidFill>
              </a:rPr>
              <a:t>نکته: </a:t>
            </a:r>
            <a:r>
              <a:rPr lang="fa-IR" sz="1600" dirty="0" smtClean="0">
                <a:solidFill>
                  <a:schemeClr val="tx1"/>
                </a:solidFill>
              </a:rPr>
              <a:t>تخفیفات به دلیل معیوب بودن و تخفیفات نقدی ناشی از خرید های نسیه معمولا در کارت حساب کالا ثبت نمیشود، اما در محاسبه بهای تمام شده کالای خریداری شده دخالت داده می شوند.</a:t>
            </a:r>
            <a:endParaRPr lang="en-US" sz="1600" dirty="0">
              <a:solidFill>
                <a:schemeClr val="tx1"/>
              </a:solidFill>
            </a:endParaRPr>
          </a:p>
        </p:txBody>
      </p:sp>
    </p:spTree>
    <p:extLst>
      <p:ext uri="{BB962C8B-B14F-4D97-AF65-F5344CB8AC3E}">
        <p14:creationId xmlns:p14="http://schemas.microsoft.com/office/powerpoint/2010/main" val="2649199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
            <p:extLst>
              <p:ext uri="{D42A27DB-BD31-4B8C-83A1-F6EECF244321}">
                <p14:modId xmlns:p14="http://schemas.microsoft.com/office/powerpoint/2010/main" val="2691647727"/>
              </p:ext>
            </p:extLst>
          </p:nvPr>
        </p:nvGraphicFramePr>
        <p:xfrm>
          <a:off x="457200" y="1700807"/>
          <a:ext cx="7492181" cy="2219960"/>
        </p:xfrm>
        <a:graphic>
          <a:graphicData uri="http://schemas.openxmlformats.org/drawingml/2006/table">
            <a:tbl>
              <a:tblPr firstRow="1" bandRow="1">
                <a:tableStyleId>{69CF1AB2-1976-4502-BF36-3FF5EA218861}</a:tableStyleId>
              </a:tblPr>
              <a:tblGrid>
                <a:gridCol w="1248697"/>
                <a:gridCol w="1248697"/>
                <a:gridCol w="1248697"/>
                <a:gridCol w="1248697"/>
                <a:gridCol w="1734378"/>
                <a:gridCol w="763015"/>
              </a:tblGrid>
              <a:tr h="270232">
                <a:tc>
                  <a:txBody>
                    <a:bodyPr/>
                    <a:lstStyle/>
                    <a:p>
                      <a:pPr algn="ctr"/>
                      <a:r>
                        <a:rPr lang="fa-IR" b="0" dirty="0" smtClean="0"/>
                        <a:t>ملاحظات</a:t>
                      </a:r>
                      <a:endParaRPr lang="en-US" b="0" dirty="0"/>
                    </a:p>
                  </a:txBody>
                  <a:tcPr/>
                </a:tc>
                <a:tc>
                  <a:txBody>
                    <a:bodyPr/>
                    <a:lstStyle/>
                    <a:p>
                      <a:pPr algn="ctr"/>
                      <a:r>
                        <a:rPr lang="fa-IR" b="0" i="0" dirty="0" smtClean="0"/>
                        <a:t>واحد</a:t>
                      </a:r>
                      <a:endParaRPr lang="en-US" b="0" i="0" dirty="0"/>
                    </a:p>
                  </a:txBody>
                  <a:tcPr/>
                </a:tc>
                <a:tc>
                  <a:txBody>
                    <a:bodyPr/>
                    <a:lstStyle/>
                    <a:p>
                      <a:pPr algn="ctr"/>
                      <a:r>
                        <a:rPr lang="fa-IR" b="0" dirty="0" smtClean="0"/>
                        <a:t>تعداد/مقدار</a:t>
                      </a:r>
                      <a:endParaRPr lang="en-US" b="0" dirty="0"/>
                    </a:p>
                  </a:txBody>
                  <a:tcPr/>
                </a:tc>
                <a:tc>
                  <a:txBody>
                    <a:bodyPr/>
                    <a:lstStyle/>
                    <a:p>
                      <a:pPr algn="ctr"/>
                      <a:r>
                        <a:rPr lang="fa-IR" b="0" dirty="0" smtClean="0"/>
                        <a:t>کد کالا</a:t>
                      </a:r>
                      <a:endParaRPr lang="en-US" b="0" dirty="0"/>
                    </a:p>
                  </a:txBody>
                  <a:tcPr/>
                </a:tc>
                <a:tc>
                  <a:txBody>
                    <a:bodyPr/>
                    <a:lstStyle/>
                    <a:p>
                      <a:pPr algn="ctr"/>
                      <a:r>
                        <a:rPr lang="fa-IR" sz="1800" b="0" dirty="0" smtClean="0">
                          <a:latin typeface="Arial" pitchFamily="34" charset="0"/>
                          <a:cs typeface="Arial" pitchFamily="34" charset="0"/>
                        </a:rPr>
                        <a:t>نام و مشخصات کالا</a:t>
                      </a:r>
                      <a:endParaRPr lang="en-US" sz="1800" b="0" dirty="0">
                        <a:latin typeface="Arial" pitchFamily="34" charset="0"/>
                        <a:cs typeface="Arial" pitchFamily="34" charset="0"/>
                      </a:endParaRPr>
                    </a:p>
                  </a:txBody>
                  <a:tcPr/>
                </a:tc>
                <a:tc>
                  <a:txBody>
                    <a:bodyPr/>
                    <a:lstStyle/>
                    <a:p>
                      <a:pPr algn="ctr"/>
                      <a:r>
                        <a:rPr lang="fa-IR" b="0" dirty="0" smtClean="0"/>
                        <a:t>ردیف</a:t>
                      </a:r>
                      <a:endParaRPr lang="en-US" b="0"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fa-IR" dirty="0" smtClean="0"/>
                        <a:t>1</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fa-IR" dirty="0" smtClean="0"/>
                        <a:t>2</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r>
                        <a:rPr lang="fa-IR" dirty="0" smtClean="0"/>
                        <a:t>3</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fa-IR" dirty="0" smtClean="0"/>
                        <a:t>4</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fa-IR" dirty="0" smtClean="0"/>
                        <a:t>5</a:t>
                      </a:r>
                      <a:endParaRPr lang="en-US" dirty="0"/>
                    </a:p>
                  </a:txBody>
                  <a:tcPr/>
                </a:tc>
              </a:tr>
            </a:tbl>
          </a:graphicData>
        </a:graphic>
      </p:graphicFrame>
      <p:sp>
        <p:nvSpPr>
          <p:cNvPr id="12" name="Rectangle 11"/>
          <p:cNvSpPr/>
          <p:nvPr/>
        </p:nvSpPr>
        <p:spPr>
          <a:xfrm>
            <a:off x="460548" y="3933056"/>
            <a:ext cx="7488832" cy="360040"/>
          </a:xfrm>
          <a:prstGeom prst="rect">
            <a:avLst/>
          </a:prstGeom>
          <a:solidFill>
            <a:srgbClr val="8EF6F6">
              <a:alpha val="0"/>
            </a:srgb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tx1"/>
                </a:solidFill>
              </a:rPr>
              <a:t>نام و امضا تحویل دهنده:                                                                             نام و امضا تحویل گیرنده:</a:t>
            </a:r>
            <a:endParaRPr lang="en-US" sz="1600" dirty="0">
              <a:solidFill>
                <a:schemeClr val="tx1"/>
              </a:solidFill>
            </a:endParaRPr>
          </a:p>
        </p:txBody>
      </p:sp>
      <p:sp>
        <p:nvSpPr>
          <p:cNvPr id="13" name="Rectangle 12"/>
          <p:cNvSpPr/>
          <p:nvPr/>
        </p:nvSpPr>
        <p:spPr>
          <a:xfrm>
            <a:off x="460548" y="574824"/>
            <a:ext cx="7502352" cy="1080120"/>
          </a:xfrm>
          <a:prstGeom prst="rect">
            <a:avLst/>
          </a:prstGeom>
          <a:solidFill>
            <a:schemeClr val="bg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latin typeface="Gill Sans Ultra Bold" pitchFamily="34" charset="0"/>
              </a:rPr>
              <a:t>فرم رسید انبار</a:t>
            </a:r>
            <a:endParaRPr lang="fa-IR" b="1" dirty="0">
              <a:solidFill>
                <a:schemeClr val="tx1"/>
              </a:solidFill>
              <a:latin typeface="Gill Sans Ultra Bold" pitchFamily="34" charset="0"/>
            </a:endParaRPr>
          </a:p>
          <a:p>
            <a:pPr algn="ctr"/>
            <a:endParaRPr lang="fa-IR" dirty="0" smtClean="0">
              <a:solidFill>
                <a:schemeClr val="tx1"/>
              </a:solidFill>
            </a:endParaRPr>
          </a:p>
          <a:p>
            <a:pPr algn="ctr"/>
            <a:r>
              <a:rPr lang="fa-IR" dirty="0" smtClean="0">
                <a:solidFill>
                  <a:schemeClr val="tx1"/>
                </a:solidFill>
              </a:rPr>
              <a:t>مؤسسه/شرکت:......................                                                                                    </a:t>
            </a:r>
            <a:endParaRPr lang="en-US" dirty="0">
              <a:solidFill>
                <a:schemeClr val="tx1"/>
              </a:solidFill>
            </a:endParaRPr>
          </a:p>
        </p:txBody>
      </p:sp>
      <p:graphicFrame>
        <p:nvGraphicFramePr>
          <p:cNvPr id="14" name="Table 13"/>
          <p:cNvGraphicFramePr>
            <a:graphicFrameLocks noGrp="1"/>
          </p:cNvGraphicFramePr>
          <p:nvPr>
            <p:extLst>
              <p:ext uri="{D42A27DB-BD31-4B8C-83A1-F6EECF244321}">
                <p14:modId xmlns:p14="http://schemas.microsoft.com/office/powerpoint/2010/main" val="2078602481"/>
              </p:ext>
            </p:extLst>
          </p:nvPr>
        </p:nvGraphicFramePr>
        <p:xfrm>
          <a:off x="460548" y="603529"/>
          <a:ext cx="887760" cy="1065836"/>
        </p:xfrm>
        <a:graphic>
          <a:graphicData uri="http://schemas.openxmlformats.org/drawingml/2006/table">
            <a:tbl>
              <a:tblPr firstRow="1" bandRow="1">
                <a:tableStyleId>{69CF1AB2-1976-4502-BF36-3FF5EA218861}</a:tableStyleId>
              </a:tblPr>
              <a:tblGrid>
                <a:gridCol w="887760"/>
              </a:tblGrid>
              <a:tr h="360040">
                <a:tc>
                  <a:txBody>
                    <a:bodyPr/>
                    <a:lstStyle/>
                    <a:p>
                      <a:pPr algn="r"/>
                      <a:r>
                        <a:rPr lang="fa-IR" sz="1600" b="0" dirty="0" smtClean="0"/>
                        <a:t>شماره</a:t>
                      </a:r>
                      <a:r>
                        <a:rPr lang="fa-IR" b="0" dirty="0" smtClean="0"/>
                        <a:t>:</a:t>
                      </a:r>
                      <a:endParaRPr lang="en-US" b="0" dirty="0"/>
                    </a:p>
                  </a:txBody>
                  <a:tcPr/>
                </a:tc>
              </a:tr>
              <a:tr h="138296">
                <a:tc>
                  <a:txBody>
                    <a:bodyPr/>
                    <a:lstStyle/>
                    <a:p>
                      <a:pPr algn="r"/>
                      <a:r>
                        <a:rPr lang="fa-IR" sz="1600" dirty="0" smtClean="0"/>
                        <a:t>تاریخ</a:t>
                      </a:r>
                      <a:r>
                        <a:rPr lang="fa-IR" dirty="0" smtClean="0"/>
                        <a:t>:</a:t>
                      </a:r>
                      <a:endParaRPr lang="en-US" dirty="0"/>
                    </a:p>
                  </a:txBody>
                  <a:tcPr/>
                </a:tc>
              </a:tr>
              <a:tr h="334316">
                <a:tc>
                  <a:txBody>
                    <a:bodyPr/>
                    <a:lstStyle/>
                    <a:p>
                      <a:pPr algn="r"/>
                      <a:r>
                        <a:rPr lang="fa-IR" sz="1400" dirty="0" smtClean="0"/>
                        <a:t>صفحه:</a:t>
                      </a:r>
                      <a:endParaRPr lang="en-US" sz="1400" dirty="0"/>
                    </a:p>
                  </a:txBody>
                  <a:tcPr/>
                </a:tc>
              </a:tr>
            </a:tbl>
          </a:graphicData>
        </a:graphic>
      </p:graphicFrame>
    </p:spTree>
    <p:extLst>
      <p:ext uri="{BB962C8B-B14F-4D97-AF65-F5344CB8AC3E}">
        <p14:creationId xmlns:p14="http://schemas.microsoft.com/office/powerpoint/2010/main" val="3878038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116632"/>
            <a:ext cx="8115672" cy="6696744"/>
          </a:xfrm>
        </p:spPr>
        <p:style>
          <a:lnRef idx="2">
            <a:schemeClr val="accent1"/>
          </a:lnRef>
          <a:fillRef idx="1">
            <a:schemeClr val="lt1"/>
          </a:fillRef>
          <a:effectRef idx="0">
            <a:schemeClr val="accent1"/>
          </a:effectRef>
          <a:fontRef idx="minor">
            <a:schemeClr val="dk1"/>
          </a:fontRef>
        </p:style>
        <p:txBody>
          <a:bodyPr>
            <a:normAutofit/>
          </a:bodyPr>
          <a:lstStyle/>
          <a:p>
            <a:pPr marL="0" indent="0" algn="r">
              <a:buNone/>
            </a:pPr>
            <a:r>
              <a:rPr lang="fa-IR" sz="2000" dirty="0" smtClean="0"/>
              <a:t>۲.حواله انبار </a:t>
            </a:r>
            <a:endParaRPr lang="fa-IR" sz="2000" dirty="0"/>
          </a:p>
          <a:p>
            <a:pPr marL="0" indent="0" algn="r">
              <a:buNone/>
            </a:pPr>
            <a:r>
              <a:rPr lang="fa-IR" sz="1700" dirty="0" smtClean="0"/>
              <a:t>این فرم بعد از دریافت « درخواست کالا از انبار » و تحویل کالا به متقاضی یا خریدار، توسط انباردار صادر میشود که به منزلهٔ تأیید نهایی خروج کالا از انبار می باشد. </a:t>
            </a:r>
            <a:r>
              <a:rPr lang="fa-IR" sz="1700" b="1" dirty="0" smtClean="0">
                <a:solidFill>
                  <a:srgbClr val="00B0F0"/>
                </a:solidFill>
              </a:rPr>
              <a:t>حواله انبار فقط از نظر مقداری ویا تعدادی،توسط انباردار تکمیل می شود و در سیستم حسابداری، ارزش ریالی آن مشخص شده و ثبت میگردد</a:t>
            </a:r>
            <a:r>
              <a:rPr lang="fa-IR" sz="1700" dirty="0" smtClean="0"/>
              <a:t>. لازم به ذکر است که اگر کالای درخواست شده برای مصرف داخلی از انبار خارج شود، حواله مصرفی صادر گردیده و در صورتی که برای فروش از انبار خارج شود، حواله فروش صادر خواهد شد. </a:t>
            </a:r>
          </a:p>
          <a:p>
            <a:pPr marL="0" indent="0" algn="r">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850973823"/>
              </p:ext>
            </p:extLst>
          </p:nvPr>
        </p:nvGraphicFramePr>
        <p:xfrm>
          <a:off x="1187624" y="3356992"/>
          <a:ext cx="6908576" cy="2260848"/>
        </p:xfrm>
        <a:graphic>
          <a:graphicData uri="http://schemas.openxmlformats.org/drawingml/2006/table">
            <a:tbl>
              <a:tblPr firstRow="1" bandRow="1">
                <a:tableStyleId>{69CF1AB2-1976-4502-BF36-3FF5EA218861}</a:tableStyleId>
              </a:tblPr>
              <a:tblGrid>
                <a:gridCol w="897560"/>
                <a:gridCol w="603688"/>
                <a:gridCol w="980993"/>
                <a:gridCol w="1171440"/>
                <a:gridCol w="1640838"/>
                <a:gridCol w="669099"/>
                <a:gridCol w="944958"/>
              </a:tblGrid>
              <a:tr h="432048">
                <a:tc>
                  <a:txBody>
                    <a:bodyPr/>
                    <a:lstStyle/>
                    <a:p>
                      <a:pPr algn="ctr"/>
                      <a:r>
                        <a:rPr lang="fa-IR" b="0" dirty="0" smtClean="0"/>
                        <a:t>مبلغ</a:t>
                      </a:r>
                      <a:endParaRPr lang="en-US" b="0" dirty="0"/>
                    </a:p>
                  </a:txBody>
                  <a:tcPr/>
                </a:tc>
                <a:tc>
                  <a:txBody>
                    <a:bodyPr/>
                    <a:lstStyle/>
                    <a:p>
                      <a:pPr algn="ctr"/>
                      <a:r>
                        <a:rPr lang="fa-IR" b="0" dirty="0" smtClean="0"/>
                        <a:t>نرخ</a:t>
                      </a:r>
                      <a:endParaRPr lang="en-US" b="0" dirty="0"/>
                    </a:p>
                  </a:txBody>
                  <a:tcPr/>
                </a:tc>
                <a:tc>
                  <a:txBody>
                    <a:bodyPr/>
                    <a:lstStyle/>
                    <a:p>
                      <a:pPr algn="ctr"/>
                      <a:r>
                        <a:rPr lang="fa-IR" b="0" dirty="0" smtClean="0"/>
                        <a:t>تعداد واحد</a:t>
                      </a:r>
                      <a:endParaRPr lang="en-US" b="0" dirty="0"/>
                    </a:p>
                  </a:txBody>
                  <a:tcPr/>
                </a:tc>
                <a:tc>
                  <a:txBody>
                    <a:bodyPr/>
                    <a:lstStyle/>
                    <a:p>
                      <a:pPr algn="ctr"/>
                      <a:r>
                        <a:rPr lang="fa-IR" sz="1800" b="0" i="0" dirty="0" smtClean="0"/>
                        <a:t>تعداد کارتن</a:t>
                      </a:r>
                      <a:endParaRPr lang="en-US" sz="1800" b="0" i="0" dirty="0"/>
                    </a:p>
                  </a:txBody>
                  <a:tcPr/>
                </a:tc>
                <a:tc>
                  <a:txBody>
                    <a:bodyPr/>
                    <a:lstStyle/>
                    <a:p>
                      <a:pPr algn="ctr"/>
                      <a:r>
                        <a:rPr lang="fa-IR" b="0" dirty="0" smtClean="0"/>
                        <a:t>نام کالا</a:t>
                      </a:r>
                      <a:endParaRPr lang="en-US" b="0" dirty="0"/>
                    </a:p>
                  </a:txBody>
                  <a:tcPr/>
                </a:tc>
                <a:tc>
                  <a:txBody>
                    <a:bodyPr/>
                    <a:lstStyle/>
                    <a:p>
                      <a:pPr algn="ctr"/>
                      <a:r>
                        <a:rPr lang="fa-IR" b="0" dirty="0" smtClean="0"/>
                        <a:t>کد</a:t>
                      </a:r>
                      <a:r>
                        <a:rPr lang="fa-IR" b="0" baseline="0" dirty="0" smtClean="0"/>
                        <a:t>کالا</a:t>
                      </a:r>
                      <a:endParaRPr lang="en-US" b="0" dirty="0"/>
                    </a:p>
                  </a:txBody>
                  <a:tcPr/>
                </a:tc>
                <a:tc>
                  <a:txBody>
                    <a:bodyPr/>
                    <a:lstStyle/>
                    <a:p>
                      <a:pPr algn="ctr"/>
                      <a:r>
                        <a:rPr lang="fa-IR" b="0" dirty="0" smtClean="0"/>
                        <a:t>ردیف</a:t>
                      </a:r>
                      <a:r>
                        <a:rPr lang="fa-IR" b="0" baseline="0" dirty="0" smtClean="0"/>
                        <a:t> </a:t>
                      </a:r>
                      <a:endParaRPr lang="fa-IR" b="0" dirty="0" smtClean="0"/>
                    </a:p>
                  </a:txBody>
                  <a:tcPr/>
                </a:tc>
              </a:tr>
              <a:tr h="311809">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pPr algn="ctr"/>
                      <a:r>
                        <a:rPr lang="fa-IR" dirty="0" smtClean="0"/>
                        <a:t>۱</a:t>
                      </a:r>
                      <a:endParaRPr lang="en-US" dirty="0"/>
                    </a:p>
                  </a:txBody>
                  <a:tcPr/>
                </a:tc>
              </a:tr>
              <a:tr h="31180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pPr algn="ctr"/>
                      <a:r>
                        <a:rPr lang="fa-IR" dirty="0" smtClean="0"/>
                        <a:t>۲</a:t>
                      </a:r>
                      <a:endParaRPr lang="en-US" dirty="0"/>
                    </a:p>
                  </a:txBody>
                  <a:tcPr/>
                </a:tc>
              </a:tr>
              <a:tr h="31180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pPr algn="ctr"/>
                      <a:r>
                        <a:rPr lang="fa-IR" dirty="0" smtClean="0"/>
                        <a:t>۳</a:t>
                      </a:r>
                      <a:endParaRPr lang="en-US" dirty="0"/>
                    </a:p>
                  </a:txBody>
                  <a:tcPr/>
                </a:tc>
              </a:tr>
              <a:tr h="31180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pPr algn="ctr"/>
                      <a:r>
                        <a:rPr lang="fa-IR" dirty="0" smtClean="0"/>
                        <a:t>۴</a:t>
                      </a:r>
                      <a:endParaRPr lang="en-US" dirty="0"/>
                    </a:p>
                  </a:txBody>
                  <a:tcPr/>
                </a:tc>
              </a:tr>
              <a:tr h="31180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pPr algn="ctr"/>
                      <a:r>
                        <a:rPr lang="fa-IR" dirty="0" smtClean="0"/>
                        <a:t>۵</a:t>
                      </a:r>
                      <a:endParaRPr lang="en-US" dirty="0"/>
                    </a:p>
                  </a:txBody>
                  <a:tcPr/>
                </a:tc>
              </a:tr>
            </a:tbl>
          </a:graphicData>
        </a:graphic>
      </p:graphicFrame>
      <p:sp>
        <p:nvSpPr>
          <p:cNvPr id="6" name="Rectangle 5"/>
          <p:cNvSpPr/>
          <p:nvPr/>
        </p:nvSpPr>
        <p:spPr>
          <a:xfrm>
            <a:off x="1187624" y="1916832"/>
            <a:ext cx="6904384" cy="1152128"/>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tx1"/>
                </a:solidFill>
              </a:rPr>
              <a:t>                                حواله خروج از انبار                                شماره:</a:t>
            </a:r>
            <a:endParaRPr lang="fa-IR" dirty="0">
              <a:solidFill>
                <a:schemeClr val="tx1"/>
              </a:solidFill>
            </a:endParaRPr>
          </a:p>
          <a:p>
            <a:pPr algn="ctr"/>
            <a:r>
              <a:rPr lang="fa-IR" dirty="0" smtClean="0">
                <a:solidFill>
                  <a:schemeClr val="tx1"/>
                </a:solidFill>
              </a:rPr>
              <a:t>                                              </a:t>
            </a:r>
          </a:p>
          <a:p>
            <a:pPr algn="ctr"/>
            <a:r>
              <a:rPr lang="fa-IR" dirty="0" smtClean="0">
                <a:solidFill>
                  <a:schemeClr val="tx1"/>
                </a:solidFill>
              </a:rPr>
              <a:t>نام طرف حساب:...........                                                                تاریخ :</a:t>
            </a:r>
            <a:endParaRPr lang="en-US" dirty="0">
              <a:solidFill>
                <a:schemeClr val="tx1"/>
              </a:solidFill>
            </a:endParaRPr>
          </a:p>
        </p:txBody>
      </p:sp>
      <p:sp>
        <p:nvSpPr>
          <p:cNvPr id="7" name="Rectangle 6"/>
          <p:cNvSpPr/>
          <p:nvPr/>
        </p:nvSpPr>
        <p:spPr>
          <a:xfrm>
            <a:off x="1187624" y="3068960"/>
            <a:ext cx="6904384" cy="288032"/>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solidFill>
                  <a:schemeClr val="tx1"/>
                </a:solidFill>
              </a:rPr>
              <a:t>توسط انبار تکمیل گردد                                                                                                                توسط حسابدار تکمیل گردد</a:t>
            </a:r>
            <a:endParaRPr lang="en-US" sz="1200" dirty="0">
              <a:solidFill>
                <a:schemeClr val="tx1"/>
              </a:solidFill>
            </a:endParaRPr>
          </a:p>
        </p:txBody>
      </p:sp>
      <p:cxnSp>
        <p:nvCxnSpPr>
          <p:cNvPr id="5" name="Straight Connector 4"/>
          <p:cNvCxnSpPr/>
          <p:nvPr/>
        </p:nvCxnSpPr>
        <p:spPr>
          <a:xfrm flipV="1">
            <a:off x="2677122" y="3068960"/>
            <a:ext cx="0" cy="288032"/>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187624" y="5589240"/>
            <a:ext cx="6904384" cy="360040"/>
          </a:xfrm>
          <a:prstGeom prst="rect">
            <a:avLst/>
          </a:prstGeom>
          <a:solidFill>
            <a:schemeClr val="bg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200" dirty="0" smtClean="0">
                <a:solidFill>
                  <a:schemeClr val="tx1"/>
                </a:solidFill>
              </a:rPr>
              <a:t>کالای فوق صحیح  وسالم و به طور کامل تحویل داده شد.                                                                           جمع                        </a:t>
            </a:r>
            <a:r>
              <a:rPr lang="fa-IR" dirty="0" smtClean="0">
                <a:solidFill>
                  <a:schemeClr val="tx1"/>
                </a:solidFill>
              </a:rPr>
              <a:t> </a:t>
            </a:r>
            <a:endParaRPr lang="en-US" dirty="0">
              <a:solidFill>
                <a:schemeClr val="tx1"/>
              </a:solidFill>
            </a:endParaRPr>
          </a:p>
        </p:txBody>
      </p:sp>
      <p:cxnSp>
        <p:nvCxnSpPr>
          <p:cNvPr id="10" name="Straight Connector 9"/>
          <p:cNvCxnSpPr/>
          <p:nvPr/>
        </p:nvCxnSpPr>
        <p:spPr>
          <a:xfrm>
            <a:off x="2065090" y="5605400"/>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633242" y="5589240"/>
            <a:ext cx="0" cy="36004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5" name="Table 14"/>
          <p:cNvGraphicFramePr>
            <a:graphicFrameLocks noGrp="1"/>
          </p:cNvGraphicFramePr>
          <p:nvPr>
            <p:extLst>
              <p:ext uri="{D42A27DB-BD31-4B8C-83A1-F6EECF244321}">
                <p14:modId xmlns:p14="http://schemas.microsoft.com/office/powerpoint/2010/main" val="2079256593"/>
              </p:ext>
            </p:extLst>
          </p:nvPr>
        </p:nvGraphicFramePr>
        <p:xfrm>
          <a:off x="1187625" y="5965440"/>
          <a:ext cx="6904383" cy="631912"/>
        </p:xfrm>
        <a:graphic>
          <a:graphicData uri="http://schemas.openxmlformats.org/drawingml/2006/table">
            <a:tbl>
              <a:tblPr firstRow="1" bandRow="1">
                <a:tableStyleId>{69CF1AB2-1976-4502-BF36-3FF5EA218861}</a:tableStyleId>
              </a:tblPr>
              <a:tblGrid>
                <a:gridCol w="2301461"/>
                <a:gridCol w="2301461"/>
                <a:gridCol w="2301461"/>
              </a:tblGrid>
              <a:tr h="631912">
                <a:tc>
                  <a:txBody>
                    <a:bodyPr/>
                    <a:lstStyle/>
                    <a:p>
                      <a:pPr algn="r"/>
                      <a:r>
                        <a:rPr lang="fa-IR" sz="1400" b="0" dirty="0" smtClean="0"/>
                        <a:t>نام</a:t>
                      </a:r>
                      <a:r>
                        <a:rPr lang="fa-IR" sz="1400" b="0" baseline="0" dirty="0" smtClean="0"/>
                        <a:t> تأیید کننده:</a:t>
                      </a:r>
                    </a:p>
                    <a:p>
                      <a:pPr algn="r"/>
                      <a:r>
                        <a:rPr lang="fa-IR" sz="1400" b="0" baseline="0" dirty="0" smtClean="0"/>
                        <a:t>امضا</a:t>
                      </a:r>
                      <a:endParaRPr lang="en-US" sz="1400" b="0" dirty="0"/>
                    </a:p>
                  </a:txBody>
                  <a:tcPr/>
                </a:tc>
                <a:tc>
                  <a:txBody>
                    <a:bodyPr/>
                    <a:lstStyle/>
                    <a:p>
                      <a:pPr algn="r"/>
                      <a:r>
                        <a:rPr lang="fa-IR" sz="1400" b="0" dirty="0" smtClean="0"/>
                        <a:t>نام</a:t>
                      </a:r>
                      <a:r>
                        <a:rPr lang="fa-IR" sz="1400" b="0" baseline="0" dirty="0" smtClean="0"/>
                        <a:t> تحویل دهنده(انبار) :</a:t>
                      </a:r>
                    </a:p>
                    <a:p>
                      <a:pPr algn="r"/>
                      <a:r>
                        <a:rPr lang="fa-IR" sz="1400" b="0" baseline="0" dirty="0" smtClean="0"/>
                        <a:t>امضا</a:t>
                      </a:r>
                      <a:endParaRPr lang="en-US" sz="1400" b="0" dirty="0"/>
                    </a:p>
                  </a:txBody>
                  <a:tcPr/>
                </a:tc>
                <a:tc>
                  <a:txBody>
                    <a:bodyPr/>
                    <a:lstStyle/>
                    <a:p>
                      <a:pPr algn="r"/>
                      <a:r>
                        <a:rPr lang="fa-IR" sz="1400" b="0" dirty="0" smtClean="0"/>
                        <a:t>نام تحویل گیرنده:</a:t>
                      </a:r>
                    </a:p>
                    <a:p>
                      <a:pPr algn="r"/>
                      <a:r>
                        <a:rPr lang="fa-IR" sz="1400" b="0" dirty="0" smtClean="0"/>
                        <a:t>امضا</a:t>
                      </a:r>
                      <a:endParaRPr lang="en-US" sz="1400" b="0" dirty="0"/>
                    </a:p>
                  </a:txBody>
                  <a:tcPr/>
                </a:tc>
              </a:tr>
            </a:tbl>
          </a:graphicData>
        </a:graphic>
      </p:graphicFrame>
    </p:spTree>
    <p:extLst>
      <p:ext uri="{BB962C8B-B14F-4D97-AF65-F5344CB8AC3E}">
        <p14:creationId xmlns:p14="http://schemas.microsoft.com/office/powerpoint/2010/main" val="119191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1340768"/>
            <a:ext cx="7643192" cy="5088260"/>
          </a:xfrm>
        </p:spPr>
        <p:txBody>
          <a:bodyPr>
            <a:normAutofit/>
          </a:bodyPr>
          <a:lstStyle/>
          <a:p>
            <a:pPr marL="0" indent="0" algn="r">
              <a:buNone/>
            </a:pPr>
            <a:r>
              <a:rPr lang="fa-IR" sz="2000" b="1" dirty="0" smtClean="0">
                <a:latin typeface="Arial" pitchFamily="34" charset="0"/>
                <a:cs typeface="Arial" pitchFamily="34" charset="0"/>
              </a:rPr>
              <a:t>بهای تمام شده کالای فروش رفته و موجودی ها</a:t>
            </a:r>
          </a:p>
          <a:p>
            <a:pPr marL="0" indent="0" algn="r">
              <a:buNone/>
            </a:pPr>
            <a:r>
              <a:rPr lang="fa-IR" sz="1700" dirty="0" smtClean="0">
                <a:latin typeface="Arial" pitchFamily="34" charset="0"/>
                <a:cs typeface="Arial" pitchFamily="34" charset="0"/>
              </a:rPr>
              <a:t>از آنجا  که خرید کالاها در طی دوره با قیمت های مختلف صورت می گیرد، ممکن است کالاهای مشابه با  قیمت های متفاوت خریداری شوند. از این رو مبالغ ریالی قابل گزارش برای موجودی کالاو بهای تمام شده کالای فروش رفته در ‍‍‍‍‍‍‍‍پایان دوره مالی، مشروط به پاسخگویی به این سؤال است که « </a:t>
            </a:r>
            <a:r>
              <a:rPr lang="fa-IR" sz="1800" b="1" dirty="0" smtClean="0">
                <a:latin typeface="Arial" pitchFamily="34" charset="0"/>
                <a:cs typeface="Arial" pitchFamily="34" charset="0"/>
              </a:rPr>
              <a:t>از بهای تمام شده موجودی کالای ابتدای دوره و خریدهای طی دوره ، کدام باید به بهای تمام شده کالای فروش رفته و کدام به موجودی کالای پایان دوره اختصاص یابد؟»</a:t>
            </a:r>
          </a:p>
          <a:p>
            <a:pPr marL="0" indent="0" algn="r">
              <a:buNone/>
            </a:pPr>
            <a:r>
              <a:rPr lang="fa-IR" sz="1200" b="1" dirty="0" smtClean="0">
                <a:latin typeface="Arial" pitchFamily="34" charset="0"/>
                <a:cs typeface="Arial" pitchFamily="34" charset="0"/>
              </a:rPr>
              <a:t>                    تخصیص بهای تمام شده                                                     بهای تمام شده ای که باید تخصیص داده شود</a:t>
            </a:r>
            <a:endParaRPr lang="en-US" sz="1200" b="1" dirty="0">
              <a:latin typeface="Arial" pitchFamily="34" charset="0"/>
              <a:cs typeface="Arial" pitchFamily="34" charset="0"/>
            </a:endParaRPr>
          </a:p>
        </p:txBody>
      </p:sp>
      <p:sp>
        <p:nvSpPr>
          <p:cNvPr id="6" name="Rectangle 5"/>
          <p:cNvSpPr/>
          <p:nvPr/>
        </p:nvSpPr>
        <p:spPr>
          <a:xfrm>
            <a:off x="611560" y="332656"/>
            <a:ext cx="7560840" cy="936104"/>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fa-IR" sz="1600" dirty="0" smtClean="0">
                <a:solidFill>
                  <a:schemeClr val="tx1"/>
                </a:solidFill>
                <a:latin typeface="Arial" pitchFamily="34" charset="0"/>
                <a:cs typeface="Arial" pitchFamily="34" charset="0"/>
              </a:rPr>
              <a:t>نکته: در برخی شرکت ها ممکن است به جای </a:t>
            </a:r>
            <a:r>
              <a:rPr lang="fa-IR" sz="1600" b="1" dirty="0" smtClean="0">
                <a:solidFill>
                  <a:schemeClr val="tx1"/>
                </a:solidFill>
                <a:latin typeface="Arial" pitchFamily="34" charset="0"/>
                <a:cs typeface="Arial" pitchFamily="34" charset="0"/>
              </a:rPr>
              <a:t>رسید انبار</a:t>
            </a:r>
            <a:r>
              <a:rPr lang="fa-IR" sz="1600" dirty="0" smtClean="0">
                <a:solidFill>
                  <a:schemeClr val="tx1"/>
                </a:solidFill>
                <a:latin typeface="Arial" pitchFamily="34" charset="0"/>
                <a:cs typeface="Arial" pitchFamily="34" charset="0"/>
              </a:rPr>
              <a:t>،عناوین دیگری همچون </a:t>
            </a:r>
            <a:r>
              <a:rPr lang="fa-IR" sz="1600" b="1" dirty="0" smtClean="0">
                <a:solidFill>
                  <a:schemeClr val="tx1"/>
                </a:solidFill>
                <a:latin typeface="Arial" pitchFamily="34" charset="0"/>
                <a:cs typeface="Arial" pitchFamily="34" charset="0"/>
              </a:rPr>
              <a:t>قبض انبار</a:t>
            </a:r>
            <a:r>
              <a:rPr lang="fa-IR" sz="1600" dirty="0">
                <a:solidFill>
                  <a:schemeClr val="tx1"/>
                </a:solidFill>
                <a:latin typeface="Arial" pitchFamily="34" charset="0"/>
                <a:cs typeface="Arial" pitchFamily="34" charset="0"/>
              </a:rPr>
              <a:t> </a:t>
            </a:r>
            <a:r>
              <a:rPr lang="fa-IR" sz="1600" dirty="0" smtClean="0">
                <a:solidFill>
                  <a:schemeClr val="tx1"/>
                </a:solidFill>
                <a:latin typeface="Arial" pitchFamily="34" charset="0"/>
                <a:cs typeface="Arial" pitchFamily="34" charset="0"/>
              </a:rPr>
              <a:t>یا </a:t>
            </a:r>
            <a:r>
              <a:rPr lang="fa-IR" sz="1600" b="1" dirty="0" smtClean="0">
                <a:solidFill>
                  <a:schemeClr val="tx1"/>
                </a:solidFill>
                <a:latin typeface="Arial" pitchFamily="34" charset="0"/>
                <a:cs typeface="Arial" pitchFamily="34" charset="0"/>
              </a:rPr>
              <a:t>اعلامیهٔ رسید کالا</a:t>
            </a:r>
            <a:r>
              <a:rPr lang="fa-IR" sz="1600" dirty="0" smtClean="0">
                <a:solidFill>
                  <a:schemeClr val="tx1"/>
                </a:solidFill>
                <a:latin typeface="Arial" pitchFamily="34" charset="0"/>
                <a:cs typeface="Arial" pitchFamily="34" charset="0"/>
              </a:rPr>
              <a:t> استفاده شود و به جای </a:t>
            </a:r>
            <a:r>
              <a:rPr lang="fa-IR" sz="1600" b="1" dirty="0" smtClean="0">
                <a:solidFill>
                  <a:schemeClr val="tx1"/>
                </a:solidFill>
                <a:latin typeface="Arial" pitchFamily="34" charset="0"/>
                <a:cs typeface="Arial" pitchFamily="34" charset="0"/>
              </a:rPr>
              <a:t>حواله انبار</a:t>
            </a:r>
            <a:r>
              <a:rPr lang="fa-IR" sz="1600" dirty="0" smtClean="0">
                <a:solidFill>
                  <a:schemeClr val="tx1"/>
                </a:solidFill>
                <a:latin typeface="Arial" pitchFamily="34" charset="0"/>
                <a:cs typeface="Arial" pitchFamily="34" charset="0"/>
              </a:rPr>
              <a:t> ممکن است عناوین دیگری همچون </a:t>
            </a:r>
            <a:r>
              <a:rPr lang="fa-IR" sz="1600" b="1" dirty="0" smtClean="0">
                <a:solidFill>
                  <a:schemeClr val="tx1"/>
                </a:solidFill>
                <a:latin typeface="Arial" pitchFamily="34" charset="0"/>
                <a:cs typeface="Arial" pitchFamily="34" charset="0"/>
              </a:rPr>
              <a:t>اعلامیهٔ صدور کالا</a:t>
            </a:r>
            <a:r>
              <a:rPr lang="fa-IR" sz="1600" dirty="0" smtClean="0">
                <a:solidFill>
                  <a:schemeClr val="tx1"/>
                </a:solidFill>
                <a:latin typeface="Arial" pitchFamily="34" charset="0"/>
                <a:cs typeface="Arial" pitchFamily="34" charset="0"/>
              </a:rPr>
              <a:t>، </a:t>
            </a:r>
            <a:r>
              <a:rPr lang="fa-IR" sz="1600" b="1" dirty="0" smtClean="0">
                <a:solidFill>
                  <a:schemeClr val="tx1"/>
                </a:solidFill>
                <a:latin typeface="Arial" pitchFamily="34" charset="0"/>
                <a:cs typeface="Arial" pitchFamily="34" charset="0"/>
              </a:rPr>
              <a:t>حواله خروج کالا از انبار، حواله فروش و یا رسید تحویل کالا به مشتری،</a:t>
            </a:r>
            <a:r>
              <a:rPr lang="fa-IR" sz="1600" dirty="0" smtClean="0">
                <a:solidFill>
                  <a:schemeClr val="tx1"/>
                </a:solidFill>
                <a:latin typeface="Arial" pitchFamily="34" charset="0"/>
                <a:cs typeface="Arial" pitchFamily="34" charset="0"/>
              </a:rPr>
              <a:t> استفاده شود.</a:t>
            </a:r>
            <a:endParaRPr lang="en-US" sz="1600" b="1" dirty="0">
              <a:solidFill>
                <a:schemeClr val="tx1"/>
              </a:solidFill>
              <a:latin typeface="Arial" pitchFamily="34" charset="0"/>
              <a:cs typeface="Arial" pitchFamily="34" charset="0"/>
            </a:endParaRPr>
          </a:p>
        </p:txBody>
      </p:sp>
      <p:sp>
        <p:nvSpPr>
          <p:cNvPr id="2" name="Oval 1"/>
          <p:cNvSpPr/>
          <p:nvPr/>
        </p:nvSpPr>
        <p:spPr>
          <a:xfrm>
            <a:off x="2267744" y="3717032"/>
            <a:ext cx="1296144" cy="648072"/>
          </a:xfrm>
          <a:prstGeom prst="ellipse">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موجودی کالای ابتدای دوره</a:t>
            </a:r>
            <a:endParaRPr lang="en-US" sz="1300" b="1" dirty="0">
              <a:solidFill>
                <a:schemeClr val="tx1"/>
              </a:solidFill>
            </a:endParaRPr>
          </a:p>
        </p:txBody>
      </p:sp>
      <p:sp>
        <p:nvSpPr>
          <p:cNvPr id="4" name="Plus 3"/>
          <p:cNvSpPr/>
          <p:nvPr/>
        </p:nvSpPr>
        <p:spPr>
          <a:xfrm>
            <a:off x="2669146" y="4437112"/>
            <a:ext cx="504056" cy="504056"/>
          </a:xfrm>
          <a:prstGeom prst="mathPlus">
            <a:avLst>
              <a:gd name="adj1" fmla="val 4623"/>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2245668" y="5085184"/>
            <a:ext cx="1296144" cy="684076"/>
          </a:xfrm>
          <a:prstGeom prst="ellipse">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بهای تمام شده کالای خریداری شده</a:t>
            </a:r>
            <a:endParaRPr lang="en-US" sz="1300" b="1" dirty="0">
              <a:solidFill>
                <a:schemeClr val="tx1"/>
              </a:solidFill>
            </a:endParaRPr>
          </a:p>
        </p:txBody>
      </p:sp>
      <p:sp>
        <p:nvSpPr>
          <p:cNvPr id="7" name="Right Arrow 6"/>
          <p:cNvSpPr/>
          <p:nvPr/>
        </p:nvSpPr>
        <p:spPr>
          <a:xfrm>
            <a:off x="3275856" y="4563126"/>
            <a:ext cx="864096" cy="252028"/>
          </a:xfrm>
          <a:prstGeom prst="rightArrow">
            <a:avLst>
              <a:gd name="adj1" fmla="val 27324"/>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ounded Rectangle 7"/>
          <p:cNvSpPr/>
          <p:nvPr/>
        </p:nvSpPr>
        <p:spPr>
          <a:xfrm>
            <a:off x="4372322" y="4442246"/>
            <a:ext cx="1224136" cy="468052"/>
          </a:xfrm>
          <a:prstGeom prst="roundRect">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بهای تمام شده کالا آماده برای فروش</a:t>
            </a:r>
            <a:endParaRPr lang="en-US" sz="1300" b="1" dirty="0">
              <a:solidFill>
                <a:schemeClr val="tx1"/>
              </a:solidFill>
            </a:endParaRPr>
          </a:p>
        </p:txBody>
      </p:sp>
      <p:cxnSp>
        <p:nvCxnSpPr>
          <p:cNvPr id="10" name="Straight Arrow Connector 9"/>
          <p:cNvCxnSpPr>
            <a:endCxn id="16" idx="3"/>
          </p:cNvCxnSpPr>
          <p:nvPr/>
        </p:nvCxnSpPr>
        <p:spPr>
          <a:xfrm flipV="1">
            <a:off x="5641455" y="4270196"/>
            <a:ext cx="686552" cy="39207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cxnSp>
        <p:nvCxnSpPr>
          <p:cNvPr id="12" name="Straight Arrow Connector 11"/>
          <p:cNvCxnSpPr/>
          <p:nvPr/>
        </p:nvCxnSpPr>
        <p:spPr>
          <a:xfrm>
            <a:off x="5596458" y="4662264"/>
            <a:ext cx="804342" cy="490761"/>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
        <p:nvSpPr>
          <p:cNvPr id="16" name="Oval 15"/>
          <p:cNvSpPr/>
          <p:nvPr/>
        </p:nvSpPr>
        <p:spPr>
          <a:xfrm>
            <a:off x="6141424" y="3717032"/>
            <a:ext cx="1274068" cy="648072"/>
          </a:xfrm>
          <a:prstGeom prst="ellipse">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موجودی کالای پایان دوره</a:t>
            </a:r>
            <a:endParaRPr lang="en-US" sz="1300" b="1" dirty="0">
              <a:solidFill>
                <a:schemeClr val="tx1"/>
              </a:solidFill>
            </a:endParaRPr>
          </a:p>
        </p:txBody>
      </p:sp>
      <p:sp>
        <p:nvSpPr>
          <p:cNvPr id="19" name="Oval 18"/>
          <p:cNvSpPr/>
          <p:nvPr/>
        </p:nvSpPr>
        <p:spPr>
          <a:xfrm>
            <a:off x="6194981" y="5103186"/>
            <a:ext cx="1262037" cy="648072"/>
          </a:xfrm>
          <a:prstGeom prst="ellipse">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بهای تمام شده کالای فروش رفته</a:t>
            </a:r>
            <a:endParaRPr lang="en-US" sz="1300" b="1" dirty="0">
              <a:solidFill>
                <a:schemeClr val="tx1"/>
              </a:solidFill>
            </a:endParaRPr>
          </a:p>
        </p:txBody>
      </p:sp>
      <p:sp>
        <p:nvSpPr>
          <p:cNvPr id="23" name="Rounded Rectangle 22"/>
          <p:cNvSpPr/>
          <p:nvPr/>
        </p:nvSpPr>
        <p:spPr>
          <a:xfrm>
            <a:off x="4422762" y="5751258"/>
            <a:ext cx="1249475" cy="558062"/>
          </a:xfrm>
          <a:prstGeom prst="roundRect">
            <a:avLst/>
          </a:prstGeom>
          <a:solidFill>
            <a:schemeClr val="accent1">
              <a:lumMod val="60000"/>
              <a:lumOff val="40000"/>
            </a:schemeClr>
          </a:solidFill>
          <a:ln>
            <a:solidFill>
              <a:schemeClr val="accent1"/>
            </a:solidFill>
          </a:ln>
          <a:effectLst>
            <a:innerShdw blurRad="114300">
              <a:prstClr val="black"/>
            </a:innerShdw>
          </a:effectLst>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300" b="1" dirty="0" smtClean="0">
                <a:solidFill>
                  <a:schemeClr val="tx1"/>
                </a:solidFill>
              </a:rPr>
              <a:t>اعمال روش های قیمت گذاری </a:t>
            </a:r>
            <a:endParaRPr lang="en-US" sz="1300" b="1" dirty="0">
              <a:solidFill>
                <a:schemeClr val="tx1"/>
              </a:solidFill>
            </a:endParaRPr>
          </a:p>
        </p:txBody>
      </p:sp>
      <p:cxnSp>
        <p:nvCxnSpPr>
          <p:cNvPr id="25" name="Straight Arrow Connector 24"/>
          <p:cNvCxnSpPr/>
          <p:nvPr/>
        </p:nvCxnSpPr>
        <p:spPr>
          <a:xfrm flipV="1">
            <a:off x="5356076" y="4910298"/>
            <a:ext cx="0" cy="840960"/>
          </a:xfrm>
          <a:prstGeom prst="straightConnector1">
            <a:avLst/>
          </a:prstGeom>
          <a:ln>
            <a:tailEnd type="arrow"/>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5251163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603</TotalTime>
  <Words>1858</Words>
  <Application>Microsoft Office PowerPoint</Application>
  <PresentationFormat>On-screen Show (4:3)</PresentationFormat>
  <Paragraphs>182</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Century Schoolbook</vt:lpstr>
      <vt:lpstr>Gill Sans Ultra Bold</vt:lpstr>
      <vt:lpstr>Perpetua Titling MT</vt:lpstr>
      <vt:lpstr>Times New Roman</vt:lpstr>
      <vt:lpstr>Wingdings</vt:lpstr>
      <vt:lpstr>Wingdings 2</vt:lpstr>
      <vt:lpstr>Oriel</vt:lpstr>
      <vt:lpstr>به نام خدا</vt:lpstr>
      <vt:lpstr>فصل3 حسابداری تنظیم کارت حساب کالا</vt:lpstr>
      <vt:lpstr>مقدمه  آیا می دانید کاردکس کارت حساب کالا چیست وچه کاربردی دارد؟ چه مستنداتی برای ثبت ورود و خروج کالا لازم است؟ آیا می دانید هدف از روش های قیمت گذاری چیست؟ کالا های خارج شده از انبار به منظور فروش چگونه قیمت گزاری می شوند؟  استا ندارد عملکرد  تنظیم کارت حساب کالا بر اساس اسناد مثبته و محاسبهٔ بهای تمام شده کالای فروش رفته براساس استانداردهای حسابداری   1.کنترل مستندات ورود وخروج کالا 2.ثبت مقادیروارده و صادره در کارت حساب کالا 3.محاسبهٔ بهای تمام شدهٔ کالای فروش رفته با استفاده از روش های قیمت گذاری و مطابق با استینداردهای حسابداری</vt:lpstr>
      <vt:lpstr>کارت حساب کالا  به کارتی که در آن تمامی اطلاعات دربارهٔ گردش و وضعیت موجودی کالا در انبار، برای هرنوع کالا به طور جداگانه، به منظور اطلاع از مقدار کمّی و ارزش ریالی کالاهای وارده، صادره و موجودی و همچنین محل  نگهداری آنها ثبت می شود،« کارت حساب کالا » گفته می شود.</vt:lpstr>
      <vt:lpstr>PowerPoint Presentation</vt:lpstr>
      <vt:lpstr>PowerPoint Presentation</vt:lpstr>
      <vt:lpstr>PowerPoint Presentation</vt:lpstr>
      <vt:lpstr>PowerPoint Presentation</vt:lpstr>
      <vt:lpstr>PowerPoint Presentation</vt:lpstr>
      <vt:lpstr>PowerPoint Presentation</vt:lpstr>
      <vt:lpstr>ستون موجودی کارت حساب کالا: با توجه به اینکه پس از هر بار وارده به انبار یا صادره از انبار، تأثیر این تغییر در ستون موجودی اعمال گردیده است، بنابراین در ردیف آخر ستون موجودی همواره به طور مستقیم می توان تعداد و بهای تمام شده موجودی پایان دوره را مشاهده کرد.</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MRT Pack 30 DVDs</dc:creator>
  <cp:lastModifiedBy>hale rasadi</cp:lastModifiedBy>
  <cp:revision>73</cp:revision>
  <dcterms:created xsi:type="dcterms:W3CDTF">2018-01-18T03:11:50Z</dcterms:created>
  <dcterms:modified xsi:type="dcterms:W3CDTF">2017-04-26T09:40:35Z</dcterms:modified>
</cp:coreProperties>
</file>