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88"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C1A51F1-5521-4553-BC7E-1150C153EE32}">
          <p14:sldIdLst>
            <p14:sldId id="256"/>
            <p14:sldId id="288"/>
            <p14:sldId id="257"/>
            <p14:sldId id="258"/>
            <p14:sldId id="259"/>
            <p14:sldId id="260"/>
            <p14:sldId id="261"/>
            <p14:sldId id="262"/>
            <p14:sldId id="263"/>
            <p14:sldId id="264"/>
            <p14:sldId id="265"/>
            <p14:sldId id="266"/>
            <p14:sldId id="267"/>
            <p14:sldId id="268"/>
            <p14:sldId id="269"/>
            <p14:sldId id="270"/>
            <p14:sldId id="271"/>
            <p14:sldId id="272"/>
            <p14:sldId id="273"/>
            <p14:sldId id="274"/>
            <p14:sldId id="275"/>
            <p14:sldId id="276"/>
            <p14:sldId id="277"/>
            <p14:sldId id="278"/>
            <p14:sldId id="279"/>
            <p14:sldId id="280"/>
            <p14:sldId id="281"/>
            <p14:sldId id="282"/>
            <p14:sldId id="283"/>
            <p14:sldId id="284"/>
            <p14:sldId id="285"/>
            <p14:sldId id="286"/>
            <p14:sldId id="28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4660"/>
  </p:normalViewPr>
  <p:slideViewPr>
    <p:cSldViewPr snapToGrid="0">
      <p:cViewPr varScale="1">
        <p:scale>
          <a:sx n="76" d="100"/>
          <a:sy n="76" d="100"/>
        </p:scale>
        <p:origin x="90" y="66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767A2C7-CECB-486C-9F30-2029739F2717}" type="datetimeFigureOut">
              <a:rPr lang="en-US" smtClean="0"/>
              <a:t>12/10/2015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10BC1-CD1B-4BBF-AB6A-F9C42CC8E9E7}" type="slidenum">
              <a:rPr lang="en-US" smtClean="0"/>
              <a:t>‹#›</a:t>
            </a:fld>
            <a:endParaRPr lang="en-US"/>
          </a:p>
        </p:txBody>
      </p:sp>
    </p:spTree>
    <p:extLst>
      <p:ext uri="{BB962C8B-B14F-4D97-AF65-F5344CB8AC3E}">
        <p14:creationId xmlns:p14="http://schemas.microsoft.com/office/powerpoint/2010/main" val="3899309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7A2C7-CECB-486C-9F30-2029739F2717}" type="datetimeFigureOut">
              <a:rPr lang="en-US" smtClean="0"/>
              <a:t>12/10/2015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B10BC1-CD1B-4BBF-AB6A-F9C42CC8E9E7}" type="slidenum">
              <a:rPr lang="en-US" smtClean="0"/>
              <a:t>‹#›</a:t>
            </a:fld>
            <a:endParaRPr lang="en-US"/>
          </a:p>
        </p:txBody>
      </p:sp>
    </p:spTree>
    <p:extLst>
      <p:ext uri="{BB962C8B-B14F-4D97-AF65-F5344CB8AC3E}">
        <p14:creationId xmlns:p14="http://schemas.microsoft.com/office/powerpoint/2010/main" val="334612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67A2C7-CECB-486C-9F30-2029739F2717}" type="datetimeFigureOut">
              <a:rPr lang="en-US" smtClean="0"/>
              <a:t>12/10/2015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10BC1-CD1B-4BBF-AB6A-F9C42CC8E9E7}" type="slidenum">
              <a:rPr lang="en-US" smtClean="0"/>
              <a:t>‹#›</a:t>
            </a:fld>
            <a:endParaRPr lang="en-US"/>
          </a:p>
        </p:txBody>
      </p:sp>
    </p:spTree>
    <p:extLst>
      <p:ext uri="{BB962C8B-B14F-4D97-AF65-F5344CB8AC3E}">
        <p14:creationId xmlns:p14="http://schemas.microsoft.com/office/powerpoint/2010/main" val="30032117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67A2C7-CECB-486C-9F30-2029739F2717}" type="datetimeFigureOut">
              <a:rPr lang="en-US" smtClean="0"/>
              <a:t>12/10/2015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10BC1-CD1B-4BBF-AB6A-F9C42CC8E9E7}"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4982666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67A2C7-CECB-486C-9F30-2029739F2717}" type="datetimeFigureOut">
              <a:rPr lang="en-US" smtClean="0"/>
              <a:t>12/10/2015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10BC1-CD1B-4BBF-AB6A-F9C42CC8E9E7}" type="slidenum">
              <a:rPr lang="en-US" smtClean="0"/>
              <a:t>‹#›</a:t>
            </a:fld>
            <a:endParaRPr lang="en-US"/>
          </a:p>
        </p:txBody>
      </p:sp>
    </p:spTree>
    <p:extLst>
      <p:ext uri="{BB962C8B-B14F-4D97-AF65-F5344CB8AC3E}">
        <p14:creationId xmlns:p14="http://schemas.microsoft.com/office/powerpoint/2010/main" val="12999995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767A2C7-CECB-486C-9F30-2029739F2717}" type="datetimeFigureOut">
              <a:rPr lang="en-US" smtClean="0"/>
              <a:t>12/10/2015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10BC1-CD1B-4BBF-AB6A-F9C42CC8E9E7}" type="slidenum">
              <a:rPr lang="en-US" smtClean="0"/>
              <a:t>‹#›</a:t>
            </a:fld>
            <a:endParaRPr lang="en-US"/>
          </a:p>
        </p:txBody>
      </p:sp>
    </p:spTree>
    <p:extLst>
      <p:ext uri="{BB962C8B-B14F-4D97-AF65-F5344CB8AC3E}">
        <p14:creationId xmlns:p14="http://schemas.microsoft.com/office/powerpoint/2010/main" val="42268545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767A2C7-CECB-486C-9F30-2029739F2717}" type="datetimeFigureOut">
              <a:rPr lang="en-US" smtClean="0"/>
              <a:t>12/10/2015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10BC1-CD1B-4BBF-AB6A-F9C42CC8E9E7}" type="slidenum">
              <a:rPr lang="en-US" smtClean="0"/>
              <a:t>‹#›</a:t>
            </a:fld>
            <a:endParaRPr lang="en-US"/>
          </a:p>
        </p:txBody>
      </p:sp>
    </p:spTree>
    <p:extLst>
      <p:ext uri="{BB962C8B-B14F-4D97-AF65-F5344CB8AC3E}">
        <p14:creationId xmlns:p14="http://schemas.microsoft.com/office/powerpoint/2010/main" val="33597954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7A2C7-CECB-486C-9F30-2029739F2717}" type="datetimeFigureOut">
              <a:rPr lang="en-US" smtClean="0"/>
              <a:t>12/10/2015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10BC1-CD1B-4BBF-AB6A-F9C42CC8E9E7}" type="slidenum">
              <a:rPr lang="en-US" smtClean="0"/>
              <a:t>‹#›</a:t>
            </a:fld>
            <a:endParaRPr lang="en-US"/>
          </a:p>
        </p:txBody>
      </p:sp>
    </p:spTree>
    <p:extLst>
      <p:ext uri="{BB962C8B-B14F-4D97-AF65-F5344CB8AC3E}">
        <p14:creationId xmlns:p14="http://schemas.microsoft.com/office/powerpoint/2010/main" val="39623809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7A2C7-CECB-486C-9F30-2029739F2717}" type="datetimeFigureOut">
              <a:rPr lang="en-US" smtClean="0"/>
              <a:t>12/10/2015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10BC1-CD1B-4BBF-AB6A-F9C42CC8E9E7}" type="slidenum">
              <a:rPr lang="en-US" smtClean="0"/>
              <a:t>‹#›</a:t>
            </a:fld>
            <a:endParaRPr lang="en-US"/>
          </a:p>
        </p:txBody>
      </p:sp>
    </p:spTree>
    <p:extLst>
      <p:ext uri="{BB962C8B-B14F-4D97-AF65-F5344CB8AC3E}">
        <p14:creationId xmlns:p14="http://schemas.microsoft.com/office/powerpoint/2010/main" val="1712429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C767A2C7-CECB-486C-9F30-2029739F2717}" type="datetimeFigureOut">
              <a:rPr lang="en-US" smtClean="0"/>
              <a:t>12/10/2015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10BC1-CD1B-4BBF-AB6A-F9C42CC8E9E7}" type="slidenum">
              <a:rPr lang="en-US" smtClean="0"/>
              <a:t>‹#›</a:t>
            </a:fld>
            <a:endParaRPr lang="en-US"/>
          </a:p>
        </p:txBody>
      </p:sp>
    </p:spTree>
    <p:extLst>
      <p:ext uri="{BB962C8B-B14F-4D97-AF65-F5344CB8AC3E}">
        <p14:creationId xmlns:p14="http://schemas.microsoft.com/office/powerpoint/2010/main" val="4256950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67A2C7-CECB-486C-9F30-2029739F2717}" type="datetimeFigureOut">
              <a:rPr lang="en-US" smtClean="0"/>
              <a:t>12/10/2015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10BC1-CD1B-4BBF-AB6A-F9C42CC8E9E7}" type="slidenum">
              <a:rPr lang="en-US" smtClean="0"/>
              <a:t>‹#›</a:t>
            </a:fld>
            <a:endParaRPr lang="en-US"/>
          </a:p>
        </p:txBody>
      </p:sp>
    </p:spTree>
    <p:extLst>
      <p:ext uri="{BB962C8B-B14F-4D97-AF65-F5344CB8AC3E}">
        <p14:creationId xmlns:p14="http://schemas.microsoft.com/office/powerpoint/2010/main" val="4234920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767A2C7-CECB-486C-9F30-2029739F2717}" type="datetimeFigureOut">
              <a:rPr lang="en-US" smtClean="0"/>
              <a:t>12/10/2015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B10BC1-CD1B-4BBF-AB6A-F9C42CC8E9E7}" type="slidenum">
              <a:rPr lang="en-US" smtClean="0"/>
              <a:t>‹#›</a:t>
            </a:fld>
            <a:endParaRPr lang="en-US"/>
          </a:p>
        </p:txBody>
      </p:sp>
    </p:spTree>
    <p:extLst>
      <p:ext uri="{BB962C8B-B14F-4D97-AF65-F5344CB8AC3E}">
        <p14:creationId xmlns:p14="http://schemas.microsoft.com/office/powerpoint/2010/main" val="1702332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767A2C7-CECB-486C-9F30-2029739F2717}" type="datetimeFigureOut">
              <a:rPr lang="en-US" smtClean="0"/>
              <a:t>12/10/2015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B10BC1-CD1B-4BBF-AB6A-F9C42CC8E9E7}" type="slidenum">
              <a:rPr lang="en-US" smtClean="0"/>
              <a:t>‹#›</a:t>
            </a:fld>
            <a:endParaRPr lang="en-US"/>
          </a:p>
        </p:txBody>
      </p:sp>
    </p:spTree>
    <p:extLst>
      <p:ext uri="{BB962C8B-B14F-4D97-AF65-F5344CB8AC3E}">
        <p14:creationId xmlns:p14="http://schemas.microsoft.com/office/powerpoint/2010/main" val="251931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C767A2C7-CECB-486C-9F30-2029739F2717}" type="datetimeFigureOut">
              <a:rPr lang="en-US" smtClean="0"/>
              <a:t>12/10/2015</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DFB10BC1-CD1B-4BBF-AB6A-F9C42CC8E9E7}" type="slidenum">
              <a:rPr lang="en-US" smtClean="0"/>
              <a:t>‹#›</a:t>
            </a:fld>
            <a:endParaRPr lang="en-US"/>
          </a:p>
        </p:txBody>
      </p:sp>
    </p:spTree>
    <p:extLst>
      <p:ext uri="{BB962C8B-B14F-4D97-AF65-F5344CB8AC3E}">
        <p14:creationId xmlns:p14="http://schemas.microsoft.com/office/powerpoint/2010/main" val="3368299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C767A2C7-CECB-486C-9F30-2029739F2717}" type="datetimeFigureOut">
              <a:rPr lang="en-US" smtClean="0"/>
              <a:t>12/10/2015</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DFB10BC1-CD1B-4BBF-AB6A-F9C42CC8E9E7}" type="slidenum">
              <a:rPr lang="en-US" smtClean="0"/>
              <a:t>‹#›</a:t>
            </a:fld>
            <a:endParaRPr lang="en-US"/>
          </a:p>
        </p:txBody>
      </p:sp>
    </p:spTree>
    <p:extLst>
      <p:ext uri="{BB962C8B-B14F-4D97-AF65-F5344CB8AC3E}">
        <p14:creationId xmlns:p14="http://schemas.microsoft.com/office/powerpoint/2010/main" val="3736173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C767A2C7-CECB-486C-9F30-2029739F2717}" type="datetimeFigureOut">
              <a:rPr lang="en-US" smtClean="0"/>
              <a:t>12/10/2015</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DFB10BC1-CD1B-4BBF-AB6A-F9C42CC8E9E7}" type="slidenum">
              <a:rPr lang="en-US" smtClean="0"/>
              <a:t>‹#›</a:t>
            </a:fld>
            <a:endParaRPr lang="en-US"/>
          </a:p>
        </p:txBody>
      </p:sp>
    </p:spTree>
    <p:extLst>
      <p:ext uri="{BB962C8B-B14F-4D97-AF65-F5344CB8AC3E}">
        <p14:creationId xmlns:p14="http://schemas.microsoft.com/office/powerpoint/2010/main" val="3514443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7A2C7-CECB-486C-9F30-2029739F2717}" type="datetimeFigureOut">
              <a:rPr lang="en-US" smtClean="0"/>
              <a:t>12/10/2015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B10BC1-CD1B-4BBF-AB6A-F9C42CC8E9E7}" type="slidenum">
              <a:rPr lang="en-US" smtClean="0"/>
              <a:t>‹#›</a:t>
            </a:fld>
            <a:endParaRPr lang="en-US"/>
          </a:p>
        </p:txBody>
      </p:sp>
    </p:spTree>
    <p:extLst>
      <p:ext uri="{BB962C8B-B14F-4D97-AF65-F5344CB8AC3E}">
        <p14:creationId xmlns:p14="http://schemas.microsoft.com/office/powerpoint/2010/main" val="3261425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767A2C7-CECB-486C-9F30-2029739F2717}" type="datetimeFigureOut">
              <a:rPr lang="en-US" smtClean="0"/>
              <a:t>12/10/2015</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FB10BC1-CD1B-4BBF-AB6A-F9C42CC8E9E7}" type="slidenum">
              <a:rPr lang="en-US" smtClean="0"/>
              <a:t>‹#›</a:t>
            </a:fld>
            <a:endParaRPr lang="en-US"/>
          </a:p>
        </p:txBody>
      </p:sp>
    </p:spTree>
    <p:extLst>
      <p:ext uri="{BB962C8B-B14F-4D97-AF65-F5344CB8AC3E}">
        <p14:creationId xmlns:p14="http://schemas.microsoft.com/office/powerpoint/2010/main" val="4058797855"/>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targeturl.com/targetpage.htm"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targeturl.com/targetpage.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r" rtl="1"/>
            <a:r>
              <a:rPr lang="fa-IR" b="1" dirty="0">
                <a:cs typeface="B Nazanin" panose="00000400000000000000" pitchFamily="2" charset="-78"/>
              </a:rPr>
              <a:t>بهینه سازی موتور جست و جو </a:t>
            </a:r>
            <a:r>
              <a:rPr lang="fa-IR" b="1" dirty="0" smtClean="0"/>
              <a:t>(</a:t>
            </a:r>
            <a:r>
              <a:rPr lang="en-US" b="1" dirty="0" smtClean="0"/>
              <a:t> </a:t>
            </a:r>
            <a:r>
              <a:rPr lang="en-US" b="1" dirty="0" smtClean="0">
                <a:latin typeface="Times New Roman" panose="02020603050405020304" pitchFamily="18" charset="0"/>
                <a:cs typeface="Times New Roman" panose="02020603050405020304" pitchFamily="18" charset="0"/>
              </a:rPr>
              <a:t>SEO </a:t>
            </a:r>
            <a:r>
              <a:rPr lang="fa-IR" b="1" dirty="0" smtClean="0"/>
              <a:t>)</a:t>
            </a:r>
            <a:r>
              <a:rPr lang="en-US" dirty="0"/>
              <a:t/>
            </a:r>
            <a:br>
              <a:rPr lang="en-US" dirty="0"/>
            </a:br>
            <a:endParaRPr lang="en-US" dirty="0"/>
          </a:p>
        </p:txBody>
      </p:sp>
      <p:sp>
        <p:nvSpPr>
          <p:cNvPr id="3" name="Subtitle 2"/>
          <p:cNvSpPr>
            <a:spLocks noGrp="1"/>
          </p:cNvSpPr>
          <p:nvPr>
            <p:ph type="subTitle" idx="1"/>
          </p:nvPr>
        </p:nvSpPr>
        <p:spPr/>
        <p:txBody>
          <a:bodyPr>
            <a:normAutofit/>
          </a:bodyPr>
          <a:lstStyle/>
          <a:p>
            <a:pPr algn="r" rtl="1"/>
            <a:r>
              <a:rPr lang="en-US" sz="2200" dirty="0">
                <a:latin typeface="Times New Roman" panose="02020603050405020304" pitchFamily="18" charset="0"/>
                <a:cs typeface="Times New Roman" panose="02020603050405020304" pitchFamily="18" charset="0"/>
              </a:rPr>
              <a:t>Search Engine Optimization</a:t>
            </a:r>
          </a:p>
        </p:txBody>
      </p:sp>
    </p:spTree>
    <p:extLst>
      <p:ext uri="{BB962C8B-B14F-4D97-AF65-F5344CB8AC3E}">
        <p14:creationId xmlns:p14="http://schemas.microsoft.com/office/powerpoint/2010/main" val="283618544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sz="4000" dirty="0" smtClean="0">
                <a:cs typeface="B Nazanin" panose="00000400000000000000" pitchFamily="2" charset="-78"/>
              </a:rPr>
              <a:t/>
            </a:r>
            <a:br>
              <a:rPr lang="en-US" sz="4000" dirty="0" smtClean="0">
                <a:cs typeface="B Nazanin" panose="00000400000000000000" pitchFamily="2" charset="-78"/>
              </a:rPr>
            </a:br>
            <a:r>
              <a:rPr lang="fa-IR" sz="4000" dirty="0" smtClean="0">
                <a:cs typeface="B Nazanin" panose="00000400000000000000" pitchFamily="2" charset="-78"/>
              </a:rPr>
              <a:t>موتورهای </a:t>
            </a:r>
            <a:r>
              <a:rPr lang="fa-IR" sz="4000" dirty="0">
                <a:cs typeface="B Nazanin" panose="00000400000000000000" pitchFamily="2" charset="-78"/>
              </a:rPr>
              <a:t>جست و جو چگونه کار می </a:t>
            </a:r>
            <a:r>
              <a:rPr lang="fa-IR" sz="4000" dirty="0" smtClean="0">
                <a:cs typeface="B Nazanin" panose="00000400000000000000" pitchFamily="2" charset="-78"/>
              </a:rPr>
              <a:t>کنند</a:t>
            </a:r>
            <a:r>
              <a:rPr lang="en-US" sz="4000" dirty="0" smtClean="0">
                <a:cs typeface="B Nazanin" panose="00000400000000000000" pitchFamily="2" charset="-78"/>
              </a:rPr>
              <a:t/>
            </a:r>
            <a:br>
              <a:rPr lang="en-US" sz="4000" dirty="0" smtClean="0">
                <a:cs typeface="B Nazanin" panose="00000400000000000000" pitchFamily="2" charset="-78"/>
              </a:rPr>
            </a:br>
            <a:r>
              <a:rPr lang="en-US" sz="4000" dirty="0" smtClean="0">
                <a:cs typeface="B Nazanin" panose="00000400000000000000" pitchFamily="2" charset="-78"/>
              </a:rPr>
              <a:t> </a:t>
            </a:r>
            <a:r>
              <a:rPr lang="en-US" sz="4000" dirty="0">
                <a:cs typeface="B Nazanin" panose="00000400000000000000" pitchFamily="2" charset="-78"/>
              </a:rPr>
              <a:t>)</a:t>
            </a:r>
            <a:r>
              <a:rPr lang="fa-IR" sz="4000" dirty="0">
                <a:cs typeface="B Nazanin" panose="00000400000000000000" pitchFamily="2" charset="-78"/>
              </a:rPr>
              <a:t> به گفته </a:t>
            </a:r>
            <a:r>
              <a:rPr lang="fa-IR" sz="4000" dirty="0" smtClean="0">
                <a:cs typeface="B Nazanin" panose="00000400000000000000" pitchFamily="2" charset="-78"/>
              </a:rPr>
              <a:t>گوگل</a:t>
            </a:r>
            <a:r>
              <a:rPr lang="en-US" sz="4000" dirty="0" smtClean="0">
                <a:cs typeface="B Nazanin" panose="00000400000000000000" pitchFamily="2" charset="-78"/>
              </a:rPr>
              <a:t> ( </a:t>
            </a:r>
            <a:r>
              <a:rPr lang="fa-IR" sz="4000" dirty="0">
                <a:cs typeface="B Nazanin" panose="00000400000000000000" pitchFamily="2" charset="-78"/>
              </a:rPr>
              <a:t>:</a:t>
            </a:r>
            <a:r>
              <a:rPr lang="en-US" sz="4000" dirty="0">
                <a:cs typeface="B Nazanin" panose="00000400000000000000" pitchFamily="2" charset="-78"/>
              </a:rPr>
              <a:t/>
            </a:r>
            <a:br>
              <a:rPr lang="en-US" sz="4000" dirty="0">
                <a:cs typeface="B Nazanin" panose="00000400000000000000" pitchFamily="2" charset="-78"/>
              </a:rPr>
            </a:br>
            <a:endParaRPr lang="en-US" sz="4000" dirty="0">
              <a:cs typeface="B Nazanin" panose="00000400000000000000" pitchFamily="2" charset="-78"/>
            </a:endParaRPr>
          </a:p>
        </p:txBody>
      </p:sp>
      <p:sp>
        <p:nvSpPr>
          <p:cNvPr id="3" name="Content Placeholder 2"/>
          <p:cNvSpPr>
            <a:spLocks noGrp="1"/>
          </p:cNvSpPr>
          <p:nvPr>
            <p:ph idx="1"/>
          </p:nvPr>
        </p:nvSpPr>
        <p:spPr/>
        <p:txBody>
          <a:bodyPr>
            <a:normAutofit/>
          </a:bodyPr>
          <a:lstStyle/>
          <a:p>
            <a:pPr marL="400050" lvl="1" indent="0" algn="just" rtl="1">
              <a:buNone/>
            </a:pPr>
            <a:endParaRPr lang="en-US" sz="1900" dirty="0" smtClean="0">
              <a:cs typeface="B Nazanin" panose="00000400000000000000" pitchFamily="2" charset="-78"/>
            </a:endParaRPr>
          </a:p>
          <a:p>
            <a:pPr marL="400050" lvl="1" indent="0" algn="just" rtl="1">
              <a:buNone/>
            </a:pPr>
            <a:endParaRPr lang="en-US" sz="1900" dirty="0">
              <a:cs typeface="B Nazanin" panose="00000400000000000000" pitchFamily="2" charset="-78"/>
            </a:endParaRPr>
          </a:p>
          <a:p>
            <a:pPr marL="400050" lvl="1" indent="0" algn="just" rtl="1">
              <a:buNone/>
            </a:pPr>
            <a:r>
              <a:rPr lang="en-US" sz="1900" dirty="0" smtClean="0">
                <a:latin typeface="Times New Roman" panose="02020603050405020304" pitchFamily="18" charset="0"/>
                <a:cs typeface="Times New Roman" panose="02020603050405020304" pitchFamily="18" charset="0"/>
              </a:rPr>
              <a:t>Page Rank</a:t>
            </a:r>
            <a:r>
              <a:rPr lang="ar-SA" sz="1900" dirty="0">
                <a:cs typeface="B Nazanin" panose="00000400000000000000" pitchFamily="2" charset="-78"/>
              </a:rPr>
              <a:t> </a:t>
            </a:r>
            <a:r>
              <a:rPr lang="fa-IR" sz="1900" dirty="0">
                <a:cs typeface="B Nazanin" panose="00000400000000000000" pitchFamily="2" charset="-78"/>
              </a:rPr>
              <a:t> بستگی به ماهیت منحصر به فرد دموکراتیک وب با استفاده از ساختار گسترده لینک </a:t>
            </a:r>
            <a:r>
              <a:rPr lang="fa-IR" sz="1900" dirty="0" smtClean="0">
                <a:cs typeface="B Nazanin" panose="00000400000000000000" pitchFamily="2" charset="-78"/>
              </a:rPr>
              <a:t>، به </a:t>
            </a:r>
            <a:r>
              <a:rPr lang="fa-IR" sz="1900" dirty="0">
                <a:cs typeface="B Nazanin" panose="00000400000000000000" pitchFamily="2" charset="-78"/>
              </a:rPr>
              <a:t>عنوان </a:t>
            </a:r>
            <a:r>
              <a:rPr lang="fa-IR" sz="1900" dirty="0" smtClean="0">
                <a:cs typeface="B Nazanin" panose="00000400000000000000" pitchFamily="2" charset="-78"/>
              </a:rPr>
              <a:t>یک </a:t>
            </a:r>
            <a:r>
              <a:rPr lang="fa-IR" sz="1900" dirty="0">
                <a:cs typeface="B Nazanin" panose="00000400000000000000" pitchFamily="2" charset="-78"/>
              </a:rPr>
              <a:t>شاخص از ارزش صفحات شخصی </a:t>
            </a:r>
            <a:r>
              <a:rPr lang="fa-IR" sz="1900" dirty="0" smtClean="0">
                <a:cs typeface="B Nazanin" panose="00000400000000000000" pitchFamily="2" charset="-78"/>
              </a:rPr>
              <a:t>دارد. </a:t>
            </a:r>
            <a:r>
              <a:rPr lang="fa-IR" sz="1900" dirty="0">
                <a:cs typeface="B Nazanin" panose="00000400000000000000" pitchFamily="2" charset="-78"/>
              </a:rPr>
              <a:t>در اصل، گوگل یک لینک از صفحه </a:t>
            </a:r>
            <a:r>
              <a:rPr lang="en-US" sz="1900" dirty="0">
                <a:cs typeface="B Nazanin" panose="00000400000000000000" pitchFamily="2" charset="-78"/>
              </a:rPr>
              <a:t>A</a:t>
            </a:r>
            <a:r>
              <a:rPr lang="fa-IR" sz="1900" dirty="0">
                <a:cs typeface="B Nazanin" panose="00000400000000000000" pitchFamily="2" charset="-78"/>
              </a:rPr>
              <a:t> به صفحه </a:t>
            </a:r>
            <a:r>
              <a:rPr lang="en-US" sz="1900" dirty="0">
                <a:cs typeface="B Nazanin" panose="00000400000000000000" pitchFamily="2" charset="-78"/>
              </a:rPr>
              <a:t>B</a:t>
            </a:r>
            <a:r>
              <a:rPr lang="fa-IR" sz="1900" dirty="0">
                <a:cs typeface="B Nazanin" panose="00000400000000000000" pitchFamily="2" charset="-78"/>
              </a:rPr>
              <a:t>  به عنوان یک رای، توسط صفحه </a:t>
            </a:r>
            <a:r>
              <a:rPr lang="en-US" sz="1900" dirty="0">
                <a:cs typeface="B Nazanin" panose="00000400000000000000" pitchFamily="2" charset="-78"/>
              </a:rPr>
              <a:t>A</a:t>
            </a:r>
            <a:r>
              <a:rPr lang="fa-IR" sz="1900" dirty="0">
                <a:cs typeface="B Nazanin" panose="00000400000000000000" pitchFamily="2" charset="-78"/>
              </a:rPr>
              <a:t>، برای صفحه </a:t>
            </a:r>
            <a:r>
              <a:rPr lang="en-US" sz="1900" dirty="0">
                <a:cs typeface="B Nazanin" panose="00000400000000000000" pitchFamily="2" charset="-78"/>
              </a:rPr>
              <a:t>B</a:t>
            </a:r>
            <a:r>
              <a:rPr lang="fa-IR" sz="1900" dirty="0">
                <a:cs typeface="B Nazanin" panose="00000400000000000000" pitchFamily="2" charset="-78"/>
              </a:rPr>
              <a:t>، ترجمه می کند. اما گوگل به حجم گسترده تری از رای ها، یا لینک ها، که یک صفحه دریافت می کند، نگاه می کند؛ آن همچنین صفحه هایی که رای را می گیرند نیز آنالیز می کند. رای ها توسط صفحاتی گرفته می شوند که بیشتر مهم هستند تا سنگین و به دیگر صفحات کمک می کنند مهم باشند.</a:t>
            </a:r>
            <a:r>
              <a:rPr lang="en-US" sz="1900" dirty="0">
                <a:cs typeface="B Nazanin" panose="00000400000000000000" pitchFamily="2" charset="-78"/>
              </a:rPr>
              <a:t>”</a:t>
            </a:r>
          </a:p>
          <a:p>
            <a:pPr algn="just" rtl="1"/>
            <a:endParaRPr lang="en-US" sz="1900" dirty="0">
              <a:cs typeface="B Nazanin" panose="00000400000000000000" pitchFamily="2" charset="-78"/>
            </a:endParaRPr>
          </a:p>
        </p:txBody>
      </p:sp>
    </p:spTree>
    <p:extLst>
      <p:ext uri="{BB962C8B-B14F-4D97-AF65-F5344CB8AC3E}">
        <p14:creationId xmlns:p14="http://schemas.microsoft.com/office/powerpoint/2010/main" val="141682039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sz="3600" dirty="0" smtClean="0">
                <a:latin typeface="Times New Roman" panose="02020603050405020304" pitchFamily="18" charset="0"/>
                <a:cs typeface="Times New Roman" panose="02020603050405020304" pitchFamily="18" charset="0"/>
              </a:rPr>
              <a:t/>
            </a:r>
            <a:br>
              <a:rPr lang="en-US" sz="3600" dirty="0" smtClean="0">
                <a:latin typeface="Times New Roman" panose="02020603050405020304" pitchFamily="18" charset="0"/>
                <a:cs typeface="Times New Roman" panose="02020603050405020304" pitchFamily="18" charset="0"/>
              </a:rPr>
            </a:br>
            <a:r>
              <a:rPr lang="en-US" sz="3600" dirty="0" smtClean="0">
                <a:latin typeface="Times New Roman" panose="02020603050405020304" pitchFamily="18" charset="0"/>
                <a:cs typeface="Times New Roman" panose="02020603050405020304" pitchFamily="18" charset="0"/>
              </a:rPr>
              <a:t>SEO</a:t>
            </a:r>
            <a:r>
              <a:rPr lang="fa-IR" sz="3600" dirty="0" smtClean="0">
                <a:cs typeface="B Nazanin" panose="00000400000000000000" pitchFamily="2" charset="-78"/>
              </a:rPr>
              <a:t> </a:t>
            </a:r>
            <a:r>
              <a:rPr lang="fa-IR" sz="3600" dirty="0">
                <a:cs typeface="B Nazanin" panose="00000400000000000000" pitchFamily="2" charset="-78"/>
              </a:rPr>
              <a:t>می تواند به دو استراتژی عمده تقسیم شود:</a:t>
            </a:r>
            <a:r>
              <a:rPr lang="en-US" sz="3600" dirty="0">
                <a:cs typeface="B Nazanin" panose="00000400000000000000" pitchFamily="2" charset="-78"/>
              </a:rPr>
              <a:t/>
            </a:r>
            <a:br>
              <a:rPr lang="en-US" sz="3600" dirty="0">
                <a:cs typeface="B Nazanin" panose="00000400000000000000" pitchFamily="2" charset="-78"/>
              </a:rPr>
            </a:br>
            <a:endParaRPr lang="en-US" sz="3600" dirty="0">
              <a:cs typeface="B Nazanin" panose="00000400000000000000" pitchFamily="2" charset="-78"/>
            </a:endParaRPr>
          </a:p>
        </p:txBody>
      </p:sp>
      <p:sp>
        <p:nvSpPr>
          <p:cNvPr id="3" name="Content Placeholder 2"/>
          <p:cNvSpPr>
            <a:spLocks noGrp="1"/>
          </p:cNvSpPr>
          <p:nvPr>
            <p:ph idx="1"/>
          </p:nvPr>
        </p:nvSpPr>
        <p:spPr>
          <a:xfrm>
            <a:off x="1103312" y="2530257"/>
            <a:ext cx="8366365" cy="3718141"/>
          </a:xfrm>
        </p:spPr>
        <p:txBody>
          <a:bodyPr>
            <a:normAutofit/>
          </a:bodyPr>
          <a:lstStyle/>
          <a:p>
            <a:pPr marL="457200" lvl="0" indent="-457200" algn="just" rtl="1">
              <a:buFont typeface="+mj-lt"/>
              <a:buAutoNum type="arabicPeriod"/>
            </a:pPr>
            <a:r>
              <a:rPr lang="fa-IR" sz="1900" b="1" dirty="0">
                <a:cs typeface="B Nazanin" panose="00000400000000000000" pitchFamily="2" charset="-78"/>
              </a:rPr>
              <a:t>بهینه سازی صفحه </a:t>
            </a:r>
            <a:r>
              <a:rPr lang="fa-IR" sz="1900" b="1" dirty="0" smtClean="0">
                <a:cs typeface="B Nazanin" panose="00000400000000000000" pitchFamily="2" charset="-78"/>
              </a:rPr>
              <a:t>آنلاین</a:t>
            </a:r>
            <a:r>
              <a:rPr lang="en-US" sz="1900" b="1" dirty="0" smtClean="0">
                <a:cs typeface="B Nazanin" panose="00000400000000000000" pitchFamily="2" charset="-78"/>
              </a:rPr>
              <a:t> </a:t>
            </a:r>
            <a:r>
              <a:rPr lang="fa-IR" sz="1900" b="1" dirty="0" smtClean="0">
                <a:cs typeface="B Nazanin" panose="00000400000000000000" pitchFamily="2" charset="-78"/>
              </a:rPr>
              <a:t> : که  </a:t>
            </a:r>
            <a:r>
              <a:rPr lang="fa-IR" sz="1900" dirty="0">
                <a:cs typeface="B Nazanin" panose="00000400000000000000" pitchFamily="2" charset="-78"/>
              </a:rPr>
              <a:t>با ایجاد تغییرات در کدهای </a:t>
            </a:r>
            <a:r>
              <a:rPr lang="en-US" sz="1900" dirty="0">
                <a:cs typeface="B Nazanin" panose="00000400000000000000" pitchFamily="2" charset="-78"/>
              </a:rPr>
              <a:t>HTML</a:t>
            </a:r>
            <a:r>
              <a:rPr lang="fa-IR" sz="1900" dirty="0">
                <a:cs typeface="B Nazanin" panose="00000400000000000000" pitchFamily="2" charset="-78"/>
              </a:rPr>
              <a:t>، محتوا، و ساختار وبسایت به دست می آید، و آن را برای موتورهای جست و جو قابل دسترس تر می کنند، و با توسعه آن، برای کاربران پیدا کردن آن آسان تر است</a:t>
            </a:r>
            <a:r>
              <a:rPr lang="fa-IR" sz="1900" dirty="0" smtClean="0">
                <a:cs typeface="B Nazanin" panose="00000400000000000000" pitchFamily="2" charset="-78"/>
              </a:rPr>
              <a:t>.</a:t>
            </a:r>
            <a:endParaRPr lang="en-US" sz="1900" dirty="0" smtClean="0">
              <a:cs typeface="B Nazanin" panose="00000400000000000000" pitchFamily="2" charset="-78"/>
            </a:endParaRPr>
          </a:p>
          <a:p>
            <a:pPr marL="457200" lvl="0" indent="-457200" algn="just" rtl="1">
              <a:buFont typeface="+mj-lt"/>
              <a:buAutoNum type="arabicPeriod"/>
            </a:pPr>
            <a:endParaRPr lang="en-US" sz="1900" dirty="0">
              <a:cs typeface="B Nazanin" panose="00000400000000000000" pitchFamily="2" charset="-78"/>
            </a:endParaRPr>
          </a:p>
          <a:p>
            <a:pPr marL="457200" indent="-457200" algn="just" rtl="1">
              <a:buFont typeface="+mj-lt"/>
              <a:buAutoNum type="arabicPeriod"/>
            </a:pPr>
            <a:r>
              <a:rPr lang="fa-IR" sz="1900" b="1" dirty="0">
                <a:cs typeface="B Nazanin" panose="00000400000000000000" pitchFamily="2" charset="-78"/>
              </a:rPr>
              <a:t>بهینه سازی صفحه </a:t>
            </a:r>
            <a:r>
              <a:rPr lang="fa-IR" sz="1900" b="1" dirty="0" smtClean="0">
                <a:cs typeface="B Nazanin" panose="00000400000000000000" pitchFamily="2" charset="-78"/>
              </a:rPr>
              <a:t>آفلاین : که </a:t>
            </a:r>
            <a:r>
              <a:rPr lang="fa-IR" sz="1900" dirty="0" smtClean="0">
                <a:cs typeface="B Nazanin" panose="00000400000000000000" pitchFamily="2" charset="-78"/>
              </a:rPr>
              <a:t> </a:t>
            </a:r>
            <a:r>
              <a:rPr lang="fa-IR" sz="1900" dirty="0">
                <a:cs typeface="B Nazanin" panose="00000400000000000000" pitchFamily="2" charset="-78"/>
              </a:rPr>
              <a:t>به طور کلی بر ایجاد لینک ها برای وبسایت تمرکز دارد، و فعالیت هایی مانند رسانه های اجتماعی و </a:t>
            </a:r>
            <a:r>
              <a:rPr lang="en-US" sz="1900" dirty="0">
                <a:cs typeface="B Nazanin" panose="00000400000000000000" pitchFamily="2" charset="-78"/>
              </a:rPr>
              <a:t>PR</a:t>
            </a:r>
            <a:r>
              <a:rPr lang="fa-IR" sz="1900" dirty="0">
                <a:cs typeface="B Nazanin" panose="00000400000000000000" pitchFamily="2" charset="-78"/>
              </a:rPr>
              <a:t> دیجیتال را پوشش می دهد.</a:t>
            </a:r>
            <a:endParaRPr lang="en-US" sz="1900" dirty="0">
              <a:cs typeface="B Nazanin" panose="00000400000000000000" pitchFamily="2" charset="-78"/>
            </a:endParaRPr>
          </a:p>
          <a:p>
            <a:pPr marL="0" lvl="0" indent="0" algn="just" rtl="1">
              <a:buNone/>
            </a:pPr>
            <a:endParaRPr lang="en-US" sz="1900" dirty="0">
              <a:cs typeface="B Nazanin" panose="00000400000000000000" pitchFamily="2" charset="-78"/>
            </a:endParaRPr>
          </a:p>
          <a:p>
            <a:pPr algn="just" rtl="1"/>
            <a:endParaRPr lang="en-US" sz="1900" dirty="0">
              <a:cs typeface="B Nazanin" panose="00000400000000000000" pitchFamily="2" charset="-78"/>
            </a:endParaRPr>
          </a:p>
        </p:txBody>
      </p:sp>
    </p:spTree>
    <p:extLst>
      <p:ext uri="{BB962C8B-B14F-4D97-AF65-F5344CB8AC3E}">
        <p14:creationId xmlns:p14="http://schemas.microsoft.com/office/powerpoint/2010/main" val="377079619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sz="3600" dirty="0" smtClean="0">
                <a:cs typeface="B Nazanin" panose="00000400000000000000" pitchFamily="2" charset="-78"/>
              </a:rPr>
              <a:t/>
            </a:r>
            <a:br>
              <a:rPr lang="en-US" sz="3600" dirty="0" smtClean="0">
                <a:cs typeface="B Nazanin" panose="00000400000000000000" pitchFamily="2" charset="-78"/>
              </a:rPr>
            </a:br>
            <a:r>
              <a:rPr lang="fa-IR" sz="3600" dirty="0" smtClean="0">
                <a:cs typeface="B Nazanin" panose="00000400000000000000" pitchFamily="2" charset="-78"/>
              </a:rPr>
              <a:t>می </a:t>
            </a:r>
            <a:r>
              <a:rPr lang="fa-IR" sz="3600" dirty="0">
                <a:cs typeface="B Nazanin" panose="00000400000000000000" pitchFamily="2" charset="-78"/>
              </a:rPr>
              <a:t>توان بهینه سازی موتورهای جست و جو </a:t>
            </a:r>
            <a:r>
              <a:rPr lang="fa-IR" sz="3600" dirty="0" smtClean="0">
                <a:cs typeface="B Nazanin" panose="00000400000000000000" pitchFamily="2" charset="-78"/>
              </a:rPr>
              <a:t>را به </a:t>
            </a:r>
            <a:r>
              <a:rPr lang="fa-IR" sz="3600" dirty="0">
                <a:cs typeface="B Nazanin" panose="00000400000000000000" pitchFamily="2" charset="-78"/>
              </a:rPr>
              <a:t>پنج حوزه اصلی تقسیم کرد:</a:t>
            </a:r>
            <a:r>
              <a:rPr lang="en-US" sz="3600" dirty="0">
                <a:cs typeface="B Nazanin" panose="00000400000000000000" pitchFamily="2" charset="-78"/>
              </a:rPr>
              <a:t/>
            </a:r>
            <a:br>
              <a:rPr lang="en-US" sz="3600" dirty="0">
                <a:cs typeface="B Nazanin" panose="00000400000000000000" pitchFamily="2" charset="-78"/>
              </a:rPr>
            </a:br>
            <a:endParaRPr lang="en-US" sz="3600" dirty="0">
              <a:cs typeface="B Nazanin" panose="00000400000000000000" pitchFamily="2" charset="-78"/>
            </a:endParaRPr>
          </a:p>
        </p:txBody>
      </p:sp>
      <p:sp>
        <p:nvSpPr>
          <p:cNvPr id="3" name="Content Placeholder 2"/>
          <p:cNvSpPr>
            <a:spLocks noGrp="1"/>
          </p:cNvSpPr>
          <p:nvPr>
            <p:ph idx="1"/>
          </p:nvPr>
        </p:nvSpPr>
        <p:spPr>
          <a:xfrm>
            <a:off x="1103312" y="2880986"/>
            <a:ext cx="8353839" cy="3367413"/>
          </a:xfrm>
        </p:spPr>
        <p:txBody>
          <a:bodyPr/>
          <a:lstStyle/>
          <a:p>
            <a:pPr marL="457200" lvl="0" indent="-457200" algn="just" rtl="1">
              <a:buFont typeface="+mj-lt"/>
              <a:buAutoNum type="arabicPeriod"/>
            </a:pPr>
            <a:r>
              <a:rPr lang="fa-IR" dirty="0">
                <a:cs typeface="B Nazanin" panose="00000400000000000000" pitchFamily="2" charset="-78"/>
              </a:rPr>
              <a:t>یک موتور جست و جو دوست دار ساختار وبسایت است</a:t>
            </a:r>
            <a:endParaRPr lang="en-US" dirty="0">
              <a:cs typeface="B Nazanin" panose="00000400000000000000" pitchFamily="2" charset="-78"/>
            </a:endParaRPr>
          </a:p>
          <a:p>
            <a:pPr marL="457200" indent="-457200" algn="just" rtl="1">
              <a:buFont typeface="+mj-lt"/>
              <a:buAutoNum type="arabicPeriod"/>
            </a:pPr>
            <a:r>
              <a:rPr lang="fa-IR" dirty="0">
                <a:cs typeface="B Nazanin" panose="00000400000000000000" pitchFamily="2" charset="-78"/>
              </a:rPr>
              <a:t>یک فهرست پژوهش شده خوب از عبارات </a:t>
            </a:r>
            <a:r>
              <a:rPr lang="fa-IR" dirty="0" smtClean="0">
                <a:cs typeface="B Nazanin" panose="00000400000000000000" pitchFamily="2" charset="-78"/>
              </a:rPr>
              <a:t>کلیدی</a:t>
            </a:r>
            <a:endParaRPr lang="en-US" dirty="0" smtClean="0">
              <a:cs typeface="B Nazanin" panose="00000400000000000000" pitchFamily="2" charset="-78"/>
            </a:endParaRPr>
          </a:p>
          <a:p>
            <a:pPr marL="457200" lvl="0" indent="-457200" algn="just" rtl="1">
              <a:buFont typeface="+mj-lt"/>
              <a:buAutoNum type="arabicPeriod"/>
            </a:pPr>
            <a:r>
              <a:rPr lang="fa-IR" dirty="0">
                <a:cs typeface="B Nazanin" panose="00000400000000000000" pitchFamily="2" charset="-78"/>
              </a:rPr>
              <a:t>محتوای بهینه سازی شده برای هدف قرار دادن عبارات کلیدی مورد نظر</a:t>
            </a:r>
            <a:endParaRPr lang="en-US" dirty="0">
              <a:cs typeface="B Nazanin" panose="00000400000000000000" pitchFamily="2" charset="-78"/>
            </a:endParaRPr>
          </a:p>
          <a:p>
            <a:pPr marL="457200" lvl="0" indent="-457200" algn="just" rtl="1">
              <a:buFont typeface="+mj-lt"/>
              <a:buAutoNum type="arabicPeriod"/>
            </a:pPr>
            <a:r>
              <a:rPr lang="fa-IR" dirty="0">
                <a:cs typeface="B Nazanin" panose="00000400000000000000" pitchFamily="2" charset="-78"/>
              </a:rPr>
              <a:t>محبوبیت لینک</a:t>
            </a:r>
            <a:endParaRPr lang="en-US" dirty="0">
              <a:cs typeface="B Nazanin" panose="00000400000000000000" pitchFamily="2" charset="-78"/>
            </a:endParaRPr>
          </a:p>
          <a:p>
            <a:pPr marL="457200" lvl="0" indent="-457200" algn="just" rtl="1">
              <a:buFont typeface="+mj-lt"/>
              <a:buAutoNum type="arabicPeriod"/>
            </a:pPr>
            <a:r>
              <a:rPr lang="fa-IR" dirty="0">
                <a:cs typeface="B Nazanin" panose="00000400000000000000" pitchFamily="2" charset="-78"/>
              </a:rPr>
              <a:t>بینش کاربر</a:t>
            </a:r>
            <a:endParaRPr lang="en-US" dirty="0">
              <a:cs typeface="B Nazanin" panose="00000400000000000000" pitchFamily="2" charset="-78"/>
            </a:endParaRPr>
          </a:p>
          <a:p>
            <a:pPr marL="457200" indent="-457200" algn="just" rtl="1">
              <a:buFont typeface="+mj-lt"/>
              <a:buAutoNum type="arabicPeriod"/>
            </a:pPr>
            <a:endParaRPr lang="en-US" dirty="0">
              <a:cs typeface="B Nazanin" panose="00000400000000000000" pitchFamily="2" charset="-78"/>
            </a:endParaRPr>
          </a:p>
        </p:txBody>
      </p:sp>
    </p:spTree>
    <p:extLst>
      <p:ext uri="{BB962C8B-B14F-4D97-AF65-F5344CB8AC3E}">
        <p14:creationId xmlns:p14="http://schemas.microsoft.com/office/powerpoint/2010/main" val="158597226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dirty="0" smtClean="0"/>
              <a:t/>
            </a:r>
            <a:br>
              <a:rPr lang="en-US" dirty="0" smtClean="0"/>
            </a:br>
            <a:r>
              <a:rPr lang="fa-IR" dirty="0" smtClean="0"/>
              <a:t>موتور </a:t>
            </a:r>
            <a:r>
              <a:rPr lang="fa-IR" dirty="0"/>
              <a:t>جست و جو دوست دار ساختار وبسایت</a:t>
            </a:r>
            <a:endParaRPr lang="en-US" dirty="0"/>
          </a:p>
        </p:txBody>
      </p:sp>
      <p:sp>
        <p:nvSpPr>
          <p:cNvPr id="3" name="Content Placeholder 2"/>
          <p:cNvSpPr>
            <a:spLocks noGrp="1"/>
          </p:cNvSpPr>
          <p:nvPr>
            <p:ph idx="1"/>
          </p:nvPr>
        </p:nvSpPr>
        <p:spPr>
          <a:xfrm>
            <a:off x="1103312" y="2342367"/>
            <a:ext cx="8529203" cy="3906032"/>
          </a:xfrm>
        </p:spPr>
        <p:txBody>
          <a:bodyPr/>
          <a:lstStyle/>
          <a:p>
            <a:pPr algn="just" rtl="1"/>
            <a:endParaRPr lang="en-US" dirty="0" smtClean="0">
              <a:cs typeface="B Nazanin" panose="00000400000000000000" pitchFamily="2" charset="-78"/>
            </a:endParaRPr>
          </a:p>
          <a:p>
            <a:pPr marL="0" indent="0" algn="just" rtl="1">
              <a:buNone/>
            </a:pPr>
            <a:r>
              <a:rPr lang="fa-IR" dirty="0" smtClean="0">
                <a:cs typeface="B Nazanin" panose="00000400000000000000" pitchFamily="2" charset="-78"/>
              </a:rPr>
              <a:t>موتورهای </a:t>
            </a:r>
            <a:r>
              <a:rPr lang="fa-IR" dirty="0">
                <a:cs typeface="B Nazanin" panose="00000400000000000000" pitchFamily="2" charset="-78"/>
              </a:rPr>
              <a:t>جست و جو با دو </a:t>
            </a:r>
            <a:r>
              <a:rPr lang="fa-IR" dirty="0" smtClean="0">
                <a:cs typeface="B Nazanin" panose="00000400000000000000" pitchFamily="2" charset="-78"/>
              </a:rPr>
              <a:t>مانع </a:t>
            </a:r>
            <a:r>
              <a:rPr lang="fa-IR" dirty="0">
                <a:cs typeface="B Nazanin" panose="00000400000000000000" pitchFamily="2" charset="-78"/>
              </a:rPr>
              <a:t>روبرو می </a:t>
            </a:r>
            <a:r>
              <a:rPr lang="fa-IR" dirty="0" smtClean="0">
                <a:cs typeface="B Nazanin" panose="00000400000000000000" pitchFamily="2" charset="-78"/>
              </a:rPr>
              <a:t>شوند</a:t>
            </a:r>
            <a:r>
              <a:rPr lang="en-US" dirty="0" smtClean="0">
                <a:cs typeface="B Nazanin" panose="00000400000000000000" pitchFamily="2" charset="-78"/>
              </a:rPr>
              <a:t> </a:t>
            </a:r>
            <a:r>
              <a:rPr lang="fa-IR" dirty="0" smtClean="0">
                <a:cs typeface="B Nazanin" panose="00000400000000000000" pitchFamily="2" charset="-78"/>
              </a:rPr>
              <a:t>:</a:t>
            </a:r>
            <a:endParaRPr lang="en-US" dirty="0" smtClean="0">
              <a:cs typeface="B Nazanin" panose="00000400000000000000" pitchFamily="2" charset="-78"/>
            </a:endParaRPr>
          </a:p>
          <a:p>
            <a:pPr marL="0" indent="0" algn="just" rtl="1">
              <a:buNone/>
            </a:pPr>
            <a:endParaRPr lang="en-US" dirty="0" smtClean="0">
              <a:cs typeface="B Nazanin" panose="00000400000000000000" pitchFamily="2" charset="-78"/>
            </a:endParaRPr>
          </a:p>
          <a:p>
            <a:pPr marL="457200" lvl="0" indent="-457200" algn="just" rtl="1">
              <a:buFont typeface="+mj-lt"/>
              <a:buAutoNum type="arabicPeriod"/>
            </a:pPr>
            <a:r>
              <a:rPr lang="fa-IR" dirty="0" smtClean="0">
                <a:cs typeface="B Nazanin" panose="00000400000000000000" pitchFamily="2" charset="-78"/>
              </a:rPr>
              <a:t> </a:t>
            </a:r>
            <a:r>
              <a:rPr lang="fa-IR" dirty="0">
                <a:cs typeface="B Nazanin" panose="00000400000000000000" pitchFamily="2" charset="-78"/>
              </a:rPr>
              <a:t>چالش های فنی که از دسترسی موتورهای جست و جو به محتوا جلوگیری می کنند.</a:t>
            </a:r>
            <a:endParaRPr lang="en-US" dirty="0">
              <a:cs typeface="B Nazanin" panose="00000400000000000000" pitchFamily="2" charset="-78"/>
            </a:endParaRPr>
          </a:p>
          <a:p>
            <a:pPr marL="457200" lvl="0" indent="-457200" algn="just" rtl="1">
              <a:buFont typeface="+mj-lt"/>
              <a:buAutoNum type="arabicPeriod"/>
            </a:pPr>
            <a:r>
              <a:rPr lang="fa-IR" dirty="0">
                <a:cs typeface="B Nazanin" panose="00000400000000000000" pitchFamily="2" charset="-78"/>
              </a:rPr>
              <a:t>یک محیط بازاریابی رقابتی که در آن هرکسی می خواهد رتبه بالاتری داشته باشد.</a:t>
            </a:r>
            <a:endParaRPr lang="en-US" dirty="0">
              <a:cs typeface="B Nazanin" panose="00000400000000000000" pitchFamily="2" charset="-78"/>
            </a:endParaRPr>
          </a:p>
          <a:p>
            <a:pPr marL="457200" indent="-457200" algn="just" rtl="1">
              <a:buFont typeface="+mj-lt"/>
              <a:buAutoNum type="arabicPeriod"/>
            </a:pPr>
            <a:endParaRPr lang="en-US" dirty="0">
              <a:cs typeface="B Nazanin" panose="00000400000000000000" pitchFamily="2" charset="-78"/>
            </a:endParaRPr>
          </a:p>
          <a:p>
            <a:pPr algn="just" rtl="1"/>
            <a:endParaRPr lang="en-US" dirty="0">
              <a:cs typeface="B Nazanin" panose="00000400000000000000" pitchFamily="2" charset="-78"/>
            </a:endParaRPr>
          </a:p>
        </p:txBody>
      </p:sp>
    </p:spTree>
    <p:extLst>
      <p:ext uri="{BB962C8B-B14F-4D97-AF65-F5344CB8AC3E}">
        <p14:creationId xmlns:p14="http://schemas.microsoft.com/office/powerpoint/2010/main" val="283700419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402916"/>
            <a:ext cx="8946541" cy="4845484"/>
          </a:xfrm>
        </p:spPr>
        <p:txBody>
          <a:bodyPr/>
          <a:lstStyle/>
          <a:p>
            <a:pPr marL="0" indent="0" algn="just" rtl="1">
              <a:buNone/>
            </a:pPr>
            <a:r>
              <a:rPr lang="fa-IR" dirty="0" smtClean="0">
                <a:cs typeface="B Nazanin" panose="00000400000000000000" pitchFamily="2" charset="-78"/>
              </a:rPr>
              <a:t>برای</a:t>
            </a:r>
            <a:r>
              <a:rPr lang="ar-SA" dirty="0" smtClean="0">
                <a:cs typeface="B Nazanin" panose="00000400000000000000" pitchFamily="2" charset="-78"/>
              </a:rPr>
              <a:t> </a:t>
            </a:r>
            <a:r>
              <a:rPr lang="fa-IR" dirty="0" smtClean="0">
                <a:cs typeface="B Nazanin" panose="00000400000000000000" pitchFamily="2" charset="-78"/>
              </a:rPr>
              <a:t> اطمینان از اینکه موتورهای جست و جو می توانند به محتوای شما دست پیدا کنند، شما باید موانع فنی را حذف کنید. </a:t>
            </a:r>
            <a:r>
              <a:rPr lang="en-US" dirty="0" smtClean="0">
                <a:cs typeface="B Nazanin" panose="00000400000000000000" pitchFamily="2" charset="-78"/>
              </a:rPr>
              <a:t> </a:t>
            </a:r>
            <a:r>
              <a:rPr lang="fa-IR" dirty="0" smtClean="0">
                <a:cs typeface="B Nazanin" panose="00000400000000000000" pitchFamily="2" charset="-78"/>
              </a:rPr>
              <a:t>(</a:t>
            </a:r>
            <a:r>
              <a:rPr lang="ar-SA" dirty="0" smtClean="0">
                <a:cs typeface="B Nazanin" panose="00000400000000000000" pitchFamily="2" charset="-78"/>
              </a:rPr>
              <a:t>برای مطالعه بیشتر فصل توسعه و طراحی وب را بخوانید</a:t>
            </a:r>
            <a:r>
              <a:rPr lang="fa-IR" dirty="0" smtClean="0">
                <a:cs typeface="B Nazanin" panose="00000400000000000000" pitchFamily="2" charset="-78"/>
              </a:rPr>
              <a:t>)</a:t>
            </a:r>
            <a:endParaRPr lang="en-US" dirty="0" smtClean="0">
              <a:cs typeface="B Nazanin" panose="00000400000000000000" pitchFamily="2" charset="-78"/>
            </a:endParaRPr>
          </a:p>
          <a:p>
            <a:pPr marL="0" indent="0" algn="just" rtl="1">
              <a:buNone/>
            </a:pPr>
            <a:endParaRPr lang="en-US" dirty="0" smtClean="0">
              <a:cs typeface="B Nazanin" panose="00000400000000000000" pitchFamily="2" charset="-78"/>
            </a:endParaRPr>
          </a:p>
          <a:p>
            <a:pPr marL="0" indent="0" algn="just" rtl="1">
              <a:buNone/>
            </a:pPr>
            <a:r>
              <a:rPr lang="fa-IR" dirty="0">
                <a:cs typeface="B Nazanin" panose="00000400000000000000" pitchFamily="2" charset="-78"/>
              </a:rPr>
              <a:t>مطمئن شوید لینک های </a:t>
            </a:r>
            <a:r>
              <a:rPr lang="en-US" dirty="0">
                <a:latin typeface="Times New Roman" panose="02020603050405020304" pitchFamily="18" charset="0"/>
                <a:cs typeface="Times New Roman" panose="02020603050405020304" pitchFamily="18" charset="0"/>
              </a:rPr>
              <a:t>HTML</a:t>
            </a:r>
            <a:r>
              <a:rPr lang="fa-IR" dirty="0">
                <a:cs typeface="B Nazanin" panose="00000400000000000000" pitchFamily="2" charset="-78"/>
              </a:rPr>
              <a:t> مستقیمی به هر صفحه ای که شما می خواهید موتورهای جست و </a:t>
            </a:r>
            <a:r>
              <a:rPr lang="fa-IR" dirty="0" smtClean="0">
                <a:cs typeface="B Nazanin" panose="00000400000000000000" pitchFamily="2" charset="-78"/>
              </a:rPr>
              <a:t>جو</a:t>
            </a:r>
            <a:r>
              <a:rPr lang="en-US" dirty="0" smtClean="0">
                <a:cs typeface="B Nazanin" panose="00000400000000000000" pitchFamily="2" charset="-78"/>
              </a:rPr>
              <a:t> </a:t>
            </a:r>
            <a:r>
              <a:rPr lang="fa-IR" dirty="0" smtClean="0">
                <a:cs typeface="B Nazanin" panose="00000400000000000000" pitchFamily="2" charset="-78"/>
              </a:rPr>
              <a:t>آنها را </a:t>
            </a:r>
            <a:r>
              <a:rPr lang="fa-IR" dirty="0">
                <a:cs typeface="B Nazanin" panose="00000400000000000000" pitchFamily="2" charset="-78"/>
              </a:rPr>
              <a:t>نشان دهد وجود دارد</a:t>
            </a:r>
            <a:r>
              <a:rPr lang="fa-IR" dirty="0" smtClean="0">
                <a:cs typeface="B Nazanin" panose="00000400000000000000" pitchFamily="2" charset="-78"/>
              </a:rPr>
              <a:t>.</a:t>
            </a:r>
          </a:p>
          <a:p>
            <a:pPr marL="0" indent="0" algn="just" rtl="1">
              <a:buNone/>
            </a:pPr>
            <a:r>
              <a:rPr lang="fa-IR" dirty="0" smtClean="0">
                <a:cs typeface="B Nazanin" panose="00000400000000000000" pitchFamily="2" charset="-78"/>
              </a:rPr>
              <a:t> </a:t>
            </a:r>
            <a:r>
              <a:rPr lang="fa-IR" dirty="0">
                <a:cs typeface="B Nazanin" panose="00000400000000000000" pitchFamily="2" charset="-78"/>
              </a:rPr>
              <a:t>مهمترین صفحه ها باید به طور مستقیم از صفحه اصلی وبسایت شما قابل دسترس باشد</a:t>
            </a:r>
            <a:r>
              <a:rPr lang="fa-IR" dirty="0" smtClean="0">
                <a:cs typeface="B Nazanin" panose="00000400000000000000" pitchFamily="2" charset="-78"/>
              </a:rPr>
              <a:t>.</a:t>
            </a:r>
          </a:p>
          <a:p>
            <a:pPr marL="0" indent="0" algn="just" rtl="1">
              <a:buNone/>
            </a:pPr>
            <a:endParaRPr lang="fa-IR" dirty="0">
              <a:cs typeface="B Nazanin" panose="00000400000000000000" pitchFamily="2" charset="-78"/>
            </a:endParaRPr>
          </a:p>
          <a:p>
            <a:pPr marL="0" indent="0" algn="just" rtl="1">
              <a:buNone/>
            </a:pPr>
            <a:r>
              <a:rPr lang="fa-IR" dirty="0">
                <a:cs typeface="B Nazanin" panose="00000400000000000000" pitchFamily="2" charset="-78"/>
              </a:rPr>
              <a:t>ساختار</a:t>
            </a:r>
            <a:r>
              <a:rPr lang="ar-SA" dirty="0">
                <a:cs typeface="B Nazanin" panose="00000400000000000000" pitchFamily="2" charset="-78"/>
              </a:rPr>
              <a:t> </a:t>
            </a:r>
            <a:r>
              <a:rPr lang="fa-IR" dirty="0">
                <a:cs typeface="B Nazanin" panose="00000400000000000000" pitchFamily="2" charset="-78"/>
              </a:rPr>
              <a:t> اطلاعات، یا چگونگی محتوایی که برنامه ریزی و گذاشته شده است، </a:t>
            </a:r>
            <a:r>
              <a:rPr lang="fa-IR" dirty="0" smtClean="0">
                <a:cs typeface="B Nazanin" panose="00000400000000000000" pitchFamily="2" charset="-78"/>
              </a:rPr>
              <a:t>(</a:t>
            </a:r>
            <a:r>
              <a:rPr lang="en-US" dirty="0">
                <a:cs typeface="B Nazanin" panose="00000400000000000000" pitchFamily="2" charset="-78"/>
              </a:rPr>
              <a:t> </a:t>
            </a:r>
            <a:r>
              <a:rPr lang="ar-SA" dirty="0">
                <a:cs typeface="B Nazanin" panose="00000400000000000000" pitchFamily="2" charset="-78"/>
              </a:rPr>
              <a:t>برای مطالعه بیشتر در این مورد فصل طراحی تجربه کاربر را </a:t>
            </a:r>
            <a:r>
              <a:rPr lang="ar-SA" dirty="0" smtClean="0">
                <a:cs typeface="B Nazanin" panose="00000400000000000000" pitchFamily="2" charset="-78"/>
              </a:rPr>
              <a:t>بخوانید</a:t>
            </a:r>
            <a:r>
              <a:rPr lang="fa-IR" dirty="0" smtClean="0">
                <a:cs typeface="B Nazanin" panose="00000400000000000000" pitchFamily="2" charset="-78"/>
              </a:rPr>
              <a:t> ) . </a:t>
            </a:r>
            <a:r>
              <a:rPr lang="fa-IR" dirty="0">
                <a:cs typeface="B Nazanin" panose="00000400000000000000" pitchFamily="2" charset="-78"/>
              </a:rPr>
              <a:t>کاربران می خواهند چیزی که به دنبال آن هستند را سریع و آسان پیدا کنند، </a:t>
            </a:r>
            <a:endParaRPr lang="en-US" dirty="0">
              <a:cs typeface="B Nazanin" panose="00000400000000000000" pitchFamily="2" charset="-78"/>
            </a:endParaRPr>
          </a:p>
          <a:p>
            <a:pPr marL="0" indent="0" algn="just" rtl="1">
              <a:buNone/>
            </a:pPr>
            <a:endParaRPr lang="en-US" dirty="0">
              <a:cs typeface="B Nazanin" panose="00000400000000000000" pitchFamily="2" charset="-78"/>
            </a:endParaRPr>
          </a:p>
        </p:txBody>
      </p:sp>
    </p:spTree>
    <p:extLst>
      <p:ext uri="{BB962C8B-B14F-4D97-AF65-F5344CB8AC3E}">
        <p14:creationId xmlns:p14="http://schemas.microsoft.com/office/powerpoint/2010/main" val="142470464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2718148"/>
            <a:ext cx="8946541" cy="2855934"/>
          </a:xfrm>
        </p:spPr>
        <p:txBody>
          <a:bodyPr/>
          <a:lstStyle/>
          <a:p>
            <a:pPr marL="0" indent="0" algn="just" rtl="1">
              <a:buNone/>
            </a:pPr>
            <a:r>
              <a:rPr lang="fa-IR" dirty="0">
                <a:cs typeface="B Nazanin" panose="00000400000000000000" pitchFamily="2" charset="-78"/>
              </a:rPr>
              <a:t>یک چالش فنی برای موتورهای جست و جو </a:t>
            </a:r>
            <a:r>
              <a:rPr lang="en-US" dirty="0">
                <a:latin typeface="Times New Roman" panose="02020603050405020304" pitchFamily="18" charset="0"/>
                <a:cs typeface="Times New Roman" panose="02020603050405020304" pitchFamily="18" charset="0"/>
              </a:rPr>
              <a:t>Flash</a:t>
            </a:r>
            <a:r>
              <a:rPr lang="fa-IR" dirty="0">
                <a:cs typeface="B Nazanin" panose="00000400000000000000" pitchFamily="2" charset="-78"/>
              </a:rPr>
              <a:t> می باشد. در بیشتر قسمت ها، موتورهای جست و جو با حذف کردن و تغییر دادن سایت های </a:t>
            </a:r>
            <a:r>
              <a:rPr lang="en-US" dirty="0">
                <a:latin typeface="Times New Roman" panose="02020603050405020304" pitchFamily="18" charset="0"/>
                <a:cs typeface="Times New Roman" panose="02020603050405020304" pitchFamily="18" charset="0"/>
              </a:rPr>
              <a:t>Flash</a:t>
            </a:r>
            <a:r>
              <a:rPr lang="fa-IR" dirty="0">
                <a:cs typeface="B Nazanin" panose="00000400000000000000" pitchFamily="2" charset="-78"/>
              </a:rPr>
              <a:t> درگیر هستند. راه حل هایی وجود دارد، اما بهترین رویکرد از چشم انداز </a:t>
            </a:r>
            <a:r>
              <a:rPr lang="en-US" dirty="0">
                <a:latin typeface="Times New Roman" panose="02020603050405020304" pitchFamily="18" charset="0"/>
                <a:cs typeface="Times New Roman" panose="02020603050405020304" pitchFamily="18" charset="0"/>
              </a:rPr>
              <a:t>SEO</a:t>
            </a:r>
            <a:r>
              <a:rPr lang="fa-IR" dirty="0">
                <a:cs typeface="B Nazanin" panose="00000400000000000000" pitchFamily="2" charset="-78"/>
              </a:rPr>
              <a:t> پرهیز از ایجاد سایت ها یا ارسال محتوای کلیدی در قالب </a:t>
            </a:r>
            <a:r>
              <a:rPr lang="en-US" dirty="0">
                <a:latin typeface="Times New Roman" panose="02020603050405020304" pitchFamily="18" charset="0"/>
                <a:cs typeface="Times New Roman" panose="02020603050405020304" pitchFamily="18" charset="0"/>
              </a:rPr>
              <a:t>Flash</a:t>
            </a:r>
            <a:r>
              <a:rPr lang="fa-IR" dirty="0">
                <a:cs typeface="B Nazanin" panose="00000400000000000000" pitchFamily="2" charset="-78"/>
              </a:rPr>
              <a:t> است. در عوض، از </a:t>
            </a:r>
            <a:r>
              <a:rPr lang="en-US" dirty="0">
                <a:latin typeface="Times New Roman" panose="02020603050405020304" pitchFamily="18" charset="0"/>
                <a:cs typeface="Times New Roman" panose="02020603050405020304" pitchFamily="18" charset="0"/>
              </a:rPr>
              <a:t>HTML5</a:t>
            </a:r>
            <a:r>
              <a:rPr lang="fa-IR" dirty="0">
                <a:cs typeface="B Nazanin" panose="00000400000000000000" pitchFamily="2" charset="-78"/>
              </a:rPr>
              <a:t> استفاده کنید، که تعاملات و تصاویر مشابهی را همزمان با حفظ تغییرپذیری فراهم می کند.</a:t>
            </a:r>
            <a:endParaRPr lang="en-US" dirty="0">
              <a:cs typeface="B Nazanin" panose="00000400000000000000" pitchFamily="2" charset="-78"/>
            </a:endParaRPr>
          </a:p>
          <a:p>
            <a:pPr marL="0" indent="0" algn="just" rtl="1">
              <a:buNone/>
            </a:pPr>
            <a:endParaRPr lang="en-US" dirty="0">
              <a:cs typeface="B Nazanin" panose="00000400000000000000" pitchFamily="2" charset="-78"/>
            </a:endParaRPr>
          </a:p>
        </p:txBody>
      </p:sp>
    </p:spTree>
    <p:extLst>
      <p:ext uri="{BB962C8B-B14F-4D97-AF65-F5344CB8AC3E}">
        <p14:creationId xmlns:p14="http://schemas.microsoft.com/office/powerpoint/2010/main" val="122760001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sz="3600" dirty="0" smtClean="0">
                <a:latin typeface="Times New Roman" panose="02020603050405020304" pitchFamily="18" charset="0"/>
                <a:cs typeface="Times New Roman" panose="02020603050405020304" pitchFamily="18" charset="0"/>
              </a:rPr>
              <a:t/>
            </a:r>
            <a:br>
              <a:rPr lang="en-US" sz="3600" dirty="0" smtClean="0">
                <a:latin typeface="Times New Roman" panose="02020603050405020304" pitchFamily="18" charset="0"/>
                <a:cs typeface="Times New Roman" panose="02020603050405020304" pitchFamily="18" charset="0"/>
              </a:rPr>
            </a:br>
            <a:r>
              <a:rPr lang="en-US" sz="3600" dirty="0" smtClean="0">
                <a:latin typeface="Times New Roman" panose="02020603050405020304" pitchFamily="18" charset="0"/>
                <a:cs typeface="Times New Roman" panose="02020603050405020304" pitchFamily="18" charset="0"/>
              </a:rPr>
              <a:t>SEO</a:t>
            </a:r>
            <a:r>
              <a:rPr lang="fa-IR" sz="3600" dirty="0" smtClean="0">
                <a:cs typeface="B Nazanin" panose="00000400000000000000" pitchFamily="2" charset="-78"/>
              </a:rPr>
              <a:t> </a:t>
            </a:r>
            <a:r>
              <a:rPr lang="fa-IR" sz="3600" dirty="0">
                <a:cs typeface="B Nazanin" panose="00000400000000000000" pitchFamily="2" charset="-78"/>
              </a:rPr>
              <a:t>و عبارات کلیدی</a:t>
            </a:r>
            <a:endParaRPr lang="en-US" sz="3600" dirty="0">
              <a:cs typeface="B Nazanin" panose="00000400000000000000" pitchFamily="2" charset="-78"/>
            </a:endParaRPr>
          </a:p>
        </p:txBody>
      </p:sp>
      <p:sp>
        <p:nvSpPr>
          <p:cNvPr id="3" name="Content Placeholder 2"/>
          <p:cNvSpPr>
            <a:spLocks noGrp="1"/>
          </p:cNvSpPr>
          <p:nvPr>
            <p:ph idx="1"/>
          </p:nvPr>
        </p:nvSpPr>
        <p:spPr>
          <a:xfrm>
            <a:off x="1103312" y="1853248"/>
            <a:ext cx="8679515" cy="4395151"/>
          </a:xfrm>
        </p:spPr>
        <p:txBody>
          <a:bodyPr>
            <a:normAutofit/>
          </a:bodyPr>
          <a:lstStyle/>
          <a:p>
            <a:pPr marL="0" indent="0" algn="just" rtl="1">
              <a:buNone/>
            </a:pPr>
            <a:r>
              <a:rPr lang="fa-IR" dirty="0">
                <a:cs typeface="B Nazanin" panose="00000400000000000000" pitchFamily="2" charset="-78"/>
              </a:rPr>
              <a:t>چگونه می توانید ساخت فهرست عبارات کلیدی خود را آغاز کنید</a:t>
            </a:r>
            <a:r>
              <a:rPr lang="fa-IR" dirty="0" smtClean="0">
                <a:cs typeface="B Nazanin" panose="00000400000000000000" pitchFamily="2" charset="-78"/>
              </a:rPr>
              <a:t>؟</a:t>
            </a:r>
            <a:endParaRPr lang="en-US" dirty="0" smtClean="0">
              <a:cs typeface="B Nazanin" panose="00000400000000000000" pitchFamily="2" charset="-78"/>
            </a:endParaRPr>
          </a:p>
          <a:p>
            <a:pPr marL="0" indent="0" algn="just" rtl="1">
              <a:buNone/>
            </a:pPr>
            <a:r>
              <a:rPr lang="fa-IR" dirty="0" smtClean="0">
                <a:cs typeface="B Nazanin" panose="00000400000000000000" pitchFamily="2" charset="-78"/>
              </a:rPr>
              <a:t> </a:t>
            </a:r>
            <a:r>
              <a:rPr lang="fa-IR" dirty="0">
                <a:cs typeface="B Nazanin" panose="00000400000000000000" pitchFamily="2" charset="-78"/>
              </a:rPr>
              <a:t>این نیاز به کمی فکر و مقداری کافی پژوهش و بینش دارد، و همچنین استفاده از ابزارهایی که  به آسانی به رشد و اصلاح فهرست کلمات کلیدی شما کمک می کنند.</a:t>
            </a:r>
            <a:endParaRPr lang="en-US" dirty="0">
              <a:cs typeface="B Nazanin" panose="00000400000000000000" pitchFamily="2" charset="-78"/>
            </a:endParaRPr>
          </a:p>
          <a:p>
            <a:pPr marL="0" indent="0" algn="just" rtl="1">
              <a:buNone/>
            </a:pPr>
            <a:r>
              <a:rPr lang="fa-IR" dirty="0">
                <a:cs typeface="B Nazanin" panose="00000400000000000000" pitchFamily="2" charset="-78"/>
              </a:rPr>
              <a:t>عبارات کلیدی پایه و اساس جست و جو </a:t>
            </a:r>
            <a:r>
              <a:rPr lang="fa-IR" dirty="0" smtClean="0">
                <a:cs typeface="B Nazanin" panose="00000400000000000000" pitchFamily="2" charset="-78"/>
              </a:rPr>
              <a:t>هستند . </a:t>
            </a:r>
            <a:r>
              <a:rPr lang="fa-IR" dirty="0">
                <a:cs typeface="B Nazanin" panose="00000400000000000000" pitchFamily="2" charset="-78"/>
              </a:rPr>
              <a:t>زمانی که یک کاربر یک پرسش را در موتور جست و جو وارد می کند، او از کلماتی استفاده می کند که فکر می کند به جست و جو مربوط است. سپس موتور جست و جو صفحاتی را نشان می دهد که معتقد است بیشترین ارتباط را با کلمات وارد شده توسط محقق </a:t>
            </a:r>
            <a:r>
              <a:rPr lang="fa-IR" dirty="0" smtClean="0">
                <a:cs typeface="B Nazanin" panose="00000400000000000000" pitchFamily="2" charset="-78"/>
              </a:rPr>
              <a:t>دارد</a:t>
            </a:r>
            <a:endParaRPr lang="en-US" dirty="0" smtClean="0">
              <a:cs typeface="B Nazanin" panose="00000400000000000000" pitchFamily="2" charset="-78"/>
            </a:endParaRPr>
          </a:p>
          <a:p>
            <a:pPr marL="0" indent="0" algn="just" rtl="1">
              <a:buNone/>
            </a:pPr>
            <a:r>
              <a:rPr lang="fa-IR" dirty="0">
                <a:cs typeface="B Nazanin" panose="00000400000000000000" pitchFamily="2" charset="-78"/>
              </a:rPr>
              <a:t>موتورهای</a:t>
            </a:r>
            <a:r>
              <a:rPr lang="ar-SA" dirty="0">
                <a:cs typeface="B Nazanin" panose="00000400000000000000" pitchFamily="2" charset="-78"/>
              </a:rPr>
              <a:t> </a:t>
            </a:r>
            <a:r>
              <a:rPr lang="fa-IR" dirty="0">
                <a:cs typeface="B Nazanin" panose="00000400000000000000" pitchFamily="2" charset="-78"/>
              </a:rPr>
              <a:t> جست و جو درک پیچیده ای از معانی و روش های استفاده از زبان دارند. بنابراین، اگر یک کاربر اجاره اتومبیل</a:t>
            </a:r>
            <a:r>
              <a:rPr lang="en-US" dirty="0">
                <a:cs typeface="B Nazanin" panose="00000400000000000000" pitchFamily="2" charset="-78"/>
              </a:rPr>
              <a:t>’</a:t>
            </a:r>
            <a:r>
              <a:rPr lang="fa-IR" dirty="0">
                <a:cs typeface="B Nazanin" panose="00000400000000000000" pitchFamily="2" charset="-78"/>
              </a:rPr>
              <a:t> را جستجو کند، موتور جستجو صفحاتی که به اجاره اتومبیل مربوط هستند و همچنین احتمالا کرایه اتومبیل، کرایه وسیله نقلیه و غیره را نگاه می کند. موتورهای جستجو همچنین براساس دانش غلط های املایی، مترادف ها و جستجوهای مرتبط ساخته شده اند.</a:t>
            </a:r>
            <a:endParaRPr lang="en-US" dirty="0">
              <a:cs typeface="B Nazanin" panose="00000400000000000000" pitchFamily="2" charset="-78"/>
            </a:endParaRPr>
          </a:p>
          <a:p>
            <a:pPr marL="0" indent="0" algn="just" rtl="1">
              <a:buNone/>
            </a:pPr>
            <a:endParaRPr lang="en-US" dirty="0">
              <a:cs typeface="B Nazanin" panose="00000400000000000000" pitchFamily="2" charset="-78"/>
            </a:endParaRPr>
          </a:p>
        </p:txBody>
      </p:sp>
    </p:spTree>
    <p:extLst>
      <p:ext uri="{BB962C8B-B14F-4D97-AF65-F5344CB8AC3E}">
        <p14:creationId xmlns:p14="http://schemas.microsoft.com/office/powerpoint/2010/main" val="205988269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sz="3600" dirty="0" smtClean="0">
                <a:cs typeface="B Nazanin" panose="00000400000000000000" pitchFamily="2" charset="-78"/>
              </a:rPr>
              <a:t/>
            </a:r>
            <a:br>
              <a:rPr lang="en-US" sz="3600" dirty="0" smtClean="0">
                <a:cs typeface="B Nazanin" panose="00000400000000000000" pitchFamily="2" charset="-78"/>
              </a:rPr>
            </a:br>
            <a:r>
              <a:rPr lang="fa-IR" sz="3600" dirty="0" smtClean="0">
                <a:cs typeface="B Nazanin" panose="00000400000000000000" pitchFamily="2" charset="-78"/>
              </a:rPr>
              <a:t>چهار پارامتر که </a:t>
            </a:r>
            <a:r>
              <a:rPr lang="fa-IR" sz="3600" dirty="0">
                <a:cs typeface="B Nazanin" panose="00000400000000000000" pitchFamily="2" charset="-78"/>
              </a:rPr>
              <a:t>باید در زمان انتخاب یک کلیدواژه در نظر </a:t>
            </a:r>
            <a:r>
              <a:rPr lang="fa-IR" sz="3600" dirty="0" smtClean="0">
                <a:cs typeface="B Nazanin" panose="00000400000000000000" pitchFamily="2" charset="-78"/>
              </a:rPr>
              <a:t>بگیرید</a:t>
            </a:r>
            <a:r>
              <a:rPr lang="en-US" sz="3600" dirty="0" smtClean="0">
                <a:cs typeface="B Nazanin" panose="00000400000000000000" pitchFamily="2" charset="-78"/>
              </a:rPr>
              <a:t> </a:t>
            </a:r>
            <a:r>
              <a:rPr lang="fa-IR" sz="3600" dirty="0" smtClean="0">
                <a:cs typeface="B Nazanin" panose="00000400000000000000" pitchFamily="2" charset="-78"/>
              </a:rPr>
              <a:t>:</a:t>
            </a:r>
            <a:r>
              <a:rPr lang="en-US" dirty="0"/>
              <a:t/>
            </a:r>
            <a:br>
              <a:rPr lang="en-US" dirty="0"/>
            </a:br>
            <a:endParaRPr lang="en-US" dirty="0"/>
          </a:p>
        </p:txBody>
      </p:sp>
      <p:sp>
        <p:nvSpPr>
          <p:cNvPr id="3" name="Content Placeholder 2"/>
          <p:cNvSpPr>
            <a:spLocks noGrp="1"/>
          </p:cNvSpPr>
          <p:nvPr>
            <p:ph idx="1"/>
          </p:nvPr>
        </p:nvSpPr>
        <p:spPr>
          <a:xfrm>
            <a:off x="1103312" y="2052918"/>
            <a:ext cx="8554255" cy="4195481"/>
          </a:xfrm>
        </p:spPr>
        <p:txBody>
          <a:bodyPr>
            <a:normAutofit/>
          </a:bodyPr>
          <a:lstStyle/>
          <a:p>
            <a:pPr marL="457200" indent="-457200" algn="just" rtl="1">
              <a:buFont typeface="+mj-lt"/>
              <a:buAutoNum type="arabicPeriod"/>
            </a:pPr>
            <a:r>
              <a:rPr lang="fa-IR" b="1" dirty="0">
                <a:cs typeface="B Nazanin" panose="00000400000000000000" pitchFamily="2" charset="-78"/>
              </a:rPr>
              <a:t>حجم </a:t>
            </a:r>
            <a:r>
              <a:rPr lang="fa-IR" b="1" dirty="0" smtClean="0">
                <a:cs typeface="B Nazanin" panose="00000400000000000000" pitchFamily="2" charset="-78"/>
              </a:rPr>
              <a:t>جستجو</a:t>
            </a:r>
            <a:r>
              <a:rPr lang="en-US" b="1" dirty="0" smtClean="0">
                <a:cs typeface="B Nazanin" panose="00000400000000000000" pitchFamily="2" charset="-78"/>
              </a:rPr>
              <a:t> : </a:t>
            </a:r>
            <a:r>
              <a:rPr lang="fa-IR" dirty="0" smtClean="0">
                <a:cs typeface="B Nazanin" panose="00000400000000000000" pitchFamily="2" charset="-78"/>
              </a:rPr>
              <a:t> </a:t>
            </a:r>
            <a:r>
              <a:rPr lang="fa-IR" dirty="0">
                <a:cs typeface="B Nazanin" panose="00000400000000000000" pitchFamily="2" charset="-78"/>
              </a:rPr>
              <a:t>چند</a:t>
            </a:r>
            <a:r>
              <a:rPr lang="ar-SA" dirty="0">
                <a:cs typeface="B Nazanin" panose="00000400000000000000" pitchFamily="2" charset="-78"/>
              </a:rPr>
              <a:t> </a:t>
            </a:r>
            <a:r>
              <a:rPr lang="fa-IR" dirty="0">
                <a:cs typeface="B Nazanin" panose="00000400000000000000" pitchFamily="2" charset="-78"/>
              </a:rPr>
              <a:t> محقق ،از آن عبارت ، برای پیدا کردن چیزی که می خواهند استفاده می کنند؟ </a:t>
            </a:r>
            <a:r>
              <a:rPr lang="en-US" dirty="0">
                <a:cs typeface="B Nazanin" panose="00000400000000000000" pitchFamily="2" charset="-78"/>
              </a:rPr>
              <a:t> </a:t>
            </a:r>
            <a:endParaRPr lang="en-US" dirty="0" smtClean="0">
              <a:cs typeface="B Nazanin" panose="00000400000000000000" pitchFamily="2" charset="-78"/>
            </a:endParaRPr>
          </a:p>
          <a:p>
            <a:pPr marL="457200" indent="-457200" algn="just" rtl="1">
              <a:buFont typeface="+mj-lt"/>
              <a:buAutoNum type="arabicPeriod"/>
            </a:pPr>
            <a:r>
              <a:rPr lang="fa-IR" b="1" dirty="0" smtClean="0">
                <a:cs typeface="B Nazanin" panose="00000400000000000000" pitchFamily="2" charset="-78"/>
              </a:rPr>
              <a:t>رقابت</a:t>
            </a:r>
            <a:r>
              <a:rPr lang="en-US" b="1" dirty="0" smtClean="0">
                <a:cs typeface="B Nazanin" panose="00000400000000000000" pitchFamily="2" charset="-78"/>
              </a:rPr>
              <a:t> : </a:t>
            </a:r>
            <a:r>
              <a:rPr lang="fa-IR" dirty="0">
                <a:cs typeface="B Nazanin" panose="00000400000000000000" pitchFamily="2" charset="-78"/>
              </a:rPr>
              <a:t>چند وبسایت دیگر ، همین عبارات مشابه را مورد هدف قرار داده اند؟ </a:t>
            </a:r>
            <a:endParaRPr lang="fa-IR" dirty="0" smtClean="0">
              <a:cs typeface="B Nazanin" panose="00000400000000000000" pitchFamily="2" charset="-78"/>
            </a:endParaRPr>
          </a:p>
          <a:p>
            <a:pPr marL="457200" indent="-457200" algn="just" rtl="1">
              <a:buFont typeface="+mj-lt"/>
              <a:buAutoNum type="arabicPeriod"/>
            </a:pPr>
            <a:r>
              <a:rPr lang="fa-IR" b="1" dirty="0">
                <a:cs typeface="B Nazanin" panose="00000400000000000000" pitchFamily="2" charset="-78"/>
              </a:rPr>
              <a:t>میل به </a:t>
            </a:r>
            <a:r>
              <a:rPr lang="fa-IR" b="1" dirty="0" smtClean="0">
                <a:cs typeface="B Nazanin" panose="00000400000000000000" pitchFamily="2" charset="-78"/>
              </a:rPr>
              <a:t>برگرداندن : </a:t>
            </a:r>
            <a:r>
              <a:rPr lang="fa-IR" dirty="0">
                <a:cs typeface="B Nazanin" panose="00000400000000000000" pitchFamily="2" charset="-78"/>
              </a:rPr>
              <a:t>احتمال آنکه محقق با استفاده از آن عبارت کلیدی به سایت شما برده شود چقدر است؟ در ارتباط با میل به برگرداندن، ارتباط عبارت انتخاب شده با چیزی است که می خواهید به شما پیشنهاد داده شود. اگر شما اتاق هایی در هتل </a:t>
            </a:r>
            <a:r>
              <a:rPr lang="en-US" dirty="0">
                <a:latin typeface="Times New Roman" panose="02020603050405020304" pitchFamily="18" charset="0"/>
                <a:cs typeface="Times New Roman" panose="02020603050405020304" pitchFamily="18" charset="0"/>
              </a:rPr>
              <a:t>V&amp;A</a:t>
            </a:r>
            <a:r>
              <a:rPr lang="en-US" dirty="0">
                <a:cs typeface="B Nazanin" panose="00000400000000000000" pitchFamily="2" charset="-78"/>
              </a:rPr>
              <a:t> </a:t>
            </a:r>
            <a:r>
              <a:rPr lang="en-US" dirty="0">
                <a:latin typeface="Times New Roman" panose="02020603050405020304" pitchFamily="18" charset="0"/>
                <a:cs typeface="Times New Roman" panose="02020603050405020304" pitchFamily="18" charset="0"/>
              </a:rPr>
              <a:t>Waterfront</a:t>
            </a:r>
            <a:r>
              <a:rPr lang="fa-IR" dirty="0">
                <a:cs typeface="B Nazanin" panose="00000400000000000000" pitchFamily="2" charset="-78"/>
              </a:rPr>
              <a:t>  را می فروشید، فکر می کنید کدام یک از دو عبارت (</a:t>
            </a:r>
            <a:r>
              <a:rPr lang="en-US" dirty="0">
                <a:cs typeface="B Nazanin" panose="00000400000000000000" pitchFamily="2" charset="-78"/>
              </a:rPr>
              <a:t>‘</a:t>
            </a:r>
            <a:r>
              <a:rPr lang="fa-IR" dirty="0">
                <a:cs typeface="B Nazanin" panose="00000400000000000000" pitchFamily="2" charset="-78"/>
              </a:rPr>
              <a:t>هتل</a:t>
            </a:r>
            <a:r>
              <a:rPr lang="en-US" dirty="0">
                <a:cs typeface="B Nazanin" panose="00000400000000000000" pitchFamily="2" charset="-78"/>
              </a:rPr>
              <a:t>’</a:t>
            </a:r>
            <a:r>
              <a:rPr lang="fa-IR" dirty="0">
                <a:cs typeface="B Nazanin" panose="00000400000000000000" pitchFamily="2" charset="-78"/>
              </a:rPr>
              <a:t> یا </a:t>
            </a:r>
            <a:r>
              <a:rPr lang="en-US" dirty="0">
                <a:cs typeface="B Nazanin" panose="00000400000000000000" pitchFamily="2" charset="-78"/>
              </a:rPr>
              <a:t>‘</a:t>
            </a:r>
            <a:r>
              <a:rPr lang="fa-IR" dirty="0">
                <a:cs typeface="B Nazanin" panose="00000400000000000000" pitchFamily="2" charset="-78"/>
              </a:rPr>
              <a:t>هتل </a:t>
            </a:r>
            <a:r>
              <a:rPr lang="en-US" dirty="0" smtClean="0">
                <a:cs typeface="B Nazanin" panose="00000400000000000000" pitchFamily="2" charset="-78"/>
              </a:rPr>
              <a:t> </a:t>
            </a:r>
            <a:r>
              <a:rPr lang="en-US" dirty="0" smtClean="0">
                <a:latin typeface="Times New Roman" panose="02020603050405020304" pitchFamily="18" charset="0"/>
                <a:cs typeface="Times New Roman" panose="02020603050405020304" pitchFamily="18" charset="0"/>
              </a:rPr>
              <a:t>Cape</a:t>
            </a:r>
            <a:r>
              <a:rPr lang="en-US" dirty="0" smtClean="0">
                <a:cs typeface="B Nazanin" panose="00000400000000000000" pitchFamily="2" charset="-78"/>
              </a:rPr>
              <a:t> </a:t>
            </a:r>
            <a:r>
              <a:rPr lang="en-US" dirty="0">
                <a:latin typeface="Times New Roman" panose="02020603050405020304" pitchFamily="18" charset="0"/>
                <a:cs typeface="Times New Roman" panose="02020603050405020304" pitchFamily="18" charset="0"/>
              </a:rPr>
              <a:t>Town</a:t>
            </a:r>
            <a:r>
              <a:rPr lang="en-US" dirty="0">
                <a:cs typeface="B Nazanin" panose="00000400000000000000" pitchFamily="2" charset="-78"/>
              </a:rPr>
              <a:t> </a:t>
            </a:r>
            <a:r>
              <a:rPr lang="en-US" dirty="0">
                <a:latin typeface="Times New Roman" panose="02020603050405020304" pitchFamily="18" charset="0"/>
                <a:cs typeface="Times New Roman" panose="02020603050405020304" pitchFamily="18" charset="0"/>
              </a:rPr>
              <a:t>Waterfront</a:t>
            </a:r>
            <a:r>
              <a:rPr lang="en-US" dirty="0">
                <a:cs typeface="B Nazanin" panose="00000400000000000000" pitchFamily="2" charset="-78"/>
              </a:rPr>
              <a:t> ’</a:t>
            </a:r>
            <a:r>
              <a:rPr lang="fa-IR" dirty="0">
                <a:cs typeface="B Nazanin" panose="00000400000000000000" pitchFamily="2" charset="-78"/>
              </a:rPr>
              <a:t>) شما را به نرخ بالایی از مورد دلخواه می رساند؟</a:t>
            </a:r>
            <a:endParaRPr lang="en-US" dirty="0">
              <a:cs typeface="B Nazanin" panose="00000400000000000000" pitchFamily="2" charset="-78"/>
            </a:endParaRPr>
          </a:p>
          <a:p>
            <a:pPr marL="457200" indent="-457200" algn="just" rtl="1">
              <a:buFont typeface="+mj-lt"/>
              <a:buAutoNum type="arabicPeriod"/>
            </a:pPr>
            <a:r>
              <a:rPr lang="fa-IR" b="1" dirty="0">
                <a:cs typeface="B Nazanin" panose="00000400000000000000" pitchFamily="2" charset="-78"/>
              </a:rPr>
              <a:t>ارزش هر </a:t>
            </a:r>
            <a:r>
              <a:rPr lang="fa-IR" b="1" dirty="0" smtClean="0">
                <a:cs typeface="B Nazanin" panose="00000400000000000000" pitchFamily="2" charset="-78"/>
              </a:rPr>
              <a:t>راهنمایی : </a:t>
            </a:r>
            <a:r>
              <a:rPr lang="fa-IR" dirty="0">
                <a:cs typeface="B Nazanin" panose="00000400000000000000" pitchFamily="2" charset="-78"/>
              </a:rPr>
              <a:t>متوسط ارزش هر چشم انداز جذب شده توسط این کلیدواژه چیست؟ </a:t>
            </a:r>
            <a:endParaRPr lang="en-US" dirty="0">
              <a:cs typeface="B Nazanin" panose="00000400000000000000" pitchFamily="2" charset="-78"/>
            </a:endParaRPr>
          </a:p>
          <a:p>
            <a:pPr marL="457200" indent="-457200" algn="just" rtl="1">
              <a:buFont typeface="+mj-lt"/>
              <a:buAutoNum type="arabicPeriod"/>
            </a:pPr>
            <a:endParaRPr lang="en-US" dirty="0">
              <a:cs typeface="B Nazanin" panose="00000400000000000000" pitchFamily="2" charset="-78"/>
            </a:endParaRPr>
          </a:p>
          <a:p>
            <a:pPr marL="457200" indent="-457200" algn="just" rtl="1">
              <a:buFont typeface="+mj-lt"/>
              <a:buAutoNum type="arabicPeriod"/>
            </a:pPr>
            <a:endParaRPr lang="en-US" dirty="0">
              <a:cs typeface="B Nazanin" panose="00000400000000000000" pitchFamily="2" charset="-78"/>
            </a:endParaRPr>
          </a:p>
          <a:p>
            <a:pPr marL="457200" indent="-457200" algn="just" rtl="1">
              <a:buFont typeface="+mj-lt"/>
              <a:buAutoNum type="arabicPeriod"/>
            </a:pPr>
            <a:endParaRPr lang="en-US" dirty="0" smtClean="0">
              <a:cs typeface="B Nazanin" panose="00000400000000000000" pitchFamily="2" charset="-78"/>
            </a:endParaRPr>
          </a:p>
          <a:p>
            <a:pPr marL="0" indent="0" algn="just" rtl="1">
              <a:buNone/>
            </a:pPr>
            <a:endParaRPr lang="en-US" dirty="0">
              <a:cs typeface="B Nazanin" panose="00000400000000000000" pitchFamily="2" charset="-78"/>
            </a:endParaRPr>
          </a:p>
          <a:p>
            <a:pPr marL="0" indent="0" algn="just" rtl="1">
              <a:buNone/>
            </a:pPr>
            <a:endParaRPr lang="en-US" dirty="0">
              <a:cs typeface="B Nazanin" panose="00000400000000000000" pitchFamily="2" charset="-78"/>
            </a:endParaRPr>
          </a:p>
        </p:txBody>
      </p:sp>
    </p:spTree>
    <p:extLst>
      <p:ext uri="{BB962C8B-B14F-4D97-AF65-F5344CB8AC3E}">
        <p14:creationId xmlns:p14="http://schemas.microsoft.com/office/powerpoint/2010/main" val="139990072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dirty="0" smtClean="0">
                <a:cs typeface="B Nazanin" panose="00000400000000000000" pitchFamily="2" charset="-78"/>
              </a:rPr>
              <a:t/>
            </a:r>
            <a:br>
              <a:rPr lang="en-US" dirty="0" smtClean="0">
                <a:cs typeface="B Nazanin" panose="00000400000000000000" pitchFamily="2" charset="-78"/>
              </a:rPr>
            </a:br>
            <a:r>
              <a:rPr lang="fa-IR" dirty="0" smtClean="0">
                <a:cs typeface="B Nazanin" panose="00000400000000000000" pitchFamily="2" charset="-78"/>
              </a:rPr>
              <a:t>نکاتی در مورد عبارات کلیدی :</a:t>
            </a:r>
            <a:endParaRPr lang="en-US" dirty="0">
              <a:cs typeface="B Nazanin" panose="00000400000000000000" pitchFamily="2" charset="-78"/>
            </a:endParaRPr>
          </a:p>
        </p:txBody>
      </p:sp>
      <p:sp>
        <p:nvSpPr>
          <p:cNvPr id="3" name="Content Placeholder 2"/>
          <p:cNvSpPr>
            <a:spLocks noGrp="1"/>
          </p:cNvSpPr>
          <p:nvPr>
            <p:ph idx="1"/>
          </p:nvPr>
        </p:nvSpPr>
        <p:spPr/>
        <p:txBody>
          <a:bodyPr/>
          <a:lstStyle/>
          <a:p>
            <a:pPr marL="0" indent="0" algn="just" rtl="1">
              <a:buNone/>
            </a:pPr>
            <a:r>
              <a:rPr lang="fa-IR" dirty="0">
                <a:cs typeface="B Nazanin" panose="00000400000000000000" pitchFamily="2" charset="-78"/>
              </a:rPr>
              <a:t>ایده ی </a:t>
            </a:r>
            <a:r>
              <a:rPr lang="fa-IR" dirty="0" smtClean="0">
                <a:cs typeface="B Nazanin" panose="00000400000000000000" pitchFamily="2" charset="-78"/>
              </a:rPr>
              <a:t>روشن</a:t>
            </a:r>
            <a:r>
              <a:rPr lang="en-US" dirty="0" smtClean="0">
                <a:cs typeface="B Nazanin" panose="00000400000000000000" pitchFamily="2" charset="-78"/>
              </a:rPr>
              <a:t> </a:t>
            </a:r>
            <a:r>
              <a:rPr lang="fa-IR" dirty="0" smtClean="0">
                <a:cs typeface="B Nazanin" panose="00000400000000000000" pitchFamily="2" charset="-78"/>
              </a:rPr>
              <a:t> :</a:t>
            </a:r>
          </a:p>
          <a:p>
            <a:pPr marL="0" indent="0" algn="just" rtl="1">
              <a:buNone/>
            </a:pPr>
            <a:endParaRPr lang="fa-IR" dirty="0" smtClean="0">
              <a:cs typeface="B Nazanin" panose="00000400000000000000" pitchFamily="2" charset="-78"/>
            </a:endParaRPr>
          </a:p>
          <a:p>
            <a:pPr marL="0" indent="0" algn="just" rtl="1">
              <a:buNone/>
            </a:pPr>
            <a:r>
              <a:rPr lang="fa-IR" dirty="0">
                <a:cs typeface="B Nazanin" panose="00000400000000000000" pitchFamily="2" charset="-78"/>
              </a:rPr>
              <a:t>در مورد کلماتی که برای توصیف وبسایت خود استفاده می کنید و در مورد سوال ها یا نیازهای مشتریان تان که باید برآورده شود، فکر کنید. چگونه کسی می تواند چیزی که شما پیشنهاد می دهید را درخواست کند؟ مترادف ها و غلط املایی ها را نیز در نظر بگیرید.</a:t>
            </a:r>
            <a:endParaRPr lang="en-US" dirty="0">
              <a:cs typeface="B Nazanin" panose="00000400000000000000" pitchFamily="2" charset="-78"/>
            </a:endParaRPr>
          </a:p>
          <a:p>
            <a:pPr marL="0" indent="0" algn="just" rtl="1">
              <a:buNone/>
            </a:pPr>
            <a:r>
              <a:rPr lang="fa-IR" dirty="0">
                <a:cs typeface="B Nazanin" panose="00000400000000000000" pitchFamily="2" charset="-78"/>
              </a:rPr>
              <a:t>به یاد داشته باشید که افراد از همان روشی که شما خدمات تان را توصیف می کنید، آن را از شما درخواست نمی کنند. ممکن است شما </a:t>
            </a:r>
            <a:r>
              <a:rPr lang="en-US" dirty="0">
                <a:cs typeface="B Nazanin" panose="00000400000000000000" pitchFamily="2" charset="-78"/>
              </a:rPr>
              <a:t>‘</a:t>
            </a:r>
            <a:r>
              <a:rPr lang="fa-IR" dirty="0">
                <a:cs typeface="B Nazanin" panose="00000400000000000000" pitchFamily="2" charset="-78"/>
              </a:rPr>
              <a:t> دمنوش های گیاهی</a:t>
            </a:r>
            <a:r>
              <a:rPr lang="en-US" dirty="0">
                <a:cs typeface="B Nazanin" panose="00000400000000000000" pitchFamily="2" charset="-78"/>
              </a:rPr>
              <a:t>’ </a:t>
            </a:r>
            <a:r>
              <a:rPr lang="fa-IR" dirty="0">
                <a:cs typeface="B Nazanin" panose="00000400000000000000" pitchFamily="2" charset="-78"/>
              </a:rPr>
              <a:t>بفروشید، درحالی که اکثر مردم </a:t>
            </a:r>
            <a:r>
              <a:rPr lang="en-US" dirty="0">
                <a:cs typeface="B Nazanin" panose="00000400000000000000" pitchFamily="2" charset="-78"/>
              </a:rPr>
              <a:t>‘</a:t>
            </a:r>
            <a:r>
              <a:rPr lang="fa-IR" dirty="0">
                <a:cs typeface="B Nazanin" panose="00000400000000000000" pitchFamily="2" charset="-78"/>
              </a:rPr>
              <a:t>چای های گیاهی</a:t>
            </a:r>
            <a:r>
              <a:rPr lang="en-US" dirty="0">
                <a:cs typeface="B Nazanin" panose="00000400000000000000" pitchFamily="2" charset="-78"/>
              </a:rPr>
              <a:t>’</a:t>
            </a:r>
            <a:r>
              <a:rPr lang="fa-IR" dirty="0">
                <a:cs typeface="B Nazanin" panose="00000400000000000000" pitchFamily="2" charset="-78"/>
              </a:rPr>
              <a:t> درخواست می کنند، و بعضی حتی ممکن است درخواست یک </a:t>
            </a:r>
            <a:r>
              <a:rPr lang="en-US" dirty="0">
                <a:cs typeface="B Nazanin" panose="00000400000000000000" pitchFamily="2" charset="-78"/>
              </a:rPr>
              <a:t>‘</a:t>
            </a:r>
            <a:r>
              <a:rPr lang="fa-IR" dirty="0">
                <a:cs typeface="B Nazanin" panose="00000400000000000000" pitchFamily="2" charset="-78"/>
              </a:rPr>
              <a:t>جوشانده</a:t>
            </a:r>
            <a:r>
              <a:rPr lang="en-US" dirty="0">
                <a:cs typeface="B Nazanin" panose="00000400000000000000" pitchFamily="2" charset="-78"/>
              </a:rPr>
              <a:t>’</a:t>
            </a:r>
            <a:r>
              <a:rPr lang="fa-IR" dirty="0">
                <a:cs typeface="B Nazanin" panose="00000400000000000000" pitchFamily="2" charset="-78"/>
              </a:rPr>
              <a:t> داشته باشند.</a:t>
            </a:r>
            <a:endParaRPr lang="en-US" dirty="0">
              <a:cs typeface="B Nazanin" panose="00000400000000000000" pitchFamily="2" charset="-78"/>
            </a:endParaRPr>
          </a:p>
          <a:p>
            <a:pPr marL="0" indent="0" algn="r">
              <a:buNone/>
            </a:pPr>
            <a:r>
              <a:rPr lang="fa-IR" dirty="0">
                <a:cs typeface="B Nazanin" panose="00000400000000000000" pitchFamily="2" charset="-78"/>
              </a:rPr>
              <a:t>حتی کلمات مشترک هم اغلب اشتباه تلفظ می شوند، شما ممکن است نیاز داشته باشید تا هم معنی های مشترک </a:t>
            </a:r>
            <a:r>
              <a:rPr lang="fa-IR" dirty="0" smtClean="0">
                <a:cs typeface="B Nazanin" panose="00000400000000000000" pitchFamily="2" charset="-78"/>
              </a:rPr>
              <a:t>را نیز  </a:t>
            </a:r>
            <a:r>
              <a:rPr lang="fa-IR" dirty="0">
                <a:cs typeface="B Nazanin" panose="00000400000000000000" pitchFamily="2" charset="-78"/>
              </a:rPr>
              <a:t>در نظر بگیرید</a:t>
            </a:r>
            <a:endParaRPr lang="en-US" dirty="0">
              <a:cs typeface="B Nazanin" panose="00000400000000000000" pitchFamily="2" charset="-78"/>
            </a:endParaRPr>
          </a:p>
        </p:txBody>
      </p:sp>
    </p:spTree>
    <p:extLst>
      <p:ext uri="{BB962C8B-B14F-4D97-AF65-F5344CB8AC3E}">
        <p14:creationId xmlns:p14="http://schemas.microsoft.com/office/powerpoint/2010/main" val="239710614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039660"/>
            <a:ext cx="8946541" cy="5208740"/>
          </a:xfrm>
        </p:spPr>
        <p:txBody>
          <a:bodyPr/>
          <a:lstStyle/>
          <a:p>
            <a:pPr marL="0" indent="0" algn="just" rtl="1">
              <a:buNone/>
            </a:pPr>
            <a:r>
              <a:rPr lang="fa-IR" dirty="0">
                <a:cs typeface="B Nazanin" panose="00000400000000000000" pitchFamily="2" charset="-78"/>
              </a:rPr>
              <a:t>اطلاعات جمع آوری </a:t>
            </a:r>
            <a:r>
              <a:rPr lang="fa-IR" dirty="0" smtClean="0">
                <a:cs typeface="B Nazanin" panose="00000400000000000000" pitchFamily="2" charset="-78"/>
              </a:rPr>
              <a:t>کنید</a:t>
            </a:r>
            <a:r>
              <a:rPr lang="en-US" dirty="0" smtClean="0">
                <a:cs typeface="B Nazanin" panose="00000400000000000000" pitchFamily="2" charset="-78"/>
              </a:rPr>
              <a:t> </a:t>
            </a:r>
            <a:r>
              <a:rPr lang="fa-IR" dirty="0" smtClean="0">
                <a:cs typeface="B Nazanin" panose="00000400000000000000" pitchFamily="2" charset="-78"/>
              </a:rPr>
              <a:t> :</a:t>
            </a:r>
          </a:p>
          <a:p>
            <a:pPr marL="0" indent="0" algn="just" rtl="1">
              <a:buNone/>
            </a:pPr>
            <a:r>
              <a:rPr lang="fa-IR" dirty="0">
                <a:cs typeface="B Nazanin" panose="00000400000000000000" pitchFamily="2" charset="-78"/>
              </a:rPr>
              <a:t>دو راه برای جمع آوری داده های عبارات کلیدی دقیق این است که مشتریان را بررسی کنید و یا به ورودهای ارجاعی وبسایت خود نگاه بیاندازید</a:t>
            </a:r>
            <a:r>
              <a:rPr lang="fa-IR" dirty="0" smtClean="0">
                <a:cs typeface="B Nazanin" panose="00000400000000000000" pitchFamily="2" charset="-78"/>
              </a:rPr>
              <a:t>.</a:t>
            </a:r>
            <a:r>
              <a:rPr lang="fa-IR" dirty="0">
                <a:cs typeface="B Nazanin" panose="00000400000000000000" pitchFamily="2" charset="-78"/>
              </a:rPr>
              <a:t> نگاه کنید تا ببینید چه عباراتی را مشتریان در حال حاضر برای پیدا کردن شما استفاده می کنند، و آن ها را به فهرست خود اضافه کنید. </a:t>
            </a:r>
            <a:endParaRPr lang="fa-IR" dirty="0" smtClean="0">
              <a:cs typeface="B Nazanin" panose="00000400000000000000" pitchFamily="2" charset="-78"/>
            </a:endParaRPr>
          </a:p>
          <a:p>
            <a:pPr marL="0" indent="0" algn="just" rtl="1">
              <a:buNone/>
            </a:pPr>
            <a:endParaRPr lang="fa-IR" dirty="0">
              <a:cs typeface="B Nazanin" panose="00000400000000000000" pitchFamily="2" charset="-78"/>
            </a:endParaRPr>
          </a:p>
          <a:p>
            <a:pPr marL="0" indent="0" algn="just" rtl="1">
              <a:buNone/>
            </a:pPr>
            <a:endParaRPr lang="fa-IR" dirty="0" smtClean="0">
              <a:cs typeface="B Nazanin" panose="00000400000000000000" pitchFamily="2" charset="-78"/>
            </a:endParaRPr>
          </a:p>
          <a:p>
            <a:pPr marL="0" indent="0" algn="just" rtl="1">
              <a:buNone/>
            </a:pPr>
            <a:r>
              <a:rPr lang="fa-IR" dirty="0">
                <a:cs typeface="B Nazanin" panose="00000400000000000000" pitchFamily="2" charset="-78"/>
              </a:rPr>
              <a:t>از ابزارهای پژوهش کلیدواژه استفاده </a:t>
            </a:r>
            <a:r>
              <a:rPr lang="fa-IR" dirty="0" smtClean="0">
                <a:cs typeface="B Nazanin" panose="00000400000000000000" pitchFamily="2" charset="-78"/>
              </a:rPr>
              <a:t>کنید :</a:t>
            </a:r>
          </a:p>
          <a:p>
            <a:pPr marL="0" indent="0" algn="just" rtl="1">
              <a:buNone/>
            </a:pPr>
            <a:r>
              <a:rPr lang="fa-IR" dirty="0">
                <a:cs typeface="B Nazanin" panose="00000400000000000000" pitchFamily="2" charset="-78"/>
              </a:rPr>
              <a:t>چندین ابزار </a:t>
            </a:r>
            <a:r>
              <a:rPr lang="fa-IR" dirty="0" smtClean="0">
                <a:cs typeface="B Nazanin" panose="00000400000000000000" pitchFamily="2" charset="-78"/>
              </a:rPr>
              <a:t>برای </a:t>
            </a:r>
            <a:r>
              <a:rPr lang="fa-IR" dirty="0">
                <a:cs typeface="B Nazanin" panose="00000400000000000000" pitchFamily="2" charset="-78"/>
              </a:rPr>
              <a:t>کشف کلیدواژه وجود دارد، و برخی از آن ها رایگان هستند. برخی ابزارها وبسایت شما را می گردند و کلیدواژه هایی را بر اساس محتوای فعلی تان پیشنهاد می دهند. بیشتر آن ها اجازه می دهند شما کلیدواژه ها را وارد کنید، و سپس پیشنهاداتی را براساس داده های پژوهش قبلی همرا با موارد زیر بر می گردانند:</a:t>
            </a:r>
            <a:endParaRPr lang="en-US" dirty="0">
              <a:cs typeface="B Nazanin" panose="00000400000000000000" pitchFamily="2" charset="-78"/>
            </a:endParaRPr>
          </a:p>
          <a:p>
            <a:pPr marL="0" indent="0" algn="just" rtl="1">
              <a:buNone/>
            </a:pPr>
            <a:endParaRPr lang="en-US" dirty="0">
              <a:cs typeface="B Nazanin" panose="00000400000000000000" pitchFamily="2" charset="-78"/>
            </a:endParaRPr>
          </a:p>
          <a:p>
            <a:pPr marL="0" indent="0" algn="just" rtl="1">
              <a:buNone/>
            </a:pPr>
            <a:endParaRPr lang="en-US" dirty="0">
              <a:cs typeface="B Nazanin" panose="00000400000000000000" pitchFamily="2" charset="-78"/>
            </a:endParaRPr>
          </a:p>
        </p:txBody>
      </p:sp>
    </p:spTree>
    <p:extLst>
      <p:ext uri="{BB962C8B-B14F-4D97-AF65-F5344CB8AC3E}">
        <p14:creationId xmlns:p14="http://schemas.microsoft.com/office/powerpoint/2010/main" val="327920319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rtl="1">
              <a:buNone/>
            </a:pPr>
            <a:r>
              <a:rPr lang="fa-IR" sz="4000" dirty="0">
                <a:cs typeface="B Nazanin" panose="00000400000000000000" pitchFamily="2" charset="-78"/>
              </a:rPr>
              <a:t>استاد : جناب دکتر تاجیک</a:t>
            </a:r>
            <a:endParaRPr lang="en-US" sz="4000" dirty="0">
              <a:cs typeface="B Nazanin" panose="00000400000000000000" pitchFamily="2" charset="-78"/>
            </a:endParaRPr>
          </a:p>
          <a:p>
            <a:pPr marL="0" indent="0" algn="ctr" rtl="1">
              <a:buNone/>
            </a:pPr>
            <a:endParaRPr lang="fa-IR" sz="4000" dirty="0">
              <a:cs typeface="B Nazanin" panose="00000400000000000000" pitchFamily="2" charset="-78"/>
            </a:endParaRPr>
          </a:p>
          <a:p>
            <a:pPr marL="0" indent="0" algn="ctr" rtl="1">
              <a:buNone/>
            </a:pPr>
            <a:r>
              <a:rPr lang="fa-IR" sz="4000" dirty="0">
                <a:cs typeface="B Nazanin" panose="00000400000000000000" pitchFamily="2" charset="-78"/>
              </a:rPr>
              <a:t>ارائه : </a:t>
            </a:r>
            <a:r>
              <a:rPr lang="fa-IR" sz="4000" dirty="0" smtClean="0">
                <a:cs typeface="B Nazanin" panose="00000400000000000000" pitchFamily="2" charset="-78"/>
              </a:rPr>
              <a:t>مسعود </a:t>
            </a:r>
            <a:r>
              <a:rPr lang="fa-IR" sz="4000" dirty="0">
                <a:cs typeface="B Nazanin" panose="00000400000000000000" pitchFamily="2" charset="-78"/>
              </a:rPr>
              <a:t>سیاهکلی</a:t>
            </a:r>
          </a:p>
          <a:p>
            <a:pPr marL="0" indent="0" algn="r" rtl="1">
              <a:buNone/>
            </a:pPr>
            <a:endParaRPr lang="en-US" sz="4000" dirty="0"/>
          </a:p>
        </p:txBody>
      </p:sp>
    </p:spTree>
    <p:extLst>
      <p:ext uri="{BB962C8B-B14F-4D97-AF65-F5344CB8AC3E}">
        <p14:creationId xmlns:p14="http://schemas.microsoft.com/office/powerpoint/2010/main" val="30948718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3" y="2054268"/>
            <a:ext cx="8529202" cy="4194130"/>
          </a:xfrm>
        </p:spPr>
        <p:txBody>
          <a:bodyPr/>
          <a:lstStyle/>
          <a:p>
            <a:pPr lvl="0" algn="just" rtl="1"/>
            <a:r>
              <a:rPr lang="fa-IR" dirty="0">
                <a:cs typeface="B Nazanin" panose="00000400000000000000" pitchFamily="2" charset="-78"/>
              </a:rPr>
              <a:t>کلمات کلیدی مشابه</a:t>
            </a:r>
            <a:endParaRPr lang="en-US" dirty="0">
              <a:cs typeface="B Nazanin" panose="00000400000000000000" pitchFamily="2" charset="-78"/>
            </a:endParaRPr>
          </a:p>
          <a:p>
            <a:pPr lvl="0" algn="just" rtl="1"/>
            <a:r>
              <a:rPr lang="fa-IR" dirty="0">
                <a:cs typeface="B Nazanin" panose="00000400000000000000" pitchFamily="2" charset="-78"/>
              </a:rPr>
              <a:t>کلمات کلیدی رایج که با آن کلیدواژه استفاده شده است</a:t>
            </a:r>
            <a:endParaRPr lang="en-US" dirty="0">
              <a:cs typeface="B Nazanin" panose="00000400000000000000" pitchFamily="2" charset="-78"/>
            </a:endParaRPr>
          </a:p>
          <a:p>
            <a:pPr lvl="0" algn="just" rtl="1"/>
            <a:r>
              <a:rPr lang="fa-IR" dirty="0">
                <a:cs typeface="B Nazanin" panose="00000400000000000000" pitchFamily="2" charset="-78"/>
              </a:rPr>
              <a:t>غلط املایی های رایج</a:t>
            </a:r>
            <a:endParaRPr lang="en-US" dirty="0">
              <a:cs typeface="B Nazanin" panose="00000400000000000000" pitchFamily="2" charset="-78"/>
            </a:endParaRPr>
          </a:p>
          <a:p>
            <a:pPr lvl="0" algn="just" rtl="1"/>
            <a:r>
              <a:rPr lang="fa-IR" dirty="0">
                <a:cs typeface="B Nazanin" panose="00000400000000000000" pitchFamily="2" charset="-78"/>
              </a:rPr>
              <a:t>تکرار کلیدواژه ها در پرسش های جستجو</a:t>
            </a:r>
            <a:endParaRPr lang="en-US" dirty="0">
              <a:cs typeface="B Nazanin" panose="00000400000000000000" pitchFamily="2" charset="-78"/>
            </a:endParaRPr>
          </a:p>
          <a:p>
            <a:pPr lvl="0" algn="just" rtl="1"/>
            <a:r>
              <a:rPr lang="fa-IR" dirty="0">
                <a:cs typeface="B Nazanin" panose="00000400000000000000" pitchFamily="2" charset="-78"/>
              </a:rPr>
              <a:t>کلیدواژه های مرتبط با صنعت</a:t>
            </a:r>
            <a:endParaRPr lang="en-US" dirty="0">
              <a:cs typeface="B Nazanin" panose="00000400000000000000" pitchFamily="2" charset="-78"/>
            </a:endParaRPr>
          </a:p>
          <a:p>
            <a:pPr lvl="0" algn="just" rtl="1"/>
            <a:r>
              <a:rPr lang="fa-IR" dirty="0">
                <a:cs typeface="B Nazanin" panose="00000400000000000000" pitchFamily="2" charset="-78"/>
              </a:rPr>
              <a:t>کلیدواژه هایی که به رقبای شما ترافیک ارسال می کنند</a:t>
            </a:r>
            <a:endParaRPr lang="en-US" dirty="0">
              <a:cs typeface="B Nazanin" panose="00000400000000000000" pitchFamily="2" charset="-78"/>
            </a:endParaRPr>
          </a:p>
          <a:p>
            <a:pPr lvl="0" algn="just" rtl="1"/>
            <a:r>
              <a:rPr lang="fa-IR" dirty="0">
                <a:cs typeface="B Nazanin" panose="00000400000000000000" pitchFamily="2" charset="-78"/>
              </a:rPr>
              <a:t>چند سایت کلیدواژه های شما را هدف قرار می دهند</a:t>
            </a:r>
            <a:r>
              <a:rPr lang="ar-SA" dirty="0">
                <a:cs typeface="B Nazanin" panose="00000400000000000000" pitchFamily="2" charset="-78"/>
              </a:rPr>
              <a:t> </a:t>
            </a:r>
            <a:r>
              <a:rPr lang="fa-IR" dirty="0">
                <a:cs typeface="B Nazanin" panose="00000400000000000000" pitchFamily="2" charset="-78"/>
              </a:rPr>
              <a:t>.</a:t>
            </a:r>
            <a:endParaRPr lang="en-US" dirty="0">
              <a:cs typeface="B Nazanin" panose="00000400000000000000" pitchFamily="2" charset="-78"/>
            </a:endParaRPr>
          </a:p>
          <a:p>
            <a:pPr marL="0" indent="0" algn="just" rtl="1">
              <a:buNone/>
            </a:pPr>
            <a:endParaRPr lang="en-US" dirty="0">
              <a:cs typeface="B Nazanin" panose="00000400000000000000" pitchFamily="2" charset="-78"/>
            </a:endParaRPr>
          </a:p>
        </p:txBody>
      </p:sp>
    </p:spTree>
    <p:extLst>
      <p:ext uri="{BB962C8B-B14F-4D97-AF65-F5344CB8AC3E}">
        <p14:creationId xmlns:p14="http://schemas.microsoft.com/office/powerpoint/2010/main" val="126464533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453018"/>
            <a:ext cx="8946541" cy="4795381"/>
          </a:xfrm>
        </p:spPr>
        <p:txBody>
          <a:bodyPr/>
          <a:lstStyle/>
          <a:p>
            <a:pPr marL="0" indent="0" algn="r" rtl="1">
              <a:buNone/>
            </a:pPr>
            <a:r>
              <a:rPr lang="fa-IR" dirty="0">
                <a:cs typeface="B Nazanin" panose="00000400000000000000" pitchFamily="2" charset="-78"/>
              </a:rPr>
              <a:t>محتوای بهینه سازی برای عبارت های </a:t>
            </a:r>
            <a:r>
              <a:rPr lang="fa-IR" dirty="0" smtClean="0">
                <a:cs typeface="B Nazanin" panose="00000400000000000000" pitchFamily="2" charset="-78"/>
              </a:rPr>
              <a:t>کلیدی :</a:t>
            </a:r>
          </a:p>
          <a:p>
            <a:pPr marL="0" indent="0" algn="r" rtl="1">
              <a:buNone/>
            </a:pPr>
            <a:r>
              <a:rPr lang="fa-IR" dirty="0">
                <a:cs typeface="B Nazanin" panose="00000400000000000000" pitchFamily="2" charset="-78"/>
              </a:rPr>
              <a:t>هنگامی که کلیدواژه ها و عبارات کلیدی انتخاب می شوند، ما نیاز داریم مطمئن شویم که سایت شامل محتوایی است که آن ها را هدف قرار دهد. شما باید مطمئن شوید که محتوا به طور مناسب ساخته شده است و اینکه سیگنال های مرتبطی را می فرستد. محتوا مهمترین بخش وبسایت شما است: محتوایی ، مرتبط و مورد نظر با هدف عبارات کلیدی انتخاب شده ، ایجاد کنید</a:t>
            </a:r>
            <a:r>
              <a:rPr lang="fa-IR" dirty="0" smtClean="0">
                <a:cs typeface="B Nazanin" panose="00000400000000000000" pitchFamily="2" charset="-78"/>
              </a:rPr>
              <a:t>.</a:t>
            </a:r>
          </a:p>
          <a:p>
            <a:pPr marL="0" indent="0" algn="r" rtl="1">
              <a:buNone/>
            </a:pPr>
            <a:endParaRPr lang="en-US" dirty="0">
              <a:cs typeface="B Nazanin" panose="00000400000000000000" pitchFamily="2" charset="-78"/>
            </a:endParaRPr>
          </a:p>
          <a:p>
            <a:pPr marL="0" indent="0" algn="r" rtl="1">
              <a:buNone/>
            </a:pPr>
            <a:r>
              <a:rPr lang="fa-IR" dirty="0">
                <a:cs typeface="B Nazanin" panose="00000400000000000000" pitchFamily="2" charset="-78"/>
              </a:rPr>
              <a:t>هر صفحه وب باید برای دو تا یه عبارت کلیدی بهینه سازی </a:t>
            </a:r>
            <a:r>
              <a:rPr lang="fa-IR" dirty="0" smtClean="0">
                <a:cs typeface="B Nazanin" panose="00000400000000000000" pitchFamily="2" charset="-78"/>
              </a:rPr>
              <a:t>شود : </a:t>
            </a:r>
            <a:r>
              <a:rPr lang="fa-IR" dirty="0">
                <a:cs typeface="B Nazanin" panose="00000400000000000000" pitchFamily="2" charset="-78"/>
              </a:rPr>
              <a:t>عبارت کلیدی اولیه، ثانویه و ثالثیه. یک صفحه می تواند برای یک تا پنج عبارت کلیدی بهینه سازی شود، اما بهتر است صفحات ویژه بیشتری داشته باشیم تا صفحه های غیر متمرکز کمتری</a:t>
            </a:r>
            <a:r>
              <a:rPr lang="fa-IR" dirty="0" smtClean="0">
                <a:cs typeface="B Nazanin" panose="00000400000000000000" pitchFamily="2" charset="-78"/>
              </a:rPr>
              <a:t>.</a:t>
            </a:r>
            <a:endParaRPr lang="fa-IR" dirty="0">
              <a:cs typeface="B Nazanin" panose="00000400000000000000" pitchFamily="2" charset="-78"/>
            </a:endParaRPr>
          </a:p>
          <a:p>
            <a:pPr marL="0" indent="0" algn="r" rtl="1">
              <a:buNone/>
            </a:pPr>
            <a:endParaRPr lang="fa-IR" dirty="0" smtClean="0">
              <a:cs typeface="B Nazanin" panose="00000400000000000000" pitchFamily="2" charset="-78"/>
            </a:endParaRPr>
          </a:p>
          <a:p>
            <a:pPr marL="0" indent="0" algn="r" rtl="1">
              <a:buNone/>
            </a:pPr>
            <a:r>
              <a:rPr lang="fa-IR" dirty="0" smtClean="0">
                <a:cs typeface="B Nazanin" panose="00000400000000000000" pitchFamily="2" charset="-78"/>
              </a:rPr>
              <a:t>برخی از این دستوالعمل ها عبارت است از :</a:t>
            </a:r>
          </a:p>
          <a:p>
            <a:pPr marL="514350" indent="-514350" algn="r" rtl="1">
              <a:buFont typeface="+mj-lt"/>
              <a:buAutoNum type="romanUcPeriod"/>
            </a:pPr>
            <a:endParaRPr lang="en-US" dirty="0" smtClean="0">
              <a:cs typeface="B Nazanin" panose="00000400000000000000" pitchFamily="2" charset="-78"/>
            </a:endParaRPr>
          </a:p>
          <a:p>
            <a:pPr marL="0" indent="0" algn="r" rtl="1">
              <a:buNone/>
            </a:pPr>
            <a:endParaRPr lang="en-US" dirty="0">
              <a:cs typeface="B Nazanin" panose="00000400000000000000" pitchFamily="2" charset="-78"/>
            </a:endParaRPr>
          </a:p>
        </p:txBody>
      </p:sp>
    </p:spTree>
    <p:extLst>
      <p:ext uri="{BB962C8B-B14F-4D97-AF65-F5344CB8AC3E}">
        <p14:creationId xmlns:p14="http://schemas.microsoft.com/office/powerpoint/2010/main" val="255952643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189974"/>
            <a:ext cx="8946541" cy="5058426"/>
          </a:xfrm>
        </p:spPr>
        <p:txBody>
          <a:bodyPr/>
          <a:lstStyle/>
          <a:p>
            <a:pPr marL="514350" lvl="0" indent="-514350" algn="just" rtl="1">
              <a:buFont typeface="+mj-lt"/>
              <a:buAutoNum type="romanUcPeriod"/>
            </a:pPr>
            <a:r>
              <a:rPr lang="fa-IR" dirty="0">
                <a:cs typeface="B Nazanin" panose="00000400000000000000" pitchFamily="2" charset="-78"/>
              </a:rPr>
              <a:t>برچسب عنوان: از عبارت کلیدی در عنوان و تا حد ممکن نزدیک به آغاز متن استفاده کنید.</a:t>
            </a:r>
            <a:endParaRPr lang="en-US" dirty="0">
              <a:cs typeface="B Nazanin" panose="00000400000000000000" pitchFamily="2" charset="-78"/>
            </a:endParaRPr>
          </a:p>
          <a:p>
            <a:pPr marL="514350" lvl="0" indent="-514350" algn="just" rtl="1">
              <a:buFont typeface="+mj-lt"/>
              <a:buAutoNum type="romanUcPeriod"/>
            </a:pPr>
            <a:r>
              <a:rPr lang="fa-IR" dirty="0">
                <a:cs typeface="B Nazanin" panose="00000400000000000000" pitchFamily="2" charset="-78"/>
              </a:rPr>
              <a:t>برچسب هدر </a:t>
            </a:r>
            <a:r>
              <a:rPr lang="en-US" dirty="0">
                <a:cs typeface="B Nazanin" panose="00000400000000000000" pitchFamily="2" charset="-78"/>
              </a:rPr>
              <a:t>H1</a:t>
            </a:r>
            <a:r>
              <a:rPr lang="fa-IR" dirty="0">
                <a:cs typeface="B Nazanin" panose="00000400000000000000" pitchFamily="2" charset="-78"/>
              </a:rPr>
              <a:t>: از عبارت کلیدی در برچسب هدر، و همچنین تا حد ممکن در دیگر برچسب های </a:t>
            </a:r>
            <a:r>
              <a:rPr lang="en-US" dirty="0">
                <a:cs typeface="B Nazanin" panose="00000400000000000000" pitchFamily="2" charset="-78"/>
              </a:rPr>
              <a:t>H</a:t>
            </a:r>
            <a:r>
              <a:rPr lang="fa-IR" dirty="0">
                <a:cs typeface="B Nazanin" panose="00000400000000000000" pitchFamily="2" charset="-78"/>
              </a:rPr>
              <a:t> استفاده کنید</a:t>
            </a:r>
            <a:r>
              <a:rPr lang="fa-IR" dirty="0" smtClean="0">
                <a:cs typeface="B Nazanin" panose="00000400000000000000" pitchFamily="2" charset="-78"/>
              </a:rPr>
              <a:t>.</a:t>
            </a:r>
          </a:p>
          <a:p>
            <a:pPr marL="514350" indent="-514350" algn="just" rtl="1">
              <a:buFont typeface="+mj-lt"/>
              <a:buAutoNum type="romanUcPeriod"/>
            </a:pPr>
            <a:r>
              <a:rPr lang="fa-IR" dirty="0">
                <a:cs typeface="B Nazanin" panose="00000400000000000000" pitchFamily="2" charset="-78"/>
              </a:rPr>
              <a:t>محتوای اصلی: از عبارت کلیدی حداقل سه بار، و اگر مطلب زیاد است بیشتر استفاده کنید تا حس شود. شما باید هدف تان 350 کلمه برای مطلب باشد. اما بیش از اندازه این کار را نکنید! ممکن است موتورهای جستجو آن را اسپم به حساب آورند.</a:t>
            </a:r>
            <a:endParaRPr lang="en-US" dirty="0">
              <a:cs typeface="B Nazanin" panose="00000400000000000000" pitchFamily="2" charset="-78"/>
            </a:endParaRPr>
          </a:p>
          <a:p>
            <a:pPr marL="514350" indent="-514350" algn="just" rtl="1">
              <a:buFont typeface="+mj-lt"/>
              <a:buAutoNum type="romanUcPeriod"/>
            </a:pPr>
            <a:r>
              <a:rPr lang="fa-IR" dirty="0">
                <a:cs typeface="B Nazanin" panose="00000400000000000000" pitchFamily="2" charset="-78"/>
              </a:rPr>
              <a:t>پررنگ: از برچسب های &lt;</a:t>
            </a:r>
            <a:r>
              <a:rPr lang="en-US" dirty="0">
                <a:cs typeface="B Nazanin" panose="00000400000000000000" pitchFamily="2" charset="-78"/>
              </a:rPr>
              <a:t>strong</a:t>
            </a:r>
            <a:r>
              <a:rPr lang="fa-IR" dirty="0">
                <a:cs typeface="B Nazanin" panose="00000400000000000000" pitchFamily="2" charset="-78"/>
              </a:rPr>
              <a:t>&gt; در اطراف کلیدواژه حداقل یکبار استفاده کنید.</a:t>
            </a:r>
            <a:endParaRPr lang="en-US" dirty="0">
              <a:cs typeface="B Nazanin" panose="00000400000000000000" pitchFamily="2" charset="-78"/>
            </a:endParaRPr>
          </a:p>
          <a:p>
            <a:pPr marL="514350" indent="-514350" algn="just" rtl="1">
              <a:buFont typeface="+mj-lt"/>
              <a:buAutoNum type="romanUcPeriod"/>
            </a:pPr>
            <a:r>
              <a:rPr lang="en-US" dirty="0">
                <a:cs typeface="B Nazanin" panose="00000400000000000000" pitchFamily="2" charset="-78"/>
              </a:rPr>
              <a:t>URL</a:t>
            </a:r>
            <a:r>
              <a:rPr lang="fa-IR" dirty="0">
                <a:cs typeface="B Nazanin" panose="00000400000000000000" pitchFamily="2" charset="-78"/>
              </a:rPr>
              <a:t>: سعی کنید ار عبارت کلیدی در </a:t>
            </a:r>
            <a:r>
              <a:rPr lang="en-US" dirty="0">
                <a:cs typeface="B Nazanin" panose="00000400000000000000" pitchFamily="2" charset="-78"/>
              </a:rPr>
              <a:t>URL</a:t>
            </a:r>
            <a:r>
              <a:rPr lang="fa-IR" dirty="0">
                <a:cs typeface="B Nazanin" panose="00000400000000000000" pitchFamily="2" charset="-78"/>
              </a:rPr>
              <a:t> صفحه خود استفاده کنید.</a:t>
            </a:r>
            <a:endParaRPr lang="en-US" dirty="0">
              <a:cs typeface="B Nazanin" panose="00000400000000000000" pitchFamily="2" charset="-78"/>
            </a:endParaRPr>
          </a:p>
          <a:p>
            <a:pPr marL="514350" indent="-514350" algn="just" rtl="1">
              <a:buFont typeface="+mj-lt"/>
              <a:buAutoNum type="romanUcPeriod"/>
            </a:pPr>
            <a:r>
              <a:rPr lang="fa-IR" dirty="0">
                <a:cs typeface="B Nazanin" panose="00000400000000000000" pitchFamily="2" charset="-78"/>
              </a:rPr>
              <a:t>شرح متا: از آن حداقل یک بار در شرح متا صفحه استفاده کنید، که باید کاربران را تشویق به کلیک کند و از طریق </a:t>
            </a:r>
            <a:r>
              <a:rPr lang="en-US" dirty="0">
                <a:cs typeface="B Nazanin" panose="00000400000000000000" pitchFamily="2" charset="-78"/>
              </a:rPr>
              <a:t>SERP</a:t>
            </a:r>
            <a:r>
              <a:rPr lang="fa-IR" dirty="0">
                <a:cs typeface="B Nazanin" panose="00000400000000000000" pitchFamily="2" charset="-78"/>
              </a:rPr>
              <a:t> به سایت شما بیایند.</a:t>
            </a:r>
            <a:endParaRPr lang="en-US" dirty="0">
              <a:cs typeface="B Nazanin" panose="00000400000000000000" pitchFamily="2" charset="-78"/>
            </a:endParaRPr>
          </a:p>
          <a:p>
            <a:pPr marL="514350" indent="-514350" algn="just" rtl="1">
              <a:buFont typeface="+mj-lt"/>
              <a:buAutoNum type="romanUcPeriod"/>
            </a:pPr>
            <a:r>
              <a:rPr lang="fa-IR" dirty="0">
                <a:cs typeface="B Nazanin" panose="00000400000000000000" pitchFamily="2" charset="-78"/>
              </a:rPr>
              <a:t>لینک لنگر متن: سعی کنید مطمئن شوید که کلمه کلیدی در متن لنگر صفحاتی که به شما لینک هستند استفاده شده است.</a:t>
            </a:r>
            <a:endParaRPr lang="en-US" dirty="0">
              <a:cs typeface="B Nazanin" panose="00000400000000000000" pitchFamily="2" charset="-78"/>
            </a:endParaRPr>
          </a:p>
          <a:p>
            <a:pPr marL="514350" indent="-514350" algn="just" rtl="1">
              <a:buFont typeface="+mj-lt"/>
              <a:buAutoNum type="romanUcPeriod"/>
            </a:pPr>
            <a:r>
              <a:rPr lang="fa-IR" dirty="0">
                <a:cs typeface="B Nazanin" panose="00000400000000000000" pitchFamily="2" charset="-78"/>
              </a:rPr>
              <a:t>اسم دامنه: در صورت امکان، از عبارت کلیدی در اسم دامنه خود استفاده کنید.</a:t>
            </a:r>
            <a:endParaRPr lang="en-US" dirty="0">
              <a:cs typeface="B Nazanin" panose="00000400000000000000" pitchFamily="2" charset="-78"/>
            </a:endParaRPr>
          </a:p>
          <a:p>
            <a:pPr marL="514350" lvl="0" indent="-514350" algn="just" rtl="1">
              <a:buFont typeface="+mj-lt"/>
              <a:buAutoNum type="romanUcPeriod"/>
            </a:pPr>
            <a:endParaRPr lang="en-US" dirty="0">
              <a:cs typeface="B Nazanin" panose="00000400000000000000" pitchFamily="2" charset="-78"/>
            </a:endParaRPr>
          </a:p>
          <a:p>
            <a:pPr algn="just" rtl="1"/>
            <a:endParaRPr lang="en-US" dirty="0">
              <a:cs typeface="B Nazanin" panose="00000400000000000000" pitchFamily="2" charset="-78"/>
            </a:endParaRPr>
          </a:p>
        </p:txBody>
      </p:sp>
    </p:spTree>
    <p:extLst>
      <p:ext uri="{BB962C8B-B14F-4D97-AF65-F5344CB8AC3E}">
        <p14:creationId xmlns:p14="http://schemas.microsoft.com/office/powerpoint/2010/main" val="131130035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b="1" dirty="0" smtClean="0">
                <a:cs typeface="B Nazanin" panose="00000400000000000000" pitchFamily="2" charset="-78"/>
              </a:rPr>
              <a:t/>
            </a:r>
            <a:br>
              <a:rPr lang="en-US" b="1" dirty="0" smtClean="0">
                <a:cs typeface="B Nazanin" panose="00000400000000000000" pitchFamily="2" charset="-78"/>
              </a:rPr>
            </a:br>
            <a:r>
              <a:rPr lang="fa-IR" b="1" dirty="0" smtClean="0">
                <a:cs typeface="B Nazanin" panose="00000400000000000000" pitchFamily="2" charset="-78"/>
              </a:rPr>
              <a:t>بهینه </a:t>
            </a:r>
            <a:r>
              <a:rPr lang="fa-IR" b="1" dirty="0">
                <a:cs typeface="B Nazanin" panose="00000400000000000000" pitchFamily="2" charset="-78"/>
              </a:rPr>
              <a:t>سازی رسانه</a:t>
            </a:r>
            <a:r>
              <a:rPr lang="en-US" dirty="0">
                <a:cs typeface="B Nazanin" panose="00000400000000000000" pitchFamily="2" charset="-78"/>
              </a:rPr>
              <a:t/>
            </a:r>
            <a:br>
              <a:rPr lang="en-US" dirty="0">
                <a:cs typeface="B Nazanin" panose="00000400000000000000" pitchFamily="2" charset="-78"/>
              </a:rPr>
            </a:br>
            <a:endParaRPr lang="en-US" dirty="0">
              <a:cs typeface="B Nazanin" panose="00000400000000000000" pitchFamily="2" charset="-78"/>
            </a:endParaRPr>
          </a:p>
        </p:txBody>
      </p:sp>
      <p:sp>
        <p:nvSpPr>
          <p:cNvPr id="3" name="Content Placeholder 2"/>
          <p:cNvSpPr>
            <a:spLocks noGrp="1"/>
          </p:cNvSpPr>
          <p:nvPr>
            <p:ph idx="1"/>
          </p:nvPr>
        </p:nvSpPr>
        <p:spPr>
          <a:xfrm>
            <a:off x="1103312" y="2354893"/>
            <a:ext cx="8629411" cy="3893506"/>
          </a:xfrm>
        </p:spPr>
        <p:txBody>
          <a:bodyPr/>
          <a:lstStyle/>
          <a:p>
            <a:pPr marL="0" indent="0" algn="just" rtl="1">
              <a:buNone/>
            </a:pPr>
            <a:r>
              <a:rPr lang="fa-IR" dirty="0">
                <a:cs typeface="B Nazanin" panose="00000400000000000000" pitchFamily="2" charset="-78"/>
              </a:rPr>
              <a:t>ت</a:t>
            </a:r>
            <a:r>
              <a:rPr lang="fa-IR" dirty="0" smtClean="0">
                <a:cs typeface="B Nazanin" panose="00000400000000000000" pitchFamily="2" charset="-78"/>
              </a:rPr>
              <a:t>صاویر</a:t>
            </a:r>
            <a:r>
              <a:rPr lang="ar-SA" dirty="0">
                <a:cs typeface="B Nazanin" panose="00000400000000000000" pitchFamily="2" charset="-78"/>
              </a:rPr>
              <a:t> </a:t>
            </a:r>
            <a:r>
              <a:rPr lang="fa-IR" dirty="0">
                <a:cs typeface="B Nazanin" panose="00000400000000000000" pitchFamily="2" charset="-78"/>
              </a:rPr>
              <a:t>، ویدئو و دیگر دارایی های دیجیتال نیز باید با کلیدواژه های مربوطه بهینه سازی شوند. موتورهای جست و جو نمی توانند محتوای چندرسانه ای را مانند متن کشف کنند، بنابراین آن ها متکی به روشی هستند که رسانه برای تعیین اینکه در چه موردی هستند آن ها را توصیف کند. خوانندگان صفحه نمایش نیز این توصیفات را می خوانند، که می تواند به کاربرانی که از نظر بصری مشکل دارند کمک کند حس یک وبسایت را تجربه کنند. </a:t>
            </a:r>
            <a:r>
              <a:rPr lang="en-US" dirty="0">
                <a:cs typeface="B Nazanin" panose="00000400000000000000" pitchFamily="2" charset="-78"/>
              </a:rPr>
              <a:t> </a:t>
            </a:r>
            <a:r>
              <a:rPr lang="ar-SA" dirty="0">
                <a:cs typeface="B Nazanin" panose="00000400000000000000" pitchFamily="2" charset="-78"/>
              </a:rPr>
              <a:t>برای مطالعه بیشتر در این مورد فصل بازاریابی تصویری را بخوانید.</a:t>
            </a:r>
            <a:endParaRPr lang="en-US" dirty="0">
              <a:cs typeface="B Nazanin" panose="00000400000000000000" pitchFamily="2" charset="-78"/>
            </a:endParaRPr>
          </a:p>
          <a:p>
            <a:pPr algn="just" rtl="1"/>
            <a:endParaRPr lang="en-US" dirty="0">
              <a:cs typeface="B Nazanin" panose="00000400000000000000" pitchFamily="2" charset="-78"/>
            </a:endParaRPr>
          </a:p>
        </p:txBody>
      </p:sp>
    </p:spTree>
    <p:extLst>
      <p:ext uri="{BB962C8B-B14F-4D97-AF65-F5344CB8AC3E}">
        <p14:creationId xmlns:p14="http://schemas.microsoft.com/office/powerpoint/2010/main" val="293495987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sz="3600" dirty="0" smtClean="0">
                <a:cs typeface="B Nazanin" panose="00000400000000000000" pitchFamily="2" charset="-78"/>
              </a:rPr>
              <a:t/>
            </a:r>
            <a:br>
              <a:rPr lang="en-US" sz="3600" dirty="0" smtClean="0">
                <a:cs typeface="B Nazanin" panose="00000400000000000000" pitchFamily="2" charset="-78"/>
              </a:rPr>
            </a:br>
            <a:r>
              <a:rPr lang="fa-IR" sz="3600" dirty="0" smtClean="0">
                <a:cs typeface="B Nazanin" panose="00000400000000000000" pitchFamily="2" charset="-78"/>
              </a:rPr>
              <a:t>چند </a:t>
            </a:r>
            <a:r>
              <a:rPr lang="fa-IR" sz="3600" dirty="0">
                <a:cs typeface="B Nazanin" panose="00000400000000000000" pitchFamily="2" charset="-78"/>
              </a:rPr>
              <a:t>روش برای بهینه سازی تصاویر با عبارات کلیدی برای </a:t>
            </a:r>
            <a:endParaRPr lang="en-US" sz="3600" dirty="0">
              <a:cs typeface="B Nazanin" panose="00000400000000000000" pitchFamily="2" charset="-78"/>
            </a:endParaRPr>
          </a:p>
        </p:txBody>
      </p:sp>
      <p:sp>
        <p:nvSpPr>
          <p:cNvPr id="3" name="Content Placeholder 2"/>
          <p:cNvSpPr>
            <a:spLocks noGrp="1"/>
          </p:cNvSpPr>
          <p:nvPr>
            <p:ph idx="1"/>
          </p:nvPr>
        </p:nvSpPr>
        <p:spPr>
          <a:xfrm>
            <a:off x="1103312" y="2317315"/>
            <a:ext cx="8504151" cy="3931084"/>
          </a:xfrm>
        </p:spPr>
        <p:txBody>
          <a:bodyPr/>
          <a:lstStyle/>
          <a:p>
            <a:pPr marL="514350" lvl="0" indent="-514350" algn="just" rtl="1">
              <a:buFont typeface="+mj-lt"/>
              <a:buAutoNum type="romanUcPeriod"/>
            </a:pPr>
            <a:r>
              <a:rPr lang="fa-IR" dirty="0"/>
              <a:t>از نام فایل های توصیفی و کلیدواژه ای استفاده کنید.</a:t>
            </a:r>
            <a:endParaRPr lang="en-US" dirty="0"/>
          </a:p>
          <a:p>
            <a:pPr marL="514350" lvl="0" indent="-514350" algn="just" rtl="1">
              <a:buFont typeface="+mj-lt"/>
              <a:buAutoNum type="romanUcPeriod"/>
            </a:pPr>
            <a:r>
              <a:rPr lang="fa-IR" dirty="0"/>
              <a:t>از برچسب های </a:t>
            </a:r>
            <a:r>
              <a:rPr lang="en-US" dirty="0"/>
              <a:t>alt</a:t>
            </a:r>
            <a:r>
              <a:rPr lang="fa-IR" dirty="0"/>
              <a:t> و ویژگی های عنوان استفاده کنید.</a:t>
            </a:r>
            <a:endParaRPr lang="en-US" dirty="0"/>
          </a:p>
          <a:p>
            <a:pPr marL="514350" lvl="0" indent="-514350" algn="just" rtl="1">
              <a:buFont typeface="+mj-lt"/>
              <a:buAutoNum type="romanUcPeriod"/>
            </a:pPr>
            <a:r>
              <a:rPr lang="fa-IR" dirty="0"/>
              <a:t> اطلاعات متا به تصاویر اضافه کنید. اطمینان حاصل کنید که این اطلاعات مرتبط هستند.</a:t>
            </a:r>
            <a:endParaRPr lang="en-US" dirty="0"/>
          </a:p>
          <a:p>
            <a:pPr marL="514350" lvl="0" indent="-514350" algn="just" rtl="1">
              <a:buFont typeface="+mj-lt"/>
              <a:buAutoNum type="romanUcPeriod"/>
            </a:pPr>
            <a:r>
              <a:rPr lang="fa-IR" dirty="0"/>
              <a:t>از شرح تصاویر توصیفی استفاده کنید، و یک نسخه کپی نزدیک به رسانه مربوطه را نگه دارید. به عنوان مثال، یک شرح تصویر و متن زمینه به توصیف محتوای تصویر کمک می کند.</a:t>
            </a:r>
            <a:endParaRPr lang="en-US" dirty="0"/>
          </a:p>
          <a:p>
            <a:pPr marL="514350" lvl="0" indent="-514350" algn="just" rtl="1">
              <a:buFont typeface="+mj-lt"/>
              <a:buAutoNum type="romanUcPeriod"/>
            </a:pPr>
            <a:r>
              <a:rPr lang="fa-IR" dirty="0"/>
              <a:t>اطمینان حاصل کنید که برچسب های هدر و تصاویر به یکدیگر مرتبط هستند.</a:t>
            </a:r>
            <a:endParaRPr lang="en-US" dirty="0"/>
          </a:p>
          <a:p>
            <a:pPr marL="514350" indent="-514350" algn="just" rtl="1">
              <a:buFont typeface="+mj-lt"/>
              <a:buAutoNum type="romanUcPeriod"/>
            </a:pPr>
            <a:endParaRPr lang="en-US" dirty="0"/>
          </a:p>
        </p:txBody>
      </p:sp>
    </p:spTree>
    <p:extLst>
      <p:ext uri="{BB962C8B-B14F-4D97-AF65-F5344CB8AC3E}">
        <p14:creationId xmlns:p14="http://schemas.microsoft.com/office/powerpoint/2010/main" val="136520842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sz="3600" dirty="0" smtClean="0">
                <a:cs typeface="B Nazanin" panose="00000400000000000000" pitchFamily="2" charset="-78"/>
              </a:rPr>
              <a:t/>
            </a:r>
            <a:br>
              <a:rPr lang="en-US" sz="3600" dirty="0" smtClean="0">
                <a:cs typeface="B Nazanin" panose="00000400000000000000" pitchFamily="2" charset="-78"/>
              </a:rPr>
            </a:br>
            <a:r>
              <a:rPr lang="fa-IR" sz="3600" dirty="0" smtClean="0">
                <a:cs typeface="B Nazanin" panose="00000400000000000000" pitchFamily="2" charset="-78"/>
              </a:rPr>
              <a:t>روش </a:t>
            </a:r>
            <a:r>
              <a:rPr lang="fa-IR" sz="3600" dirty="0">
                <a:cs typeface="B Nazanin" panose="00000400000000000000" pitchFamily="2" charset="-78"/>
              </a:rPr>
              <a:t>هایی برای اینکه شما بتوانید برنامه های کاربردی خود را بهینه کنید</a:t>
            </a:r>
            <a:endParaRPr lang="en-US" sz="3600" dirty="0">
              <a:cs typeface="B Nazanin" panose="00000400000000000000" pitchFamily="2" charset="-78"/>
            </a:endParaRPr>
          </a:p>
        </p:txBody>
      </p:sp>
      <p:sp>
        <p:nvSpPr>
          <p:cNvPr id="3" name="Content Placeholder 2"/>
          <p:cNvSpPr>
            <a:spLocks noGrp="1"/>
          </p:cNvSpPr>
          <p:nvPr>
            <p:ph idx="1"/>
          </p:nvPr>
        </p:nvSpPr>
        <p:spPr>
          <a:xfrm>
            <a:off x="1103312" y="2693095"/>
            <a:ext cx="8479099" cy="3555303"/>
          </a:xfrm>
        </p:spPr>
        <p:txBody>
          <a:bodyPr/>
          <a:lstStyle/>
          <a:p>
            <a:pPr marL="514350" lvl="0" indent="-514350" algn="just" rtl="1">
              <a:buFont typeface="+mj-lt"/>
              <a:buAutoNum type="romanUcPeriod"/>
            </a:pPr>
            <a:r>
              <a:rPr lang="fa-IR" dirty="0"/>
              <a:t>به برنامه خود یک اسم جالب بدهید که شامل مهم ترین کلیدواژه ها یا عبارات کلیدی باشد.</a:t>
            </a:r>
            <a:endParaRPr lang="en-US" dirty="0"/>
          </a:p>
          <a:p>
            <a:pPr marL="514350" lvl="0" indent="-514350" algn="just" rtl="1">
              <a:buFont typeface="+mj-lt"/>
              <a:buAutoNum type="romanUcPeriod"/>
            </a:pPr>
            <a:r>
              <a:rPr lang="fa-IR" dirty="0"/>
              <a:t>شامل یک آیکن متمایز، قابل تشخیص و واضح باشد.</a:t>
            </a:r>
            <a:endParaRPr lang="en-US" dirty="0"/>
          </a:p>
          <a:p>
            <a:pPr marL="514350" lvl="0" indent="-514350" algn="just" rtl="1">
              <a:buFont typeface="+mj-lt"/>
              <a:buAutoNum type="romanUcPeriod"/>
            </a:pPr>
            <a:r>
              <a:rPr lang="fa-IR" dirty="0"/>
              <a:t>ویژگی ها و منافع اش را، شامل عبارات کلیدی که ممکن است به وضوح بیان کنید.</a:t>
            </a:r>
            <a:endParaRPr lang="en-US" dirty="0"/>
          </a:p>
          <a:p>
            <a:pPr marL="514350" lvl="0" indent="-514350" algn="just" rtl="1">
              <a:buFont typeface="+mj-lt"/>
              <a:buAutoNum type="romanUcPeriod"/>
            </a:pPr>
            <a:r>
              <a:rPr lang="fa-IR" dirty="0"/>
              <a:t>در فهرست فروشگاه برنامه خود، لینک هایی از پلت فرم رسانه اجتماعی عمده خود و وبسایتتان را اضافه کنید- و فراموش نکنید که از راه های دیگر هم لینک کنید!</a:t>
            </a:r>
            <a:endParaRPr lang="en-US" dirty="0"/>
          </a:p>
          <a:p>
            <a:pPr marL="514350" indent="-514350" algn="just" rtl="1">
              <a:buFont typeface="+mj-lt"/>
              <a:buAutoNum type="romanUcPeriod"/>
            </a:pPr>
            <a:r>
              <a:rPr lang="fa-IR" dirty="0"/>
              <a:t>تا جایی که می توانید داده های متا اضافه کنید، شامل برچسب، دسته بندی، و توصیفات </a:t>
            </a:r>
            <a:endParaRPr lang="en-US" dirty="0"/>
          </a:p>
        </p:txBody>
      </p:sp>
    </p:spTree>
    <p:extLst>
      <p:ext uri="{BB962C8B-B14F-4D97-AF65-F5344CB8AC3E}">
        <p14:creationId xmlns:p14="http://schemas.microsoft.com/office/powerpoint/2010/main" val="222263768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sz="3600" dirty="0" smtClean="0">
                <a:cs typeface="B Nazanin" panose="00000400000000000000" pitchFamily="2" charset="-78"/>
              </a:rPr>
              <a:t/>
            </a:r>
            <a:br>
              <a:rPr lang="en-US" sz="3600" dirty="0" smtClean="0">
                <a:cs typeface="B Nazanin" panose="00000400000000000000" pitchFamily="2" charset="-78"/>
              </a:rPr>
            </a:br>
            <a:r>
              <a:rPr lang="fa-IR" sz="3600" dirty="0" smtClean="0">
                <a:cs typeface="B Nazanin" panose="00000400000000000000" pitchFamily="2" charset="-78"/>
              </a:rPr>
              <a:t>محبوبیت </a:t>
            </a:r>
            <a:r>
              <a:rPr lang="fa-IR" sz="3600" dirty="0">
                <a:cs typeface="B Nazanin" panose="00000400000000000000" pitchFamily="2" charset="-78"/>
              </a:rPr>
              <a:t>لینک</a:t>
            </a:r>
            <a:endParaRPr lang="en-US" sz="3600" dirty="0">
              <a:cs typeface="B Nazanin" panose="00000400000000000000" pitchFamily="2" charset="-78"/>
            </a:endParaRPr>
          </a:p>
        </p:txBody>
      </p:sp>
      <p:sp>
        <p:nvSpPr>
          <p:cNvPr id="3" name="Content Placeholder 2"/>
          <p:cNvSpPr>
            <a:spLocks noGrp="1"/>
          </p:cNvSpPr>
          <p:nvPr>
            <p:ph idx="1"/>
          </p:nvPr>
        </p:nvSpPr>
        <p:spPr>
          <a:xfrm>
            <a:off x="1103312" y="2129425"/>
            <a:ext cx="8704567" cy="4118974"/>
          </a:xfrm>
        </p:spPr>
        <p:txBody>
          <a:bodyPr/>
          <a:lstStyle/>
          <a:p>
            <a:pPr marL="0" indent="0" algn="just" rtl="1">
              <a:buNone/>
            </a:pPr>
            <a:r>
              <a:rPr lang="fa-IR" dirty="0">
                <a:cs typeface="B Nazanin" panose="00000400000000000000" pitchFamily="2" charset="-78"/>
              </a:rPr>
              <a:t>لینک ها  بخشی حیاتی از چگونگی کارکردن اینترنت است. هدف از لینک ، دادن اجازه به یک کاربر برای رفتن از یک صفحه وب به صفحه دیگری است. موتورهای جستجو، بهترین تلاش خود را به تقلید از رفتار انسان می کنند، حتی در دنبال کردن لینک </a:t>
            </a:r>
            <a:r>
              <a:rPr lang="fa-IR" dirty="0" smtClean="0">
                <a:cs typeface="B Nazanin" panose="00000400000000000000" pitchFamily="2" charset="-78"/>
              </a:rPr>
              <a:t>ها</a:t>
            </a:r>
            <a:endParaRPr lang="en-US" dirty="0" smtClean="0">
              <a:cs typeface="B Nazanin" panose="00000400000000000000" pitchFamily="2" charset="-78"/>
            </a:endParaRPr>
          </a:p>
          <a:p>
            <a:pPr marL="0" indent="0" algn="just" rtl="1">
              <a:buNone/>
            </a:pPr>
            <a:endParaRPr lang="en-US" dirty="0">
              <a:cs typeface="B Nazanin" panose="00000400000000000000" pitchFamily="2" charset="-78"/>
            </a:endParaRPr>
          </a:p>
          <a:p>
            <a:pPr marL="0" indent="0" algn="just" rtl="1">
              <a:buNone/>
            </a:pPr>
            <a:r>
              <a:rPr lang="fa-IR" dirty="0">
                <a:cs typeface="B Nazanin" panose="00000400000000000000" pitchFamily="2" charset="-78"/>
              </a:rPr>
              <a:t>علاوه بر این اجازه می دهد موتورهای جستجو وبسایت ها را پیدا کنند، لینک ها راهی برای اعتبار بخشی به ارتباط و نشان دادن اهمیت است. زمانی که یک صفحه به دیگری لینک می شود، مانند این است که این صفحه به صفحه مقصد رای داده یا آن را ضمانت کرده است. به طور کلی، هرچه وبسایتی رای بیشتری دریافت کند، اعتماد بیشتری به آن جلب می شود</a:t>
            </a:r>
            <a:endParaRPr lang="en-US" dirty="0">
              <a:cs typeface="B Nazanin" panose="00000400000000000000" pitchFamily="2" charset="-78"/>
            </a:endParaRPr>
          </a:p>
        </p:txBody>
      </p:sp>
    </p:spTree>
    <p:extLst>
      <p:ext uri="{BB962C8B-B14F-4D97-AF65-F5344CB8AC3E}">
        <p14:creationId xmlns:p14="http://schemas.microsoft.com/office/powerpoint/2010/main" val="110035385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189974"/>
            <a:ext cx="8946541" cy="5058426"/>
          </a:xfrm>
        </p:spPr>
        <p:txBody>
          <a:bodyPr/>
          <a:lstStyle/>
          <a:p>
            <a:pPr marL="0" indent="0" algn="just" rtl="1">
              <a:buNone/>
            </a:pPr>
            <a:endParaRPr lang="en-US" b="1" dirty="0" smtClean="0">
              <a:cs typeface="B Nazanin" panose="00000400000000000000" pitchFamily="2" charset="-78"/>
            </a:endParaRPr>
          </a:p>
          <a:p>
            <a:pPr marL="0" indent="0" algn="just" rtl="1">
              <a:buNone/>
            </a:pPr>
            <a:r>
              <a:rPr lang="fa-IR" b="1" dirty="0" smtClean="0">
                <a:cs typeface="B Nazanin" panose="00000400000000000000" pitchFamily="2" charset="-78"/>
              </a:rPr>
              <a:t>لینک </a:t>
            </a:r>
            <a:r>
              <a:rPr lang="fa-IR" b="1" dirty="0">
                <a:cs typeface="B Nazanin" panose="00000400000000000000" pitchFamily="2" charset="-78"/>
              </a:rPr>
              <a:t>ها به ارسال سیگنال اعتماد کمک می </a:t>
            </a:r>
            <a:r>
              <a:rPr lang="fa-IR" b="1" dirty="0" smtClean="0">
                <a:cs typeface="B Nazanin" panose="00000400000000000000" pitchFamily="2" charset="-78"/>
              </a:rPr>
              <a:t>کنند :</a:t>
            </a:r>
          </a:p>
          <a:p>
            <a:pPr marL="0" indent="0" algn="just" rtl="1">
              <a:buNone/>
            </a:pPr>
            <a:r>
              <a:rPr lang="fa-IR" dirty="0" smtClean="0">
                <a:cs typeface="B Nazanin" panose="00000400000000000000" pitchFamily="2" charset="-78"/>
              </a:rPr>
              <a:t>سیگنال </a:t>
            </a:r>
            <a:r>
              <a:rPr lang="fa-IR" dirty="0">
                <a:cs typeface="B Nazanin" panose="00000400000000000000" pitchFamily="2" charset="-78"/>
              </a:rPr>
              <a:t>اعتماد می تواند تنها از منبع شخص سومی آمده باشد. افراد کمی به کسی که می گوید</a:t>
            </a:r>
            <a:r>
              <a:rPr lang="en-US" dirty="0">
                <a:cs typeface="B Nazanin" panose="00000400000000000000" pitchFamily="2" charset="-78"/>
              </a:rPr>
              <a:t> “</a:t>
            </a:r>
            <a:r>
              <a:rPr lang="fa-IR" dirty="0">
                <a:cs typeface="B Nazanin" panose="00000400000000000000" pitchFamily="2" charset="-78"/>
              </a:rPr>
              <a:t>نگران نباشید، به من اعتماد کنید</a:t>
            </a:r>
            <a:r>
              <a:rPr lang="en-US" dirty="0">
                <a:cs typeface="B Nazanin" panose="00000400000000000000" pitchFamily="2" charset="-78"/>
              </a:rPr>
              <a:t>”</a:t>
            </a:r>
            <a:r>
              <a:rPr lang="fa-IR" dirty="0">
                <a:cs typeface="B Nazanin" panose="00000400000000000000" pitchFamily="2" charset="-78"/>
              </a:rPr>
              <a:t> اعتماد خواهند کرد. مگر اینکه شخص دیگری، که در حال حاضر قابل اعتماد است بگوید، </a:t>
            </a:r>
            <a:r>
              <a:rPr lang="en-US" dirty="0">
                <a:cs typeface="B Nazanin" panose="00000400000000000000" pitchFamily="2" charset="-78"/>
              </a:rPr>
              <a:t>“</a:t>
            </a:r>
            <a:r>
              <a:rPr lang="fa-IR" dirty="0">
                <a:cs typeface="B Nazanin" panose="00000400000000000000" pitchFamily="2" charset="-78"/>
              </a:rPr>
              <a:t>نگران نباشید، من او را به خوبی می شناسم. شما می توانید به او اعتماد کنید.</a:t>
            </a:r>
            <a:r>
              <a:rPr lang="en-US" dirty="0">
                <a:cs typeface="B Nazanin" panose="00000400000000000000" pitchFamily="2" charset="-78"/>
              </a:rPr>
              <a:t>”</a:t>
            </a:r>
            <a:r>
              <a:rPr lang="fa-IR" dirty="0">
                <a:cs typeface="B Nazanin" panose="00000400000000000000" pitchFamily="2" charset="-78"/>
              </a:rPr>
              <a:t> این در مورد لینک ها و موتورهای جستجو نیز صدق می کند. سایت های مورد اعتماد می توانند اعتماد را به سایت های ناشناخته از طریق لینک منتقل کنند</a:t>
            </a:r>
            <a:r>
              <a:rPr lang="fa-IR" dirty="0" smtClean="0">
                <a:cs typeface="B Nazanin" panose="00000400000000000000" pitchFamily="2" charset="-78"/>
              </a:rPr>
              <a:t>.</a:t>
            </a:r>
            <a:endParaRPr lang="en-US" dirty="0">
              <a:cs typeface="B Nazanin" panose="00000400000000000000" pitchFamily="2" charset="-78"/>
            </a:endParaRPr>
          </a:p>
          <a:p>
            <a:pPr marL="0" indent="0" algn="just" rtl="1">
              <a:buNone/>
            </a:pPr>
            <a:endParaRPr lang="en-US" dirty="0">
              <a:cs typeface="B Nazanin" panose="00000400000000000000" pitchFamily="2" charset="-78"/>
            </a:endParaRPr>
          </a:p>
          <a:p>
            <a:pPr marL="0" indent="0" algn="just" rtl="1">
              <a:buNone/>
            </a:pPr>
            <a:r>
              <a:rPr lang="fa-IR" b="1" dirty="0">
                <a:cs typeface="B Nazanin" panose="00000400000000000000" pitchFamily="2" charset="-78"/>
              </a:rPr>
              <a:t>لینک ها به اعتباربخشی مرتبط بودن کمک می </a:t>
            </a:r>
            <a:r>
              <a:rPr lang="fa-IR" b="1" dirty="0" smtClean="0">
                <a:cs typeface="B Nazanin" panose="00000400000000000000" pitchFamily="2" charset="-78"/>
              </a:rPr>
              <a:t>کنند</a:t>
            </a:r>
            <a:r>
              <a:rPr lang="en-US" b="1" dirty="0">
                <a:cs typeface="B Nazanin" panose="00000400000000000000" pitchFamily="2" charset="-78"/>
              </a:rPr>
              <a:t> </a:t>
            </a:r>
            <a:r>
              <a:rPr lang="fa-IR" b="1" dirty="0">
                <a:cs typeface="B Nazanin" panose="00000400000000000000" pitchFamily="2" charset="-78"/>
              </a:rPr>
              <a:t> </a:t>
            </a:r>
            <a:r>
              <a:rPr lang="fa-IR" b="1" dirty="0" smtClean="0">
                <a:cs typeface="B Nazanin" panose="00000400000000000000" pitchFamily="2" charset="-78"/>
              </a:rPr>
              <a:t>:</a:t>
            </a:r>
            <a:endParaRPr lang="en-US" b="1" dirty="0" smtClean="0">
              <a:cs typeface="B Nazanin" panose="00000400000000000000" pitchFamily="2" charset="-78"/>
            </a:endParaRPr>
          </a:p>
          <a:p>
            <a:pPr marL="0" indent="0" algn="just" rtl="1">
              <a:buNone/>
            </a:pPr>
            <a:r>
              <a:rPr lang="fa-IR" b="1" dirty="0" smtClean="0">
                <a:cs typeface="B Nazanin" panose="00000400000000000000" pitchFamily="2" charset="-78"/>
              </a:rPr>
              <a:t> </a:t>
            </a:r>
            <a:r>
              <a:rPr lang="fa-IR" dirty="0">
                <a:cs typeface="B Nazanin" panose="00000400000000000000" pitchFamily="2" charset="-78"/>
              </a:rPr>
              <a:t>لینک های متنی، به خاطر ماهیت خود، شامل متن هستند (با تشکر از شما، کاپیتان آشکار). متنی که لینک را ساخته است می تواند به اعتبار بخشی ارتباط آن کمک کند. یک لینک مانند </a:t>
            </a:r>
            <a:r>
              <a:rPr lang="en-US" dirty="0">
                <a:cs typeface="B Nazanin" panose="00000400000000000000" pitchFamily="2" charset="-78"/>
              </a:rPr>
              <a:t>‘</a:t>
            </a:r>
            <a:r>
              <a:rPr lang="fa-IR" dirty="0">
                <a:cs typeface="B Nazanin" panose="00000400000000000000" pitchFamily="2" charset="-78"/>
              </a:rPr>
              <a:t>هتل </a:t>
            </a:r>
            <a:r>
              <a:rPr lang="en-US" dirty="0">
                <a:cs typeface="B Nazanin" panose="00000400000000000000" pitchFamily="2" charset="-78"/>
              </a:rPr>
              <a:t>Cape Town ’</a:t>
            </a:r>
            <a:r>
              <a:rPr lang="fa-IR" dirty="0">
                <a:cs typeface="B Nazanin" panose="00000400000000000000" pitchFamily="2" charset="-78"/>
              </a:rPr>
              <a:t> این پیام را می رساند که </a:t>
            </a:r>
            <a:r>
              <a:rPr lang="en-US" dirty="0">
                <a:cs typeface="B Nazanin" panose="00000400000000000000" pitchFamily="2" charset="-78"/>
              </a:rPr>
              <a:t>“</a:t>
            </a:r>
            <a:r>
              <a:rPr lang="fa-IR" dirty="0">
                <a:cs typeface="B Nazanin" panose="00000400000000000000" pitchFamily="2" charset="-78"/>
              </a:rPr>
              <a:t>شما می توانید اطمینان داشته باشید که سایت مقصد به عبارت </a:t>
            </a:r>
            <a:r>
              <a:rPr lang="en-US" dirty="0">
                <a:cs typeface="B Nazanin" panose="00000400000000000000" pitchFamily="2" charset="-78"/>
              </a:rPr>
              <a:t>‘</a:t>
            </a:r>
            <a:r>
              <a:rPr lang="fa-IR" dirty="0">
                <a:cs typeface="B Nazanin" panose="00000400000000000000" pitchFamily="2" charset="-78"/>
              </a:rPr>
              <a:t>هتل </a:t>
            </a:r>
            <a:r>
              <a:rPr lang="en-US" dirty="0">
                <a:cs typeface="B Nazanin" panose="00000400000000000000" pitchFamily="2" charset="-78"/>
              </a:rPr>
              <a:t>Cape Town ’</a:t>
            </a:r>
            <a:r>
              <a:rPr lang="fa-IR" dirty="0">
                <a:cs typeface="B Nazanin" panose="00000400000000000000" pitchFamily="2" charset="-78"/>
              </a:rPr>
              <a:t> مرتبط است</a:t>
            </a:r>
            <a:r>
              <a:rPr lang="fa-IR" dirty="0" smtClean="0">
                <a:cs typeface="B Nazanin" panose="00000400000000000000" pitchFamily="2" charset="-78"/>
              </a:rPr>
              <a:t>.</a:t>
            </a:r>
            <a:endParaRPr lang="en-US" dirty="0">
              <a:cs typeface="B Nazanin" panose="00000400000000000000" pitchFamily="2" charset="-78"/>
            </a:endParaRPr>
          </a:p>
        </p:txBody>
      </p:sp>
    </p:spTree>
    <p:extLst>
      <p:ext uri="{BB962C8B-B14F-4D97-AF65-F5344CB8AC3E}">
        <p14:creationId xmlns:p14="http://schemas.microsoft.com/office/powerpoint/2010/main" val="410172557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sz="3600" dirty="0" smtClean="0">
                <a:cs typeface="B Nazanin" panose="00000400000000000000" pitchFamily="2" charset="-78"/>
              </a:rPr>
              <a:t/>
            </a:r>
            <a:br>
              <a:rPr lang="en-US" sz="3600" dirty="0" smtClean="0">
                <a:cs typeface="B Nazanin" panose="00000400000000000000" pitchFamily="2" charset="-78"/>
              </a:rPr>
            </a:br>
            <a:r>
              <a:rPr lang="fa-IR" sz="3600" dirty="0" smtClean="0">
                <a:cs typeface="B Nazanin" panose="00000400000000000000" pitchFamily="2" charset="-78"/>
              </a:rPr>
              <a:t>بخش </a:t>
            </a:r>
            <a:r>
              <a:rPr lang="fa-IR" sz="3600" dirty="0">
                <a:cs typeface="B Nazanin" panose="00000400000000000000" pitchFamily="2" charset="-78"/>
              </a:rPr>
              <a:t>هایی از یک لینک</a:t>
            </a:r>
            <a:endParaRPr lang="en-US" sz="3600" dirty="0">
              <a:cs typeface="B Nazanin" panose="00000400000000000000" pitchFamily="2" charset="-78"/>
            </a:endParaRPr>
          </a:p>
        </p:txBody>
      </p:sp>
      <p:sp>
        <p:nvSpPr>
          <p:cNvPr id="3" name="Content Placeholder 2"/>
          <p:cNvSpPr>
            <a:spLocks noGrp="1"/>
          </p:cNvSpPr>
          <p:nvPr>
            <p:ph idx="1"/>
          </p:nvPr>
        </p:nvSpPr>
        <p:spPr>
          <a:xfrm>
            <a:off x="1103312" y="2192055"/>
            <a:ext cx="8604359" cy="4056344"/>
          </a:xfrm>
        </p:spPr>
        <p:txBody>
          <a:bodyPr/>
          <a:lstStyle/>
          <a:p>
            <a:pPr marL="0" indent="0" algn="just" rtl="1">
              <a:buNone/>
            </a:pPr>
            <a:r>
              <a:rPr lang="fa-IR" dirty="0">
                <a:cs typeface="B Nazanin" panose="00000400000000000000" pitchFamily="2" charset="-78"/>
              </a:rPr>
              <a:t>در اینجا کد </a:t>
            </a:r>
            <a:r>
              <a:rPr lang="en-US" dirty="0">
                <a:latin typeface="Times New Roman" panose="02020603050405020304" pitchFamily="18" charset="0"/>
                <a:cs typeface="Times New Roman" panose="02020603050405020304" pitchFamily="18" charset="0"/>
              </a:rPr>
              <a:t>HTML</a:t>
            </a:r>
            <a:r>
              <a:rPr lang="fa-IR" dirty="0">
                <a:cs typeface="B Nazanin" panose="00000400000000000000" pitchFamily="2" charset="-78"/>
              </a:rPr>
              <a:t> برای یک لینک آورده شده است:</a:t>
            </a:r>
            <a:endParaRPr lang="en-US" dirty="0">
              <a:cs typeface="B Nazanin" panose="00000400000000000000" pitchFamily="2" charset="-78"/>
            </a:endParaRPr>
          </a:p>
          <a:p>
            <a:pPr algn="just" rtl="1">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&lt;a </a:t>
            </a:r>
            <a:r>
              <a:rPr lang="en-US" dirty="0" err="1">
                <a:latin typeface="Times New Roman" panose="02020603050405020304" pitchFamily="18" charset="0"/>
                <a:cs typeface="Times New Roman" panose="02020603050405020304" pitchFamily="18" charset="0"/>
              </a:rPr>
              <a:t>href</a:t>
            </a:r>
            <a:r>
              <a:rPr lang="en-US" dirty="0">
                <a:latin typeface="Times New Roman" panose="02020603050405020304" pitchFamily="18" charset="0"/>
                <a:cs typeface="Times New Roman" panose="02020603050405020304" pitchFamily="18" charset="0"/>
              </a:rPr>
              <a:t>-</a:t>
            </a:r>
            <a:r>
              <a:rPr lang="en-US" u="sng" dirty="0">
                <a:latin typeface="Times New Roman" panose="02020603050405020304" pitchFamily="18" charset="0"/>
                <a:cs typeface="Times New Roman" panose="02020603050405020304" pitchFamily="18" charset="0"/>
                <a:hlinkClick r:id="rId2"/>
              </a:rPr>
              <a:t>http://www.targeturl.com/targetpage.htm</a:t>
            </a:r>
            <a:r>
              <a:rPr lang="en-US" dirty="0">
                <a:latin typeface="Times New Roman" panose="02020603050405020304" pitchFamily="18" charset="0"/>
                <a:cs typeface="Times New Roman" panose="02020603050405020304" pitchFamily="18" charset="0"/>
              </a:rPr>
              <a:t>&gt;Anchor Text&lt;/a&gt;</a:t>
            </a:r>
          </a:p>
          <a:p>
            <a:pPr marL="0" lvl="0" indent="0" algn="just" rtl="1">
              <a:buNone/>
            </a:pPr>
            <a:r>
              <a:rPr lang="en-US" dirty="0">
                <a:cs typeface="B Nazanin" panose="00000400000000000000" pitchFamily="2" charset="-78"/>
              </a:rPr>
              <a:t>&lt;</a:t>
            </a:r>
            <a:r>
              <a:rPr lang="en-US" dirty="0">
                <a:latin typeface="Times New Roman" panose="02020603050405020304" pitchFamily="18" charset="0"/>
                <a:cs typeface="Times New Roman" panose="02020603050405020304" pitchFamily="18" charset="0"/>
              </a:rPr>
              <a:t>a</a:t>
            </a:r>
            <a:r>
              <a:rPr lang="en-US" dirty="0">
                <a:cs typeface="B Nazanin" panose="00000400000000000000" pitchFamily="2" charset="-78"/>
              </a:rPr>
              <a:t> </a:t>
            </a:r>
            <a:r>
              <a:rPr lang="en-US" dirty="0" err="1">
                <a:latin typeface="Times New Roman" panose="02020603050405020304" pitchFamily="18" charset="0"/>
                <a:cs typeface="Times New Roman" panose="02020603050405020304" pitchFamily="18" charset="0"/>
              </a:rPr>
              <a:t>href</a:t>
            </a:r>
            <a:r>
              <a:rPr lang="en-US" dirty="0">
                <a:cs typeface="B Nazanin" panose="00000400000000000000" pitchFamily="2" charset="-78"/>
              </a:rPr>
              <a:t>&gt;</a:t>
            </a:r>
            <a:r>
              <a:rPr lang="fa-IR" dirty="0">
                <a:cs typeface="B Nazanin" panose="00000400000000000000" pitchFamily="2" charset="-78"/>
              </a:rPr>
              <a:t> و </a:t>
            </a:r>
            <a:r>
              <a:rPr lang="en-US" dirty="0">
                <a:cs typeface="B Nazanin" panose="00000400000000000000" pitchFamily="2" charset="-78"/>
              </a:rPr>
              <a:t>&lt;/</a:t>
            </a:r>
            <a:r>
              <a:rPr lang="en-US" dirty="0">
                <a:latin typeface="Times New Roman" panose="02020603050405020304" pitchFamily="18" charset="0"/>
                <a:cs typeface="Times New Roman" panose="02020603050405020304" pitchFamily="18" charset="0"/>
              </a:rPr>
              <a:t>a</a:t>
            </a:r>
            <a:r>
              <a:rPr lang="en-US" dirty="0">
                <a:cs typeface="B Nazanin" panose="00000400000000000000" pitchFamily="2" charset="-78"/>
              </a:rPr>
              <a:t>&gt;</a:t>
            </a:r>
            <a:r>
              <a:rPr lang="fa-IR" dirty="0">
                <a:cs typeface="B Nazanin" panose="00000400000000000000" pitchFamily="2" charset="-78"/>
              </a:rPr>
              <a:t> برچسب های </a:t>
            </a:r>
            <a:r>
              <a:rPr lang="en-US" dirty="0">
                <a:latin typeface="Times New Roman" panose="02020603050405020304" pitchFamily="18" charset="0"/>
                <a:cs typeface="Times New Roman" panose="02020603050405020304" pitchFamily="18" charset="0"/>
              </a:rPr>
              <a:t>HTML</a:t>
            </a:r>
            <a:r>
              <a:rPr lang="fa-IR" dirty="0">
                <a:cs typeface="B Nazanin" panose="00000400000000000000" pitchFamily="2" charset="-78"/>
              </a:rPr>
              <a:t> هستند که نشان می دهند لینک کجا آغاز می شود و کجا پایان می یابد.</a:t>
            </a:r>
            <a:endParaRPr lang="en-US" dirty="0">
              <a:cs typeface="B Nazanin" panose="00000400000000000000" pitchFamily="2" charset="-78"/>
            </a:endParaRPr>
          </a:p>
          <a:p>
            <a:pPr lvl="0" algn="just" rtl="1">
              <a:buFont typeface="Arial" panose="020B0604020202020204" pitchFamily="34" charset="0"/>
              <a:buChar char="•"/>
            </a:pPr>
            <a:r>
              <a:rPr lang="en-US" u="sng" dirty="0">
                <a:latin typeface="Times New Roman" panose="02020603050405020304" pitchFamily="18" charset="0"/>
                <a:cs typeface="Times New Roman" panose="02020603050405020304" pitchFamily="18" charset="0"/>
                <a:hlinkClick r:id="rId2"/>
              </a:rPr>
              <a:t>http://www.targeturl.com/targetpage.htm</a:t>
            </a:r>
            <a:r>
              <a:rPr lang="fa-IR" dirty="0">
                <a:cs typeface="B Nazanin" panose="00000400000000000000" pitchFamily="2" charset="-78"/>
              </a:rPr>
              <a:t> صفحه ای است که لینک به آن جا می رود. شما باید مطمئن شوید که شما به صفحه مرتبطی در سایت تان لینک می شوید، و به صفحه اصلی نمی روید.</a:t>
            </a:r>
            <a:endParaRPr lang="en-US" dirty="0">
              <a:cs typeface="B Nazanin" panose="00000400000000000000" pitchFamily="2" charset="-78"/>
            </a:endParaRPr>
          </a:p>
          <a:p>
            <a:pPr lvl="0" algn="just" rtl="1">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Anchor</a:t>
            </a:r>
            <a:r>
              <a:rPr lang="en-US" dirty="0">
                <a:cs typeface="B Nazanin" panose="00000400000000000000" pitchFamily="2" charset="-78"/>
              </a:rPr>
              <a:t> </a:t>
            </a:r>
            <a:r>
              <a:rPr lang="en-US" dirty="0">
                <a:latin typeface="Times New Roman" panose="02020603050405020304" pitchFamily="18" charset="0"/>
                <a:cs typeface="Times New Roman" panose="02020603050405020304" pitchFamily="18" charset="0"/>
              </a:rPr>
              <a:t>Text</a:t>
            </a:r>
            <a:r>
              <a:rPr lang="fa-IR" dirty="0">
                <a:cs typeface="B Nazanin" panose="00000400000000000000" pitchFamily="2" charset="-78"/>
              </a:rPr>
              <a:t> متن قابل مشاهده ای است که لینک را تشکیل می دهد. این متن است که باید شامل عبارت کلیدی باشد که مورد نظر شماست.</a:t>
            </a:r>
            <a:endParaRPr lang="en-US" dirty="0">
              <a:cs typeface="B Nazanin" panose="00000400000000000000" pitchFamily="2" charset="-78"/>
            </a:endParaRPr>
          </a:p>
          <a:p>
            <a:pPr marL="0" indent="0" algn="just" rtl="1">
              <a:buNone/>
            </a:pPr>
            <a:endParaRPr lang="en-US" dirty="0">
              <a:cs typeface="B Nazanin" panose="00000400000000000000" pitchFamily="2" charset="-78"/>
            </a:endParaRPr>
          </a:p>
        </p:txBody>
      </p:sp>
    </p:spTree>
    <p:extLst>
      <p:ext uri="{BB962C8B-B14F-4D97-AF65-F5344CB8AC3E}">
        <p14:creationId xmlns:p14="http://schemas.microsoft.com/office/powerpoint/2010/main" val="107807741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753644"/>
            <a:ext cx="8946541" cy="4494755"/>
          </a:xfrm>
        </p:spPr>
        <p:txBody>
          <a:bodyPr/>
          <a:lstStyle/>
          <a:p>
            <a:pPr marL="0" indent="0" algn="just" rtl="1">
              <a:buNone/>
            </a:pPr>
            <a:r>
              <a:rPr lang="fa-IR" dirty="0">
                <a:cs typeface="B Nazanin" panose="00000400000000000000" pitchFamily="2" charset="-78"/>
              </a:rPr>
              <a:t>اطلاعات بسیار </a:t>
            </a:r>
            <a:r>
              <a:rPr lang="fa-IR" dirty="0" smtClean="0">
                <a:cs typeface="B Nazanin" panose="00000400000000000000" pitchFamily="2" charset="-78"/>
              </a:rPr>
              <a:t>وجود </a:t>
            </a:r>
            <a:r>
              <a:rPr lang="fa-IR" dirty="0">
                <a:cs typeface="B Nazanin" panose="00000400000000000000" pitchFamily="2" charset="-78"/>
              </a:rPr>
              <a:t>دارد که می تواند در این مبحث گنجانده شود، مانند دستورالعمل هایی که به موتور جستجو می گویند این لینک را دنبال نکند، یا دستورالعمل هایی برای مرورگر که می گوید لینک باید در پنجره جدید باز شود یا خیر</a:t>
            </a:r>
            <a:r>
              <a:rPr lang="fa-IR" dirty="0" smtClean="0">
                <a:cs typeface="B Nazanin" panose="00000400000000000000" pitchFamily="2" charset="-78"/>
              </a:rPr>
              <a:t>.</a:t>
            </a:r>
            <a:endParaRPr lang="en-US" dirty="0" smtClean="0">
              <a:cs typeface="B Nazanin" panose="00000400000000000000" pitchFamily="2" charset="-78"/>
            </a:endParaRPr>
          </a:p>
          <a:p>
            <a:pPr marL="0" indent="0" algn="just" rtl="1">
              <a:buNone/>
            </a:pPr>
            <a:endParaRPr lang="en-US" dirty="0">
              <a:cs typeface="B Nazanin" panose="00000400000000000000" pitchFamily="2" charset="-78"/>
            </a:endParaRPr>
          </a:p>
          <a:p>
            <a:pPr marL="0" indent="0" algn="just" rtl="1">
              <a:buNone/>
            </a:pPr>
            <a:r>
              <a:rPr lang="en-US" dirty="0" smtClean="0">
                <a:cs typeface="B Nazanin" panose="00000400000000000000" pitchFamily="2" charset="-78"/>
              </a:rPr>
              <a:t>&lt;</a:t>
            </a:r>
            <a:r>
              <a:rPr lang="en-US" dirty="0" smtClean="0">
                <a:latin typeface="Times New Roman" panose="02020603050405020304" pitchFamily="18" charset="0"/>
                <a:cs typeface="B Nazanin" panose="00000400000000000000" pitchFamily="2" charset="-78"/>
              </a:rPr>
              <a:t>a</a:t>
            </a:r>
            <a:r>
              <a:rPr lang="en-US" dirty="0" smtClean="0">
                <a:cs typeface="B Nazanin" panose="00000400000000000000" pitchFamily="2" charset="-78"/>
              </a:rPr>
              <a:t> </a:t>
            </a:r>
            <a:r>
              <a:rPr lang="en-US" dirty="0" err="1" smtClean="0">
                <a:latin typeface="Times New Roman" panose="02020603050405020304" pitchFamily="18" charset="0"/>
                <a:cs typeface="B Nazanin" panose="00000400000000000000" pitchFamily="2" charset="-78"/>
              </a:rPr>
              <a:t>href</a:t>
            </a:r>
            <a:r>
              <a:rPr lang="en-US" dirty="0" smtClean="0">
                <a:latin typeface="Times New Roman" panose="02020603050405020304" pitchFamily="18" charset="0"/>
                <a:cs typeface="B Nazanin" panose="00000400000000000000" pitchFamily="2" charset="-78"/>
              </a:rPr>
              <a:t>-</a:t>
            </a:r>
            <a:r>
              <a:rPr lang="en-US" dirty="0" smtClean="0">
                <a:cs typeface="B Nazanin" panose="00000400000000000000" pitchFamily="2" charset="-78"/>
              </a:rPr>
              <a:t>“</a:t>
            </a:r>
            <a:r>
              <a:rPr lang="en-US" u="sng" dirty="0" smtClean="0">
                <a:latin typeface="Times New Roman" panose="02020603050405020304" pitchFamily="18" charset="0"/>
                <a:cs typeface="B Nazanin" panose="00000400000000000000" pitchFamily="2" charset="-78"/>
                <a:hlinkClick r:id="rId2"/>
              </a:rPr>
              <a:t>http</a:t>
            </a:r>
            <a:r>
              <a:rPr lang="en-US" u="sng" dirty="0" smtClean="0">
                <a:cs typeface="B Nazanin" panose="00000400000000000000" pitchFamily="2" charset="-78"/>
                <a:hlinkClick r:id="rId2"/>
              </a:rPr>
              <a:t>://</a:t>
            </a:r>
            <a:r>
              <a:rPr lang="en-US" u="sng" dirty="0" smtClean="0">
                <a:latin typeface="Times New Roman" panose="02020603050405020304" pitchFamily="18" charset="0"/>
                <a:cs typeface="B Nazanin" panose="00000400000000000000" pitchFamily="2" charset="-78"/>
                <a:hlinkClick r:id="rId2"/>
              </a:rPr>
              <a:t>www.targeturl.com/targetpage.htm</a:t>
            </a:r>
            <a:r>
              <a:rPr lang="en-US" dirty="0" smtClean="0">
                <a:latin typeface="Times New Roman" panose="02020603050405020304" pitchFamily="18" charset="0"/>
                <a:cs typeface="B Nazanin" panose="00000400000000000000" pitchFamily="2" charset="-78"/>
              </a:rPr>
              <a:t>”</a:t>
            </a:r>
            <a:r>
              <a:rPr lang="en-US" dirty="0" err="1" smtClean="0">
                <a:latin typeface="Times New Roman" panose="02020603050405020304" pitchFamily="18" charset="0"/>
                <a:cs typeface="B Nazanin" panose="00000400000000000000" pitchFamily="2" charset="-78"/>
              </a:rPr>
              <a:t>rel</a:t>
            </a:r>
            <a:r>
              <a:rPr lang="en-US" dirty="0" smtClean="0">
                <a:latin typeface="Times New Roman" panose="02020603050405020304" pitchFamily="18" charset="0"/>
                <a:cs typeface="B Nazanin" panose="00000400000000000000" pitchFamily="2" charset="-78"/>
              </a:rPr>
              <a:t>-</a:t>
            </a:r>
            <a:r>
              <a:rPr lang="en-US" dirty="0" smtClean="0">
                <a:cs typeface="B Nazanin" panose="00000400000000000000" pitchFamily="2" charset="-78"/>
              </a:rPr>
              <a:t>“</a:t>
            </a:r>
            <a:r>
              <a:rPr lang="en-US" dirty="0" err="1" smtClean="0">
                <a:latin typeface="Times New Roman" panose="02020603050405020304" pitchFamily="18" charset="0"/>
                <a:cs typeface="B Nazanin" panose="00000400000000000000" pitchFamily="2" charset="-78"/>
              </a:rPr>
              <a:t>nofollow</a:t>
            </a:r>
            <a:r>
              <a:rPr lang="en-US" dirty="0" smtClean="0">
                <a:cs typeface="B Nazanin" panose="00000400000000000000" pitchFamily="2" charset="-78"/>
              </a:rPr>
              <a:t>”&gt;</a:t>
            </a:r>
            <a:r>
              <a:rPr lang="en-US" dirty="0" smtClean="0">
                <a:latin typeface="Times New Roman" panose="02020603050405020304" pitchFamily="18" charset="0"/>
                <a:cs typeface="B Nazanin" panose="00000400000000000000" pitchFamily="2" charset="-78"/>
              </a:rPr>
              <a:t>Anchor</a:t>
            </a:r>
            <a:r>
              <a:rPr lang="en-US" dirty="0" smtClean="0">
                <a:cs typeface="B Nazanin" panose="00000400000000000000" pitchFamily="2" charset="-78"/>
              </a:rPr>
              <a:t> </a:t>
            </a:r>
            <a:r>
              <a:rPr lang="en-US" dirty="0" smtClean="0">
                <a:latin typeface="Times New Roman" panose="02020603050405020304" pitchFamily="18" charset="0"/>
                <a:cs typeface="B Nazanin" panose="00000400000000000000" pitchFamily="2" charset="-78"/>
              </a:rPr>
              <a:t>Text</a:t>
            </a:r>
            <a:r>
              <a:rPr lang="en-US" dirty="0" smtClean="0">
                <a:cs typeface="B Nazanin" panose="00000400000000000000" pitchFamily="2" charset="-78"/>
              </a:rPr>
              <a:t>&lt;/</a:t>
            </a:r>
            <a:r>
              <a:rPr lang="en-US" dirty="0" smtClean="0">
                <a:latin typeface="Times New Roman" panose="02020603050405020304" pitchFamily="18" charset="0"/>
                <a:cs typeface="B Nazanin" panose="00000400000000000000" pitchFamily="2" charset="-78"/>
              </a:rPr>
              <a:t>a</a:t>
            </a:r>
            <a:r>
              <a:rPr lang="en-US" dirty="0" smtClean="0">
                <a:cs typeface="B Nazanin" panose="00000400000000000000" pitchFamily="2" charset="-78"/>
              </a:rPr>
              <a:t>&gt;</a:t>
            </a:r>
          </a:p>
          <a:p>
            <a:pPr marL="0" lvl="0" indent="0" algn="just" rtl="1">
              <a:buNone/>
            </a:pPr>
            <a:r>
              <a:rPr lang="en-US" dirty="0" err="1" smtClean="0">
                <a:latin typeface="Times New Roman" panose="02020603050405020304" pitchFamily="18" charset="0"/>
                <a:cs typeface="B Nazanin" panose="00000400000000000000" pitchFamily="2" charset="-78"/>
              </a:rPr>
              <a:t>Rel</a:t>
            </a:r>
            <a:r>
              <a:rPr lang="en-US" dirty="0" smtClean="0">
                <a:latin typeface="Times New Roman" panose="02020603050405020304" pitchFamily="18" charset="0"/>
                <a:cs typeface="B Nazanin" panose="00000400000000000000" pitchFamily="2" charset="-78"/>
              </a:rPr>
              <a:t>-</a:t>
            </a:r>
            <a:r>
              <a:rPr lang="en-US" dirty="0">
                <a:cs typeface="B Nazanin" panose="00000400000000000000" pitchFamily="2" charset="-78"/>
              </a:rPr>
              <a:t>“</a:t>
            </a:r>
            <a:r>
              <a:rPr lang="en-US" dirty="0" err="1">
                <a:latin typeface="Times New Roman" panose="02020603050405020304" pitchFamily="18" charset="0"/>
                <a:cs typeface="B Nazanin" panose="00000400000000000000" pitchFamily="2" charset="-78"/>
              </a:rPr>
              <a:t>nofollow</a:t>
            </a:r>
            <a:r>
              <a:rPr lang="en-US" dirty="0">
                <a:cs typeface="B Nazanin" panose="00000400000000000000" pitchFamily="2" charset="-78"/>
              </a:rPr>
              <a:t>”</a:t>
            </a:r>
            <a:r>
              <a:rPr lang="fa-IR" dirty="0">
                <a:cs typeface="B Nazanin" panose="00000400000000000000" pitchFamily="2" charset="-78"/>
              </a:rPr>
              <a:t> می تواند در لینک گنجانده شود، زمانی که شما نمی خواهید </a:t>
            </a:r>
            <a:r>
              <a:rPr lang="en-US" dirty="0">
                <a:latin typeface="Times New Roman" panose="02020603050405020304" pitchFamily="18" charset="0"/>
                <a:cs typeface="B Nazanin" panose="00000400000000000000" pitchFamily="2" charset="-78"/>
              </a:rPr>
              <a:t>URL</a:t>
            </a:r>
            <a:r>
              <a:rPr lang="fa-IR" dirty="0">
                <a:cs typeface="B Nazanin" panose="00000400000000000000" pitchFamily="2" charset="-78"/>
              </a:rPr>
              <a:t> مورد نظر را تضمین کنید. موتورهای جستجو لینک های </a:t>
            </a:r>
            <a:r>
              <a:rPr lang="en-US" dirty="0" err="1">
                <a:latin typeface="Times New Roman" panose="02020603050405020304" pitchFamily="18" charset="0"/>
                <a:cs typeface="B Nazanin" panose="00000400000000000000" pitchFamily="2" charset="-78"/>
              </a:rPr>
              <a:t>nofollow</a:t>
            </a:r>
            <a:r>
              <a:rPr lang="fa-IR" dirty="0">
                <a:cs typeface="B Nazanin" panose="00000400000000000000" pitchFamily="2" charset="-78"/>
              </a:rPr>
              <a:t> را برای رتبه بندی در نظر نمی گیرند. این توسط گوگل برای سعی در مبارزه با نظرات اسپم معرفی شد.</a:t>
            </a:r>
            <a:endParaRPr lang="en-US" dirty="0">
              <a:cs typeface="B Nazanin" panose="00000400000000000000" pitchFamily="2" charset="-78"/>
            </a:endParaRPr>
          </a:p>
          <a:p>
            <a:pPr marL="0" indent="0" algn="just" rtl="1">
              <a:buNone/>
            </a:pPr>
            <a:endParaRPr lang="en-US" dirty="0">
              <a:cs typeface="B Nazanin" panose="00000400000000000000" pitchFamily="2" charset="-78"/>
            </a:endParaRPr>
          </a:p>
          <a:p>
            <a:pPr algn="just" rtl="1"/>
            <a:endParaRPr lang="en-US" dirty="0">
              <a:cs typeface="B Nazanin" panose="00000400000000000000" pitchFamily="2" charset="-78"/>
            </a:endParaRPr>
          </a:p>
        </p:txBody>
      </p:sp>
    </p:spTree>
    <p:extLst>
      <p:ext uri="{BB962C8B-B14F-4D97-AF65-F5344CB8AC3E}">
        <p14:creationId xmlns:p14="http://schemas.microsoft.com/office/powerpoint/2010/main" val="53170688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SEO</a:t>
            </a:r>
            <a:r>
              <a:rPr lang="en-US" dirty="0" smtClean="0"/>
              <a:t> </a:t>
            </a:r>
            <a:r>
              <a:rPr lang="fa-IR" dirty="0" smtClean="0"/>
              <a:t> </a:t>
            </a:r>
            <a:r>
              <a:rPr lang="fa-IR" dirty="0" smtClean="0">
                <a:cs typeface="B Nazanin" panose="00000400000000000000" pitchFamily="2" charset="-78"/>
              </a:rPr>
              <a:t>چیست</a:t>
            </a:r>
            <a:r>
              <a:rPr lang="fa-IR" dirty="0" smtClean="0"/>
              <a:t> ؟</a:t>
            </a:r>
            <a:endParaRPr lang="en-US" dirty="0"/>
          </a:p>
        </p:txBody>
      </p:sp>
      <p:sp>
        <p:nvSpPr>
          <p:cNvPr id="3" name="Content Placeholder 2"/>
          <p:cNvSpPr>
            <a:spLocks noGrp="1"/>
          </p:cNvSpPr>
          <p:nvPr>
            <p:ph idx="1"/>
          </p:nvPr>
        </p:nvSpPr>
        <p:spPr>
          <a:xfrm>
            <a:off x="1103313" y="2052918"/>
            <a:ext cx="8779724" cy="4195481"/>
          </a:xfrm>
        </p:spPr>
        <p:txBody>
          <a:bodyPr>
            <a:normAutofit/>
          </a:bodyPr>
          <a:lstStyle/>
          <a:p>
            <a:pPr marL="0" indent="0" algn="r" rtl="1">
              <a:buNone/>
            </a:pPr>
            <a:r>
              <a:rPr lang="ar-SA" sz="1900" dirty="0" smtClean="0">
                <a:cs typeface="B Nazanin" panose="00000400000000000000" pitchFamily="2" charset="-78"/>
              </a:rPr>
              <a:t>در </a:t>
            </a:r>
            <a:r>
              <a:rPr lang="ar-SA" sz="1900" dirty="0">
                <a:cs typeface="B Nazanin" panose="00000400000000000000" pitchFamily="2" charset="-78"/>
              </a:rPr>
              <a:t>اواسط دهه 1990 بود که صاحبان سایتها اقدام به بهینه سازی سایتهایشان کردند و در آن زمان موتورهای جستجوگر برای رتبه بندی کردن یک سایت تنها به کدهای </a:t>
            </a:r>
            <a:r>
              <a:rPr lang="en-US" sz="1900" dirty="0">
                <a:latin typeface="Times New Roman" panose="02020603050405020304" pitchFamily="18" charset="0"/>
                <a:cs typeface="Times New Roman" panose="02020603050405020304" pitchFamily="18" charset="0"/>
              </a:rPr>
              <a:t>Meta-tag</a:t>
            </a:r>
            <a:r>
              <a:rPr lang="ar-SA" sz="1900" dirty="0">
                <a:cs typeface="B Nazanin" panose="00000400000000000000" pitchFamily="2" charset="-78"/>
              </a:rPr>
              <a:t> اکتفا می کردند و بر اساس همین کدها به رتبه بندی سایت می پرداختند. </a:t>
            </a:r>
            <a:endParaRPr lang="fa-IR" sz="1900" dirty="0" smtClean="0">
              <a:cs typeface="B Nazanin" panose="00000400000000000000" pitchFamily="2" charset="-78"/>
            </a:endParaRPr>
          </a:p>
          <a:p>
            <a:pPr marL="0" indent="0" algn="r" rtl="1">
              <a:buNone/>
            </a:pPr>
            <a:r>
              <a:rPr lang="en-US" sz="1900" dirty="0" smtClean="0">
                <a:latin typeface="Times New Roman" panose="02020603050405020304" pitchFamily="18" charset="0"/>
                <a:cs typeface="Times New Roman" panose="02020603050405020304" pitchFamily="18" charset="0"/>
              </a:rPr>
              <a:t>SEO</a:t>
            </a:r>
            <a:r>
              <a:rPr lang="fa-IR" sz="1900" dirty="0" smtClean="0">
                <a:cs typeface="B Nazanin" panose="00000400000000000000" pitchFamily="2" charset="-78"/>
              </a:rPr>
              <a:t> </a:t>
            </a:r>
            <a:r>
              <a:rPr lang="ar-SA" sz="1900" dirty="0">
                <a:cs typeface="B Nazanin" panose="00000400000000000000" pitchFamily="2" charset="-78"/>
              </a:rPr>
              <a:t>تولید کردن صفحات </a:t>
            </a:r>
            <a:r>
              <a:rPr lang="ar-SA" sz="1900" dirty="0" smtClean="0">
                <a:cs typeface="B Nazanin" panose="00000400000000000000" pitchFamily="2" charset="-78"/>
              </a:rPr>
              <a:t>وبی</a:t>
            </a:r>
            <a:r>
              <a:rPr lang="fa-IR" sz="1900" dirty="0" smtClean="0">
                <a:cs typeface="B Nazanin" panose="00000400000000000000" pitchFamily="2" charset="-78"/>
              </a:rPr>
              <a:t> است</a:t>
            </a:r>
            <a:r>
              <a:rPr lang="ar-SA" sz="1900" dirty="0" smtClean="0">
                <a:cs typeface="B Nazanin" panose="00000400000000000000" pitchFamily="2" charset="-78"/>
              </a:rPr>
              <a:t> </a:t>
            </a:r>
            <a:r>
              <a:rPr lang="ar-SA" sz="1900" dirty="0">
                <a:cs typeface="B Nazanin" panose="00000400000000000000" pitchFamily="2" charset="-78"/>
              </a:rPr>
              <a:t>که برای موتورهای جستجو جالب و فریبنده هستند. بهینه سازی صفحات وب این است که شما در نتایج یک موتور جستجوی بزرگ بیشترین امتیاز را داشته باشید. اهمیت این موضوع از انجا ناشی می شود که اکثر مردم از موتورهای جستجو برای رسیدن به مطلب یا محصول مورد نظر خود استفاده میکنند</a:t>
            </a:r>
            <a:r>
              <a:rPr lang="en-US" sz="1900" dirty="0" smtClean="0">
                <a:cs typeface="B Nazanin" panose="00000400000000000000" pitchFamily="2" charset="-78"/>
              </a:rPr>
              <a:t>.</a:t>
            </a:r>
            <a:endParaRPr lang="fa-IR" sz="1900" dirty="0" smtClean="0">
              <a:cs typeface="B Nazanin" panose="00000400000000000000" pitchFamily="2" charset="-78"/>
            </a:endParaRPr>
          </a:p>
          <a:p>
            <a:pPr algn="r" rtl="1"/>
            <a:endParaRPr lang="fa-IR" sz="1900" dirty="0">
              <a:cs typeface="B Nazanin" panose="00000400000000000000" pitchFamily="2" charset="-78"/>
            </a:endParaRPr>
          </a:p>
          <a:p>
            <a:pPr marL="0" indent="0" algn="r" rtl="1">
              <a:buNone/>
            </a:pPr>
            <a:r>
              <a:rPr lang="fa-IR" sz="1900" dirty="0" smtClean="0">
                <a:cs typeface="B Nazanin" panose="00000400000000000000" pitchFamily="2" charset="-78"/>
              </a:rPr>
              <a:t>موتورهای </a:t>
            </a:r>
            <a:r>
              <a:rPr lang="fa-IR" sz="1900" dirty="0">
                <a:cs typeface="B Nazanin" panose="00000400000000000000" pitchFamily="2" charset="-78"/>
              </a:rPr>
              <a:t>جست و جو، کانال هایی که از طریق آن ها </a:t>
            </a:r>
            <a:r>
              <a:rPr lang="fa-IR" sz="1900" dirty="0" smtClean="0">
                <a:cs typeface="B Nazanin" panose="00000400000000000000" pitchFamily="2" charset="-78"/>
              </a:rPr>
              <a:t>جست </a:t>
            </a:r>
            <a:r>
              <a:rPr lang="fa-IR" sz="1900" dirty="0">
                <a:cs typeface="B Nazanin" panose="00000400000000000000" pitchFamily="2" charset="-78"/>
              </a:rPr>
              <a:t>و جو اتفاق می افتد، الگوریتم های محافظی را برای تعیین نتایج نشان داده شده استفاده می کنند. تعیین اینکه این الگوریتم ها چه فاکتورهایی را در نظر می گیرند منجر به شیوه ای شناخته شده و در حال رشد با عنوان بهینه سازی موتور جست و جو می شود.</a:t>
            </a:r>
            <a:endParaRPr lang="en-US" sz="1900" dirty="0">
              <a:cs typeface="B Nazanin" panose="00000400000000000000" pitchFamily="2" charset="-78"/>
            </a:endParaRPr>
          </a:p>
          <a:p>
            <a:pPr algn="r" rtl="1"/>
            <a:endParaRPr lang="en-US" sz="1900" dirty="0">
              <a:cs typeface="B Nazanin" panose="00000400000000000000" pitchFamily="2" charset="-78"/>
            </a:endParaRPr>
          </a:p>
          <a:p>
            <a:pPr algn="r" rtl="1"/>
            <a:endParaRPr lang="en-US" sz="1900" dirty="0">
              <a:cs typeface="B Nazanin" panose="00000400000000000000" pitchFamily="2" charset="-78"/>
            </a:endParaRPr>
          </a:p>
        </p:txBody>
      </p:sp>
    </p:spTree>
    <p:extLst>
      <p:ext uri="{BB962C8B-B14F-4D97-AF65-F5344CB8AC3E}">
        <p14:creationId xmlns:p14="http://schemas.microsoft.com/office/powerpoint/2010/main" val="255774012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440492"/>
            <a:ext cx="8946541" cy="4807907"/>
          </a:xfrm>
        </p:spPr>
        <p:txBody>
          <a:bodyPr/>
          <a:lstStyle/>
          <a:p>
            <a:pPr marL="0" indent="0" algn="just" rtl="1">
              <a:buNone/>
            </a:pPr>
            <a:r>
              <a:rPr lang="fa-IR" dirty="0">
                <a:cs typeface="B Nazanin" panose="00000400000000000000" pitchFamily="2" charset="-78"/>
              </a:rPr>
              <a:t>همه لینک ها به صورت برابر ساخته نشده </a:t>
            </a:r>
            <a:r>
              <a:rPr lang="fa-IR" dirty="0" smtClean="0">
                <a:cs typeface="B Nazanin" panose="00000400000000000000" pitchFamily="2" charset="-78"/>
              </a:rPr>
              <a:t>اند</a:t>
            </a:r>
            <a:r>
              <a:rPr lang="en-US" dirty="0" smtClean="0">
                <a:cs typeface="B Nazanin" panose="00000400000000000000" pitchFamily="2" charset="-78"/>
              </a:rPr>
              <a:t> </a:t>
            </a:r>
            <a:r>
              <a:rPr lang="fa-IR" dirty="0" smtClean="0">
                <a:cs typeface="B Nazanin" panose="00000400000000000000" pitchFamily="2" charset="-78"/>
              </a:rPr>
              <a:t> :</a:t>
            </a:r>
          </a:p>
          <a:p>
            <a:pPr marL="0" indent="0" algn="just" rtl="1">
              <a:buNone/>
            </a:pPr>
            <a:r>
              <a:rPr lang="fa-IR" dirty="0">
                <a:cs typeface="B Nazanin" panose="00000400000000000000" pitchFamily="2" charset="-78"/>
              </a:rPr>
              <a:t>همه لینک ها باهم برابر نیستند. درحالی که حجم لینک، تعداد لینک های است که به صفحه ای خاص از سایت شما می آیند، اعتبار لینک ، به ارزش لینک ها نگاه می کند. برخی از سایت ها از برخی دیگر قابل اعتمادترند. برخی سایت ها بیشتر از سایت های دیگر به موضوع خاصی مربوط هستند. ارتباط بیشتر یک سایت، ارزش بیشتری را توسط لینک منتقل می کند. سایت های خبری شناخته شده، سایت های دولتی (</a:t>
            </a:r>
            <a:r>
              <a:rPr lang="en-US" dirty="0">
                <a:cs typeface="B Nazanin" panose="00000400000000000000" pitchFamily="2" charset="-78"/>
              </a:rPr>
              <a:t>.</a:t>
            </a:r>
            <a:r>
              <a:rPr lang="en-US" dirty="0" err="1">
                <a:latin typeface="Times New Roman" panose="02020603050405020304" pitchFamily="18" charset="0"/>
                <a:cs typeface="Times New Roman" panose="02020603050405020304" pitchFamily="18" charset="0"/>
              </a:rPr>
              <a:t>gov</a:t>
            </a:r>
            <a:r>
              <a:rPr lang="fa-IR" dirty="0">
                <a:cs typeface="B Nazanin" panose="00000400000000000000" pitchFamily="2" charset="-78"/>
              </a:rPr>
              <a:t>) و دامنه های دانشگاهی (</a:t>
            </a:r>
            <a:r>
              <a:rPr lang="en-US" dirty="0">
                <a:cs typeface="B Nazanin" panose="00000400000000000000" pitchFamily="2" charset="-78"/>
              </a:rPr>
              <a:t>.</a:t>
            </a:r>
            <a:r>
              <a:rPr lang="en-US" dirty="0">
                <a:latin typeface="Times New Roman" panose="02020603050405020304" pitchFamily="18" charset="0"/>
                <a:cs typeface="Times New Roman" panose="02020603050405020304" pitchFamily="18" charset="0"/>
              </a:rPr>
              <a:t>ac</a:t>
            </a:r>
            <a:r>
              <a:rPr lang="fa-IR" dirty="0">
                <a:cs typeface="B Nazanin" panose="00000400000000000000" pitchFamily="2" charset="-78"/>
              </a:rPr>
              <a:t>) مثال هایی از سایت هایی هستند که لینک ها می توانند وزن بیشتری را حمل کنند. </a:t>
            </a:r>
            <a:endParaRPr lang="fa-IR" dirty="0" smtClean="0">
              <a:cs typeface="B Nazanin" panose="00000400000000000000" pitchFamily="2" charset="-78"/>
            </a:endParaRPr>
          </a:p>
          <a:p>
            <a:pPr marL="0" indent="0" algn="just" rtl="1">
              <a:buNone/>
            </a:pPr>
            <a:r>
              <a:rPr lang="fa-IR" dirty="0">
                <a:cs typeface="B Nazanin" panose="00000400000000000000" pitchFamily="2" charset="-78"/>
              </a:rPr>
              <a:t>الگوریتم های جستجو نیز روابط بین سایت های لینک شده را در نظر می گیرند. با آنالیز چیزهای مختلف، موتورهای جستجو سعی می کنند تعیین کنند که لینک ها طبیعی هستند، یا دستکاری شده اند، . لینک های دستکاری شده در مقایسه با لینک های طبیعی ارزش بسیار کمتری دارند و حتی ممکن است منجر به کاهش رتبه در رتبه بندی موتورهای جستجو شوند.</a:t>
            </a:r>
            <a:endParaRPr lang="en-US" dirty="0">
              <a:cs typeface="B Nazanin" panose="00000400000000000000" pitchFamily="2" charset="-78"/>
            </a:endParaRPr>
          </a:p>
          <a:p>
            <a:pPr marL="0" indent="0" algn="just" rtl="1">
              <a:buNone/>
            </a:pPr>
            <a:r>
              <a:rPr lang="fa-IR" dirty="0">
                <a:cs typeface="B Nazanin" panose="00000400000000000000" pitchFamily="2" charset="-78"/>
              </a:rPr>
              <a:t>الگوریتم موتور جستجو همچنین ارتباط وبسایت مرجع به سایتی که لینک متعلق به آن است را تعیین می کند. هرچه سایت ها بیشتر با یکدیگر مرتبط باشند، بهتر است.</a:t>
            </a:r>
            <a:endParaRPr lang="en-US" dirty="0">
              <a:cs typeface="B Nazanin" panose="00000400000000000000" pitchFamily="2" charset="-78"/>
            </a:endParaRPr>
          </a:p>
          <a:p>
            <a:pPr marL="0" indent="0" algn="just" rtl="1">
              <a:buNone/>
            </a:pPr>
            <a:endParaRPr lang="en-US" dirty="0">
              <a:cs typeface="B Nazanin" panose="00000400000000000000" pitchFamily="2" charset="-78"/>
            </a:endParaRPr>
          </a:p>
        </p:txBody>
      </p:sp>
    </p:spTree>
    <p:extLst>
      <p:ext uri="{BB962C8B-B14F-4D97-AF65-F5344CB8AC3E}">
        <p14:creationId xmlns:p14="http://schemas.microsoft.com/office/powerpoint/2010/main" val="81910476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272" y="2456882"/>
            <a:ext cx="9404723" cy="1400530"/>
          </a:xfrm>
        </p:spPr>
        <p:txBody>
          <a:bodyPr/>
          <a:lstStyle/>
          <a:p>
            <a:pPr algn="r" rtl="1"/>
            <a:r>
              <a:rPr lang="en-US" sz="3600" dirty="0" smtClean="0">
                <a:cs typeface="B Nazanin" panose="00000400000000000000" pitchFamily="2" charset="-78"/>
              </a:rPr>
              <a:t/>
            </a:r>
            <a:br>
              <a:rPr lang="en-US" sz="3600" dirty="0" smtClean="0">
                <a:cs typeface="B Nazanin" panose="00000400000000000000" pitchFamily="2" charset="-78"/>
              </a:rPr>
            </a:br>
            <a:r>
              <a:rPr lang="fa-IR" sz="3600" dirty="0" smtClean="0">
                <a:cs typeface="B Nazanin" panose="00000400000000000000" pitchFamily="2" charset="-78"/>
              </a:rPr>
              <a:t>چگونه </a:t>
            </a:r>
            <a:r>
              <a:rPr lang="fa-IR" sz="3600" dirty="0">
                <a:cs typeface="B Nazanin" panose="00000400000000000000" pitchFamily="2" charset="-78"/>
              </a:rPr>
              <a:t>یک وبسایت لینک های بیشتری دریافت می کند؟</a:t>
            </a:r>
            <a:endParaRPr lang="en-US" sz="3600" dirty="0">
              <a:cs typeface="B Nazanin" panose="00000400000000000000" pitchFamily="2" charset="-78"/>
            </a:endParaRPr>
          </a:p>
        </p:txBody>
      </p:sp>
    </p:spTree>
    <p:extLst>
      <p:ext uri="{BB962C8B-B14F-4D97-AF65-F5344CB8AC3E}">
        <p14:creationId xmlns:p14="http://schemas.microsoft.com/office/powerpoint/2010/main" val="189191813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103312" y="1290181"/>
            <a:ext cx="9005192" cy="4958218"/>
          </a:xfrm>
        </p:spPr>
        <p:txBody>
          <a:bodyPr>
            <a:normAutofit/>
          </a:bodyPr>
          <a:lstStyle/>
          <a:p>
            <a:pPr marL="514350" indent="-514350" algn="just" rtl="1">
              <a:buFont typeface="+mj-lt"/>
              <a:buAutoNum type="romanUcPeriod"/>
            </a:pPr>
            <a:r>
              <a:rPr lang="fa-IR" dirty="0">
                <a:solidFill>
                  <a:srgbClr val="FFFF00"/>
                </a:solidFill>
                <a:latin typeface="ذ"/>
                <a:cs typeface="B Nazanin" panose="00000400000000000000" pitchFamily="2" charset="-78"/>
              </a:rPr>
              <a:t>مطالب عالی و ارزشمند بسازید که دیگران می خواهند </a:t>
            </a:r>
            <a:r>
              <a:rPr lang="fa-IR" dirty="0" smtClean="0">
                <a:solidFill>
                  <a:srgbClr val="FFFF00"/>
                </a:solidFill>
                <a:latin typeface="ذ"/>
                <a:cs typeface="B Nazanin" panose="00000400000000000000" pitchFamily="2" charset="-78"/>
              </a:rPr>
              <a:t>بخوانند</a:t>
            </a:r>
            <a:r>
              <a:rPr lang="en-US" dirty="0" smtClean="0">
                <a:solidFill>
                  <a:srgbClr val="FFFF00"/>
                </a:solidFill>
                <a:latin typeface="ذ"/>
                <a:cs typeface="B Nazanin" panose="00000400000000000000" pitchFamily="2" charset="-78"/>
              </a:rPr>
              <a:t> </a:t>
            </a:r>
            <a:r>
              <a:rPr lang="fa-IR" dirty="0" smtClean="0">
                <a:latin typeface="ذ"/>
                <a:cs typeface="B Nazanin" panose="00000400000000000000" pitchFamily="2" charset="-78"/>
              </a:rPr>
              <a:t>: </a:t>
            </a:r>
            <a:r>
              <a:rPr lang="fa-IR" dirty="0">
                <a:latin typeface="ذ"/>
                <a:cs typeface="B Nazanin" panose="00000400000000000000" pitchFamily="2" charset="-78"/>
              </a:rPr>
              <a:t>اگر افراد وبسایت شما را مفید بدانند، به احتمال زیاد به آن لینک می زنند. ضرورتی ندارد (یا ممکن) که شما سعی کنید مطلبی بنویسید که مناسب همه جمعیت اینترنت باشد. </a:t>
            </a:r>
            <a:endParaRPr lang="en-US" dirty="0" smtClean="0">
              <a:latin typeface="ذ"/>
              <a:cs typeface="B Nazanin" panose="00000400000000000000" pitchFamily="2" charset="-78"/>
            </a:endParaRPr>
          </a:p>
          <a:p>
            <a:pPr marL="514350" indent="-514350" algn="just" rtl="1">
              <a:buFont typeface="+mj-lt"/>
              <a:buAutoNum type="romanUcPeriod"/>
            </a:pPr>
            <a:r>
              <a:rPr lang="fa-IR" dirty="0">
                <a:solidFill>
                  <a:srgbClr val="FFFF00"/>
                </a:solidFill>
                <a:latin typeface="ذ"/>
                <a:cs typeface="B Nazanin" panose="00000400000000000000" pitchFamily="2" charset="-78"/>
              </a:rPr>
              <a:t>ابزارها و اسنادی ایجاد کنید که دیگران بخواهند استفاده </a:t>
            </a:r>
            <a:r>
              <a:rPr lang="fa-IR" dirty="0" smtClean="0">
                <a:solidFill>
                  <a:srgbClr val="FFFF00"/>
                </a:solidFill>
                <a:latin typeface="ذ"/>
                <a:cs typeface="B Nazanin" panose="00000400000000000000" pitchFamily="2" charset="-78"/>
              </a:rPr>
              <a:t>کنند </a:t>
            </a:r>
            <a:r>
              <a:rPr lang="fa-IR" dirty="0" smtClean="0">
                <a:latin typeface="ذ"/>
                <a:cs typeface="B Nazanin" panose="00000400000000000000" pitchFamily="2" charset="-78"/>
              </a:rPr>
              <a:t>: </a:t>
            </a:r>
            <a:r>
              <a:rPr lang="fa-IR" dirty="0">
                <a:latin typeface="ذ"/>
                <a:cs typeface="B Nazanin" panose="00000400000000000000" pitchFamily="2" charset="-78"/>
              </a:rPr>
              <a:t> با متخصصان در زمینه خود مصاحبه کنید، و آن مصاحبه ها را بر روی وبسایت خود قرار دهید. </a:t>
            </a:r>
            <a:r>
              <a:rPr lang="en-US" dirty="0">
                <a:latin typeface="ذ"/>
                <a:cs typeface="B Nazanin" panose="00000400000000000000" pitchFamily="2" charset="-78"/>
              </a:rPr>
              <a:t>PDF</a:t>
            </a:r>
            <a:r>
              <a:rPr lang="fa-IR" dirty="0">
                <a:latin typeface="ذ"/>
                <a:cs typeface="B Nazanin" panose="00000400000000000000" pitchFamily="2" charset="-78"/>
              </a:rPr>
              <a:t>های راهنمای مفیدی برای صنعتی خود ایجاد کنید که افراد بتوانند از سایت شما دانلود کنند. </a:t>
            </a:r>
            <a:r>
              <a:rPr lang="fa-IR" dirty="0">
                <a:solidFill>
                  <a:srgbClr val="FFFF00"/>
                </a:solidFill>
                <a:latin typeface="ذ"/>
                <a:cs typeface="B Nazanin" panose="00000400000000000000" pitchFamily="2" charset="-78"/>
              </a:rPr>
              <a:t>فراتر از عادت های معمول فکر کنید</a:t>
            </a:r>
            <a:r>
              <a:rPr lang="fa-IR" dirty="0">
                <a:latin typeface="ذ"/>
                <a:cs typeface="B Nazanin" panose="00000400000000000000" pitchFamily="2" charset="-78"/>
              </a:rPr>
              <a:t>، آیتم های مرتبط ، افراد را لینک خواهد کرد. ماشین حساب ها ابزارهای محبوبی هستند، و منظور ما فقط ابزاری نیست که دو و دو را باهم جمع می کند. اگر شما وبسایتی داشته باشید که کتاب های رژیم غذایی می فروشد، به عنوان مثال، ابزاری ایجاد کنید که به کاربران کمک کند شاخص توده بدن </a:t>
            </a:r>
            <a:r>
              <a:rPr lang="fa-IR" dirty="0" smtClean="0">
                <a:latin typeface="ذ"/>
                <a:cs typeface="B Nazanin" panose="00000400000000000000" pitchFamily="2" charset="-78"/>
              </a:rPr>
              <a:t>خود </a:t>
            </a:r>
            <a:r>
              <a:rPr lang="fa-IR" dirty="0">
                <a:latin typeface="ذ"/>
                <a:cs typeface="B Nazanin" panose="00000400000000000000" pitchFamily="2" charset="-78"/>
              </a:rPr>
              <a:t>و وزن مورد نظر را محاسبه کنند. </a:t>
            </a:r>
            <a:r>
              <a:rPr lang="fa-IR" dirty="0">
                <a:solidFill>
                  <a:srgbClr val="FFFF00"/>
                </a:solidFill>
                <a:latin typeface="ذ"/>
                <a:cs typeface="B Nazanin" panose="00000400000000000000" pitchFamily="2" charset="-78"/>
              </a:rPr>
              <a:t>مهم تر از همه، منحصر به فرد باشید!</a:t>
            </a:r>
            <a:endParaRPr lang="en-US" dirty="0">
              <a:solidFill>
                <a:srgbClr val="FFFF00"/>
              </a:solidFill>
              <a:latin typeface="ذ"/>
              <a:cs typeface="B Nazanin" panose="00000400000000000000" pitchFamily="2" charset="-78"/>
            </a:endParaRPr>
          </a:p>
          <a:p>
            <a:pPr marL="514350" indent="-514350" algn="just" rtl="1">
              <a:buFont typeface="+mj-lt"/>
              <a:buAutoNum type="romanUcPeriod"/>
            </a:pPr>
            <a:r>
              <a:rPr lang="fa-IR" dirty="0">
                <a:solidFill>
                  <a:srgbClr val="FFFF00"/>
                </a:solidFill>
                <a:latin typeface="ذ"/>
                <a:cs typeface="B Nazanin" panose="00000400000000000000" pitchFamily="2" charset="-78"/>
              </a:rPr>
              <a:t>بازی </a:t>
            </a:r>
            <a:r>
              <a:rPr lang="fa-IR" dirty="0" smtClean="0">
                <a:solidFill>
                  <a:srgbClr val="FFFF00"/>
                </a:solidFill>
                <a:latin typeface="ذ"/>
                <a:cs typeface="B Nazanin" panose="00000400000000000000" pitchFamily="2" charset="-78"/>
              </a:rPr>
              <a:t>بسازید </a:t>
            </a:r>
            <a:r>
              <a:rPr lang="fa-IR" dirty="0" smtClean="0">
                <a:latin typeface="ذ"/>
                <a:cs typeface="B Nazanin" panose="00000400000000000000" pitchFamily="2" charset="-78"/>
              </a:rPr>
              <a:t>: </a:t>
            </a:r>
            <a:r>
              <a:rPr lang="fa-IR" dirty="0">
                <a:latin typeface="ذ"/>
                <a:cs typeface="B Nazanin" panose="00000400000000000000" pitchFamily="2" charset="-78"/>
              </a:rPr>
              <a:t>ساختن بازی که افراد بخواهند آن را بازی کنند، یک راه عالی برای تولید لینک است. مطمئن شوید که محتوای بازی بر مبنای عبارات کلیدی وبسایت شما است، </a:t>
            </a:r>
            <a:endParaRPr lang="en-US" dirty="0" smtClean="0">
              <a:latin typeface="ذ"/>
              <a:cs typeface="B Nazanin" panose="00000400000000000000" pitchFamily="2" charset="-78"/>
            </a:endParaRPr>
          </a:p>
          <a:p>
            <a:pPr marL="514350" indent="-514350" algn="just" rtl="1">
              <a:buFont typeface="+mj-lt"/>
              <a:buAutoNum type="romanUcPeriod"/>
            </a:pPr>
            <a:r>
              <a:rPr lang="fa-IR" dirty="0" smtClean="0">
                <a:solidFill>
                  <a:srgbClr val="FFFF00"/>
                </a:solidFill>
                <a:cs typeface="B Nazanin" panose="00000400000000000000" pitchFamily="2" charset="-78"/>
              </a:rPr>
              <a:t>بر روی نرم افزار ها و گجت ها سرمایه گذاری کنید </a:t>
            </a:r>
            <a:r>
              <a:rPr lang="fa-IR" dirty="0" smtClean="0">
                <a:cs typeface="B Nazanin" panose="00000400000000000000" pitchFamily="2" charset="-78"/>
              </a:rPr>
              <a:t>: </a:t>
            </a:r>
            <a:r>
              <a:rPr lang="fa-IR" dirty="0">
                <a:cs typeface="B Nazanin" panose="00000400000000000000" pitchFamily="2" charset="-78"/>
              </a:rPr>
              <a:t>گجت</a:t>
            </a:r>
            <a:r>
              <a:rPr lang="ar-SA" dirty="0">
                <a:cs typeface="B Nazanin" panose="00000400000000000000" pitchFamily="2" charset="-78"/>
              </a:rPr>
              <a:t> </a:t>
            </a:r>
            <a:r>
              <a:rPr lang="fa-IR" dirty="0">
                <a:cs typeface="B Nazanin" panose="00000400000000000000" pitchFamily="2" charset="-78"/>
              </a:rPr>
              <a:t> ها، افزونه های مرورگرها و دیگر نرم افزارهایی که کاربران عاشق استفاده از آن ها هستند، همه به تولید لینک برای وبسایت کمک می کند. </a:t>
            </a:r>
            <a:r>
              <a:rPr lang="en-US" dirty="0">
                <a:cs typeface="B Nazanin" panose="00000400000000000000" pitchFamily="2" charset="-78"/>
              </a:rPr>
              <a:t> </a:t>
            </a:r>
            <a:r>
              <a:rPr lang="ar-SA" dirty="0">
                <a:solidFill>
                  <a:srgbClr val="FFFF00"/>
                </a:solidFill>
                <a:cs typeface="B Nazanin" panose="00000400000000000000" pitchFamily="2" charset="-78"/>
              </a:rPr>
              <a:t>خلاق باشید! </a:t>
            </a:r>
            <a:endParaRPr lang="en-US" dirty="0" smtClean="0">
              <a:solidFill>
                <a:srgbClr val="FFFF00"/>
              </a:solidFill>
              <a:cs typeface="B Nazanin" panose="00000400000000000000" pitchFamily="2" charset="-78"/>
            </a:endParaRPr>
          </a:p>
          <a:p>
            <a:pPr marL="0" indent="0" algn="just" rtl="1">
              <a:buNone/>
            </a:pPr>
            <a:endParaRPr lang="en-US" dirty="0">
              <a:latin typeface="ذ"/>
              <a:cs typeface="B Nazanin" panose="00000400000000000000" pitchFamily="2" charset="-78"/>
            </a:endParaRPr>
          </a:p>
          <a:p>
            <a:pPr marL="514350" indent="-514350" algn="just" rtl="1">
              <a:buFont typeface="+mj-lt"/>
              <a:buAutoNum type="romanUcPeriod"/>
            </a:pPr>
            <a:endParaRPr lang="en-US" dirty="0">
              <a:latin typeface="ذ"/>
              <a:cs typeface="B Nazanin" panose="00000400000000000000" pitchFamily="2" charset="-78"/>
            </a:endParaRPr>
          </a:p>
          <a:p>
            <a:pPr marL="514350" indent="-514350" algn="just" rtl="1">
              <a:buFont typeface="+mj-lt"/>
              <a:buAutoNum type="romanUcPeriod"/>
            </a:pPr>
            <a:endParaRPr lang="en-US" dirty="0" smtClean="0">
              <a:latin typeface="ذ"/>
              <a:cs typeface="B Nazanin" panose="00000400000000000000" pitchFamily="2" charset="-78"/>
            </a:endParaRPr>
          </a:p>
          <a:p>
            <a:pPr marL="514350" indent="-514350" algn="just" rtl="1">
              <a:buFont typeface="+mj-lt"/>
              <a:buAutoNum type="romanUcPeriod"/>
            </a:pPr>
            <a:endParaRPr lang="en-US" dirty="0">
              <a:latin typeface="ذ"/>
              <a:cs typeface="B Nazanin" panose="00000400000000000000" pitchFamily="2" charset="-78"/>
            </a:endParaRPr>
          </a:p>
          <a:p>
            <a:pPr marL="514350" indent="-514350" algn="just" rtl="1">
              <a:buFont typeface="+mj-lt"/>
              <a:buAutoNum type="romanUcPeriod"/>
            </a:pPr>
            <a:endParaRPr lang="en-US" dirty="0">
              <a:latin typeface="ذ"/>
              <a:cs typeface="B Nazanin" panose="00000400000000000000" pitchFamily="2" charset="-78"/>
            </a:endParaRPr>
          </a:p>
        </p:txBody>
      </p:sp>
    </p:spTree>
    <p:extLst>
      <p:ext uri="{BB962C8B-B14F-4D97-AF65-F5344CB8AC3E}">
        <p14:creationId xmlns:p14="http://schemas.microsoft.com/office/powerpoint/2010/main" val="367574012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2793305"/>
            <a:ext cx="9355921" cy="826718"/>
          </a:xfrm>
        </p:spPr>
        <p:txBody>
          <a:bodyPr>
            <a:normAutofit/>
          </a:bodyPr>
          <a:lstStyle/>
          <a:p>
            <a:pPr marL="0" indent="0" algn="ctr" rtl="1">
              <a:buNone/>
            </a:pPr>
            <a:r>
              <a:rPr lang="fa-IR" sz="3600" dirty="0" smtClean="0">
                <a:cs typeface="B Nazanin" panose="00000400000000000000" pitchFamily="2" charset="-78"/>
              </a:rPr>
              <a:t>پایان</a:t>
            </a:r>
            <a:endParaRPr lang="en-US" sz="3600" dirty="0">
              <a:cs typeface="B Nazanin" panose="00000400000000000000" pitchFamily="2" charset="-78"/>
            </a:endParaRPr>
          </a:p>
        </p:txBody>
      </p:sp>
    </p:spTree>
    <p:extLst>
      <p:ext uri="{BB962C8B-B14F-4D97-AF65-F5344CB8AC3E}">
        <p14:creationId xmlns:p14="http://schemas.microsoft.com/office/powerpoint/2010/main" val="175341616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2379944"/>
            <a:ext cx="8946541" cy="3870543"/>
          </a:xfrm>
        </p:spPr>
        <p:txBody>
          <a:bodyPr/>
          <a:lstStyle/>
          <a:p>
            <a:pPr algn="r" rtl="1"/>
            <a:r>
              <a:rPr lang="fa-IR" dirty="0">
                <a:cs typeface="B Nazanin" panose="00000400000000000000" pitchFamily="2" charset="-78"/>
              </a:rPr>
              <a:t>گوگل</a:t>
            </a:r>
            <a:r>
              <a:rPr lang="ar-SA" dirty="0">
                <a:cs typeface="B Nazanin" panose="00000400000000000000" pitchFamily="2" charset="-78"/>
              </a:rPr>
              <a:t> </a:t>
            </a:r>
            <a:r>
              <a:rPr lang="fa-IR" dirty="0">
                <a:cs typeface="B Nazanin" panose="00000400000000000000" pitchFamily="2" charset="-78"/>
              </a:rPr>
              <a:t> می گوید از بیش از 200 عامل مختلف در الگوریتم هایش برای تعیین ارتباط و رتبه بندی استفاده کرده </a:t>
            </a:r>
            <a:r>
              <a:rPr lang="fa-IR" dirty="0" smtClean="0">
                <a:cs typeface="B Nazanin" panose="00000400000000000000" pitchFamily="2" charset="-78"/>
              </a:rPr>
              <a:t>است. </a:t>
            </a:r>
            <a:r>
              <a:rPr lang="fa-IR" dirty="0">
                <a:cs typeface="B Nazanin" panose="00000400000000000000" pitchFamily="2" charset="-78"/>
              </a:rPr>
              <a:t>هیچ یک از موتورهای عمده جست و جو عناصری را که برای رتبه بندی صفحات استفاده می کنند آشکار نکردند، اما متخصصان </a:t>
            </a:r>
            <a:r>
              <a:rPr lang="en-US" dirty="0">
                <a:latin typeface="Times New Roman" panose="02020603050405020304" pitchFamily="18" charset="0"/>
                <a:cs typeface="Times New Roman" panose="02020603050405020304" pitchFamily="18" charset="0"/>
              </a:rPr>
              <a:t>SEO</a:t>
            </a:r>
            <a:r>
              <a:rPr lang="fa-IR" dirty="0">
                <a:cs typeface="B Nazanin" panose="00000400000000000000" pitchFamily="2" charset="-78"/>
              </a:rPr>
              <a:t> بسیاری هستند که زمان خود را صرف تجزیه و تحلیل برنامه های آزاد می کنند تا سعی نمایند تعیین کنند که این عناصر چه هستند</a:t>
            </a:r>
            <a:r>
              <a:rPr lang="en-US" dirty="0">
                <a:cs typeface="B Nazanin" panose="00000400000000000000" pitchFamily="2" charset="-78"/>
              </a:rPr>
              <a:t>  </a:t>
            </a:r>
            <a:r>
              <a:rPr lang="ar-SA" dirty="0">
                <a:cs typeface="B Nazanin" panose="00000400000000000000" pitchFamily="2" charset="-78"/>
              </a:rPr>
              <a:t>انواع دیگر وبسایت هایی که به جست و جو تکیه دارند، مانند </a:t>
            </a:r>
            <a:r>
              <a:rPr lang="en-US" dirty="0" smtClean="0">
                <a:latin typeface="Times New Roman" panose="02020603050405020304" pitchFamily="18" charset="0"/>
                <a:cs typeface="Times New Roman" panose="02020603050405020304" pitchFamily="18" charset="0"/>
              </a:rPr>
              <a:t>You</a:t>
            </a:r>
            <a:r>
              <a:rPr lang="en-US" dirty="0" smtClean="0">
                <a:cs typeface="B Nazanin" panose="00000400000000000000" pitchFamily="2" charset="-78"/>
              </a:rPr>
              <a:t> </a:t>
            </a:r>
            <a:r>
              <a:rPr lang="en-US" dirty="0" smtClean="0">
                <a:latin typeface="Times New Roman" panose="02020603050405020304" pitchFamily="18" charset="0"/>
                <a:cs typeface="Times New Roman" panose="02020603050405020304" pitchFamily="18" charset="0"/>
              </a:rPr>
              <a:t>tube</a:t>
            </a:r>
            <a:r>
              <a:rPr lang="fa-IR" dirty="0" smtClean="0">
                <a:cs typeface="B Nazanin" panose="00000400000000000000" pitchFamily="2" charset="-78"/>
              </a:rPr>
              <a:t> </a:t>
            </a:r>
            <a:r>
              <a:rPr lang="fa-IR" dirty="0">
                <a:cs typeface="B Nazanin" panose="00000400000000000000" pitchFamily="2" charset="-78"/>
              </a:rPr>
              <a:t>و </a:t>
            </a:r>
            <a:r>
              <a:rPr lang="en-US" dirty="0">
                <a:latin typeface="Times New Roman" panose="02020603050405020304" pitchFamily="18" charset="0"/>
                <a:cs typeface="Times New Roman" panose="02020603050405020304" pitchFamily="18" charset="0"/>
              </a:rPr>
              <a:t>Facebook</a:t>
            </a:r>
            <a:r>
              <a:rPr lang="fa-IR" dirty="0">
                <a:cs typeface="B Nazanin" panose="00000400000000000000" pitchFamily="2" charset="-78"/>
              </a:rPr>
              <a:t>، الگوریتم های خودشان را دارند. به عنوان مثال الگوریتم </a:t>
            </a:r>
            <a:r>
              <a:rPr lang="en-US" dirty="0">
                <a:latin typeface="Times New Roman" panose="02020603050405020304" pitchFamily="18" charset="0"/>
                <a:cs typeface="Times New Roman" panose="02020603050405020304" pitchFamily="18" charset="0"/>
              </a:rPr>
              <a:t>News</a:t>
            </a:r>
            <a:r>
              <a:rPr lang="en-US" dirty="0">
                <a:cs typeface="B Nazanin" panose="00000400000000000000" pitchFamily="2" charset="-78"/>
              </a:rPr>
              <a:t> </a:t>
            </a:r>
            <a:r>
              <a:rPr lang="en-US" dirty="0">
                <a:latin typeface="Times New Roman" panose="02020603050405020304" pitchFamily="18" charset="0"/>
                <a:cs typeface="Times New Roman" panose="02020603050405020304" pitchFamily="18" charset="0"/>
              </a:rPr>
              <a:t>Feed</a:t>
            </a:r>
            <a:r>
              <a:rPr lang="fa-IR" dirty="0">
                <a:cs typeface="B Nazanin" panose="00000400000000000000" pitchFamily="2" charset="-78"/>
              </a:rPr>
              <a:t> فیسبوک، چیزی حدود </a:t>
            </a:r>
            <a:r>
              <a:rPr lang="en-US" dirty="0" smtClean="0">
                <a:latin typeface="Times New Roman" panose="02020603050405020304" pitchFamily="18" charset="0"/>
                <a:cs typeface="Times New Roman" panose="02020603050405020304" pitchFamily="18" charset="0"/>
              </a:rPr>
              <a:t>100</a:t>
            </a:r>
            <a:r>
              <a:rPr lang="en-US" dirty="0" smtClean="0">
                <a:cs typeface="B Nazanin" panose="00000400000000000000" pitchFamily="2" charset="-78"/>
              </a:rPr>
              <a:t> </a:t>
            </a:r>
            <a:r>
              <a:rPr lang="en-US" dirty="0" smtClean="0">
                <a:latin typeface="Times New Roman" panose="02020603050405020304" pitchFamily="18" charset="0"/>
                <a:cs typeface="Times New Roman" panose="02020603050405020304" pitchFamily="18" charset="0"/>
              </a:rPr>
              <a:t>000</a:t>
            </a:r>
            <a:r>
              <a:rPr lang="en-US" dirty="0" smtClean="0">
                <a:cs typeface="B Nazanin" panose="00000400000000000000" pitchFamily="2" charset="-78"/>
              </a:rPr>
              <a:t> </a:t>
            </a:r>
            <a:r>
              <a:rPr lang="fa-IR" dirty="0" smtClean="0">
                <a:cs typeface="B Nazanin" panose="00000400000000000000" pitchFamily="2" charset="-78"/>
              </a:rPr>
              <a:t> فاکتور </a:t>
            </a:r>
            <a:r>
              <a:rPr lang="fa-IR" dirty="0">
                <a:cs typeface="B Nazanin" panose="00000400000000000000" pitchFamily="2" charset="-78"/>
              </a:rPr>
              <a:t>را برای رتبه بندی و مرتب سازی چیزی که در مطالب جدید کاربر ظاهر می شود، استفاده می کند.</a:t>
            </a:r>
            <a:endParaRPr lang="en-US" dirty="0">
              <a:cs typeface="B Nazanin" panose="00000400000000000000" pitchFamily="2" charset="-78"/>
            </a:endParaRPr>
          </a:p>
          <a:p>
            <a:pPr algn="r" rtl="1"/>
            <a:endParaRPr lang="en-US" dirty="0">
              <a:cs typeface="B Nazanin" panose="00000400000000000000" pitchFamily="2" charset="-78"/>
            </a:endParaRPr>
          </a:p>
        </p:txBody>
      </p:sp>
    </p:spTree>
    <p:extLst>
      <p:ext uri="{BB962C8B-B14F-4D97-AF65-F5344CB8AC3E}">
        <p14:creationId xmlns:p14="http://schemas.microsoft.com/office/powerpoint/2010/main" val="355582723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365336"/>
            <a:ext cx="8946541" cy="4883063"/>
          </a:xfrm>
        </p:spPr>
        <p:txBody>
          <a:bodyPr>
            <a:normAutofit lnSpcReduction="10000"/>
          </a:bodyPr>
          <a:lstStyle/>
          <a:p>
            <a:pPr algn="just" rtl="1"/>
            <a:r>
              <a:rPr lang="en-US" dirty="0" smtClean="0">
                <a:latin typeface="Times New Roman" panose="02020603050405020304" pitchFamily="18" charset="0"/>
                <a:cs typeface="Times New Roman" panose="02020603050405020304" pitchFamily="18" charset="0"/>
              </a:rPr>
              <a:t>SEO</a:t>
            </a:r>
            <a:r>
              <a:rPr lang="en-US" dirty="0" smtClean="0">
                <a:cs typeface="B Nazanin" panose="00000400000000000000" pitchFamily="2" charset="-78"/>
              </a:rPr>
              <a:t> </a:t>
            </a:r>
            <a:r>
              <a:rPr lang="fa-IR" dirty="0" smtClean="0">
                <a:cs typeface="B Nazanin" panose="00000400000000000000" pitchFamily="2" charset="-78"/>
              </a:rPr>
              <a:t> کلاه سیاه </a:t>
            </a:r>
            <a:r>
              <a:rPr lang="en-US" dirty="0" smtClean="0">
                <a:cs typeface="B Nazanin" panose="00000400000000000000" pitchFamily="2" charset="-78"/>
              </a:rPr>
              <a:t>( </a:t>
            </a:r>
            <a:r>
              <a:rPr lang="en-US" dirty="0" smtClean="0">
                <a:latin typeface="Times New Roman" panose="02020603050405020304" pitchFamily="18" charset="0"/>
                <a:cs typeface="Times New Roman" panose="02020603050405020304" pitchFamily="18" charset="0"/>
              </a:rPr>
              <a:t>Black</a:t>
            </a:r>
            <a:r>
              <a:rPr lang="en-US" b="1" dirty="0" smtClean="0">
                <a:cs typeface="B Nazanin" panose="00000400000000000000" pitchFamily="2" charset="-78"/>
              </a:rPr>
              <a:t> </a:t>
            </a:r>
            <a:r>
              <a:rPr lang="en-US" dirty="0" smtClean="0">
                <a:latin typeface="Times New Roman" panose="02020603050405020304" pitchFamily="18" charset="0"/>
                <a:cs typeface="Times New Roman" panose="02020603050405020304" pitchFamily="18" charset="0"/>
              </a:rPr>
              <a:t>Hat</a:t>
            </a:r>
            <a:r>
              <a:rPr lang="en-US" b="1" dirty="0" smtClean="0">
                <a:cs typeface="B Nazanin" panose="00000400000000000000" pitchFamily="2" charset="-78"/>
              </a:rPr>
              <a:t> </a:t>
            </a:r>
            <a:r>
              <a:rPr lang="en-US" dirty="0" smtClean="0">
                <a:cs typeface="B Nazanin" panose="00000400000000000000" pitchFamily="2" charset="-78"/>
              </a:rPr>
              <a:t>)</a:t>
            </a:r>
            <a:r>
              <a:rPr lang="fa-IR" dirty="0" smtClean="0">
                <a:cs typeface="B Nazanin" panose="00000400000000000000" pitchFamily="2" charset="-78"/>
              </a:rPr>
              <a:t> :</a:t>
            </a:r>
            <a:endParaRPr lang="en-US" dirty="0" smtClean="0">
              <a:cs typeface="B Nazanin" panose="00000400000000000000" pitchFamily="2" charset="-78"/>
            </a:endParaRPr>
          </a:p>
          <a:p>
            <a:pPr marL="914400" lvl="2" indent="0" algn="just" rtl="1">
              <a:buNone/>
            </a:pPr>
            <a:r>
              <a:rPr lang="fa-IR" sz="1900" dirty="0">
                <a:cs typeface="B Nazanin" panose="00000400000000000000" pitchFamily="2" charset="-78"/>
              </a:rPr>
              <a:t>روشهای غیر مجازی هستند که بعضی از صاحبان سایتها برای ارتقاء سایت خود از آنها استفاده می کنند اما اگر موتورهای جستجو گر متوجه بشوند که در سایتی از این روشها استفاده شده ادامه فعالیت آن سایت را قدغن خواهند کرد و نام آن سایت را از فهرست اسامی سایتهای خود حذف خواهند کرد </a:t>
            </a:r>
            <a:r>
              <a:rPr lang="en-US" sz="1900" dirty="0">
                <a:cs typeface="B Nazanin" panose="00000400000000000000" pitchFamily="2" charset="-78"/>
              </a:rPr>
              <a:t>( </a:t>
            </a:r>
            <a:r>
              <a:rPr lang="en-US" sz="1900" dirty="0">
                <a:latin typeface="Times New Roman" panose="02020603050405020304" pitchFamily="18" charset="0"/>
                <a:cs typeface="Times New Roman" panose="02020603050405020304" pitchFamily="18" charset="0"/>
              </a:rPr>
              <a:t>Black</a:t>
            </a:r>
            <a:r>
              <a:rPr lang="en-US" sz="1900" dirty="0">
                <a:cs typeface="B Nazanin" panose="00000400000000000000" pitchFamily="2" charset="-78"/>
              </a:rPr>
              <a:t> </a:t>
            </a:r>
            <a:r>
              <a:rPr lang="en-US" sz="1900" dirty="0">
                <a:latin typeface="Times New Roman" panose="02020603050405020304" pitchFamily="18" charset="0"/>
                <a:cs typeface="Times New Roman" panose="02020603050405020304" pitchFamily="18" charset="0"/>
              </a:rPr>
              <a:t>List</a:t>
            </a:r>
            <a:r>
              <a:rPr lang="en-US" sz="1900" dirty="0">
                <a:cs typeface="B Nazanin" panose="00000400000000000000" pitchFamily="2" charset="-78"/>
              </a:rPr>
              <a:t> )</a:t>
            </a:r>
            <a:r>
              <a:rPr lang="fa-IR" sz="1900" dirty="0">
                <a:cs typeface="B Nazanin" panose="00000400000000000000" pitchFamily="2" charset="-78"/>
              </a:rPr>
              <a:t>.</a:t>
            </a:r>
            <a:endParaRPr lang="en-US" sz="1900" dirty="0">
              <a:cs typeface="B Nazanin" panose="00000400000000000000" pitchFamily="2" charset="-78"/>
            </a:endParaRPr>
          </a:p>
          <a:p>
            <a:pPr algn="just" rtl="1"/>
            <a:endParaRPr lang="en-US" sz="1800" dirty="0" smtClean="0">
              <a:cs typeface="B Nazanin" panose="00000400000000000000" pitchFamily="2" charset="-78"/>
            </a:endParaRPr>
          </a:p>
          <a:p>
            <a:pPr algn="just" rtl="1"/>
            <a:endParaRPr lang="en-US" sz="1800" dirty="0" smtClean="0">
              <a:cs typeface="B Nazanin" panose="00000400000000000000" pitchFamily="2" charset="-78"/>
            </a:endParaRPr>
          </a:p>
          <a:p>
            <a:pPr marL="342900" lvl="2" indent="-342900" algn="just" rtl="1"/>
            <a:r>
              <a:rPr lang="en-US" sz="2000" dirty="0">
                <a:latin typeface="Times New Roman" panose="02020603050405020304" pitchFamily="18" charset="0"/>
                <a:cs typeface="Times New Roman" panose="02020603050405020304" pitchFamily="18" charset="0"/>
              </a:rPr>
              <a:t>SEO</a:t>
            </a:r>
            <a:r>
              <a:rPr lang="en-US" sz="2000" dirty="0">
                <a:cs typeface="B Nazanin" panose="00000400000000000000" pitchFamily="2" charset="-78"/>
              </a:rPr>
              <a:t> </a:t>
            </a:r>
            <a:r>
              <a:rPr lang="fa-IR" sz="2000" dirty="0">
                <a:cs typeface="B Nazanin" panose="00000400000000000000" pitchFamily="2" charset="-78"/>
              </a:rPr>
              <a:t> کلاه </a:t>
            </a:r>
            <a:r>
              <a:rPr lang="en-US" sz="2000" dirty="0">
                <a:cs typeface="B Nazanin" panose="00000400000000000000" pitchFamily="2" charset="-78"/>
              </a:rPr>
              <a:t> </a:t>
            </a:r>
            <a:r>
              <a:rPr lang="fa-IR" sz="2000" dirty="0" smtClean="0">
                <a:cs typeface="B Nazanin" panose="00000400000000000000" pitchFamily="2" charset="-78"/>
              </a:rPr>
              <a:t>سفید </a:t>
            </a:r>
            <a:r>
              <a:rPr lang="en-US" sz="2000" dirty="0" smtClean="0">
                <a:cs typeface="B Nazanin" panose="00000400000000000000" pitchFamily="2" charset="-78"/>
              </a:rPr>
              <a:t>( </a:t>
            </a:r>
            <a:r>
              <a:rPr lang="en-US" sz="2000" dirty="0" smtClean="0">
                <a:latin typeface="Times New Roman" panose="02020603050405020304" pitchFamily="18" charset="0"/>
                <a:cs typeface="Times New Roman" panose="02020603050405020304" pitchFamily="18" charset="0"/>
              </a:rPr>
              <a:t>White</a:t>
            </a:r>
            <a:r>
              <a:rPr lang="en-US" sz="2000" b="1" dirty="0" smtClean="0">
                <a:cs typeface="B Nazanin" panose="00000400000000000000" pitchFamily="2" charset="-78"/>
              </a:rPr>
              <a:t> </a:t>
            </a:r>
            <a:r>
              <a:rPr lang="en-US" sz="2000" dirty="0" smtClean="0">
                <a:latin typeface="Times New Roman" panose="02020603050405020304" pitchFamily="18" charset="0"/>
                <a:cs typeface="Times New Roman" panose="02020603050405020304" pitchFamily="18" charset="0"/>
              </a:rPr>
              <a:t>Hat</a:t>
            </a:r>
            <a:r>
              <a:rPr lang="en-US" sz="2000" b="1" dirty="0" smtClean="0">
                <a:cs typeface="B Nazanin" panose="00000400000000000000" pitchFamily="2" charset="-78"/>
              </a:rPr>
              <a:t> </a:t>
            </a:r>
            <a:r>
              <a:rPr lang="en-US" sz="2000" dirty="0">
                <a:cs typeface="B Nazanin" panose="00000400000000000000" pitchFamily="2" charset="-78"/>
              </a:rPr>
              <a:t>)</a:t>
            </a:r>
            <a:r>
              <a:rPr lang="fa-IR" sz="2000" dirty="0">
                <a:cs typeface="B Nazanin" panose="00000400000000000000" pitchFamily="2" charset="-78"/>
              </a:rPr>
              <a:t> </a:t>
            </a:r>
            <a:r>
              <a:rPr lang="fa-IR" sz="2000" dirty="0" smtClean="0">
                <a:cs typeface="B Nazanin" panose="00000400000000000000" pitchFamily="2" charset="-78"/>
              </a:rPr>
              <a:t>:</a:t>
            </a:r>
          </a:p>
          <a:p>
            <a:pPr marL="914400" lvl="4" indent="0" algn="just" rtl="1">
              <a:buNone/>
            </a:pPr>
            <a:r>
              <a:rPr lang="fa-IR" sz="1900" dirty="0">
                <a:cs typeface="B Nazanin" panose="00000400000000000000" pitchFamily="2" charset="-78"/>
              </a:rPr>
              <a:t>روی پارامترهایی اشاره می کند که توسط موتورهای جست و جو برای بهینه سازی یک وبسایت برای تجربه بهتر کاربر تنظیم شده است. موتورهای جست و جو می خواهند که کاربران را به وبسایت هایی بفرستند که با توجه به نیاز آن ها بهترین باشد، بنابراین </a:t>
            </a:r>
            <a:r>
              <a:rPr lang="en-US" sz="1900" dirty="0">
                <a:latin typeface="Times New Roman" panose="02020603050405020304" pitchFamily="18" charset="0"/>
                <a:cs typeface="Times New Roman" panose="02020603050405020304" pitchFamily="18" charset="0"/>
              </a:rPr>
              <a:t>SEO</a:t>
            </a:r>
            <a:r>
              <a:rPr lang="fa-IR" sz="1900" dirty="0">
                <a:cs typeface="B Nazanin" panose="00000400000000000000" pitchFamily="2" charset="-78"/>
              </a:rPr>
              <a:t> کلاه سفید باید اطمینان دهد که کاربران می توانند چیزی را که به دنبال آن هستند پیدا کنند.</a:t>
            </a:r>
          </a:p>
          <a:p>
            <a:pPr algn="just" rtl="1"/>
            <a:endParaRPr lang="fa-IR" sz="1800" dirty="0" smtClean="0">
              <a:cs typeface="B Nazanin" panose="00000400000000000000" pitchFamily="2" charset="-78"/>
            </a:endParaRPr>
          </a:p>
          <a:p>
            <a:pPr marL="914400" lvl="2" indent="0" algn="just" rtl="1">
              <a:buNone/>
            </a:pPr>
            <a:r>
              <a:rPr lang="fa-IR" sz="1800" dirty="0">
                <a:cs typeface="B Nazanin" panose="00000400000000000000" pitchFamily="2" charset="-78"/>
              </a:rPr>
              <a:t/>
            </a:r>
            <a:br>
              <a:rPr lang="fa-IR" sz="1800" dirty="0">
                <a:cs typeface="B Nazanin" panose="00000400000000000000" pitchFamily="2" charset="-78"/>
              </a:rPr>
            </a:br>
            <a:endParaRPr lang="en-US" sz="1800" dirty="0" smtClean="0">
              <a:cs typeface="B Nazanin" panose="00000400000000000000" pitchFamily="2" charset="-78"/>
            </a:endParaRPr>
          </a:p>
          <a:p>
            <a:pPr marL="914400" lvl="2" indent="0" algn="just" rtl="1">
              <a:buNone/>
            </a:pPr>
            <a:endParaRPr lang="en-US" sz="1800" dirty="0">
              <a:cs typeface="B Nazanin" panose="00000400000000000000" pitchFamily="2" charset="-78"/>
            </a:endParaRPr>
          </a:p>
          <a:p>
            <a:pPr marL="914400" lvl="2" indent="0" algn="just" rtl="1">
              <a:buNone/>
            </a:pPr>
            <a:endParaRPr lang="en-US" sz="1800" dirty="0" smtClean="0">
              <a:cs typeface="B Nazanin" panose="00000400000000000000" pitchFamily="2" charset="-78"/>
            </a:endParaRPr>
          </a:p>
          <a:p>
            <a:pPr marL="914400" lvl="2" indent="0" algn="just" rtl="1">
              <a:buNone/>
            </a:pPr>
            <a:endParaRPr lang="en-US" sz="1800" dirty="0">
              <a:cs typeface="B Nazanin" panose="00000400000000000000" pitchFamily="2" charset="-78"/>
            </a:endParaRPr>
          </a:p>
        </p:txBody>
      </p:sp>
    </p:spTree>
    <p:extLst>
      <p:ext uri="{BB962C8B-B14F-4D97-AF65-F5344CB8AC3E}">
        <p14:creationId xmlns:p14="http://schemas.microsoft.com/office/powerpoint/2010/main" val="178809573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sz="3200" dirty="0" smtClean="0"/>
              <a:t/>
            </a:r>
            <a:br>
              <a:rPr lang="en-US" sz="3200" dirty="0" smtClean="0"/>
            </a:br>
            <a:r>
              <a:rPr lang="fa-IR" sz="3200" dirty="0" smtClean="0"/>
              <a:t>9.2 </a:t>
            </a:r>
            <a:r>
              <a:rPr lang="fa-IR" sz="3200" dirty="0"/>
              <a:t>اصطلاحات و مفاهیم کلیدی</a:t>
            </a:r>
            <a:r>
              <a:rPr lang="en-US" sz="3200" dirty="0"/>
              <a:t/>
            </a:r>
            <a:br>
              <a:rPr lang="en-US" sz="3200" dirty="0"/>
            </a:br>
            <a:endParaRPr lang="en-US" sz="3200" dirty="0"/>
          </a:p>
        </p:txBody>
      </p:sp>
      <p:sp>
        <p:nvSpPr>
          <p:cNvPr id="5" name="Rectangle 1"/>
          <p:cNvSpPr>
            <a:spLocks noChangeArrowheads="1"/>
          </p:cNvSpPr>
          <p:nvPr/>
        </p:nvSpPr>
        <p:spPr bwMode="auto">
          <a:xfrm>
            <a:off x="-17235380" y="175365"/>
            <a:ext cx="5188564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9" name="Table 8"/>
          <p:cNvGraphicFramePr>
            <a:graphicFrameLocks noGrp="1"/>
          </p:cNvGraphicFramePr>
          <p:nvPr>
            <p:extLst>
              <p:ext uri="{D42A27DB-BD31-4B8C-83A1-F6EECF244321}">
                <p14:modId xmlns:p14="http://schemas.microsoft.com/office/powerpoint/2010/main" val="1715493597"/>
              </p:ext>
            </p:extLst>
          </p:nvPr>
        </p:nvGraphicFramePr>
        <p:xfrm>
          <a:off x="1866378" y="2052638"/>
          <a:ext cx="7640877" cy="4378721"/>
        </p:xfrm>
        <a:graphic>
          <a:graphicData uri="http://schemas.openxmlformats.org/drawingml/2006/table">
            <a:tbl>
              <a:tblPr rtl="1" firstRow="1" firstCol="1" bandRow="1">
                <a:tableStyleId>{5C22544A-7EE6-4342-B048-85BDC9FD1C3A}</a:tableStyleId>
              </a:tblPr>
              <a:tblGrid>
                <a:gridCol w="1163367"/>
                <a:gridCol w="6477510"/>
              </a:tblGrid>
              <a:tr h="235906">
                <a:tc>
                  <a:txBody>
                    <a:bodyPr/>
                    <a:lstStyle/>
                    <a:p>
                      <a:pPr marL="0" marR="0" algn="ctr" rtl="1">
                        <a:lnSpc>
                          <a:spcPct val="115000"/>
                        </a:lnSpc>
                        <a:spcBef>
                          <a:spcPts val="0"/>
                        </a:spcBef>
                        <a:spcAft>
                          <a:spcPts val="0"/>
                        </a:spcAft>
                      </a:pPr>
                      <a:r>
                        <a:rPr lang="fa-IR" sz="1400" dirty="0">
                          <a:effectLst/>
                          <a:cs typeface="B Nazanin" panose="00000400000000000000" pitchFamily="2" charset="-78"/>
                        </a:rPr>
                        <a:t>اصطلاح</a:t>
                      </a:r>
                      <a:endParaRPr lang="en-US" sz="1400" dirty="0">
                        <a:effectLst/>
                        <a:latin typeface="Calibri" panose="020F0502020204030204" pitchFamily="34" charset="0"/>
                        <a:ea typeface="Calibri" panose="020F0502020204030204" pitchFamily="34" charset="0"/>
                        <a:cs typeface="B Nazanin" panose="00000400000000000000" pitchFamily="2" charset="-78"/>
                      </a:endParaRPr>
                    </a:p>
                  </a:txBody>
                  <a:tcPr marL="65937" marR="65937" marT="0" marB="0">
                    <a:solidFill>
                      <a:schemeClr val="accent5">
                        <a:lumMod val="75000"/>
                      </a:schemeClr>
                    </a:solidFill>
                  </a:tcPr>
                </a:tc>
                <a:tc>
                  <a:txBody>
                    <a:bodyPr/>
                    <a:lstStyle/>
                    <a:p>
                      <a:pPr marL="0" marR="0" algn="ctr" rtl="1">
                        <a:lnSpc>
                          <a:spcPct val="115000"/>
                        </a:lnSpc>
                        <a:spcBef>
                          <a:spcPts val="0"/>
                        </a:spcBef>
                        <a:spcAft>
                          <a:spcPts val="0"/>
                        </a:spcAft>
                      </a:pPr>
                      <a:r>
                        <a:rPr lang="fa-IR" sz="1400" dirty="0">
                          <a:effectLst/>
                          <a:cs typeface="B Nazanin" panose="00000400000000000000" pitchFamily="2" charset="-78"/>
                        </a:rPr>
                        <a:t>تعریف</a:t>
                      </a:r>
                      <a:endParaRPr lang="en-US" sz="1400" dirty="0">
                        <a:effectLst/>
                        <a:latin typeface="Calibri" panose="020F0502020204030204" pitchFamily="34" charset="0"/>
                        <a:ea typeface="Calibri" panose="020F0502020204030204" pitchFamily="34" charset="0"/>
                        <a:cs typeface="B Nazanin" panose="00000400000000000000" pitchFamily="2" charset="-78"/>
                      </a:endParaRPr>
                    </a:p>
                  </a:txBody>
                  <a:tcPr marL="65937" marR="65937" marT="0" marB="0">
                    <a:solidFill>
                      <a:schemeClr val="accent5">
                        <a:lumMod val="75000"/>
                      </a:schemeClr>
                    </a:solidFill>
                  </a:tcPr>
                </a:tc>
              </a:tr>
              <a:tr h="943625">
                <a:tc>
                  <a:txBody>
                    <a:bodyPr/>
                    <a:lstStyle/>
                    <a:p>
                      <a:pPr marL="0" marR="0" algn="ctr" rtl="1">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Alt text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5937" marR="65937" marT="0" marB="0">
                    <a:solidFill>
                      <a:schemeClr val="accent5">
                        <a:lumMod val="75000"/>
                      </a:schemeClr>
                    </a:solidFill>
                  </a:tcPr>
                </a:tc>
                <a:tc>
                  <a:txBody>
                    <a:bodyPr/>
                    <a:lstStyle/>
                    <a:p>
                      <a:pPr marL="0" marR="0" algn="r" rtl="1">
                        <a:lnSpc>
                          <a:spcPct val="115000"/>
                        </a:lnSpc>
                        <a:spcBef>
                          <a:spcPts val="0"/>
                        </a:spcBef>
                        <a:spcAft>
                          <a:spcPts val="0"/>
                        </a:spcAft>
                      </a:pPr>
                      <a:r>
                        <a:rPr lang="en-US" sz="1400" dirty="0">
                          <a:effectLst/>
                          <a:cs typeface="B Nazanin" panose="00000400000000000000" pitchFamily="2" charset="-78"/>
                        </a:rPr>
                        <a:t>‘alt’</a:t>
                      </a:r>
                      <a:r>
                        <a:rPr lang="fa-IR" sz="1400" dirty="0">
                          <a:effectLst/>
                          <a:cs typeface="B Nazanin" panose="00000400000000000000" pitchFamily="2" charset="-78"/>
                        </a:rPr>
                        <a:t> ویژگی برا برچسب </a:t>
                      </a:r>
                      <a:r>
                        <a:rPr lang="en-US" sz="1400" dirty="0">
                          <a:effectLst/>
                          <a:cs typeface="B Nazanin" panose="00000400000000000000" pitchFamily="2" charset="-78"/>
                        </a:rPr>
                        <a:t>IMG HTML</a:t>
                      </a:r>
                      <a:r>
                        <a:rPr lang="fa-IR" sz="1400" dirty="0">
                          <a:effectLst/>
                          <a:cs typeface="B Nazanin" panose="00000400000000000000" pitchFamily="2" charset="-78"/>
                        </a:rPr>
                        <a:t> است. از آن در زبان </a:t>
                      </a:r>
                      <a:r>
                        <a:rPr lang="en-US" sz="1400" dirty="0">
                          <a:effectLst/>
                          <a:cs typeface="B Nazanin" panose="00000400000000000000" pitchFamily="2" charset="-78"/>
                        </a:rPr>
                        <a:t>HTML</a:t>
                      </a:r>
                      <a:r>
                        <a:rPr lang="fa-IR" sz="1400" dirty="0">
                          <a:effectLst/>
                          <a:cs typeface="B Nazanin" panose="00000400000000000000" pitchFamily="2" charset="-78"/>
                        </a:rPr>
                        <a:t> برای توصیف یک فیلد متنی در مورد یک تصویر در صفحه وب، به طور معمول با یک تابع توصیفی، استفاده می شود، که به یک موتور جست و جو یا کاربر می گوید که تصویر در مورد چیست و متنی را در مواقعی که تصویر قادر با بارگیری نیست نشان می دهد. </a:t>
                      </a:r>
                      <a:r>
                        <a:rPr lang="en-US" sz="1400" dirty="0">
                          <a:effectLst/>
                          <a:cs typeface="B Nazanin" panose="00000400000000000000" pitchFamily="2" charset="-78"/>
                        </a:rPr>
                        <a:t>Alt Tag</a:t>
                      </a:r>
                      <a:r>
                        <a:rPr lang="fa-IR" sz="1400" dirty="0">
                          <a:effectLst/>
                          <a:cs typeface="B Nazanin" panose="00000400000000000000" pitchFamily="2" charset="-78"/>
                        </a:rPr>
                        <a:t> هم نامیده می شود.</a:t>
                      </a:r>
                      <a:endParaRPr lang="en-US" sz="1400" dirty="0">
                        <a:effectLst/>
                        <a:latin typeface="Calibri" panose="020F0502020204030204" pitchFamily="34" charset="0"/>
                        <a:ea typeface="Calibri" panose="020F0502020204030204" pitchFamily="34" charset="0"/>
                        <a:cs typeface="B Nazanin" panose="00000400000000000000" pitchFamily="2" charset="-78"/>
                      </a:endParaRPr>
                    </a:p>
                  </a:txBody>
                  <a:tcPr marL="65937" marR="65937" marT="0" marB="0">
                    <a:solidFill>
                      <a:schemeClr val="accent5">
                        <a:lumMod val="20000"/>
                        <a:lumOff val="80000"/>
                      </a:schemeClr>
                    </a:solidFill>
                  </a:tcPr>
                </a:tc>
              </a:tr>
              <a:tr h="235906">
                <a:tc>
                  <a:txBody>
                    <a:bodyPr/>
                    <a:lstStyle/>
                    <a:p>
                      <a:pPr marL="0" marR="0" algn="ctr" rtl="1">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Anchor text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5937" marR="65937" marT="0" marB="0">
                    <a:solidFill>
                      <a:schemeClr val="accent5">
                        <a:lumMod val="75000"/>
                      </a:schemeClr>
                    </a:solidFill>
                  </a:tcPr>
                </a:tc>
                <a:tc>
                  <a:txBody>
                    <a:bodyPr/>
                    <a:lstStyle/>
                    <a:p>
                      <a:pPr marL="0" marR="0" algn="r" rtl="1">
                        <a:lnSpc>
                          <a:spcPct val="115000"/>
                        </a:lnSpc>
                        <a:spcBef>
                          <a:spcPts val="0"/>
                        </a:spcBef>
                        <a:spcAft>
                          <a:spcPts val="0"/>
                        </a:spcAft>
                      </a:pPr>
                      <a:r>
                        <a:rPr lang="fa-IR" sz="1400" dirty="0">
                          <a:effectLst/>
                          <a:cs typeface="B Nazanin" panose="00000400000000000000" pitchFamily="2" charset="-78"/>
                        </a:rPr>
                        <a:t>متن قابل مشاهده و قابل کلیک کردن در یک لینک</a:t>
                      </a:r>
                      <a:endParaRPr lang="en-US" sz="1400" dirty="0">
                        <a:effectLst/>
                        <a:latin typeface="Calibri" panose="020F0502020204030204" pitchFamily="34" charset="0"/>
                        <a:ea typeface="Calibri" panose="020F0502020204030204" pitchFamily="34" charset="0"/>
                        <a:cs typeface="B Nazanin" panose="00000400000000000000" pitchFamily="2" charset="-78"/>
                      </a:endParaRPr>
                    </a:p>
                  </a:txBody>
                  <a:tcPr marL="65937" marR="65937" marT="0" marB="0">
                    <a:solidFill>
                      <a:schemeClr val="accent5">
                        <a:lumMod val="20000"/>
                        <a:lumOff val="80000"/>
                      </a:schemeClr>
                    </a:solidFill>
                  </a:tcPr>
                </a:tc>
              </a:tr>
              <a:tr h="657168">
                <a:tc>
                  <a:txBody>
                    <a:bodyPr/>
                    <a:lstStyle/>
                    <a:p>
                      <a:pPr marL="0" marR="0" algn="ctr" rtl="1">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App Store </a:t>
                      </a:r>
                      <a:r>
                        <a:rPr lang="en-US" sz="1400" dirty="0" err="1">
                          <a:effectLst/>
                          <a:latin typeface="Times New Roman" panose="02020603050405020304" pitchFamily="18" charset="0"/>
                          <a:cs typeface="Times New Roman" panose="02020603050405020304" pitchFamily="18" charset="0"/>
                        </a:rPr>
                        <a:t>optimisation</a:t>
                      </a:r>
                      <a:r>
                        <a:rPr lang="en-US" sz="1400" dirty="0">
                          <a:effectLst/>
                          <a:latin typeface="Times New Roman" panose="02020603050405020304" pitchFamily="18" charset="0"/>
                          <a:cs typeface="Times New Roman" panose="02020603050405020304" pitchFamily="18" charset="0"/>
                        </a:rPr>
                        <a:t> (ASO)</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5937" marR="65937" marT="0" marB="0">
                    <a:solidFill>
                      <a:schemeClr val="accent5">
                        <a:lumMod val="75000"/>
                      </a:schemeClr>
                    </a:solidFill>
                  </a:tcPr>
                </a:tc>
                <a:tc>
                  <a:txBody>
                    <a:bodyPr/>
                    <a:lstStyle/>
                    <a:p>
                      <a:pPr marL="0" marR="0" algn="r" rtl="1">
                        <a:lnSpc>
                          <a:spcPct val="115000"/>
                        </a:lnSpc>
                        <a:spcBef>
                          <a:spcPts val="0"/>
                        </a:spcBef>
                        <a:spcAft>
                          <a:spcPts val="0"/>
                        </a:spcAft>
                      </a:pPr>
                      <a:r>
                        <a:rPr lang="fa-IR" sz="1400" dirty="0">
                          <a:effectLst/>
                          <a:cs typeface="B Nazanin" panose="00000400000000000000" pitchFamily="2" charset="-78"/>
                        </a:rPr>
                        <a:t>روند بهینه سازی برنامه های کاربردی موبایل و وب برای وبسایت های فروش خاص که در آن ها توزیع شده اند </a:t>
                      </a:r>
                      <a:endParaRPr lang="en-US" sz="1400" dirty="0">
                        <a:effectLst/>
                        <a:latin typeface="Calibri" panose="020F0502020204030204" pitchFamily="34" charset="0"/>
                        <a:ea typeface="Calibri" panose="020F0502020204030204" pitchFamily="34" charset="0"/>
                        <a:cs typeface="B Nazanin" panose="00000400000000000000" pitchFamily="2" charset="-78"/>
                      </a:endParaRPr>
                    </a:p>
                  </a:txBody>
                  <a:tcPr marL="65937" marR="65937" marT="0" marB="0">
                    <a:solidFill>
                      <a:schemeClr val="accent5">
                        <a:lumMod val="20000"/>
                        <a:lumOff val="80000"/>
                      </a:schemeClr>
                    </a:solidFill>
                  </a:tcPr>
                </a:tc>
              </a:tr>
              <a:tr h="943625">
                <a:tc>
                  <a:txBody>
                    <a:bodyPr/>
                    <a:lstStyle/>
                    <a:p>
                      <a:pPr marL="0" marR="0" algn="ctr" rtl="1">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Backlink</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5937" marR="65937" marT="0" marB="0">
                    <a:solidFill>
                      <a:schemeClr val="accent5">
                        <a:lumMod val="75000"/>
                      </a:schemeClr>
                    </a:solidFill>
                  </a:tcPr>
                </a:tc>
                <a:tc>
                  <a:txBody>
                    <a:bodyPr/>
                    <a:lstStyle/>
                    <a:p>
                      <a:pPr marL="0" marR="0" algn="r" rtl="1">
                        <a:lnSpc>
                          <a:spcPct val="115000"/>
                        </a:lnSpc>
                        <a:spcBef>
                          <a:spcPts val="0"/>
                        </a:spcBef>
                        <a:spcAft>
                          <a:spcPts val="0"/>
                        </a:spcAft>
                      </a:pPr>
                      <a:r>
                        <a:rPr lang="fa-IR" sz="1400" dirty="0">
                          <a:effectLst/>
                          <a:cs typeface="B Nazanin" panose="00000400000000000000" pitchFamily="2" charset="-78"/>
                        </a:rPr>
                        <a:t>تمام لینک ها در صفحات دیگر که کاربر را به صفحه وب خاصی می برند. هر لینک برای آن صفحه وب خاص با عنوان یک </a:t>
                      </a:r>
                      <a:r>
                        <a:rPr lang="en-US" sz="1400" dirty="0">
                          <a:effectLst/>
                          <a:cs typeface="B Nazanin" panose="00000400000000000000" pitchFamily="2" charset="-78"/>
                        </a:rPr>
                        <a:t>inbound/backlink</a:t>
                      </a:r>
                      <a:r>
                        <a:rPr lang="fa-IR" sz="1400" dirty="0">
                          <a:effectLst/>
                          <a:cs typeface="B Nazanin" panose="00000400000000000000" pitchFamily="2" charset="-78"/>
                        </a:rPr>
                        <a:t> شناخته می شود. تعداد این </a:t>
                      </a:r>
                      <a:r>
                        <a:rPr lang="en-US" sz="1400" dirty="0">
                          <a:effectLst/>
                          <a:cs typeface="B Nazanin" panose="00000400000000000000" pitchFamily="2" charset="-78"/>
                        </a:rPr>
                        <a:t>backlink</a:t>
                      </a:r>
                      <a:r>
                        <a:rPr lang="fa-IR" sz="1400" dirty="0">
                          <a:effectLst/>
                          <a:cs typeface="B Nazanin" panose="00000400000000000000" pitchFamily="2" charset="-78"/>
                        </a:rPr>
                        <a:t> ها بر رتبه بندی شما تاثیر می گذارد، بنابراین هرچه بیشتر باشند بهتر است- ارتباطات بیشتری دریافت می کنید!</a:t>
                      </a:r>
                      <a:endParaRPr lang="en-US" sz="1400" dirty="0">
                        <a:effectLst/>
                        <a:latin typeface="Calibri" panose="020F0502020204030204" pitchFamily="34" charset="0"/>
                        <a:ea typeface="Calibri" panose="020F0502020204030204" pitchFamily="34" charset="0"/>
                        <a:cs typeface="B Nazanin" panose="00000400000000000000" pitchFamily="2" charset="-78"/>
                      </a:endParaRPr>
                    </a:p>
                  </a:txBody>
                  <a:tcPr marL="65937" marR="65937" marT="0" marB="0">
                    <a:solidFill>
                      <a:schemeClr val="accent5">
                        <a:lumMod val="20000"/>
                        <a:lumOff val="80000"/>
                      </a:schemeClr>
                    </a:solidFill>
                  </a:tcPr>
                </a:tc>
              </a:tr>
              <a:tr h="235906">
                <a:tc>
                  <a:txBody>
                    <a:bodyPr/>
                    <a:lstStyle/>
                    <a:p>
                      <a:pPr marL="0" marR="0" algn="ctr" rtl="1">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Canonical</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5937" marR="65937" marT="0" marB="0">
                    <a:solidFill>
                      <a:schemeClr val="accent5">
                        <a:lumMod val="75000"/>
                      </a:schemeClr>
                    </a:solidFill>
                  </a:tcPr>
                </a:tc>
                <a:tc>
                  <a:txBody>
                    <a:bodyPr/>
                    <a:lstStyle/>
                    <a:p>
                      <a:pPr marL="0" marR="0" algn="r" rtl="1">
                        <a:lnSpc>
                          <a:spcPct val="115000"/>
                        </a:lnSpc>
                        <a:spcBef>
                          <a:spcPts val="0"/>
                        </a:spcBef>
                        <a:spcAft>
                          <a:spcPts val="0"/>
                        </a:spcAft>
                      </a:pPr>
                      <a:r>
                        <a:rPr lang="fa-IR" sz="1400" dirty="0">
                          <a:effectLst/>
                          <a:cs typeface="B Nazanin" panose="00000400000000000000" pitchFamily="2" charset="-78"/>
                        </a:rPr>
                        <a:t>نسخه </a:t>
                      </a:r>
                      <a:r>
                        <a:rPr lang="en-US" sz="1400" dirty="0">
                          <a:effectLst/>
                          <a:cs typeface="B Nazanin" panose="00000400000000000000" pitchFamily="2" charset="-78"/>
                        </a:rPr>
                        <a:t>canonical</a:t>
                      </a:r>
                      <a:r>
                        <a:rPr lang="fa-IR" sz="1400" dirty="0">
                          <a:effectLst/>
                          <a:cs typeface="B Nazanin" panose="00000400000000000000" pitchFamily="2" charset="-78"/>
                        </a:rPr>
                        <a:t> (استاندارد) نسخه قطعی است. در </a:t>
                      </a:r>
                      <a:r>
                        <a:rPr lang="en-US" sz="1400" dirty="0">
                          <a:effectLst/>
                          <a:cs typeface="B Nazanin" panose="00000400000000000000" pitchFamily="2" charset="-78"/>
                        </a:rPr>
                        <a:t>SEO</a:t>
                      </a:r>
                      <a:r>
                        <a:rPr lang="fa-IR" sz="1400" dirty="0">
                          <a:effectLst/>
                          <a:cs typeface="B Nazanin" panose="00000400000000000000" pitchFamily="2" charset="-78"/>
                        </a:rPr>
                        <a:t>، به </a:t>
                      </a:r>
                      <a:r>
                        <a:rPr lang="en-US" sz="1400" dirty="0">
                          <a:effectLst/>
                          <a:cs typeface="B Nazanin" panose="00000400000000000000" pitchFamily="2" charset="-78"/>
                        </a:rPr>
                        <a:t>URL</a:t>
                      </a:r>
                      <a:r>
                        <a:rPr lang="fa-IR" sz="1400" dirty="0">
                          <a:effectLst/>
                          <a:cs typeface="B Nazanin" panose="00000400000000000000" pitchFamily="2" charset="-78"/>
                        </a:rPr>
                        <a:t> قطعی اشاره دارد.</a:t>
                      </a:r>
                      <a:endParaRPr lang="en-US" sz="1400" dirty="0">
                        <a:effectLst/>
                        <a:latin typeface="Calibri" panose="020F0502020204030204" pitchFamily="34" charset="0"/>
                        <a:ea typeface="Calibri" panose="020F0502020204030204" pitchFamily="34" charset="0"/>
                        <a:cs typeface="B Nazanin" panose="00000400000000000000" pitchFamily="2" charset="-78"/>
                      </a:endParaRPr>
                    </a:p>
                  </a:txBody>
                  <a:tcPr marL="65937" marR="65937" marT="0" marB="0">
                    <a:solidFill>
                      <a:schemeClr val="accent5">
                        <a:lumMod val="20000"/>
                        <a:lumOff val="80000"/>
                      </a:schemeClr>
                    </a:solidFill>
                  </a:tcPr>
                </a:tc>
              </a:tr>
              <a:tr h="471813">
                <a:tc>
                  <a:txBody>
                    <a:bodyPr/>
                    <a:lstStyle/>
                    <a:p>
                      <a:pPr marL="0" marR="0" algn="ctr" rtl="1">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Domain name</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5937" marR="65937" marT="0" marB="0">
                    <a:solidFill>
                      <a:schemeClr val="accent5">
                        <a:lumMod val="75000"/>
                      </a:schemeClr>
                    </a:solidFill>
                  </a:tcPr>
                </a:tc>
                <a:tc>
                  <a:txBody>
                    <a:bodyPr/>
                    <a:lstStyle/>
                    <a:p>
                      <a:pPr marL="0" marR="0" algn="r" rtl="1">
                        <a:lnSpc>
                          <a:spcPct val="115000"/>
                        </a:lnSpc>
                        <a:spcBef>
                          <a:spcPts val="0"/>
                        </a:spcBef>
                        <a:spcAft>
                          <a:spcPts val="0"/>
                        </a:spcAft>
                      </a:pPr>
                      <a:r>
                        <a:rPr lang="fa-IR" sz="1400" dirty="0">
                          <a:effectLst/>
                          <a:cs typeface="B Nazanin" panose="00000400000000000000" pitchFamily="2" charset="-78"/>
                        </a:rPr>
                        <a:t>یک اسم که به راحتی خوانده شود برای شناسایی آدرس </a:t>
                      </a:r>
                      <a:r>
                        <a:rPr lang="en-US" sz="1400" dirty="0">
                          <a:effectLst/>
                          <a:cs typeface="B Nazanin" panose="00000400000000000000" pitchFamily="2" charset="-78"/>
                        </a:rPr>
                        <a:t>IP</a:t>
                      </a:r>
                      <a:r>
                        <a:rPr lang="fa-IR" sz="1400" dirty="0">
                          <a:effectLst/>
                          <a:cs typeface="B Nazanin" panose="00000400000000000000" pitchFamily="2" charset="-78"/>
                        </a:rPr>
                        <a:t> سروری که آن را از دیگر سیستم ها در شبکه جهانی وب متمایز کند: نام دامنه ما </a:t>
                      </a:r>
                      <a:r>
                        <a:rPr lang="en-US" sz="1400" dirty="0">
                          <a:effectLst/>
                          <a:cs typeface="B Nazanin" panose="00000400000000000000" pitchFamily="2" charset="-78"/>
                        </a:rPr>
                        <a:t>quirk.biz</a:t>
                      </a:r>
                      <a:r>
                        <a:rPr lang="fa-IR" sz="1400" dirty="0">
                          <a:effectLst/>
                          <a:cs typeface="B Nazanin" panose="00000400000000000000" pitchFamily="2" charset="-78"/>
                        </a:rPr>
                        <a:t> است.</a:t>
                      </a:r>
                      <a:endParaRPr lang="en-US" sz="1400" dirty="0">
                        <a:effectLst/>
                        <a:latin typeface="Calibri" panose="020F0502020204030204" pitchFamily="34" charset="0"/>
                        <a:ea typeface="Calibri" panose="020F0502020204030204" pitchFamily="34" charset="0"/>
                        <a:cs typeface="B Nazanin" panose="00000400000000000000" pitchFamily="2" charset="-78"/>
                      </a:endParaRPr>
                    </a:p>
                  </a:txBody>
                  <a:tcPr marL="65937" marR="65937" marT="0" marB="0">
                    <a:solidFill>
                      <a:schemeClr val="accent5">
                        <a:lumMod val="20000"/>
                        <a:lumOff val="80000"/>
                      </a:schemeClr>
                    </a:solidFill>
                  </a:tcPr>
                </a:tc>
              </a:tr>
              <a:tr h="471813">
                <a:tc>
                  <a:txBody>
                    <a:bodyPr/>
                    <a:lstStyle/>
                    <a:p>
                      <a:pPr marL="0" marR="0" algn="ctr" rtl="1">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Flash</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5937" marR="65937" marT="0" marB="0">
                    <a:solidFill>
                      <a:schemeClr val="accent5">
                        <a:lumMod val="75000"/>
                      </a:schemeClr>
                    </a:solidFill>
                  </a:tcPr>
                </a:tc>
                <a:tc>
                  <a:txBody>
                    <a:bodyPr/>
                    <a:lstStyle/>
                    <a:p>
                      <a:pPr marL="0" marR="0" algn="r" rtl="1">
                        <a:lnSpc>
                          <a:spcPct val="115000"/>
                        </a:lnSpc>
                        <a:spcBef>
                          <a:spcPts val="0"/>
                        </a:spcBef>
                        <a:spcAft>
                          <a:spcPts val="0"/>
                        </a:spcAft>
                      </a:pPr>
                      <a:r>
                        <a:rPr lang="fa-IR" sz="1400" dirty="0">
                          <a:effectLst/>
                          <a:cs typeface="B Nazanin" panose="00000400000000000000" pitchFamily="2" charset="-78"/>
                        </a:rPr>
                        <a:t>یک فناوری که برای نشان دادن ویدیو ها و انیمیشن ها روی وبسایت استفاده می شود. آن ممکن است پهنای باند زیادی داشته باشد و برای موتورهای جست و جو نامناسب باشد.</a:t>
                      </a:r>
                      <a:endParaRPr lang="en-US" sz="1400" dirty="0">
                        <a:effectLst/>
                        <a:latin typeface="Calibri" panose="020F0502020204030204" pitchFamily="34" charset="0"/>
                        <a:ea typeface="Calibri" panose="020F0502020204030204" pitchFamily="34" charset="0"/>
                        <a:cs typeface="B Nazanin" panose="00000400000000000000" pitchFamily="2" charset="-78"/>
                      </a:endParaRPr>
                    </a:p>
                  </a:txBody>
                  <a:tcPr marL="65937" marR="65937" marT="0" marB="0">
                    <a:solidFill>
                      <a:schemeClr val="accent5">
                        <a:lumMod val="20000"/>
                        <a:lumOff val="80000"/>
                      </a:schemeClr>
                    </a:solidFill>
                  </a:tcPr>
                </a:tc>
              </a:tr>
            </a:tbl>
          </a:graphicData>
        </a:graphic>
      </p:graphicFrame>
      <p:sp>
        <p:nvSpPr>
          <p:cNvPr id="10" name="Rectangle 3"/>
          <p:cNvSpPr>
            <a:spLocks noChangeArrowheads="1"/>
          </p:cNvSpPr>
          <p:nvPr/>
        </p:nvSpPr>
        <p:spPr bwMode="auto">
          <a:xfrm>
            <a:off x="2654300" y="20526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17620132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803495401"/>
              </p:ext>
            </p:extLst>
          </p:nvPr>
        </p:nvGraphicFramePr>
        <p:xfrm>
          <a:off x="1615858" y="1102289"/>
          <a:ext cx="8091813" cy="5412765"/>
        </p:xfrm>
        <a:graphic>
          <a:graphicData uri="http://schemas.openxmlformats.org/drawingml/2006/table">
            <a:tbl>
              <a:tblPr rtl="1" firstRow="1" firstCol="1" bandRow="1">
                <a:tableStyleId>{5C22544A-7EE6-4342-B048-85BDC9FD1C3A}</a:tableStyleId>
              </a:tblPr>
              <a:tblGrid>
                <a:gridCol w="1232023"/>
                <a:gridCol w="6859790"/>
              </a:tblGrid>
              <a:tr h="445076">
                <a:tc>
                  <a:txBody>
                    <a:bodyPr/>
                    <a:lstStyle/>
                    <a:p>
                      <a:pPr marL="0" marR="0" algn="ctr" rtl="1">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Home Page</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095" marR="55095" marT="0" marB="0">
                    <a:solidFill>
                      <a:schemeClr val="accent5">
                        <a:lumMod val="75000"/>
                      </a:schemeClr>
                    </a:solidFill>
                  </a:tcPr>
                </a:tc>
                <a:tc>
                  <a:txBody>
                    <a:bodyPr/>
                    <a:lstStyle/>
                    <a:p>
                      <a:pPr marL="0" marR="0" algn="ctr" rtl="1">
                        <a:lnSpc>
                          <a:spcPct val="115000"/>
                        </a:lnSpc>
                        <a:spcBef>
                          <a:spcPts val="0"/>
                        </a:spcBef>
                        <a:spcAft>
                          <a:spcPts val="0"/>
                        </a:spcAft>
                      </a:pPr>
                      <a:r>
                        <a:rPr lang="fa-IR" sz="1400" dirty="0">
                          <a:effectLst/>
                          <a:cs typeface="B Nazanin" panose="00000400000000000000" pitchFamily="2" charset="-78"/>
                        </a:rPr>
                        <a:t>صفحه اصلی هر وبسایتی است. صفحه اصلی به کاربر یک نگاه اجمالی  در مورد اینکه سایت در چه موردی است می دهد- چیزی شبیه به راهنما در کتاب یا مجلات.</a:t>
                      </a:r>
                      <a:endParaRPr lang="en-US" sz="1400" dirty="0">
                        <a:effectLst/>
                        <a:latin typeface="Calibri" panose="020F0502020204030204" pitchFamily="34" charset="0"/>
                        <a:ea typeface="Calibri" panose="020F0502020204030204" pitchFamily="34" charset="0"/>
                        <a:cs typeface="B Nazanin" panose="00000400000000000000" pitchFamily="2" charset="-78"/>
                      </a:endParaRPr>
                    </a:p>
                  </a:txBody>
                  <a:tcPr marL="55095" marR="55095" marT="0" marB="0">
                    <a:solidFill>
                      <a:schemeClr val="accent5">
                        <a:lumMod val="75000"/>
                      </a:schemeClr>
                    </a:solidFill>
                  </a:tcPr>
                </a:tc>
              </a:tr>
              <a:tr h="826568">
                <a:tc>
                  <a:txBody>
                    <a:bodyPr/>
                    <a:lstStyle/>
                    <a:p>
                      <a:pPr marL="0" marR="0" algn="ctr" rtl="1">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Hypertext Markup Language (HTML)</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095" marR="55095" marT="0" marB="0">
                    <a:solidFill>
                      <a:schemeClr val="accent5">
                        <a:lumMod val="75000"/>
                      </a:schemeClr>
                    </a:solidFill>
                  </a:tcPr>
                </a:tc>
                <a:tc>
                  <a:txBody>
                    <a:bodyPr/>
                    <a:lstStyle/>
                    <a:p>
                      <a:pPr marL="0" marR="0" algn="r" rtl="1">
                        <a:lnSpc>
                          <a:spcPct val="115000"/>
                        </a:lnSpc>
                        <a:spcBef>
                          <a:spcPts val="0"/>
                        </a:spcBef>
                        <a:spcAft>
                          <a:spcPts val="0"/>
                        </a:spcAft>
                      </a:pPr>
                      <a:r>
                        <a:rPr lang="fa-IR" sz="1400" dirty="0">
                          <a:effectLst/>
                          <a:cs typeface="B Nazanin" panose="00000400000000000000" pitchFamily="2" charset="-78"/>
                        </a:rPr>
                        <a:t>برچسب های خاص </a:t>
                      </a:r>
                      <a:r>
                        <a:rPr lang="en-US" sz="1400" dirty="0">
                          <a:effectLst/>
                          <a:cs typeface="B Nazanin" panose="00000400000000000000" pitchFamily="2" charset="-78"/>
                        </a:rPr>
                        <a:t>HTML</a:t>
                      </a:r>
                      <a:r>
                        <a:rPr lang="fa-IR" sz="1400" dirty="0">
                          <a:effectLst/>
                          <a:cs typeface="B Nazanin" panose="00000400000000000000" pitchFamily="2" charset="-78"/>
                        </a:rPr>
                        <a:t> برای ساخت اطلاعات و ویژگی ها درون یک صفحه وب استفاده شده اند.</a:t>
                      </a:r>
                      <a:endParaRPr lang="en-US" sz="1400" dirty="0">
                        <a:effectLst/>
                        <a:latin typeface="Calibri" panose="020F0502020204030204" pitchFamily="34" charset="0"/>
                        <a:ea typeface="Calibri" panose="020F0502020204030204" pitchFamily="34" charset="0"/>
                        <a:cs typeface="B Nazanin" panose="00000400000000000000" pitchFamily="2" charset="-78"/>
                      </a:endParaRPr>
                    </a:p>
                  </a:txBody>
                  <a:tcPr marL="55095" marR="55095" marT="0" marB="0">
                    <a:solidFill>
                      <a:schemeClr val="accent5">
                        <a:lumMod val="20000"/>
                        <a:lumOff val="80000"/>
                      </a:schemeClr>
                    </a:solidFill>
                  </a:tcPr>
                </a:tc>
              </a:tr>
              <a:tr h="445076">
                <a:tc>
                  <a:txBody>
                    <a:bodyPr/>
                    <a:lstStyle/>
                    <a:p>
                      <a:pPr marL="0" marR="0" algn="ctr" rtl="1">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Hyperlink</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095" marR="55095" marT="0" marB="0">
                    <a:solidFill>
                      <a:schemeClr val="accent5">
                        <a:lumMod val="75000"/>
                      </a:schemeClr>
                    </a:solidFill>
                  </a:tcPr>
                </a:tc>
                <a:tc>
                  <a:txBody>
                    <a:bodyPr/>
                    <a:lstStyle/>
                    <a:p>
                      <a:pPr marL="0" marR="0" algn="r" rtl="1">
                        <a:lnSpc>
                          <a:spcPct val="115000"/>
                        </a:lnSpc>
                        <a:spcBef>
                          <a:spcPts val="0"/>
                        </a:spcBef>
                        <a:spcAft>
                          <a:spcPts val="0"/>
                        </a:spcAft>
                      </a:pPr>
                      <a:r>
                        <a:rPr lang="fa-IR" sz="1400" dirty="0">
                          <a:effectLst/>
                          <a:cs typeface="B Nazanin" panose="00000400000000000000" pitchFamily="2" charset="-78"/>
                        </a:rPr>
                        <a:t>یک لینک در یک نوشتار الکترونیکی که به شما اجازه می دهد، هنگامی که بر روی آن کلیک می کنید، لینک را دنبال کنید و به صفحه وب مربوطه بروید.</a:t>
                      </a:r>
                      <a:endParaRPr lang="en-US" sz="1400" dirty="0">
                        <a:effectLst/>
                        <a:latin typeface="Calibri" panose="020F0502020204030204" pitchFamily="34" charset="0"/>
                        <a:ea typeface="Calibri" panose="020F0502020204030204" pitchFamily="34" charset="0"/>
                        <a:cs typeface="B Nazanin" panose="00000400000000000000" pitchFamily="2" charset="-78"/>
                      </a:endParaRPr>
                    </a:p>
                  </a:txBody>
                  <a:tcPr marL="55095" marR="55095" marT="0" marB="0">
                    <a:solidFill>
                      <a:schemeClr val="accent5">
                        <a:lumMod val="20000"/>
                        <a:lumOff val="80000"/>
                      </a:schemeClr>
                    </a:solidFill>
                  </a:tcPr>
                </a:tc>
              </a:tr>
              <a:tr h="826568">
                <a:tc>
                  <a:txBody>
                    <a:bodyPr/>
                    <a:lstStyle/>
                    <a:p>
                      <a:pPr marL="0" marR="0" algn="ctr" rtl="1">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Internet Protocol (IP) address</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095" marR="55095" marT="0" marB="0">
                    <a:solidFill>
                      <a:schemeClr val="accent5">
                        <a:lumMod val="75000"/>
                      </a:schemeClr>
                    </a:solidFill>
                  </a:tcPr>
                </a:tc>
                <a:tc>
                  <a:txBody>
                    <a:bodyPr/>
                    <a:lstStyle/>
                    <a:p>
                      <a:pPr marL="0" marR="0" algn="r" rtl="1">
                        <a:lnSpc>
                          <a:spcPct val="115000"/>
                        </a:lnSpc>
                        <a:spcBef>
                          <a:spcPts val="0"/>
                        </a:spcBef>
                        <a:spcAft>
                          <a:spcPts val="0"/>
                        </a:spcAft>
                      </a:pPr>
                      <a:r>
                        <a:rPr lang="fa-IR" sz="1400" dirty="0">
                          <a:effectLst/>
                          <a:cs typeface="B Nazanin" panose="00000400000000000000" pitchFamily="2" charset="-78"/>
                        </a:rPr>
                        <a:t>آدرس پروتکل اینترنت (</a:t>
                      </a:r>
                      <a:r>
                        <a:rPr lang="en-US" sz="1400" dirty="0">
                          <a:effectLst/>
                          <a:cs typeface="B Nazanin" panose="00000400000000000000" pitchFamily="2" charset="-78"/>
                        </a:rPr>
                        <a:t>IP</a:t>
                      </a:r>
                      <a:r>
                        <a:rPr lang="fa-IR" sz="1400" dirty="0">
                          <a:effectLst/>
                          <a:cs typeface="B Nazanin" panose="00000400000000000000" pitchFamily="2" charset="-78"/>
                        </a:rPr>
                        <a:t>) یک شماره منحصر به فرد است که برای نشان دادن هر کامپیوتر واحد در یک شبکه استفاده می شود.</a:t>
                      </a:r>
                      <a:endParaRPr lang="en-US" sz="1400" dirty="0">
                        <a:effectLst/>
                        <a:latin typeface="Calibri" panose="020F0502020204030204" pitchFamily="34" charset="0"/>
                        <a:ea typeface="Calibri" panose="020F0502020204030204" pitchFamily="34" charset="0"/>
                        <a:cs typeface="B Nazanin" panose="00000400000000000000" pitchFamily="2" charset="-78"/>
                      </a:endParaRPr>
                    </a:p>
                  </a:txBody>
                  <a:tcPr marL="55095" marR="55095" marT="0" marB="0">
                    <a:solidFill>
                      <a:schemeClr val="accent5">
                        <a:lumMod val="20000"/>
                        <a:lumOff val="80000"/>
                      </a:schemeClr>
                    </a:solidFill>
                  </a:tcPr>
                </a:tc>
              </a:tr>
              <a:tr h="580612">
                <a:tc>
                  <a:txBody>
                    <a:bodyPr/>
                    <a:lstStyle/>
                    <a:p>
                      <a:pPr marL="0" marR="0" algn="ctr" rtl="1">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Keyword Frequency</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095" marR="55095" marT="0" marB="0">
                    <a:solidFill>
                      <a:schemeClr val="accent5">
                        <a:lumMod val="75000"/>
                      </a:schemeClr>
                    </a:solidFill>
                  </a:tcPr>
                </a:tc>
                <a:tc>
                  <a:txBody>
                    <a:bodyPr/>
                    <a:lstStyle/>
                    <a:p>
                      <a:pPr marL="0" marR="0" algn="r" rtl="1">
                        <a:lnSpc>
                          <a:spcPct val="115000"/>
                        </a:lnSpc>
                        <a:spcBef>
                          <a:spcPts val="0"/>
                        </a:spcBef>
                        <a:spcAft>
                          <a:spcPts val="0"/>
                        </a:spcAft>
                      </a:pPr>
                      <a:r>
                        <a:rPr lang="fa-IR" sz="1400" dirty="0">
                          <a:effectLst/>
                          <a:cs typeface="B Nazanin" panose="00000400000000000000" pitchFamily="2" charset="-78"/>
                        </a:rPr>
                        <a:t>تعداد دفعاتی که یک کلمه کلیدی با عبارت کلیدی در یک صفحه وب ظاهر می شود.</a:t>
                      </a:r>
                      <a:endParaRPr lang="en-US" sz="1400" dirty="0">
                        <a:effectLst/>
                        <a:latin typeface="Calibri" panose="020F0502020204030204" pitchFamily="34" charset="0"/>
                        <a:ea typeface="Calibri" panose="020F0502020204030204" pitchFamily="34" charset="0"/>
                        <a:cs typeface="B Nazanin" panose="00000400000000000000" pitchFamily="2" charset="-78"/>
                      </a:endParaRPr>
                    </a:p>
                  </a:txBody>
                  <a:tcPr marL="55095" marR="55095" marT="0" marB="0">
                    <a:solidFill>
                      <a:schemeClr val="accent5">
                        <a:lumMod val="20000"/>
                        <a:lumOff val="80000"/>
                      </a:schemeClr>
                    </a:solidFill>
                  </a:tcPr>
                </a:tc>
              </a:tr>
              <a:tr h="667614">
                <a:tc>
                  <a:txBody>
                    <a:bodyPr/>
                    <a:lstStyle/>
                    <a:p>
                      <a:pPr marL="0" marR="0" algn="ctr" rtl="1">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Key phrase</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095" marR="55095" marT="0" marB="0">
                    <a:solidFill>
                      <a:schemeClr val="accent5">
                        <a:lumMod val="75000"/>
                      </a:schemeClr>
                    </a:solidFill>
                  </a:tcPr>
                </a:tc>
                <a:tc>
                  <a:txBody>
                    <a:bodyPr/>
                    <a:lstStyle/>
                    <a:p>
                      <a:pPr marL="0" marR="0" algn="r" rtl="1">
                        <a:lnSpc>
                          <a:spcPct val="115000"/>
                        </a:lnSpc>
                        <a:spcBef>
                          <a:spcPts val="0"/>
                        </a:spcBef>
                        <a:spcAft>
                          <a:spcPts val="0"/>
                        </a:spcAft>
                      </a:pPr>
                      <a:r>
                        <a:rPr lang="fa-IR" sz="1400" dirty="0">
                          <a:effectLst/>
                          <a:cs typeface="B Nazanin" panose="00000400000000000000" pitchFamily="2" charset="-78"/>
                        </a:rPr>
                        <a:t>دو یا چند کلمه که با هم ترکیب می شوند تا یک پرسش برای جست و جو را تشکیل دهند- اغلب با نام کلمه کلیدی عنوان می شود. معمولا بهتر است یک عبارت را بهینه کنیم تا یک کلمه را.</a:t>
                      </a:r>
                      <a:endParaRPr lang="en-US" sz="1400" dirty="0">
                        <a:effectLst/>
                        <a:latin typeface="Calibri" panose="020F0502020204030204" pitchFamily="34" charset="0"/>
                        <a:ea typeface="Calibri" panose="020F0502020204030204" pitchFamily="34" charset="0"/>
                        <a:cs typeface="B Nazanin" panose="00000400000000000000" pitchFamily="2" charset="-78"/>
                      </a:endParaRPr>
                    </a:p>
                  </a:txBody>
                  <a:tcPr marL="55095" marR="55095" marT="0" marB="0">
                    <a:solidFill>
                      <a:schemeClr val="accent5">
                        <a:lumMod val="20000"/>
                        <a:lumOff val="80000"/>
                      </a:schemeClr>
                    </a:solidFill>
                  </a:tcPr>
                </a:tc>
              </a:tr>
              <a:tr h="638967">
                <a:tc>
                  <a:txBody>
                    <a:bodyPr/>
                    <a:lstStyle/>
                    <a:p>
                      <a:pPr marL="0" marR="0" algn="ctr" rtl="1">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Keyword rankings</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095" marR="55095" marT="0" marB="0">
                    <a:solidFill>
                      <a:schemeClr val="accent5">
                        <a:lumMod val="75000"/>
                      </a:schemeClr>
                    </a:solidFill>
                  </a:tcPr>
                </a:tc>
                <a:tc>
                  <a:txBody>
                    <a:bodyPr/>
                    <a:lstStyle/>
                    <a:p>
                      <a:pPr marL="0" marR="0" algn="r" rtl="1">
                        <a:lnSpc>
                          <a:spcPct val="115000"/>
                        </a:lnSpc>
                        <a:spcBef>
                          <a:spcPts val="0"/>
                        </a:spcBef>
                        <a:spcAft>
                          <a:spcPts val="0"/>
                        </a:spcAft>
                      </a:pPr>
                      <a:r>
                        <a:rPr lang="fa-IR" sz="1400" dirty="0">
                          <a:effectLst/>
                          <a:cs typeface="B Nazanin" panose="00000400000000000000" pitchFamily="2" charset="-78"/>
                        </a:rPr>
                        <a:t>که در آن کلمات یا عبارات کلیدی مورد نظر توسط </a:t>
                      </a:r>
                      <a:r>
                        <a:rPr lang="en-US" sz="1400" dirty="0">
                          <a:effectLst/>
                          <a:cs typeface="B Nazanin" panose="00000400000000000000" pitchFamily="2" charset="-78"/>
                        </a:rPr>
                        <a:t>SEO</a:t>
                      </a:r>
                      <a:r>
                        <a:rPr lang="fa-IR" sz="1400" dirty="0">
                          <a:effectLst/>
                          <a:cs typeface="B Nazanin" panose="00000400000000000000" pitchFamily="2" charset="-78"/>
                        </a:rPr>
                        <a:t> در نتایج موتور جست و جو رتبه بندی می شوند- اگر عبارات مورد نظر شما در سه صفحه اول ظاهر نشد، باید نگران شوید!</a:t>
                      </a:r>
                      <a:endParaRPr lang="en-US" sz="1400" dirty="0">
                        <a:effectLst/>
                        <a:latin typeface="Calibri" panose="020F0502020204030204" pitchFamily="34" charset="0"/>
                        <a:ea typeface="Calibri" panose="020F0502020204030204" pitchFamily="34" charset="0"/>
                        <a:cs typeface="B Nazanin" panose="00000400000000000000" pitchFamily="2" charset="-78"/>
                      </a:endParaRPr>
                    </a:p>
                  </a:txBody>
                  <a:tcPr marL="55095" marR="55095" marT="0" marB="0">
                    <a:solidFill>
                      <a:schemeClr val="accent5">
                        <a:lumMod val="20000"/>
                        <a:lumOff val="80000"/>
                      </a:schemeClr>
                    </a:solidFill>
                  </a:tcPr>
                </a:tc>
              </a:tr>
              <a:tr h="667614">
                <a:tc>
                  <a:txBody>
                    <a:bodyPr/>
                    <a:lstStyle/>
                    <a:p>
                      <a:pPr marL="0" marR="0" algn="ctr" rtl="1">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Landing Page</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095" marR="55095" marT="0" marB="0">
                    <a:solidFill>
                      <a:schemeClr val="accent5">
                        <a:lumMod val="75000"/>
                      </a:schemeClr>
                    </a:solidFill>
                  </a:tcPr>
                </a:tc>
                <a:tc>
                  <a:txBody>
                    <a:bodyPr/>
                    <a:lstStyle/>
                    <a:p>
                      <a:pPr marL="0" marR="0" algn="r" rtl="1">
                        <a:lnSpc>
                          <a:spcPct val="115000"/>
                        </a:lnSpc>
                        <a:spcBef>
                          <a:spcPts val="0"/>
                        </a:spcBef>
                        <a:spcAft>
                          <a:spcPts val="0"/>
                        </a:spcAft>
                      </a:pPr>
                      <a:r>
                        <a:rPr lang="fa-IR" sz="1400" dirty="0">
                          <a:effectLst/>
                          <a:cs typeface="B Nazanin" panose="00000400000000000000" pitchFamily="2" charset="-78"/>
                        </a:rPr>
                        <a:t>صفحه ای که یک کاربر زمانی که بر روی فهرست موتور جست و جو اصلی یا پرداخت شده کلیک می کند به آن می رسد. صفحاتی که بیشترین موفقیت را دارند آن هایی هستند که تا حد ممکن با پرسش جست و جوی کاربر نزدیک بوده و مطابقت داشته اند.</a:t>
                      </a:r>
                      <a:endParaRPr lang="en-US" sz="1400" dirty="0">
                        <a:effectLst/>
                        <a:latin typeface="Calibri" panose="020F0502020204030204" pitchFamily="34" charset="0"/>
                        <a:ea typeface="Calibri" panose="020F0502020204030204" pitchFamily="34" charset="0"/>
                        <a:cs typeface="B Nazanin" panose="00000400000000000000" pitchFamily="2" charset="-78"/>
                      </a:endParaRPr>
                    </a:p>
                  </a:txBody>
                  <a:tcPr marL="55095" marR="55095" marT="0" marB="0">
                    <a:solidFill>
                      <a:schemeClr val="accent5">
                        <a:lumMod val="20000"/>
                        <a:lumOff val="80000"/>
                      </a:schemeClr>
                    </a:solidFill>
                  </a:tcPr>
                </a:tc>
              </a:tr>
            </a:tbl>
          </a:graphicData>
        </a:graphic>
      </p:graphicFrame>
    </p:spTree>
    <p:extLst>
      <p:ext uri="{BB962C8B-B14F-4D97-AF65-F5344CB8AC3E}">
        <p14:creationId xmlns:p14="http://schemas.microsoft.com/office/powerpoint/2010/main" val="261262147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026620955"/>
              </p:ext>
            </p:extLst>
          </p:nvPr>
        </p:nvGraphicFramePr>
        <p:xfrm>
          <a:off x="1640910" y="1052186"/>
          <a:ext cx="8054235" cy="5617358"/>
        </p:xfrm>
        <a:graphic>
          <a:graphicData uri="http://schemas.openxmlformats.org/drawingml/2006/table">
            <a:tbl>
              <a:tblPr rtl="1" firstRow="1" firstCol="1" bandRow="1">
                <a:tableStyleId>{5C22544A-7EE6-4342-B048-85BDC9FD1C3A}</a:tableStyleId>
              </a:tblPr>
              <a:tblGrid>
                <a:gridCol w="1226303"/>
                <a:gridCol w="6827932"/>
              </a:tblGrid>
              <a:tr h="406188">
                <a:tc>
                  <a:txBody>
                    <a:bodyPr/>
                    <a:lstStyle/>
                    <a:p>
                      <a:pPr marL="0" marR="0" algn="ctr" rtl="1">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Link</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89" marR="45989" marT="0" marB="0">
                    <a:solidFill>
                      <a:schemeClr val="accent5">
                        <a:lumMod val="75000"/>
                      </a:schemeClr>
                    </a:solidFill>
                  </a:tcPr>
                </a:tc>
                <a:tc>
                  <a:txBody>
                    <a:bodyPr/>
                    <a:lstStyle/>
                    <a:p>
                      <a:pPr marL="0" marR="0" algn="ctr" rtl="1">
                        <a:lnSpc>
                          <a:spcPct val="115000"/>
                        </a:lnSpc>
                        <a:spcBef>
                          <a:spcPts val="0"/>
                        </a:spcBef>
                        <a:spcAft>
                          <a:spcPts val="0"/>
                        </a:spcAft>
                      </a:pPr>
                      <a:r>
                        <a:rPr lang="fa-IR" sz="1400" dirty="0">
                          <a:solidFill>
                            <a:schemeClr val="tx1"/>
                          </a:solidFill>
                          <a:effectLst/>
                          <a:cs typeface="B Nazanin" panose="00000400000000000000" pitchFamily="2" charset="-78"/>
                        </a:rPr>
                        <a:t>یک </a:t>
                      </a:r>
                      <a:r>
                        <a:rPr lang="en-US" sz="1400" dirty="0">
                          <a:solidFill>
                            <a:schemeClr val="tx1"/>
                          </a:solidFill>
                          <a:effectLst/>
                          <a:cs typeface="B Nazanin" panose="00000400000000000000" pitchFamily="2" charset="-78"/>
                        </a:rPr>
                        <a:t>URL</a:t>
                      </a:r>
                      <a:r>
                        <a:rPr lang="fa-IR" sz="1400" dirty="0">
                          <a:solidFill>
                            <a:schemeClr val="tx1"/>
                          </a:solidFill>
                          <a:effectLst/>
                          <a:cs typeface="B Nazanin" panose="00000400000000000000" pitchFamily="2" charset="-78"/>
                        </a:rPr>
                        <a:t> بر روی صفحه وب تعبیه شده است. اگر بروی آن لینک کلیک کنید به آن صفحه برده خواهید شد.</a:t>
                      </a:r>
                      <a:endParaRPr lang="en-US" sz="140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45989" marR="45989" marT="0" marB="0">
                    <a:solidFill>
                      <a:schemeClr val="accent5">
                        <a:lumMod val="75000"/>
                      </a:schemeClr>
                    </a:solidFill>
                  </a:tcPr>
                </a:tc>
              </a:tr>
              <a:tr h="406188">
                <a:tc>
                  <a:txBody>
                    <a:bodyPr/>
                    <a:lstStyle/>
                    <a:p>
                      <a:pPr marL="0" marR="0" algn="ctr" rtl="1">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Link bait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89" marR="45989" marT="0" marB="0">
                    <a:solidFill>
                      <a:schemeClr val="accent5">
                        <a:lumMod val="75000"/>
                      </a:schemeClr>
                    </a:solidFill>
                  </a:tcPr>
                </a:tc>
                <a:tc>
                  <a:txBody>
                    <a:bodyPr/>
                    <a:lstStyle/>
                    <a:p>
                      <a:pPr marL="0" marR="0" algn="r" rtl="1">
                        <a:lnSpc>
                          <a:spcPct val="115000"/>
                        </a:lnSpc>
                        <a:spcBef>
                          <a:spcPts val="0"/>
                        </a:spcBef>
                        <a:spcAft>
                          <a:spcPts val="0"/>
                        </a:spcAft>
                      </a:pPr>
                      <a:r>
                        <a:rPr lang="fa-IR" sz="1400" dirty="0">
                          <a:solidFill>
                            <a:schemeClr val="bg1"/>
                          </a:solidFill>
                          <a:effectLst/>
                          <a:cs typeface="B Nazanin" panose="00000400000000000000" pitchFamily="2" charset="-78"/>
                        </a:rPr>
                        <a:t>یک تکنیک برای ایجاد محتوا که به طور خاص برای جذب لینک از دیگر صفحات وب طراحی شده است.</a:t>
                      </a:r>
                      <a:endParaRPr lang="en-US" sz="1400" dirty="0">
                        <a:solidFill>
                          <a:schemeClr val="bg1"/>
                        </a:solidFill>
                        <a:effectLst/>
                        <a:latin typeface="Calibri" panose="020F0502020204030204" pitchFamily="34" charset="0"/>
                        <a:ea typeface="Calibri" panose="020F0502020204030204" pitchFamily="34" charset="0"/>
                        <a:cs typeface="B Nazanin" panose="00000400000000000000" pitchFamily="2" charset="-78"/>
                      </a:endParaRPr>
                    </a:p>
                  </a:txBody>
                  <a:tcPr marL="45989" marR="45989" marT="0" marB="0">
                    <a:solidFill>
                      <a:schemeClr val="accent5">
                        <a:lumMod val="20000"/>
                        <a:lumOff val="80000"/>
                      </a:schemeClr>
                    </a:solidFill>
                  </a:tcPr>
                </a:tc>
              </a:tr>
              <a:tr h="609283">
                <a:tc>
                  <a:txBody>
                    <a:bodyPr/>
                    <a:lstStyle/>
                    <a:p>
                      <a:pPr marL="0" marR="0" algn="ctr" rtl="1">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Meta tags</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89" marR="45989" marT="0" marB="0">
                    <a:solidFill>
                      <a:schemeClr val="accent5">
                        <a:lumMod val="75000"/>
                      </a:schemeClr>
                    </a:solidFill>
                  </a:tcPr>
                </a:tc>
                <a:tc>
                  <a:txBody>
                    <a:bodyPr/>
                    <a:lstStyle/>
                    <a:p>
                      <a:pPr marL="0" marR="0" algn="r" rtl="1">
                        <a:lnSpc>
                          <a:spcPct val="115000"/>
                        </a:lnSpc>
                        <a:spcBef>
                          <a:spcPts val="0"/>
                        </a:spcBef>
                        <a:spcAft>
                          <a:spcPts val="0"/>
                        </a:spcAft>
                      </a:pPr>
                      <a:r>
                        <a:rPr lang="fa-IR" sz="1400" dirty="0">
                          <a:solidFill>
                            <a:schemeClr val="bg1"/>
                          </a:solidFill>
                          <a:effectLst/>
                          <a:cs typeface="B Nazanin" panose="00000400000000000000" pitchFamily="2" charset="-78"/>
                        </a:rPr>
                        <a:t>برچسب هایی که به موتورهای جست و جو می گویند صفحات وب دقیقا در مورد چه هستند. این مهم است که متا تگ های شما برای عبارات کلیدی مورد نظر بهینه سازی شوند. متا تگ ها از عناوین، توضیحات و کلمات کلیدی متا ساخته شده اند. </a:t>
                      </a:r>
                      <a:endParaRPr lang="en-US" sz="1400" dirty="0">
                        <a:solidFill>
                          <a:schemeClr val="bg1"/>
                        </a:solidFill>
                        <a:effectLst/>
                        <a:latin typeface="Calibri" panose="020F0502020204030204" pitchFamily="34" charset="0"/>
                        <a:ea typeface="Calibri" panose="020F0502020204030204" pitchFamily="34" charset="0"/>
                        <a:cs typeface="B Nazanin" panose="00000400000000000000" pitchFamily="2" charset="-78"/>
                      </a:endParaRPr>
                    </a:p>
                  </a:txBody>
                  <a:tcPr marL="45989" marR="45989" marT="0" marB="0">
                    <a:solidFill>
                      <a:schemeClr val="accent5">
                        <a:lumMod val="20000"/>
                        <a:lumOff val="80000"/>
                      </a:schemeClr>
                    </a:solidFill>
                  </a:tcPr>
                </a:tc>
              </a:tr>
              <a:tr h="203094">
                <a:tc>
                  <a:txBody>
                    <a:bodyPr/>
                    <a:lstStyle/>
                    <a:p>
                      <a:pPr marL="0" marR="0" algn="ctr" rtl="1">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PageRank</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89" marR="45989" marT="0" marB="0">
                    <a:solidFill>
                      <a:schemeClr val="accent5">
                        <a:lumMod val="75000"/>
                      </a:schemeClr>
                    </a:solidFill>
                  </a:tcPr>
                </a:tc>
                <a:tc>
                  <a:txBody>
                    <a:bodyPr/>
                    <a:lstStyle/>
                    <a:p>
                      <a:pPr marL="0" marR="0" algn="r" rtl="1">
                        <a:lnSpc>
                          <a:spcPct val="115000"/>
                        </a:lnSpc>
                        <a:spcBef>
                          <a:spcPts val="0"/>
                        </a:spcBef>
                        <a:spcAft>
                          <a:spcPts val="0"/>
                        </a:spcAft>
                      </a:pPr>
                      <a:r>
                        <a:rPr lang="fa-IR" sz="1400" dirty="0">
                          <a:solidFill>
                            <a:schemeClr val="bg1"/>
                          </a:solidFill>
                          <a:effectLst/>
                          <a:cs typeface="B Nazanin" panose="00000400000000000000" pitchFamily="2" charset="-78"/>
                        </a:rPr>
                        <a:t>الگوریتم پنهان گوگل برای رتبه بندی صفحات وب در صفحات نتایج موتور جست و جو</a:t>
                      </a:r>
                      <a:endParaRPr lang="en-US" sz="1400" dirty="0">
                        <a:solidFill>
                          <a:schemeClr val="bg1"/>
                        </a:solidFill>
                        <a:effectLst/>
                        <a:latin typeface="Calibri" panose="020F0502020204030204" pitchFamily="34" charset="0"/>
                        <a:ea typeface="Calibri" panose="020F0502020204030204" pitchFamily="34" charset="0"/>
                        <a:cs typeface="B Nazanin" panose="00000400000000000000" pitchFamily="2" charset="-78"/>
                      </a:endParaRPr>
                    </a:p>
                  </a:txBody>
                  <a:tcPr marL="45989" marR="45989" marT="0" marB="0">
                    <a:solidFill>
                      <a:schemeClr val="accent5">
                        <a:lumMod val="20000"/>
                        <a:lumOff val="80000"/>
                      </a:schemeClr>
                    </a:solidFill>
                  </a:tcPr>
                </a:tc>
              </a:tr>
              <a:tr h="812377">
                <a:tc>
                  <a:txBody>
                    <a:bodyPr/>
                    <a:lstStyle/>
                    <a:p>
                      <a:pPr marL="0" marR="0" algn="ctr" rtl="1">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Referrer</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89" marR="45989" marT="0" marB="0">
                    <a:solidFill>
                      <a:schemeClr val="accent5">
                        <a:lumMod val="75000"/>
                      </a:schemeClr>
                    </a:solidFill>
                  </a:tcPr>
                </a:tc>
                <a:tc>
                  <a:txBody>
                    <a:bodyPr/>
                    <a:lstStyle/>
                    <a:p>
                      <a:pPr marL="0" marR="0" algn="r" rtl="1">
                        <a:lnSpc>
                          <a:spcPct val="115000"/>
                        </a:lnSpc>
                        <a:spcBef>
                          <a:spcPts val="0"/>
                        </a:spcBef>
                        <a:spcAft>
                          <a:spcPts val="0"/>
                        </a:spcAft>
                      </a:pPr>
                      <a:r>
                        <a:rPr lang="fa-IR" sz="1400" dirty="0">
                          <a:solidFill>
                            <a:schemeClr val="bg1"/>
                          </a:solidFill>
                          <a:effectLst/>
                          <a:cs typeface="B Nazanin" panose="00000400000000000000" pitchFamily="2" charset="-78"/>
                        </a:rPr>
                        <a:t>زمانی که کاربر روی لینکی از یک سایت به دیگری کلیک می کند، سایتی که کاربر آن را ترک کرده است، ارجاع (</a:t>
                      </a:r>
                      <a:r>
                        <a:rPr lang="en-US" sz="1400" dirty="0">
                          <a:solidFill>
                            <a:schemeClr val="bg1"/>
                          </a:solidFill>
                          <a:effectLst/>
                          <a:cs typeface="B Nazanin" panose="00000400000000000000" pitchFamily="2" charset="-78"/>
                        </a:rPr>
                        <a:t>Referrer</a:t>
                      </a:r>
                      <a:r>
                        <a:rPr lang="fa-IR" sz="1400" dirty="0">
                          <a:solidFill>
                            <a:schemeClr val="bg1"/>
                          </a:solidFill>
                          <a:effectLst/>
                          <a:cs typeface="B Nazanin" panose="00000400000000000000" pitchFamily="2" charset="-78"/>
                        </a:rPr>
                        <a:t>) است. بسیاری از مرورگرها به </a:t>
                      </a:r>
                      <a:r>
                        <a:rPr lang="en-US" sz="1400" dirty="0">
                          <a:solidFill>
                            <a:schemeClr val="bg1"/>
                          </a:solidFill>
                          <a:effectLst/>
                          <a:cs typeface="B Nazanin" panose="00000400000000000000" pitchFamily="2" charset="-78"/>
                        </a:rPr>
                        <a:t>URL</a:t>
                      </a:r>
                      <a:r>
                        <a:rPr lang="fa-IR" sz="1400" dirty="0">
                          <a:solidFill>
                            <a:schemeClr val="bg1"/>
                          </a:solidFill>
                          <a:effectLst/>
                          <a:cs typeface="B Nazanin" panose="00000400000000000000" pitchFamily="2" charset="-78"/>
                        </a:rPr>
                        <a:t> های مرجع از طریق رشته های ارجاع وارد می شوند. این اطلاعات در تعیین اینکه کدام پرسش ها برای پیدا کردن سایت های خاص استفاده می شود، ضروری است.</a:t>
                      </a:r>
                      <a:endParaRPr lang="en-US" sz="1400" dirty="0">
                        <a:solidFill>
                          <a:schemeClr val="bg1"/>
                        </a:solidFill>
                        <a:effectLst/>
                        <a:latin typeface="Calibri" panose="020F0502020204030204" pitchFamily="34" charset="0"/>
                        <a:ea typeface="Calibri" panose="020F0502020204030204" pitchFamily="34" charset="0"/>
                        <a:cs typeface="B Nazanin" panose="00000400000000000000" pitchFamily="2" charset="-78"/>
                      </a:endParaRPr>
                    </a:p>
                  </a:txBody>
                  <a:tcPr marL="45989" marR="45989" marT="0" marB="0">
                    <a:solidFill>
                      <a:schemeClr val="accent5">
                        <a:lumMod val="20000"/>
                        <a:lumOff val="80000"/>
                      </a:schemeClr>
                    </a:solidFill>
                  </a:tcPr>
                </a:tc>
              </a:tr>
              <a:tr h="406188">
                <a:tc>
                  <a:txBody>
                    <a:bodyPr/>
                    <a:lstStyle/>
                    <a:p>
                      <a:pPr marL="0" marR="0" algn="ctr" rtl="1">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Robots.txt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89" marR="45989" marT="0" marB="0">
                    <a:solidFill>
                      <a:schemeClr val="accent5">
                        <a:lumMod val="75000"/>
                      </a:schemeClr>
                    </a:solidFill>
                  </a:tcPr>
                </a:tc>
                <a:tc>
                  <a:txBody>
                    <a:bodyPr/>
                    <a:lstStyle/>
                    <a:p>
                      <a:pPr marL="0" marR="0" algn="r" rtl="1">
                        <a:lnSpc>
                          <a:spcPct val="115000"/>
                        </a:lnSpc>
                        <a:spcBef>
                          <a:spcPts val="0"/>
                        </a:spcBef>
                        <a:spcAft>
                          <a:spcPts val="0"/>
                        </a:spcAft>
                      </a:pPr>
                      <a:r>
                        <a:rPr lang="fa-IR" sz="1400" dirty="0">
                          <a:solidFill>
                            <a:schemeClr val="bg1"/>
                          </a:solidFill>
                          <a:effectLst/>
                          <a:cs typeface="B Nazanin" panose="00000400000000000000" pitchFamily="2" charset="-78"/>
                        </a:rPr>
                        <a:t>یک فایل نوشته و دخیره شده در پوشه اصلی سایت که موتورهای جست و جو را در نشان داده بعضی صفحات خاص وبسایت محدود می کند.</a:t>
                      </a:r>
                      <a:endParaRPr lang="en-US" sz="1400" dirty="0">
                        <a:solidFill>
                          <a:schemeClr val="bg1"/>
                        </a:solidFill>
                        <a:effectLst/>
                        <a:latin typeface="Calibri" panose="020F0502020204030204" pitchFamily="34" charset="0"/>
                        <a:ea typeface="Calibri" panose="020F0502020204030204" pitchFamily="34" charset="0"/>
                        <a:cs typeface="B Nazanin" panose="00000400000000000000" pitchFamily="2" charset="-78"/>
                      </a:endParaRPr>
                    </a:p>
                  </a:txBody>
                  <a:tcPr marL="45989" marR="45989" marT="0" marB="0">
                    <a:solidFill>
                      <a:schemeClr val="accent5">
                        <a:lumMod val="20000"/>
                        <a:lumOff val="80000"/>
                      </a:schemeClr>
                    </a:solidFill>
                  </a:tcPr>
                </a:tc>
              </a:tr>
              <a:tr h="565763">
                <a:tc>
                  <a:txBody>
                    <a:bodyPr/>
                    <a:lstStyle/>
                    <a:p>
                      <a:pPr marL="0" marR="0" algn="ctr" rtl="1">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Search engine Spiders</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89" marR="45989" marT="0" marB="0">
                    <a:solidFill>
                      <a:schemeClr val="accent5">
                        <a:lumMod val="75000"/>
                      </a:schemeClr>
                    </a:solidFill>
                  </a:tcPr>
                </a:tc>
                <a:tc>
                  <a:txBody>
                    <a:bodyPr/>
                    <a:lstStyle/>
                    <a:p>
                      <a:pPr marL="0" marR="0" algn="r" rtl="1">
                        <a:lnSpc>
                          <a:spcPct val="115000"/>
                        </a:lnSpc>
                        <a:spcBef>
                          <a:spcPts val="0"/>
                        </a:spcBef>
                        <a:spcAft>
                          <a:spcPts val="0"/>
                        </a:spcAft>
                      </a:pPr>
                      <a:r>
                        <a:rPr lang="fa-IR" sz="1400" dirty="0">
                          <a:solidFill>
                            <a:schemeClr val="bg1"/>
                          </a:solidFill>
                          <a:effectLst/>
                          <a:cs typeface="B Nazanin" panose="00000400000000000000" pitchFamily="2" charset="-78"/>
                        </a:rPr>
                        <a:t> برنامه هایی که در وب می گردند، لینک ها را دنبال می کنند، و شاخص هایی از موتورهای جست و جو را می سازند.</a:t>
                      </a:r>
                      <a:endParaRPr lang="en-US" sz="1400" dirty="0">
                        <a:solidFill>
                          <a:schemeClr val="bg1"/>
                        </a:solidFill>
                        <a:effectLst/>
                        <a:latin typeface="Calibri" panose="020F0502020204030204" pitchFamily="34" charset="0"/>
                        <a:ea typeface="Calibri" panose="020F0502020204030204" pitchFamily="34" charset="0"/>
                        <a:cs typeface="B Nazanin" panose="00000400000000000000" pitchFamily="2" charset="-78"/>
                      </a:endParaRPr>
                    </a:p>
                  </a:txBody>
                  <a:tcPr marL="45989" marR="45989" marT="0" marB="0">
                    <a:solidFill>
                      <a:schemeClr val="accent5">
                        <a:lumMod val="20000"/>
                        <a:lumOff val="80000"/>
                      </a:schemeClr>
                    </a:solidFill>
                  </a:tcPr>
                </a:tc>
              </a:tr>
              <a:tr h="754349">
                <a:tc>
                  <a:txBody>
                    <a:bodyPr/>
                    <a:lstStyle/>
                    <a:p>
                      <a:pPr marL="0" marR="0" algn="ctr" rtl="1">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Universal Resource Locator (URL)</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89" marR="45989" marT="0" marB="0">
                    <a:solidFill>
                      <a:schemeClr val="accent5">
                        <a:lumMod val="75000"/>
                      </a:schemeClr>
                    </a:solidFill>
                  </a:tcPr>
                </a:tc>
                <a:tc>
                  <a:txBody>
                    <a:bodyPr/>
                    <a:lstStyle/>
                    <a:p>
                      <a:pPr marL="0" marR="0" algn="r" rtl="1">
                        <a:lnSpc>
                          <a:spcPct val="115000"/>
                        </a:lnSpc>
                        <a:spcBef>
                          <a:spcPts val="0"/>
                        </a:spcBef>
                        <a:spcAft>
                          <a:spcPts val="0"/>
                        </a:spcAft>
                      </a:pPr>
                      <a:r>
                        <a:rPr lang="fa-IR" sz="1400" dirty="0">
                          <a:solidFill>
                            <a:schemeClr val="bg1"/>
                          </a:solidFill>
                          <a:effectLst/>
                          <a:cs typeface="B Nazanin" panose="00000400000000000000" pitchFamily="2" charset="-78"/>
                        </a:rPr>
                        <a:t>یک آدرس وب که برای هر صفحه روی اینترنت یگانه است.</a:t>
                      </a:r>
                      <a:endParaRPr lang="en-US" sz="1400" dirty="0">
                        <a:solidFill>
                          <a:schemeClr val="bg1"/>
                        </a:solidFill>
                        <a:effectLst/>
                        <a:latin typeface="Calibri" panose="020F0502020204030204" pitchFamily="34" charset="0"/>
                        <a:ea typeface="Calibri" panose="020F0502020204030204" pitchFamily="34" charset="0"/>
                        <a:cs typeface="B Nazanin" panose="00000400000000000000" pitchFamily="2" charset="-78"/>
                      </a:endParaRPr>
                    </a:p>
                  </a:txBody>
                  <a:tcPr marL="45989" marR="45989" marT="0" marB="0">
                    <a:solidFill>
                      <a:schemeClr val="accent5">
                        <a:lumMod val="20000"/>
                        <a:lumOff val="80000"/>
                      </a:schemeClr>
                    </a:solidFill>
                  </a:tcPr>
                </a:tc>
              </a:tr>
              <a:tr h="406188">
                <a:tc>
                  <a:txBody>
                    <a:bodyPr/>
                    <a:lstStyle/>
                    <a:p>
                      <a:pPr marL="0" marR="0" algn="ctr" rtl="1">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Usability</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89" marR="45989" marT="0" marB="0">
                    <a:solidFill>
                      <a:schemeClr val="accent5">
                        <a:lumMod val="75000"/>
                      </a:schemeClr>
                    </a:solidFill>
                  </a:tcPr>
                </a:tc>
                <a:tc>
                  <a:txBody>
                    <a:bodyPr/>
                    <a:lstStyle/>
                    <a:p>
                      <a:pPr marL="0" marR="0" algn="r" rtl="1">
                        <a:lnSpc>
                          <a:spcPct val="115000"/>
                        </a:lnSpc>
                        <a:spcBef>
                          <a:spcPts val="0"/>
                        </a:spcBef>
                        <a:spcAft>
                          <a:spcPts val="0"/>
                        </a:spcAft>
                      </a:pPr>
                      <a:r>
                        <a:rPr lang="fa-IR" sz="1400" dirty="0">
                          <a:solidFill>
                            <a:schemeClr val="bg1"/>
                          </a:solidFill>
                          <a:effectLst/>
                          <a:cs typeface="B Nazanin" panose="00000400000000000000" pitchFamily="2" charset="-78"/>
                        </a:rPr>
                        <a:t>اندازه گیری اینکه برای کاربر چقدر آسان است که کار مورد نظرش را کامل کند. سایت هایی با قابلیت استفاده عالی بسیار بهتر از سایت هایی هستند که استفاده از آن ها سخت است.</a:t>
                      </a:r>
                      <a:endParaRPr lang="en-US" sz="1400" dirty="0">
                        <a:solidFill>
                          <a:schemeClr val="bg1"/>
                        </a:solidFill>
                        <a:effectLst/>
                        <a:latin typeface="Calibri" panose="020F0502020204030204" pitchFamily="34" charset="0"/>
                        <a:ea typeface="Calibri" panose="020F0502020204030204" pitchFamily="34" charset="0"/>
                        <a:cs typeface="B Nazanin" panose="00000400000000000000" pitchFamily="2" charset="-78"/>
                      </a:endParaRPr>
                    </a:p>
                  </a:txBody>
                  <a:tcPr marL="45989" marR="45989" marT="0" marB="0">
                    <a:solidFill>
                      <a:schemeClr val="accent5">
                        <a:lumMod val="20000"/>
                        <a:lumOff val="80000"/>
                      </a:schemeClr>
                    </a:solidFill>
                  </a:tcPr>
                </a:tc>
              </a:tr>
              <a:tr h="609283">
                <a:tc>
                  <a:txBody>
                    <a:bodyPr/>
                    <a:lstStyle/>
                    <a:p>
                      <a:pPr marL="0" marR="0" algn="ctr" rtl="1">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XML Sitemap</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89" marR="45989" marT="0" marB="0">
                    <a:solidFill>
                      <a:schemeClr val="accent5">
                        <a:lumMod val="75000"/>
                      </a:schemeClr>
                    </a:solidFill>
                  </a:tcPr>
                </a:tc>
                <a:tc>
                  <a:txBody>
                    <a:bodyPr/>
                    <a:lstStyle/>
                    <a:p>
                      <a:pPr marL="0" marR="0" algn="r" rtl="1">
                        <a:lnSpc>
                          <a:spcPct val="115000"/>
                        </a:lnSpc>
                        <a:spcBef>
                          <a:spcPts val="0"/>
                        </a:spcBef>
                        <a:spcAft>
                          <a:spcPts val="0"/>
                        </a:spcAft>
                      </a:pPr>
                      <a:r>
                        <a:rPr lang="fa-IR" sz="1400" dirty="0">
                          <a:solidFill>
                            <a:schemeClr val="bg1"/>
                          </a:solidFill>
                          <a:effectLst/>
                          <a:cs typeface="B Nazanin" panose="00000400000000000000" pitchFamily="2" charset="-78"/>
                        </a:rPr>
                        <a:t> یک راهنما که موتورهای جست و جو برای کمک نشان دادن وبسایت استفاده می کنند، که نشان می دهد چند صفحه وجود دارد، هر چند وقت یک بار به روز می شوند و اینکه چقدر مهم هستند.</a:t>
                      </a:r>
                      <a:endParaRPr lang="en-US" sz="1400" dirty="0">
                        <a:solidFill>
                          <a:schemeClr val="bg1"/>
                        </a:solidFill>
                        <a:effectLst/>
                        <a:latin typeface="Calibri" panose="020F0502020204030204" pitchFamily="34" charset="0"/>
                        <a:ea typeface="Calibri" panose="020F0502020204030204" pitchFamily="34" charset="0"/>
                        <a:cs typeface="B Nazanin" panose="00000400000000000000" pitchFamily="2" charset="-78"/>
                      </a:endParaRPr>
                    </a:p>
                  </a:txBody>
                  <a:tcPr marL="45989" marR="45989" marT="0" marB="0">
                    <a:solidFill>
                      <a:schemeClr val="accent5">
                        <a:lumMod val="20000"/>
                        <a:lumOff val="80000"/>
                      </a:schemeClr>
                    </a:solidFill>
                  </a:tcPr>
                </a:tc>
              </a:tr>
            </a:tbl>
          </a:graphicData>
        </a:graphic>
      </p:graphicFrame>
    </p:spTree>
    <p:extLst>
      <p:ext uri="{BB962C8B-B14F-4D97-AF65-F5344CB8AC3E}">
        <p14:creationId xmlns:p14="http://schemas.microsoft.com/office/powerpoint/2010/main" val="126989877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352811"/>
            <a:ext cx="8946541" cy="4895588"/>
          </a:xfrm>
        </p:spPr>
        <p:txBody>
          <a:bodyPr/>
          <a:lstStyle/>
          <a:p>
            <a:pPr marL="0" indent="0" algn="r" rtl="1">
              <a:buNone/>
            </a:pPr>
            <a:r>
              <a:rPr lang="fa-IR" dirty="0">
                <a:cs typeface="B Nazanin" panose="00000400000000000000" pitchFamily="2" charset="-78"/>
              </a:rPr>
              <a:t>موتورهای جست و </a:t>
            </a:r>
            <a:r>
              <a:rPr lang="fa-IR" dirty="0" smtClean="0">
                <a:cs typeface="B Nazanin" panose="00000400000000000000" pitchFamily="2" charset="-78"/>
              </a:rPr>
              <a:t>جو</a:t>
            </a:r>
            <a:r>
              <a:rPr lang="fa-IR" dirty="0">
                <a:cs typeface="B Nazanin" panose="00000400000000000000" pitchFamily="2" charset="-78"/>
              </a:rPr>
              <a:t> برای اطمینان از اینکه آن ها بهترین نتایج را در صفحه اول نشان </a:t>
            </a:r>
            <a:r>
              <a:rPr lang="fa-IR" dirty="0" smtClean="0">
                <a:cs typeface="B Nazanin" panose="00000400000000000000" pitchFamily="2" charset="-78"/>
              </a:rPr>
              <a:t>می دهند</a:t>
            </a:r>
            <a:r>
              <a:rPr lang="fa-IR" dirty="0">
                <a:cs typeface="B Nazanin" panose="00000400000000000000" pitchFamily="2" charset="-78"/>
              </a:rPr>
              <a:t>، به دنبال سیگنال هایی می </a:t>
            </a:r>
            <a:r>
              <a:rPr lang="fa-IR" dirty="0" smtClean="0">
                <a:cs typeface="B Nazanin" panose="00000400000000000000" pitchFamily="2" charset="-78"/>
              </a:rPr>
              <a:t>گردند</a:t>
            </a:r>
            <a:r>
              <a:rPr lang="en-US" dirty="0" smtClean="0">
                <a:cs typeface="B Nazanin" panose="00000400000000000000" pitchFamily="2" charset="-78"/>
              </a:rPr>
              <a:t> </a:t>
            </a:r>
            <a:r>
              <a:rPr lang="fa-IR" dirty="0" smtClean="0">
                <a:cs typeface="B Nazanin" panose="00000400000000000000" pitchFamily="2" charset="-78"/>
              </a:rPr>
              <a:t>:</a:t>
            </a:r>
            <a:endParaRPr lang="en-US" dirty="0" smtClean="0">
              <a:cs typeface="B Nazanin" panose="00000400000000000000" pitchFamily="2" charset="-78"/>
            </a:endParaRPr>
          </a:p>
          <a:p>
            <a:pPr algn="r" rtl="1"/>
            <a:endParaRPr lang="en-US" dirty="0"/>
          </a:p>
          <a:p>
            <a:pPr marL="914400" lvl="2" indent="0" algn="r" rtl="1">
              <a:buNone/>
            </a:pPr>
            <a:r>
              <a:rPr lang="fa-IR" sz="2000" dirty="0" smtClean="0">
                <a:cs typeface="B Nazanin" panose="00000400000000000000" pitchFamily="2" charset="-78"/>
              </a:rPr>
              <a:t>- محبوبیت</a:t>
            </a:r>
          </a:p>
          <a:p>
            <a:pPr marL="914400" lvl="2" indent="0" algn="r" rtl="1">
              <a:buNone/>
            </a:pPr>
            <a:r>
              <a:rPr lang="fa-IR" sz="2000" dirty="0" smtClean="0">
                <a:cs typeface="B Nazanin" panose="00000400000000000000" pitchFamily="2" charset="-78"/>
              </a:rPr>
              <a:t>- اختیار</a:t>
            </a:r>
          </a:p>
          <a:p>
            <a:pPr marL="914400" lvl="2" indent="0" algn="r" rtl="1">
              <a:buNone/>
            </a:pPr>
            <a:r>
              <a:rPr lang="fa-IR" sz="2000" dirty="0" smtClean="0">
                <a:cs typeface="B Nazanin" panose="00000400000000000000" pitchFamily="2" charset="-78"/>
              </a:rPr>
              <a:t>- ارتباط</a:t>
            </a:r>
          </a:p>
          <a:p>
            <a:pPr marL="914400" lvl="2" indent="0" algn="r" rtl="1">
              <a:buNone/>
            </a:pPr>
            <a:r>
              <a:rPr lang="fa-IR" sz="2000" dirty="0" smtClean="0">
                <a:cs typeface="B Nazanin" panose="00000400000000000000" pitchFamily="2" charset="-78"/>
              </a:rPr>
              <a:t>- اعتماد</a:t>
            </a:r>
          </a:p>
          <a:p>
            <a:pPr marL="914400" lvl="2" indent="0" algn="r" rtl="1">
              <a:buNone/>
            </a:pPr>
            <a:r>
              <a:rPr lang="fa-IR" sz="2000" dirty="0" smtClean="0">
                <a:cs typeface="B Nazanin" panose="00000400000000000000" pitchFamily="2" charset="-78"/>
              </a:rPr>
              <a:t>- اهمیت</a:t>
            </a:r>
            <a:endParaRPr lang="en-US" sz="2000" dirty="0" smtClean="0">
              <a:cs typeface="B Nazanin" panose="00000400000000000000" pitchFamily="2" charset="-78"/>
            </a:endParaRPr>
          </a:p>
          <a:p>
            <a:pPr algn="r" rtl="1"/>
            <a:endParaRPr lang="en-US" dirty="0"/>
          </a:p>
        </p:txBody>
      </p:sp>
    </p:spTree>
    <p:extLst>
      <p:ext uri="{BB962C8B-B14F-4D97-AF65-F5344CB8AC3E}">
        <p14:creationId xmlns:p14="http://schemas.microsoft.com/office/powerpoint/2010/main" val="205861912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238</TotalTime>
  <Words>3472</Words>
  <Application>Microsoft Office PowerPoint</Application>
  <PresentationFormat>Widescreen</PresentationFormat>
  <Paragraphs>200</Paragraphs>
  <Slides>33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Arial</vt:lpstr>
      <vt:lpstr>B Nazanin</vt:lpstr>
      <vt:lpstr>Calibri</vt:lpstr>
      <vt:lpstr>Century Gothic</vt:lpstr>
      <vt:lpstr>Times New Roman</vt:lpstr>
      <vt:lpstr>Wingdings 3</vt:lpstr>
      <vt:lpstr>ذ</vt:lpstr>
      <vt:lpstr>Ion</vt:lpstr>
      <vt:lpstr>بهینه سازی موتور جست و جو ( SEO ) </vt:lpstr>
      <vt:lpstr>PowerPoint Presentation</vt:lpstr>
      <vt:lpstr> SEO  چیست ؟</vt:lpstr>
      <vt:lpstr>PowerPoint Presentation</vt:lpstr>
      <vt:lpstr>PowerPoint Presentation</vt:lpstr>
      <vt:lpstr> 9.2 اصطلاحات و مفاهیم کلیدی </vt:lpstr>
      <vt:lpstr>PowerPoint Presentation</vt:lpstr>
      <vt:lpstr>PowerPoint Presentation</vt:lpstr>
      <vt:lpstr>PowerPoint Presentation</vt:lpstr>
      <vt:lpstr> موتورهای جست و جو چگونه کار می کنند  ) به گفته گوگل ( : </vt:lpstr>
      <vt:lpstr> SEO می تواند به دو استراتژی عمده تقسیم شود: </vt:lpstr>
      <vt:lpstr> می توان بهینه سازی موتورهای جست و جو را به پنج حوزه اصلی تقسیم کرد: </vt:lpstr>
      <vt:lpstr> موتور جست و جو دوست دار ساختار وبسایت</vt:lpstr>
      <vt:lpstr>PowerPoint Presentation</vt:lpstr>
      <vt:lpstr>PowerPoint Presentation</vt:lpstr>
      <vt:lpstr> SEO و عبارات کلیدی</vt:lpstr>
      <vt:lpstr> چهار پارامتر که باید در زمان انتخاب یک کلیدواژه در نظر بگیرید : </vt:lpstr>
      <vt:lpstr> نکاتی در مورد عبارات کلیدی :</vt:lpstr>
      <vt:lpstr>PowerPoint Presentation</vt:lpstr>
      <vt:lpstr>PowerPoint Presentation</vt:lpstr>
      <vt:lpstr>PowerPoint Presentation</vt:lpstr>
      <vt:lpstr>PowerPoint Presentation</vt:lpstr>
      <vt:lpstr> بهینه سازی رسانه </vt:lpstr>
      <vt:lpstr> چند روش برای بهینه سازی تصاویر با عبارات کلیدی برای </vt:lpstr>
      <vt:lpstr> روش هایی برای اینکه شما بتوانید برنامه های کاربردی خود را بهینه کنید</vt:lpstr>
      <vt:lpstr> محبوبیت لینک</vt:lpstr>
      <vt:lpstr>PowerPoint Presentation</vt:lpstr>
      <vt:lpstr> بخش هایی از یک لینک</vt:lpstr>
      <vt:lpstr>PowerPoint Presentation</vt:lpstr>
      <vt:lpstr>PowerPoint Presentation</vt:lpstr>
      <vt:lpstr> چگونه یک وبسایت لینک های بیشتری دریافت می کند؟</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Sinister</dc:creator>
  <cp:lastModifiedBy>Sinister</cp:lastModifiedBy>
  <cp:revision>26</cp:revision>
  <dcterms:created xsi:type="dcterms:W3CDTF">2015-11-19T05:10:13Z</dcterms:created>
  <dcterms:modified xsi:type="dcterms:W3CDTF">2015-12-10T17:54:32Z</dcterms:modified>
</cp:coreProperties>
</file>