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0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72" d="100"/>
          <a:sy n="72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5ED2134-CE13-476F-BF07-3A6928182875}" type="datetimeFigureOut">
              <a:rPr lang="fa-IR" smtClean="0"/>
              <a:pPr/>
              <a:t>11/02/1430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0232854-2D6F-4FD6-9B08-EB7CD5D223DF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32854-2D6F-4FD6-9B08-EB7CD5D223DF}" type="slidenum">
              <a:rPr lang="fa-IR" smtClean="0"/>
              <a:pPr/>
              <a:t>1</a:t>
            </a:fld>
            <a:endParaRPr lang="fa-I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10</a:t>
            </a:fld>
            <a:endParaRPr lang="fa-I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11</a:t>
            </a:fld>
            <a:endParaRPr lang="fa-I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12</a:t>
            </a:fld>
            <a:endParaRPr lang="fa-I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13</a:t>
            </a:fld>
            <a:endParaRPr lang="fa-I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14</a:t>
            </a:fld>
            <a:endParaRPr lang="fa-I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15</a:t>
            </a:fld>
            <a:endParaRPr lang="fa-I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16</a:t>
            </a:fld>
            <a:endParaRPr lang="fa-I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17</a:t>
            </a:fld>
            <a:endParaRPr lang="fa-I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18</a:t>
            </a:fld>
            <a:endParaRPr lang="fa-I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19</a:t>
            </a:fld>
            <a:endParaRPr lang="fa-I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2</a:t>
            </a:fld>
            <a:endParaRPr lang="fa-I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20</a:t>
            </a:fld>
            <a:endParaRPr lang="fa-I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21</a:t>
            </a:fld>
            <a:endParaRPr lang="fa-I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22</a:t>
            </a:fld>
            <a:endParaRPr lang="fa-I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23</a:t>
            </a:fld>
            <a:endParaRPr lang="fa-I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24</a:t>
            </a:fld>
            <a:endParaRPr lang="fa-I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25</a:t>
            </a:fld>
            <a:endParaRPr lang="fa-I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26</a:t>
            </a:fld>
            <a:endParaRPr lang="fa-I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27</a:t>
            </a:fld>
            <a:endParaRPr lang="fa-I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28</a:t>
            </a:fld>
            <a:endParaRPr lang="fa-I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29</a:t>
            </a:fld>
            <a:endParaRPr lang="fa-I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3</a:t>
            </a:fld>
            <a:endParaRPr lang="fa-I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30</a:t>
            </a:fld>
            <a:endParaRPr lang="fa-I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31</a:t>
            </a:fld>
            <a:endParaRPr lang="fa-I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32</a:t>
            </a:fld>
            <a:endParaRPr lang="fa-I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33</a:t>
            </a:fld>
            <a:endParaRPr lang="fa-I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34</a:t>
            </a:fld>
            <a:endParaRPr lang="fa-I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4</a:t>
            </a:fld>
            <a:endParaRPr lang="fa-I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5</a:t>
            </a:fld>
            <a:endParaRPr lang="fa-I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6</a:t>
            </a:fld>
            <a:endParaRPr lang="fa-I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7</a:t>
            </a:fld>
            <a:endParaRPr lang="fa-I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8</a:t>
            </a:fld>
            <a:endParaRPr lang="fa-I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A7A1-FB10-45A5-B01A-9300E2D7E856}" type="slidenum">
              <a:rPr lang="fa-IR" smtClean="0"/>
              <a:pPr>
                <a:defRPr/>
              </a:pPr>
              <a:t>9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2C9412-FA3E-4971-9F9E-77225DD09363}" type="datetimeFigureOut">
              <a:rPr lang="fa-IR" smtClean="0"/>
              <a:pPr/>
              <a:t>11/02/1430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E014155-6BBB-48B6-A4CC-6A9EA263339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2C9412-FA3E-4971-9F9E-77225DD09363}" type="datetimeFigureOut">
              <a:rPr lang="fa-IR" smtClean="0"/>
              <a:pPr/>
              <a:t>11/02/1430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14155-6BBB-48B6-A4CC-6A9EA263339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2C9412-FA3E-4971-9F9E-77225DD09363}" type="datetimeFigureOut">
              <a:rPr lang="fa-IR" smtClean="0"/>
              <a:pPr/>
              <a:t>11/02/1430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14155-6BBB-48B6-A4CC-6A9EA263339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  <a:cs typeface="Nazanin" pitchFamily="2" charset="-78"/>
              </a:defRPr>
            </a:lvl1pPr>
            <a:lvl2pPr>
              <a:defRPr baseline="0">
                <a:latin typeface="Times New Roman" pitchFamily="18" charset="0"/>
                <a:cs typeface="Nazanin" pitchFamily="2" charset="-78"/>
              </a:defRPr>
            </a:lvl2pPr>
            <a:lvl3pPr>
              <a:defRPr baseline="0">
                <a:latin typeface="Times New Roman" pitchFamily="18" charset="0"/>
                <a:cs typeface="Nazanin" pitchFamily="2" charset="-78"/>
              </a:defRPr>
            </a:lvl3pPr>
            <a:lvl4pPr>
              <a:defRPr baseline="0">
                <a:latin typeface="Times New Roman" pitchFamily="18" charset="0"/>
                <a:cs typeface="Nazanin" pitchFamily="2" charset="-78"/>
              </a:defRPr>
            </a:lvl4pPr>
            <a:lvl5pPr>
              <a:defRPr baseline="0">
                <a:latin typeface="Times New Roman" pitchFamily="18" charset="0"/>
                <a:cs typeface="Nazanin" pitchFamily="2" charset="-78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2C9412-FA3E-4971-9F9E-77225DD09363}" type="datetimeFigureOut">
              <a:rPr lang="fa-IR" smtClean="0"/>
              <a:pPr/>
              <a:t>11/02/1430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14155-6BBB-48B6-A4CC-6A9EA263339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r">
              <a:defRPr sz="3650" baseline="0">
                <a:latin typeface="Times New Roman" pitchFamily="18" charset="0"/>
                <a:cs typeface="B Titr" pitchFamily="2" charset="-78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2C9412-FA3E-4971-9F9E-77225DD09363}" type="datetimeFigureOut">
              <a:rPr lang="fa-IR" smtClean="0"/>
              <a:pPr/>
              <a:t>11/02/1430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14155-6BBB-48B6-A4CC-6A9EA263339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2C9412-FA3E-4971-9F9E-77225DD09363}" type="datetimeFigureOut">
              <a:rPr lang="fa-IR" smtClean="0"/>
              <a:pPr/>
              <a:t>11/02/1430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14155-6BBB-48B6-A4CC-6A9EA263339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2C9412-FA3E-4971-9F9E-77225DD09363}" type="datetimeFigureOut">
              <a:rPr lang="fa-IR" smtClean="0"/>
              <a:pPr/>
              <a:t>11/02/1430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14155-6BBB-48B6-A4CC-6A9EA263339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2C9412-FA3E-4971-9F9E-77225DD09363}" type="datetimeFigureOut">
              <a:rPr lang="fa-IR" smtClean="0"/>
              <a:pPr/>
              <a:t>11/02/1430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14155-6BBB-48B6-A4CC-6A9EA263339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2C9412-FA3E-4971-9F9E-77225DD09363}" type="datetimeFigureOut">
              <a:rPr lang="fa-IR" smtClean="0"/>
              <a:pPr/>
              <a:t>11/02/1430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14155-6BBB-48B6-A4CC-6A9EA263339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F2C9412-FA3E-4971-9F9E-77225DD09363}" type="datetimeFigureOut">
              <a:rPr lang="fa-IR" smtClean="0"/>
              <a:pPr/>
              <a:t>11/02/1430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014155-6BBB-48B6-A4CC-6A9EA263339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2C9412-FA3E-4971-9F9E-77225DD09363}" type="datetimeFigureOut">
              <a:rPr lang="fa-IR" smtClean="0"/>
              <a:pPr/>
              <a:t>11/02/1430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E014155-6BBB-48B6-A4CC-6A9EA2633390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F2C9412-FA3E-4971-9F9E-77225DD09363}" type="datetimeFigureOut">
              <a:rPr lang="fa-IR" smtClean="0"/>
              <a:pPr/>
              <a:t>11/02/1430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E014155-6BBB-48B6-A4CC-6A9EA2633390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Nazanin" pitchFamily="2" charset="-78"/>
              </a:rPr>
              <a:t>ارائه شفاهی</a:t>
            </a:r>
            <a:endParaRPr lang="fa-IR" dirty="0">
              <a:cs typeface="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marL="609600" indent="-609600">
              <a:buNone/>
              <a:defRPr/>
            </a:pPr>
            <a:r>
              <a:rPr lang="fa-IR" sz="2800" b="1" dirty="0" smtClean="0"/>
              <a:t>ارائه شفاهی از نظر امکانات غنی تر از ارائه کتبی است این امکانات را می‌توان به 4 دسته زیر تقسیم کرد </a:t>
            </a:r>
            <a:r>
              <a:rPr lang="fa-IR" sz="2800" b="1" dirty="0" smtClean="0"/>
              <a:t>:</a:t>
            </a:r>
          </a:p>
          <a:p>
            <a:pPr marL="609600" indent="-609600">
              <a:buNone/>
              <a:defRPr/>
            </a:pPr>
            <a:endParaRPr lang="fa-IR" b="1" dirty="0" smtClean="0"/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dirty="0" smtClean="0"/>
              <a:t>امکانات </a:t>
            </a:r>
            <a:r>
              <a:rPr lang="fa-IR" b="1" dirty="0" smtClean="0"/>
              <a:t>مربوط به ارائه کننده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dirty="0" smtClean="0"/>
              <a:t>امکانات مربوط به مخاطب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dirty="0" smtClean="0"/>
              <a:t>امکانات ناشی از ماهیت ارائه شفاهی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dirty="0" smtClean="0"/>
              <a:t>امکانات محیطی</a:t>
            </a:r>
            <a:r>
              <a:rPr lang="fa-IR" dirty="0" smtClean="0"/>
              <a:t> </a:t>
            </a:r>
            <a:endParaRPr lang="en-US" dirty="0" smtClean="0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9363" y="188913"/>
            <a:ext cx="6491287" cy="11398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fa-IR" sz="3200" b="1" dirty="0" smtClean="0"/>
              <a:t>امکانات ارائه شفاهی : </a:t>
            </a:r>
            <a:endParaRPr lang="en-US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justLow" rtl="1" eaLnBrk="1" hangingPunct="1">
              <a:buFont typeface="Wingdings" pitchFamily="2" charset="2"/>
              <a:buNone/>
              <a:defRPr/>
            </a:pPr>
            <a:r>
              <a:rPr lang="fa-IR" smtClean="0"/>
              <a:t> </a:t>
            </a:r>
            <a:r>
              <a:rPr lang="fa-IR" b="1" smtClean="0"/>
              <a:t>آنهایی هستند که از وضع کانال ارائه کننده ناشی می‌شود. ارائه کننده شفاهی علاوه بر خصوصیاتی که قبلا دیدیم  باید خصوصیات دیگری هم  داشته باشد که خواهیم دید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b="1" smtClean="0"/>
              <a:t>امکانات مربوط به ارائه کننده :</a:t>
            </a:r>
            <a:r>
              <a:rPr lang="fa-IR" smtClean="0"/>
              <a:t>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justLow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آنهایی هستند که از وضع کانال مخاطب ناشی می شود  مخاطب علاوه بر خصوصیاتی که قبلا دیدیم باید خصوصیات دیگری هم داشته باشد و آدابی را رعایت کند که کم و بیش از آنها آگاهیم .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b="1" smtClean="0"/>
              <a:t>امکانات مربوط به مخاطب :</a:t>
            </a:r>
            <a:r>
              <a:rPr lang="fa-IR" smtClean="0"/>
              <a:t>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fa-IR" b="1" smtClean="0"/>
              <a:t>کلام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سبک بیان و صدا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حضور فیزیکی رویاروی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نگاه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زبان بدن ( به ویژه حرکت دستها و سر)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تغییرات سریع و اصلاحات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گفتارها و حرکتهای موردی </a:t>
            </a:r>
            <a:endParaRPr lang="en-US" smtClean="0"/>
          </a:p>
          <a:p>
            <a:pPr algn="r" rtl="1" eaLnBrk="1" hangingPunct="1">
              <a:defRPr/>
            </a:pPr>
            <a:endParaRPr lang="en-US" smtClean="0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8950"/>
            <a:ext cx="8229600" cy="1139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a-IR" sz="2800" b="1" smtClean="0"/>
              <a:t>امکانات ناشی از ماهیت ارائه شفاهی : </a:t>
            </a:r>
            <a:br>
              <a:rPr lang="fa-IR" sz="2800" b="1" smtClean="0"/>
            </a:br>
            <a:r>
              <a:rPr lang="fa-IR" sz="2800" b="1" smtClean="0"/>
              <a:t>این امکانات ناشی از ماهیت خود ارائه شفاهی هستند و عبارتند از :</a:t>
            </a:r>
            <a:endParaRPr lang="en-US" sz="28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3429000"/>
            <a:ext cx="8229600" cy="2808288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fa-IR" b="1" smtClean="0"/>
              <a:t>وضع مکانی – زمانی و اجتماعی ارائه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امکانات دیداری – شنیداری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229600" cy="2624138"/>
          </a:xfrm>
        </p:spPr>
        <p:txBody>
          <a:bodyPr/>
          <a:lstStyle/>
          <a:p>
            <a:pPr eaLnBrk="1" hangingPunct="1">
              <a:defRPr/>
            </a:pPr>
            <a:r>
              <a:rPr lang="fa-IR" b="1" smtClean="0"/>
              <a:t>امکانات محیطی : </a:t>
            </a:r>
            <a:br>
              <a:rPr lang="fa-IR" b="1" smtClean="0"/>
            </a:br>
            <a:r>
              <a:rPr lang="fa-IR" b="1" smtClean="0"/>
              <a:t>آنهایی هستند که در محیط ارائه فراهم</a:t>
            </a:r>
            <a:br>
              <a:rPr lang="fa-IR" b="1" smtClean="0"/>
            </a:br>
            <a:r>
              <a:rPr lang="fa-IR" b="1" smtClean="0"/>
              <a:t> می آیند و عبارتند از :</a:t>
            </a:r>
            <a:r>
              <a:rPr lang="fa-IR" smtClean="0"/>
              <a:t>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fa-IR" b="1" smtClean="0"/>
              <a:t>تخته سیاه ( یا سفید )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چارت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پوستر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ابزارهای نمایشی ( در انواع گوناگون )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دستگاههای تقویت و پخش صدا </a:t>
            </a:r>
            <a:endParaRPr lang="en-US" smtClean="0"/>
          </a:p>
          <a:p>
            <a:pPr algn="r" rtl="1" eaLnBrk="1" hangingPunct="1">
              <a:defRPr/>
            </a:pPr>
            <a:endParaRPr lang="en-US" smtClean="0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63575" y="277813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fa-IR" b="1" smtClean="0"/>
              <a:t>امکانات دیداری – شنیداری عبارتند از:</a:t>
            </a:r>
            <a:r>
              <a:rPr lang="fa-IR" smtClean="0"/>
              <a:t>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justLow" rtl="1" eaLnBrk="1" hangingPunct="1">
              <a:defRPr/>
            </a:pPr>
            <a:r>
              <a:rPr lang="fa-IR" b="1" smtClean="0"/>
              <a:t>جلب توجه دقیق مخاطبین به یک موضوع مشخص </a:t>
            </a:r>
            <a:endParaRPr lang="en-US" smtClean="0"/>
          </a:p>
          <a:p>
            <a:pPr algn="justLow" rtl="1" eaLnBrk="1" hangingPunct="1">
              <a:defRPr/>
            </a:pPr>
            <a:r>
              <a:rPr lang="fa-IR" b="1" smtClean="0"/>
              <a:t>افزایش تاثیر محتوای مطلبی  که ارائه می شود ( تقویت تاثیر پیام ) </a:t>
            </a:r>
            <a:endParaRPr lang="en-US" smtClean="0"/>
          </a:p>
          <a:p>
            <a:pPr algn="justLow" rtl="1" eaLnBrk="1" hangingPunct="1">
              <a:defRPr/>
            </a:pPr>
            <a:r>
              <a:rPr lang="fa-IR" b="1" smtClean="0"/>
              <a:t>تشدید علاقه مخاطبین به موضوع </a:t>
            </a:r>
            <a:endParaRPr lang="en-US" smtClean="0"/>
          </a:p>
          <a:p>
            <a:pPr algn="justLow" rtl="1" eaLnBrk="1" hangingPunct="1">
              <a:defRPr/>
            </a:pPr>
            <a:r>
              <a:rPr lang="fa-IR" b="1" smtClean="0"/>
              <a:t>نمایش مفاهیم با ایده هایی که شرح آنها با کلام زمانگیر یا دشوار است </a:t>
            </a:r>
            <a:endParaRPr lang="en-US" smtClean="0"/>
          </a:p>
          <a:p>
            <a:pPr algn="justLow" rtl="1" eaLnBrk="1" hangingPunct="1">
              <a:defRPr/>
            </a:pPr>
            <a:endParaRPr lang="en-US" smtClean="0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488950"/>
            <a:ext cx="7283450" cy="1139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a-IR" sz="3600" b="1" smtClean="0"/>
              <a:t>امکانات دیداری– شنیداری باید به چه منظورهایی مورد استفاده قرارگیرند و بالعکس :</a:t>
            </a:r>
            <a:r>
              <a:rPr lang="fa-IR" sz="3600" smtClean="0"/>
              <a:t>  	</a:t>
            </a:r>
            <a:endParaRPr lang="en-US" sz="3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327275"/>
            <a:ext cx="8229600" cy="4530725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fa-IR" b="1" dirty="0" smtClean="0"/>
              <a:t>تاثیر گذاشتن روی مخاطب از طریق ارائه تعداد زیادی جدول و نمودار.</a:t>
            </a:r>
            <a:endParaRPr lang="en-US" dirty="0" smtClean="0"/>
          </a:p>
          <a:p>
            <a:pPr algn="r" rtl="1" eaLnBrk="1" hangingPunct="1">
              <a:defRPr/>
            </a:pPr>
            <a:r>
              <a:rPr lang="fa-IR" b="1" dirty="0" smtClean="0"/>
              <a:t>اجتناب از برقراری تماس پویا با مخاطبین .</a:t>
            </a:r>
            <a:endParaRPr lang="en-US" dirty="0" smtClean="0"/>
          </a:p>
          <a:p>
            <a:pPr algn="r" rtl="1" eaLnBrk="1" hangingPunct="1">
              <a:defRPr/>
            </a:pPr>
            <a:r>
              <a:rPr lang="fa-IR" b="1" dirty="0" smtClean="0"/>
              <a:t>ارائه ایده های متعدد در یک مطلب واحد. </a:t>
            </a:r>
            <a:endParaRPr lang="en-US" dirty="0" smtClean="0"/>
          </a:p>
          <a:p>
            <a:pPr algn="r" rtl="1" eaLnBrk="1" hangingPunct="1">
              <a:defRPr/>
            </a:pPr>
            <a:r>
              <a:rPr lang="fa-IR" b="1" dirty="0" smtClean="0"/>
              <a:t>ارائه ایده های ساده که با کلام به آسانی قابل بیان هستند .</a:t>
            </a:r>
            <a:endParaRPr lang="en-US" dirty="0" smtClean="0"/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fa-IR" dirty="0" smtClean="0"/>
              <a:t> </a:t>
            </a:r>
            <a:endParaRPr lang="en-US" dirty="0" smtClean="0"/>
          </a:p>
        </p:txBody>
      </p:sp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620713"/>
            <a:ext cx="7078662" cy="1139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a-IR" sz="4000" b="1" smtClean="0"/>
              <a:t>هرگز نباید به منظورهای زیر از این امکانات استفاده کرد : </a:t>
            </a:r>
            <a:br>
              <a:rPr lang="fa-IR" sz="4000" b="1" smtClean="0"/>
            </a:br>
            <a:r>
              <a:rPr lang="fa-IR" sz="4000" smtClean="0"/>
              <a:t> </a:t>
            </a:r>
            <a:endParaRPr lang="en-US" sz="4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b="1" smtClean="0"/>
              <a:t>سخنرانی علمی – فنی :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justLow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نوعی از ارائه شفاهی است که در محافل علمی – فنی  بسیار رایج است . خصوصیات این نوع ارائه را قبلا دیدیم. سخنرانی علمی – فنی زمانی موفق و دارای تاثیر روی مخاطب است که  به طرزی ساختمند انجام شود .</a:t>
            </a:r>
            <a:endParaRPr lang="en-US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73200"/>
          </a:xfrm>
        </p:spPr>
        <p:txBody>
          <a:bodyPr/>
          <a:lstStyle/>
          <a:p>
            <a:pPr eaLnBrk="1" hangingPunct="1">
              <a:defRPr/>
            </a:pPr>
            <a:r>
              <a:rPr lang="fa-IR" sz="2400" b="1" smtClean="0"/>
              <a:t>ساختمندی:</a:t>
            </a:r>
            <a:br>
              <a:rPr lang="fa-IR" sz="2400" b="1" smtClean="0"/>
            </a:br>
            <a:r>
              <a:rPr lang="fa-IR" sz="2400" b="1" smtClean="0"/>
              <a:t/>
            </a:r>
            <a:br>
              <a:rPr lang="fa-IR" sz="2400" b="1" smtClean="0"/>
            </a:br>
            <a:r>
              <a:rPr lang="fa-IR" sz="2400" b="1" smtClean="0"/>
              <a:t> سخنرانی علمی و فنی را ساختمند گوییم اگر به طرز زیر انجام شود :</a:t>
            </a:r>
            <a:endParaRPr lang="en-US" sz="2400" b="1" smtClean="0"/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8769350" cy="5445125"/>
          </a:xfrm>
        </p:spPr>
        <p:txBody>
          <a:bodyPr/>
          <a:lstStyle/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2200" b="1" smtClean="0"/>
              <a:t>با مقدمه ای جاذب شروع شود به نحوی که از همان آغاز نظر مخاطب جلب شود .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2200" b="1" smtClean="0"/>
              <a:t>مطلب اصلی بصورت بخش بندی شده با شروع از مفاهیم آشنا برای مخاطبین و بیان مفاهیم مبنایی مطرح شود ( مدت هر بخش متناسبا تعیین شود ). 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2200" b="1" smtClean="0"/>
              <a:t>تسلسل و توالی منطقی بخشهای مختلف بحث با رعایت زمانبندی ارائه  باید حفظ  شود 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2200" b="1" smtClean="0"/>
              <a:t>نتیجه گیریهای مرحله ای از هر قسمت بحث انجام شود .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2200" b="1" smtClean="0"/>
              <a:t>به سؤالات مربوط به هر مرحله از بحث ( در صورت مطرح شدن سئوال ) پاسخ داده شود. 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2200" b="1" smtClean="0"/>
              <a:t>جمع بندی نهایی و نتیجه گیریهای لازم پس از اتمام بخش های مختلف انجام شود به سؤالات مخاطبین پاسخ مناسب داده شود. 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2200" b="1" smtClean="0"/>
              <a:t>سؤالاتی در موضوع ارائه شده طرح و در صورت امکان پاسخ مخاطبین دریافت شود 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2200" b="1" smtClean="0"/>
              <a:t>در صورت امکان  بخش بحث پایانی با مخاطبین برگزار شود. 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fa-IR" sz="2200" b="1" smtClean="0"/>
              <a:t>از مخاطبین به خصوص از سئوال کنندگان و شرکت کنندگان در بحث پایانی سپاسگزاری شود.</a:t>
            </a:r>
            <a:r>
              <a:rPr lang="fa-IR" sz="2200" smtClean="0"/>
              <a:t> </a:t>
            </a:r>
            <a:endParaRPr lang="en-US" sz="22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justLow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نوعی انتقال اطلاعات است که رسانه اصلی آن کلام یا گفتار است . ارائه کننده ایده مورد نظرش را با استفاده ازگفتار و برخی امکانات دیگر به مخاطب منتقل می‌کند . ساخت و پرداخت جملات که بعضی از آنها پیش اندیشیده و بعضی موردی و فی البداهه هستند به هر حال نیاز به نوعی انشاء مطلب دارد . از این رو ارائه شفاهی در معنای عام به انشای خطابی نیز موسوم است .</a:t>
            </a:r>
            <a:endParaRPr lang="en-US" b="1" smtClean="0"/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b="1" dirty="0" smtClean="0"/>
              <a:t>تعریف ارائه شفاهی :</a:t>
            </a:r>
            <a:r>
              <a:rPr lang="fa-IR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77813"/>
            <a:ext cx="6994525" cy="1139825"/>
          </a:xfrm>
        </p:spPr>
        <p:txBody>
          <a:bodyPr>
            <a:normAutofit fontScale="90000"/>
          </a:bodyPr>
          <a:lstStyle/>
          <a:p>
            <a:pPr rtl="1" eaLnBrk="1" hangingPunct="1">
              <a:defRPr/>
            </a:pPr>
            <a:r>
              <a:rPr lang="fa-IR" sz="4000" b="1" smtClean="0"/>
              <a:t>مقدمه در یک سخنرانی علمی – فنی</a:t>
            </a:r>
            <a:r>
              <a:rPr lang="en-US" sz="4000" b="1" smtClean="0"/>
              <a:t>  </a:t>
            </a:r>
            <a:r>
              <a:rPr lang="fa-IR" sz="4000" b="1" smtClean="0"/>
              <a:t>ساختمند باید به موارد زیر بپردازد</a:t>
            </a:r>
            <a:r>
              <a:rPr lang="en-US" sz="4000" smtClean="0"/>
              <a:t> 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رعایت شئون فرهنگی و عرف محیط </a:t>
            </a:r>
            <a:endParaRPr lang="en-US" sz="24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ادای احترام به حاضرین </a:t>
            </a:r>
            <a:endParaRPr lang="en-US" sz="24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کسب اجازه از صاحبنظران و پیشکسوتان و اساتید در موضوع ارائه </a:t>
            </a:r>
            <a:endParaRPr lang="en-US" sz="24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گاه لازم است ارائه کننده خود را با اجمال معرفی کند </a:t>
            </a:r>
            <a:endParaRPr lang="en-US" sz="24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گاه لازم است به منابع مطالعه شده اشاره شود </a:t>
            </a:r>
            <a:endParaRPr lang="en-US" sz="24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طرح عنوان اصلی و عناوین داخلی مهم تر ( که در برگ شفاف یا چارت یا پوستر نوشته شده اند )</a:t>
            </a:r>
            <a:endParaRPr lang="en-US" sz="24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بیان حیطه و حدود موضوع </a:t>
            </a:r>
            <a:endParaRPr lang="en-US" sz="24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بیان سوابق کارهای انجام شده در موضوع  به اختصار </a:t>
            </a:r>
            <a:endParaRPr lang="en-US" sz="240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اشاره ای مختصر به امکانات و مشکلات احتمالی مطالعه پژوهش در موضوع </a:t>
            </a:r>
            <a:endParaRPr lang="en-US" sz="2400" smtClean="0"/>
          </a:p>
          <a:p>
            <a:pPr algn="r" rtl="1" eaLnBrk="1" hangingPunct="1">
              <a:lnSpc>
                <a:spcPct val="90000"/>
              </a:lnSpc>
              <a:defRPr/>
            </a:pPr>
            <a:endParaRPr 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Line 4"/>
          <p:cNvSpPr>
            <a:spLocks noChangeShapeType="1"/>
          </p:cNvSpPr>
          <p:nvPr/>
        </p:nvSpPr>
        <p:spPr bwMode="auto">
          <a:xfrm>
            <a:off x="2312988" y="6005513"/>
            <a:ext cx="4608512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63523" name="Rectangle 5"/>
          <p:cNvSpPr>
            <a:spLocks noChangeArrowheads="1"/>
          </p:cNvSpPr>
          <p:nvPr/>
        </p:nvSpPr>
        <p:spPr bwMode="auto">
          <a:xfrm rot="-5400000">
            <a:off x="395288" y="2578100"/>
            <a:ext cx="1728788" cy="37623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 dirty="0"/>
              <a:t>ميزان توجه مخاطب </a:t>
            </a:r>
            <a:endParaRPr lang="en-US" dirty="0"/>
          </a:p>
        </p:txBody>
      </p:sp>
      <p:sp>
        <p:nvSpPr>
          <p:cNvPr id="363524" name="Rectangle 7"/>
          <p:cNvSpPr>
            <a:spLocks noChangeArrowheads="1"/>
          </p:cNvSpPr>
          <p:nvPr/>
        </p:nvSpPr>
        <p:spPr bwMode="auto">
          <a:xfrm>
            <a:off x="6273800" y="6221413"/>
            <a:ext cx="1355725" cy="376237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زمان به دقيقه  </a:t>
            </a:r>
            <a:endParaRPr lang="en-US"/>
          </a:p>
        </p:txBody>
      </p:sp>
      <p:sp>
        <p:nvSpPr>
          <p:cNvPr id="363525" name="Rectangle 8"/>
          <p:cNvSpPr>
            <a:spLocks noChangeArrowheads="1"/>
          </p:cNvSpPr>
          <p:nvPr/>
        </p:nvSpPr>
        <p:spPr bwMode="auto">
          <a:xfrm>
            <a:off x="1801813" y="3044825"/>
            <a:ext cx="450850" cy="3762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50</a:t>
            </a:r>
            <a:endParaRPr lang="en-US"/>
          </a:p>
        </p:txBody>
      </p:sp>
      <p:sp>
        <p:nvSpPr>
          <p:cNvPr id="363526" name="Rectangle 9"/>
          <p:cNvSpPr>
            <a:spLocks noChangeArrowheads="1"/>
          </p:cNvSpPr>
          <p:nvPr/>
        </p:nvSpPr>
        <p:spPr bwMode="auto">
          <a:xfrm>
            <a:off x="1873250" y="5789613"/>
            <a:ext cx="322263" cy="3762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 dirty="0"/>
              <a:t>0</a:t>
            </a:r>
            <a:endParaRPr lang="en-US" dirty="0"/>
          </a:p>
        </p:txBody>
      </p:sp>
      <p:sp>
        <p:nvSpPr>
          <p:cNvPr id="363527" name="Rectangle 10"/>
          <p:cNvSpPr>
            <a:spLocks noChangeArrowheads="1"/>
          </p:cNvSpPr>
          <p:nvPr/>
        </p:nvSpPr>
        <p:spPr bwMode="auto">
          <a:xfrm>
            <a:off x="1593850" y="750888"/>
            <a:ext cx="666750" cy="3762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a-IR" dirty="0"/>
              <a:t>100</a:t>
            </a:r>
            <a:endParaRPr lang="en-US" dirty="0"/>
          </a:p>
        </p:txBody>
      </p:sp>
      <p:sp>
        <p:nvSpPr>
          <p:cNvPr id="363528" name="Rectangle 14"/>
          <p:cNvSpPr>
            <a:spLocks noChangeArrowheads="1"/>
          </p:cNvSpPr>
          <p:nvPr/>
        </p:nvSpPr>
        <p:spPr bwMode="auto">
          <a:xfrm>
            <a:off x="3743325" y="388938"/>
            <a:ext cx="4357688" cy="376237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نمودار میزان توجه مخاطبین در سخنرانی غیر ساختمند </a:t>
            </a:r>
            <a:endParaRPr lang="en-US"/>
          </a:p>
        </p:txBody>
      </p:sp>
      <p:sp>
        <p:nvSpPr>
          <p:cNvPr id="363529" name="Line 15"/>
          <p:cNvSpPr>
            <a:spLocks noChangeShapeType="1"/>
          </p:cNvSpPr>
          <p:nvPr/>
        </p:nvSpPr>
        <p:spPr bwMode="auto">
          <a:xfrm>
            <a:off x="2312988" y="461963"/>
            <a:ext cx="0" cy="554355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 type="triangle" w="med" len="med"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63530" name="Arc 17"/>
          <p:cNvSpPr>
            <a:spLocks/>
          </p:cNvSpPr>
          <p:nvPr/>
        </p:nvSpPr>
        <p:spPr bwMode="auto">
          <a:xfrm rot="10800000">
            <a:off x="2312988" y="1036638"/>
            <a:ext cx="3373437" cy="4392612"/>
          </a:xfrm>
          <a:custGeom>
            <a:avLst/>
            <a:gdLst>
              <a:gd name="T0" fmla="*/ 0 w 28813"/>
              <a:gd name="T1" fmla="*/ 48073589 h 22309"/>
              <a:gd name="T2" fmla="*/ 394798799 w 28813"/>
              <a:gd name="T3" fmla="*/ 864899467 h 22309"/>
              <a:gd name="T4" fmla="*/ 98874501 w 28813"/>
              <a:gd name="T5" fmla="*/ 837411637 h 22309"/>
              <a:gd name="T6" fmla="*/ 0 60000 65536"/>
              <a:gd name="T7" fmla="*/ 0 60000 65536"/>
              <a:gd name="T8" fmla="*/ 0 60000 65536"/>
              <a:gd name="T9" fmla="*/ 0 w 28813"/>
              <a:gd name="T10" fmla="*/ 0 h 22309"/>
              <a:gd name="T11" fmla="*/ 28813 w 28813"/>
              <a:gd name="T12" fmla="*/ 22309 h 223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13" h="22309" fill="none" extrusionOk="0">
                <a:moveTo>
                  <a:pt x="-1" y="1239"/>
                </a:moveTo>
                <a:cubicBezTo>
                  <a:pt x="2316" y="419"/>
                  <a:pt x="4755" y="-1"/>
                  <a:pt x="7213" y="0"/>
                </a:cubicBezTo>
                <a:cubicBezTo>
                  <a:pt x="19142" y="0"/>
                  <a:pt x="28813" y="9670"/>
                  <a:pt x="28813" y="21600"/>
                </a:cubicBezTo>
                <a:cubicBezTo>
                  <a:pt x="28813" y="21836"/>
                  <a:pt x="28809" y="22072"/>
                  <a:pt x="28801" y="22309"/>
                </a:cubicBezTo>
              </a:path>
              <a:path w="28813" h="22309" stroke="0" extrusionOk="0">
                <a:moveTo>
                  <a:pt x="-1" y="1239"/>
                </a:moveTo>
                <a:cubicBezTo>
                  <a:pt x="2316" y="419"/>
                  <a:pt x="4755" y="-1"/>
                  <a:pt x="7213" y="0"/>
                </a:cubicBezTo>
                <a:cubicBezTo>
                  <a:pt x="19142" y="0"/>
                  <a:pt x="28813" y="9670"/>
                  <a:pt x="28813" y="21600"/>
                </a:cubicBezTo>
                <a:cubicBezTo>
                  <a:pt x="28813" y="21836"/>
                  <a:pt x="28809" y="22072"/>
                  <a:pt x="28801" y="22309"/>
                </a:cubicBezTo>
                <a:lnTo>
                  <a:pt x="7213" y="21600"/>
                </a:lnTo>
                <a:close/>
              </a:path>
            </a:pathLst>
          </a:cu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63531" name="Line 22"/>
          <p:cNvSpPr>
            <a:spLocks noChangeShapeType="1"/>
          </p:cNvSpPr>
          <p:nvPr/>
        </p:nvSpPr>
        <p:spPr bwMode="auto">
          <a:xfrm>
            <a:off x="5697538" y="5213350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63532" name="Line 23"/>
          <p:cNvSpPr>
            <a:spLocks noChangeShapeType="1"/>
          </p:cNvSpPr>
          <p:nvPr/>
        </p:nvSpPr>
        <p:spPr bwMode="auto">
          <a:xfrm>
            <a:off x="4402138" y="535781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63533" name="Rectangle 24"/>
          <p:cNvSpPr>
            <a:spLocks noChangeArrowheads="1"/>
          </p:cNvSpPr>
          <p:nvPr/>
        </p:nvSpPr>
        <p:spPr bwMode="auto">
          <a:xfrm>
            <a:off x="3690938" y="6005513"/>
            <a:ext cx="450850" cy="3762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 dirty="0"/>
              <a:t>15</a:t>
            </a:r>
            <a:endParaRPr lang="en-US" dirty="0"/>
          </a:p>
        </p:txBody>
      </p:sp>
      <p:sp>
        <p:nvSpPr>
          <p:cNvPr id="363534" name="Rectangle 25"/>
          <p:cNvSpPr>
            <a:spLocks noChangeArrowheads="1"/>
          </p:cNvSpPr>
          <p:nvPr/>
        </p:nvSpPr>
        <p:spPr bwMode="auto">
          <a:xfrm>
            <a:off x="5275263" y="6005513"/>
            <a:ext cx="450850" cy="3762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 dirty="0"/>
              <a:t>30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Line 8"/>
          <p:cNvSpPr>
            <a:spLocks noChangeShapeType="1"/>
          </p:cNvSpPr>
          <p:nvPr/>
        </p:nvSpPr>
        <p:spPr bwMode="auto">
          <a:xfrm>
            <a:off x="2271713" y="6076950"/>
            <a:ext cx="4608512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64547" name="Rectangle 9"/>
          <p:cNvSpPr>
            <a:spLocks noChangeArrowheads="1"/>
          </p:cNvSpPr>
          <p:nvPr/>
        </p:nvSpPr>
        <p:spPr bwMode="auto">
          <a:xfrm>
            <a:off x="1760538" y="3116263"/>
            <a:ext cx="450850" cy="3762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50</a:t>
            </a:r>
            <a:endParaRPr lang="en-US"/>
          </a:p>
        </p:txBody>
      </p:sp>
      <p:sp>
        <p:nvSpPr>
          <p:cNvPr id="364548" name="Rectangle 10"/>
          <p:cNvSpPr>
            <a:spLocks noChangeArrowheads="1"/>
          </p:cNvSpPr>
          <p:nvPr/>
        </p:nvSpPr>
        <p:spPr bwMode="auto">
          <a:xfrm>
            <a:off x="1831975" y="5861050"/>
            <a:ext cx="322263" cy="3762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 dirty="0"/>
              <a:t>0</a:t>
            </a:r>
            <a:endParaRPr lang="en-US" dirty="0"/>
          </a:p>
        </p:txBody>
      </p:sp>
      <p:sp>
        <p:nvSpPr>
          <p:cNvPr id="364549" name="Rectangle 11"/>
          <p:cNvSpPr>
            <a:spLocks noChangeArrowheads="1"/>
          </p:cNvSpPr>
          <p:nvPr/>
        </p:nvSpPr>
        <p:spPr bwMode="auto">
          <a:xfrm>
            <a:off x="1552575" y="822325"/>
            <a:ext cx="666750" cy="3762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a-IR" dirty="0"/>
              <a:t>100</a:t>
            </a:r>
            <a:endParaRPr lang="en-US" dirty="0"/>
          </a:p>
        </p:txBody>
      </p:sp>
      <p:sp>
        <p:nvSpPr>
          <p:cNvPr id="364550" name="Line 12"/>
          <p:cNvSpPr>
            <a:spLocks noChangeShapeType="1"/>
          </p:cNvSpPr>
          <p:nvPr/>
        </p:nvSpPr>
        <p:spPr bwMode="auto">
          <a:xfrm>
            <a:off x="2271713" y="533400"/>
            <a:ext cx="0" cy="554355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 type="triangle" w="med" len="med"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64551" name="Rectangle 13"/>
          <p:cNvSpPr>
            <a:spLocks noChangeArrowheads="1"/>
          </p:cNvSpPr>
          <p:nvPr/>
        </p:nvSpPr>
        <p:spPr bwMode="auto">
          <a:xfrm>
            <a:off x="3649663" y="6076950"/>
            <a:ext cx="450850" cy="3762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 dirty="0"/>
              <a:t>15</a:t>
            </a:r>
            <a:endParaRPr lang="en-US" dirty="0"/>
          </a:p>
        </p:txBody>
      </p:sp>
      <p:sp>
        <p:nvSpPr>
          <p:cNvPr id="364552" name="Rectangle 14"/>
          <p:cNvSpPr>
            <a:spLocks noChangeArrowheads="1"/>
          </p:cNvSpPr>
          <p:nvPr/>
        </p:nvSpPr>
        <p:spPr bwMode="auto">
          <a:xfrm>
            <a:off x="5233988" y="6076950"/>
            <a:ext cx="450850" cy="3762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 dirty="0"/>
              <a:t>30</a:t>
            </a:r>
            <a:endParaRPr lang="en-US" dirty="0"/>
          </a:p>
        </p:txBody>
      </p:sp>
      <p:sp>
        <p:nvSpPr>
          <p:cNvPr id="364553" name="Freeform 16"/>
          <p:cNvSpPr>
            <a:spLocks/>
          </p:cNvSpPr>
          <p:nvPr/>
        </p:nvSpPr>
        <p:spPr bwMode="auto">
          <a:xfrm>
            <a:off x="2344738" y="1757363"/>
            <a:ext cx="3600450" cy="215900"/>
          </a:xfrm>
          <a:custGeom>
            <a:avLst/>
            <a:gdLst>
              <a:gd name="T0" fmla="*/ 0 w 2664"/>
              <a:gd name="T1" fmla="*/ 53975 h 192"/>
              <a:gd name="T2" fmla="*/ 243274 w 2664"/>
              <a:gd name="T3" fmla="*/ 0 h 192"/>
              <a:gd name="T4" fmla="*/ 535202 w 2664"/>
              <a:gd name="T5" fmla="*/ 53975 h 192"/>
              <a:gd name="T6" fmla="*/ 583857 w 2664"/>
              <a:gd name="T7" fmla="*/ 134937 h 192"/>
              <a:gd name="T8" fmla="*/ 648730 w 2664"/>
              <a:gd name="T9" fmla="*/ 148431 h 192"/>
              <a:gd name="T10" fmla="*/ 762257 w 2664"/>
              <a:gd name="T11" fmla="*/ 121444 h 192"/>
              <a:gd name="T12" fmla="*/ 794694 w 2664"/>
              <a:gd name="T13" fmla="*/ 80963 h 192"/>
              <a:gd name="T14" fmla="*/ 908222 w 2664"/>
              <a:gd name="T15" fmla="*/ 26988 h 192"/>
              <a:gd name="T16" fmla="*/ 1135277 w 2664"/>
              <a:gd name="T17" fmla="*/ 94456 h 192"/>
              <a:gd name="T18" fmla="*/ 1378551 w 2664"/>
              <a:gd name="T19" fmla="*/ 80963 h 192"/>
              <a:gd name="T20" fmla="*/ 1670479 w 2664"/>
              <a:gd name="T21" fmla="*/ 215900 h 192"/>
              <a:gd name="T22" fmla="*/ 1832661 w 2664"/>
              <a:gd name="T23" fmla="*/ 107950 h 192"/>
              <a:gd name="T24" fmla="*/ 1994844 w 2664"/>
              <a:gd name="T25" fmla="*/ 80963 h 192"/>
              <a:gd name="T26" fmla="*/ 2238117 w 2664"/>
              <a:gd name="T27" fmla="*/ 94456 h 192"/>
              <a:gd name="T28" fmla="*/ 2335427 w 2664"/>
              <a:gd name="T29" fmla="*/ 107950 h 192"/>
              <a:gd name="T30" fmla="*/ 2367863 w 2664"/>
              <a:gd name="T31" fmla="*/ 148431 h 192"/>
              <a:gd name="T32" fmla="*/ 2578700 w 2664"/>
              <a:gd name="T33" fmla="*/ 121444 h 192"/>
              <a:gd name="T34" fmla="*/ 2676010 w 2664"/>
              <a:gd name="T35" fmla="*/ 80963 h 192"/>
              <a:gd name="T36" fmla="*/ 2724665 w 2664"/>
              <a:gd name="T37" fmla="*/ 121444 h 192"/>
              <a:gd name="T38" fmla="*/ 2757101 w 2664"/>
              <a:gd name="T39" fmla="*/ 161925 h 192"/>
              <a:gd name="T40" fmla="*/ 3000375 w 2664"/>
              <a:gd name="T41" fmla="*/ 94456 h 192"/>
              <a:gd name="T42" fmla="*/ 3162558 w 2664"/>
              <a:gd name="T43" fmla="*/ 40481 h 192"/>
              <a:gd name="T44" fmla="*/ 3227431 w 2664"/>
              <a:gd name="T45" fmla="*/ 80963 h 192"/>
              <a:gd name="T46" fmla="*/ 3243649 w 2664"/>
              <a:gd name="T47" fmla="*/ 121444 h 192"/>
              <a:gd name="T48" fmla="*/ 3600450 w 2664"/>
              <a:gd name="T49" fmla="*/ 215900 h 19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664"/>
              <a:gd name="T76" fmla="*/ 0 h 192"/>
              <a:gd name="T77" fmla="*/ 2664 w 2664"/>
              <a:gd name="T78" fmla="*/ 192 h 19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664" h="192">
                <a:moveTo>
                  <a:pt x="0" y="48"/>
                </a:moveTo>
                <a:cubicBezTo>
                  <a:pt x="99" y="36"/>
                  <a:pt x="98" y="27"/>
                  <a:pt x="180" y="0"/>
                </a:cubicBezTo>
                <a:cubicBezTo>
                  <a:pt x="250" y="23"/>
                  <a:pt x="327" y="22"/>
                  <a:pt x="396" y="48"/>
                </a:cubicBezTo>
                <a:cubicBezTo>
                  <a:pt x="421" y="57"/>
                  <a:pt x="410" y="105"/>
                  <a:pt x="432" y="120"/>
                </a:cubicBezTo>
                <a:cubicBezTo>
                  <a:pt x="446" y="129"/>
                  <a:pt x="464" y="128"/>
                  <a:pt x="480" y="132"/>
                </a:cubicBezTo>
                <a:cubicBezTo>
                  <a:pt x="508" y="124"/>
                  <a:pt x="539" y="122"/>
                  <a:pt x="564" y="108"/>
                </a:cubicBezTo>
                <a:cubicBezTo>
                  <a:pt x="577" y="101"/>
                  <a:pt x="578" y="82"/>
                  <a:pt x="588" y="72"/>
                </a:cubicBezTo>
                <a:cubicBezTo>
                  <a:pt x="624" y="36"/>
                  <a:pt x="631" y="38"/>
                  <a:pt x="672" y="24"/>
                </a:cubicBezTo>
                <a:cubicBezTo>
                  <a:pt x="725" y="60"/>
                  <a:pt x="779" y="72"/>
                  <a:pt x="840" y="84"/>
                </a:cubicBezTo>
                <a:cubicBezTo>
                  <a:pt x="900" y="80"/>
                  <a:pt x="960" y="69"/>
                  <a:pt x="1020" y="72"/>
                </a:cubicBezTo>
                <a:cubicBezTo>
                  <a:pt x="1104" y="76"/>
                  <a:pt x="1158" y="166"/>
                  <a:pt x="1236" y="192"/>
                </a:cubicBezTo>
                <a:cubicBezTo>
                  <a:pt x="1291" y="156"/>
                  <a:pt x="1294" y="127"/>
                  <a:pt x="1356" y="96"/>
                </a:cubicBezTo>
                <a:cubicBezTo>
                  <a:pt x="1407" y="113"/>
                  <a:pt x="1432" y="101"/>
                  <a:pt x="1476" y="72"/>
                </a:cubicBezTo>
                <a:cubicBezTo>
                  <a:pt x="1536" y="76"/>
                  <a:pt x="1596" y="78"/>
                  <a:pt x="1656" y="84"/>
                </a:cubicBezTo>
                <a:cubicBezTo>
                  <a:pt x="1680" y="86"/>
                  <a:pt x="1706" y="85"/>
                  <a:pt x="1728" y="96"/>
                </a:cubicBezTo>
                <a:cubicBezTo>
                  <a:pt x="1741" y="102"/>
                  <a:pt x="1744" y="120"/>
                  <a:pt x="1752" y="132"/>
                </a:cubicBezTo>
                <a:cubicBezTo>
                  <a:pt x="1804" y="122"/>
                  <a:pt x="1857" y="122"/>
                  <a:pt x="1908" y="108"/>
                </a:cubicBezTo>
                <a:cubicBezTo>
                  <a:pt x="1934" y="101"/>
                  <a:pt x="1955" y="80"/>
                  <a:pt x="1980" y="72"/>
                </a:cubicBezTo>
                <a:cubicBezTo>
                  <a:pt x="1992" y="84"/>
                  <a:pt x="2005" y="95"/>
                  <a:pt x="2016" y="108"/>
                </a:cubicBezTo>
                <a:cubicBezTo>
                  <a:pt x="2025" y="119"/>
                  <a:pt x="2026" y="141"/>
                  <a:pt x="2040" y="144"/>
                </a:cubicBezTo>
                <a:cubicBezTo>
                  <a:pt x="2088" y="156"/>
                  <a:pt x="2177" y="113"/>
                  <a:pt x="2220" y="84"/>
                </a:cubicBezTo>
                <a:cubicBezTo>
                  <a:pt x="2283" y="105"/>
                  <a:pt x="2296" y="80"/>
                  <a:pt x="2340" y="36"/>
                </a:cubicBezTo>
                <a:cubicBezTo>
                  <a:pt x="2356" y="48"/>
                  <a:pt x="2375" y="57"/>
                  <a:pt x="2388" y="72"/>
                </a:cubicBezTo>
                <a:cubicBezTo>
                  <a:pt x="2396" y="82"/>
                  <a:pt x="2389" y="101"/>
                  <a:pt x="2400" y="108"/>
                </a:cubicBezTo>
                <a:cubicBezTo>
                  <a:pt x="2480" y="156"/>
                  <a:pt x="2583" y="152"/>
                  <a:pt x="2664" y="192"/>
                </a:cubicBezTo>
              </a:path>
            </a:pathLst>
          </a:custGeom>
          <a:noFill/>
          <a:ln w="12700">
            <a:solidFill>
              <a:srgbClr val="00FF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64554" name="Line 17"/>
          <p:cNvSpPr>
            <a:spLocks noChangeShapeType="1"/>
          </p:cNvSpPr>
          <p:nvPr/>
        </p:nvSpPr>
        <p:spPr bwMode="auto">
          <a:xfrm flipH="1">
            <a:off x="5872163" y="1973263"/>
            <a:ext cx="0" cy="41036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64555" name="Rectangle 18"/>
          <p:cNvSpPr>
            <a:spLocks noChangeArrowheads="1"/>
          </p:cNvSpPr>
          <p:nvPr/>
        </p:nvSpPr>
        <p:spPr bwMode="auto">
          <a:xfrm rot="-5400000">
            <a:off x="354013" y="2649538"/>
            <a:ext cx="1728787" cy="37623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 dirty="0"/>
              <a:t>ميزان توجه مخاطب </a:t>
            </a:r>
            <a:endParaRPr lang="en-US" dirty="0"/>
          </a:p>
        </p:txBody>
      </p:sp>
      <p:sp>
        <p:nvSpPr>
          <p:cNvPr id="364556" name="Rectangle 19"/>
          <p:cNvSpPr>
            <a:spLocks noChangeArrowheads="1"/>
          </p:cNvSpPr>
          <p:nvPr/>
        </p:nvSpPr>
        <p:spPr bwMode="auto">
          <a:xfrm>
            <a:off x="6232525" y="6292850"/>
            <a:ext cx="1355725" cy="376238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زمان به دقيقه  </a:t>
            </a:r>
            <a:endParaRPr lang="en-US"/>
          </a:p>
        </p:txBody>
      </p:sp>
      <p:sp>
        <p:nvSpPr>
          <p:cNvPr id="364557" name="Rectangle 20"/>
          <p:cNvSpPr>
            <a:spLocks noChangeArrowheads="1"/>
          </p:cNvSpPr>
          <p:nvPr/>
        </p:nvSpPr>
        <p:spPr bwMode="auto">
          <a:xfrm>
            <a:off x="3875088" y="460375"/>
            <a:ext cx="4010025" cy="376238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نمودار میزان توجه مخاطبین در سخنرانی ساختمند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b="1" smtClean="0"/>
              <a:t>خصوصیات سخنران علمی – فنی: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ظاهر آراسته و متناسب با عرف جامعه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تمرکز فکر و جمعیت خاطر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گشاده رویی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صبر و حوصله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قابلیت (هنر ) جلب توجه مخاطب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توانایی اشراف بر فضای ارائه و کنترل  جو ارائه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ادب در کلام و ادب در رفتار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تاثیر نگاه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نفوذ کلام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حضور ذهن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خونسردی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 تسلط بر اعصاب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حاضر جوابی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smtClean="0"/>
              <a:t>توانایی برقراری ارتباط حضوری زنده و پویا </a:t>
            </a:r>
            <a:endParaRPr lang="en-US" sz="2000" smtClean="0"/>
          </a:p>
          <a:p>
            <a:pPr algn="r" rtl="1" eaLnBrk="1" hangingPunct="1">
              <a:lnSpc>
                <a:spcPct val="80000"/>
              </a:lnSpc>
              <a:defRPr/>
            </a:pPr>
            <a:endParaRPr lang="en-US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defRPr/>
            </a:pPr>
            <a:r>
              <a:rPr lang="fa-IR" b="1" smtClean="0"/>
              <a:t>زمان سخنرانی علمی – فنی :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justLow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در این نوع ارائه نیز عامل زمان (تاریخ ) بسیار تاثیر دارد. اما گذشته از این عامل  مسئله انتخاب زمان (ساعت ) از حساسیت خاصی برخوردار است . بعنوان مثال ساعت قبل از ظهر یا بلافاصله بعد از ظهر زمان مطلوبی برای سخنرانی علمی –فنی نیست و در محیطهای کاری ساعت آخر وقت نامطلوب به نظر می‌رسد.</a:t>
            </a:r>
            <a:endParaRPr lang="en-US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Line 5"/>
          <p:cNvSpPr>
            <a:spLocks noChangeShapeType="1"/>
          </p:cNvSpPr>
          <p:nvPr/>
        </p:nvSpPr>
        <p:spPr bwMode="auto">
          <a:xfrm>
            <a:off x="1258888" y="5876925"/>
            <a:ext cx="5618162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67619" name="Rectangle 6"/>
          <p:cNvSpPr>
            <a:spLocks noChangeArrowheads="1"/>
          </p:cNvSpPr>
          <p:nvPr/>
        </p:nvSpPr>
        <p:spPr bwMode="auto">
          <a:xfrm rot="-5400000">
            <a:off x="299244" y="1437482"/>
            <a:ext cx="1000125" cy="37623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 dirty="0"/>
              <a:t>كميت ارائه</a:t>
            </a:r>
            <a:endParaRPr lang="en-US" dirty="0"/>
          </a:p>
        </p:txBody>
      </p:sp>
      <p:sp>
        <p:nvSpPr>
          <p:cNvPr id="367620" name="Rectangle 7"/>
          <p:cNvSpPr>
            <a:spLocks noChangeArrowheads="1"/>
          </p:cNvSpPr>
          <p:nvPr/>
        </p:nvSpPr>
        <p:spPr bwMode="auto">
          <a:xfrm>
            <a:off x="5564188" y="6165850"/>
            <a:ext cx="668337" cy="376238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غروب</a:t>
            </a:r>
            <a:endParaRPr lang="en-US"/>
          </a:p>
        </p:txBody>
      </p:sp>
      <p:sp>
        <p:nvSpPr>
          <p:cNvPr id="367621" name="Rectangle 8"/>
          <p:cNvSpPr>
            <a:spLocks noChangeArrowheads="1"/>
          </p:cNvSpPr>
          <p:nvPr/>
        </p:nvSpPr>
        <p:spPr bwMode="auto">
          <a:xfrm>
            <a:off x="1958975" y="620713"/>
            <a:ext cx="5853113" cy="650875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rtl="1"/>
            <a:r>
              <a:rPr lang="fa-IR"/>
              <a:t>نمودار ارائه مطالب درارائه شفاهی طولانی ( به مدت یک روز مثل سمینار )</a:t>
            </a:r>
          </a:p>
          <a:p>
            <a:pPr rtl="1"/>
            <a:r>
              <a:rPr lang="fa-IR"/>
              <a:t> </a:t>
            </a:r>
            <a:endParaRPr lang="en-US"/>
          </a:p>
        </p:txBody>
      </p:sp>
      <p:sp>
        <p:nvSpPr>
          <p:cNvPr id="367622" name="Line 9"/>
          <p:cNvSpPr>
            <a:spLocks noChangeShapeType="1"/>
          </p:cNvSpPr>
          <p:nvPr/>
        </p:nvSpPr>
        <p:spPr bwMode="auto">
          <a:xfrm>
            <a:off x="1258888" y="333375"/>
            <a:ext cx="0" cy="554355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 type="triangle" w="med" len="med"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67623" name="Rectangle 10"/>
          <p:cNvSpPr>
            <a:spLocks noChangeArrowheads="1"/>
          </p:cNvSpPr>
          <p:nvPr/>
        </p:nvSpPr>
        <p:spPr bwMode="auto">
          <a:xfrm>
            <a:off x="3227388" y="6165850"/>
            <a:ext cx="884237" cy="376238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بعدازظهر</a:t>
            </a:r>
            <a:endParaRPr lang="en-US"/>
          </a:p>
        </p:txBody>
      </p:sp>
      <p:sp>
        <p:nvSpPr>
          <p:cNvPr id="367624" name="Rectangle 11"/>
          <p:cNvSpPr>
            <a:spLocks noChangeArrowheads="1"/>
          </p:cNvSpPr>
          <p:nvPr/>
        </p:nvSpPr>
        <p:spPr bwMode="auto">
          <a:xfrm>
            <a:off x="1441450" y="6165850"/>
            <a:ext cx="558800" cy="376238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صبح</a:t>
            </a:r>
            <a:endParaRPr lang="en-US"/>
          </a:p>
        </p:txBody>
      </p:sp>
      <p:sp>
        <p:nvSpPr>
          <p:cNvPr id="367625" name="Line 12"/>
          <p:cNvSpPr>
            <a:spLocks noChangeShapeType="1"/>
          </p:cNvSpPr>
          <p:nvPr/>
        </p:nvSpPr>
        <p:spPr bwMode="auto">
          <a:xfrm flipV="1">
            <a:off x="1547813" y="1989138"/>
            <a:ext cx="3600450" cy="3527425"/>
          </a:xfrm>
          <a:prstGeom prst="line">
            <a:avLst/>
          </a:prstGeom>
          <a:noFill/>
          <a:ln w="38100">
            <a:solidFill>
              <a:srgbClr val="FFFF99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67626" name="Line 14"/>
          <p:cNvSpPr>
            <a:spLocks noChangeShapeType="1"/>
          </p:cNvSpPr>
          <p:nvPr/>
        </p:nvSpPr>
        <p:spPr bwMode="auto">
          <a:xfrm flipH="1" flipV="1">
            <a:off x="1692275" y="2060575"/>
            <a:ext cx="3455988" cy="3455988"/>
          </a:xfrm>
          <a:prstGeom prst="line">
            <a:avLst/>
          </a:prstGeom>
          <a:noFill/>
          <a:ln w="38100">
            <a:solidFill>
              <a:srgbClr val="FFFF99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67627" name="Line 15"/>
          <p:cNvSpPr>
            <a:spLocks noChangeShapeType="1"/>
          </p:cNvSpPr>
          <p:nvPr/>
        </p:nvSpPr>
        <p:spPr bwMode="auto">
          <a:xfrm>
            <a:off x="1258888" y="1700213"/>
            <a:ext cx="41767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67628" name="Line 16"/>
          <p:cNvSpPr>
            <a:spLocks noChangeShapeType="1"/>
          </p:cNvSpPr>
          <p:nvPr/>
        </p:nvSpPr>
        <p:spPr bwMode="auto">
          <a:xfrm>
            <a:off x="5435600" y="1700213"/>
            <a:ext cx="0" cy="41767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67629" name="Rectangle 19"/>
          <p:cNvSpPr>
            <a:spLocks noChangeArrowheads="1"/>
          </p:cNvSpPr>
          <p:nvPr/>
        </p:nvSpPr>
        <p:spPr bwMode="auto">
          <a:xfrm rot="2653878">
            <a:off x="2009775" y="2495550"/>
            <a:ext cx="1476375" cy="376238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مطالب پيچيده تر </a:t>
            </a:r>
            <a:endParaRPr lang="en-US"/>
          </a:p>
        </p:txBody>
      </p:sp>
      <p:sp>
        <p:nvSpPr>
          <p:cNvPr id="367630" name="Rectangle 20"/>
          <p:cNvSpPr>
            <a:spLocks noChangeArrowheads="1"/>
          </p:cNvSpPr>
          <p:nvPr/>
        </p:nvSpPr>
        <p:spPr bwMode="auto">
          <a:xfrm rot="-2671112">
            <a:off x="1371600" y="4505325"/>
            <a:ext cx="1311275" cy="376238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مطاب ساده تر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defRPr/>
            </a:pPr>
            <a:r>
              <a:rPr lang="fa-IR" b="1" smtClean="0"/>
              <a:t>مکان سخنرانی علمی – فنی</a:t>
            </a:r>
            <a:r>
              <a:rPr lang="en-US" b="1" smtClean="0"/>
              <a:t> :</a:t>
            </a:r>
            <a:r>
              <a:rPr lang="en-US" smtClean="0"/>
              <a:t> 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justLow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مکان سخنرانی علمی فنی باید از نظر معماری و امکانات و تجهیزات به گونه ای باشد که هیچ مشکل و مانعی در انجام ارائه ایجاد نشود .</a:t>
            </a:r>
            <a:r>
              <a:rPr lang="fa-IR" smtClean="0"/>
              <a:t>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b="1" smtClean="0"/>
              <a:t>آماده سازی سخنرانی علمی – فنی :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justLow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سخنران علمی و فنی باید سخنرانی اش را با دقت طراحی و محتوایش را آماده کند . تمام مراحلی که در ارائه کتبی دیدیم در این نوع ارائه نیز باید انجام شوند . البته تنظیم ساختار سه بخشی به گونه ای که در ارائه کتبی دیدیم فقط وقتی انجام می شود که صورت کتبی سخنرانی خواسته شده باشد ( مثلا برای درج در گزارش کنفرانس یا سمینار و یا توزیع بین حاضرین در جلسه )</a:t>
            </a:r>
            <a:r>
              <a:rPr lang="fa-IR" smtClean="0"/>
              <a:t>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277813"/>
            <a:ext cx="7354888" cy="1139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a-IR" sz="4000" b="1" smtClean="0"/>
              <a:t>در آماده سازی سخنرانی علمی – فنی کارهای زیر باید انجام شود :</a:t>
            </a:r>
            <a:r>
              <a:rPr lang="fa-IR" sz="4000" smtClean="0"/>
              <a:t> </a:t>
            </a:r>
            <a:endParaRPr lang="en-US" sz="4000" smtClean="0"/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fa-IR" b="1" smtClean="0"/>
              <a:t>مراحل یکم تا پنجم از مراحل آماده سازی ارائه کتبی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تهیه طرح زمانبندی : این طرح بهتر است در یک دفتر یادداشت تهیه شود به صورتی که در شکل خواهیم دید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تهیه برگهای شفاف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تهیه امکانات شنیداری – دیداری در صورتیکه تهیه آنها با خود ارائه کننده باشد </a:t>
            </a:r>
            <a:endParaRPr lang="en-US" smtClean="0"/>
          </a:p>
          <a:p>
            <a:pPr algn="r" rtl="1" eaLnBrk="1" hangingPunct="1">
              <a:defRPr/>
            </a:pPr>
            <a:r>
              <a:rPr lang="fa-IR" b="1" smtClean="0"/>
              <a:t>تمرین سخنرانی  </a:t>
            </a:r>
            <a:endParaRPr lang="en-US" smtClean="0"/>
          </a:p>
          <a:p>
            <a:pPr algn="r" rtl="1"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>
              <a:defRPr/>
            </a:pPr>
            <a:r>
              <a:rPr lang="fa-IR" sz="3200" b="1" smtClean="0"/>
              <a:t>برگهای شفاف : </a:t>
            </a:r>
            <a:br>
              <a:rPr lang="fa-IR" sz="3200" b="1" smtClean="0"/>
            </a:br>
            <a:r>
              <a:rPr lang="fa-IR" sz="3200" b="1" smtClean="0"/>
              <a:t>  این برگها بهتر است در دو نوع زیر  تهیه شوند :</a:t>
            </a:r>
            <a:r>
              <a:rPr lang="fa-IR" sz="3200" smtClean="0"/>
              <a:t> </a:t>
            </a:r>
            <a:endParaRPr lang="en-US" sz="3200" smtClean="0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327275"/>
            <a:ext cx="8229600" cy="4530725"/>
          </a:xfrm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1- برگهای شفاف حاوی تصاویر جالب و گویا و نشان‌دهنده مطلب اصلی و ترجیحا با چند رسم الخط و بطور رنگی 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2-  برگهای شفاف حاوی متن اصلی سخنرانی که گاه ممکن است برای توضیحات بیشتر لازم باشند .</a:t>
            </a:r>
            <a:endParaRPr lang="en-US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dirty="0" smtClean="0"/>
              <a:t>حضوری است ( مخاطب در حضور است )</a:t>
            </a:r>
            <a:endParaRPr lang="en-US" sz="2000" dirty="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dirty="0" smtClean="0"/>
              <a:t>قابل استناد نیست ( مگر آنکه گفتار به نحوی ضبط شود ) .</a:t>
            </a:r>
            <a:endParaRPr lang="en-US" sz="2000" dirty="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dirty="0" smtClean="0"/>
              <a:t>به خاطر محدودیت زمانی به اندازه ارائه کتبی مشروح نیست و ممکن است در معرض خطر ناقص بودن باشد </a:t>
            </a:r>
            <a:endParaRPr lang="en-US" sz="2000" dirty="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dirty="0" smtClean="0"/>
              <a:t>کنترل کیفی – کمی آن دشوار است و مهارت خاصی لازم دارد </a:t>
            </a:r>
            <a:endParaRPr lang="en-US" sz="2000" dirty="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dirty="0" smtClean="0"/>
              <a:t>تعداد مخاطبین معمولا کمتر از تعداد مخاطبین ارائه کتبی است  </a:t>
            </a:r>
            <a:endParaRPr lang="en-US" sz="2000" dirty="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dirty="0" smtClean="0"/>
              <a:t>از نظر آرایش و سبک بیان  ضوابط ارائه کتبی را ندارد و ارائه کننده می تواتند از چند سبک بیانی استفاده کند .</a:t>
            </a:r>
            <a:endParaRPr lang="en-US" sz="2000" dirty="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dirty="0" smtClean="0"/>
              <a:t>تاثیر گذاری اش می تواند سریع باشد هر چند اثرش در مخاطب لزوما دیرپای نیست .</a:t>
            </a:r>
            <a:endParaRPr lang="en-US" sz="2000" dirty="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dirty="0" smtClean="0"/>
              <a:t>امکان تبادل نظر بین ارائه کننده و مخاطب وجود دارد و به بیان دیگر نوعی انتقال اطلاعات دوسویه است .</a:t>
            </a:r>
            <a:endParaRPr lang="en-US" sz="2000" dirty="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dirty="0" smtClean="0"/>
              <a:t>از نظر مجموعه امکانات از ارائه کتبی غنی تر است به ویژه &lt;&lt; زبان بدن &gt;&gt;  امکانی بسیار موثر در این نوع انتقال اطلاعات است .</a:t>
            </a:r>
            <a:endParaRPr lang="en-US" sz="2000" dirty="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dirty="0" smtClean="0"/>
              <a:t>ممکن است با هدف سازگاری و یا مجاب کردن مخاطب و جلب نظر موافق او انجام شود. از این نظر ارائه شفاهی ممکن است &lt;&lt; آگاه ساز &gt;&gt; یا &lt;&lt; مجاب کننده &gt;&gt; باشد .</a:t>
            </a:r>
            <a:endParaRPr lang="en-US" sz="2000" dirty="0" smtClean="0"/>
          </a:p>
          <a:p>
            <a:pPr algn="r" rtl="1" eaLnBrk="1" hangingPunct="1">
              <a:lnSpc>
                <a:spcPct val="80000"/>
              </a:lnSpc>
              <a:defRPr/>
            </a:pPr>
            <a:endParaRPr lang="en-US" sz="2000" dirty="0" smtClean="0"/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b="1" smtClean="0"/>
              <a:t>خصوصیات ارائه شفاهی :</a:t>
            </a:r>
            <a:endParaRPr lang="en-US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4"/>
          <p:cNvSpPr>
            <a:spLocks noChangeArrowheads="1"/>
          </p:cNvSpPr>
          <p:nvPr/>
        </p:nvSpPr>
        <p:spPr bwMode="auto">
          <a:xfrm>
            <a:off x="0" y="333375"/>
            <a:ext cx="9144000" cy="5976938"/>
          </a:xfrm>
          <a:prstGeom prst="rect">
            <a:avLst/>
          </a:prstGeom>
          <a:solidFill>
            <a:srgbClr val="3366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graphicFrame>
        <p:nvGraphicFramePr>
          <p:cNvPr id="335961" name="Group 89"/>
          <p:cNvGraphicFramePr>
            <a:graphicFrameLocks noGrp="1"/>
          </p:cNvGraphicFramePr>
          <p:nvPr/>
        </p:nvGraphicFramePr>
        <p:xfrm>
          <a:off x="4787900" y="765175"/>
          <a:ext cx="3984625" cy="5040313"/>
        </p:xfrm>
        <a:graphic>
          <a:graphicData uri="http://schemas.openxmlformats.org/drawingml/2006/table">
            <a:tbl>
              <a:tblPr/>
              <a:tblGrid>
                <a:gridCol w="931863"/>
                <a:gridCol w="796925"/>
                <a:gridCol w="796925"/>
                <a:gridCol w="795337"/>
                <a:gridCol w="663575"/>
              </a:tblGrid>
              <a:tr h="7000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خلاصه توضيحات</a:t>
                      </a: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مفاهيم اصلي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عنوان داخلي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موضوع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زمان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35969" name="Group 97"/>
          <p:cNvGraphicFramePr>
            <a:graphicFrameLocks noGrp="1"/>
          </p:cNvGraphicFramePr>
          <p:nvPr/>
        </p:nvGraphicFramePr>
        <p:xfrm>
          <a:off x="611188" y="765175"/>
          <a:ext cx="3600450" cy="4968875"/>
        </p:xfrm>
        <a:graphic>
          <a:graphicData uri="http://schemas.openxmlformats.org/drawingml/2006/table">
            <a:tbl>
              <a:tblPr/>
              <a:tblGrid>
                <a:gridCol w="647700"/>
                <a:gridCol w="720725"/>
                <a:gridCol w="720725"/>
                <a:gridCol w="647700"/>
                <a:gridCol w="863600"/>
              </a:tblGrid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خلاصه شرح تصوير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عنوان تصوير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موضوع تصوير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شماره تصوير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نتيجه‌گيري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2779" name="AutoShape 93"/>
          <p:cNvSpPr>
            <a:spLocks noChangeArrowheads="1"/>
          </p:cNvSpPr>
          <p:nvPr/>
        </p:nvSpPr>
        <p:spPr bwMode="auto">
          <a:xfrm>
            <a:off x="4067175" y="1989138"/>
            <a:ext cx="865188" cy="288925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fa-IR"/>
          </a:p>
        </p:txBody>
      </p:sp>
      <p:sp>
        <p:nvSpPr>
          <p:cNvPr id="372780" name="AutoShape 94"/>
          <p:cNvSpPr>
            <a:spLocks noChangeArrowheads="1"/>
          </p:cNvSpPr>
          <p:nvPr/>
        </p:nvSpPr>
        <p:spPr bwMode="auto">
          <a:xfrm>
            <a:off x="4067175" y="3213100"/>
            <a:ext cx="865188" cy="288925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fa-IR"/>
          </a:p>
        </p:txBody>
      </p:sp>
      <p:sp>
        <p:nvSpPr>
          <p:cNvPr id="372781" name="AutoShape 95"/>
          <p:cNvSpPr>
            <a:spLocks noChangeArrowheads="1"/>
          </p:cNvSpPr>
          <p:nvPr/>
        </p:nvSpPr>
        <p:spPr bwMode="auto">
          <a:xfrm>
            <a:off x="4067175" y="4437063"/>
            <a:ext cx="865188" cy="288925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fa-IR"/>
          </a:p>
        </p:txBody>
      </p:sp>
      <p:sp>
        <p:nvSpPr>
          <p:cNvPr id="372782" name="Rectangle 96"/>
          <p:cNvSpPr>
            <a:spLocks noChangeArrowheads="1"/>
          </p:cNvSpPr>
          <p:nvPr/>
        </p:nvSpPr>
        <p:spPr bwMode="auto">
          <a:xfrm>
            <a:off x="2484438" y="0"/>
            <a:ext cx="4019550" cy="37623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دفتر یادداشت : طرح زمانبندی سخنرانی علمی فنی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b="1" smtClean="0"/>
              <a:t>شیوه سخنرانی علمی – فنی :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justLow" rtl="1" eaLnBrk="1" hangingPunct="1">
              <a:buFont typeface="Wingdings" pitchFamily="2" charset="2"/>
              <a:buNone/>
              <a:defRPr/>
            </a:pPr>
            <a:r>
              <a:rPr lang="fa-IR" b="1" smtClean="0"/>
              <a:t>باید توجه داشت که این کار بسیار ظریف و حساس است . ارائه کننده (سخنران ) باید سعی کند کمترین اشتباه را چه در گفتار و چه در رفتار مرتکب شود تا سخنرانی موثر و موفقی داشته باشد بویژه اگر ارائه شفاهی از نوع مجاب‌کننده باشد .</a:t>
            </a:r>
            <a:endParaRPr lang="en-US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836613"/>
            <a:ext cx="8229600" cy="5842000"/>
          </a:xfrm>
        </p:spPr>
        <p:txBody>
          <a:bodyPr/>
          <a:lstStyle/>
          <a:p>
            <a:pPr marL="609600" indent="-609600"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قبل از شروع سخن با گردش آرام نگاه به همه سوی  لحظاتی به مخاطبین نظاره کند </a:t>
            </a:r>
          </a:p>
          <a:p>
            <a:pPr marL="609600" indent="-609600"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اصل نایکنواختی صدا را رعایت کند .  گاه آرام سخن بگوید و گاه با صدای رسا و بلند</a:t>
            </a:r>
          </a:p>
          <a:p>
            <a:pPr marL="609600" indent="-609600"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صدای متناسب با موقعیت مکانی ارائه و تعداد حاضرین داشته باشد </a:t>
            </a:r>
          </a:p>
          <a:p>
            <a:pPr marL="609600" indent="-609600"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صدای متناسب با موضوع داشته باشد </a:t>
            </a:r>
          </a:p>
          <a:p>
            <a:pPr marL="609600" indent="-609600"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از آهنگ ، نواخت ولحن کلام متناسبا استفاده کند  </a:t>
            </a:r>
          </a:p>
          <a:p>
            <a:pPr marL="609600" indent="-609600"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بیانی ساده و روان داشته باشد </a:t>
            </a:r>
          </a:p>
          <a:p>
            <a:pPr marL="609600" indent="-609600"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تکیه کلام نداشته باشد </a:t>
            </a:r>
          </a:p>
          <a:p>
            <a:pPr marL="609600" indent="-609600"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حتی الامکان با چند سبک سخن بگوید </a:t>
            </a:r>
          </a:p>
          <a:p>
            <a:pPr marL="609600" indent="-609600"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مطلب را طبق طرح زمانبندی ارائه کند و از وقت به درستی استفاده کند </a:t>
            </a:r>
          </a:p>
          <a:p>
            <a:pPr marL="609600" indent="-609600"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از حاشیه پردازی و زیاده گویی اجتناب کند </a:t>
            </a:r>
          </a:p>
          <a:p>
            <a:pPr marL="609600" indent="-609600"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تاکیدات و تکرارهای بجا داشته باشد </a:t>
            </a:r>
          </a:p>
          <a:p>
            <a:pPr marL="609600" indent="-609600"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از مکث و سکوت بجا و به اندازه بعنوان امکانی برای تاثیرگذاری بیشتر روی مخاطبین به درستی استفاده کند</a:t>
            </a:r>
            <a:r>
              <a:rPr lang="fa-IR" sz="2400" smtClean="0"/>
              <a:t> </a:t>
            </a:r>
            <a:endParaRPr 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12875"/>
            <a:ext cx="8229600" cy="11350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a-IR" sz="4000" b="1" smtClean="0"/>
              <a:t>برخی از نکات قابل توجه در</a:t>
            </a:r>
            <a:br>
              <a:rPr lang="fa-IR" sz="4000" b="1" smtClean="0"/>
            </a:br>
            <a:r>
              <a:rPr lang="fa-IR" sz="4000" b="1" smtClean="0"/>
              <a:t> شیوه سخنرانی علمی – فنی :</a:t>
            </a:r>
            <a:endParaRPr lang="en-US" sz="40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0550" y="404813"/>
            <a:ext cx="8229600" cy="6192837"/>
          </a:xfrm>
        </p:spPr>
        <p:txBody>
          <a:bodyPr/>
          <a:lstStyle/>
          <a:p>
            <a:pPr marL="609600" indent="-609600" algn="r" rtl="1" eaLnBrk="1" hangingPunct="1">
              <a:lnSpc>
                <a:spcPct val="80000"/>
              </a:lnSpc>
              <a:defRPr/>
            </a:pPr>
            <a:r>
              <a:rPr lang="fa-IR" sz="2400" b="1" smtClean="0"/>
              <a:t>از بکار بردن کلمات و عبارات ابهام انگیز اجتناب ورزد </a:t>
            </a:r>
          </a:p>
          <a:p>
            <a:pPr marL="609600" indent="-609600" algn="r" rtl="1" eaLnBrk="1" hangingPunct="1">
              <a:lnSpc>
                <a:spcPct val="80000"/>
              </a:lnSpc>
              <a:defRPr/>
            </a:pPr>
            <a:r>
              <a:rPr lang="fa-IR" sz="2400" b="1" smtClean="0"/>
              <a:t>در هر لحظه سعی کند وضعیت مخاطبین یعنی میزان کشش ، علاقه و حوصله آنها را به شنیدن و دنبال کردن مطلب درک کند </a:t>
            </a:r>
          </a:p>
          <a:p>
            <a:pPr marL="609600" indent="-609600" algn="r" rtl="1" eaLnBrk="1" hangingPunct="1">
              <a:lnSpc>
                <a:spcPct val="80000"/>
              </a:lnSpc>
              <a:defRPr/>
            </a:pPr>
            <a:r>
              <a:rPr lang="fa-IR" sz="2400" b="1" smtClean="0"/>
              <a:t>از نگاه به عنوان امکانی جهت برقرار کردن ارتباط پویا با مخاطبین و تاثیرگذاری روی آنها به خوبی استفاده کند و عدالت در تقسیم نگاه بین مخاطبین داشته باشد </a:t>
            </a:r>
          </a:p>
          <a:p>
            <a:pPr marL="609600" indent="-609600" algn="r" rtl="1" eaLnBrk="1" hangingPunct="1">
              <a:lnSpc>
                <a:spcPct val="80000"/>
              </a:lnSpc>
              <a:defRPr/>
            </a:pPr>
            <a:r>
              <a:rPr lang="fa-IR" sz="2400" b="1" smtClean="0"/>
              <a:t>از حرکات بدن بویژه دست بطور مناسب و بقدر کافی بهره بگیرد </a:t>
            </a:r>
          </a:p>
          <a:p>
            <a:pPr marL="609600" indent="-609600" algn="r" rtl="1" eaLnBrk="1" hangingPunct="1">
              <a:lnSpc>
                <a:spcPct val="80000"/>
              </a:lnSpc>
              <a:defRPr/>
            </a:pPr>
            <a:r>
              <a:rPr lang="fa-IR" sz="2400" b="1" smtClean="0"/>
              <a:t>ثابت و بی حرکت در یک مکان نایستد </a:t>
            </a:r>
          </a:p>
          <a:p>
            <a:pPr marL="609600" indent="-609600" algn="r" rtl="1" eaLnBrk="1" hangingPunct="1">
              <a:lnSpc>
                <a:spcPct val="80000"/>
              </a:lnSpc>
              <a:defRPr/>
            </a:pPr>
            <a:r>
              <a:rPr lang="fa-IR" sz="2400" b="1" smtClean="0"/>
              <a:t>حتی الامکان مخاطبین را در ارائه مشارکت دهد </a:t>
            </a:r>
          </a:p>
          <a:p>
            <a:pPr marL="609600" indent="-609600" algn="r" rtl="1" eaLnBrk="1" hangingPunct="1">
              <a:lnSpc>
                <a:spcPct val="80000"/>
              </a:lnSpc>
              <a:defRPr/>
            </a:pPr>
            <a:r>
              <a:rPr lang="fa-IR" sz="2400" b="1" smtClean="0"/>
              <a:t>گاه گاه و به اقتضای موقع و مطلب با رعایت جوانب عرفی و فرهنگی کلام خود را تلطیف کند </a:t>
            </a:r>
          </a:p>
          <a:p>
            <a:pPr marL="609600" indent="-609600" algn="r" rtl="1" eaLnBrk="1" hangingPunct="1">
              <a:lnSpc>
                <a:spcPct val="80000"/>
              </a:lnSpc>
              <a:defRPr/>
            </a:pPr>
            <a:r>
              <a:rPr lang="fa-IR" sz="2400" b="1" smtClean="0"/>
              <a:t>از تفاخر، تکبر ، خودنمایی ، و فضل فروشی پرهیز کند </a:t>
            </a:r>
          </a:p>
          <a:p>
            <a:pPr marL="609600" indent="-609600" algn="r" rtl="1" eaLnBrk="1" hangingPunct="1">
              <a:lnSpc>
                <a:spcPct val="80000"/>
              </a:lnSpc>
              <a:defRPr/>
            </a:pPr>
            <a:r>
              <a:rPr lang="fa-IR" sz="2400" b="1" smtClean="0"/>
              <a:t>متواضع باشد ولی نه بطور تصنعی یا از روی ضعف </a:t>
            </a:r>
          </a:p>
          <a:p>
            <a:pPr marL="609600" indent="-609600" algn="r" rtl="1" eaLnBrk="1" hangingPunct="1">
              <a:lnSpc>
                <a:spcPct val="80000"/>
              </a:lnSpc>
              <a:defRPr/>
            </a:pPr>
            <a:r>
              <a:rPr lang="fa-IR" sz="2400" b="1" smtClean="0"/>
              <a:t>از امکانات شنیداری – دیداری بخوبی و به موقع استفاده کند </a:t>
            </a:r>
          </a:p>
          <a:p>
            <a:pPr marL="609600" indent="-609600" algn="r" rtl="1" eaLnBrk="1" hangingPunct="1">
              <a:lnSpc>
                <a:spcPct val="80000"/>
              </a:lnSpc>
              <a:defRPr/>
            </a:pPr>
            <a:r>
              <a:rPr lang="fa-IR" sz="2400" b="1" smtClean="0"/>
              <a:t>در تمام مدت ارائه سعی کند با صداقت و صمیمیت به مخاطبین نشان دهد که برای آنها اهمیت زیاد قائل است </a:t>
            </a:r>
          </a:p>
          <a:p>
            <a:pPr marL="609600" indent="-609600" algn="r" rtl="1" eaLnBrk="1" hangingPunct="1">
              <a:lnSpc>
                <a:spcPct val="80000"/>
              </a:lnSpc>
              <a:defRPr/>
            </a:pPr>
            <a:r>
              <a:rPr lang="fa-IR" sz="2400" b="1" smtClean="0"/>
              <a:t>با اطمینان سخن بگوید و هر جا که تردید داشته باشد تردیدش را صریحا اعلام کند</a:t>
            </a:r>
            <a:r>
              <a:rPr lang="fa-IR" sz="2400" smtClean="0"/>
              <a:t> </a:t>
            </a:r>
            <a:endParaRPr 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4"/>
          <p:cNvSpPr>
            <a:spLocks noChangeArrowheads="1"/>
          </p:cNvSpPr>
          <p:nvPr/>
        </p:nvSpPr>
        <p:spPr bwMode="auto">
          <a:xfrm>
            <a:off x="7297738" y="26988"/>
            <a:ext cx="1036637" cy="376237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ارائه كننده </a:t>
            </a:r>
            <a:endParaRPr lang="en-US"/>
          </a:p>
        </p:txBody>
      </p:sp>
      <p:sp>
        <p:nvSpPr>
          <p:cNvPr id="342019" name="Rectangle 5"/>
          <p:cNvSpPr>
            <a:spLocks noChangeArrowheads="1"/>
          </p:cNvSpPr>
          <p:nvPr/>
        </p:nvSpPr>
        <p:spPr bwMode="auto">
          <a:xfrm>
            <a:off x="612775" y="26988"/>
            <a:ext cx="793750" cy="376237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مخاطب </a:t>
            </a:r>
            <a:endParaRPr lang="en-US"/>
          </a:p>
        </p:txBody>
      </p:sp>
      <p:sp>
        <p:nvSpPr>
          <p:cNvPr id="342020" name="Rectangle 6"/>
          <p:cNvSpPr>
            <a:spLocks noChangeArrowheads="1"/>
          </p:cNvSpPr>
          <p:nvPr/>
        </p:nvSpPr>
        <p:spPr bwMode="auto">
          <a:xfrm>
            <a:off x="3679825" y="26988"/>
            <a:ext cx="1792288" cy="376237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امكانات ارائه شفاهي </a:t>
            </a:r>
            <a:endParaRPr lang="en-US"/>
          </a:p>
        </p:txBody>
      </p:sp>
      <p:sp>
        <p:nvSpPr>
          <p:cNvPr id="342021" name="Rectangle 7"/>
          <p:cNvSpPr>
            <a:spLocks noChangeArrowheads="1"/>
          </p:cNvSpPr>
          <p:nvPr/>
        </p:nvSpPr>
        <p:spPr bwMode="auto">
          <a:xfrm>
            <a:off x="0" y="404813"/>
            <a:ext cx="2017713" cy="60483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42022" name="Rectangle 8"/>
          <p:cNvSpPr>
            <a:spLocks noChangeArrowheads="1"/>
          </p:cNvSpPr>
          <p:nvPr/>
        </p:nvSpPr>
        <p:spPr bwMode="auto">
          <a:xfrm>
            <a:off x="3132138" y="908050"/>
            <a:ext cx="2735262" cy="5045075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/>
            <a:r>
              <a:rPr lang="fa-IR" dirty="0"/>
              <a:t>1-خصوصيات ارائه كننده</a:t>
            </a:r>
          </a:p>
          <a:p>
            <a:pPr algn="r"/>
            <a:r>
              <a:rPr lang="fa-IR" dirty="0"/>
              <a:t>2-كلام </a:t>
            </a:r>
          </a:p>
          <a:p>
            <a:pPr algn="r"/>
            <a:r>
              <a:rPr lang="fa-IR" dirty="0"/>
              <a:t>3-سبك بيان و صدا</a:t>
            </a:r>
          </a:p>
          <a:p>
            <a:pPr algn="r"/>
            <a:r>
              <a:rPr lang="fa-IR" dirty="0"/>
              <a:t>-آهنگ</a:t>
            </a:r>
          </a:p>
          <a:p>
            <a:pPr algn="r"/>
            <a:r>
              <a:rPr lang="fa-IR" dirty="0"/>
              <a:t>-نواخت و لحن</a:t>
            </a:r>
          </a:p>
          <a:p>
            <a:pPr algn="r"/>
            <a:r>
              <a:rPr lang="fa-IR" dirty="0"/>
              <a:t>-طرز اداي كلمات </a:t>
            </a:r>
          </a:p>
          <a:p>
            <a:pPr algn="r"/>
            <a:r>
              <a:rPr lang="fa-IR" dirty="0"/>
              <a:t>-مكث و سكوت </a:t>
            </a:r>
          </a:p>
          <a:p>
            <a:pPr algn="r"/>
            <a:r>
              <a:rPr lang="fa-IR" dirty="0"/>
              <a:t>4- حضور فيزيكي رويارويي </a:t>
            </a:r>
          </a:p>
          <a:p>
            <a:pPr algn="r" rtl="1">
              <a:buFontTx/>
              <a:buChar char="-"/>
            </a:pPr>
            <a:r>
              <a:rPr lang="fa-IR" dirty="0"/>
              <a:t>زبان بدن</a:t>
            </a:r>
          </a:p>
          <a:p>
            <a:pPr algn="r" rtl="1">
              <a:buFontTx/>
              <a:buChar char="-"/>
            </a:pPr>
            <a:r>
              <a:rPr lang="fa-IR" dirty="0"/>
              <a:t>نگاه </a:t>
            </a:r>
          </a:p>
          <a:p>
            <a:pPr algn="r" rtl="1"/>
            <a:r>
              <a:rPr lang="fa-IR" dirty="0"/>
              <a:t>5- امكانات شنيداري- ديداري </a:t>
            </a:r>
          </a:p>
          <a:p>
            <a:pPr algn="r" rtl="1"/>
            <a:r>
              <a:rPr lang="fa-IR" dirty="0"/>
              <a:t>6- اعمال تغييرات سريع </a:t>
            </a:r>
          </a:p>
          <a:p>
            <a:pPr algn="r" rtl="1"/>
            <a:r>
              <a:rPr lang="fa-IR" dirty="0"/>
              <a:t>7- گفتار و حركتهاي موردي </a:t>
            </a:r>
          </a:p>
          <a:p>
            <a:pPr algn="r" rtl="1"/>
            <a:r>
              <a:rPr lang="fa-IR" dirty="0"/>
              <a:t>8- وضع زمان و مكاني </a:t>
            </a:r>
          </a:p>
          <a:p>
            <a:pPr algn="r" rtl="1"/>
            <a:r>
              <a:rPr lang="fa-IR" dirty="0"/>
              <a:t>9- وضع روحي – عاطفي </a:t>
            </a:r>
          </a:p>
          <a:p>
            <a:pPr algn="r" rtl="1"/>
            <a:r>
              <a:rPr lang="fa-IR" dirty="0"/>
              <a:t>احساسي مخاطب </a:t>
            </a:r>
          </a:p>
          <a:p>
            <a:pPr algn="r" rtl="1"/>
            <a:r>
              <a:rPr lang="fa-IR" dirty="0"/>
              <a:t>10- وضع اجتماعي ارائه  </a:t>
            </a:r>
          </a:p>
          <a:p>
            <a:pPr algn="r" rtl="1"/>
            <a:endParaRPr lang="en-US" dirty="0"/>
          </a:p>
        </p:txBody>
      </p:sp>
      <p:sp>
        <p:nvSpPr>
          <p:cNvPr id="342023" name="Rectangle 9"/>
          <p:cNvSpPr>
            <a:spLocks noChangeArrowheads="1"/>
          </p:cNvSpPr>
          <p:nvPr/>
        </p:nvSpPr>
        <p:spPr bwMode="auto">
          <a:xfrm>
            <a:off x="6804025" y="476250"/>
            <a:ext cx="2017713" cy="60483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42024" name="Oval 10"/>
          <p:cNvSpPr>
            <a:spLocks noChangeArrowheads="1"/>
          </p:cNvSpPr>
          <p:nvPr/>
        </p:nvSpPr>
        <p:spPr bwMode="auto">
          <a:xfrm>
            <a:off x="7451725" y="549275"/>
            <a:ext cx="1206500" cy="1266825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fa-IR"/>
              <a:t>پيام انديشي </a:t>
            </a:r>
          </a:p>
          <a:p>
            <a:endParaRPr lang="en-US"/>
          </a:p>
        </p:txBody>
      </p:sp>
      <p:sp>
        <p:nvSpPr>
          <p:cNvPr id="342025" name="Oval 11"/>
          <p:cNvSpPr>
            <a:spLocks noChangeArrowheads="1"/>
          </p:cNvSpPr>
          <p:nvPr/>
        </p:nvSpPr>
        <p:spPr bwMode="auto">
          <a:xfrm>
            <a:off x="7235825" y="2060575"/>
            <a:ext cx="1363663" cy="1266825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پيام سازي </a:t>
            </a:r>
          </a:p>
          <a:p>
            <a:endParaRPr lang="fa-IR"/>
          </a:p>
          <a:p>
            <a:endParaRPr lang="en-US"/>
          </a:p>
        </p:txBody>
      </p:sp>
      <p:sp>
        <p:nvSpPr>
          <p:cNvPr id="342026" name="Oval 12"/>
          <p:cNvSpPr>
            <a:spLocks noChangeArrowheads="1"/>
          </p:cNvSpPr>
          <p:nvPr/>
        </p:nvSpPr>
        <p:spPr bwMode="auto">
          <a:xfrm>
            <a:off x="7235825" y="3573463"/>
            <a:ext cx="1398588" cy="1266825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پيام پيرايي </a:t>
            </a:r>
          </a:p>
          <a:p>
            <a:endParaRPr lang="fa-IR"/>
          </a:p>
          <a:p>
            <a:endParaRPr lang="en-US"/>
          </a:p>
        </p:txBody>
      </p:sp>
      <p:sp>
        <p:nvSpPr>
          <p:cNvPr id="342027" name="Oval 13"/>
          <p:cNvSpPr>
            <a:spLocks noChangeArrowheads="1"/>
          </p:cNvSpPr>
          <p:nvPr/>
        </p:nvSpPr>
        <p:spPr bwMode="auto">
          <a:xfrm>
            <a:off x="7308850" y="5157788"/>
            <a:ext cx="1360488" cy="1266825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پيام فرستي</a:t>
            </a:r>
          </a:p>
          <a:p>
            <a:endParaRPr lang="fa-IR"/>
          </a:p>
          <a:p>
            <a:endParaRPr lang="en-US"/>
          </a:p>
        </p:txBody>
      </p:sp>
      <p:sp>
        <p:nvSpPr>
          <p:cNvPr id="342028" name="Oval 14"/>
          <p:cNvSpPr>
            <a:spLocks noChangeArrowheads="1"/>
          </p:cNvSpPr>
          <p:nvPr/>
        </p:nvSpPr>
        <p:spPr bwMode="auto">
          <a:xfrm>
            <a:off x="509588" y="620713"/>
            <a:ext cx="909637" cy="1266825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پرسش</a:t>
            </a:r>
          </a:p>
          <a:p>
            <a:r>
              <a:rPr lang="fa-IR"/>
              <a:t>ابهام </a:t>
            </a:r>
          </a:p>
          <a:p>
            <a:r>
              <a:rPr lang="fa-IR"/>
              <a:t>ترديد</a:t>
            </a:r>
            <a:endParaRPr lang="en-US"/>
          </a:p>
        </p:txBody>
      </p:sp>
      <p:sp>
        <p:nvSpPr>
          <p:cNvPr id="342029" name="Oval 15"/>
          <p:cNvSpPr>
            <a:spLocks noChangeArrowheads="1"/>
          </p:cNvSpPr>
          <p:nvPr/>
        </p:nvSpPr>
        <p:spPr bwMode="auto">
          <a:xfrm>
            <a:off x="142875" y="2398713"/>
            <a:ext cx="1511300" cy="877887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درك يا حس </a:t>
            </a:r>
          </a:p>
          <a:p>
            <a:r>
              <a:rPr lang="fa-IR"/>
              <a:t>پيام </a:t>
            </a:r>
            <a:endParaRPr lang="en-US"/>
          </a:p>
        </p:txBody>
      </p:sp>
      <p:sp>
        <p:nvSpPr>
          <p:cNvPr id="342030" name="Oval 16"/>
          <p:cNvSpPr>
            <a:spLocks noChangeArrowheads="1"/>
          </p:cNvSpPr>
          <p:nvPr/>
        </p:nvSpPr>
        <p:spPr bwMode="auto">
          <a:xfrm>
            <a:off x="250825" y="3716338"/>
            <a:ext cx="1289050" cy="1266825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پيام كاوي </a:t>
            </a:r>
          </a:p>
          <a:p>
            <a:endParaRPr lang="fa-IR"/>
          </a:p>
          <a:p>
            <a:endParaRPr lang="en-US"/>
          </a:p>
        </p:txBody>
      </p:sp>
      <p:sp>
        <p:nvSpPr>
          <p:cNvPr id="342031" name="Oval 17"/>
          <p:cNvSpPr>
            <a:spLocks noChangeArrowheads="1"/>
          </p:cNvSpPr>
          <p:nvPr/>
        </p:nvSpPr>
        <p:spPr bwMode="auto">
          <a:xfrm>
            <a:off x="250825" y="5157788"/>
            <a:ext cx="1293813" cy="1266825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پيام گيري </a:t>
            </a:r>
          </a:p>
          <a:p>
            <a:endParaRPr lang="fa-IR"/>
          </a:p>
          <a:p>
            <a:endParaRPr lang="en-US"/>
          </a:p>
        </p:txBody>
      </p:sp>
      <p:sp>
        <p:nvSpPr>
          <p:cNvPr id="342032" name="Line 18"/>
          <p:cNvSpPr>
            <a:spLocks noChangeShapeType="1"/>
          </p:cNvSpPr>
          <p:nvPr/>
        </p:nvSpPr>
        <p:spPr bwMode="auto">
          <a:xfrm flipH="1">
            <a:off x="1547813" y="4652963"/>
            <a:ext cx="1584325" cy="936625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42033" name="Line 19"/>
          <p:cNvSpPr>
            <a:spLocks noChangeShapeType="1"/>
          </p:cNvSpPr>
          <p:nvPr/>
        </p:nvSpPr>
        <p:spPr bwMode="auto">
          <a:xfrm>
            <a:off x="1547813" y="1341438"/>
            <a:ext cx="1584325" cy="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42034" name="Line 21"/>
          <p:cNvSpPr>
            <a:spLocks noChangeShapeType="1"/>
          </p:cNvSpPr>
          <p:nvPr/>
        </p:nvSpPr>
        <p:spPr bwMode="auto">
          <a:xfrm>
            <a:off x="5940425" y="1268413"/>
            <a:ext cx="1584325" cy="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42035" name="Line 22"/>
          <p:cNvSpPr>
            <a:spLocks noChangeShapeType="1"/>
          </p:cNvSpPr>
          <p:nvPr/>
        </p:nvSpPr>
        <p:spPr bwMode="auto">
          <a:xfrm flipH="1" flipV="1">
            <a:off x="5867400" y="4581525"/>
            <a:ext cx="1441450" cy="935038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سخنرانی عمومی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تدریس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سخنرانی علمی – فنی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  <a:defRPr/>
            </a:pPr>
            <a:r>
              <a:rPr lang="fa-IR" b="1" smtClean="0"/>
              <a:t>قرائت نثر و شعر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b="1" smtClean="0"/>
              <a:t>انواع ارائه شفاهی :</a:t>
            </a:r>
            <a:r>
              <a:rPr lang="fa-IR" smtClean="0"/>
              <a:t>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marL="457200" indent="-457200"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در این نوع ارائه شفاهی معمولا از امکانات شنیداری و دیداری استفاده نمی‌شود .</a:t>
            </a:r>
            <a:endParaRPr lang="en-US" sz="2400" smtClean="0"/>
          </a:p>
          <a:p>
            <a:pPr marL="457200" indent="-457200"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به طور انفرادی صورت می گیرد </a:t>
            </a:r>
            <a:endParaRPr lang="en-US" sz="2400" smtClean="0"/>
          </a:p>
          <a:p>
            <a:pPr marL="457200" indent="-457200"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مدتش معمولا حدود نیم ساعت و گاه بیشتر است </a:t>
            </a:r>
            <a:endParaRPr lang="en-US" sz="2400" smtClean="0"/>
          </a:p>
          <a:p>
            <a:pPr marL="457200" indent="-457200"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ارائه کننده باید آ یین سخنوری رابشناسد و با فن خطابه آشنا باشد </a:t>
            </a:r>
            <a:endParaRPr lang="en-US" sz="2400" smtClean="0"/>
          </a:p>
          <a:p>
            <a:pPr marL="457200" indent="-457200"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شخصیت سخنران و حرکات و رفتارش در حین سخنرانی در موفقیت یا عدم موفقیت سخنرانی تاثیر زیاد دارد </a:t>
            </a:r>
            <a:endParaRPr lang="en-US" sz="2400" smtClean="0"/>
          </a:p>
          <a:p>
            <a:pPr marL="457200" indent="-457200"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مناسبتهایش گوناگون است و محتوایش نیز طبعا تابع مناسب آن است</a:t>
            </a:r>
            <a:endParaRPr lang="en-US" sz="2400" smtClean="0"/>
          </a:p>
          <a:p>
            <a:pPr marL="457200" indent="-457200"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وضع روحی – عاطفی و احساسی مخاطب در این نوع ارائه عامل مهمی است </a:t>
            </a:r>
            <a:endParaRPr lang="en-US" sz="2400" smtClean="0"/>
          </a:p>
          <a:p>
            <a:pPr marL="457200" indent="-457200" algn="r" rtl="1" eaLnBrk="1" hangingPunct="1">
              <a:lnSpc>
                <a:spcPct val="90000"/>
              </a:lnSpc>
              <a:defRPr/>
            </a:pPr>
            <a:r>
              <a:rPr lang="fa-IR" sz="2400" b="1" smtClean="0"/>
              <a:t>شرایط زمانی – مکانی می تواند عامل مهمی باشد </a:t>
            </a:r>
            <a:endParaRPr lang="en-US" sz="2400" smtClean="0"/>
          </a:p>
          <a:p>
            <a:pPr marL="457200" indent="-457200" algn="r" rtl="1" eaLnBrk="1" hangingPunct="1">
              <a:lnSpc>
                <a:spcPct val="90000"/>
              </a:lnSpc>
              <a:defRPr/>
            </a:pPr>
            <a:endParaRPr lang="en-US" sz="2400" smtClean="0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b="1" smtClean="0"/>
              <a:t>خصوصیات سخنرانی عمومی :</a:t>
            </a:r>
            <a:r>
              <a:rPr lang="fa-IR" smtClean="0"/>
              <a:t>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dirty="0" smtClean="0"/>
              <a:t>معمولا از امکانات شنیداری و دیداری ساده استفاده می شود </a:t>
            </a:r>
            <a:endParaRPr lang="en-US" sz="2400" dirty="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dirty="0" smtClean="0"/>
              <a:t>هدف اصلی اش آموزش است </a:t>
            </a:r>
            <a:endParaRPr lang="en-US" sz="2400" dirty="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dirty="0" smtClean="0"/>
              <a:t>ارائه کننده باید شیوه تدریس را بداند </a:t>
            </a:r>
            <a:endParaRPr lang="en-US" sz="2400" dirty="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dirty="0" smtClean="0"/>
              <a:t>بر اساس یک طرح درس مشخص انجام می شود که قبلا باید آماده شده باشد </a:t>
            </a:r>
            <a:endParaRPr lang="en-US" sz="2400" dirty="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dirty="0" smtClean="0"/>
              <a:t>معمولا مخاطبین چندان اطلاعی از موضوع ندارند </a:t>
            </a:r>
            <a:endParaRPr lang="en-US" sz="2400" dirty="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dirty="0" smtClean="0"/>
              <a:t>مخاطبین موظف به رعایت آداب خاص هستند </a:t>
            </a:r>
            <a:endParaRPr lang="en-US" sz="2400" dirty="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dirty="0" smtClean="0"/>
              <a:t>مخاطبین ملزم به دریافت هستند </a:t>
            </a:r>
            <a:endParaRPr lang="en-US" sz="2400" dirty="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dirty="0" smtClean="0"/>
              <a:t>کسب اطمینان از انجام فراروند دریافت و درک بسیار حائز اهمیت است </a:t>
            </a:r>
            <a:endParaRPr lang="en-US" sz="2400" dirty="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dirty="0" smtClean="0"/>
              <a:t>حتما باید کنترل کمی و کیفی دقیق انجام شود </a:t>
            </a:r>
            <a:endParaRPr lang="en-US" sz="2400" dirty="0" smtClean="0"/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2400" b="1" dirty="0" smtClean="0"/>
              <a:t>مخاطبین از نظر دانش و آگاهی در موضوع ارائه معمولا با یکدیگر همسطح و زیر سطح ارائه کننده هستند </a:t>
            </a:r>
            <a:endParaRPr lang="en-US" sz="2400" dirty="0" smtClean="0"/>
          </a:p>
          <a:p>
            <a:pPr algn="r" rtl="1" eaLnBrk="1" hangingPunct="1">
              <a:lnSpc>
                <a:spcPct val="90000"/>
              </a:lnSpc>
              <a:defRPr/>
            </a:pPr>
            <a:endParaRPr lang="en-US" sz="2400" dirty="0" smtClean="0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63575" y="277813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fa-IR" b="1" smtClean="0"/>
              <a:t>خصوصیات کلی تدریس (ارائه تعلیمی):</a:t>
            </a:r>
            <a:r>
              <a:rPr lang="fa-IR" smtClean="0"/>
              <a:t>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98650"/>
            <a:ext cx="8229600" cy="4530725"/>
          </a:xfrm>
        </p:spPr>
        <p:txBody>
          <a:bodyPr/>
          <a:lstStyle/>
          <a:p>
            <a:pPr algn="r" rtl="1" eaLnBrk="1" hangingPunct="1">
              <a:lnSpc>
                <a:spcPct val="80000"/>
              </a:lnSpc>
              <a:defRPr/>
            </a:pPr>
            <a:r>
              <a:rPr lang="fa-IR" sz="1800" b="1" dirty="0" smtClean="0"/>
              <a:t>خاص محافل علمی – فنی است </a:t>
            </a:r>
            <a:endParaRPr lang="en-US" sz="1800" dirty="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1800" b="1" dirty="0" smtClean="0"/>
              <a:t>معمولا در کنفرانس ، سمینار ، سمپوزیوم و ... انجام می شود </a:t>
            </a:r>
            <a:endParaRPr lang="en-US" sz="1800" dirty="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1800" b="1" dirty="0" smtClean="0"/>
              <a:t>موضوع آن غالبا تخصصی است </a:t>
            </a:r>
            <a:endParaRPr lang="en-US" sz="1800" dirty="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1800" b="1" dirty="0" smtClean="0"/>
              <a:t>از انواع امکانات دیداری وشنیداری در این نوع ارائه استفاده می شود </a:t>
            </a:r>
            <a:endParaRPr lang="en-US" sz="1800" dirty="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1800" b="1" dirty="0" smtClean="0"/>
              <a:t>مدتش بین 10 تا 25 دقیقه است </a:t>
            </a:r>
            <a:endParaRPr lang="en-US" sz="1800" dirty="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1800" b="1" dirty="0" smtClean="0"/>
              <a:t>معمولا به طور انفرادی انجام می شود هرچند ، گاه ممکن است موضوعی را بیش از یک نفر و بر اساس یک طرح ارائه چند نفره ارائه نمایند </a:t>
            </a:r>
            <a:endParaRPr lang="en-US" sz="1800" dirty="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1800" b="1" dirty="0" smtClean="0"/>
              <a:t> استفاده بجا و درست از امکانات سمعی – بصری در موفقیت آن بسیار تاثیر دارد </a:t>
            </a:r>
            <a:endParaRPr lang="en-US" sz="1800" dirty="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1800" b="1" dirty="0" smtClean="0"/>
              <a:t>محتوایش را باید با دقت آماده کرد و از این نظر تمام مراحل یک ارائه کتنبی ( غیر از تنظیم ساختار سه بخشی)  را باید انجام داد </a:t>
            </a:r>
            <a:endParaRPr lang="en-US" sz="1800" dirty="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1800" b="1" dirty="0" smtClean="0"/>
              <a:t>هر چند نیازی نیست که سخنران آیین سخنوری بداند اما هر چه سخنرانی با آداب سخنرانی بیشتر آشنا باشد موفق تر است .</a:t>
            </a:r>
            <a:endParaRPr lang="en-US" sz="1800" dirty="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1800" b="1" dirty="0" smtClean="0"/>
              <a:t>مخاطبین ممکن است از نظر دانش و آگاهی علمی – فنی در سطوح مختلف بوده حتی بعضی از آنها فراسطح ارائه کننده باشند </a:t>
            </a:r>
            <a:endParaRPr lang="en-US" sz="1800" dirty="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1800" b="1" dirty="0" smtClean="0"/>
              <a:t>ممکن است ماهیتا از نوع ارائه شفاهی اطلاع دهنده یا از نوع ارائه شفاهی مجاب کننده باشد </a:t>
            </a:r>
            <a:endParaRPr lang="en-US" sz="1800" dirty="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1800" b="1" dirty="0" smtClean="0"/>
              <a:t>حتما باید بر اساس یک طرح زمانبندی مشخص انجام  شود </a:t>
            </a:r>
            <a:endParaRPr lang="en-US" sz="1800" dirty="0" smtClean="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1800" b="1" dirty="0" smtClean="0"/>
              <a:t> ارائه کننده باید آدابی را رعایت کند و به بیان دیگر باید طبق شیوه ارائه عمل کند.</a:t>
            </a:r>
            <a:endParaRPr lang="en-US" sz="1800" dirty="0" smtClean="0"/>
          </a:p>
          <a:p>
            <a:pPr algn="r" rtl="1"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b="1" smtClean="0"/>
              <a:t>خصوصیات سخنرانی علمی – فنی :</a:t>
            </a:r>
            <a:r>
              <a:rPr lang="fa-IR" smtClean="0"/>
              <a:t> 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Line 4"/>
          <p:cNvSpPr>
            <a:spLocks noChangeShapeType="1"/>
          </p:cNvSpPr>
          <p:nvPr/>
        </p:nvSpPr>
        <p:spPr bwMode="auto">
          <a:xfrm>
            <a:off x="1979613" y="449263"/>
            <a:ext cx="0" cy="5616575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 type="triangle" w="med" len="med"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47139" name="Line 5"/>
          <p:cNvSpPr>
            <a:spLocks noChangeShapeType="1"/>
          </p:cNvSpPr>
          <p:nvPr/>
        </p:nvSpPr>
        <p:spPr bwMode="auto">
          <a:xfrm flipV="1">
            <a:off x="1979613" y="6021388"/>
            <a:ext cx="7164387" cy="4445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47140" name="Rectangle 6"/>
          <p:cNvSpPr>
            <a:spLocks noChangeArrowheads="1"/>
          </p:cNvSpPr>
          <p:nvPr/>
        </p:nvSpPr>
        <p:spPr bwMode="auto">
          <a:xfrm rot="-5400000">
            <a:off x="-6350" y="2636838"/>
            <a:ext cx="1862137" cy="376238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 dirty="0"/>
              <a:t>درصد دريافت مخاطب </a:t>
            </a:r>
            <a:endParaRPr lang="en-US" dirty="0"/>
          </a:p>
        </p:txBody>
      </p:sp>
      <p:sp>
        <p:nvSpPr>
          <p:cNvPr id="347141" name="Line 7"/>
          <p:cNvSpPr>
            <a:spLocks noChangeShapeType="1"/>
          </p:cNvSpPr>
          <p:nvPr/>
        </p:nvSpPr>
        <p:spPr bwMode="auto">
          <a:xfrm>
            <a:off x="8604250" y="809625"/>
            <a:ext cx="71438" cy="5256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47142" name="Rectangle 8"/>
          <p:cNvSpPr>
            <a:spLocks noChangeArrowheads="1"/>
          </p:cNvSpPr>
          <p:nvPr/>
        </p:nvSpPr>
        <p:spPr bwMode="auto">
          <a:xfrm>
            <a:off x="7380288" y="6354763"/>
            <a:ext cx="1498600" cy="376237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/>
              <a:t>زمان سپري شده </a:t>
            </a:r>
            <a:endParaRPr lang="en-US"/>
          </a:p>
        </p:txBody>
      </p:sp>
      <p:sp>
        <p:nvSpPr>
          <p:cNvPr id="347143" name="Line 10"/>
          <p:cNvSpPr>
            <a:spLocks noChangeShapeType="1"/>
          </p:cNvSpPr>
          <p:nvPr/>
        </p:nvSpPr>
        <p:spPr bwMode="auto">
          <a:xfrm>
            <a:off x="1979613" y="333057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  <p:sp>
        <p:nvSpPr>
          <p:cNvPr id="347144" name="Rectangle 11"/>
          <p:cNvSpPr>
            <a:spLocks noChangeArrowheads="1"/>
          </p:cNvSpPr>
          <p:nvPr/>
        </p:nvSpPr>
        <p:spPr bwMode="auto">
          <a:xfrm>
            <a:off x="1468438" y="3105150"/>
            <a:ext cx="450850" cy="3762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 dirty="0"/>
              <a:t>50</a:t>
            </a:r>
            <a:endParaRPr lang="en-US" dirty="0"/>
          </a:p>
        </p:txBody>
      </p:sp>
      <p:sp>
        <p:nvSpPr>
          <p:cNvPr id="347145" name="Rectangle 12"/>
          <p:cNvSpPr>
            <a:spLocks noChangeArrowheads="1"/>
          </p:cNvSpPr>
          <p:nvPr/>
        </p:nvSpPr>
        <p:spPr bwMode="auto">
          <a:xfrm>
            <a:off x="1539875" y="5849938"/>
            <a:ext cx="322263" cy="3762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 dirty="0"/>
              <a:t>0</a:t>
            </a:r>
            <a:endParaRPr lang="en-US" dirty="0"/>
          </a:p>
        </p:txBody>
      </p:sp>
      <p:sp>
        <p:nvSpPr>
          <p:cNvPr id="347146" name="Rectangle 13"/>
          <p:cNvSpPr>
            <a:spLocks noChangeArrowheads="1"/>
          </p:cNvSpPr>
          <p:nvPr/>
        </p:nvSpPr>
        <p:spPr bwMode="auto">
          <a:xfrm>
            <a:off x="1260475" y="811213"/>
            <a:ext cx="666750" cy="3762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fa-IR" dirty="0"/>
              <a:t>100</a:t>
            </a:r>
            <a:endParaRPr lang="en-US" dirty="0"/>
          </a:p>
        </p:txBody>
      </p:sp>
      <p:sp>
        <p:nvSpPr>
          <p:cNvPr id="347147" name="Arc 16"/>
          <p:cNvSpPr>
            <a:spLocks/>
          </p:cNvSpPr>
          <p:nvPr/>
        </p:nvSpPr>
        <p:spPr bwMode="auto">
          <a:xfrm rot="10800000">
            <a:off x="1979613" y="1169988"/>
            <a:ext cx="6697662" cy="1584325"/>
          </a:xfrm>
          <a:custGeom>
            <a:avLst/>
            <a:gdLst>
              <a:gd name="T0" fmla="*/ 0 w 21600"/>
              <a:gd name="T1" fmla="*/ 0 h 21600"/>
              <a:gd name="T2" fmla="*/ 2076789817 w 21600"/>
              <a:gd name="T3" fmla="*/ 116207666 h 21600"/>
              <a:gd name="T4" fmla="*/ 0 w 21600"/>
              <a:gd name="T5" fmla="*/ 11620766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fa-IR"/>
          </a:p>
        </p:txBody>
      </p:sp>
      <p:sp>
        <p:nvSpPr>
          <p:cNvPr id="347148" name="Arc 17"/>
          <p:cNvSpPr>
            <a:spLocks/>
          </p:cNvSpPr>
          <p:nvPr/>
        </p:nvSpPr>
        <p:spPr bwMode="auto">
          <a:xfrm rot="10800000">
            <a:off x="1979613" y="2105025"/>
            <a:ext cx="6697662" cy="1581150"/>
          </a:xfrm>
          <a:custGeom>
            <a:avLst/>
            <a:gdLst>
              <a:gd name="T0" fmla="*/ 33555594 w 21600"/>
              <a:gd name="T1" fmla="*/ 0 h 21597"/>
              <a:gd name="T2" fmla="*/ 2076789817 w 21600"/>
              <a:gd name="T3" fmla="*/ 115758448 h 21597"/>
              <a:gd name="T4" fmla="*/ 0 w 21600"/>
              <a:gd name="T5" fmla="*/ 115758448 h 21597"/>
              <a:gd name="T6" fmla="*/ 0 60000 65536"/>
              <a:gd name="T7" fmla="*/ 0 60000 65536"/>
              <a:gd name="T8" fmla="*/ 0 60000 65536"/>
              <a:gd name="T9" fmla="*/ 0 w 21600"/>
              <a:gd name="T10" fmla="*/ 0 h 21597"/>
              <a:gd name="T11" fmla="*/ 21600 w 21600"/>
              <a:gd name="T12" fmla="*/ 21597 h 2159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7" fill="none" extrusionOk="0">
                <a:moveTo>
                  <a:pt x="349" y="-1"/>
                </a:moveTo>
                <a:cubicBezTo>
                  <a:pt x="12140" y="190"/>
                  <a:pt x="21600" y="9803"/>
                  <a:pt x="21600" y="21597"/>
                </a:cubicBezTo>
              </a:path>
              <a:path w="21600" h="21597" stroke="0" extrusionOk="0">
                <a:moveTo>
                  <a:pt x="349" y="-1"/>
                </a:moveTo>
                <a:cubicBezTo>
                  <a:pt x="12140" y="190"/>
                  <a:pt x="21600" y="9803"/>
                  <a:pt x="21600" y="21597"/>
                </a:cubicBezTo>
                <a:lnTo>
                  <a:pt x="0" y="21597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fa-IR"/>
          </a:p>
        </p:txBody>
      </p:sp>
      <p:sp>
        <p:nvSpPr>
          <p:cNvPr id="347149" name="Arc 18"/>
          <p:cNvSpPr>
            <a:spLocks/>
          </p:cNvSpPr>
          <p:nvPr/>
        </p:nvSpPr>
        <p:spPr bwMode="auto">
          <a:xfrm rot="10800000">
            <a:off x="1979613" y="3617913"/>
            <a:ext cx="6697662" cy="1584325"/>
          </a:xfrm>
          <a:custGeom>
            <a:avLst/>
            <a:gdLst>
              <a:gd name="T0" fmla="*/ 0 w 21600"/>
              <a:gd name="T1" fmla="*/ 0 h 21600"/>
              <a:gd name="T2" fmla="*/ 2076789817 w 21600"/>
              <a:gd name="T3" fmla="*/ 116207666 h 21600"/>
              <a:gd name="T4" fmla="*/ 0 w 21600"/>
              <a:gd name="T5" fmla="*/ 11620766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fa-IR"/>
          </a:p>
        </p:txBody>
      </p:sp>
      <p:sp>
        <p:nvSpPr>
          <p:cNvPr id="347150" name="Rectangle 19"/>
          <p:cNvSpPr>
            <a:spLocks noChangeArrowheads="1"/>
          </p:cNvSpPr>
          <p:nvPr/>
        </p:nvSpPr>
        <p:spPr bwMode="auto">
          <a:xfrm>
            <a:off x="3305175" y="404813"/>
            <a:ext cx="4568825" cy="466725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a-IR" sz="2400"/>
              <a:t>میزان دریافت مخاطب در انواع ارائه شفاهی</a:t>
            </a:r>
            <a:r>
              <a:rPr lang="en-US" sz="240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</TotalTime>
  <Words>2239</Words>
  <Application>Microsoft Office PowerPoint</Application>
  <PresentationFormat>On-screen Show (4:3)</PresentationFormat>
  <Paragraphs>277</Paragraphs>
  <Slides>34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Concourse</vt:lpstr>
      <vt:lpstr>ارائه شفاهی</vt:lpstr>
      <vt:lpstr>تعریف ارائه شفاهی : </vt:lpstr>
      <vt:lpstr>خصوصیات ارائه شفاهی :</vt:lpstr>
      <vt:lpstr>Slide 4</vt:lpstr>
      <vt:lpstr>انواع ارائه شفاهی : </vt:lpstr>
      <vt:lpstr>خصوصیات سخنرانی عمومی : </vt:lpstr>
      <vt:lpstr>خصوصیات کلی تدریس (ارائه تعلیمی): </vt:lpstr>
      <vt:lpstr>خصوصیات سخنرانی علمی – فنی : </vt:lpstr>
      <vt:lpstr>Slide 9</vt:lpstr>
      <vt:lpstr>امکانات ارائه شفاهی : </vt:lpstr>
      <vt:lpstr>امکانات مربوط به ارائه کننده : </vt:lpstr>
      <vt:lpstr>امکانات مربوط به مخاطب : </vt:lpstr>
      <vt:lpstr>امکانات ناشی از ماهیت ارائه شفاهی :  این امکانات ناشی از ماهیت خود ارائه شفاهی هستند و عبارتند از :</vt:lpstr>
      <vt:lpstr>امکانات محیطی :  آنهایی هستند که در محیط ارائه فراهم  می آیند و عبارتند از : </vt:lpstr>
      <vt:lpstr>امکانات دیداری – شنیداری عبارتند از: </vt:lpstr>
      <vt:lpstr>امکانات دیداری– شنیداری باید به چه منظورهایی مورد استفاده قرارگیرند و بالعکس :   </vt:lpstr>
      <vt:lpstr>هرگز نباید به منظورهای زیر از این امکانات استفاده کرد :   </vt:lpstr>
      <vt:lpstr>سخنرانی علمی – فنی : </vt:lpstr>
      <vt:lpstr>ساختمندی:   سخنرانی علمی و فنی را ساختمند گوییم اگر به طرز زیر انجام شود :</vt:lpstr>
      <vt:lpstr>مقدمه در یک سخنرانی علمی – فنی  ساختمند باید به موارد زیر بپردازد </vt:lpstr>
      <vt:lpstr>Slide 21</vt:lpstr>
      <vt:lpstr>Slide 22</vt:lpstr>
      <vt:lpstr>خصوصیات سخنران علمی – فنی: </vt:lpstr>
      <vt:lpstr>زمان سخنرانی علمی – فنی : </vt:lpstr>
      <vt:lpstr>Slide 25</vt:lpstr>
      <vt:lpstr>مکان سخنرانی علمی – فنی : </vt:lpstr>
      <vt:lpstr>آماده سازی سخنرانی علمی – فنی : </vt:lpstr>
      <vt:lpstr>در آماده سازی سخنرانی علمی – فنی کارهای زیر باید انجام شود : </vt:lpstr>
      <vt:lpstr>برگهای شفاف :    این برگها بهتر است در دو نوع زیر  تهیه شوند : </vt:lpstr>
      <vt:lpstr>Slide 30</vt:lpstr>
      <vt:lpstr>شیوه سخنرانی علمی – فنی : </vt:lpstr>
      <vt:lpstr>Slide 32</vt:lpstr>
      <vt:lpstr>برخی از نکات قابل توجه در  شیوه سخنرانی علمی – فنی :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ارائه شفاهی</dc:title>
  <dc:creator>TTL</dc:creator>
  <cp:lastModifiedBy>TTL</cp:lastModifiedBy>
  <cp:revision>2</cp:revision>
  <dcterms:created xsi:type="dcterms:W3CDTF">2009-10-07T05:26:01Z</dcterms:created>
  <dcterms:modified xsi:type="dcterms:W3CDTF">2009-10-20T18:36:54Z</dcterms:modified>
</cp:coreProperties>
</file>