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96" r:id="rId4"/>
    <p:sldId id="259" r:id="rId5"/>
    <p:sldId id="258" r:id="rId6"/>
    <p:sldId id="260" r:id="rId7"/>
    <p:sldId id="261" r:id="rId8"/>
    <p:sldId id="262" r:id="rId9"/>
    <p:sldId id="263" r:id="rId10"/>
    <p:sldId id="295" r:id="rId11"/>
    <p:sldId id="294"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9" r:id="rId27"/>
    <p:sldId id="278"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7"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A28448-A609-432E-AE10-F1FB01FCA13F}" type="doc">
      <dgm:prSet loTypeId="urn:microsoft.com/office/officeart/2008/layout/RadialCluster" loCatId="cycle" qsTypeId="urn:microsoft.com/office/officeart/2005/8/quickstyle/3d2" qsCatId="3D" csTypeId="urn:microsoft.com/office/officeart/2005/8/colors/colorful3" csCatId="colorful" phldr="1"/>
      <dgm:spPr/>
      <dgm:t>
        <a:bodyPr/>
        <a:lstStyle/>
        <a:p>
          <a:endParaRPr lang="en-US"/>
        </a:p>
      </dgm:t>
    </dgm:pt>
    <dgm:pt modelId="{DBB65DF5-4F23-46CD-9B49-F8D78A30019A}">
      <dgm:prSet phldrT="[Text]"/>
      <dgm:spPr/>
      <dgm:t>
        <a:bodyPr/>
        <a:lstStyle/>
        <a:p>
          <a:r>
            <a:rPr lang="en-US" dirty="0" smtClean="0"/>
            <a:t>Network Design</a:t>
          </a:r>
          <a:endParaRPr lang="en-US" dirty="0"/>
        </a:p>
      </dgm:t>
    </dgm:pt>
    <dgm:pt modelId="{534C2244-05F1-4D1D-A3A5-1316851950C5}" type="parTrans" cxnId="{7F35CDB9-A499-4D19-B2AC-789C464ED42A}">
      <dgm:prSet/>
      <dgm:spPr/>
      <dgm:t>
        <a:bodyPr/>
        <a:lstStyle/>
        <a:p>
          <a:endParaRPr lang="en-US"/>
        </a:p>
      </dgm:t>
    </dgm:pt>
    <dgm:pt modelId="{7FF730F7-8615-4561-8AB3-230CED9F32B7}" type="sibTrans" cxnId="{7F35CDB9-A499-4D19-B2AC-789C464ED42A}">
      <dgm:prSet/>
      <dgm:spPr/>
      <dgm:t>
        <a:bodyPr/>
        <a:lstStyle/>
        <a:p>
          <a:endParaRPr lang="en-US"/>
        </a:p>
      </dgm:t>
    </dgm:pt>
    <dgm:pt modelId="{018ED25E-F8BA-4969-83DC-F2506EC6B603}">
      <dgm:prSet phldrT="[Text]"/>
      <dgm:spPr/>
      <dgm:t>
        <a:bodyPr/>
        <a:lstStyle/>
        <a:p>
          <a:r>
            <a:rPr lang="en-US" dirty="0" smtClean="0"/>
            <a:t>Horizontal</a:t>
          </a:r>
          <a:endParaRPr lang="en-US" dirty="0"/>
        </a:p>
      </dgm:t>
    </dgm:pt>
    <dgm:pt modelId="{411D8A94-74B1-4F41-9339-80113A8DDAB1}" type="parTrans" cxnId="{8C1205A1-1907-4917-A2A2-D4419AFF7D2E}">
      <dgm:prSet/>
      <dgm:spPr/>
      <dgm:t>
        <a:bodyPr/>
        <a:lstStyle/>
        <a:p>
          <a:endParaRPr lang="en-US"/>
        </a:p>
      </dgm:t>
    </dgm:pt>
    <dgm:pt modelId="{00A67684-92F5-49B8-B218-EB76D8E850C5}" type="sibTrans" cxnId="{8C1205A1-1907-4917-A2A2-D4419AFF7D2E}">
      <dgm:prSet/>
      <dgm:spPr/>
      <dgm:t>
        <a:bodyPr/>
        <a:lstStyle/>
        <a:p>
          <a:endParaRPr lang="en-US"/>
        </a:p>
      </dgm:t>
    </dgm:pt>
    <dgm:pt modelId="{A82A1A39-F497-4B8A-8900-36F61895D1D1}">
      <dgm:prSet phldrT="[Text]"/>
      <dgm:spPr/>
      <dgm:t>
        <a:bodyPr/>
        <a:lstStyle/>
        <a:p>
          <a:r>
            <a:rPr lang="en-US" dirty="0" smtClean="0"/>
            <a:t>Hollow</a:t>
          </a:r>
          <a:endParaRPr lang="en-US" dirty="0"/>
        </a:p>
      </dgm:t>
    </dgm:pt>
    <dgm:pt modelId="{683D5466-81D2-4237-855D-B62E6B463F11}" type="parTrans" cxnId="{17F54BAB-EF05-46C0-AE69-A63B26CB9BF3}">
      <dgm:prSet/>
      <dgm:spPr/>
      <dgm:t>
        <a:bodyPr/>
        <a:lstStyle/>
        <a:p>
          <a:endParaRPr lang="en-US"/>
        </a:p>
      </dgm:t>
    </dgm:pt>
    <dgm:pt modelId="{3E98E57F-AFF4-4EE1-806C-BFE2FB6EBE35}" type="sibTrans" cxnId="{17F54BAB-EF05-46C0-AE69-A63B26CB9BF3}">
      <dgm:prSet/>
      <dgm:spPr/>
      <dgm:t>
        <a:bodyPr/>
        <a:lstStyle/>
        <a:p>
          <a:endParaRPr lang="en-US"/>
        </a:p>
      </dgm:t>
    </dgm:pt>
    <dgm:pt modelId="{2875B17B-8DCC-4230-8450-CD76F8FB50CC}">
      <dgm:prSet phldrT="[Text]"/>
      <dgm:spPr/>
      <dgm:t>
        <a:bodyPr/>
        <a:lstStyle/>
        <a:p>
          <a:r>
            <a:rPr lang="en-US" dirty="0" smtClean="0"/>
            <a:t>Modular</a:t>
          </a:r>
          <a:endParaRPr lang="en-US" dirty="0"/>
        </a:p>
      </dgm:t>
    </dgm:pt>
    <dgm:pt modelId="{1F75E6CC-2DD8-4445-8B01-9A0EFD7DBCCF}" type="parTrans" cxnId="{24F87CAB-4FF2-41F7-822D-8723AE6CD155}">
      <dgm:prSet/>
      <dgm:spPr/>
      <dgm:t>
        <a:bodyPr/>
        <a:lstStyle/>
        <a:p>
          <a:endParaRPr lang="en-US"/>
        </a:p>
      </dgm:t>
    </dgm:pt>
    <dgm:pt modelId="{4A431E21-22D9-49FD-BBFB-01191B4867FD}" type="sibTrans" cxnId="{24F87CAB-4FF2-41F7-822D-8723AE6CD155}">
      <dgm:prSet/>
      <dgm:spPr/>
      <dgm:t>
        <a:bodyPr/>
        <a:lstStyle/>
        <a:p>
          <a:endParaRPr lang="en-US"/>
        </a:p>
      </dgm:t>
    </dgm:pt>
    <dgm:pt modelId="{D795B984-6D4D-41E3-8736-D8DFEC3890C4}" type="pres">
      <dgm:prSet presAssocID="{87A28448-A609-432E-AE10-F1FB01FCA13F}" presName="Name0" presStyleCnt="0">
        <dgm:presLayoutVars>
          <dgm:chMax val="1"/>
          <dgm:chPref val="1"/>
          <dgm:dir/>
          <dgm:animOne val="branch"/>
          <dgm:animLvl val="lvl"/>
        </dgm:presLayoutVars>
      </dgm:prSet>
      <dgm:spPr/>
      <dgm:t>
        <a:bodyPr/>
        <a:lstStyle/>
        <a:p>
          <a:endParaRPr lang="en-US"/>
        </a:p>
      </dgm:t>
    </dgm:pt>
    <dgm:pt modelId="{1499A277-0E38-476B-BC0B-018E66AE14EF}" type="pres">
      <dgm:prSet presAssocID="{DBB65DF5-4F23-46CD-9B49-F8D78A30019A}" presName="singleCycle" presStyleCnt="0"/>
      <dgm:spPr/>
      <dgm:t>
        <a:bodyPr/>
        <a:lstStyle/>
        <a:p>
          <a:endParaRPr lang="en-US"/>
        </a:p>
      </dgm:t>
    </dgm:pt>
    <dgm:pt modelId="{ECD66AA9-145D-46DE-BDF5-E772CD001835}" type="pres">
      <dgm:prSet presAssocID="{DBB65DF5-4F23-46CD-9B49-F8D78A30019A}" presName="singleCenter" presStyleLbl="node1" presStyleIdx="0" presStyleCnt="4" custScaleX="174436" custScaleY="52246" custLinFactNeighborX="-1696" custLinFactNeighborY="-14923">
        <dgm:presLayoutVars>
          <dgm:chMax val="7"/>
          <dgm:chPref val="7"/>
        </dgm:presLayoutVars>
      </dgm:prSet>
      <dgm:spPr/>
      <dgm:t>
        <a:bodyPr/>
        <a:lstStyle/>
        <a:p>
          <a:endParaRPr lang="en-US"/>
        </a:p>
      </dgm:t>
    </dgm:pt>
    <dgm:pt modelId="{C249E68F-FD9C-4566-9316-20D8C721F513}" type="pres">
      <dgm:prSet presAssocID="{411D8A94-74B1-4F41-9339-80113A8DDAB1}" presName="Name56" presStyleLbl="parChTrans1D2" presStyleIdx="0" presStyleCnt="3"/>
      <dgm:spPr/>
      <dgm:t>
        <a:bodyPr/>
        <a:lstStyle/>
        <a:p>
          <a:endParaRPr lang="en-US"/>
        </a:p>
      </dgm:t>
    </dgm:pt>
    <dgm:pt modelId="{B770E454-DA42-4043-BC3C-A8B6936F1521}" type="pres">
      <dgm:prSet presAssocID="{018ED25E-F8BA-4969-83DC-F2506EC6B603}" presName="text0" presStyleLbl="node1" presStyleIdx="1" presStyleCnt="4" custScaleX="289078" custScaleY="76230" custRadScaleRad="99435" custRadScaleInc="-4562">
        <dgm:presLayoutVars>
          <dgm:bulletEnabled val="1"/>
        </dgm:presLayoutVars>
      </dgm:prSet>
      <dgm:spPr/>
      <dgm:t>
        <a:bodyPr/>
        <a:lstStyle/>
        <a:p>
          <a:endParaRPr lang="en-US"/>
        </a:p>
      </dgm:t>
    </dgm:pt>
    <dgm:pt modelId="{60D3A9E4-18B9-436F-B9B2-15D289133720}" type="pres">
      <dgm:prSet presAssocID="{683D5466-81D2-4237-855D-B62E6B463F11}" presName="Name56" presStyleLbl="parChTrans1D2" presStyleIdx="1" presStyleCnt="3"/>
      <dgm:spPr/>
      <dgm:t>
        <a:bodyPr/>
        <a:lstStyle/>
        <a:p>
          <a:endParaRPr lang="en-US"/>
        </a:p>
      </dgm:t>
    </dgm:pt>
    <dgm:pt modelId="{F4004A49-69A0-4DE1-BBA3-B8D0B3E4306A}" type="pres">
      <dgm:prSet presAssocID="{A82A1A39-F497-4B8A-8900-36F61895D1D1}" presName="text0" presStyleLbl="node1" presStyleIdx="2" presStyleCnt="4" custScaleX="255929" custRadScaleRad="129335" custRadScaleInc="-13179">
        <dgm:presLayoutVars>
          <dgm:bulletEnabled val="1"/>
        </dgm:presLayoutVars>
      </dgm:prSet>
      <dgm:spPr/>
      <dgm:t>
        <a:bodyPr/>
        <a:lstStyle/>
        <a:p>
          <a:endParaRPr lang="en-US"/>
        </a:p>
      </dgm:t>
    </dgm:pt>
    <dgm:pt modelId="{E206FDDB-B9D0-47F1-8FCC-5E83893452D6}" type="pres">
      <dgm:prSet presAssocID="{1F75E6CC-2DD8-4445-8B01-9A0EFD7DBCCF}" presName="Name56" presStyleLbl="parChTrans1D2" presStyleIdx="2" presStyleCnt="3"/>
      <dgm:spPr/>
      <dgm:t>
        <a:bodyPr/>
        <a:lstStyle/>
        <a:p>
          <a:endParaRPr lang="en-US"/>
        </a:p>
      </dgm:t>
    </dgm:pt>
    <dgm:pt modelId="{FE3F17F1-90D3-421F-9003-69246A5DEEA4}" type="pres">
      <dgm:prSet presAssocID="{2875B17B-8DCC-4230-8450-CD76F8FB50CC}" presName="text0" presStyleLbl="node1" presStyleIdx="3" presStyleCnt="4" custScaleX="263360" custRadScaleRad="134391" custRadScaleInc="12034">
        <dgm:presLayoutVars>
          <dgm:bulletEnabled val="1"/>
        </dgm:presLayoutVars>
      </dgm:prSet>
      <dgm:spPr/>
      <dgm:t>
        <a:bodyPr/>
        <a:lstStyle/>
        <a:p>
          <a:endParaRPr lang="en-US"/>
        </a:p>
      </dgm:t>
    </dgm:pt>
  </dgm:ptLst>
  <dgm:cxnLst>
    <dgm:cxn modelId="{17F54BAB-EF05-46C0-AE69-A63B26CB9BF3}" srcId="{DBB65DF5-4F23-46CD-9B49-F8D78A30019A}" destId="{A82A1A39-F497-4B8A-8900-36F61895D1D1}" srcOrd="1" destOrd="0" parTransId="{683D5466-81D2-4237-855D-B62E6B463F11}" sibTransId="{3E98E57F-AFF4-4EE1-806C-BFE2FB6EBE35}"/>
    <dgm:cxn modelId="{7F35CDB9-A499-4D19-B2AC-789C464ED42A}" srcId="{87A28448-A609-432E-AE10-F1FB01FCA13F}" destId="{DBB65DF5-4F23-46CD-9B49-F8D78A30019A}" srcOrd="0" destOrd="0" parTransId="{534C2244-05F1-4D1D-A3A5-1316851950C5}" sibTransId="{7FF730F7-8615-4561-8AB3-230CED9F32B7}"/>
    <dgm:cxn modelId="{53477490-4AA9-4CBF-A5A8-C522038D74C1}" type="presOf" srcId="{018ED25E-F8BA-4969-83DC-F2506EC6B603}" destId="{B770E454-DA42-4043-BC3C-A8B6936F1521}" srcOrd="0" destOrd="0" presId="urn:microsoft.com/office/officeart/2008/layout/RadialCluster"/>
    <dgm:cxn modelId="{8C1205A1-1907-4917-A2A2-D4419AFF7D2E}" srcId="{DBB65DF5-4F23-46CD-9B49-F8D78A30019A}" destId="{018ED25E-F8BA-4969-83DC-F2506EC6B603}" srcOrd="0" destOrd="0" parTransId="{411D8A94-74B1-4F41-9339-80113A8DDAB1}" sibTransId="{00A67684-92F5-49B8-B218-EB76D8E850C5}"/>
    <dgm:cxn modelId="{67962EEF-2532-4218-881F-44328BEB9EE2}" type="presOf" srcId="{683D5466-81D2-4237-855D-B62E6B463F11}" destId="{60D3A9E4-18B9-436F-B9B2-15D289133720}" srcOrd="0" destOrd="0" presId="urn:microsoft.com/office/officeart/2008/layout/RadialCluster"/>
    <dgm:cxn modelId="{D3B59A23-D513-4CF3-92E1-0E4313C27E9E}" type="presOf" srcId="{411D8A94-74B1-4F41-9339-80113A8DDAB1}" destId="{C249E68F-FD9C-4566-9316-20D8C721F513}" srcOrd="0" destOrd="0" presId="urn:microsoft.com/office/officeart/2008/layout/RadialCluster"/>
    <dgm:cxn modelId="{BF03EBBE-0C87-433C-8F4B-0C1013F10DA9}" type="presOf" srcId="{A82A1A39-F497-4B8A-8900-36F61895D1D1}" destId="{F4004A49-69A0-4DE1-BBA3-B8D0B3E4306A}" srcOrd="0" destOrd="0" presId="urn:microsoft.com/office/officeart/2008/layout/RadialCluster"/>
    <dgm:cxn modelId="{C76B41BB-475E-4CDD-BDB3-C21107B80757}" type="presOf" srcId="{1F75E6CC-2DD8-4445-8B01-9A0EFD7DBCCF}" destId="{E206FDDB-B9D0-47F1-8FCC-5E83893452D6}" srcOrd="0" destOrd="0" presId="urn:microsoft.com/office/officeart/2008/layout/RadialCluster"/>
    <dgm:cxn modelId="{F423C77B-FB93-4E7D-9315-5C1A4C466FC3}" type="presOf" srcId="{87A28448-A609-432E-AE10-F1FB01FCA13F}" destId="{D795B984-6D4D-41E3-8736-D8DFEC3890C4}" srcOrd="0" destOrd="0" presId="urn:microsoft.com/office/officeart/2008/layout/RadialCluster"/>
    <dgm:cxn modelId="{24F87CAB-4FF2-41F7-822D-8723AE6CD155}" srcId="{DBB65DF5-4F23-46CD-9B49-F8D78A30019A}" destId="{2875B17B-8DCC-4230-8450-CD76F8FB50CC}" srcOrd="2" destOrd="0" parTransId="{1F75E6CC-2DD8-4445-8B01-9A0EFD7DBCCF}" sibTransId="{4A431E21-22D9-49FD-BBFB-01191B4867FD}"/>
    <dgm:cxn modelId="{4107ACB0-05AA-4F08-8D37-9ABCFFB197D9}" type="presOf" srcId="{2875B17B-8DCC-4230-8450-CD76F8FB50CC}" destId="{FE3F17F1-90D3-421F-9003-69246A5DEEA4}" srcOrd="0" destOrd="0" presId="urn:microsoft.com/office/officeart/2008/layout/RadialCluster"/>
    <dgm:cxn modelId="{B52DEAB9-B1B0-4422-902B-8FE8CDDD7974}" type="presOf" srcId="{DBB65DF5-4F23-46CD-9B49-F8D78A30019A}" destId="{ECD66AA9-145D-46DE-BDF5-E772CD001835}" srcOrd="0" destOrd="0" presId="urn:microsoft.com/office/officeart/2008/layout/RadialCluster"/>
    <dgm:cxn modelId="{8EDA37E8-EA91-41C2-9873-51F1993C4920}" type="presParOf" srcId="{D795B984-6D4D-41E3-8736-D8DFEC3890C4}" destId="{1499A277-0E38-476B-BC0B-018E66AE14EF}" srcOrd="0" destOrd="0" presId="urn:microsoft.com/office/officeart/2008/layout/RadialCluster"/>
    <dgm:cxn modelId="{3C4DA8E8-D270-41C1-AEB2-6F45D0A08F98}" type="presParOf" srcId="{1499A277-0E38-476B-BC0B-018E66AE14EF}" destId="{ECD66AA9-145D-46DE-BDF5-E772CD001835}" srcOrd="0" destOrd="0" presId="urn:microsoft.com/office/officeart/2008/layout/RadialCluster"/>
    <dgm:cxn modelId="{CFBDFA1C-E47F-42CA-905C-6C5751E88D60}" type="presParOf" srcId="{1499A277-0E38-476B-BC0B-018E66AE14EF}" destId="{C249E68F-FD9C-4566-9316-20D8C721F513}" srcOrd="1" destOrd="0" presId="urn:microsoft.com/office/officeart/2008/layout/RadialCluster"/>
    <dgm:cxn modelId="{60F33B3B-9A7B-4D54-A984-96FA2C0EB81D}" type="presParOf" srcId="{1499A277-0E38-476B-BC0B-018E66AE14EF}" destId="{B770E454-DA42-4043-BC3C-A8B6936F1521}" srcOrd="2" destOrd="0" presId="urn:microsoft.com/office/officeart/2008/layout/RadialCluster"/>
    <dgm:cxn modelId="{B96EB421-7C36-4125-9BD6-31F94E0A7ABE}" type="presParOf" srcId="{1499A277-0E38-476B-BC0B-018E66AE14EF}" destId="{60D3A9E4-18B9-436F-B9B2-15D289133720}" srcOrd="3" destOrd="0" presId="urn:microsoft.com/office/officeart/2008/layout/RadialCluster"/>
    <dgm:cxn modelId="{937F97E6-B6B5-4601-9A01-0750F9C84D9E}" type="presParOf" srcId="{1499A277-0E38-476B-BC0B-018E66AE14EF}" destId="{F4004A49-69A0-4DE1-BBA3-B8D0B3E4306A}" srcOrd="4" destOrd="0" presId="urn:microsoft.com/office/officeart/2008/layout/RadialCluster"/>
    <dgm:cxn modelId="{77CB7F0B-68FA-4244-B0F2-0ADCEAD7FE7D}" type="presParOf" srcId="{1499A277-0E38-476B-BC0B-018E66AE14EF}" destId="{E206FDDB-B9D0-47F1-8FCC-5E83893452D6}" srcOrd="5" destOrd="0" presId="urn:microsoft.com/office/officeart/2008/layout/RadialCluster"/>
    <dgm:cxn modelId="{52D80947-ACF4-41CC-937C-04BC6289D41F}" type="presParOf" srcId="{1499A277-0E38-476B-BC0B-018E66AE14EF}" destId="{FE3F17F1-90D3-421F-9003-69246A5DEEA4}"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1E700B27-DE4C-4B9E-BB11-B9027034A00F}" type="datetimeFigureOut">
              <a:rPr lang="en-US" dirty="0"/>
              <a:pPr/>
              <a:t>11/6/2015</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0F4739-9812-4A9F-890D-2AD6BA5F6EE8}" type="datetimeFigureOut">
              <a:rPr lang="en-US" dirty="0"/>
              <a:t>11/6/2015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45AC5-A3F8-44AA-BA8F-596CDCC976D3}" type="datetimeFigureOut">
              <a:rPr lang="en-US" dirty="0"/>
              <a:t>11/6/2015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73B183-A821-4095-A363-9EC968635539}" type="datetimeFigureOut">
              <a:rPr lang="en-US" dirty="0"/>
              <a:t>11/6/2015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4D01B4-0AA5-45E6-B2E6-5FA4078AEBCF}" type="datetimeFigureOut">
              <a:rPr lang="en-US" dirty="0"/>
              <a:t>11/6/2015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147335C-0450-40D7-8612-B3203BED4F28}" type="datetimeFigureOut">
              <a:rPr lang="en-US" dirty="0"/>
              <a:t>11/6/2015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246A105-2A1C-4284-B4EA-07CF89B1A393}" type="datetimeFigureOut">
              <a:rPr lang="en-US" dirty="0"/>
              <a:t>11/6/2015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DBE609-F3F2-45E6-BD6A-E03A8C86C1AE}" type="datetimeFigureOut">
              <a:rPr lang="en-US" dirty="0"/>
              <a:t>11/6/2015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24AD68-089C-4467-A8F3-EA2BBCA6B44E}" type="datetimeFigureOut">
              <a:rPr lang="en-US" dirty="0"/>
              <a:t>11/6/2015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C51FCE-E4BB-4680-8E50-3C0E348D2609}" type="datetimeFigureOut">
              <a:rPr lang="en-US" dirty="0"/>
              <a:t>11/6/2015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AA073D-A903-47F8-8D16-77642FB0DF1F}" type="datetimeFigureOut">
              <a:rPr lang="en-US" dirty="0"/>
              <a:t>11/6/2015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B91FA40-626B-4CA1-85D0-7A9016E395BA}" type="datetimeFigureOut">
              <a:rPr lang="en-US" dirty="0"/>
              <a:t>11/6/2015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F425EA-B9DC-48A7-991E-9A82573B1B21}" type="datetimeFigureOut">
              <a:rPr lang="en-US" dirty="0"/>
              <a:t>11/6/2015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6CB97F8-6CEB-469B-AFCC-889F2A2B1D5A}" type="datetimeFigureOut">
              <a:rPr lang="en-US" dirty="0"/>
              <a:t>11/6/2015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9179F-009E-4FA5-B091-7EBB82A185BD}" type="datetimeFigureOut">
              <a:rPr lang="en-US" dirty="0"/>
              <a:t>11/6/2015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65CEB-0076-4E37-B880-BCEA9784DE0A}" type="datetimeFigureOut">
              <a:rPr lang="en-US" dirty="0"/>
              <a:t>11/6/2015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149E5E-3896-4118-99A7-7B85668F1C5E}" type="datetimeFigureOut">
              <a:rPr lang="en-US" dirty="0"/>
              <a:t>11/6/2015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E0D914D-B099-4142-A885-11F276715148}" type="datetimeFigureOut">
              <a:rPr lang="en-US" dirty="0"/>
              <a:t>11/6/2015</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US" dirty="0"/>
              <a:t>
              </a:t>
            </a: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2433"/>
            <a:ext cx="8825658" cy="1892513"/>
          </a:xfrm>
        </p:spPr>
        <p:txBody>
          <a:bodyPr/>
          <a:lstStyle/>
          <a:p>
            <a:r>
              <a:rPr lang="en-US" dirty="0" smtClean="0"/>
              <a:t>Organizational Context: Design and Culture</a:t>
            </a:r>
            <a:endParaRPr lang="en-US" dirty="0"/>
          </a:p>
        </p:txBody>
      </p:sp>
      <p:sp>
        <p:nvSpPr>
          <p:cNvPr id="3" name="Subtitle 2"/>
          <p:cNvSpPr>
            <a:spLocks noGrp="1"/>
          </p:cNvSpPr>
          <p:nvPr>
            <p:ph type="subTitle" idx="1"/>
          </p:nvPr>
        </p:nvSpPr>
        <p:spPr>
          <a:xfrm>
            <a:off x="1154955" y="3463735"/>
            <a:ext cx="8825658" cy="861420"/>
          </a:xfrm>
        </p:spPr>
        <p:txBody>
          <a:bodyPr>
            <a:noAutofit/>
          </a:bodyPr>
          <a:lstStyle/>
          <a:p>
            <a:pPr algn="r" rtl="1"/>
            <a:r>
              <a:rPr lang="fa-IR" sz="2800" b="1" dirty="0" smtClean="0">
                <a:cs typeface="B Nazanin" panose="00000400000000000000" pitchFamily="2" charset="-78"/>
              </a:rPr>
              <a:t>مفهوم سازمانی:</a:t>
            </a:r>
          </a:p>
          <a:p>
            <a:pPr algn="r" rtl="1"/>
            <a:r>
              <a:rPr lang="en-US" sz="2800" b="1" dirty="0" smtClean="0">
                <a:cs typeface="B Nazanin" panose="00000400000000000000" pitchFamily="2" charset="-78"/>
              </a:rPr>
              <a:t>                   </a:t>
            </a:r>
            <a:r>
              <a:rPr lang="fa-IR" sz="2800" b="1" dirty="0" smtClean="0">
                <a:cs typeface="B Nazanin" panose="00000400000000000000" pitchFamily="2" charset="-78"/>
              </a:rPr>
              <a:t>طراحی و فرهنگ</a:t>
            </a:r>
            <a:endParaRPr lang="en-US" sz="2800" b="1" dirty="0">
              <a:cs typeface="B Nazanin" panose="00000400000000000000" pitchFamily="2" charset="-78"/>
            </a:endParaRPr>
          </a:p>
        </p:txBody>
      </p:sp>
      <p:sp>
        <p:nvSpPr>
          <p:cNvPr id="4" name="TextBox 3"/>
          <p:cNvSpPr txBox="1"/>
          <p:nvPr/>
        </p:nvSpPr>
        <p:spPr>
          <a:xfrm>
            <a:off x="1154955" y="4971246"/>
            <a:ext cx="3996607" cy="369332"/>
          </a:xfrm>
          <a:prstGeom prst="rect">
            <a:avLst/>
          </a:prstGeom>
          <a:noFill/>
        </p:spPr>
        <p:txBody>
          <a:bodyPr wrap="none" rtlCol="0">
            <a:spAutoFit/>
          </a:bodyPr>
          <a:lstStyle/>
          <a:p>
            <a:r>
              <a:rPr lang="fa-IR" b="1" dirty="0" smtClean="0">
                <a:solidFill>
                  <a:schemeClr val="bg2">
                    <a:lumMod val="90000"/>
                  </a:schemeClr>
                </a:solidFill>
                <a:cs typeface="B Nazanin" panose="00000400000000000000" pitchFamily="2" charset="-78"/>
              </a:rPr>
              <a:t>رامین شمشیری – شهاب کیانی – جلیل عبدالهی</a:t>
            </a:r>
            <a:endParaRPr lang="en-US" b="1" dirty="0">
              <a:solidFill>
                <a:schemeClr val="bg2">
                  <a:lumMod val="90000"/>
                </a:schemeClr>
              </a:solidFill>
              <a:cs typeface="B Nazanin" panose="00000400000000000000" pitchFamily="2" charset="-78"/>
            </a:endParaRPr>
          </a:p>
        </p:txBody>
      </p:sp>
    </p:spTree>
    <p:extLst>
      <p:ext uri="{BB962C8B-B14F-4D97-AF65-F5344CB8AC3E}">
        <p14:creationId xmlns:p14="http://schemas.microsoft.com/office/powerpoint/2010/main" val="30800710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Organizations</a:t>
            </a:r>
            <a:endParaRPr lang="en-US" dirty="0"/>
          </a:p>
        </p:txBody>
      </p:sp>
      <p:pic>
        <p:nvPicPr>
          <p:cNvPr id="1028" name="Picture 4" descr="http://www.gse.harvard.edu/sites/default/files/wp/uploads/chris_argyr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76609" y="2454179"/>
            <a:ext cx="1646741" cy="164674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417439" y="2454179"/>
            <a:ext cx="9859170" cy="2031325"/>
          </a:xfrm>
          <a:prstGeom prst="rect">
            <a:avLst/>
          </a:prstGeom>
          <a:noFill/>
        </p:spPr>
        <p:txBody>
          <a:bodyPr wrap="square" rtlCol="0">
            <a:spAutoFit/>
          </a:bodyPr>
          <a:lstStyle/>
          <a:p>
            <a:r>
              <a:rPr lang="en-US" dirty="0" smtClean="0"/>
              <a:t>1. Single-loop </a:t>
            </a:r>
            <a:r>
              <a:rPr lang="en-US" dirty="0"/>
              <a:t>learning involves improving the organization’s capacity to achieve </a:t>
            </a:r>
            <a:r>
              <a:rPr lang="en-US" dirty="0" smtClean="0"/>
              <a:t>Known objectives</a:t>
            </a:r>
            <a:r>
              <a:rPr lang="en-US" dirty="0"/>
              <a:t>. It is associated with routine and behavioral learning. Under single-loop, </a:t>
            </a:r>
            <a:r>
              <a:rPr lang="en-US" dirty="0" smtClean="0"/>
              <a:t>the organization </a:t>
            </a:r>
            <a:r>
              <a:rPr lang="en-US" dirty="0"/>
              <a:t>is learning without significant change in its basic assumptions.</a:t>
            </a:r>
            <a:br>
              <a:rPr lang="en-US" dirty="0"/>
            </a:br>
            <a:r>
              <a:rPr lang="en-US" dirty="0"/>
              <a:t>2. Double-loop learning reevaluates the nature of the organization’s objectives and the </a:t>
            </a:r>
            <a:r>
              <a:rPr lang="en-US" dirty="0" smtClean="0"/>
              <a:t>values and </a:t>
            </a:r>
            <a:r>
              <a:rPr lang="en-US" dirty="0"/>
              <a:t>beliefs surrounding them. This type of learning involves changing the </a:t>
            </a:r>
            <a:r>
              <a:rPr lang="en-US" dirty="0" smtClean="0"/>
              <a:t>organization’s culture</a:t>
            </a:r>
            <a:r>
              <a:rPr lang="en-US" dirty="0"/>
              <a:t>. Importantly, double-loop consists of the organization’s learning how to learn</a:t>
            </a:r>
            <a:r>
              <a:rPr lang="en-US" dirty="0" smtClean="0"/>
              <a:t>.</a:t>
            </a:r>
            <a:endParaRPr lang="en-US" dirty="0"/>
          </a:p>
        </p:txBody>
      </p:sp>
      <p:pic>
        <p:nvPicPr>
          <p:cNvPr id="1030" name="Picture 6" descr="http://u.jimdo.com/www11/o/s075f076504dfea8d/img/i89a1db392bfd8bf3/1341935858/std/imag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715" y="4650652"/>
            <a:ext cx="1514475" cy="2009776"/>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2026489" y="5526799"/>
            <a:ext cx="9590547" cy="830997"/>
          </a:xfrm>
          <a:prstGeom prst="rect">
            <a:avLst/>
          </a:prstGeom>
        </p:spPr>
        <p:txBody>
          <a:bodyPr wrap="square">
            <a:spAutoFit/>
          </a:bodyPr>
          <a:lstStyle/>
          <a:p>
            <a:r>
              <a:rPr lang="en-US" sz="2400" b="1" dirty="0"/>
              <a:t> </a:t>
            </a:r>
            <a:r>
              <a:rPr lang="en-US" sz="2400" b="1" dirty="0" smtClean="0"/>
              <a:t>Frederick </a:t>
            </a:r>
            <a:r>
              <a:rPr lang="en-US" sz="2400" b="1" dirty="0" err="1" smtClean="0"/>
              <a:t>Winslor</a:t>
            </a:r>
            <a:r>
              <a:rPr lang="en-US" sz="2400" b="1" dirty="0" smtClean="0"/>
              <a:t> Taylor: Information must be transferable </a:t>
            </a:r>
            <a:r>
              <a:rPr lang="en-US" sz="2400" b="1" dirty="0"/>
              <a:t>to workers to make the organization more efficient</a:t>
            </a:r>
          </a:p>
        </p:txBody>
      </p:sp>
      <p:sp>
        <p:nvSpPr>
          <p:cNvPr id="3" name="TextBox 2"/>
          <p:cNvSpPr txBox="1"/>
          <p:nvPr/>
        </p:nvSpPr>
        <p:spPr>
          <a:xfrm>
            <a:off x="10276609" y="4067570"/>
            <a:ext cx="1560042" cy="369332"/>
          </a:xfrm>
          <a:prstGeom prst="rect">
            <a:avLst/>
          </a:prstGeom>
          <a:noFill/>
        </p:spPr>
        <p:txBody>
          <a:bodyPr wrap="none" rtlCol="0">
            <a:spAutoFit/>
          </a:bodyPr>
          <a:lstStyle/>
          <a:p>
            <a:r>
              <a:rPr lang="en-US" b="1" dirty="0" smtClean="0"/>
              <a:t>Chris </a:t>
            </a:r>
            <a:r>
              <a:rPr lang="en-US" b="1" dirty="0" err="1" smtClean="0"/>
              <a:t>Argyris</a:t>
            </a:r>
            <a:endParaRPr lang="en-US" b="1" dirty="0"/>
          </a:p>
        </p:txBody>
      </p:sp>
    </p:spTree>
    <p:extLst>
      <p:ext uri="{BB962C8B-B14F-4D97-AF65-F5344CB8AC3E}">
        <p14:creationId xmlns:p14="http://schemas.microsoft.com/office/powerpoint/2010/main" val="381851100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cs typeface="B Nazanin" panose="00000400000000000000" pitchFamily="2" charset="-78"/>
              </a:rPr>
              <a:t>Learning Organizations</a:t>
            </a:r>
            <a:endParaRPr lang="en-US" dirty="0">
              <a:cs typeface="B Nazanin" panose="00000400000000000000" pitchFamily="2" charset="-78"/>
            </a:endParaRPr>
          </a:p>
        </p:txBody>
      </p:sp>
      <p:pic>
        <p:nvPicPr>
          <p:cNvPr id="1028" name="Picture 4" descr="http://www.gse.harvard.edu/sites/default/files/wp/uploads/chris_argyr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76609" y="2454179"/>
            <a:ext cx="1646741" cy="164674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417439" y="2454179"/>
            <a:ext cx="9859170" cy="2308324"/>
          </a:xfrm>
          <a:prstGeom prst="rect">
            <a:avLst/>
          </a:prstGeom>
          <a:noFill/>
        </p:spPr>
        <p:txBody>
          <a:bodyPr wrap="square" rtlCol="0">
            <a:spAutoFit/>
          </a:bodyPr>
          <a:lstStyle/>
          <a:p>
            <a:pPr algn="r" rtl="1"/>
            <a:r>
              <a:rPr lang="fa-IR" sz="2400" b="1" dirty="0" smtClean="0">
                <a:cs typeface="B Nazanin" panose="00000400000000000000" pitchFamily="2" charset="-78"/>
              </a:rPr>
              <a:t>1. یادگیری </a:t>
            </a:r>
            <a:r>
              <a:rPr lang="fa-IR" sz="2400" b="1" dirty="0">
                <a:cs typeface="B Nazanin" panose="00000400000000000000" pitchFamily="2" charset="-78"/>
              </a:rPr>
              <a:t>تک حلقه ای به دستیابی سازمان به اهداف شناخته شده اش کمک میکند. آن مرتبط است با روالهای عادی و یادگیری های رفتاری. ذیل یادگیری تک حلقه ای سازمان بدون تغییرات در ارزشها </a:t>
            </a:r>
            <a:r>
              <a:rPr lang="fa-IR" sz="2400" b="1" dirty="0" smtClean="0">
                <a:cs typeface="B Nazanin" panose="00000400000000000000" pitchFamily="2" charset="-78"/>
              </a:rPr>
              <a:t>یادمیگیرد.</a:t>
            </a:r>
            <a:r>
              <a:rPr lang="en-US" sz="2400" b="1" dirty="0">
                <a:cs typeface="B Nazanin" panose="00000400000000000000" pitchFamily="2" charset="-78"/>
              </a:rPr>
              <a:t/>
            </a:r>
            <a:br>
              <a:rPr lang="en-US" sz="2400" b="1" dirty="0">
                <a:cs typeface="B Nazanin" panose="00000400000000000000" pitchFamily="2" charset="-78"/>
              </a:rPr>
            </a:br>
            <a:r>
              <a:rPr lang="fa-IR" sz="2400" b="1" dirty="0" smtClean="0">
                <a:cs typeface="B Nazanin" panose="00000400000000000000" pitchFamily="2" charset="-78"/>
              </a:rPr>
              <a:t>2. در </a:t>
            </a:r>
            <a:r>
              <a:rPr lang="fa-IR" sz="2400" b="1" dirty="0">
                <a:cs typeface="B Nazanin" panose="00000400000000000000" pitchFamily="2" charset="-78"/>
              </a:rPr>
              <a:t>یادگیری دو حلقه ای اهداف سازمان تغییر میکند و مفروضات سازمانی را مورد بازبینی قرار میدهد که شامل تغییر در فرهنگ سازمانی خواهد شد و شامل آن میشود که یادمیگیر که چگونه یادبگیرد</a:t>
            </a:r>
            <a:endParaRPr lang="en-US" sz="2400" b="1" dirty="0">
              <a:cs typeface="B Nazanin" panose="00000400000000000000" pitchFamily="2" charset="-78"/>
            </a:endParaRPr>
          </a:p>
        </p:txBody>
      </p:sp>
      <p:pic>
        <p:nvPicPr>
          <p:cNvPr id="1030" name="Picture 6" descr="http://u.jimdo.com/www11/o/s075f076504dfea8d/img/i89a1db392bfd8bf3/1341935858/std/imag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715" y="4650652"/>
            <a:ext cx="1514475" cy="2009776"/>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2026489" y="5526799"/>
            <a:ext cx="9590547" cy="830997"/>
          </a:xfrm>
          <a:prstGeom prst="rect">
            <a:avLst/>
          </a:prstGeom>
        </p:spPr>
        <p:txBody>
          <a:bodyPr wrap="square">
            <a:spAutoFit/>
          </a:bodyPr>
          <a:lstStyle/>
          <a:p>
            <a:pPr algn="r" rtl="1"/>
            <a:r>
              <a:rPr lang="en-US" sz="2400" b="1" dirty="0">
                <a:cs typeface="B Nazanin" panose="00000400000000000000" pitchFamily="2" charset="-78"/>
              </a:rPr>
              <a:t> </a:t>
            </a:r>
            <a:r>
              <a:rPr lang="en-US" sz="2400" b="1" dirty="0" err="1" smtClean="0">
                <a:cs typeface="B Nazanin" panose="00000400000000000000" pitchFamily="2" charset="-78"/>
              </a:rPr>
              <a:t>F.W.Taylor</a:t>
            </a:r>
            <a:r>
              <a:rPr lang="en-US" sz="2400" b="1" dirty="0" smtClean="0">
                <a:cs typeface="B Nazanin" panose="00000400000000000000" pitchFamily="2" charset="-78"/>
              </a:rPr>
              <a:t>: </a:t>
            </a:r>
            <a:r>
              <a:rPr lang="fa-IR" sz="2400" b="1" dirty="0" smtClean="0">
                <a:cs typeface="B Nazanin" panose="00000400000000000000" pitchFamily="2" charset="-78"/>
              </a:rPr>
              <a:t>اطلاعات باید بین کارمندان منتقل شود و در نتیجه باعث کارا شدن سیستم و سازمان خواهند شد </a:t>
            </a:r>
            <a:endParaRPr lang="en-US" sz="2400" b="1" dirty="0">
              <a:cs typeface="B Nazanin" panose="00000400000000000000" pitchFamily="2" charset="-78"/>
            </a:endParaRPr>
          </a:p>
        </p:txBody>
      </p:sp>
    </p:spTree>
    <p:extLst>
      <p:ext uri="{BB962C8B-B14F-4D97-AF65-F5344CB8AC3E}">
        <p14:creationId xmlns:p14="http://schemas.microsoft.com/office/powerpoint/2010/main" val="7552474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Learning Organizations:</a:t>
            </a:r>
            <a:br>
              <a:rPr lang="en-US" dirty="0" smtClean="0"/>
            </a:br>
            <a:r>
              <a:rPr lang="en-US" dirty="0">
                <a:solidFill>
                  <a:srgbClr val="FFC000"/>
                </a:solidFill>
              </a:rPr>
              <a:t>Adaptive and </a:t>
            </a:r>
            <a:r>
              <a:rPr lang="en-US" dirty="0" smtClean="0">
                <a:solidFill>
                  <a:srgbClr val="FFC000"/>
                </a:solidFill>
              </a:rPr>
              <a:t>generative </a:t>
            </a:r>
            <a:r>
              <a:rPr lang="en-US" sz="1100" b="1" dirty="0" smtClean="0">
                <a:solidFill>
                  <a:srgbClr val="FFC000"/>
                </a:solidFill>
              </a:rPr>
              <a:t>Peter </a:t>
            </a:r>
            <a:r>
              <a:rPr lang="en-US" sz="1100" b="1" dirty="0" err="1" smtClean="0">
                <a:solidFill>
                  <a:srgbClr val="FFC000"/>
                </a:solidFill>
              </a:rPr>
              <a:t>Senge</a:t>
            </a:r>
            <a:endParaRPr lang="en-US" b="1" dirty="0">
              <a:solidFill>
                <a:srgbClr val="FFC000"/>
              </a:solidFill>
            </a:endParaRPr>
          </a:p>
        </p:txBody>
      </p:sp>
      <p:sp>
        <p:nvSpPr>
          <p:cNvPr id="3" name="Content Placeholder 2"/>
          <p:cNvSpPr>
            <a:spLocks noGrp="1"/>
          </p:cNvSpPr>
          <p:nvPr>
            <p:ph idx="1"/>
          </p:nvPr>
        </p:nvSpPr>
        <p:spPr/>
        <p:txBody>
          <a:bodyPr/>
          <a:lstStyle/>
          <a:p>
            <a:r>
              <a:rPr lang="en-US" b="1" dirty="0" smtClean="0">
                <a:cs typeface="B Nazanin" panose="00000400000000000000" pitchFamily="2" charset="-78"/>
              </a:rPr>
              <a:t>Adaptive : </a:t>
            </a:r>
            <a:r>
              <a:rPr lang="en-US" b="1" dirty="0">
                <a:cs typeface="B Nazanin" panose="00000400000000000000" pitchFamily="2" charset="-78"/>
              </a:rPr>
              <a:t>The simpler adaptive learning is only the first stage of the learning organization, </a:t>
            </a:r>
            <a:r>
              <a:rPr lang="en-US" b="1" dirty="0" smtClean="0">
                <a:cs typeface="B Nazanin" panose="00000400000000000000" pitchFamily="2" charset="-78"/>
              </a:rPr>
              <a:t>adapting to </a:t>
            </a:r>
            <a:r>
              <a:rPr lang="en-US" b="1" dirty="0">
                <a:cs typeface="B Nazanin" panose="00000400000000000000" pitchFamily="2" charset="-78"/>
              </a:rPr>
              <a:t>environmental </a:t>
            </a:r>
            <a:r>
              <a:rPr lang="en-US" b="1" dirty="0" smtClean="0">
                <a:cs typeface="B Nazanin" panose="00000400000000000000" pitchFamily="2" charset="-78"/>
              </a:rPr>
              <a:t>changes.</a:t>
            </a:r>
            <a:endParaRPr lang="fa-IR" b="1" dirty="0" smtClean="0">
              <a:cs typeface="B Nazanin" panose="00000400000000000000" pitchFamily="2" charset="-78"/>
            </a:endParaRPr>
          </a:p>
          <a:p>
            <a:pPr algn="r" rtl="1"/>
            <a:r>
              <a:rPr lang="fa-IR" b="1" dirty="0" smtClean="0">
                <a:cs typeface="B Nazanin" panose="00000400000000000000" pitchFamily="2" charset="-78"/>
              </a:rPr>
              <a:t>انطباقی: اولین مرحله یک سازمان یادگیرنده، یادگیری انطباقی است. که خودش را با تغییرات محیط منطبق میکند</a:t>
            </a:r>
            <a:endParaRPr lang="en-US" b="1" dirty="0" smtClean="0">
              <a:cs typeface="B Nazanin" panose="00000400000000000000" pitchFamily="2" charset="-78"/>
            </a:endParaRPr>
          </a:p>
          <a:p>
            <a:r>
              <a:rPr lang="en-US" b="1" dirty="0">
                <a:cs typeface="B Nazanin" panose="00000400000000000000" pitchFamily="2" charset="-78"/>
              </a:rPr>
              <a:t>Generative learning </a:t>
            </a:r>
            <a:r>
              <a:rPr lang="en-US" b="1" dirty="0" smtClean="0">
                <a:cs typeface="B Nazanin" panose="00000400000000000000" pitchFamily="2" charset="-78"/>
              </a:rPr>
              <a:t>: involves </a:t>
            </a:r>
            <a:r>
              <a:rPr lang="en-US" b="1" dirty="0">
                <a:cs typeface="B Nazanin" panose="00000400000000000000" pitchFamily="2" charset="-78"/>
              </a:rPr>
              <a:t>creativity and innovation, going beyond just adapting </a:t>
            </a:r>
            <a:r>
              <a:rPr lang="en-US" b="1" dirty="0" smtClean="0">
                <a:cs typeface="B Nazanin" panose="00000400000000000000" pitchFamily="2" charset="-78"/>
              </a:rPr>
              <a:t>to change </a:t>
            </a:r>
            <a:r>
              <a:rPr lang="en-US" b="1" dirty="0">
                <a:cs typeface="B Nazanin" panose="00000400000000000000" pitchFamily="2" charset="-78"/>
              </a:rPr>
              <a:t>to being ahead of and anticipating </a:t>
            </a:r>
            <a:r>
              <a:rPr lang="en-US" b="1" dirty="0" smtClean="0">
                <a:cs typeface="B Nazanin" panose="00000400000000000000" pitchFamily="2" charset="-78"/>
              </a:rPr>
              <a:t>change.</a:t>
            </a:r>
            <a:endParaRPr lang="fa-IR" b="1" dirty="0" smtClean="0">
              <a:cs typeface="B Nazanin" panose="00000400000000000000" pitchFamily="2" charset="-78"/>
            </a:endParaRPr>
          </a:p>
          <a:p>
            <a:pPr algn="r" rtl="1"/>
            <a:r>
              <a:rPr lang="fa-IR" b="1" dirty="0" smtClean="0">
                <a:cs typeface="B Nazanin" panose="00000400000000000000" pitchFamily="2" charset="-78"/>
              </a:rPr>
              <a:t>یادگیری مولد: مرتبط با نوآوری و خلاقیت است و فراتر از انطباق با تغییرات است و با پیش بینی تغییرات سازمان را هدایت میکند</a:t>
            </a:r>
            <a:r>
              <a:rPr lang="en-US" b="1" dirty="0">
                <a:cs typeface="B Nazanin" panose="00000400000000000000" pitchFamily="2" charset="-78"/>
              </a:rPr>
              <a:t/>
            </a:r>
            <a:br>
              <a:rPr lang="en-US" b="1" dirty="0">
                <a:cs typeface="B Nazanin" panose="00000400000000000000" pitchFamily="2" charset="-78"/>
              </a:rPr>
            </a:br>
            <a:r>
              <a:rPr lang="en-US" b="1" dirty="0">
                <a:cs typeface="B Nazanin" panose="00000400000000000000" pitchFamily="2" charset="-78"/>
              </a:rPr>
              <a:t/>
            </a:r>
            <a:br>
              <a:rPr lang="en-US" b="1" dirty="0">
                <a:cs typeface="B Nazanin" panose="00000400000000000000" pitchFamily="2" charset="-78"/>
              </a:rPr>
            </a:br>
            <a:endParaRPr lang="en-US" b="1" dirty="0">
              <a:cs typeface="B Nazanin" panose="00000400000000000000" pitchFamily="2" charset="-78"/>
            </a:endParaRPr>
          </a:p>
        </p:txBody>
      </p:sp>
    </p:spTree>
    <p:extLst>
      <p:ext uri="{BB962C8B-B14F-4D97-AF65-F5344CB8AC3E}">
        <p14:creationId xmlns:p14="http://schemas.microsoft.com/office/powerpoint/2010/main" val="1001528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Organization</a:t>
            </a:r>
            <a:endParaRPr lang="en-US" dirty="0"/>
          </a:p>
        </p:txBody>
      </p:sp>
      <p:pic>
        <p:nvPicPr>
          <p:cNvPr id="4" name="Content Placeholder 3"/>
          <p:cNvPicPr>
            <a:picLocks noGrp="1" noChangeAspect="1"/>
          </p:cNvPicPr>
          <p:nvPr>
            <p:ph idx="1"/>
          </p:nvPr>
        </p:nvPicPr>
        <p:blipFill>
          <a:blip r:embed="rId2"/>
          <a:stretch>
            <a:fillRect/>
          </a:stretch>
        </p:blipFill>
        <p:spPr>
          <a:xfrm>
            <a:off x="3405523" y="2380937"/>
            <a:ext cx="4260272" cy="4210619"/>
          </a:xfrm>
          <a:prstGeom prst="rect">
            <a:avLst/>
          </a:prstGeom>
        </p:spPr>
      </p:pic>
    </p:spTree>
    <p:extLst>
      <p:ext uri="{BB962C8B-B14F-4D97-AF65-F5344CB8AC3E}">
        <p14:creationId xmlns:p14="http://schemas.microsoft.com/office/powerpoint/2010/main" val="29508753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organizations </a:t>
            </a:r>
            <a:r>
              <a:rPr lang="en-US" dirty="0" smtClean="0"/>
              <a:t>characteristics</a:t>
            </a:r>
            <a:endParaRPr lang="en-US" dirty="0"/>
          </a:p>
        </p:txBody>
      </p:sp>
      <p:sp>
        <p:nvSpPr>
          <p:cNvPr id="3" name="Content Placeholder 2"/>
          <p:cNvSpPr>
            <a:spLocks noGrp="1"/>
          </p:cNvSpPr>
          <p:nvPr>
            <p:ph idx="1"/>
          </p:nvPr>
        </p:nvSpPr>
        <p:spPr>
          <a:xfrm>
            <a:off x="1154955" y="2603500"/>
            <a:ext cx="8761412" cy="3589482"/>
          </a:xfrm>
        </p:spPr>
        <p:txBody>
          <a:bodyPr>
            <a:normAutofit/>
          </a:bodyPr>
          <a:lstStyle/>
          <a:p>
            <a:r>
              <a:rPr lang="en-US" dirty="0"/>
              <a:t>Learning organizations are also characterized by human-oriented cultural values such </a:t>
            </a:r>
            <a:r>
              <a:rPr lang="en-US" dirty="0" smtClean="0"/>
              <a:t>as these</a:t>
            </a:r>
            <a:r>
              <a:rPr lang="en-US" dirty="0"/>
              <a:t>: </a:t>
            </a:r>
            <a:endParaRPr lang="en-US" dirty="0" smtClean="0"/>
          </a:p>
          <a:p>
            <a:pPr lvl="1"/>
            <a:r>
              <a:rPr lang="en-US" dirty="0" smtClean="0"/>
              <a:t>(</a:t>
            </a:r>
            <a:r>
              <a:rPr lang="en-US" dirty="0"/>
              <a:t>1) everyone can be a source of useful ideas, so personnel should be given access </a:t>
            </a:r>
            <a:r>
              <a:rPr lang="en-US" dirty="0" smtClean="0"/>
              <a:t>to any </a:t>
            </a:r>
            <a:r>
              <a:rPr lang="en-US" dirty="0"/>
              <a:t>information that can be of value to them; </a:t>
            </a:r>
            <a:endParaRPr lang="en-US" dirty="0" smtClean="0"/>
          </a:p>
          <a:p>
            <a:pPr lvl="1"/>
            <a:r>
              <a:rPr lang="en-US" dirty="0" smtClean="0"/>
              <a:t>(</a:t>
            </a:r>
            <a:r>
              <a:rPr lang="en-US" dirty="0"/>
              <a:t>2) the people closest to the problem </a:t>
            </a:r>
            <a:r>
              <a:rPr lang="en-US" dirty="0" smtClean="0"/>
              <a:t>usually have </a:t>
            </a:r>
            <a:r>
              <a:rPr lang="en-US" dirty="0"/>
              <a:t>the best ideas regarding how to solve it, so empowerment should be </a:t>
            </a:r>
            <a:r>
              <a:rPr lang="en-US" dirty="0" smtClean="0"/>
              <a:t>promoted throughout </a:t>
            </a:r>
            <a:r>
              <a:rPr lang="en-US" dirty="0"/>
              <a:t>the structure; </a:t>
            </a:r>
            <a:endParaRPr lang="en-US" dirty="0" smtClean="0"/>
          </a:p>
          <a:p>
            <a:pPr lvl="1"/>
            <a:r>
              <a:rPr lang="en-US" dirty="0" smtClean="0"/>
              <a:t>(</a:t>
            </a:r>
            <a:r>
              <a:rPr lang="en-US" dirty="0"/>
              <a:t>3) learning flows up and down, so managers as well as employees can benefit from it; </a:t>
            </a:r>
            <a:endParaRPr lang="en-US" dirty="0" smtClean="0"/>
          </a:p>
          <a:p>
            <a:pPr lvl="1"/>
            <a:r>
              <a:rPr lang="en-US" dirty="0" smtClean="0"/>
              <a:t>(</a:t>
            </a:r>
            <a:r>
              <a:rPr lang="en-US" dirty="0"/>
              <a:t>4) new ideas are important and should be encouraged </a:t>
            </a:r>
            <a:r>
              <a:rPr lang="en-US" dirty="0" smtClean="0"/>
              <a:t>and rewarded;</a:t>
            </a:r>
          </a:p>
          <a:p>
            <a:pPr lvl="1"/>
            <a:r>
              <a:rPr lang="en-US" dirty="0" smtClean="0"/>
              <a:t>(</a:t>
            </a:r>
            <a:r>
              <a:rPr lang="en-US" dirty="0"/>
              <a:t>5) mistakes should be viewed as learning opportunities</a:t>
            </a:r>
          </a:p>
        </p:txBody>
      </p:sp>
    </p:spTree>
    <p:extLst>
      <p:ext uri="{BB962C8B-B14F-4D97-AF65-F5344CB8AC3E}">
        <p14:creationId xmlns:p14="http://schemas.microsoft.com/office/powerpoint/2010/main" val="66615692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Nazanin" panose="00000400000000000000" pitchFamily="2" charset="-78"/>
              </a:rPr>
              <a:t>طراحی های نوین سازمان</a:t>
            </a:r>
            <a:endParaRPr lang="en-US"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B Nazanin" panose="00000400000000000000" pitchFamily="2" charset="-78"/>
              </a:rPr>
              <a:t>سازمانها در محیط متغیر درحال فعالیت هستند بنابراین نیازمند طراحی های نوین سازمانی هستند.</a:t>
            </a:r>
          </a:p>
          <a:p>
            <a:pPr algn="just" rtl="1"/>
            <a:endParaRPr lang="fa-IR" sz="2800" dirty="0" smtClean="0">
              <a:cs typeface="B Nazanin" panose="00000400000000000000" pitchFamily="2" charset="-78"/>
            </a:endParaRPr>
          </a:p>
          <a:p>
            <a:pPr algn="just" rtl="1"/>
            <a:r>
              <a:rPr lang="fa-IR" sz="2800" dirty="0" smtClean="0">
                <a:cs typeface="B Nazanin" panose="00000400000000000000" pitchFamily="2" charset="-78"/>
              </a:rPr>
              <a:t>نیاز به انعطاف پذیری انطباق با تغییرات،خلاقیت، نوآوری، دانش و همچنین غلبه بر عدم قطعیت در محیط دیگر نمیتوان گفت که ساختار های بروکراتیک سلسله مراتبی عمودی که کنترل محوری و خودکفایی در آنها اصل هست میتواند پاسخگوی نیاز ها باشد.</a:t>
            </a:r>
            <a:endParaRPr lang="fa-IR" sz="2800" dirty="0">
              <a:cs typeface="B Nazanin" panose="00000400000000000000" pitchFamily="2" charset="-78"/>
            </a:endParaRPr>
          </a:p>
        </p:txBody>
      </p:sp>
    </p:spTree>
    <p:extLst>
      <p:ext uri="{BB962C8B-B14F-4D97-AF65-F5344CB8AC3E}">
        <p14:creationId xmlns:p14="http://schemas.microsoft.com/office/powerpoint/2010/main" val="7585985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Nazanin" panose="00000400000000000000" pitchFamily="2" charset="-78"/>
              </a:rPr>
              <a:t>ساختار مسطح</a:t>
            </a:r>
            <a:endParaRPr lang="en-US" dirty="0">
              <a:cs typeface="B Nazanin" panose="00000400000000000000" pitchFamily="2" charset="-78"/>
            </a:endParaRPr>
          </a:p>
        </p:txBody>
      </p:sp>
      <p:sp>
        <p:nvSpPr>
          <p:cNvPr id="3" name="Content Placeholder 2"/>
          <p:cNvSpPr>
            <a:spLocks noGrp="1"/>
          </p:cNvSpPr>
          <p:nvPr>
            <p:ph idx="1"/>
          </p:nvPr>
        </p:nvSpPr>
        <p:spPr>
          <a:xfrm>
            <a:off x="1154954" y="2590621"/>
            <a:ext cx="9405721" cy="3938968"/>
          </a:xfrm>
        </p:spPr>
        <p:txBody>
          <a:bodyPr/>
          <a:lstStyle/>
          <a:p>
            <a:pPr algn="r" rtl="1"/>
            <a:r>
              <a:rPr lang="fa-IR" sz="2000" b="1" dirty="0" smtClean="0">
                <a:cs typeface="B Nazanin" panose="00000400000000000000" pitchFamily="2" charset="-78"/>
              </a:rPr>
              <a:t>ساختارهای افقی بیشتر فرآیند محور هستند تا وظیفه محور</a:t>
            </a:r>
          </a:p>
          <a:p>
            <a:pPr algn="r" rtl="1"/>
            <a:r>
              <a:rPr lang="fa-IR" sz="2000" b="1" dirty="0" smtClean="0">
                <a:cs typeface="B Nazanin" panose="00000400000000000000" pitchFamily="2" charset="-78"/>
              </a:rPr>
              <a:t>سلسله مراتب های موجود در ساختار های عمودی مسطح شده و سطوح نظارتی کاهش پیدا میکند</a:t>
            </a:r>
          </a:p>
          <a:p>
            <a:pPr algn="r" rtl="1"/>
            <a:r>
              <a:rPr lang="fa-IR" sz="2000" b="1" dirty="0" smtClean="0">
                <a:cs typeface="B Nazanin" panose="00000400000000000000" pitchFamily="2" charset="-78"/>
              </a:rPr>
              <a:t>تیم ها هرکاری را اداره میکنند. پایه های سازمان تیمهایی هستند که خودکفا هستند. </a:t>
            </a:r>
          </a:p>
          <a:p>
            <a:pPr algn="r" rtl="1"/>
            <a:r>
              <a:rPr lang="fa-IR" sz="2000" b="1" dirty="0" smtClean="0">
                <a:cs typeface="B Nazanin" panose="00000400000000000000" pitchFamily="2" charset="-78"/>
              </a:rPr>
              <a:t>مشتریان عملکرد سازمان را هدایت میکنند و سطح رضایتمندی مشتریان بر میزان درآمدزایی ارجعیت دارد.</a:t>
            </a:r>
          </a:p>
          <a:p>
            <a:pPr algn="r" rtl="1"/>
            <a:r>
              <a:rPr lang="fa-IR" sz="2000" b="1" dirty="0" smtClean="0">
                <a:cs typeface="B Nazanin" panose="00000400000000000000" pitchFamily="2" charset="-78"/>
              </a:rPr>
              <a:t>پاداشها بر اساس عملکرد تیم ها داده میشوند. عملکرد فردی منجر به پاداش نخواهد شد.</a:t>
            </a:r>
          </a:p>
          <a:p>
            <a:pPr algn="r" rtl="1"/>
            <a:r>
              <a:rPr lang="fa-IR" sz="2000" b="1" dirty="0" smtClean="0">
                <a:cs typeface="B Nazanin" panose="00000400000000000000" pitchFamily="2" charset="-78"/>
              </a:rPr>
              <a:t>تعامل بین مشتریان و سازمان به حداکثر میرسد</a:t>
            </a:r>
          </a:p>
          <a:p>
            <a:pPr algn="r" rtl="1"/>
            <a:r>
              <a:rPr lang="fa-IR" sz="2000" b="1" dirty="0" smtClean="0">
                <a:cs typeface="B Nazanin" panose="00000400000000000000" pitchFamily="2" charset="-78"/>
              </a:rPr>
              <a:t> زمانی که ساختار مسطح میشود کارمندان باید به طور کامل باید آموزش داده شوند و از رویه ها مطلع باشند.</a:t>
            </a:r>
          </a:p>
          <a:p>
            <a:pPr algn="r" rtl="1"/>
            <a:endParaRPr lang="en-US" b="1" dirty="0">
              <a:cs typeface="B Nazanin" panose="00000400000000000000" pitchFamily="2" charset="-78"/>
            </a:endParaRPr>
          </a:p>
        </p:txBody>
      </p:sp>
    </p:spTree>
    <p:extLst>
      <p:ext uri="{BB962C8B-B14F-4D97-AF65-F5344CB8AC3E}">
        <p14:creationId xmlns:p14="http://schemas.microsoft.com/office/powerpoint/2010/main" val="18496913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Nazanin" panose="00000400000000000000" pitchFamily="2" charset="-78"/>
              </a:rPr>
              <a:t>پیشنهادات کاربردی برای سازمانهای سلسله مراتبی </a:t>
            </a:r>
            <a:endParaRPr lang="en-US" dirty="0">
              <a:cs typeface="B Nazanin" panose="00000400000000000000" pitchFamily="2" charset="-78"/>
            </a:endParaRPr>
          </a:p>
        </p:txBody>
      </p:sp>
      <p:sp>
        <p:nvSpPr>
          <p:cNvPr id="3" name="Content Placeholder 2"/>
          <p:cNvSpPr>
            <a:spLocks noGrp="1"/>
          </p:cNvSpPr>
          <p:nvPr>
            <p:ph idx="1"/>
          </p:nvPr>
        </p:nvSpPr>
        <p:spPr>
          <a:xfrm>
            <a:off x="1154954" y="2590621"/>
            <a:ext cx="9405721" cy="3938968"/>
          </a:xfrm>
        </p:spPr>
        <p:txBody>
          <a:bodyPr/>
          <a:lstStyle/>
          <a:p>
            <a:pPr algn="r" rtl="1"/>
            <a:r>
              <a:rPr lang="fa-IR" sz="2400" b="1" dirty="0" smtClean="0">
                <a:cs typeface="B Nazanin" panose="00000400000000000000" pitchFamily="2" charset="-78"/>
              </a:rPr>
              <a:t>تیم سازی کنید.</a:t>
            </a:r>
          </a:p>
          <a:p>
            <a:pPr algn="r" rtl="1"/>
            <a:r>
              <a:rPr lang="fa-IR" sz="2400" b="1" dirty="0" smtClean="0">
                <a:cs typeface="B Nazanin" panose="00000400000000000000" pitchFamily="2" charset="-78"/>
              </a:rPr>
              <a:t>حذف سلسله مراتب در مواردی که کارها ارزش افزوده ندارند.</a:t>
            </a:r>
          </a:p>
          <a:p>
            <a:pPr algn="r" rtl="1"/>
            <a:r>
              <a:rPr lang="fa-IR" sz="2400" b="1" dirty="0" smtClean="0">
                <a:cs typeface="B Nazanin" panose="00000400000000000000" pitchFamily="2" charset="-78"/>
              </a:rPr>
              <a:t>تاکید بر روی شایستگی های چندگانه افراد و آموزش برای همکاری در حوزه های چند بخشی و بین بخشی کار کنند</a:t>
            </a:r>
          </a:p>
          <a:p>
            <a:pPr algn="r" rtl="1"/>
            <a:r>
              <a:rPr lang="fa-IR" sz="2400" b="1" dirty="0" smtClean="0">
                <a:cs typeface="B Nazanin" panose="00000400000000000000" pitchFamily="2" charset="-78"/>
              </a:rPr>
              <a:t>در انتهای فرآیند عملکرد ها، اهداف را سنجش کنید</a:t>
            </a:r>
          </a:p>
          <a:p>
            <a:pPr algn="r" rtl="1"/>
            <a:r>
              <a:rPr lang="fa-IR" sz="2400" b="1" dirty="0" smtClean="0">
                <a:cs typeface="B Nazanin" panose="00000400000000000000" pitchFamily="2" charset="-78"/>
              </a:rPr>
              <a:t>فرهنگ سازمانی را بگونه ای که همکاری و خلاقیت را پذیرا باشند طراحی کنید</a:t>
            </a:r>
          </a:p>
          <a:p>
            <a:pPr algn="r" rtl="1"/>
            <a:endParaRPr lang="fa-IR" sz="2400" b="1" dirty="0" smtClean="0">
              <a:cs typeface="B Nazanin" panose="00000400000000000000" pitchFamily="2" charset="-78"/>
            </a:endParaRPr>
          </a:p>
          <a:p>
            <a:pPr algn="r" rtl="1"/>
            <a:endParaRPr lang="en-US" b="1" dirty="0">
              <a:cs typeface="B Nazanin" panose="00000400000000000000" pitchFamily="2" charset="-78"/>
            </a:endParaRPr>
          </a:p>
        </p:txBody>
      </p:sp>
    </p:spTree>
    <p:extLst>
      <p:ext uri="{BB962C8B-B14F-4D97-AF65-F5344CB8AC3E}">
        <p14:creationId xmlns:p14="http://schemas.microsoft.com/office/powerpoint/2010/main" val="255893651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Nazanin" panose="00000400000000000000" pitchFamily="2" charset="-78"/>
              </a:rPr>
              <a:t>طراحی های نوین : هاله ای و ماژولار</a:t>
            </a:r>
            <a:endParaRPr lang="en-US" dirty="0">
              <a:cs typeface="B Nazanin" panose="00000400000000000000" pitchFamily="2" charset="-78"/>
            </a:endParaRPr>
          </a:p>
        </p:txBody>
      </p:sp>
      <p:sp>
        <p:nvSpPr>
          <p:cNvPr id="3" name="Content Placeholder 2"/>
          <p:cNvSpPr>
            <a:spLocks noGrp="1"/>
          </p:cNvSpPr>
          <p:nvPr>
            <p:ph idx="1"/>
          </p:nvPr>
        </p:nvSpPr>
        <p:spPr>
          <a:xfrm>
            <a:off x="734096" y="2590621"/>
            <a:ext cx="10959921" cy="3938968"/>
          </a:xfrm>
        </p:spPr>
        <p:txBody>
          <a:bodyPr/>
          <a:lstStyle/>
          <a:p>
            <a:pPr algn="r" rtl="1"/>
            <a:r>
              <a:rPr lang="fa-IR" sz="2400" b="1" dirty="0" smtClean="0">
                <a:cs typeface="B Nazanin" panose="00000400000000000000" pitchFamily="2" charset="-78"/>
              </a:rPr>
              <a:t>ظهور سازمان های نوین:</a:t>
            </a:r>
          </a:p>
          <a:p>
            <a:pPr lvl="1" algn="r" rtl="1"/>
            <a:r>
              <a:rPr lang="fa-IR" sz="2000" b="1" dirty="0" smtClean="0">
                <a:cs typeface="B Nazanin" panose="00000400000000000000" pitchFamily="2" charset="-78"/>
              </a:rPr>
              <a:t>توسعه فناوری اطلاعات و جهانی شدن با ظهور اقتصاد چین و هند</a:t>
            </a:r>
          </a:p>
          <a:p>
            <a:pPr lvl="1" algn="r" rtl="1"/>
            <a:r>
              <a:rPr lang="fa-IR" sz="2000" b="1" dirty="0" smtClean="0">
                <a:cs typeface="B Nazanin" panose="00000400000000000000" pitchFamily="2" charset="-78"/>
              </a:rPr>
              <a:t>برای اینکه در رقابت اقتصاد جهانی پیروز شویم نیاز داریم برخی از وظایف کارکرد ها و فرآیند ها را برون سپاری کنیم</a:t>
            </a:r>
          </a:p>
          <a:p>
            <a:pPr algn="r" rtl="1"/>
            <a:r>
              <a:rPr lang="fa-IR" sz="2400" b="1" dirty="0" smtClean="0">
                <a:cs typeface="B Nazanin" panose="00000400000000000000" pitchFamily="2" charset="-78"/>
              </a:rPr>
              <a:t>سازمان هاله ای </a:t>
            </a:r>
          </a:p>
          <a:p>
            <a:pPr lvl="1" algn="r" rtl="1"/>
            <a:r>
              <a:rPr lang="fa-IR" sz="2000" b="1" dirty="0" smtClean="0">
                <a:cs typeface="B Nazanin" panose="00000400000000000000" pitchFamily="2" charset="-78"/>
              </a:rPr>
              <a:t>سازمانی است که کلیه فرآیند های تولید و ارائه خدمت خود را برون سپاری میکند</a:t>
            </a:r>
          </a:p>
          <a:p>
            <a:pPr algn="r" rtl="1"/>
            <a:r>
              <a:rPr lang="fa-IR" sz="2400" b="1" dirty="0" smtClean="0">
                <a:cs typeface="B Nazanin" panose="00000400000000000000" pitchFamily="2" charset="-78"/>
              </a:rPr>
              <a:t>سازمان ماژولار</a:t>
            </a:r>
          </a:p>
          <a:p>
            <a:pPr lvl="1" algn="r" rtl="1"/>
            <a:r>
              <a:rPr lang="fa-IR" sz="2000" b="1" dirty="0" smtClean="0">
                <a:cs typeface="B Nazanin" panose="00000400000000000000" pitchFamily="2" charset="-78"/>
              </a:rPr>
              <a:t>سازمانی است که بخشی از فرآیند ها را بروی سپاری میکند</a:t>
            </a:r>
          </a:p>
          <a:p>
            <a:pPr marL="0" indent="0" algn="r" rtl="1">
              <a:buNone/>
            </a:pPr>
            <a:endParaRPr lang="fa-IR" b="1" dirty="0" smtClean="0">
              <a:cs typeface="B Nazanin" panose="00000400000000000000" pitchFamily="2" charset="-78"/>
            </a:endParaRPr>
          </a:p>
          <a:p>
            <a:pPr lvl="1" algn="r" rtl="1"/>
            <a:endParaRPr lang="en-US" b="1" dirty="0">
              <a:cs typeface="B Nazanin" panose="00000400000000000000" pitchFamily="2" charset="-78"/>
            </a:endParaRPr>
          </a:p>
        </p:txBody>
      </p:sp>
    </p:spTree>
    <p:extLst>
      <p:ext uri="{BB962C8B-B14F-4D97-AF65-F5344CB8AC3E}">
        <p14:creationId xmlns:p14="http://schemas.microsoft.com/office/powerpoint/2010/main" val="31118745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Nazanin" panose="00000400000000000000" pitchFamily="2" charset="-78"/>
              </a:rPr>
              <a:t>ساختارهای شبکه ای</a:t>
            </a:r>
            <a:endParaRPr lang="en-US" dirty="0">
              <a:cs typeface="B Nazanin" panose="00000400000000000000" pitchFamily="2" charset="-78"/>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796392592"/>
              </p:ext>
            </p:extLst>
          </p:nvPr>
        </p:nvGraphicFramePr>
        <p:xfrm>
          <a:off x="1155700" y="2603500"/>
          <a:ext cx="8761413" cy="4119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3552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8186" y="2603500"/>
            <a:ext cx="9298181" cy="3416300"/>
          </a:xfrm>
        </p:spPr>
        <p:txBody>
          <a:bodyPr>
            <a:normAutofit/>
          </a:bodyPr>
          <a:lstStyle/>
          <a:p>
            <a:r>
              <a:rPr lang="en-US" sz="3600" b="1" dirty="0" smtClean="0"/>
              <a:t>OB   </a:t>
            </a:r>
            <a:r>
              <a:rPr lang="en-US" sz="3600" dirty="0" smtClean="0"/>
              <a:t>: Organizational Behavior</a:t>
            </a:r>
          </a:p>
          <a:p>
            <a:r>
              <a:rPr lang="en-US" sz="3600" b="1" dirty="0" smtClean="0"/>
              <a:t>OT    </a:t>
            </a:r>
            <a:r>
              <a:rPr lang="en-US" sz="3600" dirty="0" smtClean="0"/>
              <a:t>: Organizational Theory</a:t>
            </a:r>
          </a:p>
          <a:p>
            <a:r>
              <a:rPr lang="en-US" sz="3600" b="1" dirty="0" smtClean="0"/>
              <a:t>OD</a:t>
            </a:r>
            <a:r>
              <a:rPr lang="en-US" sz="3600" dirty="0" smtClean="0"/>
              <a:t>   : Organizational Development</a:t>
            </a:r>
          </a:p>
          <a:p>
            <a:r>
              <a:rPr lang="en-US" sz="3600" b="1" dirty="0" smtClean="0"/>
              <a:t>HRM </a:t>
            </a:r>
            <a:r>
              <a:rPr lang="en-US" sz="3600" dirty="0" smtClean="0"/>
              <a:t>: Human Resource Management</a:t>
            </a:r>
            <a:endParaRPr lang="en-US" sz="3600" dirty="0"/>
          </a:p>
        </p:txBody>
      </p:sp>
    </p:spTree>
    <p:extLst>
      <p:ext uri="{BB962C8B-B14F-4D97-AF65-F5344CB8AC3E}">
        <p14:creationId xmlns:p14="http://schemas.microsoft.com/office/powerpoint/2010/main" val="1717386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Nazanin" panose="00000400000000000000" pitchFamily="2" charset="-78"/>
              </a:rPr>
              <a:t>ساختارهای شبکه ای</a:t>
            </a:r>
            <a:endParaRPr lang="en-US" dirty="0">
              <a:cs typeface="B Nazanin" panose="00000400000000000000" pitchFamily="2" charset="-78"/>
            </a:endParaRPr>
          </a:p>
        </p:txBody>
      </p:sp>
      <p:sp>
        <p:nvSpPr>
          <p:cNvPr id="3" name="Content Placeholder 2"/>
          <p:cNvSpPr>
            <a:spLocks noGrp="1"/>
          </p:cNvSpPr>
          <p:nvPr>
            <p:ph idx="1"/>
          </p:nvPr>
        </p:nvSpPr>
        <p:spPr>
          <a:xfrm>
            <a:off x="489397" y="2603500"/>
            <a:ext cx="11178862" cy="3416300"/>
          </a:xfrm>
        </p:spPr>
        <p:txBody>
          <a:bodyPr>
            <a:noAutofit/>
          </a:bodyPr>
          <a:lstStyle/>
          <a:p>
            <a:pPr algn="r" rtl="1"/>
            <a:r>
              <a:rPr lang="fa-IR" b="1" dirty="0" smtClean="0">
                <a:cs typeface="B Nazanin" panose="00000400000000000000" pitchFamily="2" charset="-78"/>
              </a:rPr>
              <a:t>مایلز و اسنو در مورد سازمانهای شبکه ای بیان کردند که شبکه های پویا وجود دارد.</a:t>
            </a:r>
          </a:p>
          <a:p>
            <a:pPr lvl="1" algn="r" rtl="1"/>
            <a:r>
              <a:rPr lang="fa-IR" sz="1800" b="1" dirty="0" smtClean="0">
                <a:cs typeface="B Nazanin" panose="00000400000000000000" pitchFamily="2" charset="-78"/>
              </a:rPr>
              <a:t>استراترژی – ساختار و فرآیند های مدیریتی باید باهم ترکیب شوند.</a:t>
            </a:r>
          </a:p>
          <a:p>
            <a:pPr algn="r" rtl="1"/>
            <a:r>
              <a:rPr lang="fa-IR" b="1" dirty="0" smtClean="0">
                <a:cs typeface="B Nazanin" panose="00000400000000000000" pitchFamily="2" charset="-78"/>
              </a:rPr>
              <a:t>سازمان مجازی: به ترکیب و ادغام و اتحادهای استراتژیک بین دو شرکت که ساختار اولیه خود را ازدست داده اند</a:t>
            </a:r>
          </a:p>
          <a:p>
            <a:pPr algn="r" rtl="1"/>
            <a:r>
              <a:rPr lang="fa-IR" b="1" dirty="0" smtClean="0">
                <a:cs typeface="B Nazanin" panose="00000400000000000000" pitchFamily="2" charset="-78"/>
              </a:rPr>
              <a:t>مزایای سازمانهای مجازی :</a:t>
            </a:r>
          </a:p>
          <a:p>
            <a:pPr lvl="1" algn="r" rtl="1"/>
            <a:r>
              <a:rPr lang="fa-IR" sz="1800" b="1" dirty="0" smtClean="0">
                <a:cs typeface="B Nazanin" panose="00000400000000000000" pitchFamily="2" charset="-78"/>
              </a:rPr>
              <a:t>تکنولوژی</a:t>
            </a:r>
          </a:p>
          <a:p>
            <a:pPr lvl="1" algn="r" rtl="1"/>
            <a:r>
              <a:rPr lang="fa-IR" sz="1800" b="1" dirty="0" smtClean="0">
                <a:cs typeface="B Nazanin" panose="00000400000000000000" pitchFamily="2" charset="-78"/>
              </a:rPr>
              <a:t>فرصت گرایی</a:t>
            </a:r>
          </a:p>
          <a:p>
            <a:pPr lvl="1" algn="r" rtl="1"/>
            <a:r>
              <a:rPr lang="fa-IR" sz="1800" b="1" dirty="0" smtClean="0">
                <a:cs typeface="B Nazanin" panose="00000400000000000000" pitchFamily="2" charset="-78"/>
              </a:rPr>
              <a:t>فرامرزی</a:t>
            </a:r>
          </a:p>
          <a:p>
            <a:pPr lvl="1" algn="r" rtl="1"/>
            <a:r>
              <a:rPr lang="fa-IR" sz="1800" b="1" dirty="0" smtClean="0">
                <a:cs typeface="B Nazanin" panose="00000400000000000000" pitchFamily="2" charset="-78"/>
              </a:rPr>
              <a:t>اعتماد</a:t>
            </a:r>
          </a:p>
          <a:p>
            <a:pPr lvl="1" algn="r" rtl="1"/>
            <a:r>
              <a:rPr lang="fa-IR" sz="1800" b="1" dirty="0" smtClean="0">
                <a:cs typeface="B Nazanin" panose="00000400000000000000" pitchFamily="2" charset="-78"/>
              </a:rPr>
              <a:t>تعالی بر اساس شایستگی های محوری</a:t>
            </a:r>
          </a:p>
        </p:txBody>
      </p:sp>
    </p:spTree>
    <p:extLst>
      <p:ext uri="{BB962C8B-B14F-4D97-AF65-F5344CB8AC3E}">
        <p14:creationId xmlns:p14="http://schemas.microsoft.com/office/powerpoint/2010/main" val="346602111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Organizations</a:t>
            </a:r>
            <a:endParaRPr lang="en-US" dirty="0"/>
          </a:p>
        </p:txBody>
      </p:sp>
      <p:pic>
        <p:nvPicPr>
          <p:cNvPr id="4" name="Content Placeholder 3"/>
          <p:cNvPicPr>
            <a:picLocks noGrp="1" noChangeAspect="1"/>
          </p:cNvPicPr>
          <p:nvPr>
            <p:ph idx="1"/>
          </p:nvPr>
        </p:nvPicPr>
        <p:blipFill>
          <a:blip r:embed="rId2"/>
          <a:stretch>
            <a:fillRect/>
          </a:stretch>
        </p:blipFill>
        <p:spPr>
          <a:xfrm>
            <a:off x="1880315" y="2373081"/>
            <a:ext cx="7289443" cy="4347240"/>
          </a:xfrm>
          <a:prstGeom prst="rect">
            <a:avLst/>
          </a:prstGeom>
        </p:spPr>
      </p:pic>
    </p:spTree>
    <p:extLst>
      <p:ext uri="{BB962C8B-B14F-4D97-AF65-F5344CB8AC3E}">
        <p14:creationId xmlns:p14="http://schemas.microsoft.com/office/powerpoint/2010/main" val="25258933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Nazanin" panose="00000400000000000000" pitchFamily="2" charset="-78"/>
              </a:rPr>
              <a:t>بستر فرهنگ سازمانی</a:t>
            </a:r>
            <a:endParaRPr lang="en-US" dirty="0">
              <a:cs typeface="B Nazanin" panose="00000400000000000000" pitchFamily="2" charset="-78"/>
            </a:endParaRPr>
          </a:p>
        </p:txBody>
      </p:sp>
      <p:sp>
        <p:nvSpPr>
          <p:cNvPr id="3" name="Content Placeholder 2"/>
          <p:cNvSpPr>
            <a:spLocks noGrp="1"/>
          </p:cNvSpPr>
          <p:nvPr>
            <p:ph idx="1"/>
          </p:nvPr>
        </p:nvSpPr>
        <p:spPr>
          <a:xfrm>
            <a:off x="540913" y="2603500"/>
            <a:ext cx="11062952" cy="3938968"/>
          </a:xfrm>
        </p:spPr>
        <p:txBody>
          <a:bodyPr>
            <a:normAutofit fontScale="92500" lnSpcReduction="10000"/>
          </a:bodyPr>
          <a:lstStyle/>
          <a:p>
            <a:pPr algn="r" rtl="1"/>
            <a:r>
              <a:rPr lang="fa-IR" b="1" dirty="0" smtClean="0">
                <a:cs typeface="B Nazanin" panose="00000400000000000000" pitchFamily="2" charset="-78"/>
              </a:rPr>
              <a:t>تعریف فرهنگ</a:t>
            </a:r>
          </a:p>
          <a:p>
            <a:pPr lvl="1" algn="r" rtl="1"/>
            <a:r>
              <a:rPr lang="fa-IR" b="1" dirty="0" smtClean="0">
                <a:cs typeface="B Nazanin" panose="00000400000000000000" pitchFamily="2" charset="-78"/>
              </a:rPr>
              <a:t>ارزش ها و اعتقادات افراد که با خود به سازمان می اورند و البته برای انجام کارهای سازمانی کافی نبوده و لازم است در سازمان هم برخی از ارزش ها  را یاد بگیرند</a:t>
            </a:r>
          </a:p>
          <a:p>
            <a:pPr lvl="1" algn="r" rtl="1"/>
            <a:r>
              <a:rPr lang="fa-IR" b="1" dirty="0" smtClean="0">
                <a:cs typeface="B Nazanin" panose="00000400000000000000" pitchFamily="2" charset="-78"/>
              </a:rPr>
              <a:t>فرهنگ سازمانی مقوله ای کاملا پیجیده است و مسائل و عدم توافق هایی وجود دارد که مفهوم سازی و مدل سازی فرهنگ را در سازمان سخت تر می کند.</a:t>
            </a:r>
            <a:endParaRPr lang="fa-IR" b="1" dirty="0">
              <a:cs typeface="B Nazanin" panose="00000400000000000000" pitchFamily="2" charset="-78"/>
            </a:endParaRPr>
          </a:p>
          <a:p>
            <a:pPr algn="r" rtl="1"/>
            <a:r>
              <a:rPr lang="fa-IR" b="1" dirty="0" smtClean="0">
                <a:cs typeface="B Nazanin" panose="00000400000000000000" pitchFamily="2" charset="-78"/>
              </a:rPr>
              <a:t>ویژگی های فرهنگ سازمانی</a:t>
            </a:r>
          </a:p>
          <a:p>
            <a:pPr lvl="1" algn="r" rtl="1"/>
            <a:r>
              <a:rPr lang="fa-IR" b="1" dirty="0" smtClean="0">
                <a:cs typeface="B Nazanin" panose="00000400000000000000" pitchFamily="2" charset="-78"/>
              </a:rPr>
              <a:t>در رفتارهای افراد بروز پیدا می کند</a:t>
            </a:r>
          </a:p>
          <a:p>
            <a:pPr lvl="1" algn="r" rtl="1"/>
            <a:r>
              <a:rPr lang="fa-IR" b="1" dirty="0" smtClean="0">
                <a:cs typeface="B Nazanin" panose="00000400000000000000" pitchFamily="2" charset="-78"/>
              </a:rPr>
              <a:t>هنجارها: برخی از استانداردهای رفتاری در سازمان ایجاد می شود؛ اینکه چند ساعت کار کنند و ..</a:t>
            </a:r>
          </a:p>
          <a:p>
            <a:pPr lvl="1" algn="r" rtl="1"/>
            <a:r>
              <a:rPr lang="fa-IR" b="1" dirty="0" smtClean="0">
                <a:cs typeface="B Nazanin" panose="00000400000000000000" pitchFamily="2" charset="-78"/>
              </a:rPr>
              <a:t>ارزش های غالب: برخی از ارزش ها نسبت به سایر ارزش ها از اهمیت بالاتری برخوردار می شود. مثلا توجه به کیفیت بالای خدمات ممکن است در سازمان یک ارزش شود.</a:t>
            </a:r>
          </a:p>
          <a:p>
            <a:pPr lvl="1" algn="r" rtl="1"/>
            <a:r>
              <a:rPr lang="fa-IR" b="1" dirty="0" smtClean="0">
                <a:cs typeface="B Nazanin" panose="00000400000000000000" pitchFamily="2" charset="-78"/>
              </a:rPr>
              <a:t>فلسفه وجودی:سیاست هایی که اعتقاد کارکنان را به سمت جلو هدایت می کند و به آنها می گوید که چگونه رفتار کنند.</a:t>
            </a:r>
          </a:p>
          <a:p>
            <a:pPr lvl="1" algn="r" rtl="1"/>
            <a:r>
              <a:rPr lang="fa-IR" b="1" dirty="0" smtClean="0">
                <a:cs typeface="B Nazanin" panose="00000400000000000000" pitchFamily="2" charset="-78"/>
              </a:rPr>
              <a:t>قوانین: دستور العمل هایی که سازمان بر اساس آنها عمل می کند</a:t>
            </a:r>
          </a:p>
          <a:p>
            <a:pPr lvl="1" algn="r" rtl="1"/>
            <a:r>
              <a:rPr lang="fa-IR" b="1" dirty="0" smtClean="0">
                <a:cs typeface="B Nazanin" panose="00000400000000000000" pitchFamily="2" charset="-78"/>
              </a:rPr>
              <a:t>جو سازمانی: حس و فضای کلی که بر سازمان حاکم می شود و شیوه هایی که کارکنان خود را با مشتریان مواجه می بینند.</a:t>
            </a:r>
          </a:p>
        </p:txBody>
      </p:sp>
    </p:spTree>
    <p:extLst>
      <p:ext uri="{BB962C8B-B14F-4D97-AF65-F5344CB8AC3E}">
        <p14:creationId xmlns:p14="http://schemas.microsoft.com/office/powerpoint/2010/main" val="41487135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Nazanin" panose="00000400000000000000" pitchFamily="2" charset="-78"/>
              </a:rPr>
              <a:t>یکنواختی فرهنگ</a:t>
            </a:r>
            <a:endParaRPr lang="en-US" dirty="0">
              <a:cs typeface="B Nazanin" panose="00000400000000000000" pitchFamily="2" charset="-78"/>
            </a:endParaRPr>
          </a:p>
        </p:txBody>
      </p:sp>
      <p:sp>
        <p:nvSpPr>
          <p:cNvPr id="3" name="Content Placeholder 2"/>
          <p:cNvSpPr>
            <a:spLocks noGrp="1"/>
          </p:cNvSpPr>
          <p:nvPr>
            <p:ph idx="1"/>
          </p:nvPr>
        </p:nvSpPr>
        <p:spPr>
          <a:xfrm>
            <a:off x="425003" y="2603500"/>
            <a:ext cx="11281893" cy="3416300"/>
          </a:xfrm>
        </p:spPr>
        <p:txBody>
          <a:bodyPr/>
          <a:lstStyle/>
          <a:p>
            <a:pPr algn="r" rtl="1"/>
            <a:r>
              <a:rPr lang="fa-IR" b="1" dirty="0" smtClean="0">
                <a:cs typeface="B Nazanin" panose="00000400000000000000" pitchFamily="2" charset="-78"/>
              </a:rPr>
              <a:t>بر خلاف باور عمومی ممکن است فرهنگ سازمانی یکنواخت نباشد. </a:t>
            </a:r>
          </a:p>
          <a:p>
            <a:pPr algn="r" rtl="1"/>
            <a:r>
              <a:rPr lang="fa-IR" b="1" dirty="0" smtClean="0">
                <a:cs typeface="B Nazanin" panose="00000400000000000000" pitchFamily="2" charset="-78"/>
              </a:rPr>
              <a:t>همواره یک فرهنگ اجتماعی وجود دارد که فرهنگ سازمانی بخشی از آن محسوب می شود. و به اداراک عمومی افراد درون سازمان اطلاق می شود.</a:t>
            </a:r>
          </a:p>
          <a:p>
            <a:pPr algn="r" rtl="1"/>
            <a:r>
              <a:rPr lang="fa-IR" b="1" dirty="0" smtClean="0">
                <a:cs typeface="B Nazanin" panose="00000400000000000000" pitchFamily="2" charset="-78"/>
              </a:rPr>
              <a:t>هر سازمان ممکن است دارای فرهنگ  هایی باشد که یکی از آنها ممکن است فرهنگ غالب باشد</a:t>
            </a:r>
          </a:p>
          <a:p>
            <a:pPr algn="r" rtl="1"/>
            <a:r>
              <a:rPr lang="fa-IR" b="1" dirty="0" smtClean="0">
                <a:cs typeface="B Nazanin" panose="00000400000000000000" pitchFamily="2" charset="-78"/>
              </a:rPr>
              <a:t>فرهنگ غالب فرهنگی است که توسط اکثریت اعضای سازمان پذیرفته شده است. فرهنگ غالب به مجموعه ای از ارزش های اساسی اطلاق  می شود که بوسیله اکثریت اعضای سازمان به اشتراک گذاشته می شود </a:t>
            </a:r>
          </a:p>
          <a:p>
            <a:pPr algn="r" rtl="1"/>
            <a:r>
              <a:rPr lang="fa-IR" b="1" dirty="0" smtClean="0">
                <a:cs typeface="B Nazanin" panose="00000400000000000000" pitchFamily="2" charset="-78"/>
              </a:rPr>
              <a:t>خرده فرهنگ: محموعه ای ارزش ها که بوسیله جمعیت قلیلی از سازمان به اشتراک گذاشته می شود. خرده فرهنگ ها حول مسائل سازمان یا تجربه های حاصل در یک بخش سازمان شکل می گیرند.</a:t>
            </a:r>
          </a:p>
          <a:p>
            <a:pPr algn="r" rtl="1"/>
            <a:endParaRPr lang="fa-IR" dirty="0" smtClean="0">
              <a:cs typeface="B Nazanin" panose="00000400000000000000" pitchFamily="2" charset="-78"/>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42217901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Nazanin" panose="00000400000000000000" pitchFamily="2" charset="-78"/>
              </a:rPr>
              <a:t>ایجاد و محافظت از فرهنگ</a:t>
            </a:r>
            <a:endParaRPr lang="en-US" dirty="0">
              <a:cs typeface="B Nazanin" panose="00000400000000000000" pitchFamily="2" charset="-78"/>
            </a:endParaRPr>
          </a:p>
        </p:txBody>
      </p:sp>
      <p:sp>
        <p:nvSpPr>
          <p:cNvPr id="3" name="Content Placeholder 2"/>
          <p:cNvSpPr>
            <a:spLocks noGrp="1"/>
          </p:cNvSpPr>
          <p:nvPr>
            <p:ph idx="1"/>
          </p:nvPr>
        </p:nvSpPr>
        <p:spPr>
          <a:xfrm>
            <a:off x="437882" y="2603500"/>
            <a:ext cx="11127345" cy="3416300"/>
          </a:xfrm>
        </p:spPr>
        <p:txBody>
          <a:bodyPr>
            <a:normAutofit/>
          </a:bodyPr>
          <a:lstStyle/>
          <a:p>
            <a:pPr algn="r" rtl="1"/>
            <a:r>
              <a:rPr lang="fa-IR" sz="3200" b="1" dirty="0" smtClean="0">
                <a:cs typeface="B Nazanin" panose="00000400000000000000" pitchFamily="2" charset="-78"/>
              </a:rPr>
              <a:t>در برخی از سازمان ها فرهنگ سازمانی به طور مستقیم یا غیر مستقیم تحت تاثیر موسسان ان است. در برخی از موارد ممکن است موسسان فرهنگی ضعیف را ایجاد کنند حال آنکه در سازمان به فرهنگی قوی تبدیل شود.</a:t>
            </a:r>
            <a:endParaRPr lang="en-US" sz="3200" b="1" dirty="0" smtClean="0">
              <a:cs typeface="B Nazanin" panose="00000400000000000000" pitchFamily="2" charset="-78"/>
            </a:endParaRPr>
          </a:p>
          <a:p>
            <a:pPr algn="r" rtl="1"/>
            <a:endParaRPr lang="fa-IR" sz="3200" b="1" dirty="0" smtClean="0">
              <a:cs typeface="B Nazanin" panose="00000400000000000000" pitchFamily="2" charset="-78"/>
            </a:endParaRPr>
          </a:p>
          <a:p>
            <a:pPr algn="r" rtl="1"/>
            <a:r>
              <a:rPr lang="fa-IR" sz="3200" b="1" dirty="0" smtClean="0">
                <a:cs typeface="B Nazanin" panose="00000400000000000000" pitchFamily="2" charset="-78"/>
              </a:rPr>
              <a:t>لازم است در سازمان از فرهنگ های قوی محافظت شود.</a:t>
            </a:r>
            <a:endParaRPr lang="en-US" sz="3200" b="1" dirty="0">
              <a:cs typeface="B Nazanin" panose="00000400000000000000" pitchFamily="2" charset="-78"/>
            </a:endParaRPr>
          </a:p>
        </p:txBody>
      </p:sp>
    </p:spTree>
    <p:extLst>
      <p:ext uri="{BB962C8B-B14F-4D97-AF65-F5344CB8AC3E}">
        <p14:creationId xmlns:p14="http://schemas.microsoft.com/office/powerpoint/2010/main" val="16851728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Nazanin" panose="00000400000000000000" pitchFamily="2" charset="-78"/>
              </a:rPr>
              <a:t>نحوه شکل گیری فرهنگ سازمانی</a:t>
            </a:r>
            <a:endParaRPr lang="en-US" dirty="0">
              <a:cs typeface="B Nazanin" panose="00000400000000000000" pitchFamily="2" charset="-78"/>
            </a:endParaRPr>
          </a:p>
        </p:txBody>
      </p:sp>
      <p:sp>
        <p:nvSpPr>
          <p:cNvPr id="3" name="Content Placeholder 2"/>
          <p:cNvSpPr>
            <a:spLocks noGrp="1"/>
          </p:cNvSpPr>
          <p:nvPr>
            <p:ph idx="1"/>
          </p:nvPr>
        </p:nvSpPr>
        <p:spPr>
          <a:xfrm>
            <a:off x="412124" y="2603500"/>
            <a:ext cx="11230377" cy="3416300"/>
          </a:xfrm>
        </p:spPr>
        <p:txBody>
          <a:bodyPr/>
          <a:lstStyle/>
          <a:p>
            <a:pPr algn="r" rtl="1"/>
            <a:r>
              <a:rPr lang="fa-IR" b="1" dirty="0" smtClean="0">
                <a:cs typeface="B Nazanin" panose="00000400000000000000" pitchFamily="2" charset="-78"/>
              </a:rPr>
              <a:t>فرد جدید که وارد سازمان شده است ممکن است برای کل سازمان دارای ایده ای جدید باشد</a:t>
            </a:r>
          </a:p>
          <a:p>
            <a:pPr algn="r" rtl="1"/>
            <a:r>
              <a:rPr lang="fa-IR" b="1" dirty="0" smtClean="0">
                <a:cs typeface="B Nazanin" panose="00000400000000000000" pitchFamily="2" charset="-78"/>
              </a:rPr>
              <a:t>موسس ممکن است با چندین نفر یک گروه اصلی را ایجاد کند و این گروه چشم انداز را با موسس به اشتراک می گذارند و ارزش ها و اعتقادات جدیدی در مورد فرهنگ در سازمان شکل می گیرد.</a:t>
            </a:r>
          </a:p>
          <a:p>
            <a:pPr algn="r" rtl="1"/>
            <a:endParaRPr lang="fa-IR" b="1" dirty="0" smtClean="0">
              <a:cs typeface="B Nazanin" panose="00000400000000000000" pitchFamily="2" charset="-78"/>
            </a:endParaRPr>
          </a:p>
          <a:p>
            <a:pPr algn="r" rtl="1"/>
            <a:r>
              <a:rPr lang="fa-IR" b="1" dirty="0" smtClean="0">
                <a:cs typeface="B Nazanin" panose="00000400000000000000" pitchFamily="2" charset="-78"/>
              </a:rPr>
              <a:t>گروه اصلی ایجاد شده ( بوسیله موسس) اقداماتی همچون افزایش بودجه و منابع مالی، ثبت اختراعات برای شرکت، همکاری ها و تعیین فضا و ساختمان برای شرکت را انجام می دهد </a:t>
            </a:r>
          </a:p>
          <a:p>
            <a:pPr algn="r" rtl="1"/>
            <a:r>
              <a:rPr lang="fa-IR" b="1" dirty="0" smtClean="0">
                <a:cs typeface="B Nazanin" panose="00000400000000000000" pitchFamily="2" charset="-78"/>
              </a:rPr>
              <a:t>در این مرحله برخی از افراد وارد سازمان شده و تاریخچه سازمان شروع  به ساخته شدن می کند.</a:t>
            </a:r>
          </a:p>
          <a:p>
            <a:pPr algn="r" rtl="1"/>
            <a:endParaRPr lang="en-US" b="1" dirty="0">
              <a:cs typeface="B Nazanin" panose="00000400000000000000" pitchFamily="2" charset="-78"/>
            </a:endParaRPr>
          </a:p>
        </p:txBody>
      </p:sp>
    </p:spTree>
    <p:extLst>
      <p:ext uri="{BB962C8B-B14F-4D97-AF65-F5344CB8AC3E}">
        <p14:creationId xmlns:p14="http://schemas.microsoft.com/office/powerpoint/2010/main" val="145498041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Nazanin" panose="00000400000000000000" pitchFamily="2" charset="-78"/>
              </a:rPr>
              <a:t>محافظت از فرهنگ از طریق اجتماعی سازی فرهنگ</a:t>
            </a:r>
            <a:endParaRPr lang="en-US" dirty="0">
              <a:cs typeface="B Nazanin" panose="00000400000000000000" pitchFamily="2" charset="-78"/>
            </a:endParaRPr>
          </a:p>
        </p:txBody>
      </p:sp>
      <p:sp>
        <p:nvSpPr>
          <p:cNvPr id="3" name="Content Placeholder 2"/>
          <p:cNvSpPr>
            <a:spLocks noGrp="1"/>
          </p:cNvSpPr>
          <p:nvPr>
            <p:ph idx="1"/>
          </p:nvPr>
        </p:nvSpPr>
        <p:spPr>
          <a:xfrm>
            <a:off x="489397" y="2603500"/>
            <a:ext cx="11153104" cy="3416300"/>
          </a:xfrm>
        </p:spPr>
        <p:txBody>
          <a:bodyPr>
            <a:normAutofit/>
          </a:bodyPr>
          <a:lstStyle/>
          <a:p>
            <a:pPr algn="r" rtl="1"/>
            <a:r>
              <a:rPr lang="fa-IR" sz="3200" b="1" dirty="0">
                <a:cs typeface="B Nazanin" panose="00000400000000000000" pitchFamily="2" charset="-78"/>
              </a:rPr>
              <a:t>اگر یک فرهنگ بطور کامل در سازمان شیوع پیدا نکند و به اصطلاح اجتماعی سازی نشود ممکن است از بین برود. هنگامی که یک فرهنگ سازمانی آغاز شده و </a:t>
            </a:r>
            <a:r>
              <a:rPr lang="fa-IR" sz="3200" b="1" dirty="0" smtClean="0">
                <a:cs typeface="B Nazanin" panose="00000400000000000000" pitchFamily="2" charset="-78"/>
              </a:rPr>
              <a:t>رو به </a:t>
            </a:r>
            <a:r>
              <a:rPr lang="fa-IR" sz="3200" b="1" dirty="0">
                <a:cs typeface="B Nazanin" panose="00000400000000000000" pitchFamily="2" charset="-78"/>
              </a:rPr>
              <a:t>توسعه است ، تعدادی از شیوه </a:t>
            </a:r>
            <a:r>
              <a:rPr lang="fa-IR" sz="3200" b="1" dirty="0" smtClean="0">
                <a:cs typeface="B Nazanin" panose="00000400000000000000" pitchFamily="2" charset="-78"/>
              </a:rPr>
              <a:t>ها </a:t>
            </a:r>
            <a:r>
              <a:rPr lang="fa-IR" sz="3200" b="1" dirty="0">
                <a:cs typeface="B Nazanin" panose="00000400000000000000" pitchFamily="2" charset="-78"/>
              </a:rPr>
              <a:t>وجود دارد که می تواند به تحکیم پذیرش ارزش های اصلی کمک کند  و اطمینان حاصل شود که فرهنگ قابل  حفظ است. </a:t>
            </a:r>
            <a:endParaRPr lang="en-US" sz="3200" dirty="0">
              <a:cs typeface="B Nazanin" panose="00000400000000000000" pitchFamily="2" charset="-78"/>
            </a:endParaRPr>
          </a:p>
          <a:p>
            <a:endParaRPr lang="en-US" sz="3200" dirty="0">
              <a:cs typeface="B Nazanin" panose="00000400000000000000" pitchFamily="2" charset="-78"/>
            </a:endParaRPr>
          </a:p>
        </p:txBody>
      </p:sp>
    </p:spTree>
    <p:extLst>
      <p:ext uri="{BB962C8B-B14F-4D97-AF65-F5344CB8AC3E}">
        <p14:creationId xmlns:p14="http://schemas.microsoft.com/office/powerpoint/2010/main" val="110401167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10643494" cy="706964"/>
          </a:xfrm>
        </p:spPr>
        <p:txBody>
          <a:bodyPr/>
          <a:lstStyle/>
          <a:p>
            <a:r>
              <a:rPr lang="fa-IR" b="1" dirty="0">
                <a:cs typeface="B Nazanin" panose="00000400000000000000" pitchFamily="2" charset="-78"/>
              </a:rPr>
              <a:t>الگوی ریچارد پاسکال در محافظت از فرهنگ سازمانی</a:t>
            </a:r>
            <a:endParaRPr lang="en-US" dirty="0">
              <a:cs typeface="B Nazanin" panose="000004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7731" y="2603500"/>
            <a:ext cx="10599312" cy="4093514"/>
          </a:xfrm>
        </p:spPr>
      </p:pic>
    </p:spTree>
    <p:extLst>
      <p:ext uri="{BB962C8B-B14F-4D97-AF65-F5344CB8AC3E}">
        <p14:creationId xmlns:p14="http://schemas.microsoft.com/office/powerpoint/2010/main" val="13558824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cs typeface="B Nazanin" panose="00000400000000000000" pitchFamily="2" charset="-78"/>
              </a:rPr>
              <a:t>1- انتخاب سطح ورود پرسنل به سازمان </a:t>
            </a:r>
            <a:r>
              <a:rPr lang="en-US" dirty="0">
                <a:cs typeface="B Nazanin" panose="00000400000000000000" pitchFamily="2" charset="-78"/>
              </a:rPr>
              <a:t/>
            </a:r>
            <a:br>
              <a:rPr lang="en-US"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a:xfrm>
            <a:off x="553792" y="2603500"/>
            <a:ext cx="11037193" cy="3416300"/>
          </a:xfrm>
        </p:spPr>
        <p:txBody>
          <a:bodyPr>
            <a:normAutofit/>
          </a:bodyPr>
          <a:lstStyle/>
          <a:p>
            <a:pPr algn="r" rtl="1"/>
            <a:r>
              <a:rPr lang="fa-IR" sz="2800" b="1" dirty="0">
                <a:cs typeface="B Nazanin" panose="00000400000000000000" pitchFamily="2" charset="-78"/>
              </a:rPr>
              <a:t>گام اول انتخاب دقیق از نامزدهای ورود به سطح است.</a:t>
            </a:r>
            <a:endParaRPr lang="en-US" sz="2800" dirty="0">
              <a:cs typeface="B Nazanin" panose="00000400000000000000" pitchFamily="2" charset="-78"/>
            </a:endParaRPr>
          </a:p>
          <a:p>
            <a:pPr algn="r" rtl="1"/>
            <a:r>
              <a:rPr lang="fa-IR" sz="2800" b="1" dirty="0">
                <a:cs typeface="B Nazanin" panose="00000400000000000000" pitchFamily="2" charset="-78"/>
              </a:rPr>
              <a:t>با روش های استاندارد و راههای معین کاندیدها انتخاب می شوند.</a:t>
            </a:r>
            <a:endParaRPr lang="en-US" sz="2800" dirty="0">
              <a:cs typeface="B Nazanin" panose="00000400000000000000" pitchFamily="2" charset="-78"/>
            </a:endParaRPr>
          </a:p>
          <a:p>
            <a:pPr algn="r" rtl="1"/>
            <a:r>
              <a:rPr lang="fa-IR" sz="2800" b="1" dirty="0">
                <a:cs typeface="B Nazanin" panose="00000400000000000000" pitchFamily="2" charset="-78"/>
              </a:rPr>
              <a:t>افرادی که متناسب با ساختار سازمان نیستند از چرخه بیرون می روند .</a:t>
            </a:r>
            <a:endParaRPr lang="en-US" sz="2800" dirty="0">
              <a:cs typeface="B Nazanin" panose="00000400000000000000" pitchFamily="2" charset="-78"/>
            </a:endParaRPr>
          </a:p>
          <a:p>
            <a:pPr algn="r" rtl="1"/>
            <a:r>
              <a:rPr lang="fa-IR" sz="2800" b="1" dirty="0">
                <a:cs typeface="B Nazanin" panose="00000400000000000000" pitchFamily="2" charset="-78"/>
              </a:rPr>
              <a:t>تحقیقات نشان می دهد که متناسب بودن برای ساختار سازمانی از نظر افرادی که واقع بین تر هستند موفق تر هستند.</a:t>
            </a:r>
            <a:endParaRPr lang="en-US" sz="2800" dirty="0">
              <a:cs typeface="B Nazanin" panose="00000400000000000000" pitchFamily="2" charset="-78"/>
            </a:endParaRPr>
          </a:p>
          <a:p>
            <a:pPr algn="r"/>
            <a:endParaRPr lang="en-US" sz="2800" dirty="0">
              <a:cs typeface="B Nazanin" panose="00000400000000000000" pitchFamily="2" charset="-78"/>
            </a:endParaRPr>
          </a:p>
        </p:txBody>
      </p:sp>
    </p:spTree>
    <p:extLst>
      <p:ext uri="{BB962C8B-B14F-4D97-AF65-F5344CB8AC3E}">
        <p14:creationId xmlns:p14="http://schemas.microsoft.com/office/powerpoint/2010/main" val="27290146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cs typeface="B Nazanin" panose="00000400000000000000" pitchFamily="2" charset="-78"/>
              </a:rPr>
              <a:t>2- بکار گیری در شغل</a:t>
            </a:r>
            <a:r>
              <a:rPr lang="en-US" dirty="0">
                <a:cs typeface="B Nazanin" panose="00000400000000000000" pitchFamily="2" charset="-78"/>
              </a:rPr>
              <a:t/>
            </a:r>
            <a:br>
              <a:rPr lang="en-US"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a:xfrm>
            <a:off x="489397" y="2603500"/>
            <a:ext cx="11153104" cy="3416300"/>
          </a:xfrm>
        </p:spPr>
        <p:txBody>
          <a:bodyPr>
            <a:normAutofit/>
          </a:bodyPr>
          <a:lstStyle/>
          <a:p>
            <a:pPr algn="r" rtl="1"/>
            <a:r>
              <a:rPr lang="ar-SA" sz="2400" b="1" dirty="0">
                <a:cs typeface="B Nazanin" panose="00000400000000000000" pitchFamily="2" charset="-78"/>
              </a:rPr>
              <a:t>گام دوم در خود شغل رخ می دهد. بعد ازاینکه فرد مناسب استخدام شد پرسنل جدید در شرایط و وضعیت های متفاوت و جدیدی قرار میگیرند.</a:t>
            </a:r>
            <a:endParaRPr lang="en-US" sz="2400" dirty="0">
              <a:cs typeface="B Nazanin" panose="00000400000000000000" pitchFamily="2" charset="-78"/>
            </a:endParaRPr>
          </a:p>
          <a:p>
            <a:pPr algn="r" rtl="1"/>
            <a:r>
              <a:rPr lang="ar-SA" sz="2400" b="1" dirty="0">
                <a:cs typeface="B Nazanin" panose="00000400000000000000" pitchFamily="2" charset="-78"/>
              </a:rPr>
              <a:t>به این منظور که عکس العمل ها ی  آنها در مورد هنجار ها و ارزش های شرکت مشاهده شود. و همچنین مشاهده اینکه آیا آنها می توانند این شرایط را قبول کنند یا خیر.</a:t>
            </a:r>
            <a:endParaRPr lang="en-US" sz="2400" dirty="0">
              <a:cs typeface="B Nazanin" panose="00000400000000000000" pitchFamily="2" charset="-78"/>
            </a:endParaRPr>
          </a:p>
          <a:p>
            <a:pPr algn="r" rtl="1"/>
            <a:r>
              <a:rPr lang="ar-SA" sz="2400" b="1" dirty="0">
                <a:cs typeface="B Nazanin" panose="00000400000000000000" pitchFamily="2" charset="-78"/>
              </a:rPr>
              <a:t>برای مثال بعضی از شرکت </a:t>
            </a:r>
            <a:r>
              <a:rPr lang="ar-SA" sz="2400" b="1" dirty="0" smtClean="0">
                <a:cs typeface="B Nazanin" panose="00000400000000000000" pitchFamily="2" charset="-78"/>
              </a:rPr>
              <a:t>های </a:t>
            </a:r>
            <a:r>
              <a:rPr lang="ar-SA" sz="2400" b="1" dirty="0">
                <a:cs typeface="B Nazanin" panose="00000400000000000000" pitchFamily="2" charset="-78"/>
              </a:rPr>
              <a:t>بزرگ به پرسنل جدید کارهایی بیشتر از توان آنها می دهند و گاهی هم این کارها می تواند بسیار پایین تر از توانایی آن باشد.</a:t>
            </a:r>
            <a:endParaRPr lang="en-US" sz="2400" dirty="0">
              <a:cs typeface="B Nazanin" panose="00000400000000000000" pitchFamily="2" charset="-78"/>
            </a:endParaRPr>
          </a:p>
          <a:p>
            <a:pPr algn="r"/>
            <a:endParaRPr lang="en-US" sz="2400" dirty="0">
              <a:cs typeface="B Nazanin" panose="00000400000000000000" pitchFamily="2" charset="-78"/>
            </a:endParaRPr>
          </a:p>
        </p:txBody>
      </p:sp>
    </p:spTree>
    <p:extLst>
      <p:ext uri="{BB962C8B-B14F-4D97-AF65-F5344CB8AC3E}">
        <p14:creationId xmlns:p14="http://schemas.microsoft.com/office/powerpoint/2010/main" val="24297837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 :</a:t>
            </a:r>
            <a:endParaRPr lang="en-US" dirty="0"/>
          </a:p>
        </p:txBody>
      </p:sp>
      <p:sp>
        <p:nvSpPr>
          <p:cNvPr id="3" name="Content Placeholder 2"/>
          <p:cNvSpPr>
            <a:spLocks noGrp="1"/>
          </p:cNvSpPr>
          <p:nvPr>
            <p:ph idx="1"/>
          </p:nvPr>
        </p:nvSpPr>
        <p:spPr/>
        <p:txBody>
          <a:bodyPr/>
          <a:lstStyle/>
          <a:p>
            <a:r>
              <a:rPr lang="en-US" dirty="0" smtClean="0"/>
              <a:t>1- </a:t>
            </a:r>
            <a:r>
              <a:rPr lang="en-US" b="1" dirty="0" smtClean="0"/>
              <a:t>Explain</a:t>
            </a:r>
            <a:r>
              <a:rPr lang="en-US" dirty="0" smtClean="0"/>
              <a:t> the organizational theory foundation for design and culture.</a:t>
            </a:r>
          </a:p>
          <a:p>
            <a:r>
              <a:rPr lang="en-US" dirty="0"/>
              <a:t>2- </a:t>
            </a:r>
            <a:r>
              <a:rPr lang="en-US" b="1" dirty="0"/>
              <a:t>Present</a:t>
            </a:r>
            <a:r>
              <a:rPr lang="en-US" dirty="0"/>
              <a:t> contemporary horizontal, hollow, modular, network, and virtual designs </a:t>
            </a:r>
            <a:r>
              <a:rPr lang="en-US" dirty="0" smtClean="0"/>
              <a:t>of organizations.</a:t>
            </a:r>
          </a:p>
          <a:p>
            <a:r>
              <a:rPr lang="en-US" dirty="0"/>
              <a:t>3- </a:t>
            </a:r>
            <a:r>
              <a:rPr lang="en-US" b="1" dirty="0"/>
              <a:t>Deﬁne</a:t>
            </a:r>
            <a:r>
              <a:rPr lang="en-US" dirty="0"/>
              <a:t> organizational culture and its characteristics.</a:t>
            </a:r>
          </a:p>
          <a:p>
            <a:r>
              <a:rPr lang="en-US" dirty="0" smtClean="0"/>
              <a:t>4- </a:t>
            </a:r>
            <a:r>
              <a:rPr lang="en-US" b="1" dirty="0"/>
              <a:t>Relate</a:t>
            </a:r>
            <a:r>
              <a:rPr lang="en-US" dirty="0"/>
              <a:t> how an organizational culture is created.</a:t>
            </a:r>
          </a:p>
          <a:p>
            <a:r>
              <a:rPr lang="en-US" dirty="0" smtClean="0"/>
              <a:t>5- </a:t>
            </a:r>
            <a:r>
              <a:rPr lang="en-US" b="1" dirty="0"/>
              <a:t>Describe</a:t>
            </a:r>
            <a:r>
              <a:rPr lang="en-US" dirty="0"/>
              <a:t> how an organizational culture is maintained.</a:t>
            </a:r>
          </a:p>
          <a:p>
            <a:r>
              <a:rPr lang="en-US" dirty="0" smtClean="0"/>
              <a:t>6- </a:t>
            </a:r>
            <a:r>
              <a:rPr lang="en-US" b="1" dirty="0"/>
              <a:t>Explain</a:t>
            </a:r>
            <a:r>
              <a:rPr lang="en-US" dirty="0"/>
              <a:t> some ways of changing organizational </a:t>
            </a:r>
            <a:r>
              <a:rPr lang="en-US" dirty="0" smtClean="0"/>
              <a:t>culture.</a:t>
            </a:r>
            <a:endParaRPr lang="en-US" dirty="0"/>
          </a:p>
        </p:txBody>
      </p:sp>
    </p:spTree>
    <p:extLst>
      <p:ext uri="{BB962C8B-B14F-4D97-AF65-F5344CB8AC3E}">
        <p14:creationId xmlns:p14="http://schemas.microsoft.com/office/powerpoint/2010/main" val="16649444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cs typeface="B Nazanin" panose="00000400000000000000" pitchFamily="2" charset="-78"/>
              </a:rPr>
              <a:t>3- مهارت در شغل</a:t>
            </a:r>
            <a:r>
              <a:rPr lang="en-US" dirty="0">
                <a:cs typeface="B Nazanin" panose="00000400000000000000" pitchFamily="2" charset="-78"/>
              </a:rPr>
              <a:t/>
            </a:r>
            <a:br>
              <a:rPr lang="en-US"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a:xfrm>
            <a:off x="515155" y="2603499"/>
            <a:ext cx="11153104" cy="3552601"/>
          </a:xfrm>
        </p:spPr>
        <p:txBody>
          <a:bodyPr>
            <a:normAutofit/>
          </a:bodyPr>
          <a:lstStyle/>
          <a:p>
            <a:pPr algn="r" rtl="1"/>
            <a:r>
              <a:rPr lang="en-US" sz="2800" b="1" dirty="0">
                <a:cs typeface="B Nazanin" panose="00000400000000000000" pitchFamily="2" charset="-78"/>
              </a:rPr>
              <a:t> </a:t>
            </a:r>
            <a:r>
              <a:rPr lang="ar-SA" sz="2800" b="1" dirty="0">
                <a:cs typeface="B Nazanin" panose="00000400000000000000" pitchFamily="2" charset="-78"/>
              </a:rPr>
              <a:t>مهارت در شغل از طریق تجربه میدانی گسترده صورت می گیرد. </a:t>
            </a:r>
            <a:endParaRPr lang="en-US" sz="2800" dirty="0">
              <a:cs typeface="B Nazanin" panose="00000400000000000000" pitchFamily="2" charset="-78"/>
            </a:endParaRPr>
          </a:p>
          <a:p>
            <a:pPr algn="r" rtl="1"/>
            <a:r>
              <a:rPr lang="ar-SA" sz="2800" b="1" dirty="0">
                <a:cs typeface="B Nazanin" panose="00000400000000000000" pitchFamily="2" charset="-78"/>
              </a:rPr>
              <a:t>به عنوان مثال:</a:t>
            </a:r>
            <a:endParaRPr lang="en-US" sz="2800" dirty="0">
              <a:cs typeface="B Nazanin" panose="00000400000000000000" pitchFamily="2" charset="-78"/>
            </a:endParaRPr>
          </a:p>
          <a:p>
            <a:pPr lvl="1" algn="r" rtl="1"/>
            <a:r>
              <a:rPr lang="ar-SA" sz="2400" b="1" dirty="0">
                <a:cs typeface="B Nazanin" panose="00000400000000000000" pitchFamily="2" charset="-78"/>
              </a:rPr>
              <a:t> </a:t>
            </a:r>
            <a:r>
              <a:rPr lang="ar-SA" sz="2400" b="1" dirty="0" smtClean="0">
                <a:cs typeface="B Nazanin" panose="00000400000000000000" pitchFamily="2" charset="-78"/>
              </a:rPr>
              <a:t>شرکتهای </a:t>
            </a:r>
            <a:r>
              <a:rPr lang="ar-SA" sz="2400" b="1" dirty="0">
                <a:cs typeface="B Nazanin" panose="00000400000000000000" pitchFamily="2" charset="-78"/>
              </a:rPr>
              <a:t>ژاپنی کارمندان خود را در یک برنامه آموزشی چند ساله قرار می دهند. </a:t>
            </a:r>
            <a:endParaRPr lang="en-US" sz="2400" dirty="0">
              <a:cs typeface="B Nazanin" panose="00000400000000000000" pitchFamily="2" charset="-78"/>
            </a:endParaRPr>
          </a:p>
          <a:p>
            <a:pPr lvl="1" algn="r" rtl="1"/>
            <a:r>
              <a:rPr lang="ar-SA" sz="2400" b="1" dirty="0">
                <a:cs typeface="B Nazanin" panose="00000400000000000000" pitchFamily="2" charset="-78"/>
              </a:rPr>
              <a:t>اغلب شرکتها یک رویکرد مقطعی را پیش می گیرند.</a:t>
            </a:r>
            <a:endParaRPr lang="en-US" sz="2400" dirty="0">
              <a:cs typeface="B Nazanin" panose="00000400000000000000" pitchFamily="2" charset="-78"/>
            </a:endParaRPr>
          </a:p>
          <a:p>
            <a:pPr lvl="1" algn="r" rtl="1"/>
            <a:r>
              <a:rPr lang="ar-SA" sz="2400" b="1" dirty="0">
                <a:cs typeface="B Nazanin" panose="00000400000000000000" pitchFamily="2" charset="-78"/>
              </a:rPr>
              <a:t> شرکت بسیار موفق کوکاکولا به صورت آرام کارمندان خود را در فرهنگ سازمانی غرق می کند. </a:t>
            </a:r>
            <a:endParaRPr lang="en-US" sz="2400" dirty="0">
              <a:cs typeface="B Nazanin" panose="00000400000000000000" pitchFamily="2" charset="-78"/>
            </a:endParaRPr>
          </a:p>
          <a:p>
            <a:pPr algn="r"/>
            <a:endParaRPr lang="en-US" sz="2800" dirty="0">
              <a:cs typeface="B Nazanin" panose="00000400000000000000" pitchFamily="2" charset="-78"/>
            </a:endParaRPr>
          </a:p>
        </p:txBody>
      </p:sp>
    </p:spTree>
    <p:extLst>
      <p:ext uri="{BB962C8B-B14F-4D97-AF65-F5344CB8AC3E}">
        <p14:creationId xmlns:p14="http://schemas.microsoft.com/office/powerpoint/2010/main" val="6416018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smtClean="0">
                <a:cs typeface="B Nazanin" panose="00000400000000000000" pitchFamily="2" charset="-78"/>
              </a:rPr>
              <a:t>4- </a:t>
            </a:r>
            <a:r>
              <a:rPr lang="ar-SA" b="1" dirty="0" smtClean="0">
                <a:cs typeface="B Nazanin" panose="00000400000000000000" pitchFamily="2" charset="-78"/>
              </a:rPr>
              <a:t>عملکرد </a:t>
            </a:r>
            <a:r>
              <a:rPr lang="ar-SA" b="1" dirty="0">
                <a:cs typeface="B Nazanin" panose="00000400000000000000" pitchFamily="2" charset="-78"/>
              </a:rPr>
              <a:t>سنجش و پاداش</a:t>
            </a:r>
            <a:r>
              <a:rPr lang="en-US" dirty="0">
                <a:cs typeface="B Nazanin" panose="00000400000000000000" pitchFamily="2" charset="-78"/>
              </a:rPr>
              <a:t/>
            </a:r>
            <a:br>
              <a:rPr lang="en-US"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a:xfrm>
            <a:off x="489397" y="2603500"/>
            <a:ext cx="11204620" cy="3385176"/>
          </a:xfrm>
        </p:spPr>
        <p:txBody>
          <a:bodyPr>
            <a:normAutofit/>
          </a:bodyPr>
          <a:lstStyle/>
          <a:p>
            <a:pPr algn="just" rtl="1"/>
            <a:r>
              <a:rPr lang="ar-SA" sz="2400" b="1" dirty="0">
                <a:cs typeface="B Nazanin" panose="00000400000000000000" pitchFamily="2" charset="-78"/>
              </a:rPr>
              <a:t>گام بعدی پروسه اجتماعی سازی فرهنگ  توجه دقیق به سنجش نتایج عملیاتی و پاداش دادن به عملکرد افراد است.  این سیستمها فراگیر هستند و بر جنبه هائی از کار و تجارت متمرکزند که برای موفقیت رقابتی و ارزشهای شرکتی دارای حیاتی ترین اهمیت می باشند. افزایش حجم، افزایش سود و ایجاد تغییرات سه فاکتوری هستند که اثربخشی را افزایش بخشیده و بر رضایت شغلی می افزاید. اقدامات عملیاتی برای رهگیری این سه فاکتور مورد استفاده قرار می گیرند. </a:t>
            </a:r>
            <a:endParaRPr lang="en-US" sz="2400" dirty="0">
              <a:cs typeface="B Nazanin" panose="00000400000000000000" pitchFamily="2" charset="-78"/>
            </a:endParaRPr>
          </a:p>
          <a:p>
            <a:endParaRPr lang="en-US" sz="2400" dirty="0">
              <a:cs typeface="B Nazanin" panose="00000400000000000000" pitchFamily="2" charset="-78"/>
            </a:endParaRPr>
          </a:p>
        </p:txBody>
      </p:sp>
    </p:spTree>
    <p:extLst>
      <p:ext uri="{BB962C8B-B14F-4D97-AF65-F5344CB8AC3E}">
        <p14:creationId xmlns:p14="http://schemas.microsoft.com/office/powerpoint/2010/main" val="25841540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a:cs typeface="B Nazanin" panose="00000400000000000000" pitchFamily="2" charset="-78"/>
              </a:rPr>
              <a:t>5- وفاداری به ارزشهای مهم</a:t>
            </a:r>
            <a:r>
              <a:rPr lang="en-US" dirty="0">
                <a:cs typeface="B Nazanin" panose="00000400000000000000" pitchFamily="2" charset="-78"/>
              </a:rPr>
              <a:t/>
            </a:r>
            <a:br>
              <a:rPr lang="en-US"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a:xfrm>
            <a:off x="1154954" y="2603500"/>
            <a:ext cx="10526183" cy="3416300"/>
          </a:xfrm>
        </p:spPr>
        <p:txBody>
          <a:bodyPr>
            <a:normAutofit/>
          </a:bodyPr>
          <a:lstStyle/>
          <a:p>
            <a:pPr algn="just" rtl="1"/>
            <a:r>
              <a:rPr lang="ar-SA" sz="2800" b="1" dirty="0">
                <a:cs typeface="B Nazanin" panose="00000400000000000000" pitchFamily="2" charset="-78"/>
              </a:rPr>
              <a:t>فداکاری های شخصی افراد در مورد ارزش های شرکت</a:t>
            </a:r>
            <a:endParaRPr lang="en-US" sz="2800" dirty="0">
              <a:cs typeface="B Nazanin" panose="00000400000000000000" pitchFamily="2" charset="-78"/>
            </a:endParaRPr>
          </a:p>
          <a:p>
            <a:pPr algn="just" rtl="1"/>
            <a:r>
              <a:rPr lang="ar-SA" sz="2800" b="1" dirty="0">
                <a:cs typeface="B Nazanin" panose="00000400000000000000" pitchFamily="2" charset="-78"/>
              </a:rPr>
              <a:t>پذیرش ارزش های سازمان و اعتماد به سازمان در مورد آن ارزش ها </a:t>
            </a:r>
            <a:endParaRPr lang="en-US" sz="2800" dirty="0">
              <a:cs typeface="B Nazanin" panose="00000400000000000000" pitchFamily="2" charset="-78"/>
            </a:endParaRPr>
          </a:p>
          <a:p>
            <a:pPr algn="just" rtl="1"/>
            <a:endParaRPr lang="en-US" sz="2800" dirty="0">
              <a:cs typeface="B Nazanin" panose="00000400000000000000" pitchFamily="2" charset="-78"/>
            </a:endParaRPr>
          </a:p>
        </p:txBody>
      </p:sp>
    </p:spTree>
    <p:extLst>
      <p:ext uri="{BB962C8B-B14F-4D97-AF65-F5344CB8AC3E}">
        <p14:creationId xmlns:p14="http://schemas.microsoft.com/office/powerpoint/2010/main" val="10087124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smtClean="0">
                <a:cs typeface="B Nazanin" panose="00000400000000000000" pitchFamily="2" charset="-78"/>
              </a:rPr>
              <a:t>6- </a:t>
            </a:r>
            <a:r>
              <a:rPr lang="ar-SA" b="1" dirty="0" smtClean="0">
                <a:cs typeface="B Nazanin" panose="00000400000000000000" pitchFamily="2" charset="-78"/>
              </a:rPr>
              <a:t>تقویت </a:t>
            </a:r>
            <a:r>
              <a:rPr lang="ar-SA" b="1" dirty="0">
                <a:cs typeface="B Nazanin" panose="00000400000000000000" pitchFamily="2" charset="-78"/>
              </a:rPr>
              <a:t>داستانها و روایت های سازمانی</a:t>
            </a:r>
            <a:r>
              <a:rPr lang="en-US" dirty="0">
                <a:cs typeface="B Nazanin" panose="00000400000000000000" pitchFamily="2" charset="-78"/>
              </a:rPr>
              <a:t/>
            </a:r>
            <a:br>
              <a:rPr lang="en-US"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a:xfrm>
            <a:off x="1154952" y="2603500"/>
            <a:ext cx="10436033" cy="3416300"/>
          </a:xfrm>
        </p:spPr>
        <p:txBody>
          <a:bodyPr>
            <a:normAutofit/>
          </a:bodyPr>
          <a:lstStyle/>
          <a:p>
            <a:pPr algn="just" rtl="1"/>
            <a:r>
              <a:rPr lang="ar-SA" sz="3200" b="1" dirty="0">
                <a:cs typeface="B Nazanin" panose="00000400000000000000" pitchFamily="2" charset="-78"/>
              </a:rPr>
              <a:t>مرحله بعدی تقویت داستانهای سازمانی است. این شامل زنده نگه داشتن داستانهائی است که به فرهنگ سازمانی و روش انجام کارها اعتبار می بخشند. این داستانها و افسانه ها توضیح می دهند که چرا سازمان کارها را به شیوه خاصی انجام می دهد. </a:t>
            </a:r>
            <a:endParaRPr lang="en-US" sz="3200" dirty="0">
              <a:cs typeface="B Nazanin" panose="00000400000000000000" pitchFamily="2" charset="-78"/>
            </a:endParaRPr>
          </a:p>
          <a:p>
            <a:pPr algn="ctr" rtl="1"/>
            <a:endParaRPr lang="en-US" sz="3200" dirty="0">
              <a:cs typeface="B Nazanin" panose="00000400000000000000" pitchFamily="2" charset="-78"/>
            </a:endParaRPr>
          </a:p>
        </p:txBody>
      </p:sp>
    </p:spTree>
    <p:extLst>
      <p:ext uri="{BB962C8B-B14F-4D97-AF65-F5344CB8AC3E}">
        <p14:creationId xmlns:p14="http://schemas.microsoft.com/office/powerpoint/2010/main" val="29642590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cs typeface="B Nazanin" panose="00000400000000000000" pitchFamily="2" charset="-78"/>
              </a:rPr>
              <a:t>7- ارج نهادن و ترفیع</a:t>
            </a:r>
            <a:r>
              <a:rPr lang="en-US" dirty="0">
                <a:cs typeface="B Nazanin" panose="00000400000000000000" pitchFamily="2" charset="-78"/>
              </a:rPr>
              <a:t/>
            </a:r>
            <a:br>
              <a:rPr lang="en-US"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a:xfrm>
            <a:off x="334852" y="2603500"/>
            <a:ext cx="11346286" cy="3416300"/>
          </a:xfrm>
        </p:spPr>
        <p:txBody>
          <a:bodyPr>
            <a:normAutofit/>
          </a:bodyPr>
          <a:lstStyle/>
          <a:p>
            <a:pPr algn="just" rtl="1"/>
            <a:r>
              <a:rPr lang="ar-SA" sz="2800" b="1" dirty="0">
                <a:cs typeface="B Nazanin" panose="00000400000000000000" pitchFamily="2" charset="-78"/>
              </a:rPr>
              <a:t>گام نهائی ارج نهادن و ترفیع اشخاصی است که کار خود را خوب انجام داده اند و می توانند به عنوان الگو برای افرا تازه کار در سازمان قلمداد شوند. با اعلام این افراد به عنوان کارمندان برتر و پیروز، سازمان دیگران را تشویق به تاسی به آنها به عنوان الگو می نماید. اشخاصی که الگو به شمار می روند به عنوان قویترین برنامه آموزشی برای همگان تلقی می شوند. </a:t>
            </a:r>
            <a:endParaRPr lang="en-US" sz="2800" dirty="0">
              <a:cs typeface="B Nazanin" panose="00000400000000000000" pitchFamily="2" charset="-78"/>
            </a:endParaRPr>
          </a:p>
          <a:p>
            <a:pPr algn="r" rtl="1"/>
            <a:endParaRPr lang="en-US" sz="2800" dirty="0">
              <a:cs typeface="B Nazanin" panose="00000400000000000000" pitchFamily="2" charset="-78"/>
            </a:endParaRPr>
          </a:p>
        </p:txBody>
      </p:sp>
    </p:spTree>
    <p:extLst>
      <p:ext uri="{BB962C8B-B14F-4D97-AF65-F5344CB8AC3E}">
        <p14:creationId xmlns:p14="http://schemas.microsoft.com/office/powerpoint/2010/main" val="39310094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Nazanin" panose="00000400000000000000" pitchFamily="2" charset="-78"/>
              </a:rPr>
              <a:t>تغییر فرهنگ سازمانی</a:t>
            </a:r>
            <a:endParaRPr lang="en-US" dirty="0">
              <a:cs typeface="B Nazanin" panose="00000400000000000000" pitchFamily="2" charset="-78"/>
            </a:endParaRPr>
          </a:p>
        </p:txBody>
      </p:sp>
      <p:sp>
        <p:nvSpPr>
          <p:cNvPr id="3" name="Content Placeholder 2"/>
          <p:cNvSpPr>
            <a:spLocks noGrp="1"/>
          </p:cNvSpPr>
          <p:nvPr>
            <p:ph idx="1"/>
          </p:nvPr>
        </p:nvSpPr>
        <p:spPr>
          <a:xfrm>
            <a:off x="515156" y="2603500"/>
            <a:ext cx="11230376" cy="3416300"/>
          </a:xfrm>
        </p:spPr>
        <p:txBody>
          <a:bodyPr>
            <a:normAutofit/>
          </a:bodyPr>
          <a:lstStyle/>
          <a:p>
            <a:pPr algn="just" rtl="1"/>
            <a:r>
              <a:rPr lang="ar-SA" sz="2400" b="1" dirty="0" smtClean="0">
                <a:cs typeface="B Nazanin" panose="00000400000000000000" pitchFamily="2" charset="-78"/>
              </a:rPr>
              <a:t>گاهی </a:t>
            </a:r>
            <a:r>
              <a:rPr lang="ar-SA" sz="2400" b="1" dirty="0">
                <a:cs typeface="B Nazanin" panose="00000400000000000000" pitchFamily="2" charset="-78"/>
              </a:rPr>
              <a:t>اوقات یک سازمان به این نتیجه می رسد که فرهنگ آن باید تغییر کند. به عنوان مثال، بستر فعلی سازمانی تغییر بنیادین نموده و اگر سازمان خود را با این بستر جدید تطابق ندهد قادر به ادامه حیات نخواهد بود. همانطور که قبلاً گفتیم، سازمانها باید فرهنگی داشته باشند که تغییر را فرا می گیرند و در انتظار تغییر هستند. </a:t>
            </a:r>
            <a:endParaRPr lang="en-US" sz="2400" dirty="0">
              <a:cs typeface="B Nazanin" panose="00000400000000000000" pitchFamily="2" charset="-78"/>
            </a:endParaRPr>
          </a:p>
          <a:p>
            <a:pPr algn="just" rtl="1"/>
            <a:endParaRPr lang="en-US" sz="2400" dirty="0">
              <a:cs typeface="B Nazanin" panose="00000400000000000000" pitchFamily="2" charset="-78"/>
            </a:endParaRPr>
          </a:p>
        </p:txBody>
      </p:sp>
    </p:spTree>
    <p:extLst>
      <p:ext uri="{BB962C8B-B14F-4D97-AF65-F5344CB8AC3E}">
        <p14:creationId xmlns:p14="http://schemas.microsoft.com/office/powerpoint/2010/main" val="56806564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a:cs typeface="B Nazanin" panose="00000400000000000000" pitchFamily="2" charset="-78"/>
              </a:rPr>
              <a:t>چند مطالعه موردی: الف:  ادغام ها و خریدها</a:t>
            </a:r>
            <a:endParaRPr lang="en-US" dirty="0">
              <a:cs typeface="B Nazanin" panose="00000400000000000000" pitchFamily="2" charset="-78"/>
            </a:endParaRPr>
          </a:p>
        </p:txBody>
      </p:sp>
      <p:sp>
        <p:nvSpPr>
          <p:cNvPr id="3" name="Content Placeholder 2"/>
          <p:cNvSpPr>
            <a:spLocks noGrp="1"/>
          </p:cNvSpPr>
          <p:nvPr>
            <p:ph idx="1"/>
          </p:nvPr>
        </p:nvSpPr>
        <p:spPr>
          <a:xfrm>
            <a:off x="450762" y="2603500"/>
            <a:ext cx="11204618" cy="3416300"/>
          </a:xfrm>
        </p:spPr>
        <p:txBody>
          <a:bodyPr>
            <a:normAutofit/>
          </a:bodyPr>
          <a:lstStyle/>
          <a:p>
            <a:pPr algn="just" rtl="1"/>
            <a:r>
              <a:rPr lang="ar-SA" sz="2400" b="1" dirty="0">
                <a:cs typeface="B Nazanin" panose="00000400000000000000" pitchFamily="2" charset="-78"/>
              </a:rPr>
              <a:t>اگرچه تصور بر این بود که ادغام ها و خریدها یک دهه قبل به اوج خود رسیده اند، اما بار دیگر این دو شیوه متداول شده اند چراکه واگرائی گسترده در ارزشهای بازار سهام میان شرکتها، جهانی سازی، و بحران مالی و اقتصادی اخیر زمینه را برای خریدها دوستانه و تصاحب های خصمانه هموار نموده است</a:t>
            </a:r>
            <a:r>
              <a:rPr lang="ru-RU" sz="2400" b="1" dirty="0">
                <a:cs typeface="B Nazanin" panose="00000400000000000000" pitchFamily="2" charset="-78"/>
              </a:rPr>
              <a:t>.  </a:t>
            </a:r>
            <a:r>
              <a:rPr lang="ar-SA" sz="2400" b="1" dirty="0">
                <a:cs typeface="B Nazanin" panose="00000400000000000000" pitchFamily="2" charset="-78"/>
              </a:rPr>
              <a:t>علاوه بر عواقب مالی خریدها و ادغامها، برآیندهای فرهنگ سازمانی که حتی نادیده گرفته شده اند می توانند سریع باشند. همانگونه که یکی از کهنه کاران ادغام و خرید در مورد بعد فرهنگی ادغامها نتیجه گیری نموده است:</a:t>
            </a:r>
            <a:endParaRPr lang="en-US" sz="2400" dirty="0">
              <a:cs typeface="B Nazanin" panose="00000400000000000000" pitchFamily="2" charset="-78"/>
            </a:endParaRPr>
          </a:p>
          <a:p>
            <a:pPr algn="just" rtl="1"/>
            <a:endParaRPr lang="en-US" sz="2400" dirty="0">
              <a:cs typeface="B Nazanin" panose="00000400000000000000" pitchFamily="2" charset="-78"/>
            </a:endParaRPr>
          </a:p>
        </p:txBody>
      </p:sp>
    </p:spTree>
    <p:extLst>
      <p:ext uri="{BB962C8B-B14F-4D97-AF65-F5344CB8AC3E}">
        <p14:creationId xmlns:p14="http://schemas.microsoft.com/office/powerpoint/2010/main" val="164743618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Nazanin" panose="00000400000000000000" pitchFamily="2" charset="-78"/>
              </a:rPr>
              <a:t>ابعاد فرهنگی ادغام ها و خریدها </a:t>
            </a:r>
            <a:endParaRPr lang="en-US" dirty="0">
              <a:cs typeface="B Nazanin" panose="00000400000000000000" pitchFamily="2" charset="-78"/>
            </a:endParaRPr>
          </a:p>
        </p:txBody>
      </p:sp>
      <p:sp>
        <p:nvSpPr>
          <p:cNvPr id="3" name="Content Placeholder 2"/>
          <p:cNvSpPr>
            <a:spLocks noGrp="1"/>
          </p:cNvSpPr>
          <p:nvPr>
            <p:ph idx="1"/>
          </p:nvPr>
        </p:nvSpPr>
        <p:spPr>
          <a:xfrm>
            <a:off x="450762" y="2603500"/>
            <a:ext cx="11165982" cy="3416300"/>
          </a:xfrm>
        </p:spPr>
        <p:txBody>
          <a:bodyPr>
            <a:normAutofit/>
          </a:bodyPr>
          <a:lstStyle/>
          <a:p>
            <a:pPr algn="r" rtl="1"/>
            <a:r>
              <a:rPr lang="ar-SA" sz="3200" b="1" dirty="0">
                <a:cs typeface="B Nazanin" panose="00000400000000000000" pitchFamily="2" charset="-78"/>
              </a:rPr>
              <a:t>1-شما نمی توانید کار زیادی صورت دهید وکار بسیار اندکی انجام خواهد شد</a:t>
            </a:r>
            <a:endParaRPr lang="en-US" sz="3200" dirty="0">
              <a:cs typeface="B Nazanin" panose="00000400000000000000" pitchFamily="2" charset="-78"/>
            </a:endParaRPr>
          </a:p>
          <a:p>
            <a:pPr algn="r" rtl="1"/>
            <a:r>
              <a:rPr lang="ar-SA" sz="3200" b="1" dirty="0">
                <a:cs typeface="B Nazanin" panose="00000400000000000000" pitchFamily="2" charset="-78"/>
              </a:rPr>
              <a:t> 2- نادیده گرفته شدن  اشخاص در این خصوص </a:t>
            </a:r>
            <a:endParaRPr lang="en-US" sz="3200" dirty="0">
              <a:cs typeface="B Nazanin" panose="00000400000000000000" pitchFamily="2" charset="-78"/>
            </a:endParaRPr>
          </a:p>
          <a:p>
            <a:pPr algn="r"/>
            <a:endParaRPr lang="en-US" sz="3200" dirty="0">
              <a:cs typeface="B Nazanin" panose="00000400000000000000" pitchFamily="2" charset="-78"/>
            </a:endParaRPr>
          </a:p>
        </p:txBody>
      </p:sp>
    </p:spTree>
    <p:extLst>
      <p:ext uri="{BB962C8B-B14F-4D97-AF65-F5344CB8AC3E}">
        <p14:creationId xmlns:p14="http://schemas.microsoft.com/office/powerpoint/2010/main" val="143720931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cs typeface="B Nazanin" panose="00000400000000000000" pitchFamily="2" charset="-78"/>
              </a:rPr>
              <a:t>تضاد میان دو فرهنگ در یک ادغام یا خرید </a:t>
            </a:r>
            <a:endParaRPr lang="en-US" dirty="0">
              <a:cs typeface="B Nazanin" panose="00000400000000000000" pitchFamily="2" charset="-78"/>
            </a:endParaRPr>
          </a:p>
        </p:txBody>
      </p:sp>
      <p:sp>
        <p:nvSpPr>
          <p:cNvPr id="3" name="Content Placeholder 2"/>
          <p:cNvSpPr>
            <a:spLocks noGrp="1"/>
          </p:cNvSpPr>
          <p:nvPr>
            <p:ph idx="1"/>
          </p:nvPr>
        </p:nvSpPr>
        <p:spPr>
          <a:xfrm>
            <a:off x="373487" y="2603500"/>
            <a:ext cx="11294772" cy="3591238"/>
          </a:xfrm>
        </p:spPr>
        <p:txBody>
          <a:bodyPr>
            <a:normAutofit/>
          </a:bodyPr>
          <a:lstStyle/>
          <a:p>
            <a:pPr algn="just" rtl="1"/>
            <a:r>
              <a:rPr lang="ar-SA" sz="2800" b="1" dirty="0">
                <a:cs typeface="B Nazanin" panose="00000400000000000000" pitchFamily="2" charset="-78"/>
              </a:rPr>
              <a:t> 1-ساختار شامل اندازه، طول عمر و تاریخچه دو شرکت</a:t>
            </a:r>
            <a:endParaRPr lang="en-US" sz="2800" dirty="0">
              <a:cs typeface="B Nazanin" panose="00000400000000000000" pitchFamily="2" charset="-78"/>
            </a:endParaRPr>
          </a:p>
          <a:p>
            <a:pPr algn="just" rtl="1"/>
            <a:r>
              <a:rPr lang="ar-SA" sz="2800" b="1" dirty="0">
                <a:cs typeface="B Nazanin" panose="00000400000000000000" pitchFamily="2" charset="-78"/>
              </a:rPr>
              <a:t> 2-سیاست: قدرت تصمیم گیری مدیریتی و شرکتی در کجا متمرکز است؟</a:t>
            </a:r>
            <a:r>
              <a:rPr lang="de-DE" sz="2800" b="1" dirty="0">
                <a:cs typeface="B Nazanin" panose="00000400000000000000" pitchFamily="2" charset="-78"/>
              </a:rPr>
              <a:t>   </a:t>
            </a:r>
            <a:endParaRPr lang="en-US" sz="2800" dirty="0">
              <a:cs typeface="B Nazanin" panose="00000400000000000000" pitchFamily="2" charset="-78"/>
            </a:endParaRPr>
          </a:p>
          <a:p>
            <a:pPr algn="just" rtl="1"/>
            <a:r>
              <a:rPr lang="ar-SA" sz="2800" b="1" dirty="0">
                <a:cs typeface="B Nazanin" panose="00000400000000000000" pitchFamily="2" charset="-78"/>
              </a:rPr>
              <a:t>3-احساسات: احساسات پرسنل، یا </a:t>
            </a:r>
            <a:r>
              <a:rPr lang="ru-RU" sz="2800" b="1" dirty="0">
                <a:cs typeface="B Nazanin" panose="00000400000000000000" pitchFamily="2" charset="-78"/>
              </a:rPr>
              <a:t>"</a:t>
            </a:r>
            <a:r>
              <a:rPr lang="ar-SA" sz="2800" b="1" dirty="0">
                <a:cs typeface="B Nazanin" panose="00000400000000000000" pitchFamily="2" charset="-78"/>
              </a:rPr>
              <a:t>قرارداد فرهنگی</a:t>
            </a:r>
            <a:r>
              <a:rPr lang="ru-RU" sz="2800" b="1" dirty="0">
                <a:cs typeface="B Nazanin" panose="00000400000000000000" pitchFamily="2" charset="-78"/>
              </a:rPr>
              <a:t>" </a:t>
            </a:r>
            <a:r>
              <a:rPr lang="ar-SA" sz="2800" b="1" dirty="0">
                <a:cs typeface="B Nazanin" panose="00000400000000000000" pitchFamily="2" charset="-78"/>
              </a:rPr>
              <a:t>که راهنمای افکار روزانه اشخاص و عادات، طرز فکر، تعهدات و الگوهای رفتار روزانه است. </a:t>
            </a:r>
            <a:endParaRPr lang="en-US" sz="2800" dirty="0">
              <a:cs typeface="B Nazanin" panose="00000400000000000000" pitchFamily="2" charset="-78"/>
            </a:endParaRPr>
          </a:p>
          <a:p>
            <a:pPr algn="just"/>
            <a:endParaRPr lang="en-US" sz="2800" dirty="0">
              <a:cs typeface="B Nazanin" panose="00000400000000000000" pitchFamily="2" charset="-78"/>
            </a:endParaRPr>
          </a:p>
        </p:txBody>
      </p:sp>
    </p:spTree>
    <p:extLst>
      <p:ext uri="{BB962C8B-B14F-4D97-AF65-F5344CB8AC3E}">
        <p14:creationId xmlns:p14="http://schemas.microsoft.com/office/powerpoint/2010/main" val="26928258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cs typeface="B Nazanin" panose="00000400000000000000" pitchFamily="2" charset="-78"/>
              </a:rPr>
              <a:t>مطالعه موردی ب) شرکتهای ارتباط نوظهور</a:t>
            </a:r>
            <a:r>
              <a:rPr lang="en-US" dirty="0">
                <a:cs typeface="B Nazanin" panose="00000400000000000000" pitchFamily="2" charset="-78"/>
              </a:rPr>
              <a:t/>
            </a:r>
            <a:br>
              <a:rPr lang="en-US"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a:xfrm>
            <a:off x="476518" y="2603499"/>
            <a:ext cx="11153105" cy="3539723"/>
          </a:xfrm>
        </p:spPr>
        <p:txBody>
          <a:bodyPr>
            <a:noAutofit/>
          </a:bodyPr>
          <a:lstStyle/>
          <a:p>
            <a:pPr algn="just" rtl="1"/>
            <a:r>
              <a:rPr lang="ar-SA" sz="2400" b="1" dirty="0">
                <a:cs typeface="B Nazanin" panose="00000400000000000000" pitchFamily="2" charset="-78"/>
              </a:rPr>
              <a:t>محیط زیست جهانی شبکه ای امروز، در حال فراتر رفتن از ادغام ها و خریدهای رسمی با آنچه </a:t>
            </a:r>
            <a:r>
              <a:rPr lang="ru-RU" sz="2400" b="1" dirty="0">
                <a:cs typeface="B Nazanin" panose="00000400000000000000" pitchFamily="2" charset="-78"/>
              </a:rPr>
              <a:t>"</a:t>
            </a:r>
            <a:r>
              <a:rPr lang="ar-SA" sz="2400" b="1" dirty="0">
                <a:cs typeface="B Nazanin" panose="00000400000000000000" pitchFamily="2" charset="-78"/>
              </a:rPr>
              <a:t>شرکتهای ارتباط</a:t>
            </a:r>
            <a:r>
              <a:rPr lang="ru-RU" sz="2400" b="1" dirty="0">
                <a:cs typeface="B Nazanin" panose="00000400000000000000" pitchFamily="2" charset="-78"/>
              </a:rPr>
              <a:t>" </a:t>
            </a:r>
            <a:r>
              <a:rPr lang="ar-SA" sz="2400" b="1" dirty="0">
                <a:cs typeface="B Nazanin" panose="00000400000000000000" pitchFamily="2" charset="-78"/>
              </a:rPr>
              <a:t>خوانده می شود است</a:t>
            </a:r>
            <a:r>
              <a:rPr lang="ru-RU" sz="2400" b="1" dirty="0">
                <a:cs typeface="B Nazanin" panose="00000400000000000000" pitchFamily="2" charset="-78"/>
              </a:rPr>
              <a:t>. "</a:t>
            </a:r>
            <a:r>
              <a:rPr lang="ar-SA" sz="2400" b="1" dirty="0">
                <a:cs typeface="B Nazanin" panose="00000400000000000000" pitchFamily="2" charset="-78"/>
              </a:rPr>
              <a:t>شرکتهای ارتباط</a:t>
            </a:r>
            <a:r>
              <a:rPr lang="ru-RU" sz="2400" b="1" dirty="0">
                <a:cs typeface="B Nazanin" panose="00000400000000000000" pitchFamily="2" charset="-78"/>
              </a:rPr>
              <a:t>" </a:t>
            </a:r>
            <a:r>
              <a:rPr lang="ar-SA" sz="2400" b="1" dirty="0">
                <a:cs typeface="B Nazanin" panose="00000400000000000000" pitchFamily="2" charset="-78"/>
              </a:rPr>
              <a:t>تا حدودی مانند طراحی شبکه و سازمان مجازی که در این فصل مورد بحث قرار گرفته، شامل شبکه ای جهانی از شرکت های مستقل است که به عنوان یک شرکت تک با یک ماموریت مشترک عمل می کنند. برخی از نمونه های این کار عبارتند از شرکتهای بوئیگ، لوفتانزا و گلوبال وان. غرور و نیازهای عملی این شکل جدید از اتحاد جهانی را ایجاد نموده است، اما چشم انداز و مدیریت فرهنگهای سازمانی در این رابطه جدید یک چالش به شمار می رود. مسائلی مانند اعتماد، ارتباطات، و مهارت های مذاکره تبدیل به فاکتورهای بسیار مناسب و مهم برای موفقیت شده است.</a:t>
            </a:r>
            <a:endParaRPr lang="en-US" sz="2400" dirty="0">
              <a:cs typeface="B Nazanin" panose="00000400000000000000" pitchFamily="2" charset="-78"/>
            </a:endParaRPr>
          </a:p>
          <a:p>
            <a:pPr algn="just" rtl="1"/>
            <a:endParaRPr lang="en-US" sz="2400" dirty="0">
              <a:cs typeface="B Nazanin" panose="00000400000000000000" pitchFamily="2" charset="-78"/>
            </a:endParaRPr>
          </a:p>
        </p:txBody>
      </p:sp>
    </p:spTree>
    <p:extLst>
      <p:ext uri="{BB962C8B-B14F-4D97-AF65-F5344CB8AC3E}">
        <p14:creationId xmlns:p14="http://schemas.microsoft.com/office/powerpoint/2010/main" val="7828546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761413" cy="706964"/>
          </a:xfrm>
        </p:spPr>
        <p:txBody>
          <a:bodyPr/>
          <a:lstStyle/>
          <a:p>
            <a:r>
              <a:rPr lang="en-US" dirty="0" smtClean="0">
                <a:cs typeface="B Nazanin" panose="00000400000000000000" pitchFamily="2" charset="-78"/>
              </a:rPr>
              <a:t>Learning Objectives :</a:t>
            </a:r>
            <a:endParaRPr lang="en-US"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algn="r" rtl="1"/>
            <a:r>
              <a:rPr lang="fa-IR" sz="2400" dirty="0" smtClean="0">
                <a:cs typeface="B Nazanin" panose="00000400000000000000" pitchFamily="2" charset="-78"/>
              </a:rPr>
              <a:t>1- تشریح اصول نظریه سازمان برای طراحی ساختار و فرهنگ</a:t>
            </a:r>
            <a:endParaRPr lang="en-US" sz="2400" dirty="0" smtClean="0">
              <a:cs typeface="B Nazanin" panose="00000400000000000000" pitchFamily="2" charset="-78"/>
            </a:endParaRPr>
          </a:p>
          <a:p>
            <a:pPr algn="r" rtl="1"/>
            <a:r>
              <a:rPr lang="fa-IR" sz="2400" dirty="0">
                <a:cs typeface="B Nazanin" panose="00000400000000000000" pitchFamily="2" charset="-78"/>
              </a:rPr>
              <a:t>2- طراحی های افقی - توخالی </a:t>
            </a:r>
            <a:r>
              <a:rPr lang="fa-IR" sz="2400" dirty="0" smtClean="0">
                <a:cs typeface="B Nazanin" panose="00000400000000000000" pitchFamily="2" charset="-78"/>
              </a:rPr>
              <a:t>(حاله ای)- </a:t>
            </a:r>
            <a:r>
              <a:rPr lang="fa-IR" sz="2400" dirty="0">
                <a:cs typeface="B Nazanin" panose="00000400000000000000" pitchFamily="2" charset="-78"/>
              </a:rPr>
              <a:t>مادولار- ش</a:t>
            </a:r>
            <a:r>
              <a:rPr lang="fa-IR" sz="2400" dirty="0" smtClean="0">
                <a:cs typeface="B Nazanin" panose="00000400000000000000" pitchFamily="2" charset="-78"/>
              </a:rPr>
              <a:t>بکه </a:t>
            </a:r>
            <a:r>
              <a:rPr lang="fa-IR" sz="2400" dirty="0">
                <a:cs typeface="B Nazanin" panose="00000400000000000000" pitchFamily="2" charset="-78"/>
              </a:rPr>
              <a:t>ای و طرح های مجازی را در سازمان های معاصر شرح </a:t>
            </a:r>
            <a:r>
              <a:rPr lang="fa-IR" sz="2400" dirty="0" smtClean="0">
                <a:cs typeface="B Nazanin" panose="00000400000000000000" pitchFamily="2" charset="-78"/>
              </a:rPr>
              <a:t>دهید.</a:t>
            </a:r>
          </a:p>
          <a:p>
            <a:pPr algn="r" rtl="1"/>
            <a:r>
              <a:rPr lang="fa-IR" sz="2400" dirty="0" smtClean="0">
                <a:cs typeface="B Nazanin" panose="00000400000000000000" pitchFamily="2" charset="-78"/>
              </a:rPr>
              <a:t>3- توصیف فرهنگ سازمانی و ویژگی های آن.</a:t>
            </a:r>
          </a:p>
          <a:p>
            <a:pPr algn="r" rtl="1"/>
            <a:r>
              <a:rPr lang="fa-IR" sz="2400" dirty="0" smtClean="0">
                <a:cs typeface="B Nazanin" panose="00000400000000000000" pitchFamily="2" charset="-78"/>
              </a:rPr>
              <a:t>4- فرهنگ سازمانی چگونه بوجود می آید.</a:t>
            </a:r>
          </a:p>
          <a:p>
            <a:pPr algn="r" rtl="1"/>
            <a:r>
              <a:rPr lang="fa-IR" sz="2400" dirty="0" smtClean="0">
                <a:cs typeface="B Nazanin" panose="00000400000000000000" pitchFamily="2" charset="-78"/>
              </a:rPr>
              <a:t>5- تشریح چگونگی مراقبت از فرهنگ سازمانی ونگهداری از آن.</a:t>
            </a:r>
          </a:p>
          <a:p>
            <a:pPr algn="r" rtl="1"/>
            <a:r>
              <a:rPr lang="fa-IR" sz="2400" dirty="0" smtClean="0">
                <a:cs typeface="B Nazanin" panose="00000400000000000000" pitchFamily="2" charset="-78"/>
              </a:rPr>
              <a:t>6- راه هایی را که باعث تغییر فرهنگ سازمانی میشوند را شرح دهید.</a:t>
            </a:r>
            <a:endParaRPr lang="en-US" sz="2400" dirty="0">
              <a:cs typeface="B Nazanin" panose="00000400000000000000" pitchFamily="2" charset="-78"/>
            </a:endParaRPr>
          </a:p>
        </p:txBody>
      </p:sp>
    </p:spTree>
    <p:extLst>
      <p:ext uri="{BB962C8B-B14F-4D97-AF65-F5344CB8AC3E}">
        <p14:creationId xmlns:p14="http://schemas.microsoft.com/office/powerpoint/2010/main" val="13310690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a:cs typeface="B Nazanin" panose="00000400000000000000" pitchFamily="2" charset="-78"/>
              </a:rPr>
              <a:t>تاثیر فرهنگ سازمانی در بحران اقتصادی</a:t>
            </a:r>
            <a:r>
              <a:rPr lang="en-US" dirty="0">
                <a:cs typeface="B Nazanin" panose="00000400000000000000" pitchFamily="2" charset="-78"/>
              </a:rPr>
              <a:t/>
            </a:r>
            <a:br>
              <a:rPr lang="en-US"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a:xfrm>
            <a:off x="425003" y="2603500"/>
            <a:ext cx="11153104" cy="4093514"/>
          </a:xfrm>
        </p:spPr>
        <p:txBody>
          <a:bodyPr>
            <a:normAutofit/>
          </a:bodyPr>
          <a:lstStyle/>
          <a:p>
            <a:pPr algn="just" rtl="1"/>
            <a:r>
              <a:rPr lang="ar-SA" sz="2000" b="1" dirty="0">
                <a:cs typeface="B Nazanin" panose="00000400000000000000" pitchFamily="2" charset="-78"/>
              </a:rPr>
              <a:t>علاوه بر آنکه ترکیب و ادغام و طرح های جدید سازمانی در تغییر فرهنگی سازمانی تاثیر</a:t>
            </a:r>
            <a:r>
              <a:rPr lang="ru-RU" sz="2000" b="1" dirty="0">
                <a:cs typeface="B Nazanin" panose="00000400000000000000" pitchFamily="2" charset="-78"/>
              </a:rPr>
              <a:t>  </a:t>
            </a:r>
            <a:r>
              <a:rPr lang="ar-SA" sz="2000" b="1" dirty="0">
                <a:cs typeface="B Nazanin" panose="00000400000000000000" pitchFamily="2" charset="-78"/>
              </a:rPr>
              <a:t>دارد، بحران اقتصادی اخیر نیز هم محققان و هم دست اندرکاران را به بازنگری در نقشی که فرهنگ بازی می کند وا داشته است. با این حال، همانطورکه یک تجزیه و تحلیل خاطر نشان می کند، </a:t>
            </a:r>
            <a:r>
              <a:rPr lang="ru-RU" sz="2000" b="1" dirty="0">
                <a:cs typeface="B Nazanin" panose="00000400000000000000" pitchFamily="2" charset="-78"/>
              </a:rPr>
              <a:t>"</a:t>
            </a:r>
            <a:r>
              <a:rPr lang="ar-SA" sz="2000" b="1" dirty="0">
                <a:cs typeface="B Nazanin" panose="00000400000000000000" pitchFamily="2" charset="-78"/>
              </a:rPr>
              <a:t>آنها فرهنگهائی بودند که مشخصه غالب آنها فردگرایی، توجه کم ناظران، و پاداش های بزرگ برای عملکرد موفقیت آمیز است. این ارزش ها فشار فوق العاده ای را برای به حداکثر رساندن عملکرد فردی و پرداخت ایجاد نموده است</a:t>
            </a:r>
            <a:r>
              <a:rPr lang="ar-SA" sz="2000" b="1" dirty="0" smtClean="0">
                <a:cs typeface="B Nazanin" panose="00000400000000000000" pitchFamily="2" charset="-78"/>
              </a:rPr>
              <a:t>.</a:t>
            </a:r>
            <a:endParaRPr lang="en-US" sz="2000" b="1" dirty="0" smtClean="0">
              <a:cs typeface="B Nazanin" panose="00000400000000000000" pitchFamily="2" charset="-78"/>
            </a:endParaRPr>
          </a:p>
          <a:p>
            <a:pPr algn="just" rtl="1"/>
            <a:endParaRPr lang="en-US" sz="2000" dirty="0">
              <a:cs typeface="B Nazanin" panose="00000400000000000000" pitchFamily="2" charset="-78"/>
            </a:endParaRPr>
          </a:p>
          <a:p>
            <a:pPr algn="just" rtl="1"/>
            <a:r>
              <a:rPr lang="ar-SA" sz="2000" b="1" dirty="0">
                <a:cs typeface="B Nazanin" panose="00000400000000000000" pitchFamily="2" charset="-78"/>
              </a:rPr>
              <a:t>به عبارت دیگر، درسهائی که از بحران اقتصادی اخیر گرفته شد عبارتند از اولاً برای اولین بار، فرهنگ سازمانی می تواند اخلاقایت را تحت تاثیر قرار دهد بلکه قادر است باعث بقای سازمان در بلند مدت شود. دوم، سازمان باید به طور مستمر ارزش های فرهنگی خود را به چالش کشیده و تغییر دهد. </a:t>
            </a:r>
            <a:endParaRPr lang="en-US" sz="2000" dirty="0">
              <a:cs typeface="B Nazanin" panose="00000400000000000000" pitchFamily="2" charset="-78"/>
            </a:endParaRPr>
          </a:p>
          <a:p>
            <a:pPr algn="just"/>
            <a:endParaRPr lang="en-US" sz="2000" dirty="0">
              <a:cs typeface="B Nazanin" panose="00000400000000000000" pitchFamily="2" charset="-78"/>
            </a:endParaRPr>
          </a:p>
        </p:txBody>
      </p:sp>
    </p:spTree>
    <p:extLst>
      <p:ext uri="{BB962C8B-B14F-4D97-AF65-F5344CB8AC3E}">
        <p14:creationId xmlns:p14="http://schemas.microsoft.com/office/powerpoint/2010/main" val="3671463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cs typeface="B Nazanin" panose="00000400000000000000" pitchFamily="2" charset="-78"/>
              </a:rPr>
              <a:t>دستورالعمل ها برای تغییر </a:t>
            </a:r>
            <a:r>
              <a:rPr lang="en-US" dirty="0">
                <a:cs typeface="B Nazanin" panose="00000400000000000000" pitchFamily="2" charset="-78"/>
              </a:rPr>
              <a:t/>
            </a:r>
            <a:br>
              <a:rPr lang="en-US"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a:xfrm>
            <a:off x="270456" y="2603500"/>
            <a:ext cx="11449319" cy="3951846"/>
          </a:xfrm>
        </p:spPr>
        <p:txBody>
          <a:bodyPr>
            <a:normAutofit fontScale="92500" lnSpcReduction="10000"/>
          </a:bodyPr>
          <a:lstStyle/>
          <a:p>
            <a:pPr algn="just" rtl="1"/>
            <a:r>
              <a:rPr lang="ar-SA" b="1" dirty="0">
                <a:cs typeface="B Nazanin" panose="00000400000000000000" pitchFamily="2" charset="-78"/>
              </a:rPr>
              <a:t>با وجود پیچیدگی، موانع قابل توجه، و مقاومت در برابر تغییر، فرهنگ سازمانی می تواند موفق بوده و در طول زمان تغییر کرده است. این تلاش برای تغییر فرهنگ می تواند دارای اشکال مختلف باشد. دستورالعمل های ساده مانند موارد ذیل می تواند مفید باشد:</a:t>
            </a:r>
            <a:endParaRPr lang="en-US" dirty="0">
              <a:cs typeface="B Nazanin" panose="00000400000000000000" pitchFamily="2" charset="-78"/>
            </a:endParaRPr>
          </a:p>
          <a:p>
            <a:pPr algn="just" rtl="1"/>
            <a:r>
              <a:rPr lang="ar-SA" b="1" dirty="0">
                <a:cs typeface="B Nazanin" panose="00000400000000000000" pitchFamily="2" charset="-78"/>
              </a:rPr>
              <a:t> 1. ارزیابی فرهنگ جاری.</a:t>
            </a:r>
            <a:endParaRPr lang="en-US" dirty="0">
              <a:cs typeface="B Nazanin" panose="00000400000000000000" pitchFamily="2" charset="-78"/>
            </a:endParaRPr>
          </a:p>
          <a:p>
            <a:pPr algn="just" rtl="1"/>
            <a:r>
              <a:rPr lang="ar-SA" b="1" dirty="0">
                <a:cs typeface="B Nazanin" panose="00000400000000000000" pitchFamily="2" charset="-78"/>
              </a:rPr>
              <a:t> 2. تعیین اهداف واقع بینانه که بر معیارهای پایه تاثیر دارد.</a:t>
            </a:r>
            <a:endParaRPr lang="en-US" dirty="0">
              <a:cs typeface="B Nazanin" panose="00000400000000000000" pitchFamily="2" charset="-78"/>
            </a:endParaRPr>
          </a:p>
          <a:p>
            <a:pPr algn="just" rtl="1"/>
            <a:r>
              <a:rPr lang="ar-SA" b="1" dirty="0">
                <a:cs typeface="B Nazanin" panose="00000400000000000000" pitchFamily="2" charset="-78"/>
              </a:rPr>
              <a:t> 3. به کارگیری پرسنل خارج از سازمان دارای تجربه در صنعت، به طوری که آنها قادر به تعامل خوب با پرسنل سازمانی باشند.</a:t>
            </a:r>
            <a:endParaRPr lang="en-US" dirty="0">
              <a:cs typeface="B Nazanin" panose="00000400000000000000" pitchFamily="2" charset="-78"/>
            </a:endParaRPr>
          </a:p>
          <a:p>
            <a:pPr algn="just" rtl="1"/>
            <a:r>
              <a:rPr lang="ar-SA" b="1" dirty="0">
                <a:cs typeface="B Nazanin" panose="00000400000000000000" pitchFamily="2" charset="-78"/>
              </a:rPr>
              <a:t> 4. ایجاد تغییرات از بالا به پایین، به طوری که پیام یکسان از تمام اعضای تیم مدیریت ارسال شود.</a:t>
            </a:r>
            <a:endParaRPr lang="en-US" dirty="0">
              <a:cs typeface="B Nazanin" panose="00000400000000000000" pitchFamily="2" charset="-78"/>
            </a:endParaRPr>
          </a:p>
          <a:p>
            <a:pPr algn="just" rtl="1"/>
            <a:r>
              <a:rPr lang="ar-SA" b="1" dirty="0">
                <a:cs typeface="B Nazanin" panose="00000400000000000000" pitchFamily="2" charset="-78"/>
              </a:rPr>
              <a:t> 5. بازی دادن کارکنان در فرایند تغییر فرهنگ، به ویژه هنگامی که ایجاد تغییرات در قوانین و فرآیندها ایجاد می شود. </a:t>
            </a:r>
            <a:endParaRPr lang="en-US" dirty="0">
              <a:cs typeface="B Nazanin" panose="00000400000000000000" pitchFamily="2" charset="-78"/>
            </a:endParaRPr>
          </a:p>
          <a:p>
            <a:pPr algn="just" rtl="1"/>
            <a:r>
              <a:rPr lang="ar-SA" b="1" dirty="0">
                <a:cs typeface="B Nazanin" panose="00000400000000000000" pitchFamily="2" charset="-78"/>
              </a:rPr>
              <a:t>6. از میان بردن تمام مظاهری که برای پرسنل یادآور فرهنگ قبلی است.</a:t>
            </a:r>
            <a:endParaRPr lang="en-US" dirty="0">
              <a:cs typeface="B Nazanin" panose="00000400000000000000" pitchFamily="2" charset="-78"/>
            </a:endParaRPr>
          </a:p>
          <a:p>
            <a:pPr algn="just" rtl="1"/>
            <a:r>
              <a:rPr lang="ar-SA" b="1" dirty="0">
                <a:cs typeface="B Nazanin" panose="00000400000000000000" pitchFamily="2" charset="-78"/>
              </a:rPr>
              <a:t> 7. انتظار داشتن برخی از مشکلات و پیدا کردن افرادی که ترجیح می دهند که به جای تغییر با فرهنگ حرکت کنند.</a:t>
            </a:r>
            <a:endParaRPr lang="en-US" dirty="0">
              <a:cs typeface="B Nazanin" panose="00000400000000000000" pitchFamily="2" charset="-78"/>
            </a:endParaRPr>
          </a:p>
          <a:p>
            <a:pPr algn="just" rtl="1"/>
            <a:r>
              <a:rPr lang="ar-SA" b="1" dirty="0">
                <a:cs typeface="B Nazanin" panose="00000400000000000000" pitchFamily="2" charset="-78"/>
              </a:rPr>
              <a:t> 8. حرکت سریع و قاطع برای ایجاد جهش خنثی کردن مقاومت در برابر فرهنگ جدید.</a:t>
            </a:r>
            <a:endParaRPr lang="en-US" dirty="0">
              <a:cs typeface="B Nazanin" panose="00000400000000000000" pitchFamily="2" charset="-78"/>
            </a:endParaRPr>
          </a:p>
          <a:p>
            <a:pPr algn="just" rtl="1"/>
            <a:r>
              <a:rPr lang="ar-SA" b="1" dirty="0">
                <a:cs typeface="B Nazanin" panose="00000400000000000000" pitchFamily="2" charset="-78"/>
              </a:rPr>
              <a:t> 9. ادامه حرکت با تداوم در کار.</a:t>
            </a:r>
            <a:endParaRPr lang="en-US" dirty="0">
              <a:cs typeface="B Nazanin" panose="00000400000000000000" pitchFamily="2" charset="-78"/>
            </a:endParaRPr>
          </a:p>
          <a:p>
            <a:pPr algn="just"/>
            <a:endParaRPr lang="en-US" dirty="0">
              <a:cs typeface="B Nazanin" panose="00000400000000000000" pitchFamily="2" charset="-78"/>
            </a:endParaRPr>
          </a:p>
        </p:txBody>
      </p:sp>
    </p:spTree>
    <p:extLst>
      <p:ext uri="{BB962C8B-B14F-4D97-AF65-F5344CB8AC3E}">
        <p14:creationId xmlns:p14="http://schemas.microsoft.com/office/powerpoint/2010/main" val="27961714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cs typeface="B Nazanin" panose="00000400000000000000" pitchFamily="2" charset="-78"/>
              </a:rPr>
              <a:t>سوالات</a:t>
            </a:r>
            <a:endParaRPr lang="en-US" dirty="0">
              <a:cs typeface="B Nazanin" panose="00000400000000000000" pitchFamily="2" charset="-78"/>
            </a:endParaRPr>
          </a:p>
        </p:txBody>
      </p:sp>
      <p:sp>
        <p:nvSpPr>
          <p:cNvPr id="3" name="Content Placeholder 2"/>
          <p:cNvSpPr>
            <a:spLocks noGrp="1"/>
          </p:cNvSpPr>
          <p:nvPr>
            <p:ph idx="1"/>
          </p:nvPr>
        </p:nvSpPr>
        <p:spPr>
          <a:xfrm>
            <a:off x="270456" y="2603500"/>
            <a:ext cx="11449319" cy="3951846"/>
          </a:xfrm>
        </p:spPr>
        <p:txBody>
          <a:bodyPr>
            <a:normAutofit/>
          </a:bodyPr>
          <a:lstStyle/>
          <a:p>
            <a:pPr algn="just" rtl="1"/>
            <a:r>
              <a:rPr lang="fa-IR" sz="2800" b="1" dirty="0" smtClean="0">
                <a:cs typeface="B Nazanin" panose="00000400000000000000" pitchFamily="2" charset="-78"/>
              </a:rPr>
              <a:t>نظریه چستر بارنارد در زمینه نظریه سازمانی چه بود؟</a:t>
            </a:r>
          </a:p>
          <a:p>
            <a:pPr algn="just" rtl="1"/>
            <a:r>
              <a:rPr lang="fa-IR" sz="2800" b="1" dirty="0" smtClean="0">
                <a:cs typeface="B Nazanin" panose="00000400000000000000" pitchFamily="2" charset="-78"/>
              </a:rPr>
              <a:t>تفاوت بین یک سازمان یادگیرنده و سازمان های قدیمی در چیست؟</a:t>
            </a:r>
          </a:p>
          <a:p>
            <a:pPr algn="just" rtl="1"/>
            <a:r>
              <a:rPr lang="fa-IR" sz="2800" b="1" dirty="0" smtClean="0">
                <a:cs typeface="B Nazanin" panose="00000400000000000000" pitchFamily="2" charset="-78"/>
              </a:rPr>
              <a:t>معنی فرهنگ سازمانی را شرح داده و چند نمونه از مشخصات آنرا بیان کنید</a:t>
            </a:r>
          </a:p>
          <a:p>
            <a:pPr algn="just" rtl="1"/>
            <a:r>
              <a:rPr lang="fa-IR" sz="2800" b="1" dirty="0" smtClean="0">
                <a:cs typeface="B Nazanin" panose="00000400000000000000" pitchFamily="2" charset="-78"/>
              </a:rPr>
              <a:t>فرهنگ سازمانی چگونه شکل میگیرد؟ چهار مرحله آن را شرح دهید.</a:t>
            </a:r>
            <a:endParaRPr lang="en-US" sz="2800" b="1" dirty="0">
              <a:cs typeface="B Nazanin" panose="00000400000000000000" pitchFamily="2" charset="-78"/>
            </a:endParaRPr>
          </a:p>
        </p:txBody>
      </p:sp>
    </p:spTree>
    <p:extLst>
      <p:ext uri="{BB962C8B-B14F-4D97-AF65-F5344CB8AC3E}">
        <p14:creationId xmlns:p14="http://schemas.microsoft.com/office/powerpoint/2010/main" val="41067818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B Nazanin" panose="00000400000000000000" pitchFamily="2" charset="-78"/>
              </a:rPr>
              <a:t>Explain</a:t>
            </a:r>
            <a:r>
              <a:rPr lang="en-US" dirty="0">
                <a:cs typeface="B Nazanin" panose="00000400000000000000" pitchFamily="2" charset="-78"/>
              </a:rPr>
              <a:t> the organizational theory foundation for design and culture</a:t>
            </a:r>
          </a:p>
        </p:txBody>
      </p:sp>
      <p:sp>
        <p:nvSpPr>
          <p:cNvPr id="3" name="Content Placeholder 2"/>
          <p:cNvSpPr>
            <a:spLocks noGrp="1"/>
          </p:cNvSpPr>
          <p:nvPr>
            <p:ph idx="1"/>
          </p:nvPr>
        </p:nvSpPr>
        <p:spPr/>
        <p:txBody>
          <a:bodyPr/>
          <a:lstStyle/>
          <a:p>
            <a:r>
              <a:rPr lang="en-US" dirty="0">
                <a:cs typeface="B Nazanin" panose="00000400000000000000" pitchFamily="2" charset="-78"/>
              </a:rPr>
              <a:t>THE ORGANIZATIONAL THEORY </a:t>
            </a:r>
            <a:r>
              <a:rPr lang="en-US" dirty="0" smtClean="0">
                <a:cs typeface="B Nazanin" panose="00000400000000000000" pitchFamily="2" charset="-78"/>
              </a:rPr>
              <a:t>FOUNDATION</a:t>
            </a:r>
          </a:p>
          <a:p>
            <a:pPr algn="r" rtl="1"/>
            <a:r>
              <a:rPr lang="fa-IR" dirty="0" smtClean="0">
                <a:cs typeface="B Nazanin" panose="00000400000000000000" pitchFamily="2" charset="-78"/>
              </a:rPr>
              <a:t>مبانی نظریه سازمان</a:t>
            </a:r>
            <a:endParaRPr lang="en-US" dirty="0" smtClean="0">
              <a:cs typeface="B Nazanin" panose="00000400000000000000" pitchFamily="2" charset="-78"/>
            </a:endParaRPr>
          </a:p>
          <a:p>
            <a:r>
              <a:rPr lang="en-US" dirty="0">
                <a:cs typeface="B Nazanin" panose="00000400000000000000" pitchFamily="2" charset="-78"/>
              </a:rPr>
              <a:t>MODERN ORGANIZATION </a:t>
            </a:r>
            <a:r>
              <a:rPr lang="en-US" dirty="0" smtClean="0">
                <a:cs typeface="B Nazanin" panose="00000400000000000000" pitchFamily="2" charset="-78"/>
              </a:rPr>
              <a:t>DESIGNS</a:t>
            </a:r>
            <a:endParaRPr lang="fa-IR" dirty="0" smtClean="0">
              <a:cs typeface="B Nazanin" panose="00000400000000000000" pitchFamily="2" charset="-78"/>
            </a:endParaRPr>
          </a:p>
          <a:p>
            <a:pPr algn="r" rtl="1"/>
            <a:r>
              <a:rPr lang="fa-IR" dirty="0" smtClean="0">
                <a:cs typeface="B Nazanin" panose="00000400000000000000" pitchFamily="2" charset="-78"/>
              </a:rPr>
              <a:t>طراحی سازمانی مدرن</a:t>
            </a:r>
            <a:endParaRPr lang="en-US" dirty="0" smtClean="0">
              <a:cs typeface="B Nazanin" panose="00000400000000000000" pitchFamily="2" charset="-78"/>
            </a:endParaRPr>
          </a:p>
          <a:p>
            <a:r>
              <a:rPr lang="en-US" dirty="0" smtClean="0">
                <a:cs typeface="B Nazanin" panose="00000400000000000000" pitchFamily="2" charset="-78"/>
              </a:rPr>
              <a:t>THE </a:t>
            </a:r>
            <a:r>
              <a:rPr lang="en-US" dirty="0">
                <a:cs typeface="B Nazanin" panose="00000400000000000000" pitchFamily="2" charset="-78"/>
              </a:rPr>
              <a:t>ORGANIZATIONAL CULTURE </a:t>
            </a:r>
            <a:r>
              <a:rPr lang="en-US" dirty="0" smtClean="0">
                <a:cs typeface="B Nazanin" panose="00000400000000000000" pitchFamily="2" charset="-78"/>
              </a:rPr>
              <a:t>CONTEXT</a:t>
            </a:r>
            <a:endParaRPr lang="fa-IR" dirty="0" smtClean="0">
              <a:cs typeface="B Nazanin" panose="00000400000000000000" pitchFamily="2" charset="-78"/>
            </a:endParaRPr>
          </a:p>
          <a:p>
            <a:pPr algn="r" rtl="1"/>
            <a:r>
              <a:rPr lang="fa-IR" dirty="0" smtClean="0">
                <a:cs typeface="B Nazanin" panose="00000400000000000000" pitchFamily="2" charset="-78"/>
              </a:rPr>
              <a:t>زمینه های فرهنگ سازمانی</a:t>
            </a:r>
            <a:endParaRPr lang="en-US" dirty="0" smtClean="0">
              <a:cs typeface="B Nazanin" panose="00000400000000000000" pitchFamily="2" charset="-78"/>
            </a:endParaRPr>
          </a:p>
          <a:p>
            <a:r>
              <a:rPr lang="en-US" dirty="0">
                <a:cs typeface="B Nazanin" panose="00000400000000000000" pitchFamily="2" charset="-78"/>
              </a:rPr>
              <a:t>CREATING AND MAINTAINING A </a:t>
            </a:r>
            <a:r>
              <a:rPr lang="en-US" dirty="0" smtClean="0">
                <a:cs typeface="B Nazanin" panose="00000400000000000000" pitchFamily="2" charset="-78"/>
              </a:rPr>
              <a:t>CULTURE</a:t>
            </a:r>
            <a:endParaRPr lang="fa-IR" dirty="0" smtClean="0">
              <a:cs typeface="B Nazanin" panose="00000400000000000000" pitchFamily="2" charset="-78"/>
            </a:endParaRPr>
          </a:p>
          <a:p>
            <a:pPr algn="r" rtl="1"/>
            <a:r>
              <a:rPr lang="fa-IR" dirty="0" smtClean="0">
                <a:cs typeface="B Nazanin" panose="00000400000000000000" pitchFamily="2" charset="-78"/>
              </a:rPr>
              <a:t>طراحی و نگهداری فرهنگ</a:t>
            </a:r>
          </a:p>
          <a:p>
            <a:endParaRPr lang="en-US" dirty="0">
              <a:cs typeface="B Nazanin" panose="00000400000000000000" pitchFamily="2" charset="-78"/>
            </a:endParaRPr>
          </a:p>
        </p:txBody>
      </p:sp>
    </p:spTree>
    <p:extLst>
      <p:ext uri="{BB962C8B-B14F-4D97-AF65-F5344CB8AC3E}">
        <p14:creationId xmlns:p14="http://schemas.microsoft.com/office/powerpoint/2010/main" val="39090783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ORGANIZATIONAL THEORY FOUNDATION</a:t>
            </a:r>
            <a:endParaRPr lang="fa-IR" dirty="0"/>
          </a:p>
        </p:txBody>
      </p:sp>
      <p:sp>
        <p:nvSpPr>
          <p:cNvPr id="7" name="Content Placeholder 6"/>
          <p:cNvSpPr>
            <a:spLocks noGrp="1"/>
          </p:cNvSpPr>
          <p:nvPr>
            <p:ph idx="1"/>
          </p:nvPr>
        </p:nvSpPr>
        <p:spPr>
          <a:xfrm>
            <a:off x="0" y="2603499"/>
            <a:ext cx="11925837" cy="3964725"/>
          </a:xfrm>
        </p:spPr>
        <p:txBody>
          <a:bodyPr>
            <a:noAutofit/>
          </a:bodyPr>
          <a:lstStyle/>
          <a:p>
            <a:pPr marL="457200" lvl="1" indent="0">
              <a:buNone/>
            </a:pPr>
            <a:endParaRPr lang="en-US" sz="1800" b="1" dirty="0" smtClean="0">
              <a:cs typeface="B Nazanin" panose="00000400000000000000" pitchFamily="2" charset="-78"/>
            </a:endParaRPr>
          </a:p>
          <a:p>
            <a:pPr lvl="1"/>
            <a:r>
              <a:rPr lang="en-US" sz="1800" b="1" dirty="0" smtClean="0">
                <a:cs typeface="B Nazanin" panose="00000400000000000000" pitchFamily="2" charset="-78"/>
              </a:rPr>
              <a:t>authority really should </a:t>
            </a:r>
            <a:r>
              <a:rPr lang="en-US" sz="1800" b="1" dirty="0">
                <a:cs typeface="B Nazanin" panose="00000400000000000000" pitchFamily="2" charset="-78"/>
              </a:rPr>
              <a:t>come from the bottom up, rather than the top-down bureaucratic </a:t>
            </a:r>
            <a:r>
              <a:rPr lang="en-US" sz="1800" b="1" dirty="0" smtClean="0">
                <a:cs typeface="B Nazanin" panose="00000400000000000000" pitchFamily="2" charset="-78"/>
              </a:rPr>
              <a:t>approach</a:t>
            </a:r>
          </a:p>
          <a:p>
            <a:pPr lvl="1" algn="r" rtl="1"/>
            <a:r>
              <a:rPr lang="fa-IR" sz="1800" b="1" dirty="0" smtClean="0">
                <a:cs typeface="B Nazanin" panose="00000400000000000000" pitchFamily="2" charset="-78"/>
              </a:rPr>
              <a:t>برخلاف نگرش بروکراتیک، قدرت و توانایی تصدی امور باید از لایه های پایین به بالا هدایت شود</a:t>
            </a:r>
            <a:endParaRPr lang="en-US" sz="1800" b="1" dirty="0" smtClean="0">
              <a:cs typeface="B Nazanin" panose="00000400000000000000" pitchFamily="2" charset="-78"/>
            </a:endParaRPr>
          </a:p>
          <a:p>
            <a:pPr lvl="1"/>
            <a:r>
              <a:rPr lang="en-US" sz="1800" b="1" dirty="0">
                <a:cs typeface="B Nazanin" panose="00000400000000000000" pitchFamily="2" charset="-78"/>
              </a:rPr>
              <a:t>People, not boxes on an organization chart, make </a:t>
            </a:r>
            <a:r>
              <a:rPr lang="en-US" sz="1800" b="1" dirty="0" smtClean="0">
                <a:cs typeface="B Nazanin" panose="00000400000000000000" pitchFamily="2" charset="-78"/>
              </a:rPr>
              <a:t>up a </a:t>
            </a:r>
            <a:r>
              <a:rPr lang="en-US" sz="1800" b="1" dirty="0">
                <a:cs typeface="B Nazanin" panose="00000400000000000000" pitchFamily="2" charset="-78"/>
              </a:rPr>
              <a:t>formal </a:t>
            </a:r>
            <a:r>
              <a:rPr lang="en-US" sz="1800" b="1" dirty="0" smtClean="0">
                <a:cs typeface="B Nazanin" panose="00000400000000000000" pitchFamily="2" charset="-78"/>
              </a:rPr>
              <a:t>organization</a:t>
            </a:r>
            <a:endParaRPr lang="fa-IR" sz="1800" b="1" dirty="0" smtClean="0">
              <a:cs typeface="B Nazanin" panose="00000400000000000000" pitchFamily="2" charset="-78"/>
            </a:endParaRPr>
          </a:p>
          <a:p>
            <a:pPr lvl="1" algn="r" rtl="1"/>
            <a:r>
              <a:rPr lang="fa-IR" sz="1800" b="1" dirty="0" smtClean="0">
                <a:cs typeface="B Nazanin" panose="00000400000000000000" pitchFamily="2" charset="-78"/>
              </a:rPr>
              <a:t>انسانها هستند که یک سازمان رسمی را میسازند نه سمت هایی که در چارت سازمانی نوشته میشوند</a:t>
            </a:r>
            <a:endParaRPr lang="en-US" sz="1800" b="1" dirty="0">
              <a:cs typeface="B Nazanin" panose="00000400000000000000" pitchFamily="2" charset="-78"/>
            </a:endParaRPr>
          </a:p>
          <a:p>
            <a:pPr lvl="1"/>
            <a:r>
              <a:rPr lang="en-US" sz="1800" b="1" dirty="0" smtClean="0">
                <a:cs typeface="B Nazanin" panose="00000400000000000000" pitchFamily="2" charset="-78"/>
              </a:rPr>
              <a:t>system </a:t>
            </a:r>
            <a:r>
              <a:rPr lang="en-US" sz="1800" b="1" dirty="0">
                <a:cs typeface="B Nazanin" panose="00000400000000000000" pitchFamily="2" charset="-78"/>
              </a:rPr>
              <a:t>of consciously coordinated activities of two or more </a:t>
            </a:r>
            <a:r>
              <a:rPr lang="en-US" sz="1800" b="1" dirty="0" smtClean="0">
                <a:cs typeface="B Nazanin" panose="00000400000000000000" pitchFamily="2" charset="-78"/>
              </a:rPr>
              <a:t>persons</a:t>
            </a:r>
            <a:endParaRPr lang="fa-IR" sz="1800" b="1" dirty="0" smtClean="0">
              <a:cs typeface="B Nazanin" panose="00000400000000000000" pitchFamily="2" charset="-78"/>
            </a:endParaRPr>
          </a:p>
          <a:p>
            <a:pPr lvl="1" algn="r" rtl="1"/>
            <a:r>
              <a:rPr lang="fa-IR" sz="1800" b="1" dirty="0" smtClean="0">
                <a:cs typeface="B Nazanin" panose="00000400000000000000" pitchFamily="2" charset="-78"/>
              </a:rPr>
              <a:t>یک سازمان رسمی متشکل از دو یا چند نفر است که با یکدیگر برای یک هدف خاص همکاری میکنند.</a:t>
            </a:r>
            <a:endParaRPr lang="en-US" sz="1800" b="1" dirty="0">
              <a:cs typeface="B Nazanin" panose="00000400000000000000" pitchFamily="2" charset="-78"/>
            </a:endParaRPr>
          </a:p>
          <a:p>
            <a:pPr marL="457200" lvl="1" indent="0">
              <a:buNone/>
            </a:pPr>
            <a:r>
              <a:rPr lang="en-US" sz="1800" b="1" dirty="0">
                <a:cs typeface="B Nazanin" panose="00000400000000000000" pitchFamily="2" charset="-78"/>
              </a:rPr>
              <a:t/>
            </a:r>
            <a:br>
              <a:rPr lang="en-US" sz="1800" b="1" dirty="0">
                <a:cs typeface="B Nazanin" panose="00000400000000000000" pitchFamily="2" charset="-78"/>
              </a:rPr>
            </a:br>
            <a:r>
              <a:rPr lang="en-US" sz="1800" b="1" dirty="0">
                <a:cs typeface="B Nazanin" panose="00000400000000000000" pitchFamily="2" charset="-78"/>
              </a:rPr>
              <a:t/>
            </a:r>
            <a:br>
              <a:rPr lang="en-US" sz="1800" b="1" dirty="0">
                <a:cs typeface="B Nazanin" panose="00000400000000000000" pitchFamily="2" charset="-78"/>
              </a:rPr>
            </a:br>
            <a:r>
              <a:rPr lang="en-US" sz="1800" b="1" dirty="0" smtClean="0">
                <a:cs typeface="B Nazanin" panose="00000400000000000000" pitchFamily="2" charset="-78"/>
              </a:rPr>
              <a:t>  </a:t>
            </a:r>
            <a:endParaRPr lang="en-US" sz="1800" b="1" dirty="0">
              <a:cs typeface="B Nazanin" panose="00000400000000000000" pitchFamily="2" charset="-78"/>
            </a:endParaRPr>
          </a:p>
        </p:txBody>
      </p:sp>
      <p:sp>
        <p:nvSpPr>
          <p:cNvPr id="8" name="Rectangle 7"/>
          <p:cNvSpPr/>
          <p:nvPr/>
        </p:nvSpPr>
        <p:spPr>
          <a:xfrm>
            <a:off x="760853" y="2326501"/>
            <a:ext cx="5202065" cy="707886"/>
          </a:xfrm>
          <a:prstGeom prst="rect">
            <a:avLst/>
          </a:prstGeom>
          <a:noFill/>
        </p:spPr>
        <p:txBody>
          <a:bodyPr wrap="none" lIns="91440" tIns="45720" rIns="91440" bIns="45720">
            <a:spAutoFit/>
          </a:bodyPr>
          <a:lstStyle/>
          <a:p>
            <a:pPr algn="ctr"/>
            <a:r>
              <a:rPr lang="en-US" sz="40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Formal Organization</a:t>
            </a:r>
            <a:endParaRPr lang="en-US" sz="40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3" name="Rectangle 2"/>
          <p:cNvSpPr/>
          <p:nvPr/>
        </p:nvSpPr>
        <p:spPr>
          <a:xfrm>
            <a:off x="4108359" y="1403402"/>
            <a:ext cx="3078051" cy="461665"/>
          </a:xfrm>
          <a:prstGeom prst="rect">
            <a:avLst/>
          </a:prstGeom>
          <a:noFill/>
        </p:spPr>
        <p:txBody>
          <a:bodyPr wrap="square" lIns="91440" tIns="45720" rIns="91440" bIns="45720">
            <a:spAutoFit/>
          </a:bodyPr>
          <a:lstStyle/>
          <a:p>
            <a:pPr algn="ctr"/>
            <a:r>
              <a:rPr lang="en-US" sz="24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Chester Barnard</a:t>
            </a:r>
            <a:endPar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182059301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ORGANIZATION DESIGNS</a:t>
            </a:r>
          </a:p>
        </p:txBody>
      </p:sp>
      <p:sp>
        <p:nvSpPr>
          <p:cNvPr id="5" name="Content Placeholder 4"/>
          <p:cNvSpPr>
            <a:spLocks noGrp="1"/>
          </p:cNvSpPr>
          <p:nvPr>
            <p:ph idx="1"/>
          </p:nvPr>
        </p:nvSpPr>
        <p:spPr>
          <a:xfrm>
            <a:off x="412124" y="2603499"/>
            <a:ext cx="11565228" cy="3964725"/>
          </a:xfrm>
        </p:spPr>
        <p:txBody>
          <a:bodyPr>
            <a:noAutofit/>
          </a:bodyPr>
          <a:lstStyle/>
          <a:p>
            <a:r>
              <a:rPr lang="en-US" b="1" dirty="0">
                <a:cs typeface="B Nazanin" panose="00000400000000000000" pitchFamily="2" charset="-78"/>
              </a:rPr>
              <a:t>The first major development in organization theory was </a:t>
            </a:r>
            <a:r>
              <a:rPr lang="en-US" b="1" dirty="0" smtClean="0">
                <a:cs typeface="B Nazanin" panose="00000400000000000000" pitchFamily="2" charset="-78"/>
              </a:rPr>
              <a:t>to</a:t>
            </a:r>
            <a:r>
              <a:rPr lang="fa-IR" b="1" dirty="0" smtClean="0">
                <a:cs typeface="B Nazanin" panose="00000400000000000000" pitchFamily="2" charset="-78"/>
              </a:rPr>
              <a:t> </a:t>
            </a:r>
            <a:r>
              <a:rPr lang="en-US" b="1" dirty="0" smtClean="0">
                <a:cs typeface="B Nazanin" panose="00000400000000000000" pitchFamily="2" charset="-78"/>
              </a:rPr>
              <a:t>view </a:t>
            </a:r>
            <a:r>
              <a:rPr lang="en-US" b="1" dirty="0">
                <a:cs typeface="B Nazanin" panose="00000400000000000000" pitchFamily="2" charset="-78"/>
              </a:rPr>
              <a:t>the organization as a system made up of interacting </a:t>
            </a:r>
            <a:r>
              <a:rPr lang="en-US" b="1" dirty="0" smtClean="0">
                <a:cs typeface="B Nazanin" panose="00000400000000000000" pitchFamily="2" charset="-78"/>
              </a:rPr>
              <a:t>parts</a:t>
            </a:r>
            <a:endParaRPr lang="fa-IR" b="1" dirty="0" smtClean="0">
              <a:cs typeface="B Nazanin" panose="00000400000000000000" pitchFamily="2" charset="-78"/>
            </a:endParaRPr>
          </a:p>
          <a:p>
            <a:pPr algn="r" rtl="1"/>
            <a:r>
              <a:rPr lang="fa-IR" b="1" dirty="0" smtClean="0">
                <a:cs typeface="B Nazanin" panose="00000400000000000000" pitchFamily="2" charset="-78"/>
              </a:rPr>
              <a:t>اولین تغییر عمده در تئوری سازمانی آن بود که به سازمان به عنوان یک سیستم که متشکل از چند بخش که باهم همکاری میکنند نگاه کنیم</a:t>
            </a:r>
            <a:endParaRPr lang="en-US" b="1" dirty="0">
              <a:cs typeface="B Nazanin" panose="00000400000000000000" pitchFamily="2" charset="-78"/>
            </a:endParaRPr>
          </a:p>
          <a:p>
            <a:r>
              <a:rPr lang="en-US" b="1" dirty="0">
                <a:cs typeface="B Nazanin" panose="00000400000000000000" pitchFamily="2" charset="-78"/>
              </a:rPr>
              <a:t>This development was followed by an analysis </a:t>
            </a:r>
            <a:r>
              <a:rPr lang="en-US" b="1" dirty="0" smtClean="0">
                <a:cs typeface="B Nazanin" panose="00000400000000000000" pitchFamily="2" charset="-78"/>
              </a:rPr>
              <a:t>of</a:t>
            </a:r>
            <a:r>
              <a:rPr lang="fa-IR" b="1" dirty="0" smtClean="0">
                <a:cs typeface="B Nazanin" panose="00000400000000000000" pitchFamily="2" charset="-78"/>
              </a:rPr>
              <a:t> </a:t>
            </a:r>
            <a:r>
              <a:rPr lang="en-US" b="1" dirty="0" smtClean="0">
                <a:cs typeface="B Nazanin" panose="00000400000000000000" pitchFamily="2" charset="-78"/>
              </a:rPr>
              <a:t>organizations </a:t>
            </a:r>
            <a:r>
              <a:rPr lang="en-US" b="1" dirty="0">
                <a:cs typeface="B Nazanin" panose="00000400000000000000" pitchFamily="2" charset="-78"/>
              </a:rPr>
              <a:t>in terms of their ability to process information in order to reduce the uncertainty in managerial decision </a:t>
            </a:r>
            <a:r>
              <a:rPr lang="en-US" b="1" dirty="0" smtClean="0">
                <a:cs typeface="B Nazanin" panose="00000400000000000000" pitchFamily="2" charset="-78"/>
              </a:rPr>
              <a:t>making</a:t>
            </a:r>
            <a:endParaRPr lang="fa-IR" b="1" dirty="0" smtClean="0">
              <a:cs typeface="B Nazanin" panose="00000400000000000000" pitchFamily="2" charset="-78"/>
            </a:endParaRPr>
          </a:p>
          <a:p>
            <a:pPr algn="r" rtl="1"/>
            <a:r>
              <a:rPr lang="fa-IR" b="1" dirty="0" smtClean="0">
                <a:cs typeface="B Nazanin" panose="00000400000000000000" pitchFamily="2" charset="-78"/>
              </a:rPr>
              <a:t>این تغییرات متاثر از آنالیز سازمان بود که نشان میداد توانایی سازمان در پردازش اطلاعات در جهت کاهش عدم اطمینان از تصمیمات چقدر است</a:t>
            </a:r>
            <a:endParaRPr lang="en-US" b="1" dirty="0">
              <a:cs typeface="B Nazanin" panose="00000400000000000000" pitchFamily="2" charset="-78"/>
            </a:endParaRPr>
          </a:p>
          <a:p>
            <a:r>
              <a:rPr lang="en-US" b="1" dirty="0">
                <a:cs typeface="B Nazanin" panose="00000400000000000000" pitchFamily="2" charset="-78"/>
              </a:rPr>
              <a:t>The next development in organization theory is </a:t>
            </a:r>
            <a:r>
              <a:rPr lang="en-US" b="1" dirty="0" smtClean="0">
                <a:cs typeface="B Nazanin" panose="00000400000000000000" pitchFamily="2" charset="-78"/>
              </a:rPr>
              <a:t>the contingency </a:t>
            </a:r>
            <a:r>
              <a:rPr lang="en-US" b="1" dirty="0">
                <a:cs typeface="B Nazanin" panose="00000400000000000000" pitchFamily="2" charset="-78"/>
              </a:rPr>
              <a:t>approach. The premise of the contingency approach is that there is no </a:t>
            </a:r>
            <a:r>
              <a:rPr lang="en-US" b="1" dirty="0" smtClean="0">
                <a:cs typeface="B Nazanin" panose="00000400000000000000" pitchFamily="2" charset="-78"/>
              </a:rPr>
              <a:t>single best </a:t>
            </a:r>
            <a:r>
              <a:rPr lang="en-US" b="1" dirty="0">
                <a:cs typeface="B Nazanin" panose="00000400000000000000" pitchFamily="2" charset="-78"/>
              </a:rPr>
              <a:t>way to organize. The organizational design must be fitted to the existing environmental </a:t>
            </a:r>
            <a:r>
              <a:rPr lang="en-US" b="1" dirty="0" smtClean="0">
                <a:cs typeface="B Nazanin" panose="00000400000000000000" pitchFamily="2" charset="-78"/>
              </a:rPr>
              <a:t>conditions</a:t>
            </a:r>
            <a:endParaRPr lang="fa-IR" b="1" dirty="0" smtClean="0">
              <a:cs typeface="B Nazanin" panose="00000400000000000000" pitchFamily="2" charset="-78"/>
            </a:endParaRPr>
          </a:p>
          <a:p>
            <a:pPr algn="r" rtl="1"/>
            <a:r>
              <a:rPr lang="fa-IR" b="1" dirty="0" smtClean="0">
                <a:cs typeface="B Nazanin" panose="00000400000000000000" pitchFamily="2" charset="-78"/>
              </a:rPr>
              <a:t>تغییر دیگر در تئوری سازمان نگرش اقتضایی است. فرض نگرش اقتضایی آن است که تنها یک راه حل وجود ندارد. طراحی سازمانی باید کاملا منطبق بر شرایط موجود سازمان باشد</a:t>
            </a:r>
            <a:r>
              <a:rPr lang="en-US" b="1" dirty="0">
                <a:cs typeface="B Nazanin" panose="00000400000000000000" pitchFamily="2" charset="-78"/>
              </a:rPr>
              <a:t/>
            </a:r>
            <a:br>
              <a:rPr lang="en-US" b="1" dirty="0">
                <a:cs typeface="B Nazanin" panose="00000400000000000000" pitchFamily="2" charset="-78"/>
              </a:rPr>
            </a:br>
            <a:r>
              <a:rPr lang="en-US" b="1" dirty="0">
                <a:cs typeface="B Nazanin" panose="00000400000000000000" pitchFamily="2" charset="-78"/>
              </a:rPr>
              <a:t/>
            </a:r>
            <a:br>
              <a:rPr lang="en-US" b="1" dirty="0">
                <a:cs typeface="B Nazanin" panose="00000400000000000000" pitchFamily="2" charset="-78"/>
              </a:rPr>
            </a:br>
            <a:endParaRPr lang="en-US" b="1" dirty="0">
              <a:cs typeface="B Nazanin" panose="00000400000000000000" pitchFamily="2" charset="-78"/>
            </a:endParaRPr>
          </a:p>
        </p:txBody>
      </p:sp>
    </p:spTree>
    <p:extLst>
      <p:ext uri="{BB962C8B-B14F-4D97-AF65-F5344CB8AC3E}">
        <p14:creationId xmlns:p14="http://schemas.microsoft.com/office/powerpoint/2010/main" val="17379986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Contingency V.S Ecological</a:t>
            </a:r>
            <a:endParaRPr lang="en-US" dirty="0"/>
          </a:p>
        </p:txBody>
      </p:sp>
      <p:sp>
        <p:nvSpPr>
          <p:cNvPr id="3" name="Content Placeholder 2"/>
          <p:cNvSpPr>
            <a:spLocks noGrp="1"/>
          </p:cNvSpPr>
          <p:nvPr>
            <p:ph idx="1"/>
          </p:nvPr>
        </p:nvSpPr>
        <p:spPr/>
        <p:txBody>
          <a:bodyPr/>
          <a:lstStyle/>
          <a:p>
            <a:r>
              <a:rPr lang="en-US" b="1" dirty="0" smtClean="0">
                <a:cs typeface="B Nazanin" panose="00000400000000000000" pitchFamily="2" charset="-78"/>
              </a:rPr>
              <a:t>the </a:t>
            </a:r>
            <a:r>
              <a:rPr lang="en-US" b="1" dirty="0">
                <a:cs typeface="B Nazanin" panose="00000400000000000000" pitchFamily="2" charset="-78"/>
              </a:rPr>
              <a:t>contingency approach suggests that organizations change through </a:t>
            </a:r>
            <a:r>
              <a:rPr lang="en-US" b="1" dirty="0" smtClean="0">
                <a:cs typeface="B Nazanin" panose="00000400000000000000" pitchFamily="2" charset="-78"/>
              </a:rPr>
              <a:t>internal transformation </a:t>
            </a:r>
            <a:r>
              <a:rPr lang="en-US" b="1" dirty="0">
                <a:cs typeface="B Nazanin" panose="00000400000000000000" pitchFamily="2" charset="-78"/>
              </a:rPr>
              <a:t>and adaptation, the ecological approach says that it is more a process of </a:t>
            </a:r>
            <a:r>
              <a:rPr lang="en-US" b="1" dirty="0" smtClean="0">
                <a:cs typeface="B Nazanin" panose="00000400000000000000" pitchFamily="2" charset="-78"/>
              </a:rPr>
              <a:t>the “survival </a:t>
            </a:r>
            <a:r>
              <a:rPr lang="en-US" b="1" dirty="0">
                <a:cs typeface="B Nazanin" panose="00000400000000000000" pitchFamily="2" charset="-78"/>
              </a:rPr>
              <a:t>of the fittest”; there is a process of organizational selection and </a:t>
            </a:r>
            <a:r>
              <a:rPr lang="en-US" b="1" dirty="0" smtClean="0">
                <a:cs typeface="B Nazanin" panose="00000400000000000000" pitchFamily="2" charset="-78"/>
              </a:rPr>
              <a:t>replacement</a:t>
            </a:r>
            <a:endParaRPr lang="fa-IR" b="1" dirty="0" smtClean="0">
              <a:cs typeface="B Nazanin" panose="00000400000000000000" pitchFamily="2" charset="-78"/>
            </a:endParaRPr>
          </a:p>
          <a:p>
            <a:pPr algn="r" rtl="1"/>
            <a:r>
              <a:rPr lang="fa-IR" b="1" dirty="0" smtClean="0">
                <a:cs typeface="B Nazanin" panose="00000400000000000000" pitchFamily="2" charset="-78"/>
              </a:rPr>
              <a:t>با وجود اینکه نگرش اقتضایی پیشنهاد میدهد که سازمانها با توجه به تغییرات درونی تغییر میکنند و با آنها منطبق میشوند، نگرش زیست محیطی بیان میکند که این تغییرات بیش از تغییراتی جزئی برای زنده ماندن سازمان هزینه دارد. فرآیندی خاص برای جابجایی و انتخاب در سازمان وجود دارد</a:t>
            </a:r>
            <a:endParaRPr lang="en-US" b="1" dirty="0">
              <a:cs typeface="B Nazanin" panose="00000400000000000000" pitchFamily="2" charset="-78"/>
            </a:endParaRPr>
          </a:p>
        </p:txBody>
      </p:sp>
    </p:spTree>
    <p:extLst>
      <p:ext uri="{BB962C8B-B14F-4D97-AF65-F5344CB8AC3E}">
        <p14:creationId xmlns:p14="http://schemas.microsoft.com/office/powerpoint/2010/main" val="12807102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Organizations</a:t>
            </a:r>
            <a:endParaRPr lang="en-US" dirty="0"/>
          </a:p>
        </p:txBody>
      </p:sp>
      <p:sp>
        <p:nvSpPr>
          <p:cNvPr id="4" name="TextBox 3"/>
          <p:cNvSpPr txBox="1"/>
          <p:nvPr/>
        </p:nvSpPr>
        <p:spPr>
          <a:xfrm>
            <a:off x="502276" y="2640169"/>
            <a:ext cx="11333409" cy="1200329"/>
          </a:xfrm>
          <a:prstGeom prst="rect">
            <a:avLst/>
          </a:prstGeom>
          <a:noFill/>
        </p:spPr>
        <p:txBody>
          <a:bodyPr wrap="square" rtlCol="0">
            <a:spAutoFit/>
          </a:bodyPr>
          <a:lstStyle/>
          <a:p>
            <a:r>
              <a:rPr lang="en-US" sz="2400" b="1" dirty="0"/>
              <a:t>The learning organization represents contemporary organization </a:t>
            </a:r>
            <a:r>
              <a:rPr lang="en-US" sz="2400" b="1" dirty="0" smtClean="0"/>
              <a:t>theory and </a:t>
            </a:r>
            <a:r>
              <a:rPr lang="en-US" sz="2400" b="1" dirty="0"/>
              <a:t>is compatible with and is relevant to the new paradigm environment facing </a:t>
            </a:r>
            <a:r>
              <a:rPr lang="en-US" sz="2400" b="1" dirty="0" smtClean="0"/>
              <a:t>today’s organizations.</a:t>
            </a:r>
            <a:endParaRPr lang="en-US" sz="2400" b="1" dirty="0"/>
          </a:p>
        </p:txBody>
      </p:sp>
      <p:sp>
        <p:nvSpPr>
          <p:cNvPr id="10" name="TextBox 9"/>
          <p:cNvSpPr txBox="1"/>
          <p:nvPr/>
        </p:nvSpPr>
        <p:spPr>
          <a:xfrm>
            <a:off x="399244" y="4261426"/>
            <a:ext cx="11333409" cy="1077218"/>
          </a:xfrm>
          <a:prstGeom prst="rect">
            <a:avLst/>
          </a:prstGeom>
          <a:noFill/>
        </p:spPr>
        <p:txBody>
          <a:bodyPr wrap="square" rtlCol="0">
            <a:spAutoFit/>
          </a:bodyPr>
          <a:lstStyle/>
          <a:p>
            <a:pPr algn="r" rtl="1"/>
            <a:r>
              <a:rPr lang="fa-IR" sz="3200" b="1" dirty="0" smtClean="0">
                <a:cs typeface="B Nazanin" panose="00000400000000000000" pitchFamily="2" charset="-78"/>
              </a:rPr>
              <a:t>سازمانهای یادگیرنده بیانگر تئوری های سازمانی معاصر و منطبق با آنها هستند و با پارادایم محیطی که سازمانهای امروزی را ترسیم میکنند مرتبط هستند.</a:t>
            </a:r>
            <a:endParaRPr lang="en-US" sz="3200" b="1" dirty="0">
              <a:cs typeface="B Nazanin" panose="00000400000000000000" pitchFamily="2" charset="-78"/>
            </a:endParaRPr>
          </a:p>
        </p:txBody>
      </p:sp>
    </p:spTree>
    <p:extLst>
      <p:ext uri="{BB962C8B-B14F-4D97-AF65-F5344CB8AC3E}">
        <p14:creationId xmlns:p14="http://schemas.microsoft.com/office/powerpoint/2010/main" val="13197344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6672</TotalTime>
  <Words>3269</Words>
  <Application>Microsoft Office PowerPoint</Application>
  <PresentationFormat>Widescreen</PresentationFormat>
  <Paragraphs>204</Paragraphs>
  <Slides>42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B Nazanin</vt:lpstr>
      <vt:lpstr>Century Gothic</vt:lpstr>
      <vt:lpstr>Times New Roman</vt:lpstr>
      <vt:lpstr>Wingdings 3</vt:lpstr>
      <vt:lpstr>Ion Boardroom</vt:lpstr>
      <vt:lpstr>Organizational Context: Design and Culture</vt:lpstr>
      <vt:lpstr>PowerPoint Presentation</vt:lpstr>
      <vt:lpstr>Learning Objectives :</vt:lpstr>
      <vt:lpstr>Learning Objectives :</vt:lpstr>
      <vt:lpstr>Explain the organizational theory foundation for design and culture</vt:lpstr>
      <vt:lpstr>THE ORGANIZATIONAL THEORY FOUNDATION</vt:lpstr>
      <vt:lpstr>MODERN ORGANIZATION DESIGNS</vt:lpstr>
      <vt:lpstr>Contingency V.S Ecological</vt:lpstr>
      <vt:lpstr>Learning Organizations</vt:lpstr>
      <vt:lpstr>Learning Organizations</vt:lpstr>
      <vt:lpstr>Learning Organizations</vt:lpstr>
      <vt:lpstr>Types of Learning Organizations: Adaptive and generative Peter Senge</vt:lpstr>
      <vt:lpstr>Learning Organization</vt:lpstr>
      <vt:lpstr>Learning organizations characteristics</vt:lpstr>
      <vt:lpstr>طراحی های نوین سازمان</vt:lpstr>
      <vt:lpstr>ساختار مسطح</vt:lpstr>
      <vt:lpstr>پیشنهادات کاربردی برای سازمانهای سلسله مراتبی </vt:lpstr>
      <vt:lpstr>طراحی های نوین : هاله ای و ماژولار</vt:lpstr>
      <vt:lpstr>ساختارهای شبکه ای</vt:lpstr>
      <vt:lpstr>ساختارهای شبکه ای</vt:lpstr>
      <vt:lpstr>Virtual Organizations</vt:lpstr>
      <vt:lpstr>بستر فرهنگ سازمانی</vt:lpstr>
      <vt:lpstr>یکنواختی فرهنگ</vt:lpstr>
      <vt:lpstr>ایجاد و محافظت از فرهنگ</vt:lpstr>
      <vt:lpstr>نحوه شکل گیری فرهنگ سازمانی</vt:lpstr>
      <vt:lpstr>محافظت از فرهنگ از طریق اجتماعی سازی فرهنگ</vt:lpstr>
      <vt:lpstr>الگوی ریچارد پاسکال در محافظت از فرهنگ سازمانی</vt:lpstr>
      <vt:lpstr>1- انتخاب سطح ورود پرسنل به سازمان  </vt:lpstr>
      <vt:lpstr>2- بکار گیری در شغل </vt:lpstr>
      <vt:lpstr>3- مهارت در شغل </vt:lpstr>
      <vt:lpstr>4- عملکرد سنجش و پاداش </vt:lpstr>
      <vt:lpstr>5- وفاداری به ارزشهای مهم </vt:lpstr>
      <vt:lpstr>6- تقویت داستانها و روایت های سازمانی </vt:lpstr>
      <vt:lpstr>7- ارج نهادن و ترفیع </vt:lpstr>
      <vt:lpstr>تغییر فرهنگ سازمانی</vt:lpstr>
      <vt:lpstr>چند مطالعه موردی: الف:  ادغام ها و خریدها</vt:lpstr>
      <vt:lpstr>ابعاد فرهنگی ادغام ها و خریدها </vt:lpstr>
      <vt:lpstr>تضاد میان دو فرهنگ در یک ادغام یا خرید </vt:lpstr>
      <vt:lpstr>مطالعه موردی ب) شرکتهای ارتباط نوظهور </vt:lpstr>
      <vt:lpstr>تاثیر فرهنگ سازمانی در بحران اقتصادی </vt:lpstr>
      <vt:lpstr>دستورالعمل ها برای تغییر  </vt:lpstr>
      <vt:lpstr>سوالات</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Context: Design and Culture</dc:title>
  <dc:creator>Administrator</dc:creator>
  <cp:lastModifiedBy>Administrator</cp:lastModifiedBy>
  <cp:revision>113</cp:revision>
  <dcterms:created xsi:type="dcterms:W3CDTF">2015-10-22T06:53:14Z</dcterms:created>
  <dcterms:modified xsi:type="dcterms:W3CDTF">2015-11-06T06:26:31Z</dcterms:modified>
</cp:coreProperties>
</file>