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notesMasterIdLst>
    <p:notesMasterId r:id="rId9"/>
  </p:notesMasterIdLst>
  <p:sldIdLst>
    <p:sldId id="256" r:id="rId2"/>
    <p:sldId id="257" r:id="rId3"/>
    <p:sldId id="263" r:id="rId4"/>
    <p:sldId id="259" r:id="rId5"/>
    <p:sldId id="260" r:id="rId6"/>
    <p:sldId id="261" r:id="rId7"/>
    <p:sldId id="262" r:id="rId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1" d="100"/>
          <a:sy n="81" d="100"/>
        </p:scale>
        <p:origin x="5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D9999C2-2973-4A1E-915C-8F7F72083178}" type="datetimeFigureOut">
              <a:rPr lang="fa-IR" smtClean="0"/>
              <a:t>12/13/1436</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1041FB6-4AFF-4BA2-96A3-63A1C1C63469}" type="slidenum">
              <a:rPr lang="fa-IR" smtClean="0"/>
              <a:t>‹#›</a:t>
            </a:fld>
            <a:endParaRPr lang="fa-IR"/>
          </a:p>
        </p:txBody>
      </p:sp>
    </p:spTree>
    <p:extLst>
      <p:ext uri="{BB962C8B-B14F-4D97-AF65-F5344CB8AC3E}">
        <p14:creationId xmlns:p14="http://schemas.microsoft.com/office/powerpoint/2010/main" val="79373326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smtClean="0"/>
              <a:t>جوادمرادی</a:t>
            </a:r>
            <a:endParaRPr lang="fa-IR"/>
          </a:p>
        </p:txBody>
      </p:sp>
      <p:sp>
        <p:nvSpPr>
          <p:cNvPr id="4" name="Slide Number Placeholder 3"/>
          <p:cNvSpPr>
            <a:spLocks noGrp="1"/>
          </p:cNvSpPr>
          <p:nvPr>
            <p:ph type="sldNum" sz="quarter" idx="10"/>
          </p:nvPr>
        </p:nvSpPr>
        <p:spPr/>
        <p:txBody>
          <a:bodyPr/>
          <a:lstStyle/>
          <a:p>
            <a:fld id="{51041FB6-4AFF-4BA2-96A3-63A1C1C63469}" type="slidenum">
              <a:rPr lang="fa-IR" smtClean="0"/>
              <a:t>1</a:t>
            </a:fld>
            <a:endParaRPr lang="fa-IR"/>
          </a:p>
        </p:txBody>
      </p:sp>
    </p:spTree>
    <p:extLst>
      <p:ext uri="{BB962C8B-B14F-4D97-AF65-F5344CB8AC3E}">
        <p14:creationId xmlns:p14="http://schemas.microsoft.com/office/powerpoint/2010/main" val="3983870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51041FB6-4AFF-4BA2-96A3-63A1C1C63469}" type="slidenum">
              <a:rPr lang="fa-IR" smtClean="0"/>
              <a:t>2</a:t>
            </a:fld>
            <a:endParaRPr lang="fa-IR"/>
          </a:p>
        </p:txBody>
      </p:sp>
    </p:spTree>
    <p:extLst>
      <p:ext uri="{BB962C8B-B14F-4D97-AF65-F5344CB8AC3E}">
        <p14:creationId xmlns:p14="http://schemas.microsoft.com/office/powerpoint/2010/main" val="2523729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51041FB6-4AFF-4BA2-96A3-63A1C1C63469}" type="slidenum">
              <a:rPr lang="fa-IR" smtClean="0"/>
              <a:t>7</a:t>
            </a:fld>
            <a:endParaRPr lang="fa-IR"/>
          </a:p>
        </p:txBody>
      </p:sp>
    </p:spTree>
    <p:extLst>
      <p:ext uri="{BB962C8B-B14F-4D97-AF65-F5344CB8AC3E}">
        <p14:creationId xmlns:p14="http://schemas.microsoft.com/office/powerpoint/2010/main" val="3894501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21C496-94F4-4693-8970-4109997FA480}" type="datetimeFigureOut">
              <a:rPr lang="fa-IR" smtClean="0"/>
              <a:t>12/13/1436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392170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1C496-94F4-4693-8970-4109997FA480}" type="datetimeFigureOut">
              <a:rPr lang="fa-IR" smtClean="0"/>
              <a:t>12/13/1436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322499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1C496-94F4-4693-8970-4109997FA480}" type="datetimeFigureOut">
              <a:rPr lang="fa-IR" smtClean="0"/>
              <a:t>12/13/1436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3B790A0-B697-4C84-82F3-5ED337EE1226}"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86673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1C496-94F4-4693-8970-4109997FA480}" type="datetimeFigureOut">
              <a:rPr lang="fa-IR" smtClean="0"/>
              <a:t>12/13/1436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95228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1C496-94F4-4693-8970-4109997FA480}" type="datetimeFigureOut">
              <a:rPr lang="fa-IR" smtClean="0"/>
              <a:t>12/13/1436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3B790A0-B697-4C84-82F3-5ED337EE1226}"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1309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1C496-94F4-4693-8970-4109997FA480}" type="datetimeFigureOut">
              <a:rPr lang="fa-IR" smtClean="0"/>
              <a:t>12/13/1436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3282673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21C496-94F4-4693-8970-4109997FA480}" type="datetimeFigureOut">
              <a:rPr lang="fa-IR" smtClean="0"/>
              <a:t>12/13/1436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2461922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21C496-94F4-4693-8970-4109997FA480}" type="datetimeFigureOut">
              <a:rPr lang="fa-IR" smtClean="0"/>
              <a:t>12/13/1436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270428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21C496-94F4-4693-8970-4109997FA480}" type="datetimeFigureOut">
              <a:rPr lang="fa-IR" smtClean="0"/>
              <a:t>12/13/1436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374014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1C496-94F4-4693-8970-4109997FA480}" type="datetimeFigureOut">
              <a:rPr lang="fa-IR" smtClean="0"/>
              <a:t>12/13/1436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356304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21C496-94F4-4693-8970-4109997FA480}" type="datetimeFigureOut">
              <a:rPr lang="fa-IR" smtClean="0"/>
              <a:t>12/13/1436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2360089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21C496-94F4-4693-8970-4109997FA480}" type="datetimeFigureOut">
              <a:rPr lang="fa-IR" smtClean="0"/>
              <a:t>12/13/1436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3484040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21C496-94F4-4693-8970-4109997FA480}" type="datetimeFigureOut">
              <a:rPr lang="fa-IR" smtClean="0"/>
              <a:t>12/13/1436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1849174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1C496-94F4-4693-8970-4109997FA480}" type="datetimeFigureOut">
              <a:rPr lang="fa-IR" smtClean="0"/>
              <a:t>12/13/1436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321263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1C496-94F4-4693-8970-4109997FA480}" type="datetimeFigureOut">
              <a:rPr lang="fa-IR" smtClean="0"/>
              <a:t>12/13/1436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3036537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1C496-94F4-4693-8970-4109997FA480}" type="datetimeFigureOut">
              <a:rPr lang="fa-IR" smtClean="0"/>
              <a:t>12/13/1436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3B790A0-B697-4C84-82F3-5ED337EE1226}" type="slidenum">
              <a:rPr lang="fa-IR" smtClean="0"/>
              <a:t>‹#›</a:t>
            </a:fld>
            <a:endParaRPr lang="fa-IR"/>
          </a:p>
        </p:txBody>
      </p:sp>
    </p:spTree>
    <p:extLst>
      <p:ext uri="{BB962C8B-B14F-4D97-AF65-F5344CB8AC3E}">
        <p14:creationId xmlns:p14="http://schemas.microsoft.com/office/powerpoint/2010/main" val="4275081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21C496-94F4-4693-8970-4109997FA480}" type="datetimeFigureOut">
              <a:rPr lang="fa-IR" smtClean="0"/>
              <a:t>12/13/1436</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3B790A0-B697-4C84-82F3-5ED337EE1226}" type="slidenum">
              <a:rPr lang="fa-IR" smtClean="0"/>
              <a:t>‹#›</a:t>
            </a:fld>
            <a:endParaRPr lang="fa-IR"/>
          </a:p>
        </p:txBody>
      </p:sp>
    </p:spTree>
    <p:extLst>
      <p:ext uri="{BB962C8B-B14F-4D97-AF65-F5344CB8AC3E}">
        <p14:creationId xmlns:p14="http://schemas.microsoft.com/office/powerpoint/2010/main" val="95928131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1.xml"/><Relationship Id="rId5" Type="http://schemas.openxmlformats.org/officeDocument/2006/relationships/slide" Target="slide7.xml"/><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5508"/>
            <a:ext cx="12192000" cy="6963507"/>
          </a:xfrm>
          <a:prstGeom prst="rect">
            <a:avLst/>
          </a:prstGeom>
        </p:spPr>
      </p:pic>
    </p:spTree>
    <p:extLst>
      <p:ext uri="{BB962C8B-B14F-4D97-AF65-F5344CB8AC3E}">
        <p14:creationId xmlns:p14="http://schemas.microsoft.com/office/powerpoint/2010/main" val="2150063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444" y="95087"/>
            <a:ext cx="8617511" cy="2355035"/>
          </a:xfrm>
        </p:spPr>
        <p:txBody>
          <a:bodyPr/>
          <a:lstStyle/>
          <a:p>
            <a:r>
              <a:rPr lang="fa-IR" sz="6000" dirty="0" smtClean="0">
                <a:solidFill>
                  <a:schemeClr val="tx1">
                    <a:lumMod val="85000"/>
                    <a:lumOff val="15000"/>
                  </a:schemeClr>
                </a:solidFill>
                <a:latin typeface="IranNastaliq" panose="02000503000000020003" pitchFamily="2" charset="0"/>
                <a:cs typeface="IranNastaliq" panose="02000503000000020003" pitchFamily="2" charset="0"/>
              </a:rPr>
              <a:t>نویسنده:جوادمرادی</a:t>
            </a:r>
            <a:r>
              <a:rPr lang="fa-IR" sz="6000" dirty="0" smtClean="0">
                <a:solidFill>
                  <a:schemeClr val="tx1">
                    <a:lumMod val="85000"/>
                    <a:lumOff val="15000"/>
                  </a:schemeClr>
                </a:solidFill>
              </a:rPr>
              <a:t/>
            </a:r>
            <a:br>
              <a:rPr lang="fa-IR" sz="6000" dirty="0" smtClean="0">
                <a:solidFill>
                  <a:schemeClr val="tx1">
                    <a:lumMod val="85000"/>
                    <a:lumOff val="15000"/>
                  </a:schemeClr>
                </a:solidFill>
              </a:rPr>
            </a:br>
            <a:r>
              <a:rPr lang="fa-IR" dirty="0" smtClean="0">
                <a:solidFill>
                  <a:schemeClr val="tx1">
                    <a:lumMod val="85000"/>
                    <a:lumOff val="15000"/>
                  </a:schemeClr>
                </a:solidFill>
              </a:rPr>
              <a:t>      </a:t>
            </a:r>
            <a:r>
              <a:rPr lang="fa-IR" dirty="0" smtClean="0">
                <a:solidFill>
                  <a:schemeClr val="tx1">
                    <a:lumMod val="85000"/>
                    <a:lumOff val="15000"/>
                  </a:schemeClr>
                </a:solidFill>
                <a:latin typeface="IranNastaliq" panose="02000503000000020003" pitchFamily="2" charset="0"/>
                <a:cs typeface="IranNastaliq" panose="02000503000000020003" pitchFamily="2" charset="0"/>
              </a:rPr>
              <a:t>                                          اموزگار:اقای عباسی</a:t>
            </a:r>
            <a:endParaRPr lang="fa-IR" dirty="0">
              <a:solidFill>
                <a:schemeClr val="tx1">
                  <a:lumMod val="85000"/>
                  <a:lumOff val="15000"/>
                </a:schemeClr>
              </a:solidFill>
              <a:latin typeface="IranNastaliq" panose="02000503000000020003" pitchFamily="2" charset="0"/>
              <a:cs typeface="IranNastaliq" panose="02000503000000020003" pitchFamily="2" charset="0"/>
            </a:endParaRPr>
          </a:p>
        </p:txBody>
      </p:sp>
      <p:sp>
        <p:nvSpPr>
          <p:cNvPr id="3" name="Subtitle 2"/>
          <p:cNvSpPr>
            <a:spLocks noGrp="1"/>
          </p:cNvSpPr>
          <p:nvPr>
            <p:ph type="subTitle" idx="1"/>
          </p:nvPr>
        </p:nvSpPr>
        <p:spPr>
          <a:xfrm>
            <a:off x="1972731" y="2860432"/>
            <a:ext cx="7766936" cy="3106615"/>
          </a:xfrm>
        </p:spPr>
        <p:txBody>
          <a:bodyPr>
            <a:normAutofit fontScale="70000" lnSpcReduction="20000"/>
          </a:bodyPr>
          <a:lstStyle/>
          <a:p>
            <a:pPr algn="ctr"/>
            <a:r>
              <a:rPr lang="fa-IR" sz="5400" dirty="0" smtClean="0">
                <a:solidFill>
                  <a:schemeClr val="tx1"/>
                </a:solidFill>
                <a:latin typeface="IranNastaliq" panose="02000503000000020003" pitchFamily="2" charset="0"/>
                <a:cs typeface="IranNastaliq" panose="02000503000000020003" pitchFamily="2" charset="0"/>
              </a:rPr>
              <a:t>موضوع:موّادسازنده ی</a:t>
            </a:r>
          </a:p>
          <a:p>
            <a:pPr algn="ctr"/>
            <a:r>
              <a:rPr lang="fa-IR" sz="5400" dirty="0" smtClean="0">
                <a:solidFill>
                  <a:schemeClr val="tx1"/>
                </a:solidFill>
                <a:latin typeface="IranNastaliq" panose="02000503000000020003" pitchFamily="2" charset="0"/>
                <a:cs typeface="IranNastaliq" panose="02000503000000020003" pitchFamily="2" charset="0"/>
              </a:rPr>
              <a:t>روغن زیتون،</a:t>
            </a:r>
          </a:p>
          <a:p>
            <a:pPr algn="ctr"/>
            <a:r>
              <a:rPr lang="fa-IR" sz="5400" dirty="0" smtClean="0">
                <a:solidFill>
                  <a:schemeClr val="tx1"/>
                </a:solidFill>
                <a:latin typeface="IranNastaliq" panose="02000503000000020003" pitchFamily="2" charset="0"/>
                <a:cs typeface="IranNastaliq" panose="02000503000000020003" pitchFamily="2" charset="0"/>
              </a:rPr>
              <a:t>شامپو،</a:t>
            </a:r>
          </a:p>
          <a:p>
            <a:pPr algn="ctr"/>
            <a:r>
              <a:rPr lang="fa-IR" sz="5400" dirty="0" smtClean="0">
                <a:solidFill>
                  <a:schemeClr val="tx1"/>
                </a:solidFill>
                <a:latin typeface="IranNastaliq" panose="02000503000000020003" pitchFamily="2" charset="0"/>
                <a:cs typeface="IranNastaliq" panose="02000503000000020003" pitchFamily="2" charset="0"/>
              </a:rPr>
              <a:t>صابون و</a:t>
            </a:r>
          </a:p>
          <a:p>
            <a:pPr algn="ctr"/>
            <a:r>
              <a:rPr lang="fa-IR" sz="5400" dirty="0" smtClean="0">
                <a:solidFill>
                  <a:schemeClr val="tx1"/>
                </a:solidFill>
                <a:latin typeface="IranNastaliq" panose="02000503000000020003" pitchFamily="2" charset="0"/>
                <a:cs typeface="IranNastaliq" panose="02000503000000020003" pitchFamily="2" charset="0"/>
              </a:rPr>
              <a:t>مزیت روغن زیتون نسبت به روغن جامد</a:t>
            </a:r>
          </a:p>
          <a:p>
            <a:pPr algn="ctr"/>
            <a:endParaRPr lang="fa-IR" sz="5400" dirty="0" smtClean="0">
              <a:solidFill>
                <a:schemeClr val="tx1"/>
              </a:solidFill>
              <a:latin typeface="IranNastaliq" panose="02000503000000020003" pitchFamily="2" charset="0"/>
              <a:cs typeface="IranNastaliq" panose="02000503000000020003" pitchFamily="2" charset="0"/>
            </a:endParaRPr>
          </a:p>
        </p:txBody>
      </p:sp>
    </p:spTree>
    <p:extLst>
      <p:ext uri="{BB962C8B-B14F-4D97-AF65-F5344CB8AC3E}">
        <p14:creationId xmlns:p14="http://schemas.microsoft.com/office/powerpoint/2010/main" val="1905811238"/>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2286000"/>
            <a:ext cx="7766936" cy="3118337"/>
          </a:xfrm>
        </p:spPr>
        <p:txBody>
          <a:bodyPr>
            <a:normAutofit lnSpcReduction="10000"/>
          </a:bodyPr>
          <a:lstStyle/>
          <a:p>
            <a:pPr algn="ctr"/>
            <a:r>
              <a:rPr lang="fa-IR" sz="4400" dirty="0" smtClean="0">
                <a:solidFill>
                  <a:schemeClr val="tx1"/>
                </a:solidFill>
                <a:latin typeface="IranNastaliq" panose="02000503000000020003" pitchFamily="2" charset="0"/>
                <a:cs typeface="IranNastaliq" panose="02000503000000020003" pitchFamily="2" charset="0"/>
                <a:hlinkClick r:id="rId2" action="ppaction://hlinksldjump"/>
              </a:rPr>
              <a:t>روغن زیتون</a:t>
            </a:r>
            <a:endParaRPr lang="fa-IR" sz="4400" dirty="0" smtClean="0">
              <a:solidFill>
                <a:schemeClr val="tx1"/>
              </a:solidFill>
              <a:latin typeface="IranNastaliq" panose="02000503000000020003" pitchFamily="2" charset="0"/>
              <a:cs typeface="IranNastaliq" panose="02000503000000020003" pitchFamily="2" charset="0"/>
            </a:endParaRPr>
          </a:p>
          <a:p>
            <a:pPr algn="ctr"/>
            <a:r>
              <a:rPr lang="fa-IR" sz="4400" dirty="0" smtClean="0">
                <a:solidFill>
                  <a:schemeClr val="tx1"/>
                </a:solidFill>
                <a:latin typeface="IranNastaliq" panose="02000503000000020003" pitchFamily="2" charset="0"/>
                <a:cs typeface="IranNastaliq" panose="02000503000000020003" pitchFamily="2" charset="0"/>
                <a:hlinkClick r:id="rId3" action="ppaction://hlinksldjump"/>
              </a:rPr>
              <a:t>شامپو</a:t>
            </a:r>
            <a:endParaRPr lang="fa-IR" sz="4400" dirty="0" smtClean="0">
              <a:solidFill>
                <a:schemeClr val="tx1"/>
              </a:solidFill>
              <a:latin typeface="IranNastaliq" panose="02000503000000020003" pitchFamily="2" charset="0"/>
              <a:cs typeface="IranNastaliq" panose="02000503000000020003" pitchFamily="2" charset="0"/>
            </a:endParaRPr>
          </a:p>
          <a:p>
            <a:pPr algn="ctr"/>
            <a:r>
              <a:rPr lang="fa-IR" sz="4400" dirty="0" smtClean="0">
                <a:solidFill>
                  <a:schemeClr val="tx1"/>
                </a:solidFill>
                <a:latin typeface="IranNastaliq" panose="02000503000000020003" pitchFamily="2" charset="0"/>
                <a:cs typeface="IranNastaliq" panose="02000503000000020003" pitchFamily="2" charset="0"/>
                <a:hlinkClick r:id="rId4" action="ppaction://hlinksldjump"/>
              </a:rPr>
              <a:t>صابون</a:t>
            </a:r>
            <a:endParaRPr lang="fa-IR" sz="4400" dirty="0" smtClean="0">
              <a:solidFill>
                <a:schemeClr val="tx1"/>
              </a:solidFill>
              <a:latin typeface="IranNastaliq" panose="02000503000000020003" pitchFamily="2" charset="0"/>
              <a:cs typeface="IranNastaliq" panose="02000503000000020003" pitchFamily="2" charset="0"/>
            </a:endParaRPr>
          </a:p>
          <a:p>
            <a:pPr algn="ctr"/>
            <a:r>
              <a:rPr lang="fa-IR" sz="4400" dirty="0" smtClean="0">
                <a:solidFill>
                  <a:schemeClr val="tx1"/>
                </a:solidFill>
                <a:latin typeface="IranNastaliq" panose="02000503000000020003" pitchFamily="2" charset="0"/>
                <a:cs typeface="IranNastaliq" panose="02000503000000020003" pitchFamily="2" charset="0"/>
                <a:hlinkClick r:id="rId5" action="ppaction://hlinksldjump"/>
              </a:rPr>
              <a:t>مزیت روغن زیتون به روغن جامد</a:t>
            </a:r>
            <a:endParaRPr lang="fa-IR" sz="4400" dirty="0">
              <a:solidFill>
                <a:schemeClr val="tx1"/>
              </a:solidFill>
              <a:latin typeface="IranNastaliq" panose="02000503000000020003" pitchFamily="2" charset="0"/>
              <a:cs typeface="IranNastaliq" panose="02000503000000020003" pitchFamily="2" charset="0"/>
            </a:endParaRPr>
          </a:p>
        </p:txBody>
      </p:sp>
      <p:sp>
        <p:nvSpPr>
          <p:cNvPr id="4" name="TextBox 3"/>
          <p:cNvSpPr txBox="1"/>
          <p:nvPr/>
        </p:nvSpPr>
        <p:spPr>
          <a:xfrm>
            <a:off x="2310496" y="445477"/>
            <a:ext cx="6963507" cy="1015663"/>
          </a:xfrm>
          <a:prstGeom prst="rect">
            <a:avLst/>
          </a:prstGeom>
          <a:noFill/>
        </p:spPr>
        <p:txBody>
          <a:bodyPr wrap="square" rtlCol="1">
            <a:spAutoFit/>
          </a:bodyPr>
          <a:lstStyle/>
          <a:p>
            <a:r>
              <a:rPr lang="fa-IR" sz="6000" dirty="0" smtClean="0">
                <a:latin typeface="IranNastaliq" panose="02000503000000020003" pitchFamily="2" charset="0"/>
                <a:cs typeface="IranNastaliq" panose="02000503000000020003" pitchFamily="2" charset="0"/>
              </a:rPr>
              <a:t>فهرست مطالب</a:t>
            </a:r>
            <a:endParaRPr lang="fa-IR" sz="6000" dirty="0">
              <a:latin typeface="IranNastaliq" panose="02000503000000020003" pitchFamily="2" charset="0"/>
              <a:cs typeface="IranNastaliq" panose="02000503000000020003" pitchFamily="2" charset="0"/>
            </a:endParaRPr>
          </a:p>
        </p:txBody>
      </p:sp>
    </p:spTree>
    <p:extLst>
      <p:ext uri="{BB962C8B-B14F-4D97-AF65-F5344CB8AC3E}">
        <p14:creationId xmlns:p14="http://schemas.microsoft.com/office/powerpoint/2010/main" val="3720680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plus(in)">
                                      <p:cBhvr>
                                        <p:cTn id="7" dur="2000"/>
                                        <p:tgtEl>
                                          <p:spTgt spid="4">
                                            <p:txEl>
                                              <p:pRg st="0" end="0"/>
                                            </p:txEl>
                                          </p:spTgt>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p:cTn id="10" dur="125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1" dur="125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2" dur="1250"/>
                                        <p:tgtEl>
                                          <p:spTgt spid="3">
                                            <p:txEl>
                                              <p:pRg st="0" end="0"/>
                                            </p:txEl>
                                          </p:spTgt>
                                        </p:tgtEl>
                                      </p:cBhvr>
                                    </p:animEffect>
                                  </p:childTnLst>
                                </p:cTn>
                              </p:par>
                              <p:par>
                                <p:cTn id="13" presetID="50" presetClass="entr" presetSubtype="0" decel="10000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25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6" dur="125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7" dur="1250"/>
                                        <p:tgtEl>
                                          <p:spTgt spid="3">
                                            <p:txEl>
                                              <p:pRg st="1" end="1"/>
                                            </p:txEl>
                                          </p:spTgt>
                                        </p:tgtEl>
                                      </p:cBhvr>
                                    </p:animEffect>
                                  </p:childTnLst>
                                </p:cTn>
                              </p:par>
                              <p:par>
                                <p:cTn id="18" presetID="50" presetClass="entr" presetSubtype="0" decel="10000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25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1" dur="125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2" dur="1250"/>
                                        <p:tgtEl>
                                          <p:spTgt spid="3">
                                            <p:txEl>
                                              <p:pRg st="2" end="2"/>
                                            </p:txEl>
                                          </p:spTgt>
                                        </p:tgtEl>
                                      </p:cBhvr>
                                    </p:animEffect>
                                  </p:childTnLst>
                                </p:cTn>
                              </p:par>
                              <p:par>
                                <p:cTn id="23" presetID="50" presetClass="entr" presetSubtype="0" decel="10000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25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26" dur="125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7"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41860" y="0"/>
            <a:ext cx="7766936" cy="1646302"/>
          </a:xfrm>
        </p:spPr>
        <p:txBody>
          <a:bodyPr/>
          <a:lstStyle/>
          <a:p>
            <a:r>
              <a:rPr lang="fa-IR" dirty="0" smtClean="0">
                <a:solidFill>
                  <a:srgbClr val="FF0000"/>
                </a:solidFill>
                <a:latin typeface="IranNastaliq" panose="02000503000000020003" pitchFamily="2" charset="0"/>
                <a:cs typeface="IranNastaliq" panose="02000503000000020003" pitchFamily="2" charset="0"/>
              </a:rPr>
              <a:t>روغن زیتون</a:t>
            </a:r>
            <a:endParaRPr lang="fa-IR" dirty="0">
              <a:solidFill>
                <a:srgbClr val="FF0000"/>
              </a:solidFill>
              <a:latin typeface="IranNastaliq" panose="02000503000000020003" pitchFamily="2" charset="0"/>
              <a:cs typeface="IranNastaliq" panose="02000503000000020003" pitchFamily="2" charset="0"/>
            </a:endParaRPr>
          </a:p>
        </p:txBody>
      </p:sp>
      <p:sp>
        <p:nvSpPr>
          <p:cNvPr id="3" name="Subtitle 2"/>
          <p:cNvSpPr>
            <a:spLocks noGrp="1"/>
          </p:cNvSpPr>
          <p:nvPr>
            <p:ph type="subTitle" idx="1"/>
          </p:nvPr>
        </p:nvSpPr>
        <p:spPr>
          <a:xfrm>
            <a:off x="630197" y="2214078"/>
            <a:ext cx="9947188" cy="5100488"/>
          </a:xfrm>
        </p:spPr>
        <p:txBody>
          <a:bodyPr>
            <a:normAutofit/>
          </a:bodyPr>
          <a:lstStyle/>
          <a:p>
            <a:r>
              <a:rPr lang="fa-IR" sz="2400" dirty="0">
                <a:solidFill>
                  <a:schemeClr val="tx1"/>
                </a:solidFill>
                <a:cs typeface="B Nazanin" panose="00000700000000000000" pitchFamily="2" charset="-78"/>
              </a:rPr>
              <a:t>در قدیم روغن زیتون را به این طریق تهیه می ‌کردند. ابتدا به تنه درخت با چوب ضربه می ‌زدند تا میوه‌ها به زمین بریزد. بعد با کمک سنگ آنها را در داخل کاسه‌های چوبی له می ‌کردند تا به روغن بیفتد. امروزه برای تهیه روغن زیتون، میوه را ریز کرده و از آن خمیری به دست می ‌آورند. این خمیر را با آب مخلوط کرده و داخل دستگاه سانتریفوژ می ‌ریزند و روغن را جدا می‌ کنند.</a:t>
            </a:r>
          </a:p>
          <a:p>
            <a:r>
              <a:rPr lang="fa-IR" sz="2400" dirty="0">
                <a:solidFill>
                  <a:schemeClr val="tx1"/>
                </a:solidFill>
                <a:cs typeface="B Nazanin" panose="00000700000000000000" pitchFamily="2" charset="-78"/>
              </a:rPr>
              <a:t>نوع زیتون و درجه رسیدگی آن و روش برداشت، از معیارهای تعیین کننده کیفیت روغن زیتون است. بهترین روغن زیتون، روغن خالص طبیعی یا بکر (</a:t>
            </a:r>
            <a:r>
              <a:rPr lang="en-US" sz="2400" dirty="0">
                <a:solidFill>
                  <a:schemeClr val="tx1"/>
                </a:solidFill>
                <a:cs typeface="B Nazanin" panose="00000700000000000000" pitchFamily="2" charset="-78"/>
              </a:rPr>
              <a:t>extra virgin) </a:t>
            </a:r>
            <a:r>
              <a:rPr lang="fa-IR" sz="2400" dirty="0">
                <a:solidFill>
                  <a:schemeClr val="tx1"/>
                </a:solidFill>
                <a:cs typeface="B Nazanin" panose="00000700000000000000" pitchFamily="2" charset="-78"/>
              </a:rPr>
              <a:t>است. این اصطلاح به روغنی اطلاق می ‌شود که به روش مکانیکی با فشار و تصفیه کمتر تولید شده و مزه خوبی نیز داشته باشد. البته فقط در روش‌های واقعاً سنتی از فشار روی خمیر زیتون برای استخراج روغن استفاده می‌ شود. طبق قوانین فیزیکی هر چه فشار روی خمیر زیتون بیشتر شود، حرارت آن نیز بیشتر می‌ شود و این حرارت کیفیت روغن حاصل را کم می‌ کند. روغنی که از اولین فشار اندک یا به اصطلاح فشار سرد اول روی خمیر زیتون به دست می ‌آید، بهترین کیفیت را دارد.</a:t>
            </a:r>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197" y="1"/>
            <a:ext cx="3871466" cy="1991972"/>
          </a:xfrm>
          <a:prstGeom prst="rect">
            <a:avLst/>
          </a:prstGeom>
        </p:spPr>
      </p:pic>
      <p:sp>
        <p:nvSpPr>
          <p:cNvPr id="5" name="Action Button: Home 4">
            <a:hlinkClick r:id="rId3" action="ppaction://hlinksldjump" highlightClick="1"/>
          </p:cNvPr>
          <p:cNvSpPr/>
          <p:nvPr/>
        </p:nvSpPr>
        <p:spPr>
          <a:xfrm>
            <a:off x="0" y="6365631"/>
            <a:ext cx="630197" cy="492369"/>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01651566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999"/>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42"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arn(outHorizontal)">
                                      <p:cBhvr>
                                        <p:cTn id="16" dur="1000"/>
                                        <p:tgtEl>
                                          <p:spTgt spid="3">
                                            <p:txEl>
                                              <p:pRg st="0" end="0"/>
                                            </p:txEl>
                                          </p:spTgt>
                                        </p:tgtEl>
                                      </p:cBhvr>
                                    </p:animEffect>
                                  </p:childTnLst>
                                </p:cTn>
                              </p:par>
                              <p:par>
                                <p:cTn id="17" presetID="16" presetClass="entr" presetSubtype="42"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outHorizontal)">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452" y="0"/>
            <a:ext cx="3025603" cy="1235993"/>
          </a:xfrm>
        </p:spPr>
        <p:txBody>
          <a:bodyPr/>
          <a:lstStyle/>
          <a:p>
            <a:r>
              <a:rPr lang="fa-IR" dirty="0" smtClean="0">
                <a:solidFill>
                  <a:srgbClr val="FF0000"/>
                </a:solidFill>
                <a:latin typeface="IranNastaliq" panose="02000503000000020003" pitchFamily="2" charset="0"/>
                <a:cs typeface="IranNastaliq" panose="02000503000000020003" pitchFamily="2" charset="0"/>
              </a:rPr>
              <a:t>شامپو</a:t>
            </a:r>
            <a:endParaRPr lang="fa-IR" dirty="0">
              <a:solidFill>
                <a:srgbClr val="FF0000"/>
              </a:solidFill>
              <a:latin typeface="IranNastaliq" panose="02000503000000020003" pitchFamily="2" charset="0"/>
              <a:cs typeface="IranNastaliq" panose="02000503000000020003" pitchFamily="2" charset="0"/>
            </a:endParaRPr>
          </a:p>
        </p:txBody>
      </p:sp>
      <p:sp>
        <p:nvSpPr>
          <p:cNvPr id="3" name="Subtitle 2"/>
          <p:cNvSpPr>
            <a:spLocks noGrp="1"/>
          </p:cNvSpPr>
          <p:nvPr>
            <p:ph type="subTitle" idx="1"/>
          </p:nvPr>
        </p:nvSpPr>
        <p:spPr>
          <a:xfrm>
            <a:off x="0" y="617996"/>
            <a:ext cx="11288154" cy="5720862"/>
          </a:xfrm>
        </p:spPr>
        <p:txBody>
          <a:bodyPr>
            <a:noAutofit/>
          </a:bodyPr>
          <a:lstStyle/>
          <a:p>
            <a:r>
              <a:rPr lang="fa-IR" sz="1500" dirty="0">
                <a:solidFill>
                  <a:schemeClr val="tx1"/>
                </a:solidFill>
                <a:cs typeface="B Nazanin" panose="00000700000000000000" pitchFamily="2" charset="-78"/>
              </a:rPr>
              <a:t>شامپو از دو قسمت عمده تشکیل شده است:</a:t>
            </a:r>
          </a:p>
          <a:p>
            <a:r>
              <a:rPr lang="fa-IR" sz="1500" dirty="0">
                <a:solidFill>
                  <a:schemeClr val="tx1"/>
                </a:solidFill>
                <a:cs typeface="B Nazanin" panose="00000700000000000000" pitchFamily="2" charset="-78"/>
              </a:rPr>
              <a:t>1- مواد فعال سطحی: جزء اصلی یک شامپو مواد فعال کننده سطحی آن است.</a:t>
            </a:r>
          </a:p>
          <a:p>
            <a:r>
              <a:rPr lang="fa-IR" sz="1500" dirty="0">
                <a:solidFill>
                  <a:schemeClr val="tx1"/>
                </a:solidFill>
                <a:cs typeface="B Nazanin" panose="00000700000000000000" pitchFamily="2" charset="-78"/>
              </a:rPr>
              <a:t>موادفعال کننده سطح به طورکلی به چهار دسته آنیونی، کاتیونی، آمفوتری و غیر یونی تقسیم بندی می شوند. در شامپو معمولا ترکیبی از موادفعال آنیونی (مانند سدیم لارت سولفات)، مواد آمفوتری (مانند بتائین ها) و مواد غیریونی (مانند کوکونات فتی اسید دی اتانول آمید) به عنوان مواد فعال کننده سطحی یا جزء اصلی استفاده می شود.</a:t>
            </a:r>
          </a:p>
          <a:p>
            <a:r>
              <a:rPr lang="fa-IR" sz="1500" dirty="0">
                <a:solidFill>
                  <a:schemeClr val="tx1"/>
                </a:solidFill>
                <a:cs typeface="B Nazanin" panose="00000700000000000000" pitchFamily="2" charset="-78"/>
              </a:rPr>
              <a:t>2- افزودنی ها: بفیه اجزاء به عنوان افزودنی به شامپو اضافه می شود        افزودنی های شامپو خود به دو دسته تقسیم بندی می شوند.</a:t>
            </a:r>
          </a:p>
          <a:p>
            <a:r>
              <a:rPr lang="fa-IR" sz="1500" dirty="0">
                <a:solidFill>
                  <a:schemeClr val="tx1"/>
                </a:solidFill>
                <a:cs typeface="B Nazanin" panose="00000700000000000000" pitchFamily="2" charset="-78"/>
              </a:rPr>
              <a:t>الف- افزودنی های عمومی</a:t>
            </a:r>
          </a:p>
          <a:p>
            <a:r>
              <a:rPr lang="fa-IR" sz="1500" dirty="0">
                <a:solidFill>
                  <a:schemeClr val="tx1"/>
                </a:solidFill>
                <a:cs typeface="B Nazanin" panose="00000700000000000000" pitchFamily="2" charset="-78"/>
              </a:rPr>
              <a:t>موادی مانند نگهدارنده ها برای جلوگیری از آلودگی میکروبی، نمک برای افزایش قوام شامپو و اسانس برای خوشبو نمودن شامپو و ا.د.ت.‌آ (</a:t>
            </a:r>
            <a:r>
              <a:rPr lang="en-US" sz="1500" dirty="0">
                <a:solidFill>
                  <a:schemeClr val="tx1"/>
                </a:solidFill>
                <a:cs typeface="B Nazanin" panose="00000700000000000000" pitchFamily="2" charset="-78"/>
              </a:rPr>
              <a:t>EDTA) </a:t>
            </a:r>
            <a:r>
              <a:rPr lang="fa-IR" sz="1500" dirty="0">
                <a:solidFill>
                  <a:schemeClr val="tx1"/>
                </a:solidFill>
                <a:cs typeface="B Nazanin" panose="00000700000000000000" pitchFamily="2" charset="-78"/>
              </a:rPr>
              <a:t>برای کاهش سختی آب و سیتریک اسید جهت تنظیم پ هاش جزء افزودنی های شامپو به حساب می آیند. اگر به ترکیبات تشکیل دهنده شامپوهادقت کنیم خواهیم دید اجزائی مثل اسیدسیتریک، نمک، ا.د.ت.ا، نگهدارنده، اسانس، رنگ و آب در همه شامپوها مشترک هستند بنابراین در انتخاب شامپو دقت به این موارد اهمیتی ندارد.</a:t>
            </a:r>
          </a:p>
          <a:p>
            <a:r>
              <a:rPr lang="fa-IR" sz="1500" dirty="0">
                <a:solidFill>
                  <a:schemeClr val="tx1"/>
                </a:solidFill>
                <a:cs typeface="B Nazanin" panose="00000700000000000000" pitchFamily="2" charset="-78"/>
              </a:rPr>
              <a:t>ب- افزودنی های اختصاصی</a:t>
            </a:r>
          </a:p>
          <a:p>
            <a:r>
              <a:rPr lang="fa-IR" sz="1500" dirty="0">
                <a:solidFill>
                  <a:schemeClr val="tx1"/>
                </a:solidFill>
                <a:cs typeface="B Nazanin" panose="00000700000000000000" pitchFamily="2" charset="-78"/>
              </a:rPr>
              <a:t>در فرمولاسیون شامپوهای نوین مواد ویژه ای برای خلق اثربخشی خاص به شامپو اضافه می گردند تا شامپو علاوه بر شویندگی بتواند ویژگی های زیبایی مورد انتظار را نیز برآورده نماید. در انتخاب شامپوی مناسب دقت به مواد فعال کننده سطح و همچنین افزودنی های اختصاصی بسیار مهم است.</a:t>
            </a:r>
          </a:p>
          <a:p>
            <a:r>
              <a:rPr lang="fa-IR" sz="1500" dirty="0">
                <a:solidFill>
                  <a:schemeClr val="tx1"/>
                </a:solidFill>
                <a:cs typeface="B Nazanin" panose="00000700000000000000" pitchFamily="2" charset="-78"/>
              </a:rPr>
              <a:t>در برخی از شامپوهای جدید اجزاء ویژه ای به نام ضخیم کننده‏(</a:t>
            </a:r>
            <a:r>
              <a:rPr lang="en-US" sz="1500" dirty="0" err="1">
                <a:solidFill>
                  <a:schemeClr val="tx1"/>
                </a:solidFill>
                <a:cs typeface="B Nazanin" panose="00000700000000000000" pitchFamily="2" charset="-78"/>
              </a:rPr>
              <a:t>Thickner</a:t>
            </a:r>
            <a:r>
              <a:rPr lang="en-US" sz="1500" dirty="0">
                <a:solidFill>
                  <a:schemeClr val="tx1"/>
                </a:solidFill>
                <a:cs typeface="B Nazanin" panose="00000700000000000000" pitchFamily="2" charset="-78"/>
              </a:rPr>
              <a:t>) </a:t>
            </a:r>
            <a:r>
              <a:rPr lang="fa-IR" sz="1500" dirty="0">
                <a:solidFill>
                  <a:schemeClr val="tx1"/>
                </a:solidFill>
                <a:cs typeface="B Nazanin" panose="00000700000000000000" pitchFamily="2" charset="-78"/>
              </a:rPr>
              <a:t>اضافه شده است. این شامپوها در واقع سطح تارهای مو را با لایه ای از پروتئین می پوشانند بنابراین باعث می شوند هربار که شما این شامپو را استفاده می کنید موی شما پر پشت تر به نظر برسد.</a:t>
            </a:r>
          </a:p>
          <a:p>
            <a:r>
              <a:rPr lang="fa-IR" sz="1500" dirty="0">
                <a:solidFill>
                  <a:schemeClr val="tx1"/>
                </a:solidFill>
                <a:cs typeface="B Nazanin" panose="00000700000000000000" pitchFamily="2" charset="-78"/>
              </a:rPr>
              <a:t>پروتئین‏ کراتین و آمینو اسیدها به ساقه مو می پیوندند و شکافهای ایجاد شده در اثر استفاده از مواد نامرغوب را پر می کند. این امر باعث افزایش مقاومت مو و محافظت از آن می گردد. پروتئین تخم مرغ با مو پیوند ایجاد نمی کند بنابراین استفاده از آن در شامپو فقط یک مانور تبلیغاتی (</a:t>
            </a:r>
            <a:r>
              <a:rPr lang="en-US" sz="1500" dirty="0">
                <a:solidFill>
                  <a:schemeClr val="tx1"/>
                </a:solidFill>
                <a:cs typeface="B Nazanin" panose="00000700000000000000" pitchFamily="2" charset="-78"/>
              </a:rPr>
              <a:t>Gimmick) </a:t>
            </a:r>
            <a:r>
              <a:rPr lang="fa-IR" sz="1500" dirty="0">
                <a:solidFill>
                  <a:schemeClr val="tx1"/>
                </a:solidFill>
                <a:cs typeface="B Nazanin" panose="00000700000000000000" pitchFamily="2" charset="-78"/>
              </a:rPr>
              <a:t>است.</a:t>
            </a:r>
          </a:p>
          <a:p>
            <a:r>
              <a:rPr lang="fa-IR" sz="1500" dirty="0">
                <a:solidFill>
                  <a:schemeClr val="tx1"/>
                </a:solidFill>
                <a:cs typeface="B Nazanin" panose="00000700000000000000" pitchFamily="2" charset="-78"/>
              </a:rPr>
              <a:t>مواد مرطوب کننده‏، موی شما را هیدراته می کند درست همان اثری که بر روی پوست هم دارد.</a:t>
            </a:r>
          </a:p>
          <a:p>
            <a:r>
              <a:rPr lang="fa-IR" sz="1500" dirty="0">
                <a:solidFill>
                  <a:schemeClr val="tx1"/>
                </a:solidFill>
                <a:cs typeface="B Nazanin" panose="00000700000000000000" pitchFamily="2" charset="-78"/>
              </a:rPr>
              <a:t>پنتنول و ویتامین ب5 برخلاف بقیه ویتامین ها به داخل محور مو نفوذ می کنند و برای افزایش استحکام و سلامت مو مفید می باشد. (دقت کنید که از ویتامین برای افزودن خواص نرم کنندگی استفاده شده نه تغذیه و تقویت مو)</a:t>
            </a:r>
          </a:p>
          <a:p>
            <a:r>
              <a:rPr lang="fa-IR" sz="1500" dirty="0">
                <a:solidFill>
                  <a:schemeClr val="tx1"/>
                </a:solidFill>
                <a:cs typeface="B Nazanin" panose="00000700000000000000" pitchFamily="2" charset="-78"/>
              </a:rPr>
              <a:t>هرچند پروتوئین موجود در شامپو ها به داخل محور مو نفوذ نمی کنند اما با پوشانیدن سطح مو باعث پرپشت به نظر آمدن و افزایش خاصیت نرم کنندگی می شوند.</a:t>
            </a:r>
          </a:p>
          <a:p>
            <a:endParaRPr lang="fa-IR" sz="1400" dirty="0">
              <a:solidFill>
                <a:schemeClr val="tx1"/>
              </a:solidFill>
              <a:cs typeface="B Nazanin" panose="00000700000000000000" pitchFamily="2" charset="-78"/>
            </a:endParaRPr>
          </a:p>
        </p:txBody>
      </p:sp>
      <p:sp>
        <p:nvSpPr>
          <p:cNvPr id="5" name="Action Button: Home 4">
            <a:hlinkClick r:id="rId2" action="ppaction://hlinksldjump" highlightClick="1"/>
          </p:cNvPr>
          <p:cNvSpPr/>
          <p:nvPr/>
        </p:nvSpPr>
        <p:spPr>
          <a:xfrm>
            <a:off x="0" y="6365631"/>
            <a:ext cx="630197" cy="492369"/>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94054136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569" fill="hold">
                                          <p:stCondLst>
                                            <p:cond delay="0"/>
                                          </p:stCondLst>
                                        </p:cTn>
                                        <p:tgtEl>
                                          <p:spTgt spid="2"/>
                                        </p:tgtEl>
                                        <p:attrNameLst>
                                          <p:attrName>style.rotation</p:attrName>
                                        </p:attrNameLst>
                                      </p:cBhvr>
                                      <p:to>
                                        <p:strVal val="-45.0"/>
                                      </p:to>
                                    </p:set>
                                    <p:anim calcmode="lin" valueType="num">
                                      <p:cBhvr>
                                        <p:cTn id="8" dur="569" fill="hold">
                                          <p:stCondLst>
                                            <p:cond delay="569"/>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569"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95" decel="50000" autoRev="1" fill="hold">
                                          <p:stCondLst>
                                            <p:cond delay="569"/>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70" fill="hold">
                                          <p:stCondLst>
                                            <p:cond delay="1080"/>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0" end="0"/>
                                            </p:txEl>
                                          </p:spTgt>
                                        </p:tgtEl>
                                      </p:cBhvr>
                                    </p:animEffect>
                                  </p:childTnLst>
                                </p:cTn>
                              </p:par>
                              <p:par>
                                <p:cTn id="19" presetID="55"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par>
                                <p:cTn id="29" presetID="55"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3" end="3"/>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7"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8" dur="1000"/>
                                        <p:tgtEl>
                                          <p:spTgt spid="3">
                                            <p:txEl>
                                              <p:pRg st="4" end="4"/>
                                            </p:txEl>
                                          </p:spTgt>
                                        </p:tgtEl>
                                      </p:cBhvr>
                                    </p:animEffect>
                                  </p:childTnLst>
                                </p:cTn>
                              </p:par>
                              <p:par>
                                <p:cTn id="39" presetID="55"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5" end="5"/>
                                            </p:txEl>
                                          </p:spTgt>
                                        </p:tgtEl>
                                      </p:cBhvr>
                                    </p:animEffect>
                                  </p:childTnLst>
                                </p:cTn>
                              </p:par>
                              <p:par>
                                <p:cTn id="44" presetID="55" presetClass="entr" presetSubtype="0" fill="hold"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p:cTn id="46"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7"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8" dur="1000"/>
                                        <p:tgtEl>
                                          <p:spTgt spid="3">
                                            <p:txEl>
                                              <p:pRg st="6" end="6"/>
                                            </p:txEl>
                                          </p:spTgt>
                                        </p:tgtEl>
                                      </p:cBhvr>
                                    </p:animEffect>
                                  </p:childTnLst>
                                </p:cTn>
                              </p:par>
                              <p:par>
                                <p:cTn id="49" presetID="55" presetClass="entr" presetSubtype="0" fill="hold"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2"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3" dur="1000"/>
                                        <p:tgtEl>
                                          <p:spTgt spid="3">
                                            <p:txEl>
                                              <p:pRg st="7" end="7"/>
                                            </p:txEl>
                                          </p:spTgt>
                                        </p:tgtEl>
                                      </p:cBhvr>
                                    </p:animEffect>
                                  </p:childTnLst>
                                </p:cTn>
                              </p:par>
                              <p:par>
                                <p:cTn id="54" presetID="55" presetClass="entr" presetSubtype="0" fill="hold" nodeType="with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8" end="8"/>
                                            </p:txEl>
                                          </p:spTgt>
                                        </p:tgtEl>
                                      </p:cBhvr>
                                    </p:animEffect>
                                  </p:childTnLst>
                                </p:cTn>
                              </p:par>
                              <p:par>
                                <p:cTn id="59" presetID="55" presetClass="entr" presetSubtype="0" fill="hold"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2"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3" dur="1000"/>
                                        <p:tgtEl>
                                          <p:spTgt spid="3">
                                            <p:txEl>
                                              <p:pRg st="9" end="9"/>
                                            </p:txEl>
                                          </p:spTgt>
                                        </p:tgtEl>
                                      </p:cBhvr>
                                    </p:animEffect>
                                  </p:childTnLst>
                                </p:cTn>
                              </p:par>
                              <p:par>
                                <p:cTn id="64" presetID="55" presetClass="entr" presetSubtype="0" fill="hold" nodeType="withEffect">
                                  <p:stCondLst>
                                    <p:cond delay="0"/>
                                  </p:stCondLst>
                                  <p:childTnLst>
                                    <p:set>
                                      <p:cBhvr>
                                        <p:cTn id="65" dur="1" fill="hold">
                                          <p:stCondLst>
                                            <p:cond delay="0"/>
                                          </p:stCondLst>
                                        </p:cTn>
                                        <p:tgtEl>
                                          <p:spTgt spid="3">
                                            <p:txEl>
                                              <p:pRg st="10" end="10"/>
                                            </p:txEl>
                                          </p:spTgt>
                                        </p:tgtEl>
                                        <p:attrNameLst>
                                          <p:attrName>style.visibility</p:attrName>
                                        </p:attrNameLst>
                                      </p:cBhvr>
                                      <p:to>
                                        <p:strVal val="visible"/>
                                      </p:to>
                                    </p:set>
                                    <p:anim calcmode="lin" valueType="num">
                                      <p:cBhvr>
                                        <p:cTn id="66"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67"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68" dur="1000"/>
                                        <p:tgtEl>
                                          <p:spTgt spid="3">
                                            <p:txEl>
                                              <p:pRg st="10" end="10"/>
                                            </p:txEl>
                                          </p:spTgt>
                                        </p:tgtEl>
                                      </p:cBhvr>
                                    </p:animEffect>
                                  </p:childTnLst>
                                </p:cTn>
                              </p:par>
                              <p:par>
                                <p:cTn id="69" presetID="55" presetClass="entr" presetSubtype="0" fill="hold" nodeType="with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 calcmode="lin" valueType="num">
                                      <p:cBhvr>
                                        <p:cTn id="71"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72"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73" dur="1000"/>
                                        <p:tgtEl>
                                          <p:spTgt spid="3">
                                            <p:txEl>
                                              <p:pRg st="11" end="11"/>
                                            </p:txEl>
                                          </p:spTgt>
                                        </p:tgtEl>
                                      </p:cBhvr>
                                    </p:animEffect>
                                  </p:childTnLst>
                                </p:cTn>
                              </p:par>
                              <p:par>
                                <p:cTn id="74" presetID="55" presetClass="entr" presetSubtype="0" fill="hold" nodeType="withEffect">
                                  <p:stCondLst>
                                    <p:cond delay="0"/>
                                  </p:stCondLst>
                                  <p:childTnLst>
                                    <p:set>
                                      <p:cBhvr>
                                        <p:cTn id="75" dur="1" fill="hold">
                                          <p:stCondLst>
                                            <p:cond delay="0"/>
                                          </p:stCondLst>
                                        </p:cTn>
                                        <p:tgtEl>
                                          <p:spTgt spid="3">
                                            <p:txEl>
                                              <p:pRg st="12" end="12"/>
                                            </p:txEl>
                                          </p:spTgt>
                                        </p:tgtEl>
                                        <p:attrNameLst>
                                          <p:attrName>style.visibility</p:attrName>
                                        </p:attrNameLst>
                                      </p:cBhvr>
                                      <p:to>
                                        <p:strVal val="visible"/>
                                      </p:to>
                                    </p:set>
                                    <p:anim calcmode="lin" valueType="num">
                                      <p:cBhvr>
                                        <p:cTn id="76" dur="10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77" dur="10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78"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6852" y="-268328"/>
            <a:ext cx="7766936" cy="1646302"/>
          </a:xfrm>
        </p:spPr>
        <p:txBody>
          <a:bodyPr/>
          <a:lstStyle/>
          <a:p>
            <a:r>
              <a:rPr lang="fa-IR" dirty="0" smtClean="0">
                <a:solidFill>
                  <a:srgbClr val="FF0000"/>
                </a:solidFill>
                <a:latin typeface="IranNastaliq" panose="02000503000000020003" pitchFamily="2" charset="0"/>
                <a:cs typeface="IranNastaliq" panose="02000503000000020003" pitchFamily="2" charset="0"/>
              </a:rPr>
              <a:t>صابون</a:t>
            </a:r>
            <a:endParaRPr lang="fa-IR" dirty="0">
              <a:solidFill>
                <a:srgbClr val="FF0000"/>
              </a:solidFill>
              <a:latin typeface="IranNastaliq" panose="02000503000000020003" pitchFamily="2" charset="0"/>
              <a:cs typeface="IranNastaliq" panose="02000503000000020003" pitchFamily="2" charset="0"/>
            </a:endParaRPr>
          </a:p>
        </p:txBody>
      </p:sp>
      <p:sp>
        <p:nvSpPr>
          <p:cNvPr id="3" name="Subtitle 2"/>
          <p:cNvSpPr>
            <a:spLocks noGrp="1"/>
          </p:cNvSpPr>
          <p:nvPr>
            <p:ph type="subTitle" idx="1"/>
          </p:nvPr>
        </p:nvSpPr>
        <p:spPr>
          <a:xfrm>
            <a:off x="223788" y="1377974"/>
            <a:ext cx="11430000" cy="5327626"/>
          </a:xfrm>
        </p:spPr>
        <p:txBody>
          <a:bodyPr>
            <a:noAutofit/>
          </a:bodyPr>
          <a:lstStyle/>
          <a:p>
            <a:r>
              <a:rPr lang="fa-IR" dirty="0" smtClean="0">
                <a:solidFill>
                  <a:schemeClr val="tx1"/>
                </a:solidFill>
                <a:cs typeface="B Nazanin" panose="00000700000000000000" pitchFamily="2" charset="-78"/>
              </a:rPr>
              <a:t>صابون </a:t>
            </a:r>
            <a:r>
              <a:rPr lang="fa-IR" dirty="0">
                <a:solidFill>
                  <a:schemeClr val="tx1"/>
                </a:solidFill>
                <a:cs typeface="B Nazanin" panose="00000700000000000000" pitchFamily="2" charset="-78"/>
              </a:rPr>
              <a:t>در واقع ، هیچ‌گاه کشف نشده، بلکه بتدریج از مواد خام قلیایی و چربی‌ها تحول یافته است. پلینی پدر ، ساخت صابون‌های نرم وسخت را در قرن اول شرح داده است، ولی تا قرن سیزدهم هیچ‌گاه صابون بمقدار کافی بطوری که بتوان به آن صنعت گفت، تولید نشد. تا اوایل دهه 1800 باور بر این بود که صابون مخلوطی مکانیکی از چربی و قلیاست</a:t>
            </a:r>
            <a:r>
              <a:rPr lang="fa-IR" dirty="0" smtClean="0">
                <a:solidFill>
                  <a:schemeClr val="tx1"/>
                </a:solidFill>
                <a:cs typeface="B Nazanin" panose="00000700000000000000" pitchFamily="2" charset="-78"/>
              </a:rPr>
              <a:t>.</a:t>
            </a:r>
            <a:endParaRPr lang="fa-IR" dirty="0">
              <a:solidFill>
                <a:schemeClr val="tx1"/>
              </a:solidFill>
              <a:cs typeface="B Nazanin" panose="00000700000000000000" pitchFamily="2" charset="-78"/>
            </a:endParaRPr>
          </a:p>
          <a:p>
            <a:r>
              <a:rPr lang="fa-IR" dirty="0">
                <a:solidFill>
                  <a:schemeClr val="tx1"/>
                </a:solidFill>
                <a:cs typeface="B Nazanin" panose="00000700000000000000" pitchFamily="2" charset="-78"/>
              </a:rPr>
              <a:t>سپس شورول ، شیمیدان فرانسوی ، نشان داد که تشکیل صابون در واقع یک واکنش شیمیایی است. دومنیه ، کارهای وی را در زمینه بازیابی گلسیرین از مخلوطهای صابونی‌شده کامل کرد. تا پیش از کشف مهم لوبلان در زمینه تولید ارزان قیمت کربنات سدیم از کلرید سدیم ، نیاز به قلیا از طریق خیساندن خاکستر چوب‌ها یا تبخیر آبهایی مانند رودخانه نیل که بطور طبیعی قلیایی‌اند تامین می‌شد.</a:t>
            </a:r>
          </a:p>
          <a:p>
            <a:r>
              <a:rPr lang="fa-IR" dirty="0">
                <a:solidFill>
                  <a:schemeClr val="tx1"/>
                </a:solidFill>
                <a:cs typeface="B Nazanin" panose="00000700000000000000" pitchFamily="2" charset="-78"/>
              </a:rPr>
              <a:t>صابون چیست؟</a:t>
            </a:r>
          </a:p>
          <a:p>
            <a:r>
              <a:rPr lang="fa-IR" dirty="0">
                <a:solidFill>
                  <a:schemeClr val="tx1"/>
                </a:solidFill>
                <a:cs typeface="B Nazanin" panose="00000700000000000000" pitchFamily="2" charset="-78"/>
              </a:rPr>
              <a:t>صابون از نمکهای سدیم یا پتاسیم اسیدهای چرب گوناگون تشکیل شده است. طی هزاران سال مصرف صابون روبه فزونی گذاشت تا ساخت آن برای راحتی و بهداشت بشر متمدن ضرورتی صنعتی یافت.</a:t>
            </a:r>
          </a:p>
          <a:p>
            <a:r>
              <a:rPr lang="fa-IR" dirty="0">
                <a:solidFill>
                  <a:schemeClr val="tx1"/>
                </a:solidFill>
                <a:cs typeface="B Nazanin" panose="00000700000000000000" pitchFamily="2" charset="-78"/>
              </a:rPr>
              <a:t>مواد اولیه صابون</a:t>
            </a:r>
          </a:p>
          <a:p>
            <a:r>
              <a:rPr lang="fa-IR" dirty="0">
                <a:solidFill>
                  <a:schemeClr val="tx1"/>
                </a:solidFill>
                <a:cs typeface="B Nazanin" panose="00000700000000000000" pitchFamily="2" charset="-78"/>
              </a:rPr>
              <a:t>پیه ، ماده چرب اصلی در صابون‌سازی است. مقدار پیه مصرفی ، حدود سه‌چهارم کل روغن‌ها و چربی‌های مصرفی صنایع صابون‌سازی است و مخلوطی است از گلیسریدهایی که از آب کردن چربی جامد گاوی با بخار بدست می‌آید. این چربی جامد با بخار ، گوارش می‌شود و پیه روی آب تشکیل می‌گردد، بطوری که به راحتی می‌توان آنرا از روی آب جمع آوری کرد</a:t>
            </a:r>
            <a:r>
              <a:rPr lang="fa-IR" dirty="0" smtClean="0">
                <a:solidFill>
                  <a:schemeClr val="tx1"/>
                </a:solidFill>
                <a:cs typeface="B Nazanin" panose="00000700000000000000" pitchFamily="2" charset="-78"/>
              </a:rPr>
              <a:t>.</a:t>
            </a:r>
            <a:endParaRPr lang="fa-IR" dirty="0">
              <a:solidFill>
                <a:schemeClr val="tx1"/>
              </a:solidFill>
              <a:cs typeface="B Nazanin" panose="00000700000000000000" pitchFamily="2" charset="-78"/>
            </a:endParaRPr>
          </a:p>
          <a:p>
            <a:r>
              <a:rPr lang="fa-IR" dirty="0">
                <a:solidFill>
                  <a:schemeClr val="tx1"/>
                </a:solidFill>
                <a:cs typeface="B Nazanin" panose="00000700000000000000" pitchFamily="2" charset="-78"/>
              </a:rPr>
              <a:t>بمنظور افزایش انحلال‌پذیری صابون پیه را معمولا در داخل ظرف صابون‌سازی یا ظرف آبکافت با روغن نارگیل مخلوط می‌کنند. روغن دنبه (حدود 20 درصد) دومین ماده اولیه مهم در صابون‌سازی است. این روغن که منبع مهمی از گلیسریدهای چرب است، از حیوانات کوچک اهلی بدست می‌آید. تصفیه روغن از طریق آب کردن با بخار یا استخراج با حلال انجام می‌گیرد و اغلب بدون اختلاط با سایر چربی‌ها مخلوط می‌شود.ئین ابریشم به افزایش درخشندگی مو کمک می کند    ...</a:t>
            </a:r>
          </a:p>
          <a:p>
            <a:endParaRPr lang="fa-IR" dirty="0">
              <a:solidFill>
                <a:schemeClr val="tx1"/>
              </a:solidFill>
              <a:cs typeface="B Nazanin"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764" y="0"/>
            <a:ext cx="2763390" cy="1377974"/>
          </a:xfrm>
          <a:prstGeom prst="rect">
            <a:avLst/>
          </a:prstGeom>
        </p:spPr>
      </p:pic>
      <p:sp>
        <p:nvSpPr>
          <p:cNvPr id="6" name="Action Button: Home 5">
            <a:hlinkClick r:id="rId3" action="ppaction://hlinksldjump" highlightClick="1"/>
          </p:cNvPr>
          <p:cNvSpPr/>
          <p:nvPr/>
        </p:nvSpPr>
        <p:spPr>
          <a:xfrm>
            <a:off x="0" y="6365631"/>
            <a:ext cx="630197" cy="492369"/>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98405463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vertical)">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500"/>
                                        <p:tgtEl>
                                          <p:spTgt spid="3">
                                            <p:txEl>
                                              <p:pRg st="0" end="0"/>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1)">
                                      <p:cBhvr>
                                        <p:cTn id="20" dur="2500"/>
                                        <p:tgtEl>
                                          <p:spTgt spid="3">
                                            <p:txEl>
                                              <p:pRg st="1" end="1"/>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2500"/>
                                        <p:tgtEl>
                                          <p:spTgt spid="3">
                                            <p:txEl>
                                              <p:pRg st="2" end="2"/>
                                            </p:txEl>
                                          </p:spTgt>
                                        </p:tgtEl>
                                      </p:cBhvr>
                                    </p:animEffect>
                                  </p:childTnLst>
                                </p:cTn>
                              </p:par>
                              <p:par>
                                <p:cTn id="24" presetID="21" presetClass="entr" presetSubtype="1"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heel(1)">
                                      <p:cBhvr>
                                        <p:cTn id="26" dur="2500"/>
                                        <p:tgtEl>
                                          <p:spTgt spid="3">
                                            <p:txEl>
                                              <p:pRg st="3" end="3"/>
                                            </p:txEl>
                                          </p:spTgt>
                                        </p:tgtEl>
                                      </p:cBhvr>
                                    </p:animEffect>
                                  </p:childTnLst>
                                </p:cTn>
                              </p:par>
                              <p:par>
                                <p:cTn id="27" presetID="21" presetClass="entr" presetSubtype="1"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heel(1)">
                                      <p:cBhvr>
                                        <p:cTn id="29" dur="2500"/>
                                        <p:tgtEl>
                                          <p:spTgt spid="3">
                                            <p:txEl>
                                              <p:pRg st="4" end="4"/>
                                            </p:txEl>
                                          </p:spTgt>
                                        </p:tgtEl>
                                      </p:cBhvr>
                                    </p:animEffect>
                                  </p:childTnLst>
                                </p:cTn>
                              </p:par>
                              <p:par>
                                <p:cTn id="30" presetID="21" presetClass="entr" presetSubtype="1"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500"/>
                                        <p:tgtEl>
                                          <p:spTgt spid="3">
                                            <p:txEl>
                                              <p:pRg st="5" end="5"/>
                                            </p:txEl>
                                          </p:spTgt>
                                        </p:tgtEl>
                                      </p:cBhvr>
                                    </p:animEffect>
                                  </p:childTnLst>
                                </p:cTn>
                              </p:par>
                              <p:par>
                                <p:cTn id="33" presetID="21" presetClass="entr" presetSubtype="1"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heel(1)">
                                      <p:cBhvr>
                                        <p:cTn id="35" dur="2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87559" y="0"/>
            <a:ext cx="7766936" cy="1646302"/>
          </a:xfrm>
        </p:spPr>
        <p:txBody>
          <a:bodyPr/>
          <a:lstStyle/>
          <a:p>
            <a:r>
              <a:rPr lang="fa-IR" dirty="0" smtClean="0">
                <a:solidFill>
                  <a:srgbClr val="FF0000"/>
                </a:solidFill>
                <a:latin typeface="IranNastaliq" panose="02000503000000020003" pitchFamily="2" charset="0"/>
                <a:cs typeface="IranNastaliq" panose="02000503000000020003" pitchFamily="2" charset="0"/>
              </a:rPr>
              <a:t>مزیّت روغن زیتون نسبت به روغن جامد</a:t>
            </a:r>
            <a:endParaRPr lang="fa-IR" dirty="0">
              <a:solidFill>
                <a:srgbClr val="FF0000"/>
              </a:solidFill>
              <a:latin typeface="IranNastaliq" panose="02000503000000020003" pitchFamily="2" charset="0"/>
              <a:cs typeface="IranNastaliq" panose="02000503000000020003" pitchFamily="2" charset="0"/>
            </a:endParaRPr>
          </a:p>
        </p:txBody>
      </p:sp>
      <p:sp>
        <p:nvSpPr>
          <p:cNvPr id="3" name="Subtitle 2"/>
          <p:cNvSpPr>
            <a:spLocks noGrp="1"/>
          </p:cNvSpPr>
          <p:nvPr>
            <p:ph type="subTitle" idx="1"/>
          </p:nvPr>
        </p:nvSpPr>
        <p:spPr>
          <a:xfrm>
            <a:off x="1507067" y="2004646"/>
            <a:ext cx="9947428" cy="4419599"/>
          </a:xfrm>
        </p:spPr>
        <p:txBody>
          <a:bodyPr>
            <a:normAutofit fontScale="92500" lnSpcReduction="10000"/>
          </a:bodyPr>
          <a:lstStyle/>
          <a:p>
            <a:r>
              <a:rPr lang="fa-IR" sz="2200" dirty="0">
                <a:solidFill>
                  <a:schemeClr val="tx1"/>
                </a:solidFill>
                <a:cs typeface="B Nazanin" panose="00000700000000000000" pitchFamily="2" charset="-78"/>
              </a:rPr>
              <a:t> </a:t>
            </a:r>
            <a:r>
              <a:rPr lang="fa-IR" sz="2200" dirty="0">
                <a:solidFill>
                  <a:schemeClr val="tx1"/>
                </a:solidFill>
                <a:latin typeface="IranNastaliq" panose="02000503000000020003" pitchFamily="2" charset="0"/>
                <a:cs typeface="B Nazanin" panose="00000700000000000000" pitchFamily="2" charset="-78"/>
              </a:rPr>
              <a:t>انواع روغن </a:t>
            </a:r>
            <a:r>
              <a:rPr lang="fa-IR" sz="2200" dirty="0" smtClean="0">
                <a:solidFill>
                  <a:schemeClr val="tx1"/>
                </a:solidFill>
                <a:latin typeface="IranNastaliq" panose="02000503000000020003" pitchFamily="2" charset="0"/>
                <a:cs typeface="B Nazanin" panose="00000700000000000000" pitchFamily="2" charset="-78"/>
              </a:rPr>
              <a:t>مایع</a:t>
            </a:r>
            <a:endParaRPr lang="fa-IR" sz="2200" dirty="0">
              <a:solidFill>
                <a:schemeClr val="tx1"/>
              </a:solidFill>
              <a:latin typeface="IranNastaliq" panose="02000503000000020003" pitchFamily="2" charset="0"/>
              <a:cs typeface="B Nazanin" panose="00000700000000000000" pitchFamily="2" charset="-78"/>
            </a:endParaRPr>
          </a:p>
          <a:p>
            <a:r>
              <a:rPr lang="fa-IR" sz="2200" dirty="0" smtClean="0">
                <a:solidFill>
                  <a:schemeClr val="tx1"/>
                </a:solidFill>
                <a:cs typeface="B Nazanin" panose="00000700000000000000" pitchFamily="2" charset="-78"/>
              </a:rPr>
              <a:t>روغن </a:t>
            </a:r>
            <a:r>
              <a:rPr lang="fa-IR" sz="2200" dirty="0">
                <a:solidFill>
                  <a:schemeClr val="tx1"/>
                </a:solidFill>
                <a:cs typeface="B Nazanin" panose="00000700000000000000" pitchFamily="2" charset="-78"/>
              </a:rPr>
              <a:t>آفتاب گردان، روغن ذرت، روغن زیتون، روغن سویا، روغن بادام زمینی، روغن هسته انگور و </a:t>
            </a:r>
            <a:r>
              <a:rPr lang="fa-IR" sz="2200" dirty="0" smtClean="0">
                <a:solidFill>
                  <a:schemeClr val="tx1"/>
                </a:solidFill>
                <a:cs typeface="B Nazanin" panose="00000700000000000000" pitchFamily="2" charset="-78"/>
              </a:rPr>
              <a:t>....</a:t>
            </a:r>
          </a:p>
          <a:p>
            <a:r>
              <a:rPr lang="fa-IR" sz="2200" dirty="0" smtClean="0">
                <a:solidFill>
                  <a:schemeClr val="tx1"/>
                </a:solidFill>
                <a:cs typeface="B Nazanin" panose="00000700000000000000" pitchFamily="2" charset="-78"/>
              </a:rPr>
              <a:t>تفاوت ها</a:t>
            </a:r>
          </a:p>
          <a:p>
            <a:r>
              <a:rPr lang="fa-IR" sz="2200" dirty="0">
                <a:solidFill>
                  <a:schemeClr val="tx1"/>
                </a:solidFill>
                <a:cs typeface="B Nazanin" panose="00000700000000000000" pitchFamily="2" charset="-78"/>
              </a:rPr>
              <a:t>روغن جامد از چربیهای گیاهی و غیراشباعی بدست آمده است که در ابتدا به صورت مایع هستند این روغن مایع در فرآیند هیدروژناسیون به صورت جامد در می آید. هیدروژنه کردن چربی ها امکان نگهداری آنان را بالاتر می برد و از فاسد شدن روغن در دمای بالا جلوگیری می کند بعلاوه بسته بندی و حمل و نقل روغن جامد آسان تر است و در موقع پخت و پز گرمای بیشتری را می تواند تحمل نماید و دیرتر می سوزد اما هضم روغن جامد برای بدن مشکل تر می باشد</a:t>
            </a:r>
            <a:r>
              <a:rPr lang="fa-IR" sz="2200" dirty="0" smtClean="0">
                <a:solidFill>
                  <a:schemeClr val="tx1"/>
                </a:solidFill>
                <a:cs typeface="B Nazanin" panose="00000700000000000000" pitchFamily="2" charset="-78"/>
              </a:rPr>
              <a:t>.</a:t>
            </a:r>
            <a:endParaRPr lang="fa-IR" sz="2200" dirty="0">
              <a:solidFill>
                <a:schemeClr val="tx1"/>
              </a:solidFill>
              <a:cs typeface="B Nazanin" panose="00000700000000000000" pitchFamily="2" charset="-78"/>
            </a:endParaRPr>
          </a:p>
          <a:p>
            <a:r>
              <a:rPr lang="fa-IR" sz="2200" dirty="0">
                <a:solidFill>
                  <a:schemeClr val="tx1"/>
                </a:solidFill>
                <a:cs typeface="B Nazanin" panose="00000700000000000000" pitchFamily="2" charset="-78"/>
              </a:rPr>
              <a:t> روغن نباتی جامد به دلیل داشتن چربی های اشباع شده در مقایسه با روغن خوراکی مایع بیشتر موجب مسدود شدن عروق می شود و خطر حملات قلبی را بالاتر می برد. در حین پروسه هیدروژنه شدن نیز تركيبات غيرعادی ديگری به نام اسيدهای چرب ترانس در روغن جامد بوجود می آيند که سرطان زا می باشد</a:t>
            </a:r>
            <a:r>
              <a:rPr lang="fa-IR" sz="2200" dirty="0" smtClean="0">
                <a:solidFill>
                  <a:schemeClr val="tx1"/>
                </a:solidFill>
                <a:cs typeface="B Nazanin" panose="00000700000000000000" pitchFamily="2" charset="-78"/>
              </a:rPr>
              <a:t>.</a:t>
            </a:r>
            <a:endParaRPr lang="fa-IR" sz="2200" dirty="0">
              <a:solidFill>
                <a:schemeClr val="tx1"/>
              </a:solidFill>
              <a:cs typeface="B Nazanin" panose="00000700000000000000" pitchFamily="2" charset="-78"/>
            </a:endParaRPr>
          </a:p>
          <a:p>
            <a:r>
              <a:rPr lang="fa-IR" sz="2200" dirty="0">
                <a:solidFill>
                  <a:schemeClr val="tx1"/>
                </a:solidFill>
                <a:cs typeface="B Nazanin" panose="00000700000000000000" pitchFamily="2" charset="-78"/>
              </a:rPr>
              <a:t> هر چه ميزان اسيدهای چرب اشباع و اسيدهای چرب ترانس در یک نوع روغن كمتر باشد، آن روغن از نظر تغذيه ای سالم تر است. اسیدهای چرب ترانس موجب افزایش کلسترول بد خون می شوند.</a:t>
            </a:r>
          </a:p>
          <a:p>
            <a:endParaRPr lang="fa-IR" dirty="0">
              <a:solidFill>
                <a:schemeClr val="tx1"/>
              </a:solidFill>
              <a:cs typeface="B Nazanin" panose="00000700000000000000" pitchFamily="2" charset="-78"/>
            </a:endParaRPr>
          </a:p>
        </p:txBody>
      </p:sp>
      <p:sp>
        <p:nvSpPr>
          <p:cNvPr id="5" name="Action Button: Home 4">
            <a:hlinkClick r:id="rId3" action="ppaction://hlinksldjump" highlightClick="1"/>
          </p:cNvPr>
          <p:cNvSpPr/>
          <p:nvPr/>
        </p:nvSpPr>
        <p:spPr>
          <a:xfrm>
            <a:off x="0" y="6365631"/>
            <a:ext cx="630197" cy="492369"/>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8366837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25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250"/>
                                        <p:tgtEl>
                                          <p:spTgt spid="3">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250"/>
                                        <p:tgtEl>
                                          <p:spTgt spid="3">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250"/>
                                        <p:tgtEl>
                                          <p:spTgt spid="3">
                                            <p:txEl>
                                              <p:pRg st="3" end="3"/>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250"/>
                                        <p:tgtEl>
                                          <p:spTgt spid="3">
                                            <p:txEl>
                                              <p:pRg st="4" end="4"/>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196</TotalTime>
  <Words>1290</Words>
  <Application>Microsoft Office PowerPoint</Application>
  <PresentationFormat>Widescreen</PresentationFormat>
  <Paragraphs>47</Paragraphs>
  <Slides>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B Nazanin</vt:lpstr>
      <vt:lpstr>Calibri</vt:lpstr>
      <vt:lpstr>IranNastaliq</vt:lpstr>
      <vt:lpstr>Tahoma</vt:lpstr>
      <vt:lpstr>Trebuchet MS</vt:lpstr>
      <vt:lpstr>Wingdings 3</vt:lpstr>
      <vt:lpstr>Facet</vt:lpstr>
      <vt:lpstr>PowerPoint Presentation</vt:lpstr>
      <vt:lpstr>نویسنده:جوادمرادی                                                 اموزگار:اقای عباسی</vt:lpstr>
      <vt:lpstr>PowerPoint Presentation</vt:lpstr>
      <vt:lpstr>روغن زیتون</vt:lpstr>
      <vt:lpstr>شامپو</vt:lpstr>
      <vt:lpstr>صابون</vt:lpstr>
      <vt:lpstr>مزیّت روغن زیتون نسبت به روغن جامد</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tihoo</dc:creator>
  <cp:lastModifiedBy>tihoo</cp:lastModifiedBy>
  <cp:revision>23</cp:revision>
  <dcterms:created xsi:type="dcterms:W3CDTF">2015-09-24T11:57:28Z</dcterms:created>
  <dcterms:modified xsi:type="dcterms:W3CDTF">2015-09-26T15:43:23Z</dcterms:modified>
</cp:coreProperties>
</file>