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86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8" r:id="rId27"/>
    <p:sldId id="289" r:id="rId28"/>
    <p:sldId id="283" r:id="rId29"/>
    <p:sldId id="302" r:id="rId30"/>
    <p:sldId id="301" r:id="rId31"/>
    <p:sldId id="290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85" r:id="rId40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84603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365" y="-6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</a:defRPr>
            </a:lvl1pPr>
          </a:lstStyle>
          <a:p>
            <a:fld id="{E5E17030-2E8D-405B-BEA5-0E5D2FE16D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04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</a:defRPr>
            </a:lvl1pPr>
          </a:lstStyle>
          <a:p>
            <a:fld id="{9F04D54C-A9F0-44D7-9BDE-7A12D8AAE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56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1A8AD-2CF2-41FA-97D7-8E6DB092790A}" type="slidenum">
              <a:rPr lang="en-US"/>
              <a:pPr/>
              <a:t>1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2575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7C140-7EA3-4405-9CDB-7ED46288B185}" type="slidenum">
              <a:rPr lang="en-US"/>
              <a:pPr/>
              <a:t>36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7214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19F0F-8340-4003-9A3F-00B5A526C256}" type="slidenum">
              <a:rPr lang="en-US"/>
              <a:pPr/>
              <a:t>37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8024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F7440D-5066-4534-8A76-E4C43A78BB66}" type="slidenum">
              <a:rPr lang="en-US"/>
              <a:pPr/>
              <a:t>38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7558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B4EB86-F7BC-467B-8087-A0516ABCD9EB}" type="slidenum">
              <a:rPr lang="en-GB"/>
              <a:pPr/>
              <a:t>7</a:t>
            </a:fld>
            <a:endParaRPr lang="en-GB"/>
          </a:p>
        </p:txBody>
      </p:sp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947" y="4343798"/>
            <a:ext cx="5028974" cy="411559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415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استفاده از توابع ریاضی بجای اسفاده از عملییات ساده</a:t>
            </a:r>
            <a:r>
              <a:rPr lang="fa-IR" baseline="0" dirty="0" smtClean="0"/>
              <a:t> روی  الگوهای بیتی </a:t>
            </a:r>
          </a:p>
          <a:p>
            <a:r>
              <a:rPr lang="fa-IR" baseline="0" dirty="0" smtClean="0"/>
              <a:t>امنیت هر طرح رمز نگاری وابسته به –ظول کلید و کار محاسباتی در شکستن رمز</a:t>
            </a:r>
          </a:p>
          <a:p>
            <a:r>
              <a:rPr lang="fa-IR" baseline="0" dirty="0" smtClean="0"/>
              <a:t>سربار محاسباتی در رمز نگاری عمومی بیشتر است در نتیجه پر کاربرد تر است</a:t>
            </a:r>
          </a:p>
          <a:p>
            <a:r>
              <a:rPr lang="fa-IR" baseline="0" dirty="0" smtClean="0"/>
              <a:t>کلید ها:تبدیلات واقعی که توسط الگوریتم ها انجام میشود وابسته به به کلید عمومی و خصوصی است</a:t>
            </a:r>
          </a:p>
          <a:p>
            <a:r>
              <a:rPr lang="fa-IR" baseline="0" dirty="0" smtClean="0"/>
              <a:t>متن رمز شده وابسته به کلید و متن ساده است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4D54C-A9F0-44D7-9BDE-7A12D8AAED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39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256E0-5AD9-4975-BB9E-C179597B7485}" type="slidenum">
              <a:rPr lang="en-US"/>
              <a:pPr/>
              <a:t>26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7839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4DCE7-23DF-4B12-ACD9-4E25DD5A78CB}" type="slidenum">
              <a:rPr lang="en-US"/>
              <a:pPr/>
              <a:t>31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1081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DE2A4-274F-475B-AC06-5037D26A5C34}" type="slidenum">
              <a:rPr lang="en-US"/>
              <a:pPr/>
              <a:t>32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0891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F11A7D-8923-4F49-8B76-7BFAB7D30675}" type="slidenum">
              <a:rPr lang="en-US"/>
              <a:pPr/>
              <a:t>33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7942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99B5E-AAE0-4814-BE16-BA7D85306D6D}" type="slidenum">
              <a:rPr lang="en-US"/>
              <a:pPr/>
              <a:t>34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0552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2360E-FC63-4846-AB9A-BF40B0F85F5E}" type="slidenum">
              <a:rPr lang="en-US"/>
              <a:pPr/>
              <a:t>35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906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58E375B-E83D-4F07-95BC-4995E97C134F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01C71F-CAF2-42DD-97D8-968D31FE1252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8807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EF0CAD-24C2-4AA7-97C4-8A68721EFE50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52C18-4A4F-4C2F-9EE3-BA9B32C06610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19D799-95F7-418A-81CD-2F354AE177E2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D5A86-C9D0-4CEC-AB56-8CD836D2F2F4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45113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8: Network Security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8625" y="6400800"/>
            <a:ext cx="727075" cy="2968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8-</a:t>
            </a:r>
            <a:fld id="{33524CB4-730D-4876-8F9C-6D094E82D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45113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8: Network Security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048625" y="6400800"/>
            <a:ext cx="727075" cy="2968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8-</a:t>
            </a:r>
            <a:fld id="{1110C569-4A0B-4DC6-9159-06B558C5F3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345113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8: Network Security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048625" y="6400800"/>
            <a:ext cx="727075" cy="2968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8-</a:t>
            </a:r>
            <a:fld id="{855E11B0-A9A6-4EBD-A5C7-C9677A9D8F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86711-F9F5-418F-B589-FF6EF398D890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91134-8083-4E60-B487-5CC36441A267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9A13A7-D195-46A8-88EA-E7C54824F71F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741F1-3AAB-461D-B718-488861A43ED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942410-A009-4C55-9B3E-0FB21BAC3E3D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46896-9967-4590-BB48-A6A1696D39FF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AEC02-8F79-4F0A-B7E3-5AD1D77F27EB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6121DC-63EC-4D6F-9524-BE7E6C45951E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AB33C-BC41-4869-B4B3-0DA18B349CB1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27BB67-D5B0-4D6D-91E8-D1CD2FB6A9C3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4A5CE-C8D5-4AB9-B4E3-2FA1CCB06669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A7A3AA-ED66-449D-9075-4A9120121D5B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FB3A-816E-4F8D-9FE4-D4B21B1744E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E32F34-A9AD-458C-AB8E-71233BF27A4D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FD7A6-A73F-44A4-B6BF-142A19CEF7EB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/>
            </a:lvl1pPr>
          </a:lstStyle>
          <a:p>
            <a:fld id="{E2D8813B-9227-4A94-B3C6-413075E3B131}" type="datetime1">
              <a:rPr lang="fa-IR" altLang="en-US" smtClean="0"/>
              <a:pPr/>
              <a:t>1435/06/27</a:t>
            </a:fld>
            <a:endParaRPr lang="en-US" alt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/>
            </a:lvl1pPr>
          </a:lstStyle>
          <a:p>
            <a:endParaRPr lang="en-US" alt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fld id="{8AB8A869-46AB-4071-BF4C-533D627CE27E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870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r" rtl="1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r" rtl="1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r" rtl="1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wmf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7.wmf"/><Relationship Id="rId4" Type="http://schemas.openxmlformats.org/officeDocument/2006/relationships/image" Target="../media/image24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CDF2C3B-E887-4872-B934-BF58DC0A2387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500174"/>
            <a:ext cx="8305800" cy="2160587"/>
          </a:xfrm>
        </p:spPr>
        <p:txBody>
          <a:bodyPr/>
          <a:lstStyle/>
          <a:p>
            <a:pPr algn="ctr"/>
            <a:r>
              <a:rPr lang="en-GB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Public-Key Cryptography and</a:t>
            </a:r>
            <a:r>
              <a:rPr lang="en-GB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/>
            </a:r>
            <a:br>
              <a:rPr lang="en-GB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</a:br>
            <a:r>
              <a:rPr lang="en-GB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Message</a:t>
            </a:r>
            <a:r>
              <a:rPr lang="en-GB" altLang="zh-CN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宋体" pitchFamily="2" charset="-122"/>
              </a:rPr>
              <a:t> </a:t>
            </a:r>
            <a:r>
              <a:rPr lang="en-GB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Authentication</a:t>
            </a:r>
            <a:endParaRPr lang="en-GB" sz="4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44" y="4143380"/>
            <a:ext cx="8435975" cy="1584325"/>
          </a:xfrm>
        </p:spPr>
        <p:txBody>
          <a:bodyPr/>
          <a:lstStyle/>
          <a:p>
            <a:pPr algn="ctr"/>
            <a:r>
              <a:rPr lang="en-GB" altLang="zh-CN" sz="2100" dirty="0" err="1">
                <a:latin typeface="Garamond" pitchFamily="18" charset="0"/>
                <a:ea typeface="宋体" pitchFamily="2" charset="-122"/>
              </a:rPr>
              <a:t>Behzad</a:t>
            </a:r>
            <a:r>
              <a:rPr lang="en-GB" altLang="zh-CN" sz="2100" dirty="0">
                <a:latin typeface="Garamond" pitchFamily="18" charset="0"/>
                <a:ea typeface="宋体" pitchFamily="2" charset="-122"/>
              </a:rPr>
              <a:t> </a:t>
            </a:r>
            <a:r>
              <a:rPr lang="en-GB" altLang="zh-CN" sz="2100" dirty="0" err="1">
                <a:latin typeface="Garamond" pitchFamily="18" charset="0"/>
                <a:ea typeface="宋体" pitchFamily="2" charset="-122"/>
              </a:rPr>
              <a:t>Akbari</a:t>
            </a:r>
            <a:endParaRPr lang="en-GB" altLang="zh-CN" sz="2100" dirty="0">
              <a:latin typeface="Garamond" pitchFamily="18" charset="0"/>
              <a:ea typeface="宋体" pitchFamily="2" charset="-122"/>
            </a:endParaRPr>
          </a:p>
          <a:p>
            <a:pPr algn="ctr"/>
            <a:r>
              <a:rPr lang="en-GB" altLang="zh-CN" sz="2100" dirty="0" smtClean="0">
                <a:latin typeface="Garamond" pitchFamily="18" charset="0"/>
                <a:ea typeface="宋体" pitchFamily="2" charset="-122"/>
              </a:rPr>
              <a:t>Fall  2010</a:t>
            </a:r>
            <a:endParaRPr lang="en-GB" sz="2100" dirty="0">
              <a:latin typeface="Garamond" pitchFamily="18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627313" y="476250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rtl="0" eaLnBrk="0" hangingPunct="0"/>
            <a:r>
              <a:rPr lang="en-US" sz="3200" i="1">
                <a:solidFill>
                  <a:srgbClr val="006600"/>
                </a:solidFill>
                <a:latin typeface="Palace Script MT" pitchFamily="66" charset="0"/>
              </a:rPr>
              <a:t>In the Name of the Most High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7E2-94ED-4608-AB21-01457D1AE5B6}" type="slidenum">
              <a:rPr lang="en-GB"/>
              <a:pPr/>
              <a:t>10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sv-SE"/>
              <a:t>Simple Hash Function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8001000" cy="1371600"/>
          </a:xfrm>
        </p:spPr>
        <p:txBody>
          <a:bodyPr/>
          <a:lstStyle/>
          <a:p>
            <a:pPr algn="l" rtl="0"/>
            <a:r>
              <a:rPr lang="sv-SE" sz="2800" dirty="0"/>
              <a:t>One-bit circular shift on the hash value after each block is processed would improve</a:t>
            </a:r>
            <a:endParaRPr lang="en-GB" sz="2800" dirty="0"/>
          </a:p>
        </p:txBody>
      </p:sp>
      <p:pic>
        <p:nvPicPr>
          <p:cNvPr id="11268" name="Picture 4" descr="&#10;Picture 13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19200"/>
            <a:ext cx="6629400" cy="3625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F8BC-3142-4C5D-AB21-6E3F71777E75}" type="slidenum">
              <a:rPr lang="en-GB"/>
              <a:pPr/>
              <a:t>11</a:t>
            </a:fld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Message Digest Generation Using SHA-1</a:t>
            </a: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2292" name="Picture 4" descr="&#10;Picture 14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534400" cy="4722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D7476-30CE-4B2B-A797-5253BB54B089}" type="slidenum">
              <a:rPr lang="en-GB"/>
              <a:pPr/>
              <a:t>12</a:t>
            </a:fld>
            <a:endParaRPr lang="en-GB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SHA-1 Processing of single 512-Bit Block</a:t>
            </a:r>
            <a:endParaRPr lang="en-GB" dirty="0"/>
          </a:p>
        </p:txBody>
      </p:sp>
      <p:pic>
        <p:nvPicPr>
          <p:cNvPr id="13316" name="Picture 4" descr="&#10;Picture 15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142984"/>
            <a:ext cx="4114800" cy="4800600"/>
          </a:xfrm>
          <a:prstGeom prst="rect">
            <a:avLst/>
          </a:prstGeom>
          <a:noFill/>
        </p:spPr>
      </p:pic>
      <p:sp>
        <p:nvSpPr>
          <p:cNvPr id="13317" name="AutoShape 5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18" name="AutoShape 6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19" name="AutoShape 7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20" name="AutoShape 8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21" name="AutoShape 9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22" name="AutoShape 10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23" name="AutoShape 11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13324" name="AutoShape 12"/>
          <p:cNvSpPr>
            <a:spLocks noChangeAspect="1" noChangeArrowheads="1"/>
          </p:cNvSpPr>
          <p:nvPr/>
        </p:nvSpPr>
        <p:spPr bwMode="auto">
          <a:xfrm>
            <a:off x="-1524000" y="-1447800"/>
            <a:ext cx="12192000" cy="975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92985-1CB6-47EA-9FA7-6ECF5FDF46C0}" type="slidenum">
              <a:rPr lang="en-GB"/>
              <a:pPr/>
              <a:t>13</a:t>
            </a:fld>
            <a:endParaRPr lang="en-GB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9144000" cy="1143000"/>
          </a:xfrm>
        </p:spPr>
        <p:txBody>
          <a:bodyPr/>
          <a:lstStyle/>
          <a:p>
            <a:r>
              <a:rPr lang="sv-SE" dirty="0"/>
              <a:t>Other Secure HASH functions</a:t>
            </a:r>
            <a:endParaRPr lang="en-GB" dirty="0"/>
          </a:p>
        </p:txBody>
      </p:sp>
      <p:graphicFrame>
        <p:nvGraphicFramePr>
          <p:cNvPr id="14506" name="Group 170"/>
          <p:cNvGraphicFramePr>
            <a:graphicFrameLocks noGrp="1"/>
          </p:cNvGraphicFramePr>
          <p:nvPr/>
        </p:nvGraphicFramePr>
        <p:xfrm>
          <a:off x="228600" y="1143000"/>
          <a:ext cx="8610600" cy="4610862"/>
        </p:xfrm>
        <a:graphic>
          <a:graphicData uri="http://schemas.openxmlformats.org/drawingml/2006/table">
            <a:tbl>
              <a:tblPr/>
              <a:tblGrid>
                <a:gridCol w="2590800"/>
                <a:gridCol w="2184400"/>
                <a:gridCol w="1778000"/>
                <a:gridCol w="2057400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SHA-1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MD5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RIPEMD-160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Digest length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160 bits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128 bits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160 bits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Basic unit of processing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512 bits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512 bits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512 bits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 of steps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80 (4 rounds of 20)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 (4 rounds of 16)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160 (5 paired rounds of 16)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Maximum message size</a:t>
                      </a: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sv-SE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</a:t>
                      </a: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-1 bits</a:t>
                      </a:r>
                      <a:endParaRPr kumimoji="0" lang="en-GB" sz="2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768" name="Object 1024"/>
          <p:cNvGraphicFramePr>
            <a:graphicFrameLocks noChangeAspect="1"/>
          </p:cNvGraphicFramePr>
          <p:nvPr/>
        </p:nvGraphicFramePr>
        <p:xfrm flipV="1">
          <a:off x="5643570" y="5072074"/>
          <a:ext cx="381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4" name="Equation" r:id="rId3" imgW="152280" imgH="126720" progId="Equation.3">
                  <p:embed/>
                </p:oleObj>
              </mc:Choice>
              <mc:Fallback>
                <p:oleObj name="Equation" r:id="rId3" imgW="152280" imgH="126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5643570" y="5072074"/>
                        <a:ext cx="381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" name="Object 1025"/>
          <p:cNvGraphicFramePr>
            <a:graphicFrameLocks noChangeAspect="1"/>
          </p:cNvGraphicFramePr>
          <p:nvPr/>
        </p:nvGraphicFramePr>
        <p:xfrm flipV="1">
          <a:off x="7500958" y="5072074"/>
          <a:ext cx="381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5" name="Equation" r:id="rId5" imgW="152280" imgH="126720" progId="Equation.3">
                  <p:embed/>
                </p:oleObj>
              </mc:Choice>
              <mc:Fallback>
                <p:oleObj name="Equation" r:id="rId5" imgW="152280" imgH="126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7500958" y="5072074"/>
                        <a:ext cx="381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08" name="Rectangle 172"/>
          <p:cNvSpPr>
            <a:spLocks noChangeArrowheads="1"/>
          </p:cNvSpPr>
          <p:nvPr/>
        </p:nvSpPr>
        <p:spPr bwMode="auto">
          <a:xfrm>
            <a:off x="3962400" y="6324600"/>
            <a:ext cx="12192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47AF-ADFB-4991-BA5F-E34DD4413E86}" type="slidenum">
              <a:rPr lang="en-GB"/>
              <a:pPr/>
              <a:t>14</a:t>
            </a:fld>
            <a:endParaRPr lang="en-GB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sv-SE" dirty="0" smtClean="0"/>
              <a:t>HMAC</a:t>
            </a:r>
            <a:r>
              <a:rPr lang="en-US" dirty="0" smtClean="0"/>
              <a:t>(Hash-based MAC)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229600" cy="4530725"/>
          </a:xfrm>
        </p:spPr>
        <p:txBody>
          <a:bodyPr/>
          <a:lstStyle/>
          <a:p>
            <a:pPr algn="l" rtl="0"/>
            <a:r>
              <a:rPr lang="sv-SE" sz="2800" dirty="0"/>
              <a:t>Use a MAC derived from a cryptographic hash code, such as SHA-1.</a:t>
            </a:r>
          </a:p>
          <a:p>
            <a:pPr algn="l" rtl="0"/>
            <a:r>
              <a:rPr lang="sv-SE" sz="2800" b="1" dirty="0"/>
              <a:t>Motivations:</a:t>
            </a:r>
          </a:p>
          <a:p>
            <a:pPr lvl="1" algn="l" rtl="0"/>
            <a:r>
              <a:rPr lang="sv-SE" sz="2400" dirty="0"/>
              <a:t>Cryptographic hash functions executes faster in software than encryptoin algorithms such as DES</a:t>
            </a:r>
          </a:p>
          <a:p>
            <a:pPr lvl="1" algn="l" rtl="0"/>
            <a:r>
              <a:rPr lang="sv-SE" sz="2400" dirty="0"/>
              <a:t>Library code for cryptographic hash functions is widely available</a:t>
            </a:r>
          </a:p>
          <a:p>
            <a:pPr lvl="1" algn="l" rtl="0"/>
            <a:r>
              <a:rPr lang="sv-SE" sz="2400" dirty="0"/>
              <a:t>No export restrictions from the US</a:t>
            </a: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00A2-F61A-41DF-9E59-665B3F6D91BA}" type="slidenum">
              <a:rPr lang="en-GB"/>
              <a:pPr/>
              <a:t>15</a:t>
            </a:fld>
            <a:endParaRPr lang="en-GB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sv-SE" dirty="0"/>
              <a:t>HMAC Structure</a:t>
            </a:r>
            <a:endParaRPr lang="en-GB" dirty="0"/>
          </a:p>
        </p:txBody>
      </p:sp>
      <p:pic>
        <p:nvPicPr>
          <p:cNvPr id="16388" name="Picture 4" descr="&#10;Picture 17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19200"/>
            <a:ext cx="48768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28152-AC7F-44AE-A803-E0BE918F098A}" type="slidenum">
              <a:rPr lang="en-GB"/>
              <a:pPr/>
              <a:t>16</a:t>
            </a:fld>
            <a:endParaRPr lang="en-GB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Public-Key Cryptography Principles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sv-SE" sz="2800" dirty="0"/>
              <a:t>The use of t</a:t>
            </a:r>
            <a:r>
              <a:rPr lang="en-GB" sz="2800" dirty="0" err="1"/>
              <a:t>wo</a:t>
            </a:r>
            <a:r>
              <a:rPr lang="en-GB" sz="2800" dirty="0"/>
              <a:t> keys has consequences in: </a:t>
            </a:r>
            <a:r>
              <a:rPr lang="sv-SE" sz="2800" dirty="0"/>
              <a:t>k</a:t>
            </a:r>
            <a:r>
              <a:rPr lang="en-GB" sz="2800" dirty="0" err="1"/>
              <a:t>ey</a:t>
            </a:r>
            <a:r>
              <a:rPr lang="en-GB" sz="2800" dirty="0"/>
              <a:t> distribution, confidentiality and authentication</a:t>
            </a:r>
            <a:r>
              <a:rPr lang="sv-SE" sz="2800" dirty="0"/>
              <a:t>.</a:t>
            </a:r>
          </a:p>
          <a:p>
            <a:pPr algn="l" rtl="0"/>
            <a:r>
              <a:rPr lang="sv-SE" sz="2800" dirty="0"/>
              <a:t>The scheme has six ingredients </a:t>
            </a:r>
            <a:r>
              <a:rPr lang="sv-SE" sz="2000" dirty="0"/>
              <a:t>(see Figure 3.7)</a:t>
            </a:r>
          </a:p>
          <a:p>
            <a:pPr lvl="1" algn="l" rtl="0"/>
            <a:r>
              <a:rPr lang="sv-SE" sz="2400" dirty="0"/>
              <a:t>Plaintext</a:t>
            </a:r>
          </a:p>
          <a:p>
            <a:pPr lvl="1" algn="l" rtl="0"/>
            <a:r>
              <a:rPr lang="sv-SE" sz="2400" dirty="0"/>
              <a:t>Encryption algorithm</a:t>
            </a:r>
          </a:p>
          <a:p>
            <a:pPr lvl="1" algn="l" rtl="0"/>
            <a:r>
              <a:rPr lang="sv-SE" sz="2400" dirty="0"/>
              <a:t>Public and private key</a:t>
            </a:r>
          </a:p>
          <a:p>
            <a:pPr lvl="1" algn="l" rtl="0"/>
            <a:r>
              <a:rPr lang="sv-SE" sz="2400" dirty="0"/>
              <a:t>Ciphertext</a:t>
            </a:r>
          </a:p>
          <a:p>
            <a:pPr lvl="1" algn="l" rtl="0"/>
            <a:r>
              <a:rPr lang="sv-SE" sz="2400" dirty="0"/>
              <a:t>Decryption algorithm</a:t>
            </a:r>
            <a:endParaRPr lang="en-GB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C420-C04C-4FA0-8C35-2A51F66108C1}" type="slidenum">
              <a:rPr lang="en-GB"/>
              <a:pPr/>
              <a:t>17</a:t>
            </a:fld>
            <a:endParaRPr lang="en-GB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Encryption using Public-Key system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8436" name="Picture 4" descr="&#10;Picture 18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343900" cy="474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93653-2A5D-43A6-A742-EADACCD0C151}" type="slidenum">
              <a:rPr lang="en-GB"/>
              <a:pPr/>
              <a:t>18</a:t>
            </a:fld>
            <a:endParaRPr lang="en-GB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Authentication using</a:t>
            </a:r>
            <a:r>
              <a:rPr lang="sv-SE" dirty="0"/>
              <a:t> </a:t>
            </a:r>
            <a:r>
              <a:rPr lang="en-GB" dirty="0"/>
              <a:t>Public-Key System</a:t>
            </a:r>
          </a:p>
        </p:txBody>
      </p:sp>
      <p:pic>
        <p:nvPicPr>
          <p:cNvPr id="19460" name="Picture 4" descr="&#10;Picture 19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874000" cy="4516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8B5B-EFB3-4BF4-9D85-997DD1B0C605}" type="slidenum">
              <a:rPr lang="en-GB"/>
              <a:pPr/>
              <a:t>19</a:t>
            </a:fld>
            <a:endParaRPr lang="en-GB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Applications for </a:t>
            </a:r>
            <a:r>
              <a:rPr lang="sv-SE" sz="3600" dirty="0" smtClean="0"/>
              <a:t>Public-Key Cryptosystems</a:t>
            </a:r>
            <a:endParaRPr lang="en-GB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14422"/>
            <a:ext cx="8229600" cy="4530725"/>
          </a:xfrm>
        </p:spPr>
        <p:txBody>
          <a:bodyPr/>
          <a:lstStyle/>
          <a:p>
            <a:pPr algn="l" rtl="0"/>
            <a:r>
              <a:rPr lang="sv-SE" sz="2800" dirty="0"/>
              <a:t>Three categories:</a:t>
            </a:r>
          </a:p>
          <a:p>
            <a:pPr lvl="1" algn="l" rtl="0"/>
            <a:r>
              <a:rPr lang="sv-SE" b="1" dirty="0"/>
              <a:t>Encryption/decryption: </a:t>
            </a:r>
            <a:r>
              <a:rPr lang="sv-SE" dirty="0"/>
              <a:t>The sender encrypts a message with the recipient’s public key.</a:t>
            </a:r>
            <a:endParaRPr lang="sv-SE" b="1" dirty="0"/>
          </a:p>
          <a:p>
            <a:pPr lvl="1" algn="l" rtl="0"/>
            <a:r>
              <a:rPr lang="sv-SE" b="1" dirty="0"/>
              <a:t>Digital signature:</a:t>
            </a:r>
            <a:r>
              <a:rPr lang="sv-SE" dirty="0"/>
              <a:t> The sender ”signs” a message with its private key.</a:t>
            </a:r>
          </a:p>
          <a:p>
            <a:pPr lvl="1" algn="l" rtl="0"/>
            <a:r>
              <a:rPr lang="sv-SE" b="1" dirty="0"/>
              <a:t>Key echange:</a:t>
            </a:r>
            <a:r>
              <a:rPr lang="sv-SE" dirty="0"/>
              <a:t> Two sides cooperate </a:t>
            </a:r>
            <a:r>
              <a:rPr lang="sv-SE" dirty="0" smtClean="0"/>
              <a:t>exhange </a:t>
            </a:r>
            <a:r>
              <a:rPr lang="sv-SE" dirty="0"/>
              <a:t>a session key.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05BA-E589-475B-BCBA-12E1C4916B8C}" type="slidenum">
              <a:rPr lang="en-GB"/>
              <a:pPr/>
              <a:t>2</a:t>
            </a:fld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GB" dirty="0"/>
              <a:t>Approaches to Message Authentication</a:t>
            </a:r>
          </a:p>
          <a:p>
            <a:pPr algn="l" rtl="0"/>
            <a:r>
              <a:rPr lang="en-GB" dirty="0"/>
              <a:t>Secure Hash Functions and HMAC</a:t>
            </a:r>
          </a:p>
          <a:p>
            <a:pPr algn="l" rtl="0"/>
            <a:r>
              <a:rPr lang="en-GB" dirty="0"/>
              <a:t>Public-Key Cryptography Principles</a:t>
            </a:r>
          </a:p>
          <a:p>
            <a:pPr algn="l" rtl="0"/>
            <a:r>
              <a:rPr lang="en-GB" dirty="0"/>
              <a:t>Public-Key Cryptography Algorithms</a:t>
            </a:r>
          </a:p>
          <a:p>
            <a:pPr algn="l" rtl="0"/>
            <a:r>
              <a:rPr lang="en-GB" dirty="0"/>
              <a:t>Digital Signatures</a:t>
            </a:r>
          </a:p>
          <a:p>
            <a:pPr algn="l" rtl="0"/>
            <a:r>
              <a:rPr lang="en-GB" dirty="0"/>
              <a:t>Key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7DD8-E9E3-4CD8-8E9C-60D01087B11F}" type="slidenum">
              <a:rPr lang="en-GB"/>
              <a:pPr/>
              <a:t>20</a:t>
            </a:fld>
            <a:endParaRPr lang="en-GB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Requirements for Public-Key Cryptography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285860"/>
            <a:ext cx="8229600" cy="4530725"/>
          </a:xfrm>
        </p:spPr>
        <p:txBody>
          <a:bodyPr/>
          <a:lstStyle/>
          <a:p>
            <a:pPr marL="609600" indent="-609600" algn="l" rtl="0">
              <a:buFontTx/>
              <a:buAutoNum type="arabicPeriod"/>
            </a:pPr>
            <a:r>
              <a:rPr lang="en-GB" dirty="0"/>
              <a:t>Computationally easy for a party B to generate a pair (public key K</a:t>
            </a:r>
            <a:r>
              <a:rPr lang="sv-SE" dirty="0"/>
              <a:t>U</a:t>
            </a:r>
            <a:r>
              <a:rPr lang="sv-SE" sz="2000" dirty="0"/>
              <a:t>b</a:t>
            </a:r>
            <a:r>
              <a:rPr lang="sv-SE" dirty="0"/>
              <a:t>, private key KR</a:t>
            </a:r>
            <a:r>
              <a:rPr lang="sv-SE" baseline="-25000" dirty="0"/>
              <a:t>b</a:t>
            </a:r>
            <a:r>
              <a:rPr lang="sv-SE" dirty="0"/>
              <a:t>)</a:t>
            </a:r>
          </a:p>
          <a:p>
            <a:pPr marL="609600" indent="-609600" algn="l" rtl="0">
              <a:buFontTx/>
              <a:buAutoNum type="arabicPeriod"/>
            </a:pPr>
            <a:r>
              <a:rPr lang="sv-SE" dirty="0"/>
              <a:t>Easy for sender to generate ciphertext: </a:t>
            </a:r>
            <a:endParaRPr lang="fa-IR" dirty="0" smtClean="0"/>
          </a:p>
          <a:p>
            <a:pPr marL="609600" indent="-609600" algn="l" rtl="0">
              <a:buFontTx/>
              <a:buAutoNum type="arabicPeriod"/>
            </a:pPr>
            <a:endParaRPr lang="sv-SE" dirty="0"/>
          </a:p>
          <a:p>
            <a:pPr marL="609600" indent="-609600" algn="l" rtl="0">
              <a:buFontTx/>
              <a:buAutoNum type="arabicPeriod"/>
            </a:pPr>
            <a:r>
              <a:rPr lang="sv-SE" dirty="0"/>
              <a:t>Easy for the receiver to decrypt ciphertect using private key:</a:t>
            </a:r>
          </a:p>
          <a:p>
            <a:pPr marL="609600" indent="-609600" algn="l" rtl="0">
              <a:buFontTx/>
              <a:buAutoNum type="arabicPeriod"/>
            </a:pPr>
            <a:endParaRPr lang="sv-SE" dirty="0"/>
          </a:p>
          <a:p>
            <a:pPr marL="609600" indent="-609600" algn="l" rtl="0">
              <a:buFontTx/>
              <a:buAutoNum type="arabicPeriod"/>
            </a:pPr>
            <a:endParaRPr lang="en-GB" dirty="0"/>
          </a:p>
        </p:txBody>
      </p:sp>
      <p:graphicFrame>
        <p:nvGraphicFramePr>
          <p:cNvPr id="33793" name="Object 1025"/>
          <p:cNvGraphicFramePr>
            <a:graphicFrameLocks noChangeAspect="1"/>
          </p:cNvGraphicFramePr>
          <p:nvPr/>
        </p:nvGraphicFramePr>
        <p:xfrm>
          <a:off x="1928794" y="5500702"/>
          <a:ext cx="50292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0" name="Equation" r:id="rId3" imgW="1942920" imgH="228600" progId="Equation.3">
                  <p:embed/>
                </p:oleObj>
              </mc:Choice>
              <mc:Fallback>
                <p:oleObj name="Equation" r:id="rId3" imgW="1942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5500702"/>
                        <a:ext cx="502920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96099"/>
              </p:ext>
            </p:extLst>
          </p:nvPr>
        </p:nvGraphicFramePr>
        <p:xfrm>
          <a:off x="1403648" y="3335330"/>
          <a:ext cx="21336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1" name="Equation" r:id="rId5" imgW="863280" imgH="228600" progId="Equation.3">
                  <p:embed/>
                </p:oleObj>
              </mc:Choice>
              <mc:Fallback>
                <p:oleObj name="Equation" r:id="rId5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335330"/>
                        <a:ext cx="2133600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2002E-D50E-4F73-B06A-A3D7AEBAD35D}" type="slidenum">
              <a:rPr lang="en-GB"/>
              <a:pPr/>
              <a:t>21</a:t>
            </a:fld>
            <a:endParaRPr lang="en-GB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/>
              <a:t>Requirements for Public-Key Cryptography</a:t>
            </a:r>
            <a:endParaRPr lang="en-GB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>
              <a:buFontTx/>
              <a:buAutoNum type="arabicPeriod" startAt="4"/>
            </a:pPr>
            <a:r>
              <a:rPr lang="en-GB" sz="2800" dirty="0"/>
              <a:t>Computationally infeasible to determine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dirty="0"/>
              <a:t>private key (</a:t>
            </a:r>
            <a:r>
              <a:rPr lang="en-GB" sz="2800" dirty="0" err="1"/>
              <a:t>KR</a:t>
            </a:r>
            <a:r>
              <a:rPr lang="en-GB" sz="2800" baseline="-25000" dirty="0" err="1"/>
              <a:t>b</a:t>
            </a:r>
            <a:r>
              <a:rPr lang="en-GB" sz="2800" dirty="0"/>
              <a:t>) knowing public key (</a:t>
            </a:r>
            <a:r>
              <a:rPr lang="en-GB" sz="2800" dirty="0" err="1"/>
              <a:t>KU</a:t>
            </a:r>
            <a:r>
              <a:rPr lang="en-GB" sz="2800" baseline="-25000" dirty="0" err="1"/>
              <a:t>b</a:t>
            </a:r>
            <a:r>
              <a:rPr lang="en-GB" sz="2800" dirty="0"/>
              <a:t>)</a:t>
            </a:r>
          </a:p>
          <a:p>
            <a:pPr marL="609600" indent="-609600" algn="l" rtl="0">
              <a:buFontTx/>
              <a:buAutoNum type="arabicPeriod" startAt="4"/>
            </a:pPr>
            <a:r>
              <a:rPr lang="en-GB" sz="2800" dirty="0"/>
              <a:t>Computationally infeasible to recover message M, knowing </a:t>
            </a:r>
            <a:r>
              <a:rPr lang="en-GB" sz="2800" dirty="0" err="1"/>
              <a:t>KU</a:t>
            </a:r>
            <a:r>
              <a:rPr lang="en-GB" sz="2800" baseline="-25000" dirty="0" err="1"/>
              <a:t>b</a:t>
            </a:r>
            <a:r>
              <a:rPr lang="en-GB" sz="2800" baseline="-25000" dirty="0"/>
              <a:t> </a:t>
            </a:r>
            <a:r>
              <a:rPr lang="en-GB" sz="2800" dirty="0"/>
              <a:t>and </a:t>
            </a:r>
            <a:r>
              <a:rPr lang="en-GB" sz="2800" dirty="0" err="1"/>
              <a:t>ciphertext</a:t>
            </a:r>
            <a:r>
              <a:rPr lang="en-GB" sz="2800" dirty="0"/>
              <a:t> C</a:t>
            </a:r>
            <a:endParaRPr lang="sv-SE" sz="2800" dirty="0"/>
          </a:p>
          <a:p>
            <a:pPr marL="609600" indent="-609600" algn="l" rtl="0">
              <a:buFontTx/>
              <a:buAutoNum type="arabicPeriod" startAt="4"/>
            </a:pPr>
            <a:r>
              <a:rPr lang="sv-SE" sz="2800" dirty="0"/>
              <a:t>Either of the two keys can be used for encryption, with the other used for decryption:</a:t>
            </a:r>
          </a:p>
          <a:p>
            <a:pPr marL="609600" indent="-609600" algn="l" rtl="0">
              <a:buFontTx/>
              <a:buNone/>
            </a:pPr>
            <a:r>
              <a:rPr lang="sv-SE" sz="2800" baseline="-25000" dirty="0"/>
              <a:t>	</a:t>
            </a:r>
            <a:endParaRPr lang="en-GB" sz="2800" baseline="-25000" dirty="0"/>
          </a:p>
        </p:txBody>
      </p:sp>
      <p:graphicFrame>
        <p:nvGraphicFramePr>
          <p:cNvPr id="34816" name="Object 1024"/>
          <p:cNvGraphicFramePr>
            <a:graphicFrameLocks noChangeAspect="1"/>
          </p:cNvGraphicFramePr>
          <p:nvPr/>
        </p:nvGraphicFramePr>
        <p:xfrm>
          <a:off x="1357290" y="4929198"/>
          <a:ext cx="62484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9" name="Equation" r:id="rId3" imgW="2361960" imgH="228600" progId="Equation.3">
                  <p:embed/>
                </p:oleObj>
              </mc:Choice>
              <mc:Fallback>
                <p:oleObj name="Equation" r:id="rId3" imgW="23619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4929198"/>
                        <a:ext cx="624840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54D-B95B-4A7E-A1A3-CD7E7DE26BED}" type="slidenum">
              <a:rPr lang="en-GB"/>
              <a:pPr/>
              <a:t>22</a:t>
            </a:fld>
            <a:endParaRPr lang="en-GB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Public-Key Cryptographic Algorithms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</a:pPr>
            <a:r>
              <a:rPr lang="sv-SE" sz="2800" b="1" dirty="0" smtClean="0"/>
              <a:t>RSA</a:t>
            </a:r>
            <a:r>
              <a:rPr lang="sv-SE" sz="2800" dirty="0" smtClean="0"/>
              <a:t> </a:t>
            </a:r>
            <a:r>
              <a:rPr lang="sv-SE" sz="2800" dirty="0"/>
              <a:t>- Ron Rives, Adi Shamir and Len Adleman at MIT, in 1977.</a:t>
            </a:r>
          </a:p>
          <a:p>
            <a:pPr lvl="1" algn="l" rtl="0">
              <a:lnSpc>
                <a:spcPct val="90000"/>
              </a:lnSpc>
            </a:pPr>
            <a:r>
              <a:rPr lang="sv-SE" sz="2400" dirty="0"/>
              <a:t>RSA is a block cipher</a:t>
            </a:r>
          </a:p>
          <a:p>
            <a:pPr lvl="1" algn="l" rtl="0">
              <a:lnSpc>
                <a:spcPct val="90000"/>
              </a:lnSpc>
            </a:pPr>
            <a:r>
              <a:rPr lang="sv-SE" sz="2400" dirty="0"/>
              <a:t>The most widely </a:t>
            </a:r>
            <a:r>
              <a:rPr lang="sv-SE" sz="2400" dirty="0" smtClean="0"/>
              <a:t>implemented</a:t>
            </a:r>
            <a:endParaRPr lang="sv-SE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700B-3799-4411-A573-F2B6673EF42C}" type="slidenum">
              <a:rPr lang="en-GB"/>
              <a:pPr/>
              <a:t>23</a:t>
            </a:fld>
            <a:endParaRPr lang="en-GB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The </a:t>
            </a:r>
            <a:r>
              <a:rPr lang="sv-SE" dirty="0"/>
              <a:t>RSA </a:t>
            </a:r>
            <a:r>
              <a:rPr lang="sv-SE" dirty="0" smtClean="0"/>
              <a:t>Algorithm–Key </a:t>
            </a:r>
            <a:r>
              <a:rPr lang="sv-SE" dirty="0"/>
              <a:t>Generation</a:t>
            </a:r>
            <a:br>
              <a:rPr lang="sv-SE" dirty="0"/>
            </a:b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3810000"/>
          </a:xfrm>
          <a:solidFill>
            <a:schemeClr val="folHlink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 algn="l" rtl="0">
              <a:buFontTx/>
              <a:buAutoNum type="arabicPeriod"/>
            </a:pPr>
            <a:r>
              <a:rPr lang="sv-SE" sz="2800" dirty="0"/>
              <a:t>Select </a:t>
            </a:r>
            <a:r>
              <a:rPr lang="sv-SE" sz="2800" i="1" dirty="0"/>
              <a:t>p,q	</a:t>
            </a:r>
            <a:r>
              <a:rPr lang="sv-SE" sz="2800" dirty="0"/>
              <a:t>	        	</a:t>
            </a:r>
            <a:r>
              <a:rPr lang="sv-SE" sz="2800" i="1" dirty="0"/>
              <a:t>p</a:t>
            </a:r>
            <a:r>
              <a:rPr lang="sv-SE" sz="2800" dirty="0"/>
              <a:t> and </a:t>
            </a:r>
            <a:r>
              <a:rPr lang="sv-SE" sz="2800" i="1" dirty="0"/>
              <a:t>q</a:t>
            </a:r>
            <a:r>
              <a:rPr lang="sv-SE" sz="2800" dirty="0"/>
              <a:t> both prime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Calculate </a:t>
            </a:r>
            <a:r>
              <a:rPr lang="sv-SE" sz="2800" i="1" dirty="0"/>
              <a:t>n</a:t>
            </a:r>
            <a:r>
              <a:rPr lang="sv-SE" sz="2800" dirty="0"/>
              <a:t> =</a:t>
            </a:r>
            <a:r>
              <a:rPr lang="sv-SE" sz="2800" i="1" dirty="0"/>
              <a:t> p</a:t>
            </a:r>
            <a:r>
              <a:rPr lang="sv-SE" sz="2800" dirty="0"/>
              <a:t> x </a:t>
            </a:r>
            <a:r>
              <a:rPr lang="sv-SE" sz="2800" i="1" dirty="0"/>
              <a:t>q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Calculate 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Select integer </a:t>
            </a:r>
            <a:r>
              <a:rPr lang="sv-SE" sz="2800" i="1" dirty="0"/>
              <a:t>e</a:t>
            </a:r>
            <a:r>
              <a:rPr lang="sv-SE" sz="2800" dirty="0"/>
              <a:t>	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Calculate </a:t>
            </a:r>
            <a:r>
              <a:rPr lang="sv-SE" sz="2800" i="1" dirty="0"/>
              <a:t>d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Public Key			KU = {e,n}</a:t>
            </a:r>
          </a:p>
          <a:p>
            <a:pPr marL="609600" indent="-609600" algn="l" rtl="0">
              <a:buFontTx/>
              <a:buAutoNum type="arabicPeriod"/>
            </a:pPr>
            <a:r>
              <a:rPr lang="sv-SE" sz="2800" dirty="0"/>
              <a:t>Private key			KR = {d,n}</a:t>
            </a:r>
          </a:p>
          <a:p>
            <a:pPr marL="609600" indent="-609600" algn="l" rtl="0">
              <a:buFontTx/>
              <a:buNone/>
            </a:pPr>
            <a:endParaRPr lang="en-GB" sz="2800" dirty="0"/>
          </a:p>
        </p:txBody>
      </p:sp>
      <p:graphicFrame>
        <p:nvGraphicFramePr>
          <p:cNvPr id="35840" name="Object 1024"/>
          <p:cNvGraphicFramePr>
            <a:graphicFrameLocks noChangeAspect="1"/>
          </p:cNvGraphicFramePr>
          <p:nvPr/>
        </p:nvGraphicFramePr>
        <p:xfrm>
          <a:off x="2514600" y="3048000"/>
          <a:ext cx="29908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0" name="Equation" r:id="rId3" imgW="1257120" imgH="203040" progId="Equation.3">
                  <p:embed/>
                </p:oleObj>
              </mc:Choice>
              <mc:Fallback>
                <p:oleObj name="Equation" r:id="rId3" imgW="12571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299085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1" name="Object 1025"/>
          <p:cNvGraphicFramePr>
            <a:graphicFrameLocks noChangeAspect="1"/>
          </p:cNvGraphicFramePr>
          <p:nvPr/>
        </p:nvGraphicFramePr>
        <p:xfrm>
          <a:off x="4648200" y="3505200"/>
          <a:ext cx="4292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1" name="Equation" r:id="rId5" imgW="1790640" imgH="203040" progId="Equation.3">
                  <p:embed/>
                </p:oleObj>
              </mc:Choice>
              <mc:Fallback>
                <p:oleObj name="Equation" r:id="rId5" imgW="17906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505200"/>
                        <a:ext cx="42926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1027"/>
          <p:cNvGraphicFramePr>
            <a:graphicFrameLocks noChangeAspect="1"/>
          </p:cNvGraphicFramePr>
          <p:nvPr/>
        </p:nvGraphicFramePr>
        <p:xfrm>
          <a:off x="4745038" y="3994150"/>
          <a:ext cx="25558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2" name="Equation" r:id="rId7" imgW="1002960" imgH="203040" progId="Equation.3">
                  <p:embed/>
                </p:oleObj>
              </mc:Choice>
              <mc:Fallback>
                <p:oleObj name="Equation" r:id="rId7" imgW="10029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038" y="3994150"/>
                        <a:ext cx="255587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EF1B-CCE9-4F69-BE45-DB6B6BA830F2}" type="slidenum">
              <a:rPr lang="en-GB"/>
              <a:pPr/>
              <a:t>24</a:t>
            </a:fld>
            <a:endParaRPr lang="en-GB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The RSA Algorithm - Encryption</a:t>
            </a:r>
            <a:br>
              <a:rPr lang="sv-SE"/>
            </a:b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743200"/>
          </a:xfrm>
          <a:solidFill>
            <a:schemeClr val="folHlink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rtl="0"/>
            <a:r>
              <a:rPr lang="en-GB" dirty="0"/>
              <a:t>Plaintext:			M&lt;n</a:t>
            </a:r>
          </a:p>
          <a:p>
            <a:pPr algn="l" rtl="0">
              <a:buFontTx/>
              <a:buNone/>
            </a:pPr>
            <a:endParaRPr lang="en-GB" dirty="0"/>
          </a:p>
          <a:p>
            <a:pPr algn="l" rtl="0"/>
            <a:r>
              <a:rPr lang="en-GB" dirty="0" err="1"/>
              <a:t>Ciphertext</a:t>
            </a:r>
            <a:r>
              <a:rPr lang="en-GB" dirty="0"/>
              <a:t>:			C = M</a:t>
            </a:r>
            <a:r>
              <a:rPr lang="en-GB" baseline="30000" dirty="0"/>
              <a:t>e </a:t>
            </a:r>
            <a:r>
              <a:rPr lang="en-GB" dirty="0"/>
              <a:t>(mod n)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2DEB-2251-4C91-8D84-411F2A212618}" type="slidenum">
              <a:rPr lang="en-GB"/>
              <a:pPr/>
              <a:t>25</a:t>
            </a:fld>
            <a:endParaRPr lang="en-GB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The RSA Algorithm - Decryption</a:t>
            </a:r>
            <a:br>
              <a:rPr lang="sv-SE"/>
            </a:b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2002" y="1772816"/>
            <a:ext cx="7772400" cy="2815208"/>
          </a:xfrm>
          <a:solidFill>
            <a:schemeClr val="folHlink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l" rtl="0"/>
            <a:r>
              <a:rPr lang="en-GB" dirty="0" err="1"/>
              <a:t>Ciphertext</a:t>
            </a:r>
            <a:r>
              <a:rPr lang="en-GB" dirty="0"/>
              <a:t>:			</a:t>
            </a:r>
            <a:r>
              <a:rPr lang="en-GB" dirty="0" smtClean="0"/>
              <a:t>C</a:t>
            </a:r>
            <a:endParaRPr lang="en-GB" dirty="0"/>
          </a:p>
          <a:p>
            <a:pPr algn="l" rtl="0"/>
            <a:r>
              <a:rPr lang="en-GB" dirty="0"/>
              <a:t>Plaintext:			M = C</a:t>
            </a:r>
            <a:r>
              <a:rPr lang="en-GB" baseline="30000" dirty="0"/>
              <a:t>d </a:t>
            </a:r>
            <a:r>
              <a:rPr lang="en-GB" dirty="0"/>
              <a:t>(mod n)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CEF70-7CF1-4285-9427-3794F09CFF5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 example: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1562483" y="1300163"/>
            <a:ext cx="5670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dirty="0" smtClean="0">
                <a:latin typeface="Comic Sans MS" pitchFamily="66" charset="0"/>
              </a:rPr>
              <a:t>Bob chooses </a:t>
            </a:r>
            <a:r>
              <a:rPr lang="en-US" i="1" dirty="0">
                <a:latin typeface="Comic Sans MS" pitchFamily="66" charset="0"/>
              </a:rPr>
              <a:t>p=5, q=7</a:t>
            </a:r>
            <a:r>
              <a:rPr lang="en-US" dirty="0">
                <a:latin typeface="Comic Sans MS" pitchFamily="66" charset="0"/>
              </a:rPr>
              <a:t>.  Then </a:t>
            </a:r>
            <a:r>
              <a:rPr lang="en-US" i="1" dirty="0">
                <a:latin typeface="Comic Sans MS" pitchFamily="66" charset="0"/>
              </a:rPr>
              <a:t>n=35</a:t>
            </a:r>
            <a:r>
              <a:rPr lang="en-US" i="1" dirty="0" smtClean="0">
                <a:latin typeface="Comic Sans MS" pitchFamily="66" charset="0"/>
              </a:rPr>
              <a:t>, z=(p-1) (q-1)=24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/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1643042" y="1714488"/>
            <a:ext cx="410080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i="1" dirty="0">
                <a:latin typeface="Comic Sans MS" pitchFamily="66" charset="0"/>
              </a:rPr>
              <a:t>e=5</a:t>
            </a:r>
            <a:r>
              <a:rPr lang="en-US" dirty="0">
                <a:latin typeface="Comic Sans MS" pitchFamily="66" charset="0"/>
              </a:rPr>
              <a:t>  (so </a:t>
            </a:r>
            <a:r>
              <a:rPr lang="en-US" i="1" dirty="0">
                <a:latin typeface="Comic Sans MS" pitchFamily="66" charset="0"/>
              </a:rPr>
              <a:t>e, z</a:t>
            </a:r>
            <a:r>
              <a:rPr lang="en-US" dirty="0">
                <a:latin typeface="Comic Sans MS" pitchFamily="66" charset="0"/>
              </a:rPr>
              <a:t> relatively prime).</a:t>
            </a:r>
          </a:p>
          <a:p>
            <a:pPr algn="l"/>
            <a:r>
              <a:rPr lang="fa-IR" i="1" dirty="0" smtClean="0">
                <a:latin typeface="Comic Sans MS" pitchFamily="66" charset="0"/>
              </a:rPr>
              <a:t>(</a:t>
            </a:r>
            <a:r>
              <a:rPr lang="en-US" i="1" dirty="0" smtClean="0">
                <a:latin typeface="Comic Sans MS" pitchFamily="66" charset="0"/>
              </a:rPr>
              <a:t>d=29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(so </a:t>
            </a:r>
            <a:r>
              <a:rPr lang="en-US" i="1" dirty="0">
                <a:latin typeface="Comic Sans MS" pitchFamily="66" charset="0"/>
              </a:rPr>
              <a:t>ed-1</a:t>
            </a:r>
            <a:r>
              <a:rPr lang="en-US" dirty="0">
                <a:latin typeface="Comic Sans MS" pitchFamily="66" charset="0"/>
              </a:rPr>
              <a:t> exactly divisible by z.</a:t>
            </a:r>
          </a:p>
          <a:p>
            <a:pPr algn="l"/>
            <a:r>
              <a:rPr lang="en-US" dirty="0">
                <a:latin typeface="Comic Sans MS" pitchFamily="66" charset="0"/>
              </a:rPr>
              <a:t> </a:t>
            </a:r>
            <a:endParaRPr lang="en-US" dirty="0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012950" y="3335338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 dirty="0">
                <a:latin typeface="Comic Sans MS" pitchFamily="66" charset="0"/>
              </a:rPr>
              <a:t>letter</a:t>
            </a:r>
            <a:endParaRPr lang="en-US" u="sng" dirty="0"/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602038" y="3311525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m</a:t>
            </a:r>
            <a:endParaRPr lang="en-US" u="sng"/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4859338" y="332105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m</a:t>
            </a:r>
            <a:endParaRPr lang="en-US" u="sng"/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5081588" y="3179763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e</a:t>
            </a:r>
            <a:endParaRPr lang="en-US" u="sng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496050" y="3143250"/>
            <a:ext cx="2012950" cy="633413"/>
            <a:chOff x="2721" y="1743"/>
            <a:chExt cx="1268" cy="399"/>
          </a:xfrm>
        </p:grpSpPr>
        <p:sp>
          <p:nvSpPr>
            <p:cNvPr id="95242" name="Text Box 10"/>
            <p:cNvSpPr txBox="1">
              <a:spLocks noChangeArrowheads="1"/>
            </p:cNvSpPr>
            <p:nvPr/>
          </p:nvSpPr>
          <p:spPr bwMode="auto">
            <a:xfrm>
              <a:off x="2721" y="1854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u="sng">
                  <a:latin typeface="Comic Sans MS" pitchFamily="66" charset="0"/>
                </a:rPr>
                <a:t>c = m  mod  n</a:t>
              </a:r>
              <a:endParaRPr lang="en-US" u="sng"/>
            </a:p>
          </p:txBody>
        </p:sp>
        <p:sp>
          <p:nvSpPr>
            <p:cNvPr id="95243" name="Text Box 11"/>
            <p:cNvSpPr txBox="1">
              <a:spLocks noChangeArrowheads="1"/>
            </p:cNvSpPr>
            <p:nvPr/>
          </p:nvSpPr>
          <p:spPr bwMode="auto">
            <a:xfrm>
              <a:off x="3219" y="1743"/>
              <a:ext cx="3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e</a:t>
              </a:r>
              <a:endParaRPr lang="en-US" u="sng" dirty="0"/>
            </a:p>
          </p:txBody>
        </p:sp>
      </p:grp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366963" y="3810000"/>
            <a:ext cx="252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</a:rPr>
              <a:t>l</a:t>
            </a:r>
            <a:endParaRPr lang="en-US"/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3513138" y="383222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12</a:t>
            </a:r>
            <a:endParaRPr lang="en-US" dirty="0"/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4386263" y="3824288"/>
            <a:ext cx="137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1524832</a:t>
            </a:r>
            <a:endParaRPr lang="en-US" dirty="0"/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7408863" y="38227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17</a:t>
            </a:r>
            <a:endParaRPr lang="en-US" dirty="0"/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2130425" y="4732338"/>
            <a:ext cx="34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c</a:t>
            </a:r>
            <a:endParaRPr lang="en-US" u="sng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845175" y="4572000"/>
            <a:ext cx="2012950" cy="671513"/>
            <a:chOff x="2721" y="1719"/>
            <a:chExt cx="1268" cy="423"/>
          </a:xfrm>
        </p:grpSpPr>
        <p:sp>
          <p:nvSpPr>
            <p:cNvPr id="95259" name="Text Box 27"/>
            <p:cNvSpPr txBox="1">
              <a:spLocks noChangeArrowheads="1"/>
            </p:cNvSpPr>
            <p:nvPr/>
          </p:nvSpPr>
          <p:spPr bwMode="auto">
            <a:xfrm>
              <a:off x="2721" y="1854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u="sng">
                  <a:latin typeface="Comic Sans MS" pitchFamily="66" charset="0"/>
                </a:rPr>
                <a:t>m = c  mod  n</a:t>
              </a:r>
              <a:endParaRPr lang="en-US" u="sng"/>
            </a:p>
          </p:txBody>
        </p:sp>
        <p:sp>
          <p:nvSpPr>
            <p:cNvPr id="95260" name="Text Box 28"/>
            <p:cNvSpPr txBox="1">
              <a:spLocks noChangeArrowheads="1"/>
            </p:cNvSpPr>
            <p:nvPr/>
          </p:nvSpPr>
          <p:spPr bwMode="auto">
            <a:xfrm>
              <a:off x="3166" y="1719"/>
              <a:ext cx="37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d</a:t>
              </a:r>
              <a:endParaRPr lang="en-US" u="sng" dirty="0"/>
            </a:p>
          </p:txBody>
        </p:sp>
      </p:grp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1979613" y="51593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</a:rPr>
              <a:t>17</a:t>
            </a:r>
            <a:endParaRPr lang="en-US"/>
          </a:p>
        </p:txBody>
      </p:sp>
      <p:sp>
        <p:nvSpPr>
          <p:cNvPr id="95262" name="Text Box 30"/>
          <p:cNvSpPr txBox="1">
            <a:spLocks noChangeArrowheads="1"/>
          </p:cNvSpPr>
          <p:nvPr/>
        </p:nvSpPr>
        <p:spPr bwMode="auto">
          <a:xfrm>
            <a:off x="2673350" y="5268913"/>
            <a:ext cx="3213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</a:rPr>
              <a:t>481968572106750915091411825223071697</a:t>
            </a:r>
            <a:endParaRPr lang="en-US" sz="1200" dirty="0"/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6580188" y="51720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12</a:t>
            </a:r>
            <a:endParaRPr lang="en-US" dirty="0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260725" y="4587875"/>
            <a:ext cx="514350" cy="611188"/>
            <a:chOff x="3034" y="2876"/>
            <a:chExt cx="324" cy="385"/>
          </a:xfrm>
        </p:grpSpPr>
        <p:sp>
          <p:nvSpPr>
            <p:cNvPr id="95254" name="Text Box 22"/>
            <p:cNvSpPr txBox="1">
              <a:spLocks noChangeArrowheads="1"/>
            </p:cNvSpPr>
            <p:nvPr/>
          </p:nvSpPr>
          <p:spPr bwMode="auto">
            <a:xfrm>
              <a:off x="3034" y="2973"/>
              <a:ext cx="2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u="sng">
                  <a:latin typeface="Comic Sans MS" pitchFamily="66" charset="0"/>
                </a:rPr>
                <a:t>c</a:t>
              </a:r>
              <a:endParaRPr lang="en-US" u="sng"/>
            </a:p>
          </p:txBody>
        </p:sp>
        <p:sp>
          <p:nvSpPr>
            <p:cNvPr id="95265" name="Text Box 33"/>
            <p:cNvSpPr txBox="1">
              <a:spLocks noChangeArrowheads="1"/>
            </p:cNvSpPr>
            <p:nvPr/>
          </p:nvSpPr>
          <p:spPr bwMode="auto">
            <a:xfrm>
              <a:off x="3129" y="2876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d</a:t>
              </a:r>
              <a:endParaRPr lang="en-US" u="sng"/>
            </a:p>
          </p:txBody>
        </p:sp>
      </p:grp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7867650" y="4768850"/>
            <a:ext cx="1033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Comic Sans MS" pitchFamily="66" charset="0"/>
              </a:rPr>
              <a:t>letter</a:t>
            </a:r>
            <a:endParaRPr lang="en-US" u="sng"/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8221663" y="5243513"/>
            <a:ext cx="252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</a:rPr>
              <a:t>l</a:t>
            </a:r>
            <a:endParaRPr lang="en-US"/>
          </a:p>
        </p:txBody>
      </p:sp>
      <p:sp>
        <p:nvSpPr>
          <p:cNvPr id="95269" name="Text Box 37"/>
          <p:cNvSpPr txBox="1">
            <a:spLocks noChangeArrowheads="1"/>
          </p:cNvSpPr>
          <p:nvPr/>
        </p:nvSpPr>
        <p:spPr bwMode="auto">
          <a:xfrm>
            <a:off x="212725" y="3603625"/>
            <a:ext cx="137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encrypt:</a:t>
            </a:r>
            <a:endParaRPr lang="en-US"/>
          </a:p>
        </p:txBody>
      </p:sp>
      <p:sp>
        <p:nvSpPr>
          <p:cNvPr id="95270" name="Text Box 38"/>
          <p:cNvSpPr txBox="1">
            <a:spLocks noChangeArrowheads="1"/>
          </p:cNvSpPr>
          <p:nvPr/>
        </p:nvSpPr>
        <p:spPr bwMode="auto">
          <a:xfrm>
            <a:off x="260350" y="4895850"/>
            <a:ext cx="138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decrypt: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09D68-EA7E-4FC1-8809-C13EA91A9FC2}" type="slidenum">
              <a:rPr lang="en-GB"/>
              <a:pPr/>
              <a:t>27</a:t>
            </a:fld>
            <a:endParaRPr lang="en-GB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Example of RSA Algorithm</a:t>
            </a:r>
            <a:endParaRPr lang="en-US"/>
          </a:p>
        </p:txBody>
      </p:sp>
      <p:pic>
        <p:nvPicPr>
          <p:cNvPr id="27652" name="Picture 4" descr=" Picture 2 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24744"/>
            <a:ext cx="9144000" cy="4388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DA9C-38AA-410E-A72E-AFABB0DEB851}" type="slidenum">
              <a:rPr lang="en-GB"/>
              <a:pPr/>
              <a:t>28</a:t>
            </a:fld>
            <a:endParaRPr lang="en-GB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/>
          <a:lstStyle/>
          <a:p>
            <a:r>
              <a:rPr lang="sv-SE" dirty="0">
                <a:solidFill>
                  <a:srgbClr val="FF0000"/>
                </a:solidFill>
              </a:rPr>
              <a:t>Diffie-Hellman Key Echange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endParaRPr lang="fa-IR"/>
          </a:p>
        </p:txBody>
      </p:sp>
      <p:pic>
        <p:nvPicPr>
          <p:cNvPr id="28680" name="Picture 8" descr=" Picture 3 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000" y="1600200"/>
            <a:ext cx="7789086" cy="428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85B069-81F6-47DB-8D2A-1DFF86BF904E}" type="slidenum">
              <a:rPr lang="en-GB" altLang="ko-KR"/>
              <a:pPr/>
              <a:t>29</a:t>
            </a:fld>
            <a:endParaRPr lang="en-GB" altLang="ko-KR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>
                <a:solidFill>
                  <a:srgbClr val="FF0000"/>
                </a:solidFill>
                <a:ea typeface="굴림" pitchFamily="50" charset="-127"/>
              </a:rPr>
              <a:t>Diffie</a:t>
            </a:r>
            <a:r>
              <a:rPr lang="en-US" altLang="ko-KR" dirty="0" smtClean="0">
                <a:solidFill>
                  <a:srgbClr val="FF0000"/>
                </a:solidFill>
                <a:ea typeface="굴림" pitchFamily="50" charset="-127"/>
              </a:rPr>
              <a:t>-Hellman</a:t>
            </a:r>
            <a:endParaRPr lang="ko-KR" altLang="en-US" dirty="0" smtClean="0">
              <a:solidFill>
                <a:srgbClr val="FF0000"/>
              </a:solidFill>
              <a:ea typeface="굴림" pitchFamily="50" charset="-127"/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1773238"/>
            <a:ext cx="6048375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9E284-4390-4B2E-9DFB-DEAA84F46076}" type="slidenum">
              <a:rPr lang="en-GB"/>
              <a:pPr/>
              <a:t>3</a:t>
            </a:fld>
            <a:endParaRPr lang="en-GB"/>
          </a:p>
        </p:txBody>
      </p:sp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Authentication</a:t>
            </a:r>
            <a:endParaRPr lang="en-GB"/>
          </a:p>
        </p:txBody>
      </p:sp>
      <p:sp>
        <p:nvSpPr>
          <p:cNvPr id="921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spcBef>
                <a:spcPct val="0"/>
              </a:spcBef>
            </a:pPr>
            <a:r>
              <a:rPr lang="en-GB" sz="2800" dirty="0" smtClean="0"/>
              <a:t>Requirements: must </a:t>
            </a:r>
            <a:r>
              <a:rPr lang="en-GB" sz="2800" dirty="0"/>
              <a:t>be able to verify that:</a:t>
            </a:r>
          </a:p>
          <a:p>
            <a:pPr algn="l" rtl="0">
              <a:spcBef>
                <a:spcPct val="0"/>
              </a:spcBef>
              <a:buFontTx/>
              <a:buNone/>
            </a:pPr>
            <a:r>
              <a:rPr lang="en-GB" sz="2800" dirty="0"/>
              <a:t>	</a:t>
            </a:r>
            <a:r>
              <a:rPr lang="sv-SE" sz="2800" dirty="0"/>
              <a:t>	</a:t>
            </a:r>
            <a:r>
              <a:rPr lang="en-GB" sz="2800" dirty="0"/>
              <a:t>1. Message came from apparent source </a:t>
            </a:r>
            <a:r>
              <a:rPr lang="sv-SE" sz="2800" dirty="0"/>
              <a:t>	</a:t>
            </a:r>
            <a:r>
              <a:rPr lang="en-GB" sz="2800" dirty="0"/>
              <a:t>or author,</a:t>
            </a:r>
          </a:p>
          <a:p>
            <a:pPr algn="l" rtl="0">
              <a:spcBef>
                <a:spcPct val="0"/>
              </a:spcBef>
              <a:buFontTx/>
              <a:buNone/>
            </a:pPr>
            <a:r>
              <a:rPr lang="en-GB" sz="2800" dirty="0"/>
              <a:t>	</a:t>
            </a:r>
            <a:r>
              <a:rPr lang="sv-SE" sz="2800" dirty="0"/>
              <a:t>	</a:t>
            </a:r>
            <a:r>
              <a:rPr lang="en-GB" sz="2800" dirty="0"/>
              <a:t>2. Contents have not been altered,</a:t>
            </a:r>
          </a:p>
          <a:p>
            <a:pPr algn="l" rtl="0">
              <a:spcBef>
                <a:spcPct val="0"/>
              </a:spcBef>
              <a:buFontTx/>
              <a:buNone/>
            </a:pPr>
            <a:r>
              <a:rPr lang="en-GB" sz="2800" dirty="0"/>
              <a:t>	</a:t>
            </a:r>
            <a:r>
              <a:rPr lang="sv-SE" sz="2800" dirty="0"/>
              <a:t>	</a:t>
            </a:r>
            <a:r>
              <a:rPr lang="en-GB" sz="2800" dirty="0"/>
              <a:t>3. Sometimes, it was sent at a </a:t>
            </a:r>
            <a:r>
              <a:rPr lang="en-GB" sz="2800" dirty="0" smtClean="0"/>
              <a:t>certain time </a:t>
            </a:r>
            <a:r>
              <a:rPr lang="en-GB" sz="2800" dirty="0"/>
              <a:t>or sequence.</a:t>
            </a:r>
            <a:endParaRPr lang="sv-SE" sz="2800" dirty="0"/>
          </a:p>
          <a:p>
            <a:pPr algn="l" rtl="0">
              <a:spcBef>
                <a:spcPct val="0"/>
              </a:spcBef>
              <a:buFontTx/>
              <a:buNone/>
            </a:pPr>
            <a:endParaRPr lang="sv-SE" sz="2800" dirty="0"/>
          </a:p>
          <a:p>
            <a:pPr algn="l" rtl="0">
              <a:spcBef>
                <a:spcPct val="0"/>
              </a:spcBef>
            </a:pPr>
            <a:r>
              <a:rPr lang="en-GB" sz="2800" dirty="0"/>
              <a:t>Protection against active attack (falsification of data and transactions)</a:t>
            </a:r>
          </a:p>
          <a:p>
            <a:pPr algn="l" rtl="0">
              <a:spcBef>
                <a:spcPct val="0"/>
              </a:spcBef>
              <a:buFontTx/>
              <a:buNone/>
            </a:pPr>
            <a:endParaRPr lang="en-GB" sz="2800" dirty="0"/>
          </a:p>
          <a:p>
            <a:pPr algn="l" rtl="0">
              <a:spcBef>
                <a:spcPct val="0"/>
              </a:spcBef>
              <a:buFontTx/>
              <a:buNone/>
            </a:pPr>
            <a:endParaRPr lang="en-GB" sz="2400" dirty="0">
              <a:latin typeface="Times" pitchFamily="18" charset="0"/>
            </a:endParaRPr>
          </a:p>
          <a:p>
            <a:pPr algn="l" rtl="0">
              <a:buFontTx/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B4EDE0-1BC9-4A07-B3BE-1A5A85A30497}" type="slidenum">
              <a:rPr lang="en-GB" altLang="ko-KR"/>
              <a:pPr/>
              <a:t>30</a:t>
            </a:fld>
            <a:endParaRPr lang="en-GB" altLang="ko-KR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sv-SE" altLang="ko-KR" smtClean="0">
                <a:ea typeface="굴림" pitchFamily="50" charset="-127"/>
              </a:rPr>
              <a:t>Diffie-Hellman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772400" cy="4114800"/>
          </a:xfrm>
        </p:spPr>
        <p:txBody>
          <a:bodyPr/>
          <a:lstStyle/>
          <a:p>
            <a:pPr marL="609600" indent="-609600" algn="l" rtl="0">
              <a:lnSpc>
                <a:spcPct val="80000"/>
              </a:lnSpc>
            </a:pP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Alice and Bob agree to use a prime number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=23 and base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g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=5. </a:t>
            </a:r>
          </a:p>
          <a:p>
            <a:pPr marL="609600" indent="-609600" algn="l" rtl="0">
              <a:lnSpc>
                <a:spcPct val="80000"/>
              </a:lnSpc>
            </a:pP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Alice chooses a secret integer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=6, then sends Bob (</a:t>
            </a:r>
            <a:r>
              <a:rPr lang="en-US" altLang="ko-KR" sz="2000" i="1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g</a:t>
            </a:r>
            <a:r>
              <a:rPr lang="en-US" altLang="ko-KR" sz="2000" i="1" baseline="30000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) </a:t>
            </a:r>
          </a:p>
          <a:p>
            <a:pPr marL="990600" lvl="1" indent="-533400" algn="l" rtl="0">
              <a:lnSpc>
                <a:spcPct val="8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5</a:t>
            </a:r>
            <a:r>
              <a:rPr lang="en-US" altLang="ko-KR" sz="1800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6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23 = 8. </a:t>
            </a:r>
          </a:p>
          <a:p>
            <a:pPr marL="609600" indent="-609600" algn="l" rtl="0">
              <a:lnSpc>
                <a:spcPct val="80000"/>
              </a:lnSpc>
            </a:pP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Bob chooses a secret integer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=15, then sends Alice (</a:t>
            </a:r>
            <a:r>
              <a:rPr lang="en-US" altLang="ko-KR" sz="2000" i="1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g</a:t>
            </a:r>
            <a:r>
              <a:rPr lang="en-US" altLang="ko-KR" sz="2000" i="1" baseline="30000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p) </a:t>
            </a:r>
          </a:p>
          <a:p>
            <a:pPr marL="990600" lvl="1" indent="-533400" algn="l" rtl="0">
              <a:lnSpc>
                <a:spcPct val="8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5</a:t>
            </a:r>
            <a:r>
              <a:rPr lang="en-US" altLang="ko-KR" sz="1800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15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23 = 19. </a:t>
            </a:r>
          </a:p>
          <a:p>
            <a:pPr marL="609600" indent="-609600" algn="l" rtl="0">
              <a:lnSpc>
                <a:spcPct val="80000"/>
              </a:lnSpc>
            </a:pP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Alice computes (</a:t>
            </a:r>
            <a:r>
              <a:rPr lang="en-US" altLang="ko-KR" sz="2000" i="1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g</a:t>
            </a:r>
            <a:r>
              <a:rPr lang="en-US" altLang="ko-KR" sz="2000" i="1" baseline="30000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)</a:t>
            </a:r>
            <a:r>
              <a:rPr lang="en-US" altLang="ko-KR" sz="2000" i="1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</a:t>
            </a:r>
          </a:p>
          <a:p>
            <a:pPr marL="990600" lvl="1" indent="-533400" algn="l" rtl="0">
              <a:lnSpc>
                <a:spcPct val="8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19</a:t>
            </a:r>
            <a:r>
              <a:rPr lang="en-US" altLang="ko-KR" sz="1800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6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23 = 2. </a:t>
            </a:r>
          </a:p>
          <a:p>
            <a:pPr marL="609600" indent="-609600" algn="l" rtl="0">
              <a:lnSpc>
                <a:spcPct val="80000"/>
              </a:lnSpc>
            </a:pP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Bob computes (</a:t>
            </a:r>
            <a:r>
              <a:rPr lang="en-US" altLang="ko-KR" sz="2000" i="1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g</a:t>
            </a:r>
            <a:r>
              <a:rPr lang="en-US" altLang="ko-KR" sz="2000" i="1" baseline="30000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a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)</a:t>
            </a:r>
            <a:r>
              <a:rPr lang="en-US" altLang="ko-KR" sz="2000" i="1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</a:t>
            </a:r>
            <a:r>
              <a:rPr lang="en-US" altLang="ko-KR" sz="2000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  <a:r>
              <a:rPr lang="en-US" altLang="ko-KR" sz="2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</a:t>
            </a:r>
          </a:p>
          <a:p>
            <a:pPr marL="990600" lvl="1" indent="-533400" algn="l" rtl="0">
              <a:lnSpc>
                <a:spcPct val="8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8</a:t>
            </a:r>
            <a:r>
              <a:rPr lang="en-US" altLang="ko-KR" sz="1800" baseline="300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15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 mod 23 = 2. </a:t>
            </a:r>
          </a:p>
          <a:p>
            <a:pPr marL="609600" indent="-609600" algn="l" rtl="0">
              <a:lnSpc>
                <a:spcPct val="80000"/>
              </a:lnSpc>
            </a:pPr>
            <a:endParaRPr lang="ko-KR" altLang="en-US" sz="2000" dirty="0" smtClean="0">
              <a:solidFill>
                <a:srgbClr val="FF0000"/>
              </a:solidFill>
              <a:latin typeface="Arial" pitchFamily="34" charset="0"/>
              <a:ea typeface="굴림" pitchFamily="50" charset="-127"/>
            </a:endParaRPr>
          </a:p>
        </p:txBody>
      </p:sp>
      <p:sp>
        <p:nvSpPr>
          <p:cNvPr id="60421" name="Text Box 6"/>
          <p:cNvSpPr txBox="1">
            <a:spLocks noChangeArrowheads="1"/>
          </p:cNvSpPr>
          <p:nvPr/>
        </p:nvSpPr>
        <p:spPr bwMode="auto">
          <a:xfrm>
            <a:off x="928662" y="4786322"/>
            <a:ext cx="7500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/>
            <a:r>
              <a:rPr lang="en-US" altLang="ko-KR" sz="16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base g : primitive root of </a:t>
            </a:r>
            <a:r>
              <a:rPr lang="en-US" altLang="ko-KR" sz="16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</a:rPr>
              <a:t>p</a:t>
            </a:r>
          </a:p>
          <a:p>
            <a:pPr marL="342900" indent="-342900" algn="l" rtl="0"/>
            <a:r>
              <a:rPr lang="en-US" sz="1600" dirty="0" smtClean="0">
                <a:solidFill>
                  <a:srgbClr val="FF0000"/>
                </a:solidFill>
              </a:rPr>
              <a:t>A </a:t>
            </a:r>
            <a:r>
              <a:rPr lang="en-US" sz="1600" b="1" dirty="0" smtClean="0">
                <a:solidFill>
                  <a:srgbClr val="FF0000"/>
                </a:solidFill>
              </a:rPr>
              <a:t>primitive root</a:t>
            </a:r>
            <a:r>
              <a:rPr lang="en-US" sz="1600" dirty="0" smtClean="0">
                <a:solidFill>
                  <a:srgbClr val="FF0000"/>
                </a:solidFill>
              </a:rPr>
              <a:t> of </a:t>
            </a:r>
            <a:r>
              <a:rPr lang="en-US" sz="1600" i="1" dirty="0" smtClean="0">
                <a:solidFill>
                  <a:srgbClr val="FF0000"/>
                </a:solidFill>
              </a:rPr>
              <a:t>p</a:t>
            </a:r>
            <a:r>
              <a:rPr lang="en-US" sz="1600" dirty="0" smtClean="0">
                <a:solidFill>
                  <a:srgbClr val="FF0000"/>
                </a:solidFill>
              </a:rPr>
              <a:t> is a number </a:t>
            </a:r>
            <a:r>
              <a:rPr lang="en-US" sz="1600" i="1" dirty="0" smtClean="0">
                <a:solidFill>
                  <a:srgbClr val="FF0000"/>
                </a:solidFill>
              </a:rPr>
              <a:t>r</a:t>
            </a:r>
            <a:r>
              <a:rPr lang="en-US" sz="1600" dirty="0" smtClean="0">
                <a:solidFill>
                  <a:srgbClr val="FF0000"/>
                </a:solidFill>
              </a:rPr>
              <a:t> such that any integer </a:t>
            </a:r>
            <a:r>
              <a:rPr lang="en-US" sz="1600" i="1" dirty="0" smtClean="0">
                <a:solidFill>
                  <a:srgbClr val="FF0000"/>
                </a:solidFill>
              </a:rPr>
              <a:t>a</a:t>
            </a:r>
            <a:r>
              <a:rPr lang="en-US" sz="1600" dirty="0" smtClean="0">
                <a:solidFill>
                  <a:srgbClr val="FF0000"/>
                </a:solidFill>
              </a:rPr>
              <a:t> between </a:t>
            </a:r>
            <a:r>
              <a:rPr lang="en-US" sz="1600" i="1" dirty="0" smtClean="0">
                <a:solidFill>
                  <a:srgbClr val="FF0000"/>
                </a:solidFill>
              </a:rPr>
              <a:t>1</a:t>
            </a:r>
            <a:r>
              <a:rPr lang="en-US" sz="1600" dirty="0" smtClean="0">
                <a:solidFill>
                  <a:srgbClr val="FF0000"/>
                </a:solidFill>
              </a:rPr>
              <a:t> and </a:t>
            </a:r>
            <a:r>
              <a:rPr lang="en-US" sz="1600" i="1" dirty="0" smtClean="0">
                <a:solidFill>
                  <a:srgbClr val="FF0000"/>
                </a:solidFill>
              </a:rPr>
              <a:t>p-1</a:t>
            </a:r>
            <a:r>
              <a:rPr lang="en-US" sz="1600" dirty="0" smtClean="0">
                <a:solidFill>
                  <a:srgbClr val="FF0000"/>
                </a:solidFill>
              </a:rPr>
              <a:t> can be expressed by </a:t>
            </a:r>
            <a:r>
              <a:rPr lang="en-US" sz="1600" i="1" dirty="0" smtClean="0">
                <a:solidFill>
                  <a:srgbClr val="FF0000"/>
                </a:solidFill>
              </a:rPr>
              <a:t>a=</a:t>
            </a:r>
            <a:r>
              <a:rPr lang="en-US" sz="1600" i="1" dirty="0" err="1" smtClean="0">
                <a:solidFill>
                  <a:srgbClr val="FF0000"/>
                </a:solidFill>
              </a:rPr>
              <a:t>r^k</a:t>
            </a:r>
            <a:r>
              <a:rPr lang="en-US" sz="1600" i="1" dirty="0" smtClean="0">
                <a:solidFill>
                  <a:srgbClr val="FF0000"/>
                </a:solidFill>
              </a:rPr>
              <a:t> mod p</a:t>
            </a:r>
            <a:r>
              <a:rPr lang="en-US" sz="1600" dirty="0" smtClean="0">
                <a:solidFill>
                  <a:srgbClr val="FF0000"/>
                </a:solidFill>
              </a:rPr>
              <a:t>, with </a:t>
            </a:r>
            <a:r>
              <a:rPr lang="en-US" sz="1600" i="1" dirty="0" smtClean="0">
                <a:solidFill>
                  <a:srgbClr val="FF0000"/>
                </a:solidFill>
              </a:rPr>
              <a:t>k</a:t>
            </a:r>
            <a:r>
              <a:rPr lang="en-US" sz="1600" dirty="0" smtClean="0">
                <a:solidFill>
                  <a:srgbClr val="FF0000"/>
                </a:solidFill>
              </a:rPr>
              <a:t> a nonnegative integer smaller that </a:t>
            </a:r>
            <a:r>
              <a:rPr lang="en-US" sz="1600" i="1" dirty="0" smtClean="0">
                <a:solidFill>
                  <a:srgbClr val="FF0000"/>
                </a:solidFill>
              </a:rPr>
              <a:t>p-1</a:t>
            </a:r>
            <a:r>
              <a:rPr lang="en-US" sz="1600" dirty="0" smtClean="0"/>
              <a:t>.</a:t>
            </a:r>
            <a:endParaRPr lang="en-US" altLang="ko-KR" sz="1600" dirty="0">
              <a:solidFill>
                <a:schemeClr val="accent2"/>
              </a:solidFill>
              <a:latin typeface="Arial" pitchFamily="34" charset="0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0270B-F927-44D7-A73D-4F9E5614113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Message Authentication Code</a:t>
            </a:r>
            <a:endParaRPr lang="en-US" sz="2800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962025" y="3113088"/>
            <a:ext cx="561975" cy="411162"/>
            <a:chOff x="606" y="1961"/>
            <a:chExt cx="354" cy="259"/>
          </a:xfrm>
        </p:grpSpPr>
        <p:sp>
          <p:nvSpPr>
            <p:cNvPr id="341007" name="Rectangle 15"/>
            <p:cNvSpPr>
              <a:spLocks noChangeArrowheads="1"/>
            </p:cNvSpPr>
            <p:nvPr/>
          </p:nvSpPr>
          <p:spPr bwMode="auto">
            <a:xfrm>
              <a:off x="606" y="1968"/>
              <a:ext cx="354" cy="25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41008" name="Text Box 16"/>
            <p:cNvSpPr txBox="1">
              <a:spLocks noChangeArrowheads="1"/>
            </p:cNvSpPr>
            <p:nvPr/>
          </p:nvSpPr>
          <p:spPr bwMode="auto">
            <a:xfrm>
              <a:off x="670" y="1961"/>
              <a:ext cx="2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bg1"/>
                  </a:solidFill>
                  <a:latin typeface="Comic Sans MS" pitchFamily="66" charset="0"/>
                </a:rPr>
                <a:t>m</a:t>
              </a:r>
            </a:p>
          </p:txBody>
        </p:sp>
      </p:grpSp>
      <p:sp>
        <p:nvSpPr>
          <p:cNvPr id="341009" name="Text Box 17"/>
          <p:cNvSpPr txBox="1">
            <a:spLocks noChangeArrowheads="1"/>
          </p:cNvSpPr>
          <p:nvPr/>
        </p:nvSpPr>
        <p:spPr bwMode="auto">
          <a:xfrm>
            <a:off x="1062038" y="4332288"/>
            <a:ext cx="307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s</a:t>
            </a:r>
          </a:p>
        </p:txBody>
      </p:sp>
      <p:sp>
        <p:nvSpPr>
          <p:cNvPr id="341012" name="Text Box 20"/>
          <p:cNvSpPr txBox="1">
            <a:spLocks noChangeArrowheads="1"/>
          </p:cNvSpPr>
          <p:nvPr/>
        </p:nvSpPr>
        <p:spPr bwMode="auto">
          <a:xfrm>
            <a:off x="201613" y="4675188"/>
            <a:ext cx="2033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(shared secret)</a:t>
            </a:r>
          </a:p>
        </p:txBody>
      </p:sp>
      <p:sp>
        <p:nvSpPr>
          <p:cNvPr id="341018" name="Text Box 26"/>
          <p:cNvSpPr txBox="1">
            <a:spLocks noChangeArrowheads="1"/>
          </p:cNvSpPr>
          <p:nvPr/>
        </p:nvSpPr>
        <p:spPr bwMode="auto">
          <a:xfrm>
            <a:off x="615950" y="2617788"/>
            <a:ext cx="1360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(message)</a:t>
            </a:r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1209675" y="3571875"/>
            <a:ext cx="1966913" cy="790575"/>
            <a:chOff x="762" y="2250"/>
            <a:chExt cx="1239" cy="498"/>
          </a:xfrm>
        </p:grpSpPr>
        <p:sp>
          <p:nvSpPr>
            <p:cNvPr id="340997" name="Rectangle 5"/>
            <p:cNvSpPr>
              <a:spLocks noChangeArrowheads="1"/>
            </p:cNvSpPr>
            <p:nvPr/>
          </p:nvSpPr>
          <p:spPr bwMode="auto">
            <a:xfrm>
              <a:off x="989" y="2364"/>
              <a:ext cx="507" cy="2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41003" name="Text Box 11"/>
            <p:cNvSpPr txBox="1">
              <a:spLocks noChangeArrowheads="1"/>
            </p:cNvSpPr>
            <p:nvPr/>
          </p:nvSpPr>
          <p:spPr bwMode="auto">
            <a:xfrm>
              <a:off x="970" y="2379"/>
              <a:ext cx="563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H(</a:t>
              </a:r>
              <a:r>
                <a:rPr lang="en-US" sz="3200" baseline="10000">
                  <a:solidFill>
                    <a:srgbClr val="FF0000"/>
                  </a:solidFill>
                  <a:latin typeface="Comic Sans MS" pitchFamily="66" charset="0"/>
                </a:rPr>
                <a:t>.</a:t>
              </a:r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)</a:t>
              </a:r>
            </a:p>
          </p:txBody>
        </p:sp>
        <p:sp>
          <p:nvSpPr>
            <p:cNvPr id="341010" name="Freeform 18"/>
            <p:cNvSpPr>
              <a:spLocks/>
            </p:cNvSpPr>
            <p:nvPr/>
          </p:nvSpPr>
          <p:spPr bwMode="auto">
            <a:xfrm>
              <a:off x="762" y="2250"/>
              <a:ext cx="234" cy="1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360" y="210"/>
                </a:cxn>
              </a:cxnLst>
              <a:rect l="0" t="0" r="r" b="b"/>
              <a:pathLst>
                <a:path w="360" h="210">
                  <a:moveTo>
                    <a:pt x="0" y="0"/>
                  </a:moveTo>
                  <a:lnTo>
                    <a:pt x="0" y="210"/>
                  </a:lnTo>
                  <a:lnTo>
                    <a:pt x="360" y="21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sp>
          <p:nvSpPr>
            <p:cNvPr id="341011" name="Freeform 19"/>
            <p:cNvSpPr>
              <a:spLocks/>
            </p:cNvSpPr>
            <p:nvPr/>
          </p:nvSpPr>
          <p:spPr bwMode="auto">
            <a:xfrm flipV="1">
              <a:off x="762" y="2550"/>
              <a:ext cx="234" cy="1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0"/>
                </a:cxn>
                <a:cxn ang="0">
                  <a:pos x="360" y="210"/>
                </a:cxn>
              </a:cxnLst>
              <a:rect l="0" t="0" r="r" b="b"/>
              <a:pathLst>
                <a:path w="360" h="210">
                  <a:moveTo>
                    <a:pt x="0" y="0"/>
                  </a:moveTo>
                  <a:lnTo>
                    <a:pt x="0" y="210"/>
                  </a:lnTo>
                  <a:lnTo>
                    <a:pt x="360" y="21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sp>
          <p:nvSpPr>
            <p:cNvPr id="341022" name="Freeform 30"/>
            <p:cNvSpPr>
              <a:spLocks/>
            </p:cNvSpPr>
            <p:nvPr/>
          </p:nvSpPr>
          <p:spPr bwMode="auto">
            <a:xfrm>
              <a:off x="1500" y="2262"/>
              <a:ext cx="66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192" y="240"/>
                </a:cxn>
                <a:cxn ang="0">
                  <a:pos x="192" y="0"/>
                </a:cxn>
              </a:cxnLst>
              <a:rect l="0" t="0" r="r" b="b"/>
              <a:pathLst>
                <a:path w="192" h="240">
                  <a:moveTo>
                    <a:pt x="0" y="240"/>
                  </a:moveTo>
                  <a:lnTo>
                    <a:pt x="192" y="240"/>
                  </a:lnTo>
                  <a:lnTo>
                    <a:pt x="192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1573" y="2388"/>
              <a:ext cx="428" cy="252"/>
              <a:chOff x="2179" y="2964"/>
              <a:chExt cx="428" cy="252"/>
            </a:xfrm>
          </p:grpSpPr>
          <p:sp>
            <p:nvSpPr>
              <p:cNvPr id="341023" name="Rectangle 31"/>
              <p:cNvSpPr>
                <a:spLocks noChangeArrowheads="1"/>
              </p:cNvSpPr>
              <p:nvPr/>
            </p:nvSpPr>
            <p:spPr bwMode="auto">
              <a:xfrm>
                <a:off x="2214" y="2964"/>
                <a:ext cx="354" cy="25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41024" name="Text Box 32"/>
              <p:cNvSpPr txBox="1">
                <a:spLocks noChangeArrowheads="1"/>
              </p:cNvSpPr>
              <p:nvPr/>
            </p:nvSpPr>
            <p:spPr bwMode="auto">
              <a:xfrm>
                <a:off x="2179" y="3006"/>
                <a:ext cx="4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omic Sans MS" pitchFamily="66" charset="0"/>
                  </a:rPr>
                  <a:t>H(m+s)</a:t>
                </a:r>
              </a:p>
            </p:txBody>
          </p:sp>
        </p:grpSp>
      </p:grpSp>
      <p:pic>
        <p:nvPicPr>
          <p:cNvPr id="341029" name="Picture 37" descr="A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563" y="1878013"/>
            <a:ext cx="593725" cy="733425"/>
          </a:xfrm>
          <a:prstGeom prst="rect">
            <a:avLst/>
          </a:prstGeom>
          <a:noFill/>
        </p:spPr>
      </p:pic>
      <p:pic>
        <p:nvPicPr>
          <p:cNvPr id="341030" name="Picture 38" descr="Bo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78700" y="4202113"/>
            <a:ext cx="719138" cy="735012"/>
          </a:xfrm>
          <a:prstGeom prst="rect">
            <a:avLst/>
          </a:prstGeom>
          <a:noFill/>
        </p:spPr>
      </p:pic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1571625" y="2686050"/>
            <a:ext cx="4286250" cy="1141413"/>
            <a:chOff x="990" y="1692"/>
            <a:chExt cx="2700" cy="719"/>
          </a:xfrm>
        </p:grpSpPr>
        <p:sp>
          <p:nvSpPr>
            <p:cNvPr id="341026" name="Freeform 34"/>
            <p:cNvSpPr>
              <a:spLocks/>
            </p:cNvSpPr>
            <p:nvPr/>
          </p:nvSpPr>
          <p:spPr bwMode="auto">
            <a:xfrm>
              <a:off x="2323" y="1692"/>
              <a:ext cx="1198" cy="719"/>
            </a:xfrm>
            <a:custGeom>
              <a:avLst/>
              <a:gdLst/>
              <a:ahLst/>
              <a:cxnLst>
                <a:cxn ang="0">
                  <a:pos x="1142" y="3"/>
                </a:cxn>
                <a:cxn ang="0">
                  <a:pos x="1116" y="0"/>
                </a:cxn>
                <a:cxn ang="0">
                  <a:pos x="1082" y="7"/>
                </a:cxn>
                <a:cxn ang="0">
                  <a:pos x="1036" y="24"/>
                </a:cxn>
                <a:cxn ang="0">
                  <a:pos x="956" y="56"/>
                </a:cxn>
                <a:cxn ang="0">
                  <a:pos x="904" y="73"/>
                </a:cxn>
                <a:cxn ang="0">
                  <a:pos x="866" y="77"/>
                </a:cxn>
                <a:cxn ang="0">
                  <a:pos x="798" y="75"/>
                </a:cxn>
                <a:cxn ang="0">
                  <a:pos x="719" y="65"/>
                </a:cxn>
                <a:cxn ang="0">
                  <a:pos x="632" y="56"/>
                </a:cxn>
                <a:cxn ang="0">
                  <a:pos x="574" y="58"/>
                </a:cxn>
                <a:cxn ang="0">
                  <a:pos x="524" y="65"/>
                </a:cxn>
                <a:cxn ang="0">
                  <a:pos x="464" y="76"/>
                </a:cxn>
                <a:cxn ang="0">
                  <a:pos x="398" y="89"/>
                </a:cxn>
                <a:cxn ang="0">
                  <a:pos x="274" y="117"/>
                </a:cxn>
                <a:cxn ang="0">
                  <a:pos x="190" y="144"/>
                </a:cxn>
                <a:cxn ang="0">
                  <a:pos x="131" y="169"/>
                </a:cxn>
                <a:cxn ang="0">
                  <a:pos x="82" y="198"/>
                </a:cxn>
                <a:cxn ang="0">
                  <a:pos x="47" y="232"/>
                </a:cxn>
                <a:cxn ang="0">
                  <a:pos x="23" y="273"/>
                </a:cxn>
                <a:cxn ang="0">
                  <a:pos x="8" y="323"/>
                </a:cxn>
                <a:cxn ang="0">
                  <a:pos x="1" y="378"/>
                </a:cxn>
                <a:cxn ang="0">
                  <a:pos x="0" y="434"/>
                </a:cxn>
                <a:cxn ang="0">
                  <a:pos x="6" y="489"/>
                </a:cxn>
                <a:cxn ang="0">
                  <a:pos x="17" y="539"/>
                </a:cxn>
                <a:cxn ang="0">
                  <a:pos x="33" y="582"/>
                </a:cxn>
                <a:cxn ang="0">
                  <a:pos x="51" y="615"/>
                </a:cxn>
                <a:cxn ang="0">
                  <a:pos x="77" y="638"/>
                </a:cxn>
                <a:cxn ang="0">
                  <a:pos x="110" y="656"/>
                </a:cxn>
                <a:cxn ang="0">
                  <a:pos x="159" y="670"/>
                </a:cxn>
                <a:cxn ang="0">
                  <a:pos x="248" y="683"/>
                </a:cxn>
                <a:cxn ang="0">
                  <a:pos x="342" y="692"/>
                </a:cxn>
                <a:cxn ang="0">
                  <a:pos x="401" y="700"/>
                </a:cxn>
                <a:cxn ang="0">
                  <a:pos x="492" y="710"/>
                </a:cxn>
                <a:cxn ang="0">
                  <a:pos x="631" y="717"/>
                </a:cxn>
                <a:cxn ang="0">
                  <a:pos x="708" y="719"/>
                </a:cxn>
                <a:cxn ang="0">
                  <a:pos x="753" y="719"/>
                </a:cxn>
                <a:cxn ang="0">
                  <a:pos x="791" y="719"/>
                </a:cxn>
                <a:cxn ang="0">
                  <a:pos x="824" y="718"/>
                </a:cxn>
                <a:cxn ang="0">
                  <a:pos x="876" y="712"/>
                </a:cxn>
                <a:cxn ang="0">
                  <a:pos x="931" y="700"/>
                </a:cxn>
                <a:cxn ang="0">
                  <a:pos x="977" y="687"/>
                </a:cxn>
                <a:cxn ang="0">
                  <a:pos x="1029" y="672"/>
                </a:cxn>
                <a:cxn ang="0">
                  <a:pos x="1096" y="652"/>
                </a:cxn>
                <a:cxn ang="0">
                  <a:pos x="1142" y="627"/>
                </a:cxn>
                <a:cxn ang="0">
                  <a:pos x="1168" y="601"/>
                </a:cxn>
                <a:cxn ang="0">
                  <a:pos x="1188" y="554"/>
                </a:cxn>
                <a:cxn ang="0">
                  <a:pos x="1196" y="498"/>
                </a:cxn>
                <a:cxn ang="0">
                  <a:pos x="1197" y="433"/>
                </a:cxn>
                <a:cxn ang="0">
                  <a:pos x="1196" y="361"/>
                </a:cxn>
                <a:cxn ang="0">
                  <a:pos x="1196" y="321"/>
                </a:cxn>
                <a:cxn ang="0">
                  <a:pos x="1197" y="271"/>
                </a:cxn>
                <a:cxn ang="0">
                  <a:pos x="1197" y="166"/>
                </a:cxn>
                <a:cxn ang="0">
                  <a:pos x="1194" y="103"/>
                </a:cxn>
                <a:cxn ang="0">
                  <a:pos x="1186" y="61"/>
                </a:cxn>
                <a:cxn ang="0">
                  <a:pos x="1173" y="28"/>
                </a:cxn>
              </a:cxnLst>
              <a:rect l="0" t="0" r="r" b="b"/>
              <a:pathLst>
                <a:path w="1198" h="719">
                  <a:moveTo>
                    <a:pt x="1160" y="13"/>
                  </a:moveTo>
                  <a:lnTo>
                    <a:pt x="1154" y="9"/>
                  </a:lnTo>
                  <a:lnTo>
                    <a:pt x="1149" y="5"/>
                  </a:lnTo>
                  <a:lnTo>
                    <a:pt x="1142" y="3"/>
                  </a:lnTo>
                  <a:lnTo>
                    <a:pt x="1137" y="2"/>
                  </a:lnTo>
                  <a:lnTo>
                    <a:pt x="1130" y="0"/>
                  </a:lnTo>
                  <a:lnTo>
                    <a:pt x="1123" y="0"/>
                  </a:lnTo>
                  <a:lnTo>
                    <a:pt x="1116" y="0"/>
                  </a:lnTo>
                  <a:lnTo>
                    <a:pt x="1107" y="2"/>
                  </a:lnTo>
                  <a:lnTo>
                    <a:pt x="1099" y="3"/>
                  </a:lnTo>
                  <a:lnTo>
                    <a:pt x="1091" y="5"/>
                  </a:lnTo>
                  <a:lnTo>
                    <a:pt x="1082" y="7"/>
                  </a:lnTo>
                  <a:lnTo>
                    <a:pt x="1074" y="10"/>
                  </a:lnTo>
                  <a:lnTo>
                    <a:pt x="1064" y="13"/>
                  </a:lnTo>
                  <a:lnTo>
                    <a:pt x="1055" y="17"/>
                  </a:lnTo>
                  <a:lnTo>
                    <a:pt x="1036" y="24"/>
                  </a:lnTo>
                  <a:lnTo>
                    <a:pt x="1016" y="32"/>
                  </a:lnTo>
                  <a:lnTo>
                    <a:pt x="997" y="40"/>
                  </a:lnTo>
                  <a:lnTo>
                    <a:pt x="977" y="49"/>
                  </a:lnTo>
                  <a:lnTo>
                    <a:pt x="956" y="56"/>
                  </a:lnTo>
                  <a:lnTo>
                    <a:pt x="936" y="65"/>
                  </a:lnTo>
                  <a:lnTo>
                    <a:pt x="925" y="67"/>
                  </a:lnTo>
                  <a:lnTo>
                    <a:pt x="915" y="70"/>
                  </a:lnTo>
                  <a:lnTo>
                    <a:pt x="904" y="73"/>
                  </a:lnTo>
                  <a:lnTo>
                    <a:pt x="895" y="75"/>
                  </a:lnTo>
                  <a:lnTo>
                    <a:pt x="885" y="76"/>
                  </a:lnTo>
                  <a:lnTo>
                    <a:pt x="875" y="77"/>
                  </a:lnTo>
                  <a:lnTo>
                    <a:pt x="866" y="77"/>
                  </a:lnTo>
                  <a:lnTo>
                    <a:pt x="855" y="79"/>
                  </a:lnTo>
                  <a:lnTo>
                    <a:pt x="837" y="77"/>
                  </a:lnTo>
                  <a:lnTo>
                    <a:pt x="817" y="76"/>
                  </a:lnTo>
                  <a:lnTo>
                    <a:pt x="798" y="75"/>
                  </a:lnTo>
                  <a:lnTo>
                    <a:pt x="778" y="73"/>
                  </a:lnTo>
                  <a:lnTo>
                    <a:pt x="758" y="70"/>
                  </a:lnTo>
                  <a:lnTo>
                    <a:pt x="739" y="67"/>
                  </a:lnTo>
                  <a:lnTo>
                    <a:pt x="719" y="65"/>
                  </a:lnTo>
                  <a:lnTo>
                    <a:pt x="698" y="61"/>
                  </a:lnTo>
                  <a:lnTo>
                    <a:pt x="677" y="59"/>
                  </a:lnTo>
                  <a:lnTo>
                    <a:pt x="655" y="58"/>
                  </a:lnTo>
                  <a:lnTo>
                    <a:pt x="632" y="56"/>
                  </a:lnTo>
                  <a:lnTo>
                    <a:pt x="610" y="56"/>
                  </a:lnTo>
                  <a:lnTo>
                    <a:pt x="599" y="56"/>
                  </a:lnTo>
                  <a:lnTo>
                    <a:pt x="586" y="56"/>
                  </a:lnTo>
                  <a:lnTo>
                    <a:pt x="574" y="58"/>
                  </a:lnTo>
                  <a:lnTo>
                    <a:pt x="562" y="59"/>
                  </a:lnTo>
                  <a:lnTo>
                    <a:pt x="550" y="61"/>
                  </a:lnTo>
                  <a:lnTo>
                    <a:pt x="537" y="63"/>
                  </a:lnTo>
                  <a:lnTo>
                    <a:pt x="524" y="65"/>
                  </a:lnTo>
                  <a:lnTo>
                    <a:pt x="510" y="68"/>
                  </a:lnTo>
                  <a:lnTo>
                    <a:pt x="495" y="70"/>
                  </a:lnTo>
                  <a:lnTo>
                    <a:pt x="480" y="73"/>
                  </a:lnTo>
                  <a:lnTo>
                    <a:pt x="464" y="76"/>
                  </a:lnTo>
                  <a:lnTo>
                    <a:pt x="448" y="79"/>
                  </a:lnTo>
                  <a:lnTo>
                    <a:pt x="432" y="82"/>
                  </a:lnTo>
                  <a:lnTo>
                    <a:pt x="415" y="86"/>
                  </a:lnTo>
                  <a:lnTo>
                    <a:pt x="398" y="89"/>
                  </a:lnTo>
                  <a:lnTo>
                    <a:pt x="380" y="93"/>
                  </a:lnTo>
                  <a:lnTo>
                    <a:pt x="345" y="100"/>
                  </a:lnTo>
                  <a:lnTo>
                    <a:pt x="310" y="108"/>
                  </a:lnTo>
                  <a:lnTo>
                    <a:pt x="274" y="117"/>
                  </a:lnTo>
                  <a:lnTo>
                    <a:pt x="240" y="128"/>
                  </a:lnTo>
                  <a:lnTo>
                    <a:pt x="223" y="132"/>
                  </a:lnTo>
                  <a:lnTo>
                    <a:pt x="206" y="138"/>
                  </a:lnTo>
                  <a:lnTo>
                    <a:pt x="190" y="144"/>
                  </a:lnTo>
                  <a:lnTo>
                    <a:pt x="175" y="150"/>
                  </a:lnTo>
                  <a:lnTo>
                    <a:pt x="159" y="156"/>
                  </a:lnTo>
                  <a:lnTo>
                    <a:pt x="145" y="163"/>
                  </a:lnTo>
                  <a:lnTo>
                    <a:pt x="131" y="169"/>
                  </a:lnTo>
                  <a:lnTo>
                    <a:pt x="117" y="176"/>
                  </a:lnTo>
                  <a:lnTo>
                    <a:pt x="104" y="183"/>
                  </a:lnTo>
                  <a:lnTo>
                    <a:pt x="92" y="191"/>
                  </a:lnTo>
                  <a:lnTo>
                    <a:pt x="82" y="198"/>
                  </a:lnTo>
                  <a:lnTo>
                    <a:pt x="71" y="206"/>
                  </a:lnTo>
                  <a:lnTo>
                    <a:pt x="62" y="214"/>
                  </a:lnTo>
                  <a:lnTo>
                    <a:pt x="54" y="222"/>
                  </a:lnTo>
                  <a:lnTo>
                    <a:pt x="47" y="232"/>
                  </a:lnTo>
                  <a:lnTo>
                    <a:pt x="40" y="241"/>
                  </a:lnTo>
                  <a:lnTo>
                    <a:pt x="34" y="250"/>
                  </a:lnTo>
                  <a:lnTo>
                    <a:pt x="28" y="262"/>
                  </a:lnTo>
                  <a:lnTo>
                    <a:pt x="23" y="273"/>
                  </a:lnTo>
                  <a:lnTo>
                    <a:pt x="19" y="284"/>
                  </a:lnTo>
                  <a:lnTo>
                    <a:pt x="14" y="297"/>
                  </a:lnTo>
                  <a:lnTo>
                    <a:pt x="10" y="310"/>
                  </a:lnTo>
                  <a:lnTo>
                    <a:pt x="8" y="323"/>
                  </a:lnTo>
                  <a:lnTo>
                    <a:pt x="6" y="336"/>
                  </a:lnTo>
                  <a:lnTo>
                    <a:pt x="3" y="350"/>
                  </a:lnTo>
                  <a:lnTo>
                    <a:pt x="2" y="364"/>
                  </a:lnTo>
                  <a:lnTo>
                    <a:pt x="1" y="378"/>
                  </a:lnTo>
                  <a:lnTo>
                    <a:pt x="0" y="391"/>
                  </a:lnTo>
                  <a:lnTo>
                    <a:pt x="0" y="406"/>
                  </a:lnTo>
                  <a:lnTo>
                    <a:pt x="0" y="420"/>
                  </a:lnTo>
                  <a:lnTo>
                    <a:pt x="0" y="434"/>
                  </a:lnTo>
                  <a:lnTo>
                    <a:pt x="1" y="448"/>
                  </a:lnTo>
                  <a:lnTo>
                    <a:pt x="2" y="461"/>
                  </a:lnTo>
                  <a:lnTo>
                    <a:pt x="5" y="475"/>
                  </a:lnTo>
                  <a:lnTo>
                    <a:pt x="6" y="489"/>
                  </a:lnTo>
                  <a:lnTo>
                    <a:pt x="8" y="502"/>
                  </a:lnTo>
                  <a:lnTo>
                    <a:pt x="12" y="514"/>
                  </a:lnTo>
                  <a:lnTo>
                    <a:pt x="14" y="526"/>
                  </a:lnTo>
                  <a:lnTo>
                    <a:pt x="17" y="539"/>
                  </a:lnTo>
                  <a:lnTo>
                    <a:pt x="21" y="551"/>
                  </a:lnTo>
                  <a:lnTo>
                    <a:pt x="24" y="561"/>
                  </a:lnTo>
                  <a:lnTo>
                    <a:pt x="28" y="572"/>
                  </a:lnTo>
                  <a:lnTo>
                    <a:pt x="33" y="582"/>
                  </a:lnTo>
                  <a:lnTo>
                    <a:pt x="37" y="590"/>
                  </a:lnTo>
                  <a:lnTo>
                    <a:pt x="42" y="600"/>
                  </a:lnTo>
                  <a:lnTo>
                    <a:pt x="47" y="607"/>
                  </a:lnTo>
                  <a:lnTo>
                    <a:pt x="51" y="615"/>
                  </a:lnTo>
                  <a:lnTo>
                    <a:pt x="57" y="621"/>
                  </a:lnTo>
                  <a:lnTo>
                    <a:pt x="63" y="627"/>
                  </a:lnTo>
                  <a:lnTo>
                    <a:pt x="70" y="632"/>
                  </a:lnTo>
                  <a:lnTo>
                    <a:pt x="77" y="638"/>
                  </a:lnTo>
                  <a:lnTo>
                    <a:pt x="85" y="643"/>
                  </a:lnTo>
                  <a:lnTo>
                    <a:pt x="92" y="648"/>
                  </a:lnTo>
                  <a:lnTo>
                    <a:pt x="101" y="651"/>
                  </a:lnTo>
                  <a:lnTo>
                    <a:pt x="110" y="656"/>
                  </a:lnTo>
                  <a:lnTo>
                    <a:pt x="119" y="659"/>
                  </a:lnTo>
                  <a:lnTo>
                    <a:pt x="128" y="662"/>
                  </a:lnTo>
                  <a:lnTo>
                    <a:pt x="138" y="665"/>
                  </a:lnTo>
                  <a:lnTo>
                    <a:pt x="159" y="670"/>
                  </a:lnTo>
                  <a:lnTo>
                    <a:pt x="180" y="673"/>
                  </a:lnTo>
                  <a:lnTo>
                    <a:pt x="202" y="677"/>
                  </a:lnTo>
                  <a:lnTo>
                    <a:pt x="225" y="680"/>
                  </a:lnTo>
                  <a:lnTo>
                    <a:pt x="248" y="683"/>
                  </a:lnTo>
                  <a:lnTo>
                    <a:pt x="272" y="685"/>
                  </a:lnTo>
                  <a:lnTo>
                    <a:pt x="295" y="686"/>
                  </a:lnTo>
                  <a:lnTo>
                    <a:pt x="319" y="689"/>
                  </a:lnTo>
                  <a:lnTo>
                    <a:pt x="342" y="692"/>
                  </a:lnTo>
                  <a:lnTo>
                    <a:pt x="365" y="696"/>
                  </a:lnTo>
                  <a:lnTo>
                    <a:pt x="377" y="697"/>
                  </a:lnTo>
                  <a:lnTo>
                    <a:pt x="389" y="698"/>
                  </a:lnTo>
                  <a:lnTo>
                    <a:pt x="401" y="700"/>
                  </a:lnTo>
                  <a:lnTo>
                    <a:pt x="413" y="701"/>
                  </a:lnTo>
                  <a:lnTo>
                    <a:pt x="439" y="704"/>
                  </a:lnTo>
                  <a:lnTo>
                    <a:pt x="466" y="707"/>
                  </a:lnTo>
                  <a:lnTo>
                    <a:pt x="492" y="710"/>
                  </a:lnTo>
                  <a:lnTo>
                    <a:pt x="520" y="711"/>
                  </a:lnTo>
                  <a:lnTo>
                    <a:pt x="576" y="714"/>
                  </a:lnTo>
                  <a:lnTo>
                    <a:pt x="604" y="715"/>
                  </a:lnTo>
                  <a:lnTo>
                    <a:pt x="631" y="717"/>
                  </a:lnTo>
                  <a:lnTo>
                    <a:pt x="658" y="718"/>
                  </a:lnTo>
                  <a:lnTo>
                    <a:pt x="684" y="719"/>
                  </a:lnTo>
                  <a:lnTo>
                    <a:pt x="695" y="719"/>
                  </a:lnTo>
                  <a:lnTo>
                    <a:pt x="708" y="719"/>
                  </a:lnTo>
                  <a:lnTo>
                    <a:pt x="720" y="719"/>
                  </a:lnTo>
                  <a:lnTo>
                    <a:pt x="732" y="719"/>
                  </a:lnTo>
                  <a:lnTo>
                    <a:pt x="742" y="719"/>
                  </a:lnTo>
                  <a:lnTo>
                    <a:pt x="753" y="719"/>
                  </a:lnTo>
                  <a:lnTo>
                    <a:pt x="763" y="719"/>
                  </a:lnTo>
                  <a:lnTo>
                    <a:pt x="773" y="719"/>
                  </a:lnTo>
                  <a:lnTo>
                    <a:pt x="782" y="719"/>
                  </a:lnTo>
                  <a:lnTo>
                    <a:pt x="791" y="719"/>
                  </a:lnTo>
                  <a:lnTo>
                    <a:pt x="801" y="719"/>
                  </a:lnTo>
                  <a:lnTo>
                    <a:pt x="809" y="718"/>
                  </a:lnTo>
                  <a:lnTo>
                    <a:pt x="816" y="718"/>
                  </a:lnTo>
                  <a:lnTo>
                    <a:pt x="824" y="718"/>
                  </a:lnTo>
                  <a:lnTo>
                    <a:pt x="839" y="717"/>
                  </a:lnTo>
                  <a:lnTo>
                    <a:pt x="852" y="715"/>
                  </a:lnTo>
                  <a:lnTo>
                    <a:pt x="865" y="713"/>
                  </a:lnTo>
                  <a:lnTo>
                    <a:pt x="876" y="712"/>
                  </a:lnTo>
                  <a:lnTo>
                    <a:pt x="888" y="710"/>
                  </a:lnTo>
                  <a:lnTo>
                    <a:pt x="900" y="707"/>
                  </a:lnTo>
                  <a:lnTo>
                    <a:pt x="910" y="705"/>
                  </a:lnTo>
                  <a:lnTo>
                    <a:pt x="931" y="700"/>
                  </a:lnTo>
                  <a:lnTo>
                    <a:pt x="943" y="697"/>
                  </a:lnTo>
                  <a:lnTo>
                    <a:pt x="953" y="693"/>
                  </a:lnTo>
                  <a:lnTo>
                    <a:pt x="965" y="691"/>
                  </a:lnTo>
                  <a:lnTo>
                    <a:pt x="977" y="687"/>
                  </a:lnTo>
                  <a:lnTo>
                    <a:pt x="990" y="683"/>
                  </a:lnTo>
                  <a:lnTo>
                    <a:pt x="1002" y="679"/>
                  </a:lnTo>
                  <a:lnTo>
                    <a:pt x="1015" y="676"/>
                  </a:lnTo>
                  <a:lnTo>
                    <a:pt x="1029" y="672"/>
                  </a:lnTo>
                  <a:lnTo>
                    <a:pt x="1056" y="665"/>
                  </a:lnTo>
                  <a:lnTo>
                    <a:pt x="1070" y="662"/>
                  </a:lnTo>
                  <a:lnTo>
                    <a:pt x="1083" y="657"/>
                  </a:lnTo>
                  <a:lnTo>
                    <a:pt x="1096" y="652"/>
                  </a:lnTo>
                  <a:lnTo>
                    <a:pt x="1109" y="647"/>
                  </a:lnTo>
                  <a:lnTo>
                    <a:pt x="1120" y="641"/>
                  </a:lnTo>
                  <a:lnTo>
                    <a:pt x="1132" y="635"/>
                  </a:lnTo>
                  <a:lnTo>
                    <a:pt x="1142" y="627"/>
                  </a:lnTo>
                  <a:lnTo>
                    <a:pt x="1152" y="620"/>
                  </a:lnTo>
                  <a:lnTo>
                    <a:pt x="1160" y="610"/>
                  </a:lnTo>
                  <a:lnTo>
                    <a:pt x="1165" y="606"/>
                  </a:lnTo>
                  <a:lnTo>
                    <a:pt x="1168" y="601"/>
                  </a:lnTo>
                  <a:lnTo>
                    <a:pt x="1174" y="590"/>
                  </a:lnTo>
                  <a:lnTo>
                    <a:pt x="1180" y="579"/>
                  </a:lnTo>
                  <a:lnTo>
                    <a:pt x="1184" y="567"/>
                  </a:lnTo>
                  <a:lnTo>
                    <a:pt x="1188" y="554"/>
                  </a:lnTo>
                  <a:lnTo>
                    <a:pt x="1191" y="541"/>
                  </a:lnTo>
                  <a:lnTo>
                    <a:pt x="1194" y="527"/>
                  </a:lnTo>
                  <a:lnTo>
                    <a:pt x="1195" y="513"/>
                  </a:lnTo>
                  <a:lnTo>
                    <a:pt x="1196" y="498"/>
                  </a:lnTo>
                  <a:lnTo>
                    <a:pt x="1197" y="483"/>
                  </a:lnTo>
                  <a:lnTo>
                    <a:pt x="1197" y="467"/>
                  </a:lnTo>
                  <a:lnTo>
                    <a:pt x="1197" y="450"/>
                  </a:lnTo>
                  <a:lnTo>
                    <a:pt x="1197" y="433"/>
                  </a:lnTo>
                  <a:lnTo>
                    <a:pt x="1197" y="415"/>
                  </a:lnTo>
                  <a:lnTo>
                    <a:pt x="1197" y="398"/>
                  </a:lnTo>
                  <a:lnTo>
                    <a:pt x="1197" y="380"/>
                  </a:lnTo>
                  <a:lnTo>
                    <a:pt x="1196" y="361"/>
                  </a:lnTo>
                  <a:lnTo>
                    <a:pt x="1196" y="352"/>
                  </a:lnTo>
                  <a:lnTo>
                    <a:pt x="1196" y="343"/>
                  </a:lnTo>
                  <a:lnTo>
                    <a:pt x="1196" y="331"/>
                  </a:lnTo>
                  <a:lnTo>
                    <a:pt x="1196" y="321"/>
                  </a:lnTo>
                  <a:lnTo>
                    <a:pt x="1197" y="309"/>
                  </a:lnTo>
                  <a:lnTo>
                    <a:pt x="1197" y="297"/>
                  </a:lnTo>
                  <a:lnTo>
                    <a:pt x="1197" y="284"/>
                  </a:lnTo>
                  <a:lnTo>
                    <a:pt x="1197" y="271"/>
                  </a:lnTo>
                  <a:lnTo>
                    <a:pt x="1198" y="246"/>
                  </a:lnTo>
                  <a:lnTo>
                    <a:pt x="1198" y="219"/>
                  </a:lnTo>
                  <a:lnTo>
                    <a:pt x="1198" y="192"/>
                  </a:lnTo>
                  <a:lnTo>
                    <a:pt x="1197" y="166"/>
                  </a:lnTo>
                  <a:lnTo>
                    <a:pt x="1196" y="141"/>
                  </a:lnTo>
                  <a:lnTo>
                    <a:pt x="1196" y="128"/>
                  </a:lnTo>
                  <a:lnTo>
                    <a:pt x="1195" y="116"/>
                  </a:lnTo>
                  <a:lnTo>
                    <a:pt x="1194" y="103"/>
                  </a:lnTo>
                  <a:lnTo>
                    <a:pt x="1191" y="93"/>
                  </a:lnTo>
                  <a:lnTo>
                    <a:pt x="1190" y="81"/>
                  </a:lnTo>
                  <a:lnTo>
                    <a:pt x="1188" y="70"/>
                  </a:lnTo>
                  <a:lnTo>
                    <a:pt x="1186" y="61"/>
                  </a:lnTo>
                  <a:lnTo>
                    <a:pt x="1183" y="52"/>
                  </a:lnTo>
                  <a:lnTo>
                    <a:pt x="1180" y="44"/>
                  </a:lnTo>
                  <a:lnTo>
                    <a:pt x="1176" y="35"/>
                  </a:lnTo>
                  <a:lnTo>
                    <a:pt x="1173" y="28"/>
                  </a:lnTo>
                  <a:lnTo>
                    <a:pt x="1169" y="23"/>
                  </a:lnTo>
                  <a:lnTo>
                    <a:pt x="1165" y="17"/>
                  </a:lnTo>
                  <a:lnTo>
                    <a:pt x="1160" y="13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341021" name="Rectangle 29"/>
            <p:cNvSpPr>
              <a:spLocks noChangeArrowheads="1"/>
            </p:cNvSpPr>
            <p:nvPr/>
          </p:nvSpPr>
          <p:spPr bwMode="auto">
            <a:xfrm>
              <a:off x="1313" y="1986"/>
              <a:ext cx="549" cy="2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41027" name="Text Box 35"/>
            <p:cNvSpPr txBox="1">
              <a:spLocks noChangeArrowheads="1"/>
            </p:cNvSpPr>
            <p:nvPr/>
          </p:nvSpPr>
          <p:spPr bwMode="auto">
            <a:xfrm>
              <a:off x="2614" y="1893"/>
              <a:ext cx="7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public</a:t>
              </a:r>
            </a:p>
            <a:p>
              <a:r>
                <a:rPr lang="en-US" sz="1800">
                  <a:latin typeface="Comic Sans MS" pitchFamily="66" charset="0"/>
                </a:rPr>
                <a:t>Internet</a:t>
              </a:r>
            </a:p>
          </p:txBody>
        </p:sp>
        <p:sp>
          <p:nvSpPr>
            <p:cNvPr id="341015" name="Text Box 23"/>
            <p:cNvSpPr txBox="1">
              <a:spLocks noChangeArrowheads="1"/>
            </p:cNvSpPr>
            <p:nvPr/>
          </p:nvSpPr>
          <p:spPr bwMode="auto">
            <a:xfrm>
              <a:off x="1291" y="1988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mic Sans MS" pitchFamily="66" charset="0"/>
                </a:rPr>
                <a:t>append</a:t>
              </a:r>
            </a:p>
          </p:txBody>
        </p:sp>
        <p:sp>
          <p:nvSpPr>
            <p:cNvPr id="341016" name="Line 24"/>
            <p:cNvSpPr>
              <a:spLocks noChangeShapeType="1"/>
            </p:cNvSpPr>
            <p:nvPr/>
          </p:nvSpPr>
          <p:spPr bwMode="auto">
            <a:xfrm>
              <a:off x="990" y="2106"/>
              <a:ext cx="3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sp>
          <p:nvSpPr>
            <p:cNvPr id="341028" name="Line 36"/>
            <p:cNvSpPr>
              <a:spLocks noChangeShapeType="1"/>
            </p:cNvSpPr>
            <p:nvPr/>
          </p:nvSpPr>
          <p:spPr bwMode="auto">
            <a:xfrm>
              <a:off x="1890" y="2106"/>
              <a:ext cx="4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grpSp>
          <p:nvGrpSpPr>
            <p:cNvPr id="6" name="Group 46"/>
            <p:cNvGrpSpPr>
              <a:grpSpLocks/>
            </p:cNvGrpSpPr>
            <p:nvPr/>
          </p:nvGrpSpPr>
          <p:grpSpPr bwMode="auto">
            <a:xfrm>
              <a:off x="1884" y="1811"/>
              <a:ext cx="747" cy="259"/>
              <a:chOff x="2340" y="2717"/>
              <a:chExt cx="747" cy="259"/>
            </a:xfrm>
          </p:grpSpPr>
          <p:grpSp>
            <p:nvGrpSpPr>
              <p:cNvPr id="7" name="Group 40"/>
              <p:cNvGrpSpPr>
                <a:grpSpLocks/>
              </p:cNvGrpSpPr>
              <p:nvPr/>
            </p:nvGrpSpPr>
            <p:grpSpPr bwMode="auto">
              <a:xfrm>
                <a:off x="2340" y="2717"/>
                <a:ext cx="354" cy="259"/>
                <a:chOff x="606" y="1961"/>
                <a:chExt cx="354" cy="259"/>
              </a:xfrm>
            </p:grpSpPr>
            <p:sp>
              <p:nvSpPr>
                <p:cNvPr id="341033" name="Rectangle 41"/>
                <p:cNvSpPr>
                  <a:spLocks noChangeArrowheads="1"/>
                </p:cNvSpPr>
                <p:nvPr/>
              </p:nvSpPr>
              <p:spPr bwMode="auto">
                <a:xfrm>
                  <a:off x="606" y="1968"/>
                  <a:ext cx="354" cy="25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41034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670" y="1961"/>
                  <a:ext cx="240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chemeClr val="bg1"/>
                      </a:solidFill>
                      <a:latin typeface="Comic Sans MS" pitchFamily="66" charset="0"/>
                    </a:rPr>
                    <a:t>m</a:t>
                  </a:r>
                </a:p>
              </p:txBody>
            </p:sp>
          </p:grp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659" y="2724"/>
                <a:ext cx="428" cy="252"/>
                <a:chOff x="2179" y="2964"/>
                <a:chExt cx="428" cy="252"/>
              </a:xfrm>
            </p:grpSpPr>
            <p:sp>
              <p:nvSpPr>
                <p:cNvPr id="341036" name="Rectangle 44"/>
                <p:cNvSpPr>
                  <a:spLocks noChangeArrowheads="1"/>
                </p:cNvSpPr>
                <p:nvPr/>
              </p:nvSpPr>
              <p:spPr bwMode="auto">
                <a:xfrm>
                  <a:off x="2214" y="2964"/>
                  <a:ext cx="354" cy="25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4103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179" y="3006"/>
                  <a:ext cx="428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Comic Sans MS" pitchFamily="66" charset="0"/>
                    </a:rPr>
                    <a:t>H(m+s)</a:t>
                  </a:r>
                </a:p>
              </p:txBody>
            </p:sp>
          </p:grpSp>
        </p:grpSp>
        <p:sp>
          <p:nvSpPr>
            <p:cNvPr id="341039" name="Line 47"/>
            <p:cNvSpPr>
              <a:spLocks noChangeShapeType="1"/>
            </p:cNvSpPr>
            <p:nvPr/>
          </p:nvSpPr>
          <p:spPr bwMode="auto">
            <a:xfrm>
              <a:off x="3474" y="2106"/>
              <a:ext cx="2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341050" name="Freeform 58"/>
          <p:cNvSpPr>
            <a:spLocks/>
          </p:cNvSpPr>
          <p:nvPr/>
        </p:nvSpPr>
        <p:spPr bwMode="auto">
          <a:xfrm>
            <a:off x="5800725" y="2143125"/>
            <a:ext cx="371475" cy="314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0"/>
              </a:cxn>
              <a:cxn ang="0">
                <a:pos x="360" y="210"/>
              </a:cxn>
            </a:cxnLst>
            <a:rect l="0" t="0" r="r" b="b"/>
            <a:pathLst>
              <a:path w="360" h="210">
                <a:moveTo>
                  <a:pt x="0" y="0"/>
                </a:moveTo>
                <a:lnTo>
                  <a:pt x="0" y="210"/>
                </a:lnTo>
                <a:lnTo>
                  <a:pt x="360" y="21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41051" name="Text Box 59"/>
          <p:cNvSpPr txBox="1">
            <a:spLocks noChangeArrowheads="1"/>
          </p:cNvSpPr>
          <p:nvPr/>
        </p:nvSpPr>
        <p:spPr bwMode="auto">
          <a:xfrm>
            <a:off x="5653088" y="1779588"/>
            <a:ext cx="307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s</a:t>
            </a:r>
          </a:p>
        </p:txBody>
      </p:sp>
      <p:grpSp>
        <p:nvGrpSpPr>
          <p:cNvPr id="9" name="Group 79"/>
          <p:cNvGrpSpPr>
            <a:grpSpLocks/>
          </p:cNvGrpSpPr>
          <p:nvPr/>
        </p:nvGrpSpPr>
        <p:grpSpPr bwMode="auto">
          <a:xfrm>
            <a:off x="5819775" y="2543175"/>
            <a:ext cx="2452688" cy="1419225"/>
            <a:chOff x="3666" y="1602"/>
            <a:chExt cx="1545" cy="894"/>
          </a:xfrm>
        </p:grpSpPr>
        <p:sp>
          <p:nvSpPr>
            <p:cNvPr id="341053" name="Line 61"/>
            <p:cNvSpPr>
              <a:spLocks noChangeShapeType="1"/>
            </p:cNvSpPr>
            <p:nvPr/>
          </p:nvSpPr>
          <p:spPr bwMode="auto">
            <a:xfrm>
              <a:off x="3666" y="2496"/>
              <a:ext cx="1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a-IR"/>
            </a:p>
          </p:txBody>
        </p:sp>
        <p:grpSp>
          <p:nvGrpSpPr>
            <p:cNvPr id="10" name="Group 65"/>
            <p:cNvGrpSpPr>
              <a:grpSpLocks/>
            </p:cNvGrpSpPr>
            <p:nvPr/>
          </p:nvGrpSpPr>
          <p:grpSpPr bwMode="auto">
            <a:xfrm>
              <a:off x="4650" y="1848"/>
              <a:ext cx="561" cy="501"/>
              <a:chOff x="2136" y="3336"/>
              <a:chExt cx="561" cy="501"/>
            </a:xfrm>
          </p:grpSpPr>
          <p:sp>
            <p:nvSpPr>
              <p:cNvPr id="341054" name="AutoShape 62"/>
              <p:cNvSpPr>
                <a:spLocks noChangeArrowheads="1"/>
              </p:cNvSpPr>
              <p:nvPr/>
            </p:nvSpPr>
            <p:spPr bwMode="auto">
              <a:xfrm>
                <a:off x="2136" y="3336"/>
                <a:ext cx="561" cy="501"/>
              </a:xfrm>
              <a:prstGeom prst="diamond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41056" name="Text Box 64"/>
              <p:cNvSpPr txBox="1">
                <a:spLocks noChangeArrowheads="1"/>
              </p:cNvSpPr>
              <p:nvPr/>
            </p:nvSpPr>
            <p:spPr bwMode="auto">
              <a:xfrm>
                <a:off x="2136" y="3483"/>
                <a:ext cx="55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solidFill>
                      <a:srgbClr val="FF3300"/>
                    </a:solidFill>
                    <a:latin typeface="Comic Sans MS" pitchFamily="66" charset="0"/>
                  </a:rPr>
                  <a:t>compare</a:t>
                </a:r>
              </a:p>
            </p:txBody>
          </p:sp>
        </p:grpSp>
        <p:sp>
          <p:nvSpPr>
            <p:cNvPr id="341059" name="Line 67"/>
            <p:cNvSpPr>
              <a:spLocks noChangeShapeType="1"/>
            </p:cNvSpPr>
            <p:nvPr/>
          </p:nvSpPr>
          <p:spPr bwMode="auto">
            <a:xfrm flipH="1" flipV="1">
              <a:off x="4926" y="2340"/>
              <a:ext cx="6" cy="1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sp>
          <p:nvSpPr>
            <p:cNvPr id="341060" name="Freeform 68"/>
            <p:cNvSpPr>
              <a:spLocks/>
            </p:cNvSpPr>
            <p:nvPr/>
          </p:nvSpPr>
          <p:spPr bwMode="auto">
            <a:xfrm>
              <a:off x="4416" y="1602"/>
              <a:ext cx="498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0" y="0"/>
                </a:cxn>
                <a:cxn ang="0">
                  <a:pos x="480" y="240"/>
                </a:cxn>
              </a:cxnLst>
              <a:rect l="0" t="0" r="r" b="b"/>
              <a:pathLst>
                <a:path w="480" h="240">
                  <a:moveTo>
                    <a:pt x="0" y="0"/>
                  </a:moveTo>
                  <a:lnTo>
                    <a:pt x="480" y="0"/>
                  </a:lnTo>
                  <a:lnTo>
                    <a:pt x="480" y="24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11" name="Group 78"/>
          <p:cNvGrpSpPr>
            <a:grpSpLocks/>
          </p:cNvGrpSpPr>
          <p:nvPr/>
        </p:nvGrpSpPr>
        <p:grpSpPr bwMode="auto">
          <a:xfrm>
            <a:off x="5838825" y="2105025"/>
            <a:ext cx="1881188" cy="1857375"/>
            <a:chOff x="3678" y="1326"/>
            <a:chExt cx="1185" cy="1170"/>
          </a:xfrm>
        </p:grpSpPr>
        <p:sp>
          <p:nvSpPr>
            <p:cNvPr id="341040" name="Line 48"/>
            <p:cNvSpPr>
              <a:spLocks noChangeShapeType="1"/>
            </p:cNvSpPr>
            <p:nvPr/>
          </p:nvSpPr>
          <p:spPr bwMode="auto">
            <a:xfrm>
              <a:off x="3678" y="1680"/>
              <a:ext cx="0" cy="81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a-IR"/>
            </a:p>
          </p:txBody>
        </p:sp>
        <p:sp>
          <p:nvSpPr>
            <p:cNvPr id="341041" name="Line 49"/>
            <p:cNvSpPr>
              <a:spLocks noChangeShapeType="1"/>
            </p:cNvSpPr>
            <p:nvPr/>
          </p:nvSpPr>
          <p:spPr bwMode="auto">
            <a:xfrm>
              <a:off x="3678" y="1680"/>
              <a:ext cx="2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a-IR"/>
            </a:p>
          </p:txBody>
        </p: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3708" y="1769"/>
              <a:ext cx="354" cy="259"/>
              <a:chOff x="606" y="1961"/>
              <a:chExt cx="354" cy="259"/>
            </a:xfrm>
          </p:grpSpPr>
          <p:sp>
            <p:nvSpPr>
              <p:cNvPr id="341043" name="Rectangle 51"/>
              <p:cNvSpPr>
                <a:spLocks noChangeArrowheads="1"/>
              </p:cNvSpPr>
              <p:nvPr/>
            </p:nvSpPr>
            <p:spPr bwMode="auto">
              <a:xfrm>
                <a:off x="606" y="1968"/>
                <a:ext cx="354" cy="252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41044" name="Text Box 52"/>
              <p:cNvSpPr txBox="1">
                <a:spLocks noChangeArrowheads="1"/>
              </p:cNvSpPr>
              <p:nvPr/>
            </p:nvSpPr>
            <p:spPr bwMode="auto">
              <a:xfrm>
                <a:off x="670" y="1961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bg1"/>
                    </a:solidFill>
                    <a:latin typeface="Comic Sans MS" pitchFamily="66" charset="0"/>
                  </a:rPr>
                  <a:t>m</a:t>
                </a:r>
              </a:p>
            </p:txBody>
          </p:sp>
        </p:grpSp>
        <p:grpSp>
          <p:nvGrpSpPr>
            <p:cNvPr id="13" name="Group 53"/>
            <p:cNvGrpSpPr>
              <a:grpSpLocks/>
            </p:cNvGrpSpPr>
            <p:nvPr/>
          </p:nvGrpSpPr>
          <p:grpSpPr bwMode="auto">
            <a:xfrm>
              <a:off x="3679" y="2202"/>
              <a:ext cx="428" cy="252"/>
              <a:chOff x="2179" y="2964"/>
              <a:chExt cx="428" cy="252"/>
            </a:xfrm>
          </p:grpSpPr>
          <p:sp>
            <p:nvSpPr>
              <p:cNvPr id="341046" name="Rectangle 54"/>
              <p:cNvSpPr>
                <a:spLocks noChangeArrowheads="1"/>
              </p:cNvSpPr>
              <p:nvPr/>
            </p:nvSpPr>
            <p:spPr bwMode="auto">
              <a:xfrm>
                <a:off x="2214" y="2964"/>
                <a:ext cx="354" cy="25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41047" name="Text Box 55"/>
              <p:cNvSpPr txBox="1">
                <a:spLocks noChangeArrowheads="1"/>
              </p:cNvSpPr>
              <p:nvPr/>
            </p:nvSpPr>
            <p:spPr bwMode="auto">
              <a:xfrm>
                <a:off x="2179" y="3006"/>
                <a:ext cx="4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omic Sans MS" pitchFamily="66" charset="0"/>
                  </a:rPr>
                  <a:t>H(m+s)</a:t>
                </a:r>
              </a:p>
            </p:txBody>
          </p:sp>
        </p:grpSp>
        <p:grpSp>
          <p:nvGrpSpPr>
            <p:cNvPr id="14" name="Group 77"/>
            <p:cNvGrpSpPr>
              <a:grpSpLocks/>
            </p:cNvGrpSpPr>
            <p:nvPr/>
          </p:nvGrpSpPr>
          <p:grpSpPr bwMode="auto">
            <a:xfrm>
              <a:off x="3892" y="1326"/>
              <a:ext cx="971" cy="431"/>
              <a:chOff x="3892" y="1326"/>
              <a:chExt cx="971" cy="431"/>
            </a:xfrm>
          </p:grpSpPr>
          <p:sp>
            <p:nvSpPr>
              <p:cNvPr id="341048" name="Rectangle 56"/>
              <p:cNvSpPr>
                <a:spLocks noChangeArrowheads="1"/>
              </p:cNvSpPr>
              <p:nvPr/>
            </p:nvSpPr>
            <p:spPr bwMode="auto">
              <a:xfrm>
                <a:off x="3911" y="1482"/>
                <a:ext cx="507" cy="26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41049" name="Text Box 57"/>
              <p:cNvSpPr txBox="1">
                <a:spLocks noChangeArrowheads="1"/>
              </p:cNvSpPr>
              <p:nvPr/>
            </p:nvSpPr>
            <p:spPr bwMode="auto">
              <a:xfrm>
                <a:off x="3892" y="1497"/>
                <a:ext cx="563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H(</a:t>
                </a:r>
                <a:r>
                  <a:rPr lang="en-US" sz="3200" baseline="10000">
                    <a:solidFill>
                      <a:srgbClr val="FF0000"/>
                    </a:solidFill>
                    <a:latin typeface="Comic Sans MS" pitchFamily="66" charset="0"/>
                  </a:rPr>
                  <a:t>.</a:t>
                </a:r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  <p:grpSp>
            <p:nvGrpSpPr>
              <p:cNvPr id="15" name="Group 69"/>
              <p:cNvGrpSpPr>
                <a:grpSpLocks/>
              </p:cNvGrpSpPr>
              <p:nvPr/>
            </p:nvGrpSpPr>
            <p:grpSpPr bwMode="auto">
              <a:xfrm>
                <a:off x="4435" y="1326"/>
                <a:ext cx="428" cy="252"/>
                <a:chOff x="2179" y="2964"/>
                <a:chExt cx="428" cy="252"/>
              </a:xfrm>
            </p:grpSpPr>
            <p:sp>
              <p:nvSpPr>
                <p:cNvPr id="341062" name="Rectangle 70"/>
                <p:cNvSpPr>
                  <a:spLocks noChangeArrowheads="1"/>
                </p:cNvSpPr>
                <p:nvPr/>
              </p:nvSpPr>
              <p:spPr bwMode="auto">
                <a:xfrm>
                  <a:off x="2214" y="2964"/>
                  <a:ext cx="354" cy="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41063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179" y="3006"/>
                  <a:ext cx="428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Comic Sans MS" pitchFamily="66" charset="0"/>
                    </a:rPr>
                    <a:t>H(m+s)</a:t>
                  </a:r>
                </a:p>
              </p:txBody>
            </p:sp>
          </p:grpSp>
        </p:grpSp>
      </p:grpSp>
      <p:sp>
        <p:nvSpPr>
          <p:cNvPr id="341072" name="Text Box 80"/>
          <p:cNvSpPr txBox="1">
            <a:spLocks noChangeArrowheads="1"/>
          </p:cNvSpPr>
          <p:nvPr/>
        </p:nvSpPr>
        <p:spPr bwMode="auto">
          <a:xfrm>
            <a:off x="4859338" y="1520825"/>
            <a:ext cx="2033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(shared secret)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900C8-BE3F-4E50-8D8B-326D0220988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Digital Signatures</a:t>
            </a:r>
            <a:r>
              <a:rPr lang="en-US" sz="2800"/>
              <a:t> </a:t>
            </a:r>
            <a:endParaRPr lang="en-US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 algn="l" rtl="0">
              <a:buFont typeface="ZapfDingbats" pitchFamily="82" charset="2"/>
              <a:buNone/>
            </a:pPr>
            <a:r>
              <a:rPr lang="en-US" dirty="0">
                <a:solidFill>
                  <a:srgbClr val="FF0000"/>
                </a:solidFill>
              </a:rPr>
              <a:t>cryptographic technique analogous to hand-written signatures.</a:t>
            </a:r>
            <a:endParaRPr lang="en-US" sz="2400" dirty="0">
              <a:solidFill>
                <a:srgbClr val="FF0000"/>
              </a:solidFill>
            </a:endParaRPr>
          </a:p>
          <a:p>
            <a:pPr algn="l" rtl="0"/>
            <a:r>
              <a:rPr lang="en-US" sz="2400" dirty="0"/>
              <a:t>sender (Bob) digitally signs document,  establishing he is document owner/creator. </a:t>
            </a:r>
          </a:p>
          <a:p>
            <a:pPr algn="l" rtl="0"/>
            <a:r>
              <a:rPr lang="en-US" sz="2400" dirty="0">
                <a:solidFill>
                  <a:schemeClr val="accent2"/>
                </a:solidFill>
              </a:rPr>
              <a:t>verifiable, </a:t>
            </a:r>
            <a:r>
              <a:rPr lang="en-US" sz="2400" dirty="0" err="1">
                <a:solidFill>
                  <a:schemeClr val="accent2"/>
                </a:solidFill>
              </a:rPr>
              <a:t>nonforgeable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  <a:r>
              <a:rPr lang="en-US" sz="2400" dirty="0"/>
              <a:t> recipient (Alice) can prove to someone that Bob, and no one else (including Alice), must have signed document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AE4F-FD46-484E-9BC3-1709FED9B85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22562" name="Rectangle 2"/>
          <p:cNvSpPr>
            <a:spLocks noChangeArrowheads="1"/>
          </p:cNvSpPr>
          <p:nvPr/>
        </p:nvSpPr>
        <p:spPr bwMode="auto">
          <a:xfrm>
            <a:off x="6311900" y="3543300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952500" y="3467100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Digital Signatures</a:t>
            </a:r>
            <a:r>
              <a:rPr lang="en-US" sz="2800"/>
              <a:t> </a:t>
            </a:r>
            <a:endParaRPr lang="en-US"/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 algn="l" rtl="0">
              <a:buFont typeface="ZapfDingbats" pitchFamily="82" charset="2"/>
              <a:buNone/>
            </a:pPr>
            <a:r>
              <a:rPr lang="en-US" dirty="0">
                <a:solidFill>
                  <a:srgbClr val="FF0000"/>
                </a:solidFill>
              </a:rPr>
              <a:t>simple digital signature for message m:</a:t>
            </a:r>
            <a:endParaRPr lang="en-US" sz="2400" dirty="0">
              <a:solidFill>
                <a:srgbClr val="FF0000"/>
              </a:solidFill>
            </a:endParaRPr>
          </a:p>
          <a:p>
            <a:pPr algn="l" rtl="0"/>
            <a:r>
              <a:rPr lang="en-US" sz="2400" dirty="0"/>
              <a:t>Bob “signs” m by encrypting with his private key K</a:t>
            </a:r>
            <a:r>
              <a:rPr lang="en-US" sz="2400" baseline="-25000" dirty="0"/>
              <a:t>B</a:t>
            </a:r>
            <a:r>
              <a:rPr lang="en-US" sz="2400" dirty="0"/>
              <a:t>, creating “signed” message, K</a:t>
            </a:r>
            <a:r>
              <a:rPr lang="en-US" sz="2400" baseline="-25000" dirty="0"/>
              <a:t>B</a:t>
            </a:r>
            <a:r>
              <a:rPr lang="en-US" sz="2400" dirty="0"/>
              <a:t>(m)</a:t>
            </a:r>
            <a:endParaRPr lang="en-US" dirty="0"/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5662613" y="2174875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-</a:t>
            </a:r>
          </a:p>
        </p:txBody>
      </p:sp>
      <p:sp>
        <p:nvSpPr>
          <p:cNvPr id="322567" name="Text Box 7"/>
          <p:cNvSpPr txBox="1">
            <a:spLocks noChangeArrowheads="1"/>
          </p:cNvSpPr>
          <p:nvPr/>
        </p:nvSpPr>
        <p:spPr bwMode="auto">
          <a:xfrm>
            <a:off x="1308100" y="21971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-</a:t>
            </a:r>
          </a:p>
        </p:txBody>
      </p:sp>
      <p:sp>
        <p:nvSpPr>
          <p:cNvPr id="322568" name="Text Box 8"/>
          <p:cNvSpPr txBox="1">
            <a:spLocks noChangeArrowheads="1"/>
          </p:cNvSpPr>
          <p:nvPr/>
        </p:nvSpPr>
        <p:spPr bwMode="auto">
          <a:xfrm>
            <a:off x="990600" y="3467100"/>
            <a:ext cx="2120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Dear Alice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Oh, how I have missed you. I think of you all the time! …(blah blah blah)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Bob</a:t>
            </a:r>
          </a:p>
        </p:txBody>
      </p:sp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652463" y="3048000"/>
            <a:ext cx="2735262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Bob’s message, m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4141788" y="3810000"/>
            <a:ext cx="1417637" cy="1082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sp>
        <p:nvSpPr>
          <p:cNvPr id="322571" name="Text Box 11"/>
          <p:cNvSpPr txBox="1">
            <a:spLocks noChangeArrowheads="1"/>
          </p:cNvSpPr>
          <p:nvPr/>
        </p:nvSpPr>
        <p:spPr bwMode="auto">
          <a:xfrm>
            <a:off x="4148138" y="3844925"/>
            <a:ext cx="1435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public key</a:t>
            </a:r>
          </a:p>
          <a:p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encryption</a:t>
            </a:r>
          </a:p>
          <a:p>
            <a:r>
              <a:rPr lang="en-US" sz="2000" dirty="0">
                <a:solidFill>
                  <a:schemeClr val="bg1"/>
                </a:solidFill>
                <a:latin typeface="Comic Sans MS" pitchFamily="66" charset="0"/>
              </a:rPr>
              <a:t>algorithm</a:t>
            </a:r>
          </a:p>
        </p:txBody>
      </p:sp>
      <p:sp>
        <p:nvSpPr>
          <p:cNvPr id="322572" name="Line 12"/>
          <p:cNvSpPr>
            <a:spLocks noChangeShapeType="1"/>
          </p:cNvSpPr>
          <p:nvPr/>
        </p:nvSpPr>
        <p:spPr bwMode="auto">
          <a:xfrm>
            <a:off x="3409950" y="42735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22573" name="Text Box 13"/>
          <p:cNvSpPr txBox="1">
            <a:spLocks noChangeArrowheads="1"/>
          </p:cNvSpPr>
          <p:nvPr/>
        </p:nvSpPr>
        <p:spPr bwMode="auto">
          <a:xfrm>
            <a:off x="4908550" y="3000375"/>
            <a:ext cx="176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Comic Sans MS" pitchFamily="66" charset="0"/>
              </a:rPr>
              <a:t>Bob’s private</a:t>
            </a:r>
          </a:p>
          <a:p>
            <a:pPr algn="l"/>
            <a:r>
              <a:rPr lang="en-US" sz="1800">
                <a:latin typeface="Comic Sans MS" pitchFamily="66" charset="0"/>
              </a:rPr>
              <a:t>key </a:t>
            </a:r>
          </a:p>
        </p:txBody>
      </p:sp>
      <p:pic>
        <p:nvPicPr>
          <p:cNvPr id="322574" name="Picture 14" descr="BS00768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 flipV="1">
            <a:off x="4014788" y="3181350"/>
            <a:ext cx="45878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491038" y="2973388"/>
            <a:ext cx="482600" cy="603250"/>
            <a:chOff x="2997" y="2073"/>
            <a:chExt cx="304" cy="380"/>
          </a:xfrm>
        </p:grpSpPr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22577" name="Text Box 17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22578" name="Text Box 18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22579" name="Text Box 19"/>
            <p:cNvSpPr txBox="1">
              <a:spLocks noChangeArrowheads="1"/>
            </p:cNvSpPr>
            <p:nvPr/>
          </p:nvSpPr>
          <p:spPr bwMode="auto">
            <a:xfrm>
              <a:off x="3117" y="2073"/>
              <a:ext cx="16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-</a:t>
              </a:r>
            </a:p>
          </p:txBody>
        </p:sp>
      </p:grpSp>
      <p:sp>
        <p:nvSpPr>
          <p:cNvPr id="322580" name="Line 20"/>
          <p:cNvSpPr>
            <a:spLocks noChangeShapeType="1"/>
          </p:cNvSpPr>
          <p:nvPr/>
        </p:nvSpPr>
        <p:spPr bwMode="auto">
          <a:xfrm>
            <a:off x="4489450" y="3333750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22581" name="Line 21"/>
          <p:cNvSpPr>
            <a:spLocks noChangeShapeType="1"/>
          </p:cNvSpPr>
          <p:nvPr/>
        </p:nvSpPr>
        <p:spPr bwMode="auto">
          <a:xfrm>
            <a:off x="5594350" y="4273550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22582" name="Text Box 22"/>
          <p:cNvSpPr txBox="1">
            <a:spLocks noChangeArrowheads="1"/>
          </p:cNvSpPr>
          <p:nvPr/>
        </p:nvSpPr>
        <p:spPr bwMode="auto">
          <a:xfrm>
            <a:off x="6438900" y="3644900"/>
            <a:ext cx="21209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Bob’s message, m, signed (encrypted) with his private key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7005638" y="3011488"/>
            <a:ext cx="482600" cy="603250"/>
            <a:chOff x="2997" y="2073"/>
            <a:chExt cx="304" cy="380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22585" name="Text Box 25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22586" name="Text Box 26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22587" name="Text Box 27"/>
            <p:cNvSpPr txBox="1">
              <a:spLocks noChangeArrowheads="1"/>
            </p:cNvSpPr>
            <p:nvPr/>
          </p:nvSpPr>
          <p:spPr bwMode="auto">
            <a:xfrm>
              <a:off x="3117" y="2073"/>
              <a:ext cx="16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-</a:t>
              </a:r>
            </a:p>
          </p:txBody>
        </p:sp>
      </p:grpSp>
      <p:sp>
        <p:nvSpPr>
          <p:cNvPr id="322588" name="Text Box 28"/>
          <p:cNvSpPr txBox="1">
            <a:spLocks noChangeArrowheads="1"/>
          </p:cNvSpPr>
          <p:nvPr/>
        </p:nvSpPr>
        <p:spPr bwMode="auto">
          <a:xfrm>
            <a:off x="7231063" y="3111500"/>
            <a:ext cx="677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(m)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D36E3-E0DC-4091-BB78-065FEB558C0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88" y="301625"/>
            <a:ext cx="7772400" cy="914400"/>
          </a:xfrm>
        </p:spPr>
        <p:txBody>
          <a:bodyPr/>
          <a:lstStyle/>
          <a:p>
            <a:r>
              <a:rPr lang="en-US" sz="3600"/>
              <a:t>Digital Signatures (more)</a:t>
            </a:r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4838" y="1266825"/>
            <a:ext cx="8147050" cy="2438400"/>
          </a:xfrm>
        </p:spPr>
        <p:txBody>
          <a:bodyPr/>
          <a:lstStyle/>
          <a:p>
            <a:pPr algn="l" rtl="0">
              <a:lnSpc>
                <a:spcPct val="110000"/>
              </a:lnSpc>
            </a:pPr>
            <a:r>
              <a:rPr lang="en-US" sz="2400" dirty="0"/>
              <a:t>suppose Alice receives </a:t>
            </a:r>
            <a:r>
              <a:rPr lang="en-US" sz="2400" dirty="0" err="1"/>
              <a:t>msg</a:t>
            </a:r>
            <a:r>
              <a:rPr lang="en-US" sz="2400" dirty="0"/>
              <a:t> m, digital signature K</a:t>
            </a:r>
            <a:r>
              <a:rPr lang="en-US" sz="2400" baseline="-25000" dirty="0"/>
              <a:t>B</a:t>
            </a:r>
            <a:r>
              <a:rPr lang="en-US" sz="2400" dirty="0"/>
              <a:t>(m)</a:t>
            </a:r>
          </a:p>
          <a:p>
            <a:pPr algn="l" rtl="0">
              <a:lnSpc>
                <a:spcPct val="110000"/>
              </a:lnSpc>
            </a:pPr>
            <a:r>
              <a:rPr lang="en-US" sz="2400" dirty="0"/>
              <a:t>Alice verifies m  signed by Bob by applying Bob’s public key K</a:t>
            </a:r>
            <a:r>
              <a:rPr lang="en-US" sz="2400" baseline="-25000" dirty="0"/>
              <a:t>B</a:t>
            </a:r>
            <a:r>
              <a:rPr lang="en-US" sz="2400" dirty="0"/>
              <a:t> to K</a:t>
            </a:r>
            <a:r>
              <a:rPr lang="en-US" sz="2400" baseline="-25000" dirty="0"/>
              <a:t>B</a:t>
            </a:r>
            <a:r>
              <a:rPr lang="en-US" sz="2400" dirty="0"/>
              <a:t>(m) then checks K</a:t>
            </a:r>
            <a:r>
              <a:rPr lang="en-US" sz="2400" baseline="-25000" dirty="0"/>
              <a:t>B</a:t>
            </a:r>
            <a:r>
              <a:rPr lang="en-US" sz="2400" dirty="0"/>
              <a:t>(K</a:t>
            </a:r>
            <a:r>
              <a:rPr lang="en-US" sz="2400" baseline="-25000" dirty="0"/>
              <a:t>B</a:t>
            </a:r>
            <a:r>
              <a:rPr lang="en-US" sz="2400" dirty="0"/>
              <a:t>(m) ) = m.</a:t>
            </a:r>
          </a:p>
          <a:p>
            <a:pPr algn="l" rtl="0">
              <a:lnSpc>
                <a:spcPct val="110000"/>
              </a:lnSpc>
            </a:pPr>
            <a:r>
              <a:rPr lang="en-US" sz="2400" dirty="0"/>
              <a:t>if K</a:t>
            </a:r>
            <a:r>
              <a:rPr lang="en-US" sz="2400" baseline="-25000" dirty="0"/>
              <a:t>B</a:t>
            </a:r>
            <a:r>
              <a:rPr lang="en-US" sz="2400" dirty="0"/>
              <a:t>(K</a:t>
            </a:r>
            <a:r>
              <a:rPr lang="en-US" sz="2400" baseline="-25000" dirty="0"/>
              <a:t>B</a:t>
            </a:r>
            <a:r>
              <a:rPr lang="en-US" sz="2400" dirty="0"/>
              <a:t>(m) ) = m, whoever signed m must have used Bob’s private key.</a:t>
            </a:r>
          </a:p>
          <a:p>
            <a:pPr algn="l" rtl="0"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1285852" y="2000240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5072066" y="2071678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  <p:sp>
        <p:nvSpPr>
          <p:cNvPr id="324614" name="Text Box 6"/>
          <p:cNvSpPr txBox="1">
            <a:spLocks noChangeArrowheads="1"/>
          </p:cNvSpPr>
          <p:nvPr/>
        </p:nvSpPr>
        <p:spPr bwMode="auto">
          <a:xfrm>
            <a:off x="1357290" y="2500306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720013" y="1147763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2000232" y="2000240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4643438" y="2000240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  <p:sp>
        <p:nvSpPr>
          <p:cNvPr id="324618" name="Text Box 10"/>
          <p:cNvSpPr txBox="1">
            <a:spLocks noChangeArrowheads="1"/>
          </p:cNvSpPr>
          <p:nvPr/>
        </p:nvSpPr>
        <p:spPr bwMode="auto">
          <a:xfrm>
            <a:off x="1000100" y="2500306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+</a:t>
            </a:r>
          </a:p>
        </p:txBody>
      </p:sp>
      <p:sp>
        <p:nvSpPr>
          <p:cNvPr id="324619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noFill/>
          <a:ln/>
        </p:spPr>
        <p:txBody>
          <a:bodyPr>
            <a:normAutofit fontScale="92500" lnSpcReduction="10000"/>
          </a:bodyPr>
          <a:lstStyle/>
          <a:p>
            <a:pPr marL="381000" indent="-381000" algn="l" rtl="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Alice thus verifies that:</a:t>
            </a:r>
          </a:p>
          <a:p>
            <a:pPr marL="800100" lvl="1" indent="-342900" algn="l" rtl="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dirty="0"/>
              <a:t>Bob signed m.</a:t>
            </a:r>
          </a:p>
          <a:p>
            <a:pPr marL="800100" lvl="1" indent="-342900" algn="l" rtl="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dirty="0"/>
              <a:t>No one else signed m.</a:t>
            </a:r>
          </a:p>
          <a:p>
            <a:pPr marL="800100" lvl="1" indent="-342900" algn="l" rtl="0">
              <a:lnSpc>
                <a:spcPct val="90000"/>
              </a:lnSpc>
              <a:buFont typeface="ZapfDingbats" pitchFamily="82" charset="2"/>
              <a:buChar char="ü"/>
            </a:pPr>
            <a:r>
              <a:rPr lang="en-US" dirty="0"/>
              <a:t>Bob signed m and not m’.</a:t>
            </a:r>
          </a:p>
          <a:p>
            <a:pPr marL="381000" indent="-381000" algn="l" rtl="0">
              <a:lnSpc>
                <a:spcPct val="90000"/>
              </a:lnSpc>
              <a:buFont typeface="ZapfDingbats" pitchFamily="82" charset="2"/>
              <a:buNone/>
            </a:pPr>
            <a:r>
              <a:rPr lang="en-US" sz="2400" dirty="0">
                <a:solidFill>
                  <a:srgbClr val="FF0000"/>
                </a:solidFill>
              </a:rPr>
              <a:t>non-repudiation</a:t>
            </a:r>
            <a:r>
              <a:rPr lang="en-US" sz="2400" dirty="0"/>
              <a:t>:</a:t>
            </a:r>
          </a:p>
          <a:p>
            <a:pPr marL="800100" lvl="1" indent="-342900" algn="l" rtl="0">
              <a:lnSpc>
                <a:spcPct val="90000"/>
              </a:lnSpc>
              <a:buSzTx/>
              <a:buFont typeface="Wingdings" pitchFamily="2" charset="2"/>
              <a:buChar char="ü"/>
            </a:pPr>
            <a:r>
              <a:rPr lang="en-US" dirty="0"/>
              <a:t>Alice can take m, and signature K</a:t>
            </a:r>
            <a:r>
              <a:rPr lang="en-US" baseline="-25000" dirty="0"/>
              <a:t>B</a:t>
            </a:r>
            <a:r>
              <a:rPr lang="en-US" dirty="0"/>
              <a:t>(m) to court and prove that Bob signed m. </a:t>
            </a:r>
          </a:p>
          <a:p>
            <a:pPr marL="381000" indent="-381000" algn="l" rtl="0">
              <a:lnSpc>
                <a:spcPct val="90000"/>
              </a:lnSpc>
              <a:buSzTx/>
              <a:buFont typeface="Wingdings" pitchFamily="2" charset="2"/>
              <a:buChar char="ü"/>
            </a:pPr>
            <a:endParaRPr lang="en-US" sz="2400" dirty="0"/>
          </a:p>
        </p:txBody>
      </p:sp>
      <p:sp>
        <p:nvSpPr>
          <p:cNvPr id="324620" name="Text Box 12"/>
          <p:cNvSpPr txBox="1">
            <a:spLocks noChangeArrowheads="1"/>
          </p:cNvSpPr>
          <p:nvPr/>
        </p:nvSpPr>
        <p:spPr bwMode="auto">
          <a:xfrm>
            <a:off x="5429256" y="5072074"/>
            <a:ext cx="7366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3900" y="6429396"/>
            <a:ext cx="727075" cy="296863"/>
          </a:xfrm>
        </p:spPr>
        <p:txBody>
          <a:bodyPr/>
          <a:lstStyle/>
          <a:p>
            <a:fld id="{23A4180D-F695-473E-85A2-D5ADC01D649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3652838" y="2405063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a-I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8488" y="2076451"/>
            <a:ext cx="1343025" cy="849313"/>
            <a:chOff x="403" y="1308"/>
            <a:chExt cx="846" cy="535"/>
          </a:xfrm>
        </p:grpSpPr>
        <p:sp>
          <p:nvSpPr>
            <p:cNvPr id="330756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rtl="0"/>
              <a:endParaRPr lang="fa-IR" dirty="0"/>
            </a:p>
          </p:txBody>
        </p:sp>
        <p:sp>
          <p:nvSpPr>
            <p:cNvPr id="330757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0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large </a:t>
              </a:r>
            </a:p>
            <a:p>
              <a:pPr algn="ctr" rtl="0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message</a:t>
              </a:r>
            </a:p>
            <a:p>
              <a:pPr algn="ctr" rtl="0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11388" y="2263775"/>
            <a:ext cx="1066800" cy="646113"/>
            <a:chOff x="1376" y="982"/>
            <a:chExt cx="672" cy="407"/>
          </a:xfrm>
        </p:grpSpPr>
        <p:sp>
          <p:nvSpPr>
            <p:cNvPr id="330759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760" name="Text Box 8"/>
            <p:cNvSpPr txBox="1">
              <a:spLocks noChangeArrowheads="1"/>
            </p:cNvSpPr>
            <p:nvPr/>
          </p:nvSpPr>
          <p:spPr bwMode="auto">
            <a:xfrm>
              <a:off x="1376" y="985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H: hash</a:t>
              </a:r>
            </a:p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function</a:t>
              </a:r>
            </a:p>
          </p:txBody>
        </p:sp>
      </p:grpSp>
      <p:sp>
        <p:nvSpPr>
          <p:cNvPr id="330761" name="Line 9"/>
          <p:cNvSpPr>
            <a:spLocks noChangeShapeType="1"/>
          </p:cNvSpPr>
          <p:nvPr/>
        </p:nvSpPr>
        <p:spPr bwMode="auto">
          <a:xfrm>
            <a:off x="1765300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762" name="Text Box 10"/>
          <p:cNvSpPr txBox="1">
            <a:spLocks noChangeArrowheads="1"/>
          </p:cNvSpPr>
          <p:nvPr/>
        </p:nvSpPr>
        <p:spPr bwMode="auto">
          <a:xfrm>
            <a:off x="3603625" y="2428875"/>
            <a:ext cx="84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H(m)</a:t>
            </a:r>
          </a:p>
        </p:txBody>
      </p:sp>
      <p:sp>
        <p:nvSpPr>
          <p:cNvPr id="330763" name="Line 11"/>
          <p:cNvSpPr>
            <a:spLocks noChangeShapeType="1"/>
          </p:cNvSpPr>
          <p:nvPr/>
        </p:nvSpPr>
        <p:spPr bwMode="auto">
          <a:xfrm>
            <a:off x="3789363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764" name="Line 12"/>
          <p:cNvSpPr>
            <a:spLocks noChangeShapeType="1"/>
          </p:cNvSpPr>
          <p:nvPr/>
        </p:nvSpPr>
        <p:spPr bwMode="auto">
          <a:xfrm>
            <a:off x="3154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222625" y="3171825"/>
            <a:ext cx="1192213" cy="955675"/>
            <a:chOff x="1126" y="2124"/>
            <a:chExt cx="751" cy="602"/>
          </a:xfrm>
        </p:grpSpPr>
        <p:sp>
          <p:nvSpPr>
            <p:cNvPr id="330766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767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digital</a:t>
              </a:r>
            </a:p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signature</a:t>
              </a:r>
            </a:p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(encrypt)</a:t>
              </a:r>
            </a:p>
          </p:txBody>
        </p:sp>
      </p:grpSp>
      <p:sp>
        <p:nvSpPr>
          <p:cNvPr id="330768" name="Text Box 16"/>
          <p:cNvSpPr txBox="1">
            <a:spLocks noChangeArrowheads="1"/>
          </p:cNvSpPr>
          <p:nvPr/>
        </p:nvSpPr>
        <p:spPr bwMode="auto">
          <a:xfrm>
            <a:off x="1490663" y="3252788"/>
            <a:ext cx="9604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Bob’s </a:t>
            </a:r>
          </a:p>
          <a:p>
            <a:pPr algn="ctr"/>
            <a:r>
              <a:rPr lang="en-US" sz="1600" dirty="0">
                <a:latin typeface="Comic Sans MS" pitchFamily="66" charset="0"/>
              </a:rPr>
              <a:t>private</a:t>
            </a:r>
          </a:p>
          <a:p>
            <a:pPr algn="ctr"/>
            <a:r>
              <a:rPr lang="en-US" sz="1600" dirty="0">
                <a:latin typeface="Comic Sans MS" pitchFamily="66" charset="0"/>
              </a:rPr>
              <a:t>key </a:t>
            </a:r>
          </a:p>
        </p:txBody>
      </p:sp>
      <p:pic>
        <p:nvPicPr>
          <p:cNvPr id="330769" name="Picture 17" descr="BS00768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 flipV="1">
            <a:off x="2468563" y="3333750"/>
            <a:ext cx="458787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411413" y="3659188"/>
            <a:ext cx="482600" cy="603250"/>
            <a:chOff x="2997" y="2073"/>
            <a:chExt cx="304" cy="380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30772" name="Text Box 20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30773" name="Text Box 21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30774" name="Text Box 22"/>
            <p:cNvSpPr txBox="1">
              <a:spLocks noChangeArrowheads="1"/>
            </p:cNvSpPr>
            <p:nvPr/>
          </p:nvSpPr>
          <p:spPr bwMode="auto">
            <a:xfrm>
              <a:off x="3117" y="2073"/>
              <a:ext cx="16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-</a:t>
              </a:r>
            </a:p>
          </p:txBody>
        </p:sp>
      </p:grpSp>
      <p:sp>
        <p:nvSpPr>
          <p:cNvPr id="330775" name="Line 23"/>
          <p:cNvSpPr>
            <a:spLocks noChangeShapeType="1"/>
          </p:cNvSpPr>
          <p:nvPr/>
        </p:nvSpPr>
        <p:spPr bwMode="auto">
          <a:xfrm flipV="1">
            <a:off x="2535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776" name="Line 24"/>
          <p:cNvSpPr>
            <a:spLocks noChangeShapeType="1"/>
          </p:cNvSpPr>
          <p:nvPr/>
        </p:nvSpPr>
        <p:spPr bwMode="auto">
          <a:xfrm>
            <a:off x="3800475" y="4129088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828675" y="4799013"/>
            <a:ext cx="846138" cy="519112"/>
            <a:chOff x="984" y="2831"/>
            <a:chExt cx="533" cy="327"/>
          </a:xfrm>
        </p:grpSpPr>
        <p:sp>
          <p:nvSpPr>
            <p:cNvPr id="330778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latin typeface="Comic Sans MS" pitchFamily="66" charset="0"/>
                </a:rPr>
                <a:t>+</a:t>
              </a:r>
            </a:p>
          </p:txBody>
        </p:sp>
        <p:sp>
          <p:nvSpPr>
            <p:cNvPr id="330779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</p:grpSp>
      <p:sp>
        <p:nvSpPr>
          <p:cNvPr id="330780" name="Line 28"/>
          <p:cNvSpPr>
            <a:spLocks noChangeShapeType="1"/>
          </p:cNvSpPr>
          <p:nvPr/>
        </p:nvSpPr>
        <p:spPr bwMode="auto">
          <a:xfrm>
            <a:off x="1276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781" name="Line 29"/>
          <p:cNvSpPr>
            <a:spLocks noChangeShapeType="1"/>
          </p:cNvSpPr>
          <p:nvPr/>
        </p:nvSpPr>
        <p:spPr bwMode="auto">
          <a:xfrm>
            <a:off x="1249363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pic>
        <p:nvPicPr>
          <p:cNvPr id="330782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993775" y="5551488"/>
            <a:ext cx="627063" cy="768350"/>
          </a:xfrm>
          <a:noFill/>
          <a:ln/>
        </p:spPr>
      </p:pic>
      <p:sp>
        <p:nvSpPr>
          <p:cNvPr id="330783" name="Rectangle 31"/>
          <p:cNvSpPr>
            <a:spLocks noChangeArrowheads="1"/>
          </p:cNvSpPr>
          <p:nvPr/>
        </p:nvSpPr>
        <p:spPr bwMode="auto">
          <a:xfrm>
            <a:off x="520700" y="1303338"/>
            <a:ext cx="381000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000" dirty="0">
                <a:latin typeface="Comic Sans MS" pitchFamily="66" charset="0"/>
              </a:rPr>
              <a:t>Bob sends digitally signed message:</a:t>
            </a:r>
          </a:p>
        </p:txBody>
      </p:sp>
      <p:sp>
        <p:nvSpPr>
          <p:cNvPr id="330784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4818063" y="1081088"/>
            <a:ext cx="3992562" cy="1057275"/>
          </a:xfrm>
          <a:noFill/>
          <a:ln/>
        </p:spPr>
        <p:txBody>
          <a:bodyPr/>
          <a:lstStyle/>
          <a:p>
            <a:pPr algn="l" rtl="0">
              <a:buFont typeface="ZapfDingbats" pitchFamily="82" charset="2"/>
              <a:buNone/>
            </a:pPr>
            <a:r>
              <a:rPr lang="en-US" sz="2000" dirty="0"/>
              <a:t>Alice verifies signature and integrity of digitally signed message:</a:t>
            </a: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3000364" y="4286256"/>
            <a:ext cx="1722438" cy="995362"/>
            <a:chOff x="3157" y="2362"/>
            <a:chExt cx="1085" cy="627"/>
          </a:xfrm>
        </p:grpSpPr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330787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K</a:t>
                </a:r>
                <a:r>
                  <a:rPr lang="en-US" baseline="-25000" dirty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(H(m))</a:t>
                </a:r>
              </a:p>
            </p:txBody>
          </p:sp>
          <p:sp>
            <p:nvSpPr>
              <p:cNvPr id="330788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-</a:t>
                </a:r>
              </a:p>
            </p:txBody>
          </p:sp>
        </p:grpSp>
        <p:sp>
          <p:nvSpPr>
            <p:cNvPr id="330789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790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omic Sans MS" pitchFamily="66" charset="0"/>
                </a:rPr>
                <a:t>encrypted </a:t>
              </a:r>
            </a:p>
            <a:p>
              <a:r>
                <a:rPr lang="en-US" sz="1800" dirty="0" err="1">
                  <a:solidFill>
                    <a:srgbClr val="FF0000"/>
                  </a:solidFill>
                  <a:latin typeface="Comic Sans MS" pitchFamily="66" charset="0"/>
                </a:rPr>
                <a:t>msg</a:t>
              </a:r>
              <a:r>
                <a:rPr lang="en-US" sz="1800" dirty="0">
                  <a:solidFill>
                    <a:srgbClr val="FF0000"/>
                  </a:solidFill>
                  <a:latin typeface="Comic Sans MS" pitchFamily="66" charset="0"/>
                </a:rPr>
                <a:t> digest</a:t>
              </a:r>
            </a:p>
          </p:txBody>
        </p:sp>
      </p:grpSp>
      <p:sp>
        <p:nvSpPr>
          <p:cNvPr id="330791" name="Line 39"/>
          <p:cNvSpPr>
            <a:spLocks noChangeShapeType="1"/>
          </p:cNvSpPr>
          <p:nvPr/>
        </p:nvSpPr>
        <p:spPr bwMode="auto">
          <a:xfrm flipH="1">
            <a:off x="1377950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pic>
        <p:nvPicPr>
          <p:cNvPr id="330792" name="Picture 40" descr="BS00592_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80038" y="2201863"/>
            <a:ext cx="6270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93" name="Line 41"/>
          <p:cNvSpPr>
            <a:spLocks noChangeShapeType="1"/>
          </p:cNvSpPr>
          <p:nvPr/>
        </p:nvSpPr>
        <p:spPr bwMode="auto">
          <a:xfrm>
            <a:off x="8116888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7286625" y="2357436"/>
            <a:ext cx="1722438" cy="977900"/>
            <a:chOff x="3181" y="2373"/>
            <a:chExt cx="1085" cy="616"/>
          </a:xfrm>
        </p:grpSpPr>
        <p:grpSp>
          <p:nvGrpSpPr>
            <p:cNvPr id="11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330796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K</a:t>
                </a:r>
                <a:r>
                  <a:rPr lang="en-US" baseline="-25000" dirty="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(H(m))</a:t>
                </a:r>
              </a:p>
            </p:txBody>
          </p:sp>
          <p:sp>
            <p:nvSpPr>
              <p:cNvPr id="330797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Comic Sans MS" pitchFamily="66" charset="0"/>
                  </a:rPr>
                  <a:t>-</a:t>
                </a:r>
              </a:p>
            </p:txBody>
          </p:sp>
        </p:grpSp>
        <p:sp>
          <p:nvSpPr>
            <p:cNvPr id="330798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799" name="Text Box 47"/>
            <p:cNvSpPr txBox="1">
              <a:spLocks noChangeArrowheads="1"/>
            </p:cNvSpPr>
            <p:nvPr/>
          </p:nvSpPr>
          <p:spPr bwMode="auto">
            <a:xfrm>
              <a:off x="3181" y="2373"/>
              <a:ext cx="1085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  <a:latin typeface="Comic Sans MS" pitchFamily="66" charset="0"/>
                </a:rPr>
                <a:t>encrypted </a:t>
              </a:r>
            </a:p>
            <a:p>
              <a:r>
                <a:rPr lang="en-US" sz="1800" dirty="0" err="1">
                  <a:solidFill>
                    <a:srgbClr val="FF0000"/>
                  </a:solidFill>
                  <a:latin typeface="Comic Sans MS" pitchFamily="66" charset="0"/>
                </a:rPr>
                <a:t>msg</a:t>
              </a:r>
              <a:r>
                <a:rPr lang="en-US" sz="1800" dirty="0">
                  <a:solidFill>
                    <a:srgbClr val="FF0000"/>
                  </a:solidFill>
                  <a:latin typeface="Comic Sans MS" pitchFamily="66" charset="0"/>
                </a:rPr>
                <a:t> digest</a:t>
              </a:r>
            </a:p>
          </p:txBody>
        </p:sp>
      </p:grp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5054600" y="3254376"/>
            <a:ext cx="1343025" cy="849313"/>
            <a:chOff x="403" y="1308"/>
            <a:chExt cx="846" cy="535"/>
          </a:xfrm>
        </p:grpSpPr>
        <p:sp>
          <p:nvSpPr>
            <p:cNvPr id="330801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a-IR"/>
            </a:p>
          </p:txBody>
        </p:sp>
        <p:sp>
          <p:nvSpPr>
            <p:cNvPr id="330802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large 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message</a:t>
              </a:r>
            </a:p>
            <a:p>
              <a:pPr algn="ctr">
                <a:lnSpc>
                  <a:spcPct val="80000"/>
                </a:lnSpc>
              </a:pPr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5164138" y="4287838"/>
            <a:ext cx="1066800" cy="646112"/>
            <a:chOff x="1376" y="982"/>
            <a:chExt cx="672" cy="407"/>
          </a:xfrm>
        </p:grpSpPr>
        <p:sp>
          <p:nvSpPr>
            <p:cNvPr id="330804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805" name="Text Box 53"/>
            <p:cNvSpPr txBox="1">
              <a:spLocks noChangeArrowheads="1"/>
            </p:cNvSpPr>
            <p:nvPr/>
          </p:nvSpPr>
          <p:spPr bwMode="auto">
            <a:xfrm>
              <a:off x="1376" y="985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H: hash</a:t>
              </a:r>
            </a:p>
            <a:p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function</a:t>
              </a:r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5289550" y="5132388"/>
            <a:ext cx="873125" cy="420687"/>
            <a:chOff x="3305" y="3136"/>
            <a:chExt cx="550" cy="265"/>
          </a:xfrm>
        </p:grpSpPr>
        <p:sp>
          <p:nvSpPr>
            <p:cNvPr id="330807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808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omic Sans MS" pitchFamily="66" charset="0"/>
                </a:rPr>
                <a:t>H(m)</a:t>
              </a:r>
            </a:p>
          </p:txBody>
        </p:sp>
      </p:grpSp>
      <p:grpSp>
        <p:nvGrpSpPr>
          <p:cNvPr id="15" name="Group 57"/>
          <p:cNvGrpSpPr>
            <a:grpSpLocks/>
          </p:cNvGrpSpPr>
          <p:nvPr/>
        </p:nvGrpSpPr>
        <p:grpSpPr bwMode="auto">
          <a:xfrm>
            <a:off x="7596188" y="3705225"/>
            <a:ext cx="1196975" cy="955675"/>
            <a:chOff x="1126" y="2124"/>
            <a:chExt cx="754" cy="602"/>
          </a:xfrm>
        </p:grpSpPr>
        <p:sp>
          <p:nvSpPr>
            <p:cNvPr id="330810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a-IR"/>
            </a:p>
          </p:txBody>
        </p:sp>
        <p:sp>
          <p:nvSpPr>
            <p:cNvPr id="330811" name="Text Box 59"/>
            <p:cNvSpPr txBox="1">
              <a:spLocks noChangeArrowheads="1"/>
            </p:cNvSpPr>
            <p:nvPr/>
          </p:nvSpPr>
          <p:spPr bwMode="auto">
            <a:xfrm>
              <a:off x="1131" y="2127"/>
              <a:ext cx="749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digital</a:t>
              </a:r>
            </a:p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signature</a:t>
              </a:r>
            </a:p>
            <a:p>
              <a:pPr algn="ctr"/>
              <a:r>
                <a:rPr lang="en-US" sz="1800" dirty="0">
                  <a:solidFill>
                    <a:schemeClr val="bg1"/>
                  </a:solidFill>
                  <a:latin typeface="Comic Sans MS" pitchFamily="66" charset="0"/>
                </a:rPr>
                <a:t>(decrypt)</a:t>
              </a:r>
            </a:p>
          </p:txBody>
        </p:sp>
      </p:grpSp>
      <p:sp>
        <p:nvSpPr>
          <p:cNvPr id="330812" name="Line 60"/>
          <p:cNvSpPr>
            <a:spLocks noChangeShapeType="1"/>
          </p:cNvSpPr>
          <p:nvPr/>
        </p:nvSpPr>
        <p:spPr bwMode="auto">
          <a:xfrm>
            <a:off x="8132763" y="47482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7762875" y="5129213"/>
            <a:ext cx="873125" cy="420687"/>
            <a:chOff x="3305" y="3136"/>
            <a:chExt cx="550" cy="265"/>
          </a:xfrm>
        </p:grpSpPr>
        <p:sp>
          <p:nvSpPr>
            <p:cNvPr id="330814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30815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H(m)</a:t>
              </a:r>
            </a:p>
          </p:txBody>
        </p:sp>
      </p:grpSp>
      <p:sp>
        <p:nvSpPr>
          <p:cNvPr id="330816" name="Line 64"/>
          <p:cNvSpPr>
            <a:spLocks noChangeShapeType="1"/>
          </p:cNvSpPr>
          <p:nvPr/>
        </p:nvSpPr>
        <p:spPr bwMode="auto">
          <a:xfrm flipH="1">
            <a:off x="6003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17" name="Line 65"/>
          <p:cNvSpPr>
            <a:spLocks noChangeShapeType="1"/>
          </p:cNvSpPr>
          <p:nvPr/>
        </p:nvSpPr>
        <p:spPr bwMode="auto">
          <a:xfrm>
            <a:off x="5638800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18" name="Line 66"/>
          <p:cNvSpPr>
            <a:spLocks noChangeShapeType="1"/>
          </p:cNvSpPr>
          <p:nvPr/>
        </p:nvSpPr>
        <p:spPr bwMode="auto">
          <a:xfrm>
            <a:off x="5678488" y="40370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19" name="Line 67"/>
          <p:cNvSpPr>
            <a:spLocks noChangeShapeType="1"/>
          </p:cNvSpPr>
          <p:nvPr/>
        </p:nvSpPr>
        <p:spPr bwMode="auto">
          <a:xfrm>
            <a:off x="5689600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20" name="Text Box 68"/>
          <p:cNvSpPr txBox="1">
            <a:spLocks noChangeArrowheads="1"/>
          </p:cNvSpPr>
          <p:nvPr/>
        </p:nvSpPr>
        <p:spPr bwMode="auto">
          <a:xfrm>
            <a:off x="6061075" y="3643313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Bob’s </a:t>
            </a:r>
          </a:p>
          <a:p>
            <a:pPr algn="ctr"/>
            <a:r>
              <a:rPr lang="en-US" sz="1600" dirty="0">
                <a:latin typeface="Comic Sans MS" pitchFamily="66" charset="0"/>
              </a:rPr>
              <a:t>public</a:t>
            </a:r>
          </a:p>
          <a:p>
            <a:pPr algn="ctr"/>
            <a:r>
              <a:rPr lang="en-US" sz="1600" dirty="0">
                <a:latin typeface="Comic Sans MS" pitchFamily="66" charset="0"/>
              </a:rPr>
              <a:t>key </a:t>
            </a:r>
          </a:p>
        </p:txBody>
      </p:sp>
      <p:pic>
        <p:nvPicPr>
          <p:cNvPr id="330821" name="Picture 69" descr="BS00768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 flipV="1">
            <a:off x="7038975" y="3724275"/>
            <a:ext cx="45878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oup 70"/>
          <p:cNvGrpSpPr>
            <a:grpSpLocks/>
          </p:cNvGrpSpPr>
          <p:nvPr/>
        </p:nvGrpSpPr>
        <p:grpSpPr bwMode="auto">
          <a:xfrm>
            <a:off x="6981825" y="4049713"/>
            <a:ext cx="482600" cy="603250"/>
            <a:chOff x="2997" y="2073"/>
            <a:chExt cx="304" cy="380"/>
          </a:xfrm>
        </p:grpSpPr>
        <p:grpSp>
          <p:nvGrpSpPr>
            <p:cNvPr id="18" name="Group 71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30824" name="Text Box 72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30825" name="Text Box 73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30826" name="Text Box 74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330827" name="Line 75"/>
          <p:cNvSpPr>
            <a:spLocks noChangeShapeType="1"/>
          </p:cNvSpPr>
          <p:nvPr/>
        </p:nvSpPr>
        <p:spPr bwMode="auto">
          <a:xfrm flipV="1">
            <a:off x="7105650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28" name="Line 76"/>
          <p:cNvSpPr>
            <a:spLocks noChangeShapeType="1"/>
          </p:cNvSpPr>
          <p:nvPr/>
        </p:nvSpPr>
        <p:spPr bwMode="auto">
          <a:xfrm>
            <a:off x="5681663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29" name="Line 77"/>
          <p:cNvSpPr>
            <a:spLocks noChangeShapeType="1"/>
          </p:cNvSpPr>
          <p:nvPr/>
        </p:nvSpPr>
        <p:spPr bwMode="auto">
          <a:xfrm flipH="1">
            <a:off x="7299325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30830" name="Text Box 78"/>
          <p:cNvSpPr txBox="1">
            <a:spLocks noChangeArrowheads="1"/>
          </p:cNvSpPr>
          <p:nvPr/>
        </p:nvSpPr>
        <p:spPr bwMode="auto">
          <a:xfrm>
            <a:off x="5857884" y="5643578"/>
            <a:ext cx="1439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Comic Sans MS" pitchFamily="66" charset="0"/>
              </a:rPr>
              <a:t>equal</a:t>
            </a:r>
          </a:p>
          <a:p>
            <a:r>
              <a:rPr lang="en-US" dirty="0">
                <a:latin typeface="Comic Sans MS" pitchFamily="66" charset="0"/>
              </a:rPr>
              <a:t> ?</a:t>
            </a:r>
          </a:p>
        </p:txBody>
      </p:sp>
      <p:sp>
        <p:nvSpPr>
          <p:cNvPr id="330831" name="Rectangle 79"/>
          <p:cNvSpPr>
            <a:spLocks noChangeArrowheads="1"/>
          </p:cNvSpPr>
          <p:nvPr/>
        </p:nvSpPr>
        <p:spPr bwMode="auto">
          <a:xfrm>
            <a:off x="244475" y="0"/>
            <a:ext cx="8183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sz="3200" u="sng">
                <a:solidFill>
                  <a:schemeClr val="accent2"/>
                </a:solidFill>
                <a:latin typeface="Comic Sans MS" pitchFamily="66" charset="0"/>
              </a:rPr>
              <a:t>Digital signature = signed MAC</a:t>
            </a:r>
            <a:endParaRPr lang="en-US" sz="2800" u="sng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30833" name="Freeform 81"/>
          <p:cNvSpPr>
            <a:spLocks/>
          </p:cNvSpPr>
          <p:nvPr/>
        </p:nvSpPr>
        <p:spPr bwMode="auto">
          <a:xfrm>
            <a:off x="1524000" y="2579688"/>
            <a:ext cx="3786188" cy="3294062"/>
          </a:xfrm>
          <a:custGeom>
            <a:avLst/>
            <a:gdLst/>
            <a:ahLst/>
            <a:cxnLst>
              <a:cxn ang="0">
                <a:pos x="0" y="2075"/>
              </a:cxn>
              <a:cxn ang="0">
                <a:pos x="2090" y="2075"/>
              </a:cxn>
              <a:cxn ang="0">
                <a:pos x="2082" y="0"/>
              </a:cxn>
              <a:cxn ang="0">
                <a:pos x="2385" y="0"/>
              </a:cxn>
            </a:cxnLst>
            <a:rect l="0" t="0" r="r" b="b"/>
            <a:pathLst>
              <a:path w="2385" h="2075">
                <a:moveTo>
                  <a:pt x="0" y="2075"/>
                </a:moveTo>
                <a:lnTo>
                  <a:pt x="2090" y="2075"/>
                </a:lnTo>
                <a:lnTo>
                  <a:pt x="2082" y="0"/>
                </a:lnTo>
                <a:lnTo>
                  <a:pt x="2385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84" grpId="0" build="p"/>
      <p:bldP spid="330793" grpId="0" animBg="1"/>
      <p:bldP spid="330812" grpId="0" animBg="1"/>
      <p:bldP spid="330816" grpId="0" animBg="1"/>
      <p:bldP spid="330817" grpId="0" animBg="1"/>
      <p:bldP spid="330818" grpId="0" animBg="1"/>
      <p:bldP spid="330819" grpId="0" animBg="1"/>
      <p:bldP spid="330820" grpId="0"/>
      <p:bldP spid="330827" grpId="0" animBg="1"/>
      <p:bldP spid="330828" grpId="0" animBg="1"/>
      <p:bldP spid="330829" grpId="0" animBg="1"/>
      <p:bldP spid="330830" grpId="0"/>
      <p:bldP spid="33083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3A69-EBD0-4DD6-A3FF-85E9EC3D6AD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Public Key Certification</a:t>
            </a:r>
            <a:endParaRPr lang="en-US" sz="2800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49288" y="1263650"/>
            <a:ext cx="7921625" cy="4648200"/>
          </a:xfrm>
        </p:spPr>
        <p:txBody>
          <a:bodyPr/>
          <a:lstStyle/>
          <a:p>
            <a:pPr algn="l" rtl="0">
              <a:buFont typeface="ZapfDingbats" pitchFamily="82" charset="2"/>
              <a:buNone/>
            </a:pPr>
            <a:r>
              <a:rPr lang="en-US" u="sng" dirty="0">
                <a:solidFill>
                  <a:srgbClr val="FF0000"/>
                </a:solidFill>
              </a:rPr>
              <a:t>public key problem:</a:t>
            </a:r>
            <a:endParaRPr lang="en-US" u="sng" dirty="0"/>
          </a:p>
          <a:p>
            <a:pPr algn="l" rtl="0"/>
            <a:r>
              <a:rPr lang="en-US" sz="2400" dirty="0"/>
              <a:t>When Alice obtains Bob’s public key (from web site, e-mail, diskette), how does she </a:t>
            </a:r>
            <a:r>
              <a:rPr lang="en-US" sz="2400" i="1" dirty="0">
                <a:solidFill>
                  <a:srgbClr val="FF3300"/>
                </a:solidFill>
              </a:rPr>
              <a:t>know</a:t>
            </a:r>
            <a:r>
              <a:rPr lang="en-US" sz="2400" dirty="0"/>
              <a:t> it is Bob’s public key, not Trudy’s?</a:t>
            </a:r>
          </a:p>
          <a:p>
            <a:pPr algn="l" rtl="0">
              <a:buFont typeface="ZapfDingbats" pitchFamily="82" charset="2"/>
              <a:buNone/>
            </a:pPr>
            <a:r>
              <a:rPr lang="en-US" dirty="0">
                <a:solidFill>
                  <a:srgbClr val="FF0000"/>
                </a:solidFill>
              </a:rPr>
              <a:t>solution:</a:t>
            </a:r>
          </a:p>
          <a:p>
            <a:pPr algn="l" rtl="0"/>
            <a:r>
              <a:rPr lang="en-US" sz="2400" dirty="0"/>
              <a:t>trusted certification authority (CA)</a:t>
            </a:r>
          </a:p>
          <a:p>
            <a:pPr lvl="1"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2AB9-50C6-4DD3-95C8-B8B76050EFC2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7910264" cy="968152"/>
          </a:xfrm>
        </p:spPr>
        <p:txBody>
          <a:bodyPr/>
          <a:lstStyle/>
          <a:p>
            <a:r>
              <a:rPr lang="en-US" sz="3600" dirty="0"/>
              <a:t>Certification Authorities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142984"/>
            <a:ext cx="8151659" cy="5310352"/>
          </a:xfrm>
        </p:spPr>
        <p:txBody>
          <a:bodyPr/>
          <a:lstStyle/>
          <a:p>
            <a:pPr algn="l" rtl="0"/>
            <a:r>
              <a:rPr lang="en-US" sz="2400" dirty="0">
                <a:solidFill>
                  <a:srgbClr val="FF0000"/>
                </a:solidFill>
              </a:rPr>
              <a:t>Certification Authority (CA): </a:t>
            </a:r>
            <a:r>
              <a:rPr lang="en-US" sz="2400" dirty="0"/>
              <a:t>binds public key to particular entity, E.</a:t>
            </a:r>
          </a:p>
          <a:p>
            <a:pPr algn="l" rtl="0"/>
            <a:r>
              <a:rPr lang="en-US" sz="2400" dirty="0"/>
              <a:t>E registers its public key with CA.</a:t>
            </a:r>
          </a:p>
          <a:p>
            <a:pPr lvl="1" algn="l" rtl="0"/>
            <a:r>
              <a:rPr lang="en-US" sz="2000" dirty="0"/>
              <a:t>E provides “proof of identity” to CA. </a:t>
            </a:r>
          </a:p>
          <a:p>
            <a:pPr lvl="1" algn="l" rtl="0"/>
            <a:r>
              <a:rPr lang="en-US" sz="2000" dirty="0"/>
              <a:t>CA creates certificate binding E to its public key.</a:t>
            </a:r>
          </a:p>
          <a:p>
            <a:pPr lvl="1" algn="l" rtl="0"/>
            <a:r>
              <a:rPr lang="en-US" sz="2000" dirty="0"/>
              <a:t>certificate containing E’s public key digitally signed by CA: CA says “This is E’s public key.”</a:t>
            </a:r>
          </a:p>
        </p:txBody>
      </p:sp>
      <p:pic>
        <p:nvPicPr>
          <p:cNvPr id="351236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324225" y="4979988"/>
            <a:ext cx="1155700" cy="881062"/>
          </a:xfrm>
          <a:noFill/>
          <a:ln/>
        </p:spPr>
      </p:pic>
      <p:pic>
        <p:nvPicPr>
          <p:cNvPr id="351237" name="Picture 5" descr="Bo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Comic Sans MS" pitchFamily="66" charset="0"/>
              </a:rPr>
              <a:t>Bob’s </a:t>
            </a:r>
          </a:p>
          <a:p>
            <a:pPr algn="r"/>
            <a:r>
              <a:rPr lang="en-US" sz="1600">
                <a:latin typeface="Comic Sans MS" pitchFamily="66" charset="0"/>
              </a:rPr>
              <a:t>public</a:t>
            </a:r>
          </a:p>
          <a:p>
            <a:pPr algn="r"/>
            <a:r>
              <a:rPr lang="en-US" sz="1600">
                <a:latin typeface="Comic Sans MS" pitchFamily="66" charset="0"/>
              </a:rPr>
              <a:t>key </a:t>
            </a:r>
          </a:p>
        </p:txBody>
      </p:sp>
      <p:pic>
        <p:nvPicPr>
          <p:cNvPr id="351239" name="Picture 7" descr="BS00768_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47875" y="4643438"/>
            <a:ext cx="482600" cy="603250"/>
            <a:chOff x="2997" y="2073"/>
            <a:chExt cx="304" cy="38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51242" name="Text Box 10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51243" name="Text Box 11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51244" name="Text Box 12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351245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51246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omic Sans MS" pitchFamily="66" charset="0"/>
              </a:rPr>
              <a:t>Bob’s </a:t>
            </a:r>
          </a:p>
          <a:p>
            <a:pPr algn="r"/>
            <a:r>
              <a:rPr lang="en-US" sz="1600" dirty="0">
                <a:latin typeface="Comic Sans MS" pitchFamily="66" charset="0"/>
              </a:rPr>
              <a:t>identifying information </a:t>
            </a:r>
          </a:p>
        </p:txBody>
      </p:sp>
      <p:sp>
        <p:nvSpPr>
          <p:cNvPr id="351247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</p:grpSpPr>
        <p:sp>
          <p:nvSpPr>
            <p:cNvPr id="351249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51250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digital</a:t>
              </a:r>
            </a:p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signature</a:t>
              </a:r>
            </a:p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(encrypt)</a:t>
              </a:r>
            </a:p>
          </p:txBody>
        </p:sp>
      </p:grpSp>
      <p:sp>
        <p:nvSpPr>
          <p:cNvPr id="35125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Comic Sans MS" pitchFamily="66" charset="0"/>
              </a:rPr>
              <a:t>CA </a:t>
            </a:r>
          </a:p>
          <a:p>
            <a:pPr algn="r"/>
            <a:r>
              <a:rPr lang="en-US" sz="1600">
                <a:latin typeface="Comic Sans MS" pitchFamily="66" charset="0"/>
              </a:rPr>
              <a:t>private</a:t>
            </a:r>
          </a:p>
          <a:p>
            <a:pPr algn="r"/>
            <a:r>
              <a:rPr lang="en-US" sz="1600">
                <a:latin typeface="Comic Sans MS" pitchFamily="66" charset="0"/>
              </a:rPr>
              <a:t>key </a:t>
            </a:r>
          </a:p>
        </p:txBody>
      </p:sp>
      <p:pic>
        <p:nvPicPr>
          <p:cNvPr id="351252" name="Picture 20" descr="BS00768_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408613" y="5551488"/>
            <a:ext cx="627062" cy="477837"/>
            <a:chOff x="3773" y="3688"/>
            <a:chExt cx="395" cy="301"/>
          </a:xfrm>
        </p:grpSpPr>
        <p:sp>
          <p:nvSpPr>
            <p:cNvPr id="351254" name="Text Box 22"/>
            <p:cNvSpPr txBox="1">
              <a:spLocks noChangeArrowheads="1"/>
            </p:cNvSpPr>
            <p:nvPr/>
          </p:nvSpPr>
          <p:spPr bwMode="auto">
            <a:xfrm>
              <a:off x="3773" y="3688"/>
              <a:ext cx="2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K </a:t>
              </a:r>
            </a:p>
          </p:txBody>
        </p:sp>
        <p:sp>
          <p:nvSpPr>
            <p:cNvPr id="351255" name="Text Box 23"/>
            <p:cNvSpPr txBox="1">
              <a:spLocks noChangeArrowheads="1"/>
            </p:cNvSpPr>
            <p:nvPr/>
          </p:nvSpPr>
          <p:spPr bwMode="auto">
            <a:xfrm>
              <a:off x="3881" y="3777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CA</a:t>
              </a:r>
            </a:p>
          </p:txBody>
        </p:sp>
      </p:grp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5594350" y="5386388"/>
            <a:ext cx="31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p:sp>
        <p:nvSpPr>
          <p:cNvPr id="351257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51258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51259" name="Line 27"/>
          <p:cNvSpPr>
            <a:spLocks noChangeShapeType="1"/>
          </p:cNvSpPr>
          <p:nvPr/>
        </p:nvSpPr>
        <p:spPr bwMode="auto">
          <a:xfrm flipV="1">
            <a:off x="6070600" y="451485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351261" name="Picture 29" descr="SO00109_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4613" y="2766"/>
              <a:ext cx="304" cy="380"/>
              <a:chOff x="2997" y="2073"/>
              <a:chExt cx="304" cy="380"/>
            </a:xfrm>
          </p:grpSpPr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2997" y="2144"/>
                <a:ext cx="304" cy="309"/>
                <a:chOff x="2997" y="2144"/>
                <a:chExt cx="304" cy="309"/>
              </a:xfrm>
            </p:grpSpPr>
            <p:sp>
              <p:nvSpPr>
                <p:cNvPr id="35126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7" y="2144"/>
                  <a:ext cx="262" cy="25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K </a:t>
                  </a:r>
                </a:p>
              </p:txBody>
            </p:sp>
            <p:sp>
              <p:nvSpPr>
                <p:cNvPr id="351265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4" y="2241"/>
                  <a:ext cx="19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B</a:t>
                  </a:r>
                </a:p>
              </p:txBody>
            </p:sp>
          </p:grpSp>
          <p:sp>
            <p:nvSpPr>
              <p:cNvPr id="351266" name="Text Box 34"/>
              <p:cNvSpPr txBox="1">
                <a:spLocks noChangeArrowheads="1"/>
              </p:cNvSpPr>
              <p:nvPr/>
            </p:nvSpPr>
            <p:spPr bwMode="auto">
              <a:xfrm>
                <a:off x="3113" y="2073"/>
                <a:ext cx="17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+</a:t>
                </a:r>
              </a:p>
            </p:txBody>
          </p:sp>
        </p:grpSp>
        <p:pic>
          <p:nvPicPr>
            <p:cNvPr id="351267" name="Picture 35" descr="BS00768_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1268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2000" dirty="0">
                <a:latin typeface="Comic Sans MS" pitchFamily="66" charset="0"/>
              </a:rPr>
              <a:t>certificate for Bob’s public key, signed by CA</a:t>
            </a:r>
          </a:p>
        </p:txBody>
      </p: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6075363" y="3833813"/>
            <a:ext cx="1179512" cy="698500"/>
            <a:chOff x="3827" y="2415"/>
            <a:chExt cx="743" cy="440"/>
          </a:xfrm>
        </p:grpSpPr>
        <p:sp>
          <p:nvSpPr>
            <p:cNvPr id="351270" name="Text Box 38"/>
            <p:cNvSpPr txBox="1">
              <a:spLocks noChangeArrowheads="1"/>
            </p:cNvSpPr>
            <p:nvPr/>
          </p:nvSpPr>
          <p:spPr bwMode="auto">
            <a:xfrm>
              <a:off x="3974" y="2415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-</a:t>
              </a:r>
            </a:p>
          </p:txBody>
        </p: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3827" y="2475"/>
              <a:ext cx="743" cy="380"/>
              <a:chOff x="3023" y="3843"/>
              <a:chExt cx="743" cy="380"/>
            </a:xfrm>
          </p:grpSpPr>
          <p:grpSp>
            <p:nvGrpSpPr>
              <p:cNvPr id="11" name="Group 39"/>
              <p:cNvGrpSpPr>
                <a:grpSpLocks/>
              </p:cNvGrpSpPr>
              <p:nvPr/>
            </p:nvGrpSpPr>
            <p:grpSpPr bwMode="auto">
              <a:xfrm>
                <a:off x="3023" y="3905"/>
                <a:ext cx="395" cy="301"/>
                <a:chOff x="3773" y="3688"/>
                <a:chExt cx="395" cy="301"/>
              </a:xfrm>
            </p:grpSpPr>
            <p:sp>
              <p:nvSpPr>
                <p:cNvPr id="35127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773" y="3688"/>
                  <a:ext cx="2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K </a:t>
                  </a:r>
                </a:p>
              </p:txBody>
            </p:sp>
            <p:sp>
              <p:nvSpPr>
                <p:cNvPr id="351273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881" y="3777"/>
                  <a:ext cx="2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CA</a:t>
                  </a:r>
                </a:p>
              </p:txBody>
            </p:sp>
          </p:grp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3290" y="3843"/>
                <a:ext cx="476" cy="380"/>
                <a:chOff x="2198" y="3789"/>
                <a:chExt cx="476" cy="380"/>
              </a:xfrm>
            </p:grpSpPr>
            <p:sp>
              <p:nvSpPr>
                <p:cNvPr id="35127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198" y="3860"/>
                  <a:ext cx="47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(K  ) </a:t>
                  </a:r>
                </a:p>
              </p:txBody>
            </p:sp>
            <p:sp>
              <p:nvSpPr>
                <p:cNvPr id="35127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351" y="3957"/>
                  <a:ext cx="19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B</a:t>
                  </a:r>
                </a:p>
              </p:txBody>
            </p:sp>
            <p:sp>
              <p:nvSpPr>
                <p:cNvPr id="35127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360" y="3789"/>
                  <a:ext cx="17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+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1E194-C0AC-40C2-9E3E-A142FC8862E2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Certification Authorities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pPr algn="l" rtl="0"/>
            <a:r>
              <a:rPr lang="en-US" sz="2400" dirty="0"/>
              <a:t>when Alice wants Bob’s public key:</a:t>
            </a:r>
          </a:p>
          <a:p>
            <a:pPr lvl="1" algn="l" rtl="0"/>
            <a:r>
              <a:rPr lang="en-US" dirty="0">
                <a:solidFill>
                  <a:srgbClr val="FF0000"/>
                </a:solidFill>
              </a:rPr>
              <a:t>gets Bob’s certificate (Bob or elsewhere).</a:t>
            </a:r>
          </a:p>
          <a:p>
            <a:pPr lvl="1" algn="l" rtl="0"/>
            <a:r>
              <a:rPr lang="en-US" dirty="0">
                <a:solidFill>
                  <a:srgbClr val="FF0000"/>
                </a:solidFill>
              </a:rPr>
              <a:t>apply CA’s public key to Bob’s certificate, get Bob’s public key</a:t>
            </a:r>
            <a:endParaRPr lang="en-US" dirty="0"/>
          </a:p>
        </p:txBody>
      </p:sp>
      <p:pic>
        <p:nvPicPr>
          <p:cNvPr id="353284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  <a:ln/>
        </p:spPr>
      </p:pic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Comic Sans MS" pitchFamily="66" charset="0"/>
              </a:rPr>
              <a:t>Bob’s </a:t>
            </a:r>
          </a:p>
          <a:p>
            <a:pPr algn="r"/>
            <a:r>
              <a:rPr lang="en-US" sz="1600">
                <a:latin typeface="Comic Sans MS" pitchFamily="66" charset="0"/>
              </a:rPr>
              <a:t>public</a:t>
            </a:r>
          </a:p>
          <a:p>
            <a:pPr algn="r"/>
            <a:r>
              <a:rPr lang="en-US" sz="1600">
                <a:latin typeface="Comic Sans MS" pitchFamily="66" charset="0"/>
              </a:rPr>
              <a:t>key </a:t>
            </a:r>
          </a:p>
        </p:txBody>
      </p:sp>
      <p:pic>
        <p:nvPicPr>
          <p:cNvPr id="353286" name="Picture 6" descr="BS00768_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88100" y="3830638"/>
            <a:ext cx="482600" cy="603250"/>
            <a:chOff x="2997" y="2073"/>
            <a:chExt cx="304" cy="380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997" y="2144"/>
              <a:ext cx="304" cy="309"/>
              <a:chOff x="2997" y="2144"/>
              <a:chExt cx="304" cy="309"/>
            </a:xfrm>
          </p:grpSpPr>
          <p:sp>
            <p:nvSpPr>
              <p:cNvPr id="353289" name="Text Box 9"/>
              <p:cNvSpPr txBox="1">
                <a:spLocks noChangeArrowheads="1"/>
              </p:cNvSpPr>
              <p:nvPr/>
            </p:nvSpPr>
            <p:spPr bwMode="auto">
              <a:xfrm>
                <a:off x="2997" y="2144"/>
                <a:ext cx="26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  <a:latin typeface="Comic Sans MS" pitchFamily="66" charset="0"/>
                  </a:rPr>
                  <a:t>K </a:t>
                </a:r>
              </a:p>
            </p:txBody>
          </p:sp>
          <p:sp>
            <p:nvSpPr>
              <p:cNvPr id="353290" name="Text Box 10"/>
              <p:cNvSpPr txBox="1">
                <a:spLocks noChangeArrowheads="1"/>
              </p:cNvSpPr>
              <p:nvPr/>
            </p:nvSpPr>
            <p:spPr bwMode="auto">
              <a:xfrm>
                <a:off x="3104" y="2241"/>
                <a:ext cx="19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B</a:t>
                </a:r>
              </a:p>
            </p:txBody>
          </p:sp>
        </p:grpSp>
        <p:sp>
          <p:nvSpPr>
            <p:cNvPr id="353291" name="Text Box 11"/>
            <p:cNvSpPr txBox="1">
              <a:spLocks noChangeArrowheads="1"/>
            </p:cNvSpPr>
            <p:nvPr/>
          </p:nvSpPr>
          <p:spPr bwMode="auto">
            <a:xfrm>
              <a:off x="3113" y="2073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+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29075" y="3425825"/>
            <a:ext cx="1196975" cy="955675"/>
            <a:chOff x="1126" y="2124"/>
            <a:chExt cx="754" cy="602"/>
          </a:xfrm>
        </p:grpSpPr>
        <p:sp>
          <p:nvSpPr>
            <p:cNvPr id="353293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53294" name="Text Box 14"/>
            <p:cNvSpPr txBox="1">
              <a:spLocks noChangeArrowheads="1"/>
            </p:cNvSpPr>
            <p:nvPr/>
          </p:nvSpPr>
          <p:spPr bwMode="auto">
            <a:xfrm>
              <a:off x="1131" y="2127"/>
              <a:ext cx="749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digital</a:t>
              </a:r>
            </a:p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signature</a:t>
              </a:r>
            </a:p>
            <a:p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(decrypt)</a:t>
              </a:r>
            </a:p>
          </p:txBody>
        </p:sp>
      </p:grpSp>
      <p:sp>
        <p:nvSpPr>
          <p:cNvPr id="353295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>
                <a:latin typeface="Comic Sans MS" pitchFamily="66" charset="0"/>
              </a:rPr>
              <a:t>CA </a:t>
            </a:r>
          </a:p>
          <a:p>
            <a:pPr algn="r"/>
            <a:r>
              <a:rPr lang="en-US" sz="1600">
                <a:latin typeface="Comic Sans MS" pitchFamily="66" charset="0"/>
              </a:rPr>
              <a:t>public</a:t>
            </a:r>
          </a:p>
          <a:p>
            <a:pPr algn="r"/>
            <a:r>
              <a:rPr lang="en-US" sz="1600">
                <a:latin typeface="Comic Sans MS" pitchFamily="66" charset="0"/>
              </a:rPr>
              <a:t>key </a:t>
            </a:r>
          </a:p>
        </p:txBody>
      </p:sp>
      <p:pic>
        <p:nvPicPr>
          <p:cNvPr id="353296" name="Picture 16" descr="BS00768_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784725" y="4810125"/>
            <a:ext cx="627063" cy="477838"/>
            <a:chOff x="3773" y="3688"/>
            <a:chExt cx="395" cy="301"/>
          </a:xfrm>
        </p:grpSpPr>
        <p:sp>
          <p:nvSpPr>
            <p:cNvPr id="353298" name="Text Box 18"/>
            <p:cNvSpPr txBox="1">
              <a:spLocks noChangeArrowheads="1"/>
            </p:cNvSpPr>
            <p:nvPr/>
          </p:nvSpPr>
          <p:spPr bwMode="auto">
            <a:xfrm>
              <a:off x="3773" y="3688"/>
              <a:ext cx="2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K </a:t>
              </a:r>
            </a:p>
          </p:txBody>
        </p:sp>
        <p:sp>
          <p:nvSpPr>
            <p:cNvPr id="353299" name="Text Box 19"/>
            <p:cNvSpPr txBox="1">
              <a:spLocks noChangeArrowheads="1"/>
            </p:cNvSpPr>
            <p:nvPr/>
          </p:nvSpPr>
          <p:spPr bwMode="auto">
            <a:xfrm>
              <a:off x="3881" y="3777"/>
              <a:ext cx="2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latin typeface="Comic Sans MS" pitchFamily="66" charset="0"/>
                </a:rPr>
                <a:t>CA</a:t>
              </a:r>
            </a:p>
          </p:txBody>
        </p:sp>
      </p:grpSp>
      <p:sp>
        <p:nvSpPr>
          <p:cNvPr id="353300" name="Text Box 20"/>
          <p:cNvSpPr txBox="1">
            <a:spLocks noChangeArrowheads="1"/>
          </p:cNvSpPr>
          <p:nvPr/>
        </p:nvSpPr>
        <p:spPr bwMode="auto">
          <a:xfrm>
            <a:off x="4959350" y="4645025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+</a:t>
            </a:r>
          </a:p>
        </p:txBody>
      </p:sp>
      <p:sp>
        <p:nvSpPr>
          <p:cNvPr id="353301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53302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353303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a-IR"/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353305" name="Picture 25" descr="SO00109_[1]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4613" y="2766"/>
              <a:ext cx="304" cy="380"/>
              <a:chOff x="2997" y="2073"/>
              <a:chExt cx="304" cy="380"/>
            </a:xfrm>
          </p:grpSpPr>
          <p:grpSp>
            <p:nvGrpSpPr>
              <p:cNvPr id="8" name="Group 27"/>
              <p:cNvGrpSpPr>
                <a:grpSpLocks/>
              </p:cNvGrpSpPr>
              <p:nvPr/>
            </p:nvGrpSpPr>
            <p:grpSpPr bwMode="auto">
              <a:xfrm>
                <a:off x="2997" y="2144"/>
                <a:ext cx="304" cy="309"/>
                <a:chOff x="2997" y="2144"/>
                <a:chExt cx="304" cy="309"/>
              </a:xfrm>
            </p:grpSpPr>
            <p:sp>
              <p:nvSpPr>
                <p:cNvPr id="353308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7" y="2144"/>
                  <a:ext cx="262" cy="25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K </a:t>
                  </a:r>
                </a:p>
              </p:txBody>
            </p:sp>
            <p:sp>
              <p:nvSpPr>
                <p:cNvPr id="353309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4" y="2241"/>
                  <a:ext cx="19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B</a:t>
                  </a:r>
                </a:p>
              </p:txBody>
            </p:sp>
          </p:grpSp>
          <p:sp>
            <p:nvSpPr>
              <p:cNvPr id="353310" name="Text Box 30"/>
              <p:cNvSpPr txBox="1">
                <a:spLocks noChangeArrowheads="1"/>
              </p:cNvSpPr>
              <p:nvPr/>
            </p:nvSpPr>
            <p:spPr bwMode="auto">
              <a:xfrm>
                <a:off x="3114" y="2073"/>
                <a:ext cx="17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00"/>
                    </a:solidFill>
                    <a:latin typeface="Comic Sans MS" pitchFamily="66" charset="0"/>
                  </a:rPr>
                  <a:t>+</a:t>
                </a:r>
              </a:p>
            </p:txBody>
          </p:sp>
        </p:grpSp>
        <p:pic>
          <p:nvPicPr>
            <p:cNvPr id="353311" name="Picture 31" descr="BS00768_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2436813" y="3252788"/>
            <a:ext cx="1179512" cy="698500"/>
            <a:chOff x="3827" y="2415"/>
            <a:chExt cx="743" cy="440"/>
          </a:xfrm>
        </p:grpSpPr>
        <p:sp>
          <p:nvSpPr>
            <p:cNvPr id="353313" name="Text Box 33"/>
            <p:cNvSpPr txBox="1">
              <a:spLocks noChangeArrowheads="1"/>
            </p:cNvSpPr>
            <p:nvPr/>
          </p:nvSpPr>
          <p:spPr bwMode="auto">
            <a:xfrm>
              <a:off x="3974" y="2415"/>
              <a:ext cx="1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-</a:t>
              </a:r>
            </a:p>
          </p:txBody>
        </p:sp>
        <p:grpSp>
          <p:nvGrpSpPr>
            <p:cNvPr id="10" name="Group 34"/>
            <p:cNvGrpSpPr>
              <a:grpSpLocks/>
            </p:cNvGrpSpPr>
            <p:nvPr/>
          </p:nvGrpSpPr>
          <p:grpSpPr bwMode="auto">
            <a:xfrm>
              <a:off x="3827" y="2475"/>
              <a:ext cx="743" cy="380"/>
              <a:chOff x="3023" y="3843"/>
              <a:chExt cx="743" cy="380"/>
            </a:xfrm>
          </p:grpSpPr>
          <p:grpSp>
            <p:nvGrpSpPr>
              <p:cNvPr id="11" name="Group 35"/>
              <p:cNvGrpSpPr>
                <a:grpSpLocks/>
              </p:cNvGrpSpPr>
              <p:nvPr/>
            </p:nvGrpSpPr>
            <p:grpSpPr bwMode="auto">
              <a:xfrm>
                <a:off x="3023" y="3905"/>
                <a:ext cx="395" cy="301"/>
                <a:chOff x="3773" y="3688"/>
                <a:chExt cx="395" cy="301"/>
              </a:xfrm>
            </p:grpSpPr>
            <p:sp>
              <p:nvSpPr>
                <p:cNvPr id="35331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773" y="3688"/>
                  <a:ext cx="262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K </a:t>
                  </a:r>
                </a:p>
              </p:txBody>
            </p:sp>
            <p:sp>
              <p:nvSpPr>
                <p:cNvPr id="35331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881" y="3777"/>
                  <a:ext cx="28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CA</a:t>
                  </a:r>
                </a:p>
              </p:txBody>
            </p:sp>
          </p:grpSp>
          <p:grpSp>
            <p:nvGrpSpPr>
              <p:cNvPr id="12" name="Group 38"/>
              <p:cNvGrpSpPr>
                <a:grpSpLocks/>
              </p:cNvGrpSpPr>
              <p:nvPr/>
            </p:nvGrpSpPr>
            <p:grpSpPr bwMode="auto">
              <a:xfrm>
                <a:off x="3290" y="3843"/>
                <a:ext cx="476" cy="380"/>
                <a:chOff x="2198" y="3789"/>
                <a:chExt cx="476" cy="380"/>
              </a:xfrm>
            </p:grpSpPr>
            <p:sp>
              <p:nvSpPr>
                <p:cNvPr id="35331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198" y="3860"/>
                  <a:ext cx="476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000">
                      <a:solidFill>
                        <a:srgbClr val="FF0000"/>
                      </a:solidFill>
                      <a:latin typeface="Comic Sans MS" pitchFamily="66" charset="0"/>
                    </a:rPr>
                    <a:t>(K  ) </a:t>
                  </a:r>
                </a:p>
              </p:txBody>
            </p:sp>
            <p:sp>
              <p:nvSpPr>
                <p:cNvPr id="35332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351" y="3957"/>
                  <a:ext cx="19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B</a:t>
                  </a:r>
                </a:p>
              </p:txBody>
            </p:sp>
            <p:sp>
              <p:nvSpPr>
                <p:cNvPr id="35332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360" y="3789"/>
                  <a:ext cx="17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600">
                      <a:solidFill>
                        <a:srgbClr val="FF0000"/>
                      </a:solidFill>
                      <a:latin typeface="Comic Sans MS" pitchFamily="66" charset="0"/>
                    </a:rPr>
                    <a:t>+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6120-640B-42B6-B0F1-D15F40E8EE6E}" type="slidenum">
              <a:rPr lang="en-GB"/>
              <a:pPr/>
              <a:t>39</a:t>
            </a:fld>
            <a:endParaRPr lang="en-GB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28600"/>
            <a:ext cx="8024842" cy="842946"/>
          </a:xfrm>
        </p:spPr>
        <p:txBody>
          <a:bodyPr>
            <a:noAutofit/>
          </a:bodyPr>
          <a:lstStyle/>
          <a:p>
            <a:pPr rtl="0"/>
            <a:r>
              <a:rPr lang="sv-SE" sz="3600" dirty="0" smtClean="0"/>
              <a:t>Key ManagementPublic-Key </a:t>
            </a:r>
            <a:r>
              <a:rPr lang="sv-SE" sz="3600" dirty="0"/>
              <a:t>Certificate Use</a:t>
            </a:r>
            <a:endParaRPr lang="en-US" sz="3600" dirty="0"/>
          </a:p>
        </p:txBody>
      </p:sp>
      <p:pic>
        <p:nvPicPr>
          <p:cNvPr id="30724" name="Picture 4" descr=" Picture 4 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6629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4423-2828-407F-BD2E-AE8FCE7E5132}" type="slidenum">
              <a:rPr lang="en-GB"/>
              <a:pPr/>
              <a:t>4</a:t>
            </a:fld>
            <a:endParaRPr lang="en-GB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Approaches to Message Authentication</a:t>
            </a:r>
            <a:br>
              <a:rPr lang="en-GB" dirty="0"/>
            </a:b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</a:pPr>
            <a:r>
              <a:rPr lang="en-GB" sz="2800" dirty="0"/>
              <a:t>Authentication Using Conventional Encryption</a:t>
            </a:r>
          </a:p>
          <a:p>
            <a:pPr lvl="1" algn="l" rtl="0">
              <a:lnSpc>
                <a:spcPct val="90000"/>
              </a:lnSpc>
            </a:pPr>
            <a:r>
              <a:rPr lang="en-GB" sz="2400" dirty="0"/>
              <a:t>Only the sender and receiver should share a key</a:t>
            </a:r>
          </a:p>
          <a:p>
            <a:pPr algn="l" rtl="0">
              <a:lnSpc>
                <a:spcPct val="90000"/>
              </a:lnSpc>
            </a:pPr>
            <a:r>
              <a:rPr lang="en-GB" sz="2800" dirty="0"/>
              <a:t>Message Authentication without Message Encryption</a:t>
            </a:r>
            <a:endParaRPr lang="sv-SE" sz="2800" dirty="0"/>
          </a:p>
          <a:p>
            <a:pPr lvl="1" algn="l" rtl="0">
              <a:lnSpc>
                <a:spcPct val="90000"/>
              </a:lnSpc>
            </a:pPr>
            <a:r>
              <a:rPr lang="sv-SE" sz="2400" dirty="0"/>
              <a:t>An authentication tag is generated and appended to each message</a:t>
            </a:r>
            <a:endParaRPr lang="en-GB" sz="2400" dirty="0"/>
          </a:p>
          <a:p>
            <a:pPr algn="l" rtl="0">
              <a:lnSpc>
                <a:spcPct val="90000"/>
              </a:lnSpc>
            </a:pPr>
            <a:r>
              <a:rPr lang="en-GB" sz="2800" dirty="0"/>
              <a:t>Message Authentication Code</a:t>
            </a:r>
          </a:p>
          <a:p>
            <a:pPr lvl="1" algn="l" rtl="0">
              <a:lnSpc>
                <a:spcPct val="90000"/>
              </a:lnSpc>
            </a:pPr>
            <a:r>
              <a:rPr lang="en-GB" sz="2400" dirty="0"/>
              <a:t>Calculate the MAC as a function of the message and the key. MAC</a:t>
            </a:r>
            <a:r>
              <a:rPr lang="sv-SE" sz="2400" dirty="0"/>
              <a:t> </a:t>
            </a:r>
            <a:r>
              <a:rPr lang="en-GB" sz="2400" dirty="0"/>
              <a:t>= F(K, 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73EAD-96BC-4519-B61C-5B0455FECF2A}" type="slidenum">
              <a:rPr lang="en-GB"/>
              <a:pPr/>
              <a:t>5</a:t>
            </a:fld>
            <a:endParaRPr lang="en-GB"/>
          </a:p>
        </p:txBody>
      </p:sp>
      <p:pic>
        <p:nvPicPr>
          <p:cNvPr id="6149" name="Picture 5" descr="&#10;Picture 10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3675"/>
            <a:ext cx="8534400" cy="666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B8939-AAAC-4CD1-9892-7CED53DDBD42}" type="slidenum">
              <a:rPr lang="en-GB"/>
              <a:pPr/>
              <a:t>6</a:t>
            </a:fld>
            <a:endParaRPr lang="en-GB"/>
          </a:p>
        </p:txBody>
      </p:sp>
      <p:pic>
        <p:nvPicPr>
          <p:cNvPr id="7174" name="Picture 6" descr="&#10;Picture 11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066800"/>
            <a:ext cx="7315200" cy="5562600"/>
          </a:xfrm>
          <a:prstGeom prst="rect">
            <a:avLst/>
          </a:prstGeom>
          <a:noFill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28596" y="21429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lnSpc>
                <a:spcPct val="100000"/>
              </a:lnSpc>
              <a:spcBef>
                <a:spcPct val="50000"/>
              </a:spcBef>
            </a:pPr>
            <a:r>
              <a:rPr lang="sv-SE" sz="4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One-way HASH function</a:t>
            </a:r>
            <a:endParaRPr lang="en-GB" sz="4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37390D0-4425-4EAB-AB94-E1AF7E475B46}" type="slidenum">
              <a:rPr lang="en-GB"/>
              <a:pPr/>
              <a:t>7</a:t>
            </a:fld>
            <a:endParaRPr lang="en-GB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22288"/>
            <a:ext cx="7793038" cy="765175"/>
          </a:xfrm>
          <a:ln/>
        </p:spPr>
        <p:txBody>
          <a:bodyPr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/>
              <a:t>One Way Hash Function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3467616"/>
          </a:xfrm>
          <a:ln/>
        </p:spPr>
        <p:txBody>
          <a:bodyPr>
            <a:spAutoFit/>
          </a:bodyPr>
          <a:lstStyle/>
          <a:p>
            <a:pPr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sz="2600" dirty="0" smtClean="0"/>
              <a:t>Ideally we would like to avoid encryption, because:</a:t>
            </a:r>
            <a:endParaRPr lang="en-GB" sz="2600" dirty="0"/>
          </a:p>
          <a:p>
            <a:pPr lvl="1"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 smtClean="0"/>
              <a:t>Encryption </a:t>
            </a:r>
            <a:r>
              <a:rPr lang="en-GB" dirty="0">
                <a:solidFill>
                  <a:srgbClr val="0000FF"/>
                </a:solidFill>
              </a:rPr>
              <a:t>software</a:t>
            </a:r>
            <a:r>
              <a:rPr lang="en-GB" dirty="0"/>
              <a:t> is </a:t>
            </a:r>
            <a:r>
              <a:rPr lang="en-GB" dirty="0">
                <a:solidFill>
                  <a:srgbClr val="0000FF"/>
                </a:solidFill>
              </a:rPr>
              <a:t>slow</a:t>
            </a:r>
          </a:p>
          <a:p>
            <a:pPr lvl="1"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/>
              <a:t>Encryption </a:t>
            </a:r>
            <a:r>
              <a:rPr lang="en-GB" dirty="0">
                <a:solidFill>
                  <a:srgbClr val="0000FF"/>
                </a:solidFill>
              </a:rPr>
              <a:t>hardware costs</a:t>
            </a:r>
            <a:r>
              <a:rPr lang="en-GB" dirty="0"/>
              <a:t> aren’t cheap</a:t>
            </a:r>
          </a:p>
          <a:p>
            <a:pPr lvl="1"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/>
              <a:t>Hardware optimized toward </a:t>
            </a:r>
            <a:r>
              <a:rPr lang="en-GB" dirty="0">
                <a:solidFill>
                  <a:srgbClr val="0000FF"/>
                </a:solidFill>
              </a:rPr>
              <a:t>large data</a:t>
            </a:r>
            <a:r>
              <a:rPr lang="en-GB" dirty="0"/>
              <a:t> sizes</a:t>
            </a:r>
          </a:p>
          <a:p>
            <a:pPr lvl="1"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/>
              <a:t>Algorithms covered by </a:t>
            </a:r>
            <a:r>
              <a:rPr lang="en-GB" dirty="0">
                <a:solidFill>
                  <a:srgbClr val="0000FF"/>
                </a:solidFill>
              </a:rPr>
              <a:t>patents</a:t>
            </a:r>
          </a:p>
          <a:p>
            <a:pPr lvl="1" algn="l" rtl="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dirty="0"/>
              <a:t>Algorithms subject to </a:t>
            </a:r>
            <a:r>
              <a:rPr lang="en-GB" dirty="0">
                <a:solidFill>
                  <a:srgbClr val="0000FF"/>
                </a:solidFill>
              </a:rPr>
              <a:t>export</a:t>
            </a:r>
            <a:r>
              <a:rPr lang="en-GB" dirty="0">
                <a:solidFill>
                  <a:srgbClr val="3333CC"/>
                </a:solidFill>
              </a:rPr>
              <a:t> </a:t>
            </a:r>
            <a:r>
              <a:rPr lang="en-GB" dirty="0">
                <a:solidFill>
                  <a:srgbClr val="0000FF"/>
                </a:solidFill>
              </a:rPr>
              <a:t>control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C487-FA73-4DCA-B82A-9FEC728CCFF3}" type="slidenum">
              <a:rPr lang="en-GB"/>
              <a:pPr/>
              <a:t>8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One-way HASH function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648200"/>
          </a:xfrm>
        </p:spPr>
        <p:txBody>
          <a:bodyPr/>
          <a:lstStyle/>
          <a:p>
            <a:pPr algn="l" rtl="0"/>
            <a:r>
              <a:rPr lang="sv-SE" dirty="0"/>
              <a:t>Secret value is added before the hash and removed before transmission.</a:t>
            </a:r>
            <a:endParaRPr lang="en-GB" dirty="0"/>
          </a:p>
        </p:txBody>
      </p:sp>
      <p:pic>
        <p:nvPicPr>
          <p:cNvPr id="10244" name="Picture 4" descr="&#10;Picture 12                                                     00000002JAC-HG4                        ABA78158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667000"/>
            <a:ext cx="85344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F4B6-C366-4C53-8060-2358F518D2C6}" type="slidenum">
              <a:rPr lang="en-GB"/>
              <a:pPr/>
              <a:t>9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029604" cy="857256"/>
          </a:xfrm>
        </p:spPr>
        <p:txBody>
          <a:bodyPr/>
          <a:lstStyle/>
          <a:p>
            <a:r>
              <a:rPr lang="sv-SE" sz="3600" dirty="0"/>
              <a:t>Secure HASH Functions</a:t>
            </a:r>
            <a:endParaRPr lang="en-GB" sz="3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>
            <a:normAutofit lnSpcReduction="10000"/>
          </a:bodyPr>
          <a:lstStyle/>
          <a:p>
            <a:pPr marL="609600" indent="-609600" algn="l" rtl="0">
              <a:lnSpc>
                <a:spcPct val="90000"/>
              </a:lnSpc>
            </a:pPr>
            <a:r>
              <a:rPr lang="en-GB" sz="2800" dirty="0"/>
              <a:t>Purpose of the HASH function is to produce a ”fingerprint.</a:t>
            </a:r>
          </a:p>
          <a:p>
            <a:pPr marL="609600" indent="-609600" algn="l" rtl="0">
              <a:lnSpc>
                <a:spcPct val="90000"/>
              </a:lnSpc>
            </a:pPr>
            <a:r>
              <a:rPr lang="en-GB" sz="2800" dirty="0"/>
              <a:t>Properties of a HASH function H :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H can be applied to a block of data at any size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H produces a fixed length output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H(x) is easy to compute for any given x.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For any given </a:t>
            </a:r>
            <a:r>
              <a:rPr lang="en-GB" sz="2400" dirty="0" smtClean="0"/>
              <a:t>value h, </a:t>
            </a:r>
            <a:r>
              <a:rPr lang="en-GB" sz="2400" dirty="0"/>
              <a:t>it is computationally infeasible to find </a:t>
            </a:r>
            <a:r>
              <a:rPr lang="en-GB" sz="2400" dirty="0" smtClean="0"/>
              <a:t>x </a:t>
            </a:r>
            <a:r>
              <a:rPr lang="en-GB" sz="2400" dirty="0"/>
              <a:t>such that H(x) = h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For any given block x, it is computationally infeasible to find </a:t>
            </a:r>
            <a:r>
              <a:rPr lang="en-GB" sz="2400" dirty="0" smtClean="0"/>
              <a:t>with </a:t>
            </a:r>
            <a:r>
              <a:rPr lang="en-GB" sz="2400" dirty="0"/>
              <a:t>H(y) = H(x).</a:t>
            </a:r>
          </a:p>
          <a:p>
            <a:pPr marL="990600" lvl="1" indent="-533400" algn="l" rtl="0">
              <a:lnSpc>
                <a:spcPct val="90000"/>
              </a:lnSpc>
              <a:buFontTx/>
              <a:buAutoNum type="arabicPeriod"/>
            </a:pPr>
            <a:r>
              <a:rPr lang="en-GB" sz="2400" dirty="0"/>
              <a:t>It is computationally infeasible to find any pair (x, y) such that H(x) = H(y)</a:t>
            </a:r>
          </a:p>
          <a:p>
            <a:pPr marL="990600" lvl="1" indent="-533400" algn="l" rtl="0">
              <a:lnSpc>
                <a:spcPct val="90000"/>
              </a:lnSpc>
              <a:buFontTx/>
              <a:buNone/>
            </a:pPr>
            <a:endParaRPr lang="en-GB" sz="2400" dirty="0"/>
          </a:p>
        </p:txBody>
      </p:sp>
      <p:graphicFrame>
        <p:nvGraphicFramePr>
          <p:cNvPr id="31744" name="Object 1024"/>
          <p:cNvGraphicFramePr>
            <a:graphicFrameLocks noChangeAspect="1"/>
          </p:cNvGraphicFramePr>
          <p:nvPr/>
        </p:nvGraphicFramePr>
        <p:xfrm>
          <a:off x="5000628" y="5429264"/>
          <a:ext cx="838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6" name="Equation" r:id="rId3" imgW="368280" imgH="177480" progId="Equation.3">
                  <p:embed/>
                </p:oleObj>
              </mc:Choice>
              <mc:Fallback>
                <p:oleObj name="Equation" r:id="rId3" imgW="3682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5429264"/>
                        <a:ext cx="838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13763</TotalTime>
  <Words>1490</Words>
  <Application>Microsoft Office PowerPoint</Application>
  <PresentationFormat>On-screen Show (4:3)</PresentationFormat>
  <Paragraphs>391</Paragraphs>
  <Slides>39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53" baseType="lpstr">
      <vt:lpstr>Arial Unicode MS</vt:lpstr>
      <vt:lpstr>굴림</vt:lpstr>
      <vt:lpstr>宋体</vt:lpstr>
      <vt:lpstr>Arial</vt:lpstr>
      <vt:lpstr>Comic Sans MS</vt:lpstr>
      <vt:lpstr>Garamond</vt:lpstr>
      <vt:lpstr>Palace Script MT</vt:lpstr>
      <vt:lpstr>Times</vt:lpstr>
      <vt:lpstr>Times New Roman</vt:lpstr>
      <vt:lpstr>Wingdings</vt:lpstr>
      <vt:lpstr>ZapfDingbats</vt:lpstr>
      <vt:lpstr>Edge</vt:lpstr>
      <vt:lpstr>Equation</vt:lpstr>
      <vt:lpstr>Microsoft Equation 3.0</vt:lpstr>
      <vt:lpstr>Public-Key Cryptography and Message Authentication</vt:lpstr>
      <vt:lpstr>OUTLINE</vt:lpstr>
      <vt:lpstr>Authentication</vt:lpstr>
      <vt:lpstr>Approaches to Message Authentication </vt:lpstr>
      <vt:lpstr>PowerPoint Presentation</vt:lpstr>
      <vt:lpstr>PowerPoint Presentation</vt:lpstr>
      <vt:lpstr>One Way Hash Function</vt:lpstr>
      <vt:lpstr>One-way HASH function </vt:lpstr>
      <vt:lpstr>Secure HASH Functions</vt:lpstr>
      <vt:lpstr>Simple Hash Function</vt:lpstr>
      <vt:lpstr>Message Digest Generation Using SHA-1</vt:lpstr>
      <vt:lpstr>SHA-1 Processing of single 512-Bit Block</vt:lpstr>
      <vt:lpstr>Other Secure HASH functions</vt:lpstr>
      <vt:lpstr>HMAC(Hash-based MAC)</vt:lpstr>
      <vt:lpstr>HMAC Structure</vt:lpstr>
      <vt:lpstr>Public-Key Cryptography Principles</vt:lpstr>
      <vt:lpstr>Encryption using Public-Key system</vt:lpstr>
      <vt:lpstr>Authentication using Public-Key System</vt:lpstr>
      <vt:lpstr>Applications for Public-Key Cryptosystems</vt:lpstr>
      <vt:lpstr>Requirements for Public-Key Cryptography</vt:lpstr>
      <vt:lpstr>Requirements for Public-Key Cryptography</vt:lpstr>
      <vt:lpstr>Public-Key Cryptographic Algorithms</vt:lpstr>
      <vt:lpstr>The RSA Algorithm–Key Generation </vt:lpstr>
      <vt:lpstr>The RSA Algorithm - Encryption </vt:lpstr>
      <vt:lpstr>The RSA Algorithm - Decryption </vt:lpstr>
      <vt:lpstr>RSA example:</vt:lpstr>
      <vt:lpstr>Example of RSA Algorithm</vt:lpstr>
      <vt:lpstr>Diffie-Hellman Key Echange</vt:lpstr>
      <vt:lpstr>Diffie-Hellman</vt:lpstr>
      <vt:lpstr>Diffie-Hellman</vt:lpstr>
      <vt:lpstr>Message Authentication Code</vt:lpstr>
      <vt:lpstr>Digital Signatures </vt:lpstr>
      <vt:lpstr>Digital Signatures </vt:lpstr>
      <vt:lpstr>Digital Signatures (more)</vt:lpstr>
      <vt:lpstr>PowerPoint Presentation</vt:lpstr>
      <vt:lpstr>Public Key Certification</vt:lpstr>
      <vt:lpstr>Certification Authorities</vt:lpstr>
      <vt:lpstr>Certification Authorities</vt:lpstr>
      <vt:lpstr>Key ManagementPublic-Key Certificate Use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</dc:title>
  <dc:creator>Vicky</dc:creator>
  <cp:lastModifiedBy>MRT www.Win2Farsi.com</cp:lastModifiedBy>
  <cp:revision>156</cp:revision>
  <dcterms:created xsi:type="dcterms:W3CDTF">2001-06-06T20:52:39Z</dcterms:created>
  <dcterms:modified xsi:type="dcterms:W3CDTF">2014-04-28T01:59:26Z</dcterms:modified>
</cp:coreProperties>
</file>