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2"/>
  </p:notesMasterIdLst>
  <p:sldIdLst>
    <p:sldId id="256" r:id="rId2"/>
    <p:sldId id="274" r:id="rId3"/>
    <p:sldId id="257" r:id="rId4"/>
    <p:sldId id="259" r:id="rId5"/>
    <p:sldId id="258" r:id="rId6"/>
    <p:sldId id="262" r:id="rId7"/>
    <p:sldId id="260" r:id="rId8"/>
    <p:sldId id="263" r:id="rId9"/>
    <p:sldId id="264" r:id="rId10"/>
    <p:sldId id="265" r:id="rId11"/>
    <p:sldId id="266" r:id="rId12"/>
    <p:sldId id="267" r:id="rId13"/>
    <p:sldId id="261" r:id="rId14"/>
    <p:sldId id="268" r:id="rId15"/>
    <p:sldId id="272" r:id="rId16"/>
    <p:sldId id="269" r:id="rId17"/>
    <p:sldId id="270" r:id="rId18"/>
    <p:sldId id="271" r:id="rId19"/>
    <p:sldId id="273" r:id="rId20"/>
    <p:sldId id="275" r:id="rId21"/>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7" autoAdjust="0"/>
    <p:restoredTop sz="94624" autoAdjust="0"/>
  </p:normalViewPr>
  <p:slideViewPr>
    <p:cSldViewPr>
      <p:cViewPr varScale="1">
        <p:scale>
          <a:sx n="67" d="100"/>
          <a:sy n="67" d="100"/>
        </p:scale>
        <p:origin x="14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DABD84C-2D3C-4AFB-95ED-A1A9016F570D}" type="datetimeFigureOut">
              <a:rPr lang="fa-IR" smtClean="0"/>
              <a:pPr/>
              <a:t>17/03/1438</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F590BF4-DA0E-47E8-AB8B-9DC6EF129754}" type="slidenum">
              <a:rPr lang="fa-IR" smtClean="0"/>
              <a:pPr/>
              <a:t>‹#›</a:t>
            </a:fld>
            <a:endParaRPr lang="fa-IR"/>
          </a:p>
        </p:txBody>
      </p:sp>
    </p:spTree>
    <p:extLst>
      <p:ext uri="{BB962C8B-B14F-4D97-AF65-F5344CB8AC3E}">
        <p14:creationId xmlns:p14="http://schemas.microsoft.com/office/powerpoint/2010/main" val="104124497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4F590BF4-DA0E-47E8-AB8B-9DC6EF129754}" type="slidenum">
              <a:rPr lang="fa-IR" smtClean="0"/>
              <a:pPr/>
              <a:t>1</a:t>
            </a:fld>
            <a:endParaRPr lang="fa-IR"/>
          </a:p>
        </p:txBody>
      </p:sp>
    </p:spTree>
    <p:extLst>
      <p:ext uri="{BB962C8B-B14F-4D97-AF65-F5344CB8AC3E}">
        <p14:creationId xmlns:p14="http://schemas.microsoft.com/office/powerpoint/2010/main" val="4177836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E9C5196C-E10F-44BE-9732-8D4E0241DAB7}"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9C5196C-E10F-44BE-9732-8D4E0241DAB7}"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9C5196C-E10F-44BE-9732-8D4E0241DAB7}"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985E079-4ABA-48F9-8506-BAD80269D884}" type="datetimeFigureOut">
              <a:rPr lang="fa-IR" smtClean="0"/>
              <a:pPr/>
              <a:t>17/03/1438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E9C5196C-E10F-44BE-9732-8D4E0241DAB7}"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85E079-4ABA-48F9-8506-BAD80269D884}" type="datetimeFigureOut">
              <a:rPr lang="fa-IR" smtClean="0"/>
              <a:pPr/>
              <a:t>17/03/1438</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9C5196C-E10F-44BE-9732-8D4E0241DAB7}"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810000"/>
          </a:xfrm>
          <a:solidFill>
            <a:schemeClr val="tx1"/>
          </a:solidFill>
          <a:effectLst>
            <a:outerShdw blurRad="76200" dist="12700" dir="8100000" sy="-23000" kx="800400" algn="br" rotWithShape="0">
              <a:prstClr val="black">
                <a:alpha val="20000"/>
              </a:prstClr>
            </a:outerShdw>
          </a:effectLst>
        </p:spPr>
        <p:txBody>
          <a:bodyPr>
            <a:normAutofit/>
          </a:bodyPr>
          <a:lstStyle/>
          <a:p>
            <a:pPr algn="ctr"/>
            <a:r>
              <a:rPr lang="fa-IR" sz="8900" dirty="0" smtClean="0"/>
              <a:t>بسم الله الرحمن الرحيم</a:t>
            </a:r>
            <a:r>
              <a:rPr lang="fa-IR" dirty="0" smtClean="0"/>
              <a:t/>
            </a:r>
            <a:br>
              <a:rPr lang="fa-IR" dirty="0" smtClean="0"/>
            </a:br>
            <a:endParaRPr lang="fa-IR" dirty="0"/>
          </a:p>
        </p:txBody>
      </p:sp>
      <p:sp>
        <p:nvSpPr>
          <p:cNvPr id="3" name="Subtitle 2"/>
          <p:cNvSpPr>
            <a:spLocks noGrp="1"/>
          </p:cNvSpPr>
          <p:nvPr>
            <p:ph type="subTitle" idx="1"/>
          </p:nvPr>
        </p:nvSpPr>
        <p:spPr>
          <a:xfrm>
            <a:off x="533400" y="6248400"/>
            <a:ext cx="7854696" cy="76200"/>
          </a:xfrm>
        </p:spPr>
        <p:txBody>
          <a:bodyPr>
            <a:normAutofit fontScale="25000" lnSpcReduction="20000"/>
          </a:bodyPr>
          <a:lstStyle/>
          <a:p>
            <a:endParaRPr lang="fa-I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19200"/>
          </a:xfrm>
        </p:spPr>
        <p:txBody>
          <a:bodyPr/>
          <a:lstStyle/>
          <a:p>
            <a:r>
              <a:rPr lang="fa-IR" dirty="0" smtClean="0"/>
              <a:t> ضرورت پژوهش </a:t>
            </a:r>
            <a:endParaRPr lang="fa-IR" dirty="0"/>
          </a:p>
        </p:txBody>
      </p:sp>
      <p:sp>
        <p:nvSpPr>
          <p:cNvPr id="3" name="Subtitle 2"/>
          <p:cNvSpPr>
            <a:spLocks noGrp="1"/>
          </p:cNvSpPr>
          <p:nvPr>
            <p:ph type="subTitle" idx="1"/>
          </p:nvPr>
        </p:nvSpPr>
        <p:spPr>
          <a:xfrm>
            <a:off x="533400" y="2819400"/>
            <a:ext cx="7854696" cy="1981200"/>
          </a:xfrm>
        </p:spPr>
        <p:txBody>
          <a:bodyPr>
            <a:normAutofit fontScale="92500"/>
          </a:bodyPr>
          <a:lstStyle/>
          <a:p>
            <a:r>
              <a:rPr lang="fa-IR" dirty="0" smtClean="0"/>
              <a:t> سرعت گسترش فناوری اطلاعات و ارتباطات با توجه به قابلیت های منحصر به فرد آن قابل توجه است, اما مهمتر از همه, توجه به همه ابعاد و آثار این فناوری بر حوضه ای است که مورد استفاده قرار می گیرد. به منظور پرهیز از هر گونه عوارض و پیش آمد نامطلوب در نظام آموزشی لازم است پژوهش هایی در زمینه کاربرد این فناوری صورت گیرد.</a:t>
            </a:r>
            <a:endParaRPr lang="fa-IR" dirty="0"/>
          </a:p>
        </p:txBody>
      </p:sp>
      <p:pic>
        <p:nvPicPr>
          <p:cNvPr id="2050" name="Picture 2" descr="D:\نیوشا\New folder (2)\تصاوير فناوري\26.jpg"/>
          <p:cNvPicPr>
            <a:picLocks noChangeAspect="1" noChangeArrowheads="1"/>
          </p:cNvPicPr>
          <p:nvPr/>
        </p:nvPicPr>
        <p:blipFill>
          <a:blip r:embed="rId2" cstate="print"/>
          <a:srcRect/>
          <a:stretch>
            <a:fillRect/>
          </a:stretch>
        </p:blipFill>
        <p:spPr bwMode="auto">
          <a:xfrm>
            <a:off x="2590800" y="5029200"/>
            <a:ext cx="3505200" cy="1304925"/>
          </a:xfrm>
          <a:prstGeom prst="rect">
            <a:avLst/>
          </a:prstGeom>
          <a:noFill/>
          <a:ln>
            <a:solidFill>
              <a:srgbClr val="FFC000"/>
            </a:solidFill>
          </a:ln>
          <a:scene3d>
            <a:camera prst="orthographicFront"/>
            <a:lightRig rig="threePt" dir="t"/>
          </a:scene3d>
          <a:sp3d>
            <a:bevelT prst="angle"/>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43000"/>
            <a:ext cx="7851648" cy="990600"/>
          </a:xfrm>
        </p:spPr>
        <p:txBody>
          <a:bodyPr>
            <a:normAutofit/>
          </a:bodyPr>
          <a:lstStyle/>
          <a:p>
            <a:r>
              <a:rPr lang="fa-IR" dirty="0" smtClean="0"/>
              <a:t> آموزش از راه دور</a:t>
            </a:r>
            <a:endParaRPr lang="fa-IR" dirty="0"/>
          </a:p>
        </p:txBody>
      </p:sp>
      <p:sp>
        <p:nvSpPr>
          <p:cNvPr id="3" name="Subtitle 2"/>
          <p:cNvSpPr>
            <a:spLocks noGrp="1"/>
          </p:cNvSpPr>
          <p:nvPr>
            <p:ph type="subTitle" idx="1"/>
          </p:nvPr>
        </p:nvSpPr>
        <p:spPr>
          <a:xfrm>
            <a:off x="533400" y="2438400"/>
            <a:ext cx="7854696" cy="3276600"/>
          </a:xfrm>
        </p:spPr>
        <p:txBody>
          <a:bodyPr>
            <a:normAutofit fontScale="92500" lnSpcReduction="20000"/>
          </a:bodyPr>
          <a:lstStyle/>
          <a:p>
            <a:r>
              <a:rPr lang="fa-IR" dirty="0" smtClean="0"/>
              <a:t> روشی است مبتنی بر اصل </a:t>
            </a:r>
            <a:r>
              <a:rPr lang="fa-IR" b="1" dirty="0" smtClean="0">
                <a:solidFill>
                  <a:srgbClr val="C00000"/>
                </a:solidFill>
              </a:rPr>
              <a:t>”خودآموزی“, و در آن تهیه مواد آموزشی خودآموز نیز از اهعمیت بالایی برخوردار است. </a:t>
            </a:r>
            <a:r>
              <a:rPr lang="fa-IR" b="1" dirty="0" smtClean="0"/>
              <a:t>و داری ویژگی های زیراست :</a:t>
            </a:r>
          </a:p>
          <a:p>
            <a:pPr>
              <a:buFont typeface="Wingdings" pitchFamily="2" charset="2"/>
              <a:buChar char="Ø"/>
            </a:pPr>
            <a:r>
              <a:rPr lang="fa-IR" b="1" dirty="0" smtClean="0"/>
              <a:t> جدایی یاد دهنده و یادگیرنده</a:t>
            </a:r>
          </a:p>
          <a:p>
            <a:pPr>
              <a:buFont typeface="Wingdings" pitchFamily="2" charset="2"/>
              <a:buChar char="Ø"/>
            </a:pPr>
            <a:r>
              <a:rPr lang="fa-IR" b="1" dirty="0" smtClean="0"/>
              <a:t> عرضه آموزش از طریق یک سازمان پشتیبان</a:t>
            </a:r>
          </a:p>
          <a:p>
            <a:pPr>
              <a:buFont typeface="Wingdings" pitchFamily="2" charset="2"/>
              <a:buChar char="Ø"/>
            </a:pPr>
            <a:r>
              <a:rPr lang="fa-IR" b="1" dirty="0" smtClean="0"/>
              <a:t> استفاده از فناوری نوین آموزشی</a:t>
            </a:r>
          </a:p>
          <a:p>
            <a:pPr>
              <a:buFont typeface="Wingdings" pitchFamily="2" charset="2"/>
              <a:buChar char="Ø"/>
            </a:pPr>
            <a:r>
              <a:rPr lang="fa-IR" b="1" dirty="0" smtClean="0"/>
              <a:t>برقراری تعامل بین یادگیرنده و یاد دهنده</a:t>
            </a:r>
          </a:p>
          <a:p>
            <a:pPr>
              <a:buFont typeface="Wingdings" pitchFamily="2" charset="2"/>
              <a:buChar char="Ø"/>
            </a:pPr>
            <a:r>
              <a:rPr lang="fa-IR" b="1" dirty="0" smtClean="0"/>
              <a:t> یادگیری متفاوت با شکل سنتی آن در کلاس</a:t>
            </a:r>
          </a:p>
          <a:p>
            <a:pPr>
              <a:buFont typeface="Wingdings" pitchFamily="2" charset="2"/>
              <a:buChar char="Ø"/>
            </a:pPr>
            <a:r>
              <a:rPr lang="fa-IR" b="1" dirty="0" smtClean="0"/>
              <a:t> انفرادی کردن یادگیری و قرار گرفتن کنترل در دست یادگیرنده</a:t>
            </a:r>
          </a:p>
          <a:p>
            <a:pPr>
              <a:buFont typeface="Wingdings" pitchFamily="2" charset="2"/>
              <a:buChar char="Ø"/>
            </a:pPr>
            <a:r>
              <a:rPr lang="fa-IR" b="1" dirty="0" smtClean="0"/>
              <a:t> کاهش هزینه سرانه افراد یادگیرنده به نسبت افزایش تعداد آنان</a:t>
            </a:r>
          </a:p>
          <a:p>
            <a:endParaRPr lang="fa-IR" b="1" dirty="0">
              <a:solidFill>
                <a:srgbClr val="C00000"/>
              </a:solidFill>
            </a:endParaRPr>
          </a:p>
        </p:txBody>
      </p:sp>
      <p:pic>
        <p:nvPicPr>
          <p:cNvPr id="6146" name="Picture 2" descr="D:\نیوشا\New folder (2)\تصاوير فناوري\20.jpg"/>
          <p:cNvPicPr>
            <a:picLocks noChangeAspect="1" noChangeArrowheads="1"/>
          </p:cNvPicPr>
          <p:nvPr/>
        </p:nvPicPr>
        <p:blipFill>
          <a:blip r:embed="rId2" cstate="print"/>
          <a:srcRect/>
          <a:stretch>
            <a:fillRect/>
          </a:stretch>
        </p:blipFill>
        <p:spPr bwMode="auto">
          <a:xfrm>
            <a:off x="990600" y="3733800"/>
            <a:ext cx="1371600" cy="1143000"/>
          </a:xfrm>
          <a:prstGeom prst="rect">
            <a:avLst/>
          </a:prstGeom>
          <a:noFill/>
          <a:ln>
            <a:solidFill>
              <a:srgbClr val="7030A0"/>
            </a:solidFill>
          </a:ln>
          <a:effectLst>
            <a:glow rad="228600">
              <a:schemeClr val="accent1">
                <a:satMod val="175000"/>
                <a:alpha val="40000"/>
              </a:schemeClr>
            </a:glo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524000"/>
          </a:xfrm>
        </p:spPr>
        <p:txBody>
          <a:bodyPr/>
          <a:lstStyle/>
          <a:p>
            <a:r>
              <a:rPr lang="fa-IR" dirty="0" smtClean="0"/>
              <a:t> اصول آموزش از راه دور</a:t>
            </a:r>
            <a:endParaRPr lang="fa-IR" dirty="0"/>
          </a:p>
        </p:txBody>
      </p:sp>
      <p:sp>
        <p:nvSpPr>
          <p:cNvPr id="3" name="Subtitle 2"/>
          <p:cNvSpPr>
            <a:spLocks noGrp="1"/>
          </p:cNvSpPr>
          <p:nvPr>
            <p:ph type="subTitle" idx="1"/>
          </p:nvPr>
        </p:nvSpPr>
        <p:spPr>
          <a:xfrm>
            <a:off x="533400" y="3228536"/>
            <a:ext cx="7854696" cy="2943664"/>
          </a:xfrm>
        </p:spPr>
        <p:txBody>
          <a:bodyPr/>
          <a:lstStyle/>
          <a:p>
            <a:pPr>
              <a:buFont typeface="Wingdings" pitchFamily="2" charset="2"/>
              <a:buChar char="Ø"/>
            </a:pPr>
            <a:r>
              <a:rPr lang="fa-IR" dirty="0" smtClean="0"/>
              <a:t>  </a:t>
            </a:r>
            <a:r>
              <a:rPr lang="fa-IR" sz="3200" b="1" dirty="0" smtClean="0"/>
              <a:t>یادگیری در حد تسلط</a:t>
            </a:r>
          </a:p>
          <a:p>
            <a:pPr>
              <a:buFont typeface="Wingdings" pitchFamily="2" charset="2"/>
              <a:buChar char="Ø"/>
            </a:pPr>
            <a:r>
              <a:rPr lang="fa-IR" dirty="0" smtClean="0"/>
              <a:t> </a:t>
            </a:r>
            <a:r>
              <a:rPr lang="fa-IR" sz="2800" b="1" dirty="0" smtClean="0"/>
              <a:t>فعال بودن یادگیرنده</a:t>
            </a:r>
            <a:endParaRPr lang="fa-IR" sz="2800" b="1" dirty="0"/>
          </a:p>
        </p:txBody>
      </p:sp>
      <p:pic>
        <p:nvPicPr>
          <p:cNvPr id="4098" name="Picture 2" descr="D:\نیوشا\New folder (2)\تصاوير فناوري\10.jpg"/>
          <p:cNvPicPr>
            <a:picLocks noChangeAspect="1" noChangeArrowheads="1"/>
          </p:cNvPicPr>
          <p:nvPr/>
        </p:nvPicPr>
        <p:blipFill>
          <a:blip r:embed="rId2" cstate="print"/>
          <a:srcRect/>
          <a:stretch>
            <a:fillRect/>
          </a:stretch>
        </p:blipFill>
        <p:spPr bwMode="auto">
          <a:xfrm>
            <a:off x="1524000" y="3657600"/>
            <a:ext cx="2619375" cy="1743075"/>
          </a:xfrm>
          <a:prstGeom prst="rect">
            <a:avLst/>
          </a:prstGeom>
          <a:noFill/>
          <a:effectLst>
            <a:outerShdw blurRad="76200" dist="12700" dir="8100000" sy="-23000" kx="800400" algn="br" rotWithShape="0">
              <a:prstClr val="black">
                <a:alpha val="20000"/>
              </a:prstClr>
            </a:outerShdw>
          </a:effectLst>
          <a:scene3d>
            <a:camera prst="orthographicFront"/>
            <a:lightRig rig="threePt" dir="t"/>
          </a:scene3d>
          <a:sp3d>
            <a:bevelT w="165100" prst="coolSlant"/>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990600"/>
          </a:xfrm>
        </p:spPr>
        <p:txBody>
          <a:bodyPr/>
          <a:lstStyle/>
          <a:p>
            <a:r>
              <a:rPr lang="fa-IR" dirty="0" smtClean="0"/>
              <a:t> آموزش الکترونیکی</a:t>
            </a:r>
            <a:endParaRPr lang="fa-IR" dirty="0"/>
          </a:p>
        </p:txBody>
      </p:sp>
      <p:sp>
        <p:nvSpPr>
          <p:cNvPr id="3" name="Subtitle 2"/>
          <p:cNvSpPr>
            <a:spLocks noGrp="1"/>
          </p:cNvSpPr>
          <p:nvPr>
            <p:ph type="subTitle" idx="1"/>
          </p:nvPr>
        </p:nvSpPr>
        <p:spPr>
          <a:xfrm>
            <a:off x="533400" y="2667000"/>
            <a:ext cx="7854696" cy="3352800"/>
          </a:xfrm>
        </p:spPr>
        <p:txBody>
          <a:bodyPr>
            <a:normAutofit fontScale="85000" lnSpcReduction="20000"/>
          </a:bodyPr>
          <a:lstStyle/>
          <a:p>
            <a:pPr algn="just"/>
            <a:r>
              <a:rPr lang="fa-IR" dirty="0" smtClean="0"/>
              <a:t>به مجموعه ای از نرم افزارهای کاربردی و روش های آموزشی گفته می شود که شامل آموزش مبتنی بر رایانه و یا مبتنی بر وب, کلاس های درس مجازی و... است. این آموزش فراتر از آموزش از راه دور است و دارای مزایای زیر:</a:t>
            </a:r>
          </a:p>
          <a:p>
            <a:pPr algn="just">
              <a:buFont typeface="Wingdings" pitchFamily="2" charset="2"/>
              <a:buChar char="Ø"/>
            </a:pPr>
            <a:r>
              <a:rPr lang="fa-IR" dirty="0" smtClean="0"/>
              <a:t> حذف محدودیت زمان و مکان</a:t>
            </a:r>
          </a:p>
          <a:p>
            <a:pPr>
              <a:buFont typeface="Wingdings" pitchFamily="2" charset="2"/>
              <a:buChar char="Ø"/>
            </a:pPr>
            <a:r>
              <a:rPr lang="fa-IR" dirty="0" smtClean="0"/>
              <a:t> امکان یادگیری در هر سن</a:t>
            </a:r>
          </a:p>
          <a:p>
            <a:pPr>
              <a:buFont typeface="Wingdings" pitchFamily="2" charset="2"/>
              <a:buChar char="Ø"/>
            </a:pPr>
            <a:r>
              <a:rPr lang="fa-IR" dirty="0" smtClean="0"/>
              <a:t>کاهش هزینه تحصیل</a:t>
            </a:r>
          </a:p>
          <a:p>
            <a:pPr>
              <a:buFont typeface="Wingdings" pitchFamily="2" charset="2"/>
              <a:buChar char="Ø"/>
            </a:pPr>
            <a:r>
              <a:rPr lang="fa-IR" dirty="0" smtClean="0"/>
              <a:t>دسترسی ساده به منابع آموزش جدید</a:t>
            </a:r>
          </a:p>
          <a:p>
            <a:pPr>
              <a:buFont typeface="Wingdings" pitchFamily="2" charset="2"/>
              <a:buChar char="Ø"/>
            </a:pPr>
            <a:r>
              <a:rPr lang="fa-IR" dirty="0" smtClean="0"/>
              <a:t>تحقق عدالت در نظام آموزشی</a:t>
            </a:r>
          </a:p>
          <a:p>
            <a:pPr>
              <a:buFont typeface="Wingdings" pitchFamily="2" charset="2"/>
              <a:buChar char="Ø"/>
            </a:pPr>
            <a:r>
              <a:rPr lang="fa-IR" dirty="0" smtClean="0"/>
              <a:t> امکان یادگیری مشارکتی بدون حد و مرز جغرافیایی</a:t>
            </a:r>
          </a:p>
          <a:p>
            <a:pPr>
              <a:buFont typeface="Wingdings" pitchFamily="2" charset="2"/>
              <a:buChar char="Ø"/>
            </a:pPr>
            <a:r>
              <a:rPr lang="fa-IR" dirty="0" smtClean="0"/>
              <a:t>یادگیری انتخابی دوره های آموزشی</a:t>
            </a:r>
            <a:endParaRPr lang="fa-I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990600"/>
          </a:xfrm>
        </p:spPr>
        <p:txBody>
          <a:bodyPr/>
          <a:lstStyle/>
          <a:p>
            <a:r>
              <a:rPr lang="fa-IR" dirty="0" smtClean="0"/>
              <a:t>نظام مدیریت آموزش الکترونیکی</a:t>
            </a:r>
            <a:endParaRPr lang="fa-IR" dirty="0"/>
          </a:p>
        </p:txBody>
      </p:sp>
      <p:sp>
        <p:nvSpPr>
          <p:cNvPr id="3" name="Subtitle 2"/>
          <p:cNvSpPr>
            <a:spLocks noGrp="1"/>
          </p:cNvSpPr>
          <p:nvPr>
            <p:ph type="subTitle" idx="1"/>
          </p:nvPr>
        </p:nvSpPr>
        <p:spPr>
          <a:xfrm>
            <a:off x="533400" y="2514600"/>
            <a:ext cx="7854696" cy="3733800"/>
          </a:xfrm>
        </p:spPr>
        <p:txBody>
          <a:bodyPr>
            <a:noAutofit/>
          </a:bodyPr>
          <a:lstStyle/>
          <a:p>
            <a:pPr algn="just"/>
            <a:r>
              <a:rPr lang="fa-IR" sz="3200" dirty="0" smtClean="0"/>
              <a:t> برخلاف شکل سنتی آموزش, نظام مدیریت آموزش الکترونیک نرم افزاری است که بر آموزش و یادگیری نظارت دارد. این نظام, </a:t>
            </a:r>
            <a:r>
              <a:rPr lang="fa-IR" sz="3200" b="1" dirty="0" smtClean="0">
                <a:solidFill>
                  <a:srgbClr val="FF0000"/>
                </a:solidFill>
              </a:rPr>
              <a:t>”</a:t>
            </a:r>
            <a:r>
              <a:rPr lang="fa-IR" sz="3600" b="1" dirty="0" smtClean="0">
                <a:solidFill>
                  <a:srgbClr val="FF0000"/>
                </a:solidFill>
              </a:rPr>
              <a:t>نظام مدیریت یادگیری“ </a:t>
            </a:r>
            <a:r>
              <a:rPr lang="fa-IR" sz="3200" dirty="0" smtClean="0"/>
              <a:t>نیز نامیده می شود.  </a:t>
            </a:r>
            <a:endParaRPr lang="fa-IR" sz="3200" dirty="0"/>
          </a:p>
        </p:txBody>
      </p:sp>
      <p:pic>
        <p:nvPicPr>
          <p:cNvPr id="5122" name="Picture 2" descr="D:\نیوشا\New folder (2)\تصاوير فناوري\25.jpg"/>
          <p:cNvPicPr>
            <a:picLocks noChangeAspect="1" noChangeArrowheads="1"/>
          </p:cNvPicPr>
          <p:nvPr/>
        </p:nvPicPr>
        <p:blipFill>
          <a:blip r:embed="rId2" cstate="print"/>
          <a:srcRect/>
          <a:stretch>
            <a:fillRect/>
          </a:stretch>
        </p:blipFill>
        <p:spPr bwMode="auto">
          <a:xfrm>
            <a:off x="1295400" y="4191001"/>
            <a:ext cx="2171700" cy="1676400"/>
          </a:xfrm>
          <a:prstGeom prst="rect">
            <a:avLst/>
          </a:prstGeom>
          <a:noFill/>
          <a:ln w="76200">
            <a:solidFill>
              <a:schemeClr val="accent3">
                <a:lumMod val="75000"/>
              </a:schemeClr>
            </a:solidFill>
          </a:ln>
          <a:effectLst>
            <a:outerShdw blurRad="76200" dist="12700" dir="2700000" sy="-23000" kx="-800400" algn="bl" rotWithShape="0">
              <a:prstClr val="black">
                <a:alpha val="20000"/>
              </a:prstClr>
            </a:outerShdw>
          </a:effectLst>
          <a:scene3d>
            <a:camera prst="orthographicFront"/>
            <a:lightRig rig="threePt" dir="t"/>
          </a:scene3d>
          <a:sp3d>
            <a:bevelT w="101600" prst="riblet"/>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95400"/>
          </a:xfrm>
        </p:spPr>
        <p:txBody>
          <a:bodyPr/>
          <a:lstStyle/>
          <a:p>
            <a:r>
              <a:rPr lang="fa-IR" dirty="0" smtClean="0"/>
              <a:t>نظام مديريت محتواي آموزشي</a:t>
            </a:r>
            <a:endParaRPr lang="fa-IR" dirty="0"/>
          </a:p>
        </p:txBody>
      </p:sp>
      <p:sp>
        <p:nvSpPr>
          <p:cNvPr id="3" name="Subtitle 2"/>
          <p:cNvSpPr>
            <a:spLocks noGrp="1"/>
          </p:cNvSpPr>
          <p:nvPr>
            <p:ph type="subTitle" idx="1"/>
          </p:nvPr>
        </p:nvSpPr>
        <p:spPr>
          <a:xfrm>
            <a:off x="533400" y="3228536"/>
            <a:ext cx="7854696" cy="2638864"/>
          </a:xfrm>
        </p:spPr>
        <p:txBody>
          <a:bodyPr>
            <a:normAutofit/>
          </a:bodyPr>
          <a:lstStyle/>
          <a:p>
            <a:pPr algn="just"/>
            <a:r>
              <a:rPr lang="fa-IR" dirty="0" smtClean="0">
                <a:cs typeface="B Yagut" pitchFamily="2" charset="-78"/>
              </a:rPr>
              <a:t>هدف اصلي و اوليه نظام مديريت محتواي آموزش آن است كه پيام هاي آموزشي را به نحو مطلوبي سازماندهي و به صورت سفارشي به يادگيرنده عرضه كند, بنا براين امكان ذخيره سازي و استفاه مجدد از محتواي آموزشي امكان پذير است و در صورت نياز مي توان به حذف يا اصلاح كل يا بخشي از محتوا پرداخت.</a:t>
            </a:r>
            <a:endParaRPr lang="fa-IR" dirty="0">
              <a:cs typeface="B Yagut"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90600"/>
            <a:ext cx="7851648" cy="1066800"/>
          </a:xfrm>
        </p:spPr>
        <p:txBody>
          <a:bodyPr/>
          <a:lstStyle/>
          <a:p>
            <a:r>
              <a:rPr lang="fa-IR" dirty="0" smtClean="0"/>
              <a:t>دانشگاه مجازی و ویژگی های آن</a:t>
            </a:r>
            <a:endParaRPr lang="fa-IR" dirty="0"/>
          </a:p>
        </p:txBody>
      </p:sp>
      <p:sp>
        <p:nvSpPr>
          <p:cNvPr id="3" name="Subtitle 2"/>
          <p:cNvSpPr>
            <a:spLocks noGrp="1"/>
          </p:cNvSpPr>
          <p:nvPr>
            <p:ph type="subTitle" idx="1"/>
          </p:nvPr>
        </p:nvSpPr>
        <p:spPr>
          <a:xfrm>
            <a:off x="533400" y="2667000"/>
            <a:ext cx="7854696" cy="3886200"/>
          </a:xfrm>
        </p:spPr>
        <p:txBody>
          <a:bodyPr>
            <a:normAutofit fontScale="85000" lnSpcReduction="20000"/>
          </a:bodyPr>
          <a:lstStyle/>
          <a:p>
            <a:r>
              <a:rPr lang="fa-IR" dirty="0" smtClean="0"/>
              <a:t>عدم تعادل بین عرضه و تقاضا و پایین بودن ظرفیت دانشگاه ها, ایجاد دانشگاه مجازی را موجب شد. این دانشگاه در مقابل دانشگاه حقیقی دارای خصوصیات متمایزی است:</a:t>
            </a:r>
          </a:p>
          <a:p>
            <a:pPr>
              <a:buFont typeface="Wingdings" pitchFamily="2" charset="2"/>
              <a:buChar char="Ø"/>
            </a:pPr>
            <a:r>
              <a:rPr lang="fa-IR" dirty="0" smtClean="0"/>
              <a:t> صرفه جویی در وقت و هزینه</a:t>
            </a:r>
          </a:p>
          <a:p>
            <a:pPr>
              <a:buFont typeface="Wingdings" pitchFamily="2" charset="2"/>
              <a:buChar char="Ø"/>
            </a:pPr>
            <a:r>
              <a:rPr lang="fa-IR" dirty="0" smtClean="0"/>
              <a:t> کاهش هزینه سرانه آموزشی</a:t>
            </a:r>
          </a:p>
          <a:p>
            <a:pPr>
              <a:buFont typeface="Wingdings" pitchFamily="2" charset="2"/>
              <a:buChar char="Ø"/>
            </a:pPr>
            <a:r>
              <a:rPr lang="fa-IR" dirty="0" smtClean="0"/>
              <a:t>داشتن یک برنامه آموزشی قابل انعطاف</a:t>
            </a:r>
          </a:p>
          <a:p>
            <a:pPr>
              <a:buFont typeface="Wingdings" pitchFamily="2" charset="2"/>
              <a:buChar char="Ø"/>
            </a:pPr>
            <a:r>
              <a:rPr lang="fa-IR" dirty="0" smtClean="0"/>
              <a:t> توزیع عادلانه ی موقعیت های آموزشی و پرورشی</a:t>
            </a:r>
          </a:p>
          <a:p>
            <a:pPr>
              <a:buFont typeface="Wingdings" pitchFamily="2" charset="2"/>
              <a:buChar char="Ø"/>
            </a:pPr>
            <a:r>
              <a:rPr lang="fa-IR" dirty="0" smtClean="0"/>
              <a:t> کاهش نیاز به ایجاد فضاهای آموزشی</a:t>
            </a:r>
          </a:p>
          <a:p>
            <a:pPr>
              <a:buFont typeface="Wingdings" pitchFamily="2" charset="2"/>
              <a:buChar char="Ø"/>
            </a:pPr>
            <a:r>
              <a:rPr lang="fa-IR" dirty="0" smtClean="0"/>
              <a:t> استفاده ارزان از آموزش</a:t>
            </a:r>
          </a:p>
          <a:p>
            <a:pPr>
              <a:buFont typeface="Wingdings" pitchFamily="2" charset="2"/>
              <a:buChar char="Ø"/>
            </a:pPr>
            <a:r>
              <a:rPr lang="fa-IR" dirty="0" smtClean="0"/>
              <a:t>استفاده از معلمان برجسته و متخصص در نقاط دور افتاده</a:t>
            </a:r>
          </a:p>
          <a:p>
            <a:pPr>
              <a:buFont typeface="Wingdings" pitchFamily="2" charset="2"/>
              <a:buChar char="Ø"/>
            </a:pPr>
            <a:r>
              <a:rPr lang="fa-IR" dirty="0" smtClean="0"/>
              <a:t> استفاده کارآمدتر از استادان و متخصصان گوناگون</a:t>
            </a:r>
          </a:p>
          <a:p>
            <a:pPr>
              <a:buFont typeface="Wingdings" pitchFamily="2" charset="2"/>
              <a:buChar char="Ø"/>
            </a:pPr>
            <a:r>
              <a:rPr lang="fa-IR" dirty="0" smtClean="0"/>
              <a:t> استفاده افراد از معلومات فردی به همراه استفاده از دانش جمعی</a:t>
            </a:r>
            <a:endParaRPr lang="fa-IR" dirty="0"/>
          </a:p>
        </p:txBody>
      </p:sp>
      <p:pic>
        <p:nvPicPr>
          <p:cNvPr id="5122" name="Picture 2" descr="D:\نیوشا\New folder (2)\تصاوير فناوري\1.jpg"/>
          <p:cNvPicPr>
            <a:picLocks noChangeAspect="1" noChangeArrowheads="1"/>
          </p:cNvPicPr>
          <p:nvPr/>
        </p:nvPicPr>
        <p:blipFill>
          <a:blip r:embed="rId2" cstate="print"/>
          <a:srcRect/>
          <a:stretch>
            <a:fillRect/>
          </a:stretch>
        </p:blipFill>
        <p:spPr bwMode="auto">
          <a:xfrm>
            <a:off x="685800" y="3581400"/>
            <a:ext cx="2209800" cy="1828800"/>
          </a:xfrm>
          <a:prstGeom prst="rect">
            <a:avLst/>
          </a:prstGeom>
          <a:noFill/>
          <a:ln>
            <a:solidFill>
              <a:srgbClr val="FF0000"/>
            </a:solidFill>
          </a:ln>
          <a:effectLst>
            <a:glow rad="228600">
              <a:schemeClr val="accent1">
                <a:satMod val="175000"/>
                <a:alpha val="40000"/>
              </a:schemeClr>
            </a:glow>
            <a:innerShdw blurRad="63500" dist="50800" dir="2700000">
              <a:prstClr val="black">
                <a:alpha val="50000"/>
              </a:prstClr>
            </a:innerShdw>
          </a:effectLst>
          <a:scene3d>
            <a:camera prst="orthographicFront"/>
            <a:lightRig rig="threePt" dir="t"/>
          </a:scene3d>
          <a:sp3d>
            <a:bevelT prst="angle"/>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066800"/>
          </a:xfrm>
        </p:spPr>
        <p:txBody>
          <a:bodyPr/>
          <a:lstStyle/>
          <a:p>
            <a:r>
              <a:rPr lang="fa-IR" dirty="0" smtClean="0"/>
              <a:t>ضرورت گسترش دانشگاه مجازی</a:t>
            </a:r>
            <a:endParaRPr lang="fa-IR" dirty="0"/>
          </a:p>
        </p:txBody>
      </p:sp>
      <p:sp>
        <p:nvSpPr>
          <p:cNvPr id="3" name="Subtitle 2"/>
          <p:cNvSpPr>
            <a:spLocks noGrp="1"/>
          </p:cNvSpPr>
          <p:nvPr>
            <p:ph type="subTitle" idx="1"/>
          </p:nvPr>
        </p:nvSpPr>
        <p:spPr>
          <a:xfrm>
            <a:off x="381000" y="2590800"/>
            <a:ext cx="8007096" cy="3657600"/>
          </a:xfrm>
        </p:spPr>
        <p:txBody>
          <a:bodyPr>
            <a:normAutofit/>
          </a:bodyPr>
          <a:lstStyle/>
          <a:p>
            <a:pPr>
              <a:buFont typeface="Wingdings" pitchFamily="2" charset="2"/>
              <a:buChar char="Ø"/>
            </a:pPr>
            <a:r>
              <a:rPr lang="fa-IR" dirty="0" smtClean="0"/>
              <a:t> پویا بودن علم و فناوری و تغییرات مدام دانش بشری</a:t>
            </a:r>
          </a:p>
          <a:p>
            <a:pPr>
              <a:buFont typeface="Wingdings" pitchFamily="2" charset="2"/>
              <a:buChar char="Ø"/>
            </a:pPr>
            <a:r>
              <a:rPr lang="fa-IR" dirty="0" smtClean="0"/>
              <a:t> نیاز به یادگیری مستمر, مدام و همیشگی</a:t>
            </a:r>
          </a:p>
          <a:p>
            <a:pPr>
              <a:buFont typeface="Wingdings" pitchFamily="2" charset="2"/>
              <a:buChar char="Ø"/>
            </a:pPr>
            <a:r>
              <a:rPr lang="fa-IR" dirty="0" smtClean="0"/>
              <a:t> افزایش تقاضای آموزش عالی</a:t>
            </a:r>
          </a:p>
          <a:p>
            <a:pPr>
              <a:buFont typeface="Wingdings" pitchFamily="2" charset="2"/>
              <a:buChar char="Ø"/>
            </a:pPr>
            <a:r>
              <a:rPr lang="fa-IR" dirty="0" smtClean="0"/>
              <a:t> انفجار دانش و رشد فزاینده علم</a:t>
            </a:r>
          </a:p>
          <a:p>
            <a:pPr>
              <a:buFont typeface="Wingdings" pitchFamily="2" charset="2"/>
              <a:buChar char="Ø"/>
            </a:pPr>
            <a:r>
              <a:rPr lang="fa-IR" dirty="0" smtClean="0"/>
              <a:t> جهانی شدن و افزایش مشارکت آموزش و پژوهش</a:t>
            </a:r>
          </a:p>
          <a:p>
            <a:pPr>
              <a:buFont typeface="Wingdings" pitchFamily="2" charset="2"/>
              <a:buChar char="Ø"/>
            </a:pPr>
            <a:r>
              <a:rPr lang="fa-IR" dirty="0" smtClean="0"/>
              <a:t> ارتباط روز افزون دانشگاه, صنعت و حکومت(الگوی مارپیچ سه گانه)</a:t>
            </a:r>
          </a:p>
          <a:p>
            <a:pPr>
              <a:buFont typeface="Wingdings" pitchFamily="2" charset="2"/>
              <a:buChar char="Ø"/>
            </a:pPr>
            <a:r>
              <a:rPr lang="fa-IR" dirty="0" smtClean="0"/>
              <a:t>رقابت در آموزش عالی و ایجاد  انتخاب های مناسب برای دانشجویان</a:t>
            </a:r>
          </a:p>
          <a:p>
            <a:pPr>
              <a:buFont typeface="Wingdings" pitchFamily="2" charset="2"/>
              <a:buChar char="Ø"/>
            </a:pPr>
            <a:endParaRPr lang="fa-I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066800"/>
          </a:xfrm>
        </p:spPr>
        <p:txBody>
          <a:bodyPr/>
          <a:lstStyle/>
          <a:p>
            <a:r>
              <a:rPr lang="fa-IR" dirty="0" smtClean="0"/>
              <a:t> چالش های گسترش دانشگاه مجازی</a:t>
            </a:r>
            <a:endParaRPr lang="fa-IR" dirty="0"/>
          </a:p>
        </p:txBody>
      </p:sp>
      <p:sp>
        <p:nvSpPr>
          <p:cNvPr id="3" name="Subtitle 2"/>
          <p:cNvSpPr>
            <a:spLocks noGrp="1"/>
          </p:cNvSpPr>
          <p:nvPr>
            <p:ph type="subTitle" idx="1"/>
          </p:nvPr>
        </p:nvSpPr>
        <p:spPr>
          <a:xfrm>
            <a:off x="533400" y="2971800"/>
            <a:ext cx="7854696" cy="3429000"/>
          </a:xfrm>
        </p:spPr>
        <p:txBody>
          <a:bodyPr>
            <a:normAutofit/>
          </a:bodyPr>
          <a:lstStyle/>
          <a:p>
            <a:pPr>
              <a:buFont typeface="Wingdings" pitchFamily="2" charset="2"/>
              <a:buChar char="Ø"/>
            </a:pPr>
            <a:r>
              <a:rPr lang="fa-IR" dirty="0" smtClean="0"/>
              <a:t> فقیر بودن جمعیت زیادی از مردم جهان</a:t>
            </a:r>
          </a:p>
          <a:p>
            <a:pPr>
              <a:buFont typeface="Wingdings" pitchFamily="2" charset="2"/>
              <a:buChar char="Ø"/>
            </a:pPr>
            <a:r>
              <a:rPr lang="fa-IR" dirty="0" smtClean="0"/>
              <a:t> مدیریت و ساختار اداری </a:t>
            </a:r>
          </a:p>
          <a:p>
            <a:pPr>
              <a:buFont typeface="Wingdings" pitchFamily="2" charset="2"/>
              <a:buChar char="Ø"/>
            </a:pPr>
            <a:r>
              <a:rPr lang="fa-IR" dirty="0" smtClean="0"/>
              <a:t> مقاومت برخی مدیران و مربیان و... در برابر تغییرات</a:t>
            </a:r>
          </a:p>
          <a:p>
            <a:pPr>
              <a:buFont typeface="Wingdings" pitchFamily="2" charset="2"/>
              <a:buChar char="Ø"/>
            </a:pPr>
            <a:r>
              <a:rPr lang="fa-IR" dirty="0" smtClean="0"/>
              <a:t> وابستگی فناوری های مورد استفاده به حضور کشورهای صنعتی</a:t>
            </a:r>
          </a:p>
          <a:p>
            <a:pPr>
              <a:buFont typeface="Wingdings" pitchFamily="2" charset="2"/>
              <a:buChar char="Ø"/>
            </a:pPr>
            <a:r>
              <a:rPr lang="fa-IR" dirty="0" smtClean="0"/>
              <a:t> اعتبار و امنیت استفاده از شبکه برای آموزش</a:t>
            </a:r>
          </a:p>
          <a:p>
            <a:pPr>
              <a:buFont typeface="Wingdings" pitchFamily="2" charset="2"/>
              <a:buChar char="Ø"/>
            </a:pPr>
            <a:r>
              <a:rPr lang="fa-IR" dirty="0" smtClean="0"/>
              <a:t> ارتباط ضعیف بین دانشگاه و صنعت و حکومت(مدل مارپیچ سه گانه)</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990600"/>
          </a:xfrm>
        </p:spPr>
        <p:txBody>
          <a:bodyPr/>
          <a:lstStyle/>
          <a:p>
            <a:r>
              <a:rPr lang="fa-IR" dirty="0" smtClean="0"/>
              <a:t>نتیجه گیری</a:t>
            </a:r>
            <a:endParaRPr lang="fa-IR" dirty="0"/>
          </a:p>
        </p:txBody>
      </p:sp>
      <p:sp>
        <p:nvSpPr>
          <p:cNvPr id="3" name="Subtitle 2"/>
          <p:cNvSpPr>
            <a:spLocks noGrp="1"/>
          </p:cNvSpPr>
          <p:nvPr>
            <p:ph type="subTitle" idx="1"/>
          </p:nvPr>
        </p:nvSpPr>
        <p:spPr>
          <a:xfrm>
            <a:off x="533400" y="2667000"/>
            <a:ext cx="7854696" cy="3733800"/>
          </a:xfrm>
        </p:spPr>
        <p:txBody>
          <a:bodyPr>
            <a:normAutofit fontScale="92500"/>
          </a:bodyPr>
          <a:lstStyle/>
          <a:p>
            <a:pPr algn="just"/>
            <a:r>
              <a:rPr lang="fa-IR" dirty="0" smtClean="0">
                <a:cs typeface="B Yagut" pitchFamily="2" charset="-78"/>
              </a:rPr>
              <a:t>یکی از راه های رسیدن به توسعه ی پایدار, توسعه ی دانشگاه مجازی است. بنا براین برای رسیدن به چنین هدفی راهکارهایی پیشنهاد شده است: </a:t>
            </a:r>
          </a:p>
          <a:p>
            <a:pPr algn="just">
              <a:buFont typeface="Wingdings" pitchFamily="2" charset="2"/>
              <a:buChar char="Ø"/>
            </a:pPr>
            <a:r>
              <a:rPr lang="fa-IR" dirty="0" smtClean="0">
                <a:cs typeface="B Yagut" pitchFamily="2" charset="-78"/>
              </a:rPr>
              <a:t> برای تحقق اهداف آموزش در توسعه پایدار, دانشگاه مجازی باید خود را با نظام های دیگر همآهنگ کند از طریق افزایش آگاهی, جلب مشارکت همگانی, شکل دادن نگرش ها, آموزش مهارت های لازم</a:t>
            </a:r>
          </a:p>
          <a:p>
            <a:pPr algn="just">
              <a:buFont typeface="Wingdings" pitchFamily="2" charset="2"/>
              <a:buChar char="Ø"/>
            </a:pPr>
            <a:r>
              <a:rPr lang="fa-IR" dirty="0" smtClean="0">
                <a:cs typeface="B Yagut" pitchFamily="2" charset="-78"/>
              </a:rPr>
              <a:t> برنامه ریزی دقیق و منسجم در استفاده از دانش تخصصی و امکانات تمامی بخش های دولتی, خصوصی و دانشگاهی</a:t>
            </a:r>
          </a:p>
          <a:p>
            <a:pPr algn="just">
              <a:buFont typeface="Wingdings" pitchFamily="2" charset="2"/>
              <a:buChar char="Ø"/>
            </a:pPr>
            <a:r>
              <a:rPr lang="fa-IR" dirty="0" smtClean="0">
                <a:cs typeface="B Yagut" pitchFamily="2" charset="-78"/>
              </a:rPr>
              <a:t> توجه به همکاری و ارتباط مستمر نظام آموزشی با نظام صنعت و خدمات در جهت رسیدن به رشد همه جانبه.  </a:t>
            </a:r>
            <a:endParaRPr lang="fa-IR" dirty="0">
              <a:cs typeface="B Yagut" pitchFamily="2" charset="-78"/>
            </a:endParaRPr>
          </a:p>
        </p:txBody>
      </p:sp>
      <p:pic>
        <p:nvPicPr>
          <p:cNvPr id="1026" name="Picture 2" descr="D:\نیوشا\New folder (2)\تصاوير فناوري\8.jpg"/>
          <p:cNvPicPr>
            <a:picLocks noChangeAspect="1" noChangeArrowheads="1"/>
          </p:cNvPicPr>
          <p:nvPr/>
        </p:nvPicPr>
        <p:blipFill>
          <a:blip r:embed="rId2" cstate="print"/>
          <a:srcRect/>
          <a:stretch>
            <a:fillRect/>
          </a:stretch>
        </p:blipFill>
        <p:spPr bwMode="auto">
          <a:xfrm>
            <a:off x="1981200" y="1295401"/>
            <a:ext cx="1752600" cy="1066800"/>
          </a:xfrm>
          <a:prstGeom prst="rect">
            <a:avLst/>
          </a:prstGeom>
          <a:noFill/>
          <a:ln>
            <a:solidFill>
              <a:srgbClr val="FFFF00"/>
            </a:solidFill>
          </a:ln>
          <a:effectLst>
            <a:outerShdw blurRad="76200" dist="12700" dir="8100000" sy="-23000" kx="800400" algn="br" rotWithShape="0">
              <a:prstClr val="black">
                <a:alpha val="20000"/>
              </a:prstClr>
            </a:outerShdw>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7851648" cy="1295400"/>
          </a:xfrm>
        </p:spPr>
        <p:txBody>
          <a:bodyPr>
            <a:normAutofit/>
          </a:bodyPr>
          <a:lstStyle/>
          <a:p>
            <a:pPr algn="ctr"/>
            <a:r>
              <a:rPr lang="en-US" sz="4000" dirty="0" smtClean="0"/>
              <a:t>Modern Issues in Instructional Technology   </a:t>
            </a:r>
            <a:endParaRPr lang="fa-IR" sz="4000" dirty="0"/>
          </a:p>
        </p:txBody>
      </p:sp>
      <p:sp>
        <p:nvSpPr>
          <p:cNvPr id="4" name="Subtitle 3"/>
          <p:cNvSpPr>
            <a:spLocks noGrp="1"/>
          </p:cNvSpPr>
          <p:nvPr>
            <p:ph type="subTitle" idx="1"/>
          </p:nvPr>
        </p:nvSpPr>
        <p:spPr>
          <a:xfrm>
            <a:off x="533400" y="2743200"/>
            <a:ext cx="7854696" cy="3276600"/>
          </a:xfrm>
        </p:spPr>
        <p:txBody>
          <a:bodyPr>
            <a:normAutofit/>
          </a:bodyPr>
          <a:lstStyle/>
          <a:p>
            <a:pPr algn="ctr"/>
            <a:r>
              <a:rPr lang="fa-IR" sz="4800" b="1" dirty="0" smtClean="0"/>
              <a:t>مباحث نوین در فناوری آموزشی</a:t>
            </a:r>
          </a:p>
          <a:p>
            <a:pPr algn="ctr"/>
            <a:r>
              <a:rPr lang="fa-IR" sz="2800" b="1" dirty="0" smtClean="0"/>
              <a:t>فصل چهارم: آموزش و فناوری اطلاعات و ارتباطات</a:t>
            </a:r>
          </a:p>
          <a:p>
            <a:pPr algn="ctr"/>
            <a:r>
              <a:rPr lang="fa-IR" b="1" dirty="0" smtClean="0"/>
              <a:t>استاد: دکتر حمیدرضا مقامی</a:t>
            </a:r>
          </a:p>
          <a:p>
            <a:pPr algn="ctr"/>
            <a:r>
              <a:rPr lang="fa-IR" dirty="0" smtClean="0"/>
              <a:t>تهیه کننده: ناهید زلقی</a:t>
            </a:r>
          </a:p>
          <a:p>
            <a:r>
              <a:rPr lang="fa-IR" dirty="0" smtClean="0"/>
              <a:t>                             سوسن حافظی</a:t>
            </a:r>
          </a:p>
          <a:p>
            <a:r>
              <a:rPr lang="fa-IR" dirty="0" smtClean="0"/>
              <a:t>                             جواد صادقی</a:t>
            </a:r>
            <a:endParaRPr lang="fa-I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371600"/>
          </a:xfrm>
        </p:spPr>
        <p:txBody>
          <a:bodyPr/>
          <a:lstStyle/>
          <a:p>
            <a:pPr algn="ctr"/>
            <a:r>
              <a:rPr lang="fa-IR" sz="7200" dirty="0" smtClean="0"/>
              <a:t>با سپاس از توجه شما</a:t>
            </a:r>
            <a:endParaRPr lang="fa-IR" sz="7200" dirty="0"/>
          </a:p>
        </p:txBody>
      </p:sp>
      <p:sp>
        <p:nvSpPr>
          <p:cNvPr id="3" name="Subtitle 2"/>
          <p:cNvSpPr>
            <a:spLocks noGrp="1"/>
          </p:cNvSpPr>
          <p:nvPr>
            <p:ph type="subTitle" idx="1"/>
          </p:nvPr>
        </p:nvSpPr>
        <p:spPr>
          <a:xfrm>
            <a:off x="533400" y="3124200"/>
            <a:ext cx="7854696" cy="1524000"/>
          </a:xfrm>
        </p:spPr>
        <p:txBody>
          <a:bodyPr>
            <a:normAutofit/>
          </a:bodyPr>
          <a:lstStyle/>
          <a:p>
            <a:pPr algn="ctr"/>
            <a:r>
              <a:rPr lang="fa-IR" sz="8800" b="1" dirty="0" smtClean="0">
                <a:solidFill>
                  <a:schemeClr val="accent4">
                    <a:lumMod val="40000"/>
                    <a:lumOff val="60000"/>
                  </a:schemeClr>
                </a:solidFill>
              </a:rPr>
              <a:t>خدا نگهدار</a:t>
            </a:r>
            <a:endParaRPr lang="fa-IR" sz="8800" b="1" dirty="0">
              <a:solidFill>
                <a:schemeClr val="accent4">
                  <a:lumMod val="40000"/>
                  <a:lumOff val="60000"/>
                </a:schemeClr>
              </a:solidFill>
            </a:endParaRPr>
          </a:p>
        </p:txBody>
      </p:sp>
      <p:pic>
        <p:nvPicPr>
          <p:cNvPr id="1026" name="Picture 2" descr="D:\نیوشا\New folder (2)\تصاوير فناوري\30.jpg"/>
          <p:cNvPicPr>
            <a:picLocks noChangeAspect="1" noChangeArrowheads="1"/>
          </p:cNvPicPr>
          <p:nvPr/>
        </p:nvPicPr>
        <p:blipFill>
          <a:blip r:embed="rId2" cstate="print"/>
          <a:srcRect/>
          <a:stretch>
            <a:fillRect/>
          </a:stretch>
        </p:blipFill>
        <p:spPr bwMode="auto">
          <a:xfrm>
            <a:off x="3124201" y="4571999"/>
            <a:ext cx="2438400" cy="1447801"/>
          </a:xfrm>
          <a:prstGeom prst="rect">
            <a:avLst/>
          </a:prstGeom>
          <a:noFill/>
          <a:ln w="76200">
            <a:solidFill>
              <a:schemeClr val="accent1">
                <a:lumMod val="60000"/>
                <a:lumOff val="40000"/>
              </a:schemeClr>
            </a:solidFill>
          </a:ln>
          <a:effectLst>
            <a:innerShdw blurRad="63500" dist="50800" dir="16200000">
              <a:prstClr val="black">
                <a:alpha val="50000"/>
              </a:prstClr>
            </a:inn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فناوري اطلاعات و ارتباطات</a:t>
            </a:r>
            <a:endParaRPr lang="fa-IR" dirty="0"/>
          </a:p>
        </p:txBody>
      </p:sp>
      <p:sp>
        <p:nvSpPr>
          <p:cNvPr id="3" name="Text Placeholder 2"/>
          <p:cNvSpPr>
            <a:spLocks noGrp="1"/>
          </p:cNvSpPr>
          <p:nvPr>
            <p:ph type="body" idx="1"/>
          </p:nvPr>
        </p:nvSpPr>
        <p:spPr>
          <a:xfrm>
            <a:off x="530352" y="2704664"/>
            <a:ext cx="7772400" cy="3391336"/>
          </a:xfrm>
        </p:spPr>
        <p:txBody>
          <a:bodyPr>
            <a:normAutofit/>
          </a:bodyPr>
          <a:lstStyle/>
          <a:p>
            <a:pPr algn="ctr"/>
            <a:r>
              <a:rPr lang="en-US" sz="2800" b="1" dirty="0" smtClean="0">
                <a:solidFill>
                  <a:srgbClr val="C00000"/>
                </a:solidFill>
              </a:rPr>
              <a:t>Information and Communication Technology</a:t>
            </a:r>
            <a:endParaRPr lang="fa-IR" sz="2800" b="1" dirty="0">
              <a:solidFill>
                <a:srgbClr val="C00000"/>
              </a:solidFill>
            </a:endParaRPr>
          </a:p>
        </p:txBody>
      </p:sp>
      <p:pic>
        <p:nvPicPr>
          <p:cNvPr id="6146" name="Picture 2" descr="D:\نیوشا\New folder (2)\تصاوير فناوري\8.jpg"/>
          <p:cNvPicPr>
            <a:picLocks noChangeAspect="1" noChangeArrowheads="1"/>
          </p:cNvPicPr>
          <p:nvPr/>
        </p:nvPicPr>
        <p:blipFill>
          <a:blip r:embed="rId2" cstate="print"/>
          <a:srcRect/>
          <a:stretch>
            <a:fillRect/>
          </a:stretch>
        </p:blipFill>
        <p:spPr bwMode="auto">
          <a:xfrm>
            <a:off x="2514600" y="3505200"/>
            <a:ext cx="3200400" cy="2238375"/>
          </a:xfrm>
          <a:prstGeom prst="rect">
            <a:avLst/>
          </a:prstGeom>
          <a:noFill/>
          <a:ln w="76200">
            <a:solidFill>
              <a:srgbClr val="FFC000"/>
            </a:solidFill>
          </a:ln>
          <a:effectLst>
            <a:outerShdw blurRad="76200" dir="18900000" sy="23000" kx="-1200000" algn="bl" rotWithShape="0">
              <a:prstClr val="black">
                <a:alpha val="20000"/>
              </a:prstClr>
            </a:outerShdw>
          </a:effectLst>
          <a:scene3d>
            <a:camera prst="obliqueTopRight"/>
            <a:lightRig rig="threePt" dir="t"/>
          </a:scene3d>
          <a:sp3d>
            <a:bevelT w="165100" prst="coolSlant"/>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95400"/>
          </a:xfrm>
        </p:spPr>
        <p:txBody>
          <a:bodyPr/>
          <a:lstStyle/>
          <a:p>
            <a:r>
              <a:rPr lang="fa-IR" dirty="0" smtClean="0"/>
              <a:t>فناوری اطلاعات و ارتباطات </a:t>
            </a:r>
            <a:endParaRPr lang="fa-IR" dirty="0"/>
          </a:p>
        </p:txBody>
      </p:sp>
      <p:sp>
        <p:nvSpPr>
          <p:cNvPr id="3" name="Subtitle 2"/>
          <p:cNvSpPr>
            <a:spLocks noGrp="1"/>
          </p:cNvSpPr>
          <p:nvPr>
            <p:ph type="subTitle" idx="1"/>
          </p:nvPr>
        </p:nvSpPr>
        <p:spPr>
          <a:xfrm>
            <a:off x="533400" y="2667000"/>
            <a:ext cx="7854696" cy="3276600"/>
          </a:xfrm>
        </p:spPr>
        <p:txBody>
          <a:bodyPr>
            <a:normAutofit fontScale="85000" lnSpcReduction="10000"/>
          </a:bodyPr>
          <a:lstStyle/>
          <a:p>
            <a:r>
              <a:rPr lang="fa-IR" dirty="0" smtClean="0"/>
              <a:t>در بر گیرنده تمام فناوری های پیشرفته ی نحوه ارتباط و انتقال داده ها در سامانه های ارتباطی است. که می تواند یک شبکه مخابراتی, چندین کامپیوتر مرتبط با هم ومتصل به شبکه ی مخابراتی, اینترنت و همچنین برنامه های استفاده  شده در آن ها باشد.</a:t>
            </a:r>
          </a:p>
          <a:p>
            <a:r>
              <a:rPr lang="fa-IR" dirty="0" smtClean="0"/>
              <a:t>فناوری اطلاعات و ارتباطات واژه ای است که اوایل دهه </a:t>
            </a:r>
            <a:r>
              <a:rPr lang="en-US" dirty="0" smtClean="0"/>
              <a:t>1990</a:t>
            </a:r>
            <a:r>
              <a:rPr lang="fa-IR" dirty="0" smtClean="0"/>
              <a:t> در ادبیات فناوری مطرح شد. این مفهوم از تعامل سه قلمرو به دست آمد:</a:t>
            </a:r>
          </a:p>
          <a:p>
            <a:pPr>
              <a:buFont typeface="Arial" pitchFamily="34" charset="0"/>
              <a:buChar char="•"/>
            </a:pPr>
            <a:r>
              <a:rPr lang="fa-IR" sz="3800" b="1" dirty="0" smtClean="0">
                <a:solidFill>
                  <a:schemeClr val="bg1"/>
                </a:solidFill>
              </a:rPr>
              <a:t>رایانه</a:t>
            </a:r>
          </a:p>
          <a:p>
            <a:pPr>
              <a:buFont typeface="Arial" pitchFamily="34" charset="0"/>
              <a:buChar char="•"/>
            </a:pPr>
            <a:r>
              <a:rPr lang="fa-IR" sz="3800" b="1" dirty="0" smtClean="0">
                <a:solidFill>
                  <a:schemeClr val="bg1"/>
                </a:solidFill>
              </a:rPr>
              <a:t>اطلاعات</a:t>
            </a:r>
          </a:p>
          <a:p>
            <a:pPr>
              <a:buFont typeface="Arial" pitchFamily="34" charset="0"/>
              <a:buChar char="•"/>
            </a:pPr>
            <a:r>
              <a:rPr lang="fa-IR" sz="3800" b="1" dirty="0" smtClean="0">
                <a:solidFill>
                  <a:schemeClr val="bg1"/>
                </a:solidFill>
              </a:rPr>
              <a:t>ارتباطات</a:t>
            </a:r>
            <a:endParaRPr lang="fa-IR" dirty="0" smtClean="0"/>
          </a:p>
          <a:p>
            <a:endParaRPr lang="fa-IR" dirty="0"/>
          </a:p>
        </p:txBody>
      </p:sp>
      <p:pic>
        <p:nvPicPr>
          <p:cNvPr id="7170" name="Picture 2" descr="D:\نیوشا\New folder (2)\تصاوير فناوري\3.jpg"/>
          <p:cNvPicPr>
            <a:picLocks noChangeAspect="1" noChangeArrowheads="1"/>
          </p:cNvPicPr>
          <p:nvPr/>
        </p:nvPicPr>
        <p:blipFill>
          <a:blip r:embed="rId2" cstate="print"/>
          <a:srcRect/>
          <a:stretch>
            <a:fillRect/>
          </a:stretch>
        </p:blipFill>
        <p:spPr bwMode="auto">
          <a:xfrm>
            <a:off x="2209800" y="4648200"/>
            <a:ext cx="2114550" cy="1133475"/>
          </a:xfrm>
          <a:prstGeom prst="rect">
            <a:avLst/>
          </a:prstGeom>
          <a:no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a:bevelT prst="relaxedInset"/>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reezing" dir="t">
                <a:rot lat="0" lon="0" rev="5640000"/>
              </a:lightRig>
            </a:scene3d>
            <a:sp3d prstMaterial="flat">
              <a:bevelT w="38100" h="38100"/>
              <a:contourClr>
                <a:schemeClr val="tx2"/>
              </a:contourClr>
            </a:sp3d>
          </a:bodyPr>
          <a:lstStyle/>
          <a:p>
            <a:r>
              <a:rPr lang="fa-IR" dirty="0" smtClean="0"/>
              <a:t>   </a:t>
            </a:r>
            <a:endParaRPr lang="fa-IR" dirty="0"/>
          </a:p>
        </p:txBody>
      </p:sp>
      <p:sp>
        <p:nvSpPr>
          <p:cNvPr id="3" name="Subtitle 2"/>
          <p:cNvSpPr>
            <a:spLocks noGrp="1"/>
          </p:cNvSpPr>
          <p:nvPr>
            <p:ph type="subTitle" idx="1"/>
          </p:nvPr>
        </p:nvSpPr>
        <p:spPr>
          <a:xfrm>
            <a:off x="533400" y="1524000"/>
            <a:ext cx="7854696" cy="4267200"/>
          </a:xfrm>
        </p:spPr>
        <p:txBody>
          <a:bodyPr>
            <a:normAutofit lnSpcReduction="10000"/>
          </a:bodyPr>
          <a:lstStyle/>
          <a:p>
            <a:r>
              <a:rPr lang="fa-IR" sz="3200" b="1" dirty="0" smtClean="0">
                <a:solidFill>
                  <a:srgbClr val="C00000"/>
                </a:solidFill>
              </a:rPr>
              <a:t>فناوری:</a:t>
            </a:r>
            <a:r>
              <a:rPr lang="fa-IR" dirty="0" smtClean="0"/>
              <a:t> </a:t>
            </a:r>
          </a:p>
          <a:p>
            <a:r>
              <a:rPr lang="fa-IR" dirty="0" smtClean="0"/>
              <a:t>کاربرد یافته های علمی در موقعیت های عملی است. </a:t>
            </a:r>
          </a:p>
          <a:p>
            <a:r>
              <a:rPr lang="fa-IR" sz="3200" b="1" dirty="0" smtClean="0">
                <a:solidFill>
                  <a:srgbClr val="C00000"/>
                </a:solidFill>
              </a:rPr>
              <a:t>اطلاعات:</a:t>
            </a:r>
          </a:p>
          <a:p>
            <a:r>
              <a:rPr lang="fa-IR" dirty="0" smtClean="0"/>
              <a:t>داده هایی است که به گونه ای سامان دهی شده و شکل گرفته اند که برای انسان ها معنی دار هستند.</a:t>
            </a:r>
          </a:p>
          <a:p>
            <a:r>
              <a:rPr lang="fa-IR" sz="3200" b="1" dirty="0" smtClean="0">
                <a:solidFill>
                  <a:srgbClr val="C00000"/>
                </a:solidFill>
              </a:rPr>
              <a:t>فناوری اطلاعات:</a:t>
            </a:r>
          </a:p>
          <a:p>
            <a:r>
              <a:rPr lang="fa-IR" dirty="0" smtClean="0"/>
              <a:t>به فناوری هایی گفته می شود که برای جمع آوری, ذخیره, ویرایش و انتقال اطلاعات به شکل های مختلف مورد استفاده قرار می گیرد.(جاگر و لوکمن, 1997)</a:t>
            </a:r>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4400" dirty="0" smtClean="0"/>
              <a:t>ضرورت بهره گیری از فناوری اطلاعات و ارتباطات</a:t>
            </a:r>
            <a:endParaRPr lang="fa-IR" sz="4400" dirty="0"/>
          </a:p>
        </p:txBody>
      </p:sp>
      <p:sp>
        <p:nvSpPr>
          <p:cNvPr id="3" name="Subtitle 2"/>
          <p:cNvSpPr>
            <a:spLocks noGrp="1"/>
          </p:cNvSpPr>
          <p:nvPr>
            <p:ph type="subTitle" idx="1"/>
          </p:nvPr>
        </p:nvSpPr>
        <p:spPr>
          <a:xfrm>
            <a:off x="533400" y="3228536"/>
            <a:ext cx="7854696" cy="2867464"/>
          </a:xfrm>
        </p:spPr>
        <p:txBody>
          <a:bodyPr/>
          <a:lstStyle/>
          <a:p>
            <a:r>
              <a:rPr lang="fa-IR" dirty="0" smtClean="0"/>
              <a:t>کشور ایران از لحاظ آمادگی فناوری اطلاعات و ارتباطات در بین 60 کشور دنیا  در رتبه 52 قرار گرفته است. از این رو لازم است برنامه های جامع و مناسبی در جهت توسعه ی فراساختار ها و مهارت های ضروری برای اطلاعات و ارتباطات تدوین و اجرا شود.</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143000"/>
          </a:xfrm>
        </p:spPr>
        <p:txBody>
          <a:bodyPr/>
          <a:lstStyle/>
          <a:p>
            <a:r>
              <a:rPr lang="fa-IR" dirty="0" smtClean="0"/>
              <a:t>کاربرد فناوری اطلاعات و ارتباطات</a:t>
            </a:r>
            <a:endParaRPr lang="fa-IR" dirty="0"/>
          </a:p>
        </p:txBody>
      </p:sp>
      <p:sp>
        <p:nvSpPr>
          <p:cNvPr id="3" name="Subtitle 2"/>
          <p:cNvSpPr>
            <a:spLocks noGrp="1"/>
          </p:cNvSpPr>
          <p:nvPr>
            <p:ph type="subTitle" idx="1"/>
          </p:nvPr>
        </p:nvSpPr>
        <p:spPr>
          <a:xfrm>
            <a:off x="533400" y="3228536"/>
            <a:ext cx="7854696" cy="2715064"/>
          </a:xfrm>
        </p:spPr>
        <p:txBody>
          <a:bodyPr>
            <a:normAutofit lnSpcReduction="10000"/>
          </a:bodyPr>
          <a:lstStyle/>
          <a:p>
            <a:pPr>
              <a:buFont typeface="Wingdings" pitchFamily="2" charset="2"/>
              <a:buChar char="q"/>
            </a:pPr>
            <a:r>
              <a:rPr lang="fa-IR" dirty="0" smtClean="0"/>
              <a:t> اقتصاد و تجارت</a:t>
            </a:r>
          </a:p>
          <a:p>
            <a:pPr>
              <a:buFont typeface="Wingdings" pitchFamily="2" charset="2"/>
              <a:buChar char="q"/>
            </a:pPr>
            <a:r>
              <a:rPr lang="fa-IR" dirty="0" smtClean="0"/>
              <a:t> امور کشور داری(دولت الکترونیکی)</a:t>
            </a:r>
          </a:p>
          <a:p>
            <a:pPr>
              <a:buFont typeface="Wingdings" pitchFamily="2" charset="2"/>
              <a:buChar char="q"/>
            </a:pPr>
            <a:r>
              <a:rPr lang="fa-IR" dirty="0" smtClean="0"/>
              <a:t> بانکداری الکترونیکی</a:t>
            </a:r>
          </a:p>
          <a:p>
            <a:pPr>
              <a:buFont typeface="Wingdings" pitchFamily="2" charset="2"/>
              <a:buChar char="q"/>
            </a:pPr>
            <a:r>
              <a:rPr lang="fa-IR" dirty="0" smtClean="0"/>
              <a:t> روزنامه نگاری(نشر الکترونیکی)</a:t>
            </a:r>
          </a:p>
          <a:p>
            <a:pPr>
              <a:buFont typeface="Wingdings" pitchFamily="2" charset="2"/>
              <a:buChar char="q"/>
            </a:pPr>
            <a:r>
              <a:rPr lang="fa-IR" dirty="0" smtClean="0"/>
              <a:t> بهداشت و درمان</a:t>
            </a:r>
          </a:p>
          <a:p>
            <a:pPr>
              <a:buFont typeface="Wingdings" pitchFamily="2" charset="2"/>
              <a:buChar char="q"/>
            </a:pPr>
            <a:r>
              <a:rPr lang="fa-IR" dirty="0" smtClean="0"/>
              <a:t> آموزش</a:t>
            </a:r>
          </a:p>
          <a:p>
            <a:pPr>
              <a:buFont typeface="Wingdings" pitchFamily="2" charset="2"/>
              <a:buChar char="q"/>
            </a:pPr>
            <a:endParaRPr lang="fa-IR" dirty="0"/>
          </a:p>
        </p:txBody>
      </p:sp>
      <p:pic>
        <p:nvPicPr>
          <p:cNvPr id="8194" name="Picture 2" descr="D:\نیوشا\New folder (2)\تصاوير فناوري\17.jpg"/>
          <p:cNvPicPr>
            <a:picLocks noChangeAspect="1" noChangeArrowheads="1"/>
          </p:cNvPicPr>
          <p:nvPr/>
        </p:nvPicPr>
        <p:blipFill>
          <a:blip r:embed="rId2" cstate="print"/>
          <a:srcRect/>
          <a:stretch>
            <a:fillRect/>
          </a:stretch>
        </p:blipFill>
        <p:spPr bwMode="auto">
          <a:xfrm>
            <a:off x="914400" y="3200400"/>
            <a:ext cx="2352675" cy="1943100"/>
          </a:xfrm>
          <a:prstGeom prst="rect">
            <a:avLst/>
          </a:prstGeom>
          <a:noFill/>
          <a:ln w="76200">
            <a:solidFill>
              <a:srgbClr val="92D050"/>
            </a:solidFill>
          </a:ln>
          <a:effectLst>
            <a:outerShdw blurRad="76200" dist="12700" dir="8100000" sy="-23000" kx="800400" algn="br" rotWithShape="0">
              <a:prstClr val="black">
                <a:alpha val="20000"/>
              </a:prst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0"/>
            <a:ext cx="7851648" cy="1143000"/>
          </a:xfrm>
        </p:spPr>
        <p:txBody>
          <a:bodyPr>
            <a:normAutofit/>
          </a:bodyPr>
          <a:lstStyle/>
          <a:p>
            <a:r>
              <a:rPr lang="fa-IR" sz="4800" dirty="0" smtClean="0"/>
              <a:t>کاربرد آموزشی فناوری اطلاعات و ارتباطات</a:t>
            </a:r>
            <a:endParaRPr lang="fa-IR" sz="4800" dirty="0"/>
          </a:p>
        </p:txBody>
      </p:sp>
      <p:sp>
        <p:nvSpPr>
          <p:cNvPr id="3" name="Subtitle 2"/>
          <p:cNvSpPr>
            <a:spLocks noGrp="1"/>
          </p:cNvSpPr>
          <p:nvPr>
            <p:ph type="subTitle" idx="1"/>
          </p:nvPr>
        </p:nvSpPr>
        <p:spPr>
          <a:xfrm>
            <a:off x="381000" y="2590800"/>
            <a:ext cx="7854696" cy="3124200"/>
          </a:xfrm>
        </p:spPr>
        <p:txBody>
          <a:bodyPr>
            <a:normAutofit fontScale="92500" lnSpcReduction="10000"/>
          </a:bodyPr>
          <a:lstStyle/>
          <a:p>
            <a:pPr>
              <a:buFont typeface="Wingdings" pitchFamily="2" charset="2"/>
              <a:buChar char="Ø"/>
            </a:pPr>
            <a:r>
              <a:rPr lang="fa-IR" dirty="0" smtClean="0"/>
              <a:t> کاربرد فناوری اطلاعات و ارتباطات در آموزش و تدریس در حال افزایش است</a:t>
            </a:r>
          </a:p>
          <a:p>
            <a:pPr>
              <a:buFont typeface="Wingdings" pitchFamily="2" charset="2"/>
              <a:buChar char="Ø"/>
            </a:pPr>
            <a:r>
              <a:rPr lang="fa-IR" dirty="0" smtClean="0"/>
              <a:t> بدون شک در بسیاری از کشورهای جهان به علت ماهیت علمی مبتنی بر توسعه دانش مورد توجه قرار گرفته است.</a:t>
            </a:r>
          </a:p>
          <a:p>
            <a:pPr>
              <a:buFont typeface="Wingdings" pitchFamily="2" charset="2"/>
              <a:buChar char="Ø"/>
            </a:pPr>
            <a:r>
              <a:rPr lang="fa-IR" dirty="0" smtClean="0"/>
              <a:t> هر کشور با توجه به توان تخصصی مسئولان آن و میزان اطلاع افراد مسئول در توسعه فناوری اطلاعات و ارتباطات پیشرفت های متفاوتی داشته اند.</a:t>
            </a:r>
          </a:p>
          <a:p>
            <a:pPr>
              <a:buFont typeface="Wingdings" pitchFamily="2" charset="2"/>
              <a:buChar char="Ø"/>
            </a:pPr>
            <a:r>
              <a:rPr lang="fa-IR" dirty="0" smtClean="0"/>
              <a:t> توانمند  سازی نظام آموزشی با استفاده از فناوری نوین اطلاعات و ارتباطات مانند اینترنت و نظام های  چند رسانه ای</a:t>
            </a:r>
            <a:endParaRPr lang="fa-I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7851648" cy="1219200"/>
          </a:xfrm>
        </p:spPr>
        <p:txBody>
          <a:bodyPr>
            <a:normAutofit fontScale="90000"/>
          </a:bodyPr>
          <a:lstStyle/>
          <a:p>
            <a:r>
              <a:rPr lang="fa-IR" sz="5400" dirty="0" smtClean="0"/>
              <a:t>قابلیت های فناوری اطلاعات و ارتباطات</a:t>
            </a:r>
            <a:endParaRPr lang="fa-IR" sz="5400" dirty="0"/>
          </a:p>
        </p:txBody>
      </p:sp>
      <p:sp>
        <p:nvSpPr>
          <p:cNvPr id="3" name="Subtitle 2"/>
          <p:cNvSpPr>
            <a:spLocks noGrp="1"/>
          </p:cNvSpPr>
          <p:nvPr>
            <p:ph type="subTitle" idx="1"/>
          </p:nvPr>
        </p:nvSpPr>
        <p:spPr>
          <a:xfrm>
            <a:off x="533400" y="2438400"/>
            <a:ext cx="7854696" cy="3886200"/>
          </a:xfrm>
        </p:spPr>
        <p:txBody>
          <a:bodyPr>
            <a:normAutofit/>
          </a:bodyPr>
          <a:lstStyle/>
          <a:p>
            <a:pPr>
              <a:buFont typeface="Wingdings" pitchFamily="2" charset="2"/>
              <a:buChar char="Ø"/>
            </a:pPr>
            <a:r>
              <a:rPr lang="fa-IR" dirty="0" smtClean="0"/>
              <a:t> فراهم آوردن امکان یادگیری از طریق حواس مختلف</a:t>
            </a:r>
          </a:p>
          <a:p>
            <a:pPr>
              <a:buFont typeface="Wingdings" pitchFamily="2" charset="2"/>
              <a:buChar char="Ø"/>
            </a:pPr>
            <a:r>
              <a:rPr lang="fa-IR" dirty="0" smtClean="0"/>
              <a:t> افزایش انگیزه یادگیرندگان</a:t>
            </a:r>
          </a:p>
          <a:p>
            <a:pPr>
              <a:buFont typeface="Wingdings" pitchFamily="2" charset="2"/>
              <a:buChar char="Ø"/>
            </a:pPr>
            <a:r>
              <a:rPr lang="fa-IR" dirty="0" smtClean="0"/>
              <a:t> ادغام مفاهیم انتزاعی با زندگی افراد</a:t>
            </a:r>
          </a:p>
          <a:p>
            <a:pPr>
              <a:buFont typeface="Wingdings" pitchFamily="2" charset="2"/>
              <a:buChar char="Ø"/>
            </a:pPr>
            <a:r>
              <a:rPr lang="fa-IR" dirty="0" smtClean="0"/>
              <a:t> بهبود مهارت ها و فرآیندهای شناختی سطح بالا از قبیل تفکر انتقادی</a:t>
            </a:r>
          </a:p>
          <a:p>
            <a:pPr>
              <a:buFont typeface="Wingdings" pitchFamily="2" charset="2"/>
              <a:buChar char="Ø"/>
            </a:pPr>
            <a:r>
              <a:rPr lang="fa-IR" dirty="0" smtClean="0"/>
              <a:t> فراهم آوردن فرصت یادگیری مهارت های اساسی بر پایه سرعت یادگیری</a:t>
            </a:r>
          </a:p>
          <a:p>
            <a:pPr>
              <a:buFont typeface="Wingdings" pitchFamily="2" charset="2"/>
              <a:buChar char="Ø"/>
            </a:pPr>
            <a:r>
              <a:rPr lang="fa-IR" dirty="0" smtClean="0"/>
              <a:t> مجاز نمودن یادگیرندگان به جمع آوری اطلاعات جهت حل مسائل</a:t>
            </a:r>
          </a:p>
          <a:p>
            <a:pPr>
              <a:buFont typeface="Wingdings" pitchFamily="2" charset="2"/>
              <a:buChar char="Ø"/>
            </a:pPr>
            <a:r>
              <a:rPr lang="fa-IR" dirty="0" smtClean="0"/>
              <a:t> ایجاد ارتباط از راه دور, بین معلم و یادگیرنده</a:t>
            </a:r>
            <a:endParaRPr lang="fa-I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641</TotalTime>
  <Words>1182</Words>
  <Application>Microsoft Office PowerPoint</Application>
  <PresentationFormat>On-screen Show (4:3)</PresentationFormat>
  <Paragraphs>112</Paragraphs>
  <Slides>20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Arial</vt:lpstr>
      <vt:lpstr>B Yagut</vt:lpstr>
      <vt:lpstr>Calibri</vt:lpstr>
      <vt:lpstr>Constantia</vt:lpstr>
      <vt:lpstr>Majalla UI</vt:lpstr>
      <vt:lpstr>Traditional Arabic</vt:lpstr>
      <vt:lpstr>Wingdings</vt:lpstr>
      <vt:lpstr>Wingdings 2</vt:lpstr>
      <vt:lpstr>Flow</vt:lpstr>
      <vt:lpstr>بسم الله الرحمن الرحيم </vt:lpstr>
      <vt:lpstr>Modern Issues in Instructional Technology   </vt:lpstr>
      <vt:lpstr>فناوري اطلاعات و ارتباطات</vt:lpstr>
      <vt:lpstr>فناوری اطلاعات و ارتباطات </vt:lpstr>
      <vt:lpstr>   </vt:lpstr>
      <vt:lpstr>ضرورت بهره گیری از فناوری اطلاعات و ارتباطات</vt:lpstr>
      <vt:lpstr>کاربرد فناوری اطلاعات و ارتباطات</vt:lpstr>
      <vt:lpstr>کاربرد آموزشی فناوری اطلاعات و ارتباطات</vt:lpstr>
      <vt:lpstr>قابلیت های فناوری اطلاعات و ارتباطات</vt:lpstr>
      <vt:lpstr> ضرورت پژوهش </vt:lpstr>
      <vt:lpstr> آموزش از راه دور</vt:lpstr>
      <vt:lpstr> اصول آموزش از راه دور</vt:lpstr>
      <vt:lpstr> آموزش الکترونیکی</vt:lpstr>
      <vt:lpstr>نظام مدیریت آموزش الکترونیکی</vt:lpstr>
      <vt:lpstr>نظام مديريت محتواي آموزشي</vt:lpstr>
      <vt:lpstr>دانشگاه مجازی و ویژگی های آن</vt:lpstr>
      <vt:lpstr>ضرورت گسترش دانشگاه مجازی</vt:lpstr>
      <vt:lpstr> چالش های گسترش دانشگاه مجازی</vt:lpstr>
      <vt:lpstr>نتیجه گیری</vt:lpstr>
      <vt:lpstr>با سپاس از توجه شما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الرحيم</dc:title>
  <dc:creator>Administrator</dc:creator>
  <cp:lastModifiedBy>Baran</cp:lastModifiedBy>
  <cp:revision>111</cp:revision>
  <dcterms:created xsi:type="dcterms:W3CDTF">2016-11-04T13:55:41Z</dcterms:created>
  <dcterms:modified xsi:type="dcterms:W3CDTF">2016-12-16T09:31:01Z</dcterms:modified>
</cp:coreProperties>
</file>