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12" r:id="rId1"/>
  </p:sldMasterIdLst>
  <p:notesMasterIdLst>
    <p:notesMasterId r:id="rId22"/>
  </p:notesMasterIdLst>
  <p:handoutMasterIdLst>
    <p:handoutMasterId r:id="rId23"/>
  </p:handoutMasterIdLst>
  <p:sldIdLst>
    <p:sldId id="295" r:id="rId2"/>
    <p:sldId id="296" r:id="rId3"/>
    <p:sldId id="284" r:id="rId4"/>
    <p:sldId id="286" r:id="rId5"/>
    <p:sldId id="258" r:id="rId6"/>
    <p:sldId id="259" r:id="rId7"/>
    <p:sldId id="297" r:id="rId8"/>
    <p:sldId id="263" r:id="rId9"/>
    <p:sldId id="298" r:id="rId10"/>
    <p:sldId id="264" r:id="rId11"/>
    <p:sldId id="267" r:id="rId12"/>
    <p:sldId id="270" r:id="rId13"/>
    <p:sldId id="271" r:id="rId14"/>
    <p:sldId id="274" r:id="rId15"/>
    <p:sldId id="275" r:id="rId16"/>
    <p:sldId id="276" r:id="rId17"/>
    <p:sldId id="278" r:id="rId18"/>
    <p:sldId id="292" r:id="rId19"/>
    <p:sldId id="299" r:id="rId20"/>
    <p:sldId id="300" r:id="rId21"/>
  </p:sldIdLst>
  <p:sldSz cx="9144000" cy="6858000" type="screen4x3"/>
  <p:notesSz cx="6858000" cy="9144000"/>
  <p:defaultTextStyle>
    <a:defPPr>
      <a:defRPr lang="ar-SA"/>
    </a:defPPr>
    <a:lvl1pPr algn="r" rtl="1" fontAlgn="base">
      <a:spcBef>
        <a:spcPct val="0"/>
      </a:spcBef>
      <a:spcAft>
        <a:spcPct val="0"/>
      </a:spcAft>
      <a:defRPr sz="3600" kern="1200">
        <a:solidFill>
          <a:schemeClr val="tx1"/>
        </a:solidFill>
        <a:latin typeface="Arial" pitchFamily="34" charset="0"/>
        <a:ea typeface="+mn-ea"/>
        <a:cs typeface="Arial" pitchFamily="34" charset="0"/>
      </a:defRPr>
    </a:lvl1pPr>
    <a:lvl2pPr marL="457200" algn="r" rtl="1" fontAlgn="base">
      <a:spcBef>
        <a:spcPct val="0"/>
      </a:spcBef>
      <a:spcAft>
        <a:spcPct val="0"/>
      </a:spcAft>
      <a:defRPr sz="3600" kern="1200">
        <a:solidFill>
          <a:schemeClr val="tx1"/>
        </a:solidFill>
        <a:latin typeface="Arial" pitchFamily="34" charset="0"/>
        <a:ea typeface="+mn-ea"/>
        <a:cs typeface="Arial" pitchFamily="34" charset="0"/>
      </a:defRPr>
    </a:lvl2pPr>
    <a:lvl3pPr marL="914400" algn="r" rtl="1" fontAlgn="base">
      <a:spcBef>
        <a:spcPct val="0"/>
      </a:spcBef>
      <a:spcAft>
        <a:spcPct val="0"/>
      </a:spcAft>
      <a:defRPr sz="3600"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sz="3600"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sz="3600" kern="1200">
        <a:solidFill>
          <a:schemeClr val="tx1"/>
        </a:solidFill>
        <a:latin typeface="Arial" pitchFamily="34" charset="0"/>
        <a:ea typeface="+mn-ea"/>
        <a:cs typeface="Arial" pitchFamily="34" charset="0"/>
      </a:defRPr>
    </a:lvl5pPr>
    <a:lvl6pPr marL="2286000" algn="r" defTabSz="914400" rtl="1" eaLnBrk="1" latinLnBrk="0" hangingPunct="1">
      <a:defRPr sz="3600" kern="1200">
        <a:solidFill>
          <a:schemeClr val="tx1"/>
        </a:solidFill>
        <a:latin typeface="Arial" pitchFamily="34" charset="0"/>
        <a:ea typeface="+mn-ea"/>
        <a:cs typeface="Arial" pitchFamily="34" charset="0"/>
      </a:defRPr>
    </a:lvl6pPr>
    <a:lvl7pPr marL="2743200" algn="r" defTabSz="914400" rtl="1" eaLnBrk="1" latinLnBrk="0" hangingPunct="1">
      <a:defRPr sz="3600" kern="1200">
        <a:solidFill>
          <a:schemeClr val="tx1"/>
        </a:solidFill>
        <a:latin typeface="Arial" pitchFamily="34" charset="0"/>
        <a:ea typeface="+mn-ea"/>
        <a:cs typeface="Arial" pitchFamily="34" charset="0"/>
      </a:defRPr>
    </a:lvl7pPr>
    <a:lvl8pPr marL="3200400" algn="r" defTabSz="914400" rtl="1" eaLnBrk="1" latinLnBrk="0" hangingPunct="1">
      <a:defRPr sz="3600" kern="1200">
        <a:solidFill>
          <a:schemeClr val="tx1"/>
        </a:solidFill>
        <a:latin typeface="Arial" pitchFamily="34" charset="0"/>
        <a:ea typeface="+mn-ea"/>
        <a:cs typeface="Arial" pitchFamily="34" charset="0"/>
      </a:defRPr>
    </a:lvl8pPr>
    <a:lvl9pPr marL="3657600" algn="r" defTabSz="914400" rtl="1" eaLnBrk="1" latinLnBrk="0" hangingPunct="1">
      <a:defRPr sz="3600"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5050"/>
    <a:srgbClr val="217D46"/>
    <a:srgbClr val="C75D95"/>
    <a:srgbClr val="87DF8B"/>
    <a:srgbClr val="6600FF"/>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043" autoAdjust="0"/>
    <p:restoredTop sz="94660"/>
  </p:normalViewPr>
  <p:slideViewPr>
    <p:cSldViewPr>
      <p:cViewPr varScale="1">
        <p:scale>
          <a:sx n="80" d="100"/>
          <a:sy n="80" d="100"/>
        </p:scale>
        <p:origin x="-52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75107" name="Rectangle 3"/>
          <p:cNvSpPr>
            <a:spLocks noGrp="1" noChangeArrowheads="1"/>
          </p:cNvSpPr>
          <p:nvPr>
            <p:ph type="dt" sz="quarter"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175108" name="Rectangle 4"/>
          <p:cNvSpPr>
            <a:spLocks noGrp="1" noChangeArrowheads="1"/>
          </p:cNvSpPr>
          <p:nvPr>
            <p:ph type="ftr" sz="quarter" idx="2"/>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75109" name="Rectangle 5"/>
          <p:cNvSpPr>
            <a:spLocks noGrp="1" noChangeArrowheads="1"/>
          </p:cNvSpPr>
          <p:nvPr>
            <p:ph type="sldNum" sz="quarter" idx="3"/>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fld id="{5714621E-CD49-48CF-9D9A-067A2FFE49AC}" type="slidenum">
              <a:rPr lang="fa-IR"/>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6130"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76131"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355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61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6134"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76135"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fld id="{3A8F089C-ABE3-441A-A4B1-99515FF6C5CE}" type="slidenum">
              <a:rPr lang="fa-IR"/>
              <a:pPr>
                <a:defRPr/>
              </a:pPr>
              <a:t>‹#›</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885A12D9-D864-4FEA-B76A-5F46D31DD0F1}" type="slidenum">
              <a:rPr lang="fa-IR" smtClean="0"/>
              <a:pPr/>
              <a:t>3</a:t>
            </a:fld>
            <a:endParaRPr lang="en-US" smtClean="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BC7C36AB-0D19-444A-A8C1-508213F6705B}" type="slidenum">
              <a:rPr lang="fa-IR" smtClean="0"/>
              <a:pPr/>
              <a:t>12</a:t>
            </a:fld>
            <a:endParaRPr lang="en-US" smtClean="0"/>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DF049FBD-493D-4918-A82C-151500EE1E7C}" type="slidenum">
              <a:rPr lang="fa-IR" smtClean="0"/>
              <a:pPr/>
              <a:t>13</a:t>
            </a:fld>
            <a:endParaRPr lang="en-US" smtClean="0"/>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0237FD5B-19D2-4A83-B970-4606A10D085D}" type="slidenum">
              <a:rPr lang="fa-IR" smtClean="0"/>
              <a:pPr/>
              <a:t>14</a:t>
            </a:fld>
            <a:endParaRPr lang="en-US" smtClean="0"/>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C834ABDC-1BE5-42CA-886C-C0B02E320452}" type="slidenum">
              <a:rPr lang="fa-IR" smtClean="0"/>
              <a:pPr/>
              <a:t>15</a:t>
            </a:fld>
            <a:endParaRPr lang="en-US" smtClean="0"/>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59664EFA-5479-4671-A871-1B5BFC57DD49}" type="slidenum">
              <a:rPr lang="fa-IR" smtClean="0"/>
              <a:pPr/>
              <a:t>16</a:t>
            </a:fld>
            <a:endParaRPr lang="en-US" smtClean="0"/>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42FA75C7-25E0-4103-8E43-5B8CC51E65A6}" type="slidenum">
              <a:rPr lang="fa-IR" smtClean="0"/>
              <a:pPr/>
              <a:t>17</a:t>
            </a:fld>
            <a:endParaRPr lang="en-US" smtClean="0"/>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5DBD4F89-DD61-43BE-9565-6DE79D2F1325}" type="slidenum">
              <a:rPr lang="fa-IR" smtClean="0"/>
              <a:pPr/>
              <a:t>4</a:t>
            </a:fld>
            <a:endParaRPr lang="en-US" smtClean="0"/>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81847203-6455-4B31-B18C-A194E7949A9F}" type="slidenum">
              <a:rPr lang="fa-IR" smtClean="0"/>
              <a:pPr/>
              <a:t>5</a:t>
            </a:fld>
            <a:endParaRPr lang="en-US" smtClean="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C9F8513A-F6CE-4918-9700-4DF07FF943F4}" type="slidenum">
              <a:rPr lang="fa-IR" smtClean="0"/>
              <a:pPr/>
              <a:t>6</a:t>
            </a:fld>
            <a:endParaRPr lang="en-US" smtClean="0"/>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41C67F93-64B4-47A7-8F21-51945C58BD32}" type="slidenum">
              <a:rPr lang="fa-IR" smtClean="0"/>
              <a:pPr/>
              <a:t>7</a:t>
            </a:fld>
            <a:endParaRPr lang="en-US" smtClean="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89F9BE4D-9BA6-4417-810F-8C538FBE46A0}" type="slidenum">
              <a:rPr lang="fa-IR" smtClean="0"/>
              <a:pPr/>
              <a:t>8</a:t>
            </a:fld>
            <a:endParaRPr lang="en-US" smtClean="0"/>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4BDA18E4-3BD3-4356-B3EA-548F13033270}" type="slidenum">
              <a:rPr lang="fa-IR" smtClean="0"/>
              <a:pPr/>
              <a:t>9</a:t>
            </a:fld>
            <a:endParaRPr lang="en-US" smtClean="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F73574C-818C-4869-A3EC-B0732FC46904}" type="slidenum">
              <a:rPr lang="fa-IR" smtClean="0"/>
              <a:pPr/>
              <a:t>10</a:t>
            </a:fld>
            <a:endParaRPr lang="en-US" smtClean="0"/>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F6A034-A6A1-40FD-A22C-C393E4230003}" type="slidenum">
              <a:rPr lang="fa-IR" smtClean="0"/>
              <a:pPr/>
              <a:t>11</a:t>
            </a:fld>
            <a:endParaRPr lang="en-US" smtClean="0"/>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rtl="0">
                <a:defRPr/>
              </a:pPr>
              <a:endParaRPr 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lgn="l" rtl="0">
                <a:defRPr/>
              </a:pPr>
              <a:endParaRPr 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lgn="l" rtl="0">
                  <a:defRPr/>
                </a:pPr>
                <a:endParaRPr 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lgn="l" rtl="0">
                  <a:defRPr/>
                </a:pPr>
                <a:endParaRPr 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lgn="l" rtl="0">
                  <a:defRPr/>
                </a:pPr>
                <a:endParaRPr 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lgn="l" rtl="0">
                  <a:defRPr/>
                </a:pPr>
                <a:endParaRPr 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lgn="l" rtl="0">
                  <a:defRPr/>
                </a:pPr>
                <a:endParaRPr 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lgn="l" rtl="0">
                  <a:defRPr/>
                </a:pPr>
                <a:endParaRPr 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lgn="l" rtl="0">
                  <a:defRPr/>
                </a:pPr>
                <a:endParaRPr 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lgn="l" rtl="0">
                  <a:defRPr/>
                </a:pPr>
                <a:endParaRPr 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lgn="l" rtl="0">
                  <a:defRPr/>
                </a:pPr>
                <a:endParaRPr 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lgn="l" rtl="0">
                  <a:defRPr/>
                </a:pPr>
                <a:endParaRPr lang="en-US" sz="2400">
                  <a:latin typeface="Times New Roman" pitchFamily="18" charset="0"/>
                </a:endParaRPr>
              </a:p>
            </p:txBody>
          </p:sp>
        </p:grpSp>
      </p:grpSp>
      <p:sp>
        <p:nvSpPr>
          <p:cNvPr id="13928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13928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9" name="Rectangle 17"/>
          <p:cNvSpPr>
            <a:spLocks noGrp="1" noChangeArrowheads="1"/>
          </p:cNvSpPr>
          <p:nvPr>
            <p:ph type="ftr" sz="quarter" idx="11"/>
          </p:nvPr>
        </p:nvSpPr>
        <p:spPr/>
        <p:txBody>
          <a:bodyPr/>
          <a:lstStyle>
            <a:lvl1pPr>
              <a:defRPr/>
            </a:lvl1pPr>
          </a:lstStyle>
          <a:p>
            <a:pPr>
              <a:defRPr/>
            </a:pPr>
            <a:endParaRPr lang="en-US"/>
          </a:p>
        </p:txBody>
      </p:sp>
      <p:sp>
        <p:nvSpPr>
          <p:cNvPr id="20" name="Rectangle 18"/>
          <p:cNvSpPr>
            <a:spLocks noGrp="1" noChangeArrowheads="1"/>
          </p:cNvSpPr>
          <p:nvPr>
            <p:ph type="sldNum" sz="quarter" idx="12"/>
          </p:nvPr>
        </p:nvSpPr>
        <p:spPr/>
        <p:txBody>
          <a:bodyPr/>
          <a:lstStyle>
            <a:lvl1pPr>
              <a:defRPr/>
            </a:lvl1pPr>
          </a:lstStyle>
          <a:p>
            <a:pPr>
              <a:defRPr/>
            </a:pPr>
            <a:fld id="{1D0D541C-B45A-466C-828A-B8899620C84D}" type="slidenum">
              <a:rPr lang="fa-IR"/>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971378B7-C33A-4BD8-AF66-0E64F08762E5}" type="slidenum">
              <a:rPr lang="fa-IR"/>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80A644ED-CEC3-45D9-A795-E8E8FD2588AC}" type="slidenum">
              <a:rPr lang="fa-IR"/>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457200"/>
            <a:ext cx="82296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73CBD50A-6C16-4CAC-A513-4B1C7B0B9C63}" type="slidenum">
              <a:rPr lang="fa-IR"/>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602677FB-6210-41B9-BDBE-CD9E59654448}" type="slidenum">
              <a:rPr lang="fa-IR"/>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26C1AC0E-523B-4199-93AA-92D8A5B55676}" type="slidenum">
              <a:rPr lang="fa-IR"/>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049D0EEA-8687-43F4-8CF5-3DD8F4F8CDF1}" type="slidenum">
              <a:rPr lang="fa-IR"/>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519322FA-5188-4E1F-8C4E-A8CE4A72806A}" type="slidenum">
              <a:rPr lang="fa-IR"/>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8096D424-3A0D-4764-ADD8-651FF57AB4BD}" type="slidenum">
              <a:rPr lang="fa-IR"/>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2F017A14-BAC5-433B-965A-35D7930C8D16}" type="slidenum">
              <a:rPr lang="fa-IR"/>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F9A3FE7F-3CC2-46D4-BA8C-48A70D7E1449}" type="slidenum">
              <a:rPr lang="fa-IR"/>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ED45CD99-82CA-456A-9FCE-83166A227EF9}" type="slidenum">
              <a:rPr lang="fa-IR"/>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200"/>
            </a:lvl1pPr>
          </a:lstStyle>
          <a:p>
            <a:pPr>
              <a:defRPr/>
            </a:pPr>
            <a:endParaRPr lang="en-US"/>
          </a:p>
        </p:txBody>
      </p:sp>
      <p:sp>
        <p:nvSpPr>
          <p:cNvPr id="138243"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200">
                <a:latin typeface="Arial Black" pitchFamily="34" charset="0"/>
              </a:defRPr>
            </a:lvl1pPr>
          </a:lstStyle>
          <a:p>
            <a:pPr>
              <a:defRPr/>
            </a:pPr>
            <a:fld id="{4CBB9745-BC7D-4382-9E18-A31767C1F21F}" type="slidenum">
              <a:rPr lang="fa-IR"/>
              <a:pPr>
                <a:defRPr/>
              </a:pPr>
              <a:t>‹#›</a:t>
            </a:fld>
            <a:endParaRPr lang="en-US"/>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rtl="0">
                <a:defRPr/>
              </a:pPr>
              <a:endParaRPr lang="en-US" sz="2400">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lgn="l" rtl="0">
                <a:defRPr/>
              </a:pPr>
              <a:endParaRPr lang="en-US" sz="2400">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lgn="l" rtl="0">
                <a:defRPr/>
              </a:pPr>
              <a:endParaRPr lang="en-US" sz="1800">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lgn="l" rtl="0">
                <a:defRPr/>
              </a:pPr>
              <a:endParaRPr lang="en-US" sz="1800">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lgn="l" rtl="0">
                <a:defRPr/>
              </a:pPr>
              <a:endParaRPr lang="en-US" sz="1800">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lgn="l" rtl="0">
                <a:defRPr/>
              </a:pPr>
              <a:endParaRPr lang="en-US" sz="1800">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lgn="l" rtl="0">
                <a:defRPr/>
              </a:pPr>
              <a:endParaRPr lang="en-US" sz="2400">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lgn="l" rtl="0">
                <a:defRPr/>
              </a:pPr>
              <a:endParaRPr lang="en-US" sz="1800">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lgn="l" rtl="0">
                <a:defRPr/>
              </a:pPr>
              <a:endParaRPr lang="en-US" sz="1800">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8256"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200"/>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776"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Lst>
  <p:txStyles>
    <p:titleStyle>
      <a:lvl1pPr algn="l" rtl="1" eaLnBrk="0" fontAlgn="base" hangingPunct="0">
        <a:spcBef>
          <a:spcPct val="0"/>
        </a:spcBef>
        <a:spcAft>
          <a:spcPct val="0"/>
        </a:spcAft>
        <a:defRPr sz="4400">
          <a:solidFill>
            <a:schemeClr val="tx1"/>
          </a:solidFill>
          <a:latin typeface="+mj-lt"/>
          <a:ea typeface="+mj-ea"/>
          <a:cs typeface="+mj-cs"/>
        </a:defRPr>
      </a:lvl1pPr>
      <a:lvl2pPr algn="l" rtl="1" eaLnBrk="0" fontAlgn="base" hangingPunct="0">
        <a:spcBef>
          <a:spcPct val="0"/>
        </a:spcBef>
        <a:spcAft>
          <a:spcPct val="0"/>
        </a:spcAft>
        <a:defRPr sz="4400">
          <a:solidFill>
            <a:schemeClr val="tx1"/>
          </a:solidFill>
          <a:latin typeface="Arial" pitchFamily="34" charset="0"/>
          <a:cs typeface="Arial" pitchFamily="34" charset="0"/>
        </a:defRPr>
      </a:lvl2pPr>
      <a:lvl3pPr algn="l" rtl="1" eaLnBrk="0" fontAlgn="base" hangingPunct="0">
        <a:spcBef>
          <a:spcPct val="0"/>
        </a:spcBef>
        <a:spcAft>
          <a:spcPct val="0"/>
        </a:spcAft>
        <a:defRPr sz="4400">
          <a:solidFill>
            <a:schemeClr val="tx1"/>
          </a:solidFill>
          <a:latin typeface="Arial" pitchFamily="34" charset="0"/>
          <a:cs typeface="Arial" pitchFamily="34" charset="0"/>
        </a:defRPr>
      </a:lvl3pPr>
      <a:lvl4pPr algn="l" rtl="1" eaLnBrk="0" fontAlgn="base" hangingPunct="0">
        <a:spcBef>
          <a:spcPct val="0"/>
        </a:spcBef>
        <a:spcAft>
          <a:spcPct val="0"/>
        </a:spcAft>
        <a:defRPr sz="4400">
          <a:solidFill>
            <a:schemeClr val="tx1"/>
          </a:solidFill>
          <a:latin typeface="Arial" pitchFamily="34" charset="0"/>
          <a:cs typeface="Arial" pitchFamily="34" charset="0"/>
        </a:defRPr>
      </a:lvl4pPr>
      <a:lvl5pPr algn="l"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l" rtl="1" fontAlgn="base">
        <a:spcBef>
          <a:spcPct val="0"/>
        </a:spcBef>
        <a:spcAft>
          <a:spcPct val="0"/>
        </a:spcAft>
        <a:defRPr sz="4400">
          <a:solidFill>
            <a:schemeClr val="tx1"/>
          </a:solidFill>
          <a:latin typeface="Arial" pitchFamily="34" charset="0"/>
          <a:cs typeface="Arial" pitchFamily="34" charset="0"/>
        </a:defRPr>
      </a:lvl6pPr>
      <a:lvl7pPr marL="914400" algn="l" rtl="1" fontAlgn="base">
        <a:spcBef>
          <a:spcPct val="0"/>
        </a:spcBef>
        <a:spcAft>
          <a:spcPct val="0"/>
        </a:spcAft>
        <a:defRPr sz="4400">
          <a:solidFill>
            <a:schemeClr val="tx1"/>
          </a:solidFill>
          <a:latin typeface="Arial" pitchFamily="34" charset="0"/>
          <a:cs typeface="Arial" pitchFamily="34" charset="0"/>
        </a:defRPr>
      </a:lvl7pPr>
      <a:lvl8pPr marL="1371600" algn="l" rtl="1" fontAlgn="base">
        <a:spcBef>
          <a:spcPct val="0"/>
        </a:spcBef>
        <a:spcAft>
          <a:spcPct val="0"/>
        </a:spcAft>
        <a:defRPr sz="4400">
          <a:solidFill>
            <a:schemeClr val="tx1"/>
          </a:solidFill>
          <a:latin typeface="Arial" pitchFamily="34" charset="0"/>
          <a:cs typeface="Arial" pitchFamily="34" charset="0"/>
        </a:defRPr>
      </a:lvl8pPr>
      <a:lvl9pPr marL="1828800" algn="l" rtl="1" fontAlgn="base">
        <a:spcBef>
          <a:spcPct val="0"/>
        </a:spcBef>
        <a:spcAft>
          <a:spcPct val="0"/>
        </a:spcAft>
        <a:defRPr sz="4400">
          <a:solidFill>
            <a:schemeClr val="tx1"/>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r" rtl="1"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r" rtl="1"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r" rtl="1"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r" rtl="1"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blipFill dpi="0" rotWithShape="1">
            <a:blip r:embed="rId2" cstate="print"/>
            <a:srcRect/>
            <a:tile tx="0" ty="0" sx="100000" sy="100000" flip="none" algn="tl"/>
          </a:blipFill>
        </p:spPr>
        <p:txBody>
          <a:bodyPr/>
          <a:lstStyle/>
          <a:p>
            <a:pPr algn="ctr"/>
            <a:r>
              <a:rPr lang="fa-IR" smtClean="0"/>
              <a:t>درباب چارچوب </a:t>
            </a:r>
            <a:br>
              <a:rPr lang="fa-IR" smtClean="0"/>
            </a:br>
            <a:r>
              <a:rPr lang="fa-IR" smtClean="0"/>
              <a:t>مفهومی مبتنی بر مسئولیت پاسخگویی</a:t>
            </a:r>
            <a:endParaRPr lang="en-US" smtClean="0"/>
          </a:p>
        </p:txBody>
      </p:sp>
      <p:sp>
        <p:nvSpPr>
          <p:cNvPr id="3" name="Content Placeholder 2"/>
          <p:cNvSpPr>
            <a:spLocks noGrp="1"/>
          </p:cNvSpPr>
          <p:nvPr>
            <p:ph idx="1"/>
          </p:nvPr>
        </p:nvSpPr>
        <p:spPr>
          <a:xfrm>
            <a:off x="457200" y="1981200"/>
            <a:ext cx="8229600" cy="4471988"/>
          </a:xfrm>
          <a:blipFill dpi="0" rotWithShape="1">
            <a:blip r:embed="rId3" cstate="print"/>
            <a:srcRect/>
            <a:tile tx="0" ty="0" sx="100000" sy="100000" flip="none" algn="tl"/>
          </a:blipFill>
        </p:spPr>
        <p:txBody>
          <a:bodyPr/>
          <a:lstStyle/>
          <a:p>
            <a:pPr marL="0" indent="0">
              <a:buFont typeface="Wingdings" pitchFamily="2" charset="2"/>
              <a:buNone/>
            </a:pPr>
            <a:endParaRPr lang="fa-IR" smtClean="0"/>
          </a:p>
          <a:p>
            <a:pPr marL="0" indent="0">
              <a:buFont typeface="Wingdings" pitchFamily="2" charset="2"/>
              <a:buNone/>
            </a:pPr>
            <a:r>
              <a:rPr lang="fa-IR" smtClean="0"/>
              <a:t>یوجی ایجیری</a:t>
            </a:r>
          </a:p>
          <a:p>
            <a:pPr marL="0" indent="0">
              <a:buFont typeface="Wingdings" pitchFamily="2" charset="2"/>
              <a:buNone/>
            </a:pPr>
            <a:r>
              <a:rPr lang="fa-IR" smtClean="0"/>
              <a:t>استاد : دکتر عطا محمدی</a:t>
            </a:r>
          </a:p>
          <a:p>
            <a:pPr marL="0" indent="0" eaLnBrk="1" hangingPunct="1">
              <a:buFont typeface="Wingdings" pitchFamily="2" charset="2"/>
              <a:buNone/>
            </a:pPr>
            <a:r>
              <a:rPr lang="fa-IR" smtClean="0"/>
              <a:t>ارائه دهنده: </a:t>
            </a:r>
          </a:p>
          <a:p>
            <a:pPr marL="0" indent="0" eaLnBrk="1" hangingPunct="1">
              <a:buFont typeface="Wingdings" pitchFamily="2" charset="2"/>
              <a:buNone/>
            </a:pPr>
            <a:r>
              <a:rPr lang="fa-IR" smtClean="0"/>
              <a:t>سید شاهو و سید هوشنگ کاتورانی</a:t>
            </a:r>
          </a:p>
          <a:p>
            <a:pPr marL="0" indent="0" eaLnBrk="1" hangingPunct="1">
              <a:buFont typeface="Wingdings" pitchFamily="2" charset="2"/>
              <a:buNone/>
            </a:pPr>
            <a:endParaRPr lang="fa-IR" smtClean="0"/>
          </a:p>
          <a:p>
            <a:pPr marL="0" indent="0" algn="l" eaLnBrk="1" hangingPunct="1">
              <a:buFont typeface="Wingdings" pitchFamily="2" charset="2"/>
              <a:buNone/>
            </a:pPr>
            <a:r>
              <a:rPr lang="fa-IR" smtClean="0"/>
              <a:t>پاییز 92</a:t>
            </a:r>
            <a:endParaRPr lang="en-US" smtClean="0"/>
          </a:p>
          <a:p>
            <a:pPr marL="0" indent="0">
              <a:buFont typeface="Wingdings" pitchFamily="2" charset="2"/>
              <a:buNone/>
            </a:pPr>
            <a:endParaRPr lang="en-US" smtClean="0"/>
          </a:p>
          <a:p>
            <a:pPr marL="0" indent="0">
              <a:buFont typeface="Wingdings" pitchFamily="2" charset="2"/>
              <a:buNone/>
            </a:pPr>
            <a:endParaRPr lang="en-US" smtClean="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457200" y="457200"/>
            <a:ext cx="8291513" cy="1676400"/>
          </a:xfrm>
        </p:spPr>
        <p:txBody>
          <a:bodyPr/>
          <a:lstStyle/>
          <a:p>
            <a:pPr algn="r" eaLnBrk="1" hangingPunct="1"/>
            <a:r>
              <a:rPr lang="fa-IR" smtClean="0"/>
              <a:t>استفاده حسابداری از دو افزار اساسی برای رسیدن به اهدافش:</a:t>
            </a:r>
            <a:endParaRPr lang="en-US" smtClean="0"/>
          </a:p>
        </p:txBody>
      </p:sp>
      <p:sp>
        <p:nvSpPr>
          <p:cNvPr id="105475" name="Rectangle 3"/>
          <p:cNvSpPr>
            <a:spLocks noGrp="1" noChangeArrowheads="1"/>
          </p:cNvSpPr>
          <p:nvPr>
            <p:ph idx="1"/>
          </p:nvPr>
        </p:nvSpPr>
        <p:spPr>
          <a:xfrm>
            <a:off x="468313" y="2276475"/>
            <a:ext cx="8291512" cy="4256088"/>
          </a:xfrm>
        </p:spPr>
        <p:txBody>
          <a:bodyPr/>
          <a:lstStyle/>
          <a:p>
            <a:pPr marL="609600" indent="-609600" eaLnBrk="1" hangingPunct="1">
              <a:buFont typeface="Wingdings" pitchFamily="2" charset="2"/>
              <a:buNone/>
            </a:pPr>
            <a:r>
              <a:rPr lang="fa-IR" sz="3600" smtClean="0"/>
              <a:t>1.</a:t>
            </a:r>
            <a:r>
              <a:rPr lang="fa-IR" smtClean="0"/>
              <a:t>  </a:t>
            </a:r>
            <a:r>
              <a:rPr lang="fa-IR" sz="3600" smtClean="0"/>
              <a:t>مدارک:</a:t>
            </a:r>
            <a:r>
              <a:rPr lang="fa-IR" sz="2800" smtClean="0"/>
              <a:t>   چیزهایی که پاسخ خواه حق دارد در صورت بروز نابسامانی های مشخص بازرسی کند.</a:t>
            </a:r>
          </a:p>
          <a:p>
            <a:pPr marL="609600" indent="-609600" eaLnBrk="1" hangingPunct="1">
              <a:buFont typeface="Wingdings" pitchFamily="2" charset="2"/>
              <a:buNone/>
            </a:pPr>
            <a:r>
              <a:rPr lang="fa-IR" sz="2800" smtClean="0"/>
              <a:t>      دامنه افشاگری پیشایندی(احتمالی) را تعیین می نماید. </a:t>
            </a:r>
          </a:p>
          <a:p>
            <a:pPr marL="609600" indent="-609600" eaLnBrk="1" hangingPunct="1">
              <a:buFont typeface="Wingdings" pitchFamily="2" charset="2"/>
              <a:buNone/>
            </a:pPr>
            <a:endParaRPr lang="fa-IR" sz="2400" smtClean="0"/>
          </a:p>
          <a:p>
            <a:pPr marL="609600" indent="-609600" eaLnBrk="1" hangingPunct="1">
              <a:buFont typeface="Wingdings" pitchFamily="2" charset="2"/>
              <a:buNone/>
            </a:pPr>
            <a:r>
              <a:rPr lang="fa-IR" sz="3600" smtClean="0"/>
              <a:t>2.</a:t>
            </a:r>
            <a:r>
              <a:rPr lang="fa-IR" smtClean="0"/>
              <a:t>  </a:t>
            </a:r>
            <a:r>
              <a:rPr lang="fa-IR" sz="3600" smtClean="0"/>
              <a:t>گزارش ها:</a:t>
            </a:r>
            <a:r>
              <a:rPr lang="fa-IR" sz="2800" smtClean="0"/>
              <a:t>   چیزهایی که پاسخ خواه حق دارد در هردوره دریافت کند.</a:t>
            </a:r>
          </a:p>
          <a:p>
            <a:pPr marL="609600" indent="-609600" eaLnBrk="1" hangingPunct="1">
              <a:buFont typeface="Wingdings" pitchFamily="2" charset="2"/>
              <a:buNone/>
            </a:pPr>
            <a:r>
              <a:rPr lang="fa-IR" sz="2800" smtClean="0"/>
              <a:t>      گستره افشاگری های بسامان(منظم) را رقم می زنند.</a:t>
            </a:r>
          </a:p>
          <a:p>
            <a:pPr marL="609600" indent="-609600" eaLnBrk="1" hangingPunct="1">
              <a:buFont typeface="Wingdings" pitchFamily="2" charset="2"/>
              <a:buNone/>
            </a:pPr>
            <a:r>
              <a:rPr lang="fa-IR" sz="2800" smtClean="0"/>
              <a:t>      خلاصه ای از مدارک هستند.</a:t>
            </a: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blinds(horizontal)">
                                      <p:cBhvr>
                                        <p:cTn id="7" dur="500"/>
                                        <p:tgtEl>
                                          <p:spTgt spid="1054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105475">
                                            <p:txEl>
                                              <p:pRg st="0" end="0"/>
                                            </p:txEl>
                                          </p:spTgt>
                                        </p:tgtEl>
                                        <p:attrNameLst>
                                          <p:attrName>style.visibility</p:attrName>
                                        </p:attrNameLst>
                                      </p:cBhvr>
                                      <p:to>
                                        <p:strVal val="visible"/>
                                      </p:to>
                                    </p:set>
                                    <p:anim calcmode="lin" valueType="num">
                                      <p:cBhvr>
                                        <p:cTn id="12" dur="1000" fill="hold"/>
                                        <p:tgtEl>
                                          <p:spTgt spid="105475">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105475">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105475">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5" presetClass="entr" presetSubtype="0" fill="hold" nodeType="clickEffect">
                                  <p:stCondLst>
                                    <p:cond delay="0"/>
                                  </p:stCondLst>
                                  <p:childTnLst>
                                    <p:set>
                                      <p:cBhvr>
                                        <p:cTn id="18" dur="1" fill="hold">
                                          <p:stCondLst>
                                            <p:cond delay="0"/>
                                          </p:stCondLst>
                                        </p:cTn>
                                        <p:tgtEl>
                                          <p:spTgt spid="105475">
                                            <p:txEl>
                                              <p:pRg st="3" end="3"/>
                                            </p:txEl>
                                          </p:spTgt>
                                        </p:tgtEl>
                                        <p:attrNameLst>
                                          <p:attrName>style.visibility</p:attrName>
                                        </p:attrNameLst>
                                      </p:cBhvr>
                                      <p:to>
                                        <p:strVal val="visible"/>
                                      </p:to>
                                    </p:set>
                                    <p:anim calcmode="lin" valueType="num">
                                      <p:cBhvr>
                                        <p:cTn id="19" dur="1000" fill="hold"/>
                                        <p:tgtEl>
                                          <p:spTgt spid="105475">
                                            <p:txEl>
                                              <p:pRg st="3" end="3"/>
                                            </p:txEl>
                                          </p:spTgt>
                                        </p:tgtEl>
                                        <p:attrNameLst>
                                          <p:attrName>ppt_w</p:attrName>
                                        </p:attrNameLst>
                                      </p:cBhvr>
                                      <p:tavLst>
                                        <p:tav tm="0">
                                          <p:val>
                                            <p:strVal val="#ppt_w*0.70"/>
                                          </p:val>
                                        </p:tav>
                                        <p:tav tm="100000">
                                          <p:val>
                                            <p:strVal val="#ppt_w"/>
                                          </p:val>
                                        </p:tav>
                                      </p:tavLst>
                                    </p:anim>
                                    <p:anim calcmode="lin" valueType="num">
                                      <p:cBhvr>
                                        <p:cTn id="20" dur="1000" fill="hold"/>
                                        <p:tgtEl>
                                          <p:spTgt spid="105475">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105475">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nodeType="clickEffect">
                                  <p:stCondLst>
                                    <p:cond delay="0"/>
                                  </p:stCondLst>
                                  <p:childTnLst>
                                    <p:set>
                                      <p:cBhvr>
                                        <p:cTn id="25" dur="1" fill="hold">
                                          <p:stCondLst>
                                            <p:cond delay="0"/>
                                          </p:stCondLst>
                                        </p:cTn>
                                        <p:tgtEl>
                                          <p:spTgt spid="105475">
                                            <p:txEl>
                                              <p:pRg st="1" end="1"/>
                                            </p:txEl>
                                          </p:spTgt>
                                        </p:tgtEl>
                                        <p:attrNameLst>
                                          <p:attrName>style.visibility</p:attrName>
                                        </p:attrNameLst>
                                      </p:cBhvr>
                                      <p:to>
                                        <p:strVal val="visible"/>
                                      </p:to>
                                    </p:set>
                                    <p:animEffect transition="in" filter="checkerboard(across)">
                                      <p:cBhvr>
                                        <p:cTn id="26" dur="500"/>
                                        <p:tgtEl>
                                          <p:spTgt spid="105475">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nodeType="clickEffect">
                                  <p:stCondLst>
                                    <p:cond delay="0"/>
                                  </p:stCondLst>
                                  <p:childTnLst>
                                    <p:set>
                                      <p:cBhvr>
                                        <p:cTn id="30" dur="1" fill="hold">
                                          <p:stCondLst>
                                            <p:cond delay="0"/>
                                          </p:stCondLst>
                                        </p:cTn>
                                        <p:tgtEl>
                                          <p:spTgt spid="105475">
                                            <p:txEl>
                                              <p:pRg st="4" end="4"/>
                                            </p:txEl>
                                          </p:spTgt>
                                        </p:tgtEl>
                                        <p:attrNameLst>
                                          <p:attrName>style.visibility</p:attrName>
                                        </p:attrNameLst>
                                      </p:cBhvr>
                                      <p:to>
                                        <p:strVal val="visible"/>
                                      </p:to>
                                    </p:set>
                                    <p:animEffect transition="in" filter="checkerboard(across)">
                                      <p:cBhvr>
                                        <p:cTn id="31" dur="500"/>
                                        <p:tgtEl>
                                          <p:spTgt spid="105475">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nodeType="clickEffect">
                                  <p:stCondLst>
                                    <p:cond delay="0"/>
                                  </p:stCondLst>
                                  <p:childTnLst>
                                    <p:set>
                                      <p:cBhvr>
                                        <p:cTn id="35" dur="1" fill="hold">
                                          <p:stCondLst>
                                            <p:cond delay="0"/>
                                          </p:stCondLst>
                                        </p:cTn>
                                        <p:tgtEl>
                                          <p:spTgt spid="105475">
                                            <p:txEl>
                                              <p:pRg st="5" end="5"/>
                                            </p:txEl>
                                          </p:spTgt>
                                        </p:tgtEl>
                                        <p:attrNameLst>
                                          <p:attrName>style.visibility</p:attrName>
                                        </p:attrNameLst>
                                      </p:cBhvr>
                                      <p:to>
                                        <p:strVal val="visible"/>
                                      </p:to>
                                    </p:set>
                                    <p:animEffect transition="in" filter="blinds(horizontal)">
                                      <p:cBhvr>
                                        <p:cTn id="36" dur="500"/>
                                        <p:tgtEl>
                                          <p:spTgt spid="1054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468313" y="692150"/>
            <a:ext cx="8229600" cy="1371600"/>
          </a:xfrm>
        </p:spPr>
        <p:txBody>
          <a:bodyPr/>
          <a:lstStyle/>
          <a:p>
            <a:pPr algn="r" rtl="0" eaLnBrk="1" hangingPunct="1"/>
            <a:r>
              <a:rPr lang="fa-IR" smtClean="0"/>
              <a:t>مولفه های عینیت و اثبات پذیری:</a:t>
            </a:r>
            <a:endParaRPr lang="en-US" smtClean="0"/>
          </a:p>
        </p:txBody>
      </p:sp>
      <p:sp>
        <p:nvSpPr>
          <p:cNvPr id="110596" name="Rectangle 4"/>
          <p:cNvSpPr>
            <a:spLocks noGrp="1" noChangeArrowheads="1"/>
          </p:cNvSpPr>
          <p:nvPr>
            <p:ph sz="half" idx="1"/>
          </p:nvPr>
        </p:nvSpPr>
        <p:spPr>
          <a:xfrm>
            <a:off x="468313" y="2133600"/>
            <a:ext cx="4032250" cy="4391025"/>
          </a:xfrm>
        </p:spPr>
        <p:txBody>
          <a:bodyPr/>
          <a:lstStyle/>
          <a:p>
            <a:pPr eaLnBrk="1" hangingPunct="1">
              <a:buFont typeface="Wingdings" pitchFamily="2" charset="2"/>
              <a:buNone/>
            </a:pPr>
            <a:r>
              <a:rPr lang="fa-IR" sz="3600" smtClean="0"/>
              <a:t>حمایت از حق پاسخگو:</a:t>
            </a:r>
          </a:p>
          <a:p>
            <a:pPr eaLnBrk="1" hangingPunct="1">
              <a:buFont typeface="Wingdings" pitchFamily="2" charset="2"/>
              <a:buNone/>
            </a:pPr>
            <a:r>
              <a:rPr lang="fa-IR" smtClean="0"/>
              <a:t>   </a:t>
            </a:r>
            <a:r>
              <a:rPr lang="fa-IR" sz="3200" smtClean="0"/>
              <a:t>1. اطمینان می دهند اطلاعاتی را که تهیه کرده در مظان سوگیری و گمراه کنندگی قرار نخواهد گرفت.</a:t>
            </a:r>
          </a:p>
          <a:p>
            <a:pPr eaLnBrk="1" hangingPunct="1">
              <a:buFont typeface="Wingdings" pitchFamily="2" charset="2"/>
              <a:buNone/>
            </a:pPr>
            <a:r>
              <a:rPr lang="fa-IR" sz="3200" smtClean="0"/>
              <a:t>   2. اطمینان از حصول انصاف</a:t>
            </a:r>
            <a:endParaRPr lang="en-US" sz="3200" smtClean="0"/>
          </a:p>
        </p:txBody>
      </p:sp>
      <p:sp>
        <p:nvSpPr>
          <p:cNvPr id="110597" name="Rectangle 5"/>
          <p:cNvSpPr>
            <a:spLocks noGrp="1" noChangeArrowheads="1"/>
          </p:cNvSpPr>
          <p:nvPr>
            <p:ph sz="half" idx="2"/>
          </p:nvPr>
        </p:nvSpPr>
        <p:spPr>
          <a:xfrm>
            <a:off x="4643438" y="2133600"/>
            <a:ext cx="4032250" cy="4391025"/>
          </a:xfrm>
        </p:spPr>
        <p:txBody>
          <a:bodyPr/>
          <a:lstStyle/>
          <a:p>
            <a:pPr eaLnBrk="1" hangingPunct="1">
              <a:buFont typeface="Wingdings" pitchFamily="2" charset="2"/>
              <a:buNone/>
            </a:pPr>
            <a:r>
              <a:rPr lang="fa-IR" sz="3600" smtClean="0"/>
              <a:t>حمایت از حق پاسخ خواه:</a:t>
            </a:r>
          </a:p>
          <a:p>
            <a:pPr eaLnBrk="1" hangingPunct="1">
              <a:buFont typeface="Wingdings" pitchFamily="2" charset="2"/>
              <a:buNone/>
            </a:pPr>
            <a:r>
              <a:rPr lang="fa-IR" smtClean="0"/>
              <a:t>   </a:t>
            </a:r>
            <a:r>
              <a:rPr lang="fa-IR" sz="3200" smtClean="0"/>
              <a:t>1. اطمینان می دهند که اطلاعات از هرگونه سوگیری ذهنی پاسخگو مبرا است.</a:t>
            </a:r>
          </a:p>
          <a:p>
            <a:pPr eaLnBrk="1" hangingPunct="1">
              <a:buFont typeface="Wingdings" pitchFamily="2" charset="2"/>
              <a:buNone/>
            </a:pPr>
            <a:endParaRPr lang="fa-IR" sz="3200" smtClean="0"/>
          </a:p>
          <a:p>
            <a:pPr eaLnBrk="1" hangingPunct="1">
              <a:buFont typeface="Wingdings" pitchFamily="2" charset="2"/>
              <a:buNone/>
            </a:pPr>
            <a:r>
              <a:rPr lang="fa-IR" sz="3200" smtClean="0"/>
              <a:t>   2. اطمینان از حصول انصاف</a:t>
            </a:r>
            <a:endParaRPr lang="en-US" sz="32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0594"/>
                                        </p:tgtEl>
                                        <p:attrNameLst>
                                          <p:attrName>style.visibility</p:attrName>
                                        </p:attrNameLst>
                                      </p:cBhvr>
                                      <p:to>
                                        <p:strVal val="visible"/>
                                      </p:to>
                                    </p:set>
                                    <p:animEffect transition="in" filter="blinds(horizontal)">
                                      <p:cBhvr>
                                        <p:cTn id="7" dur="500"/>
                                        <p:tgtEl>
                                          <p:spTgt spid="1105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0597">
                                            <p:txEl>
                                              <p:pRg st="0" end="0"/>
                                            </p:txEl>
                                          </p:spTgt>
                                        </p:tgtEl>
                                        <p:attrNameLst>
                                          <p:attrName>style.visibility</p:attrName>
                                        </p:attrNameLst>
                                      </p:cBhvr>
                                      <p:to>
                                        <p:strVal val="visible"/>
                                      </p:to>
                                    </p:set>
                                    <p:animEffect transition="in" filter="checkerboard(across)">
                                      <p:cBhvr>
                                        <p:cTn id="12" dur="500"/>
                                        <p:tgtEl>
                                          <p:spTgt spid="11059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0596">
                                            <p:txEl>
                                              <p:pRg st="0" end="0"/>
                                            </p:txEl>
                                          </p:spTgt>
                                        </p:tgtEl>
                                        <p:attrNameLst>
                                          <p:attrName>style.visibility</p:attrName>
                                        </p:attrNameLst>
                                      </p:cBhvr>
                                      <p:to>
                                        <p:strVal val="visible"/>
                                      </p:to>
                                    </p:set>
                                    <p:animEffect transition="in" filter="checkerboard(across)">
                                      <p:cBhvr>
                                        <p:cTn id="17" dur="500"/>
                                        <p:tgtEl>
                                          <p:spTgt spid="110596">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10597">
                                            <p:txEl>
                                              <p:pRg st="1" end="1"/>
                                            </p:txEl>
                                          </p:spTgt>
                                        </p:tgtEl>
                                        <p:attrNameLst>
                                          <p:attrName>style.visibility</p:attrName>
                                        </p:attrNameLst>
                                      </p:cBhvr>
                                      <p:to>
                                        <p:strVal val="visible"/>
                                      </p:to>
                                    </p:set>
                                    <p:animEffect transition="in" filter="checkerboard(across)">
                                      <p:cBhvr>
                                        <p:cTn id="22" dur="500"/>
                                        <p:tgtEl>
                                          <p:spTgt spid="110597">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10596">
                                            <p:txEl>
                                              <p:pRg st="1" end="1"/>
                                            </p:txEl>
                                          </p:spTgt>
                                        </p:tgtEl>
                                        <p:attrNameLst>
                                          <p:attrName>style.visibility</p:attrName>
                                        </p:attrNameLst>
                                      </p:cBhvr>
                                      <p:to>
                                        <p:strVal val="visible"/>
                                      </p:to>
                                    </p:set>
                                    <p:animEffect transition="in" filter="checkerboard(across)">
                                      <p:cBhvr>
                                        <p:cTn id="27" dur="500"/>
                                        <p:tgtEl>
                                          <p:spTgt spid="110596">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10597">
                                            <p:txEl>
                                              <p:pRg st="3" end="3"/>
                                            </p:txEl>
                                          </p:spTgt>
                                        </p:tgtEl>
                                        <p:attrNameLst>
                                          <p:attrName>style.visibility</p:attrName>
                                        </p:attrNameLst>
                                      </p:cBhvr>
                                      <p:to>
                                        <p:strVal val="visible"/>
                                      </p:to>
                                    </p:set>
                                    <p:animEffect transition="in" filter="checkerboard(across)">
                                      <p:cBhvr>
                                        <p:cTn id="32" dur="500"/>
                                        <p:tgtEl>
                                          <p:spTgt spid="110597">
                                            <p:txEl>
                                              <p:pRg st="3" end="3"/>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10596">
                                            <p:txEl>
                                              <p:pRg st="2" end="2"/>
                                            </p:txEl>
                                          </p:spTgt>
                                        </p:tgtEl>
                                        <p:attrNameLst>
                                          <p:attrName>style.visibility</p:attrName>
                                        </p:attrNameLst>
                                      </p:cBhvr>
                                      <p:to>
                                        <p:strVal val="visible"/>
                                      </p:to>
                                    </p:set>
                                    <p:animEffect transition="in" filter="checkerboard(across)">
                                      <p:cBhvr>
                                        <p:cTn id="37" dur="500"/>
                                        <p:tgtEl>
                                          <p:spTgt spid="11059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p:bldP spid="110596" grpId="0" build="p"/>
      <p:bldP spid="11059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4"/>
          <p:cNvSpPr>
            <a:spLocks noGrp="1" noChangeArrowheads="1"/>
          </p:cNvSpPr>
          <p:nvPr>
            <p:ph type="title"/>
          </p:nvPr>
        </p:nvSpPr>
        <p:spPr>
          <a:xfrm>
            <a:off x="611188" y="2636838"/>
            <a:ext cx="8280400" cy="2592387"/>
          </a:xfrm>
        </p:spPr>
        <p:txBody>
          <a:bodyPr/>
          <a:lstStyle/>
          <a:p>
            <a:pPr algn="r" eaLnBrk="1" hangingPunct="1"/>
            <a:r>
              <a:rPr lang="fa-IR" sz="4000" smtClean="0"/>
              <a:t>پایایی نظام حسابداری:</a:t>
            </a:r>
            <a:r>
              <a:rPr lang="fa-IR" sz="3200" smtClean="0"/>
              <a:t> به این معنی است که تغییری در تعاریف یا قواعد اندازه گیری حسابداری انجام نخواهد شد مگر آنکه مطلقاً ضروری باشد.</a:t>
            </a:r>
            <a:endParaRPr lang="en-US" sz="3200" smtClean="0"/>
          </a:p>
        </p:txBody>
      </p:sp>
      <p:sp>
        <p:nvSpPr>
          <p:cNvPr id="113669" name="Rectangle 5"/>
          <p:cNvSpPr>
            <a:spLocks noChangeArrowheads="1"/>
          </p:cNvSpPr>
          <p:nvPr/>
        </p:nvSpPr>
        <p:spPr bwMode="auto">
          <a:xfrm>
            <a:off x="611188" y="1412875"/>
            <a:ext cx="8280400" cy="1728788"/>
          </a:xfrm>
          <a:prstGeom prst="rect">
            <a:avLst/>
          </a:prstGeom>
          <a:noFill/>
          <a:ln w="9525">
            <a:noFill/>
            <a:miter lim="800000"/>
            <a:headEnd/>
            <a:tailEnd/>
          </a:ln>
        </p:spPr>
        <p:txBody>
          <a:bodyPr anchor="ctr"/>
          <a:lstStyle/>
          <a:p>
            <a:r>
              <a:rPr lang="fa-IR" sz="3200"/>
              <a:t>در چارچوب مفهومی مبتنی بر مسئولیت پاسخگویی، پایایی نظام حسابداری غالباً از اهمیت حیاتی برخوردار است.</a:t>
            </a:r>
            <a:br>
              <a:rPr lang="fa-IR" sz="3200"/>
            </a:br>
            <a:r>
              <a:rPr lang="fa-IR" sz="3200"/>
              <a:t/>
            </a:r>
            <a:br>
              <a:rPr lang="fa-IR" sz="3200"/>
            </a:b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3669"/>
                                        </p:tgtEl>
                                        <p:attrNameLst>
                                          <p:attrName>style.visibility</p:attrName>
                                        </p:attrNameLst>
                                      </p:cBhvr>
                                      <p:to>
                                        <p:strVal val="visible"/>
                                      </p:to>
                                    </p:set>
                                    <p:animEffect transition="in" filter="blinds(horizontal)">
                                      <p:cBhvr>
                                        <p:cTn id="7" dur="500"/>
                                        <p:tgtEl>
                                          <p:spTgt spid="1136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3668"/>
                                        </p:tgtEl>
                                        <p:attrNameLst>
                                          <p:attrName>style.visibility</p:attrName>
                                        </p:attrNameLst>
                                      </p:cBhvr>
                                      <p:to>
                                        <p:strVal val="visible"/>
                                      </p:to>
                                    </p:set>
                                    <p:animEffect transition="in" filter="blinds(horizontal)">
                                      <p:cBhvr>
                                        <p:cTn id="12" dur="500"/>
                                        <p:tgtEl>
                                          <p:spTgt spid="1136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8" grpId="0"/>
      <p:bldP spid="11366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179388" y="1125538"/>
            <a:ext cx="8856662" cy="1371600"/>
          </a:xfrm>
        </p:spPr>
        <p:txBody>
          <a:bodyPr/>
          <a:lstStyle/>
          <a:p>
            <a:pPr algn="r" eaLnBrk="1" hangingPunct="1"/>
            <a:r>
              <a:rPr lang="fa-IR" sz="3600" smtClean="0"/>
              <a:t>دلیل استفاده پایدارازبهای تاریخی درحسابداری چیست؟</a:t>
            </a:r>
            <a:endParaRPr lang="en-US" sz="3600" smtClean="0"/>
          </a:p>
        </p:txBody>
      </p:sp>
      <p:sp>
        <p:nvSpPr>
          <p:cNvPr id="114691" name="Rectangle 3"/>
          <p:cNvSpPr>
            <a:spLocks noGrp="1" noChangeArrowheads="1"/>
          </p:cNvSpPr>
          <p:nvPr>
            <p:ph idx="1"/>
          </p:nvPr>
        </p:nvSpPr>
        <p:spPr>
          <a:xfrm>
            <a:off x="468313" y="3141663"/>
            <a:ext cx="8280400" cy="2519362"/>
          </a:xfrm>
        </p:spPr>
        <p:txBody>
          <a:bodyPr/>
          <a:lstStyle/>
          <a:p>
            <a:pPr eaLnBrk="1" hangingPunct="1">
              <a:buFont typeface="Wingdings" pitchFamily="2" charset="2"/>
              <a:buNone/>
            </a:pPr>
            <a:r>
              <a:rPr lang="fa-IR" smtClean="0"/>
              <a:t> بهای تاریخی عینی تر و اثبات پذیرتر از بهای جاری یا دیگر روشهای ارزشگذاری مبتنی بر قیمت جاری بازاراست.</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4690"/>
                                        </p:tgtEl>
                                        <p:attrNameLst>
                                          <p:attrName>style.visibility</p:attrName>
                                        </p:attrNameLst>
                                      </p:cBhvr>
                                      <p:to>
                                        <p:strVal val="visible"/>
                                      </p:to>
                                    </p:set>
                                    <p:animEffect transition="in" filter="box(in)">
                                      <p:cBhvr>
                                        <p:cTn id="7" dur="500"/>
                                        <p:tgtEl>
                                          <p:spTgt spid="1146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4691">
                                            <p:txEl>
                                              <p:pRg st="0" end="0"/>
                                            </p:txEl>
                                          </p:spTgt>
                                        </p:tgtEl>
                                        <p:attrNameLst>
                                          <p:attrName>style.visibility</p:attrName>
                                        </p:attrNameLst>
                                      </p:cBhvr>
                                      <p:to>
                                        <p:strVal val="visible"/>
                                      </p:to>
                                    </p:set>
                                    <p:animEffect transition="in" filter="checkerboard(across)">
                                      <p:cBhvr>
                                        <p:cTn id="12" dur="500"/>
                                        <p:tgtEl>
                                          <p:spTgt spid="1146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p:bldP spid="11469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468313" y="692150"/>
            <a:ext cx="8207375" cy="1439863"/>
          </a:xfrm>
        </p:spPr>
        <p:txBody>
          <a:bodyPr/>
          <a:lstStyle/>
          <a:p>
            <a:pPr algn="r" eaLnBrk="1" hangingPunct="1"/>
            <a:r>
              <a:rPr lang="fa-IR" sz="4000" smtClean="0"/>
              <a:t>دلیل عینی تر و اثبات پذیرتر بودن بهای تاریخی؟</a:t>
            </a:r>
            <a:endParaRPr lang="en-US" sz="4000" smtClean="0"/>
          </a:p>
        </p:txBody>
      </p:sp>
      <p:sp>
        <p:nvSpPr>
          <p:cNvPr id="118787" name="Rectangle 3"/>
          <p:cNvSpPr>
            <a:spLocks noGrp="1" noChangeArrowheads="1"/>
          </p:cNvSpPr>
          <p:nvPr>
            <p:ph idx="1"/>
          </p:nvPr>
        </p:nvSpPr>
        <p:spPr>
          <a:xfrm>
            <a:off x="457200" y="2276475"/>
            <a:ext cx="8291513" cy="3590925"/>
          </a:xfrm>
        </p:spPr>
        <p:txBody>
          <a:bodyPr/>
          <a:lstStyle/>
          <a:p>
            <a:pPr marL="609600" indent="-609600" eaLnBrk="1" hangingPunct="1">
              <a:buFont typeface="Wingdings" pitchFamily="2" charset="2"/>
              <a:buNone/>
            </a:pPr>
            <a:r>
              <a:rPr lang="fa-IR" smtClean="0"/>
              <a:t>      1.  مبتنی بر اقدامات واقعی</a:t>
            </a:r>
          </a:p>
          <a:p>
            <a:pPr marL="609600" indent="-609600" eaLnBrk="1" hangingPunct="1">
              <a:buFont typeface="Wingdings" pitchFamily="2" charset="2"/>
              <a:buNone/>
            </a:pPr>
            <a:r>
              <a:rPr lang="fa-IR" smtClean="0"/>
              <a:t>      2.  سود عینی تر</a:t>
            </a:r>
          </a:p>
          <a:p>
            <a:pPr marL="609600" indent="-609600" eaLnBrk="1" hangingPunct="1">
              <a:buFont typeface="Wingdings" pitchFamily="2" charset="2"/>
              <a:buNone/>
            </a:pPr>
            <a:r>
              <a:rPr lang="fa-IR" smtClean="0"/>
              <a:t>      3.  برخورداری ارقام ازمزیت ایمنی</a:t>
            </a:r>
          </a:p>
          <a:p>
            <a:pPr marL="609600" indent="-609600" eaLnBrk="1" hangingPunct="1">
              <a:buFont typeface="Wingdings" pitchFamily="2" charset="2"/>
              <a:buNone/>
            </a:pPr>
            <a:r>
              <a:rPr lang="fa-IR" smtClean="0"/>
              <a:t>      4.  اطمینان از وجود مدارک رویدادهای تاریخی درباره</a:t>
            </a:r>
          </a:p>
          <a:p>
            <a:pPr marL="609600" indent="-609600" eaLnBrk="1" hangingPunct="1">
              <a:buFont typeface="Wingdings" pitchFamily="2" charset="2"/>
              <a:buNone/>
            </a:pPr>
            <a:r>
              <a:rPr lang="fa-IR" smtClean="0"/>
              <a:t>           یک قلم </a:t>
            </a:r>
            <a:endParaRPr lang="en-US" smtClean="0"/>
          </a:p>
        </p:txBody>
      </p:sp>
      <p:sp>
        <p:nvSpPr>
          <p:cNvPr id="118788" name="AutoShape 4"/>
          <p:cNvSpPr>
            <a:spLocks/>
          </p:cNvSpPr>
          <p:nvPr/>
        </p:nvSpPr>
        <p:spPr bwMode="auto">
          <a:xfrm>
            <a:off x="8424863" y="2349500"/>
            <a:ext cx="107950" cy="2879725"/>
          </a:xfrm>
          <a:prstGeom prst="rightBrace">
            <a:avLst>
              <a:gd name="adj1" fmla="val 113993"/>
              <a:gd name="adj2" fmla="val 46977"/>
            </a:avLst>
          </a:prstGeom>
          <a:noFill/>
          <a:ln w="38100">
            <a:solidFill>
              <a:schemeClr val="tx1"/>
            </a:solidFill>
            <a:round/>
            <a:headEnd/>
            <a:tailEnd/>
          </a:ln>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8786"/>
                                        </p:tgtEl>
                                        <p:attrNameLst>
                                          <p:attrName>style.visibility</p:attrName>
                                        </p:attrNameLst>
                                      </p:cBhvr>
                                      <p:to>
                                        <p:strVal val="visible"/>
                                      </p:to>
                                    </p:set>
                                    <p:animEffect transition="in" filter="box(in)">
                                      <p:cBhvr>
                                        <p:cTn id="7" dur="500"/>
                                        <p:tgtEl>
                                          <p:spTgt spid="1187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8788"/>
                                        </p:tgtEl>
                                        <p:attrNameLst>
                                          <p:attrName>style.visibility</p:attrName>
                                        </p:attrNameLst>
                                      </p:cBhvr>
                                      <p:to>
                                        <p:strVal val="visible"/>
                                      </p:to>
                                    </p:set>
                                    <p:animEffect transition="in" filter="box(in)">
                                      <p:cBhvr>
                                        <p:cTn id="12" dur="500"/>
                                        <p:tgtEl>
                                          <p:spTgt spid="11878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18787">
                                            <p:txEl>
                                              <p:pRg st="0" end="0"/>
                                            </p:txEl>
                                          </p:spTgt>
                                        </p:tgtEl>
                                        <p:attrNameLst>
                                          <p:attrName>style.visibility</p:attrName>
                                        </p:attrNameLst>
                                      </p:cBhvr>
                                      <p:to>
                                        <p:strVal val="visible"/>
                                      </p:to>
                                    </p:set>
                                    <p:animEffect transition="in" filter="box(in)">
                                      <p:cBhvr>
                                        <p:cTn id="17" dur="500"/>
                                        <p:tgtEl>
                                          <p:spTgt spid="118787">
                                            <p:txEl>
                                              <p:pRg st="0" end="0"/>
                                            </p:txEl>
                                          </p:spTgt>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118787">
                                            <p:txEl>
                                              <p:pRg st="1" end="1"/>
                                            </p:txEl>
                                          </p:spTgt>
                                        </p:tgtEl>
                                        <p:attrNameLst>
                                          <p:attrName>style.visibility</p:attrName>
                                        </p:attrNameLst>
                                      </p:cBhvr>
                                      <p:to>
                                        <p:strVal val="visible"/>
                                      </p:to>
                                    </p:set>
                                    <p:animEffect transition="in" filter="box(in)">
                                      <p:cBhvr>
                                        <p:cTn id="20" dur="500"/>
                                        <p:tgtEl>
                                          <p:spTgt spid="118787">
                                            <p:txEl>
                                              <p:pRg st="1" end="1"/>
                                            </p:txEl>
                                          </p:spTgt>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118787">
                                            <p:txEl>
                                              <p:pRg st="2" end="2"/>
                                            </p:txEl>
                                          </p:spTgt>
                                        </p:tgtEl>
                                        <p:attrNameLst>
                                          <p:attrName>style.visibility</p:attrName>
                                        </p:attrNameLst>
                                      </p:cBhvr>
                                      <p:to>
                                        <p:strVal val="visible"/>
                                      </p:to>
                                    </p:set>
                                    <p:animEffect transition="in" filter="box(in)">
                                      <p:cBhvr>
                                        <p:cTn id="23" dur="500"/>
                                        <p:tgtEl>
                                          <p:spTgt spid="118787">
                                            <p:txEl>
                                              <p:pRg st="2" end="2"/>
                                            </p:txEl>
                                          </p:spTgt>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118787">
                                            <p:txEl>
                                              <p:pRg st="3" end="3"/>
                                            </p:txEl>
                                          </p:spTgt>
                                        </p:tgtEl>
                                        <p:attrNameLst>
                                          <p:attrName>style.visibility</p:attrName>
                                        </p:attrNameLst>
                                      </p:cBhvr>
                                      <p:to>
                                        <p:strVal val="visible"/>
                                      </p:to>
                                    </p:set>
                                    <p:animEffect transition="in" filter="box(in)">
                                      <p:cBhvr>
                                        <p:cTn id="26" dur="500"/>
                                        <p:tgtEl>
                                          <p:spTgt spid="118787">
                                            <p:txEl>
                                              <p:pRg st="3" end="3"/>
                                            </p:txEl>
                                          </p:spTgt>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118787">
                                            <p:txEl>
                                              <p:pRg st="4" end="4"/>
                                            </p:txEl>
                                          </p:spTgt>
                                        </p:tgtEl>
                                        <p:attrNameLst>
                                          <p:attrName>style.visibility</p:attrName>
                                        </p:attrNameLst>
                                      </p:cBhvr>
                                      <p:to>
                                        <p:strVal val="visible"/>
                                      </p:to>
                                    </p:set>
                                    <p:animEffect transition="in" filter="box(in)">
                                      <p:cBhvr>
                                        <p:cTn id="29" dur="500"/>
                                        <p:tgtEl>
                                          <p:spTgt spid="1187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p:bldP spid="118787" grpId="0" build="p"/>
      <p:bldP spid="11878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4"/>
          <p:cNvSpPr>
            <a:spLocks noGrp="1" noChangeArrowheads="1"/>
          </p:cNvSpPr>
          <p:nvPr>
            <p:ph type="title"/>
          </p:nvPr>
        </p:nvSpPr>
        <p:spPr>
          <a:xfrm>
            <a:off x="179388" y="3860800"/>
            <a:ext cx="8785225" cy="2663825"/>
          </a:xfrm>
        </p:spPr>
        <p:txBody>
          <a:bodyPr anchor="t"/>
          <a:lstStyle/>
          <a:p>
            <a:pPr algn="r" eaLnBrk="1" hangingPunct="1"/>
            <a:r>
              <a:rPr lang="fa-IR" sz="3600" smtClean="0"/>
              <a:t>عینیت، اثبات پذیری و پایایی به مثابه قیود(محدودیت های) فنی نظام حسابداری باید احراز شوند و هدف نظام حسابداری به شمار نمی ایند.</a:t>
            </a:r>
            <a:br>
              <a:rPr lang="fa-IR" sz="3600" smtClean="0"/>
            </a:br>
            <a:endParaRPr lang="en-US" sz="3600" smtClean="0"/>
          </a:p>
        </p:txBody>
      </p:sp>
      <p:pic>
        <p:nvPicPr>
          <p:cNvPr id="17411" name="Picture 3" descr="C:\Users\aynos\Desktop\لوازم ارائه\Image\3d small people (2) - Copy.jpg"/>
          <p:cNvPicPr>
            <a:picLocks noChangeAspect="1" noChangeArrowheads="1"/>
          </p:cNvPicPr>
          <p:nvPr/>
        </p:nvPicPr>
        <p:blipFill>
          <a:blip r:embed="rId3" cstate="print"/>
          <a:srcRect/>
          <a:stretch>
            <a:fillRect/>
          </a:stretch>
        </p:blipFill>
        <p:spPr bwMode="auto">
          <a:xfrm>
            <a:off x="323850" y="414338"/>
            <a:ext cx="3028950" cy="35909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9812"/>
                                        </p:tgtEl>
                                        <p:attrNameLst>
                                          <p:attrName>style.visibility</p:attrName>
                                        </p:attrNameLst>
                                      </p:cBhvr>
                                      <p:to>
                                        <p:strVal val="visible"/>
                                      </p:to>
                                    </p:set>
                                    <p:animEffect transition="in" filter="checkerboard(across)">
                                      <p:cBhvr>
                                        <p:cTn id="7" dur="500"/>
                                        <p:tgtEl>
                                          <p:spTgt spid="1198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8" name="Rectangle 6"/>
          <p:cNvSpPr>
            <a:spLocks noGrp="1" noChangeArrowheads="1"/>
          </p:cNvSpPr>
          <p:nvPr>
            <p:ph type="title"/>
          </p:nvPr>
        </p:nvSpPr>
        <p:spPr>
          <a:xfrm>
            <a:off x="468313" y="1916113"/>
            <a:ext cx="8229600" cy="1371600"/>
          </a:xfrm>
        </p:spPr>
        <p:txBody>
          <a:bodyPr/>
          <a:lstStyle/>
          <a:p>
            <a:pPr algn="r" eaLnBrk="1" hangingPunct="1"/>
            <a:r>
              <a:rPr lang="fa-IR" sz="4000" smtClean="0"/>
              <a:t>هدف نظام حسابداری              به دست دادن نظامی منصفانه از جریان اطلاعات بین پاسخگو و پاسخ خواه</a:t>
            </a:r>
            <a:endParaRPr lang="en-US" sz="4000" smtClean="0"/>
          </a:p>
        </p:txBody>
      </p:sp>
      <p:cxnSp>
        <p:nvCxnSpPr>
          <p:cNvPr id="18435" name="AutoShape 8"/>
          <p:cNvCxnSpPr>
            <a:cxnSpLocks noChangeShapeType="1"/>
            <a:stCxn id="120838" idx="2"/>
            <a:endCxn id="120838" idx="2"/>
          </p:cNvCxnSpPr>
          <p:nvPr/>
        </p:nvCxnSpPr>
        <p:spPr bwMode="auto">
          <a:xfrm>
            <a:off x="4583113" y="3287713"/>
            <a:ext cx="0" cy="0"/>
          </a:xfrm>
          <a:prstGeom prst="straightConnector1">
            <a:avLst/>
          </a:prstGeom>
          <a:noFill/>
          <a:ln w="9525">
            <a:solidFill>
              <a:schemeClr val="tx1"/>
            </a:solidFill>
            <a:round/>
            <a:headEnd/>
            <a:tailEnd type="triangle" w="med" len="med"/>
          </a:ln>
        </p:spPr>
      </p:cxnSp>
      <p:cxnSp>
        <p:nvCxnSpPr>
          <p:cNvPr id="18436" name="AutoShape 9"/>
          <p:cNvCxnSpPr>
            <a:cxnSpLocks noChangeShapeType="1"/>
            <a:stCxn id="120838" idx="2"/>
            <a:endCxn id="120838" idx="2"/>
          </p:cNvCxnSpPr>
          <p:nvPr/>
        </p:nvCxnSpPr>
        <p:spPr bwMode="auto">
          <a:xfrm>
            <a:off x="4583113" y="3287713"/>
            <a:ext cx="0" cy="0"/>
          </a:xfrm>
          <a:prstGeom prst="straightConnector1">
            <a:avLst/>
          </a:prstGeom>
          <a:noFill/>
          <a:ln w="9525">
            <a:solidFill>
              <a:schemeClr val="tx1"/>
            </a:solidFill>
            <a:round/>
            <a:headEnd/>
            <a:tailEnd type="triangle" w="med" len="med"/>
          </a:ln>
        </p:spPr>
      </p:cxnSp>
      <p:sp>
        <p:nvSpPr>
          <p:cNvPr id="120843" name="AutoShape 11"/>
          <p:cNvSpPr>
            <a:spLocks noChangeArrowheads="1"/>
          </p:cNvSpPr>
          <p:nvPr/>
        </p:nvSpPr>
        <p:spPr bwMode="auto">
          <a:xfrm rot="10800000">
            <a:off x="3419475" y="1844675"/>
            <a:ext cx="1584325" cy="414338"/>
          </a:xfrm>
          <a:prstGeom prst="notchedRightArrow">
            <a:avLst>
              <a:gd name="adj1" fmla="val 49676"/>
              <a:gd name="adj2" fmla="val 92354"/>
            </a:avLst>
          </a:prstGeom>
          <a:solidFill>
            <a:schemeClr val="accent1"/>
          </a:solidFill>
          <a:ln w="9525">
            <a:solidFill>
              <a:schemeClr val="tx1"/>
            </a:solidFill>
            <a:miter lim="800000"/>
            <a:headEnd/>
            <a:tailEnd/>
          </a:ln>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0838"/>
                                        </p:tgtEl>
                                        <p:attrNameLst>
                                          <p:attrName>style.visibility</p:attrName>
                                        </p:attrNameLst>
                                      </p:cBhvr>
                                      <p:to>
                                        <p:strVal val="visible"/>
                                      </p:to>
                                    </p:set>
                                    <p:animEffect transition="in" filter="randombar(horizontal)">
                                      <p:cBhvr>
                                        <p:cTn id="7" dur="500"/>
                                        <p:tgtEl>
                                          <p:spTgt spid="12083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0843"/>
                                        </p:tgtEl>
                                        <p:attrNameLst>
                                          <p:attrName>style.visibility</p:attrName>
                                        </p:attrNameLst>
                                      </p:cBhvr>
                                      <p:to>
                                        <p:strVal val="visible"/>
                                      </p:to>
                                    </p:set>
                                    <p:animEffect transition="in" filter="blinds(horizontal)">
                                      <p:cBhvr>
                                        <p:cTn id="10" dur="500"/>
                                        <p:tgtEl>
                                          <p:spTgt spid="120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8" grpId="0"/>
      <p:bldP spid="12084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468313" y="981075"/>
            <a:ext cx="8351837" cy="1368425"/>
          </a:xfrm>
        </p:spPr>
        <p:txBody>
          <a:bodyPr/>
          <a:lstStyle/>
          <a:p>
            <a:pPr algn="r" eaLnBrk="1" hangingPunct="1"/>
            <a:r>
              <a:rPr lang="fa-IR" smtClean="0"/>
              <a:t>خطر بیش پاسخگویی بر انگیزش پاسخگو:</a:t>
            </a:r>
            <a:endParaRPr lang="en-US" smtClean="0"/>
          </a:p>
        </p:txBody>
      </p:sp>
      <p:sp>
        <p:nvSpPr>
          <p:cNvPr id="141315" name="Rectangle 3"/>
          <p:cNvSpPr>
            <a:spLocks noGrp="1" noChangeArrowheads="1"/>
          </p:cNvSpPr>
          <p:nvPr>
            <p:ph idx="1"/>
          </p:nvPr>
        </p:nvSpPr>
        <p:spPr>
          <a:xfrm>
            <a:off x="468313" y="2636838"/>
            <a:ext cx="8229600" cy="3886200"/>
          </a:xfrm>
        </p:spPr>
        <p:txBody>
          <a:bodyPr/>
          <a:lstStyle/>
          <a:p>
            <a:pPr eaLnBrk="1" hangingPunct="1">
              <a:buFont typeface="Wingdings" pitchFamily="2" charset="2"/>
              <a:buNone/>
            </a:pPr>
            <a:r>
              <a:rPr lang="fa-IR" smtClean="0"/>
              <a:t>ثبت لحظه به لحظه فعالیت                تبدیل مدیر با انگیزه به ربات(آدم مکانیکی)</a:t>
            </a:r>
            <a:endParaRPr lang="en-US" smtClean="0"/>
          </a:p>
        </p:txBody>
      </p:sp>
      <p:sp>
        <p:nvSpPr>
          <p:cNvPr id="141316" name="AutoShape 4"/>
          <p:cNvSpPr>
            <a:spLocks noChangeArrowheads="1"/>
          </p:cNvSpPr>
          <p:nvPr/>
        </p:nvSpPr>
        <p:spPr bwMode="auto">
          <a:xfrm rot="10800000">
            <a:off x="3635375" y="2852738"/>
            <a:ext cx="1408113" cy="269875"/>
          </a:xfrm>
          <a:prstGeom prst="notchedRightArrow">
            <a:avLst>
              <a:gd name="adj1" fmla="val 39222"/>
              <a:gd name="adj2" fmla="val 130465"/>
            </a:avLst>
          </a:prstGeom>
          <a:solidFill>
            <a:schemeClr val="accent1"/>
          </a:solidFill>
          <a:ln w="9525">
            <a:solidFill>
              <a:schemeClr val="tx1"/>
            </a:solidFill>
            <a:miter lim="800000"/>
            <a:headEnd/>
            <a:tailEnd/>
          </a:ln>
        </p:spPr>
        <p:txBody>
          <a:bodyPr wrap="none" anchor="ctr"/>
          <a:lstStyle/>
          <a:p>
            <a:endParaRPr lang="fa-IR"/>
          </a:p>
        </p:txBody>
      </p:sp>
      <p:sp>
        <p:nvSpPr>
          <p:cNvPr id="141323" name="WordArt 11"/>
          <p:cNvSpPr>
            <a:spLocks noChangeArrowheads="1" noChangeShapeType="1" noTextEdit="1"/>
          </p:cNvSpPr>
          <p:nvPr/>
        </p:nvSpPr>
        <p:spPr bwMode="auto">
          <a:xfrm>
            <a:off x="4140200" y="2492375"/>
            <a:ext cx="647700" cy="442913"/>
          </a:xfrm>
          <a:prstGeom prst="rect">
            <a:avLst/>
          </a:prstGeom>
        </p:spPr>
        <p:txBody>
          <a:bodyPr wrap="none" fromWordArt="1">
            <a:prstTxWarp prst="textPlain">
              <a:avLst>
                <a:gd name="adj" fmla="val 49167"/>
              </a:avLst>
            </a:prstTxWarp>
          </a:bodyPr>
          <a:lstStyle/>
          <a:p>
            <a:pPr algn="dist"/>
            <a:r>
              <a:rPr lang="fa-IR" sz="2000" kern="10">
                <a:ln w="9525">
                  <a:noFill/>
                  <a:round/>
                  <a:headEnd/>
                  <a:tailEnd/>
                </a:ln>
                <a:solidFill>
                  <a:srgbClr val="008000"/>
                </a:solidFill>
                <a:effectLst>
                  <a:outerShdw dist="45791" dir="2021404" algn="ctr" rotWithShape="0">
                    <a:srgbClr val="B2B2B2">
                      <a:alpha val="79999"/>
                    </a:srgbClr>
                  </a:outerShdw>
                </a:effectLst>
                <a:latin typeface="Arial"/>
                <a:cs typeface="Arial"/>
              </a:rPr>
              <a:t>افراطی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1314"/>
                                        </p:tgtEl>
                                        <p:attrNameLst>
                                          <p:attrName>style.visibility</p:attrName>
                                        </p:attrNameLst>
                                      </p:cBhvr>
                                      <p:to>
                                        <p:strVal val="visible"/>
                                      </p:to>
                                    </p:set>
                                    <p:anim calcmode="lin" valueType="num">
                                      <p:cBhvr>
                                        <p:cTn id="7" dur="1000" fill="hold"/>
                                        <p:tgtEl>
                                          <p:spTgt spid="141314"/>
                                        </p:tgtEl>
                                        <p:attrNameLst>
                                          <p:attrName>ppt_w</p:attrName>
                                        </p:attrNameLst>
                                      </p:cBhvr>
                                      <p:tavLst>
                                        <p:tav tm="0">
                                          <p:val>
                                            <p:strVal val="#ppt_w*0.70"/>
                                          </p:val>
                                        </p:tav>
                                        <p:tav tm="100000">
                                          <p:val>
                                            <p:strVal val="#ppt_w"/>
                                          </p:val>
                                        </p:tav>
                                      </p:tavLst>
                                    </p:anim>
                                    <p:anim calcmode="lin" valueType="num">
                                      <p:cBhvr>
                                        <p:cTn id="8" dur="1000" fill="hold"/>
                                        <p:tgtEl>
                                          <p:spTgt spid="141314"/>
                                        </p:tgtEl>
                                        <p:attrNameLst>
                                          <p:attrName>ppt_h</p:attrName>
                                        </p:attrNameLst>
                                      </p:cBhvr>
                                      <p:tavLst>
                                        <p:tav tm="0">
                                          <p:val>
                                            <p:strVal val="#ppt_h"/>
                                          </p:val>
                                        </p:tav>
                                        <p:tav tm="100000">
                                          <p:val>
                                            <p:strVal val="#ppt_h"/>
                                          </p:val>
                                        </p:tav>
                                      </p:tavLst>
                                    </p:anim>
                                    <p:animEffect transition="in" filter="fade">
                                      <p:cBhvr>
                                        <p:cTn id="9" dur="1000"/>
                                        <p:tgtEl>
                                          <p:spTgt spid="14131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ntr" presetSubtype="10" fill="hold" nodeType="clickEffect">
                                  <p:stCondLst>
                                    <p:cond delay="0"/>
                                  </p:stCondLst>
                                  <p:childTnLst>
                                    <p:set>
                                      <p:cBhvr>
                                        <p:cTn id="13" dur="1" fill="hold">
                                          <p:stCondLst>
                                            <p:cond delay="0"/>
                                          </p:stCondLst>
                                        </p:cTn>
                                        <p:tgtEl>
                                          <p:spTgt spid="141315">
                                            <p:txEl>
                                              <p:pRg st="0" end="0"/>
                                            </p:txEl>
                                          </p:spTgt>
                                        </p:tgtEl>
                                        <p:attrNameLst>
                                          <p:attrName>style.visibility</p:attrName>
                                        </p:attrNameLst>
                                      </p:cBhvr>
                                      <p:to>
                                        <p:strVal val="visible"/>
                                      </p:to>
                                    </p:set>
                                    <p:animEffect transition="in" filter="blinds(horizontal)">
                                      <p:cBhvr>
                                        <p:cTn id="14" dur="500"/>
                                        <p:tgtEl>
                                          <p:spTgt spid="141315">
                                            <p:txEl>
                                              <p:pRg st="0" end="0"/>
                                            </p:txEl>
                                          </p:spTgt>
                                        </p:tgtEl>
                                      </p:cBhvr>
                                    </p:animEffect>
                                  </p:childTnLst>
                                </p:cTn>
                              </p:par>
                              <p:par>
                                <p:cTn id="15" presetID="3" presetClass="entr" presetSubtype="10" fill="hold" grpId="0" nodeType="withEffect">
                                  <p:stCondLst>
                                    <p:cond delay="0"/>
                                  </p:stCondLst>
                                  <p:childTnLst>
                                    <p:set>
                                      <p:cBhvr>
                                        <p:cTn id="16" dur="1" fill="hold">
                                          <p:stCondLst>
                                            <p:cond delay="0"/>
                                          </p:stCondLst>
                                        </p:cTn>
                                        <p:tgtEl>
                                          <p:spTgt spid="141316"/>
                                        </p:tgtEl>
                                        <p:attrNameLst>
                                          <p:attrName>style.visibility</p:attrName>
                                        </p:attrNameLst>
                                      </p:cBhvr>
                                      <p:to>
                                        <p:strVal val="visible"/>
                                      </p:to>
                                    </p:set>
                                    <p:animEffect transition="in" filter="blinds(horizontal)">
                                      <p:cBhvr>
                                        <p:cTn id="17" dur="500"/>
                                        <p:tgtEl>
                                          <p:spTgt spid="14131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141323"/>
                                        </p:tgtEl>
                                        <p:attrNameLst>
                                          <p:attrName>style.visibility</p:attrName>
                                        </p:attrNameLst>
                                      </p:cBhvr>
                                      <p:to>
                                        <p:strVal val="visible"/>
                                      </p:to>
                                    </p:set>
                                    <p:anim calcmode="lin" valueType="num">
                                      <p:cBhvr>
                                        <p:cTn id="22" dur="500" fill="hold"/>
                                        <p:tgtEl>
                                          <p:spTgt spid="141323"/>
                                        </p:tgtEl>
                                        <p:attrNameLst>
                                          <p:attrName>ppt_w</p:attrName>
                                        </p:attrNameLst>
                                      </p:cBhvr>
                                      <p:tavLst>
                                        <p:tav tm="0">
                                          <p:val>
                                            <p:fltVal val="0"/>
                                          </p:val>
                                        </p:tav>
                                        <p:tav tm="100000">
                                          <p:val>
                                            <p:strVal val="#ppt_w"/>
                                          </p:val>
                                        </p:tav>
                                      </p:tavLst>
                                    </p:anim>
                                    <p:anim calcmode="lin" valueType="num">
                                      <p:cBhvr>
                                        <p:cTn id="23" dur="500" fill="hold"/>
                                        <p:tgtEl>
                                          <p:spTgt spid="141323"/>
                                        </p:tgtEl>
                                        <p:attrNameLst>
                                          <p:attrName>ppt_h</p:attrName>
                                        </p:attrNameLst>
                                      </p:cBhvr>
                                      <p:tavLst>
                                        <p:tav tm="0">
                                          <p:val>
                                            <p:fltVal val="0"/>
                                          </p:val>
                                        </p:tav>
                                        <p:tav tm="100000">
                                          <p:val>
                                            <p:strVal val="#ppt_h"/>
                                          </p:val>
                                        </p:tav>
                                      </p:tavLst>
                                    </p:anim>
                                    <p:animEffect transition="in" filter="fade">
                                      <p:cBhvr>
                                        <p:cTn id="24" dur="500"/>
                                        <p:tgtEl>
                                          <p:spTgt spid="1413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4" grpId="0"/>
      <p:bldP spid="141316" grpId="0" animBg="1"/>
      <p:bldP spid="14132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2" name="Rectangle 4"/>
          <p:cNvSpPr>
            <a:spLocks noGrp="1" noChangeArrowheads="1"/>
          </p:cNvSpPr>
          <p:nvPr>
            <p:ph type="title"/>
          </p:nvPr>
        </p:nvSpPr>
        <p:spPr>
          <a:xfrm>
            <a:off x="468313" y="2205038"/>
            <a:ext cx="8207375" cy="2519362"/>
          </a:xfrm>
        </p:spPr>
        <p:txBody>
          <a:bodyPr/>
          <a:lstStyle/>
          <a:p>
            <a:pPr algn="r" eaLnBrk="1" hangingPunct="1">
              <a:buFont typeface="Wingdings" pitchFamily="2" charset="2"/>
              <a:buNone/>
            </a:pPr>
            <a:r>
              <a:rPr lang="fa-IR" sz="3200" smtClean="0"/>
              <a:t>حسابدارن در برخورد با تصمیمات ناظر بر آنچه منصفانه است یا آنچه نیست آزادند.</a:t>
            </a:r>
            <a:br>
              <a:rPr lang="fa-IR" sz="3200" smtClean="0"/>
            </a:br>
            <a:r>
              <a:rPr lang="fa-IR" sz="3200" smtClean="0"/>
              <a:t>حسابدارن از این آزادی زیان می بینند، در صددند تا خودشان را با هر چیزی که بتواند آزادی ناخواسته شان را کاهش دهد، محدود کنند.</a:t>
            </a:r>
            <a:br>
              <a:rPr lang="fa-IR" sz="3200" smtClean="0"/>
            </a:br>
            <a:r>
              <a:rPr lang="fa-IR" sz="3200" smtClean="0"/>
              <a:t>با این حال آنها آزادند و از این رو باید برای این انتخاب یا تصمیم مسئولیت بپذیرند.</a:t>
            </a:r>
            <a:r>
              <a:rPr lang="fa-IR" sz="4000" smtClean="0"/>
              <a:t> </a:t>
            </a:r>
            <a:endParaRPr lang="en-US" sz="4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17092"/>
                                        </p:tgtEl>
                                        <p:attrNameLst>
                                          <p:attrName>style.visibility</p:attrName>
                                        </p:attrNameLst>
                                      </p:cBhvr>
                                      <p:to>
                                        <p:strVal val="visible"/>
                                      </p:to>
                                    </p:set>
                                    <p:animEffect transition="in" filter="randombar(horizontal)">
                                      <p:cBhvr>
                                        <p:cTn id="7" dur="500"/>
                                        <p:tgtEl>
                                          <p:spTgt spid="2170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260350"/>
            <a:ext cx="8507413" cy="6264275"/>
          </a:xfrm>
          <a:solidFill>
            <a:srgbClr val="92D050"/>
          </a:solidFill>
        </p:spPr>
        <p:txBody>
          <a:bodyPr anchor="t"/>
          <a:lstStyle/>
          <a:p>
            <a:pPr algn="r"/>
            <a:r>
              <a:rPr lang="fa-IR" smtClean="0"/>
              <a:t>نتیجه گیری و نظرات:</a:t>
            </a:r>
            <a:br>
              <a:rPr lang="fa-IR" smtClean="0"/>
            </a:br>
            <a:r>
              <a:rPr lang="fa-IR" smtClean="0"/>
              <a:t/>
            </a:r>
            <a:br>
              <a:rPr lang="fa-IR" smtClean="0"/>
            </a:br>
            <a:r>
              <a:rPr lang="fa-IR" sz="2800" smtClean="0"/>
              <a:t>دیدگاه مسئولیت پاسخگویی بازتاب درست معقول تری از حسابداری است پس چارچوب مفهومی حسابداری به وضوح این مسئله را شرح دهد.</a:t>
            </a:r>
            <a:endParaRPr lang="en-US" sz="2800" smtClean="0"/>
          </a:p>
        </p:txBody>
      </p:sp>
    </p:spTree>
  </p:cSld>
  <p:clrMapOvr>
    <a:masterClrMapping/>
  </p:clrMapOvr>
  <p:transition spd="slow">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156325" y="333375"/>
            <a:ext cx="2674938" cy="595313"/>
          </a:xfrm>
        </p:spPr>
        <p:txBody>
          <a:bodyPr/>
          <a:lstStyle/>
          <a:p>
            <a:pPr algn="r"/>
            <a:r>
              <a:rPr lang="fa-IR" sz="3200" smtClean="0"/>
              <a:t>تعاریف و واژگان:</a:t>
            </a:r>
            <a:endParaRPr lang="en-US" sz="3200" smtClean="0"/>
          </a:p>
        </p:txBody>
      </p:sp>
      <p:sp>
        <p:nvSpPr>
          <p:cNvPr id="4099" name="Content Placeholder 2"/>
          <p:cNvSpPr>
            <a:spLocks noGrp="1"/>
          </p:cNvSpPr>
          <p:nvPr>
            <p:ph idx="1"/>
          </p:nvPr>
        </p:nvSpPr>
        <p:spPr>
          <a:xfrm>
            <a:off x="250825" y="981075"/>
            <a:ext cx="8713788" cy="5688013"/>
          </a:xfrm>
        </p:spPr>
        <p:txBody>
          <a:bodyPr/>
          <a:lstStyle/>
          <a:p>
            <a:r>
              <a:rPr lang="fa-IR" sz="2800" smtClean="0"/>
              <a:t>چارچوب مفهومی</a:t>
            </a:r>
          </a:p>
          <a:p>
            <a:r>
              <a:rPr lang="fa-IR" sz="2800" smtClean="0"/>
              <a:t>مسئولیت پاسخگویی</a:t>
            </a:r>
          </a:p>
          <a:p>
            <a:r>
              <a:rPr lang="fa-IR" sz="2800" smtClean="0"/>
              <a:t>مسئولیت تصمیم گیری</a:t>
            </a:r>
          </a:p>
          <a:p>
            <a:r>
              <a:rPr lang="fa-IR" sz="2800" smtClean="0"/>
              <a:t>عینیت:دلالت بر استقلال درونه اطلاعات از تهیه کننده اطلاعات دارد.</a:t>
            </a:r>
            <a:r>
              <a:rPr lang="fa-IR" sz="3600" smtClean="0"/>
              <a:t/>
            </a:r>
            <a:br>
              <a:rPr lang="fa-IR" sz="3600" smtClean="0"/>
            </a:br>
            <a:r>
              <a:rPr lang="fa-IR" sz="2800" smtClean="0"/>
              <a:t>اثبات پذیری : دلالت بر آن دارد که اطلاعات را بعداً نیزبتوان اثبات کرد</a:t>
            </a:r>
          </a:p>
          <a:p>
            <a:r>
              <a:rPr lang="fa-IR" sz="2800" smtClean="0"/>
              <a:t>پایایی</a:t>
            </a:r>
          </a:p>
          <a:p>
            <a:r>
              <a:rPr lang="fa-IR" sz="2800" smtClean="0"/>
              <a:t>یادداشت نامه</a:t>
            </a:r>
          </a:p>
          <a:p>
            <a:endParaRPr lang="fa-IR" smtClean="0"/>
          </a:p>
        </p:txBody>
      </p:sp>
    </p:spTree>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2"/>
          <p:cNvSpPr>
            <a:spLocks noGrp="1"/>
          </p:cNvSpPr>
          <p:nvPr>
            <p:ph type="title"/>
          </p:nvPr>
        </p:nvSpPr>
        <p:spPr/>
        <p:txBody>
          <a:bodyPr/>
          <a:lstStyle/>
          <a:p>
            <a:endParaRPr lang="fa-IR" smtClean="0"/>
          </a:p>
        </p:txBody>
      </p:sp>
      <p:pic>
        <p:nvPicPr>
          <p:cNvPr id="22531" name="Content Placeholder 6"/>
          <p:cNvPicPr>
            <a:picLocks noGrp="1" noChangeAspect="1"/>
          </p:cNvPicPr>
          <p:nvPr>
            <p:ph idx="1"/>
          </p:nvPr>
        </p:nvPicPr>
        <p:blipFill>
          <a:blip r:embed="rId2" cstate="print"/>
          <a:srcRect/>
          <a:stretch>
            <a:fillRect/>
          </a:stretch>
        </p:blipFill>
        <p:spPr>
          <a:xfrm>
            <a:off x="0" y="11113"/>
            <a:ext cx="9144000" cy="6858000"/>
          </a:xfrm>
        </p:spPr>
      </p:pic>
      <p:sp>
        <p:nvSpPr>
          <p:cNvPr id="4" name="TextBox 3"/>
          <p:cNvSpPr txBox="1"/>
          <p:nvPr/>
        </p:nvSpPr>
        <p:spPr>
          <a:xfrm>
            <a:off x="914400" y="1484313"/>
            <a:ext cx="7696200" cy="2800350"/>
          </a:xfrm>
          <a:prstGeom prst="rect">
            <a:avLst/>
          </a:prstGeom>
          <a:noFill/>
        </p:spPr>
        <p:txBody>
          <a:bodyPr>
            <a:spAutoFit/>
          </a:bodyPr>
          <a:lstStyle/>
          <a:p>
            <a:pPr algn="just">
              <a:defRPr/>
            </a:pPr>
            <a:r>
              <a:rPr lang="fa-IR" sz="8800" b="1" i="1" dirty="0">
                <a:solidFill>
                  <a:schemeClr val="bg2">
                    <a:lumMod val="75000"/>
                  </a:schemeClr>
                </a:solidFill>
                <a:effectLst>
                  <a:outerShdw blurRad="38100" dist="38100" dir="2700000" algn="tl">
                    <a:srgbClr val="000000">
                      <a:alpha val="43137"/>
                    </a:srgbClr>
                  </a:outerShdw>
                </a:effectLst>
                <a:cs typeface="2  Davat" panose="00000400000000000000" pitchFamily="2" charset="-78"/>
              </a:rPr>
              <a:t>در کویر هم رشد خواهی کرد اگر حس روئیدن در تو باشد</a:t>
            </a:r>
            <a:endParaRPr lang="en-US" sz="8800" b="1" i="1" dirty="0">
              <a:solidFill>
                <a:schemeClr val="bg2">
                  <a:lumMod val="75000"/>
                </a:schemeClr>
              </a:solidFill>
              <a:effectLst>
                <a:outerShdw blurRad="38100" dist="38100" dir="2700000" algn="tl">
                  <a:srgbClr val="000000">
                    <a:alpha val="43137"/>
                  </a:srgbClr>
                </a:outerShdw>
              </a:effectLst>
              <a:cs typeface="2  Davat" panose="00000400000000000000" pitchFamily="2" charset="-78"/>
            </a:endParaRPr>
          </a:p>
        </p:txBody>
      </p:sp>
    </p:spTree>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3" name="Rectangle 5"/>
          <p:cNvSpPr>
            <a:spLocks noGrp="1" noChangeArrowheads="1"/>
          </p:cNvSpPr>
          <p:nvPr>
            <p:ph type="title"/>
          </p:nvPr>
        </p:nvSpPr>
        <p:spPr/>
        <p:txBody>
          <a:bodyPr/>
          <a:lstStyle/>
          <a:p>
            <a:pPr algn="r" eaLnBrk="1" hangingPunct="1"/>
            <a:r>
              <a:rPr lang="fa-IR" smtClean="0"/>
              <a:t>مقدمه:</a:t>
            </a:r>
            <a:endParaRPr lang="en-US" smtClean="0"/>
          </a:p>
        </p:txBody>
      </p:sp>
      <p:sp>
        <p:nvSpPr>
          <p:cNvPr id="150534" name="Rectangle 6"/>
          <p:cNvSpPr>
            <a:spLocks noGrp="1" noChangeArrowheads="1"/>
          </p:cNvSpPr>
          <p:nvPr>
            <p:ph idx="1"/>
          </p:nvPr>
        </p:nvSpPr>
        <p:spPr/>
        <p:txBody>
          <a:bodyPr/>
          <a:lstStyle/>
          <a:p>
            <a:pPr eaLnBrk="1" hangingPunct="1">
              <a:buFont typeface="Wingdings" pitchFamily="2" charset="2"/>
              <a:buNone/>
            </a:pPr>
            <a:r>
              <a:rPr lang="fa-IR" smtClean="0"/>
              <a:t>مسئولیت پاسخگویی در کشورهای با نظام سیاسی مردم سالار مفهوم پیدا میکند.</a:t>
            </a:r>
          </a:p>
          <a:p>
            <a:pPr eaLnBrk="1" hangingPunct="1">
              <a:buFont typeface="Wingdings" pitchFamily="2" charset="2"/>
              <a:buNone/>
            </a:pPr>
            <a:r>
              <a:rPr lang="fa-IR" smtClean="0"/>
              <a:t>این موضوع توسط پرفسور یوجی ایجیری در مقاله ای تحت عنوان چار چوب مفهومی حسابداری مبتنی بر مسئولیت پاسخگویی بنیادی گردید. </a:t>
            </a:r>
          </a:p>
          <a:p>
            <a:pPr algn="l" eaLnBrk="1" hangingPunct="1">
              <a:buFont typeface="Wingdings" pitchFamily="2" charset="2"/>
              <a:buNone/>
            </a:pPr>
            <a:r>
              <a:rPr lang="fa-IR" smtClean="0"/>
              <a:t>دانشگاه هاروارد(1982)</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0533"/>
                                        </p:tgtEl>
                                        <p:attrNameLst>
                                          <p:attrName>style.visibility</p:attrName>
                                        </p:attrNameLst>
                                      </p:cBhvr>
                                      <p:to>
                                        <p:strVal val="visible"/>
                                      </p:to>
                                    </p:set>
                                    <p:animEffect transition="in" filter="blinds(horizontal)">
                                      <p:cBhvr>
                                        <p:cTn id="7" dur="500"/>
                                        <p:tgtEl>
                                          <p:spTgt spid="1505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0534">
                                            <p:txEl>
                                              <p:pRg st="0" end="0"/>
                                            </p:txEl>
                                          </p:spTgt>
                                        </p:tgtEl>
                                        <p:attrNameLst>
                                          <p:attrName>style.visibility</p:attrName>
                                        </p:attrNameLst>
                                      </p:cBhvr>
                                      <p:to>
                                        <p:strVal val="visible"/>
                                      </p:to>
                                    </p:set>
                                    <p:animEffect transition="in" filter="blinds(horizontal)">
                                      <p:cBhvr>
                                        <p:cTn id="12" dur="500"/>
                                        <p:tgtEl>
                                          <p:spTgt spid="15053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50534">
                                            <p:txEl>
                                              <p:pRg st="1" end="1"/>
                                            </p:txEl>
                                          </p:spTgt>
                                        </p:tgtEl>
                                        <p:attrNameLst>
                                          <p:attrName>style.visibility</p:attrName>
                                        </p:attrNameLst>
                                      </p:cBhvr>
                                      <p:to>
                                        <p:strVal val="visible"/>
                                      </p:to>
                                    </p:set>
                                    <p:animEffect transition="in" filter="blinds(horizontal)">
                                      <p:cBhvr>
                                        <p:cTn id="17" dur="500"/>
                                        <p:tgtEl>
                                          <p:spTgt spid="150534">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50534">
                                            <p:txEl>
                                              <p:pRg st="2" end="2"/>
                                            </p:txEl>
                                          </p:spTgt>
                                        </p:tgtEl>
                                        <p:attrNameLst>
                                          <p:attrName>style.visibility</p:attrName>
                                        </p:attrNameLst>
                                      </p:cBhvr>
                                      <p:to>
                                        <p:strVal val="visible"/>
                                      </p:to>
                                    </p:set>
                                    <p:animEffect transition="in" filter="blinds(horizontal)">
                                      <p:cBhvr>
                                        <p:cTn id="22" dur="500"/>
                                        <p:tgtEl>
                                          <p:spTgt spid="15053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3" grpId="0"/>
      <p:bldP spid="15053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80" name="Rectangle 4"/>
          <p:cNvSpPr>
            <a:spLocks noGrp="1" noChangeArrowheads="1"/>
          </p:cNvSpPr>
          <p:nvPr>
            <p:ph type="title"/>
          </p:nvPr>
        </p:nvSpPr>
        <p:spPr>
          <a:xfrm>
            <a:off x="250825" y="115888"/>
            <a:ext cx="8785225" cy="6626225"/>
          </a:xfrm>
        </p:spPr>
        <p:txBody>
          <a:bodyPr/>
          <a:lstStyle/>
          <a:p>
            <a:pPr algn="r" eaLnBrk="1" hangingPunct="1"/>
            <a:r>
              <a:rPr lang="fa-IR" sz="3200" smtClean="0"/>
              <a:t>تاریخچه: </a:t>
            </a:r>
            <a:br>
              <a:rPr lang="fa-IR" sz="3200" smtClean="0"/>
            </a:br>
            <a:r>
              <a:rPr lang="fa-IR" sz="3200" smtClean="0"/>
              <a:t> </a:t>
            </a:r>
            <a:br>
              <a:rPr lang="fa-IR" sz="3200" smtClean="0"/>
            </a:br>
            <a:r>
              <a:rPr lang="fa-IR" sz="3200" smtClean="0"/>
              <a:t>        1982 ایجیری</a:t>
            </a:r>
            <a:br>
              <a:rPr lang="fa-IR" sz="3200" smtClean="0"/>
            </a:br>
            <a:r>
              <a:rPr lang="fa-IR" sz="3200" smtClean="0"/>
              <a:t>        1985 روبرتسون و اسکاینر </a:t>
            </a:r>
            <a:br>
              <a:rPr lang="fa-IR" sz="3200" smtClean="0"/>
            </a:br>
            <a:r>
              <a:rPr lang="fa-IR" sz="3200" smtClean="0"/>
              <a:t>        1987 ویلیام</a:t>
            </a:r>
            <a:br>
              <a:rPr lang="fa-IR" sz="3200" smtClean="0"/>
            </a:br>
            <a:r>
              <a:rPr lang="fa-IR" sz="3200" smtClean="0"/>
              <a:t>        1987 بیانیه مفهومی شماره یک هیات استانداردهای</a:t>
            </a:r>
            <a:br>
              <a:rPr lang="fa-IR" sz="3200" smtClean="0"/>
            </a:br>
            <a:r>
              <a:rPr lang="fa-IR" sz="3200" smtClean="0"/>
              <a:t>                حسابداری دولتی</a:t>
            </a:r>
            <a:br>
              <a:rPr lang="fa-IR" sz="3200" smtClean="0"/>
            </a:br>
            <a:r>
              <a:rPr lang="fa-IR" sz="3200" smtClean="0"/>
              <a:t>        1992 جانستون و تونزيمان</a:t>
            </a:r>
            <a:br>
              <a:rPr lang="fa-IR" sz="3200" smtClean="0"/>
            </a:br>
            <a:r>
              <a:rPr lang="fa-IR" sz="3200" smtClean="0"/>
              <a:t>        1993 بيانيه مفهومی شماره يك شورای مشورتی             </a:t>
            </a:r>
            <a:br>
              <a:rPr lang="fa-IR" sz="3200" smtClean="0"/>
            </a:br>
            <a:r>
              <a:rPr lang="fa-IR" sz="3200" smtClean="0"/>
              <a:t>               استانداردهای حسابداری دولت فدرال امريكا</a:t>
            </a:r>
            <a:br>
              <a:rPr lang="fa-IR" sz="3200" smtClean="0"/>
            </a:br>
            <a:r>
              <a:rPr lang="fa-IR" sz="3200" smtClean="0"/>
              <a:t>        1993 بيانيه مفهومی شماره يك و دوكار گروه </a:t>
            </a:r>
            <a:br>
              <a:rPr lang="fa-IR" sz="3200" smtClean="0"/>
            </a:br>
            <a:r>
              <a:rPr lang="fa-IR" sz="3200" smtClean="0"/>
              <a:t>               استانداردهای حسابداری بخش عمومی </a:t>
            </a:r>
            <a:br>
              <a:rPr lang="fa-IR" sz="3200" smtClean="0"/>
            </a:br>
            <a:r>
              <a:rPr lang="fa-IR" sz="3200" smtClean="0"/>
              <a:t>               استراليا</a:t>
            </a:r>
            <a:endParaRPr lang="en-US" sz="3200" smtClean="0"/>
          </a:p>
        </p:txBody>
      </p:sp>
      <p:sp>
        <p:nvSpPr>
          <p:cNvPr id="152581" name="AutoShape 5"/>
          <p:cNvSpPr>
            <a:spLocks/>
          </p:cNvSpPr>
          <p:nvPr/>
        </p:nvSpPr>
        <p:spPr bwMode="auto">
          <a:xfrm>
            <a:off x="8027988" y="1125538"/>
            <a:ext cx="431800" cy="5399087"/>
          </a:xfrm>
          <a:prstGeom prst="rightBrace">
            <a:avLst>
              <a:gd name="adj1" fmla="val 73285"/>
              <a:gd name="adj2" fmla="val 47042"/>
            </a:avLst>
          </a:prstGeom>
          <a:noFill/>
          <a:ln w="57150">
            <a:solidFill>
              <a:schemeClr val="tx1"/>
            </a:solidFill>
            <a:round/>
            <a:headEnd/>
            <a:tailEnd/>
          </a:ln>
        </p:spPr>
        <p:txBody>
          <a:bodyPr wrap="none" anchor="ctr"/>
          <a:lstStyle/>
          <a:p>
            <a:pPr algn="ctr"/>
            <a:endParaRPr lang="en-US" sz="18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2581"/>
                                        </p:tgtEl>
                                        <p:attrNameLst>
                                          <p:attrName>style.visibility</p:attrName>
                                        </p:attrNameLst>
                                      </p:cBhvr>
                                      <p:to>
                                        <p:strVal val="visible"/>
                                      </p:to>
                                    </p:set>
                                    <p:animEffect transition="in" filter="blinds(horizontal)">
                                      <p:cBhvr>
                                        <p:cTn id="7" dur="500"/>
                                        <p:tgtEl>
                                          <p:spTgt spid="1525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2580"/>
                                        </p:tgtEl>
                                        <p:attrNameLst>
                                          <p:attrName>style.visibility</p:attrName>
                                        </p:attrNameLst>
                                      </p:cBhvr>
                                      <p:to>
                                        <p:strVal val="visible"/>
                                      </p:to>
                                    </p:set>
                                    <p:animEffect transition="in" filter="checkerboard(across)">
                                      <p:cBhvr>
                                        <p:cTn id="12" dur="500"/>
                                        <p:tgtEl>
                                          <p:spTgt spid="152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80" grpId="0"/>
      <p:bldP spid="15258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5724525" y="188913"/>
            <a:ext cx="3167063" cy="863600"/>
          </a:xfrm>
        </p:spPr>
        <p:txBody>
          <a:bodyPr anchor="t"/>
          <a:lstStyle/>
          <a:p>
            <a:pPr algn="r" eaLnBrk="1" hangingPunct="1"/>
            <a:r>
              <a:rPr lang="fa-IR" smtClean="0"/>
              <a:t>بیان موضوع:</a:t>
            </a:r>
            <a:endParaRPr lang="en-US" sz="4000" smtClean="0"/>
          </a:p>
        </p:txBody>
      </p:sp>
      <p:sp>
        <p:nvSpPr>
          <p:cNvPr id="92163" name="Rectangle 3"/>
          <p:cNvSpPr>
            <a:spLocks noGrp="1" noChangeArrowheads="1"/>
          </p:cNvSpPr>
          <p:nvPr>
            <p:ph idx="1"/>
          </p:nvPr>
        </p:nvSpPr>
        <p:spPr>
          <a:xfrm>
            <a:off x="539750" y="1268413"/>
            <a:ext cx="8424863" cy="5400675"/>
          </a:xfrm>
        </p:spPr>
        <p:txBody>
          <a:bodyPr/>
          <a:lstStyle/>
          <a:p>
            <a:pPr eaLnBrk="1" hangingPunct="1">
              <a:buFont typeface="Wingdings" pitchFamily="2" charset="2"/>
              <a:buNone/>
            </a:pPr>
            <a:r>
              <a:rPr lang="fa-IR" smtClean="0"/>
              <a:t> چارچوب مفهومی مبتنی بر مسئولیت پاسخگویی نظامی منصفانه از جریان اطلاعات میان پاسخگو و پاسخ خواه میباشد که به حق هردو طرف در خصوص موسئولیت پاسخگویی میپردازد.</a:t>
            </a:r>
          </a:p>
          <a:p>
            <a:pPr eaLnBrk="1" hangingPunct="1">
              <a:buFont typeface="Wingdings" pitchFamily="2" charset="2"/>
              <a:buNone/>
            </a:pPr>
            <a:r>
              <a:rPr lang="fa-IR" smtClean="0"/>
              <a:t>عینیت،اثبات پذیری و پایایی را از ویژیگی های اطلاعات حسابداری در چارچوب مفهومی مبتنی بر مسئولیت پاسخگویی بوده.و بهای تمام شده تاریخی را بعنوان تنها مبنای ارزش گذاری میشناسد.</a:t>
            </a:r>
          </a:p>
          <a:p>
            <a:pPr algn="ctr" eaLnBrk="1" hangingPunct="1">
              <a:buFont typeface="Wingdings" pitchFamily="2" charset="2"/>
              <a:buNone/>
            </a:pPr>
            <a:r>
              <a:rPr lang="fa-IR" smtClean="0"/>
              <a:t>هدف نظام حسابداری                   انصاف</a:t>
            </a:r>
            <a:endParaRPr lang="en-US" smtClean="0"/>
          </a:p>
        </p:txBody>
      </p:sp>
      <p:sp>
        <p:nvSpPr>
          <p:cNvPr id="92166" name="AutoShape 6"/>
          <p:cNvSpPr>
            <a:spLocks noChangeArrowheads="1"/>
          </p:cNvSpPr>
          <p:nvPr/>
        </p:nvSpPr>
        <p:spPr bwMode="auto">
          <a:xfrm rot="10800000">
            <a:off x="3059113" y="5473700"/>
            <a:ext cx="1655762" cy="48577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1"/>
          </a:solidFill>
          <a:ln w="9525">
            <a:solidFill>
              <a:schemeClr val="tx1"/>
            </a:solidFill>
            <a:miter lim="800000"/>
            <a:headEnd/>
            <a:tailEnd/>
          </a:ln>
        </p:spPr>
        <p:txBody>
          <a:bodyPr wrap="none" anchor="ct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62"/>
                                        </p:tgtEl>
                                        <p:attrNameLst>
                                          <p:attrName>style.visibility</p:attrName>
                                        </p:attrNameLst>
                                      </p:cBhvr>
                                      <p:to>
                                        <p:strVal val="visible"/>
                                      </p:to>
                                    </p:set>
                                    <p:anim calcmode="lin" valueType="num">
                                      <p:cBhvr additive="base">
                                        <p:cTn id="7" dur="500" fill="hold"/>
                                        <p:tgtEl>
                                          <p:spTgt spid="92162"/>
                                        </p:tgtEl>
                                        <p:attrNameLst>
                                          <p:attrName>ppt_x</p:attrName>
                                        </p:attrNameLst>
                                      </p:cBhvr>
                                      <p:tavLst>
                                        <p:tav tm="0">
                                          <p:val>
                                            <p:strVal val="#ppt_x"/>
                                          </p:val>
                                        </p:tav>
                                        <p:tav tm="100000">
                                          <p:val>
                                            <p:strVal val="#ppt_x"/>
                                          </p:val>
                                        </p:tav>
                                      </p:tavLst>
                                    </p:anim>
                                    <p:anim calcmode="lin" valueType="num">
                                      <p:cBhvr additive="base">
                                        <p:cTn id="8" dur="500" fill="hold"/>
                                        <p:tgtEl>
                                          <p:spTgt spid="9216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92163">
                                            <p:txEl>
                                              <p:pRg st="0" end="0"/>
                                            </p:txEl>
                                          </p:spTgt>
                                        </p:tgtEl>
                                        <p:attrNameLst>
                                          <p:attrName>style.visibility</p:attrName>
                                        </p:attrNameLst>
                                      </p:cBhvr>
                                      <p:to>
                                        <p:strVal val="visible"/>
                                      </p:to>
                                    </p:set>
                                    <p:animEffect transition="in" filter="checkerboard(across)">
                                      <p:cBhvr>
                                        <p:cTn id="13" dur="500"/>
                                        <p:tgtEl>
                                          <p:spTgt spid="92163">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92163">
                                            <p:txEl>
                                              <p:pRg st="1" end="1"/>
                                            </p:txEl>
                                          </p:spTgt>
                                        </p:tgtEl>
                                        <p:attrNameLst>
                                          <p:attrName>style.visibility</p:attrName>
                                        </p:attrNameLst>
                                      </p:cBhvr>
                                      <p:to>
                                        <p:strVal val="visible"/>
                                      </p:to>
                                    </p:set>
                                    <p:animEffect transition="in" filter="checkerboard(across)">
                                      <p:cBhvr>
                                        <p:cTn id="18" dur="500"/>
                                        <p:tgtEl>
                                          <p:spTgt spid="92163">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92166"/>
                                        </p:tgtEl>
                                        <p:attrNameLst>
                                          <p:attrName>style.visibility</p:attrName>
                                        </p:attrNameLst>
                                      </p:cBhvr>
                                      <p:to>
                                        <p:strVal val="visible"/>
                                      </p:to>
                                    </p:set>
                                    <p:animEffect transition="in" filter="checkerboard(across)">
                                      <p:cBhvr>
                                        <p:cTn id="23" dur="500"/>
                                        <p:tgtEl>
                                          <p:spTgt spid="92166"/>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92163">
                                            <p:txEl>
                                              <p:pRg st="2" end="2"/>
                                            </p:txEl>
                                          </p:spTgt>
                                        </p:tgtEl>
                                        <p:attrNameLst>
                                          <p:attrName>style.visibility</p:attrName>
                                        </p:attrNameLst>
                                      </p:cBhvr>
                                      <p:to>
                                        <p:strVal val="visible"/>
                                      </p:to>
                                    </p:set>
                                    <p:animEffect transition="in" filter="checkerboard(across)">
                                      <p:cBhvr>
                                        <p:cTn id="26" dur="500"/>
                                        <p:tgtEl>
                                          <p:spTgt spid="921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p:bldP spid="92163" grpId="0" build="p"/>
      <p:bldP spid="9216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9" name="Rectangle 5"/>
          <p:cNvSpPr>
            <a:spLocks noGrp="1" noChangeArrowheads="1"/>
          </p:cNvSpPr>
          <p:nvPr>
            <p:ph sz="half" idx="1"/>
          </p:nvPr>
        </p:nvSpPr>
        <p:spPr>
          <a:xfrm>
            <a:off x="457200" y="692150"/>
            <a:ext cx="4186238" cy="5976938"/>
          </a:xfrm>
        </p:spPr>
        <p:txBody>
          <a:bodyPr/>
          <a:lstStyle/>
          <a:p>
            <a:pPr eaLnBrk="1" hangingPunct="1">
              <a:lnSpc>
                <a:spcPct val="90000"/>
              </a:lnSpc>
            </a:pPr>
            <a:r>
              <a:rPr lang="fa-IR" sz="3600" smtClean="0"/>
              <a:t>چارچوب مفهومی مبتنی بر مسئولیت پاسخگویی:</a:t>
            </a:r>
          </a:p>
          <a:p>
            <a:pPr eaLnBrk="1" hangingPunct="1">
              <a:lnSpc>
                <a:spcPct val="90000"/>
              </a:lnSpc>
            </a:pPr>
            <a:endParaRPr lang="fa-IR" sz="3600" smtClean="0"/>
          </a:p>
          <a:p>
            <a:pPr eaLnBrk="1" hangingPunct="1">
              <a:lnSpc>
                <a:spcPct val="90000"/>
              </a:lnSpc>
              <a:buFont typeface="Wingdings" pitchFamily="2" charset="2"/>
              <a:buNone/>
            </a:pPr>
            <a:r>
              <a:rPr lang="fa-IR" sz="3200" smtClean="0"/>
              <a:t> به رابطه بین پاسخگو و   پاسخ خواه می پردازد</a:t>
            </a:r>
          </a:p>
          <a:p>
            <a:pPr eaLnBrk="1" hangingPunct="1">
              <a:lnSpc>
                <a:spcPct val="90000"/>
              </a:lnSpc>
              <a:buFont typeface="Wingdings" pitchFamily="2" charset="2"/>
              <a:buNone/>
            </a:pPr>
            <a:r>
              <a:rPr lang="fa-IR" sz="3200" smtClean="0"/>
              <a:t>هدف حسابداری           فراوردن نظامی منصفانه از جریان اطلاعات بین پاسخگو و پاسخ خواه</a:t>
            </a:r>
          </a:p>
          <a:p>
            <a:pPr eaLnBrk="1" hangingPunct="1">
              <a:lnSpc>
                <a:spcPct val="90000"/>
              </a:lnSpc>
              <a:buFont typeface="Wingdings" pitchFamily="2" charset="2"/>
              <a:buNone/>
            </a:pPr>
            <a:r>
              <a:rPr lang="fa-IR" smtClean="0"/>
              <a:t>(رابطه</a:t>
            </a:r>
            <a:r>
              <a:rPr lang="fa-IR" sz="3200" smtClean="0"/>
              <a:t> </a:t>
            </a:r>
            <a:r>
              <a:rPr lang="fa-IR" smtClean="0"/>
              <a:t>پاسخگویی میان دو طرف)</a:t>
            </a:r>
            <a:r>
              <a:rPr lang="fa-IR" sz="3200" smtClean="0"/>
              <a:t> </a:t>
            </a:r>
          </a:p>
          <a:p>
            <a:pPr eaLnBrk="1" hangingPunct="1">
              <a:lnSpc>
                <a:spcPct val="90000"/>
              </a:lnSpc>
              <a:buFont typeface="Wingdings" pitchFamily="2" charset="2"/>
              <a:buNone/>
            </a:pPr>
            <a:r>
              <a:rPr lang="fa-IR" sz="3200" smtClean="0"/>
              <a:t>دوسویه</a:t>
            </a:r>
            <a:r>
              <a:rPr lang="fa-IR" smtClean="0"/>
              <a:t>(هردوطرف)</a:t>
            </a:r>
            <a:r>
              <a:rPr lang="fa-IR" sz="3200" smtClean="0"/>
              <a:t> </a:t>
            </a:r>
            <a:endParaRPr lang="en-US" sz="3200" smtClean="0"/>
          </a:p>
        </p:txBody>
      </p:sp>
      <p:sp>
        <p:nvSpPr>
          <p:cNvPr id="93190" name="Rectangle 6"/>
          <p:cNvSpPr>
            <a:spLocks noGrp="1" noChangeArrowheads="1"/>
          </p:cNvSpPr>
          <p:nvPr>
            <p:ph sz="half" idx="2"/>
          </p:nvPr>
        </p:nvSpPr>
        <p:spPr>
          <a:xfrm>
            <a:off x="4643438" y="620713"/>
            <a:ext cx="4027487" cy="5976937"/>
          </a:xfrm>
        </p:spPr>
        <p:txBody>
          <a:bodyPr/>
          <a:lstStyle/>
          <a:p>
            <a:pPr eaLnBrk="1" hangingPunct="1">
              <a:lnSpc>
                <a:spcPct val="90000"/>
              </a:lnSpc>
            </a:pPr>
            <a:r>
              <a:rPr lang="fa-IR" sz="4000" smtClean="0"/>
              <a:t>چارچوب مفهومی مبتنی بر تصمیم:</a:t>
            </a:r>
          </a:p>
          <a:p>
            <a:pPr eaLnBrk="1" hangingPunct="1">
              <a:lnSpc>
                <a:spcPct val="90000"/>
              </a:lnSpc>
              <a:buFont typeface="Wingdings" pitchFamily="2" charset="2"/>
              <a:buNone/>
            </a:pPr>
            <a:endParaRPr lang="fa-IR" sz="2400" smtClean="0"/>
          </a:p>
          <a:p>
            <a:pPr eaLnBrk="1" hangingPunct="1">
              <a:lnSpc>
                <a:spcPct val="90000"/>
              </a:lnSpc>
              <a:buFont typeface="Wingdings" pitchFamily="2" charset="2"/>
              <a:buNone/>
            </a:pPr>
            <a:r>
              <a:rPr lang="fa-IR" sz="3200" smtClean="0"/>
              <a:t>معطوف به تصمیم گیرنده</a:t>
            </a:r>
          </a:p>
          <a:p>
            <a:pPr eaLnBrk="1" hangingPunct="1">
              <a:lnSpc>
                <a:spcPct val="90000"/>
              </a:lnSpc>
              <a:buFont typeface="Wingdings" pitchFamily="2" charset="2"/>
              <a:buNone/>
            </a:pPr>
            <a:endParaRPr lang="fa-IR" sz="3200" smtClean="0"/>
          </a:p>
          <a:p>
            <a:pPr eaLnBrk="1" hangingPunct="1">
              <a:lnSpc>
                <a:spcPct val="90000"/>
              </a:lnSpc>
              <a:buFont typeface="Wingdings" pitchFamily="2" charset="2"/>
              <a:buNone/>
            </a:pPr>
            <a:r>
              <a:rPr lang="fa-IR" sz="3200" smtClean="0"/>
              <a:t>هدف حسابداری          فراوردن اطلاعات مفید برای تصمیم گیری های اقتصادی</a:t>
            </a:r>
          </a:p>
          <a:p>
            <a:pPr eaLnBrk="1" hangingPunct="1">
              <a:lnSpc>
                <a:spcPct val="90000"/>
              </a:lnSpc>
              <a:buFont typeface="Wingdings" pitchFamily="2" charset="2"/>
              <a:buNone/>
            </a:pPr>
            <a:endParaRPr lang="fa-IR" sz="3200" smtClean="0"/>
          </a:p>
          <a:p>
            <a:pPr eaLnBrk="1" hangingPunct="1">
              <a:lnSpc>
                <a:spcPct val="90000"/>
              </a:lnSpc>
              <a:buFont typeface="Wingdings" pitchFamily="2" charset="2"/>
              <a:buNone/>
            </a:pPr>
            <a:r>
              <a:rPr lang="fa-IR" sz="3200" smtClean="0"/>
              <a:t>یک سویه</a:t>
            </a:r>
            <a:r>
              <a:rPr lang="fa-IR" smtClean="0"/>
              <a:t>(استفاده</a:t>
            </a:r>
            <a:r>
              <a:rPr lang="fa-IR" sz="3200" smtClean="0"/>
              <a:t> </a:t>
            </a:r>
            <a:r>
              <a:rPr lang="fa-IR" smtClean="0"/>
              <a:t>کنندگان)</a:t>
            </a:r>
            <a:endParaRPr lang="en-US" smtClean="0"/>
          </a:p>
        </p:txBody>
      </p:sp>
      <p:sp>
        <p:nvSpPr>
          <p:cNvPr id="93213" name="Line 29"/>
          <p:cNvSpPr>
            <a:spLocks noChangeShapeType="1"/>
          </p:cNvSpPr>
          <p:nvPr/>
        </p:nvSpPr>
        <p:spPr bwMode="auto">
          <a:xfrm flipH="1">
            <a:off x="5580063" y="3644900"/>
            <a:ext cx="792162" cy="0"/>
          </a:xfrm>
          <a:prstGeom prst="line">
            <a:avLst/>
          </a:prstGeom>
          <a:noFill/>
          <a:ln w="38100">
            <a:solidFill>
              <a:schemeClr val="tx1"/>
            </a:solidFill>
            <a:round/>
            <a:headEnd/>
            <a:tailEnd type="triangle" w="med" len="med"/>
          </a:ln>
        </p:spPr>
        <p:txBody>
          <a:bodyPr/>
          <a:lstStyle/>
          <a:p>
            <a:endParaRPr lang="fa-IR"/>
          </a:p>
        </p:txBody>
      </p:sp>
      <p:sp>
        <p:nvSpPr>
          <p:cNvPr id="93214" name="Line 30"/>
          <p:cNvSpPr>
            <a:spLocks noChangeShapeType="1"/>
          </p:cNvSpPr>
          <p:nvPr/>
        </p:nvSpPr>
        <p:spPr bwMode="auto">
          <a:xfrm flipH="1">
            <a:off x="1619250" y="3716338"/>
            <a:ext cx="720725" cy="0"/>
          </a:xfrm>
          <a:prstGeom prst="line">
            <a:avLst/>
          </a:prstGeom>
          <a:noFill/>
          <a:ln w="38100">
            <a:solidFill>
              <a:schemeClr val="tx1"/>
            </a:solidFill>
            <a:round/>
            <a:headEnd/>
            <a:tailEnd type="triangle" w="med" len="med"/>
          </a:ln>
        </p:spPr>
        <p:txBody>
          <a:bodyP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3190">
                                            <p:txEl>
                                              <p:pRg st="0" end="0"/>
                                            </p:txEl>
                                          </p:spTgt>
                                        </p:tgtEl>
                                        <p:attrNameLst>
                                          <p:attrName>style.visibility</p:attrName>
                                        </p:attrNameLst>
                                      </p:cBhvr>
                                      <p:to>
                                        <p:strVal val="visible"/>
                                      </p:to>
                                    </p:set>
                                    <p:animEffect transition="in" filter="checkerboard(across)">
                                      <p:cBhvr>
                                        <p:cTn id="7" dur="500"/>
                                        <p:tgtEl>
                                          <p:spTgt spid="9319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93189">
                                            <p:txEl>
                                              <p:pRg st="0" end="0"/>
                                            </p:txEl>
                                          </p:spTgt>
                                        </p:tgtEl>
                                        <p:attrNameLst>
                                          <p:attrName>style.visibility</p:attrName>
                                        </p:attrNameLst>
                                      </p:cBhvr>
                                      <p:to>
                                        <p:strVal val="visible"/>
                                      </p:to>
                                    </p:set>
                                    <p:animEffect transition="in" filter="checkerboard(across)">
                                      <p:cBhvr>
                                        <p:cTn id="12" dur="500"/>
                                        <p:tgtEl>
                                          <p:spTgt spid="9318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93190">
                                            <p:txEl>
                                              <p:pRg st="2" end="2"/>
                                            </p:txEl>
                                          </p:spTgt>
                                        </p:tgtEl>
                                        <p:attrNameLst>
                                          <p:attrName>style.visibility</p:attrName>
                                        </p:attrNameLst>
                                      </p:cBhvr>
                                      <p:to>
                                        <p:strVal val="visible"/>
                                      </p:to>
                                    </p:set>
                                    <p:animEffect transition="in" filter="checkerboard(across)">
                                      <p:cBhvr>
                                        <p:cTn id="17" dur="500"/>
                                        <p:tgtEl>
                                          <p:spTgt spid="9319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93189">
                                            <p:txEl>
                                              <p:pRg st="2" end="2"/>
                                            </p:txEl>
                                          </p:spTgt>
                                        </p:tgtEl>
                                        <p:attrNameLst>
                                          <p:attrName>style.visibility</p:attrName>
                                        </p:attrNameLst>
                                      </p:cBhvr>
                                      <p:to>
                                        <p:strVal val="visible"/>
                                      </p:to>
                                    </p:set>
                                    <p:animEffect transition="in" filter="checkerboard(across)">
                                      <p:cBhvr>
                                        <p:cTn id="22" dur="500"/>
                                        <p:tgtEl>
                                          <p:spTgt spid="9318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93190">
                                            <p:txEl>
                                              <p:pRg st="4" end="4"/>
                                            </p:txEl>
                                          </p:spTgt>
                                        </p:tgtEl>
                                        <p:attrNameLst>
                                          <p:attrName>style.visibility</p:attrName>
                                        </p:attrNameLst>
                                      </p:cBhvr>
                                      <p:to>
                                        <p:strVal val="visible"/>
                                      </p:to>
                                    </p:set>
                                    <p:animEffect transition="in" filter="checkerboard(across)">
                                      <p:cBhvr>
                                        <p:cTn id="27" dur="500"/>
                                        <p:tgtEl>
                                          <p:spTgt spid="93190">
                                            <p:txEl>
                                              <p:pRg st="4" end="4"/>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93213"/>
                                        </p:tgtEl>
                                        <p:attrNameLst>
                                          <p:attrName>style.visibility</p:attrName>
                                        </p:attrNameLst>
                                      </p:cBhvr>
                                      <p:to>
                                        <p:strVal val="visible"/>
                                      </p:to>
                                    </p:set>
                                    <p:animEffect transition="in" filter="blinds(horizontal)">
                                      <p:cBhvr>
                                        <p:cTn id="30" dur="500"/>
                                        <p:tgtEl>
                                          <p:spTgt spid="9321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 presetClass="entr" presetSubtype="10" fill="hold" nodeType="clickEffect">
                                  <p:stCondLst>
                                    <p:cond delay="0"/>
                                  </p:stCondLst>
                                  <p:childTnLst>
                                    <p:set>
                                      <p:cBhvr>
                                        <p:cTn id="34" dur="1" fill="hold">
                                          <p:stCondLst>
                                            <p:cond delay="0"/>
                                          </p:stCondLst>
                                        </p:cTn>
                                        <p:tgtEl>
                                          <p:spTgt spid="93189">
                                            <p:txEl>
                                              <p:pRg st="3" end="3"/>
                                            </p:txEl>
                                          </p:spTgt>
                                        </p:tgtEl>
                                        <p:attrNameLst>
                                          <p:attrName>style.visibility</p:attrName>
                                        </p:attrNameLst>
                                      </p:cBhvr>
                                      <p:to>
                                        <p:strVal val="visible"/>
                                      </p:to>
                                    </p:set>
                                    <p:animEffect transition="in" filter="checkerboard(across)">
                                      <p:cBhvr>
                                        <p:cTn id="35" dur="500"/>
                                        <p:tgtEl>
                                          <p:spTgt spid="93189">
                                            <p:txEl>
                                              <p:pRg st="3" end="3"/>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nodeType="clickEffect">
                                  <p:stCondLst>
                                    <p:cond delay="0"/>
                                  </p:stCondLst>
                                  <p:childTnLst>
                                    <p:set>
                                      <p:cBhvr>
                                        <p:cTn id="39" dur="1" fill="hold">
                                          <p:stCondLst>
                                            <p:cond delay="0"/>
                                          </p:stCondLst>
                                        </p:cTn>
                                        <p:tgtEl>
                                          <p:spTgt spid="93189">
                                            <p:txEl>
                                              <p:pRg st="4" end="4"/>
                                            </p:txEl>
                                          </p:spTgt>
                                        </p:tgtEl>
                                        <p:attrNameLst>
                                          <p:attrName>style.visibility</p:attrName>
                                        </p:attrNameLst>
                                      </p:cBhvr>
                                      <p:to>
                                        <p:strVal val="visible"/>
                                      </p:to>
                                    </p:set>
                                    <p:animEffect transition="in" filter="checkerboard(across)">
                                      <p:cBhvr>
                                        <p:cTn id="40" dur="500"/>
                                        <p:tgtEl>
                                          <p:spTgt spid="93189">
                                            <p:txEl>
                                              <p:pRg st="4" end="4"/>
                                            </p:txEl>
                                          </p:spTgt>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93214"/>
                                        </p:tgtEl>
                                        <p:attrNameLst>
                                          <p:attrName>style.visibility</p:attrName>
                                        </p:attrNameLst>
                                      </p:cBhvr>
                                      <p:to>
                                        <p:strVal val="visible"/>
                                      </p:to>
                                    </p:set>
                                    <p:animEffect transition="in" filter="blinds(horizontal)">
                                      <p:cBhvr>
                                        <p:cTn id="43" dur="500"/>
                                        <p:tgtEl>
                                          <p:spTgt spid="93214"/>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 presetClass="entr" presetSubtype="10" fill="hold" nodeType="clickEffect">
                                  <p:stCondLst>
                                    <p:cond delay="0"/>
                                  </p:stCondLst>
                                  <p:childTnLst>
                                    <p:set>
                                      <p:cBhvr>
                                        <p:cTn id="47" dur="1" fill="hold">
                                          <p:stCondLst>
                                            <p:cond delay="0"/>
                                          </p:stCondLst>
                                        </p:cTn>
                                        <p:tgtEl>
                                          <p:spTgt spid="93190">
                                            <p:txEl>
                                              <p:pRg st="6" end="6"/>
                                            </p:txEl>
                                          </p:spTgt>
                                        </p:tgtEl>
                                        <p:attrNameLst>
                                          <p:attrName>style.visibility</p:attrName>
                                        </p:attrNameLst>
                                      </p:cBhvr>
                                      <p:to>
                                        <p:strVal val="visible"/>
                                      </p:to>
                                    </p:set>
                                    <p:animEffect transition="in" filter="checkerboard(across)">
                                      <p:cBhvr>
                                        <p:cTn id="48" dur="500"/>
                                        <p:tgtEl>
                                          <p:spTgt spid="93190">
                                            <p:txEl>
                                              <p:pRg st="6" end="6"/>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 presetClass="entr" presetSubtype="10" fill="hold" nodeType="clickEffect">
                                  <p:stCondLst>
                                    <p:cond delay="0"/>
                                  </p:stCondLst>
                                  <p:childTnLst>
                                    <p:set>
                                      <p:cBhvr>
                                        <p:cTn id="52" dur="1" fill="hold">
                                          <p:stCondLst>
                                            <p:cond delay="0"/>
                                          </p:stCondLst>
                                        </p:cTn>
                                        <p:tgtEl>
                                          <p:spTgt spid="93189">
                                            <p:txEl>
                                              <p:pRg st="5" end="5"/>
                                            </p:txEl>
                                          </p:spTgt>
                                        </p:tgtEl>
                                        <p:attrNameLst>
                                          <p:attrName>style.visibility</p:attrName>
                                        </p:attrNameLst>
                                      </p:cBhvr>
                                      <p:to>
                                        <p:strVal val="visible"/>
                                      </p:to>
                                    </p:set>
                                    <p:animEffect transition="in" filter="checkerboard(across)">
                                      <p:cBhvr>
                                        <p:cTn id="53" dur="500"/>
                                        <p:tgtEl>
                                          <p:spTgt spid="9318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90" grpId="0" build="p"/>
      <p:bldP spid="93213" grpId="0" animBg="1"/>
      <p:bldP spid="932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5724525" y="188913"/>
            <a:ext cx="3167063" cy="863600"/>
          </a:xfrm>
        </p:spPr>
        <p:txBody>
          <a:bodyPr anchor="t"/>
          <a:lstStyle/>
          <a:p>
            <a:pPr algn="r" eaLnBrk="1" hangingPunct="1"/>
            <a:r>
              <a:rPr lang="fa-IR" smtClean="0"/>
              <a:t>سوال:</a:t>
            </a:r>
            <a:endParaRPr lang="en-US" sz="4000" smtClean="0"/>
          </a:p>
        </p:txBody>
      </p:sp>
      <p:sp>
        <p:nvSpPr>
          <p:cNvPr id="92163" name="Rectangle 3"/>
          <p:cNvSpPr>
            <a:spLocks noGrp="1" noChangeArrowheads="1"/>
          </p:cNvSpPr>
          <p:nvPr>
            <p:ph idx="1"/>
          </p:nvPr>
        </p:nvSpPr>
        <p:spPr>
          <a:xfrm>
            <a:off x="107950" y="1268413"/>
            <a:ext cx="8856663" cy="5400675"/>
          </a:xfrm>
        </p:spPr>
        <p:txBody>
          <a:bodyPr/>
          <a:lstStyle/>
          <a:p>
            <a:pPr eaLnBrk="1" hangingPunct="1">
              <a:buFont typeface="Wingdings" pitchFamily="2" charset="2"/>
              <a:buNone/>
            </a:pPr>
            <a:r>
              <a:rPr lang="fa-IR" smtClean="0"/>
              <a:t> چرا مدارک ثبت و ضبط بنفع دیگری فراهم میکنید؟چرا داوطلبانه انجام میدهیم؟چرا وادار میکنیم کنش خاصی را انجام دهند؟چرا اجبار؟ </a:t>
            </a:r>
          </a:p>
          <a:p>
            <a:pPr eaLnBrk="1" hangingPunct="1">
              <a:buFont typeface="Wingdings" pitchFamily="2" charset="2"/>
              <a:buNone/>
            </a:pPr>
            <a:r>
              <a:rPr lang="fa-IR" smtClean="0"/>
              <a:t>جواب:</a:t>
            </a:r>
          </a:p>
          <a:p>
            <a:pPr eaLnBrk="1" hangingPunct="1">
              <a:buFont typeface="Wingdings" pitchFamily="2" charset="2"/>
              <a:buNone/>
            </a:pPr>
            <a:r>
              <a:rPr lang="fa-IR" smtClean="0"/>
              <a:t>زیرا یک رابطه ای بنیادی پاسخگویی بین شما وفرد دیگری وجود دارد.که شما را در قبال فعالیتها و پیامدهای آن ملزم به پاسخگویی میکند.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62"/>
                                        </p:tgtEl>
                                        <p:attrNameLst>
                                          <p:attrName>style.visibility</p:attrName>
                                        </p:attrNameLst>
                                      </p:cBhvr>
                                      <p:to>
                                        <p:strVal val="visible"/>
                                      </p:to>
                                    </p:set>
                                    <p:anim calcmode="lin" valueType="num">
                                      <p:cBhvr additive="base">
                                        <p:cTn id="7" dur="500" fill="hold"/>
                                        <p:tgtEl>
                                          <p:spTgt spid="92162"/>
                                        </p:tgtEl>
                                        <p:attrNameLst>
                                          <p:attrName>ppt_x</p:attrName>
                                        </p:attrNameLst>
                                      </p:cBhvr>
                                      <p:tavLst>
                                        <p:tav tm="0">
                                          <p:val>
                                            <p:strVal val="#ppt_x"/>
                                          </p:val>
                                        </p:tav>
                                        <p:tav tm="100000">
                                          <p:val>
                                            <p:strVal val="#ppt_x"/>
                                          </p:val>
                                        </p:tav>
                                      </p:tavLst>
                                    </p:anim>
                                    <p:anim calcmode="lin" valueType="num">
                                      <p:cBhvr additive="base">
                                        <p:cTn id="8" dur="500" fill="hold"/>
                                        <p:tgtEl>
                                          <p:spTgt spid="9216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92163">
                                            <p:txEl>
                                              <p:pRg st="0" end="0"/>
                                            </p:txEl>
                                          </p:spTgt>
                                        </p:tgtEl>
                                        <p:attrNameLst>
                                          <p:attrName>style.visibility</p:attrName>
                                        </p:attrNameLst>
                                      </p:cBhvr>
                                      <p:to>
                                        <p:strVal val="visible"/>
                                      </p:to>
                                    </p:set>
                                    <p:animEffect transition="in" filter="checkerboard(across)">
                                      <p:cBhvr>
                                        <p:cTn id="13" dur="500"/>
                                        <p:tgtEl>
                                          <p:spTgt spid="92163">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92163">
                                            <p:txEl>
                                              <p:pRg st="1" end="1"/>
                                            </p:txEl>
                                          </p:spTgt>
                                        </p:tgtEl>
                                        <p:attrNameLst>
                                          <p:attrName>style.visibility</p:attrName>
                                        </p:attrNameLst>
                                      </p:cBhvr>
                                      <p:to>
                                        <p:strVal val="visible"/>
                                      </p:to>
                                    </p:set>
                                    <p:animEffect transition="in" filter="checkerboard(across)">
                                      <p:cBhvr>
                                        <p:cTn id="18" dur="500"/>
                                        <p:tgtEl>
                                          <p:spTgt spid="92163">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92163">
                                            <p:txEl>
                                              <p:pRg st="2" end="2"/>
                                            </p:txEl>
                                          </p:spTgt>
                                        </p:tgtEl>
                                        <p:attrNameLst>
                                          <p:attrName>style.visibility</p:attrName>
                                        </p:attrNameLst>
                                      </p:cBhvr>
                                      <p:to>
                                        <p:strVal val="visible"/>
                                      </p:to>
                                    </p:set>
                                    <p:animEffect transition="in" filter="checkerboard(across)">
                                      <p:cBhvr>
                                        <p:cTn id="23" dur="500"/>
                                        <p:tgtEl>
                                          <p:spTgt spid="921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p:bldP spid="9216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algn="ctr" eaLnBrk="1" hangingPunct="1"/>
            <a:r>
              <a:rPr lang="fa-IR" smtClean="0"/>
              <a:t>عناصر رابطه مسئولیت پاسخگویی</a:t>
            </a:r>
            <a:endParaRPr lang="en-US" smtClean="0"/>
          </a:p>
        </p:txBody>
      </p:sp>
      <p:sp>
        <p:nvSpPr>
          <p:cNvPr id="104451" name="Rectangle 3"/>
          <p:cNvSpPr>
            <a:spLocks noGrp="1" noChangeArrowheads="1"/>
          </p:cNvSpPr>
          <p:nvPr>
            <p:ph idx="1"/>
          </p:nvPr>
        </p:nvSpPr>
        <p:spPr/>
        <p:txBody>
          <a:bodyPr anchor="ctr"/>
          <a:lstStyle/>
          <a:p>
            <a:pPr marL="609600" indent="-609600" eaLnBrk="1" hangingPunct="1">
              <a:buFont typeface="Wingdings" pitchFamily="2" charset="2"/>
              <a:buNone/>
            </a:pPr>
            <a:r>
              <a:rPr lang="fa-IR" smtClean="0"/>
              <a:t>    1. پاسخ خواه: درخواست اطلاعات </a:t>
            </a:r>
          </a:p>
          <a:p>
            <a:pPr marL="609600" indent="-609600" eaLnBrk="1" hangingPunct="1">
              <a:buFont typeface="Wingdings" pitchFamily="2" charset="2"/>
              <a:buNone/>
            </a:pPr>
            <a:endParaRPr lang="fa-IR" smtClean="0"/>
          </a:p>
          <a:p>
            <a:pPr marL="609600" indent="-609600" eaLnBrk="1" hangingPunct="1">
              <a:buFont typeface="Wingdings" pitchFamily="2" charset="2"/>
              <a:buNone/>
            </a:pPr>
            <a:r>
              <a:rPr lang="fa-IR" smtClean="0"/>
              <a:t>    2. پاسخگو: ملزم به تهیه اطلاعات </a:t>
            </a:r>
          </a:p>
          <a:p>
            <a:pPr marL="609600" indent="-609600" eaLnBrk="1" hangingPunct="1">
              <a:buFont typeface="Wingdings" pitchFamily="2" charset="2"/>
              <a:buNone/>
            </a:pPr>
            <a:endParaRPr lang="fa-IR" smtClean="0"/>
          </a:p>
          <a:p>
            <a:pPr marL="609600" indent="-609600" eaLnBrk="1" hangingPunct="1">
              <a:buFont typeface="Wingdings" pitchFamily="2" charset="2"/>
              <a:buNone/>
            </a:pPr>
            <a:r>
              <a:rPr lang="fa-IR" smtClean="0"/>
              <a:t>    3. حسابدار: مطمئن ساختن طرفین از جريان روان اطلاعات درخواست شده</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104450"/>
                                        </p:tgtEl>
                                        <p:attrNameLst>
                                          <p:attrName>style.visibility</p:attrName>
                                        </p:attrNameLst>
                                      </p:cBhvr>
                                      <p:to>
                                        <p:strVal val="visible"/>
                                      </p:to>
                                    </p:set>
                                    <p:animEffect transition="in" filter="plus(in)">
                                      <p:cBhvr>
                                        <p:cTn id="7" dur="2000"/>
                                        <p:tgtEl>
                                          <p:spTgt spid="1044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4451">
                                            <p:txEl>
                                              <p:pRg st="0" end="0"/>
                                            </p:txEl>
                                          </p:spTgt>
                                        </p:tgtEl>
                                        <p:attrNameLst>
                                          <p:attrName>style.visibility</p:attrName>
                                        </p:attrNameLst>
                                      </p:cBhvr>
                                      <p:to>
                                        <p:strVal val="visible"/>
                                      </p:to>
                                    </p:set>
                                    <p:animEffect transition="in" filter="blinds(horizontal)">
                                      <p:cBhvr>
                                        <p:cTn id="12" dur="500"/>
                                        <p:tgtEl>
                                          <p:spTgt spid="1044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4451">
                                            <p:txEl>
                                              <p:pRg st="2" end="2"/>
                                            </p:txEl>
                                          </p:spTgt>
                                        </p:tgtEl>
                                        <p:attrNameLst>
                                          <p:attrName>style.visibility</p:attrName>
                                        </p:attrNameLst>
                                      </p:cBhvr>
                                      <p:to>
                                        <p:strVal val="visible"/>
                                      </p:to>
                                    </p:set>
                                    <p:animEffect transition="in" filter="blinds(horizontal)">
                                      <p:cBhvr>
                                        <p:cTn id="17" dur="500"/>
                                        <p:tgtEl>
                                          <p:spTgt spid="1044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4451">
                                            <p:txEl>
                                              <p:pRg st="4" end="4"/>
                                            </p:txEl>
                                          </p:spTgt>
                                        </p:tgtEl>
                                        <p:attrNameLst>
                                          <p:attrName>style.visibility</p:attrName>
                                        </p:attrNameLst>
                                      </p:cBhvr>
                                      <p:to>
                                        <p:strVal val="visible"/>
                                      </p:to>
                                    </p:set>
                                    <p:animEffect transition="in" filter="blinds(horizontal)">
                                      <p:cBhvr>
                                        <p:cTn id="22" dur="500"/>
                                        <p:tgtEl>
                                          <p:spTgt spid="1044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P spid="10445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9" name="Oval 9"/>
          <p:cNvSpPr>
            <a:spLocks noChangeArrowheads="1"/>
          </p:cNvSpPr>
          <p:nvPr/>
        </p:nvSpPr>
        <p:spPr bwMode="auto">
          <a:xfrm>
            <a:off x="3779838" y="4724400"/>
            <a:ext cx="1993900" cy="914400"/>
          </a:xfrm>
          <a:prstGeom prst="ellipse">
            <a:avLst/>
          </a:prstGeom>
          <a:gradFill rotWithShape="1">
            <a:gsLst>
              <a:gs pos="0">
                <a:srgbClr val="76185E"/>
              </a:gs>
              <a:gs pos="50000">
                <a:srgbClr val="FF33CC"/>
              </a:gs>
              <a:gs pos="100000">
                <a:srgbClr val="76185E"/>
              </a:gs>
            </a:gsLst>
            <a:lin ang="5400000" scaled="1"/>
          </a:gradFill>
          <a:ln w="9525">
            <a:solidFill>
              <a:schemeClr val="tx1"/>
            </a:solidFill>
            <a:round/>
            <a:headEnd/>
            <a:tailEnd/>
          </a:ln>
        </p:spPr>
        <p:txBody>
          <a:bodyPr wrap="none" anchor="ctr"/>
          <a:lstStyle/>
          <a:p>
            <a:endParaRPr lang="fa-IR"/>
          </a:p>
        </p:txBody>
      </p:sp>
      <p:sp>
        <p:nvSpPr>
          <p:cNvPr id="168971" name="Oval 11"/>
          <p:cNvSpPr>
            <a:spLocks noChangeArrowheads="1"/>
          </p:cNvSpPr>
          <p:nvPr/>
        </p:nvSpPr>
        <p:spPr bwMode="auto">
          <a:xfrm>
            <a:off x="1187450" y="2852738"/>
            <a:ext cx="1993900" cy="914400"/>
          </a:xfrm>
          <a:prstGeom prst="ellipse">
            <a:avLst/>
          </a:prstGeom>
          <a:gradFill rotWithShape="1">
            <a:gsLst>
              <a:gs pos="0">
                <a:srgbClr val="FFFF80"/>
              </a:gs>
              <a:gs pos="50000">
                <a:srgbClr val="FFFFB3"/>
              </a:gs>
              <a:gs pos="100000">
                <a:srgbClr val="FFFFDA"/>
              </a:gs>
            </a:gsLst>
            <a:lin ang="18900000" scaled="1"/>
          </a:gradFill>
          <a:ln w="9525">
            <a:solidFill>
              <a:schemeClr val="tx1"/>
            </a:solidFill>
            <a:round/>
            <a:headEnd/>
            <a:tailEnd/>
          </a:ln>
        </p:spPr>
        <p:txBody>
          <a:bodyPr wrap="none" anchor="ctr"/>
          <a:lstStyle/>
          <a:p>
            <a:endParaRPr lang="fa-IR"/>
          </a:p>
        </p:txBody>
      </p:sp>
      <p:sp>
        <p:nvSpPr>
          <p:cNvPr id="168972" name="Oval 12"/>
          <p:cNvSpPr>
            <a:spLocks noChangeArrowheads="1"/>
          </p:cNvSpPr>
          <p:nvPr/>
        </p:nvSpPr>
        <p:spPr bwMode="auto">
          <a:xfrm>
            <a:off x="6227763" y="2852738"/>
            <a:ext cx="1993900" cy="914400"/>
          </a:xfrm>
          <a:prstGeom prst="ellipse">
            <a:avLst/>
          </a:prstGeom>
          <a:gradFill rotWithShape="1">
            <a:gsLst>
              <a:gs pos="0">
                <a:srgbClr val="0F3A20"/>
              </a:gs>
              <a:gs pos="50000">
                <a:srgbClr val="217D46"/>
              </a:gs>
              <a:gs pos="100000">
                <a:srgbClr val="0F3A20"/>
              </a:gs>
            </a:gsLst>
            <a:lin ang="5400000" scaled="1"/>
          </a:gradFill>
          <a:ln w="9525">
            <a:solidFill>
              <a:schemeClr val="tx1"/>
            </a:solidFill>
            <a:round/>
            <a:headEnd/>
            <a:tailEnd/>
          </a:ln>
        </p:spPr>
        <p:txBody>
          <a:bodyPr wrap="none" anchor="ctr"/>
          <a:lstStyle/>
          <a:p>
            <a:endParaRPr lang="fa-IR"/>
          </a:p>
        </p:txBody>
      </p:sp>
      <p:sp>
        <p:nvSpPr>
          <p:cNvPr id="168975" name="AutoShape 15"/>
          <p:cNvSpPr>
            <a:spLocks noChangeArrowheads="1"/>
          </p:cNvSpPr>
          <p:nvPr/>
        </p:nvSpPr>
        <p:spPr bwMode="auto">
          <a:xfrm>
            <a:off x="2339975" y="2276475"/>
            <a:ext cx="5111750" cy="576263"/>
          </a:xfrm>
          <a:prstGeom prst="curvedDownArrow">
            <a:avLst>
              <a:gd name="adj1" fmla="val 29486"/>
              <a:gd name="adj2" fmla="val 356217"/>
              <a:gd name="adj3" fmla="val 33148"/>
            </a:avLst>
          </a:prstGeom>
          <a:solidFill>
            <a:srgbClr val="6600FF"/>
          </a:solidFill>
          <a:ln w="9525">
            <a:solidFill>
              <a:schemeClr val="tx1"/>
            </a:solidFill>
            <a:miter lim="800000"/>
            <a:headEnd/>
            <a:tailEnd/>
          </a:ln>
        </p:spPr>
        <p:txBody>
          <a:bodyPr wrap="none" anchor="ctr"/>
          <a:lstStyle/>
          <a:p>
            <a:endParaRPr lang="fa-IR"/>
          </a:p>
        </p:txBody>
      </p:sp>
      <p:sp>
        <p:nvSpPr>
          <p:cNvPr id="168976" name="WordArt 16"/>
          <p:cNvSpPr>
            <a:spLocks noChangeArrowheads="1" noChangeShapeType="1" noTextEdit="1"/>
          </p:cNvSpPr>
          <p:nvPr/>
        </p:nvSpPr>
        <p:spPr bwMode="auto">
          <a:xfrm>
            <a:off x="6804025" y="3068638"/>
            <a:ext cx="1019175" cy="466725"/>
          </a:xfrm>
          <a:prstGeom prst="rect">
            <a:avLst/>
          </a:prstGeom>
        </p:spPr>
        <p:txBody>
          <a:bodyPr wrap="none" fromWordArt="1">
            <a:prstTxWarp prst="textPlain">
              <a:avLst>
                <a:gd name="adj" fmla="val 50000"/>
              </a:avLst>
            </a:prstTxWarp>
          </a:bodyPr>
          <a:lstStyle/>
          <a:p>
            <a:pPr algn="ctr"/>
            <a:r>
              <a:rPr lang="fa-IR" sz="3200" kern="10">
                <a:ln w="9525">
                  <a:solidFill>
                    <a:srgbClr val="000000"/>
                  </a:solidFill>
                  <a:round/>
                  <a:headEnd/>
                  <a:tailEnd/>
                </a:ln>
                <a:solidFill>
                  <a:schemeClr val="bg2"/>
                </a:solidFill>
                <a:latin typeface="Arial"/>
                <a:cs typeface="Arial"/>
              </a:rPr>
              <a:t>پاسخ خواه</a:t>
            </a:r>
          </a:p>
        </p:txBody>
      </p:sp>
      <p:sp>
        <p:nvSpPr>
          <p:cNvPr id="168977" name="WordArt 17"/>
          <p:cNvSpPr>
            <a:spLocks noChangeArrowheads="1" noChangeShapeType="1" noTextEdit="1"/>
          </p:cNvSpPr>
          <p:nvPr/>
        </p:nvSpPr>
        <p:spPr bwMode="auto">
          <a:xfrm>
            <a:off x="1692275" y="3068638"/>
            <a:ext cx="1028700" cy="466725"/>
          </a:xfrm>
          <a:prstGeom prst="rect">
            <a:avLst/>
          </a:prstGeom>
        </p:spPr>
        <p:txBody>
          <a:bodyPr wrap="none" fromWordArt="1">
            <a:prstTxWarp prst="textPlain">
              <a:avLst>
                <a:gd name="adj" fmla="val 50000"/>
              </a:avLst>
            </a:prstTxWarp>
          </a:bodyPr>
          <a:lstStyle/>
          <a:p>
            <a:pPr algn="ctr"/>
            <a:r>
              <a:rPr lang="fa-IR" sz="3200" kern="10">
                <a:ln w="9525">
                  <a:solidFill>
                    <a:srgbClr val="000000"/>
                  </a:solidFill>
                  <a:round/>
                  <a:headEnd/>
                  <a:tailEnd/>
                </a:ln>
                <a:latin typeface="Arial"/>
                <a:cs typeface="Arial"/>
              </a:rPr>
              <a:t>پاسخگو</a:t>
            </a:r>
          </a:p>
        </p:txBody>
      </p:sp>
      <p:sp>
        <p:nvSpPr>
          <p:cNvPr id="168978" name="WordArt 18"/>
          <p:cNvSpPr>
            <a:spLocks noChangeArrowheads="1" noChangeShapeType="1" noTextEdit="1"/>
          </p:cNvSpPr>
          <p:nvPr/>
        </p:nvSpPr>
        <p:spPr bwMode="auto">
          <a:xfrm>
            <a:off x="4211638" y="4941888"/>
            <a:ext cx="1066800" cy="466725"/>
          </a:xfrm>
          <a:prstGeom prst="rect">
            <a:avLst/>
          </a:prstGeom>
        </p:spPr>
        <p:txBody>
          <a:bodyPr wrap="none" fromWordArt="1">
            <a:prstTxWarp prst="textPlain">
              <a:avLst>
                <a:gd name="adj" fmla="val 50000"/>
              </a:avLst>
            </a:prstTxWarp>
          </a:bodyPr>
          <a:lstStyle/>
          <a:p>
            <a:pPr algn="ctr"/>
            <a:r>
              <a:rPr lang="fa-IR" sz="3200" kern="10">
                <a:ln w="9525">
                  <a:noFill/>
                  <a:round/>
                  <a:headEnd/>
                  <a:tailEnd/>
                </a:ln>
                <a:solidFill>
                  <a:schemeClr val="bg2"/>
                </a:solidFill>
                <a:effectLst>
                  <a:outerShdw dist="35921" dir="2700000" algn="ctr" rotWithShape="0">
                    <a:srgbClr val="C0C0C0">
                      <a:alpha val="79999"/>
                    </a:srgbClr>
                  </a:outerShdw>
                </a:effectLst>
                <a:latin typeface="Arial"/>
                <a:cs typeface="Arial"/>
              </a:rPr>
              <a:t>حسابدار</a:t>
            </a:r>
          </a:p>
        </p:txBody>
      </p:sp>
      <p:sp>
        <p:nvSpPr>
          <p:cNvPr id="168985" name="WordArt 25"/>
          <p:cNvSpPr>
            <a:spLocks noChangeArrowheads="1" noChangeShapeType="1" noTextEdit="1"/>
          </p:cNvSpPr>
          <p:nvPr/>
        </p:nvSpPr>
        <p:spPr bwMode="auto">
          <a:xfrm>
            <a:off x="3924300" y="1196975"/>
            <a:ext cx="1439863" cy="215900"/>
          </a:xfrm>
          <a:prstGeom prst="rect">
            <a:avLst/>
          </a:prstGeom>
        </p:spPr>
        <p:txBody>
          <a:bodyPr wrap="none" fromWordArt="1">
            <a:prstTxWarp prst="textPlain">
              <a:avLst>
                <a:gd name="adj" fmla="val 49028"/>
              </a:avLst>
            </a:prstTxWarp>
          </a:bodyPr>
          <a:lstStyle/>
          <a:p>
            <a:pPr algn="ctr"/>
            <a:r>
              <a:rPr lang="fa-IR" sz="1800" kern="10">
                <a:ln w="9525">
                  <a:noFill/>
                  <a:round/>
                  <a:headEnd/>
                  <a:tailEnd/>
                </a:ln>
                <a:effectLst>
                  <a:outerShdw dist="45791" dir="2021404" algn="ctr" rotWithShape="0">
                    <a:srgbClr val="B2B2B2">
                      <a:alpha val="79999"/>
                    </a:srgbClr>
                  </a:outerShdw>
                </a:effectLst>
                <a:latin typeface="Arial"/>
                <a:cs typeface="Arial"/>
              </a:rPr>
              <a:t>درخواست اطلاعات</a:t>
            </a:r>
          </a:p>
        </p:txBody>
      </p:sp>
      <p:sp>
        <p:nvSpPr>
          <p:cNvPr id="169010" name="AutoShape 50"/>
          <p:cNvSpPr>
            <a:spLocks noChangeArrowheads="1"/>
          </p:cNvSpPr>
          <p:nvPr/>
        </p:nvSpPr>
        <p:spPr bwMode="auto">
          <a:xfrm rot="10800000">
            <a:off x="0" y="1557338"/>
            <a:ext cx="7596188" cy="1295400"/>
          </a:xfrm>
          <a:prstGeom prst="curvedUpArrow">
            <a:avLst>
              <a:gd name="adj1" fmla="val 12244"/>
              <a:gd name="adj2" fmla="val 228451"/>
              <a:gd name="adj3" fmla="val 15315"/>
            </a:avLst>
          </a:prstGeom>
          <a:solidFill>
            <a:srgbClr val="217D46"/>
          </a:solidFill>
          <a:ln w="9525">
            <a:solidFill>
              <a:schemeClr val="tx1"/>
            </a:solidFill>
            <a:miter lim="800000"/>
            <a:headEnd/>
            <a:tailEnd/>
          </a:ln>
        </p:spPr>
        <p:txBody>
          <a:bodyPr wrap="none" anchor="ctr"/>
          <a:lstStyle/>
          <a:p>
            <a:endParaRPr lang="fa-IR"/>
          </a:p>
        </p:txBody>
      </p:sp>
      <p:sp>
        <p:nvSpPr>
          <p:cNvPr id="169011" name="WordArt 51"/>
          <p:cNvSpPr>
            <a:spLocks noChangeArrowheads="1" noChangeShapeType="1" noTextEdit="1"/>
          </p:cNvSpPr>
          <p:nvPr/>
        </p:nvSpPr>
        <p:spPr bwMode="auto">
          <a:xfrm>
            <a:off x="3708400" y="1989138"/>
            <a:ext cx="1657350" cy="257175"/>
          </a:xfrm>
          <a:prstGeom prst="rect">
            <a:avLst/>
          </a:prstGeom>
        </p:spPr>
        <p:txBody>
          <a:bodyPr wrap="none" fromWordArt="1">
            <a:prstTxWarp prst="textPlain">
              <a:avLst>
                <a:gd name="adj" fmla="val 50000"/>
              </a:avLst>
            </a:prstTxWarp>
          </a:bodyPr>
          <a:lstStyle/>
          <a:p>
            <a:pPr algn="ctr"/>
            <a:r>
              <a:rPr lang="fa-IR" sz="1800" kern="10">
                <a:ln w="9525">
                  <a:noFill/>
                  <a:round/>
                  <a:headEnd/>
                  <a:tailEnd/>
                </a:ln>
                <a:effectLst>
                  <a:outerShdw dist="45791" dir="2021404" algn="ctr" rotWithShape="0">
                    <a:srgbClr val="B2B2B2">
                      <a:alpha val="79999"/>
                    </a:srgbClr>
                  </a:outerShdw>
                </a:effectLst>
                <a:latin typeface="Arial"/>
                <a:cs typeface="Arial"/>
              </a:rPr>
              <a:t>تمایل به تهیه اطلاعات</a:t>
            </a:r>
          </a:p>
        </p:txBody>
      </p:sp>
      <p:sp>
        <p:nvSpPr>
          <p:cNvPr id="169012" name="AutoShape 52"/>
          <p:cNvSpPr>
            <a:spLocks noChangeArrowheads="1"/>
          </p:cNvSpPr>
          <p:nvPr/>
        </p:nvSpPr>
        <p:spPr bwMode="auto">
          <a:xfrm rot="-2379349">
            <a:off x="5627688" y="4300538"/>
            <a:ext cx="2520950" cy="377825"/>
          </a:xfrm>
          <a:prstGeom prst="curvedUpArrow">
            <a:avLst>
              <a:gd name="adj1" fmla="val 133445"/>
              <a:gd name="adj2" fmla="val 266891"/>
              <a:gd name="adj3" fmla="val 46130"/>
            </a:avLst>
          </a:prstGeom>
          <a:solidFill>
            <a:srgbClr val="FF33CC"/>
          </a:solidFill>
          <a:ln w="9525">
            <a:solidFill>
              <a:schemeClr val="tx1"/>
            </a:solidFill>
            <a:miter lim="800000"/>
            <a:headEnd/>
            <a:tailEnd/>
          </a:ln>
        </p:spPr>
        <p:txBody>
          <a:bodyPr wrap="none" anchor="ctr"/>
          <a:lstStyle/>
          <a:p>
            <a:endParaRPr lang="fa-IR"/>
          </a:p>
        </p:txBody>
      </p:sp>
      <p:sp>
        <p:nvSpPr>
          <p:cNvPr id="169014" name="AutoShape 54"/>
          <p:cNvSpPr>
            <a:spLocks noChangeArrowheads="1"/>
          </p:cNvSpPr>
          <p:nvPr/>
        </p:nvSpPr>
        <p:spPr bwMode="auto">
          <a:xfrm rot="8017408">
            <a:off x="2659856" y="3398044"/>
            <a:ext cx="358775" cy="2293938"/>
          </a:xfrm>
          <a:prstGeom prst="curvedLeftArrow">
            <a:avLst>
              <a:gd name="adj1" fmla="val 127876"/>
              <a:gd name="adj2" fmla="val 255752"/>
              <a:gd name="adj3" fmla="val 33333"/>
            </a:avLst>
          </a:prstGeom>
          <a:solidFill>
            <a:srgbClr val="FF33CC"/>
          </a:solidFill>
          <a:ln w="9525">
            <a:solidFill>
              <a:schemeClr val="tx1"/>
            </a:solidFill>
            <a:miter lim="800000"/>
            <a:headEnd/>
            <a:tailEnd/>
          </a:ln>
        </p:spPr>
        <p:txBody>
          <a:bodyPr wrap="none" anchor="ctr"/>
          <a:lstStyle/>
          <a:p>
            <a:endParaRPr lang="fa-IR"/>
          </a:p>
        </p:txBody>
      </p:sp>
      <p:sp>
        <p:nvSpPr>
          <p:cNvPr id="169015" name="WordArt 55"/>
          <p:cNvSpPr>
            <a:spLocks noChangeArrowheads="1" noChangeShapeType="1" noTextEdit="1"/>
          </p:cNvSpPr>
          <p:nvPr/>
        </p:nvSpPr>
        <p:spPr bwMode="auto">
          <a:xfrm rot="-2663511">
            <a:off x="6469063" y="4557713"/>
            <a:ext cx="1504950" cy="257175"/>
          </a:xfrm>
          <a:prstGeom prst="rect">
            <a:avLst/>
          </a:prstGeom>
        </p:spPr>
        <p:txBody>
          <a:bodyPr wrap="none" fromWordArt="1">
            <a:prstTxWarp prst="textPlain">
              <a:avLst>
                <a:gd name="adj" fmla="val 50000"/>
              </a:avLst>
            </a:prstTxWarp>
          </a:bodyPr>
          <a:lstStyle/>
          <a:p>
            <a:pPr algn="ctr"/>
            <a:r>
              <a:rPr lang="fa-IR" sz="1800" kern="10">
                <a:ln w="9525">
                  <a:noFill/>
                  <a:round/>
                  <a:headEnd/>
                  <a:tailEnd/>
                </a:ln>
                <a:effectLst>
                  <a:outerShdw dist="45791" dir="2021404" algn="ctr" rotWithShape="0">
                    <a:srgbClr val="B2B2B2">
                      <a:alpha val="79999"/>
                    </a:srgbClr>
                  </a:outerShdw>
                </a:effectLst>
                <a:latin typeface="Arial"/>
                <a:cs typeface="Arial"/>
              </a:rPr>
              <a:t>امکان تهیه اطلاعات</a:t>
            </a:r>
          </a:p>
        </p:txBody>
      </p:sp>
      <p:sp>
        <p:nvSpPr>
          <p:cNvPr id="169016" name="WordArt 56"/>
          <p:cNvSpPr>
            <a:spLocks noChangeArrowheads="1" noChangeShapeType="1" noTextEdit="1"/>
          </p:cNvSpPr>
          <p:nvPr/>
        </p:nvSpPr>
        <p:spPr bwMode="auto">
          <a:xfrm rot="2727768">
            <a:off x="1658938" y="4686300"/>
            <a:ext cx="1762125" cy="257175"/>
          </a:xfrm>
          <a:prstGeom prst="rect">
            <a:avLst/>
          </a:prstGeom>
        </p:spPr>
        <p:txBody>
          <a:bodyPr wrap="none" fromWordArt="1">
            <a:prstTxWarp prst="textPlain">
              <a:avLst>
                <a:gd name="adj" fmla="val 50000"/>
              </a:avLst>
            </a:prstTxWarp>
          </a:bodyPr>
          <a:lstStyle/>
          <a:p>
            <a:pPr algn="ctr"/>
            <a:r>
              <a:rPr lang="fa-IR" sz="1800" kern="10">
                <a:ln w="9525">
                  <a:noFill/>
                  <a:round/>
                  <a:headEnd/>
                  <a:tailEnd/>
                </a:ln>
                <a:effectLst>
                  <a:outerShdw dist="45791" dir="2021404" algn="ctr" rotWithShape="0">
                    <a:srgbClr val="B2B2B2">
                      <a:alpha val="79999"/>
                    </a:srgbClr>
                  </a:outerShdw>
                </a:effectLst>
                <a:latin typeface="Arial"/>
                <a:cs typeface="Arial"/>
              </a:rPr>
              <a:t>با عینیت و اثبات پذیری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68972"/>
                                        </p:tgtEl>
                                        <p:attrNameLst>
                                          <p:attrName>style.visibility</p:attrName>
                                        </p:attrNameLst>
                                      </p:cBhvr>
                                      <p:to>
                                        <p:strVal val="visible"/>
                                      </p:to>
                                    </p:set>
                                    <p:animEffect transition="in" filter="wheel(4)">
                                      <p:cBhvr>
                                        <p:cTn id="7" dur="2000"/>
                                        <p:tgtEl>
                                          <p:spTgt spid="16897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68976"/>
                                        </p:tgtEl>
                                        <p:attrNameLst>
                                          <p:attrName>style.visibility</p:attrName>
                                        </p:attrNameLst>
                                      </p:cBhvr>
                                      <p:to>
                                        <p:strVal val="visible"/>
                                      </p:to>
                                    </p:set>
                                    <p:animEffect transition="in" filter="blinds(horizontal)">
                                      <p:cBhvr>
                                        <p:cTn id="10" dur="500"/>
                                        <p:tgtEl>
                                          <p:spTgt spid="168976"/>
                                        </p:tgtEl>
                                      </p:cBhvr>
                                    </p:animEffect>
                                  </p:childTnLst>
                                </p:cTn>
                              </p:par>
                              <p:par>
                                <p:cTn id="11" presetID="21" presetClass="entr" presetSubtype="4" fill="hold" grpId="0" nodeType="withEffect">
                                  <p:stCondLst>
                                    <p:cond delay="0"/>
                                  </p:stCondLst>
                                  <p:childTnLst>
                                    <p:set>
                                      <p:cBhvr>
                                        <p:cTn id="12" dur="1" fill="hold">
                                          <p:stCondLst>
                                            <p:cond delay="0"/>
                                          </p:stCondLst>
                                        </p:cTn>
                                        <p:tgtEl>
                                          <p:spTgt spid="168971"/>
                                        </p:tgtEl>
                                        <p:attrNameLst>
                                          <p:attrName>style.visibility</p:attrName>
                                        </p:attrNameLst>
                                      </p:cBhvr>
                                      <p:to>
                                        <p:strVal val="visible"/>
                                      </p:to>
                                    </p:set>
                                    <p:animEffect transition="in" filter="wheel(4)">
                                      <p:cBhvr>
                                        <p:cTn id="13" dur="2000"/>
                                        <p:tgtEl>
                                          <p:spTgt spid="16897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68977"/>
                                        </p:tgtEl>
                                        <p:attrNameLst>
                                          <p:attrName>style.visibility</p:attrName>
                                        </p:attrNameLst>
                                      </p:cBhvr>
                                      <p:to>
                                        <p:strVal val="visible"/>
                                      </p:to>
                                    </p:set>
                                    <p:animEffect transition="in" filter="blinds(horizontal)">
                                      <p:cBhvr>
                                        <p:cTn id="16" dur="500"/>
                                        <p:tgtEl>
                                          <p:spTgt spid="16897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169010"/>
                                        </p:tgtEl>
                                        <p:attrNameLst>
                                          <p:attrName>style.visibility</p:attrName>
                                        </p:attrNameLst>
                                      </p:cBhvr>
                                      <p:to>
                                        <p:strVal val="visible"/>
                                      </p:to>
                                    </p:set>
                                    <p:animEffect transition="in" filter="strips(downLeft)">
                                      <p:cBhvr>
                                        <p:cTn id="21" dur="500"/>
                                        <p:tgtEl>
                                          <p:spTgt spid="169010"/>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168985"/>
                                        </p:tgtEl>
                                        <p:attrNameLst>
                                          <p:attrName>style.visibility</p:attrName>
                                        </p:attrNameLst>
                                      </p:cBhvr>
                                      <p:to>
                                        <p:strVal val="visible"/>
                                      </p:to>
                                    </p:set>
                                    <p:animEffect transition="in" filter="slide(fromBottom)">
                                      <p:cBhvr>
                                        <p:cTn id="24" dur="500"/>
                                        <p:tgtEl>
                                          <p:spTgt spid="16898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68975"/>
                                        </p:tgtEl>
                                        <p:attrNameLst>
                                          <p:attrName>style.visibility</p:attrName>
                                        </p:attrNameLst>
                                      </p:cBhvr>
                                      <p:to>
                                        <p:strVal val="visible"/>
                                      </p:to>
                                    </p:set>
                                    <p:animEffect transition="in" filter="strips(downLeft)">
                                      <p:cBhvr>
                                        <p:cTn id="29" dur="500"/>
                                        <p:tgtEl>
                                          <p:spTgt spid="168975"/>
                                        </p:tgtEl>
                                      </p:cBhvr>
                                    </p:animEffect>
                                  </p:childTnLst>
                                </p:cTn>
                              </p:par>
                              <p:par>
                                <p:cTn id="30" presetID="12" presetClass="entr" presetSubtype="4" fill="hold" grpId="0" nodeType="withEffect">
                                  <p:stCondLst>
                                    <p:cond delay="0"/>
                                  </p:stCondLst>
                                  <p:childTnLst>
                                    <p:set>
                                      <p:cBhvr>
                                        <p:cTn id="31" dur="1" fill="hold">
                                          <p:stCondLst>
                                            <p:cond delay="0"/>
                                          </p:stCondLst>
                                        </p:cTn>
                                        <p:tgtEl>
                                          <p:spTgt spid="169011"/>
                                        </p:tgtEl>
                                        <p:attrNameLst>
                                          <p:attrName>style.visibility</p:attrName>
                                        </p:attrNameLst>
                                      </p:cBhvr>
                                      <p:to>
                                        <p:strVal val="visible"/>
                                      </p:to>
                                    </p:set>
                                    <p:animEffect transition="in" filter="slide(fromBottom)">
                                      <p:cBhvr>
                                        <p:cTn id="32" dur="500"/>
                                        <p:tgtEl>
                                          <p:spTgt spid="16901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168969"/>
                                        </p:tgtEl>
                                        <p:attrNameLst>
                                          <p:attrName>style.visibility</p:attrName>
                                        </p:attrNameLst>
                                      </p:cBhvr>
                                      <p:to>
                                        <p:strVal val="visible"/>
                                      </p:to>
                                    </p:set>
                                    <p:animEffect transition="in" filter="wheel(4)">
                                      <p:cBhvr>
                                        <p:cTn id="37" dur="2000"/>
                                        <p:tgtEl>
                                          <p:spTgt spid="168969"/>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68978"/>
                                        </p:tgtEl>
                                        <p:attrNameLst>
                                          <p:attrName>style.visibility</p:attrName>
                                        </p:attrNameLst>
                                      </p:cBhvr>
                                      <p:to>
                                        <p:strVal val="visible"/>
                                      </p:to>
                                    </p:set>
                                    <p:animEffect transition="in" filter="blinds(horizontal)">
                                      <p:cBhvr>
                                        <p:cTn id="40" dur="500"/>
                                        <p:tgtEl>
                                          <p:spTgt spid="168978"/>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0" presetClass="entr" presetSubtype="0" fill="hold" grpId="0" nodeType="clickEffect">
                                  <p:stCondLst>
                                    <p:cond delay="0"/>
                                  </p:stCondLst>
                                  <p:childTnLst>
                                    <p:set>
                                      <p:cBhvr>
                                        <p:cTn id="44" dur="1" fill="hold">
                                          <p:stCondLst>
                                            <p:cond delay="0"/>
                                          </p:stCondLst>
                                        </p:cTn>
                                        <p:tgtEl>
                                          <p:spTgt spid="169012"/>
                                        </p:tgtEl>
                                        <p:attrNameLst>
                                          <p:attrName>style.visibility</p:attrName>
                                        </p:attrNameLst>
                                      </p:cBhvr>
                                      <p:to>
                                        <p:strVal val="visible"/>
                                      </p:to>
                                    </p:set>
                                    <p:animEffect transition="in" filter="wedge">
                                      <p:cBhvr>
                                        <p:cTn id="45" dur="2000"/>
                                        <p:tgtEl>
                                          <p:spTgt spid="169012"/>
                                        </p:tgtEl>
                                      </p:cBhvr>
                                    </p:animEffect>
                                  </p:childTnLst>
                                </p:cTn>
                              </p:par>
                              <p:par>
                                <p:cTn id="46" presetID="20" presetClass="entr" presetSubtype="0" fill="hold" grpId="0" nodeType="withEffect">
                                  <p:stCondLst>
                                    <p:cond delay="0"/>
                                  </p:stCondLst>
                                  <p:childTnLst>
                                    <p:set>
                                      <p:cBhvr>
                                        <p:cTn id="47" dur="1" fill="hold">
                                          <p:stCondLst>
                                            <p:cond delay="0"/>
                                          </p:stCondLst>
                                        </p:cTn>
                                        <p:tgtEl>
                                          <p:spTgt spid="169014"/>
                                        </p:tgtEl>
                                        <p:attrNameLst>
                                          <p:attrName>style.visibility</p:attrName>
                                        </p:attrNameLst>
                                      </p:cBhvr>
                                      <p:to>
                                        <p:strVal val="visible"/>
                                      </p:to>
                                    </p:set>
                                    <p:animEffect transition="in" filter="wedge">
                                      <p:cBhvr>
                                        <p:cTn id="48" dur="2000"/>
                                        <p:tgtEl>
                                          <p:spTgt spid="16901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0" presetClass="entr" presetSubtype="0" fill="hold" grpId="0" nodeType="clickEffect">
                                  <p:stCondLst>
                                    <p:cond delay="0"/>
                                  </p:stCondLst>
                                  <p:childTnLst>
                                    <p:set>
                                      <p:cBhvr>
                                        <p:cTn id="52" dur="1" fill="hold">
                                          <p:stCondLst>
                                            <p:cond delay="0"/>
                                          </p:stCondLst>
                                        </p:cTn>
                                        <p:tgtEl>
                                          <p:spTgt spid="169015"/>
                                        </p:tgtEl>
                                        <p:attrNameLst>
                                          <p:attrName>style.visibility</p:attrName>
                                        </p:attrNameLst>
                                      </p:cBhvr>
                                      <p:to>
                                        <p:strVal val="visible"/>
                                      </p:to>
                                    </p:set>
                                    <p:animEffect transition="in" filter="wedge">
                                      <p:cBhvr>
                                        <p:cTn id="53" dur="2000"/>
                                        <p:tgtEl>
                                          <p:spTgt spid="169015"/>
                                        </p:tgtEl>
                                      </p:cBhvr>
                                    </p:animEffect>
                                  </p:childTnLst>
                                </p:cTn>
                              </p:par>
                              <p:par>
                                <p:cTn id="54" presetID="21" presetClass="entr" presetSubtype="4" fill="hold" grpId="0" nodeType="withEffect">
                                  <p:stCondLst>
                                    <p:cond delay="0"/>
                                  </p:stCondLst>
                                  <p:childTnLst>
                                    <p:set>
                                      <p:cBhvr>
                                        <p:cTn id="55" dur="1" fill="hold">
                                          <p:stCondLst>
                                            <p:cond delay="0"/>
                                          </p:stCondLst>
                                        </p:cTn>
                                        <p:tgtEl>
                                          <p:spTgt spid="169016"/>
                                        </p:tgtEl>
                                        <p:attrNameLst>
                                          <p:attrName>style.visibility</p:attrName>
                                        </p:attrNameLst>
                                      </p:cBhvr>
                                      <p:to>
                                        <p:strVal val="visible"/>
                                      </p:to>
                                    </p:set>
                                    <p:animEffect transition="in" filter="wheel(4)">
                                      <p:cBhvr>
                                        <p:cTn id="56" dur="2000"/>
                                        <p:tgtEl>
                                          <p:spTgt spid="1690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9" grpId="0" animBg="1"/>
      <p:bldP spid="168971" grpId="0" animBg="1"/>
      <p:bldP spid="168972" grpId="0" animBg="1"/>
      <p:bldP spid="168975" grpId="0" animBg="1"/>
      <p:bldP spid="168976" grpId="0" animBg="1"/>
      <p:bldP spid="168977" grpId="0" animBg="1"/>
      <p:bldP spid="168978" grpId="0" animBg="1"/>
      <p:bldP spid="168985" grpId="0" animBg="1"/>
      <p:bldP spid="169010" grpId="0" animBg="1"/>
      <p:bldP spid="169011" grpId="0" animBg="1"/>
      <p:bldP spid="169012" grpId="0" animBg="1"/>
      <p:bldP spid="169014" grpId="0" animBg="1"/>
      <p:bldP spid="169015" grpId="0" animBg="1"/>
      <p:bldP spid="169016" grpId="0" animBg="1"/>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36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36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1544</TotalTime>
  <Words>685</Words>
  <Application>Microsoft Office PowerPoint</Application>
  <PresentationFormat>On-screen Show (4:3)</PresentationFormat>
  <Paragraphs>102</Paragraphs>
  <Slides>20</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Wingdings</vt:lpstr>
      <vt:lpstr>Arial Black</vt:lpstr>
      <vt:lpstr>Times New Roman</vt:lpstr>
      <vt:lpstr>2  Davat</vt:lpstr>
      <vt:lpstr>Pixel</vt:lpstr>
      <vt:lpstr>درباب چارچوب  مفهومی مبتنی بر مسئولیت پاسخگویی</vt:lpstr>
      <vt:lpstr>تعاریف و واژگان:</vt:lpstr>
      <vt:lpstr>مقدمه:</vt:lpstr>
      <vt:lpstr>تاریخچه:            1982 ایجیری         1985 روبرتسون و اسکاینر          1987 ویلیام         1987 بیانیه مفهومی شماره یک هیات استانداردهای                 حسابداری دولتی         1992 جانستون و تونزيمان         1993 بيانيه مفهومی شماره يك شورای مشورتی                             استانداردهای حسابداری دولت فدرال امريكا         1993 بيانيه مفهومی شماره يك و دوكار گروه                 استانداردهای حسابداری بخش عمومی                 استراليا</vt:lpstr>
      <vt:lpstr>بیان موضوع:</vt:lpstr>
      <vt:lpstr>Slide 6</vt:lpstr>
      <vt:lpstr>سوال:</vt:lpstr>
      <vt:lpstr>عناصر رابطه مسئولیت پاسخگویی</vt:lpstr>
      <vt:lpstr>Slide 9</vt:lpstr>
      <vt:lpstr>استفاده حسابداری از دو افزار اساسی برای رسیدن به اهدافش:</vt:lpstr>
      <vt:lpstr>مولفه های عینیت و اثبات پذیری:</vt:lpstr>
      <vt:lpstr>پایایی نظام حسابداری: به این معنی است که تغییری در تعاریف یا قواعد اندازه گیری حسابداری انجام نخواهد شد مگر آنکه مطلقاً ضروری باشد.</vt:lpstr>
      <vt:lpstr>دلیل استفاده پایدارازبهای تاریخی درحسابداری چیست؟</vt:lpstr>
      <vt:lpstr>دلیل عینی تر و اثبات پذیرتر بودن بهای تاریخی؟</vt:lpstr>
      <vt:lpstr>عینیت، اثبات پذیری و پایایی به مثابه قیود(محدودیت های) فنی نظام حسابداری باید احراز شوند و هدف نظام حسابداری به شمار نمی ایند. </vt:lpstr>
      <vt:lpstr>هدف نظام حسابداری              به دست دادن نظامی منصفانه از جریان اطلاعات بین پاسخگو و پاسخ خواه</vt:lpstr>
      <vt:lpstr>خطر بیش پاسخگویی بر انگیزش پاسخگو:</vt:lpstr>
      <vt:lpstr>حسابدارن در برخورد با تصمیمات ناظر بر آنچه منصفانه است یا آنچه نیست آزادند. حسابدارن از این آزادی زیان می بینند، در صددند تا خودشان را با هر چیزی که بتواند آزادی ناخواسته شان را کاهش دهد، محدود کنند. با این حال آنها آزادند و از این رو باید برای این انتخاب یا تصمیم مسئولیت بپذیرند. </vt:lpstr>
      <vt:lpstr>نتیجه گیری و نظرات:  دیدگاه مسئولیت پاسخگویی بازتاب درست معقول تری از حسابداری است پس چارچوب مفهومی حسابداری به وضوح این مسئله را شرح دهد.</vt:lpstr>
      <vt:lpstr>Slide 20</vt:lpstr>
    </vt:vector>
  </TitlesOfParts>
  <Company>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 باب چارچوب مفهومی مبتنی بر مسئولیت پاسخگویی </dc:title>
  <dc:creator>s</dc:creator>
  <cp:lastModifiedBy>Administrator</cp:lastModifiedBy>
  <cp:revision>151</cp:revision>
  <dcterms:created xsi:type="dcterms:W3CDTF">2003-01-01T16:25:23Z</dcterms:created>
  <dcterms:modified xsi:type="dcterms:W3CDTF">2014-02-23T08:13:37Z</dcterms:modified>
</cp:coreProperties>
</file>