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82"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76"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54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7E93A7A0-5F76-4C77-9F5F-91B4B5455E7F}" type="datetimeFigureOut">
              <a:rPr lang="en-US" smtClean="0"/>
              <a:pPr/>
              <a:t>3/24/2016</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11" name="Slide Number Placeholder 10"/>
          <p:cNvSpPr>
            <a:spLocks noGrp="1"/>
          </p:cNvSpPr>
          <p:nvPr>
            <p:ph type="sldNum" sz="quarter" idx="12"/>
          </p:nvPr>
        </p:nvSpPr>
        <p:spPr/>
        <p:txBody>
          <a:bodyPr/>
          <a:lstStyle>
            <a:extLst/>
          </a:lstStyle>
          <a:p>
            <a:fld id="{9BFCFAA7-6A83-47C6-A00B-BE003F9FED7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E93A7A0-5F76-4C77-9F5F-91B4B5455E7F}" type="datetimeFigureOut">
              <a:rPr lang="en-US" smtClean="0"/>
              <a:pPr/>
              <a:t>3/24/2016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BFCFAA7-6A83-47C6-A00B-BE003F9FED7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E93A7A0-5F76-4C77-9F5F-91B4B5455E7F}" type="datetimeFigureOut">
              <a:rPr lang="en-US" smtClean="0"/>
              <a:pPr/>
              <a:t>3/24/2016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BFCFAA7-6A83-47C6-A00B-BE003F9FED7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E93A7A0-5F76-4C77-9F5F-91B4B5455E7F}" type="datetimeFigureOut">
              <a:rPr lang="en-US" smtClean="0"/>
              <a:pPr/>
              <a:t>3/24/2016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BFCFAA7-6A83-47C6-A00B-BE003F9FED7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7E93A7A0-5F76-4C77-9F5F-91B4B5455E7F}" type="datetimeFigureOut">
              <a:rPr lang="en-US" smtClean="0"/>
              <a:pPr/>
              <a:t>3/24/2016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BFCFAA7-6A83-47C6-A00B-BE003F9FED7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E93A7A0-5F76-4C77-9F5F-91B4B5455E7F}" type="datetimeFigureOut">
              <a:rPr lang="en-US" smtClean="0"/>
              <a:pPr/>
              <a:t>3/24/2016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9BFCFAA7-6A83-47C6-A00B-BE003F9FED7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7E93A7A0-5F76-4C77-9F5F-91B4B5455E7F}" type="datetimeFigureOut">
              <a:rPr lang="en-US" smtClean="0"/>
              <a:pPr/>
              <a:t>3/24/2016</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9BFCFAA7-6A83-47C6-A00B-BE003F9FED7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7E93A7A0-5F76-4C77-9F5F-91B4B5455E7F}" type="datetimeFigureOut">
              <a:rPr lang="en-US" smtClean="0"/>
              <a:pPr/>
              <a:t>3/24/2016</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9BFCFAA7-6A83-47C6-A00B-BE003F9FED7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7E93A7A0-5F76-4C77-9F5F-91B4B5455E7F}" type="datetimeFigureOut">
              <a:rPr lang="en-US" smtClean="0"/>
              <a:pPr/>
              <a:t>3/24/2016</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9BFCFAA7-6A83-47C6-A00B-BE003F9FED7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E93A7A0-5F76-4C77-9F5F-91B4B5455E7F}" type="datetimeFigureOut">
              <a:rPr lang="en-US" smtClean="0"/>
              <a:pPr/>
              <a:t>3/24/2016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9BFCFAA7-6A83-47C6-A00B-BE003F9FED7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E93A7A0-5F76-4C77-9F5F-91B4B5455E7F}" type="datetimeFigureOut">
              <a:rPr lang="en-US" smtClean="0"/>
              <a:pPr/>
              <a:t>3/24/2016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9BFCFAA7-6A83-47C6-A00B-BE003F9FED7F}" type="slidenum">
              <a:rPr lang="en-US" smtClean="0"/>
              <a:pPr/>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7E93A7A0-5F76-4C77-9F5F-91B4B5455E7F}" type="datetimeFigureOut">
              <a:rPr lang="en-US" smtClean="0"/>
              <a:pPr/>
              <a:t>3/24/2016</a:t>
            </a:fld>
            <a:endParaRPr lang="en-US"/>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9BFCFAA7-6A83-47C6-A00B-BE003F9FED7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0279" name="WordArt 7"/>
          <p:cNvSpPr>
            <a:spLocks noChangeArrowheads="1" noChangeShapeType="1" noTextEdit="1"/>
          </p:cNvSpPr>
          <p:nvPr/>
        </p:nvSpPr>
        <p:spPr bwMode="auto">
          <a:xfrm>
            <a:off x="533400" y="762000"/>
            <a:ext cx="8077199" cy="2743200"/>
          </a:xfrm>
          <a:prstGeom prst="rect">
            <a:avLst/>
          </a:prstGeom>
        </p:spPr>
        <p:txBody>
          <a:bodyPr wrap="none" fromWordArt="1">
            <a:prstTxWarp prst="textPlain">
              <a:avLst>
                <a:gd name="adj" fmla="val 49618"/>
              </a:avLst>
            </a:prstTxWarp>
          </a:bodyPr>
          <a:lstStyle/>
          <a:p>
            <a:pPr algn="ctr" rtl="1"/>
            <a:r>
              <a:rPr lang="fa-IR" sz="4800" kern="10" dirty="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Arial"/>
                <a:cs typeface="Arial"/>
              </a:rPr>
              <a:t>به نام خداوند جان و </a:t>
            </a:r>
            <a:r>
              <a:rPr lang="fa-IR" sz="4800" kern="10" dirty="0" smtClean="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Arial"/>
                <a:cs typeface="Arial"/>
              </a:rPr>
              <a:t>خرد</a:t>
            </a:r>
            <a:endParaRPr lang="en-US" sz="4800" kern="10" dirty="0" smtClean="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Arial"/>
              <a:cs typeface="Arial"/>
            </a:endParaRPr>
          </a:p>
          <a:p>
            <a:pPr algn="ctr" rtl="1"/>
            <a:r>
              <a:rPr lang="fa-IR" sz="2000" kern="10" dirty="0" smtClean="0">
                <a:ln w="12700">
                  <a:solidFill>
                    <a:srgbClr val="EAEAEA"/>
                  </a:solidFill>
                  <a:round/>
                  <a:headEnd/>
                  <a:tailEnd/>
                </a:ln>
                <a:solidFill>
                  <a:srgbClr val="FF0000"/>
                </a:solidFill>
                <a:effectLst>
                  <a:outerShdw dist="35921" dir="2700000" sy="50000" kx="2115830" algn="bl" rotWithShape="0">
                    <a:srgbClr val="C0C0C0">
                      <a:alpha val="79999"/>
                    </a:srgbClr>
                  </a:outerShdw>
                </a:effectLst>
                <a:latin typeface="Arial"/>
                <a:cs typeface="Arial"/>
              </a:rPr>
              <a:t>انصاری</a:t>
            </a:r>
          </a:p>
          <a:p>
            <a:pPr algn="ctr" rtl="1"/>
            <a:r>
              <a:rPr lang="fa-IR" sz="2000" kern="10" dirty="0" smtClean="0">
                <a:ln w="12700">
                  <a:solidFill>
                    <a:srgbClr val="EAEAEA"/>
                  </a:solidFill>
                  <a:round/>
                  <a:headEnd/>
                  <a:tailEnd/>
                </a:ln>
                <a:effectLst>
                  <a:outerShdw dist="35921" dir="2700000" sy="50000" kx="2115830" algn="bl" rotWithShape="0">
                    <a:srgbClr val="C0C0C0">
                      <a:alpha val="79999"/>
                    </a:srgbClr>
                  </a:outerShdw>
                </a:effectLst>
                <a:latin typeface="Arial"/>
                <a:cs typeface="Arial"/>
              </a:rPr>
              <a:t> </a:t>
            </a:r>
            <a:r>
              <a:rPr lang="fa-IR" sz="1400" kern="10" dirty="0" smtClean="0">
                <a:ln w="12700">
                  <a:solidFill>
                    <a:srgbClr val="EAEAEA"/>
                  </a:solidFill>
                  <a:round/>
                  <a:headEnd/>
                  <a:tailEnd/>
                </a:ln>
                <a:effectLst>
                  <a:outerShdw dist="35921" dir="2700000" sy="50000" kx="2115830" algn="bl" rotWithShape="0">
                    <a:srgbClr val="C0C0C0">
                      <a:alpha val="79999"/>
                    </a:srgbClr>
                  </a:outerShdw>
                </a:effectLst>
                <a:latin typeface="Arial"/>
                <a:cs typeface="Arial"/>
              </a:rPr>
              <a:t>پایگاه کشوری کیفیت بخشی به فرآیندآموزش درس مطالعات اجتماعی</a:t>
            </a:r>
            <a:endParaRPr lang="en-US" sz="1400" kern="10" dirty="0">
              <a:ln w="12700">
                <a:solidFill>
                  <a:srgbClr val="EAEAEA"/>
                </a:solidFill>
                <a:round/>
                <a:headEnd/>
                <a:tailEnd/>
              </a:ln>
              <a:effectLst>
                <a:outerShdw dist="35921" dir="2700000" sy="50000" kx="2115830" algn="bl" rotWithShape="0">
                  <a:srgbClr val="C0C0C0">
                    <a:alpha val="79999"/>
                  </a:srgbClr>
                </a:outerShdw>
              </a:effectLst>
              <a:latin typeface="Arial"/>
              <a:cs typeface="Arial"/>
            </a:endParaRPr>
          </a:p>
        </p:txBody>
      </p:sp>
    </p:spTree>
    <p:extLst>
      <p:ext uri="{BB962C8B-B14F-4D97-AF65-F5344CB8AC3E}">
        <p14:creationId xmlns:p14="http://schemas.microsoft.com/office/powerpoint/2010/main" val="277731105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mph" presetSubtype="0" fill="hold" grpId="0" nodeType="clickEffect">
                                  <p:stCondLst>
                                    <p:cond delay="0"/>
                                  </p:stCondLst>
                                  <p:childTnLst>
                                    <p:animClr clrSpc="rgb" dir="cw">
                                      <p:cBhvr override="childStyle">
                                        <p:cTn id="6" dur="1900" fill="hold">
                                          <p:stCondLst>
                                            <p:cond delay="100"/>
                                          </p:stCondLst>
                                        </p:cTn>
                                        <p:tgtEl>
                                          <p:spTgt spid="310279"/>
                                        </p:tgtEl>
                                        <p:attrNameLst>
                                          <p:attrName>style.color</p:attrName>
                                        </p:attrNameLst>
                                      </p:cBhvr>
                                      <p:to>
                                        <a:schemeClr val="accent2"/>
                                      </p:to>
                                    </p:animClr>
                                    <p:animClr clrSpc="rgb" dir="cw">
                                      <p:cBhvr>
                                        <p:cTn id="7" dur="1900" fill="hold">
                                          <p:stCondLst>
                                            <p:cond delay="100"/>
                                          </p:stCondLst>
                                        </p:cTn>
                                        <p:tgtEl>
                                          <p:spTgt spid="310279"/>
                                        </p:tgtEl>
                                        <p:attrNameLst>
                                          <p:attrName>fillColor</p:attrName>
                                        </p:attrNameLst>
                                      </p:cBhvr>
                                      <p:to>
                                        <a:schemeClr val="accent2"/>
                                      </p:to>
                                    </p:animClr>
                                    <p:set>
                                      <p:cBhvr>
                                        <p:cTn id="8" dur="1900" fill="hold">
                                          <p:stCondLst>
                                            <p:cond delay="100"/>
                                          </p:stCondLst>
                                        </p:cTn>
                                        <p:tgtEl>
                                          <p:spTgt spid="310279"/>
                                        </p:tgtEl>
                                        <p:attrNameLst>
                                          <p:attrName>fill.type</p:attrName>
                                        </p:attrNameLst>
                                      </p:cBhvr>
                                      <p:to>
                                        <p:strVal val="solid"/>
                                      </p:to>
                                    </p:set>
                                    <p:set>
                                      <p:cBhvr>
                                        <p:cTn id="9" dur="1900" fill="hold">
                                          <p:stCondLst>
                                            <p:cond delay="100"/>
                                          </p:stCondLst>
                                        </p:cTn>
                                        <p:tgtEl>
                                          <p:spTgt spid="310279"/>
                                        </p:tgtEl>
                                        <p:attrNameLst>
                                          <p:attrName>fill.on</p:attrName>
                                        </p:attrNameLst>
                                      </p:cBhvr>
                                      <p:to>
                                        <p:strVal val="true"/>
                                      </p:to>
                                    </p:set>
                                    <p:animScale>
                                      <p:cBhvr>
                                        <p:cTn id="10" dur="200" fill="hold">
                                          <p:stCondLst>
                                            <p:cond delay="0"/>
                                          </p:stCondLst>
                                        </p:cTn>
                                        <p:tgtEl>
                                          <p:spTgt spid="310279"/>
                                        </p:tgtEl>
                                      </p:cBhvr>
                                      <p:from x="100000" y="100000"/>
                                      <p:to x="100000" y="5000"/>
                                    </p:animScale>
                                    <p:animScale>
                                      <p:cBhvr>
                                        <p:cTn id="11" dur="200" fill="hold">
                                          <p:stCondLst>
                                            <p:cond delay="200"/>
                                          </p:stCondLst>
                                        </p:cTn>
                                        <p:tgtEl>
                                          <p:spTgt spid="310279"/>
                                        </p:tgtEl>
                                      </p:cBhvr>
                                      <p:from x="100000" y="5000"/>
                                      <p:to x="120000" y="150000"/>
                                    </p:animScale>
                                    <p:animScale>
                                      <p:cBhvr>
                                        <p:cTn id="12" dur="600" fill="hold">
                                          <p:stCondLst>
                                            <p:cond delay="1400"/>
                                          </p:stCondLst>
                                        </p:cTn>
                                        <p:tgtEl>
                                          <p:spTgt spid="310279"/>
                                        </p:tgtEl>
                                      </p:cBhvr>
                                      <p:to x="12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0279"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1"/>
            <a:ext cx="7772400" cy="838199"/>
          </a:xfrm>
        </p:spPr>
        <p:txBody>
          <a:bodyPr>
            <a:normAutofit fontScale="90000"/>
          </a:bodyPr>
          <a:lstStyle/>
          <a:p>
            <a:r>
              <a:rPr lang="fa-IR" dirty="0" smtClean="0"/>
              <a:t>ملاحظات ونکات مهم مربوط به آموزش</a:t>
            </a:r>
            <a:endParaRPr lang="en-US" dirty="0"/>
          </a:p>
        </p:txBody>
      </p:sp>
      <p:sp>
        <p:nvSpPr>
          <p:cNvPr id="3" name="Subtitle 2"/>
          <p:cNvSpPr>
            <a:spLocks noGrp="1"/>
          </p:cNvSpPr>
          <p:nvPr>
            <p:ph type="subTitle" idx="1"/>
          </p:nvPr>
        </p:nvSpPr>
        <p:spPr>
          <a:xfrm>
            <a:off x="304800" y="1219200"/>
            <a:ext cx="8382000" cy="5181600"/>
          </a:xfrm>
        </p:spPr>
        <p:txBody>
          <a:bodyPr>
            <a:normAutofit/>
          </a:bodyPr>
          <a:lstStyle/>
          <a:p>
            <a:pPr algn="r"/>
            <a:r>
              <a:rPr lang="fa-IR" dirty="0" smtClean="0"/>
              <a:t>-</a:t>
            </a:r>
            <a:r>
              <a:rPr lang="fa-IR" b="1" dirty="0" smtClean="0">
                <a:solidFill>
                  <a:srgbClr val="FF0000"/>
                </a:solidFill>
              </a:rPr>
              <a:t>به تربیت اجتماعی ومهارت زندگی توجه کنید</a:t>
            </a:r>
            <a:r>
              <a:rPr lang="fa-IR" dirty="0" smtClean="0"/>
              <a:t>:هدف این کتاب تربیت اجتماعی ومجهز کردن دانش آموزان به مهارت های زندگی است پس نباید به دنبال این باشیم که دانش آموزانی داشته باشیم که ذهن آنها گنجینه ای از اطلاعات ودانستنی ها ست وبه همه پرسش ها به خوبی پاسخ دهنداگر درپایان سال دررفتار ونگرش دانش آموز تغییر ایجادشده بود آنگاه می توانید بگوییدبه تحقق اهداف این در کمک کرده اید.</a:t>
            </a:r>
          </a:p>
          <a:p>
            <a:pPr algn="r"/>
            <a:r>
              <a:rPr lang="fa-IR" dirty="0" smtClean="0"/>
              <a:t>-</a:t>
            </a:r>
            <a:r>
              <a:rPr lang="fa-IR" b="1" dirty="0" smtClean="0">
                <a:solidFill>
                  <a:srgbClr val="FF0000"/>
                </a:solidFill>
              </a:rPr>
              <a:t>ازروش های وابزار متنوع استفاده کنید</a:t>
            </a:r>
            <a:r>
              <a:rPr lang="fa-IR" dirty="0" smtClean="0"/>
              <a:t>:اگر بخواهیم ازروش های سنتی وعرصه سخنرانی وساکت وخاموش بودن دانش آموز استفاده واز آنها بخواهیم جزوه بنویسند وکتاب رابه گنجینه ای ازسوال وجواب تبدیل نماییم خطایی بزرگ مرتکب شده ایم.فراموش نکنیم رویکرداین کتاب کاوشگری است باید اجازه دهیم دانش آموزان ازطریق جمع آوری اطلاعات وبررسی پاسخ پرسش ها راپیدا وجمع بندی کنند ودانش آموز درحین فرایند یادگیری فعال باشد.</a:t>
            </a:r>
            <a:endParaRPr lang="en-US" dirty="0"/>
          </a:p>
        </p:txBody>
      </p:sp>
    </p:spTree>
  </p:cSld>
  <p:clrMapOvr>
    <a:masterClrMapping/>
  </p:clrMapOvr>
  <p:transition>
    <p:wheel spokes="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533400"/>
            <a:ext cx="8153400" cy="5105400"/>
          </a:xfrm>
        </p:spPr>
        <p:txBody>
          <a:bodyPr>
            <a:normAutofit/>
          </a:bodyPr>
          <a:lstStyle/>
          <a:p>
            <a:pPr algn="r"/>
            <a:r>
              <a:rPr lang="fa-IR" sz="2400" dirty="0" smtClean="0"/>
              <a:t>-</a:t>
            </a:r>
            <a:r>
              <a:rPr lang="fa-IR" sz="2400" b="1" dirty="0" smtClean="0">
                <a:solidFill>
                  <a:srgbClr val="FF0000"/>
                </a:solidFill>
              </a:rPr>
              <a:t>ازفضاهای مختلف برای آموزش کمک بگیرید</a:t>
            </a:r>
            <a:r>
              <a:rPr lang="fa-IR" sz="2400" dirty="0" smtClean="0"/>
              <a:t>:باتوجه به این که دانش آموزان برای زندگی دراجتماع آماده می شوند ،استفاده ارفضاهای واقعی می تواند به این امر کمک کند.بازدید ازمکان های اطراف مدرسه برگزای جلسات درس خارج از مدرسه و.....تغییردر چیدن میزها درکلاس وفراهم کردن زمینه کارگروهی</a:t>
            </a:r>
          </a:p>
          <a:p>
            <a:pPr algn="r"/>
            <a:r>
              <a:rPr lang="fa-IR" sz="2400" dirty="0" smtClean="0"/>
              <a:t>-</a:t>
            </a:r>
            <a:r>
              <a:rPr lang="fa-IR" sz="2400" b="1" dirty="0" smtClean="0">
                <a:solidFill>
                  <a:srgbClr val="FF0000"/>
                </a:solidFill>
              </a:rPr>
              <a:t>جذاب کردن فضای کلاس مطالعات وخالی نبودن ازتصاویرونقشه ها</a:t>
            </a:r>
            <a:r>
              <a:rPr lang="fa-IR" sz="2400" dirty="0" smtClean="0"/>
              <a:t>:درنظر گرفتن قفسه ای برای کارهای عملی وتحقیقی دانش آموزان ،تهیه نرم افزارها ،فیلم ها،آلبوم تصاویر وماکت ها ومدل ها ونصب انواع نقشه های تاریخی وجغرافیایی می تواند فضای کلاس رامتنوع ومطلوب نماید</a:t>
            </a:r>
            <a:endParaRPr lang="en-US" sz="2400" dirty="0"/>
          </a:p>
        </p:txBody>
      </p:sp>
    </p:spTree>
  </p:cSld>
  <p:clrMapOvr>
    <a:masterClrMapping/>
  </p:clrMapOvr>
  <p:transition>
    <p:split orient="ver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533400"/>
            <a:ext cx="8077200" cy="5715000"/>
          </a:xfrm>
        </p:spPr>
        <p:txBody>
          <a:bodyPr>
            <a:normAutofit lnSpcReduction="10000"/>
          </a:bodyPr>
          <a:lstStyle/>
          <a:p>
            <a:pPr algn="r"/>
            <a:r>
              <a:rPr lang="fa-IR" b="1" dirty="0" smtClean="0">
                <a:solidFill>
                  <a:srgbClr val="FF0000"/>
                </a:solidFill>
              </a:rPr>
              <a:t>-</a:t>
            </a:r>
            <a:r>
              <a:rPr lang="fa-IR" sz="2800" b="1" dirty="0" smtClean="0">
                <a:solidFill>
                  <a:srgbClr val="FF0000"/>
                </a:solidFill>
              </a:rPr>
              <a:t>آموزش رابا شرایط بومی ومحلی انطباق دهید</a:t>
            </a:r>
            <a:r>
              <a:rPr lang="fa-IR" sz="2800" dirty="0" smtClean="0"/>
              <a:t>:کتاب وفعالیت های آن تنها الگوها وکلیاتی دراختیار شما قرارمی دهدشما می توانیدتدریس هرموضوع راباشرایطمحلی وبومی دانش آموزان منطبق کنید.واگر فعالیتی قابل اجرا نیست </a:t>
            </a:r>
          </a:p>
          <a:p>
            <a:pPr algn="r"/>
            <a:r>
              <a:rPr lang="fa-IR" sz="2800" dirty="0" smtClean="0"/>
              <a:t>آنراتغییر دهید</a:t>
            </a:r>
            <a:endParaRPr lang="en-US" sz="2800" dirty="0" smtClean="0"/>
          </a:p>
          <a:p>
            <a:pPr algn="r"/>
            <a:r>
              <a:rPr lang="fa-IR" sz="2800" b="1" dirty="0" smtClean="0">
                <a:solidFill>
                  <a:srgbClr val="FF0000"/>
                </a:solidFill>
              </a:rPr>
              <a:t>-به تفاوت های فردی توجه کنید</a:t>
            </a:r>
            <a:r>
              <a:rPr lang="fa-IR" sz="2800" dirty="0" smtClean="0"/>
              <a:t>:باید نقاط قوت دانش آموزرادرنظر بگیرید واجازه دهید دانش آموز،آموخته های خودرا باروشی که به آن علاقه مندتراست بیان کند. بطور مثال دانش آموزی دربیان شفاهی یا نوشتن یک متن ضعیف است اما دردرست کردن کارت پستال یا ماکت ونقاشی قوی تراست.البته تنوع درفعالیت های این کتاب حاکی از توجه به این موضوع می باشد</a:t>
            </a:r>
            <a:r>
              <a:rPr lang="fa-IR" dirty="0" smtClean="0"/>
              <a:t>.</a:t>
            </a:r>
          </a:p>
        </p:txBody>
      </p:sp>
    </p:spTree>
  </p:cSld>
  <p:clrMapOvr>
    <a:masterClrMapping/>
  </p:clrMapOvr>
  <p:transition>
    <p:wheel/>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85800" y="685800"/>
            <a:ext cx="7924800" cy="5410200"/>
          </a:xfrm>
        </p:spPr>
        <p:txBody>
          <a:bodyPr/>
          <a:lstStyle/>
          <a:p>
            <a:pPr algn="r"/>
            <a:r>
              <a:rPr lang="fa-IR" sz="2800" b="1" dirty="0" smtClean="0">
                <a:solidFill>
                  <a:srgbClr val="FF0000"/>
                </a:solidFill>
              </a:rPr>
              <a:t>-مشارکت خانواده راجلب </a:t>
            </a:r>
            <a:r>
              <a:rPr lang="fa-IR" sz="2800" dirty="0" smtClean="0">
                <a:solidFill>
                  <a:srgbClr val="FF0000"/>
                </a:solidFill>
              </a:rPr>
              <a:t>کنید</a:t>
            </a:r>
            <a:r>
              <a:rPr lang="fa-IR" sz="3200" dirty="0" smtClean="0"/>
              <a:t>:باتوجه به هدف کتاب بدون همراهی وهمکاری خانواده ها رسیدن به اهداف مورد نظر مشکل خواهد بود.مواردی همچون ،همدلی فهمکاری ،حفاظت از آب وخاک،پرهز ازاسراف ،اعتیاد،پرخشگری ،تعاون و....به همراهی خانواده نیاز دارد.شما می توانید درابتدای سال تحصیلی در جلسه ای باحضور اولیاء دانش آموزان روش ها ،اهداف وانتظارات خودرابیان کنید.ضمن اینکه به ارزشیابی دانش آموز توسط خانواده نیز اهمیت دهید.</a:t>
            </a:r>
            <a:endParaRPr lang="en-US" sz="3200" dirty="0"/>
          </a:p>
        </p:txBody>
      </p:sp>
    </p:spTree>
  </p:cSld>
  <p:clrMapOvr>
    <a:masterClrMapping/>
  </p:clrMapOvr>
  <p:transition>
    <p:pull dir="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8200" y="762000"/>
            <a:ext cx="7772400" cy="4876800"/>
          </a:xfrm>
        </p:spPr>
        <p:txBody>
          <a:bodyPr>
            <a:noAutofit/>
          </a:bodyPr>
          <a:lstStyle/>
          <a:p>
            <a:pPr algn="r"/>
            <a:r>
              <a:rPr lang="fa-IR" sz="3600" dirty="0" smtClean="0"/>
              <a:t>-فعالیت های مربوط به نقشه ونمودار تنها درمحدوده کتاب وکاربرگه ها انجام می گیرد.دانش آموزان راواداربه ترسیم نقشه های اضافی یافعالیت های بیش از این نکنید.</a:t>
            </a:r>
          </a:p>
          <a:p>
            <a:pPr algn="r"/>
            <a:r>
              <a:rPr lang="fa-IR" sz="3600" dirty="0" smtClean="0"/>
              <a:t>-</a:t>
            </a:r>
            <a:r>
              <a:rPr lang="fa-IR" sz="3600" dirty="0" smtClean="0">
                <a:solidFill>
                  <a:srgbClr val="FF0000"/>
                </a:solidFill>
              </a:rPr>
              <a:t>فصول کتاب باید به ترتیب تدریس ودرهرنیمسال تقریبا نیمی از کتاب آموزش داده شود واز تفکیک کتاب واستفاده از چند دبیر جدا خودداری شود</a:t>
            </a:r>
            <a:endParaRPr lang="en-US" sz="3600" dirty="0">
              <a:solidFill>
                <a:srgbClr val="FF0000"/>
              </a:solidFill>
            </a:endParaRPr>
          </a:p>
        </p:txBody>
      </p:sp>
    </p:spTree>
  </p:cSld>
  <p:clrMapOvr>
    <a:masterClrMapping/>
  </p:clrMapOvr>
  <p:transition>
    <p:strips dir="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a:r>
              <a:rPr lang="fa-IR" dirty="0" smtClean="0"/>
              <a:t>باتشکر ازحسن توجه شما    </a:t>
            </a:r>
          </a:p>
          <a:p>
            <a:pPr algn="r"/>
            <a:r>
              <a:rPr lang="fa-IR" dirty="0" smtClean="0"/>
              <a:t>                                 انصاری</a:t>
            </a:r>
            <a:endParaRPr lang="en-US" dirty="0"/>
          </a:p>
        </p:txBody>
      </p:sp>
    </p:spTree>
  </p:cSld>
  <p:clrMapOvr>
    <a:masterClrMapping/>
  </p:clrMapOvr>
  <p:transition>
    <p:circl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1"/>
            <a:ext cx="7772400" cy="1066799"/>
          </a:xfrm>
        </p:spPr>
        <p:txBody>
          <a:bodyPr>
            <a:normAutofit fontScale="90000"/>
          </a:bodyPr>
          <a:lstStyle/>
          <a:p>
            <a:r>
              <a:rPr lang="fa-IR" dirty="0" smtClean="0">
                <a:solidFill>
                  <a:srgbClr val="00B050"/>
                </a:solidFill>
              </a:rPr>
              <a:t>ملاحظات اساسی درآموزش مطالعات اجتماعی</a:t>
            </a:r>
            <a:endParaRPr lang="en-US" dirty="0">
              <a:solidFill>
                <a:srgbClr val="00B050"/>
              </a:solidFill>
            </a:endParaRPr>
          </a:p>
        </p:txBody>
      </p:sp>
      <p:sp>
        <p:nvSpPr>
          <p:cNvPr id="3" name="Subtitle 2"/>
          <p:cNvSpPr>
            <a:spLocks noGrp="1"/>
          </p:cNvSpPr>
          <p:nvPr>
            <p:ph type="subTitle" idx="1"/>
          </p:nvPr>
        </p:nvSpPr>
        <p:spPr>
          <a:xfrm>
            <a:off x="609600" y="1752600"/>
            <a:ext cx="7924800" cy="4343400"/>
          </a:xfrm>
        </p:spPr>
        <p:txBody>
          <a:bodyPr>
            <a:normAutofit lnSpcReduction="10000"/>
          </a:bodyPr>
          <a:lstStyle/>
          <a:p>
            <a:pPr algn="r"/>
            <a:r>
              <a:rPr lang="fa-IR" sz="4400" dirty="0" smtClean="0"/>
              <a:t>هدف اصلی این درس تربیت افرادی مومن ،مسئول،توانمند وآگاه درزندگی فردی واجتماعی،پای بندبه اخلاق وارزش های دینی وعلاقه مندبه ایران وهویت فرهنگی وتمدنی آن </a:t>
            </a:r>
            <a:r>
              <a:rPr lang="fa-IR" dirty="0" smtClean="0"/>
              <a:t>است</a:t>
            </a:r>
            <a:endParaRPr lang="en-US" dirty="0"/>
          </a:p>
        </p:txBody>
      </p:sp>
    </p:spTree>
  </p:cSld>
  <p:clrMapOvr>
    <a:masterClrMapping/>
  </p:clrMapOvr>
  <p:transition>
    <p:wipe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1"/>
            <a:ext cx="7772400" cy="1523999"/>
          </a:xfrm>
        </p:spPr>
        <p:txBody>
          <a:bodyPr>
            <a:normAutofit fontScale="90000"/>
          </a:bodyPr>
          <a:lstStyle/>
          <a:p>
            <a:r>
              <a:rPr lang="fa-IR" sz="3100" dirty="0" smtClean="0"/>
              <a:t>پرورش </a:t>
            </a:r>
            <a:r>
              <a:rPr lang="fa-IR" sz="3100" dirty="0" smtClean="0">
                <a:solidFill>
                  <a:srgbClr val="FF0000"/>
                </a:solidFill>
              </a:rPr>
              <a:t>مهارت های </a:t>
            </a:r>
            <a:r>
              <a:rPr lang="fa-IR" sz="3100" dirty="0" smtClean="0"/>
              <a:t>مورد نظر درفرآیند کاوشگری درس </a:t>
            </a:r>
            <a:r>
              <a:rPr lang="fa-IR" dirty="0" smtClean="0"/>
              <a:t>مطالعات اجتماعی</a:t>
            </a:r>
            <a:endParaRPr lang="en-US" dirty="0"/>
          </a:p>
        </p:txBody>
      </p:sp>
      <p:sp>
        <p:nvSpPr>
          <p:cNvPr id="3" name="Subtitle 2"/>
          <p:cNvSpPr>
            <a:spLocks noGrp="1"/>
          </p:cNvSpPr>
          <p:nvPr>
            <p:ph type="subTitle" idx="1"/>
          </p:nvPr>
        </p:nvSpPr>
        <p:spPr>
          <a:xfrm>
            <a:off x="152400" y="1600200"/>
            <a:ext cx="8763000" cy="5105400"/>
          </a:xfrm>
        </p:spPr>
        <p:txBody>
          <a:bodyPr>
            <a:normAutofit/>
          </a:bodyPr>
          <a:lstStyle/>
          <a:p>
            <a:pPr algn="r"/>
            <a:r>
              <a:rPr lang="fa-IR" sz="2400" dirty="0" smtClean="0"/>
              <a:t>1- </a:t>
            </a:r>
            <a:r>
              <a:rPr lang="fa-IR" sz="2400" b="1" dirty="0" smtClean="0">
                <a:solidFill>
                  <a:schemeClr val="tx1"/>
                </a:solidFill>
              </a:rPr>
              <a:t>کاوش وبررسی</a:t>
            </a:r>
            <a:r>
              <a:rPr lang="fa-IR" sz="2400" dirty="0" smtClean="0"/>
              <a:t>:دراین حوزه پرس وجو،ثبت اطلاعات اولیه ،بررسی وتجزیه وتحلیل مدارک وشواهد،مقایسه اطلاعات ،خواندن نموداروعکس ونتیجه گیری پرورش می یابد.مثال-درباره محل زندگی خود تحقیق کنید وگزارشی ازویژگی های طبیعی وانسانی آن رابنویسید-بااستفاده ازاعدادجدول نمودارآب وهوایی راترسیم وتکمیل کنید.</a:t>
            </a:r>
          </a:p>
          <a:p>
            <a:pPr algn="r"/>
            <a:r>
              <a:rPr lang="fa-IR" sz="2400" dirty="0" smtClean="0"/>
              <a:t>2- </a:t>
            </a:r>
            <a:r>
              <a:rPr lang="fa-IR" sz="2400" b="1" dirty="0" smtClean="0"/>
              <a:t>مشارکت</a:t>
            </a:r>
            <a:r>
              <a:rPr lang="fa-IR" sz="2400" dirty="0" smtClean="0"/>
              <a:t>:دراین فرآیندازطریق همراهی وکارگروهی موفق به انجام فعالیت های یادگیری می شود.مثال همفکری کنید وطرح</a:t>
            </a:r>
          </a:p>
          <a:p>
            <a:pPr algn="r"/>
            <a:r>
              <a:rPr lang="fa-IR" sz="2400" dirty="0" smtClean="0"/>
              <a:t>وپیشنهاددهید درمدرسه می توانید تولیدی داشته باشید؟به طورگروهی ازکتابخانه مدرسه کتابی درباره مردم یک منطقه اطلاعاتی به ما بدهید</a:t>
            </a:r>
            <a:r>
              <a:rPr lang="fa-IR" dirty="0" smtClean="0"/>
              <a:t>.</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457200"/>
            <a:ext cx="8153400" cy="6019800"/>
          </a:xfrm>
        </p:spPr>
        <p:txBody>
          <a:bodyPr/>
          <a:lstStyle/>
          <a:p>
            <a:pPr algn="r"/>
            <a:r>
              <a:rPr lang="fa-IR" sz="2800" b="1" dirty="0" smtClean="0"/>
              <a:t>3-برقراری ارتباط:</a:t>
            </a:r>
            <a:r>
              <a:rPr lang="fa-IR" sz="2800" dirty="0" smtClean="0"/>
              <a:t>مهارت انتقال وبیان ایده ها واطلاعات به شکل های مختلف گفتاری ،شنیداری و....مثال-به نظرشما اگرعوامل تولید امروز راباگذشته مقایسه کنیم،کدام یک بیشتر تغییر کرده است؟</a:t>
            </a:r>
          </a:p>
          <a:p>
            <a:pPr algn="r"/>
            <a:r>
              <a:rPr lang="fa-IR" sz="2800" b="1" dirty="0" smtClean="0"/>
              <a:t>4- خلاقیت</a:t>
            </a:r>
            <a:r>
              <a:rPr lang="fa-IR" sz="2800" dirty="0" smtClean="0"/>
              <a:t>:مهارت های کاربرددانش واطلاعات ومهارت ها والگوها وموقعیت های جدید توسعه وبسط آموخته ها،پاسخ گویی به مسائل وموقعیت های غیرمنتظره ،طراحی وتولید محصولات یاراهبردهای جدید وابداع روش های نو مثال-ماکتی ازیک اثرتاریخی بسازید ورنگ آمیزی کنید-یک پوستر بامضمون هشداریرای مصرف بی رویه آب طراحی کنید</a:t>
            </a:r>
            <a:r>
              <a:rPr lang="fa-IR" dirty="0" smtClean="0"/>
              <a:t>.</a:t>
            </a:r>
            <a:endParaRPr lang="en-US" dirty="0"/>
          </a:p>
        </p:txBody>
      </p:sp>
    </p:spTree>
  </p:cSld>
  <p:clrMapOvr>
    <a:masterClrMapping/>
  </p:clrMapOvr>
  <p:transition>
    <p:strips dir="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685800"/>
            <a:ext cx="7924800" cy="5410200"/>
          </a:xfrm>
        </p:spPr>
        <p:txBody>
          <a:bodyPr>
            <a:normAutofit/>
          </a:bodyPr>
          <a:lstStyle/>
          <a:p>
            <a:pPr algn="r"/>
            <a:r>
              <a:rPr lang="fa-IR" dirty="0" smtClean="0"/>
              <a:t>5</a:t>
            </a:r>
            <a:r>
              <a:rPr lang="fa-IR" sz="2800" b="1" dirty="0" smtClean="0"/>
              <a:t>- واکنش شخصی واظهارنظر</a:t>
            </a:r>
            <a:r>
              <a:rPr lang="fa-IR" sz="2800" dirty="0" smtClean="0"/>
              <a:t>:دراین قلمرودانش آموزان ازخوداراده ای برای بازشناسی وبررسی موضوعات برمبنای استنباط خودنشان می دهند.مهارت نگریستن،بازشناسی ونقدوبررسیموضوع برمبنای تلقی خویشمثال-اگرقراربودمسئول حفاظت بعضی گونه های جانوری شوید،کدام گونه راانتخاب می کردید؟-به نظرشما باکسانی که طبیعت راتخریب می کنند،چگونه بایدبرخورد کرد؟</a:t>
            </a:r>
          </a:p>
          <a:p>
            <a:pPr algn="r"/>
            <a:r>
              <a:rPr lang="fa-IR" sz="2800" dirty="0" smtClean="0"/>
              <a:t>سایرمهارت های که دردرس مطالعات اجتماعی پرورش می یابند:مهارت خواندن،مهارت حسابی وعددی،مهارت فناوری رایانه ای</a:t>
            </a:r>
            <a:endParaRPr lang="en-US" sz="2800" dirty="0"/>
          </a:p>
        </p:txBody>
      </p:sp>
    </p:spTree>
  </p:cSld>
  <p:clrMapOvr>
    <a:masterClrMapping/>
  </p:clrMapOvr>
  <p:transition>
    <p:strips/>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761999"/>
          </a:xfrm>
        </p:spPr>
        <p:txBody>
          <a:bodyPr>
            <a:normAutofit/>
          </a:bodyPr>
          <a:lstStyle/>
          <a:p>
            <a:r>
              <a:rPr lang="fa-IR" sz="3200" dirty="0" smtClean="0"/>
              <a:t>صلاحیت های معلم مطالعات اجتماعی</a:t>
            </a:r>
            <a:endParaRPr lang="en-US" sz="3200" dirty="0"/>
          </a:p>
        </p:txBody>
      </p:sp>
      <p:sp>
        <p:nvSpPr>
          <p:cNvPr id="3" name="Subtitle 2"/>
          <p:cNvSpPr>
            <a:spLocks noGrp="1"/>
          </p:cNvSpPr>
          <p:nvPr>
            <p:ph type="subTitle" idx="1"/>
          </p:nvPr>
        </p:nvSpPr>
        <p:spPr>
          <a:xfrm>
            <a:off x="457200" y="990600"/>
            <a:ext cx="8229600" cy="5486400"/>
          </a:xfrm>
        </p:spPr>
        <p:txBody>
          <a:bodyPr>
            <a:normAutofit/>
          </a:bodyPr>
          <a:lstStyle/>
          <a:p>
            <a:pPr algn="r"/>
            <a:r>
              <a:rPr lang="fa-IR" dirty="0" smtClean="0"/>
              <a:t>-</a:t>
            </a:r>
            <a:r>
              <a:rPr lang="fa-IR" sz="2400" b="1" dirty="0" smtClean="0">
                <a:solidFill>
                  <a:srgbClr val="FF0000"/>
                </a:solidFill>
              </a:rPr>
              <a:t>الگو بودن</a:t>
            </a:r>
            <a:r>
              <a:rPr lang="fa-IR" sz="2400" dirty="0" smtClean="0"/>
              <a:t>:باید دررفتاروگفتار مناسب الگو باشدمثال معلم بی اعتنا به قانون ونظم نمی تواندنظم وقانونگرایی رادردانش آموزان تقویت کند</a:t>
            </a:r>
          </a:p>
          <a:p>
            <a:pPr algn="r"/>
            <a:r>
              <a:rPr lang="fa-IR" sz="2400" dirty="0" smtClean="0"/>
              <a:t>-</a:t>
            </a:r>
            <a:r>
              <a:rPr lang="fa-IR" sz="2400" b="1" dirty="0" smtClean="0">
                <a:solidFill>
                  <a:srgbClr val="FF0000"/>
                </a:solidFill>
              </a:rPr>
              <a:t>برقراری ارتباط موثربادانش آموزان درفرآین آموزش </a:t>
            </a:r>
            <a:r>
              <a:rPr lang="fa-IR" sz="2400" dirty="0" smtClean="0"/>
              <a:t>:بوجودآوردن فضای اعتماد واحترام متقابل وبه کارگیری شیوه های مشارکتی درفرآیندومراحل مختلف آموزش وتوجه به تفاوت های فردی آنها</a:t>
            </a:r>
          </a:p>
          <a:p>
            <a:pPr algn="r"/>
            <a:r>
              <a:rPr lang="fa-IR" sz="2400" dirty="0" smtClean="0"/>
              <a:t>-</a:t>
            </a:r>
            <a:r>
              <a:rPr lang="fa-IR" sz="2400" b="1" dirty="0" smtClean="0">
                <a:solidFill>
                  <a:srgbClr val="FF0000"/>
                </a:solidFill>
              </a:rPr>
              <a:t>ایجادرابطه بین دانش آموزان</a:t>
            </a:r>
            <a:r>
              <a:rPr lang="fa-IR" sz="2400" dirty="0" smtClean="0"/>
              <a:t>:اتخاذ شیوه های مناسب هنگام کارگروهی دانش آموزان وتقویت حس مسئولیت پذیری بین آنهاورفع موانع موجوددرراه برقراری ارتباط</a:t>
            </a:r>
          </a:p>
          <a:p>
            <a:pPr algn="r"/>
            <a:r>
              <a:rPr lang="fa-IR" sz="2400" dirty="0" smtClean="0"/>
              <a:t>-</a:t>
            </a:r>
            <a:r>
              <a:rPr lang="fa-IR" sz="2400" b="1" dirty="0" smtClean="0">
                <a:solidFill>
                  <a:srgbClr val="FF0000"/>
                </a:solidFill>
              </a:rPr>
              <a:t>به روز بودن ومطالعه مستمر</a:t>
            </a:r>
            <a:r>
              <a:rPr lang="fa-IR" sz="2400" dirty="0" smtClean="0"/>
              <a:t>:چون این درس بامسائل وموضوعات اجتماعی سروکارداردواین امور مدام تغییر وتحول می یابندمعلم این درس باید اخباروگزارش های روزمره وجاری رابررسی نمایدتابتواندجوابگوی پرسش های دانش آموزان باشد.</a:t>
            </a:r>
          </a:p>
          <a:p>
            <a:pPr algn="r"/>
            <a:endParaRPr lang="en-US" dirty="0"/>
          </a:p>
        </p:txBody>
      </p:sp>
    </p:spTree>
  </p:cSld>
  <p:clrMapOvr>
    <a:masterClrMapping/>
  </p:clrMapOvr>
  <p:transition>
    <p:pull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1"/>
            <a:ext cx="7772400" cy="914399"/>
          </a:xfrm>
        </p:spPr>
        <p:txBody>
          <a:bodyPr>
            <a:normAutofit fontScale="90000"/>
          </a:bodyPr>
          <a:lstStyle/>
          <a:p>
            <a:r>
              <a:rPr lang="fa-IR" dirty="0" smtClean="0"/>
              <a:t>ساختارکتاب مطالعات اجتماعی</a:t>
            </a:r>
            <a:endParaRPr lang="en-US" dirty="0"/>
          </a:p>
        </p:txBody>
      </p:sp>
      <p:sp>
        <p:nvSpPr>
          <p:cNvPr id="3" name="Subtitle 2"/>
          <p:cNvSpPr>
            <a:spLocks noGrp="1"/>
          </p:cNvSpPr>
          <p:nvPr>
            <p:ph type="subTitle" idx="1"/>
          </p:nvPr>
        </p:nvSpPr>
        <p:spPr>
          <a:xfrm>
            <a:off x="381000" y="1600200"/>
            <a:ext cx="8229600" cy="4876800"/>
          </a:xfrm>
        </p:spPr>
        <p:txBody>
          <a:bodyPr>
            <a:normAutofit/>
          </a:bodyPr>
          <a:lstStyle/>
          <a:p>
            <a:pPr algn="r"/>
            <a:r>
              <a:rPr lang="fa-IR" sz="2800" dirty="0" smtClean="0"/>
              <a:t>کتاب دارای 12 فصل و24 درس می باشدیعنی هرفصل شامل 2درس می باشدکه موضوعات آن بایکدیگر مرتبط است.</a:t>
            </a:r>
          </a:p>
          <a:p>
            <a:pPr algn="r"/>
            <a:r>
              <a:rPr lang="fa-IR" sz="2800" dirty="0" smtClean="0"/>
              <a:t>-درآغاز هرفصل ازکتاب یک تصویرمرتبط باموضوع،یک مقدمه وتعدادی سوال آمده که خودمی تواند انگیزه ای برای شروع درس باشد.</a:t>
            </a:r>
          </a:p>
          <a:p>
            <a:pPr algn="r"/>
            <a:r>
              <a:rPr lang="fa-IR" sz="2800" dirty="0" smtClean="0"/>
              <a:t>-متن هردرس شامل محتوای نوشتاری ومحتوای تصویری     که بایدتوسط دانش آموزان مشاهده وبررسی  شوند.تصویری شامل(عکس،نقشه ،نمودار،کاریکاتور،نقاشی ...)می باشد.</a:t>
            </a:r>
            <a:endParaRPr lang="en-US" sz="2800" dirty="0"/>
          </a:p>
        </p:txBody>
      </p:sp>
    </p:spTree>
  </p:cSld>
  <p:clrMapOvr>
    <a:masterClrMapping/>
  </p:clrMapOvr>
  <p:transition>
    <p:cut thruBlk="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609600"/>
            <a:ext cx="8229600" cy="5562600"/>
          </a:xfrm>
        </p:spPr>
        <p:txBody>
          <a:bodyPr>
            <a:normAutofit/>
          </a:bodyPr>
          <a:lstStyle/>
          <a:p>
            <a:pPr algn="r"/>
            <a:r>
              <a:rPr lang="fa-IR" dirty="0" smtClean="0"/>
              <a:t>-</a:t>
            </a:r>
            <a:r>
              <a:rPr lang="fa-IR" sz="2400" dirty="0" smtClean="0"/>
              <a:t>هرفصل فعالیت های نظامداری دارد،بطوری که انجام هرفعالیت توسط دانش آموزان،آنهارابراییادگیری مطالب مرحله بعدآماده می کندانتظارمی رود فعالیت هارابطورصحیح انجام دهید.</a:t>
            </a:r>
          </a:p>
          <a:p>
            <a:pPr algn="r"/>
            <a:r>
              <a:rPr lang="fa-IR" sz="2400" dirty="0" smtClean="0"/>
              <a:t>-بخش عمدهای ازفعالیت هاباید درحین تدریس انجام شوند.البته فعالیت های نیز برای خارج ازکلاس طراحی شده است که انجام آنها متفاوتر است.</a:t>
            </a:r>
          </a:p>
          <a:p>
            <a:pPr algn="r"/>
            <a:r>
              <a:rPr lang="fa-IR" sz="2400" dirty="0" smtClean="0"/>
              <a:t>-بخش واژه هادرپایان هردرس به منظور پرورش مهارت مراجعه آنهابه اصطلاحات وتعاریف وفهم بیشتر صورت  گرفته استودرارزشیابی مستمر وپایانی ازآنها نباید سوال طرح شود.</a:t>
            </a:r>
          </a:p>
          <a:p>
            <a:pPr algn="r"/>
            <a:r>
              <a:rPr lang="fa-IR" sz="2400" dirty="0" smtClean="0"/>
              <a:t>-وجودعلامت سوال ممنوع (؟)ودرابتدایی مطالعه برای انجام فعالیت مشاهده می شود.به معنای آن است که این بخش به منظور دانستن یاانجام فعالیت درکلاس می باشدودرارزشیابی های کتبی پایانی نباید ازآنها سوال طرح شود</a:t>
            </a:r>
          </a:p>
          <a:p>
            <a:pPr algn="r"/>
            <a:r>
              <a:rPr lang="fa-IR" sz="2400" dirty="0" smtClean="0"/>
              <a:t>-ازطرح سوال اززیرنویس عکس ها ونقشه ها بپرهیزید</a:t>
            </a:r>
            <a:r>
              <a:rPr lang="fa-IR" dirty="0" smtClean="0"/>
              <a:t>.</a:t>
            </a:r>
            <a:endParaRPr lang="en-US" dirty="0"/>
          </a:p>
        </p:txBody>
      </p:sp>
    </p:spTree>
  </p:cSld>
  <p:clrMapOvr>
    <a:masterClrMapping/>
  </p:clrMapOvr>
  <p:transition>
    <p:newsflash/>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457200"/>
            <a:ext cx="8077200" cy="5867400"/>
          </a:xfrm>
        </p:spPr>
        <p:txBody>
          <a:bodyPr/>
          <a:lstStyle/>
          <a:p>
            <a:pPr algn="r"/>
            <a:r>
              <a:rPr lang="fa-IR" dirty="0" smtClean="0"/>
              <a:t>-</a:t>
            </a:r>
            <a:r>
              <a:rPr lang="fa-IR" sz="2800" b="1" dirty="0" smtClean="0">
                <a:solidFill>
                  <a:srgbClr val="FF0000"/>
                </a:solidFill>
              </a:rPr>
              <a:t>کاربرگه ها</a:t>
            </a:r>
            <a:r>
              <a:rPr lang="fa-IR" sz="2800" dirty="0" smtClean="0"/>
              <a:t>:درپایان کتاب تعدادی کاربرگه های فعالیت درنظر گرفته شده است که داری فعالیت های متنوعی می باشنداین کاربرگه ها مازادبرکتاب نیستند بلکه بخشی ازمحتوای کتاب محسوب می شوند وکتاب باآنها تکمیل می شود.اغلب کاربرگه هادرفرایند تدریس ودرکلاس اجرامی شوند.البته برخی نیازبه مصاحبه یاتکمیل کردن جدول وجمع آوری نیازدارند که باید خارج ازکلاس صورت گیرند.تمرین این کاربرگه هاطوری طراحی شده اندکه دانش وشناخت ومهارت های دانش آموزان راتوسعه می دهدوآنهارابه تلاش وپویایی وامی دارد</a:t>
            </a:r>
            <a:r>
              <a:rPr lang="fa-IR" dirty="0" smtClean="0"/>
              <a:t>.</a:t>
            </a:r>
            <a:endParaRPr lang="en-US" dirty="0"/>
          </a:p>
        </p:txBody>
      </p:sp>
    </p:spTree>
  </p:cSld>
  <p:clrMapOvr>
    <a:masterClrMapping/>
  </p:clrMapOvr>
  <p:transition>
    <p:diamon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214</TotalTime>
  <Words>1103</Words>
  <Application>Microsoft Office PowerPoint</Application>
  <PresentationFormat>On-screen Show (4:3)</PresentationFormat>
  <Paragraphs>41</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Aspect</vt:lpstr>
      <vt:lpstr>PowerPoint Presentation</vt:lpstr>
      <vt:lpstr>ملاحظات اساسی درآموزش مطالعات اجتماعی</vt:lpstr>
      <vt:lpstr>پرورش مهارت های مورد نظر درفرآیند کاوشگری درس مطالعات اجتماعی</vt:lpstr>
      <vt:lpstr>PowerPoint Presentation</vt:lpstr>
      <vt:lpstr>PowerPoint Presentation</vt:lpstr>
      <vt:lpstr>صلاحیت های معلم مطالعات اجتماعی</vt:lpstr>
      <vt:lpstr>ساختارکتاب مطالعات اجتماعی</vt:lpstr>
      <vt:lpstr>PowerPoint Presentation</vt:lpstr>
      <vt:lpstr>PowerPoint Presentation</vt:lpstr>
      <vt:lpstr>ملاحظات ونکات مهم مربوط به آموزش</vt:lpstr>
      <vt:lpstr>PowerPoint Presentation</vt:lpstr>
      <vt:lpstr>PowerPoint Presentation</vt:lpstr>
      <vt:lpstr>PowerPoint Presentation</vt:lpstr>
      <vt:lpstr>PowerPoint Presentation</vt:lpstr>
      <vt:lpstr>PowerPoint Presentation</vt:lpstr>
    </vt:vector>
  </TitlesOfParts>
  <Company>Gerdoo.Net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ملاحظات اساسی درآموزش مطالعات اجتماعی</dc:title>
  <dc:creator>Gerdoo</dc:creator>
  <cp:lastModifiedBy>ert</cp:lastModifiedBy>
  <cp:revision>32</cp:revision>
  <dcterms:created xsi:type="dcterms:W3CDTF">2014-08-25T05:08:10Z</dcterms:created>
  <dcterms:modified xsi:type="dcterms:W3CDTF">2016-03-25T06:42:52Z</dcterms:modified>
</cp:coreProperties>
</file>