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8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72" r:id="rId14"/>
    <p:sldId id="273" r:id="rId15"/>
    <p:sldId id="274" r:id="rId16"/>
    <p:sldId id="276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F49FB4B-8056-4E67-B8C5-91F3F8A9863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12F2B75-E60D-4688-BFAB-7B565CF6EE5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36566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52FB25-B343-48B9-8932-91A6A235CC18}" type="datetimeFigureOut">
              <a:rPr lang="fa-IR" smtClean="0"/>
              <a:pPr/>
              <a:t>1435/04/23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610AEA-B402-4A9A-8A13-BC2A9A5BF47D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08912" cy="792088"/>
          </a:xfrm>
        </p:spPr>
        <p:txBody>
          <a:bodyPr>
            <a:normAutofit fontScale="90000"/>
          </a:bodyPr>
          <a:lstStyle/>
          <a:p>
            <a:pPr algn="r"/>
            <a:r>
              <a:rPr lang="fa-I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ویژگیهای محیط گزارشگری مالی</a:t>
            </a:r>
            <a:r>
              <a:rPr lang="en-US" b="1" dirty="0"/>
              <a:t/>
            </a:r>
            <a:br>
              <a:rPr lang="en-US" b="1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2800" b="1" dirty="0">
                <a:cs typeface="B Davat" pitchFamily="2" charset="-78"/>
              </a:rPr>
              <a:t>تفاوت اساسی بخش عمومی با خصوصی مربوط به اهداف این دو بخش </a:t>
            </a:r>
            <a:r>
              <a:rPr lang="fa-IR" sz="2800" b="1" dirty="0" smtClean="0">
                <a:cs typeface="B Davat" pitchFamily="2" charset="-78"/>
              </a:rPr>
              <a:t>است</a:t>
            </a:r>
          </a:p>
          <a:p>
            <a:pPr marL="0" indent="0">
              <a:buNone/>
            </a:pPr>
            <a:endParaRPr lang="fa-IR" sz="2800" b="1" dirty="0" smtClean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 </a:t>
            </a:r>
            <a:r>
              <a:rPr lang="fa-IR" sz="2800" b="1" dirty="0">
                <a:cs typeface="B Davat" pitchFamily="2" charset="-78"/>
              </a:rPr>
              <a:t>هدف اساسی بخش خصوصی در فعالیتهای اقتصادی، دستیابی به سود </a:t>
            </a:r>
            <a:r>
              <a:rPr lang="fa-IR" sz="2800" b="1" dirty="0" smtClean="0">
                <a:cs typeface="B Davat" pitchFamily="2" charset="-78"/>
              </a:rPr>
              <a:t>است</a:t>
            </a:r>
          </a:p>
          <a:p>
            <a:endParaRPr lang="fa-IR" b="1" dirty="0" smtClean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هدف</a:t>
            </a:r>
            <a:r>
              <a:rPr lang="fa-IR" b="1" dirty="0" smtClean="0">
                <a:cs typeface="B Davat" pitchFamily="2" charset="-78"/>
              </a:rPr>
              <a:t> </a:t>
            </a:r>
            <a:r>
              <a:rPr lang="fa-IR" sz="2800" b="1" dirty="0">
                <a:solidFill>
                  <a:srgbClr val="000000"/>
                </a:solidFill>
                <a:latin typeface="CG Times"/>
                <a:ea typeface="Times New Roman"/>
                <a:cs typeface="B Davat" pitchFamily="2" charset="-78"/>
              </a:rPr>
              <a:t>بخش عمومی، هدف اصلی، ارائه خدمات عمومی به مردم </a:t>
            </a:r>
            <a:r>
              <a:rPr lang="fa-IR" sz="2800" b="1" dirty="0" smtClean="0">
                <a:solidFill>
                  <a:srgbClr val="000000"/>
                </a:solidFill>
                <a:latin typeface="CG Times"/>
                <a:ea typeface="Times New Roman"/>
                <a:cs typeface="B Davat" pitchFamily="2" charset="-78"/>
              </a:rPr>
              <a:t>است</a:t>
            </a:r>
            <a:endParaRPr lang="fa-IR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47707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مهمترین ویژگیهای محیط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فعالیت که بر گزارشگری مالی اثر میگذارد.</a:t>
            </a: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>
                <a:cs typeface="B Davat" pitchFamily="2" charset="-78"/>
              </a:rPr>
              <a:t>تفکیک قوا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مسئولیت تأمین امنیت و رفاه عمومی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ساختار </a:t>
            </a:r>
            <a:r>
              <a:rPr lang="fa-IR" b="1" dirty="0">
                <a:cs typeface="B Davat" pitchFamily="2" charset="-78"/>
              </a:rPr>
              <a:t>تأمين منابع مالي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سرمايه‌گذاريهاي زيربنايي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مسئولیت در برابر رسانه‌های عمومی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اهمیت بودجه</a:t>
            </a:r>
            <a:endParaRPr lang="en-US" b="1" dirty="0">
              <a:cs typeface="B Davat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7147166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استفاده‌کنندگان اصلي گزارشهای مالی بخش عمومی</a:t>
            </a:r>
            <a:r>
              <a:rPr lang="en-US" sz="2800" b="1" dirty="0">
                <a:cs typeface="B Titr" pitchFamily="2" charset="-78"/>
              </a:rPr>
              <a:t/>
            </a:r>
            <a:br>
              <a:rPr lang="en-US" sz="2800" b="1" dirty="0">
                <a:cs typeface="B Titr" pitchFamily="2" charset="-78"/>
              </a:rPr>
            </a:br>
            <a:endParaRPr lang="fa-IR" sz="2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2800" b="1" dirty="0" smtClean="0">
                <a:cs typeface="B Davat" pitchFamily="2" charset="-78"/>
              </a:rPr>
              <a:t>شهروندان</a:t>
            </a:r>
          </a:p>
          <a:p>
            <a:endParaRPr lang="en-US" sz="2800" b="1" dirty="0">
              <a:cs typeface="B Davat" pitchFamily="2" charset="-78"/>
            </a:endParaRPr>
          </a:p>
          <a:p>
            <a:r>
              <a:rPr lang="fa-IR" sz="2800" b="1" dirty="0" smtClean="0">
                <a:cs typeface="B Davat" pitchFamily="2" charset="-78"/>
              </a:rPr>
              <a:t>شوراها</a:t>
            </a:r>
          </a:p>
          <a:p>
            <a:endParaRPr lang="en-US" sz="2800" b="1" dirty="0">
              <a:cs typeface="B Davat" pitchFamily="2" charset="-78"/>
            </a:endParaRPr>
          </a:p>
          <a:p>
            <a:r>
              <a:rPr lang="fa-IR" sz="2800" b="1" dirty="0">
                <a:cs typeface="B Davat" pitchFamily="2" charset="-78"/>
              </a:rPr>
              <a:t>مجلس شورای </a:t>
            </a:r>
            <a:r>
              <a:rPr lang="fa-IR" sz="2800" b="1" dirty="0" smtClean="0">
                <a:cs typeface="B Davat" pitchFamily="2" charset="-78"/>
              </a:rPr>
              <a:t>اسلامی</a:t>
            </a:r>
          </a:p>
          <a:p>
            <a:endParaRPr lang="en-US" sz="2800" b="1" dirty="0">
              <a:cs typeface="B Davat" pitchFamily="2" charset="-78"/>
            </a:endParaRPr>
          </a:p>
          <a:p>
            <a:r>
              <a:rPr lang="fa-IR" sz="2800" b="1" dirty="0" smtClean="0">
                <a:cs typeface="B Davat" pitchFamily="2" charset="-78"/>
              </a:rPr>
              <a:t>رهبر</a:t>
            </a:r>
          </a:p>
          <a:p>
            <a:endParaRPr lang="en-US" sz="2800" b="1" dirty="0">
              <a:cs typeface="B Davat" pitchFamily="2" charset="-78"/>
            </a:endParaRPr>
          </a:p>
          <a:p>
            <a:r>
              <a:rPr lang="fa-IR" sz="2800" b="1" dirty="0">
                <a:cs typeface="B Davat" pitchFamily="2" charset="-78"/>
              </a:rPr>
              <a:t>مقامات اجرایی</a:t>
            </a:r>
            <a:endParaRPr lang="en-US" sz="2800" b="1" dirty="0">
              <a:cs typeface="B Davat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22665239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نیازهای اطلاعاتی مشترک استفاده‌کنندگان</a:t>
            </a:r>
            <a:r>
              <a:rPr lang="en-US" b="1" dirty="0"/>
              <a:t/>
            </a:r>
            <a:br>
              <a:rPr lang="en-US" b="1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>
            <a:normAutofit/>
          </a:bodyPr>
          <a:lstStyle/>
          <a:p>
            <a:r>
              <a:rPr lang="fa-IR" b="1" dirty="0">
                <a:cs typeface="B Davat" pitchFamily="2" charset="-78"/>
              </a:rPr>
              <a:t>انواع و میزان منابع در دسترس برای ارائه خدمات در دوره‌های آتی؛</a:t>
            </a:r>
            <a:endParaRPr lang="en-US" dirty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میزان</a:t>
            </a:r>
            <a:r>
              <a:rPr lang="fa-IR" b="1" dirty="0">
                <a:cs typeface="B Davat" pitchFamily="2" charset="-78"/>
              </a:rPr>
              <a:t>، منشاء و نحوه استفاده از منابع تحصیل شده طی دوره گزارشگری؛</a:t>
            </a:r>
            <a:endParaRPr lang="en-US" dirty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بهاي</a:t>
            </a:r>
            <a:r>
              <a:rPr lang="fa-IR" b="1" dirty="0">
                <a:cs typeface="B Davat" pitchFamily="2" charset="-78"/>
              </a:rPr>
              <a:t> تمام شده خدمات ارائه شده طی دوره و محل تأمین منابع آن از طریق فروش منابع طبیعی، مالیات و استقراض؛</a:t>
            </a:r>
            <a:endParaRPr lang="en-US" dirty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کارآیی</a:t>
            </a:r>
            <a:r>
              <a:rPr lang="fa-IR" b="1" dirty="0">
                <a:cs typeface="B Davat" pitchFamily="2" charset="-78"/>
              </a:rPr>
              <a:t>، اثربخشی و صرفه اقتصادی مصرف منابع و انطباق آن با بودجه‌های مصوب؛</a:t>
            </a:r>
            <a:endParaRPr lang="en-US" dirty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خدمات </a:t>
            </a:r>
            <a:r>
              <a:rPr lang="fa-IR" b="1" dirty="0">
                <a:cs typeface="B Davat" pitchFamily="2" charset="-78"/>
              </a:rPr>
              <a:t>آتی پیش‌بینی شده از جمله اطلاعات راجع به پیش‌بینی بهاي تمام شده و میزان و منشاء منابع مورد نیاز برای آن؛ و</a:t>
            </a:r>
            <a:endParaRPr lang="en-US" dirty="0">
              <a:cs typeface="B Davat" pitchFamily="2" charset="-78"/>
            </a:endParaRPr>
          </a:p>
          <a:p>
            <a:r>
              <a:rPr lang="fa-IR" b="1" dirty="0" smtClean="0">
                <a:cs typeface="B Davat" pitchFamily="2" charset="-78"/>
              </a:rPr>
              <a:t>اطلاعات </a:t>
            </a:r>
            <a:r>
              <a:rPr lang="fa-IR" b="1" dirty="0">
                <a:cs typeface="B Davat" pitchFamily="2" charset="-78"/>
              </a:rPr>
              <a:t>مالی و ساير اطلاعات مفید در ارزیابی پایداری عملیات و برنامه‌های دولت.</a:t>
            </a:r>
            <a:endParaRPr lang="en-US" dirty="0">
              <a:cs typeface="B Davat" pitchFamily="2" charset="-78"/>
            </a:endParaRPr>
          </a:p>
          <a:p>
            <a:endParaRPr lang="fa-IR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09793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648072"/>
          </a:xfrm>
        </p:spPr>
        <p:txBody>
          <a:bodyPr>
            <a:normAutofit fontScale="90000"/>
          </a:bodyPr>
          <a:lstStyle/>
          <a:p>
            <a:pPr algn="r"/>
            <a:r>
              <a:rPr lang="fa-I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محتوای عمومی گزارشگری مالی</a:t>
            </a:r>
            <a:r>
              <a:rPr lang="en-US" b="1" dirty="0"/>
              <a:t/>
            </a:r>
            <a:br>
              <a:rPr lang="en-US" b="1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a-IR" sz="2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الف) </a:t>
            </a:r>
            <a:r>
              <a:rPr lang="fa-IR" b="1" dirty="0" smtClean="0">
                <a:cs typeface="B Davat" pitchFamily="2" charset="-78"/>
              </a:rPr>
              <a:t>اطلاعاتی </a:t>
            </a:r>
            <a:r>
              <a:rPr lang="fa-IR" b="1" dirty="0">
                <a:cs typeface="B Davat" pitchFamily="2" charset="-78"/>
              </a:rPr>
              <a:t>درخصوص کفایت منابع هر سال برای مصارف همان سال.</a:t>
            </a:r>
            <a:endParaRPr lang="en-US" b="1" dirty="0">
              <a:cs typeface="B Davat" pitchFamily="2" charset="-78"/>
            </a:endParaRPr>
          </a:p>
          <a:p>
            <a:pPr marL="0" indent="0">
              <a:buNone/>
            </a:pP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ب) </a:t>
            </a:r>
            <a:r>
              <a:rPr lang="fa-IR" b="1" dirty="0" smtClean="0">
                <a:cs typeface="B Davat" pitchFamily="2" charset="-78"/>
              </a:rPr>
              <a:t>اطلاعاتی </a:t>
            </a:r>
            <a:r>
              <a:rPr lang="fa-IR" b="1" dirty="0">
                <a:cs typeface="B Davat" pitchFamily="2" charset="-78"/>
              </a:rPr>
              <a:t>درخصوص اينکه آیا کسب منابع مالی و همچنین مصرف آن طبق بودجه مصوب سالانه و سایر قوانین و مقررات مربوط صورت گرفته است یا خیر.</a:t>
            </a:r>
            <a:endParaRPr lang="en-US" b="1" dirty="0">
              <a:cs typeface="B Davat" pitchFamily="2" charset="-78"/>
            </a:endParaRPr>
          </a:p>
          <a:p>
            <a:pPr marL="0" indent="0">
              <a:buNone/>
            </a:pP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پ) </a:t>
            </a:r>
            <a:r>
              <a:rPr lang="fa-IR" b="1" dirty="0" smtClean="0">
                <a:cs typeface="B Davat" pitchFamily="2" charset="-78"/>
              </a:rPr>
              <a:t>اطلاعات </a:t>
            </a:r>
            <a:r>
              <a:rPr lang="fa-IR" b="1" dirty="0">
                <a:cs typeface="B Davat" pitchFamily="2" charset="-78"/>
              </a:rPr>
              <a:t>لازم براي ارزیابی نتایج حاصل از عملیات سالانه واحد گزارشگر شامل نحوه تأمین منابع و نقدیندگی و مصارف آن برای فعالیتهای مختلف و عملیات.</a:t>
            </a:r>
            <a:endParaRPr lang="en-US" b="1" dirty="0">
              <a:cs typeface="B Davat" pitchFamily="2" charset="-78"/>
            </a:endParaRPr>
          </a:p>
          <a:p>
            <a:pPr marL="0" indent="0">
              <a:buNone/>
            </a:pP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ت) </a:t>
            </a:r>
            <a:r>
              <a:rPr lang="fa-IR" b="1" dirty="0" smtClean="0">
                <a:cs typeface="B Davat" pitchFamily="2" charset="-78"/>
              </a:rPr>
              <a:t>اطلاعات </a:t>
            </a:r>
            <a:r>
              <a:rPr lang="fa-IR" b="1" dirty="0">
                <a:cs typeface="B Davat" pitchFamily="2" charset="-78"/>
              </a:rPr>
              <a:t>لازم براي ارزیابی توانایی واحد گزارشگر در تأمين کالاها و ارائه خدمات و همچنین قدرت ایفای تعهدات در سررسید. جزئیات این هدف گزارشگری به شرح زیر است:</a:t>
            </a:r>
            <a:endParaRPr lang="en-US" b="1" dirty="0">
              <a:cs typeface="B Davat" pitchFamily="2" charset="-78"/>
            </a:endParaRPr>
          </a:p>
          <a:p>
            <a:pPr lvl="0"/>
            <a:r>
              <a:rPr lang="fa-IR" b="1" dirty="0">
                <a:cs typeface="B Davat" pitchFamily="2" charset="-78"/>
              </a:rPr>
              <a:t>اطلاعات لازم در مورد وضعیت مالی واحد گزارشگر شامل اطلاعات مربوط به داراییها و بدهیها، اعم از جاری و غیرجاری.</a:t>
            </a:r>
            <a:endParaRPr lang="en-US" b="1" dirty="0">
              <a:cs typeface="B Davat" pitchFamily="2" charset="-78"/>
            </a:endParaRPr>
          </a:p>
          <a:p>
            <a:pPr lvl="0"/>
            <a:r>
              <a:rPr lang="fa-IR" b="1" dirty="0">
                <a:cs typeface="B Davat" pitchFamily="2" charset="-78"/>
              </a:rPr>
              <a:t>افشاي محدودیتهای قانونی و قراردادی حاکم بر منابع و ریسکهای مربوط به آن منابع.</a:t>
            </a:r>
            <a:endParaRPr lang="en-US" b="1" dirty="0">
              <a:cs typeface="B Davat" pitchFamily="2" charset="-78"/>
            </a:endParaRPr>
          </a:p>
          <a:p>
            <a:endParaRPr lang="fa-IR" b="1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43732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محدودیتهای گزارشگری مالی</a:t>
            </a:r>
            <a:r>
              <a:rPr lang="en-US" sz="2800" b="1" dirty="0">
                <a:cs typeface="B Titr" pitchFamily="2" charset="-78"/>
              </a:rPr>
              <a:t/>
            </a:r>
            <a:br>
              <a:rPr lang="en-US" sz="2800" b="1" dirty="0">
                <a:cs typeface="B Titr" pitchFamily="2" charset="-78"/>
              </a:rPr>
            </a:br>
            <a:endParaRPr lang="fa-IR" sz="2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2300" b="1" dirty="0">
                <a:cs typeface="B Davat" pitchFamily="2" charset="-78"/>
              </a:rPr>
              <a:t>گزارشهای مالی با مقاصد عمومی فراهم کننده تمام اطلاعات لازم برای استفاده‌کنندگان </a:t>
            </a:r>
            <a:r>
              <a:rPr lang="fa-IR" sz="2300" b="1" dirty="0" smtClean="0">
                <a:cs typeface="B Davat" pitchFamily="2" charset="-78"/>
              </a:rPr>
              <a:t>نیست</a:t>
            </a:r>
          </a:p>
          <a:p>
            <a:endParaRPr lang="fa-IR" sz="2300" b="1" dirty="0" smtClean="0">
              <a:cs typeface="B Davat" pitchFamily="2" charset="-78"/>
            </a:endParaRPr>
          </a:p>
          <a:p>
            <a:r>
              <a:rPr lang="fa-IR" sz="2300" b="1" dirty="0">
                <a:cs typeface="B Davat" pitchFamily="2" charset="-78"/>
              </a:rPr>
              <a:t>استفاده‌کنندگان گزارشهای مالی بخش عمومی، متنوع مي­باشند </a:t>
            </a:r>
            <a:endParaRPr lang="fa-IR" sz="2300" b="1" dirty="0" smtClean="0">
              <a:cs typeface="B Davat" pitchFamily="2" charset="-78"/>
            </a:endParaRPr>
          </a:p>
          <a:p>
            <a:endParaRPr lang="fa-IR" sz="2300" b="1" dirty="0" smtClean="0">
              <a:cs typeface="B Davat" pitchFamily="2" charset="-78"/>
            </a:endParaRPr>
          </a:p>
          <a:p>
            <a:r>
              <a:rPr lang="fa-IR" sz="2300" b="1" dirty="0">
                <a:cs typeface="B Davat" pitchFamily="2" charset="-78"/>
              </a:rPr>
              <a:t>صورتهای مالی با مقاصد عمومی عموماً منعکس کننده اطلاعات مالی درخصوص آثار مالی معاملات و ساير رويدادهاي گذشته </a:t>
            </a:r>
            <a:r>
              <a:rPr lang="fa-IR" sz="2300" b="1" dirty="0" smtClean="0">
                <a:cs typeface="B Davat" pitchFamily="2" charset="-78"/>
              </a:rPr>
              <a:t>است و اغلب </a:t>
            </a:r>
            <a:r>
              <a:rPr lang="fa-IR" sz="2300" b="1" dirty="0">
                <a:cs typeface="B Davat" pitchFamily="2" charset="-78"/>
              </a:rPr>
              <a:t>بر مبناي برآوردها و قضاوتهاي ناشي از بكارگيري قواعد خاص </a:t>
            </a:r>
            <a:r>
              <a:rPr lang="fa-IR" sz="2300" b="1" dirty="0" smtClean="0">
                <a:cs typeface="B Davat" pitchFamily="2" charset="-78"/>
              </a:rPr>
              <a:t>مي­باشد</a:t>
            </a:r>
          </a:p>
          <a:p>
            <a:endParaRPr lang="fa-IR" sz="2300" b="1" dirty="0" smtClean="0">
              <a:cs typeface="B Davat" pitchFamily="2" charset="-78"/>
            </a:endParaRPr>
          </a:p>
          <a:p>
            <a:r>
              <a:rPr lang="fa-IR" sz="2300" b="1" dirty="0">
                <a:cs typeface="B Davat" pitchFamily="2" charset="-78"/>
              </a:rPr>
              <a:t>در فرايند گزارشگری مالی، تجزیه و تحلیل هزینه- فایده باید مدنظر قرار </a:t>
            </a:r>
            <a:r>
              <a:rPr lang="fa-IR" sz="2300" b="1" dirty="0" smtClean="0">
                <a:cs typeface="B Davat" pitchFamily="2" charset="-78"/>
              </a:rPr>
              <a:t>گیرد</a:t>
            </a:r>
          </a:p>
          <a:p>
            <a:endParaRPr lang="fa-IR" sz="2300" b="1" dirty="0" smtClean="0">
              <a:cs typeface="B Davat" pitchFamily="2" charset="-78"/>
            </a:endParaRPr>
          </a:p>
          <a:p>
            <a:r>
              <a:rPr lang="fa-IR" sz="2300" b="1" dirty="0">
                <a:cs typeface="B Davat" pitchFamily="2" charset="-78"/>
              </a:rPr>
              <a:t>ارائه اطلاعات </a:t>
            </a:r>
            <a:r>
              <a:rPr lang="fa-IR" sz="2300" b="1" dirty="0" smtClean="0">
                <a:cs typeface="B Davat" pitchFamily="2" charset="-78"/>
              </a:rPr>
              <a:t>مفصل </a:t>
            </a:r>
            <a:r>
              <a:rPr lang="fa-IR" sz="2300" b="1" dirty="0">
                <a:cs typeface="B Davat" pitchFamily="2" charset="-78"/>
              </a:rPr>
              <a:t>می‌تواند استفاده‌کننده را گمراه سازد</a:t>
            </a:r>
            <a:endParaRPr lang="fa-IR" sz="2300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25591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fa-IR" sz="2700" b="1" dirty="0" smtClean="0">
                <a:solidFill>
                  <a:srgbClr val="FFC000"/>
                </a:solidFill>
                <a:cs typeface="B Titr" pitchFamily="2" charset="-78"/>
              </a:rPr>
              <a:t>پیش نویس مفاهيم </a:t>
            </a:r>
            <a:r>
              <a:rPr lang="fa-IR" sz="2700" b="1" dirty="0">
                <a:solidFill>
                  <a:srgbClr val="FFC000"/>
                </a:solidFill>
                <a:cs typeface="B Titr" pitchFamily="2" charset="-78"/>
              </a:rPr>
              <a:t>نظري گزارشگري مالي بخش </a:t>
            </a:r>
            <a:r>
              <a:rPr lang="fa-IR" sz="2700" b="1" dirty="0" smtClean="0">
                <a:solidFill>
                  <a:srgbClr val="FFC000"/>
                </a:solidFill>
                <a:cs typeface="B Titr" pitchFamily="2" charset="-78"/>
              </a:rPr>
              <a:t>عمومي</a:t>
            </a:r>
            <a:br>
              <a:rPr lang="fa-IR" sz="2700" b="1" dirty="0" smtClean="0">
                <a:solidFill>
                  <a:srgbClr val="FFC000"/>
                </a:solidFill>
                <a:cs typeface="B Titr" pitchFamily="2" charset="-78"/>
              </a:rPr>
            </a:br>
            <a:r>
              <a:rPr lang="fa-IR" sz="2700" b="1" dirty="0" smtClean="0">
                <a:solidFill>
                  <a:srgbClr val="FFC000"/>
                </a:solidFill>
                <a:cs typeface="B Titr" pitchFamily="2" charset="-78"/>
              </a:rPr>
              <a:t>واحد گزارشگر</a:t>
            </a:r>
            <a:br>
              <a:rPr lang="fa-IR" sz="2700" b="1" dirty="0" smtClean="0">
                <a:solidFill>
                  <a:srgbClr val="FFC000"/>
                </a:solidFill>
                <a:cs typeface="B Titr" pitchFamily="2" charset="-78"/>
              </a:rPr>
            </a:br>
            <a:r>
              <a:rPr lang="fa-IR" sz="2700" b="1" dirty="0">
                <a:solidFill>
                  <a:srgbClr val="FFC000"/>
                </a:solidFill>
                <a:cs typeface="B Titr" pitchFamily="2" charset="-78"/>
              </a:rPr>
              <a:t>اهداف گزارشگري </a:t>
            </a:r>
            <a:r>
              <a:rPr lang="fa-IR" sz="2700" b="1" dirty="0" smtClean="0">
                <a:solidFill>
                  <a:srgbClr val="FFC000"/>
                </a:solidFill>
                <a:cs typeface="B Titr" pitchFamily="2" charset="-78"/>
              </a:rPr>
              <a:t>مالي</a:t>
            </a:r>
            <a:r>
              <a:rPr lang="fa-IR" sz="2400" b="1" dirty="0" smtClean="0"/>
              <a:t/>
            </a:r>
            <a:br>
              <a:rPr lang="fa-IR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endParaRPr lang="fa-I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93167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fa-IR" sz="31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استاد:جناب آقای دکتر محمدی</a:t>
            </a:r>
          </a:p>
          <a:p>
            <a:pPr algn="ctr"/>
            <a:r>
              <a:rPr lang="fa-IR" sz="2900" dirty="0" smtClean="0">
                <a:solidFill>
                  <a:srgbClr val="92D050"/>
                </a:solidFill>
                <a:cs typeface="B Titr" pitchFamily="2" charset="-78"/>
              </a:rPr>
              <a:t>دانشجو:ابراهیم اسدی –حسن نصرتی</a:t>
            </a:r>
            <a:endParaRPr lang="fa-IR" sz="2900" dirty="0">
              <a:solidFill>
                <a:srgbClr val="92D050"/>
              </a:solidFill>
              <a:cs typeface="B Titr" pitchFamily="2" charset="-78"/>
            </a:endParaRPr>
          </a:p>
          <a:p>
            <a:pPr algn="ctr"/>
            <a:endParaRPr lang="fa-IR" dirty="0" smtClean="0">
              <a:solidFill>
                <a:srgbClr val="92D050"/>
              </a:solidFill>
              <a:cs typeface="B Titr" pitchFamily="2" charset="-78"/>
            </a:endParaRPr>
          </a:p>
          <a:p>
            <a:pPr algn="ctr"/>
            <a:endParaRPr lang="fa-IR" dirty="0">
              <a:solidFill>
                <a:srgbClr val="92D050"/>
              </a:solidFill>
              <a:cs typeface="B Titr" pitchFamily="2" charset="-78"/>
            </a:endParaRPr>
          </a:p>
          <a:p>
            <a:pPr algn="ctr"/>
            <a:endParaRPr lang="fa-IR" sz="2800" dirty="0" smtClean="0">
              <a:solidFill>
                <a:srgbClr val="92D050"/>
              </a:solidFill>
              <a:cs typeface="B Titr" pitchFamily="2" charset="-78"/>
            </a:endParaRPr>
          </a:p>
          <a:p>
            <a:pPr algn="ctr"/>
            <a:r>
              <a:rPr lang="fa-I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دانشگاه علوم تحقیقات سنندج</a:t>
            </a:r>
            <a:endParaRPr lang="fa-I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59321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08912" cy="576064"/>
          </a:xfrm>
        </p:spPr>
        <p:txBody>
          <a:bodyPr>
            <a:normAutofit fontScale="90000"/>
          </a:bodyPr>
          <a:lstStyle/>
          <a:p>
            <a:pPr algn="r"/>
            <a:r>
              <a:rPr lang="fa-I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واحد گزارشگر</a:t>
            </a:r>
            <a:r>
              <a:rPr lang="en-US" sz="3600" b="1" dirty="0" smtClean="0">
                <a:cs typeface="B Titr" pitchFamily="2" charset="-78"/>
              </a:rPr>
              <a:t/>
            </a:r>
            <a:br>
              <a:rPr lang="en-US" sz="3600" b="1" dirty="0" smtClean="0">
                <a:cs typeface="B Titr" pitchFamily="2" charset="-78"/>
              </a:rPr>
            </a:br>
            <a:r>
              <a:rPr lang="en-US" sz="3100" b="1" dirty="0" smtClean="0">
                <a:cs typeface="B Titr" pitchFamily="2" charset="-78"/>
              </a:rPr>
              <a:t/>
            </a:r>
            <a:br>
              <a:rPr lang="en-US" sz="3100" b="1" dirty="0" smtClean="0">
                <a:cs typeface="B Titr" pitchFamily="2" charset="-78"/>
              </a:rPr>
            </a:br>
            <a:r>
              <a:rPr lang="fa-I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مقدمه</a:t>
            </a:r>
            <a:endParaRPr lang="fa-IR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91264" cy="3759696"/>
          </a:xfrm>
        </p:spPr>
        <p:txBody>
          <a:bodyPr/>
          <a:lstStyle/>
          <a:p>
            <a:r>
              <a:rPr lang="fa-IR" b="1" dirty="0" smtClean="0">
                <a:latin typeface="CG Times"/>
                <a:ea typeface="Times New Roman"/>
                <a:cs typeface="B Davat" pitchFamily="2" charset="-78"/>
              </a:rPr>
              <a:t>هدف </a:t>
            </a:r>
            <a:r>
              <a:rPr lang="fa-IR" b="1" dirty="0">
                <a:latin typeface="CG Times"/>
                <a:ea typeface="Times New Roman"/>
                <a:cs typeface="B Davat" pitchFamily="2" charset="-78"/>
              </a:rPr>
              <a:t>اين بيانيه، ارائه معيارهاي لازم براي تشخيص واحدهاي بخش عمومي است که به</a:t>
            </a:r>
            <a:r>
              <a:rPr lang="fa-IR" b="1" dirty="0">
                <a:ea typeface="Times New Roman"/>
                <a:cs typeface="B Davat" pitchFamily="2" charset="-78"/>
              </a:rPr>
              <a:t> </a:t>
            </a:r>
            <a:r>
              <a:rPr lang="fa-IR" b="1" dirty="0">
                <a:latin typeface="CG Times"/>
                <a:ea typeface="Times New Roman"/>
                <a:cs typeface="B Davat" pitchFamily="2" charset="-78"/>
              </a:rPr>
              <a:t>منظور ايفاي وظيفه پاسخگويي بايد گزارشهاي مالي تهيه و ارائه </a:t>
            </a:r>
            <a:r>
              <a:rPr lang="fa-IR" b="1" dirty="0" smtClean="0">
                <a:latin typeface="CG Times"/>
                <a:ea typeface="Times New Roman"/>
                <a:cs typeface="B Davat" pitchFamily="2" charset="-78"/>
              </a:rPr>
              <a:t>کنند</a:t>
            </a:r>
          </a:p>
          <a:p>
            <a:endParaRPr lang="fa-IR" b="1" dirty="0" smtClean="0">
              <a:latin typeface="CG Times"/>
              <a:ea typeface="Times New Roman"/>
              <a:cs typeface="B Davat" pitchFamily="2" charset="-78"/>
            </a:endParaRPr>
          </a:p>
          <a:p>
            <a:r>
              <a:rPr lang="fa-IR" b="1" dirty="0">
                <a:latin typeface="CG Times"/>
                <a:ea typeface="Times New Roman"/>
                <a:cs typeface="B Davat" pitchFamily="2" charset="-78"/>
              </a:rPr>
              <a:t>محدوده يک واحد گزارشگر مشخص‌کننده زيرمجموعه‌ها،‌ رويدادها، مبادلات و فعاليتهايي است که در گزارش مالي آن منعکس خواهد </a:t>
            </a:r>
            <a:r>
              <a:rPr lang="fa-IR" b="1" dirty="0" smtClean="0">
                <a:latin typeface="CG Times"/>
                <a:ea typeface="Times New Roman"/>
                <a:cs typeface="B Davat" pitchFamily="2" charset="-78"/>
              </a:rPr>
              <a:t>شد.واحد گزارشگر باید به شیوه ای تعیین گردد که گزارشهای مالی آن تصویر مناسبی از وضعیت مالی و عملکرد آن ارایه کند.</a:t>
            </a:r>
            <a:endParaRPr lang="fa-IR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65250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80920" cy="432048"/>
          </a:xfrm>
        </p:spPr>
        <p:txBody>
          <a:bodyPr>
            <a:normAutofit fontScale="90000"/>
          </a:bodyPr>
          <a:lstStyle/>
          <a:p>
            <a:pPr algn="r"/>
            <a:r>
              <a:rPr lang="fa-I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دلايل تعريف واحد گزارشگر</a:t>
            </a:r>
            <a:r>
              <a:rPr lang="en-US" b="1" dirty="0"/>
              <a:t/>
            </a:r>
            <a:br>
              <a:rPr lang="en-US" b="1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/>
          </a:bodyPr>
          <a:lstStyle/>
          <a:p>
            <a:r>
              <a:rPr lang="fa-IR" sz="2800" b="1" dirty="0">
                <a:latin typeface="CG Times"/>
                <a:ea typeface="Times New Roman"/>
                <a:cs typeface="B Davat" pitchFamily="2" charset="-78"/>
              </a:rPr>
              <a:t>حصول اطمينان از فراهم شدن تمام اطلاعات مالي مربوط به واحد گزارشگر، براي استفاده‌كنندگان گزارشهاي مالي </a:t>
            </a:r>
            <a:r>
              <a:rPr lang="fa-IR" sz="2800" b="1" dirty="0" smtClean="0">
                <a:latin typeface="CG Times"/>
                <a:ea typeface="Times New Roman"/>
                <a:cs typeface="B Davat" pitchFamily="2" charset="-78"/>
              </a:rPr>
              <a:t>آن</a:t>
            </a:r>
          </a:p>
          <a:p>
            <a:r>
              <a:rPr lang="fa-IR" sz="2800" b="1" dirty="0">
                <a:latin typeface="CG Times"/>
                <a:ea typeface="Times New Roman"/>
                <a:cs typeface="B Davat" pitchFamily="2" charset="-78"/>
              </a:rPr>
              <a:t>اطمينان از اينكه براي تجميع اطلاعات در هر سطح گزارشگري، هيچ زيرمجموعه‌اي حذف </a:t>
            </a:r>
            <a:r>
              <a:rPr lang="fa-IR" sz="2800" b="1" dirty="0" smtClean="0">
                <a:latin typeface="CG Times"/>
                <a:ea typeface="Times New Roman"/>
                <a:cs typeface="B Davat" pitchFamily="2" charset="-78"/>
              </a:rPr>
              <a:t>نمي‌شود</a:t>
            </a:r>
          </a:p>
          <a:p>
            <a:r>
              <a:rPr lang="fa-IR" sz="2800" b="1" dirty="0">
                <a:latin typeface="CG Times"/>
                <a:ea typeface="Times New Roman"/>
                <a:cs typeface="B Davat" pitchFamily="2" charset="-78"/>
              </a:rPr>
              <a:t>امکان انجام مقايسه عملکرد واحدهاي </a:t>
            </a:r>
            <a:r>
              <a:rPr lang="fa-IR" sz="2800" b="1" dirty="0" smtClean="0">
                <a:latin typeface="CG Times"/>
                <a:ea typeface="Times New Roman"/>
                <a:cs typeface="B Davat" pitchFamily="2" charset="-78"/>
              </a:rPr>
              <a:t>گزارشگر</a:t>
            </a:r>
          </a:p>
          <a:p>
            <a:r>
              <a:rPr lang="fa-IR" sz="2800" b="1" dirty="0">
                <a:latin typeface="CG Times"/>
                <a:ea typeface="Times New Roman"/>
                <a:cs typeface="B Davat" pitchFamily="2" charset="-78"/>
              </a:rPr>
              <a:t>کمک به تعيين مسئوليت و ارزيابي عملکرد واحدهاي گزارشگر</a:t>
            </a:r>
          </a:p>
        </p:txBody>
      </p:sp>
    </p:spTree>
    <p:extLst>
      <p:ext uri="{BB962C8B-B14F-4D97-AF65-F5344CB8AC3E}">
        <p14:creationId xmlns="" xmlns:p14="http://schemas.microsoft.com/office/powerpoint/2010/main" val="252322585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19256" cy="708688"/>
          </a:xfrm>
        </p:spPr>
        <p:txBody>
          <a:bodyPr>
            <a:normAutofit fontScale="90000"/>
          </a:bodyPr>
          <a:lstStyle/>
          <a:p>
            <a:pPr algn="r"/>
            <a:r>
              <a:rPr lang="fa-I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ويژگيهاي واحد گزارشگر</a:t>
            </a:r>
            <a:r>
              <a:rPr lang="en-US" b="1" dirty="0"/>
              <a:t/>
            </a:r>
            <a:br>
              <a:rPr lang="en-US" b="1" dirty="0"/>
            </a:b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864096"/>
          </a:xfrm>
        </p:spPr>
        <p:txBody>
          <a:bodyPr>
            <a:normAutofit lnSpcReduction="10000"/>
          </a:bodyPr>
          <a:lstStyle/>
          <a:p>
            <a:r>
              <a:rPr lang="fa-IR" b="1" dirty="0">
                <a:cs typeface="B Nazanin" pitchFamily="2" charset="-78"/>
              </a:rPr>
              <a:t>يک واحد زماني به عنوان واحد گزارشگر محسوب مي‌شود که تمام </a:t>
            </a:r>
            <a:r>
              <a:rPr lang="fa-IR" b="1" dirty="0" smtClean="0">
                <a:cs typeface="B Nazanin" pitchFamily="2" charset="-78"/>
              </a:rPr>
              <a:t>معيارهاي </a:t>
            </a:r>
            <a:r>
              <a:rPr lang="fa-IR" b="1" dirty="0">
                <a:cs typeface="B Nazanin" pitchFamily="2" charset="-78"/>
              </a:rPr>
              <a:t>زير را داشته </a:t>
            </a:r>
            <a:r>
              <a:rPr lang="fa-IR" b="1" dirty="0" smtClean="0">
                <a:cs typeface="B Nazanin" pitchFamily="2" charset="-78"/>
              </a:rPr>
              <a:t>باشد: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2348880"/>
            <a:ext cx="7344816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Davat" pitchFamily="2" charset="-78"/>
              </a:rPr>
              <a:t>الف) استفاده‌کنندگاني </a:t>
            </a:r>
            <a:r>
              <a:rPr lang="fa-IR" sz="2400" b="1" dirty="0">
                <a:cs typeface="B Davat" pitchFamily="2" charset="-78"/>
              </a:rPr>
              <a:t>که به گزارشهاي مالي با مقاصد عمومي آن براي اهداف پاسخگويي و </a:t>
            </a:r>
            <a:r>
              <a:rPr lang="fa-IR" sz="2400" b="1" dirty="0" smtClean="0">
                <a:cs typeface="B Davat" pitchFamily="2" charset="-78"/>
              </a:rPr>
              <a:t>يا </a:t>
            </a:r>
            <a:r>
              <a:rPr lang="fa-IR" sz="2400" b="1" dirty="0">
                <a:cs typeface="B Davat" pitchFamily="2" charset="-78"/>
              </a:rPr>
              <a:t>تصميم‌گيري نياز </a:t>
            </a:r>
            <a:r>
              <a:rPr lang="fa-IR" sz="2400" b="1" dirty="0" smtClean="0">
                <a:cs typeface="B Davat" pitchFamily="2" charset="-78"/>
              </a:rPr>
              <a:t>دارند</a:t>
            </a:r>
          </a:p>
          <a:p>
            <a:endParaRPr lang="fa-IR" sz="2400" b="1" dirty="0" smtClean="0">
              <a:cs typeface="B Davat" pitchFamily="2" charset="-78"/>
            </a:endParaRPr>
          </a:p>
          <a:p>
            <a:r>
              <a:rPr lang="fa-IR" sz="2400" b="1" dirty="0">
                <a:cs typeface="B Davat" pitchFamily="2" charset="-78"/>
              </a:rPr>
              <a:t>ب )</a:t>
            </a:r>
            <a:r>
              <a:rPr lang="fa-IR" sz="2400" b="1" dirty="0" smtClean="0">
                <a:cs typeface="B Davat" pitchFamily="2" charset="-78"/>
              </a:rPr>
              <a:t> داراي </a:t>
            </a:r>
            <a:r>
              <a:rPr lang="fa-IR" sz="2400" b="1" dirty="0">
                <a:cs typeface="B Davat" pitchFamily="2" charset="-78"/>
              </a:rPr>
              <a:t>مقام مسئولي باشد كه اجراي تمام يا قسمتي از بودجه و استفاده از ساير منابع و کنترل آن را به عهده داشته و پاسخگوي عملکرد واحد </a:t>
            </a:r>
            <a:r>
              <a:rPr lang="fa-IR" sz="2400" b="1" dirty="0" smtClean="0">
                <a:cs typeface="B Davat" pitchFamily="2" charset="-78"/>
              </a:rPr>
              <a:t>باشد</a:t>
            </a:r>
          </a:p>
          <a:p>
            <a:endParaRPr lang="fa-IR" sz="2400" b="1" dirty="0" smtClean="0">
              <a:cs typeface="B Davat" pitchFamily="2" charset="-78"/>
            </a:endParaRPr>
          </a:p>
          <a:p>
            <a:r>
              <a:rPr lang="fa-IR" sz="2400" b="1" dirty="0">
                <a:cs typeface="B Davat" pitchFamily="2" charset="-78"/>
              </a:rPr>
              <a:t>پ )</a:t>
            </a:r>
            <a:r>
              <a:rPr lang="fa-IR" sz="2400" b="1" dirty="0" smtClean="0">
                <a:cs typeface="B Davat" pitchFamily="2" charset="-78"/>
              </a:rPr>
              <a:t> محدوده </a:t>
            </a:r>
            <a:r>
              <a:rPr lang="fa-IR" sz="2400" b="1" dirty="0">
                <a:cs typeface="B Davat" pitchFamily="2" charset="-78"/>
              </a:rPr>
              <a:t>آن به نحوي باشد كه صورتهاي مالي، حوزه عمليات و وضعيت مالي آن را به نحو مناسب منعکس </a:t>
            </a:r>
            <a:r>
              <a:rPr lang="fa-IR" sz="2400" b="1" dirty="0" smtClean="0">
                <a:cs typeface="B Davat" pitchFamily="2" charset="-78"/>
              </a:rPr>
              <a:t>کند</a:t>
            </a:r>
            <a:endParaRPr lang="en-US" sz="2400" b="1" dirty="0">
              <a:cs typeface="B Davat" pitchFamily="2" charset="-78"/>
            </a:endParaRPr>
          </a:p>
          <a:p>
            <a:endParaRPr lang="en-US" b="1" dirty="0"/>
          </a:p>
          <a:p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89459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08912" cy="504056"/>
          </a:xfrm>
        </p:spPr>
        <p:txBody>
          <a:bodyPr>
            <a:normAutofit fontScale="90000"/>
          </a:bodyPr>
          <a:lstStyle/>
          <a:p>
            <a:pPr algn="r"/>
            <a:r>
              <a:rPr lang="fa-I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گروه گزارشگر</a:t>
            </a:r>
            <a:r>
              <a:rPr lang="en-US" b="1" dirty="0"/>
              <a:t/>
            </a:r>
            <a:br>
              <a:rPr lang="en-US" b="1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08912" cy="1368152"/>
          </a:xfrm>
        </p:spPr>
        <p:txBody>
          <a:bodyPr/>
          <a:lstStyle/>
          <a:p>
            <a:r>
              <a:rPr lang="fa-IR" b="1" dirty="0">
                <a:cs typeface="B Davat" pitchFamily="2" charset="-78"/>
              </a:rPr>
              <a:t>گروه گزارشگر، يك واحد گزارشگر است كه دربرگيرنده دو يا چند واحد گزارشگر مجزا باشد. در بخش عمومي، معيار کنترل به عنوان ملاک اصلي تشخيص واحدهاي تشکيل‌دهنده گروه گزارشگر است</a:t>
            </a:r>
            <a:endParaRPr lang="fa-IR" dirty="0">
              <a:cs typeface="B Davat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3717032"/>
            <a:ext cx="493725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دولت به عنوان يک واحد گزارشگر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4426" y="4581128"/>
            <a:ext cx="7560840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600" b="1" dirty="0">
                <a:cs typeface="B Davat" pitchFamily="2" charset="-78"/>
              </a:rPr>
              <a:t>دولت بايد گزارشهاي مالي براي پاسخگويي به عموم تهيه کند</a:t>
            </a:r>
          </a:p>
        </p:txBody>
      </p:sp>
    </p:spTree>
    <p:extLst>
      <p:ext uri="{BB962C8B-B14F-4D97-AF65-F5344CB8AC3E}">
        <p14:creationId xmlns="" xmlns:p14="http://schemas.microsoft.com/office/powerpoint/2010/main" val="95629466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معيارهاي تشخيص واحدهاي زيرمجموعه دولت به عنوان يک واحد گزارشگر</a:t>
            </a:r>
            <a:endParaRPr lang="fa-I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a-IR" b="1" dirty="0" smtClean="0">
                <a:cs typeface="B Davat" pitchFamily="2" charset="-78"/>
              </a:rPr>
              <a:t>واحد گزارشگر در بودجه سالانه کل کشور منظور شده باشد</a:t>
            </a:r>
          </a:p>
          <a:p>
            <a:pPr marL="514350" indent="-514350">
              <a:buFont typeface="+mj-lt"/>
              <a:buAutoNum type="arabicParenR"/>
            </a:pPr>
            <a:endParaRPr lang="fa-IR" b="1" dirty="0">
              <a:cs typeface="B Davat" pitchFamily="2" charset="-78"/>
            </a:endParaRPr>
          </a:p>
          <a:p>
            <a:pPr marL="514350" indent="-514350">
              <a:buFont typeface="+mj-lt"/>
              <a:buAutoNum type="arabicParenR"/>
            </a:pPr>
            <a:r>
              <a:rPr lang="fa-IR" b="1" dirty="0">
                <a:cs typeface="B Davat" pitchFamily="2" charset="-78"/>
              </a:rPr>
              <a:t>از قدرت حاکميت دولت در انجام وظايف برخوردار </a:t>
            </a:r>
            <a:r>
              <a:rPr lang="fa-IR" b="1" dirty="0" smtClean="0">
                <a:cs typeface="B Davat" pitchFamily="2" charset="-78"/>
              </a:rPr>
              <a:t>باشد</a:t>
            </a:r>
          </a:p>
          <a:p>
            <a:pPr marL="514350" indent="-514350">
              <a:buFont typeface="+mj-lt"/>
              <a:buAutoNum type="arabicParenR"/>
            </a:pPr>
            <a:endParaRPr lang="fa-IR" b="1" dirty="0">
              <a:cs typeface="B Davat" pitchFamily="2" charset="-78"/>
            </a:endParaRPr>
          </a:p>
          <a:p>
            <a:pPr marL="514350" indent="-514350">
              <a:buFont typeface="+mj-lt"/>
              <a:buAutoNum type="arabicParenR"/>
            </a:pPr>
            <a:r>
              <a:rPr lang="fa-IR" b="1" dirty="0" smtClean="0">
                <a:cs typeface="B Davat" pitchFamily="2" charset="-78"/>
              </a:rPr>
              <a:t>طبق قانون در تملک دولت باشد</a:t>
            </a:r>
          </a:p>
          <a:p>
            <a:pPr marL="514350" indent="-514350">
              <a:buFont typeface="+mj-lt"/>
              <a:buAutoNum type="arabicParenR"/>
            </a:pPr>
            <a:endParaRPr lang="fa-IR" b="1" dirty="0">
              <a:cs typeface="B Davat" pitchFamily="2" charset="-78"/>
            </a:endParaRPr>
          </a:p>
          <a:p>
            <a:pPr marL="514350" indent="-514350">
              <a:buFont typeface="+mj-lt"/>
              <a:buAutoNum type="arabicParenR"/>
            </a:pPr>
            <a:r>
              <a:rPr lang="fa-IR" b="1" dirty="0">
                <a:cs typeface="B Davat" pitchFamily="2" charset="-78"/>
              </a:rPr>
              <a:t>تحت مديريت مستقيم دولت باشد</a:t>
            </a:r>
            <a:endParaRPr lang="fa-IR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92565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اهداف گزارشگري </a:t>
            </a:r>
            <a:r>
              <a:rPr lang="fa-I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مالي</a:t>
            </a:r>
            <a:r>
              <a:rPr lang="fa-IR" sz="3600" b="1" dirty="0" smtClean="0">
                <a:cs typeface="B Titr" pitchFamily="2" charset="-78"/>
              </a:rPr>
              <a:t/>
            </a:r>
            <a:br>
              <a:rPr lang="fa-IR" sz="3600" b="1" dirty="0" smtClean="0">
                <a:cs typeface="B Titr" pitchFamily="2" charset="-78"/>
              </a:rPr>
            </a:br>
            <a:r>
              <a:rPr lang="fa-IR" sz="3600" b="1" dirty="0">
                <a:cs typeface="B Titr" pitchFamily="2" charset="-78"/>
              </a:rPr>
              <a:t/>
            </a:r>
            <a:br>
              <a:rPr lang="fa-IR" sz="3600" b="1" dirty="0">
                <a:cs typeface="B Titr" pitchFamily="2" charset="-78"/>
              </a:rPr>
            </a:br>
            <a:r>
              <a:rPr lang="fa-I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مقدمه</a:t>
            </a:r>
            <a:endParaRPr lang="fa-IR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r>
              <a:rPr lang="fa-IR" b="1" dirty="0">
                <a:cs typeface="B Davat" pitchFamily="2" charset="-78"/>
              </a:rPr>
              <a:t>هدف اساسی گزارشگری مالی در بخش عمومی، کمک به این بخش برای ایفای وظیفه پاسخگویی در مقابل ملت </a:t>
            </a:r>
            <a:r>
              <a:rPr lang="fa-IR" b="1" dirty="0" smtClean="0">
                <a:cs typeface="B Davat" pitchFamily="2" charset="-78"/>
              </a:rPr>
              <a:t>است</a:t>
            </a:r>
            <a:endParaRPr lang="en-US" b="1" dirty="0" smtClean="0">
              <a:cs typeface="B Davat" pitchFamily="2" charset="-78"/>
            </a:endParaRPr>
          </a:p>
          <a:p>
            <a:pPr>
              <a:buNone/>
            </a:pPr>
            <a:endParaRPr lang="fa-IR" b="1" dirty="0" smtClean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منابع عمومی از طریق دستگاههای اجرایی برای ارائه خدمات </a:t>
            </a:r>
            <a:r>
              <a:rPr lang="fa-IR" b="1" dirty="0" smtClean="0">
                <a:cs typeface="B Davat" pitchFamily="2" charset="-78"/>
              </a:rPr>
              <a:t>عمومی مصرف می‌شود</a:t>
            </a:r>
            <a:endParaRPr lang="en-US" b="1" dirty="0" smtClean="0">
              <a:cs typeface="B Davat" pitchFamily="2" charset="-78"/>
            </a:endParaRPr>
          </a:p>
          <a:p>
            <a:pPr>
              <a:buNone/>
            </a:pPr>
            <a:endParaRPr lang="fa-IR" b="1" dirty="0" smtClean="0">
              <a:cs typeface="B Davat" pitchFamily="2" charset="-78"/>
            </a:endParaRPr>
          </a:p>
          <a:p>
            <a:r>
              <a:rPr lang="fa-IR" b="1" dirty="0">
                <a:cs typeface="B Davat" pitchFamily="2" charset="-78"/>
              </a:rPr>
              <a:t>تمرکز اصلی مفاهیم نظری گزارشگری مالی بخش عمومی بر گزارشهای مالی با مقاصد عمومی </a:t>
            </a:r>
            <a:r>
              <a:rPr lang="fa-IR" b="1" dirty="0" smtClean="0">
                <a:cs typeface="B Davat" pitchFamily="2" charset="-78"/>
              </a:rPr>
              <a:t>است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86142832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تعاریف</a:t>
            </a: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>
                <a:solidFill>
                  <a:srgbClr val="FFC000"/>
                </a:solidFill>
                <a:cs typeface="B Nazanin" pitchFamily="2" charset="-78"/>
              </a:rPr>
              <a:t>گزارش مالی: </a:t>
            </a:r>
            <a:r>
              <a:rPr lang="fa-IR" b="1" dirty="0">
                <a:cs typeface="B Davat" pitchFamily="2" charset="-78"/>
              </a:rPr>
              <a:t>گزارشی است که دربرگیرنده اطلاعات مالی مبتنی ‌بر داده‌های تهیه شده توسط سیستم حسابداری مالی می‌باشد. گزارش مالی علاوه بر صورتهای مالی شامل اطلاعات مکمل و سایر اطلاعات مانند صورت عملکرد بودجه می‌باشد. 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>
                <a:solidFill>
                  <a:srgbClr val="FFC000"/>
                </a:solidFill>
                <a:cs typeface="B Nazanin" pitchFamily="2" charset="-78"/>
              </a:rPr>
              <a:t>گزارش مالی با مقاصد عمومی: </a:t>
            </a:r>
            <a:r>
              <a:rPr lang="fa-IR" b="1" dirty="0">
                <a:cs typeface="B Davat" pitchFamily="2" charset="-78"/>
              </a:rPr>
              <a:t>گزارشی است که هدف آن تأمین نیازهای اطلاعاتی مشترک طیف وسیعی از استفاده‌کنندگان است.</a:t>
            </a:r>
            <a:endParaRPr lang="en-US" b="1" dirty="0">
              <a:cs typeface="B Davat" pitchFamily="2" charset="-78"/>
            </a:endParaRPr>
          </a:p>
          <a:p>
            <a:r>
              <a:rPr lang="fa-IR" b="1" dirty="0">
                <a:solidFill>
                  <a:srgbClr val="FFC000"/>
                </a:solidFill>
                <a:cs typeface="B Nazanin" pitchFamily="2" charset="-78"/>
              </a:rPr>
              <a:t>صورتهای مالی: </a:t>
            </a:r>
            <a:r>
              <a:rPr lang="fa-IR" b="1" dirty="0">
                <a:cs typeface="B Davat" pitchFamily="2" charset="-78"/>
              </a:rPr>
              <a:t>گزارش مالی با مقاصد عمومی است كه برای ارائه اطلاعات درخصوص وضعیت و عملکرد مالی واحد گزارشگر تهیه می‌شود.</a:t>
            </a:r>
            <a:endParaRPr lang="en-US" b="1" dirty="0">
              <a:cs typeface="B Davat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382023600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</TotalTime>
  <Words>327</Words>
  <Application>Microsoft Office PowerPoint</Application>
  <PresentationFormat>On-screen Show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Slide 1</vt:lpstr>
      <vt:lpstr>پیش نویس مفاهيم نظري گزارشگري مالي بخش عمومي واحد گزارشگر اهداف گزارشگري مالي  </vt:lpstr>
      <vt:lpstr>واحد گزارشگر  مقدمه</vt:lpstr>
      <vt:lpstr>دلايل تعريف واحد گزارشگر </vt:lpstr>
      <vt:lpstr>ويژگيهاي واحد گزارشگر </vt:lpstr>
      <vt:lpstr>گروه گزارشگر </vt:lpstr>
      <vt:lpstr>معيارهاي تشخيص واحدهاي زيرمجموعه دولت به عنوان يک واحد گزارشگر</vt:lpstr>
      <vt:lpstr>اهداف گزارشگري مالي  مقدمه</vt:lpstr>
      <vt:lpstr>تعاریف</vt:lpstr>
      <vt:lpstr>ویژگیهای محیط گزارشگری مالی </vt:lpstr>
      <vt:lpstr>مهمترین ویژگیهای محیط فعالیت که بر گزارشگری مالی اثر میگذارد.</vt:lpstr>
      <vt:lpstr>استفاده‌کنندگان اصلي گزارشهای مالی بخش عمومی </vt:lpstr>
      <vt:lpstr>نیازهای اطلاعاتی مشترک استفاده‌کنندگان </vt:lpstr>
      <vt:lpstr>محتوای عمومی گزارشگری مالی </vt:lpstr>
      <vt:lpstr>محدودیتهای گزارشگری مالی </vt:lpstr>
      <vt:lpstr>Slide 16</vt:lpstr>
    </vt:vector>
  </TitlesOfParts>
  <Company>Sabalan 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نظري گزارشگري مالي بخش عمومي واحد گزارشگر اهداف گزارشگري مالي  </dc:title>
  <dc:creator>H Hesabres</dc:creator>
  <cp:lastModifiedBy>Administrator</cp:lastModifiedBy>
  <cp:revision>47</cp:revision>
  <dcterms:created xsi:type="dcterms:W3CDTF">2011-11-28T05:50:46Z</dcterms:created>
  <dcterms:modified xsi:type="dcterms:W3CDTF">2014-02-23T08:17:26Z</dcterms:modified>
</cp:coreProperties>
</file>