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60" r:id="rId13"/>
    <p:sldId id="272" r:id="rId14"/>
    <p:sldId id="273" r:id="rId15"/>
    <p:sldId id="288" r:id="rId16"/>
    <p:sldId id="274" r:id="rId17"/>
    <p:sldId id="276" r:id="rId18"/>
    <p:sldId id="277" r:id="rId19"/>
    <p:sldId id="289" r:id="rId20"/>
    <p:sldId id="290" r:id="rId21"/>
    <p:sldId id="291" r:id="rId22"/>
    <p:sldId id="261" r:id="rId23"/>
    <p:sldId id="278" r:id="rId24"/>
    <p:sldId id="279" r:id="rId25"/>
    <p:sldId id="275" r:id="rId26"/>
    <p:sldId id="281" r:id="rId27"/>
    <p:sldId id="282" r:id="rId28"/>
    <p:sldId id="283" r:id="rId29"/>
    <p:sldId id="284" r:id="rId30"/>
    <p:sldId id="285" r:id="rId31"/>
    <p:sldId id="292" r:id="rId32"/>
    <p:sldId id="286" r:id="rId33"/>
    <p:sldId id="293" r:id="rId34"/>
    <p:sldId id="287" r:id="rId35"/>
    <p:sldId id="262" r:id="rId36"/>
    <p:sldId id="280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4A32310-089A-44BF-A717-555D36EA5FB0}" type="datetimeFigureOut">
              <a:rPr lang="en-US" smtClean="0"/>
              <a:t>11/27/2013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C:\Users\Mahdi\Desktop\Larissa%20T.%20Moss,%20Shaku%20Atre%20Business%20Intelligence%20Roadmap%20The%20Complete%20Project%20Lifecycle%20for%20Decision-Support%20Applications%20%202003.chm::/0201784203_27021533.html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0"/>
            <a:ext cx="7543800" cy="1374775"/>
          </a:xfrm>
        </p:spPr>
        <p:txBody>
          <a:bodyPr/>
          <a:lstStyle/>
          <a:p>
            <a:r>
              <a:rPr lang="en-US" dirty="0" smtClean="0"/>
              <a:t>Business Intelligence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Mahdi </a:t>
            </a:r>
            <a:r>
              <a:rPr lang="en-US" dirty="0" err="1" smtClean="0"/>
              <a:t>Esmaeili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18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62188"/>
            <a:ext cx="7010399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41244" y="388513"/>
            <a:ext cx="56995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Bottom-Up Source Data Analysis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55081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371600"/>
            <a:ext cx="80772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Data archeology (the process of finding bad data</a:t>
            </a:r>
            <a:r>
              <a:rPr lang="en-US" sz="2800" dirty="0" smtClean="0"/>
              <a:t>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Data </a:t>
            </a:r>
            <a:r>
              <a:rPr lang="en-US" sz="2800" dirty="0"/>
              <a:t>cleansing (the process of correcting bad data</a:t>
            </a:r>
            <a:r>
              <a:rPr lang="en-US" sz="2800" dirty="0" smtClean="0"/>
              <a:t>)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Data </a:t>
            </a:r>
            <a:r>
              <a:rPr lang="en-US" sz="2800" dirty="0"/>
              <a:t>quality enforcement (the process of preventing data defects at the source) </a:t>
            </a: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 algn="ctr">
              <a:lnSpc>
                <a:spcPct val="150000"/>
              </a:lnSpc>
            </a:pPr>
            <a:r>
              <a:rPr lang="en-US" sz="2400" dirty="0" smtClean="0"/>
              <a:t>are </a:t>
            </a:r>
            <a:r>
              <a:rPr lang="en-US" sz="2400" dirty="0"/>
              <a:t>all business responsibilities—not IT responsibilities.</a:t>
            </a:r>
          </a:p>
        </p:txBody>
      </p:sp>
    </p:spTree>
    <p:extLst>
      <p:ext uri="{BB962C8B-B14F-4D97-AF65-F5344CB8AC3E}">
        <p14:creationId xmlns:p14="http://schemas.microsoft.com/office/powerpoint/2010/main" val="2000124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hdi\Desktop\Business Intelligence\step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90093"/>
            <a:ext cx="5640387" cy="460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242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114729"/>
            <a:ext cx="80009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/>
              <a:t>Normalized and fully attributed logical data </a:t>
            </a:r>
            <a:r>
              <a:rPr lang="en-US" sz="2800" dirty="0" smtClean="0"/>
              <a:t>model</a:t>
            </a:r>
            <a:endParaRPr lang="en-US" sz="2800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/>
              <a:t>Business </a:t>
            </a:r>
            <a:r>
              <a:rPr lang="en-US" sz="2800" dirty="0"/>
              <a:t>meta data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/>
              <a:t>Data-cleansing </a:t>
            </a:r>
            <a:r>
              <a:rPr lang="en-US" sz="2800" dirty="0"/>
              <a:t>specifications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/>
              <a:t>Expanded </a:t>
            </a:r>
            <a:r>
              <a:rPr lang="en-US" sz="2800" dirty="0"/>
              <a:t>enterprise logical data model</a:t>
            </a:r>
            <a:endParaRPr lang="en-US" sz="2800" b="0" dirty="0"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7400" y="228600"/>
            <a:ext cx="4236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Deliverable Resulting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07584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228600"/>
            <a:ext cx="4209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Roles Involved </a:t>
            </a:r>
            <a:r>
              <a:rPr lang="en-US" sz="2800" b="1" dirty="0" smtClean="0"/>
              <a:t>in This Step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311662" y="1524000"/>
            <a:ext cx="539654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Business </a:t>
            </a:r>
            <a:r>
              <a:rPr lang="en-US" sz="2000" dirty="0" smtClean="0"/>
              <a:t>representative</a:t>
            </a:r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Data </a:t>
            </a:r>
            <a:r>
              <a:rPr lang="en-US" sz="2000" dirty="0" smtClean="0"/>
              <a:t>administrator</a:t>
            </a:r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Data quality </a:t>
            </a:r>
            <a:r>
              <a:rPr lang="en-US" sz="2000" dirty="0" smtClean="0"/>
              <a:t>analyst</a:t>
            </a:r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ETL lead </a:t>
            </a:r>
            <a:r>
              <a:rPr lang="en-US" sz="2000" dirty="0" smtClean="0"/>
              <a:t>developer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Meta data </a:t>
            </a:r>
            <a:r>
              <a:rPr lang="en-US" sz="2000" dirty="0" smtClean="0"/>
              <a:t>administrator</a:t>
            </a:r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Stakeholders (including data owners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Subject matter expert</a:t>
            </a:r>
          </a:p>
        </p:txBody>
      </p:sp>
    </p:spTree>
    <p:extLst>
      <p:ext uri="{BB962C8B-B14F-4D97-AF65-F5344CB8AC3E}">
        <p14:creationId xmlns:p14="http://schemas.microsoft.com/office/powerpoint/2010/main" val="415749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hdi\Desktop\Business Intelligence\project ste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2033"/>
            <a:ext cx="6858000" cy="650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19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381000"/>
            <a:ext cx="54959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Step 6: Application Prototyping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842996" y="1981200"/>
            <a:ext cx="6553200" cy="3257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/>
              <a:t>There is nothing business people like more than to see their requirements turn into a tangible deliverable they can "touch and feel" very quickly. A </a:t>
            </a:r>
            <a:r>
              <a:rPr lang="en-US" sz="2800" b="1" i="1" u="sng" dirty="0">
                <a:solidFill>
                  <a:srgbClr val="C00000"/>
                </a:solidFill>
              </a:rPr>
              <a:t>prototype</a:t>
            </a:r>
            <a:r>
              <a:rPr lang="en-US" sz="2800" dirty="0"/>
              <a:t> accomplishes that goal</a:t>
            </a:r>
          </a:p>
        </p:txBody>
      </p:sp>
    </p:spTree>
    <p:extLst>
      <p:ext uri="{BB962C8B-B14F-4D97-AF65-F5344CB8AC3E}">
        <p14:creationId xmlns:p14="http://schemas.microsoft.com/office/powerpoint/2010/main" val="366355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21033" y="214908"/>
            <a:ext cx="4786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 Practices for Prototyping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19200" y="1524000"/>
            <a:ext cx="6149632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Limit the </a:t>
            </a:r>
            <a:r>
              <a:rPr lang="en-US" sz="2800" dirty="0" smtClean="0"/>
              <a:t>scope</a:t>
            </a:r>
          </a:p>
          <a:p>
            <a:endParaRPr lang="en-US" sz="2800" dirty="0" smtClean="0"/>
          </a:p>
          <a:p>
            <a:r>
              <a:rPr lang="en-US" sz="2800" dirty="0" smtClean="0"/>
              <a:t>Understand </a:t>
            </a:r>
            <a:r>
              <a:rPr lang="en-US" sz="2800" dirty="0"/>
              <a:t>database requirements </a:t>
            </a:r>
            <a:r>
              <a:rPr lang="en-US" sz="2800" dirty="0" smtClean="0"/>
              <a:t>early</a:t>
            </a:r>
          </a:p>
          <a:p>
            <a:endParaRPr lang="en-US" sz="2800" dirty="0" smtClean="0"/>
          </a:p>
          <a:p>
            <a:r>
              <a:rPr lang="en-US" sz="2800" dirty="0" smtClean="0"/>
              <a:t>Choose </a:t>
            </a:r>
            <a:r>
              <a:rPr lang="en-US" sz="2800" dirty="0"/>
              <a:t>the right </a:t>
            </a:r>
            <a:r>
              <a:rPr lang="en-US" sz="2800" dirty="0" smtClean="0"/>
              <a:t>data</a:t>
            </a:r>
          </a:p>
          <a:p>
            <a:endParaRPr lang="en-US" sz="2800" dirty="0" smtClean="0"/>
          </a:p>
          <a:p>
            <a:r>
              <a:rPr lang="en-US" sz="2800" dirty="0" smtClean="0"/>
              <a:t>Test </a:t>
            </a:r>
            <a:r>
              <a:rPr lang="en-US" sz="2800" dirty="0"/>
              <a:t>tool </a:t>
            </a:r>
            <a:r>
              <a:rPr lang="en-US" sz="2800" dirty="0" smtClean="0"/>
              <a:t>usability</a:t>
            </a:r>
          </a:p>
          <a:p>
            <a:endParaRPr lang="en-US" sz="2800" dirty="0" smtClean="0"/>
          </a:p>
          <a:p>
            <a:r>
              <a:rPr lang="en-US" sz="2800" dirty="0" smtClean="0"/>
              <a:t>Involve </a:t>
            </a:r>
            <a:r>
              <a:rPr lang="en-US" sz="2800" dirty="0"/>
              <a:t>the business people</a:t>
            </a:r>
          </a:p>
        </p:txBody>
      </p:sp>
    </p:spTree>
    <p:extLst>
      <p:ext uri="{BB962C8B-B14F-4D97-AF65-F5344CB8AC3E}">
        <p14:creationId xmlns:p14="http://schemas.microsoft.com/office/powerpoint/2010/main" val="28253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76200"/>
            <a:ext cx="36349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Prototypes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9869" y="932125"/>
            <a:ext cx="8019568" cy="59093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Show-and-Tell </a:t>
            </a:r>
            <a:r>
              <a:rPr lang="en-US" b="1" dirty="0" smtClean="0"/>
              <a:t>Prototype</a:t>
            </a:r>
          </a:p>
          <a:p>
            <a:pPr algn="ctr"/>
            <a:r>
              <a:rPr lang="en-US" dirty="0"/>
              <a:t>serves as a demo for management and business </a:t>
            </a:r>
            <a:r>
              <a:rPr lang="en-US" dirty="0" smtClean="0"/>
              <a:t>people</a:t>
            </a:r>
          </a:p>
          <a:p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Mock-Up </a:t>
            </a:r>
            <a:r>
              <a:rPr lang="en-US" b="1" dirty="0" smtClean="0"/>
              <a:t>Prototype</a:t>
            </a:r>
          </a:p>
          <a:p>
            <a:pPr algn="ctr"/>
            <a:r>
              <a:rPr lang="en-US" dirty="0" smtClean="0"/>
              <a:t>The purpose is </a:t>
            </a:r>
            <a:r>
              <a:rPr lang="en-US" dirty="0"/>
              <a:t>to understand the access and analysis requirements </a:t>
            </a:r>
            <a:r>
              <a:rPr lang="en-US" dirty="0" smtClean="0"/>
              <a:t>and</a:t>
            </a:r>
          </a:p>
          <a:p>
            <a:pPr algn="ctr"/>
            <a:r>
              <a:rPr lang="en-US" dirty="0" smtClean="0"/>
              <a:t> </a:t>
            </a:r>
            <a:r>
              <a:rPr lang="en-US" dirty="0"/>
              <a:t>the business activities behind </a:t>
            </a:r>
            <a:r>
              <a:rPr lang="en-US" dirty="0" smtClean="0"/>
              <a:t>them</a:t>
            </a:r>
          </a:p>
          <a:p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Proof-of-Concept </a:t>
            </a:r>
            <a:r>
              <a:rPr lang="en-US" b="1" dirty="0" smtClean="0"/>
              <a:t>Prototype</a:t>
            </a:r>
          </a:p>
          <a:p>
            <a:pPr algn="ctr"/>
            <a:r>
              <a:rPr lang="en-US" dirty="0"/>
              <a:t>The </a:t>
            </a:r>
            <a:r>
              <a:rPr lang="en-US" dirty="0" smtClean="0"/>
              <a:t>purpose </a:t>
            </a:r>
            <a:r>
              <a:rPr lang="en-US" dirty="0"/>
              <a:t>is to explore implementation </a:t>
            </a:r>
            <a:r>
              <a:rPr lang="en-US" dirty="0" smtClean="0"/>
              <a:t>uncertainties</a:t>
            </a:r>
          </a:p>
          <a:p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Visual-Design </a:t>
            </a:r>
            <a:r>
              <a:rPr lang="en-US" b="1" dirty="0" smtClean="0"/>
              <a:t>Prototype</a:t>
            </a:r>
          </a:p>
          <a:p>
            <a:pPr algn="ctr"/>
            <a:r>
              <a:rPr lang="en-US" dirty="0"/>
              <a:t>Understand the design of visual </a:t>
            </a:r>
            <a:r>
              <a:rPr lang="en-US" dirty="0" smtClean="0"/>
              <a:t>interfaces &amp;</a:t>
            </a:r>
          </a:p>
          <a:p>
            <a:pPr algn="ctr"/>
            <a:r>
              <a:rPr lang="en-US" dirty="0"/>
              <a:t>Develop specifications for visual interfaces and </a:t>
            </a:r>
            <a:r>
              <a:rPr lang="en-US" dirty="0" smtClean="0"/>
              <a:t>displays</a:t>
            </a:r>
          </a:p>
          <a:p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Demo </a:t>
            </a:r>
            <a:r>
              <a:rPr lang="en-US" b="1" dirty="0" smtClean="0"/>
              <a:t>Prototype</a:t>
            </a:r>
          </a:p>
          <a:p>
            <a:pPr algn="ctr"/>
            <a:r>
              <a:rPr lang="en-US" dirty="0"/>
              <a:t>Convey the vision of the BI application to the business people or to external groups.</a:t>
            </a:r>
          </a:p>
          <a:p>
            <a:pPr algn="ctr"/>
            <a:r>
              <a:rPr lang="en-US" dirty="0"/>
              <a:t>Test the market for the viability of a full-scale BI application</a:t>
            </a:r>
          </a:p>
          <a:p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Operational </a:t>
            </a:r>
            <a:r>
              <a:rPr lang="en-US" b="1" dirty="0" smtClean="0"/>
              <a:t>Prototype</a:t>
            </a:r>
          </a:p>
          <a:p>
            <a:pPr algn="ctr"/>
            <a:r>
              <a:rPr lang="en-US" dirty="0"/>
              <a:t>Create an almost fully functioning pilot for alpha or beta use </a:t>
            </a:r>
            <a:r>
              <a:rPr lang="en-US" dirty="0" smtClean="0"/>
              <a:t>of</a:t>
            </a:r>
          </a:p>
          <a:p>
            <a:pPr algn="ctr"/>
            <a:r>
              <a:rPr lang="en-US" dirty="0" smtClean="0"/>
              <a:t> </a:t>
            </a:r>
            <a:r>
              <a:rPr lang="en-US" dirty="0"/>
              <a:t>the access and analysis portion of the BI </a:t>
            </a:r>
            <a:r>
              <a:rPr lang="en-US" dirty="0" smtClean="0"/>
              <a:t>application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88462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199623"/>
            <a:ext cx="5361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Building Successful Prototypes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592400" y="1447800"/>
            <a:ext cx="50719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Prototype </a:t>
            </a:r>
            <a:r>
              <a:rPr lang="en-US" sz="2400" b="1" dirty="0" smtClean="0"/>
              <a:t>Charter</a:t>
            </a:r>
          </a:p>
          <a:p>
            <a:r>
              <a:rPr lang="en-US" dirty="0"/>
              <a:t>The primary purpose of the </a:t>
            </a:r>
            <a:r>
              <a:rPr lang="en-US" dirty="0" smtClean="0"/>
              <a:t>prototype</a:t>
            </a:r>
          </a:p>
          <a:p>
            <a:r>
              <a:rPr lang="en-US" dirty="0" smtClean="0"/>
              <a:t>The </a:t>
            </a:r>
            <a:r>
              <a:rPr lang="en-US" dirty="0"/>
              <a:t>prototype </a:t>
            </a:r>
            <a:r>
              <a:rPr lang="en-US" dirty="0" smtClean="0"/>
              <a:t>objectives</a:t>
            </a:r>
          </a:p>
          <a:p>
            <a:r>
              <a:rPr lang="en-US" dirty="0" smtClean="0"/>
              <a:t>A </a:t>
            </a:r>
            <a:r>
              <a:rPr lang="en-US" dirty="0"/>
              <a:t>list of business people </a:t>
            </a:r>
            <a:endParaRPr lang="en-US" dirty="0" smtClean="0"/>
          </a:p>
          <a:p>
            <a:r>
              <a:rPr lang="en-US" dirty="0" smtClean="0"/>
              <a:t>The Data</a:t>
            </a:r>
          </a:p>
          <a:p>
            <a:r>
              <a:rPr lang="en-US" dirty="0" smtClean="0"/>
              <a:t>The </a:t>
            </a:r>
            <a:r>
              <a:rPr lang="en-US" dirty="0"/>
              <a:t>hardware and software platforms </a:t>
            </a:r>
            <a:endParaRPr lang="en-US" dirty="0" smtClean="0"/>
          </a:p>
          <a:p>
            <a:r>
              <a:rPr lang="en-US" dirty="0"/>
              <a:t>The measures of success </a:t>
            </a:r>
            <a:endParaRPr lang="en-US" b="1" dirty="0"/>
          </a:p>
          <a:p>
            <a:r>
              <a:rPr lang="en-US" dirty="0"/>
              <a:t>An application interface agreement </a:t>
            </a:r>
            <a:endParaRPr lang="en-US" b="1" dirty="0" smtClean="0"/>
          </a:p>
          <a:p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Guidelines for </a:t>
            </a:r>
            <a:r>
              <a:rPr lang="en-US" sz="2400" b="1" dirty="0" smtClean="0"/>
              <a:t>Prototyping</a:t>
            </a:r>
          </a:p>
          <a:p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Skills Survey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373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hdi\Desktop\Business Intelligence\step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32" y="1524000"/>
            <a:ext cx="83058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71600" y="238780"/>
            <a:ext cx="60837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Step 4: Project Requirements Definition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19379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417269"/>
              </p:ext>
            </p:extLst>
          </p:nvPr>
        </p:nvGraphicFramePr>
        <p:xfrm>
          <a:off x="228600" y="609600"/>
          <a:ext cx="8001000" cy="5734050"/>
        </p:xfrm>
        <a:graphic>
          <a:graphicData uri="http://schemas.openxmlformats.org/drawingml/2006/table">
            <a:tbl>
              <a:tblPr/>
              <a:tblGrid>
                <a:gridCol w="8001000"/>
              </a:tblGrid>
              <a:tr h="661748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Prototyping Guidelines</a:t>
                      </a:r>
                    </a:p>
                    <a:p>
                      <a:pPr algn="ctr"/>
                      <a:endParaRPr lang="en-US" sz="32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6052">
                <a:tc>
                  <a:txBody>
                    <a:bodyPr/>
                    <a:lstStyle/>
                    <a:p>
                      <a:pPr algn="l">
                        <a:buFont typeface="+mj-lt"/>
                        <a:buAutoNum type="arabicPeriod"/>
                      </a:pPr>
                      <a:r>
                        <a:rPr lang="en-US" b="0" dirty="0">
                          <a:effectLst/>
                        </a:rPr>
                        <a:t>Do not deviate from the basic purpose for which the prototype is being developed.</a:t>
                      </a:r>
                    </a:p>
                    <a:p>
                      <a:pPr algn="l">
                        <a:buFont typeface="+mj-lt"/>
                        <a:buAutoNum type="arabicPeriod"/>
                      </a:pPr>
                      <a:endParaRPr lang="en-US" b="0" dirty="0" smtClean="0">
                        <a:effectLst/>
                      </a:endParaRPr>
                    </a:p>
                    <a:p>
                      <a:pPr algn="l">
                        <a:buFont typeface="+mj-lt"/>
                        <a:buAutoNum type="arabicPeriod"/>
                      </a:pPr>
                      <a:r>
                        <a:rPr lang="en-US" b="0" dirty="0" smtClean="0">
                          <a:effectLst/>
                        </a:rPr>
                        <a:t>Develop </a:t>
                      </a:r>
                      <a:r>
                        <a:rPr lang="en-US" b="0" dirty="0">
                          <a:effectLst/>
                        </a:rPr>
                        <a:t>a working prototype quickly; therefore, keep the scope small.</a:t>
                      </a:r>
                    </a:p>
                    <a:p>
                      <a:pPr algn="l">
                        <a:buFont typeface="+mj-lt"/>
                        <a:buAutoNum type="arabicPeriod"/>
                      </a:pPr>
                      <a:endParaRPr lang="en-US" b="0" dirty="0" smtClean="0">
                        <a:effectLst/>
                      </a:endParaRPr>
                    </a:p>
                    <a:p>
                      <a:pPr algn="l">
                        <a:buFont typeface="+mj-lt"/>
                        <a:buAutoNum type="arabicPeriod"/>
                      </a:pPr>
                      <a:r>
                        <a:rPr lang="en-US" b="0" dirty="0" smtClean="0">
                          <a:effectLst/>
                        </a:rPr>
                        <a:t>Acknowledge </a:t>
                      </a:r>
                      <a:r>
                        <a:rPr lang="en-US" b="0" dirty="0">
                          <a:effectLst/>
                        </a:rPr>
                        <a:t>that the first iteration will have problems.</a:t>
                      </a:r>
                    </a:p>
                    <a:p>
                      <a:pPr algn="l">
                        <a:buFont typeface="+mj-lt"/>
                        <a:buAutoNum type="arabicPeriod"/>
                      </a:pPr>
                      <a:endParaRPr lang="en-US" b="0" dirty="0" smtClean="0">
                        <a:effectLst/>
                      </a:endParaRPr>
                    </a:p>
                    <a:p>
                      <a:pPr algn="l">
                        <a:buFont typeface="+mj-lt"/>
                        <a:buAutoNum type="arabicPeriod"/>
                      </a:pPr>
                      <a:r>
                        <a:rPr lang="en-US" b="0" dirty="0" smtClean="0">
                          <a:effectLst/>
                        </a:rPr>
                        <a:t>Frequently </a:t>
                      </a:r>
                      <a:r>
                        <a:rPr lang="en-US" b="0" dirty="0">
                          <a:effectLst/>
                        </a:rPr>
                        <a:t>demonstrate the prototype to stakeholders.</a:t>
                      </a:r>
                    </a:p>
                    <a:p>
                      <a:pPr algn="l">
                        <a:buFont typeface="+mj-lt"/>
                        <a:buAutoNum type="arabicPeriod"/>
                      </a:pPr>
                      <a:endParaRPr lang="en-US" b="0" dirty="0" smtClean="0">
                        <a:effectLst/>
                      </a:endParaRPr>
                    </a:p>
                    <a:p>
                      <a:pPr algn="l">
                        <a:buFont typeface="+mj-lt"/>
                        <a:buAutoNum type="arabicPeriod"/>
                      </a:pPr>
                      <a:r>
                        <a:rPr lang="en-US" b="0" dirty="0" smtClean="0">
                          <a:effectLst/>
                        </a:rPr>
                        <a:t>Solicit </a:t>
                      </a:r>
                      <a:r>
                        <a:rPr lang="en-US" b="0" dirty="0">
                          <a:effectLst/>
                        </a:rPr>
                        <a:t>and document top-down as well as bottom-up feedback on the prototype.</a:t>
                      </a:r>
                    </a:p>
                    <a:p>
                      <a:pPr algn="l">
                        <a:buFont typeface="+mj-lt"/>
                        <a:buAutoNum type="arabicPeriod"/>
                      </a:pPr>
                      <a:endParaRPr lang="en-US" b="0" dirty="0" smtClean="0">
                        <a:effectLst/>
                      </a:endParaRPr>
                    </a:p>
                    <a:p>
                      <a:pPr algn="l">
                        <a:buFont typeface="+mj-lt"/>
                        <a:buAutoNum type="arabicPeriod"/>
                      </a:pPr>
                      <a:r>
                        <a:rPr lang="en-US" b="0" dirty="0" smtClean="0">
                          <a:effectLst/>
                        </a:rPr>
                        <a:t>Ask </a:t>
                      </a:r>
                      <a:r>
                        <a:rPr lang="en-US" b="0" dirty="0">
                          <a:effectLst/>
                        </a:rPr>
                        <a:t>for ongoing validation of the prototype results.</a:t>
                      </a:r>
                    </a:p>
                    <a:p>
                      <a:pPr algn="l">
                        <a:buFont typeface="+mj-lt"/>
                        <a:buAutoNum type="arabicPeriod"/>
                      </a:pPr>
                      <a:endParaRPr lang="en-US" b="0" dirty="0" smtClean="0">
                        <a:effectLst/>
                      </a:endParaRPr>
                    </a:p>
                    <a:p>
                      <a:pPr algn="l">
                        <a:buFont typeface="+mj-lt"/>
                        <a:buAutoNum type="arabicPeriod"/>
                      </a:pPr>
                      <a:r>
                        <a:rPr lang="en-US" b="0" dirty="0" smtClean="0">
                          <a:effectLst/>
                        </a:rPr>
                        <a:t>Continue </a:t>
                      </a:r>
                      <a:r>
                        <a:rPr lang="en-US" b="0" dirty="0">
                          <a:effectLst/>
                        </a:rPr>
                        <a:t>to cycle between demonstrating and revising the prototype until its functionality is satisfactory to all parties.</a:t>
                      </a:r>
                    </a:p>
                    <a:p>
                      <a:pPr algn="l">
                        <a:buFont typeface="+mj-lt"/>
                        <a:buAutoNum type="arabicPeriod"/>
                      </a:pPr>
                      <a:endParaRPr lang="en-US" b="0" dirty="0" smtClean="0">
                        <a:effectLst/>
                      </a:endParaRPr>
                    </a:p>
                    <a:p>
                      <a:pPr algn="l">
                        <a:buFont typeface="+mj-lt"/>
                        <a:buAutoNum type="arabicPeriod"/>
                      </a:pPr>
                      <a:r>
                        <a:rPr lang="en-US" b="0" dirty="0" smtClean="0">
                          <a:effectLst/>
                        </a:rPr>
                        <a:t>Review </a:t>
                      </a:r>
                      <a:r>
                        <a:rPr lang="en-US" b="0" dirty="0">
                          <a:effectLst/>
                        </a:rPr>
                        <a:t>your prototyping approach and modify it if necessary before proceeding with the next prototype iteration</a:t>
                      </a: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7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031401"/>
              </p:ext>
            </p:extLst>
          </p:nvPr>
        </p:nvGraphicFramePr>
        <p:xfrm>
          <a:off x="152400" y="2514600"/>
          <a:ext cx="8763001" cy="1986054"/>
        </p:xfrm>
        <a:graphic>
          <a:graphicData uri="http://schemas.openxmlformats.org/drawingml/2006/table">
            <a:tbl>
              <a:tblPr/>
              <a:tblGrid>
                <a:gridCol w="2108853"/>
                <a:gridCol w="2108853"/>
                <a:gridCol w="2108853"/>
                <a:gridCol w="2436442"/>
              </a:tblGrid>
              <a:tr h="740256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Business Functions </a:t>
                      </a:r>
                      <a:r>
                        <a:rPr lang="en-US" dirty="0" smtClean="0"/>
                        <a:t>knowledge</a:t>
                      </a:r>
                      <a:endParaRPr lang="en-US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Beginning (B)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Advanced (A)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Expert (X)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5266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Beginning (B)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BB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BA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BX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5266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Advanced (A)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AB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AA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AX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5266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Expert (X)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XB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XA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XX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343400" y="1905000"/>
            <a:ext cx="1549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Computer Skill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19400" y="381000"/>
            <a:ext cx="21942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Skills Matrix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3733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hdi\Desktop\Business Intelligence\step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28738"/>
            <a:ext cx="6705600" cy="476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37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228600"/>
            <a:ext cx="4236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Deliverable Resulting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867009" y="1524000"/>
            <a:ext cx="7079182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Prototype </a:t>
            </a:r>
            <a:r>
              <a:rPr lang="en-US" sz="2800" dirty="0" smtClean="0"/>
              <a:t>charter</a:t>
            </a:r>
          </a:p>
          <a:p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Completed </a:t>
            </a:r>
            <a:r>
              <a:rPr lang="en-US" sz="2800" dirty="0" smtClean="0"/>
              <a:t>prototype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Revised </a:t>
            </a:r>
            <a:r>
              <a:rPr lang="en-US" sz="2800" dirty="0"/>
              <a:t>application requirements </a:t>
            </a:r>
            <a:r>
              <a:rPr lang="en-US" sz="2800" dirty="0" smtClean="0"/>
              <a:t>document</a:t>
            </a:r>
          </a:p>
          <a:p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Skills survey </a:t>
            </a:r>
            <a:r>
              <a:rPr lang="en-US" sz="2800" dirty="0" smtClean="0"/>
              <a:t>matrix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Issues log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650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228600"/>
            <a:ext cx="4209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Roles Involved </a:t>
            </a:r>
            <a:r>
              <a:rPr lang="en-US" sz="2800" b="1" dirty="0" smtClean="0"/>
              <a:t>in This Step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295400" y="1371600"/>
            <a:ext cx="3816750" cy="4154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Application lead </a:t>
            </a:r>
            <a:r>
              <a:rPr lang="en-US" sz="2400" dirty="0" smtClean="0"/>
              <a:t>developer</a:t>
            </a:r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Business </a:t>
            </a:r>
            <a:r>
              <a:rPr lang="en-US" sz="2400" dirty="0" smtClean="0"/>
              <a:t>representative</a:t>
            </a:r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Database </a:t>
            </a:r>
            <a:r>
              <a:rPr lang="en-US" sz="2400" dirty="0" smtClean="0"/>
              <a:t>administrator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Stakeholders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Subject </a:t>
            </a:r>
            <a:r>
              <a:rPr lang="en-US" sz="2400" dirty="0"/>
              <a:t>matter </a:t>
            </a:r>
            <a:r>
              <a:rPr lang="en-US" sz="2400" dirty="0" smtClean="0"/>
              <a:t>expert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Web master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0571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304800"/>
            <a:ext cx="58566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7: Meta Data Repository Analysis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838200" y="1937445"/>
            <a:ext cx="6629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Meta data describes an organization in terms of its </a:t>
            </a:r>
            <a:r>
              <a:rPr lang="en-US" sz="2400" b="1" dirty="0">
                <a:solidFill>
                  <a:srgbClr val="FF0000"/>
                </a:solidFill>
              </a:rPr>
              <a:t>business activities </a:t>
            </a:r>
            <a:r>
              <a:rPr lang="en-US" sz="2400" dirty="0"/>
              <a:t>and the </a:t>
            </a:r>
            <a:r>
              <a:rPr lang="en-US" sz="2400" b="1" dirty="0">
                <a:solidFill>
                  <a:srgbClr val="0070C0"/>
                </a:solidFill>
              </a:rPr>
              <a:t>business objects </a:t>
            </a:r>
            <a:r>
              <a:rPr lang="en-US" sz="2400" dirty="0"/>
              <a:t>on which the business activities are performed. </a:t>
            </a:r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a </a:t>
            </a:r>
            <a:r>
              <a:rPr lang="en-US" sz="2400" b="1" dirty="0">
                <a:solidFill>
                  <a:srgbClr val="FF0000"/>
                </a:solidFill>
              </a:rPr>
              <a:t>sale</a:t>
            </a:r>
            <a:r>
              <a:rPr lang="en-US" sz="2400" dirty="0"/>
              <a:t> of a </a:t>
            </a:r>
            <a:r>
              <a:rPr lang="en-US" sz="2400" b="1" dirty="0">
                <a:solidFill>
                  <a:srgbClr val="0070C0"/>
                </a:solidFill>
              </a:rPr>
              <a:t>product</a:t>
            </a:r>
            <a:r>
              <a:rPr lang="en-US" sz="2400" dirty="0"/>
              <a:t> to a </a:t>
            </a:r>
            <a:r>
              <a:rPr lang="en-US" sz="2400" b="1" dirty="0">
                <a:solidFill>
                  <a:srgbClr val="0070C0"/>
                </a:solidFill>
              </a:rPr>
              <a:t>customer</a:t>
            </a:r>
            <a:r>
              <a:rPr lang="en-US" sz="2400" dirty="0"/>
              <a:t> by an </a:t>
            </a:r>
            <a:r>
              <a:rPr lang="en-US" sz="2400" b="1" dirty="0">
                <a:solidFill>
                  <a:srgbClr val="0070C0"/>
                </a:solidFill>
              </a:rPr>
              <a:t>employee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79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381000"/>
            <a:ext cx="38600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Meta Data Categories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574096" y="2136339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Business meta </a:t>
            </a:r>
            <a:r>
              <a:rPr lang="en-US" sz="2800" dirty="0" smtClean="0"/>
              <a:t>data</a:t>
            </a:r>
          </a:p>
          <a:p>
            <a:endParaRPr lang="en-US" sz="2800" dirty="0" smtClean="0"/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Technical meta data </a:t>
            </a:r>
            <a:endParaRPr lang="en-US" sz="2800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67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7620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43000" y="304800"/>
            <a:ext cx="655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Using a Meta Data Repository as a Navigation Tool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984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162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81200" y="228600"/>
            <a:ext cx="3936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Meta Data Classifications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782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44501"/>
            <a:ext cx="6629400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26806" y="225380"/>
            <a:ext cx="5652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Meta Data Usage by Business People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5379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228600"/>
            <a:ext cx="4236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Deliverable Resulting</a:t>
            </a:r>
            <a:endParaRPr lang="en-US" sz="36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2000" y="1371600"/>
            <a:ext cx="644284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Application requirements document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Technical infrastructure requirements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Nontechnical infrastructure requirements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Reporting requirements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Ad hoc and canned query requirements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Requirements for source data, including history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High-level logical data model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Data-cleansing requirements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Security requirements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Preliminary SLAs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 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" name="AutoShape 2" descr="mk:@MSITStore:C:\Users\Mahdi\Desktop\Larissa%20T.%20Moss,%20Shaku%20Atre%20Business%20Intelligence%20Roadmap%20The%20Complete%20Project%20Lifecycle%20for%20Decision-Support%20Applications%20%202003.chm::/FILES/pixel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16478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7804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24024"/>
            <a:ext cx="7010400" cy="452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06153" y="228600"/>
            <a:ext cx="49696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Meta Data Usage by Technicians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6817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04800" y="474345"/>
            <a:ext cx="75438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Meta Data </a:t>
            </a:r>
            <a:r>
              <a:rPr lang="en-US" b="1" i="1" dirty="0" smtClean="0"/>
              <a:t>                                         Mandatory          Important            Optional</a:t>
            </a:r>
            <a:endParaRPr lang="en-US" b="1" i="1" dirty="0"/>
          </a:p>
          <a:p>
            <a:r>
              <a:rPr lang="en-US" dirty="0" smtClean="0"/>
              <a:t>Owner                                                                                       +</a:t>
            </a:r>
            <a:endParaRPr lang="en-US" dirty="0"/>
          </a:p>
          <a:p>
            <a:r>
              <a:rPr lang="en-US" dirty="0"/>
              <a:t>Business data </a:t>
            </a:r>
            <a:r>
              <a:rPr lang="en-US" dirty="0" smtClean="0"/>
              <a:t>name                                                                +</a:t>
            </a:r>
            <a:endParaRPr lang="en-US" dirty="0"/>
          </a:p>
          <a:p>
            <a:r>
              <a:rPr lang="en-US" dirty="0"/>
              <a:t>Technical data </a:t>
            </a:r>
            <a:r>
              <a:rPr lang="en-US" dirty="0" smtClean="0"/>
              <a:t>name                                  +</a:t>
            </a:r>
            <a:endParaRPr lang="en-US" dirty="0"/>
          </a:p>
          <a:p>
            <a:r>
              <a:rPr lang="en-US" dirty="0" smtClean="0"/>
              <a:t>Definition                                                     +</a:t>
            </a:r>
            <a:endParaRPr lang="en-US" dirty="0"/>
          </a:p>
          <a:p>
            <a:r>
              <a:rPr lang="en-US" dirty="0"/>
              <a:t>Type and </a:t>
            </a:r>
            <a:r>
              <a:rPr lang="en-US" dirty="0" smtClean="0"/>
              <a:t>length                                          +</a:t>
            </a:r>
            <a:endParaRPr lang="en-US" dirty="0"/>
          </a:p>
          <a:p>
            <a:r>
              <a:rPr lang="en-US" dirty="0"/>
              <a:t>Content (domain</a:t>
            </a:r>
            <a:r>
              <a:rPr lang="en-US" dirty="0" smtClean="0"/>
              <a:t>)                                                                    +</a:t>
            </a:r>
            <a:endParaRPr lang="en-US" dirty="0"/>
          </a:p>
          <a:p>
            <a:r>
              <a:rPr lang="en-US" dirty="0" smtClean="0"/>
              <a:t>Relationships                                                                            +             </a:t>
            </a:r>
            <a:endParaRPr lang="en-US" dirty="0"/>
          </a:p>
          <a:p>
            <a:r>
              <a:rPr lang="en-US" dirty="0"/>
              <a:t>Business rules and </a:t>
            </a:r>
            <a:r>
              <a:rPr lang="en-US" dirty="0" smtClean="0"/>
              <a:t>policies                                                    +</a:t>
            </a:r>
            <a:endParaRPr lang="en-US" dirty="0"/>
          </a:p>
          <a:p>
            <a:r>
              <a:rPr lang="en-US" dirty="0" smtClean="0"/>
              <a:t>Security                                                                                                                     +</a:t>
            </a:r>
            <a:endParaRPr lang="en-US" dirty="0"/>
          </a:p>
          <a:p>
            <a:r>
              <a:rPr lang="en-US" dirty="0" smtClean="0"/>
              <a:t>Cleanliness                                                                                +             </a:t>
            </a:r>
            <a:endParaRPr lang="en-US" dirty="0"/>
          </a:p>
          <a:p>
            <a:r>
              <a:rPr lang="en-US" dirty="0" smtClean="0"/>
              <a:t>Applicability                                                                              +</a:t>
            </a:r>
            <a:endParaRPr lang="en-US" dirty="0"/>
          </a:p>
          <a:p>
            <a:r>
              <a:rPr lang="en-US" dirty="0" smtClean="0"/>
              <a:t>Timeliness                                                                                                                +</a:t>
            </a:r>
            <a:endParaRPr lang="en-US" dirty="0"/>
          </a:p>
          <a:p>
            <a:r>
              <a:rPr lang="en-US" dirty="0"/>
              <a:t>Origin (source</a:t>
            </a:r>
            <a:r>
              <a:rPr lang="en-US" dirty="0" smtClean="0"/>
              <a:t>)                                             +</a:t>
            </a:r>
            <a:endParaRPr lang="en-US" dirty="0"/>
          </a:p>
          <a:p>
            <a:r>
              <a:rPr lang="en-US" dirty="0"/>
              <a:t>Physical location (BI databases</a:t>
            </a:r>
            <a:r>
              <a:rPr lang="en-US" dirty="0" smtClean="0"/>
              <a:t>)                +</a:t>
            </a:r>
            <a:endParaRPr lang="en-US" dirty="0"/>
          </a:p>
          <a:p>
            <a:r>
              <a:rPr lang="en-US" dirty="0" smtClean="0"/>
              <a:t>Transformation                                            +</a:t>
            </a:r>
            <a:endParaRPr lang="en-US" dirty="0"/>
          </a:p>
          <a:p>
            <a:r>
              <a:rPr lang="en-US" dirty="0" smtClean="0"/>
              <a:t>Derivation                                                                                  +</a:t>
            </a:r>
            <a:endParaRPr lang="en-US" dirty="0"/>
          </a:p>
          <a:p>
            <a:r>
              <a:rPr lang="en-US" dirty="0" smtClean="0"/>
              <a:t>Aggregation                                                                               +</a:t>
            </a:r>
            <a:endParaRPr lang="en-US" dirty="0"/>
          </a:p>
          <a:p>
            <a:r>
              <a:rPr lang="en-US" dirty="0" smtClean="0"/>
              <a:t>Summarization                                                                          +</a:t>
            </a:r>
            <a:endParaRPr lang="en-US" dirty="0"/>
          </a:p>
          <a:p>
            <a:r>
              <a:rPr lang="en-US" dirty="0"/>
              <a:t>Volume and </a:t>
            </a:r>
            <a:r>
              <a:rPr lang="en-US" dirty="0" smtClean="0"/>
              <a:t>growth                                                                                                +</a:t>
            </a:r>
            <a:endParaRPr lang="en-US" dirty="0"/>
          </a:p>
          <a:p>
            <a:r>
              <a:rPr lang="en-US" dirty="0" smtClean="0"/>
              <a:t>Notes                                                                                                                         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34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52600"/>
            <a:ext cx="4629150" cy="448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54514" y="287628"/>
            <a:ext cx="5130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Meta Data Repository Challenges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6522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7239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27806" y="287628"/>
            <a:ext cx="54977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Example of Meta Data in a BI Query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4463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90750"/>
            <a:ext cx="670560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00200" y="476779"/>
            <a:ext cx="49453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Entity-Relationship Meta Model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5944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ahdi\Desktop\Business Intelligence\step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7021513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83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228600"/>
            <a:ext cx="4236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Deliverable Resulting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1066800" y="104627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Logical meta model</a:t>
            </a:r>
          </a:p>
          <a:p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Meta-meta </a:t>
            </a:r>
            <a:r>
              <a:rPr lang="en-US" sz="2800" dirty="0"/>
              <a:t>data</a:t>
            </a:r>
            <a:endParaRPr lang="en-US" sz="2800" b="0" dirty="0"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42672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 administrator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Meta data administrator</a:t>
            </a:r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Subject </a:t>
            </a:r>
            <a:r>
              <a:rPr lang="en-US" sz="2400" dirty="0"/>
              <a:t>matter expert</a:t>
            </a:r>
          </a:p>
        </p:txBody>
      </p:sp>
      <p:sp>
        <p:nvSpPr>
          <p:cNvPr id="5" name="Rectangle 4"/>
          <p:cNvSpPr/>
          <p:nvPr/>
        </p:nvSpPr>
        <p:spPr>
          <a:xfrm>
            <a:off x="2070833" y="3367565"/>
            <a:ext cx="4209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Roles Involved </a:t>
            </a:r>
            <a:r>
              <a:rPr lang="en-US" sz="2800" b="1" dirty="0" smtClean="0"/>
              <a:t>in This Step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7728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228600"/>
            <a:ext cx="4209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Roles Involved </a:t>
            </a:r>
            <a:r>
              <a:rPr lang="en-US" sz="2800" b="1" dirty="0" smtClean="0"/>
              <a:t>in This Step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981200" y="1490008"/>
            <a:ext cx="2985689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Application lead </a:t>
            </a:r>
            <a:r>
              <a:rPr lang="en-US" dirty="0" smtClean="0"/>
              <a:t>developer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Business representative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administrator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</a:t>
            </a:r>
            <a:r>
              <a:rPr lang="en-US" dirty="0"/>
              <a:t>quality </a:t>
            </a:r>
            <a:r>
              <a:rPr lang="en-US" dirty="0" smtClean="0"/>
              <a:t>analyst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Meta </a:t>
            </a:r>
            <a:r>
              <a:rPr lang="en-US" dirty="0"/>
              <a:t>data </a:t>
            </a:r>
            <a:r>
              <a:rPr lang="en-US" dirty="0" smtClean="0"/>
              <a:t>administrator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Subject </a:t>
            </a:r>
            <a:r>
              <a:rPr lang="en-US" dirty="0"/>
              <a:t>matter expert</a:t>
            </a:r>
          </a:p>
        </p:txBody>
      </p:sp>
    </p:spTree>
    <p:extLst>
      <p:ext uri="{BB962C8B-B14F-4D97-AF65-F5344CB8AC3E}">
        <p14:creationId xmlns:p14="http://schemas.microsoft.com/office/powerpoint/2010/main" val="2252544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304800"/>
            <a:ext cx="32937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5: Data Analysis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239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/>
              <a:t>Data </a:t>
            </a:r>
            <a:r>
              <a:rPr lang="en-US" sz="2400" dirty="0"/>
              <a:t>analysis are geared toward understanding and </a:t>
            </a:r>
            <a:r>
              <a:rPr lang="en-US" sz="2400" dirty="0" smtClean="0"/>
              <a:t>correcting </a:t>
            </a:r>
            <a:r>
              <a:rPr lang="en-US" sz="2400" dirty="0"/>
              <a:t>the existing discrepancies in the business data, irrespective of any system design or implementation method. </a:t>
            </a:r>
            <a:endParaRPr lang="en-US" sz="2400" dirty="0" smtClean="0"/>
          </a:p>
          <a:p>
            <a:pPr algn="just">
              <a:lnSpc>
                <a:spcPct val="150000"/>
              </a:lnSpc>
            </a:pPr>
            <a:endParaRPr lang="en-US" sz="2400" dirty="0" smtClean="0"/>
          </a:p>
          <a:p>
            <a:pPr algn="ctr">
              <a:lnSpc>
                <a:spcPct val="150000"/>
              </a:lnSpc>
            </a:pPr>
            <a:r>
              <a:rPr lang="en-US" sz="2400" dirty="0" smtClean="0"/>
              <a:t>Data </a:t>
            </a:r>
            <a:r>
              <a:rPr lang="en-US" sz="2400" dirty="0"/>
              <a:t>analysis is therefore a </a:t>
            </a:r>
            <a:r>
              <a:rPr lang="en-US" sz="2400" b="1" dirty="0">
                <a:solidFill>
                  <a:srgbClr val="FF0000"/>
                </a:solidFill>
              </a:rPr>
              <a:t>business-focused activity</a:t>
            </a:r>
            <a:r>
              <a:rPr lang="en-US" sz="2400" dirty="0"/>
              <a:t>, not a </a:t>
            </a:r>
            <a:r>
              <a:rPr lang="en-US" sz="2400" b="1" dirty="0">
                <a:solidFill>
                  <a:srgbClr val="0070C0"/>
                </a:solidFill>
              </a:rPr>
              <a:t>system-focused activity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28193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71674"/>
            <a:ext cx="50292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38800" y="2057400"/>
            <a:ext cx="2756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integration and consistency</a:t>
            </a:r>
          </a:p>
        </p:txBody>
      </p:sp>
      <p:sp>
        <p:nvSpPr>
          <p:cNvPr id="3" name="Rectangle 2"/>
          <p:cNvSpPr/>
          <p:nvPr/>
        </p:nvSpPr>
        <p:spPr>
          <a:xfrm>
            <a:off x="86023" y="5955268"/>
            <a:ext cx="2733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standardization and quality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228600"/>
            <a:ext cx="6405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Complementary Data Analysis Techniques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52697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867" y="1447800"/>
            <a:ext cx="6324600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14400" y="238780"/>
            <a:ext cx="6977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Process Independence of Logical Data Models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6760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81200"/>
            <a:ext cx="647700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95400" y="304800"/>
            <a:ext cx="64219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Creating an Enterprise Logical Data Model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97025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47800"/>
            <a:ext cx="59626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" y="313386"/>
            <a:ext cx="746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Data-Specific Business Meta Data Components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906083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1858</TotalTime>
  <Words>800</Words>
  <Application>Microsoft Office PowerPoint</Application>
  <PresentationFormat>On-screen Show (4:3)</PresentationFormat>
  <Paragraphs>215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Adjacency</vt:lpstr>
      <vt:lpstr>Business Intelligence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Intelligence</dc:title>
  <dc:creator>Mahdi</dc:creator>
  <cp:lastModifiedBy>Mahdi</cp:lastModifiedBy>
  <cp:revision>27</cp:revision>
  <dcterms:created xsi:type="dcterms:W3CDTF">2013-10-14T13:48:11Z</dcterms:created>
  <dcterms:modified xsi:type="dcterms:W3CDTF">2013-11-28T15:36:34Z</dcterms:modified>
</cp:coreProperties>
</file>