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291" r:id="rId3"/>
    <p:sldId id="259" r:id="rId4"/>
    <p:sldId id="292" r:id="rId5"/>
    <p:sldId id="293" r:id="rId6"/>
    <p:sldId id="294" r:id="rId7"/>
    <p:sldId id="295" r:id="rId8"/>
    <p:sldId id="296" r:id="rId9"/>
    <p:sldId id="297" r:id="rId10"/>
    <p:sldId id="298" r:id="rId11"/>
    <p:sldId id="299" r:id="rId12"/>
    <p:sldId id="290" r:id="rId13"/>
    <p:sldId id="263" r:id="rId14"/>
    <p:sldId id="264" r:id="rId15"/>
    <p:sldId id="265"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289" r:id="rId31"/>
    <p:sldId id="272" r:id="rId32"/>
    <p:sldId id="27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74" d="100"/>
          <a:sy n="74" d="100"/>
        </p:scale>
        <p:origin x="-127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65A4A-F753-4257-8582-854323815A45}" type="datetimeFigureOut">
              <a:rPr lang="en-US" smtClean="0"/>
              <a:t>6/1/2014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3803A0-0F24-49CE-AA3B-FD24FBC248E8}" type="slidenum">
              <a:rPr lang="en-US" smtClean="0"/>
              <a:t>‹#›</a:t>
            </a:fld>
            <a:endParaRPr lang="en-US"/>
          </a:p>
        </p:txBody>
      </p:sp>
    </p:spTree>
    <p:extLst>
      <p:ext uri="{BB962C8B-B14F-4D97-AF65-F5344CB8AC3E}">
        <p14:creationId xmlns:p14="http://schemas.microsoft.com/office/powerpoint/2010/main" val="1390514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7E963F-9B32-4134-A2E6-B04F3926FE66}" type="datetime1">
              <a:rPr lang="en-US" smtClean="0"/>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72B3A9-DBCE-44EC-9911-74037E9B8F4C}" type="datetime1">
              <a:rPr lang="en-US" smtClean="0"/>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2E601-9B44-4192-8F71-63FB822777B3}" type="datetime1">
              <a:rPr lang="en-US" smtClean="0"/>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02A44D-55C6-4763-8719-648518320F1A}" type="datetime1">
              <a:rPr lang="en-US" smtClean="0"/>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F4D2DE-359A-4FAD-B16F-4A2E9372ADBE}" type="datetime1">
              <a:rPr lang="en-US" smtClean="0"/>
              <a:t>6/1/2014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1E1C05E-1487-4682-9F85-C3969DF8BFBE}" type="datetime1">
              <a:rPr lang="en-US" smtClean="0"/>
              <a:t>6/1/2014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FEA906-B3E3-47E8-BE56-40AA3E6FAD5B}" type="datetime1">
              <a:rPr lang="en-US" smtClean="0"/>
              <a:t>6/1/2014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38055C-41F6-45AA-B297-9EC03A3666A2}" type="datetime1">
              <a:rPr lang="en-US" smtClean="0"/>
              <a:t>6/1/2014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CEE85F-7E2C-497B-8477-8CE70E8F9C0E}" type="datetime1">
              <a:rPr lang="en-US" smtClean="0"/>
              <a:t>6/1/2014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F1E5DE-A35B-407D-9970-453A04C352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BDF9F9-5973-44D9-9E68-9CF987546C0F}" type="datetime1">
              <a:rPr lang="en-US" smtClean="0"/>
              <a:t>6/1/2014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F1E5DE-A35B-407D-9970-453A04C3524F}"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5351210-FFC4-47E0-B724-07C010121AF6}" type="datetime1">
              <a:rPr lang="en-US" smtClean="0"/>
              <a:t>6/1/2014</a:t>
            </a:fld>
            <a:endParaRPr lang="en-US"/>
          </a:p>
        </p:txBody>
      </p:sp>
      <p:sp>
        <p:nvSpPr>
          <p:cNvPr id="9" name="Slide Number Placeholder 8"/>
          <p:cNvSpPr>
            <a:spLocks noGrp="1"/>
          </p:cNvSpPr>
          <p:nvPr>
            <p:ph type="sldNum" sz="quarter" idx="11"/>
          </p:nvPr>
        </p:nvSpPr>
        <p:spPr/>
        <p:txBody>
          <a:bodyPr/>
          <a:lstStyle/>
          <a:p>
            <a:fld id="{AAF1E5DE-A35B-407D-9970-453A04C3524F}"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AF1E5DE-A35B-407D-9970-453A04C3524F}"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E01C8D5-45E1-469A-8B36-0D8EC9CF9939}" type="datetime1">
              <a:rPr lang="en-US" smtClean="0"/>
              <a:t>6/1/2014</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mk:@MSITStore:C:\Users\Mahdi\Desktop\Larissa%20T.%20Moss,%20Shaku%20Atre%20Business%20Intelligence%20Roadmap%20The%20Complete%20Project%20Lifecycle%20for%20Decision-Support%20Applications%20%202003.chm::/0201784203_27021533.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0"/>
            <a:ext cx="7543800" cy="1374775"/>
          </a:xfrm>
        </p:spPr>
        <p:txBody>
          <a:bodyPr/>
          <a:lstStyle/>
          <a:p>
            <a:r>
              <a:rPr lang="en-US" dirty="0" smtClean="0"/>
              <a:t>Business Intelligence</a:t>
            </a:r>
            <a:endParaRPr lang="en-US" dirty="0"/>
          </a:p>
        </p:txBody>
      </p:sp>
      <p:sp>
        <p:nvSpPr>
          <p:cNvPr id="3" name="Subtitle 2"/>
          <p:cNvSpPr>
            <a:spLocks noGrp="1"/>
          </p:cNvSpPr>
          <p:nvPr>
            <p:ph type="subTitle" idx="1"/>
          </p:nvPr>
        </p:nvSpPr>
        <p:spPr/>
        <p:txBody>
          <a:bodyPr/>
          <a:lstStyle/>
          <a:p>
            <a:r>
              <a:rPr lang="en-US" dirty="0" smtClean="0"/>
              <a:t>Dr. Mahdi </a:t>
            </a:r>
            <a:r>
              <a:rPr lang="en-US" dirty="0" err="1" smtClean="0"/>
              <a:t>Esmaeili</a:t>
            </a:r>
            <a:endParaRPr lang="en-US" dirty="0"/>
          </a:p>
        </p:txBody>
      </p:sp>
      <p:sp>
        <p:nvSpPr>
          <p:cNvPr id="4" name="Slide Number Placeholder 3"/>
          <p:cNvSpPr>
            <a:spLocks noGrp="1"/>
          </p:cNvSpPr>
          <p:nvPr>
            <p:ph type="sldNum" sz="quarter" idx="12"/>
          </p:nvPr>
        </p:nvSpPr>
        <p:spPr/>
        <p:txBody>
          <a:bodyPr/>
          <a:lstStyle/>
          <a:p>
            <a:fld id="{AAF1E5DE-A35B-407D-9970-453A04C3524F}" type="slidenum">
              <a:rPr lang="en-US" smtClean="0"/>
              <a:t>1</a:t>
            </a:fld>
            <a:endParaRPr lang="en-US"/>
          </a:p>
        </p:txBody>
      </p:sp>
    </p:spTree>
    <p:extLst>
      <p:ext uri="{BB962C8B-B14F-4D97-AF65-F5344CB8AC3E}">
        <p14:creationId xmlns:p14="http://schemas.microsoft.com/office/powerpoint/2010/main" val="517187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313386"/>
            <a:ext cx="6869958" cy="584775"/>
          </a:xfrm>
          <a:prstGeom prst="rect">
            <a:avLst/>
          </a:prstGeom>
        </p:spPr>
        <p:txBody>
          <a:bodyPr wrap="none">
            <a:spAutoFit/>
          </a:bodyPr>
          <a:lstStyle/>
          <a:p>
            <a:r>
              <a:rPr lang="en-US" sz="3200" b="1" dirty="0"/>
              <a:t>Monitoring the Utilization of Resources</a:t>
            </a:r>
            <a:endParaRPr lang="en-US" sz="3200" dirty="0"/>
          </a:p>
        </p:txBody>
      </p:sp>
      <p:sp>
        <p:nvSpPr>
          <p:cNvPr id="3" name="Rectangle 2"/>
          <p:cNvSpPr/>
          <p:nvPr/>
        </p:nvSpPr>
        <p:spPr>
          <a:xfrm>
            <a:off x="1828800" y="2133600"/>
            <a:ext cx="3672480" cy="2246769"/>
          </a:xfrm>
          <a:prstGeom prst="rect">
            <a:avLst/>
          </a:prstGeom>
        </p:spPr>
        <p:txBody>
          <a:bodyPr wrap="none">
            <a:spAutoFit/>
          </a:bodyPr>
          <a:lstStyle/>
          <a:p>
            <a:pPr marL="457200" indent="-457200">
              <a:buFont typeface="Arial" panose="020B0604020202020204" pitchFamily="34" charset="0"/>
              <a:buChar char="•"/>
            </a:pPr>
            <a:r>
              <a:rPr lang="en-US" sz="2800" dirty="0"/>
              <a:t>Computer </a:t>
            </a:r>
            <a:r>
              <a:rPr lang="en-US" sz="2800" dirty="0" smtClean="0"/>
              <a:t>Utilization</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Network </a:t>
            </a:r>
            <a:r>
              <a:rPr lang="en-US" sz="2800" dirty="0" smtClean="0"/>
              <a:t>Utilization</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Personnel Utilization</a:t>
            </a:r>
          </a:p>
        </p:txBody>
      </p:sp>
      <p:sp>
        <p:nvSpPr>
          <p:cNvPr id="4" name="Slide Number Placeholder 3"/>
          <p:cNvSpPr>
            <a:spLocks noGrp="1"/>
          </p:cNvSpPr>
          <p:nvPr>
            <p:ph type="sldNum" sz="quarter" idx="12"/>
          </p:nvPr>
        </p:nvSpPr>
        <p:spPr/>
        <p:txBody>
          <a:bodyPr/>
          <a:lstStyle/>
          <a:p>
            <a:fld id="{AAF1E5DE-A35B-407D-9970-453A04C3524F}" type="slidenum">
              <a:rPr lang="en-US" smtClean="0"/>
              <a:t>10</a:t>
            </a:fld>
            <a:endParaRPr lang="en-US"/>
          </a:p>
        </p:txBody>
      </p:sp>
    </p:spTree>
    <p:extLst>
      <p:ext uri="{BB962C8B-B14F-4D97-AF65-F5344CB8AC3E}">
        <p14:creationId xmlns:p14="http://schemas.microsoft.com/office/powerpoint/2010/main" val="253905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304799"/>
            <a:ext cx="3847528" cy="584775"/>
          </a:xfrm>
          <a:prstGeom prst="rect">
            <a:avLst/>
          </a:prstGeom>
        </p:spPr>
        <p:txBody>
          <a:bodyPr wrap="none">
            <a:spAutoFit/>
          </a:bodyPr>
          <a:lstStyle/>
          <a:p>
            <a:r>
              <a:rPr lang="en-US" sz="3200" b="1" dirty="0"/>
              <a:t>Growth Management</a:t>
            </a:r>
            <a:endParaRPr lang="en-US" sz="3200" dirty="0"/>
          </a:p>
        </p:txBody>
      </p:sp>
      <p:sp>
        <p:nvSpPr>
          <p:cNvPr id="3" name="Rectangle 2"/>
          <p:cNvSpPr/>
          <p:nvPr/>
        </p:nvSpPr>
        <p:spPr>
          <a:xfrm>
            <a:off x="1095771" y="1600200"/>
            <a:ext cx="6145850" cy="3908762"/>
          </a:xfrm>
          <a:prstGeom prst="rect">
            <a:avLst/>
          </a:prstGeom>
        </p:spPr>
        <p:txBody>
          <a:bodyPr wrap="none">
            <a:spAutoFit/>
          </a:bodyPr>
          <a:lstStyle/>
          <a:p>
            <a:pPr marL="457200" indent="-457200">
              <a:buFont typeface="Arial" panose="020B0604020202020204" pitchFamily="34" charset="0"/>
              <a:buChar char="•"/>
            </a:pPr>
            <a:r>
              <a:rPr lang="en-US" sz="2800" dirty="0"/>
              <a:t>Growth in </a:t>
            </a:r>
            <a:r>
              <a:rPr lang="en-US" sz="2800" dirty="0" smtClean="0"/>
              <a:t>Data</a:t>
            </a:r>
          </a:p>
          <a:p>
            <a:pPr marL="285750" indent="-285750">
              <a:buFont typeface="Arial" panose="020B0604020202020204" pitchFamily="34" charset="0"/>
              <a:buChar char="•"/>
            </a:pPr>
            <a:r>
              <a:rPr lang="en-US" dirty="0"/>
              <a:t>Unloading the fact table</a:t>
            </a:r>
          </a:p>
          <a:p>
            <a:pPr marL="285750" indent="-285750">
              <a:buFont typeface="Arial" panose="020B0604020202020204" pitchFamily="34" charset="0"/>
              <a:buChar char="•"/>
            </a:pPr>
            <a:r>
              <a:rPr lang="en-US" dirty="0"/>
              <a:t>Adding another foreign key to the fact table to relate to </a:t>
            </a:r>
            <a:r>
              <a:rPr lang="en-US" dirty="0" smtClean="0"/>
              <a:t>the</a:t>
            </a:r>
          </a:p>
          <a:p>
            <a:r>
              <a:rPr lang="en-US" dirty="0"/>
              <a:t> </a:t>
            </a:r>
            <a:r>
              <a:rPr lang="en-US" dirty="0" smtClean="0"/>
              <a:t>     </a:t>
            </a:r>
            <a:r>
              <a:rPr lang="en-US" dirty="0"/>
              <a:t>new dimension table</a:t>
            </a:r>
          </a:p>
          <a:p>
            <a:pPr marL="285750" indent="-285750">
              <a:buFont typeface="Arial" panose="020B0604020202020204" pitchFamily="34" charset="0"/>
              <a:buChar char="•"/>
            </a:pPr>
            <a:r>
              <a:rPr lang="en-US" dirty="0"/>
              <a:t>Recalculating the facts to a lower granularity (because of </a:t>
            </a:r>
            <a:r>
              <a:rPr lang="en-US" dirty="0" smtClean="0"/>
              <a:t>the</a:t>
            </a:r>
          </a:p>
          <a:p>
            <a:r>
              <a:rPr lang="en-US" dirty="0"/>
              <a:t> </a:t>
            </a:r>
            <a:r>
              <a:rPr lang="en-US" dirty="0" smtClean="0"/>
              <a:t>     </a:t>
            </a:r>
            <a:r>
              <a:rPr lang="en-US" dirty="0"/>
              <a:t>new dimension)</a:t>
            </a:r>
          </a:p>
          <a:p>
            <a:pPr marL="285750" indent="-285750">
              <a:buFont typeface="Arial" panose="020B0604020202020204" pitchFamily="34" charset="0"/>
              <a:buChar char="•"/>
            </a:pPr>
            <a:r>
              <a:rPr lang="en-US" dirty="0"/>
              <a:t>Reloading the fact table</a:t>
            </a:r>
          </a:p>
          <a:p>
            <a:endParaRPr lang="en-US" sz="2800" dirty="0"/>
          </a:p>
          <a:p>
            <a:pPr marL="457200" indent="-457200">
              <a:buFont typeface="Arial" panose="020B0604020202020204" pitchFamily="34" charset="0"/>
              <a:buChar char="•"/>
            </a:pPr>
            <a:r>
              <a:rPr lang="en-US" sz="2800" dirty="0"/>
              <a:t>Growth in </a:t>
            </a:r>
            <a:r>
              <a:rPr lang="en-US" sz="2800" dirty="0" smtClean="0"/>
              <a:t>Usage</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Growth in Hardware</a:t>
            </a:r>
          </a:p>
        </p:txBody>
      </p:sp>
      <p:sp>
        <p:nvSpPr>
          <p:cNvPr id="4" name="Slide Number Placeholder 3"/>
          <p:cNvSpPr>
            <a:spLocks noGrp="1"/>
          </p:cNvSpPr>
          <p:nvPr>
            <p:ph type="sldNum" sz="quarter" idx="12"/>
          </p:nvPr>
        </p:nvSpPr>
        <p:spPr/>
        <p:txBody>
          <a:bodyPr/>
          <a:lstStyle/>
          <a:p>
            <a:fld id="{AAF1E5DE-A35B-407D-9970-453A04C3524F}" type="slidenum">
              <a:rPr lang="en-US" smtClean="0"/>
              <a:t>11</a:t>
            </a:fld>
            <a:endParaRPr lang="en-US"/>
          </a:p>
        </p:txBody>
      </p:sp>
    </p:spTree>
    <p:extLst>
      <p:ext uri="{BB962C8B-B14F-4D97-AF65-F5344CB8AC3E}">
        <p14:creationId xmlns:p14="http://schemas.microsoft.com/office/powerpoint/2010/main" val="2906998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ahdi\Desktop\Business Intelligence\step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5153025" cy="512445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AAF1E5DE-A35B-407D-9970-453A04C3524F}" type="slidenum">
              <a:rPr lang="en-US" smtClean="0"/>
              <a:t>12</a:t>
            </a:fld>
            <a:endParaRPr lang="en-US"/>
          </a:p>
        </p:txBody>
      </p:sp>
    </p:spTree>
    <p:extLst>
      <p:ext uri="{BB962C8B-B14F-4D97-AF65-F5344CB8AC3E}">
        <p14:creationId xmlns:p14="http://schemas.microsoft.com/office/powerpoint/2010/main" val="404703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228600"/>
            <a:ext cx="4236737" cy="646331"/>
          </a:xfrm>
          <a:prstGeom prst="rect">
            <a:avLst/>
          </a:prstGeom>
        </p:spPr>
        <p:txBody>
          <a:bodyPr wrap="none">
            <a:spAutoFit/>
          </a:bodyPr>
          <a:lstStyle/>
          <a:p>
            <a:r>
              <a:rPr lang="en-US" sz="3600" b="1" dirty="0"/>
              <a:t>Deliverable Resulting</a:t>
            </a:r>
            <a:endParaRPr lang="en-US" sz="3600" dirty="0"/>
          </a:p>
        </p:txBody>
      </p:sp>
      <p:sp>
        <p:nvSpPr>
          <p:cNvPr id="4" name="AutoShape 2" descr="mk:@MSITStore:C:\Users\Mahdi\Desktop\Larissa%20T.%20Moss,%20Shaku%20Atre%20Business%20Intelligence%20Roadmap%20The%20Complete%20Project%20Lifecycle%20for%20Decision-Support%20Applications%20%202003.chm::/FILES/pixel.gif">
            <a:hlinkClick r:id="rId2"/>
          </p:cNvPr>
          <p:cNvSpPr>
            <a:spLocks noChangeAspect="1" noChangeArrowheads="1"/>
          </p:cNvSpPr>
          <p:nvPr/>
        </p:nvSpPr>
        <p:spPr bwMode="auto">
          <a:xfrm>
            <a:off x="63500" y="1647825"/>
            <a:ext cx="9525" cy="95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08784" y="1447800"/>
            <a:ext cx="6533968" cy="4154984"/>
          </a:xfrm>
          <a:prstGeom prst="rect">
            <a:avLst/>
          </a:prstGeom>
        </p:spPr>
        <p:txBody>
          <a:bodyPr wrap="none">
            <a:spAutoFit/>
          </a:bodyPr>
          <a:lstStyle/>
          <a:p>
            <a:pPr marL="285750" indent="-285750">
              <a:buFont typeface="Arial" panose="020B0604020202020204" pitchFamily="34" charset="0"/>
              <a:buChar char="•"/>
            </a:pPr>
            <a:r>
              <a:rPr lang="en-US" sz="2400" dirty="0"/>
              <a:t>Production ETL program </a:t>
            </a:r>
            <a:r>
              <a:rPr lang="en-US" sz="2400" dirty="0" smtClean="0"/>
              <a:t>library</a:t>
            </a:r>
          </a:p>
          <a:p>
            <a:pPr marL="285750" indent="-285750">
              <a:buFont typeface="Arial" panose="020B0604020202020204" pitchFamily="34" charset="0"/>
              <a:buChar char="•"/>
            </a:pPr>
            <a:endParaRPr lang="en-US" sz="2400" b="0" dirty="0">
              <a:effectLst/>
            </a:endParaRPr>
          </a:p>
          <a:p>
            <a:pPr marL="285750" indent="-285750">
              <a:buFont typeface="Arial" panose="020B0604020202020204" pitchFamily="34" charset="0"/>
              <a:buChar char="•"/>
            </a:pPr>
            <a:r>
              <a:rPr lang="en-US" sz="2400" dirty="0"/>
              <a:t>Production application program </a:t>
            </a:r>
            <a:r>
              <a:rPr lang="en-US" sz="2400" dirty="0" smtClean="0"/>
              <a:t>library</a:t>
            </a:r>
          </a:p>
          <a:p>
            <a:pPr marL="285750" indent="-285750">
              <a:buFont typeface="Arial" panose="020B0604020202020204" pitchFamily="34" charset="0"/>
              <a:buChar char="•"/>
            </a:pPr>
            <a:endParaRPr lang="en-US" sz="2400" b="0" dirty="0">
              <a:effectLst/>
            </a:endParaRPr>
          </a:p>
          <a:p>
            <a:pPr marL="285750" indent="-285750">
              <a:buFont typeface="Arial" panose="020B0604020202020204" pitchFamily="34" charset="0"/>
              <a:buChar char="•"/>
            </a:pPr>
            <a:r>
              <a:rPr lang="en-US" sz="2400" dirty="0"/>
              <a:t>Production meta data repository program </a:t>
            </a:r>
            <a:r>
              <a:rPr lang="en-US" sz="2400" dirty="0" smtClean="0"/>
              <a:t>library</a:t>
            </a:r>
          </a:p>
          <a:p>
            <a:pPr marL="285750" indent="-285750">
              <a:buFont typeface="Arial" panose="020B0604020202020204" pitchFamily="34" charset="0"/>
              <a:buChar char="•"/>
            </a:pPr>
            <a:endParaRPr lang="en-US" sz="2400" b="0" dirty="0">
              <a:effectLst/>
            </a:endParaRPr>
          </a:p>
          <a:p>
            <a:pPr marL="285750" indent="-285750">
              <a:buFont typeface="Arial" panose="020B0604020202020204" pitchFamily="34" charset="0"/>
              <a:buChar char="•"/>
            </a:pPr>
            <a:r>
              <a:rPr lang="en-US" sz="2400" dirty="0"/>
              <a:t>Production BI target databases</a:t>
            </a:r>
          </a:p>
          <a:p>
            <a:pPr marL="285750" indent="-285750">
              <a:buFont typeface="Arial" panose="020B0604020202020204" pitchFamily="34" charset="0"/>
              <a:buChar char="•"/>
            </a:pPr>
            <a:endParaRPr lang="en-US" sz="2400" b="0" dirty="0" smtClean="0">
              <a:effectLst/>
            </a:endParaRPr>
          </a:p>
          <a:p>
            <a:pPr marL="285750" indent="-285750">
              <a:buFont typeface="Arial" panose="020B0604020202020204" pitchFamily="34" charset="0"/>
              <a:buChar char="•"/>
            </a:pPr>
            <a:r>
              <a:rPr lang="en-US" sz="2400" dirty="0" smtClean="0"/>
              <a:t>Production </a:t>
            </a:r>
            <a:r>
              <a:rPr lang="en-US" sz="2400" dirty="0"/>
              <a:t>meta data repository </a:t>
            </a:r>
            <a:r>
              <a:rPr lang="en-US" sz="2400" dirty="0" smtClean="0"/>
              <a:t>database</a:t>
            </a:r>
          </a:p>
          <a:p>
            <a:pPr marL="285750" indent="-285750">
              <a:buFont typeface="Arial" panose="020B0604020202020204" pitchFamily="34" charset="0"/>
              <a:buChar char="•"/>
            </a:pPr>
            <a:endParaRPr lang="en-US" sz="2400" b="0" dirty="0">
              <a:effectLst/>
            </a:endParaRPr>
          </a:p>
          <a:p>
            <a:pPr marL="285750" indent="-285750">
              <a:buFont typeface="Arial" panose="020B0604020202020204" pitchFamily="34" charset="0"/>
              <a:buChar char="•"/>
            </a:pPr>
            <a:r>
              <a:rPr lang="en-US" sz="2400" dirty="0"/>
              <a:t>Production documentation</a:t>
            </a:r>
            <a:endParaRPr lang="en-US" sz="2400" b="0" dirty="0">
              <a:effectLst/>
            </a:endParaRPr>
          </a:p>
        </p:txBody>
      </p:sp>
      <p:sp>
        <p:nvSpPr>
          <p:cNvPr id="5" name="Slide Number Placeholder 4"/>
          <p:cNvSpPr>
            <a:spLocks noGrp="1"/>
          </p:cNvSpPr>
          <p:nvPr>
            <p:ph type="sldNum" sz="quarter" idx="12"/>
          </p:nvPr>
        </p:nvSpPr>
        <p:spPr/>
        <p:txBody>
          <a:bodyPr/>
          <a:lstStyle/>
          <a:p>
            <a:fld id="{AAF1E5DE-A35B-407D-9970-453A04C3524F}" type="slidenum">
              <a:rPr lang="en-US" smtClean="0"/>
              <a:t>13</a:t>
            </a:fld>
            <a:endParaRPr lang="en-US"/>
          </a:p>
        </p:txBody>
      </p:sp>
    </p:spTree>
    <p:extLst>
      <p:ext uri="{BB962C8B-B14F-4D97-AF65-F5344CB8AC3E}">
        <p14:creationId xmlns:p14="http://schemas.microsoft.com/office/powerpoint/2010/main" val="3862780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209870" cy="523220"/>
          </a:xfrm>
          <a:prstGeom prst="rect">
            <a:avLst/>
          </a:prstGeom>
        </p:spPr>
        <p:txBody>
          <a:bodyPr wrap="none">
            <a:spAutoFit/>
          </a:bodyPr>
          <a:lstStyle/>
          <a:p>
            <a:r>
              <a:rPr lang="en-US" sz="2800" b="1" dirty="0"/>
              <a:t>Roles Involved </a:t>
            </a:r>
            <a:r>
              <a:rPr lang="en-US" sz="2800" b="1" dirty="0" smtClean="0"/>
              <a:t>in This Step</a:t>
            </a:r>
            <a:endParaRPr lang="en-US" sz="2800" dirty="0"/>
          </a:p>
        </p:txBody>
      </p:sp>
      <p:sp>
        <p:nvSpPr>
          <p:cNvPr id="3" name="Rectangle 2"/>
          <p:cNvSpPr/>
          <p:nvPr/>
        </p:nvSpPr>
        <p:spPr>
          <a:xfrm>
            <a:off x="1041572" y="1143000"/>
            <a:ext cx="3535327" cy="5355312"/>
          </a:xfrm>
          <a:prstGeom prst="rect">
            <a:avLst/>
          </a:prstGeom>
        </p:spPr>
        <p:txBody>
          <a:bodyPr wrap="none">
            <a:spAutoFit/>
          </a:bodyPr>
          <a:lstStyle/>
          <a:p>
            <a:pPr marL="285750" indent="-285750">
              <a:buFont typeface="Arial" panose="020B0604020202020204" pitchFamily="34" charset="0"/>
              <a:buChar char="•"/>
            </a:pPr>
            <a:r>
              <a:rPr lang="en-US" dirty="0"/>
              <a:t>Application </a:t>
            </a:r>
            <a:r>
              <a:rPr lang="en-US" dirty="0" smtClean="0"/>
              <a:t>developers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Application lead </a:t>
            </a:r>
            <a:r>
              <a:rPr lang="en-US" dirty="0" smtClean="0"/>
              <a:t>developer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Data mining </a:t>
            </a:r>
            <a:r>
              <a:rPr lang="en-US" dirty="0" smtClean="0"/>
              <a:t>expert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Database </a:t>
            </a:r>
            <a:r>
              <a:rPr lang="en-US" dirty="0" smtClean="0"/>
              <a:t>administrator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ETL developers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ETL lead developer</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a:t>Meta data </a:t>
            </a:r>
            <a:r>
              <a:rPr lang="en-US" dirty="0" smtClean="0"/>
              <a:t>administrator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Meta data repository </a:t>
            </a:r>
            <a:r>
              <a:rPr lang="en-US" dirty="0" smtClean="0"/>
              <a:t>developers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Web </a:t>
            </a:r>
            <a:r>
              <a:rPr lang="en-US" dirty="0" smtClean="0"/>
              <a:t>developers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Web master</a:t>
            </a:r>
          </a:p>
        </p:txBody>
      </p:sp>
      <p:sp>
        <p:nvSpPr>
          <p:cNvPr id="4" name="Slide Number Placeholder 3"/>
          <p:cNvSpPr>
            <a:spLocks noGrp="1"/>
          </p:cNvSpPr>
          <p:nvPr>
            <p:ph type="sldNum" sz="quarter" idx="12"/>
          </p:nvPr>
        </p:nvSpPr>
        <p:spPr/>
        <p:txBody>
          <a:bodyPr/>
          <a:lstStyle/>
          <a:p>
            <a:fld id="{AAF1E5DE-A35B-407D-9970-453A04C3524F}" type="slidenum">
              <a:rPr lang="en-US" smtClean="0"/>
              <a:t>14</a:t>
            </a:fld>
            <a:endParaRPr lang="en-US"/>
          </a:p>
        </p:txBody>
      </p:sp>
    </p:spTree>
    <p:extLst>
      <p:ext uri="{BB962C8B-B14F-4D97-AF65-F5344CB8AC3E}">
        <p14:creationId xmlns:p14="http://schemas.microsoft.com/office/powerpoint/2010/main" val="2252544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7400" y="304800"/>
            <a:ext cx="4268861" cy="523220"/>
          </a:xfrm>
          <a:prstGeom prst="rect">
            <a:avLst/>
          </a:prstGeom>
        </p:spPr>
        <p:txBody>
          <a:bodyPr wrap="none">
            <a:spAutoFit/>
          </a:bodyPr>
          <a:lstStyle/>
          <a:p>
            <a:r>
              <a:rPr lang="en-US" sz="2800" b="1" dirty="0"/>
              <a:t>Step 16: Release Evaluation</a:t>
            </a:r>
            <a:endParaRPr lang="en-US" sz="2800" dirty="0"/>
          </a:p>
        </p:txBody>
      </p:sp>
      <p:sp>
        <p:nvSpPr>
          <p:cNvPr id="2" name="Slide Number Placeholder 1"/>
          <p:cNvSpPr>
            <a:spLocks noGrp="1"/>
          </p:cNvSpPr>
          <p:nvPr>
            <p:ph type="sldNum" sz="quarter" idx="12"/>
          </p:nvPr>
        </p:nvSpPr>
        <p:spPr/>
        <p:txBody>
          <a:bodyPr/>
          <a:lstStyle/>
          <a:p>
            <a:fld id="{AAF1E5DE-A35B-407D-9970-453A04C3524F}" type="slidenum">
              <a:rPr lang="en-US" smtClean="0"/>
              <a:t>15</a:t>
            </a:fld>
            <a:endParaRPr lang="en-US"/>
          </a:p>
        </p:txBody>
      </p:sp>
      <p:sp>
        <p:nvSpPr>
          <p:cNvPr id="4" name="Rectangle 3"/>
          <p:cNvSpPr/>
          <p:nvPr/>
        </p:nvSpPr>
        <p:spPr>
          <a:xfrm>
            <a:off x="686630" y="1676400"/>
            <a:ext cx="7010400" cy="4493538"/>
          </a:xfrm>
          <a:prstGeom prst="rect">
            <a:avLst/>
          </a:prstGeom>
        </p:spPr>
        <p:txBody>
          <a:bodyPr wrap="square">
            <a:spAutoFit/>
          </a:bodyPr>
          <a:lstStyle/>
          <a:p>
            <a:pPr marL="285750" indent="-285750">
              <a:buFont typeface="Arial" panose="020B0604020202020204" pitchFamily="34" charset="0"/>
              <a:buChar char="•"/>
            </a:pPr>
            <a:r>
              <a:rPr lang="en-US" sz="2200" dirty="0"/>
              <a:t>Building a BI decision-support environment is a never-ending process. </a:t>
            </a:r>
            <a:endParaRPr lang="en-US" sz="2200" dirty="0" smtClean="0"/>
          </a:p>
          <a:p>
            <a:pPr marL="285750" indent="-285750">
              <a:buFont typeface="Arial" panose="020B0604020202020204" pitchFamily="34" charset="0"/>
              <a:buChar char="•"/>
            </a:pPr>
            <a:r>
              <a:rPr lang="en-US" sz="2200" dirty="0" smtClean="0"/>
              <a:t>As </a:t>
            </a:r>
            <a:r>
              <a:rPr lang="en-US" sz="2200" dirty="0"/>
              <a:t>the needs and goals of your organization change, so must the BI decision-support environment. </a:t>
            </a:r>
            <a:endParaRPr lang="en-US" sz="2200" dirty="0" smtClean="0"/>
          </a:p>
          <a:p>
            <a:pPr marL="285750" indent="-285750">
              <a:buFont typeface="Arial" panose="020B0604020202020204" pitchFamily="34" charset="0"/>
              <a:buChar char="•"/>
            </a:pPr>
            <a:r>
              <a:rPr lang="en-US" sz="2200" dirty="0" smtClean="0"/>
              <a:t>There </a:t>
            </a:r>
            <a:r>
              <a:rPr lang="en-US" sz="2200" dirty="0"/>
              <a:t>is no practical way to anticipate all possible questions in the initial design of the BI decision-support environment or of any BI application. </a:t>
            </a:r>
            <a:endParaRPr lang="en-US" sz="2200" dirty="0" smtClean="0"/>
          </a:p>
          <a:p>
            <a:pPr marL="285750" indent="-285750">
              <a:buFont typeface="Arial" panose="020B0604020202020204" pitchFamily="34" charset="0"/>
              <a:buChar char="•"/>
            </a:pPr>
            <a:r>
              <a:rPr lang="en-US" sz="2200" dirty="0" smtClean="0"/>
              <a:t>The </a:t>
            </a:r>
            <a:r>
              <a:rPr lang="en-US" sz="2200" dirty="0"/>
              <a:t>best you can do at any given time is to have an environment that supports the current organizational goals and that can be easily adapted to new goals</a:t>
            </a:r>
            <a:r>
              <a:rPr lang="en-US" sz="2200" dirty="0" smtClean="0"/>
              <a:t>.</a:t>
            </a:r>
          </a:p>
          <a:p>
            <a:pPr marL="285750" indent="-285750">
              <a:buFont typeface="Arial" panose="020B0604020202020204" pitchFamily="34" charset="0"/>
              <a:buChar char="•"/>
            </a:pPr>
            <a:r>
              <a:rPr lang="en-US" sz="2200" dirty="0" smtClean="0"/>
              <a:t>Be </a:t>
            </a:r>
            <a:r>
              <a:rPr lang="en-US" sz="2200" dirty="0"/>
              <a:t>prepared to modify all BI applications and BI target databases in future releases in order to provide new query and reporting capabilities and more </a:t>
            </a:r>
            <a:r>
              <a:rPr lang="en-US" sz="2200" dirty="0" smtClean="0"/>
              <a:t>data.</a:t>
            </a:r>
            <a:endParaRPr lang="en-US" sz="2200" dirty="0"/>
          </a:p>
        </p:txBody>
      </p:sp>
    </p:spTree>
    <p:extLst>
      <p:ext uri="{BB962C8B-B14F-4D97-AF65-F5344CB8AC3E}">
        <p14:creationId xmlns:p14="http://schemas.microsoft.com/office/powerpoint/2010/main" val="928193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16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431207737"/>
              </p:ext>
            </p:extLst>
          </p:nvPr>
        </p:nvGraphicFramePr>
        <p:xfrm>
          <a:off x="381001" y="1066800"/>
          <a:ext cx="7772400" cy="6271232"/>
        </p:xfrm>
        <a:graphic>
          <a:graphicData uri="http://schemas.openxmlformats.org/drawingml/2006/table">
            <a:tbl>
              <a:tblPr/>
              <a:tblGrid>
                <a:gridCol w="7772400"/>
              </a:tblGrid>
              <a:tr h="117529">
                <a:tc>
                  <a:txBody>
                    <a:bodyPr/>
                    <a:lstStyle/>
                    <a:p>
                      <a:endParaRPr lang="en-US" sz="900" dirty="0"/>
                    </a:p>
                  </a:txBody>
                  <a:tcPr marL="0" marR="0" marT="0" marB="0">
                    <a:lnL>
                      <a:noFill/>
                    </a:lnL>
                    <a:lnR>
                      <a:noFill/>
                    </a:lnR>
                    <a:lnT>
                      <a:noFill/>
                    </a:lnT>
                    <a:lnB>
                      <a:noFill/>
                    </a:lnB>
                  </a:tcPr>
                </a:tc>
              </a:tr>
              <a:tr h="149766">
                <a:tc>
                  <a:txBody>
                    <a:bodyPr/>
                    <a:lstStyle/>
                    <a:p>
                      <a:pPr algn="l"/>
                      <a:endParaRPr lang="en-US" sz="900" dirty="0"/>
                    </a:p>
                  </a:txBody>
                  <a:tcPr marL="18811" marR="18811" marT="18811" marB="18811">
                    <a:lnL>
                      <a:noFill/>
                    </a:lnL>
                    <a:lnR>
                      <a:noFill/>
                    </a:lnR>
                    <a:lnT>
                      <a:noFill/>
                    </a:lnT>
                    <a:lnB>
                      <a:noFill/>
                    </a:lnB>
                  </a:tcPr>
                </a:tc>
              </a:tr>
              <a:tr h="659057">
                <a:tc>
                  <a:txBody>
                    <a:bodyPr/>
                    <a:lstStyle/>
                    <a:p>
                      <a:pPr marL="342900" indent="-342900" algn="l">
                        <a:buFont typeface="Arial" panose="020B0604020202020204" pitchFamily="34" charset="0"/>
                        <a:buChar char="•"/>
                      </a:pPr>
                      <a:r>
                        <a:rPr lang="en-US" sz="2400" dirty="0"/>
                        <a:t>Releases should be delivered every three to six months (the first release will take longer).</a:t>
                      </a:r>
                    </a:p>
                  </a:txBody>
                  <a:tcPr marL="18811" marR="18811" marT="18811" marB="18811">
                    <a:lnL>
                      <a:noFill/>
                    </a:lnL>
                    <a:lnR>
                      <a:noFill/>
                    </a:lnR>
                    <a:lnT>
                      <a:noFill/>
                    </a:lnT>
                    <a:lnB>
                      <a:noFill/>
                    </a:lnB>
                  </a:tcPr>
                </a:tc>
              </a:tr>
              <a:tr h="458353">
                <a:tc>
                  <a:txBody>
                    <a:bodyPr/>
                    <a:lstStyle/>
                    <a:p>
                      <a:pPr marL="342900" indent="-342900" algn="l">
                        <a:buFont typeface="Arial" panose="020B0604020202020204" pitchFamily="34" charset="0"/>
                        <a:buChar char="•"/>
                      </a:pPr>
                      <a:r>
                        <a:rPr lang="en-US" sz="2400" dirty="0" smtClean="0"/>
                        <a:t>Releases </a:t>
                      </a:r>
                      <a:r>
                        <a:rPr lang="en-US" sz="2400" dirty="0"/>
                        <a:t>must have very small and manageable deliverables.</a:t>
                      </a:r>
                    </a:p>
                  </a:txBody>
                  <a:tcPr marL="18811" marR="18811" marT="18811" marB="18811">
                    <a:lnL>
                      <a:noFill/>
                    </a:lnL>
                    <a:lnR>
                      <a:noFill/>
                    </a:lnR>
                    <a:lnT>
                      <a:noFill/>
                    </a:lnT>
                    <a:lnB>
                      <a:noFill/>
                    </a:lnB>
                  </a:tcPr>
                </a:tc>
              </a:tr>
              <a:tr h="659057">
                <a:tc>
                  <a:txBody>
                    <a:bodyPr/>
                    <a:lstStyle/>
                    <a:p>
                      <a:pPr marL="342900" indent="-342900" algn="l">
                        <a:buFont typeface="Arial" panose="020B0604020202020204" pitchFamily="34" charset="0"/>
                        <a:buChar char="•"/>
                      </a:pPr>
                      <a:r>
                        <a:rPr lang="en-US" sz="2400" dirty="0" smtClean="0"/>
                        <a:t>Expectations </a:t>
                      </a:r>
                      <a:r>
                        <a:rPr lang="en-US" sz="2400" dirty="0"/>
                        <a:t>regarding deliverables must be managed continuously and must remain realistic.</a:t>
                      </a:r>
                    </a:p>
                  </a:txBody>
                  <a:tcPr marL="18811" marR="18811" marT="18811" marB="18811">
                    <a:lnL>
                      <a:noFill/>
                    </a:lnL>
                    <a:lnR>
                      <a:noFill/>
                    </a:lnR>
                    <a:lnT>
                      <a:noFill/>
                    </a:lnT>
                    <a:lnB>
                      <a:noFill/>
                    </a:lnB>
                  </a:tcPr>
                </a:tc>
              </a:tr>
              <a:tr h="676319">
                <a:tc>
                  <a:txBody>
                    <a:bodyPr/>
                    <a:lstStyle/>
                    <a:p>
                      <a:pPr marL="342900" indent="-342900" algn="l">
                        <a:buFont typeface="Arial" panose="020B0604020202020204" pitchFamily="34" charset="0"/>
                        <a:buChar char="•"/>
                      </a:pPr>
                      <a:r>
                        <a:rPr lang="en-US" sz="2400" dirty="0" smtClean="0"/>
                        <a:t>A </a:t>
                      </a:r>
                      <a:r>
                        <a:rPr lang="en-US" sz="2400" dirty="0"/>
                        <a:t>release does not have to equal a completed BI application. It may take several releases to complete a BI application.</a:t>
                      </a:r>
                    </a:p>
                  </a:txBody>
                  <a:tcPr marL="18811" marR="18811" marT="18811" marB="18811">
                    <a:lnL>
                      <a:noFill/>
                    </a:lnL>
                    <a:lnR>
                      <a:noFill/>
                    </a:lnR>
                    <a:lnT>
                      <a:noFill/>
                    </a:lnT>
                    <a:lnB>
                      <a:noFill/>
                    </a:lnB>
                  </a:tcPr>
                </a:tc>
              </a:tr>
              <a:tr h="659057">
                <a:tc>
                  <a:txBody>
                    <a:bodyPr/>
                    <a:lstStyle/>
                    <a:p>
                      <a:pPr marL="342900" indent="-342900" algn="l">
                        <a:buFont typeface="Arial" panose="020B0604020202020204" pitchFamily="34" charset="0"/>
                        <a:buChar char="•"/>
                      </a:pPr>
                      <a:r>
                        <a:rPr lang="en-US" sz="2400" dirty="0"/>
                        <a:t>The first release of a BI application should deliver only the basics.</a:t>
                      </a:r>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r h="149766">
                <a:tc>
                  <a:txBody>
                    <a:bodyPr/>
                    <a:lstStyle/>
                    <a:p>
                      <a:pPr algn="l">
                        <a:buFont typeface="Arial"/>
                        <a:buChar char="•"/>
                      </a:pPr>
                      <a:endParaRPr lang="en-US" sz="900" dirty="0"/>
                    </a:p>
                  </a:txBody>
                  <a:tcPr marL="18811" marR="18811" marT="18811" marB="18811">
                    <a:lnL>
                      <a:noFill/>
                    </a:lnL>
                    <a:lnR>
                      <a:noFill/>
                    </a:lnR>
                    <a:lnT>
                      <a:noFill/>
                    </a:lnT>
                    <a:lnB>
                      <a:noFill/>
                    </a:lnB>
                  </a:tcPr>
                </a:tc>
              </a:tr>
            </a:tbl>
          </a:graphicData>
        </a:graphic>
      </p:graphicFrame>
      <p:sp>
        <p:nvSpPr>
          <p:cNvPr id="4" name="Rectangle 3"/>
          <p:cNvSpPr/>
          <p:nvPr/>
        </p:nvSpPr>
        <p:spPr>
          <a:xfrm>
            <a:off x="1600200" y="349876"/>
            <a:ext cx="5152885" cy="523220"/>
          </a:xfrm>
          <a:prstGeom prst="rect">
            <a:avLst/>
          </a:prstGeom>
        </p:spPr>
        <p:txBody>
          <a:bodyPr wrap="none">
            <a:spAutoFit/>
          </a:bodyPr>
          <a:lstStyle/>
          <a:p>
            <a:r>
              <a:rPr lang="en-US" sz="2800" b="1" dirty="0"/>
              <a:t>BI Application Release Guidelines</a:t>
            </a:r>
            <a:endParaRPr lang="en-US" sz="2800" dirty="0"/>
          </a:p>
        </p:txBody>
      </p:sp>
    </p:spTree>
    <p:extLst>
      <p:ext uri="{BB962C8B-B14F-4D97-AF65-F5344CB8AC3E}">
        <p14:creationId xmlns:p14="http://schemas.microsoft.com/office/powerpoint/2010/main" val="2069230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17</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255542261"/>
              </p:ext>
            </p:extLst>
          </p:nvPr>
        </p:nvGraphicFramePr>
        <p:xfrm>
          <a:off x="381000" y="1218664"/>
          <a:ext cx="7848600" cy="5604992"/>
        </p:xfrm>
        <a:graphic>
          <a:graphicData uri="http://schemas.openxmlformats.org/drawingml/2006/table">
            <a:tbl>
              <a:tblPr/>
              <a:tblGrid>
                <a:gridCol w="7848600"/>
              </a:tblGrid>
              <a:tr h="167800">
                <a:tc>
                  <a:txBody>
                    <a:bodyPr/>
                    <a:lstStyle/>
                    <a:p>
                      <a:pPr marL="342900" indent="-342900" algn="l">
                        <a:buFont typeface="Arial" panose="020B0604020202020204" pitchFamily="34" charset="0"/>
                        <a:buChar char="•"/>
                      </a:pPr>
                      <a:r>
                        <a:rPr lang="en-US" sz="2400" dirty="0"/>
                        <a:t>Business management must be willing to accept a partial delivery of a BI application (e. g., the basics).</a:t>
                      </a:r>
                    </a:p>
                  </a:txBody>
                  <a:tcPr marL="18811" marR="18811" marT="18811" marB="18811">
                    <a:lnL>
                      <a:noFill/>
                    </a:lnL>
                    <a:lnR>
                      <a:noFill/>
                    </a:lnR>
                    <a:lnT>
                      <a:noFill/>
                    </a:lnT>
                    <a:lnB>
                      <a:noFill/>
                    </a:lnB>
                  </a:tcPr>
                </a:tc>
              </a:tr>
              <a:tr h="167800">
                <a:tc>
                  <a:txBody>
                    <a:bodyPr/>
                    <a:lstStyle/>
                    <a:p>
                      <a:pPr marL="342900" indent="-342900" algn="l">
                        <a:buFont typeface="Arial" panose="020B0604020202020204" pitchFamily="34" charset="0"/>
                        <a:buChar char="•"/>
                      </a:pPr>
                      <a:r>
                        <a:rPr lang="en-US" sz="2400" dirty="0"/>
                        <a:t>Nothing is cast in concrete. Everything is negotiable. That includes scope, schedule, budget, resources, and quality.</a:t>
                      </a:r>
                    </a:p>
                  </a:txBody>
                  <a:tcPr marL="18811" marR="18811" marT="18811" marB="18811">
                    <a:lnL>
                      <a:noFill/>
                    </a:lnL>
                    <a:lnR>
                      <a:noFill/>
                    </a:lnR>
                    <a:lnT>
                      <a:noFill/>
                    </a:lnT>
                    <a:lnB>
                      <a:noFill/>
                    </a:lnB>
                  </a:tcPr>
                </a:tc>
              </a:tr>
              <a:tr h="95067">
                <a:tc>
                  <a:txBody>
                    <a:bodyPr/>
                    <a:lstStyle/>
                    <a:p>
                      <a:pPr marL="342900" indent="-342900" algn="l">
                        <a:buFont typeface="Arial" panose="020B0604020202020204" pitchFamily="34" charset="0"/>
                        <a:buChar char="•"/>
                      </a:pPr>
                      <a:r>
                        <a:rPr lang="en-US" sz="2400" dirty="0"/>
                        <a:t>The enterprise infrastructure, both technical and nontechnical, must be robust.</a:t>
                      </a:r>
                    </a:p>
                  </a:txBody>
                  <a:tcPr marL="18811" marR="18811" marT="18811" marB="18811">
                    <a:lnL>
                      <a:noFill/>
                    </a:lnL>
                    <a:lnR>
                      <a:noFill/>
                    </a:lnR>
                    <a:lnT>
                      <a:noFill/>
                    </a:lnT>
                    <a:lnB>
                      <a:noFill/>
                    </a:lnB>
                  </a:tcPr>
                </a:tc>
              </a:tr>
              <a:tr h="167800">
                <a:tc>
                  <a:txBody>
                    <a:bodyPr/>
                    <a:lstStyle/>
                    <a:p>
                      <a:pPr marL="342900" indent="-342900" algn="l">
                        <a:buFont typeface="Arial" panose="020B0604020202020204" pitchFamily="34" charset="0"/>
                        <a:buChar char="•"/>
                      </a:pPr>
                      <a:r>
                        <a:rPr lang="en-US" sz="2400" dirty="0"/>
                        <a:t>Meta data must be an integral part of each release; otherwise, the releases will not be manageable.</a:t>
                      </a:r>
                    </a:p>
                  </a:txBody>
                  <a:tcPr marL="18811" marR="18811" marT="18811" marB="18811">
                    <a:lnL>
                      <a:noFill/>
                    </a:lnL>
                    <a:lnR>
                      <a:noFill/>
                    </a:lnR>
                    <a:lnT>
                      <a:noFill/>
                    </a:lnT>
                    <a:lnB>
                      <a:noFill/>
                    </a:lnB>
                  </a:tcPr>
                </a:tc>
              </a:tr>
              <a:tr h="241468">
                <a:tc>
                  <a:txBody>
                    <a:bodyPr/>
                    <a:lstStyle/>
                    <a:p>
                      <a:pPr marL="342900" indent="-342900" algn="l">
                        <a:buFont typeface="Arial" panose="020B0604020202020204" pitchFamily="34" charset="0"/>
                        <a:buChar char="•"/>
                      </a:pPr>
                      <a:r>
                        <a:rPr lang="en-US" sz="2400" dirty="0"/>
                        <a:t>The development process must be sound and flexible. Developing releases feels like prototyping, but the effort is more disciplined and controlled because the results are treated as production-worthy deliverables.</a:t>
                      </a:r>
                    </a:p>
                  </a:txBody>
                  <a:tcPr marL="18811" marR="18811" marT="18811" marB="18811">
                    <a:lnL>
                      <a:noFill/>
                    </a:lnL>
                    <a:lnR>
                      <a:noFill/>
                    </a:lnR>
                    <a:lnT>
                      <a:noFill/>
                    </a:lnT>
                    <a:lnB>
                      <a:noFill/>
                    </a:lnB>
                  </a:tcPr>
                </a:tc>
              </a:tr>
              <a:tr h="167800">
                <a:tc>
                  <a:txBody>
                    <a:bodyPr/>
                    <a:lstStyle/>
                    <a:p>
                      <a:pPr algn="l">
                        <a:buFont typeface="Arial"/>
                        <a:buChar char="•"/>
                      </a:pPr>
                      <a:endParaRPr lang="en-US" sz="900" dirty="0"/>
                    </a:p>
                  </a:txBody>
                  <a:tcPr marL="18811" marR="18811" marT="18811" marB="18811">
                    <a:lnL>
                      <a:noFill/>
                    </a:lnL>
                    <a:lnR>
                      <a:noFill/>
                    </a:lnR>
                    <a:lnT>
                      <a:noFill/>
                    </a:lnT>
                    <a:lnB>
                      <a:noFill/>
                    </a:lnB>
                  </a:tcPr>
                </a:tc>
              </a:tr>
              <a:tr h="261948">
                <a:tc>
                  <a:txBody>
                    <a:bodyPr/>
                    <a:lstStyle/>
                    <a:p>
                      <a:pPr algn="l">
                        <a:buFont typeface="Arial"/>
                        <a:buChar char="•"/>
                      </a:pPr>
                      <a:endParaRPr lang="en-US" sz="900" dirty="0"/>
                    </a:p>
                  </a:txBody>
                  <a:tcPr marL="18811" marR="18811" marT="18811" marB="18811">
                    <a:lnL>
                      <a:noFill/>
                    </a:lnL>
                    <a:lnR>
                      <a:noFill/>
                    </a:lnR>
                    <a:lnT>
                      <a:noFill/>
                    </a:lnT>
                    <a:lnB>
                      <a:noFill/>
                    </a:lnB>
                  </a:tcPr>
                </a:tc>
              </a:tr>
              <a:tr h="167800">
                <a:tc>
                  <a:txBody>
                    <a:bodyPr/>
                    <a:lstStyle/>
                    <a:p>
                      <a:pPr algn="l">
                        <a:buFont typeface="Arial"/>
                        <a:buChar char="•"/>
                      </a:pPr>
                      <a:endParaRPr lang="en-US" sz="900" dirty="0"/>
                    </a:p>
                  </a:txBody>
                  <a:tcPr marL="18811" marR="18811" marT="18811" marB="18811">
                    <a:lnL>
                      <a:noFill/>
                    </a:lnL>
                    <a:lnR>
                      <a:noFill/>
                    </a:lnR>
                    <a:lnT>
                      <a:noFill/>
                    </a:lnT>
                    <a:lnB>
                      <a:noFill/>
                    </a:lnB>
                  </a:tcPr>
                </a:tc>
              </a:tr>
              <a:tr h="167800">
                <a:tc>
                  <a:txBody>
                    <a:bodyPr/>
                    <a:lstStyle/>
                    <a:p>
                      <a:pPr algn="l">
                        <a:buFont typeface="Arial"/>
                        <a:buChar char="•"/>
                      </a:pPr>
                      <a:endParaRPr lang="en-US" sz="900" dirty="0"/>
                    </a:p>
                  </a:txBody>
                  <a:tcPr marL="18811" marR="18811" marT="18811" marB="18811">
                    <a:lnL>
                      <a:noFill/>
                    </a:lnL>
                    <a:lnR>
                      <a:noFill/>
                    </a:lnR>
                    <a:lnT>
                      <a:noFill/>
                    </a:lnT>
                    <a:lnB>
                      <a:noFill/>
                    </a:lnB>
                  </a:tcPr>
                </a:tc>
              </a:tr>
              <a:tr h="241468">
                <a:tc>
                  <a:txBody>
                    <a:bodyPr/>
                    <a:lstStyle/>
                    <a:p>
                      <a:pPr algn="l">
                        <a:buFont typeface="Arial"/>
                        <a:buChar char="•"/>
                      </a:pPr>
                      <a:endParaRPr lang="en-US" sz="900" dirty="0"/>
                    </a:p>
                  </a:txBody>
                  <a:tcPr marL="18811" marR="18811" marT="18811" marB="18811">
                    <a:lnL>
                      <a:noFill/>
                    </a:lnL>
                    <a:lnR>
                      <a:noFill/>
                    </a:lnR>
                    <a:lnT>
                      <a:noFill/>
                    </a:lnT>
                    <a:lnB>
                      <a:noFill/>
                    </a:lnB>
                  </a:tcPr>
                </a:tc>
              </a:tr>
            </a:tbl>
          </a:graphicData>
        </a:graphic>
      </p:graphicFrame>
      <p:sp>
        <p:nvSpPr>
          <p:cNvPr id="4" name="Rectangle 3"/>
          <p:cNvSpPr/>
          <p:nvPr/>
        </p:nvSpPr>
        <p:spPr>
          <a:xfrm>
            <a:off x="1600200" y="349876"/>
            <a:ext cx="5152885" cy="523220"/>
          </a:xfrm>
          <a:prstGeom prst="rect">
            <a:avLst/>
          </a:prstGeom>
        </p:spPr>
        <p:txBody>
          <a:bodyPr wrap="none">
            <a:spAutoFit/>
          </a:bodyPr>
          <a:lstStyle/>
          <a:p>
            <a:r>
              <a:rPr lang="en-US" sz="2800" b="1" dirty="0"/>
              <a:t>BI Application Release Guidelines</a:t>
            </a:r>
            <a:endParaRPr lang="en-US" sz="2800" dirty="0"/>
          </a:p>
        </p:txBody>
      </p:sp>
    </p:spTree>
    <p:extLst>
      <p:ext uri="{BB962C8B-B14F-4D97-AF65-F5344CB8AC3E}">
        <p14:creationId xmlns:p14="http://schemas.microsoft.com/office/powerpoint/2010/main" val="3402280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18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51000844"/>
              </p:ext>
            </p:extLst>
          </p:nvPr>
        </p:nvGraphicFramePr>
        <p:xfrm>
          <a:off x="381000" y="1447800"/>
          <a:ext cx="7924800" cy="4577230"/>
        </p:xfrm>
        <a:graphic>
          <a:graphicData uri="http://schemas.openxmlformats.org/drawingml/2006/table">
            <a:tbl>
              <a:tblPr/>
              <a:tblGrid>
                <a:gridCol w="7924800"/>
              </a:tblGrid>
              <a:tr h="308502">
                <a:tc>
                  <a:txBody>
                    <a:bodyPr/>
                    <a:lstStyle/>
                    <a:p>
                      <a:pPr marL="342900" indent="-342900" algn="l">
                        <a:buFont typeface="Arial" panose="020B0604020202020204" pitchFamily="34" charset="0"/>
                        <a:buChar char="•"/>
                      </a:pPr>
                      <a:r>
                        <a:rPr lang="en-US" sz="2400" dirty="0"/>
                        <a:t>Designs, programs, and tools must be flexible to allow for occasional redesigns of BI target databases and BI applications.</a:t>
                      </a:r>
                    </a:p>
                  </a:txBody>
                  <a:tcPr marL="18811" marR="18811" marT="18811" marB="18811">
                    <a:lnL>
                      <a:noFill/>
                    </a:lnL>
                    <a:lnR>
                      <a:noFill/>
                    </a:lnR>
                    <a:lnT>
                      <a:noFill/>
                    </a:lnT>
                    <a:lnB>
                      <a:noFill/>
                    </a:lnB>
                  </a:tcPr>
                </a:tc>
              </a:tr>
              <a:tr h="308502">
                <a:tc>
                  <a:txBody>
                    <a:bodyPr/>
                    <a:lstStyle/>
                    <a:p>
                      <a:pPr marL="342900" indent="-342900" algn="l">
                        <a:buFont typeface="Arial" panose="020B0604020202020204" pitchFamily="34" charset="0"/>
                        <a:buChar char="•"/>
                      </a:pPr>
                      <a:r>
                        <a:rPr lang="en-US" sz="2400" dirty="0"/>
                        <a:t>New requirements must be triaged and prioritized; scope is strictly controlled and kept small for every BI release.</a:t>
                      </a:r>
                    </a:p>
                  </a:txBody>
                  <a:tcPr marL="18811" marR="18811" marT="18811" marB="18811">
                    <a:lnL>
                      <a:noFill/>
                    </a:lnL>
                    <a:lnR>
                      <a:noFill/>
                    </a:lnR>
                    <a:lnT>
                      <a:noFill/>
                    </a:lnT>
                    <a:lnB>
                      <a:noFill/>
                    </a:lnB>
                  </a:tcPr>
                </a:tc>
              </a:tr>
              <a:tr h="308502">
                <a:tc>
                  <a:txBody>
                    <a:bodyPr/>
                    <a:lstStyle/>
                    <a:p>
                      <a:pPr marL="342900" indent="-342900" algn="l">
                        <a:buFont typeface="Arial" panose="020B0604020202020204" pitchFamily="34" charset="0"/>
                        <a:buChar char="•"/>
                      </a:pPr>
                      <a:r>
                        <a:rPr lang="en-US" sz="2400" dirty="0"/>
                        <a:t>Small errors or defects are addressed under strict change-control procedures during the development of the release.</a:t>
                      </a:r>
                    </a:p>
                  </a:txBody>
                  <a:tcPr marL="18811" marR="18811" marT="18811" marB="18811">
                    <a:lnL>
                      <a:noFill/>
                    </a:lnL>
                    <a:lnR>
                      <a:noFill/>
                    </a:lnR>
                    <a:lnT>
                      <a:noFill/>
                    </a:lnT>
                    <a:lnB>
                      <a:noFill/>
                    </a:lnB>
                  </a:tcPr>
                </a:tc>
              </a:tr>
              <a:tr h="308502">
                <a:tc>
                  <a:txBody>
                    <a:bodyPr/>
                    <a:lstStyle/>
                    <a:p>
                      <a:pPr marL="342900" indent="-342900" algn="l">
                        <a:buFont typeface="Arial" panose="020B0604020202020204" pitchFamily="34" charset="0"/>
                        <a:buChar char="•"/>
                      </a:pPr>
                      <a:r>
                        <a:rPr lang="en-US" sz="2400" dirty="0"/>
                        <a:t>Large errors or defects are deferred to another release by removing the function or data associated with the problem.</a:t>
                      </a:r>
                    </a:p>
                  </a:txBody>
                  <a:tcPr marL="18811" marR="18811" marT="18811" marB="18811">
                    <a:lnL>
                      <a:noFill/>
                    </a:lnL>
                    <a:lnR>
                      <a:noFill/>
                    </a:lnR>
                    <a:lnT>
                      <a:noFill/>
                    </a:lnT>
                    <a:lnB>
                      <a:noFill/>
                    </a:lnB>
                  </a:tcPr>
                </a:tc>
              </a:tr>
              <a:tr h="443943">
                <a:tc>
                  <a:txBody>
                    <a:bodyPr/>
                    <a:lstStyle/>
                    <a:p>
                      <a:pPr marL="342900" indent="-342900" algn="l">
                        <a:buFont typeface="Arial" panose="020B0604020202020204" pitchFamily="34" charset="0"/>
                        <a:buChar char="•"/>
                      </a:pPr>
                      <a:r>
                        <a:rPr lang="en-US" sz="2400" dirty="0"/>
                        <a:t>When deferred functions or data are implemented in a future release, business management must prioritize the sequence of delivering the deferred requirements.</a:t>
                      </a:r>
                    </a:p>
                  </a:txBody>
                  <a:tcPr marL="18811" marR="18811" marT="18811" marB="18811">
                    <a:lnL>
                      <a:noFill/>
                    </a:lnL>
                    <a:lnR>
                      <a:noFill/>
                    </a:lnR>
                    <a:lnT>
                      <a:noFill/>
                    </a:lnT>
                    <a:lnB>
                      <a:noFill/>
                    </a:lnB>
                  </a:tcPr>
                </a:tc>
              </a:tr>
            </a:tbl>
          </a:graphicData>
        </a:graphic>
      </p:graphicFrame>
      <p:sp>
        <p:nvSpPr>
          <p:cNvPr id="4" name="Rectangle 3"/>
          <p:cNvSpPr/>
          <p:nvPr/>
        </p:nvSpPr>
        <p:spPr>
          <a:xfrm>
            <a:off x="1600200" y="349876"/>
            <a:ext cx="5152885" cy="523220"/>
          </a:xfrm>
          <a:prstGeom prst="rect">
            <a:avLst/>
          </a:prstGeom>
        </p:spPr>
        <p:txBody>
          <a:bodyPr wrap="none">
            <a:spAutoFit/>
          </a:bodyPr>
          <a:lstStyle/>
          <a:p>
            <a:r>
              <a:rPr lang="en-US" sz="2800" b="1" dirty="0"/>
              <a:t>BI Application Release Guidelines</a:t>
            </a:r>
            <a:endParaRPr lang="en-US" sz="2800" dirty="0"/>
          </a:p>
        </p:txBody>
      </p:sp>
    </p:spTree>
    <p:extLst>
      <p:ext uri="{BB962C8B-B14F-4D97-AF65-F5344CB8AC3E}">
        <p14:creationId xmlns:p14="http://schemas.microsoft.com/office/powerpoint/2010/main" val="2994291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19</a:t>
            </a:fld>
            <a:endParaRPr lang="en-US"/>
          </a:p>
        </p:txBody>
      </p:sp>
      <p:sp>
        <p:nvSpPr>
          <p:cNvPr id="3" name="Rectangle 2"/>
          <p:cNvSpPr/>
          <p:nvPr/>
        </p:nvSpPr>
        <p:spPr>
          <a:xfrm>
            <a:off x="745365" y="1828800"/>
            <a:ext cx="6934200" cy="3539430"/>
          </a:xfrm>
          <a:prstGeom prst="rect">
            <a:avLst/>
          </a:prstGeom>
        </p:spPr>
        <p:txBody>
          <a:bodyPr wrap="square">
            <a:spAutoFit/>
          </a:bodyPr>
          <a:lstStyle/>
          <a:p>
            <a:r>
              <a:rPr lang="en-US" sz="2800" b="1" dirty="0"/>
              <a:t>Schedule</a:t>
            </a:r>
          </a:p>
          <a:p>
            <a:pPr marL="457200" indent="-457200">
              <a:buFont typeface="Arial" panose="020B0604020202020204" pitchFamily="34" charset="0"/>
              <a:buChar char="•"/>
            </a:pPr>
            <a:r>
              <a:rPr lang="en-US" sz="2800" dirty="0"/>
              <a:t>Did the project come in on time?</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If </a:t>
            </a:r>
            <a:r>
              <a:rPr lang="en-US" sz="2800" dirty="0"/>
              <a:t>not, why not? Was the schedule realistic? </a:t>
            </a:r>
            <a:endParaRPr lang="en-US" sz="2800" dirty="0" smtClean="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smtClean="0"/>
              <a:t>What </a:t>
            </a:r>
            <a:r>
              <a:rPr lang="en-US" sz="2800" dirty="0"/>
              <a:t>slowed us down?</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How </a:t>
            </a:r>
            <a:r>
              <a:rPr lang="en-US" sz="2800" dirty="0"/>
              <a:t>can we prevent delays next time?</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(1/11)</a:t>
            </a:r>
            <a:endParaRPr lang="en-US" sz="2600" dirty="0"/>
          </a:p>
        </p:txBody>
      </p:sp>
    </p:spTree>
    <p:extLst>
      <p:ext uri="{BB962C8B-B14F-4D97-AF65-F5344CB8AC3E}">
        <p14:creationId xmlns:p14="http://schemas.microsoft.com/office/powerpoint/2010/main" val="1546312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ahdi\Desktop\Business Intelligence\project ste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1"/>
            <a:ext cx="7543800" cy="6553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2</a:t>
            </a:fld>
            <a:endParaRPr lang="en-US"/>
          </a:p>
        </p:txBody>
      </p:sp>
    </p:spTree>
    <p:extLst>
      <p:ext uri="{BB962C8B-B14F-4D97-AF65-F5344CB8AC3E}">
        <p14:creationId xmlns:p14="http://schemas.microsoft.com/office/powerpoint/2010/main" val="1122960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20</a:t>
            </a:fld>
            <a:endParaRPr lang="en-US"/>
          </a:p>
        </p:txBody>
      </p:sp>
      <p:sp>
        <p:nvSpPr>
          <p:cNvPr id="3" name="Rectangle 2"/>
          <p:cNvSpPr/>
          <p:nvPr/>
        </p:nvSpPr>
        <p:spPr>
          <a:xfrm>
            <a:off x="844103" y="1752600"/>
            <a:ext cx="6781800" cy="3539430"/>
          </a:xfrm>
          <a:prstGeom prst="rect">
            <a:avLst/>
          </a:prstGeom>
        </p:spPr>
        <p:txBody>
          <a:bodyPr wrap="square">
            <a:spAutoFit/>
          </a:bodyPr>
          <a:lstStyle/>
          <a:p>
            <a:r>
              <a:rPr lang="en-US" sz="2800" b="1" dirty="0"/>
              <a:t>Budget</a:t>
            </a:r>
          </a:p>
          <a:p>
            <a:endParaRPr lang="en-US" sz="2800" dirty="0" smtClean="0"/>
          </a:p>
          <a:p>
            <a:pPr marL="457200" indent="-457200">
              <a:buFont typeface="Arial" panose="020B0604020202020204" pitchFamily="34" charset="0"/>
              <a:buChar char="•"/>
            </a:pPr>
            <a:r>
              <a:rPr lang="en-US" sz="2800" dirty="0" smtClean="0"/>
              <a:t>Did </a:t>
            </a:r>
            <a:r>
              <a:rPr lang="en-US" sz="2800" dirty="0"/>
              <a:t>the project come in within budget?</a:t>
            </a:r>
          </a:p>
          <a:p>
            <a:endParaRPr lang="en-US" sz="2800" dirty="0" smtClean="0"/>
          </a:p>
          <a:p>
            <a:pPr marL="457200" indent="-457200">
              <a:buFont typeface="Arial" panose="020B0604020202020204" pitchFamily="34" charset="0"/>
              <a:buChar char="•"/>
            </a:pPr>
            <a:r>
              <a:rPr lang="en-US" sz="2800" dirty="0" smtClean="0"/>
              <a:t>If </a:t>
            </a:r>
            <a:r>
              <a:rPr lang="en-US" sz="2800" dirty="0"/>
              <a:t>not, why not? Was the budget realistic?</a:t>
            </a:r>
          </a:p>
          <a:p>
            <a:endParaRPr lang="en-US" sz="2800" dirty="0" smtClean="0"/>
          </a:p>
          <a:p>
            <a:pPr marL="457200" indent="-457200">
              <a:buFont typeface="Arial" panose="020B0604020202020204" pitchFamily="34" charset="0"/>
              <a:buChar char="•"/>
            </a:pPr>
            <a:r>
              <a:rPr lang="en-US" sz="2800" dirty="0" smtClean="0"/>
              <a:t>How </a:t>
            </a:r>
            <a:r>
              <a:rPr lang="en-US" sz="2800" dirty="0"/>
              <a:t>can we prevent cost overruns next time?</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(2/11)</a:t>
            </a:r>
            <a:endParaRPr lang="en-US" sz="2600" dirty="0"/>
          </a:p>
        </p:txBody>
      </p:sp>
    </p:spTree>
    <p:extLst>
      <p:ext uri="{BB962C8B-B14F-4D97-AF65-F5344CB8AC3E}">
        <p14:creationId xmlns:p14="http://schemas.microsoft.com/office/powerpoint/2010/main" val="428423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21</a:t>
            </a:fld>
            <a:endParaRPr lang="en-US"/>
          </a:p>
        </p:txBody>
      </p:sp>
      <p:sp>
        <p:nvSpPr>
          <p:cNvPr id="3" name="Rectangle 2"/>
          <p:cNvSpPr/>
          <p:nvPr/>
        </p:nvSpPr>
        <p:spPr>
          <a:xfrm>
            <a:off x="495300" y="2133600"/>
            <a:ext cx="7543800" cy="3108543"/>
          </a:xfrm>
          <a:prstGeom prst="rect">
            <a:avLst/>
          </a:prstGeom>
        </p:spPr>
        <p:txBody>
          <a:bodyPr wrap="square">
            <a:spAutoFit/>
          </a:bodyPr>
          <a:lstStyle/>
          <a:p>
            <a:r>
              <a:rPr lang="en-US" sz="2800" b="1" dirty="0"/>
              <a:t>Satisfaction</a:t>
            </a:r>
          </a:p>
          <a:p>
            <a:pPr marL="457200" indent="-457200">
              <a:buFont typeface="Arial" panose="020B0604020202020204" pitchFamily="34" charset="0"/>
              <a:buChar char="•"/>
            </a:pPr>
            <a:r>
              <a:rPr lang="en-US" sz="2800" dirty="0"/>
              <a:t>Are we achieving the benefits we expected in terms of the return on investment (ROI)?</a:t>
            </a:r>
          </a:p>
          <a:p>
            <a:endParaRPr lang="en-US" sz="2800" dirty="0" smtClean="0"/>
          </a:p>
          <a:p>
            <a:pPr marL="457200" indent="-457200">
              <a:buFont typeface="Arial" panose="020B0604020202020204" pitchFamily="34" charset="0"/>
              <a:buChar char="•"/>
            </a:pPr>
            <a:r>
              <a:rPr lang="en-US" sz="2800" dirty="0" smtClean="0"/>
              <a:t>Are </a:t>
            </a:r>
            <a:r>
              <a:rPr lang="en-US" sz="2800" dirty="0"/>
              <a:t>the online analytical processing (OLAP) tool and other access and analysis tools satisfying the analytical business needs?</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(3/11)</a:t>
            </a:r>
            <a:endParaRPr lang="en-US" sz="2600" dirty="0"/>
          </a:p>
        </p:txBody>
      </p:sp>
    </p:spTree>
    <p:extLst>
      <p:ext uri="{BB962C8B-B14F-4D97-AF65-F5344CB8AC3E}">
        <p14:creationId xmlns:p14="http://schemas.microsoft.com/office/powerpoint/2010/main" val="2711385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22</a:t>
            </a:fld>
            <a:endParaRPr lang="en-US"/>
          </a:p>
        </p:txBody>
      </p:sp>
      <p:sp>
        <p:nvSpPr>
          <p:cNvPr id="3" name="Rectangle 2"/>
          <p:cNvSpPr/>
          <p:nvPr/>
        </p:nvSpPr>
        <p:spPr>
          <a:xfrm>
            <a:off x="546279" y="1600200"/>
            <a:ext cx="7391400" cy="4832092"/>
          </a:xfrm>
          <a:prstGeom prst="rect">
            <a:avLst/>
          </a:prstGeom>
        </p:spPr>
        <p:txBody>
          <a:bodyPr wrap="square">
            <a:spAutoFit/>
          </a:bodyPr>
          <a:lstStyle/>
          <a:p>
            <a:r>
              <a:rPr lang="en-US" sz="2800" b="1" dirty="0"/>
              <a:t>Scope</a:t>
            </a:r>
          </a:p>
          <a:p>
            <a:pPr marL="457200" indent="-457200">
              <a:buFont typeface="Arial" panose="020B0604020202020204" pitchFamily="34" charset="0"/>
              <a:buChar char="•"/>
            </a:pPr>
            <a:r>
              <a:rPr lang="en-US" sz="2800" dirty="0"/>
              <a:t>Were scope changes requested during the project? Were scope changes made as a result of prototyping?</a:t>
            </a:r>
          </a:p>
          <a:p>
            <a:endParaRPr lang="en-US" sz="2800" dirty="0" smtClean="0"/>
          </a:p>
          <a:p>
            <a:pPr marL="457200" indent="-457200">
              <a:buFont typeface="Arial" panose="020B0604020202020204" pitchFamily="34" charset="0"/>
              <a:buChar char="•"/>
            </a:pPr>
            <a:r>
              <a:rPr lang="en-US" sz="2800" dirty="0" smtClean="0"/>
              <a:t>Was </a:t>
            </a:r>
            <a:r>
              <a:rPr lang="en-US" sz="2800" dirty="0"/>
              <a:t>the impact analyzed and measured? What was the impact? Could it have been avoided</a:t>
            </a:r>
            <a:r>
              <a:rPr lang="en-US" sz="2800" dirty="0" smtClean="0"/>
              <a:t>?</a:t>
            </a:r>
          </a:p>
          <a:p>
            <a:endParaRPr lang="en-US" sz="2800" dirty="0"/>
          </a:p>
          <a:p>
            <a:pPr marL="457200" indent="-457200">
              <a:buFont typeface="Arial" panose="020B0604020202020204" pitchFamily="34" charset="0"/>
              <a:buChar char="•"/>
            </a:pPr>
            <a:r>
              <a:rPr lang="en-US" sz="2800" dirty="0"/>
              <a:t>What did we learn about scope changes and the existing change-control procedure?</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(4/11)</a:t>
            </a:r>
            <a:endParaRPr lang="en-US" sz="2600" dirty="0"/>
          </a:p>
        </p:txBody>
      </p:sp>
    </p:spTree>
    <p:extLst>
      <p:ext uri="{BB962C8B-B14F-4D97-AF65-F5344CB8AC3E}">
        <p14:creationId xmlns:p14="http://schemas.microsoft.com/office/powerpoint/2010/main" val="2120774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23</a:t>
            </a:fld>
            <a:endParaRPr lang="en-US"/>
          </a:p>
        </p:txBody>
      </p:sp>
      <p:sp>
        <p:nvSpPr>
          <p:cNvPr id="3" name="Rectangle 2"/>
          <p:cNvSpPr/>
          <p:nvPr/>
        </p:nvSpPr>
        <p:spPr>
          <a:xfrm>
            <a:off x="533400" y="1720840"/>
            <a:ext cx="7772400" cy="4832092"/>
          </a:xfrm>
          <a:prstGeom prst="rect">
            <a:avLst/>
          </a:prstGeom>
        </p:spPr>
        <p:txBody>
          <a:bodyPr wrap="square">
            <a:spAutoFit/>
          </a:bodyPr>
          <a:lstStyle/>
          <a:p>
            <a:r>
              <a:rPr lang="en-US" sz="2800" b="1" dirty="0"/>
              <a:t>Negotiation Skills</a:t>
            </a:r>
          </a:p>
          <a:p>
            <a:pPr marL="457200" indent="-457200">
              <a:buFont typeface="Arial" panose="020B0604020202020204" pitchFamily="34" charset="0"/>
              <a:buChar char="•"/>
            </a:pPr>
            <a:r>
              <a:rPr lang="en-US" sz="2800" dirty="0"/>
              <a:t>Were all requested functions and data implemented? Did the scope have to be renegotiated?</a:t>
            </a:r>
          </a:p>
          <a:p>
            <a:pPr marL="457200" indent="-457200">
              <a:buFont typeface="Arial" panose="020B0604020202020204" pitchFamily="34" charset="0"/>
              <a:buChar char="•"/>
            </a:pPr>
            <a:r>
              <a:rPr lang="en-US" sz="2800" dirty="0"/>
              <a:t>Did other project constraints have to be renegotiated (time, quality, resources, budget)?</a:t>
            </a:r>
          </a:p>
          <a:p>
            <a:pPr marL="457200" indent="-457200">
              <a:buFont typeface="Arial" panose="020B0604020202020204" pitchFamily="34" charset="0"/>
              <a:buChar char="•"/>
            </a:pPr>
            <a:r>
              <a:rPr lang="en-US" sz="2800" dirty="0"/>
              <a:t>Was the renegotiating process painless, or did it create friction between the business people and IT staff?</a:t>
            </a:r>
          </a:p>
          <a:p>
            <a:pPr marL="457200" indent="-457200">
              <a:buFont typeface="Arial" panose="020B0604020202020204" pitchFamily="34" charset="0"/>
              <a:buChar char="•"/>
            </a:pPr>
            <a:r>
              <a:rPr lang="en-US" sz="2800" dirty="0"/>
              <a:t>What needs to be done to improve the renegotiating process?</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(5/11)</a:t>
            </a:r>
            <a:endParaRPr lang="en-US" sz="2600" dirty="0"/>
          </a:p>
        </p:txBody>
      </p:sp>
    </p:spTree>
    <p:extLst>
      <p:ext uri="{BB962C8B-B14F-4D97-AF65-F5344CB8AC3E}">
        <p14:creationId xmlns:p14="http://schemas.microsoft.com/office/powerpoint/2010/main" val="330278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24</a:t>
            </a:fld>
            <a:endParaRPr lang="en-US"/>
          </a:p>
        </p:txBody>
      </p:sp>
      <p:sp>
        <p:nvSpPr>
          <p:cNvPr id="3" name="Rectangle 2"/>
          <p:cNvSpPr/>
          <p:nvPr/>
        </p:nvSpPr>
        <p:spPr>
          <a:xfrm>
            <a:off x="381000" y="1305342"/>
            <a:ext cx="7924800" cy="4585871"/>
          </a:xfrm>
          <a:prstGeom prst="rect">
            <a:avLst/>
          </a:prstGeom>
        </p:spPr>
        <p:txBody>
          <a:bodyPr wrap="square">
            <a:spAutoFit/>
          </a:bodyPr>
          <a:lstStyle/>
          <a:p>
            <a:r>
              <a:rPr lang="en-US" sz="2800" b="1" dirty="0"/>
              <a:t>Staffing</a:t>
            </a:r>
          </a:p>
          <a:p>
            <a:pPr marL="342900" indent="-342900">
              <a:buFont typeface="Arial" panose="020B0604020202020204" pitchFamily="34" charset="0"/>
              <a:buChar char="•"/>
            </a:pPr>
            <a:r>
              <a:rPr lang="en-US" sz="2400" dirty="0"/>
              <a:t>Did we lose any key people during the project?</a:t>
            </a:r>
          </a:p>
          <a:p>
            <a:pPr marL="342900" indent="-342900">
              <a:buFont typeface="Arial" panose="020B0604020202020204" pitchFamily="34" charset="0"/>
              <a:buChar char="•"/>
            </a:pPr>
            <a:r>
              <a:rPr lang="en-US" sz="2400" dirty="0"/>
              <a:t>Why did they leave? What was the impact of their departure?</a:t>
            </a:r>
          </a:p>
          <a:p>
            <a:pPr marL="342900" indent="-342900">
              <a:buFont typeface="Arial" panose="020B0604020202020204" pitchFamily="34" charset="0"/>
              <a:buChar char="•"/>
            </a:pPr>
            <a:r>
              <a:rPr lang="en-US" sz="2400" dirty="0"/>
              <a:t>How can we avoid that type of loss in the future?</a:t>
            </a:r>
          </a:p>
          <a:p>
            <a:pPr marL="342900" indent="-342900">
              <a:buFont typeface="Arial" panose="020B0604020202020204" pitchFamily="34" charset="0"/>
              <a:buChar char="•"/>
            </a:pPr>
            <a:r>
              <a:rPr lang="en-US" sz="2400" dirty="0"/>
              <a:t>Was the core team staffed properly? Were there too few or too many team members?</a:t>
            </a:r>
          </a:p>
          <a:p>
            <a:pPr marL="342900" indent="-342900">
              <a:buFont typeface="Arial" panose="020B0604020202020204" pitchFamily="34" charset="0"/>
              <a:buChar char="•"/>
            </a:pPr>
            <a:r>
              <a:rPr lang="en-US" sz="2400" dirty="0"/>
              <a:t>Were the roles and responsibilities assigned appropriately?</a:t>
            </a:r>
          </a:p>
          <a:p>
            <a:pPr marL="342900" indent="-342900">
              <a:buFont typeface="Arial" panose="020B0604020202020204" pitchFamily="34" charset="0"/>
              <a:buChar char="•"/>
            </a:pPr>
            <a:r>
              <a:rPr lang="en-US" sz="2400" dirty="0"/>
              <a:t>Did the team members work well together? Was there friction? If so, what was the reason for the friction?</a:t>
            </a:r>
          </a:p>
          <a:p>
            <a:pPr marL="342900" indent="-342900">
              <a:buFont typeface="Arial" panose="020B0604020202020204" pitchFamily="34" charset="0"/>
              <a:buChar char="•"/>
            </a:pPr>
            <a:r>
              <a:rPr lang="en-US" sz="2400" dirty="0"/>
              <a:t>How can we increase team spirit and team morale in the future?</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(6/11)</a:t>
            </a:r>
            <a:endParaRPr lang="en-US" sz="2600" dirty="0"/>
          </a:p>
        </p:txBody>
      </p:sp>
    </p:spTree>
    <p:extLst>
      <p:ext uri="{BB962C8B-B14F-4D97-AF65-F5344CB8AC3E}">
        <p14:creationId xmlns:p14="http://schemas.microsoft.com/office/powerpoint/2010/main" val="1869205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25</a:t>
            </a:fld>
            <a:endParaRPr lang="en-US"/>
          </a:p>
        </p:txBody>
      </p:sp>
      <p:sp>
        <p:nvSpPr>
          <p:cNvPr id="3" name="Rectangle 2"/>
          <p:cNvSpPr/>
          <p:nvPr/>
        </p:nvSpPr>
        <p:spPr>
          <a:xfrm>
            <a:off x="647700" y="2209800"/>
            <a:ext cx="7239000" cy="3108543"/>
          </a:xfrm>
          <a:prstGeom prst="rect">
            <a:avLst/>
          </a:prstGeom>
        </p:spPr>
        <p:txBody>
          <a:bodyPr wrap="square">
            <a:spAutoFit/>
          </a:bodyPr>
          <a:lstStyle/>
          <a:p>
            <a:r>
              <a:rPr lang="en-US" sz="2800" b="1" dirty="0"/>
              <a:t>Skills and Training</a:t>
            </a:r>
          </a:p>
          <a:p>
            <a:pPr marL="457200" indent="-457200">
              <a:buFont typeface="Arial" panose="020B0604020202020204" pitchFamily="34" charset="0"/>
              <a:buChar char="•"/>
            </a:pPr>
            <a:r>
              <a:rPr lang="en-US" sz="2800" dirty="0"/>
              <a:t>Were the skills of the team members sufficient? Was "just enough and just in time" training provided or was "emergency training" required during the project?</a:t>
            </a:r>
          </a:p>
          <a:p>
            <a:pPr marL="457200" indent="-457200">
              <a:buFont typeface="Arial" panose="020B0604020202020204" pitchFamily="34" charset="0"/>
              <a:buChar char="•"/>
            </a:pPr>
            <a:r>
              <a:rPr lang="en-US" sz="2800" dirty="0"/>
              <a:t>Was the provided training effective? What should be done differently next time?</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(7/11)</a:t>
            </a:r>
            <a:endParaRPr lang="en-US" sz="2600" dirty="0"/>
          </a:p>
        </p:txBody>
      </p:sp>
    </p:spTree>
    <p:extLst>
      <p:ext uri="{BB962C8B-B14F-4D97-AF65-F5344CB8AC3E}">
        <p14:creationId xmlns:p14="http://schemas.microsoft.com/office/powerpoint/2010/main" val="1617199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26</a:t>
            </a:fld>
            <a:endParaRPr lang="en-US"/>
          </a:p>
        </p:txBody>
      </p:sp>
      <p:sp>
        <p:nvSpPr>
          <p:cNvPr id="3" name="Rectangle 2"/>
          <p:cNvSpPr/>
          <p:nvPr/>
        </p:nvSpPr>
        <p:spPr>
          <a:xfrm>
            <a:off x="457200" y="1676400"/>
            <a:ext cx="7620000" cy="4832092"/>
          </a:xfrm>
          <a:prstGeom prst="rect">
            <a:avLst/>
          </a:prstGeom>
        </p:spPr>
        <p:txBody>
          <a:bodyPr wrap="square">
            <a:spAutoFit/>
          </a:bodyPr>
          <a:lstStyle/>
          <a:p>
            <a:r>
              <a:rPr lang="en-US" sz="2800" b="1" dirty="0"/>
              <a:t>Project Planning and Reporting</a:t>
            </a:r>
          </a:p>
          <a:p>
            <a:pPr marL="457200" indent="-457200">
              <a:buFont typeface="Arial" panose="020B0604020202020204" pitchFamily="34" charset="0"/>
              <a:buChar char="•"/>
            </a:pPr>
            <a:r>
              <a:rPr lang="en-US" sz="2800" dirty="0"/>
              <a:t>Did the team report "actual time" truthfully? If not, why not?</a:t>
            </a:r>
          </a:p>
          <a:p>
            <a:pPr marL="457200" indent="-457200">
              <a:buFont typeface="Arial" panose="020B0604020202020204" pitchFamily="34" charset="0"/>
              <a:buChar char="•"/>
            </a:pPr>
            <a:r>
              <a:rPr lang="en-US" sz="2800" dirty="0"/>
              <a:t>Were the activities estimated correctly? If not, do we know why they were overestimated or underestimated?</a:t>
            </a:r>
          </a:p>
          <a:p>
            <a:pPr marL="457200" indent="-457200">
              <a:buFont typeface="Arial" panose="020B0604020202020204" pitchFamily="34" charset="0"/>
              <a:buChar char="•"/>
            </a:pPr>
            <a:r>
              <a:rPr lang="en-US" sz="2800" dirty="0"/>
              <a:t>Does our procedure for tracking time and reporting project status work? How can we improve it?</a:t>
            </a:r>
          </a:p>
          <a:p>
            <a:pPr marL="457200" indent="-457200">
              <a:buFont typeface="Arial" panose="020B0604020202020204" pitchFamily="34" charset="0"/>
              <a:buChar char="•"/>
            </a:pPr>
            <a:r>
              <a:rPr lang="en-US" sz="2800" dirty="0"/>
              <a:t>What other lessons did we learn about project planning, tracking, and reporting?</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(8/11)</a:t>
            </a:r>
            <a:endParaRPr lang="en-US" sz="2600" dirty="0"/>
          </a:p>
        </p:txBody>
      </p:sp>
    </p:spTree>
    <p:extLst>
      <p:ext uri="{BB962C8B-B14F-4D97-AF65-F5344CB8AC3E}">
        <p14:creationId xmlns:p14="http://schemas.microsoft.com/office/powerpoint/2010/main" val="218880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27</a:t>
            </a:fld>
            <a:endParaRPr lang="en-US"/>
          </a:p>
        </p:txBody>
      </p:sp>
      <p:sp>
        <p:nvSpPr>
          <p:cNvPr id="3" name="Rectangle 2"/>
          <p:cNvSpPr/>
          <p:nvPr/>
        </p:nvSpPr>
        <p:spPr>
          <a:xfrm>
            <a:off x="325190" y="1905000"/>
            <a:ext cx="8008514" cy="3970318"/>
          </a:xfrm>
          <a:prstGeom prst="rect">
            <a:avLst/>
          </a:prstGeom>
        </p:spPr>
        <p:txBody>
          <a:bodyPr wrap="square">
            <a:spAutoFit/>
          </a:bodyPr>
          <a:lstStyle/>
          <a:p>
            <a:r>
              <a:rPr lang="en-US" sz="2800" b="1" dirty="0"/>
              <a:t>Development Approach</a:t>
            </a:r>
          </a:p>
          <a:p>
            <a:pPr marL="457200" indent="-457200">
              <a:buFont typeface="Arial" panose="020B0604020202020204" pitchFamily="34" charset="0"/>
              <a:buChar char="•"/>
            </a:pPr>
            <a:r>
              <a:rPr lang="en-US" sz="2800" dirty="0"/>
              <a:t>Did we select the appropriate steps, activities, and tasks from Business Intelligence Roadmap? If not, why not?</a:t>
            </a:r>
          </a:p>
          <a:p>
            <a:pPr marL="457200" indent="-457200">
              <a:buFont typeface="Arial" panose="020B0604020202020204" pitchFamily="34" charset="0"/>
              <a:buChar char="•"/>
            </a:pPr>
            <a:r>
              <a:rPr lang="en-US" sz="2800" dirty="0"/>
              <a:t>Were important tasks left out? Were unnecessary tasks included?</a:t>
            </a:r>
          </a:p>
          <a:p>
            <a:pPr marL="457200" indent="-457200">
              <a:buFont typeface="Arial" panose="020B0604020202020204" pitchFamily="34" charset="0"/>
              <a:buChar char="•"/>
            </a:pPr>
            <a:r>
              <a:rPr lang="en-US" sz="2800" dirty="0"/>
              <a:t>Did we use the operational prototype approach for application development? Did it work? What were the benefits?</a:t>
            </a:r>
          </a:p>
        </p:txBody>
      </p:sp>
      <p:sp>
        <p:nvSpPr>
          <p:cNvPr id="4" name="Rectangle 3"/>
          <p:cNvSpPr/>
          <p:nvPr/>
        </p:nvSpPr>
        <p:spPr>
          <a:xfrm>
            <a:off x="228600" y="304800"/>
            <a:ext cx="8077200" cy="492443"/>
          </a:xfrm>
          <a:prstGeom prst="rect">
            <a:avLst/>
          </a:prstGeom>
        </p:spPr>
        <p:txBody>
          <a:bodyPr wrap="square">
            <a:spAutoFit/>
          </a:bodyPr>
          <a:lstStyle/>
          <a:p>
            <a:r>
              <a:rPr lang="en-US" sz="2600" b="1" dirty="0"/>
              <a:t>Suggested Post-Implementation Review </a:t>
            </a:r>
            <a:r>
              <a:rPr lang="en-US" sz="2600" b="1" dirty="0" smtClean="0"/>
              <a:t>Questions (9/11)</a:t>
            </a:r>
            <a:endParaRPr lang="en-US" sz="2600" dirty="0"/>
          </a:p>
        </p:txBody>
      </p:sp>
    </p:spTree>
    <p:extLst>
      <p:ext uri="{BB962C8B-B14F-4D97-AF65-F5344CB8AC3E}">
        <p14:creationId xmlns:p14="http://schemas.microsoft.com/office/powerpoint/2010/main" val="22171804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28</a:t>
            </a:fld>
            <a:endParaRPr lang="en-US"/>
          </a:p>
        </p:txBody>
      </p:sp>
      <p:sp>
        <p:nvSpPr>
          <p:cNvPr id="3" name="Rectangle 2"/>
          <p:cNvSpPr/>
          <p:nvPr/>
        </p:nvSpPr>
        <p:spPr>
          <a:xfrm>
            <a:off x="539839" y="1905000"/>
            <a:ext cx="7391400" cy="3970318"/>
          </a:xfrm>
          <a:prstGeom prst="rect">
            <a:avLst/>
          </a:prstGeom>
        </p:spPr>
        <p:txBody>
          <a:bodyPr wrap="square">
            <a:spAutoFit/>
          </a:bodyPr>
          <a:lstStyle/>
          <a:p>
            <a:r>
              <a:rPr lang="en-US" sz="2800" b="1" dirty="0"/>
              <a:t>Contractors, Consultants, and Vendors</a:t>
            </a:r>
          </a:p>
          <a:p>
            <a:pPr marL="457200" indent="-457200">
              <a:buFont typeface="Arial" panose="020B0604020202020204" pitchFamily="34" charset="0"/>
              <a:buChar char="•"/>
            </a:pPr>
            <a:r>
              <a:rPr lang="en-US" sz="2800" dirty="0"/>
              <a:t>Did we effectively use outside consultants or contractors?</a:t>
            </a:r>
          </a:p>
          <a:p>
            <a:pPr marL="457200" indent="-457200">
              <a:buFont typeface="Arial" panose="020B0604020202020204" pitchFamily="34" charset="0"/>
              <a:buChar char="•"/>
            </a:pPr>
            <a:r>
              <a:rPr lang="en-US" sz="2800" dirty="0"/>
              <a:t>Did they transfer their knowledge to our staff?</a:t>
            </a:r>
          </a:p>
          <a:p>
            <a:pPr marL="457200" indent="-457200">
              <a:buFont typeface="Arial" panose="020B0604020202020204" pitchFamily="34" charset="0"/>
              <a:buChar char="•"/>
            </a:pPr>
            <a:r>
              <a:rPr lang="en-US" sz="2800" dirty="0"/>
              <a:t>What lessons did we learn from negotiating with vendors?</a:t>
            </a:r>
          </a:p>
          <a:p>
            <a:pPr marL="457200" indent="-457200">
              <a:buFont typeface="Arial" panose="020B0604020202020204" pitchFamily="34" charset="0"/>
              <a:buChar char="•"/>
            </a:pPr>
            <a:r>
              <a:rPr lang="en-US" sz="2800" dirty="0"/>
              <a:t>Did the vendors follow the rules or try to go around them? How can we control that situation in the future?</a:t>
            </a:r>
          </a:p>
        </p:txBody>
      </p:sp>
      <p:sp>
        <p:nvSpPr>
          <p:cNvPr id="4" name="Rectangle 3"/>
          <p:cNvSpPr/>
          <p:nvPr/>
        </p:nvSpPr>
        <p:spPr>
          <a:xfrm>
            <a:off x="228600" y="304800"/>
            <a:ext cx="8305800" cy="492443"/>
          </a:xfrm>
          <a:prstGeom prst="rect">
            <a:avLst/>
          </a:prstGeom>
        </p:spPr>
        <p:txBody>
          <a:bodyPr wrap="square">
            <a:spAutoFit/>
          </a:bodyPr>
          <a:lstStyle/>
          <a:p>
            <a:r>
              <a:rPr lang="en-US" sz="2600" b="1" dirty="0"/>
              <a:t>Suggested Post-Implementation Review </a:t>
            </a:r>
            <a:r>
              <a:rPr lang="en-US" sz="2600" b="1" dirty="0" smtClean="0"/>
              <a:t>Questions (10/11)</a:t>
            </a:r>
            <a:endParaRPr lang="en-US" sz="2600" dirty="0"/>
          </a:p>
        </p:txBody>
      </p:sp>
    </p:spTree>
    <p:extLst>
      <p:ext uri="{BB962C8B-B14F-4D97-AF65-F5344CB8AC3E}">
        <p14:creationId xmlns:p14="http://schemas.microsoft.com/office/powerpoint/2010/main" val="379157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AF1E5DE-A35B-407D-9970-453A04C3524F}" type="slidenum">
              <a:rPr lang="en-US" smtClean="0"/>
              <a:t>29</a:t>
            </a:fld>
            <a:endParaRPr lang="en-US"/>
          </a:p>
        </p:txBody>
      </p:sp>
      <p:sp>
        <p:nvSpPr>
          <p:cNvPr id="3" name="Rectangle 2"/>
          <p:cNvSpPr/>
          <p:nvPr/>
        </p:nvSpPr>
        <p:spPr>
          <a:xfrm>
            <a:off x="476518" y="2362200"/>
            <a:ext cx="7543800" cy="2246769"/>
          </a:xfrm>
          <a:prstGeom prst="rect">
            <a:avLst/>
          </a:prstGeom>
        </p:spPr>
        <p:txBody>
          <a:bodyPr wrap="square">
            <a:spAutoFit/>
          </a:bodyPr>
          <a:lstStyle/>
          <a:p>
            <a:r>
              <a:rPr lang="en-US" sz="2800" b="1" dirty="0"/>
              <a:t>General</a:t>
            </a:r>
          </a:p>
          <a:p>
            <a:pPr marL="457200" indent="-457200">
              <a:buFont typeface="Arial" panose="020B0604020202020204" pitchFamily="34" charset="0"/>
              <a:buChar char="•"/>
            </a:pPr>
            <a:r>
              <a:rPr lang="en-US" sz="2800" dirty="0"/>
              <a:t>Was communication effective?</a:t>
            </a:r>
          </a:p>
          <a:p>
            <a:pPr marL="457200" indent="-457200">
              <a:buFont typeface="Arial" panose="020B0604020202020204" pitchFamily="34" charset="0"/>
              <a:buChar char="•"/>
            </a:pPr>
            <a:r>
              <a:rPr lang="en-US" sz="2800" dirty="0"/>
              <a:t>Were business people available when needed?</a:t>
            </a:r>
          </a:p>
          <a:p>
            <a:pPr marL="457200" indent="-457200">
              <a:buFont typeface="Arial" panose="020B0604020202020204" pitchFamily="34" charset="0"/>
              <a:buChar char="•"/>
            </a:pPr>
            <a:r>
              <a:rPr lang="en-US" sz="2800" dirty="0"/>
              <a:t>What other lessons did we learn? What should be done differently next time?</a:t>
            </a:r>
          </a:p>
        </p:txBody>
      </p:sp>
      <p:sp>
        <p:nvSpPr>
          <p:cNvPr id="4" name="Rectangle 3"/>
          <p:cNvSpPr/>
          <p:nvPr/>
        </p:nvSpPr>
        <p:spPr>
          <a:xfrm>
            <a:off x="228600" y="304800"/>
            <a:ext cx="8458200" cy="492443"/>
          </a:xfrm>
          <a:prstGeom prst="rect">
            <a:avLst/>
          </a:prstGeom>
        </p:spPr>
        <p:txBody>
          <a:bodyPr wrap="square">
            <a:spAutoFit/>
          </a:bodyPr>
          <a:lstStyle/>
          <a:p>
            <a:r>
              <a:rPr lang="en-US" sz="2600" b="1" dirty="0"/>
              <a:t>Suggested Post-Implementation Review </a:t>
            </a:r>
            <a:r>
              <a:rPr lang="en-US" sz="2600" b="1" dirty="0" smtClean="0"/>
              <a:t>Questions (11/11)</a:t>
            </a:r>
            <a:endParaRPr lang="en-US" sz="2600" dirty="0"/>
          </a:p>
        </p:txBody>
      </p:sp>
    </p:spTree>
    <p:extLst>
      <p:ext uri="{BB962C8B-B14F-4D97-AF65-F5344CB8AC3E}">
        <p14:creationId xmlns:p14="http://schemas.microsoft.com/office/powerpoint/2010/main" val="1280034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406399" cy="584775"/>
          </a:xfrm>
          <a:prstGeom prst="rect">
            <a:avLst/>
          </a:prstGeom>
        </p:spPr>
        <p:txBody>
          <a:bodyPr wrap="none">
            <a:spAutoFit/>
          </a:bodyPr>
          <a:lstStyle/>
          <a:p>
            <a:r>
              <a:rPr lang="en-US" sz="3200" b="1" dirty="0"/>
              <a:t>Step 15: Implementation</a:t>
            </a:r>
            <a:endParaRPr lang="en-US" sz="3200" dirty="0"/>
          </a:p>
        </p:txBody>
      </p:sp>
      <p:sp>
        <p:nvSpPr>
          <p:cNvPr id="3" name="Rectangle 2"/>
          <p:cNvSpPr/>
          <p:nvPr/>
        </p:nvSpPr>
        <p:spPr>
          <a:xfrm>
            <a:off x="685800" y="1924566"/>
            <a:ext cx="7467600" cy="3257174"/>
          </a:xfrm>
          <a:prstGeom prst="rect">
            <a:avLst/>
          </a:prstGeom>
        </p:spPr>
        <p:txBody>
          <a:bodyPr wrap="square">
            <a:spAutoFit/>
          </a:bodyPr>
          <a:lstStyle/>
          <a:p>
            <a:pPr algn="just">
              <a:lnSpc>
                <a:spcPct val="150000"/>
              </a:lnSpc>
            </a:pPr>
            <a:r>
              <a:rPr lang="en-US" sz="2800" dirty="0"/>
              <a:t>Now that the BI application is built and tested, it is ready to be implemented in the production environment. You can roll out the new BI application in two ways, all at once as is done traditionally or in increments </a:t>
            </a:r>
          </a:p>
        </p:txBody>
      </p:sp>
      <p:sp>
        <p:nvSpPr>
          <p:cNvPr id="4" name="Slide Number Placeholder 3"/>
          <p:cNvSpPr>
            <a:spLocks noGrp="1"/>
          </p:cNvSpPr>
          <p:nvPr>
            <p:ph type="sldNum" sz="quarter" idx="12"/>
          </p:nvPr>
        </p:nvSpPr>
        <p:spPr/>
        <p:txBody>
          <a:bodyPr/>
          <a:lstStyle/>
          <a:p>
            <a:fld id="{AAF1E5DE-A35B-407D-9970-453A04C3524F}" type="slidenum">
              <a:rPr lang="en-US" smtClean="0"/>
              <a:t>3</a:t>
            </a:fld>
            <a:endParaRPr lang="en-US"/>
          </a:p>
        </p:txBody>
      </p:sp>
    </p:spTree>
    <p:extLst>
      <p:ext uri="{BB962C8B-B14F-4D97-AF65-F5344CB8AC3E}">
        <p14:creationId xmlns:p14="http://schemas.microsoft.com/office/powerpoint/2010/main" val="41019379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hdi\Desktop\Business Intelligence\step1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057400"/>
            <a:ext cx="4333875" cy="35909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AAF1E5DE-A35B-407D-9970-453A04C3524F}" type="slidenum">
              <a:rPr lang="en-US" smtClean="0"/>
              <a:t>30</a:t>
            </a:fld>
            <a:endParaRPr lang="en-US"/>
          </a:p>
        </p:txBody>
      </p:sp>
    </p:spTree>
    <p:extLst>
      <p:ext uri="{BB962C8B-B14F-4D97-AF65-F5344CB8AC3E}">
        <p14:creationId xmlns:p14="http://schemas.microsoft.com/office/powerpoint/2010/main" val="155034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7400" y="228600"/>
            <a:ext cx="4236737" cy="646331"/>
          </a:xfrm>
          <a:prstGeom prst="rect">
            <a:avLst/>
          </a:prstGeom>
        </p:spPr>
        <p:txBody>
          <a:bodyPr wrap="none">
            <a:spAutoFit/>
          </a:bodyPr>
          <a:lstStyle/>
          <a:p>
            <a:r>
              <a:rPr lang="en-US" sz="3600" b="1" dirty="0"/>
              <a:t>Deliverable Resulting</a:t>
            </a:r>
            <a:endParaRPr lang="en-US" sz="3600" dirty="0"/>
          </a:p>
        </p:txBody>
      </p:sp>
      <p:sp>
        <p:nvSpPr>
          <p:cNvPr id="2" name="Slide Number Placeholder 1"/>
          <p:cNvSpPr>
            <a:spLocks noGrp="1"/>
          </p:cNvSpPr>
          <p:nvPr>
            <p:ph type="sldNum" sz="quarter" idx="12"/>
          </p:nvPr>
        </p:nvSpPr>
        <p:spPr/>
        <p:txBody>
          <a:bodyPr/>
          <a:lstStyle/>
          <a:p>
            <a:fld id="{AAF1E5DE-A35B-407D-9970-453A04C3524F}" type="slidenum">
              <a:rPr lang="en-US" smtClean="0"/>
              <a:t>31</a:t>
            </a:fld>
            <a:endParaRPr lang="en-US"/>
          </a:p>
        </p:txBody>
      </p:sp>
    </p:spTree>
    <p:extLst>
      <p:ext uri="{BB962C8B-B14F-4D97-AF65-F5344CB8AC3E}">
        <p14:creationId xmlns:p14="http://schemas.microsoft.com/office/powerpoint/2010/main" val="15075846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228600"/>
            <a:ext cx="4209870" cy="523220"/>
          </a:xfrm>
          <a:prstGeom prst="rect">
            <a:avLst/>
          </a:prstGeom>
        </p:spPr>
        <p:txBody>
          <a:bodyPr wrap="none">
            <a:spAutoFit/>
          </a:bodyPr>
          <a:lstStyle/>
          <a:p>
            <a:r>
              <a:rPr lang="en-US" sz="2800" b="1" dirty="0"/>
              <a:t>Roles Involved </a:t>
            </a:r>
            <a:r>
              <a:rPr lang="en-US" sz="2800" b="1" dirty="0" smtClean="0"/>
              <a:t>in This Step</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32</a:t>
            </a:fld>
            <a:endParaRPr lang="en-US"/>
          </a:p>
        </p:txBody>
      </p:sp>
    </p:spTree>
    <p:extLst>
      <p:ext uri="{BB962C8B-B14F-4D97-AF65-F5344CB8AC3E}">
        <p14:creationId xmlns:p14="http://schemas.microsoft.com/office/powerpoint/2010/main" val="4157498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381000"/>
            <a:ext cx="3979294" cy="646331"/>
          </a:xfrm>
          <a:prstGeom prst="rect">
            <a:avLst/>
          </a:prstGeom>
        </p:spPr>
        <p:txBody>
          <a:bodyPr wrap="none">
            <a:spAutoFit/>
          </a:bodyPr>
          <a:lstStyle/>
          <a:p>
            <a:r>
              <a:rPr lang="en-US" sz="3600" b="1" dirty="0"/>
              <a:t>Incremental Rollout</a:t>
            </a:r>
            <a:endParaRPr lang="en-US" sz="3600" dirty="0"/>
          </a:p>
        </p:txBody>
      </p:sp>
      <p:sp>
        <p:nvSpPr>
          <p:cNvPr id="3" name="Rectangle 2"/>
          <p:cNvSpPr/>
          <p:nvPr/>
        </p:nvSpPr>
        <p:spPr>
          <a:xfrm>
            <a:off x="452729" y="1981200"/>
            <a:ext cx="7959871" cy="3046988"/>
          </a:xfrm>
          <a:prstGeom prst="rect">
            <a:avLst/>
          </a:prstGeom>
        </p:spPr>
        <p:txBody>
          <a:bodyPr wrap="none">
            <a:spAutoFit/>
          </a:bodyPr>
          <a:lstStyle/>
          <a:p>
            <a:pPr marL="342900" indent="-342900">
              <a:buFont typeface="Arial" panose="020B0604020202020204" pitchFamily="34" charset="0"/>
              <a:buChar char="•"/>
            </a:pPr>
            <a:r>
              <a:rPr lang="en-US" sz="2400" dirty="0"/>
              <a:t>Start with a small group of business </a:t>
            </a:r>
            <a:r>
              <a:rPr lang="en-US" sz="2400" dirty="0" smtClean="0"/>
              <a:t>people</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Treat the business people as </a:t>
            </a:r>
            <a:r>
              <a:rPr lang="en-US" sz="2400" dirty="0" smtClean="0"/>
              <a:t>customers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Take the opportunity to test your implementation </a:t>
            </a:r>
            <a:r>
              <a:rPr lang="en-US" sz="2400" dirty="0" smtClean="0"/>
              <a:t>approach</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It may be necessary to duplicate implementation </a:t>
            </a:r>
            <a:r>
              <a:rPr lang="en-US" sz="2400" dirty="0" smtClean="0"/>
              <a:t>activities</a:t>
            </a:r>
          </a:p>
          <a:p>
            <a:r>
              <a:rPr lang="en-US" sz="2400" dirty="0"/>
              <a:t> </a:t>
            </a:r>
            <a:r>
              <a:rPr lang="en-US" sz="2400" dirty="0" smtClean="0"/>
              <a:t>    </a:t>
            </a:r>
            <a:r>
              <a:rPr lang="en-US" sz="2400" dirty="0"/>
              <a:t>at multiple sites</a:t>
            </a:r>
          </a:p>
        </p:txBody>
      </p:sp>
      <p:sp>
        <p:nvSpPr>
          <p:cNvPr id="4" name="Slide Number Placeholder 3"/>
          <p:cNvSpPr>
            <a:spLocks noGrp="1"/>
          </p:cNvSpPr>
          <p:nvPr>
            <p:ph type="sldNum" sz="quarter" idx="12"/>
          </p:nvPr>
        </p:nvSpPr>
        <p:spPr/>
        <p:txBody>
          <a:bodyPr/>
          <a:lstStyle/>
          <a:p>
            <a:fld id="{AAF1E5DE-A35B-407D-9970-453A04C3524F}" type="slidenum">
              <a:rPr lang="en-US" smtClean="0"/>
              <a:t>4</a:t>
            </a:fld>
            <a:endParaRPr lang="en-US"/>
          </a:p>
        </p:txBody>
      </p:sp>
    </p:spTree>
    <p:extLst>
      <p:ext uri="{BB962C8B-B14F-4D97-AF65-F5344CB8AC3E}">
        <p14:creationId xmlns:p14="http://schemas.microsoft.com/office/powerpoint/2010/main" val="1231860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600200"/>
            <a:ext cx="59436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38200" y="274749"/>
            <a:ext cx="6632521" cy="523220"/>
          </a:xfrm>
          <a:prstGeom prst="rect">
            <a:avLst/>
          </a:prstGeom>
        </p:spPr>
        <p:txBody>
          <a:bodyPr wrap="none">
            <a:spAutoFit/>
          </a:bodyPr>
          <a:lstStyle/>
          <a:p>
            <a:r>
              <a:rPr lang="en-US" sz="2800" b="1" dirty="0"/>
              <a:t>Example of a Physical Architecture Diagram</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5</a:t>
            </a:fld>
            <a:endParaRPr lang="en-US"/>
          </a:p>
        </p:txBody>
      </p:sp>
    </p:spTree>
    <p:extLst>
      <p:ext uri="{BB962C8B-B14F-4D97-AF65-F5344CB8AC3E}">
        <p14:creationId xmlns:p14="http://schemas.microsoft.com/office/powerpoint/2010/main" val="770052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28600"/>
            <a:ext cx="6136808" cy="523220"/>
          </a:xfrm>
          <a:prstGeom prst="rect">
            <a:avLst/>
          </a:prstGeom>
        </p:spPr>
        <p:txBody>
          <a:bodyPr wrap="none">
            <a:spAutoFit/>
          </a:bodyPr>
          <a:lstStyle/>
          <a:p>
            <a:r>
              <a:rPr lang="en-US" sz="2800" b="1" dirty="0"/>
              <a:t>Example of a Connectivity Path Diagram</a:t>
            </a:r>
            <a:endParaRPr lang="en-US"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6441608"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AAF1E5DE-A35B-407D-9970-453A04C3524F}" type="slidenum">
              <a:rPr lang="en-US" smtClean="0"/>
              <a:t>6</a:t>
            </a:fld>
            <a:endParaRPr lang="en-US"/>
          </a:p>
        </p:txBody>
      </p:sp>
    </p:spTree>
    <p:extLst>
      <p:ext uri="{BB962C8B-B14F-4D97-AF65-F5344CB8AC3E}">
        <p14:creationId xmlns:p14="http://schemas.microsoft.com/office/powerpoint/2010/main" val="1934156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304800"/>
            <a:ext cx="6442726" cy="523220"/>
          </a:xfrm>
          <a:prstGeom prst="rect">
            <a:avLst/>
          </a:prstGeom>
        </p:spPr>
        <p:txBody>
          <a:bodyPr wrap="none">
            <a:spAutoFit/>
          </a:bodyPr>
          <a:lstStyle/>
          <a:p>
            <a:r>
              <a:rPr lang="en-US" sz="2800" b="1" dirty="0"/>
              <a:t>Example of a Security Gap Analysis Matrix</a:t>
            </a:r>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7239000"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AAF1E5DE-A35B-407D-9970-453A04C3524F}" type="slidenum">
              <a:rPr lang="en-US" smtClean="0"/>
              <a:t>7</a:t>
            </a:fld>
            <a:endParaRPr lang="en-US"/>
          </a:p>
        </p:txBody>
      </p:sp>
    </p:spTree>
    <p:extLst>
      <p:ext uri="{BB962C8B-B14F-4D97-AF65-F5344CB8AC3E}">
        <p14:creationId xmlns:p14="http://schemas.microsoft.com/office/powerpoint/2010/main" val="2397400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569" y="1981200"/>
            <a:ext cx="6629400" cy="373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922941" y="381000"/>
            <a:ext cx="6558655" cy="523220"/>
          </a:xfrm>
          <a:prstGeom prst="rect">
            <a:avLst/>
          </a:prstGeom>
        </p:spPr>
        <p:txBody>
          <a:bodyPr wrap="none">
            <a:spAutoFit/>
          </a:bodyPr>
          <a:lstStyle/>
          <a:p>
            <a:r>
              <a:rPr lang="en-US" sz="2800" b="1" dirty="0"/>
              <a:t>Security Considerations for Internet Access</a:t>
            </a:r>
            <a:endParaRPr lang="en-US" sz="2800" dirty="0"/>
          </a:p>
        </p:txBody>
      </p:sp>
      <p:sp>
        <p:nvSpPr>
          <p:cNvPr id="3" name="Slide Number Placeholder 2"/>
          <p:cNvSpPr>
            <a:spLocks noGrp="1"/>
          </p:cNvSpPr>
          <p:nvPr>
            <p:ph type="sldNum" sz="quarter" idx="12"/>
          </p:nvPr>
        </p:nvSpPr>
        <p:spPr/>
        <p:txBody>
          <a:bodyPr/>
          <a:lstStyle/>
          <a:p>
            <a:fld id="{AAF1E5DE-A35B-407D-9970-453A04C3524F}" type="slidenum">
              <a:rPr lang="en-US" smtClean="0"/>
              <a:t>8</a:t>
            </a:fld>
            <a:endParaRPr lang="en-US"/>
          </a:p>
        </p:txBody>
      </p:sp>
    </p:spTree>
    <p:extLst>
      <p:ext uri="{BB962C8B-B14F-4D97-AF65-F5344CB8AC3E}">
        <p14:creationId xmlns:p14="http://schemas.microsoft.com/office/powerpoint/2010/main" val="641035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228600"/>
            <a:ext cx="4697120" cy="584775"/>
          </a:xfrm>
          <a:prstGeom prst="rect">
            <a:avLst/>
          </a:prstGeom>
        </p:spPr>
        <p:txBody>
          <a:bodyPr wrap="none">
            <a:spAutoFit/>
          </a:bodyPr>
          <a:lstStyle/>
          <a:p>
            <a:r>
              <a:rPr lang="en-US" sz="3200" b="1" dirty="0"/>
              <a:t>Data Backup and Recovery</a:t>
            </a:r>
            <a:endParaRPr lang="en-US" sz="3200" dirty="0"/>
          </a:p>
        </p:txBody>
      </p:sp>
      <p:sp>
        <p:nvSpPr>
          <p:cNvPr id="3" name="Rectangle 2"/>
          <p:cNvSpPr/>
          <p:nvPr/>
        </p:nvSpPr>
        <p:spPr>
          <a:xfrm>
            <a:off x="1551231" y="1752600"/>
            <a:ext cx="5099858" cy="2246769"/>
          </a:xfrm>
          <a:prstGeom prst="rect">
            <a:avLst/>
          </a:prstGeom>
        </p:spPr>
        <p:txBody>
          <a:bodyPr wrap="none">
            <a:spAutoFit/>
          </a:bodyPr>
          <a:lstStyle/>
          <a:p>
            <a:pPr marL="457200" indent="-457200">
              <a:buFont typeface="Arial" panose="020B0604020202020204" pitchFamily="34" charset="0"/>
              <a:buChar char="•"/>
            </a:pPr>
            <a:r>
              <a:rPr lang="en-US" sz="2800" dirty="0"/>
              <a:t>Incremental </a:t>
            </a:r>
            <a:r>
              <a:rPr lang="en-US" sz="2800" dirty="0" smtClean="0"/>
              <a:t>backup</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High-speed mainframe </a:t>
            </a:r>
            <a:r>
              <a:rPr lang="en-US" sz="2800" dirty="0" smtClean="0"/>
              <a:t>backup</a:t>
            </a: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r>
              <a:rPr lang="en-US" sz="2800" dirty="0"/>
              <a:t>Partial backup</a:t>
            </a:r>
          </a:p>
        </p:txBody>
      </p:sp>
      <p:sp>
        <p:nvSpPr>
          <p:cNvPr id="4" name="Slide Number Placeholder 3"/>
          <p:cNvSpPr>
            <a:spLocks noGrp="1"/>
          </p:cNvSpPr>
          <p:nvPr>
            <p:ph type="sldNum" sz="quarter" idx="12"/>
          </p:nvPr>
        </p:nvSpPr>
        <p:spPr/>
        <p:txBody>
          <a:bodyPr/>
          <a:lstStyle/>
          <a:p>
            <a:fld id="{AAF1E5DE-A35B-407D-9970-453A04C3524F}" type="slidenum">
              <a:rPr lang="en-US" smtClean="0"/>
              <a:t>9</a:t>
            </a:fld>
            <a:endParaRPr lang="en-US"/>
          </a:p>
        </p:txBody>
      </p:sp>
    </p:spTree>
    <p:extLst>
      <p:ext uri="{BB962C8B-B14F-4D97-AF65-F5344CB8AC3E}">
        <p14:creationId xmlns:p14="http://schemas.microsoft.com/office/powerpoint/2010/main" val="18488859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410</TotalTime>
  <Words>1344</Words>
  <Application>Microsoft Office PowerPoint</Application>
  <PresentationFormat>On-screen Show (4:3)</PresentationFormat>
  <Paragraphs>201</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Adjacency</vt:lpstr>
      <vt:lpstr>Business Intelligence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Intelligence</dc:title>
  <dc:creator>Mahdi</dc:creator>
  <cp:lastModifiedBy>Mahdi</cp:lastModifiedBy>
  <cp:revision>43</cp:revision>
  <dcterms:created xsi:type="dcterms:W3CDTF">2013-10-14T13:48:11Z</dcterms:created>
  <dcterms:modified xsi:type="dcterms:W3CDTF">2014-06-01T07:04:39Z</dcterms:modified>
</cp:coreProperties>
</file>