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3"/>
  </p:notesMasterIdLst>
  <p:sldIdLst>
    <p:sldId id="256" r:id="rId2"/>
    <p:sldId id="282" r:id="rId3"/>
    <p:sldId id="283" r:id="rId4"/>
    <p:sldId id="284" r:id="rId5"/>
    <p:sldId id="285" r:id="rId6"/>
    <p:sldId id="28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06B3A9-F056-4AA9-B715-CDD8C322FEC7}" type="datetimeFigureOut">
              <a:rPr lang="en-US" smtClean="0"/>
              <a:t>3/11/2014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398721-E567-4F7B-BD1C-318115786D13}" type="slidenum">
              <a:rPr lang="en-US" smtClean="0"/>
              <a:t>‹#›</a:t>
            </a:fld>
            <a:endParaRPr lang="en-US"/>
          </a:p>
        </p:txBody>
      </p:sp>
    </p:spTree>
    <p:extLst>
      <p:ext uri="{BB962C8B-B14F-4D97-AF65-F5344CB8AC3E}">
        <p14:creationId xmlns:p14="http://schemas.microsoft.com/office/powerpoint/2010/main" val="1502031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BFF2625-EF31-4219-83A4-583FC1A380CD}" type="datetime1">
              <a:rPr lang="en-US" smtClean="0"/>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F7F2FC-7CE2-4826-97D4-9F48A608C03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8C8469-7371-4366-8BC2-92F1FDC545F3}" type="datetime1">
              <a:rPr lang="en-US" smtClean="0"/>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F7F2FC-7CE2-4826-97D4-9F48A608C03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879B25-5D95-4B31-93A0-AF73D6458503}" type="datetime1">
              <a:rPr lang="en-US" smtClean="0"/>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F7F2FC-7CE2-4826-97D4-9F48A608C03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ACEB74-4A53-4811-B2DB-078CBD711785}" type="datetime1">
              <a:rPr lang="en-US" smtClean="0"/>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F7F2FC-7CE2-4826-97D4-9F48A608C03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CAEC60-5EB0-4A10-B281-E7555F431B72}" type="datetime1">
              <a:rPr lang="en-US" smtClean="0"/>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F7F2FC-7CE2-4826-97D4-9F48A608C03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729DCF-196B-4572-AD51-26C51E34971E}" type="datetime1">
              <a:rPr lang="en-US" smtClean="0"/>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F7F2FC-7CE2-4826-97D4-9F48A608C03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64B7B59-ED0B-4CB8-A79F-867E91E32ECF}" type="datetime1">
              <a:rPr lang="en-US" smtClean="0"/>
              <a:t>3/11/2014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F7F2FC-7CE2-4826-97D4-9F48A608C03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EDC72E-F756-489E-88BE-0780A8F5ED84}" type="datetime1">
              <a:rPr lang="en-US" smtClean="0"/>
              <a:t>3/11/2014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F7F2FC-7CE2-4826-97D4-9F48A608C03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0D8CF-332A-4D0B-A6C7-242C6423F112}" type="datetime1">
              <a:rPr lang="en-US" smtClean="0"/>
              <a:t>3/11/2014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F7F2FC-7CE2-4826-97D4-9F48A608C03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C267E0-201B-4C9D-8779-264E78B8F16E}" type="datetime1">
              <a:rPr lang="en-US" smtClean="0"/>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F7F2FC-7CE2-4826-97D4-9F48A608C03E}"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790E6D4-C5F9-483F-8BD2-E30D782846FC}" type="datetime1">
              <a:rPr lang="en-US" smtClean="0"/>
              <a:t>3/11/2014</a:t>
            </a:fld>
            <a:endParaRPr lang="en-US"/>
          </a:p>
        </p:txBody>
      </p:sp>
      <p:sp>
        <p:nvSpPr>
          <p:cNvPr id="9" name="Slide Number Placeholder 8"/>
          <p:cNvSpPr>
            <a:spLocks noGrp="1"/>
          </p:cNvSpPr>
          <p:nvPr>
            <p:ph type="sldNum" sz="quarter" idx="11"/>
          </p:nvPr>
        </p:nvSpPr>
        <p:spPr/>
        <p:txBody>
          <a:bodyPr/>
          <a:lstStyle/>
          <a:p>
            <a:fld id="{58F7F2FC-7CE2-4826-97D4-9F48A608C03E}"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8F7F2FC-7CE2-4826-97D4-9F48A608C03E}"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B340307-2B2A-40B6-867F-35CF88EFB274}" type="datetime1">
              <a:rPr lang="en-US" smtClean="0"/>
              <a:t>3/11/2014</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0"/>
            <a:ext cx="7543800" cy="1374775"/>
          </a:xfrm>
        </p:spPr>
        <p:txBody>
          <a:bodyPr/>
          <a:lstStyle/>
          <a:p>
            <a:r>
              <a:rPr lang="en-US" dirty="0" smtClean="0"/>
              <a:t>Business Intelligence</a:t>
            </a:r>
            <a:endParaRPr lang="en-US" dirty="0"/>
          </a:p>
        </p:txBody>
      </p:sp>
      <p:sp>
        <p:nvSpPr>
          <p:cNvPr id="3" name="Subtitle 2"/>
          <p:cNvSpPr>
            <a:spLocks noGrp="1"/>
          </p:cNvSpPr>
          <p:nvPr>
            <p:ph type="subTitle" idx="1"/>
          </p:nvPr>
        </p:nvSpPr>
        <p:spPr/>
        <p:txBody>
          <a:bodyPr/>
          <a:lstStyle/>
          <a:p>
            <a:r>
              <a:rPr lang="en-US" dirty="0" smtClean="0"/>
              <a:t>Dr. Mahdi </a:t>
            </a:r>
            <a:r>
              <a:rPr lang="en-US" dirty="0" err="1" smtClean="0"/>
              <a:t>Esmaeili</a:t>
            </a:r>
            <a:endParaRPr lang="en-US" dirty="0"/>
          </a:p>
        </p:txBody>
      </p:sp>
      <p:sp>
        <p:nvSpPr>
          <p:cNvPr id="4" name="Slide Number Placeholder 3"/>
          <p:cNvSpPr>
            <a:spLocks noGrp="1"/>
          </p:cNvSpPr>
          <p:nvPr>
            <p:ph type="sldNum" sz="quarter" idx="12"/>
          </p:nvPr>
        </p:nvSpPr>
        <p:spPr>
          <a:ln>
            <a:noFill/>
          </a:ln>
        </p:spPr>
        <p:txBody>
          <a:bodyPr/>
          <a:lstStyle/>
          <a:p>
            <a:fld id="{58F7F2FC-7CE2-4826-97D4-9F48A608C03E}" type="slidenum">
              <a:rPr lang="en-US" smtClean="0"/>
              <a:t>1</a:t>
            </a:fld>
            <a:endParaRPr lang="en-US" dirty="0"/>
          </a:p>
        </p:txBody>
      </p:sp>
    </p:spTree>
    <p:extLst>
      <p:ext uri="{BB962C8B-B14F-4D97-AF65-F5344CB8AC3E}">
        <p14:creationId xmlns:p14="http://schemas.microsoft.com/office/powerpoint/2010/main" val="1649752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ahdi\Desktop\Business Intelligence\project step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115" y="-50040"/>
            <a:ext cx="7187485" cy="688657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58F7F2FC-7CE2-4826-97D4-9F48A608C03E}" type="slidenum">
              <a:rPr lang="en-US" smtClean="0"/>
              <a:t>10</a:t>
            </a:fld>
            <a:endParaRPr lang="en-US"/>
          </a:p>
        </p:txBody>
      </p:sp>
    </p:spTree>
    <p:extLst>
      <p:ext uri="{BB962C8B-B14F-4D97-AF65-F5344CB8AC3E}">
        <p14:creationId xmlns:p14="http://schemas.microsoft.com/office/powerpoint/2010/main" val="1659295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752600"/>
            <a:ext cx="76200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914400" y="228600"/>
            <a:ext cx="6819559" cy="523220"/>
          </a:xfrm>
          <a:prstGeom prst="rect">
            <a:avLst/>
          </a:prstGeom>
        </p:spPr>
        <p:txBody>
          <a:bodyPr wrap="none">
            <a:spAutoFit/>
          </a:bodyPr>
          <a:lstStyle/>
          <a:p>
            <a:r>
              <a:rPr lang="en-US" sz="2800" b="1" dirty="0" smtClean="0"/>
              <a:t>Parallel Development Tracks (for Steps 5–14)</a:t>
            </a:r>
            <a:endParaRPr lang="en-US" sz="2800" dirty="0"/>
          </a:p>
        </p:txBody>
      </p:sp>
      <p:sp>
        <p:nvSpPr>
          <p:cNvPr id="3" name="Slide Number Placeholder 2"/>
          <p:cNvSpPr>
            <a:spLocks noGrp="1"/>
          </p:cNvSpPr>
          <p:nvPr>
            <p:ph type="sldNum" sz="quarter" idx="12"/>
          </p:nvPr>
        </p:nvSpPr>
        <p:spPr/>
        <p:txBody>
          <a:bodyPr/>
          <a:lstStyle/>
          <a:p>
            <a:fld id="{58F7F2FC-7CE2-4826-97D4-9F48A608C03E}" type="slidenum">
              <a:rPr lang="en-US" smtClean="0"/>
              <a:t>11</a:t>
            </a:fld>
            <a:endParaRPr lang="en-US"/>
          </a:p>
        </p:txBody>
      </p:sp>
    </p:spTree>
    <p:extLst>
      <p:ext uri="{BB962C8B-B14F-4D97-AF65-F5344CB8AC3E}">
        <p14:creationId xmlns:p14="http://schemas.microsoft.com/office/powerpoint/2010/main" val="3157183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76400"/>
            <a:ext cx="754380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4800" y="304800"/>
            <a:ext cx="8229600" cy="553998"/>
          </a:xfrm>
          <a:prstGeom prst="rect">
            <a:avLst/>
          </a:prstGeom>
        </p:spPr>
        <p:txBody>
          <a:bodyPr wrap="square">
            <a:spAutoFit/>
          </a:bodyPr>
          <a:lstStyle/>
          <a:p>
            <a:r>
              <a:rPr lang="en-US" sz="3000" b="1" dirty="0" smtClean="0"/>
              <a:t>Steps Performed in Parallel Development Tracks</a:t>
            </a:r>
            <a:endParaRPr lang="en-US" sz="3000" dirty="0"/>
          </a:p>
        </p:txBody>
      </p:sp>
      <p:sp>
        <p:nvSpPr>
          <p:cNvPr id="3" name="Slide Number Placeholder 2"/>
          <p:cNvSpPr>
            <a:spLocks noGrp="1"/>
          </p:cNvSpPr>
          <p:nvPr>
            <p:ph type="sldNum" sz="quarter" idx="12"/>
          </p:nvPr>
        </p:nvSpPr>
        <p:spPr/>
        <p:txBody>
          <a:bodyPr/>
          <a:lstStyle/>
          <a:p>
            <a:fld id="{58F7F2FC-7CE2-4826-97D4-9F48A608C03E}" type="slidenum">
              <a:rPr lang="en-US" smtClean="0"/>
              <a:t>12</a:t>
            </a:fld>
            <a:endParaRPr lang="en-US"/>
          </a:p>
        </p:txBody>
      </p:sp>
    </p:spTree>
    <p:extLst>
      <p:ext uri="{BB962C8B-B14F-4D97-AF65-F5344CB8AC3E}">
        <p14:creationId xmlns:p14="http://schemas.microsoft.com/office/powerpoint/2010/main" val="3294988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972952910"/>
              </p:ext>
            </p:extLst>
          </p:nvPr>
        </p:nvGraphicFramePr>
        <p:xfrm>
          <a:off x="457200" y="1142996"/>
          <a:ext cx="7848600" cy="5313680"/>
        </p:xfrm>
        <a:graphic>
          <a:graphicData uri="http://schemas.openxmlformats.org/drawingml/2006/table">
            <a:tbl>
              <a:tblPr firstRow="1" bandRow="1">
                <a:tableStyleId>{5C22544A-7EE6-4342-B048-85BDC9FD1C3A}</a:tableStyleId>
              </a:tblPr>
              <a:tblGrid>
                <a:gridCol w="2743200"/>
                <a:gridCol w="5105400"/>
              </a:tblGrid>
              <a:tr h="431800">
                <a:tc>
                  <a:txBody>
                    <a:bodyPr/>
                    <a:lstStyle/>
                    <a:p>
                      <a:pPr algn="ctr"/>
                      <a:r>
                        <a:rPr lang="en-US" sz="1800" b="1" i="1" u="none" strike="noStrike" kern="1200" baseline="0" dirty="0" smtClean="0">
                          <a:solidFill>
                            <a:schemeClr val="lt1"/>
                          </a:solidFill>
                          <a:latin typeface="+mn-lt"/>
                          <a:ea typeface="+mn-ea"/>
                          <a:cs typeface="+mn-cs"/>
                        </a:rPr>
                        <a:t>Role</a:t>
                      </a:r>
                      <a:endParaRPr lang="en-US" dirty="0"/>
                    </a:p>
                  </a:txBody>
                  <a:tcPr/>
                </a:tc>
                <a:tc>
                  <a:txBody>
                    <a:bodyPr/>
                    <a:lstStyle/>
                    <a:p>
                      <a:r>
                        <a:rPr lang="en-US" sz="1800" b="1" i="1" u="none" strike="noStrike" kern="1200" baseline="0" dirty="0" smtClean="0">
                          <a:solidFill>
                            <a:schemeClr val="lt1"/>
                          </a:solidFill>
                          <a:latin typeface="+mn-lt"/>
                          <a:ea typeface="+mn-ea"/>
                          <a:cs typeface="+mn-cs"/>
                        </a:rPr>
                        <a:t>Major Responsibilities</a:t>
                      </a:r>
                      <a:endParaRPr lang="en-US" dirty="0"/>
                    </a:p>
                  </a:txBody>
                  <a:tcPr/>
                </a:tc>
              </a:tr>
              <a:tr h="431800">
                <a:tc>
                  <a:txBody>
                    <a:bodyPr/>
                    <a:lstStyle/>
                    <a:p>
                      <a:r>
                        <a:rPr lang="en-US" sz="1800" b="0" i="0" u="none" strike="noStrike" kern="1200" baseline="0" dirty="0" smtClean="0">
                          <a:solidFill>
                            <a:schemeClr val="dk1"/>
                          </a:solidFill>
                          <a:latin typeface="+mn-lt"/>
                          <a:ea typeface="+mn-ea"/>
                          <a:cs typeface="+mn-cs"/>
                        </a:rPr>
                        <a:t>Application lead developer</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Designing and overseeing the development of the access and analysis application (e.g., reports, queries)</a:t>
                      </a:r>
                      <a:endParaRPr lang="en-US" sz="1600" dirty="0"/>
                    </a:p>
                  </a:txBody>
                  <a:tcPr/>
                </a:tc>
              </a:tr>
              <a:tr h="431800">
                <a:tc>
                  <a:txBody>
                    <a:bodyPr/>
                    <a:lstStyle/>
                    <a:p>
                      <a:r>
                        <a:rPr lang="en-US" sz="1800" b="0" i="0" u="none" strike="noStrike" kern="1200" baseline="0" dirty="0" smtClean="0">
                          <a:solidFill>
                            <a:schemeClr val="dk1"/>
                          </a:solidFill>
                          <a:latin typeface="+mn-lt"/>
                          <a:ea typeface="+mn-ea"/>
                          <a:cs typeface="+mn-cs"/>
                        </a:rPr>
                        <a:t>BI infrastructure architect</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Establishing and maintaining the BI technical infrastructure</a:t>
                      </a:r>
                      <a:endParaRPr lang="en-US" sz="1600" dirty="0"/>
                    </a:p>
                  </a:txBody>
                  <a:tcPr/>
                </a:tc>
              </a:tr>
              <a:tr h="431800">
                <a:tc>
                  <a:txBody>
                    <a:bodyPr/>
                    <a:lstStyle/>
                    <a:p>
                      <a:r>
                        <a:rPr lang="en-US" sz="1800" b="0" i="0" u="none" strike="noStrike" kern="1200" baseline="0" dirty="0" smtClean="0">
                          <a:solidFill>
                            <a:schemeClr val="dk1"/>
                          </a:solidFill>
                          <a:latin typeface="+mn-lt"/>
                          <a:ea typeface="+mn-ea"/>
                          <a:cs typeface="+mn-cs"/>
                        </a:rPr>
                        <a:t>Business Representative</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Participating in modeling sessions, providing data definitions, writing test cases, making business decisions, resolving disputes between business units, and improving the data quality under the control of the business unit represented by this role</a:t>
                      </a:r>
                      <a:endParaRPr lang="en-US" sz="1600" dirty="0"/>
                    </a:p>
                  </a:txBody>
                  <a:tcPr/>
                </a:tc>
              </a:tr>
              <a:tr h="431800">
                <a:tc>
                  <a:txBody>
                    <a:bodyPr/>
                    <a:lstStyle/>
                    <a:p>
                      <a:r>
                        <a:rPr lang="en-US" sz="1800" b="0" i="0" u="none" strike="noStrike" kern="1200" baseline="0" dirty="0" smtClean="0">
                          <a:solidFill>
                            <a:schemeClr val="dk1"/>
                          </a:solidFill>
                          <a:latin typeface="+mn-lt"/>
                          <a:ea typeface="+mn-ea"/>
                          <a:cs typeface="+mn-cs"/>
                        </a:rPr>
                        <a:t>Data Administrator</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Performing cross-organizational data analysis, creating the project-specific logical data models, and merging the logical data models into an enterprise logical data model</a:t>
                      </a:r>
                      <a:endParaRPr lang="en-US" sz="1600" dirty="0"/>
                    </a:p>
                  </a:txBody>
                  <a:tcPr/>
                </a:tc>
              </a:tr>
              <a:tr h="431800">
                <a:tc>
                  <a:txBody>
                    <a:bodyPr/>
                    <a:lstStyle/>
                    <a:p>
                      <a:r>
                        <a:rPr lang="en-US" sz="1800" b="0" i="0" u="none" strike="noStrike" kern="1200" baseline="0" dirty="0" smtClean="0">
                          <a:solidFill>
                            <a:schemeClr val="dk1"/>
                          </a:solidFill>
                          <a:latin typeface="+mn-lt"/>
                          <a:ea typeface="+mn-ea"/>
                          <a:cs typeface="+mn-cs"/>
                        </a:rPr>
                        <a:t>Data mining Expert</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Choosing and running the data mining tool; must have a statistical background</a:t>
                      </a:r>
                      <a:endParaRPr lang="en-US" sz="1600" dirty="0"/>
                    </a:p>
                  </a:txBody>
                  <a:tcPr/>
                </a:tc>
              </a:tr>
              <a:tr h="431800">
                <a:tc>
                  <a:txBody>
                    <a:bodyPr/>
                    <a:lstStyle/>
                    <a:p>
                      <a:r>
                        <a:rPr lang="en-US" sz="1800" b="0" i="0" u="none" strike="noStrike" kern="1200" baseline="0" dirty="0" smtClean="0">
                          <a:solidFill>
                            <a:schemeClr val="dk1"/>
                          </a:solidFill>
                          <a:latin typeface="+mn-lt"/>
                          <a:ea typeface="+mn-ea"/>
                          <a:cs typeface="+mn-cs"/>
                        </a:rPr>
                        <a:t>Data quality analyst</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Assessing source data quality and preparing data-cleansing specifications for the ETL process</a:t>
                      </a:r>
                      <a:endParaRPr lang="en-US" sz="1600" dirty="0"/>
                    </a:p>
                  </a:txBody>
                  <a:tcPr/>
                </a:tc>
              </a:tr>
              <a:tr h="431800">
                <a:tc>
                  <a:txBody>
                    <a:bodyPr/>
                    <a:lstStyle/>
                    <a:p>
                      <a:r>
                        <a:rPr lang="en-US" sz="1800" b="0" i="0" u="none" strike="noStrike" kern="1200" baseline="0" dirty="0" smtClean="0">
                          <a:solidFill>
                            <a:schemeClr val="dk1"/>
                          </a:solidFill>
                          <a:latin typeface="+mn-lt"/>
                          <a:ea typeface="+mn-ea"/>
                          <a:cs typeface="+mn-cs"/>
                        </a:rPr>
                        <a:t>Database administrator</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Designing, loading, monitoring, and tuning the BI target databases</a:t>
                      </a:r>
                      <a:endParaRPr lang="en-US" sz="1600" dirty="0"/>
                    </a:p>
                  </a:txBody>
                  <a:tcPr/>
                </a:tc>
              </a:tr>
            </a:tbl>
          </a:graphicData>
        </a:graphic>
      </p:graphicFrame>
      <p:sp>
        <p:nvSpPr>
          <p:cNvPr id="6" name="Rectangle 5"/>
          <p:cNvSpPr/>
          <p:nvPr/>
        </p:nvSpPr>
        <p:spPr>
          <a:xfrm>
            <a:off x="1295400" y="223234"/>
            <a:ext cx="5682838" cy="523220"/>
          </a:xfrm>
          <a:prstGeom prst="rect">
            <a:avLst/>
          </a:prstGeom>
        </p:spPr>
        <p:txBody>
          <a:bodyPr wrap="none">
            <a:spAutoFit/>
          </a:bodyPr>
          <a:lstStyle/>
          <a:p>
            <a:r>
              <a:rPr lang="en-US" sz="2800" b="1" dirty="0" smtClean="0"/>
              <a:t>Core Team Roles and Responsibilities</a:t>
            </a:r>
            <a:endParaRPr lang="en-US" sz="2800" dirty="0"/>
          </a:p>
        </p:txBody>
      </p:sp>
      <p:sp>
        <p:nvSpPr>
          <p:cNvPr id="2" name="Slide Number Placeholder 1"/>
          <p:cNvSpPr>
            <a:spLocks noGrp="1"/>
          </p:cNvSpPr>
          <p:nvPr>
            <p:ph type="sldNum" sz="quarter" idx="12"/>
          </p:nvPr>
        </p:nvSpPr>
        <p:spPr/>
        <p:txBody>
          <a:bodyPr/>
          <a:lstStyle/>
          <a:p>
            <a:fld id="{58F7F2FC-7CE2-4826-97D4-9F48A608C03E}" type="slidenum">
              <a:rPr lang="en-US" smtClean="0"/>
              <a:t>13</a:t>
            </a:fld>
            <a:endParaRPr lang="en-US"/>
          </a:p>
        </p:txBody>
      </p:sp>
    </p:spTree>
    <p:extLst>
      <p:ext uri="{BB962C8B-B14F-4D97-AF65-F5344CB8AC3E}">
        <p14:creationId xmlns:p14="http://schemas.microsoft.com/office/powerpoint/2010/main" val="475606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3137095"/>
              </p:ext>
            </p:extLst>
          </p:nvPr>
        </p:nvGraphicFramePr>
        <p:xfrm>
          <a:off x="381000" y="1752600"/>
          <a:ext cx="7848600" cy="3576320"/>
        </p:xfrm>
        <a:graphic>
          <a:graphicData uri="http://schemas.openxmlformats.org/drawingml/2006/table">
            <a:tbl>
              <a:tblPr firstRow="1" bandRow="1">
                <a:tableStyleId>{5C22544A-7EE6-4342-B048-85BDC9FD1C3A}</a:tableStyleId>
              </a:tblPr>
              <a:tblGrid>
                <a:gridCol w="2743200"/>
                <a:gridCol w="5105400"/>
              </a:tblGrid>
              <a:tr h="431800">
                <a:tc>
                  <a:txBody>
                    <a:bodyPr/>
                    <a:lstStyle/>
                    <a:p>
                      <a:pPr algn="ctr"/>
                      <a:r>
                        <a:rPr lang="en-US" sz="1800" b="1" i="1" u="none" strike="noStrike" kern="1200" baseline="0" dirty="0" smtClean="0">
                          <a:solidFill>
                            <a:schemeClr val="lt1"/>
                          </a:solidFill>
                          <a:latin typeface="+mn-lt"/>
                          <a:ea typeface="+mn-ea"/>
                          <a:cs typeface="+mn-cs"/>
                        </a:rPr>
                        <a:t>Role</a:t>
                      </a:r>
                      <a:endParaRPr lang="en-US" dirty="0"/>
                    </a:p>
                  </a:txBody>
                  <a:tcPr/>
                </a:tc>
                <a:tc>
                  <a:txBody>
                    <a:bodyPr/>
                    <a:lstStyle/>
                    <a:p>
                      <a:r>
                        <a:rPr lang="en-US" sz="1800" b="1" i="1" u="none" strike="noStrike" kern="1200" baseline="0" dirty="0" smtClean="0">
                          <a:solidFill>
                            <a:schemeClr val="lt1"/>
                          </a:solidFill>
                          <a:latin typeface="+mn-lt"/>
                          <a:ea typeface="+mn-ea"/>
                          <a:cs typeface="+mn-cs"/>
                        </a:rPr>
                        <a:t>Major Responsibilities</a:t>
                      </a:r>
                      <a:endParaRPr lang="en-US" dirty="0"/>
                    </a:p>
                  </a:txBody>
                  <a:tcPr/>
                </a:tc>
              </a:tr>
              <a:tr h="431800">
                <a:tc>
                  <a:txBody>
                    <a:bodyPr/>
                    <a:lstStyle/>
                    <a:p>
                      <a:r>
                        <a:rPr lang="en-US" sz="1800" b="0" i="0" u="none" strike="noStrike" kern="1200" baseline="0" dirty="0" smtClean="0">
                          <a:solidFill>
                            <a:schemeClr val="dk1"/>
                          </a:solidFill>
                          <a:latin typeface="+mn-lt"/>
                          <a:ea typeface="+mn-ea"/>
                          <a:cs typeface="+mn-cs"/>
                        </a:rPr>
                        <a:t>ETL lead developer</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Designing and overseeing the ETL process</a:t>
                      </a:r>
                      <a:endParaRPr lang="en-US" sz="1600" dirty="0"/>
                    </a:p>
                  </a:txBody>
                  <a:tcPr/>
                </a:tc>
              </a:tr>
              <a:tr h="431800">
                <a:tc>
                  <a:txBody>
                    <a:bodyPr/>
                    <a:lstStyle/>
                    <a:p>
                      <a:r>
                        <a:rPr lang="en-US" sz="1800" b="0" i="0" u="none" strike="noStrike" kern="1200" baseline="0" dirty="0" smtClean="0">
                          <a:solidFill>
                            <a:schemeClr val="dk1"/>
                          </a:solidFill>
                          <a:latin typeface="+mn-lt"/>
                          <a:ea typeface="+mn-ea"/>
                          <a:cs typeface="+mn-cs"/>
                        </a:rPr>
                        <a:t>Meta data administrator</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Building or licensing (buying), enhancing, loading, and maintaining the meta data repository</a:t>
                      </a:r>
                      <a:endParaRPr lang="en-US" sz="1600" dirty="0"/>
                    </a:p>
                  </a:txBody>
                  <a:tcPr/>
                </a:tc>
              </a:tr>
              <a:tr h="431800">
                <a:tc>
                  <a:txBody>
                    <a:bodyPr/>
                    <a:lstStyle/>
                    <a:p>
                      <a:r>
                        <a:rPr lang="en-US" sz="1800" b="0" i="0" u="none" strike="noStrike" kern="1200" baseline="0" dirty="0" smtClean="0">
                          <a:solidFill>
                            <a:schemeClr val="dk1"/>
                          </a:solidFill>
                          <a:latin typeface="+mn-lt"/>
                          <a:ea typeface="+mn-ea"/>
                          <a:cs typeface="+mn-cs"/>
                        </a:rPr>
                        <a:t>Project manager</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Defining, planning, coordinating, controlling, and reviewing all project activities; tracking and reporting progress; resolving technical and business issues; mentoring the team; negotiating with vendors, the business representative, and the business sponsor; has overall responsibility for the project</a:t>
                      </a:r>
                      <a:endParaRPr lang="en-US" sz="1600" dirty="0"/>
                    </a:p>
                  </a:txBody>
                  <a:tcPr/>
                </a:tc>
              </a:tr>
              <a:tr h="431800">
                <a:tc>
                  <a:txBody>
                    <a:bodyPr/>
                    <a:lstStyle/>
                    <a:p>
                      <a:r>
                        <a:rPr lang="en-US" sz="1800" b="0" i="0" u="none" strike="noStrike" kern="1200" baseline="0" dirty="0" smtClean="0">
                          <a:solidFill>
                            <a:schemeClr val="dk1"/>
                          </a:solidFill>
                          <a:latin typeface="+mn-lt"/>
                          <a:ea typeface="+mn-ea"/>
                          <a:cs typeface="+mn-cs"/>
                        </a:rPr>
                        <a:t>Subject matter Expert</a:t>
                      </a:r>
                      <a:endParaRPr lang="en-US" dirty="0"/>
                    </a:p>
                  </a:txBody>
                  <a:tcPr/>
                </a:tc>
                <a:tc>
                  <a:txBody>
                    <a:bodyPr/>
                    <a:lstStyle/>
                    <a:p>
                      <a:pPr algn="just"/>
                      <a:r>
                        <a:rPr lang="en-US" sz="1600" b="0" i="0" u="none" strike="noStrike" kern="1200" baseline="0" dirty="0" smtClean="0">
                          <a:solidFill>
                            <a:schemeClr val="dk1"/>
                          </a:solidFill>
                          <a:latin typeface="+mn-lt"/>
                          <a:ea typeface="+mn-ea"/>
                          <a:cs typeface="+mn-cs"/>
                        </a:rPr>
                        <a:t>Providing business knowledge about data, processes, and requirements</a:t>
                      </a:r>
                      <a:endParaRPr lang="en-US" sz="1600" dirty="0"/>
                    </a:p>
                  </a:txBody>
                  <a:tcPr/>
                </a:tc>
              </a:tr>
            </a:tbl>
          </a:graphicData>
        </a:graphic>
      </p:graphicFrame>
      <p:sp>
        <p:nvSpPr>
          <p:cNvPr id="3" name="Rectangle 2"/>
          <p:cNvSpPr/>
          <p:nvPr/>
        </p:nvSpPr>
        <p:spPr>
          <a:xfrm>
            <a:off x="1295400" y="223234"/>
            <a:ext cx="5682838" cy="523220"/>
          </a:xfrm>
          <a:prstGeom prst="rect">
            <a:avLst/>
          </a:prstGeom>
        </p:spPr>
        <p:txBody>
          <a:bodyPr wrap="none">
            <a:spAutoFit/>
          </a:bodyPr>
          <a:lstStyle/>
          <a:p>
            <a:r>
              <a:rPr lang="en-US" sz="2800" b="1" dirty="0" smtClean="0"/>
              <a:t>Core Team Roles and Responsibilities</a:t>
            </a:r>
            <a:endParaRPr lang="en-US" sz="2800" dirty="0"/>
          </a:p>
        </p:txBody>
      </p:sp>
      <p:sp>
        <p:nvSpPr>
          <p:cNvPr id="4" name="Slide Number Placeholder 3"/>
          <p:cNvSpPr>
            <a:spLocks noGrp="1"/>
          </p:cNvSpPr>
          <p:nvPr>
            <p:ph type="sldNum" sz="quarter" idx="12"/>
          </p:nvPr>
        </p:nvSpPr>
        <p:spPr/>
        <p:txBody>
          <a:bodyPr/>
          <a:lstStyle/>
          <a:p>
            <a:fld id="{58F7F2FC-7CE2-4826-97D4-9F48A608C03E}" type="slidenum">
              <a:rPr lang="en-US" smtClean="0"/>
              <a:t>14</a:t>
            </a:fld>
            <a:endParaRPr lang="en-US"/>
          </a:p>
        </p:txBody>
      </p:sp>
    </p:spTree>
    <p:extLst>
      <p:ext uri="{BB962C8B-B14F-4D97-AF65-F5344CB8AC3E}">
        <p14:creationId xmlns:p14="http://schemas.microsoft.com/office/powerpoint/2010/main" val="345488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69462309"/>
              </p:ext>
            </p:extLst>
          </p:nvPr>
        </p:nvGraphicFramePr>
        <p:xfrm>
          <a:off x="457200" y="1142996"/>
          <a:ext cx="7848600" cy="5212080"/>
        </p:xfrm>
        <a:graphic>
          <a:graphicData uri="http://schemas.openxmlformats.org/drawingml/2006/table">
            <a:tbl>
              <a:tblPr firstRow="1" bandRow="1">
                <a:tableStyleId>{5C22544A-7EE6-4342-B048-85BDC9FD1C3A}</a:tableStyleId>
              </a:tblPr>
              <a:tblGrid>
                <a:gridCol w="2743200"/>
                <a:gridCol w="5105400"/>
              </a:tblGrid>
              <a:tr h="431800">
                <a:tc>
                  <a:txBody>
                    <a:bodyPr/>
                    <a:lstStyle/>
                    <a:p>
                      <a:pPr algn="ctr"/>
                      <a:r>
                        <a:rPr lang="en-US" sz="1800" b="1" i="1" u="none" strike="noStrike" kern="1200" baseline="0" dirty="0" smtClean="0">
                          <a:solidFill>
                            <a:schemeClr val="lt1"/>
                          </a:solidFill>
                          <a:latin typeface="+mn-lt"/>
                          <a:ea typeface="+mn-ea"/>
                          <a:cs typeface="+mn-cs"/>
                        </a:rPr>
                        <a:t>Role</a:t>
                      </a:r>
                      <a:endParaRPr lang="en-US" dirty="0"/>
                    </a:p>
                  </a:txBody>
                  <a:tcPr/>
                </a:tc>
                <a:tc>
                  <a:txBody>
                    <a:bodyPr/>
                    <a:lstStyle/>
                    <a:p>
                      <a:r>
                        <a:rPr lang="en-US" sz="1800" b="1" i="1" u="none" strike="noStrike" kern="1200" baseline="0" dirty="0" smtClean="0">
                          <a:solidFill>
                            <a:schemeClr val="lt1"/>
                          </a:solidFill>
                          <a:latin typeface="+mn-lt"/>
                          <a:ea typeface="+mn-ea"/>
                          <a:cs typeface="+mn-cs"/>
                        </a:rPr>
                        <a:t>Major Responsibilities</a:t>
                      </a:r>
                      <a:endParaRPr lang="en-US" dirty="0"/>
                    </a:p>
                  </a:txBody>
                  <a:tcPr/>
                </a:tc>
              </a:tr>
              <a:tr h="431800">
                <a:tc>
                  <a:txBody>
                    <a:bodyPr/>
                    <a:lstStyle/>
                    <a:p>
                      <a:r>
                        <a:rPr lang="en-US" sz="1800" b="0" i="0" u="none" strike="noStrike" kern="1200" baseline="0" dirty="0" smtClean="0">
                          <a:solidFill>
                            <a:schemeClr val="dk1"/>
                          </a:solidFill>
                          <a:latin typeface="+mn-lt"/>
                          <a:ea typeface="+mn-ea"/>
                          <a:cs typeface="+mn-cs"/>
                        </a:rPr>
                        <a:t>Application developer(s)</a:t>
                      </a:r>
                      <a:endParaRPr lang="en-US" dirty="0"/>
                    </a:p>
                  </a:txBody>
                  <a:tcPr/>
                </a:tc>
                <a:tc>
                  <a:txBody>
                    <a:bodyPr/>
                    <a:lstStyle/>
                    <a:p>
                      <a:r>
                        <a:rPr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Coding the report programs, writing query scripts, and developing</a:t>
                      </a:r>
                      <a:r>
                        <a:rPr lang="fa-IR" sz="1600" b="0" i="0" u="none" strike="noStrike" kern="1200" baseline="0" dirty="0" smtClean="0">
                          <a:solidFill>
                            <a:schemeClr val="dk1"/>
                          </a:solidFill>
                          <a:latin typeface="Arial" panose="020B0604020202020204" pitchFamily="34" charset="0"/>
                          <a:ea typeface="+mn-ea"/>
                          <a:cs typeface="Arial" panose="020B0604020202020204" pitchFamily="34" charset="0"/>
                        </a:rPr>
                        <a:t> </a:t>
                      </a:r>
                      <a:r>
                        <a:rPr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the access and analysis applications</a:t>
                      </a:r>
                      <a:endParaRPr lang="en-US" sz="1600" dirty="0">
                        <a:latin typeface="Arial" panose="020B0604020202020204" pitchFamily="34" charset="0"/>
                        <a:cs typeface="Arial" panose="020B0604020202020204" pitchFamily="34" charset="0"/>
                      </a:endParaRPr>
                    </a:p>
                  </a:txBody>
                  <a:tcPr/>
                </a:tc>
              </a:tr>
              <a:tr h="431800">
                <a:tc>
                  <a:txBody>
                    <a:bodyPr/>
                    <a:lstStyle/>
                    <a:p>
                      <a:r>
                        <a:rPr lang="en-US" sz="1800" b="0" i="0" u="none" strike="noStrike" kern="1200" baseline="0" dirty="0" smtClean="0">
                          <a:solidFill>
                            <a:schemeClr val="dk1"/>
                          </a:solidFill>
                          <a:latin typeface="+mn-lt"/>
                          <a:ea typeface="+mn-ea"/>
                          <a:cs typeface="+mn-cs"/>
                        </a:rPr>
                        <a:t>BI support (help desk staff)</a:t>
                      </a:r>
                      <a:endParaRPr lang="en-US" dirty="0"/>
                    </a:p>
                  </a:txBody>
                  <a:tcPr/>
                </a:tc>
                <a:tc>
                  <a:txBody>
                    <a:bodyPr/>
                    <a:lstStyle/>
                    <a:p>
                      <a:pPr algn="just"/>
                      <a:r>
                        <a:rPr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Mentoring and training the business staff</a:t>
                      </a:r>
                      <a:endParaRPr lang="en-US" sz="1600" dirty="0">
                        <a:latin typeface="Arial" panose="020B0604020202020204" pitchFamily="34" charset="0"/>
                        <a:cs typeface="Arial" panose="020B0604020202020204" pitchFamily="34" charset="0"/>
                      </a:endParaRPr>
                    </a:p>
                  </a:txBody>
                  <a:tcPr/>
                </a:tc>
              </a:tr>
              <a:tr h="431800">
                <a:tc>
                  <a:txBody>
                    <a:bodyPr/>
                    <a:lstStyle/>
                    <a:p>
                      <a:r>
                        <a:rPr lang="en-US" sz="1800" b="0" i="0" u="none" strike="noStrike" kern="1200" baseline="0" dirty="0" smtClean="0">
                          <a:solidFill>
                            <a:schemeClr val="dk1"/>
                          </a:solidFill>
                          <a:latin typeface="+mn-lt"/>
                          <a:ea typeface="+mn-ea"/>
                          <a:cs typeface="+mn-cs"/>
                        </a:rPr>
                        <a:t>Business sponsor</a:t>
                      </a:r>
                      <a:endParaRPr lang="en-US" dirty="0"/>
                    </a:p>
                  </a:txBody>
                  <a:tcPr/>
                </a:tc>
                <a:tc>
                  <a:txBody>
                    <a:bodyPr/>
                    <a:lstStyle/>
                    <a:p>
                      <a:pPr algn="l"/>
                      <a:r>
                        <a:rPr lang="en-US" sz="1600" b="0" i="0" u="none" strike="noStrike" baseline="0" dirty="0" smtClean="0">
                          <a:solidFill>
                            <a:srgbClr val="333333"/>
                          </a:solidFill>
                          <a:latin typeface="Arial" panose="020B0604020202020204" pitchFamily="34" charset="0"/>
                          <a:cs typeface="Arial" panose="020B0604020202020204" pitchFamily="34" charset="0"/>
                        </a:rPr>
                        <a:t>Championing the BI initiative and removing business-related roadblocks for the BI project team</a:t>
                      </a:r>
                      <a:endParaRPr lang="en-US" sz="1600" dirty="0">
                        <a:latin typeface="Arial" panose="020B0604020202020204" pitchFamily="34" charset="0"/>
                        <a:cs typeface="Arial" panose="020B0604020202020204" pitchFamily="34" charset="0"/>
                      </a:endParaRPr>
                    </a:p>
                  </a:txBody>
                  <a:tcPr/>
                </a:tc>
              </a:tr>
              <a:tr h="431800">
                <a:tc>
                  <a:txBody>
                    <a:bodyPr/>
                    <a:lstStyle/>
                    <a:p>
                      <a:r>
                        <a:rPr lang="en-US" sz="1800" b="0" i="0" u="none" strike="noStrike" kern="1200" baseline="0" dirty="0" smtClean="0">
                          <a:solidFill>
                            <a:schemeClr val="dk1"/>
                          </a:solidFill>
                          <a:latin typeface="+mn-lt"/>
                          <a:ea typeface="+mn-ea"/>
                          <a:cs typeface="+mn-cs"/>
                        </a:rPr>
                        <a:t>ETL developer(s)</a:t>
                      </a:r>
                      <a:endParaRPr lang="en-US" dirty="0"/>
                    </a:p>
                  </a:txBody>
                  <a:tcPr/>
                </a:tc>
                <a:tc>
                  <a:txBody>
                    <a:bodyPr/>
                    <a:lstStyle/>
                    <a:p>
                      <a:r>
                        <a:rPr lang="en-US" sz="1600" b="0" i="0" u="none" strike="noStrike" kern="1200" baseline="0" dirty="0" smtClean="0">
                          <a:solidFill>
                            <a:schemeClr val="dk1"/>
                          </a:solidFill>
                          <a:latin typeface="Arial" panose="020B0604020202020204" pitchFamily="34" charset="0"/>
                          <a:ea typeface="+mn-ea"/>
                          <a:cs typeface="Arial" panose="020B0604020202020204" pitchFamily="34" charset="0"/>
                        </a:rPr>
                        <a:t>Coding the ETL programs and/or preparing the instructions for the ETL tool</a:t>
                      </a:r>
                      <a:endParaRPr lang="en-US" sz="1600" dirty="0">
                        <a:latin typeface="Arial" panose="020B0604020202020204" pitchFamily="34" charset="0"/>
                        <a:cs typeface="Arial" panose="020B0604020202020204" pitchFamily="34" charset="0"/>
                      </a:endParaRPr>
                    </a:p>
                  </a:txBody>
                  <a:tcPr/>
                </a:tc>
              </a:tr>
              <a:tr h="431800">
                <a:tc>
                  <a:txBody>
                    <a:bodyPr/>
                    <a:lstStyle/>
                    <a:p>
                      <a:pPr algn="l"/>
                      <a:r>
                        <a:rPr lang="en-US" dirty="0"/>
                        <a:t>IT auditor or QA analyst</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Determining the risks and exposures of the BI project due to internal lack of controls or external forces</a:t>
                      </a:r>
                    </a:p>
                  </a:txBody>
                  <a:tcPr marL="38100" marR="38100" marT="38100" marB="38100"/>
                </a:tc>
              </a:tr>
              <a:tr h="431800">
                <a:tc>
                  <a:txBody>
                    <a:bodyPr/>
                    <a:lstStyle/>
                    <a:p>
                      <a:pPr algn="l"/>
                      <a:r>
                        <a:rPr lang="en-US" dirty="0"/>
                        <a:t>Meta data repository developer(s)</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Coding the meta data repository migration programs to load the meta data repository database; providing meta data reports and an online help function </a:t>
                      </a:r>
                    </a:p>
                  </a:txBody>
                  <a:tcPr marL="38100" marR="38100" marT="38100" marB="38100"/>
                </a:tc>
              </a:tr>
              <a:tr h="431800">
                <a:tc>
                  <a:txBody>
                    <a:bodyPr/>
                    <a:lstStyle/>
                    <a:p>
                      <a:pPr algn="l"/>
                      <a:r>
                        <a:rPr lang="en-US" dirty="0"/>
                        <a:t>Network services staff </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Maintaining the network environment</a:t>
                      </a:r>
                    </a:p>
                  </a:txBody>
                  <a:tcPr marL="38100" marR="38100" marT="38100" marB="38100"/>
                </a:tc>
              </a:tr>
              <a:tr h="431800">
                <a:tc>
                  <a:txBody>
                    <a:bodyPr/>
                    <a:lstStyle/>
                    <a:p>
                      <a:pPr algn="l"/>
                      <a:r>
                        <a:rPr lang="en-US" dirty="0"/>
                        <a:t>Operations staff</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Running the batch processes for the ETL cycles, the access and analysis application, and the meta data repository</a:t>
                      </a:r>
                    </a:p>
                  </a:txBody>
                  <a:tcPr marL="38100" marR="38100" marT="38100" marB="38100"/>
                </a:tc>
              </a:tr>
            </a:tbl>
          </a:graphicData>
        </a:graphic>
      </p:graphicFrame>
      <p:sp>
        <p:nvSpPr>
          <p:cNvPr id="3" name="Rectangle 2"/>
          <p:cNvSpPr/>
          <p:nvPr/>
        </p:nvSpPr>
        <p:spPr>
          <a:xfrm>
            <a:off x="1371600" y="160986"/>
            <a:ext cx="6394251" cy="523220"/>
          </a:xfrm>
          <a:prstGeom prst="rect">
            <a:avLst/>
          </a:prstGeom>
        </p:spPr>
        <p:txBody>
          <a:bodyPr wrap="none">
            <a:spAutoFit/>
          </a:bodyPr>
          <a:lstStyle/>
          <a:p>
            <a:r>
              <a:rPr lang="en-US" sz="2800" b="1" dirty="0" smtClean="0"/>
              <a:t>Extended Team Roles and Responsibilities</a:t>
            </a:r>
            <a:endParaRPr lang="en-US" sz="2800" dirty="0"/>
          </a:p>
        </p:txBody>
      </p:sp>
      <p:sp>
        <p:nvSpPr>
          <p:cNvPr id="4" name="Slide Number Placeholder 3"/>
          <p:cNvSpPr>
            <a:spLocks noGrp="1"/>
          </p:cNvSpPr>
          <p:nvPr>
            <p:ph type="sldNum" sz="quarter" idx="12"/>
          </p:nvPr>
        </p:nvSpPr>
        <p:spPr/>
        <p:txBody>
          <a:bodyPr/>
          <a:lstStyle/>
          <a:p>
            <a:fld id="{58F7F2FC-7CE2-4826-97D4-9F48A608C03E}" type="slidenum">
              <a:rPr lang="en-US" smtClean="0"/>
              <a:t>15</a:t>
            </a:fld>
            <a:endParaRPr lang="en-US"/>
          </a:p>
        </p:txBody>
      </p:sp>
    </p:spTree>
    <p:extLst>
      <p:ext uri="{BB962C8B-B14F-4D97-AF65-F5344CB8AC3E}">
        <p14:creationId xmlns:p14="http://schemas.microsoft.com/office/powerpoint/2010/main" val="1165856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0"/>
            <a:ext cx="6394251" cy="523220"/>
          </a:xfrm>
          <a:prstGeom prst="rect">
            <a:avLst/>
          </a:prstGeom>
        </p:spPr>
        <p:txBody>
          <a:bodyPr wrap="none">
            <a:spAutoFit/>
          </a:bodyPr>
          <a:lstStyle/>
          <a:p>
            <a:r>
              <a:rPr lang="en-US" sz="2800" b="1" dirty="0" smtClean="0"/>
              <a:t>Extended Team Roles and Responsibilities</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2093991560"/>
              </p:ext>
            </p:extLst>
          </p:nvPr>
        </p:nvGraphicFramePr>
        <p:xfrm>
          <a:off x="381000" y="685800"/>
          <a:ext cx="7848600" cy="6029960"/>
        </p:xfrm>
        <a:graphic>
          <a:graphicData uri="http://schemas.openxmlformats.org/drawingml/2006/table">
            <a:tbl>
              <a:tblPr firstRow="1" bandRow="1">
                <a:tableStyleId>{5C22544A-7EE6-4342-B048-85BDC9FD1C3A}</a:tableStyleId>
              </a:tblPr>
              <a:tblGrid>
                <a:gridCol w="2743200"/>
                <a:gridCol w="5105400"/>
              </a:tblGrid>
              <a:tr h="431800">
                <a:tc>
                  <a:txBody>
                    <a:bodyPr/>
                    <a:lstStyle/>
                    <a:p>
                      <a:pPr algn="ctr"/>
                      <a:r>
                        <a:rPr lang="en-US" sz="1800" b="1" i="1" u="none" strike="noStrike" kern="1200" baseline="0" dirty="0" smtClean="0">
                          <a:solidFill>
                            <a:schemeClr val="lt1"/>
                          </a:solidFill>
                          <a:latin typeface="+mn-lt"/>
                          <a:ea typeface="+mn-ea"/>
                          <a:cs typeface="+mn-cs"/>
                        </a:rPr>
                        <a:t>Role</a:t>
                      </a:r>
                      <a:endParaRPr lang="en-US" dirty="0"/>
                    </a:p>
                  </a:txBody>
                  <a:tcPr/>
                </a:tc>
                <a:tc>
                  <a:txBody>
                    <a:bodyPr/>
                    <a:lstStyle/>
                    <a:p>
                      <a:r>
                        <a:rPr lang="en-US" sz="1800" b="1" i="1" u="none" strike="noStrike" kern="1200" baseline="0" dirty="0" smtClean="0">
                          <a:solidFill>
                            <a:schemeClr val="lt1"/>
                          </a:solidFill>
                          <a:latin typeface="+mn-lt"/>
                          <a:ea typeface="+mn-ea"/>
                          <a:cs typeface="+mn-cs"/>
                        </a:rPr>
                        <a:t>Major Responsibilities</a:t>
                      </a:r>
                      <a:endParaRPr lang="en-US" dirty="0"/>
                    </a:p>
                  </a:txBody>
                  <a:tcPr/>
                </a:tc>
              </a:tr>
              <a:tr h="431800">
                <a:tc>
                  <a:txBody>
                    <a:bodyPr/>
                    <a:lstStyle/>
                    <a:p>
                      <a:pPr algn="l"/>
                      <a:r>
                        <a:rPr lang="en-US" dirty="0"/>
                        <a:t>Security officer </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Ensuring that security requirements are defined and that security features are tested across all tools and databases</a:t>
                      </a:r>
                    </a:p>
                  </a:txBody>
                  <a:tcPr marL="38100" marR="38100" marT="38100" marB="38100"/>
                </a:tc>
              </a:tr>
              <a:tr h="431800">
                <a:tc>
                  <a:txBody>
                    <a:bodyPr/>
                    <a:lstStyle/>
                    <a:p>
                      <a:pPr algn="l"/>
                      <a:r>
                        <a:rPr lang="en-US" dirty="0"/>
                        <a:t>Stakeholders (other business representatives or IT managers)</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Handling limited responsibilities on the BI project, such as reviewing and ratifying the cross-organizational standards and business rules the BI project team uses or develops</a:t>
                      </a:r>
                    </a:p>
                  </a:txBody>
                  <a:tcPr marL="38100" marR="38100" marT="38100" marB="38100"/>
                </a:tc>
              </a:tr>
              <a:tr h="431800">
                <a:tc>
                  <a:txBody>
                    <a:bodyPr/>
                    <a:lstStyle/>
                    <a:p>
                      <a:pPr algn="l"/>
                      <a:r>
                        <a:rPr lang="en-US" dirty="0"/>
                        <a:t>Strategic architect</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Managing the overall technical infrastructure for the organization, including the BI technical infrastructure</a:t>
                      </a:r>
                    </a:p>
                  </a:txBody>
                  <a:tcPr marL="38100" marR="38100" marT="38100" marB="38100"/>
                </a:tc>
              </a:tr>
              <a:tr h="431800">
                <a:tc>
                  <a:txBody>
                    <a:bodyPr/>
                    <a:lstStyle/>
                    <a:p>
                      <a:pPr algn="l"/>
                      <a:r>
                        <a:rPr lang="en-US"/>
                        <a:t>Technical services staff </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Maintaining the hardware infrastructure and the operating systems</a:t>
                      </a:r>
                    </a:p>
                  </a:txBody>
                  <a:tcPr marL="38100" marR="38100" marT="38100" marB="38100"/>
                </a:tc>
              </a:tr>
              <a:tr h="431800">
                <a:tc>
                  <a:txBody>
                    <a:bodyPr/>
                    <a:lstStyle/>
                    <a:p>
                      <a:pPr algn="l"/>
                      <a:r>
                        <a:rPr lang="en-US"/>
                        <a:t>Testers</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Testing programming code created by the developers from the ETL, Application, and Meta Data Repository tracks</a:t>
                      </a:r>
                    </a:p>
                  </a:txBody>
                  <a:tcPr marL="38100" marR="38100" marT="38100" marB="38100"/>
                </a:tc>
              </a:tr>
              <a:tr h="431800">
                <a:tc>
                  <a:txBody>
                    <a:bodyPr/>
                    <a:lstStyle/>
                    <a:p>
                      <a:pPr algn="l"/>
                      <a:r>
                        <a:rPr lang="en-US"/>
                        <a:t>Tool administrators</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Installing and maintaining the developer tools and the access and analysis tools</a:t>
                      </a:r>
                    </a:p>
                  </a:txBody>
                  <a:tcPr marL="38100" marR="38100" marT="38100" marB="38100"/>
                </a:tc>
              </a:tr>
              <a:tr h="431800">
                <a:tc>
                  <a:txBody>
                    <a:bodyPr/>
                    <a:lstStyle/>
                    <a:p>
                      <a:pPr algn="l"/>
                      <a:r>
                        <a:rPr lang="en-US"/>
                        <a:t>Web developer(s)</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Designing the Web site and creating the Web pages for displaying reports and queries on the intranet, extranet, or Internet</a:t>
                      </a:r>
                    </a:p>
                  </a:txBody>
                  <a:tcPr marL="38100" marR="38100" marT="38100" marB="38100"/>
                </a:tc>
              </a:tr>
              <a:tr h="431800">
                <a:tc>
                  <a:txBody>
                    <a:bodyPr/>
                    <a:lstStyle/>
                    <a:p>
                      <a:pPr algn="l"/>
                      <a:r>
                        <a:rPr lang="en-US"/>
                        <a:t>Web master</a:t>
                      </a:r>
                    </a:p>
                  </a:txBody>
                  <a:tcPr marL="38100" marR="38100" marT="38100" marB="38100"/>
                </a:tc>
                <a:tc>
                  <a:txBody>
                    <a:bodyPr/>
                    <a:lstStyle/>
                    <a:p>
                      <a:pPr algn="l"/>
                      <a:r>
                        <a:rPr lang="en-US" sz="1600" dirty="0">
                          <a:latin typeface="Arial" panose="020B0604020202020204" pitchFamily="34" charset="0"/>
                          <a:cs typeface="Arial" panose="020B0604020202020204" pitchFamily="34" charset="0"/>
                        </a:rPr>
                        <a:t>Setting up the Web server and Web security </a:t>
                      </a:r>
                    </a:p>
                  </a:txBody>
                  <a:tcPr marL="38100" marR="38100" marT="38100" marB="38100"/>
                </a:tc>
              </a:tr>
            </a:tbl>
          </a:graphicData>
        </a:graphic>
      </p:graphicFrame>
      <p:sp>
        <p:nvSpPr>
          <p:cNvPr id="4" name="Slide Number Placeholder 3"/>
          <p:cNvSpPr>
            <a:spLocks noGrp="1"/>
          </p:cNvSpPr>
          <p:nvPr>
            <p:ph type="sldNum" sz="quarter" idx="12"/>
          </p:nvPr>
        </p:nvSpPr>
        <p:spPr/>
        <p:txBody>
          <a:bodyPr/>
          <a:lstStyle/>
          <a:p>
            <a:fld id="{58F7F2FC-7CE2-4826-97D4-9F48A608C03E}" type="slidenum">
              <a:rPr lang="en-US" smtClean="0"/>
              <a:t>16</a:t>
            </a:fld>
            <a:endParaRPr lang="en-US"/>
          </a:p>
        </p:txBody>
      </p:sp>
    </p:spTree>
    <p:extLst>
      <p:ext uri="{BB962C8B-B14F-4D97-AF65-F5344CB8AC3E}">
        <p14:creationId xmlns:p14="http://schemas.microsoft.com/office/powerpoint/2010/main" val="1896072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047874"/>
            <a:ext cx="4876800" cy="420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295400" y="392668"/>
            <a:ext cx="5307863" cy="523220"/>
          </a:xfrm>
          <a:prstGeom prst="rect">
            <a:avLst/>
          </a:prstGeom>
        </p:spPr>
        <p:txBody>
          <a:bodyPr wrap="none">
            <a:spAutoFit/>
          </a:bodyPr>
          <a:lstStyle/>
          <a:p>
            <a:r>
              <a:rPr lang="en-US" sz="2800" b="1" dirty="0" smtClean="0"/>
              <a:t>Business Justification Components</a:t>
            </a:r>
            <a:endParaRPr lang="en-US" sz="2800" dirty="0"/>
          </a:p>
        </p:txBody>
      </p:sp>
      <p:sp>
        <p:nvSpPr>
          <p:cNvPr id="3" name="Slide Number Placeholder 2"/>
          <p:cNvSpPr>
            <a:spLocks noGrp="1"/>
          </p:cNvSpPr>
          <p:nvPr>
            <p:ph type="sldNum" sz="quarter" idx="12"/>
          </p:nvPr>
        </p:nvSpPr>
        <p:spPr/>
        <p:txBody>
          <a:bodyPr/>
          <a:lstStyle/>
          <a:p>
            <a:fld id="{58F7F2FC-7CE2-4826-97D4-9F48A608C03E}" type="slidenum">
              <a:rPr lang="en-US" smtClean="0"/>
              <a:t>17</a:t>
            </a:fld>
            <a:endParaRPr lang="en-US"/>
          </a:p>
        </p:txBody>
      </p:sp>
    </p:spTree>
    <p:extLst>
      <p:ext uri="{BB962C8B-B14F-4D97-AF65-F5344CB8AC3E}">
        <p14:creationId xmlns:p14="http://schemas.microsoft.com/office/powerpoint/2010/main" val="542381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607478"/>
            <a:ext cx="5715000" cy="5021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514600" y="274749"/>
            <a:ext cx="2913555" cy="523220"/>
          </a:xfrm>
          <a:prstGeom prst="rect">
            <a:avLst/>
          </a:prstGeom>
        </p:spPr>
        <p:txBody>
          <a:bodyPr wrap="none">
            <a:spAutoFit/>
          </a:bodyPr>
          <a:lstStyle/>
          <a:p>
            <a:r>
              <a:rPr lang="en-US" sz="2800" b="1" dirty="0" smtClean="0"/>
              <a:t>Benefit Categories</a:t>
            </a:r>
            <a:endParaRPr lang="en-US" sz="2800" dirty="0"/>
          </a:p>
        </p:txBody>
      </p:sp>
      <p:sp>
        <p:nvSpPr>
          <p:cNvPr id="3" name="Slide Number Placeholder 2"/>
          <p:cNvSpPr>
            <a:spLocks noGrp="1"/>
          </p:cNvSpPr>
          <p:nvPr>
            <p:ph type="sldNum" sz="quarter" idx="12"/>
          </p:nvPr>
        </p:nvSpPr>
        <p:spPr/>
        <p:txBody>
          <a:bodyPr/>
          <a:lstStyle/>
          <a:p>
            <a:fld id="{58F7F2FC-7CE2-4826-97D4-9F48A608C03E}" type="slidenum">
              <a:rPr lang="en-US" smtClean="0"/>
              <a:t>18</a:t>
            </a:fld>
            <a:endParaRPr lang="en-US"/>
          </a:p>
        </p:txBody>
      </p:sp>
    </p:spTree>
    <p:extLst>
      <p:ext uri="{BB962C8B-B14F-4D97-AF65-F5344CB8AC3E}">
        <p14:creationId xmlns:p14="http://schemas.microsoft.com/office/powerpoint/2010/main" val="38750300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274564"/>
            <a:ext cx="5943600" cy="2831544"/>
          </a:xfrm>
          <a:prstGeom prst="rect">
            <a:avLst/>
          </a:prstGeom>
        </p:spPr>
        <p:txBody>
          <a:bodyPr wrap="square">
            <a:spAutoFit/>
          </a:bodyPr>
          <a:lstStyle/>
          <a:p>
            <a:r>
              <a:rPr lang="en-US" sz="4000" b="0" dirty="0" smtClean="0">
                <a:effectLst/>
              </a:rPr>
              <a:t>Revenue increase</a:t>
            </a:r>
          </a:p>
          <a:p>
            <a:endParaRPr lang="en-US" b="0" dirty="0" smtClean="0">
              <a:effectLst/>
            </a:endParaRPr>
          </a:p>
          <a:p>
            <a:endParaRPr lang="en-US" sz="2400" b="0" dirty="0" smtClean="0">
              <a:effectLst/>
            </a:endParaRPr>
          </a:p>
          <a:p>
            <a:pPr marL="285750" indent="-285750">
              <a:buFont typeface="Arial" panose="020B0604020202020204" pitchFamily="34" charset="0"/>
              <a:buChar char="•"/>
            </a:pPr>
            <a:r>
              <a:rPr lang="en-US" sz="2400" b="0" dirty="0" smtClean="0">
                <a:effectLst/>
              </a:rPr>
              <a:t>Identification of new markets and niches</a:t>
            </a:r>
          </a:p>
          <a:p>
            <a:pPr marL="285750" indent="-285750">
              <a:buFont typeface="Arial" panose="020B0604020202020204" pitchFamily="34" charset="0"/>
              <a:buChar char="•"/>
            </a:pPr>
            <a:r>
              <a:rPr lang="en-US" sz="2400" b="0" dirty="0" smtClean="0">
                <a:effectLst/>
              </a:rPr>
              <a:t>More effective suggestive selling</a:t>
            </a:r>
          </a:p>
          <a:p>
            <a:pPr marL="285750" indent="-285750">
              <a:buFont typeface="Arial" panose="020B0604020202020204" pitchFamily="34" charset="0"/>
              <a:buChar char="•"/>
            </a:pPr>
            <a:r>
              <a:rPr lang="en-US" sz="2400" b="0" dirty="0" smtClean="0">
                <a:effectLst/>
              </a:rPr>
              <a:t>Faster opportunity recognition</a:t>
            </a:r>
          </a:p>
          <a:p>
            <a:pPr marL="285750" indent="-285750">
              <a:buFont typeface="Arial" panose="020B0604020202020204" pitchFamily="34" charset="0"/>
              <a:buChar char="•"/>
            </a:pPr>
            <a:r>
              <a:rPr lang="en-US" sz="2400" b="0" dirty="0" smtClean="0">
                <a:effectLst/>
              </a:rPr>
              <a:t>Faster time to market</a:t>
            </a:r>
            <a:endParaRPr lang="en-US" sz="2400" b="0" dirty="0">
              <a:effectLst/>
            </a:endParaRPr>
          </a:p>
        </p:txBody>
      </p:sp>
      <p:sp>
        <p:nvSpPr>
          <p:cNvPr id="3" name="Slide Number Placeholder 2"/>
          <p:cNvSpPr>
            <a:spLocks noGrp="1"/>
          </p:cNvSpPr>
          <p:nvPr>
            <p:ph type="sldNum" sz="quarter" idx="12"/>
          </p:nvPr>
        </p:nvSpPr>
        <p:spPr/>
        <p:txBody>
          <a:bodyPr/>
          <a:lstStyle/>
          <a:p>
            <a:fld id="{58F7F2FC-7CE2-4826-97D4-9F48A608C03E}" type="slidenum">
              <a:rPr lang="en-US" smtClean="0"/>
              <a:t>19</a:t>
            </a:fld>
            <a:endParaRPr lang="en-US"/>
          </a:p>
        </p:txBody>
      </p:sp>
    </p:spTree>
    <p:extLst>
      <p:ext uri="{BB962C8B-B14F-4D97-AF65-F5344CB8AC3E}">
        <p14:creationId xmlns:p14="http://schemas.microsoft.com/office/powerpoint/2010/main" val="3780903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3234" y="990600"/>
            <a:ext cx="7848600" cy="5447645"/>
          </a:xfrm>
          <a:prstGeom prst="rect">
            <a:avLst/>
          </a:prstGeom>
        </p:spPr>
        <p:txBody>
          <a:bodyPr wrap="square">
            <a:spAutoFit/>
          </a:bodyPr>
          <a:lstStyle/>
          <a:p>
            <a:pPr marL="342900" indent="-342900" algn="just" rtl="1" fontAlgn="base">
              <a:buFont typeface="Arial" panose="020B0604020202020204" pitchFamily="34" charset="0"/>
              <a:buChar char="•"/>
            </a:pPr>
            <a:r>
              <a:rPr lang="fa-IR" sz="2200" dirty="0">
                <a:cs typeface="2  Mitra" panose="00000400000000000000" pitchFamily="2" charset="-78"/>
              </a:rPr>
              <a:t>هوش تجاری مدیریت درست و موثر اطلاعات برای هدفی تجاری است و اساساً به ارتباط بین کاربر و سیستم­های فناوری اطلاعات مربوط </a:t>
            </a:r>
            <a:r>
              <a:rPr lang="fa-IR" sz="2200" dirty="0" smtClean="0">
                <a:cs typeface="2  Mitra" panose="00000400000000000000" pitchFamily="2" charset="-78"/>
              </a:rPr>
              <a:t>میگردد</a:t>
            </a:r>
          </a:p>
          <a:p>
            <a:pPr algn="just" rtl="1" fontAlgn="base"/>
            <a:endParaRPr lang="en-US" sz="1000" dirty="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عبارت است از شرح نیازهای سازمان برای تجزیه و تحلیل به همراه </a:t>
            </a:r>
            <a:r>
              <a:rPr lang="fa-IR" sz="2200" dirty="0" smtClean="0">
                <a:cs typeface="2  Mitra" panose="00000400000000000000" pitchFamily="2" charset="-78"/>
              </a:rPr>
              <a:t>گزارش­دهی</a:t>
            </a:r>
          </a:p>
          <a:p>
            <a:pPr algn="just" rtl="1" fontAlgn="base"/>
            <a:endParaRPr lang="en-US" sz="1000" dirty="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رویکردی راهبردی است برای هدف­گذاری به صورت سیستماتیک، ردیابی، مخابره  و نهایتاً تبدیل و ترجمه سیگنال­ها و علائم ضعیف کسب­وکار به یکسری اطلاعات کاربردی که اساس تصمیم­گیری­های راهبردی </a:t>
            </a:r>
            <a:r>
              <a:rPr lang="fa-IR" sz="2200" dirty="0" smtClean="0">
                <a:cs typeface="2  Mitra" panose="00000400000000000000" pitchFamily="2" charset="-78"/>
              </a:rPr>
              <a:t>شوند</a:t>
            </a:r>
          </a:p>
          <a:p>
            <a:pPr algn="just" rtl="1" fontAlgn="base"/>
            <a:endParaRPr lang="en-US" sz="1000" dirty="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به عنوان تغییرشکل­دهنده­ای آگاه و روشمند است که داده­های مختلف را از منابع مختلف دریافت و به شکل­های جدید تغییر می­دهد تا اطلاعاتی نتیجه­گرا و تجاری را فراهم </a:t>
            </a:r>
            <a:r>
              <a:rPr lang="fa-IR" sz="2200" dirty="0" smtClean="0">
                <a:cs typeface="2  Mitra" panose="00000400000000000000" pitchFamily="2" charset="-78"/>
              </a:rPr>
              <a:t>کند</a:t>
            </a:r>
          </a:p>
          <a:p>
            <a:pPr algn="just" rtl="1" fontAlgn="base"/>
            <a:endParaRPr lang="en-US" sz="1000" dirty="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مبحث بسیار وسیع است که کارکردها (مانند گزارش­دهی و تجزیه و تحلیل) و تکنولوژی­های متفاوتی (مانند انبار داده،  </a:t>
            </a:r>
            <a:r>
              <a:rPr lang="en-US" sz="2200" dirty="0">
                <a:cs typeface="2  Mitra" panose="00000400000000000000" pitchFamily="2" charset="-78"/>
              </a:rPr>
              <a:t>OLAP</a:t>
            </a:r>
            <a:r>
              <a:rPr lang="fa-IR" sz="2200" dirty="0">
                <a:cs typeface="2  Mitra" panose="00000400000000000000" pitchFamily="2" charset="-78"/>
              </a:rPr>
              <a:t>، پورتال) را در بر میگیرد</a:t>
            </a:r>
            <a:r>
              <a:rPr lang="fa-IR" sz="2200" dirty="0" smtClean="0">
                <a:cs typeface="2  Mitra" panose="00000400000000000000" pitchFamily="2" charset="-78"/>
              </a:rPr>
              <a:t>.</a:t>
            </a:r>
          </a:p>
          <a:p>
            <a:pPr algn="just" rtl="1" fontAlgn="base"/>
            <a:endParaRPr lang="en-US" sz="2200" dirty="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شامل تمام ابزارهای اطلاعاتی و تکنیکی جهت تحلیل دانش و اطلاعات در دسترس یک شرکت است و به طور کلی عبارت است از دسترسی، تجزیه و تحلیل و فراهم آوردن داده­های تجاری برای کاربران در یک بنگاه تجاری</a:t>
            </a:r>
            <a:endParaRPr lang="en-US" sz="2200" dirty="0">
              <a:cs typeface="2  Mitra" panose="00000400000000000000" pitchFamily="2" charset="-78"/>
            </a:endParaRPr>
          </a:p>
        </p:txBody>
      </p:sp>
      <p:sp>
        <p:nvSpPr>
          <p:cNvPr id="3" name="TextBox 2"/>
          <p:cNvSpPr txBox="1"/>
          <p:nvPr/>
        </p:nvSpPr>
        <p:spPr>
          <a:xfrm>
            <a:off x="2180489" y="152400"/>
            <a:ext cx="3934090" cy="523220"/>
          </a:xfrm>
          <a:prstGeom prst="rect">
            <a:avLst/>
          </a:prstGeom>
          <a:noFill/>
        </p:spPr>
        <p:txBody>
          <a:bodyPr wrap="none" rtlCol="0">
            <a:spAutoFit/>
          </a:bodyPr>
          <a:lstStyle/>
          <a:p>
            <a:r>
              <a:rPr lang="fa-IR" sz="2800" b="1" dirty="0" smtClean="0">
                <a:cs typeface="2  Mitra" panose="00000400000000000000" pitchFamily="2" charset="-78"/>
              </a:rPr>
              <a:t>تعاریف متفاوت از هوش تجاری</a:t>
            </a:r>
            <a:endParaRPr lang="en-US" sz="2800" b="1" dirty="0">
              <a:cs typeface="2  Mitra" panose="00000400000000000000" pitchFamily="2" charset="-78"/>
            </a:endParaRPr>
          </a:p>
        </p:txBody>
      </p:sp>
      <p:sp>
        <p:nvSpPr>
          <p:cNvPr id="4" name="Slide Number Placeholder 3"/>
          <p:cNvSpPr>
            <a:spLocks noGrp="1"/>
          </p:cNvSpPr>
          <p:nvPr>
            <p:ph type="sldNum" sz="quarter" idx="12"/>
          </p:nvPr>
        </p:nvSpPr>
        <p:spPr/>
        <p:txBody>
          <a:bodyPr/>
          <a:lstStyle/>
          <a:p>
            <a:fld id="{58F7F2FC-7CE2-4826-97D4-9F48A608C03E}" type="slidenum">
              <a:rPr lang="en-US" smtClean="0"/>
              <a:t>2</a:t>
            </a:fld>
            <a:endParaRPr lang="en-US"/>
          </a:p>
        </p:txBody>
      </p:sp>
    </p:spTree>
    <p:extLst>
      <p:ext uri="{BB962C8B-B14F-4D97-AF65-F5344CB8AC3E}">
        <p14:creationId xmlns:p14="http://schemas.microsoft.com/office/powerpoint/2010/main" val="26799428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219200"/>
            <a:ext cx="6553200" cy="3508653"/>
          </a:xfrm>
          <a:prstGeom prst="rect">
            <a:avLst/>
          </a:prstGeom>
        </p:spPr>
        <p:txBody>
          <a:bodyPr wrap="square">
            <a:spAutoFit/>
          </a:bodyPr>
          <a:lstStyle/>
          <a:p>
            <a:r>
              <a:rPr lang="en-US" sz="3600" b="0" dirty="0" smtClean="0">
                <a:effectLst/>
              </a:rPr>
              <a:t>Profit increase</a:t>
            </a:r>
          </a:p>
          <a:p>
            <a:endParaRPr lang="en-US" dirty="0"/>
          </a:p>
          <a:p>
            <a:endParaRPr lang="en-US" sz="2400" b="0" dirty="0" smtClean="0">
              <a:effectLst/>
            </a:endParaRPr>
          </a:p>
          <a:p>
            <a:pPr marL="285750" indent="-285750">
              <a:buFont typeface="Arial" panose="020B0604020202020204" pitchFamily="34" charset="0"/>
              <a:buChar char="•"/>
            </a:pPr>
            <a:r>
              <a:rPr lang="en-US" sz="2400" b="0" dirty="0" smtClean="0">
                <a:effectLst/>
              </a:rPr>
              <a:t>Better targeted promotional mailings</a:t>
            </a:r>
          </a:p>
          <a:p>
            <a:pPr marL="285750" indent="-285750">
              <a:buFont typeface="Arial" panose="020B0604020202020204" pitchFamily="34" charset="0"/>
              <a:buChar char="•"/>
            </a:pPr>
            <a:r>
              <a:rPr lang="en-US" sz="2400" b="0" dirty="0" smtClean="0">
                <a:effectLst/>
              </a:rPr>
              <a:t>Early warning of declining markets</a:t>
            </a:r>
          </a:p>
          <a:p>
            <a:pPr marL="285750" indent="-285750">
              <a:buFont typeface="Arial" panose="020B0604020202020204" pitchFamily="34" charset="0"/>
              <a:buChar char="•"/>
            </a:pPr>
            <a:r>
              <a:rPr lang="en-US" sz="2400" b="0" dirty="0" smtClean="0">
                <a:effectLst/>
              </a:rPr>
              <a:t>Identification of under-performing product lines or products</a:t>
            </a:r>
          </a:p>
          <a:p>
            <a:pPr marL="285750" indent="-285750">
              <a:buFont typeface="Arial" panose="020B0604020202020204" pitchFamily="34" charset="0"/>
              <a:buChar char="•"/>
            </a:pPr>
            <a:r>
              <a:rPr lang="en-US" sz="2400" b="0" dirty="0" smtClean="0">
                <a:effectLst/>
              </a:rPr>
              <a:t>Identification of internal inefficiencies</a:t>
            </a:r>
          </a:p>
          <a:p>
            <a:pPr marL="285750" indent="-285750">
              <a:buFont typeface="Arial" panose="020B0604020202020204" pitchFamily="34" charset="0"/>
              <a:buChar char="•"/>
            </a:pPr>
            <a:r>
              <a:rPr lang="en-US" sz="2400" b="0" dirty="0" smtClean="0">
                <a:effectLst/>
              </a:rPr>
              <a:t>More efficient merchandise management</a:t>
            </a:r>
            <a:endParaRPr lang="en-US" sz="2400" b="0" dirty="0">
              <a:effectLst/>
            </a:endParaRPr>
          </a:p>
        </p:txBody>
      </p:sp>
      <p:sp>
        <p:nvSpPr>
          <p:cNvPr id="3" name="Slide Number Placeholder 2"/>
          <p:cNvSpPr>
            <a:spLocks noGrp="1"/>
          </p:cNvSpPr>
          <p:nvPr>
            <p:ph type="sldNum" sz="quarter" idx="12"/>
          </p:nvPr>
        </p:nvSpPr>
        <p:spPr/>
        <p:txBody>
          <a:bodyPr/>
          <a:lstStyle/>
          <a:p>
            <a:fld id="{58F7F2FC-7CE2-4826-97D4-9F48A608C03E}" type="slidenum">
              <a:rPr lang="en-US" smtClean="0"/>
              <a:t>20</a:t>
            </a:fld>
            <a:endParaRPr lang="en-US"/>
          </a:p>
        </p:txBody>
      </p:sp>
    </p:spTree>
    <p:extLst>
      <p:ext uri="{BB962C8B-B14F-4D97-AF65-F5344CB8AC3E}">
        <p14:creationId xmlns:p14="http://schemas.microsoft.com/office/powerpoint/2010/main" val="2976416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524000"/>
            <a:ext cx="6324600" cy="3354765"/>
          </a:xfrm>
          <a:prstGeom prst="rect">
            <a:avLst/>
          </a:prstGeom>
        </p:spPr>
        <p:txBody>
          <a:bodyPr wrap="square">
            <a:spAutoFit/>
          </a:bodyPr>
          <a:lstStyle/>
          <a:p>
            <a:r>
              <a:rPr lang="en-US" sz="3200" b="0" dirty="0" smtClean="0">
                <a:effectLst/>
              </a:rPr>
              <a:t>Customer satisfaction improvement</a:t>
            </a:r>
            <a:endParaRPr lang="en-US" b="0" dirty="0" smtClean="0">
              <a:effectLst/>
            </a:endParaRPr>
          </a:p>
          <a:p>
            <a:endParaRPr lang="en-US" b="0" dirty="0" smtClean="0">
              <a:effectLst/>
            </a:endParaRPr>
          </a:p>
          <a:p>
            <a:endParaRPr lang="en-US" dirty="0"/>
          </a:p>
          <a:p>
            <a:pPr marL="342900" indent="-342900">
              <a:buFont typeface="Arial" panose="020B0604020202020204" pitchFamily="34" charset="0"/>
              <a:buChar char="•"/>
            </a:pPr>
            <a:r>
              <a:rPr lang="en-US" sz="2400" b="0" dirty="0" smtClean="0">
                <a:effectLst/>
              </a:rPr>
              <a:t>Improved understanding of customer preferences</a:t>
            </a:r>
          </a:p>
          <a:p>
            <a:pPr marL="342900" indent="-342900">
              <a:buFont typeface="Arial" panose="020B0604020202020204" pitchFamily="34" charset="0"/>
              <a:buChar char="•"/>
            </a:pPr>
            <a:r>
              <a:rPr lang="en-US" sz="2400" b="0" dirty="0" smtClean="0">
                <a:effectLst/>
              </a:rPr>
              <a:t>Improved customer-to-product matching</a:t>
            </a:r>
          </a:p>
          <a:p>
            <a:pPr marL="342900" indent="-342900">
              <a:buFont typeface="Arial" panose="020B0604020202020204" pitchFamily="34" charset="0"/>
              <a:buChar char="•"/>
            </a:pPr>
            <a:r>
              <a:rPr lang="en-US" sz="2400" b="0" dirty="0" smtClean="0">
                <a:effectLst/>
              </a:rPr>
              <a:t>Up-selling to customers</a:t>
            </a:r>
          </a:p>
          <a:p>
            <a:pPr marL="342900" indent="-342900">
              <a:buFont typeface="Arial" panose="020B0604020202020204" pitchFamily="34" charset="0"/>
              <a:buChar char="•"/>
            </a:pPr>
            <a:r>
              <a:rPr lang="en-US" sz="2400" b="0" dirty="0" smtClean="0">
                <a:effectLst/>
              </a:rPr>
              <a:t>Increased repeat business</a:t>
            </a:r>
          </a:p>
          <a:p>
            <a:pPr marL="342900" indent="-342900">
              <a:buFont typeface="Arial" panose="020B0604020202020204" pitchFamily="34" charset="0"/>
              <a:buChar char="•"/>
            </a:pPr>
            <a:r>
              <a:rPr lang="en-US" sz="2400" b="0" dirty="0" smtClean="0">
                <a:effectLst/>
              </a:rPr>
              <a:t>Faster resolution of customer complaints</a:t>
            </a:r>
            <a:endParaRPr lang="en-US" sz="2400" b="0" dirty="0">
              <a:effectLst/>
            </a:endParaRPr>
          </a:p>
        </p:txBody>
      </p:sp>
      <p:sp>
        <p:nvSpPr>
          <p:cNvPr id="3" name="Slide Number Placeholder 2"/>
          <p:cNvSpPr>
            <a:spLocks noGrp="1"/>
          </p:cNvSpPr>
          <p:nvPr>
            <p:ph type="sldNum" sz="quarter" idx="12"/>
          </p:nvPr>
        </p:nvSpPr>
        <p:spPr/>
        <p:txBody>
          <a:bodyPr/>
          <a:lstStyle/>
          <a:p>
            <a:fld id="{58F7F2FC-7CE2-4826-97D4-9F48A608C03E}" type="slidenum">
              <a:rPr lang="en-US" smtClean="0"/>
              <a:t>21</a:t>
            </a:fld>
            <a:endParaRPr lang="en-US"/>
          </a:p>
        </p:txBody>
      </p:sp>
    </p:spTree>
    <p:extLst>
      <p:ext uri="{BB962C8B-B14F-4D97-AF65-F5344CB8AC3E}">
        <p14:creationId xmlns:p14="http://schemas.microsoft.com/office/powerpoint/2010/main" val="1462940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143000"/>
            <a:ext cx="7696200" cy="4278094"/>
          </a:xfrm>
          <a:prstGeom prst="rect">
            <a:avLst/>
          </a:prstGeom>
        </p:spPr>
        <p:txBody>
          <a:bodyPr wrap="square">
            <a:spAutoFit/>
          </a:bodyPr>
          <a:lstStyle/>
          <a:p>
            <a:r>
              <a:rPr lang="en-US" sz="3200" b="0" dirty="0" smtClean="0">
                <a:effectLst/>
              </a:rPr>
              <a:t>Savings increase</a:t>
            </a:r>
          </a:p>
          <a:p>
            <a:endParaRPr lang="en-US" b="0" dirty="0" smtClean="0">
              <a:effectLst/>
            </a:endParaRPr>
          </a:p>
          <a:p>
            <a:endParaRPr lang="en-US" dirty="0"/>
          </a:p>
          <a:p>
            <a:pPr marL="285750" indent="-285750">
              <a:buFont typeface="Arial" panose="020B0604020202020204" pitchFamily="34" charset="0"/>
              <a:buChar char="•"/>
            </a:pPr>
            <a:r>
              <a:rPr lang="en-US" sz="2000" b="0" dirty="0" smtClean="0">
                <a:effectLst/>
              </a:rPr>
              <a:t>Reduction in wasted or out-of-date merchandise</a:t>
            </a:r>
          </a:p>
          <a:p>
            <a:pPr marL="285750" indent="-285750">
              <a:buFont typeface="Arial" panose="020B0604020202020204" pitchFamily="34" charset="0"/>
              <a:buChar char="•"/>
            </a:pPr>
            <a:r>
              <a:rPr lang="en-US" sz="2000" b="0" dirty="0" smtClean="0">
                <a:effectLst/>
              </a:rPr>
              <a:t>Reduction in requests for customized reporting</a:t>
            </a:r>
          </a:p>
          <a:p>
            <a:endParaRPr lang="en-US" b="0" dirty="0" smtClean="0">
              <a:effectLst/>
            </a:endParaRPr>
          </a:p>
          <a:p>
            <a:endParaRPr lang="en-US" b="0" dirty="0" smtClean="0">
              <a:effectLst/>
            </a:endParaRPr>
          </a:p>
          <a:p>
            <a:r>
              <a:rPr lang="en-US" sz="3200" b="0" dirty="0" smtClean="0">
                <a:effectLst/>
              </a:rPr>
              <a:t>Market share gain</a:t>
            </a:r>
          </a:p>
          <a:p>
            <a:endParaRPr lang="en-US" b="0" dirty="0" smtClean="0">
              <a:effectLst/>
            </a:endParaRPr>
          </a:p>
          <a:p>
            <a:endParaRPr lang="en-US" dirty="0"/>
          </a:p>
          <a:p>
            <a:pPr marL="285750" indent="-285750">
              <a:buFont typeface="Arial" panose="020B0604020202020204" pitchFamily="34" charset="0"/>
              <a:buChar char="•"/>
            </a:pPr>
            <a:r>
              <a:rPr lang="en-US" sz="2000" b="0" dirty="0" smtClean="0">
                <a:effectLst/>
              </a:rPr>
              <a:t>Increased numbers of customers who defect from the competition</a:t>
            </a:r>
          </a:p>
          <a:p>
            <a:pPr marL="285750" indent="-285750">
              <a:buFont typeface="Arial" panose="020B0604020202020204" pitchFamily="34" charset="0"/>
              <a:buChar char="•"/>
            </a:pPr>
            <a:r>
              <a:rPr lang="en-US" sz="2000" b="0" dirty="0" smtClean="0">
                <a:effectLst/>
              </a:rPr>
              <a:t>Much higher customer retention rate as compared with previous years and with the competition</a:t>
            </a:r>
            <a:endParaRPr lang="en-US" sz="2000" b="0" dirty="0">
              <a:effectLst/>
            </a:endParaRPr>
          </a:p>
        </p:txBody>
      </p:sp>
      <p:sp>
        <p:nvSpPr>
          <p:cNvPr id="3" name="Slide Number Placeholder 2"/>
          <p:cNvSpPr>
            <a:spLocks noGrp="1"/>
          </p:cNvSpPr>
          <p:nvPr>
            <p:ph type="sldNum" sz="quarter" idx="12"/>
          </p:nvPr>
        </p:nvSpPr>
        <p:spPr/>
        <p:txBody>
          <a:bodyPr/>
          <a:lstStyle/>
          <a:p>
            <a:fld id="{58F7F2FC-7CE2-4826-97D4-9F48A608C03E}" type="slidenum">
              <a:rPr lang="en-US" smtClean="0"/>
              <a:t>22</a:t>
            </a:fld>
            <a:endParaRPr lang="en-US"/>
          </a:p>
        </p:txBody>
      </p:sp>
    </p:spTree>
    <p:extLst>
      <p:ext uri="{BB962C8B-B14F-4D97-AF65-F5344CB8AC3E}">
        <p14:creationId xmlns:p14="http://schemas.microsoft.com/office/powerpoint/2010/main" val="3064812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762000"/>
            <a:ext cx="7315200" cy="2800767"/>
          </a:xfrm>
          <a:prstGeom prst="rect">
            <a:avLst/>
          </a:prstGeom>
        </p:spPr>
        <p:txBody>
          <a:bodyPr wrap="square">
            <a:spAutoFit/>
          </a:bodyPr>
          <a:lstStyle/>
          <a:p>
            <a:r>
              <a:rPr lang="en-US" sz="3200" b="1" dirty="0"/>
              <a:t>Risk Assessment</a:t>
            </a:r>
          </a:p>
          <a:p>
            <a:endParaRPr lang="en-US" dirty="0" smtClean="0"/>
          </a:p>
          <a:p>
            <a:endParaRPr lang="en-US" dirty="0" smtClean="0"/>
          </a:p>
          <a:p>
            <a:pPr marL="285750" indent="-285750">
              <a:buFont typeface="Arial" panose="020B0604020202020204" pitchFamily="34" charset="0"/>
              <a:buChar char="•"/>
            </a:pPr>
            <a:r>
              <a:rPr lang="en-US" dirty="0" smtClean="0"/>
              <a:t>The </a:t>
            </a:r>
            <a:r>
              <a:rPr lang="en-US" b="1" i="1" dirty="0"/>
              <a:t>technology </a:t>
            </a:r>
            <a:r>
              <a:rPr lang="en-US" dirty="0"/>
              <a:t>used for implementing the project</a:t>
            </a:r>
          </a:p>
          <a:p>
            <a:pPr marL="285750" indent="-285750">
              <a:buFont typeface="Arial" panose="020B0604020202020204" pitchFamily="34" charset="0"/>
              <a:buChar char="•"/>
            </a:pPr>
            <a:r>
              <a:rPr lang="en-US" dirty="0"/>
              <a:t>The </a:t>
            </a:r>
            <a:r>
              <a:rPr lang="en-US" b="1" i="1" dirty="0"/>
              <a:t>complexity</a:t>
            </a:r>
            <a:r>
              <a:rPr lang="en-US" dirty="0"/>
              <a:t> of the capabilities and processes to be implemented</a:t>
            </a:r>
          </a:p>
          <a:p>
            <a:pPr marL="285750" indent="-285750">
              <a:buFont typeface="Arial" panose="020B0604020202020204" pitchFamily="34" charset="0"/>
              <a:buChar char="•"/>
            </a:pPr>
            <a:r>
              <a:rPr lang="en-US" dirty="0"/>
              <a:t>The </a:t>
            </a:r>
            <a:r>
              <a:rPr lang="en-US" b="1" i="1" dirty="0"/>
              <a:t>integration</a:t>
            </a:r>
            <a:r>
              <a:rPr lang="en-US" dirty="0"/>
              <a:t> of various components and of data</a:t>
            </a:r>
          </a:p>
          <a:p>
            <a:pPr marL="285750" indent="-285750">
              <a:buFont typeface="Arial" panose="020B0604020202020204" pitchFamily="34" charset="0"/>
              <a:buChar char="•"/>
            </a:pPr>
            <a:r>
              <a:rPr lang="en-US" dirty="0"/>
              <a:t>The </a:t>
            </a:r>
            <a:r>
              <a:rPr lang="en-US" b="1" i="1" dirty="0"/>
              <a:t>organization</a:t>
            </a:r>
            <a:r>
              <a:rPr lang="en-US" dirty="0"/>
              <a:t> and its financial and moral support</a:t>
            </a:r>
          </a:p>
          <a:p>
            <a:pPr marL="285750" indent="-285750">
              <a:buFont typeface="Arial" panose="020B0604020202020204" pitchFamily="34" charset="0"/>
              <a:buChar char="•"/>
            </a:pPr>
            <a:r>
              <a:rPr lang="en-US" dirty="0"/>
              <a:t>The </a:t>
            </a:r>
            <a:r>
              <a:rPr lang="en-US" b="1" i="1" dirty="0"/>
              <a:t>project team</a:t>
            </a:r>
            <a:r>
              <a:rPr lang="en-US" dirty="0"/>
              <a:t> staff's skills, attitudes, and commitment levels</a:t>
            </a:r>
          </a:p>
          <a:p>
            <a:pPr marL="285750" indent="-285750">
              <a:buFont typeface="Arial" panose="020B0604020202020204" pitchFamily="34" charset="0"/>
              <a:buChar char="•"/>
            </a:pPr>
            <a:r>
              <a:rPr lang="en-US" dirty="0"/>
              <a:t>The </a:t>
            </a:r>
            <a:r>
              <a:rPr lang="en-US" b="1" i="1" dirty="0"/>
              <a:t>financial investment</a:t>
            </a:r>
            <a:r>
              <a:rPr lang="en-US" dirty="0"/>
              <a:t> in terms of ROI</a:t>
            </a:r>
            <a:endParaRPr lang="en-US" b="0" dirty="0">
              <a:effectLst/>
            </a:endParaRPr>
          </a:p>
        </p:txBody>
      </p:sp>
      <p:sp>
        <p:nvSpPr>
          <p:cNvPr id="3" name="Rectangle 2"/>
          <p:cNvSpPr/>
          <p:nvPr/>
        </p:nvSpPr>
        <p:spPr>
          <a:xfrm>
            <a:off x="685800" y="4667071"/>
            <a:ext cx="6400800" cy="923330"/>
          </a:xfrm>
          <a:prstGeom prst="rect">
            <a:avLst/>
          </a:prstGeom>
        </p:spPr>
        <p:txBody>
          <a:bodyPr wrap="square">
            <a:spAutoFit/>
          </a:bodyPr>
          <a:lstStyle/>
          <a:p>
            <a:r>
              <a:rPr lang="en-US" b="1" dirty="0">
                <a:solidFill>
                  <a:srgbClr val="00B050"/>
                </a:solidFill>
              </a:rPr>
              <a:t>Green</a:t>
            </a:r>
            <a:r>
              <a:rPr lang="en-US" dirty="0"/>
              <a:t> = low risk—go ahead with the project</a:t>
            </a:r>
          </a:p>
          <a:p>
            <a:r>
              <a:rPr lang="en-US" b="1" dirty="0">
                <a:solidFill>
                  <a:srgbClr val="FFFF00"/>
                </a:solidFill>
              </a:rPr>
              <a:t>Yellow</a:t>
            </a:r>
            <a:r>
              <a:rPr lang="en-US" dirty="0"/>
              <a:t> = medium risk—caution, proceed slowly</a:t>
            </a:r>
          </a:p>
          <a:p>
            <a:r>
              <a:rPr lang="en-US" b="1" dirty="0">
                <a:solidFill>
                  <a:srgbClr val="FF0000"/>
                </a:solidFill>
              </a:rPr>
              <a:t>Red</a:t>
            </a:r>
            <a:r>
              <a:rPr lang="en-US" dirty="0"/>
              <a:t> = high risk—stop, reevaluate before proceeding</a:t>
            </a:r>
          </a:p>
        </p:txBody>
      </p:sp>
      <p:sp>
        <p:nvSpPr>
          <p:cNvPr id="4" name="Slide Number Placeholder 3"/>
          <p:cNvSpPr>
            <a:spLocks noGrp="1"/>
          </p:cNvSpPr>
          <p:nvPr>
            <p:ph type="sldNum" sz="quarter" idx="12"/>
          </p:nvPr>
        </p:nvSpPr>
        <p:spPr/>
        <p:txBody>
          <a:bodyPr/>
          <a:lstStyle/>
          <a:p>
            <a:fld id="{58F7F2FC-7CE2-4826-97D4-9F48A608C03E}" type="slidenum">
              <a:rPr lang="en-US" smtClean="0"/>
              <a:t>23</a:t>
            </a:fld>
            <a:endParaRPr lang="en-US"/>
          </a:p>
        </p:txBody>
      </p:sp>
    </p:spTree>
    <p:extLst>
      <p:ext uri="{BB962C8B-B14F-4D97-AF65-F5344CB8AC3E}">
        <p14:creationId xmlns:p14="http://schemas.microsoft.com/office/powerpoint/2010/main" val="40965083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152400"/>
            <a:ext cx="4549387" cy="523220"/>
          </a:xfrm>
          <a:prstGeom prst="rect">
            <a:avLst/>
          </a:prstGeom>
        </p:spPr>
        <p:txBody>
          <a:bodyPr wrap="none">
            <a:spAutoFit/>
          </a:bodyPr>
          <a:lstStyle/>
          <a:p>
            <a:r>
              <a:rPr lang="en-US" sz="2800" b="1" dirty="0"/>
              <a:t>Basic Risk Assessment Matrix</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1463193345"/>
              </p:ext>
            </p:extLst>
          </p:nvPr>
        </p:nvGraphicFramePr>
        <p:xfrm>
          <a:off x="304800" y="976362"/>
          <a:ext cx="8077200" cy="5588000"/>
        </p:xfrm>
        <a:graphic>
          <a:graphicData uri="http://schemas.openxmlformats.org/drawingml/2006/table">
            <a:tbl>
              <a:tblPr firstRow="1" bandRow="1">
                <a:tableStyleId>{5C22544A-7EE6-4342-B048-85BDC9FD1C3A}</a:tableStyleId>
              </a:tblPr>
              <a:tblGrid>
                <a:gridCol w="1524000"/>
                <a:gridCol w="2286000"/>
                <a:gridCol w="2247900"/>
                <a:gridCol w="2019300"/>
              </a:tblGrid>
              <a:tr h="370840">
                <a:tc>
                  <a:txBody>
                    <a:bodyPr/>
                    <a:lstStyle/>
                    <a:p>
                      <a:endParaRPr lang="en-US" dirty="0"/>
                    </a:p>
                  </a:txBody>
                  <a:tcPr/>
                </a:tc>
                <a:tc gridSpan="3">
                  <a:txBody>
                    <a:bodyPr/>
                    <a:lstStyle/>
                    <a:p>
                      <a:pPr algn="ctr"/>
                      <a:r>
                        <a:rPr lang="en-US" dirty="0" smtClean="0"/>
                        <a:t>Level of Risk</a:t>
                      </a:r>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algn="l"/>
                      <a:r>
                        <a:rPr lang="en-US" b="1" dirty="0"/>
                        <a:t>Variable</a:t>
                      </a:r>
                    </a:p>
                  </a:txBody>
                  <a:tcPr marL="38100" marR="38100" marT="38100" marB="38100" anchor="ctr"/>
                </a:tc>
                <a:tc>
                  <a:txBody>
                    <a:bodyPr/>
                    <a:lstStyle/>
                    <a:p>
                      <a:pPr algn="l"/>
                      <a:r>
                        <a:rPr lang="en-US" b="1" dirty="0"/>
                        <a:t>Green (Low)</a:t>
                      </a:r>
                    </a:p>
                  </a:txBody>
                  <a:tcPr marL="38100" marR="38100" marT="38100" marB="38100" anchor="ctr"/>
                </a:tc>
                <a:tc>
                  <a:txBody>
                    <a:bodyPr/>
                    <a:lstStyle/>
                    <a:p>
                      <a:pPr algn="l"/>
                      <a:r>
                        <a:rPr lang="en-US" b="1" dirty="0"/>
                        <a:t>Yellow (Medium)</a:t>
                      </a:r>
                    </a:p>
                  </a:txBody>
                  <a:tcPr marL="38100" marR="38100" marT="38100" marB="38100" anchor="ctr"/>
                </a:tc>
                <a:tc>
                  <a:txBody>
                    <a:bodyPr/>
                    <a:lstStyle/>
                    <a:p>
                      <a:pPr algn="l"/>
                      <a:r>
                        <a:rPr lang="en-US" b="1" dirty="0"/>
                        <a:t>Red (High) </a:t>
                      </a:r>
                    </a:p>
                  </a:txBody>
                  <a:tcPr marL="38100" marR="38100" marT="38100" marB="38100" anchor="ctr"/>
                </a:tc>
              </a:tr>
              <a:tr h="370840">
                <a:tc>
                  <a:txBody>
                    <a:bodyPr/>
                    <a:lstStyle/>
                    <a:p>
                      <a:pPr algn="l"/>
                      <a:r>
                        <a:rPr lang="en-US"/>
                        <a:t>Technology</a:t>
                      </a:r>
                    </a:p>
                  </a:txBody>
                  <a:tcPr marL="38100" marR="38100" marT="38100" marB="38100"/>
                </a:tc>
                <a:tc>
                  <a:txBody>
                    <a:bodyPr/>
                    <a:lstStyle/>
                    <a:p>
                      <a:pPr algn="l"/>
                      <a:r>
                        <a:rPr lang="en-US"/>
                        <a:t>Experienced with mature technology</a:t>
                      </a:r>
                    </a:p>
                  </a:txBody>
                  <a:tcPr marL="38100" marR="38100" marT="38100" marB="38100"/>
                </a:tc>
                <a:tc>
                  <a:txBody>
                    <a:bodyPr/>
                    <a:lstStyle/>
                    <a:p>
                      <a:pPr algn="l"/>
                      <a:r>
                        <a:rPr lang="en-US"/>
                        <a:t>Minimal experience with technology </a:t>
                      </a:r>
                    </a:p>
                  </a:txBody>
                  <a:tcPr marL="38100" marR="38100" marT="38100" marB="38100"/>
                </a:tc>
                <a:tc>
                  <a:txBody>
                    <a:bodyPr/>
                    <a:lstStyle/>
                    <a:p>
                      <a:pPr algn="l"/>
                      <a:r>
                        <a:rPr lang="en-US"/>
                        <a:t>New technology, little experience</a:t>
                      </a:r>
                    </a:p>
                  </a:txBody>
                  <a:tcPr marL="38100" marR="38100" marT="38100" marB="38100"/>
                </a:tc>
              </a:tr>
              <a:tr h="370840">
                <a:tc>
                  <a:txBody>
                    <a:bodyPr/>
                    <a:lstStyle/>
                    <a:p>
                      <a:pPr algn="l"/>
                      <a:r>
                        <a:rPr lang="en-US"/>
                        <a:t>Complexity</a:t>
                      </a:r>
                    </a:p>
                  </a:txBody>
                  <a:tcPr marL="38100" marR="38100" marT="38100" marB="38100"/>
                </a:tc>
                <a:tc>
                  <a:txBody>
                    <a:bodyPr/>
                    <a:lstStyle/>
                    <a:p>
                      <a:pPr algn="l"/>
                      <a:r>
                        <a:rPr lang="en-US"/>
                        <a:t>Simple, minimal workflow impact</a:t>
                      </a:r>
                    </a:p>
                  </a:txBody>
                  <a:tcPr marL="38100" marR="38100" marT="38100" marB="38100"/>
                </a:tc>
                <a:tc>
                  <a:txBody>
                    <a:bodyPr/>
                    <a:lstStyle/>
                    <a:p>
                      <a:pPr algn="l"/>
                      <a:r>
                        <a:rPr lang="en-US"/>
                        <a:t>Moderate, some workflow impact</a:t>
                      </a:r>
                    </a:p>
                  </a:txBody>
                  <a:tcPr marL="38100" marR="38100" marT="38100" marB="38100"/>
                </a:tc>
                <a:tc>
                  <a:txBody>
                    <a:bodyPr/>
                    <a:lstStyle/>
                    <a:p>
                      <a:pPr algn="l"/>
                      <a:r>
                        <a:rPr lang="en-US"/>
                        <a:t>Mission critical, will require extensive reengineering </a:t>
                      </a:r>
                    </a:p>
                  </a:txBody>
                  <a:tcPr marL="38100" marR="38100" marT="38100" marB="38100"/>
                </a:tc>
              </a:tr>
              <a:tr h="370840">
                <a:tc>
                  <a:txBody>
                    <a:bodyPr/>
                    <a:lstStyle/>
                    <a:p>
                      <a:pPr algn="l"/>
                      <a:r>
                        <a:rPr lang="en-US"/>
                        <a:t>Integration</a:t>
                      </a:r>
                    </a:p>
                  </a:txBody>
                  <a:tcPr marL="38100" marR="38100" marT="38100" marB="38100"/>
                </a:tc>
                <a:tc>
                  <a:txBody>
                    <a:bodyPr/>
                    <a:lstStyle/>
                    <a:p>
                      <a:pPr algn="l"/>
                      <a:r>
                        <a:rPr lang="en-US"/>
                        <a:t>Stand-alone, no integration</a:t>
                      </a:r>
                    </a:p>
                  </a:txBody>
                  <a:tcPr marL="38100" marR="38100" marT="38100" marB="38100"/>
                </a:tc>
                <a:tc>
                  <a:txBody>
                    <a:bodyPr/>
                    <a:lstStyle/>
                    <a:p>
                      <a:pPr algn="l"/>
                      <a:r>
                        <a:rPr lang="en-US"/>
                        <a:t>Limited integration required</a:t>
                      </a:r>
                    </a:p>
                  </a:txBody>
                  <a:tcPr marL="38100" marR="38100" marT="38100" marB="38100"/>
                </a:tc>
                <a:tc>
                  <a:txBody>
                    <a:bodyPr/>
                    <a:lstStyle/>
                    <a:p>
                      <a:pPr algn="l"/>
                      <a:r>
                        <a:rPr lang="en-US"/>
                        <a:t>Extensive integration required</a:t>
                      </a:r>
                    </a:p>
                  </a:txBody>
                  <a:tcPr marL="38100" marR="38100" marT="38100" marB="38100"/>
                </a:tc>
              </a:tr>
              <a:tr h="370840">
                <a:tc>
                  <a:txBody>
                    <a:bodyPr/>
                    <a:lstStyle/>
                    <a:p>
                      <a:pPr algn="l"/>
                      <a:r>
                        <a:rPr lang="en-US"/>
                        <a:t>Organization</a:t>
                      </a:r>
                    </a:p>
                  </a:txBody>
                  <a:tcPr marL="38100" marR="38100" marT="38100" marB="38100"/>
                </a:tc>
                <a:tc>
                  <a:txBody>
                    <a:bodyPr/>
                    <a:lstStyle/>
                    <a:p>
                      <a:pPr algn="l"/>
                      <a:r>
                        <a:rPr lang="en-US"/>
                        <a:t>Solid internal support</a:t>
                      </a:r>
                    </a:p>
                  </a:txBody>
                  <a:tcPr marL="38100" marR="38100" marT="38100" marB="38100"/>
                </a:tc>
                <a:tc>
                  <a:txBody>
                    <a:bodyPr/>
                    <a:lstStyle/>
                    <a:p>
                      <a:pPr algn="l"/>
                      <a:r>
                        <a:rPr lang="en-US"/>
                        <a:t>Supportive to a large extent</a:t>
                      </a:r>
                    </a:p>
                  </a:txBody>
                  <a:tcPr marL="38100" marR="38100" marT="38100" marB="38100"/>
                </a:tc>
                <a:tc>
                  <a:txBody>
                    <a:bodyPr/>
                    <a:lstStyle/>
                    <a:p>
                      <a:pPr algn="l"/>
                      <a:r>
                        <a:rPr lang="en-US"/>
                        <a:t>Little internal support</a:t>
                      </a:r>
                    </a:p>
                  </a:txBody>
                  <a:tcPr marL="38100" marR="38100" marT="38100" marB="38100"/>
                </a:tc>
              </a:tr>
              <a:tr h="370840">
                <a:tc>
                  <a:txBody>
                    <a:bodyPr/>
                    <a:lstStyle/>
                    <a:p>
                      <a:pPr algn="l"/>
                      <a:r>
                        <a:rPr lang="en-US"/>
                        <a:t>Project team</a:t>
                      </a:r>
                    </a:p>
                  </a:txBody>
                  <a:tcPr marL="38100" marR="38100" marT="38100" marB="38100"/>
                </a:tc>
                <a:tc>
                  <a:txBody>
                    <a:bodyPr/>
                    <a:lstStyle/>
                    <a:p>
                      <a:pPr algn="l"/>
                      <a:r>
                        <a:rPr lang="en-US"/>
                        <a:t>Business experience, business-driven, talented, great attitude</a:t>
                      </a:r>
                    </a:p>
                  </a:txBody>
                  <a:tcPr marL="38100" marR="38100" marT="38100" marB="38100"/>
                </a:tc>
                <a:tc>
                  <a:txBody>
                    <a:bodyPr/>
                    <a:lstStyle/>
                    <a:p>
                      <a:pPr algn="l"/>
                      <a:r>
                        <a:rPr lang="en-US"/>
                        <a:t>Some business experience, business-driven, talented, fair attitude</a:t>
                      </a:r>
                    </a:p>
                  </a:txBody>
                  <a:tcPr marL="38100" marR="38100" marT="38100" marB="38100"/>
                </a:tc>
                <a:tc>
                  <a:txBody>
                    <a:bodyPr/>
                    <a:lstStyle/>
                    <a:p>
                      <a:pPr algn="l"/>
                      <a:r>
                        <a:rPr lang="en-US"/>
                        <a:t>No business experience, only technology-driven, limited talent, bad attitude</a:t>
                      </a:r>
                    </a:p>
                  </a:txBody>
                  <a:tcPr marL="38100" marR="38100" marT="38100" marB="38100"/>
                </a:tc>
              </a:tr>
              <a:tr h="370840">
                <a:tc>
                  <a:txBody>
                    <a:bodyPr/>
                    <a:lstStyle/>
                    <a:p>
                      <a:pPr algn="l"/>
                      <a:r>
                        <a:rPr lang="en-US"/>
                        <a:t>Financial Investment</a:t>
                      </a:r>
                    </a:p>
                  </a:txBody>
                  <a:tcPr marL="38100" marR="38100" marT="38100" marB="38100"/>
                </a:tc>
                <a:tc>
                  <a:txBody>
                    <a:bodyPr/>
                    <a:lstStyle/>
                    <a:p>
                      <a:pPr algn="l"/>
                      <a:r>
                        <a:rPr lang="en-US"/>
                        <a:t>Possible ROI within a very short time</a:t>
                      </a:r>
                    </a:p>
                  </a:txBody>
                  <a:tcPr marL="38100" marR="38100" marT="38100" marB="38100"/>
                </a:tc>
                <a:tc>
                  <a:txBody>
                    <a:bodyPr/>
                    <a:lstStyle/>
                    <a:p>
                      <a:pPr algn="l"/>
                      <a:r>
                        <a:rPr lang="en-US"/>
                        <a:t>Possible ROI within a moderate time frame</a:t>
                      </a:r>
                    </a:p>
                  </a:txBody>
                  <a:tcPr marL="38100" marR="38100" marT="38100" marB="38100"/>
                </a:tc>
                <a:tc>
                  <a:txBody>
                    <a:bodyPr/>
                    <a:lstStyle/>
                    <a:p>
                      <a:pPr algn="l"/>
                      <a:r>
                        <a:rPr lang="en-US" dirty="0"/>
                        <a:t>Possible ROI after a few years </a:t>
                      </a:r>
                    </a:p>
                  </a:txBody>
                  <a:tcPr marL="38100" marR="38100" marT="38100" marB="38100"/>
                </a:tc>
              </a:tr>
            </a:tbl>
          </a:graphicData>
        </a:graphic>
      </p:graphicFrame>
      <p:sp>
        <p:nvSpPr>
          <p:cNvPr id="4" name="Slide Number Placeholder 3"/>
          <p:cNvSpPr>
            <a:spLocks noGrp="1"/>
          </p:cNvSpPr>
          <p:nvPr>
            <p:ph type="sldNum" sz="quarter" idx="12"/>
          </p:nvPr>
        </p:nvSpPr>
        <p:spPr/>
        <p:txBody>
          <a:bodyPr/>
          <a:lstStyle/>
          <a:p>
            <a:fld id="{58F7F2FC-7CE2-4826-97D4-9F48A608C03E}" type="slidenum">
              <a:rPr lang="en-US" smtClean="0"/>
              <a:t>24</a:t>
            </a:fld>
            <a:endParaRPr lang="en-US"/>
          </a:p>
        </p:txBody>
      </p:sp>
    </p:spTree>
    <p:extLst>
      <p:ext uri="{BB962C8B-B14F-4D97-AF65-F5344CB8AC3E}">
        <p14:creationId xmlns:p14="http://schemas.microsoft.com/office/powerpoint/2010/main" val="7669065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46465479"/>
              </p:ext>
            </p:extLst>
          </p:nvPr>
        </p:nvGraphicFramePr>
        <p:xfrm>
          <a:off x="304800" y="976362"/>
          <a:ext cx="8077200" cy="5801360"/>
        </p:xfrm>
        <a:graphic>
          <a:graphicData uri="http://schemas.openxmlformats.org/drawingml/2006/table">
            <a:tbl>
              <a:tblPr firstRow="1" bandRow="1">
                <a:tableStyleId>{5C22544A-7EE6-4342-B048-85BDC9FD1C3A}</a:tableStyleId>
              </a:tblPr>
              <a:tblGrid>
                <a:gridCol w="2362200"/>
                <a:gridCol w="1828800"/>
                <a:gridCol w="1981200"/>
                <a:gridCol w="1905000"/>
              </a:tblGrid>
              <a:tr h="370840">
                <a:tc>
                  <a:txBody>
                    <a:bodyPr/>
                    <a:lstStyle/>
                    <a:p>
                      <a:endParaRPr lang="en-US" dirty="0"/>
                    </a:p>
                  </a:txBody>
                  <a:tcPr/>
                </a:tc>
                <a:tc gridSpan="3">
                  <a:txBody>
                    <a:bodyPr/>
                    <a:lstStyle/>
                    <a:p>
                      <a:pPr algn="ctr"/>
                      <a:r>
                        <a:rPr lang="en-US" dirty="0" smtClean="0"/>
                        <a:t>Level of Risk</a:t>
                      </a:r>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algn="l"/>
                      <a:r>
                        <a:rPr lang="en-US" b="1" dirty="0"/>
                        <a:t>Variable</a:t>
                      </a:r>
                    </a:p>
                  </a:txBody>
                  <a:tcPr marL="38100" marR="38100" marT="38100" marB="38100" anchor="ctr"/>
                </a:tc>
                <a:tc>
                  <a:txBody>
                    <a:bodyPr/>
                    <a:lstStyle/>
                    <a:p>
                      <a:pPr algn="l"/>
                      <a:r>
                        <a:rPr lang="en-US" b="1" dirty="0"/>
                        <a:t>Green (Low)</a:t>
                      </a:r>
                    </a:p>
                  </a:txBody>
                  <a:tcPr marL="38100" marR="38100" marT="38100" marB="38100" anchor="ctr"/>
                </a:tc>
                <a:tc>
                  <a:txBody>
                    <a:bodyPr/>
                    <a:lstStyle/>
                    <a:p>
                      <a:pPr algn="l"/>
                      <a:r>
                        <a:rPr lang="en-US" b="1" dirty="0"/>
                        <a:t>Yellow (Medium)</a:t>
                      </a:r>
                    </a:p>
                  </a:txBody>
                  <a:tcPr marL="38100" marR="38100" marT="38100" marB="38100" anchor="ctr"/>
                </a:tc>
                <a:tc>
                  <a:txBody>
                    <a:bodyPr/>
                    <a:lstStyle/>
                    <a:p>
                      <a:pPr algn="l"/>
                      <a:r>
                        <a:rPr lang="en-US" b="1" dirty="0"/>
                        <a:t>Red (High) </a:t>
                      </a:r>
                    </a:p>
                  </a:txBody>
                  <a:tcPr marL="38100" marR="38100" marT="38100" marB="38100" anchor="ctr"/>
                </a:tc>
              </a:tr>
              <a:tr h="370840">
                <a:tc>
                  <a:txBody>
                    <a:bodyPr/>
                    <a:lstStyle/>
                    <a:p>
                      <a:pPr algn="l"/>
                      <a:r>
                        <a:rPr lang="en-US" dirty="0"/>
                        <a:t>Project requirements: ad hoc reporting</a:t>
                      </a:r>
                    </a:p>
                  </a:txBody>
                  <a:tcPr marL="38100" marR="38100" marT="38100" marB="38100"/>
                </a:tc>
                <a:tc>
                  <a:txBody>
                    <a:bodyPr/>
                    <a:lstStyle/>
                    <a:p>
                      <a:pPr algn="l"/>
                      <a:r>
                        <a:rPr lang="en-US" sz="1400" dirty="0"/>
                        <a:t>Supports every critical ad hoc reporting requirement</a:t>
                      </a:r>
                    </a:p>
                  </a:txBody>
                  <a:tcPr marL="38100" marR="38100" marT="38100" marB="38100"/>
                </a:tc>
                <a:tc>
                  <a:txBody>
                    <a:bodyPr/>
                    <a:lstStyle/>
                    <a:p>
                      <a:pPr algn="l"/>
                      <a:r>
                        <a:rPr lang="en-US" sz="1400"/>
                        <a:t>Supports most critical ad hoc reporting requirements</a:t>
                      </a:r>
                    </a:p>
                  </a:txBody>
                  <a:tcPr marL="38100" marR="38100" marT="38100" marB="38100"/>
                </a:tc>
                <a:tc>
                  <a:txBody>
                    <a:bodyPr/>
                    <a:lstStyle/>
                    <a:p>
                      <a:pPr algn="l"/>
                      <a:r>
                        <a:rPr lang="en-US" sz="1400"/>
                        <a:t>Fails to support critical ad hoc reporting requirements</a:t>
                      </a:r>
                    </a:p>
                  </a:txBody>
                  <a:tcPr marL="38100" marR="38100" marT="38100" marB="38100"/>
                </a:tc>
              </a:tr>
              <a:tr h="370840">
                <a:tc>
                  <a:txBody>
                    <a:bodyPr/>
                    <a:lstStyle/>
                    <a:p>
                      <a:pPr algn="l"/>
                      <a:r>
                        <a:rPr lang="en-US"/>
                        <a:t>Project requirements: AS/400</a:t>
                      </a:r>
                    </a:p>
                  </a:txBody>
                  <a:tcPr marL="38100" marR="38100" marT="38100" marB="38100"/>
                </a:tc>
                <a:tc>
                  <a:txBody>
                    <a:bodyPr/>
                    <a:lstStyle/>
                    <a:p>
                      <a:pPr algn="l"/>
                      <a:r>
                        <a:rPr lang="en-US" sz="1400" dirty="0"/>
                        <a:t>Supports every key business requirement</a:t>
                      </a:r>
                    </a:p>
                  </a:txBody>
                  <a:tcPr marL="38100" marR="38100" marT="38100" marB="38100"/>
                </a:tc>
                <a:tc>
                  <a:txBody>
                    <a:bodyPr/>
                    <a:lstStyle/>
                    <a:p>
                      <a:pPr algn="l"/>
                      <a:r>
                        <a:rPr lang="en-US" sz="1400"/>
                        <a:t>Supports most key business requirements</a:t>
                      </a:r>
                    </a:p>
                  </a:txBody>
                  <a:tcPr marL="38100" marR="38100" marT="38100" marB="38100"/>
                </a:tc>
                <a:tc>
                  <a:txBody>
                    <a:bodyPr/>
                    <a:lstStyle/>
                    <a:p>
                      <a:pPr algn="l"/>
                      <a:r>
                        <a:rPr lang="en-US" sz="1400"/>
                        <a:t>Fails to support key business requirements</a:t>
                      </a:r>
                    </a:p>
                  </a:txBody>
                  <a:tcPr marL="38100" marR="38100" marT="38100" marB="38100"/>
                </a:tc>
              </a:tr>
              <a:tr h="370840">
                <a:tc>
                  <a:txBody>
                    <a:bodyPr/>
                    <a:lstStyle/>
                    <a:p>
                      <a:pPr algn="l"/>
                      <a:r>
                        <a:rPr lang="en-US"/>
                        <a:t>Business workflow support</a:t>
                      </a:r>
                    </a:p>
                  </a:txBody>
                  <a:tcPr marL="38100" marR="38100" marT="38100" marB="38100"/>
                </a:tc>
                <a:tc>
                  <a:txBody>
                    <a:bodyPr/>
                    <a:lstStyle/>
                    <a:p>
                      <a:pPr algn="l"/>
                      <a:r>
                        <a:rPr lang="en-US" sz="1400" dirty="0"/>
                        <a:t>Supports business workflow seamlessly</a:t>
                      </a:r>
                    </a:p>
                  </a:txBody>
                  <a:tcPr marL="38100" marR="38100" marT="38100" marB="38100"/>
                </a:tc>
                <a:tc>
                  <a:txBody>
                    <a:bodyPr/>
                    <a:lstStyle/>
                    <a:p>
                      <a:pPr algn="l"/>
                      <a:r>
                        <a:rPr lang="en-US" sz="1400"/>
                        <a:t>Requires some manual intervention</a:t>
                      </a:r>
                    </a:p>
                  </a:txBody>
                  <a:tcPr marL="38100" marR="38100" marT="38100" marB="38100"/>
                </a:tc>
                <a:tc>
                  <a:txBody>
                    <a:bodyPr/>
                    <a:lstStyle/>
                    <a:p>
                      <a:pPr algn="l"/>
                      <a:r>
                        <a:rPr lang="en-US" sz="1400"/>
                        <a:t>Requires significant manual intervention</a:t>
                      </a:r>
                    </a:p>
                  </a:txBody>
                  <a:tcPr marL="38100" marR="38100" marT="38100" marB="38100"/>
                </a:tc>
              </a:tr>
              <a:tr h="370840">
                <a:tc>
                  <a:txBody>
                    <a:bodyPr/>
                    <a:lstStyle/>
                    <a:p>
                      <a:pPr algn="l"/>
                      <a:r>
                        <a:rPr lang="en-US"/>
                        <a:t>Architecture evaluation</a:t>
                      </a:r>
                    </a:p>
                  </a:txBody>
                  <a:tcPr marL="38100" marR="38100" marT="38100" marB="38100"/>
                </a:tc>
                <a:tc>
                  <a:txBody>
                    <a:bodyPr/>
                    <a:lstStyle/>
                    <a:p>
                      <a:pPr algn="l"/>
                      <a:r>
                        <a:rPr lang="en-US" sz="1400" dirty="0"/>
                        <a:t>Well-architected application</a:t>
                      </a:r>
                    </a:p>
                  </a:txBody>
                  <a:tcPr marL="38100" marR="38100" marT="38100" marB="38100"/>
                </a:tc>
                <a:tc>
                  <a:txBody>
                    <a:bodyPr/>
                    <a:lstStyle/>
                    <a:p>
                      <a:pPr algn="l"/>
                      <a:r>
                        <a:rPr lang="en-US" sz="1400"/>
                        <a:t>Existence of some architectural issues</a:t>
                      </a:r>
                    </a:p>
                  </a:txBody>
                  <a:tcPr marL="38100" marR="38100" marT="38100" marB="38100"/>
                </a:tc>
                <a:tc>
                  <a:txBody>
                    <a:bodyPr/>
                    <a:lstStyle/>
                    <a:p>
                      <a:pPr algn="l"/>
                      <a:r>
                        <a:rPr lang="en-US" sz="1400"/>
                        <a:t>Poorly architected application</a:t>
                      </a:r>
                    </a:p>
                  </a:txBody>
                  <a:tcPr marL="38100" marR="38100" marT="38100" marB="38100"/>
                </a:tc>
              </a:tr>
              <a:tr h="370840">
                <a:tc>
                  <a:txBody>
                    <a:bodyPr/>
                    <a:lstStyle/>
                    <a:p>
                      <a:pPr algn="l"/>
                      <a:r>
                        <a:rPr lang="en-US"/>
                        <a:t>Extensibility into subsequent releases</a:t>
                      </a:r>
                    </a:p>
                  </a:txBody>
                  <a:tcPr marL="38100" marR="38100" marT="38100" marB="38100"/>
                </a:tc>
                <a:tc>
                  <a:txBody>
                    <a:bodyPr/>
                    <a:lstStyle/>
                    <a:p>
                      <a:pPr algn="l"/>
                      <a:r>
                        <a:rPr lang="en-US" sz="1400" dirty="0"/>
                        <a:t>Fully extensible into subsequent releases</a:t>
                      </a:r>
                    </a:p>
                  </a:txBody>
                  <a:tcPr marL="38100" marR="38100" marT="38100" marB="38100"/>
                </a:tc>
                <a:tc>
                  <a:txBody>
                    <a:bodyPr/>
                    <a:lstStyle/>
                    <a:p>
                      <a:pPr algn="l"/>
                      <a:r>
                        <a:rPr lang="en-US" sz="1400"/>
                        <a:t>Extensible for most requirements</a:t>
                      </a:r>
                    </a:p>
                  </a:txBody>
                  <a:tcPr marL="38100" marR="38100" marT="38100" marB="38100"/>
                </a:tc>
                <a:tc>
                  <a:txBody>
                    <a:bodyPr/>
                    <a:lstStyle/>
                    <a:p>
                      <a:pPr algn="l"/>
                      <a:r>
                        <a:rPr lang="en-US" sz="1400"/>
                        <a:t>Not extensible into subsequent releases</a:t>
                      </a:r>
                    </a:p>
                  </a:txBody>
                  <a:tcPr marL="38100" marR="38100" marT="38100" marB="38100"/>
                </a:tc>
              </a:tr>
              <a:tr h="370840">
                <a:tc>
                  <a:txBody>
                    <a:bodyPr/>
                    <a:lstStyle/>
                    <a:p>
                      <a:pPr algn="l"/>
                      <a:r>
                        <a:rPr lang="en-US"/>
                        <a:t>Logical data model: completeness</a:t>
                      </a:r>
                    </a:p>
                  </a:txBody>
                  <a:tcPr marL="38100" marR="38100" marT="38100" marB="38100"/>
                </a:tc>
                <a:tc>
                  <a:txBody>
                    <a:bodyPr/>
                    <a:lstStyle/>
                    <a:p>
                      <a:pPr algn="l"/>
                      <a:r>
                        <a:rPr lang="en-US" sz="1400" dirty="0"/>
                        <a:t>All information requirements met</a:t>
                      </a:r>
                    </a:p>
                  </a:txBody>
                  <a:tcPr marL="38100" marR="38100" marT="38100" marB="38100"/>
                </a:tc>
                <a:tc>
                  <a:txBody>
                    <a:bodyPr/>
                    <a:lstStyle/>
                    <a:p>
                      <a:pPr algn="l"/>
                      <a:r>
                        <a:rPr lang="en-US" sz="1400"/>
                        <a:t>Most information requirements documented</a:t>
                      </a:r>
                    </a:p>
                  </a:txBody>
                  <a:tcPr marL="38100" marR="38100" marT="38100" marB="38100"/>
                </a:tc>
                <a:tc>
                  <a:txBody>
                    <a:bodyPr/>
                    <a:lstStyle/>
                    <a:p>
                      <a:pPr algn="l"/>
                      <a:r>
                        <a:rPr lang="en-US" sz="1400"/>
                        <a:t>Significantly mis-sing information requirements</a:t>
                      </a:r>
                    </a:p>
                  </a:txBody>
                  <a:tcPr marL="38100" marR="38100" marT="38100" marB="38100"/>
                </a:tc>
              </a:tr>
              <a:tr h="370840">
                <a:tc>
                  <a:txBody>
                    <a:bodyPr/>
                    <a:lstStyle/>
                    <a:p>
                      <a:pPr algn="l"/>
                      <a:r>
                        <a:rPr lang="en-US"/>
                        <a:t>Logical data model: extensibility</a:t>
                      </a:r>
                    </a:p>
                  </a:txBody>
                  <a:tcPr marL="38100" marR="38100" marT="38100" marB="38100"/>
                </a:tc>
                <a:tc>
                  <a:txBody>
                    <a:bodyPr/>
                    <a:lstStyle/>
                    <a:p>
                      <a:pPr algn="l"/>
                      <a:r>
                        <a:rPr lang="en-US" sz="1400" dirty="0"/>
                        <a:t>Fully extensible</a:t>
                      </a:r>
                    </a:p>
                  </a:txBody>
                  <a:tcPr marL="38100" marR="38100" marT="38100" marB="38100"/>
                </a:tc>
                <a:tc>
                  <a:txBody>
                    <a:bodyPr/>
                    <a:lstStyle/>
                    <a:p>
                      <a:pPr algn="l"/>
                      <a:r>
                        <a:rPr lang="en-US" sz="1400"/>
                        <a:t>Some extensibility issues</a:t>
                      </a:r>
                    </a:p>
                  </a:txBody>
                  <a:tcPr marL="38100" marR="38100" marT="38100" marB="38100"/>
                </a:tc>
                <a:tc>
                  <a:txBody>
                    <a:bodyPr/>
                    <a:lstStyle/>
                    <a:p>
                      <a:pPr algn="l"/>
                      <a:r>
                        <a:rPr lang="en-US" sz="1400"/>
                        <a:t>Not extensible</a:t>
                      </a:r>
                    </a:p>
                  </a:txBody>
                  <a:tcPr marL="38100" marR="38100" marT="38100" marB="38100"/>
                </a:tc>
              </a:tr>
              <a:tr h="370840">
                <a:tc>
                  <a:txBody>
                    <a:bodyPr/>
                    <a:lstStyle/>
                    <a:p>
                      <a:pPr algn="l"/>
                      <a:r>
                        <a:rPr lang="en-US"/>
                        <a:t>Meta data (business and technical)</a:t>
                      </a:r>
                    </a:p>
                  </a:txBody>
                  <a:tcPr marL="38100" marR="38100" marT="38100" marB="38100"/>
                </a:tc>
                <a:tc>
                  <a:txBody>
                    <a:bodyPr/>
                    <a:lstStyle/>
                    <a:p>
                      <a:pPr algn="l"/>
                      <a:r>
                        <a:rPr lang="en-US" sz="1400" dirty="0"/>
                        <a:t>Complete and easily maintainable</a:t>
                      </a:r>
                    </a:p>
                  </a:txBody>
                  <a:tcPr marL="38100" marR="38100" marT="38100" marB="38100"/>
                </a:tc>
                <a:tc>
                  <a:txBody>
                    <a:bodyPr/>
                    <a:lstStyle/>
                    <a:p>
                      <a:pPr algn="l"/>
                      <a:r>
                        <a:rPr lang="en-US" sz="1400"/>
                        <a:t>Incomplete or not easily maintainable</a:t>
                      </a:r>
                    </a:p>
                  </a:txBody>
                  <a:tcPr marL="38100" marR="38100" marT="38100" marB="38100"/>
                </a:tc>
                <a:tc>
                  <a:txBody>
                    <a:bodyPr/>
                    <a:lstStyle/>
                    <a:p>
                      <a:pPr algn="l"/>
                      <a:r>
                        <a:rPr lang="en-US" sz="1400" dirty="0"/>
                        <a:t>Not incorporated</a:t>
                      </a:r>
                    </a:p>
                  </a:txBody>
                  <a:tcPr marL="38100" marR="38100" marT="38100" marB="38100"/>
                </a:tc>
              </a:tr>
            </a:tbl>
          </a:graphicData>
        </a:graphic>
      </p:graphicFrame>
      <p:sp>
        <p:nvSpPr>
          <p:cNvPr id="3" name="Rectangle 2"/>
          <p:cNvSpPr/>
          <p:nvPr/>
        </p:nvSpPr>
        <p:spPr>
          <a:xfrm>
            <a:off x="838200" y="152400"/>
            <a:ext cx="7391400" cy="461665"/>
          </a:xfrm>
          <a:prstGeom prst="rect">
            <a:avLst/>
          </a:prstGeom>
        </p:spPr>
        <p:txBody>
          <a:bodyPr wrap="square">
            <a:spAutoFit/>
          </a:bodyPr>
          <a:lstStyle/>
          <a:p>
            <a:r>
              <a:rPr lang="en-US" sz="2400" b="1" dirty="0"/>
              <a:t>Case Study: A Detailed Risk Assessment </a:t>
            </a:r>
            <a:r>
              <a:rPr lang="en-US" sz="2400" b="1" dirty="0" smtClean="0"/>
              <a:t>Matrix (1-3)</a:t>
            </a:r>
            <a:endParaRPr lang="en-US" sz="2400" dirty="0"/>
          </a:p>
        </p:txBody>
      </p:sp>
      <p:sp>
        <p:nvSpPr>
          <p:cNvPr id="4" name="Slide Number Placeholder 3"/>
          <p:cNvSpPr>
            <a:spLocks noGrp="1"/>
          </p:cNvSpPr>
          <p:nvPr>
            <p:ph type="sldNum" sz="quarter" idx="12"/>
          </p:nvPr>
        </p:nvSpPr>
        <p:spPr/>
        <p:txBody>
          <a:bodyPr/>
          <a:lstStyle/>
          <a:p>
            <a:fld id="{58F7F2FC-7CE2-4826-97D4-9F48A608C03E}" type="slidenum">
              <a:rPr lang="en-US" smtClean="0"/>
              <a:t>25</a:t>
            </a:fld>
            <a:endParaRPr lang="en-US"/>
          </a:p>
        </p:txBody>
      </p:sp>
    </p:spTree>
    <p:extLst>
      <p:ext uri="{BB962C8B-B14F-4D97-AF65-F5344CB8AC3E}">
        <p14:creationId xmlns:p14="http://schemas.microsoft.com/office/powerpoint/2010/main" val="356152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78222001"/>
              </p:ext>
            </p:extLst>
          </p:nvPr>
        </p:nvGraphicFramePr>
        <p:xfrm>
          <a:off x="304800" y="706120"/>
          <a:ext cx="8077200" cy="6151880"/>
        </p:xfrm>
        <a:graphic>
          <a:graphicData uri="http://schemas.openxmlformats.org/drawingml/2006/table">
            <a:tbl>
              <a:tblPr firstRow="1" bandRow="1">
                <a:tableStyleId>{5C22544A-7EE6-4342-B048-85BDC9FD1C3A}</a:tableStyleId>
              </a:tblPr>
              <a:tblGrid>
                <a:gridCol w="2362200"/>
                <a:gridCol w="1828800"/>
                <a:gridCol w="1981200"/>
                <a:gridCol w="1905000"/>
              </a:tblGrid>
              <a:tr h="370840">
                <a:tc>
                  <a:txBody>
                    <a:bodyPr/>
                    <a:lstStyle/>
                    <a:p>
                      <a:endParaRPr lang="en-US" dirty="0"/>
                    </a:p>
                  </a:txBody>
                  <a:tcPr/>
                </a:tc>
                <a:tc gridSpan="3">
                  <a:txBody>
                    <a:bodyPr/>
                    <a:lstStyle/>
                    <a:p>
                      <a:pPr algn="ctr"/>
                      <a:r>
                        <a:rPr lang="en-US" dirty="0" smtClean="0"/>
                        <a:t>Level of Risk</a:t>
                      </a:r>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algn="l"/>
                      <a:r>
                        <a:rPr lang="en-US" b="1" dirty="0"/>
                        <a:t>Variable</a:t>
                      </a:r>
                    </a:p>
                  </a:txBody>
                  <a:tcPr marL="38100" marR="38100" marT="38100" marB="38100" anchor="ctr"/>
                </a:tc>
                <a:tc>
                  <a:txBody>
                    <a:bodyPr/>
                    <a:lstStyle/>
                    <a:p>
                      <a:pPr algn="l"/>
                      <a:r>
                        <a:rPr lang="en-US" b="1" dirty="0"/>
                        <a:t>Green (Low)</a:t>
                      </a:r>
                    </a:p>
                  </a:txBody>
                  <a:tcPr marL="38100" marR="38100" marT="38100" marB="38100" anchor="ctr"/>
                </a:tc>
                <a:tc>
                  <a:txBody>
                    <a:bodyPr/>
                    <a:lstStyle/>
                    <a:p>
                      <a:pPr algn="l"/>
                      <a:r>
                        <a:rPr lang="en-US" b="1" dirty="0"/>
                        <a:t>Yellow (Medium)</a:t>
                      </a:r>
                    </a:p>
                  </a:txBody>
                  <a:tcPr marL="38100" marR="38100" marT="38100" marB="38100" anchor="ctr"/>
                </a:tc>
                <a:tc>
                  <a:txBody>
                    <a:bodyPr/>
                    <a:lstStyle/>
                    <a:p>
                      <a:pPr algn="l"/>
                      <a:r>
                        <a:rPr lang="en-US" b="1" dirty="0"/>
                        <a:t>Red (High) </a:t>
                      </a:r>
                    </a:p>
                  </a:txBody>
                  <a:tcPr marL="38100" marR="38100" marT="38100" marB="38100" anchor="ctr"/>
                </a:tc>
              </a:tr>
              <a:tr h="370840">
                <a:tc>
                  <a:txBody>
                    <a:bodyPr/>
                    <a:lstStyle/>
                    <a:p>
                      <a:pPr algn="l"/>
                      <a:r>
                        <a:rPr lang="en-US" dirty="0"/>
                        <a:t>Physical data model: completeness</a:t>
                      </a:r>
                    </a:p>
                  </a:txBody>
                  <a:tcPr marL="38100" marR="38100" marT="38100" marB="38100"/>
                </a:tc>
                <a:tc>
                  <a:txBody>
                    <a:bodyPr/>
                    <a:lstStyle/>
                    <a:p>
                      <a:pPr algn="l"/>
                      <a:r>
                        <a:rPr lang="en-US" sz="1400" dirty="0"/>
                        <a:t>Complete and tuned</a:t>
                      </a:r>
                    </a:p>
                  </a:txBody>
                  <a:tcPr marL="38100" marR="38100" marT="38100" marB="38100"/>
                </a:tc>
                <a:tc>
                  <a:txBody>
                    <a:bodyPr/>
                    <a:lstStyle/>
                    <a:p>
                      <a:pPr algn="l"/>
                      <a:r>
                        <a:rPr lang="en-US" sz="1400"/>
                        <a:t>Complete but not tuned</a:t>
                      </a:r>
                    </a:p>
                  </a:txBody>
                  <a:tcPr marL="38100" marR="38100" marT="38100" marB="38100"/>
                </a:tc>
                <a:tc>
                  <a:txBody>
                    <a:bodyPr/>
                    <a:lstStyle/>
                    <a:p>
                      <a:pPr algn="l"/>
                      <a:r>
                        <a:rPr lang="en-US" sz="1400"/>
                        <a:t>Incomplete, cannot be evaluated</a:t>
                      </a:r>
                    </a:p>
                  </a:txBody>
                  <a:tcPr marL="38100" marR="38100" marT="38100" marB="38100"/>
                </a:tc>
              </a:tr>
              <a:tr h="370840">
                <a:tc>
                  <a:txBody>
                    <a:bodyPr/>
                    <a:lstStyle/>
                    <a:p>
                      <a:pPr algn="l"/>
                      <a:r>
                        <a:rPr lang="en-US"/>
                        <a:t>Physical data model: extensibility for new product types</a:t>
                      </a:r>
                    </a:p>
                  </a:txBody>
                  <a:tcPr marL="38100" marR="38100" marT="38100" marB="38100"/>
                </a:tc>
                <a:tc>
                  <a:txBody>
                    <a:bodyPr/>
                    <a:lstStyle/>
                    <a:p>
                      <a:pPr algn="l"/>
                      <a:r>
                        <a:rPr lang="en-US" sz="1400" dirty="0"/>
                        <a:t>Fully extensible for new product types</a:t>
                      </a:r>
                    </a:p>
                  </a:txBody>
                  <a:tcPr marL="38100" marR="38100" marT="38100" marB="38100"/>
                </a:tc>
                <a:tc>
                  <a:txBody>
                    <a:bodyPr/>
                    <a:lstStyle/>
                    <a:p>
                      <a:pPr algn="l"/>
                      <a:r>
                        <a:rPr lang="en-US" sz="1400"/>
                        <a:t>Limited product type extensibility </a:t>
                      </a:r>
                    </a:p>
                  </a:txBody>
                  <a:tcPr marL="38100" marR="38100" marT="38100" marB="38100"/>
                </a:tc>
                <a:tc>
                  <a:txBody>
                    <a:bodyPr/>
                    <a:lstStyle/>
                    <a:p>
                      <a:pPr algn="l"/>
                      <a:r>
                        <a:rPr lang="en-US" sz="1400"/>
                        <a:t>Incomplete, cannot be evaluated</a:t>
                      </a:r>
                    </a:p>
                  </a:txBody>
                  <a:tcPr marL="38100" marR="38100" marT="38100" marB="38100"/>
                </a:tc>
              </a:tr>
              <a:tr h="370840">
                <a:tc>
                  <a:txBody>
                    <a:bodyPr/>
                    <a:lstStyle/>
                    <a:p>
                      <a:pPr algn="l"/>
                      <a:r>
                        <a:rPr lang="en-US" dirty="0"/>
                        <a:t>Physical data model: source system feeds</a:t>
                      </a:r>
                    </a:p>
                  </a:txBody>
                  <a:tcPr marL="38100" marR="38100" marT="38100" marB="38100"/>
                </a:tc>
                <a:tc>
                  <a:txBody>
                    <a:bodyPr/>
                    <a:lstStyle/>
                    <a:p>
                      <a:pPr algn="l"/>
                      <a:r>
                        <a:rPr lang="en-US" sz="1400" dirty="0"/>
                        <a:t>Acceptable design support for source systems</a:t>
                      </a:r>
                    </a:p>
                  </a:txBody>
                  <a:tcPr marL="38100" marR="38100" marT="38100" marB="38100"/>
                </a:tc>
                <a:tc>
                  <a:txBody>
                    <a:bodyPr/>
                    <a:lstStyle/>
                    <a:p>
                      <a:pPr algn="l"/>
                      <a:r>
                        <a:rPr lang="en-US" sz="1400" dirty="0"/>
                        <a:t>Performance or timing concerns</a:t>
                      </a:r>
                    </a:p>
                  </a:txBody>
                  <a:tcPr marL="38100" marR="38100" marT="38100" marB="38100"/>
                </a:tc>
                <a:tc>
                  <a:txBody>
                    <a:bodyPr/>
                    <a:lstStyle/>
                    <a:p>
                      <a:pPr algn="l"/>
                      <a:r>
                        <a:rPr lang="en-US" sz="1400" dirty="0"/>
                        <a:t>Incomplete, cannot be evaluate</a:t>
                      </a:r>
                    </a:p>
                  </a:txBody>
                  <a:tcPr marL="38100" marR="38100" marT="38100" marB="38100"/>
                </a:tc>
              </a:tr>
              <a:tr h="370840">
                <a:tc>
                  <a:txBody>
                    <a:bodyPr/>
                    <a:lstStyle/>
                    <a:p>
                      <a:pPr algn="l"/>
                      <a:r>
                        <a:rPr lang="en-US" dirty="0"/>
                        <a:t>Interfaces (external and internal)</a:t>
                      </a:r>
                    </a:p>
                  </a:txBody>
                  <a:tcPr marL="38100" marR="38100" marT="38100" marB="38100"/>
                </a:tc>
                <a:tc>
                  <a:txBody>
                    <a:bodyPr/>
                    <a:lstStyle/>
                    <a:p>
                      <a:pPr algn="l"/>
                      <a:r>
                        <a:rPr lang="en-US" sz="1400" dirty="0"/>
                        <a:t>Supports external and internal interfaces</a:t>
                      </a:r>
                    </a:p>
                  </a:txBody>
                  <a:tcPr marL="38100" marR="38100" marT="38100" marB="38100"/>
                </a:tc>
                <a:tc>
                  <a:txBody>
                    <a:bodyPr/>
                    <a:lstStyle/>
                    <a:p>
                      <a:pPr algn="l"/>
                      <a:r>
                        <a:rPr lang="en-US" sz="1400"/>
                        <a:t>Limited support for external and internal interfaces</a:t>
                      </a:r>
                    </a:p>
                  </a:txBody>
                  <a:tcPr marL="38100" marR="38100" marT="38100" marB="38100"/>
                </a:tc>
                <a:tc>
                  <a:txBody>
                    <a:bodyPr/>
                    <a:lstStyle/>
                    <a:p>
                      <a:pPr algn="l"/>
                      <a:r>
                        <a:rPr lang="en-US" sz="1400"/>
                        <a:t>Poor support for external and internal interfaces</a:t>
                      </a:r>
                    </a:p>
                  </a:txBody>
                  <a:tcPr marL="38100" marR="38100" marT="38100" marB="38100"/>
                </a:tc>
              </a:tr>
              <a:tr h="370840">
                <a:tc>
                  <a:txBody>
                    <a:bodyPr/>
                    <a:lstStyle/>
                    <a:p>
                      <a:pPr algn="l"/>
                      <a:r>
                        <a:rPr lang="en-US"/>
                        <a:t>Analysis dimensions and measures: adding new product lines</a:t>
                      </a:r>
                    </a:p>
                  </a:txBody>
                  <a:tcPr marL="38100" marR="38100" marT="38100" marB="38100"/>
                </a:tc>
                <a:tc>
                  <a:txBody>
                    <a:bodyPr/>
                    <a:lstStyle/>
                    <a:p>
                      <a:pPr algn="l"/>
                      <a:r>
                        <a:rPr lang="en-US" sz="1400" dirty="0"/>
                        <a:t>Easy to add</a:t>
                      </a:r>
                    </a:p>
                  </a:txBody>
                  <a:tcPr marL="38100" marR="38100" marT="38100" marB="38100"/>
                </a:tc>
                <a:tc>
                  <a:txBody>
                    <a:bodyPr/>
                    <a:lstStyle/>
                    <a:p>
                      <a:pPr algn="l"/>
                      <a:r>
                        <a:rPr lang="en-US" sz="1400"/>
                        <a:t>Can be added, but requires significant cube reconstruction</a:t>
                      </a:r>
                    </a:p>
                  </a:txBody>
                  <a:tcPr marL="38100" marR="38100" marT="38100" marB="38100"/>
                </a:tc>
                <a:tc>
                  <a:txBody>
                    <a:bodyPr/>
                    <a:lstStyle/>
                    <a:p>
                      <a:pPr algn="l"/>
                      <a:r>
                        <a:rPr lang="en-US" sz="1400"/>
                        <a:t>Cannot be evaluated at the current time</a:t>
                      </a:r>
                    </a:p>
                  </a:txBody>
                  <a:tcPr marL="38100" marR="38100" marT="38100" marB="38100"/>
                </a:tc>
              </a:tr>
              <a:tr h="370840">
                <a:tc>
                  <a:txBody>
                    <a:bodyPr/>
                    <a:lstStyle/>
                    <a:p>
                      <a:pPr algn="l"/>
                      <a:r>
                        <a:rPr lang="en-US"/>
                        <a:t>Analysis dimensions and measures: adding new tools for data analysis</a:t>
                      </a:r>
                    </a:p>
                  </a:txBody>
                  <a:tcPr marL="38100" marR="38100" marT="38100" marB="38100"/>
                </a:tc>
                <a:tc>
                  <a:txBody>
                    <a:bodyPr/>
                    <a:lstStyle/>
                    <a:p>
                      <a:pPr algn="l"/>
                      <a:r>
                        <a:rPr lang="en-US" sz="1400" dirty="0"/>
                        <a:t>Proposed cubes and set of dimensions sufficient to support the business analysts</a:t>
                      </a:r>
                    </a:p>
                  </a:txBody>
                  <a:tcPr marL="38100" marR="38100" marT="38100" marB="38100"/>
                </a:tc>
                <a:tc>
                  <a:txBody>
                    <a:bodyPr/>
                    <a:lstStyle/>
                    <a:p>
                      <a:pPr algn="l"/>
                      <a:r>
                        <a:rPr lang="en-US" sz="1400"/>
                        <a:t>Proposed cubes and set of dimensions provide minimum sufficiency</a:t>
                      </a:r>
                    </a:p>
                  </a:txBody>
                  <a:tcPr marL="38100" marR="38100" marT="38100" marB="38100"/>
                </a:tc>
                <a:tc>
                  <a:txBody>
                    <a:bodyPr/>
                    <a:lstStyle/>
                    <a:p>
                      <a:pPr algn="l"/>
                      <a:r>
                        <a:rPr lang="en-US" sz="1400"/>
                        <a:t>Proposed cubes and set of dimensions insufficient</a:t>
                      </a:r>
                    </a:p>
                  </a:txBody>
                  <a:tcPr marL="38100" marR="38100" marT="38100" marB="38100"/>
                </a:tc>
              </a:tr>
              <a:tr h="370840">
                <a:tc>
                  <a:txBody>
                    <a:bodyPr/>
                    <a:lstStyle/>
                    <a:p>
                      <a:pPr algn="l"/>
                      <a:r>
                        <a:rPr lang="en-US"/>
                        <a:t>Use of meta data repository</a:t>
                      </a:r>
                    </a:p>
                  </a:txBody>
                  <a:tcPr marL="38100" marR="38100" marT="38100" marB="38100"/>
                </a:tc>
                <a:tc>
                  <a:txBody>
                    <a:bodyPr/>
                    <a:lstStyle/>
                    <a:p>
                      <a:pPr algn="l"/>
                      <a:r>
                        <a:rPr lang="en-US" sz="1400" dirty="0"/>
                        <a:t>Fully developed</a:t>
                      </a:r>
                    </a:p>
                  </a:txBody>
                  <a:tcPr marL="38100" marR="38100" marT="38100" marB="38100"/>
                </a:tc>
                <a:tc>
                  <a:txBody>
                    <a:bodyPr/>
                    <a:lstStyle/>
                    <a:p>
                      <a:pPr algn="l"/>
                      <a:r>
                        <a:rPr lang="en-US" sz="1400" dirty="0"/>
                        <a:t>Limited meta data support</a:t>
                      </a:r>
                    </a:p>
                  </a:txBody>
                  <a:tcPr marL="38100" marR="38100" marT="38100" marB="38100"/>
                </a:tc>
                <a:tc>
                  <a:txBody>
                    <a:bodyPr/>
                    <a:lstStyle/>
                    <a:p>
                      <a:pPr algn="l"/>
                      <a:r>
                        <a:rPr lang="en-US" sz="1400" dirty="0"/>
                        <a:t>No meta data support</a:t>
                      </a:r>
                    </a:p>
                  </a:txBody>
                  <a:tcPr marL="38100" marR="38100" marT="38100" marB="38100"/>
                </a:tc>
              </a:tr>
            </a:tbl>
          </a:graphicData>
        </a:graphic>
      </p:graphicFrame>
      <p:sp>
        <p:nvSpPr>
          <p:cNvPr id="3" name="Rectangle 2"/>
          <p:cNvSpPr/>
          <p:nvPr/>
        </p:nvSpPr>
        <p:spPr>
          <a:xfrm>
            <a:off x="838200" y="152400"/>
            <a:ext cx="7391400" cy="461665"/>
          </a:xfrm>
          <a:prstGeom prst="rect">
            <a:avLst/>
          </a:prstGeom>
        </p:spPr>
        <p:txBody>
          <a:bodyPr wrap="square">
            <a:spAutoFit/>
          </a:bodyPr>
          <a:lstStyle/>
          <a:p>
            <a:r>
              <a:rPr lang="en-US" sz="2400" b="1" dirty="0"/>
              <a:t>Case Study: A Detailed Risk Assessment </a:t>
            </a:r>
            <a:r>
              <a:rPr lang="en-US" sz="2400" b="1" dirty="0" smtClean="0"/>
              <a:t>Matrix (2-3)</a:t>
            </a:r>
            <a:endParaRPr lang="en-US" sz="2400" dirty="0"/>
          </a:p>
        </p:txBody>
      </p:sp>
      <p:sp>
        <p:nvSpPr>
          <p:cNvPr id="4" name="Slide Number Placeholder 3"/>
          <p:cNvSpPr>
            <a:spLocks noGrp="1"/>
          </p:cNvSpPr>
          <p:nvPr>
            <p:ph type="sldNum" sz="quarter" idx="12"/>
          </p:nvPr>
        </p:nvSpPr>
        <p:spPr/>
        <p:txBody>
          <a:bodyPr/>
          <a:lstStyle/>
          <a:p>
            <a:fld id="{58F7F2FC-7CE2-4826-97D4-9F48A608C03E}" type="slidenum">
              <a:rPr lang="en-US" smtClean="0"/>
              <a:t>26</a:t>
            </a:fld>
            <a:endParaRPr lang="en-US"/>
          </a:p>
        </p:txBody>
      </p:sp>
    </p:spTree>
    <p:extLst>
      <p:ext uri="{BB962C8B-B14F-4D97-AF65-F5344CB8AC3E}">
        <p14:creationId xmlns:p14="http://schemas.microsoft.com/office/powerpoint/2010/main" val="5275455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17399473"/>
              </p:ext>
            </p:extLst>
          </p:nvPr>
        </p:nvGraphicFramePr>
        <p:xfrm>
          <a:off x="228600" y="1066800"/>
          <a:ext cx="8077200" cy="5252720"/>
        </p:xfrm>
        <a:graphic>
          <a:graphicData uri="http://schemas.openxmlformats.org/drawingml/2006/table">
            <a:tbl>
              <a:tblPr firstRow="1" bandRow="1">
                <a:tableStyleId>{5C22544A-7EE6-4342-B048-85BDC9FD1C3A}</a:tableStyleId>
              </a:tblPr>
              <a:tblGrid>
                <a:gridCol w="2362200"/>
                <a:gridCol w="1828800"/>
                <a:gridCol w="1981200"/>
                <a:gridCol w="1905000"/>
              </a:tblGrid>
              <a:tr h="370840">
                <a:tc>
                  <a:txBody>
                    <a:bodyPr/>
                    <a:lstStyle/>
                    <a:p>
                      <a:endParaRPr lang="en-US" dirty="0"/>
                    </a:p>
                  </a:txBody>
                  <a:tcPr/>
                </a:tc>
                <a:tc gridSpan="3">
                  <a:txBody>
                    <a:bodyPr/>
                    <a:lstStyle/>
                    <a:p>
                      <a:pPr algn="ctr"/>
                      <a:r>
                        <a:rPr lang="en-US" dirty="0" smtClean="0"/>
                        <a:t>Level of Risk</a:t>
                      </a:r>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algn="l"/>
                      <a:r>
                        <a:rPr lang="en-US" b="1" dirty="0"/>
                        <a:t>Variable</a:t>
                      </a:r>
                    </a:p>
                  </a:txBody>
                  <a:tcPr marL="38100" marR="38100" marT="38100" marB="38100" anchor="ctr"/>
                </a:tc>
                <a:tc>
                  <a:txBody>
                    <a:bodyPr/>
                    <a:lstStyle/>
                    <a:p>
                      <a:pPr algn="l"/>
                      <a:r>
                        <a:rPr lang="en-US" b="1" dirty="0"/>
                        <a:t>Green (Low)</a:t>
                      </a:r>
                    </a:p>
                  </a:txBody>
                  <a:tcPr marL="38100" marR="38100" marT="38100" marB="38100" anchor="ctr"/>
                </a:tc>
                <a:tc>
                  <a:txBody>
                    <a:bodyPr/>
                    <a:lstStyle/>
                    <a:p>
                      <a:pPr algn="l"/>
                      <a:r>
                        <a:rPr lang="en-US" b="1" dirty="0"/>
                        <a:t>Yellow (Medium)</a:t>
                      </a:r>
                    </a:p>
                  </a:txBody>
                  <a:tcPr marL="38100" marR="38100" marT="38100" marB="38100" anchor="ctr"/>
                </a:tc>
                <a:tc>
                  <a:txBody>
                    <a:bodyPr/>
                    <a:lstStyle/>
                    <a:p>
                      <a:pPr algn="l"/>
                      <a:r>
                        <a:rPr lang="en-US" b="1" dirty="0"/>
                        <a:t>Red (High) </a:t>
                      </a:r>
                    </a:p>
                  </a:txBody>
                  <a:tcPr marL="38100" marR="38100" marT="38100" marB="38100" anchor="ctr"/>
                </a:tc>
              </a:tr>
              <a:tr h="370840">
                <a:tc>
                  <a:txBody>
                    <a:bodyPr/>
                    <a:lstStyle/>
                    <a:p>
                      <a:pPr algn="l"/>
                      <a:r>
                        <a:rPr lang="en-US" dirty="0"/>
                        <a:t>Loading of the BI target databases</a:t>
                      </a:r>
                    </a:p>
                  </a:txBody>
                  <a:tcPr marL="38100" marR="38100" marT="38100" marB="38100"/>
                </a:tc>
                <a:tc>
                  <a:txBody>
                    <a:bodyPr/>
                    <a:lstStyle/>
                    <a:p>
                      <a:pPr algn="l"/>
                      <a:r>
                        <a:rPr lang="en-US" sz="1400" dirty="0"/>
                        <a:t>Load procedures established and perform well</a:t>
                      </a:r>
                    </a:p>
                  </a:txBody>
                  <a:tcPr marL="38100" marR="38100" marT="38100" marB="38100"/>
                </a:tc>
                <a:tc>
                  <a:txBody>
                    <a:bodyPr/>
                    <a:lstStyle/>
                    <a:p>
                      <a:pPr algn="l"/>
                      <a:r>
                        <a:rPr lang="en-US" sz="1400"/>
                        <a:t>Load procedures poorly documented or perform poorly</a:t>
                      </a:r>
                    </a:p>
                  </a:txBody>
                  <a:tcPr marL="38100" marR="38100" marT="38100" marB="38100"/>
                </a:tc>
                <a:tc>
                  <a:txBody>
                    <a:bodyPr/>
                    <a:lstStyle/>
                    <a:p>
                      <a:pPr algn="l"/>
                      <a:r>
                        <a:rPr lang="en-US" sz="1400"/>
                        <a:t>Load procedures not developed, cannot be evaluated</a:t>
                      </a:r>
                    </a:p>
                  </a:txBody>
                  <a:tcPr marL="38100" marR="38100" marT="38100" marB="38100"/>
                </a:tc>
              </a:tr>
              <a:tr h="370840">
                <a:tc>
                  <a:txBody>
                    <a:bodyPr/>
                    <a:lstStyle/>
                    <a:p>
                      <a:pPr algn="l"/>
                      <a:r>
                        <a:rPr lang="en-US"/>
                        <a:t>Physical database issues</a:t>
                      </a:r>
                    </a:p>
                  </a:txBody>
                  <a:tcPr marL="38100" marR="38100" marT="38100" marB="38100"/>
                </a:tc>
                <a:tc>
                  <a:txBody>
                    <a:bodyPr/>
                    <a:lstStyle/>
                    <a:p>
                      <a:pPr algn="l"/>
                      <a:r>
                        <a:rPr lang="en-US" sz="1400" dirty="0"/>
                        <a:t>Effective and efficient physical database design</a:t>
                      </a:r>
                    </a:p>
                  </a:txBody>
                  <a:tcPr marL="38100" marR="38100" marT="38100" marB="38100"/>
                </a:tc>
                <a:tc>
                  <a:txBody>
                    <a:bodyPr/>
                    <a:lstStyle/>
                    <a:p>
                      <a:pPr algn="l"/>
                      <a:r>
                        <a:rPr lang="en-US" sz="1400"/>
                        <a:t>Minor issues with physical database design</a:t>
                      </a:r>
                    </a:p>
                  </a:txBody>
                  <a:tcPr marL="38100" marR="38100" marT="38100" marB="38100"/>
                </a:tc>
                <a:tc>
                  <a:txBody>
                    <a:bodyPr/>
                    <a:lstStyle/>
                    <a:p>
                      <a:pPr algn="l"/>
                      <a:r>
                        <a:rPr lang="en-US" sz="1400"/>
                        <a:t>Physical database design incomplete, cannot be evaluated</a:t>
                      </a:r>
                    </a:p>
                  </a:txBody>
                  <a:tcPr marL="38100" marR="38100" marT="38100" marB="38100"/>
                </a:tc>
              </a:tr>
              <a:tr h="370840">
                <a:tc>
                  <a:txBody>
                    <a:bodyPr/>
                    <a:lstStyle/>
                    <a:p>
                      <a:pPr algn="l"/>
                      <a:r>
                        <a:rPr lang="en-US"/>
                        <a:t>Performance issues</a:t>
                      </a:r>
                    </a:p>
                  </a:txBody>
                  <a:tcPr marL="38100" marR="38100" marT="38100" marB="38100"/>
                </a:tc>
                <a:tc>
                  <a:txBody>
                    <a:bodyPr/>
                    <a:lstStyle/>
                    <a:p>
                      <a:pPr algn="l"/>
                      <a:r>
                        <a:rPr lang="en-US" sz="1400" dirty="0"/>
                        <a:t>Conforms to stated performance requirements</a:t>
                      </a:r>
                    </a:p>
                  </a:txBody>
                  <a:tcPr marL="38100" marR="38100" marT="38100" marB="38100"/>
                </a:tc>
                <a:tc>
                  <a:txBody>
                    <a:bodyPr/>
                    <a:lstStyle/>
                    <a:p>
                      <a:pPr algn="l"/>
                      <a:r>
                        <a:rPr lang="en-US" sz="1400"/>
                        <a:t>Some performance issues </a:t>
                      </a:r>
                    </a:p>
                  </a:txBody>
                  <a:tcPr marL="38100" marR="38100" marT="38100" marB="38100"/>
                </a:tc>
                <a:tc>
                  <a:txBody>
                    <a:bodyPr/>
                    <a:lstStyle/>
                    <a:p>
                      <a:pPr algn="l"/>
                      <a:r>
                        <a:rPr lang="en-US" sz="1400"/>
                        <a:t>Cannot be evaluated at this time</a:t>
                      </a:r>
                    </a:p>
                  </a:txBody>
                  <a:tcPr marL="38100" marR="38100" marT="38100" marB="38100"/>
                </a:tc>
              </a:tr>
              <a:tr h="370840">
                <a:tc>
                  <a:txBody>
                    <a:bodyPr/>
                    <a:lstStyle/>
                    <a:p>
                      <a:pPr algn="l"/>
                      <a:r>
                        <a:rPr lang="en-US"/>
                        <a:t>Systems management issues: maintenance</a:t>
                      </a:r>
                    </a:p>
                  </a:txBody>
                  <a:tcPr marL="38100" marR="38100" marT="38100" marB="38100"/>
                </a:tc>
                <a:tc>
                  <a:txBody>
                    <a:bodyPr/>
                    <a:lstStyle/>
                    <a:p>
                      <a:pPr algn="l"/>
                      <a:r>
                        <a:rPr lang="en-US" sz="1400" dirty="0"/>
                        <a:t>Support procedures well established and documented</a:t>
                      </a:r>
                    </a:p>
                  </a:txBody>
                  <a:tcPr marL="38100" marR="38100" marT="38100" marB="38100"/>
                </a:tc>
                <a:tc>
                  <a:txBody>
                    <a:bodyPr/>
                    <a:lstStyle/>
                    <a:p>
                      <a:pPr algn="l"/>
                      <a:r>
                        <a:rPr lang="en-US" sz="1400"/>
                        <a:t>Limited support documentation</a:t>
                      </a:r>
                    </a:p>
                  </a:txBody>
                  <a:tcPr marL="38100" marR="38100" marT="38100" marB="38100"/>
                </a:tc>
                <a:tc>
                  <a:txBody>
                    <a:bodyPr/>
                    <a:lstStyle/>
                    <a:p>
                      <a:pPr algn="l"/>
                      <a:r>
                        <a:rPr lang="en-US" sz="1400"/>
                        <a:t>No support procedures </a:t>
                      </a:r>
                    </a:p>
                  </a:txBody>
                  <a:tcPr marL="38100" marR="38100" marT="38100" marB="38100"/>
                </a:tc>
              </a:tr>
              <a:tr h="370840">
                <a:tc>
                  <a:txBody>
                    <a:bodyPr/>
                    <a:lstStyle/>
                    <a:p>
                      <a:pPr algn="l"/>
                      <a:r>
                        <a:rPr lang="en-US"/>
                        <a:t>Support issues</a:t>
                      </a:r>
                    </a:p>
                  </a:txBody>
                  <a:tcPr marL="38100" marR="38100" marT="38100" marB="38100"/>
                </a:tc>
                <a:tc>
                  <a:txBody>
                    <a:bodyPr/>
                    <a:lstStyle/>
                    <a:p>
                      <a:pPr algn="l"/>
                      <a:r>
                        <a:rPr lang="en-US" sz="1400" dirty="0"/>
                        <a:t>Backup and disaster recovery procedures developed and installed</a:t>
                      </a:r>
                    </a:p>
                  </a:txBody>
                  <a:tcPr marL="38100" marR="38100" marT="38100" marB="38100"/>
                </a:tc>
                <a:tc>
                  <a:txBody>
                    <a:bodyPr/>
                    <a:lstStyle/>
                    <a:p>
                      <a:pPr algn="l"/>
                      <a:r>
                        <a:rPr lang="en-US" sz="1400"/>
                        <a:t>Backup and disaster recovery procedures developed but not installed</a:t>
                      </a:r>
                    </a:p>
                  </a:txBody>
                  <a:tcPr marL="38100" marR="38100" marT="38100" marB="38100"/>
                </a:tc>
                <a:tc>
                  <a:txBody>
                    <a:bodyPr/>
                    <a:lstStyle/>
                    <a:p>
                      <a:pPr algn="l"/>
                      <a:r>
                        <a:rPr lang="en-US" sz="1400"/>
                        <a:t>No thought given to backup and disaster recovery procedures</a:t>
                      </a:r>
                    </a:p>
                  </a:txBody>
                  <a:tcPr marL="38100" marR="38100" marT="38100" marB="38100"/>
                </a:tc>
              </a:tr>
              <a:tr h="370840">
                <a:tc>
                  <a:txBody>
                    <a:bodyPr/>
                    <a:lstStyle/>
                    <a:p>
                      <a:pPr algn="l"/>
                      <a:r>
                        <a:rPr lang="en-US"/>
                        <a:t>Security implementation</a:t>
                      </a:r>
                    </a:p>
                  </a:txBody>
                  <a:tcPr marL="38100" marR="38100" marT="38100" marB="38100"/>
                </a:tc>
                <a:tc>
                  <a:txBody>
                    <a:bodyPr/>
                    <a:lstStyle/>
                    <a:p>
                      <a:pPr algn="l"/>
                      <a:r>
                        <a:rPr lang="en-US" sz="1400" dirty="0"/>
                        <a:t>Satisfies application needs and is easy to maintain</a:t>
                      </a:r>
                    </a:p>
                  </a:txBody>
                  <a:tcPr marL="38100" marR="38100" marT="38100" marB="38100"/>
                </a:tc>
                <a:tc>
                  <a:txBody>
                    <a:bodyPr/>
                    <a:lstStyle/>
                    <a:p>
                      <a:pPr algn="l"/>
                      <a:r>
                        <a:rPr lang="en-US" sz="1400" dirty="0"/>
                        <a:t>Difficult to maintain</a:t>
                      </a:r>
                    </a:p>
                  </a:txBody>
                  <a:tcPr marL="38100" marR="38100" marT="38100" marB="38100"/>
                </a:tc>
                <a:tc>
                  <a:txBody>
                    <a:bodyPr/>
                    <a:lstStyle/>
                    <a:p>
                      <a:pPr algn="l"/>
                      <a:r>
                        <a:rPr lang="en-US" sz="1400" dirty="0"/>
                        <a:t>Security design incomplete, cannot be evaluated </a:t>
                      </a:r>
                    </a:p>
                  </a:txBody>
                  <a:tcPr marL="38100" marR="38100" marT="38100" marB="38100"/>
                </a:tc>
              </a:tr>
            </a:tbl>
          </a:graphicData>
        </a:graphic>
      </p:graphicFrame>
      <p:sp>
        <p:nvSpPr>
          <p:cNvPr id="3" name="Rectangle 2"/>
          <p:cNvSpPr/>
          <p:nvPr/>
        </p:nvSpPr>
        <p:spPr>
          <a:xfrm>
            <a:off x="838200" y="152400"/>
            <a:ext cx="7391400" cy="461665"/>
          </a:xfrm>
          <a:prstGeom prst="rect">
            <a:avLst/>
          </a:prstGeom>
        </p:spPr>
        <p:txBody>
          <a:bodyPr wrap="square">
            <a:spAutoFit/>
          </a:bodyPr>
          <a:lstStyle/>
          <a:p>
            <a:r>
              <a:rPr lang="en-US" sz="2400" b="1" dirty="0"/>
              <a:t>Case Study: A Detailed Risk Assessment </a:t>
            </a:r>
            <a:r>
              <a:rPr lang="en-US" sz="2400" b="1" dirty="0" smtClean="0"/>
              <a:t>Matrix (3-3)</a:t>
            </a:r>
            <a:endParaRPr lang="en-US" sz="2400" dirty="0"/>
          </a:p>
        </p:txBody>
      </p:sp>
      <p:sp>
        <p:nvSpPr>
          <p:cNvPr id="4" name="Slide Number Placeholder 3"/>
          <p:cNvSpPr>
            <a:spLocks noGrp="1"/>
          </p:cNvSpPr>
          <p:nvPr>
            <p:ph type="sldNum" sz="quarter" idx="12"/>
          </p:nvPr>
        </p:nvSpPr>
        <p:spPr/>
        <p:txBody>
          <a:bodyPr/>
          <a:lstStyle/>
          <a:p>
            <a:fld id="{58F7F2FC-7CE2-4826-97D4-9F48A608C03E}" type="slidenum">
              <a:rPr lang="en-US" smtClean="0"/>
              <a:t>27</a:t>
            </a:fld>
            <a:endParaRPr lang="en-US"/>
          </a:p>
        </p:txBody>
      </p:sp>
    </p:spTree>
    <p:extLst>
      <p:ext uri="{BB962C8B-B14F-4D97-AF65-F5344CB8AC3E}">
        <p14:creationId xmlns:p14="http://schemas.microsoft.com/office/powerpoint/2010/main" val="20435569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hdi\Desktop\Business Intelligence\ste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066800"/>
            <a:ext cx="5918200" cy="569753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371600" y="184337"/>
            <a:ext cx="5540171" cy="523220"/>
          </a:xfrm>
          <a:prstGeom prst="rect">
            <a:avLst/>
          </a:prstGeom>
        </p:spPr>
        <p:txBody>
          <a:bodyPr wrap="none">
            <a:spAutoFit/>
          </a:bodyPr>
          <a:lstStyle/>
          <a:p>
            <a:r>
              <a:rPr lang="en-US" sz="2800" b="1" dirty="0"/>
              <a:t>Business Case Assessment Activities</a:t>
            </a:r>
            <a:endParaRPr lang="en-US" sz="2800" dirty="0"/>
          </a:p>
        </p:txBody>
      </p:sp>
      <p:sp>
        <p:nvSpPr>
          <p:cNvPr id="3" name="Slide Number Placeholder 2"/>
          <p:cNvSpPr>
            <a:spLocks noGrp="1"/>
          </p:cNvSpPr>
          <p:nvPr>
            <p:ph type="sldNum" sz="quarter" idx="12"/>
          </p:nvPr>
        </p:nvSpPr>
        <p:spPr/>
        <p:txBody>
          <a:bodyPr/>
          <a:lstStyle/>
          <a:p>
            <a:fld id="{58F7F2FC-7CE2-4826-97D4-9F48A608C03E}" type="slidenum">
              <a:rPr lang="en-US" smtClean="0"/>
              <a:t>28</a:t>
            </a:fld>
            <a:endParaRPr lang="en-US"/>
          </a:p>
        </p:txBody>
      </p:sp>
    </p:spTree>
    <p:extLst>
      <p:ext uri="{BB962C8B-B14F-4D97-AF65-F5344CB8AC3E}">
        <p14:creationId xmlns:p14="http://schemas.microsoft.com/office/powerpoint/2010/main" val="12511018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28600" y="304800"/>
            <a:ext cx="8229600" cy="6401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smtClean="0">
                <a:ln>
                  <a:noFill/>
                </a:ln>
                <a:solidFill>
                  <a:schemeClr val="tx1"/>
                </a:solidFill>
                <a:effectLst/>
                <a:latin typeface="Arial" charset="0"/>
                <a:cs typeface="Arial" charset="0"/>
              </a:rPr>
              <a:t>Deliverable Resulting (Step 1)</a:t>
            </a: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kumimoji="0" lang="en-US" altLang="en-US" sz="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lang="en-US" altLang="en-US" sz="800" dirty="0" smtClean="0">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lang="en-US" altLang="en-US" sz="800" dirty="0">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lang="en-US" altLang="en-US" sz="800" dirty="0">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kumimoji="0" lang="en-US" altLang="en-US" sz="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b="1" i="0" u="none" strike="noStrike" cap="none" normalizeH="0" baseline="0" dirty="0" smtClean="0">
                <a:ln>
                  <a:noFill/>
                </a:ln>
                <a:solidFill>
                  <a:schemeClr val="tx1"/>
                </a:solidFill>
                <a:effectLst/>
                <a:latin typeface="Arial" charset="0"/>
                <a:cs typeface="Arial" charset="0"/>
              </a:rPr>
              <a:t>Business case assessment report</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 Strategic business goals of the organization</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 Objectives of the proposed BI application</a:t>
            </a:r>
          </a:p>
          <a:p>
            <a:pPr marL="742950" marR="0" lvl="1" indent="-28575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smtClean="0">
                <a:ln>
                  <a:noFill/>
                </a:ln>
                <a:solidFill>
                  <a:schemeClr val="tx1"/>
                </a:solidFill>
                <a:effectLst/>
                <a:latin typeface="Arial" charset="0"/>
                <a:cs typeface="Arial" charset="0"/>
              </a:rPr>
              <a:t>Statement of the business need (business problem or business </a:t>
            </a:r>
          </a:p>
          <a:p>
            <a:pPr marR="0" lvl="1" algn="l" defTabSz="914400" rtl="0" eaLnBrk="0" fontAlgn="base" latinLnBrk="0" hangingPunct="0">
              <a:lnSpc>
                <a:spcPct val="100000"/>
              </a:lnSpc>
              <a:spcBef>
                <a:spcPct val="0"/>
              </a:spcBef>
              <a:spcAft>
                <a:spcPct val="0"/>
              </a:spcAft>
              <a:buClrTx/>
              <a:buSzTx/>
              <a:tabLst/>
            </a:pPr>
            <a:r>
              <a:rPr lang="en-US" altLang="en-US" dirty="0">
                <a:latin typeface="Arial" charset="0"/>
                <a:cs typeface="Arial" charset="0"/>
              </a:rPr>
              <a:t> </a:t>
            </a:r>
            <a:r>
              <a:rPr lang="en-US" altLang="en-US" dirty="0" smtClean="0">
                <a:latin typeface="Arial" charset="0"/>
                <a:cs typeface="Arial" charset="0"/>
              </a:rPr>
              <a:t>  </a:t>
            </a:r>
            <a:r>
              <a:rPr kumimoji="0" lang="en-US" altLang="en-US" sz="1800" b="0" i="0" u="none" strike="noStrike" cap="none" normalizeH="0" baseline="0" dirty="0" smtClean="0">
                <a:ln>
                  <a:noFill/>
                </a:ln>
                <a:solidFill>
                  <a:schemeClr val="tx1"/>
                </a:solidFill>
                <a:effectLst/>
                <a:latin typeface="Arial" charset="0"/>
                <a:cs typeface="Arial" charset="0"/>
              </a:rPr>
              <a:t>  opportunity)</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 Explanation of how the BI application will satisfy that need </a:t>
            </a:r>
          </a:p>
          <a:p>
            <a:pPr marL="742950" marR="0" lvl="1" indent="-28575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smtClean="0">
                <a:ln>
                  <a:noFill/>
                </a:ln>
                <a:solidFill>
                  <a:schemeClr val="tx1"/>
                </a:solidFill>
                <a:effectLst/>
                <a:latin typeface="Arial" charset="0"/>
                <a:cs typeface="Arial" charset="0"/>
              </a:rPr>
              <a:t>Ramifications of not addressing the business need and not committing to</a:t>
            </a:r>
            <a:r>
              <a:rPr lang="en-US" altLang="en-US" dirty="0" smtClean="0">
                <a:latin typeface="Arial" charset="0"/>
                <a:cs typeface="Arial" charset="0"/>
              </a:rPr>
              <a:t> </a:t>
            </a:r>
            <a:r>
              <a:rPr kumimoji="0" lang="en-US" altLang="en-US" sz="1800" b="0" i="0" u="none" strike="noStrike" cap="none" normalizeH="0" baseline="0" dirty="0" smtClean="0">
                <a:ln>
                  <a:noFill/>
                </a:ln>
                <a:solidFill>
                  <a:schemeClr val="tx1"/>
                </a:solidFill>
                <a:effectLst/>
                <a:latin typeface="Arial" charset="0"/>
                <a:cs typeface="Arial" charset="0"/>
              </a:rPr>
              <a:t>the proposed BI solution</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 Cost-benefit analysis results</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 Risk assessment</a:t>
            </a:r>
          </a:p>
          <a:p>
            <a:pPr marL="742950" marR="0" lvl="1" indent="-28575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smtClean="0">
                <a:ln>
                  <a:noFill/>
                </a:ln>
                <a:solidFill>
                  <a:schemeClr val="tx1"/>
                </a:solidFill>
                <a:effectLst/>
                <a:latin typeface="Arial" charset="0"/>
                <a:cs typeface="Arial" charset="0"/>
              </a:rPr>
              <a:t>Recommendations for business process improvements to the operational systems or to the operational business processes and procedures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smtClean="0">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charset="0"/>
                <a:cs typeface="Arial" charset="0"/>
              </a:rPr>
              <a:t>The assessment report should also have a one- or two-page executive overview that summarizes the details of the report.</a:t>
            </a:r>
            <a:endParaRPr kumimoji="0" lang="en-US" altLang="en-US" sz="1800" b="1"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sp>
        <p:nvSpPr>
          <p:cNvPr id="3" name="Slide Number Placeholder 2"/>
          <p:cNvSpPr>
            <a:spLocks noGrp="1"/>
          </p:cNvSpPr>
          <p:nvPr>
            <p:ph type="sldNum" sz="quarter" idx="12"/>
          </p:nvPr>
        </p:nvSpPr>
        <p:spPr/>
        <p:txBody>
          <a:bodyPr/>
          <a:lstStyle/>
          <a:p>
            <a:fld id="{58F7F2FC-7CE2-4826-97D4-9F48A608C03E}" type="slidenum">
              <a:rPr lang="en-US" smtClean="0"/>
              <a:t>29</a:t>
            </a:fld>
            <a:endParaRPr lang="en-US"/>
          </a:p>
        </p:txBody>
      </p:sp>
    </p:spTree>
    <p:extLst>
      <p:ext uri="{BB962C8B-B14F-4D97-AF65-F5344CB8AC3E}">
        <p14:creationId xmlns:p14="http://schemas.microsoft.com/office/powerpoint/2010/main" val="3465270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80489" y="152400"/>
            <a:ext cx="3934090" cy="523220"/>
          </a:xfrm>
          <a:prstGeom prst="rect">
            <a:avLst/>
          </a:prstGeom>
          <a:noFill/>
        </p:spPr>
        <p:txBody>
          <a:bodyPr wrap="none" rtlCol="0">
            <a:spAutoFit/>
          </a:bodyPr>
          <a:lstStyle/>
          <a:p>
            <a:r>
              <a:rPr lang="fa-IR" sz="2800" b="1" dirty="0" smtClean="0">
                <a:cs typeface="2  Mitra" panose="00000400000000000000" pitchFamily="2" charset="-78"/>
              </a:rPr>
              <a:t>تعاریف متفاوت از هوش تجاری</a:t>
            </a:r>
            <a:endParaRPr lang="en-US" sz="2800" b="1" dirty="0">
              <a:cs typeface="2  Mitra" panose="00000400000000000000" pitchFamily="2" charset="-78"/>
            </a:endParaRPr>
          </a:p>
        </p:txBody>
      </p:sp>
      <p:sp>
        <p:nvSpPr>
          <p:cNvPr id="3" name="Rectangle 2"/>
          <p:cNvSpPr/>
          <p:nvPr/>
        </p:nvSpPr>
        <p:spPr>
          <a:xfrm>
            <a:off x="223234" y="984487"/>
            <a:ext cx="8082566" cy="5847755"/>
          </a:xfrm>
          <a:prstGeom prst="rect">
            <a:avLst/>
          </a:prstGeom>
        </p:spPr>
        <p:txBody>
          <a:bodyPr wrap="square">
            <a:spAutoFit/>
          </a:bodyPr>
          <a:lstStyle/>
          <a:p>
            <a:pPr marL="342900" indent="-342900" algn="just" rtl="1" fontAlgn="base">
              <a:buFont typeface="Arial" panose="020B0604020202020204" pitchFamily="34" charset="0"/>
              <a:buChar char="•"/>
            </a:pPr>
            <a:r>
              <a:rPr lang="fa-IR" sz="2200" dirty="0">
                <a:cs typeface="2  Mitra" panose="00000400000000000000" pitchFamily="2" charset="-78"/>
              </a:rPr>
              <a:t>هوش تجاری که انبار داده معمولاً عنصر اصلی آن محسوب میشود برای انجام تجزیه و تحلیل­های پیچیده و بهبود عملکرد در جستجوهای پایگاه داده – که شامل هزاران رخداد است- ایجاد و بهینه­سازی شده است. هوش تجاری در واقع برای ایجاد ارزش در سازمان­ها بر پایه داده و به بیان دقیق­تر واقعیات میباشد</a:t>
            </a:r>
            <a:r>
              <a:rPr lang="fa-IR" sz="2200" dirty="0" smtClean="0">
                <a:cs typeface="2  Mitra" panose="00000400000000000000" pitchFamily="2" charset="-78"/>
              </a:rPr>
              <a:t>.</a:t>
            </a:r>
          </a:p>
          <a:p>
            <a:pPr algn="just" rtl="1" fontAlgn="base"/>
            <a:endParaRPr lang="en-US" sz="2200" dirty="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دسته وسیعی از برنامه­ها و تکنولوژی­ها را دربر میگیرد که برای جمع­آوری، ذخیره­سازی، تجزیه و تحلیل و فراهم کردن دسترسی آسان به داده­ها به وجود آمده است تا کاربران بنگاه را در اتخاذ تصمیمات درست تجاری کمک کند. همچنین شامل مجموعه­ای از مفاهیم و روش­ها است که تصمیم­گیری­های تجاری را با استفاده از سیستم­های کاربردی مبتنی بر حقایق بهبود میبخشد</a:t>
            </a:r>
            <a:r>
              <a:rPr lang="fa-IR" sz="2200" dirty="0" smtClean="0">
                <a:cs typeface="2  Mitra" panose="00000400000000000000" pitchFamily="2" charset="-78"/>
              </a:rPr>
              <a:t>.</a:t>
            </a:r>
          </a:p>
          <a:p>
            <a:pPr algn="just" rtl="1" fontAlgn="base"/>
            <a:endParaRPr lang="en-US" sz="2200" dirty="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هنر بدست آوردن مزیت تجاری و رقابتی از داده­ها است که این مزیت به واسطه پاسخ­گویی به سوالاتی اساسی مانند تنوع رتبه­بندی مشتری­ها چگونه است؟ و ... بدست می­آید</a:t>
            </a:r>
            <a:r>
              <a:rPr lang="fa-IR" sz="2200" dirty="0" smtClean="0">
                <a:cs typeface="2  Mitra" panose="00000400000000000000" pitchFamily="2" charset="-78"/>
              </a:rPr>
              <a:t>.</a:t>
            </a:r>
          </a:p>
          <a:p>
            <a:pPr algn="just" rtl="1" fontAlgn="base"/>
            <a:endParaRPr lang="en-US" sz="2200" dirty="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مجموعه­ای است از مفاهیم، روشها و فرایندها برای بهبود تصمیمات تجاری که اطلاعات بدست آمده از چندین منبع اطلاعاتی را مورد بهره­برداری قرار داده و از تجارب افراد خبره و برخی فرضیات استفاده میکند تا به پرورش درکی درست از تجارت پویا نایل </a:t>
            </a:r>
            <a:r>
              <a:rPr lang="fa-IR" sz="2200" dirty="0" smtClean="0">
                <a:cs typeface="2  Mitra" panose="00000400000000000000" pitchFamily="2" charset="-78"/>
              </a:rPr>
              <a:t>آید</a:t>
            </a:r>
          </a:p>
        </p:txBody>
      </p:sp>
      <p:sp>
        <p:nvSpPr>
          <p:cNvPr id="4" name="Slide Number Placeholder 3"/>
          <p:cNvSpPr>
            <a:spLocks noGrp="1"/>
          </p:cNvSpPr>
          <p:nvPr>
            <p:ph type="sldNum" sz="quarter" idx="12"/>
          </p:nvPr>
        </p:nvSpPr>
        <p:spPr/>
        <p:txBody>
          <a:bodyPr/>
          <a:lstStyle/>
          <a:p>
            <a:fld id="{58F7F2FC-7CE2-4826-97D4-9F48A608C03E}" type="slidenum">
              <a:rPr lang="en-US" smtClean="0"/>
              <a:t>3</a:t>
            </a:fld>
            <a:endParaRPr lang="en-US"/>
          </a:p>
        </p:txBody>
      </p:sp>
    </p:spTree>
    <p:extLst>
      <p:ext uri="{BB962C8B-B14F-4D97-AF65-F5344CB8AC3E}">
        <p14:creationId xmlns:p14="http://schemas.microsoft.com/office/powerpoint/2010/main" val="12304428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066800"/>
            <a:ext cx="7848600" cy="3354765"/>
          </a:xfrm>
          <a:prstGeom prst="rect">
            <a:avLst/>
          </a:prstGeom>
        </p:spPr>
        <p:txBody>
          <a:bodyPr wrap="square">
            <a:spAutoFit/>
          </a:bodyPr>
          <a:lstStyle/>
          <a:p>
            <a:pPr algn="ctr"/>
            <a:r>
              <a:rPr lang="en-US" sz="3200" b="1" dirty="0"/>
              <a:t>Roles Involved in </a:t>
            </a:r>
            <a:r>
              <a:rPr lang="en-US" sz="3200" b="1" dirty="0" smtClean="0"/>
              <a:t>Step 1</a:t>
            </a:r>
            <a:endParaRPr lang="en-US" sz="3200" b="1" dirty="0"/>
          </a:p>
          <a:p>
            <a:endParaRPr lang="en-US" dirty="0" smtClean="0"/>
          </a:p>
          <a:p>
            <a:endParaRPr lang="en-US" dirty="0" smtClean="0"/>
          </a:p>
          <a:p>
            <a:endParaRPr lang="en-US" sz="2400" dirty="0"/>
          </a:p>
          <a:p>
            <a:pPr marL="285750" indent="-285750">
              <a:buFont typeface="Arial" panose="020B0604020202020204" pitchFamily="34" charset="0"/>
              <a:buChar char="•"/>
            </a:pPr>
            <a:r>
              <a:rPr lang="en-US" sz="2400" dirty="0" smtClean="0"/>
              <a:t>Business </a:t>
            </a:r>
            <a:r>
              <a:rPr lang="en-US" sz="2400" dirty="0"/>
              <a:t>representative</a:t>
            </a:r>
          </a:p>
          <a:p>
            <a:pPr marL="285750" indent="-285750">
              <a:buFont typeface="Arial" panose="020B0604020202020204" pitchFamily="34" charset="0"/>
              <a:buChar char="•"/>
            </a:pPr>
            <a:r>
              <a:rPr lang="en-US" sz="2400" dirty="0" smtClean="0"/>
              <a:t>Business </a:t>
            </a:r>
            <a:r>
              <a:rPr lang="en-US" sz="2400" dirty="0"/>
              <a:t>sponsor</a:t>
            </a:r>
          </a:p>
          <a:p>
            <a:pPr marL="285750" indent="-285750">
              <a:buFont typeface="Arial" panose="020B0604020202020204" pitchFamily="34" charset="0"/>
              <a:buChar char="•"/>
            </a:pPr>
            <a:r>
              <a:rPr lang="en-US" sz="2400" dirty="0" smtClean="0"/>
              <a:t>Data </a:t>
            </a:r>
            <a:r>
              <a:rPr lang="en-US" sz="2400" dirty="0"/>
              <a:t>quality analyst</a:t>
            </a:r>
          </a:p>
          <a:p>
            <a:pPr marL="285750" indent="-285750">
              <a:buFont typeface="Arial" panose="020B0604020202020204" pitchFamily="34" charset="0"/>
              <a:buChar char="•"/>
            </a:pPr>
            <a:r>
              <a:rPr lang="en-US" sz="2400" dirty="0" smtClean="0"/>
              <a:t>Project </a:t>
            </a:r>
            <a:r>
              <a:rPr lang="en-US" sz="2400" dirty="0"/>
              <a:t>manager</a:t>
            </a:r>
          </a:p>
          <a:p>
            <a:pPr marL="285750" indent="-285750">
              <a:buFont typeface="Arial" panose="020B0604020202020204" pitchFamily="34" charset="0"/>
              <a:buChar char="•"/>
            </a:pPr>
            <a:r>
              <a:rPr lang="en-US" sz="2400" dirty="0" smtClean="0"/>
              <a:t>Subject </a:t>
            </a:r>
            <a:r>
              <a:rPr lang="en-US" sz="2400" dirty="0"/>
              <a:t>matter </a:t>
            </a:r>
            <a:r>
              <a:rPr lang="en-US" sz="2400" dirty="0" smtClean="0"/>
              <a:t>expert</a:t>
            </a:r>
            <a:endParaRPr lang="en-US" sz="2400" dirty="0"/>
          </a:p>
        </p:txBody>
      </p:sp>
      <p:sp>
        <p:nvSpPr>
          <p:cNvPr id="3" name="Slide Number Placeholder 2"/>
          <p:cNvSpPr>
            <a:spLocks noGrp="1"/>
          </p:cNvSpPr>
          <p:nvPr>
            <p:ph type="sldNum" sz="quarter" idx="12"/>
          </p:nvPr>
        </p:nvSpPr>
        <p:spPr/>
        <p:txBody>
          <a:bodyPr/>
          <a:lstStyle/>
          <a:p>
            <a:fld id="{58F7F2FC-7CE2-4826-97D4-9F48A608C03E}" type="slidenum">
              <a:rPr lang="en-US" smtClean="0"/>
              <a:t>30</a:t>
            </a:fld>
            <a:endParaRPr lang="en-US"/>
          </a:p>
        </p:txBody>
      </p:sp>
    </p:spTree>
    <p:extLst>
      <p:ext uri="{BB962C8B-B14F-4D97-AF65-F5344CB8AC3E}">
        <p14:creationId xmlns:p14="http://schemas.microsoft.com/office/powerpoint/2010/main" val="33554949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838200"/>
            <a:ext cx="6629400" cy="2831544"/>
          </a:xfrm>
          <a:prstGeom prst="rect">
            <a:avLst/>
          </a:prstGeom>
        </p:spPr>
        <p:txBody>
          <a:bodyPr wrap="square">
            <a:spAutoFit/>
          </a:bodyPr>
          <a:lstStyle/>
          <a:p>
            <a:pPr algn="ctr"/>
            <a:r>
              <a:rPr lang="en-US" sz="3200" b="1" dirty="0"/>
              <a:t>Risks of Not Performing Step 1</a:t>
            </a:r>
          </a:p>
          <a:p>
            <a:endParaRPr lang="en-US" dirty="0" smtClean="0"/>
          </a:p>
          <a:p>
            <a:endParaRPr lang="en-US" dirty="0"/>
          </a:p>
          <a:p>
            <a:endParaRPr lang="en-US" dirty="0"/>
          </a:p>
          <a:p>
            <a:endParaRPr lang="en-US" dirty="0" smtClean="0"/>
          </a:p>
          <a:p>
            <a:endParaRPr lang="en-US" dirty="0"/>
          </a:p>
          <a:p>
            <a:pPr algn="ctr"/>
            <a:r>
              <a:rPr lang="en-US" sz="2800" dirty="0" smtClean="0"/>
              <a:t>no </a:t>
            </a:r>
            <a:r>
              <a:rPr lang="en-US" sz="2800" dirty="0"/>
              <a:t>strong business driver and does not support a strategic business goal.</a:t>
            </a:r>
          </a:p>
        </p:txBody>
      </p:sp>
      <p:sp>
        <p:nvSpPr>
          <p:cNvPr id="3" name="Slide Number Placeholder 2"/>
          <p:cNvSpPr>
            <a:spLocks noGrp="1"/>
          </p:cNvSpPr>
          <p:nvPr>
            <p:ph type="sldNum" sz="quarter" idx="12"/>
          </p:nvPr>
        </p:nvSpPr>
        <p:spPr/>
        <p:txBody>
          <a:bodyPr/>
          <a:lstStyle/>
          <a:p>
            <a:fld id="{58F7F2FC-7CE2-4826-97D4-9F48A608C03E}" type="slidenum">
              <a:rPr lang="en-US" smtClean="0"/>
              <a:t>31</a:t>
            </a:fld>
            <a:endParaRPr lang="en-US"/>
          </a:p>
        </p:txBody>
      </p:sp>
    </p:spTree>
    <p:extLst>
      <p:ext uri="{BB962C8B-B14F-4D97-AF65-F5344CB8AC3E}">
        <p14:creationId xmlns:p14="http://schemas.microsoft.com/office/powerpoint/2010/main" val="1988706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990600"/>
            <a:ext cx="7848600" cy="5786199"/>
          </a:xfrm>
          <a:prstGeom prst="rect">
            <a:avLst/>
          </a:prstGeom>
        </p:spPr>
        <p:txBody>
          <a:bodyPr wrap="square">
            <a:spAutoFit/>
          </a:bodyPr>
          <a:lstStyle/>
          <a:p>
            <a:pPr marL="342900" indent="-342900" algn="just" rtl="1" fontAlgn="base">
              <a:buFont typeface="Arial" panose="020B0604020202020204" pitchFamily="34" charset="0"/>
              <a:buChar char="•"/>
            </a:pPr>
            <a:r>
              <a:rPr lang="fa-IR" sz="2200" dirty="0" smtClean="0">
                <a:cs typeface="2  Mitra" panose="00000400000000000000" pitchFamily="2" charset="-78"/>
              </a:rPr>
              <a:t>هوش </a:t>
            </a:r>
            <a:r>
              <a:rPr lang="fa-IR" sz="2200" dirty="0">
                <a:cs typeface="2  Mitra" panose="00000400000000000000" pitchFamily="2" charset="-78"/>
              </a:rPr>
              <a:t>تجاری ابزاری است که توسط بنگاه­ها برای جمع­آوری، مدیریت، تجزیه و تحلیل داده­ها و اطلاعات اساسی و ساخت­یافته و یا غیر آن استفاده میشود و این کار با به کارگیری قابلیت­های فناوری اطلاعات صورت می­پذیرد. هوش تجاری همچنین از داده­های معتبر جمع­آوری شده حاصل از فرایندهای عملیاتی روزانه استفاده کرده و با تبدیل این داده­ها به اطلاعات و دانش از احتمالات و بی­خبری­ها در بنگاه جلوگیری می­کند</a:t>
            </a:r>
            <a:r>
              <a:rPr lang="fa-IR" sz="2200" dirty="0" smtClean="0">
                <a:cs typeface="2  Mitra" panose="00000400000000000000" pitchFamily="2" charset="-78"/>
              </a:rPr>
              <a:t>.</a:t>
            </a:r>
          </a:p>
          <a:p>
            <a:pPr algn="just" rtl="1" fontAlgn="base"/>
            <a:endParaRPr lang="en-US" sz="2200" dirty="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با فرایندی سیستماتیک سروکار دارد تا با تجزیه و تحلیل و مدیریت دانش و اطلاعات درون و برون­سازمانی به فرایند تصمیم­گیری یک سازمان کمک کرده و آن را بهبود بخشد</a:t>
            </a:r>
            <a:r>
              <a:rPr lang="fa-IR" sz="2200" dirty="0" smtClean="0">
                <a:cs typeface="2  Mitra" panose="00000400000000000000" pitchFamily="2" charset="-78"/>
              </a:rPr>
              <a:t>.</a:t>
            </a:r>
          </a:p>
          <a:p>
            <a:pPr algn="just" rtl="1" fontAlgn="base"/>
            <a:endParaRPr lang="fa-IR" sz="2200" dirty="0" smtClean="0">
              <a:cs typeface="2  Mitra" panose="00000400000000000000" pitchFamily="2" charset="-78"/>
            </a:endParaRPr>
          </a:p>
          <a:p>
            <a:pPr marL="342900" indent="-342900" algn="just" rtl="1" fontAlgn="base">
              <a:buFont typeface="Arial" panose="020B0604020202020204" pitchFamily="34" charset="0"/>
              <a:buChar char="•"/>
            </a:pPr>
            <a:r>
              <a:rPr lang="fa-IR" sz="2200" dirty="0">
                <a:cs typeface="2  Mitra" panose="00000400000000000000" pitchFamily="2" charset="-78"/>
              </a:rPr>
              <a:t>هوش تجاری نه یک محصول است و نه یک سیستم. در واقع هوش تجاری یک معماری است و مجموعه­ای از برنامه­های کاربردی و پایگاه داده­های تصمیم­یار و عملیاتی یکپارچه است که دسترسی به داده­های تجاری را آسان میکند. برنامه­های کاربردی تصمیم­یار هوش تجاری انجام  بسیاری از فعالیت­ها را تسهیل می­کند که از این میان میتوان به تحلیل چندبعدی (برای مثال  </a:t>
            </a:r>
            <a:r>
              <a:rPr lang="en-US" sz="2200" dirty="0" smtClean="0">
                <a:cs typeface="2  Mitra" panose="00000400000000000000" pitchFamily="2" charset="-78"/>
              </a:rPr>
              <a:t>OLAP</a:t>
            </a:r>
            <a:r>
              <a:rPr lang="fa-IR" sz="2200" dirty="0" smtClean="0">
                <a:cs typeface="2  Mitra" panose="00000400000000000000" pitchFamily="2" charset="-78"/>
              </a:rPr>
              <a:t>) </a:t>
            </a:r>
            <a:r>
              <a:rPr lang="fa-IR" sz="2200" dirty="0">
                <a:cs typeface="2  Mitra" panose="00000400000000000000" pitchFamily="2" charset="-78"/>
              </a:rPr>
              <a:t>، داده­کاوی، پیش­بینی، تحلیل تجاری، بصری­سازی، پرسش و گزارش­دهی، مدیریت دانش، پیاده­سازی پورتال سازمانی، دستیابی به داشبوردهای دیجیتال و ... اشاره کرد</a:t>
            </a:r>
            <a:endParaRPr lang="en-US" sz="2200" dirty="0">
              <a:cs typeface="2  Mitra" panose="00000400000000000000" pitchFamily="2" charset="-78"/>
            </a:endParaRPr>
          </a:p>
          <a:p>
            <a:pPr algn="just" rtl="1" fontAlgn="base"/>
            <a:endParaRPr lang="en-US" dirty="0">
              <a:cs typeface="2  Mitra" panose="00000400000000000000" pitchFamily="2" charset="-78"/>
            </a:endParaRPr>
          </a:p>
        </p:txBody>
      </p:sp>
      <p:sp>
        <p:nvSpPr>
          <p:cNvPr id="3" name="TextBox 2"/>
          <p:cNvSpPr txBox="1"/>
          <p:nvPr/>
        </p:nvSpPr>
        <p:spPr>
          <a:xfrm>
            <a:off x="2180489" y="152400"/>
            <a:ext cx="3934090" cy="523220"/>
          </a:xfrm>
          <a:prstGeom prst="rect">
            <a:avLst/>
          </a:prstGeom>
          <a:noFill/>
        </p:spPr>
        <p:txBody>
          <a:bodyPr wrap="none" rtlCol="0">
            <a:spAutoFit/>
          </a:bodyPr>
          <a:lstStyle/>
          <a:p>
            <a:r>
              <a:rPr lang="fa-IR" sz="2800" b="1" dirty="0" smtClean="0">
                <a:cs typeface="2  Mitra" panose="00000400000000000000" pitchFamily="2" charset="-78"/>
              </a:rPr>
              <a:t>تعاریف متفاوت از هوش تجاری</a:t>
            </a:r>
            <a:endParaRPr lang="en-US" sz="2800" b="1" dirty="0">
              <a:cs typeface="2  Mitra" panose="00000400000000000000" pitchFamily="2" charset="-78"/>
            </a:endParaRPr>
          </a:p>
        </p:txBody>
      </p:sp>
      <p:sp>
        <p:nvSpPr>
          <p:cNvPr id="4" name="Slide Number Placeholder 3"/>
          <p:cNvSpPr>
            <a:spLocks noGrp="1"/>
          </p:cNvSpPr>
          <p:nvPr>
            <p:ph type="sldNum" sz="quarter" idx="12"/>
          </p:nvPr>
        </p:nvSpPr>
        <p:spPr/>
        <p:txBody>
          <a:bodyPr/>
          <a:lstStyle/>
          <a:p>
            <a:fld id="{58F7F2FC-7CE2-4826-97D4-9F48A608C03E}" type="slidenum">
              <a:rPr lang="en-US" smtClean="0"/>
              <a:t>4</a:t>
            </a:fld>
            <a:endParaRPr lang="en-US"/>
          </a:p>
        </p:txBody>
      </p:sp>
    </p:spTree>
    <p:extLst>
      <p:ext uri="{BB962C8B-B14F-4D97-AF65-F5344CB8AC3E}">
        <p14:creationId xmlns:p14="http://schemas.microsoft.com/office/powerpoint/2010/main" val="944393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2254" y="1219200"/>
            <a:ext cx="6400800" cy="4524315"/>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Transaction Processing System (TPS)</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Office Automation Systems (OAS)</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Individual Information System (IIS)</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Organizational Information Systems (OIS)</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Information System (IS)</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Management Information System (MIS)</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Decision Support System (DSS)</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Strategic Information Systems (SIS)</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Enterprise Information System (EIS)</a:t>
            </a: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Executive Information System (EIS)</a:t>
            </a: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58F7F2FC-7CE2-4826-97D4-9F48A608C03E}" type="slidenum">
              <a:rPr lang="en-US" smtClean="0"/>
              <a:t>5</a:t>
            </a:fld>
            <a:endParaRPr lang="en-US"/>
          </a:p>
        </p:txBody>
      </p:sp>
    </p:spTree>
    <p:extLst>
      <p:ext uri="{BB962C8B-B14F-4D97-AF65-F5344CB8AC3E}">
        <p14:creationId xmlns:p14="http://schemas.microsoft.com/office/powerpoint/2010/main" val="1693137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a:off x="1219200" y="1676400"/>
            <a:ext cx="4648200" cy="45720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2947624" y="2721114"/>
            <a:ext cx="1191352" cy="707886"/>
          </a:xfrm>
          <a:prstGeom prst="rect">
            <a:avLst/>
          </a:prstGeom>
          <a:noFill/>
        </p:spPr>
        <p:txBody>
          <a:bodyPr wrap="none" rtlCol="0">
            <a:spAutoFit/>
          </a:bodyPr>
          <a:lstStyle/>
          <a:p>
            <a:r>
              <a:rPr lang="fa-IR" sz="2000" dirty="0" smtClean="0">
                <a:cs typeface="2  Mitra" panose="00000400000000000000" pitchFamily="2" charset="-78"/>
              </a:rPr>
              <a:t>مدیران اجرایی</a:t>
            </a:r>
          </a:p>
          <a:p>
            <a:pPr algn="ctr"/>
            <a:r>
              <a:rPr lang="fa-IR" sz="2000" dirty="0" smtClean="0">
                <a:cs typeface="2  Mitra" panose="00000400000000000000" pitchFamily="2" charset="-78"/>
              </a:rPr>
              <a:t>(ارشد)</a:t>
            </a:r>
            <a:endParaRPr lang="en-US" sz="2000" dirty="0">
              <a:cs typeface="2  Mitra" panose="00000400000000000000" pitchFamily="2" charset="-78"/>
            </a:endParaRPr>
          </a:p>
        </p:txBody>
      </p:sp>
      <p:sp>
        <p:nvSpPr>
          <p:cNvPr id="4" name="TextBox 3"/>
          <p:cNvSpPr txBox="1"/>
          <p:nvPr/>
        </p:nvSpPr>
        <p:spPr>
          <a:xfrm>
            <a:off x="2633435" y="3925910"/>
            <a:ext cx="1819729" cy="830997"/>
          </a:xfrm>
          <a:prstGeom prst="rect">
            <a:avLst/>
          </a:prstGeom>
          <a:noFill/>
        </p:spPr>
        <p:txBody>
          <a:bodyPr wrap="none" rtlCol="0">
            <a:spAutoFit/>
          </a:bodyPr>
          <a:lstStyle/>
          <a:p>
            <a:pPr algn="ctr"/>
            <a:r>
              <a:rPr lang="fa-IR" sz="2400" dirty="0" smtClean="0">
                <a:cs typeface="2  Mitra" panose="00000400000000000000" pitchFamily="2" charset="-78"/>
              </a:rPr>
              <a:t>مدیران و کارمندان </a:t>
            </a:r>
          </a:p>
          <a:p>
            <a:r>
              <a:rPr lang="fa-IR" sz="2400" dirty="0" smtClean="0">
                <a:cs typeface="2  Mitra" panose="00000400000000000000" pitchFamily="2" charset="-78"/>
              </a:rPr>
              <a:t>میانی (یقه سفیدها)</a:t>
            </a:r>
            <a:endParaRPr lang="en-US" sz="2400" dirty="0">
              <a:cs typeface="2  Mitra" panose="00000400000000000000" pitchFamily="2" charset="-78"/>
            </a:endParaRPr>
          </a:p>
        </p:txBody>
      </p:sp>
      <p:sp>
        <p:nvSpPr>
          <p:cNvPr id="5" name="TextBox 4"/>
          <p:cNvSpPr txBox="1"/>
          <p:nvPr/>
        </p:nvSpPr>
        <p:spPr>
          <a:xfrm>
            <a:off x="2161254" y="5188803"/>
            <a:ext cx="2831224" cy="830997"/>
          </a:xfrm>
          <a:prstGeom prst="rect">
            <a:avLst/>
          </a:prstGeom>
          <a:noFill/>
        </p:spPr>
        <p:txBody>
          <a:bodyPr wrap="none" rtlCol="0">
            <a:spAutoFit/>
          </a:bodyPr>
          <a:lstStyle/>
          <a:p>
            <a:pPr algn="ctr"/>
            <a:r>
              <a:rPr lang="fa-IR" sz="2400" dirty="0" smtClean="0">
                <a:cs typeface="2  Mitra" panose="00000400000000000000" pitchFamily="2" charset="-78"/>
              </a:rPr>
              <a:t>مدیران عملیاتی </a:t>
            </a:r>
          </a:p>
          <a:p>
            <a:pPr algn="r" rtl="1"/>
            <a:r>
              <a:rPr lang="fa-IR" sz="2400" dirty="0" smtClean="0">
                <a:cs typeface="2  Mitra" panose="00000400000000000000" pitchFamily="2" charset="-78"/>
              </a:rPr>
              <a:t> (فعالیت های دفتری و تولیدی)</a:t>
            </a:r>
            <a:endParaRPr lang="en-US" sz="2400" dirty="0">
              <a:cs typeface="2  Mitra" panose="00000400000000000000" pitchFamily="2" charset="-78"/>
            </a:endParaRPr>
          </a:p>
        </p:txBody>
      </p:sp>
      <p:cxnSp>
        <p:nvCxnSpPr>
          <p:cNvPr id="7" name="Straight Connector 6"/>
          <p:cNvCxnSpPr/>
          <p:nvPr/>
        </p:nvCxnSpPr>
        <p:spPr>
          <a:xfrm>
            <a:off x="1828800" y="5029200"/>
            <a:ext cx="34290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514600" y="3657600"/>
            <a:ext cx="20574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53665" y="5334000"/>
            <a:ext cx="1117935" cy="400110"/>
          </a:xfrm>
          <a:prstGeom prst="rect">
            <a:avLst/>
          </a:prstGeom>
          <a:noFill/>
        </p:spPr>
        <p:txBody>
          <a:bodyPr wrap="none" rtlCol="0">
            <a:spAutoFit/>
          </a:bodyPr>
          <a:lstStyle/>
          <a:p>
            <a:r>
              <a:rPr lang="en-US" sz="2000" dirty="0" smtClean="0"/>
              <a:t>OAS, TPS</a:t>
            </a:r>
            <a:endParaRPr lang="en-US" sz="2000" dirty="0"/>
          </a:p>
        </p:txBody>
      </p:sp>
      <p:sp>
        <p:nvSpPr>
          <p:cNvPr id="14" name="TextBox 13"/>
          <p:cNvSpPr txBox="1"/>
          <p:nvPr/>
        </p:nvSpPr>
        <p:spPr>
          <a:xfrm>
            <a:off x="710865" y="3886200"/>
            <a:ext cx="1103187" cy="400110"/>
          </a:xfrm>
          <a:prstGeom prst="rect">
            <a:avLst/>
          </a:prstGeom>
          <a:noFill/>
        </p:spPr>
        <p:txBody>
          <a:bodyPr wrap="none" rtlCol="0">
            <a:spAutoFit/>
          </a:bodyPr>
          <a:lstStyle/>
          <a:p>
            <a:r>
              <a:rPr lang="en-US" sz="2000" dirty="0" smtClean="0"/>
              <a:t>MIS, DSS</a:t>
            </a:r>
            <a:endParaRPr lang="en-US" sz="2000" dirty="0"/>
          </a:p>
        </p:txBody>
      </p:sp>
      <p:sp>
        <p:nvSpPr>
          <p:cNvPr id="15" name="TextBox 14"/>
          <p:cNvSpPr txBox="1"/>
          <p:nvPr/>
        </p:nvSpPr>
        <p:spPr>
          <a:xfrm>
            <a:off x="1600200" y="2362200"/>
            <a:ext cx="915635" cy="400110"/>
          </a:xfrm>
          <a:prstGeom prst="rect">
            <a:avLst/>
          </a:prstGeom>
          <a:noFill/>
        </p:spPr>
        <p:txBody>
          <a:bodyPr wrap="none" rtlCol="0">
            <a:spAutoFit/>
          </a:bodyPr>
          <a:lstStyle/>
          <a:p>
            <a:r>
              <a:rPr lang="en-US" sz="2000" dirty="0" smtClean="0"/>
              <a:t>SIS, EIS</a:t>
            </a:r>
            <a:endParaRPr lang="en-US" sz="2000" dirty="0"/>
          </a:p>
        </p:txBody>
      </p:sp>
      <p:sp>
        <p:nvSpPr>
          <p:cNvPr id="16" name="TextBox 15"/>
          <p:cNvSpPr txBox="1"/>
          <p:nvPr/>
        </p:nvSpPr>
        <p:spPr>
          <a:xfrm>
            <a:off x="4998020" y="2133600"/>
            <a:ext cx="891591" cy="707886"/>
          </a:xfrm>
          <a:prstGeom prst="rect">
            <a:avLst/>
          </a:prstGeom>
          <a:noFill/>
        </p:spPr>
        <p:txBody>
          <a:bodyPr wrap="none" rtlCol="0">
            <a:spAutoFit/>
          </a:bodyPr>
          <a:lstStyle/>
          <a:p>
            <a:r>
              <a:rPr lang="fa-IR" sz="2000" dirty="0" smtClean="0">
                <a:cs typeface="2  Mitra" panose="00000400000000000000" pitchFamily="2" charset="-78"/>
              </a:rPr>
              <a:t>تصمیمات</a:t>
            </a:r>
          </a:p>
          <a:p>
            <a:pPr algn="ctr"/>
            <a:r>
              <a:rPr lang="fa-IR" sz="2000" dirty="0" smtClean="0">
                <a:cs typeface="2  Mitra" panose="00000400000000000000" pitchFamily="2" charset="-78"/>
              </a:rPr>
              <a:t>راهبردی</a:t>
            </a:r>
            <a:endParaRPr lang="en-US" sz="2000" dirty="0">
              <a:cs typeface="2  Mitra" panose="00000400000000000000" pitchFamily="2" charset="-78"/>
            </a:endParaRPr>
          </a:p>
        </p:txBody>
      </p:sp>
      <p:sp>
        <p:nvSpPr>
          <p:cNvPr id="17" name="TextBox 16"/>
          <p:cNvSpPr txBox="1"/>
          <p:nvPr/>
        </p:nvSpPr>
        <p:spPr>
          <a:xfrm>
            <a:off x="5819048" y="3706743"/>
            <a:ext cx="859531" cy="707886"/>
          </a:xfrm>
          <a:prstGeom prst="rect">
            <a:avLst/>
          </a:prstGeom>
          <a:noFill/>
        </p:spPr>
        <p:txBody>
          <a:bodyPr wrap="none" rtlCol="0">
            <a:spAutoFit/>
          </a:bodyPr>
          <a:lstStyle/>
          <a:p>
            <a:r>
              <a:rPr lang="fa-IR" sz="2000" dirty="0" smtClean="0">
                <a:cs typeface="2  Mitra" panose="00000400000000000000" pitchFamily="2" charset="-78"/>
              </a:rPr>
              <a:t>تصمیمات</a:t>
            </a:r>
          </a:p>
          <a:p>
            <a:pPr algn="ctr"/>
            <a:r>
              <a:rPr lang="fa-IR" sz="2000" dirty="0" smtClean="0">
                <a:cs typeface="2  Mitra" panose="00000400000000000000" pitchFamily="2" charset="-78"/>
              </a:rPr>
              <a:t>تاکتیکی</a:t>
            </a:r>
            <a:endParaRPr lang="en-US" sz="2000" dirty="0">
              <a:cs typeface="2  Mitra" panose="00000400000000000000" pitchFamily="2" charset="-78"/>
            </a:endParaRPr>
          </a:p>
        </p:txBody>
      </p:sp>
      <p:sp>
        <p:nvSpPr>
          <p:cNvPr id="18" name="TextBox 17"/>
          <p:cNvSpPr txBox="1"/>
          <p:nvPr/>
        </p:nvSpPr>
        <p:spPr>
          <a:xfrm>
            <a:off x="6504848" y="5230743"/>
            <a:ext cx="859531" cy="707886"/>
          </a:xfrm>
          <a:prstGeom prst="rect">
            <a:avLst/>
          </a:prstGeom>
          <a:noFill/>
        </p:spPr>
        <p:txBody>
          <a:bodyPr wrap="none" rtlCol="0">
            <a:spAutoFit/>
          </a:bodyPr>
          <a:lstStyle/>
          <a:p>
            <a:r>
              <a:rPr lang="fa-IR" sz="2000" dirty="0" smtClean="0">
                <a:cs typeface="2  Mitra" panose="00000400000000000000" pitchFamily="2" charset="-78"/>
              </a:rPr>
              <a:t>تصمیمات</a:t>
            </a:r>
          </a:p>
          <a:p>
            <a:pPr algn="ctr"/>
            <a:r>
              <a:rPr lang="fa-IR" sz="2000" dirty="0" smtClean="0">
                <a:cs typeface="2  Mitra" panose="00000400000000000000" pitchFamily="2" charset="-78"/>
              </a:rPr>
              <a:t> اجرایی</a:t>
            </a:r>
          </a:p>
        </p:txBody>
      </p:sp>
      <p:sp>
        <p:nvSpPr>
          <p:cNvPr id="19" name="Left Arrow 18"/>
          <p:cNvSpPr/>
          <p:nvPr/>
        </p:nvSpPr>
        <p:spPr>
          <a:xfrm>
            <a:off x="4419600" y="1828800"/>
            <a:ext cx="1752600" cy="1322457"/>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5257800" y="3401943"/>
            <a:ext cx="1752600" cy="1322457"/>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5943600" y="4925943"/>
            <a:ext cx="1752600" cy="1322457"/>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087213" y="313386"/>
            <a:ext cx="5726248" cy="523220"/>
          </a:xfrm>
          <a:prstGeom prst="rect">
            <a:avLst/>
          </a:prstGeom>
          <a:noFill/>
        </p:spPr>
        <p:txBody>
          <a:bodyPr wrap="none" rtlCol="0">
            <a:spAutoFit/>
          </a:bodyPr>
          <a:lstStyle/>
          <a:p>
            <a:r>
              <a:rPr lang="fa-IR" sz="2800" b="1" dirty="0" smtClean="0">
                <a:cs typeface="2  Mitra" panose="00000400000000000000" pitchFamily="2" charset="-78"/>
              </a:rPr>
              <a:t>رده های مختلف مدیران و اهمیت تصمیم گیری</a:t>
            </a:r>
            <a:endParaRPr lang="en-US" sz="2800" b="1" dirty="0">
              <a:cs typeface="2  Mitra" panose="00000400000000000000" pitchFamily="2" charset="-78"/>
            </a:endParaRPr>
          </a:p>
        </p:txBody>
      </p:sp>
      <p:sp>
        <p:nvSpPr>
          <p:cNvPr id="6" name="Slide Number Placeholder 5"/>
          <p:cNvSpPr>
            <a:spLocks noGrp="1"/>
          </p:cNvSpPr>
          <p:nvPr>
            <p:ph type="sldNum" sz="quarter" idx="12"/>
          </p:nvPr>
        </p:nvSpPr>
        <p:spPr/>
        <p:txBody>
          <a:bodyPr/>
          <a:lstStyle/>
          <a:p>
            <a:fld id="{58F7F2FC-7CE2-4826-97D4-9F48A608C03E}" type="slidenum">
              <a:rPr lang="en-US" smtClean="0"/>
              <a:t>6</a:t>
            </a:fld>
            <a:endParaRPr lang="en-US"/>
          </a:p>
        </p:txBody>
      </p:sp>
    </p:spTree>
    <p:extLst>
      <p:ext uri="{BB962C8B-B14F-4D97-AF65-F5344CB8AC3E}">
        <p14:creationId xmlns:p14="http://schemas.microsoft.com/office/powerpoint/2010/main" val="680780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24625"/>
            <a:ext cx="8429487" cy="4955203"/>
          </a:xfrm>
          <a:prstGeom prst="rect">
            <a:avLst/>
          </a:prstGeom>
          <a:noFill/>
        </p:spPr>
        <p:txBody>
          <a:bodyPr wrap="none" rtlCol="0">
            <a:spAutoFit/>
          </a:bodyPr>
          <a:lstStyle/>
          <a:p>
            <a:r>
              <a:rPr lang="en-US" sz="2800" dirty="0" smtClean="0"/>
              <a:t>BI decision-support applications facilitate many activities</a:t>
            </a:r>
          </a:p>
          <a:p>
            <a:endParaRPr lang="en-US" dirty="0"/>
          </a:p>
          <a:p>
            <a:endParaRPr lang="en-US" dirty="0" smtClean="0"/>
          </a:p>
          <a:p>
            <a:pPr marL="285750" indent="-285750">
              <a:buFont typeface="Arial" panose="020B0604020202020204" pitchFamily="34" charset="0"/>
              <a:buChar char="•"/>
            </a:pPr>
            <a:r>
              <a:rPr lang="en-US" dirty="0" smtClean="0"/>
              <a:t>Multidimensional analysis, for example, online analytical processing (OLAP)</a:t>
            </a:r>
          </a:p>
          <a:p>
            <a:pPr marL="285750" indent="-285750">
              <a:buFont typeface="Arial" panose="020B0604020202020204" pitchFamily="34" charset="0"/>
              <a:buChar char="•"/>
            </a:pPr>
            <a:r>
              <a:rPr lang="en-US" dirty="0" smtClean="0"/>
              <a:t>Click-stream analysis</a:t>
            </a:r>
          </a:p>
          <a:p>
            <a:pPr marL="285750" indent="-285750">
              <a:buFont typeface="Arial" panose="020B0604020202020204" pitchFamily="34" charset="0"/>
              <a:buChar char="•"/>
            </a:pPr>
            <a:r>
              <a:rPr lang="en-US" dirty="0" smtClean="0"/>
              <a:t>Data mining (Mining for text, content, and voice)</a:t>
            </a:r>
          </a:p>
          <a:p>
            <a:pPr marL="285750" indent="-285750">
              <a:buFont typeface="Arial" panose="020B0604020202020204" pitchFamily="34" charset="0"/>
              <a:buChar char="•"/>
            </a:pPr>
            <a:r>
              <a:rPr lang="en-US" dirty="0" smtClean="0"/>
              <a:t>Forecasting</a:t>
            </a:r>
          </a:p>
          <a:p>
            <a:pPr marL="285750" indent="-285750">
              <a:buFont typeface="Arial" panose="020B0604020202020204" pitchFamily="34" charset="0"/>
              <a:buChar char="•"/>
            </a:pPr>
            <a:r>
              <a:rPr lang="en-US" dirty="0" smtClean="0"/>
              <a:t>Business analysis</a:t>
            </a:r>
          </a:p>
          <a:p>
            <a:pPr marL="285750" indent="-285750">
              <a:buFont typeface="Arial" panose="020B0604020202020204" pitchFamily="34" charset="0"/>
              <a:buChar char="•"/>
            </a:pPr>
            <a:r>
              <a:rPr lang="en-US" dirty="0" smtClean="0"/>
              <a:t>Balanced scorecard preparation</a:t>
            </a:r>
          </a:p>
          <a:p>
            <a:pPr marL="285750" indent="-285750">
              <a:buFont typeface="Arial" panose="020B0604020202020204" pitchFamily="34" charset="0"/>
              <a:buChar char="•"/>
            </a:pPr>
            <a:r>
              <a:rPr lang="en-US" dirty="0" smtClean="0"/>
              <a:t>Visualization</a:t>
            </a:r>
          </a:p>
          <a:p>
            <a:pPr marL="285750" indent="-285750">
              <a:buFont typeface="Arial" panose="020B0604020202020204" pitchFamily="34" charset="0"/>
              <a:buChar char="•"/>
            </a:pPr>
            <a:r>
              <a:rPr lang="en-US" dirty="0" smtClean="0"/>
              <a:t>Querying, reporting, and charting (including just-in-time and agent-based alerts)</a:t>
            </a:r>
          </a:p>
          <a:p>
            <a:pPr marL="285750" indent="-285750">
              <a:buFont typeface="Arial" panose="020B0604020202020204" pitchFamily="34" charset="0"/>
              <a:buChar char="•"/>
            </a:pPr>
            <a:r>
              <a:rPr lang="en-US" dirty="0" smtClean="0"/>
              <a:t>Geospatial analysis</a:t>
            </a:r>
          </a:p>
          <a:p>
            <a:pPr marL="285750" indent="-285750">
              <a:buFont typeface="Arial" panose="020B0604020202020204" pitchFamily="34" charset="0"/>
              <a:buChar char="•"/>
            </a:pPr>
            <a:r>
              <a:rPr lang="en-US" dirty="0" smtClean="0"/>
              <a:t>Knowledge management</a:t>
            </a:r>
          </a:p>
          <a:p>
            <a:pPr marL="285750" indent="-285750">
              <a:buFont typeface="Arial" panose="020B0604020202020204" pitchFamily="34" charset="0"/>
              <a:buChar char="•"/>
            </a:pPr>
            <a:r>
              <a:rPr lang="en-US" dirty="0" smtClean="0"/>
              <a:t>Enterprise portal implementation</a:t>
            </a:r>
          </a:p>
          <a:p>
            <a:pPr marL="285750" indent="-285750">
              <a:buFont typeface="Arial" panose="020B0604020202020204" pitchFamily="34" charset="0"/>
              <a:buChar char="•"/>
            </a:pPr>
            <a:r>
              <a:rPr lang="en-US" dirty="0" smtClean="0"/>
              <a:t>Digital dashboard access</a:t>
            </a:r>
          </a:p>
          <a:p>
            <a:pPr marL="285750" indent="-285750">
              <a:buFont typeface="Arial" panose="020B0604020202020204" pitchFamily="34" charset="0"/>
              <a:buChar char="•"/>
            </a:pPr>
            <a:r>
              <a:rPr lang="en-US" dirty="0" smtClean="0"/>
              <a:t>Other cross-functional activities</a:t>
            </a:r>
          </a:p>
          <a:p>
            <a:endParaRPr lang="en-US" dirty="0"/>
          </a:p>
        </p:txBody>
      </p:sp>
      <p:sp>
        <p:nvSpPr>
          <p:cNvPr id="3" name="Slide Number Placeholder 2"/>
          <p:cNvSpPr>
            <a:spLocks noGrp="1"/>
          </p:cNvSpPr>
          <p:nvPr>
            <p:ph type="sldNum" sz="quarter" idx="12"/>
          </p:nvPr>
        </p:nvSpPr>
        <p:spPr/>
        <p:txBody>
          <a:bodyPr/>
          <a:lstStyle/>
          <a:p>
            <a:fld id="{58F7F2FC-7CE2-4826-97D4-9F48A608C03E}" type="slidenum">
              <a:rPr lang="en-US" smtClean="0"/>
              <a:t>7</a:t>
            </a:fld>
            <a:endParaRPr lang="en-US"/>
          </a:p>
        </p:txBody>
      </p:sp>
    </p:spTree>
    <p:extLst>
      <p:ext uri="{BB962C8B-B14F-4D97-AF65-F5344CB8AC3E}">
        <p14:creationId xmlns:p14="http://schemas.microsoft.com/office/powerpoint/2010/main" val="19857637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85800"/>
            <a:ext cx="7239000" cy="3293209"/>
          </a:xfrm>
          <a:prstGeom prst="rect">
            <a:avLst/>
          </a:prstGeom>
        </p:spPr>
        <p:txBody>
          <a:bodyPr wrap="square">
            <a:spAutoFit/>
          </a:bodyPr>
          <a:lstStyle/>
          <a:p>
            <a:r>
              <a:rPr lang="en-US" sz="2800" dirty="0" smtClean="0"/>
              <a:t>Examples of BI decision-support databases</a:t>
            </a:r>
            <a:r>
              <a:rPr lang="en-US" dirty="0" smtClean="0"/>
              <a:t> </a:t>
            </a:r>
          </a:p>
          <a:p>
            <a:endParaRPr lang="en-US" dirty="0"/>
          </a:p>
          <a:p>
            <a:endParaRPr lang="en-US" dirty="0" smtClean="0"/>
          </a:p>
          <a:p>
            <a:pPr marL="285750" indent="-285750">
              <a:buFont typeface="Arial" panose="020B0604020202020204" pitchFamily="34" charset="0"/>
              <a:buChar char="•"/>
            </a:pPr>
            <a:r>
              <a:rPr lang="en-US" dirty="0" smtClean="0"/>
              <a:t>Enterprise-wide data warehouses</a:t>
            </a:r>
          </a:p>
          <a:p>
            <a:pPr marL="285750" indent="-285750">
              <a:buFont typeface="Arial" panose="020B0604020202020204" pitchFamily="34" charset="0"/>
              <a:buChar char="•"/>
            </a:pPr>
            <a:r>
              <a:rPr lang="en-US" dirty="0" smtClean="0"/>
              <a:t>Data marts (functional and departmental)</a:t>
            </a:r>
          </a:p>
          <a:p>
            <a:pPr marL="285750" indent="-285750">
              <a:buFont typeface="Arial" panose="020B0604020202020204" pitchFamily="34" charset="0"/>
              <a:buChar char="•"/>
            </a:pPr>
            <a:r>
              <a:rPr lang="en-US" dirty="0" smtClean="0"/>
              <a:t>Exploration warehouses (statistical)</a:t>
            </a:r>
          </a:p>
          <a:p>
            <a:pPr marL="285750" indent="-285750">
              <a:buFont typeface="Arial" panose="020B0604020202020204" pitchFamily="34" charset="0"/>
              <a:buChar char="•"/>
            </a:pPr>
            <a:r>
              <a:rPr lang="en-US" dirty="0" smtClean="0"/>
              <a:t>Data mining databases</a:t>
            </a:r>
          </a:p>
          <a:p>
            <a:pPr marL="285750" indent="-285750">
              <a:buFont typeface="Arial" panose="020B0604020202020204" pitchFamily="34" charset="0"/>
              <a:buChar char="•"/>
            </a:pPr>
            <a:r>
              <a:rPr lang="en-US" dirty="0" smtClean="0"/>
              <a:t>Web warehouses (for click-stream data)</a:t>
            </a:r>
          </a:p>
          <a:p>
            <a:pPr marL="285750" indent="-285750">
              <a:buFont typeface="Arial" panose="020B0604020202020204" pitchFamily="34" charset="0"/>
              <a:buChar char="•"/>
            </a:pPr>
            <a:r>
              <a:rPr lang="en-US" dirty="0" smtClean="0"/>
              <a:t>Operational data stores (ODSs)</a:t>
            </a:r>
          </a:p>
          <a:p>
            <a:pPr marL="285750" indent="-285750">
              <a:buFont typeface="Arial" panose="020B0604020202020204" pitchFamily="34" charset="0"/>
              <a:buChar char="•"/>
            </a:pPr>
            <a:r>
              <a:rPr lang="en-US" dirty="0" smtClean="0"/>
              <a:t>Operational marts (</a:t>
            </a:r>
            <a:r>
              <a:rPr lang="en-US" dirty="0" err="1" smtClean="0"/>
              <a:t>oper</a:t>
            </a:r>
            <a:r>
              <a:rPr lang="en-US" dirty="0" smtClean="0"/>
              <a:t> marts)</a:t>
            </a:r>
          </a:p>
          <a:p>
            <a:pPr marL="285750" indent="-285750">
              <a:buFont typeface="Arial" panose="020B0604020202020204" pitchFamily="34" charset="0"/>
              <a:buChar char="•"/>
            </a:pPr>
            <a:r>
              <a:rPr lang="en-US" dirty="0" smtClean="0"/>
              <a:t>Other cross-functional decision-support databases</a:t>
            </a:r>
          </a:p>
        </p:txBody>
      </p:sp>
      <p:sp>
        <p:nvSpPr>
          <p:cNvPr id="3" name="Slide Number Placeholder 2"/>
          <p:cNvSpPr>
            <a:spLocks noGrp="1"/>
          </p:cNvSpPr>
          <p:nvPr>
            <p:ph type="sldNum" sz="quarter" idx="12"/>
          </p:nvPr>
        </p:nvSpPr>
        <p:spPr/>
        <p:txBody>
          <a:bodyPr/>
          <a:lstStyle/>
          <a:p>
            <a:fld id="{58F7F2FC-7CE2-4826-97D4-9F48A608C03E}" type="slidenum">
              <a:rPr lang="en-US" smtClean="0"/>
              <a:t>8</a:t>
            </a:fld>
            <a:endParaRPr lang="en-US"/>
          </a:p>
        </p:txBody>
      </p:sp>
    </p:spTree>
    <p:extLst>
      <p:ext uri="{BB962C8B-B14F-4D97-AF65-F5344CB8AC3E}">
        <p14:creationId xmlns:p14="http://schemas.microsoft.com/office/powerpoint/2010/main" val="33752334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538797" y="241479"/>
            <a:ext cx="338060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lgn="ctr" fontAlgn="base">
              <a:spcBef>
                <a:spcPct val="0"/>
              </a:spcBef>
              <a:spcAft>
                <a:spcPct val="0"/>
              </a:spcAft>
            </a:pPr>
            <a:r>
              <a:rPr lang="en-US" sz="3200" b="1" dirty="0" smtClean="0"/>
              <a:t>Engineering Stages</a:t>
            </a:r>
            <a:endParaRPr kumimoji="0" lang="en-US" altLang="en-US" sz="3200" b="0" i="0" u="none" strike="noStrike" cap="none" normalizeH="0" baseline="0" dirty="0" smtClean="0">
              <a:ln>
                <a:noFill/>
              </a:ln>
              <a:solidFill>
                <a:schemeClr val="tx1"/>
              </a:solidFill>
              <a:effectLst/>
              <a:latin typeface="Arial" charset="0"/>
              <a:cs typeface="Arial" charset="0"/>
            </a:endParaRPr>
          </a:p>
        </p:txBody>
      </p:sp>
      <p:sp>
        <p:nvSpPr>
          <p:cNvPr id="3" name="AutoShape 2" descr="graphics/00fig01.gif"/>
          <p:cNvSpPr>
            <a:spLocks noChangeAspect="1" noChangeArrowheads="1"/>
          </p:cNvSpPr>
          <p:nvPr/>
        </p:nvSpPr>
        <p:spPr bwMode="auto">
          <a:xfrm>
            <a:off x="4572000" y="-1241425"/>
            <a:ext cx="4762500" cy="30384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Rectangle 3"/>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600" b="1" i="0" u="none" strike="noStrike" cap="none" normalizeH="0" baseline="0" smtClean="0">
                <a:ln>
                  <a:noFill/>
                </a:ln>
                <a:solidFill>
                  <a:schemeClr val="tx1"/>
                </a:solidFill>
                <a:effectLst/>
                <a:latin typeface="Arial" charset="0"/>
                <a:cs typeface="Arial" charset="0"/>
              </a:rPr>
              <a:t>Figure 0.1. Engineering Stages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chemeClr val="tx1"/>
                </a:solidFill>
                <a:effectLst/>
                <a:latin typeface="Arial" charset="0"/>
                <a:cs typeface="Arial" charset="0"/>
              </a:rPr>
              <a:t>  </a:t>
            </a:r>
            <a:endParaRPr kumimoji="0" lang="en-US" altLang="en-US" sz="19100" b="0" i="0" u="none" strike="noStrike" cap="none" normalizeH="0" baseline="0" smtClean="0">
              <a:ln>
                <a:noFill/>
              </a:ln>
              <a:solidFill>
                <a:schemeClr val="tx1"/>
              </a:solidFill>
              <a:effectLst/>
              <a:latin typeface="Arial" charset="0"/>
              <a:cs typeface="Arial"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9100" b="0" i="0" u="none" strike="noStrike" cap="none" normalizeH="0" baseline="0" smtClean="0">
              <a:ln>
                <a:noFill/>
              </a:ln>
              <a:solidFill>
                <a:schemeClr val="tx1"/>
              </a:solidFill>
              <a:effectLst/>
              <a:latin typeface="Arial" charset="0"/>
              <a:cs typeface="Arial" charset="0"/>
            </a:endParaRPr>
          </a:p>
        </p:txBody>
      </p:sp>
      <p:sp>
        <p:nvSpPr>
          <p:cNvPr id="5" name="AutoShape 4" descr="graphics/00fig01.gif"/>
          <p:cNvSpPr>
            <a:spLocks noChangeAspect="1" noChangeArrowheads="1"/>
          </p:cNvSpPr>
          <p:nvPr/>
        </p:nvSpPr>
        <p:spPr bwMode="auto">
          <a:xfrm>
            <a:off x="4724400" y="-1089025"/>
            <a:ext cx="4762500" cy="30384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0"/>
            <a:ext cx="7239000" cy="4800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2"/>
          </p:nvPr>
        </p:nvSpPr>
        <p:spPr/>
        <p:txBody>
          <a:bodyPr/>
          <a:lstStyle/>
          <a:p>
            <a:fld id="{58F7F2FC-7CE2-4826-97D4-9F48A608C03E}" type="slidenum">
              <a:rPr lang="en-US" smtClean="0"/>
              <a:t>9</a:t>
            </a:fld>
            <a:endParaRPr lang="en-US"/>
          </a:p>
        </p:txBody>
      </p:sp>
    </p:spTree>
    <p:extLst>
      <p:ext uri="{BB962C8B-B14F-4D97-AF65-F5344CB8AC3E}">
        <p14:creationId xmlns:p14="http://schemas.microsoft.com/office/powerpoint/2010/main" val="29762009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274</TotalTime>
  <Words>2412</Words>
  <Application>Microsoft Office PowerPoint</Application>
  <PresentationFormat>On-screen Show (4:3)</PresentationFormat>
  <Paragraphs>401</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Adjacency</vt:lpstr>
      <vt:lpstr>Business Intelligence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Mahdi</dc:creator>
  <cp:lastModifiedBy>Mahdi</cp:lastModifiedBy>
  <cp:revision>30</cp:revision>
  <dcterms:created xsi:type="dcterms:W3CDTF">2013-10-01T13:54:01Z</dcterms:created>
  <dcterms:modified xsi:type="dcterms:W3CDTF">2014-03-11T13:23:42Z</dcterms:modified>
</cp:coreProperties>
</file>