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6" r:id="rId23"/>
    <p:sldId id="279" r:id="rId24"/>
    <p:sldId id="277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A330D7-B41A-43B7-8BDE-9E3520B6CA81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4C865-2D3A-4475-8F69-9479C4EFE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700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4C865-2D3A-4475-8F69-9479C4EFE2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36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4C865-2D3A-4475-8F69-9479C4EFE27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87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37DFE-4A54-46B1-A5D0-A1E3353C5C09}" type="datetime1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05917-B7F9-4294-8E9B-A722D11FEE90}" type="datetime1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1BAA-FD48-4FF3-A9F8-28B8E1375EE2}" type="datetime1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2A20-F283-4F01-AE13-2FBC62408E0C}" type="datetime1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288B-67C1-46AD-B10A-CCDDE0C87DCD}" type="datetime1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5701-380F-4A94-9994-2E07734EF830}" type="datetime1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9221-7B21-40C6-842E-FE1594BD337B}" type="datetime1">
              <a:rPr lang="en-US" smtClean="0"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4F4D1-5ED9-4D8D-8B6E-DD2326EBE136}" type="datetime1">
              <a:rPr lang="en-US" smtClean="0"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ABF4-35BB-4D09-9EE8-4A6E0A1EECD6}" type="datetime1">
              <a:rPr lang="en-US" smtClean="0"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8C99A-3A2B-45BF-B6D3-FC4A4471BC9A}" type="datetime1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612A2-9160-44A2-A8BE-15C8E96BAA03}" type="datetime1">
              <a:rPr lang="en-US" smtClean="0"/>
              <a:t>4/14/2014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8F7F2FC-7CE2-4826-97D4-9F48A608C03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3873951-08F8-4C40-BFDE-521B3F84B13F}" type="datetime1">
              <a:rPr lang="en-US" smtClean="0"/>
              <a:t>4/14/2014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00"/>
            <a:ext cx="7543800" cy="1374775"/>
          </a:xfrm>
        </p:spPr>
        <p:txBody>
          <a:bodyPr/>
          <a:lstStyle/>
          <a:p>
            <a:r>
              <a:rPr lang="en-US" dirty="0" smtClean="0"/>
              <a:t>Business Intelligence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Mahdi </a:t>
            </a:r>
            <a:r>
              <a:rPr lang="en-US" dirty="0" err="1" smtClean="0"/>
              <a:t>Esmaeili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5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ahdi\Desktop\Business Intelligence\step2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798638"/>
            <a:ext cx="5097463" cy="414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510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36301" y="1371600"/>
            <a:ext cx="8733866" cy="430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Technical infrastructure assessment report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Servers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Client workstations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Operating systems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Middleware (especially DBMS gateways)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Custom interfaces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Network components and bandwidth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DBMS functionality and utilities (backup and recovery, performance monitoring)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Development tools such as computer aided software engineering (CASE) and ETL tools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Access and analysis tools such as OLAP tools and report writers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Meta data repository</a:t>
            </a:r>
          </a:p>
          <a:p>
            <a:pPr marR="0" lvl="1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altLang="en-US" sz="1400" dirty="0">
              <a:latin typeface="Arial" charset="0"/>
              <a:cs typeface="Arial" charset="0"/>
            </a:endParaRPr>
          </a:p>
          <a:p>
            <a:pPr marR="0" lvl="1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R="0" lvl="1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nstallation of selected products</a:t>
            </a:r>
          </a:p>
          <a:p>
            <a:r>
              <a:rPr lang="en-US" sz="1400" dirty="0"/>
              <a:t>If you identified new products to purchase, write a request for proposal (RFP) or a request for information (RFI)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11333" y="76200"/>
            <a:ext cx="40370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Deliverables Resulting 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446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2064603"/>
            <a:ext cx="36670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BI infrastructure </a:t>
            </a:r>
            <a:r>
              <a:rPr lang="en-US" sz="2400" dirty="0" smtClean="0"/>
              <a:t>architect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Database administrator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1078468"/>
            <a:ext cx="58178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Roles Involved in These Activities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1613065" y="4857690"/>
            <a:ext cx="49401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Technology advances occur every few months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3821668"/>
            <a:ext cx="53571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Risks of Not Performing Step 2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430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2209800"/>
            <a:ext cx="7772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Conduct an extensive business analysis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Adopt </a:t>
            </a:r>
            <a:r>
              <a:rPr lang="en-US" sz="2000" dirty="0"/>
              <a:t>a system of peer reviews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Resolve </a:t>
            </a:r>
            <a:r>
              <a:rPr lang="en-US" sz="2000" dirty="0"/>
              <a:t>age-old disputes about data definitions and </a:t>
            </a:r>
            <a:r>
              <a:rPr lang="en-US" sz="2000" dirty="0" smtClean="0"/>
              <a:t>domains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Standardize data names and data </a:t>
            </a:r>
            <a:r>
              <a:rPr lang="en-US" sz="2000" dirty="0" smtClean="0"/>
              <a:t>values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Get agreement from the business </a:t>
            </a:r>
            <a:r>
              <a:rPr lang="en-US" sz="2000" dirty="0" smtClean="0"/>
              <a:t>people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Create a regular forum for business people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Create </a:t>
            </a:r>
            <a:r>
              <a:rPr lang="en-US" sz="2000" dirty="0"/>
              <a:t>a meta data </a:t>
            </a:r>
            <a:r>
              <a:rPr lang="en-US" sz="2000" dirty="0" smtClean="0"/>
              <a:t>repository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Create </a:t>
            </a:r>
            <a:r>
              <a:rPr lang="en-US" sz="2000" dirty="0"/>
              <a:t>an inventory of source </a:t>
            </a:r>
            <a:r>
              <a:rPr lang="en-US" sz="2000" dirty="0" smtClean="0"/>
              <a:t>data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Create and manage one expanding central staging area (per load periodicity) for the ETL processes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0" y="457200"/>
            <a:ext cx="7696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Creating </a:t>
            </a:r>
            <a:r>
              <a:rPr lang="en-US" sz="2800" b="1" dirty="0" smtClean="0"/>
              <a:t>Nontechnical </a:t>
            </a:r>
            <a:r>
              <a:rPr lang="en-US" sz="2800" b="1" dirty="0"/>
              <a:t>infrastructure involves cross-organizational activities such </a:t>
            </a:r>
            <a:r>
              <a:rPr lang="en-US" sz="2800" b="1" dirty="0" smtClean="0"/>
              <a:t>as: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59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74676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76400" y="253425"/>
            <a:ext cx="52834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Enterprise Architecture Group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685800" y="5830669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A central enterprise architecture group </a:t>
            </a:r>
            <a:r>
              <a:rPr lang="en-US" dirty="0" smtClean="0"/>
              <a:t>must </a:t>
            </a:r>
            <a:r>
              <a:rPr lang="en-US" dirty="0"/>
              <a:t>manage and coordinate Enterprise infrastructure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64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99" y="1447800"/>
            <a:ext cx="6382709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19200" y="228600"/>
            <a:ext cx="63827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Enterprise Architecture Components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986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123" y="1676400"/>
            <a:ext cx="38862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39613" y="393412"/>
            <a:ext cx="3720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Enterprise Standards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5083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Mahdi\Desktop\Business Intelligence\step2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1447801"/>
            <a:ext cx="39243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20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2400" y="1483042"/>
            <a:ext cx="8156400" cy="3816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Nontechnical infrastructure assessment report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Standards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Use of a development methodology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Estimating guidelines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Scope management procedure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Issues management procedure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Roles and responsibilities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Security process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Meta data capture and delivery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Process for merging project-specific logical data models into the enterprise logical data model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Data quality measures and triage process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Testing process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SLAs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Support function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Dispute resolution procedure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Communication process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38400" y="152400"/>
            <a:ext cx="38735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Deliverable Resulting 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308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28970" y="2011740"/>
            <a:ext cx="366703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BI infrastructure </a:t>
            </a:r>
            <a:r>
              <a:rPr lang="en-US" sz="2400" dirty="0" smtClean="0"/>
              <a:t>architect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Data </a:t>
            </a:r>
            <a:r>
              <a:rPr lang="en-US" sz="2400" dirty="0" smtClean="0"/>
              <a:t>administrator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Data quality </a:t>
            </a:r>
            <a:r>
              <a:rPr lang="en-US" sz="2400" dirty="0" smtClean="0"/>
              <a:t>analyst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Meta data administrator</a:t>
            </a:r>
          </a:p>
        </p:txBody>
      </p:sp>
      <p:sp>
        <p:nvSpPr>
          <p:cNvPr id="3" name="Rectangle 2"/>
          <p:cNvSpPr/>
          <p:nvPr/>
        </p:nvSpPr>
        <p:spPr>
          <a:xfrm>
            <a:off x="2747958" y="304800"/>
            <a:ext cx="27384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Roles Involved 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03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1539895"/>
            <a:ext cx="60562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Technical Infrastructure Evaluation</a:t>
            </a:r>
            <a:endParaRPr lang="en-US" sz="32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62000" y="2658457"/>
            <a:ext cx="353173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Hardware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Network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Middleware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Database Management Systems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Tools and Standards</a:t>
            </a:r>
          </a:p>
        </p:txBody>
      </p:sp>
      <p:sp>
        <p:nvSpPr>
          <p:cNvPr id="4" name="AutoShape 2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40767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3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3787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34988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5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32099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2921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7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26320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8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20685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9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17795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10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149066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1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9271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12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638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13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3492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AutoShape 14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603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15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16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517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AutoShape 17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10810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18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13700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19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16589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20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194786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21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22367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22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25257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AutoShape 23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3089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AutoShape 24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3378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AutoShape 25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36671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AutoShape 26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39560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AutoShape 27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42449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191097" y="4511695"/>
            <a:ext cx="67337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Nontechnical Infrastructure Evaluation</a:t>
            </a:r>
            <a:endParaRPr lang="en-US" sz="3200" dirty="0"/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817791" y="5477470"/>
            <a:ext cx="421140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Logical Data Model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Meta Data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Standards, Guidelines, and Procedures</a:t>
            </a:r>
          </a:p>
        </p:txBody>
      </p:sp>
      <p:sp>
        <p:nvSpPr>
          <p:cNvPr id="32" name="AutoShape 29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13525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AutoShape 30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10636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AutoShape 31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7747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AutoShape 32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485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AutoShape 33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-1968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AutoShape 34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920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AutoShape 35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6556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AutoShape 36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94456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AutoShape 37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12334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AutoShape 38" descr="mk:@MSITStore:C:\Users\Mahdi\Desktop\Larissa%20T.%20Moss,%20Shaku%20Atre%20Business%20Intelligence%20Roadmap%20The%20Complete%20Project%20Lifecycle%20for%20Decision-Support%20Applications%20%202003.chm::/FILES/U2713.GIF"/>
          <p:cNvSpPr>
            <a:spLocks noChangeAspect="1" noChangeArrowheads="1"/>
          </p:cNvSpPr>
          <p:nvPr/>
        </p:nvSpPr>
        <p:spPr bwMode="auto">
          <a:xfrm>
            <a:off x="155575" y="15224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143000" y="238780"/>
            <a:ext cx="66017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2: Enterprise Infrastructure Evaluation</a:t>
            </a:r>
            <a:endParaRPr lang="en-US" sz="2800" dirty="0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7247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457200"/>
            <a:ext cx="42238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Step 3: Project Planning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828800"/>
            <a:ext cx="46482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67945" y="1992868"/>
            <a:ext cx="2399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What will be delivered?</a:t>
            </a:r>
          </a:p>
        </p:txBody>
      </p:sp>
      <p:sp>
        <p:nvSpPr>
          <p:cNvPr id="4" name="Rectangle 3"/>
          <p:cNvSpPr/>
          <p:nvPr/>
        </p:nvSpPr>
        <p:spPr>
          <a:xfrm>
            <a:off x="5837484" y="2069068"/>
            <a:ext cx="2239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When will it be done?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" y="4964668"/>
            <a:ext cx="2295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How much will it cost?</a:t>
            </a:r>
          </a:p>
        </p:txBody>
      </p:sp>
      <p:sp>
        <p:nvSpPr>
          <p:cNvPr id="6" name="Rectangle 5"/>
          <p:cNvSpPr/>
          <p:nvPr/>
        </p:nvSpPr>
        <p:spPr>
          <a:xfrm>
            <a:off x="6251688" y="4964668"/>
            <a:ext cx="1596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Who will do it?</a:t>
            </a:r>
          </a:p>
        </p:txBody>
      </p:sp>
      <p:sp>
        <p:nvSpPr>
          <p:cNvPr id="8" name="Rectangle 7"/>
          <p:cNvSpPr/>
          <p:nvPr/>
        </p:nvSpPr>
        <p:spPr>
          <a:xfrm>
            <a:off x="3670293" y="6336130"/>
            <a:ext cx="1117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Quality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9456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905000"/>
            <a:ext cx="183216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Effort (Time)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Scope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Budget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Resources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62600" y="1900310"/>
            <a:ext cx="183216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Budget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Resources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Effort (Time)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Scope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0" y="1219200"/>
            <a:ext cx="18798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/>
              <a:t>Typical </a:t>
            </a:r>
            <a:r>
              <a:rPr lang="en-US" sz="2400" b="1" u="sng" dirty="0" smtClean="0"/>
              <a:t>Order</a:t>
            </a:r>
            <a:endParaRPr lang="en-US" sz="2400" u="sng" dirty="0"/>
          </a:p>
        </p:txBody>
      </p:sp>
      <p:sp>
        <p:nvSpPr>
          <p:cNvPr id="5" name="Rectangle 4"/>
          <p:cNvSpPr/>
          <p:nvPr/>
        </p:nvSpPr>
        <p:spPr>
          <a:xfrm>
            <a:off x="4728365" y="1219199"/>
            <a:ext cx="29881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/>
              <a:t>Recommended Order </a:t>
            </a:r>
            <a:endParaRPr lang="en-US" sz="2400" u="sn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2849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457200"/>
            <a:ext cx="73152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project charter</a:t>
            </a:r>
            <a:endParaRPr lang="en-US" sz="3200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Goals </a:t>
            </a:r>
            <a:r>
              <a:rPr lang="en-US" dirty="0"/>
              <a:t>and </a:t>
            </a:r>
            <a:r>
              <a:rPr lang="en-US" dirty="0" smtClean="0"/>
              <a:t>objectives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Scope (80/20 Data/Function)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Risks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Constraints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Assumptions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Change-control procedures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Issues management procedures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algn="ctr"/>
            <a:r>
              <a:rPr lang="en-US" dirty="0" smtClean="0"/>
              <a:t>The </a:t>
            </a:r>
            <a:r>
              <a:rPr lang="en-US" dirty="0"/>
              <a:t>project charter is the agreement made between the business sponsor and the IT staff for developing the BI application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448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09600"/>
            <a:ext cx="7467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preparing a project </a:t>
            </a:r>
            <a:r>
              <a:rPr lang="en-US" sz="3200" dirty="0" smtClean="0"/>
              <a:t>plan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Create a work breakdown structure listing activities, tasks, and subtasks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Estimate the effort hours for these activities, tasks, and subtasks.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Assign </a:t>
            </a:r>
            <a:r>
              <a:rPr lang="en-US" dirty="0"/>
              <a:t>resources to the activities, tasks, and subtasks.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Determine </a:t>
            </a:r>
            <a:r>
              <a:rPr lang="en-US" dirty="0"/>
              <a:t>the task dependencies.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Determine </a:t>
            </a:r>
            <a:r>
              <a:rPr lang="en-US" dirty="0"/>
              <a:t>the resource dependencies.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Determine </a:t>
            </a:r>
            <a:r>
              <a:rPr lang="en-US" dirty="0"/>
              <a:t>the critical path based on the dependencies.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Create </a:t>
            </a:r>
            <a:r>
              <a:rPr lang="en-US" dirty="0"/>
              <a:t>the detailed project plan.</a:t>
            </a:r>
            <a:endParaRPr lang="en-US" b="0" dirty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612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hdi\Desktop\Business Intelligence\step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65187"/>
            <a:ext cx="5354637" cy="5535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2507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13662" y="164068"/>
            <a:ext cx="3558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Deliverables Resulting </a:t>
            </a:r>
            <a:endParaRPr lang="en-US" sz="28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457200"/>
            <a:ext cx="8922635" cy="637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Project charter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Goals and objectives (both strategic goals for the organization and specific objectives for the BI project)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Statement of the business problem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Proposed BI solution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Results from the cost-benefit analysis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Results from the infrastructure gap analysis (technical and nontechnical)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Functional project deliverables (reports, queries, Web portal)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Historical requirements (how many years of history to store)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Subject area to be delivered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Entities (objects), significant attributes, relationships (high-level logical data model)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Items not within the project scope (originally requested but subsequently excluded from the scope)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Condition of source files and databases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Availability and security requirements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Access tool requirements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Roles and responsibilities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Team structure for core team and extended team members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Communication plan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Assumptions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Constraints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Risk assessment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Critical success factors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Project plan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 project plan may contain multiple graphs (such as a CPM chart, a Pert chart, or a Gantt chart)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detailing task estimates, task dependencies, and resource  dependencies. Most project-planning tools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can also produce additional tabular reports on resources and schedule.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509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228600"/>
            <a:ext cx="46907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Roles Involved in </a:t>
            </a:r>
            <a:r>
              <a:rPr lang="en-US" sz="3200" b="1" dirty="0" smtClean="0"/>
              <a:t>This Step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2209800" y="1828800"/>
            <a:ext cx="3874459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Application lead </a:t>
            </a:r>
            <a:r>
              <a:rPr lang="en-US" sz="2400" dirty="0" smtClean="0"/>
              <a:t>developer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Business </a:t>
            </a:r>
            <a:r>
              <a:rPr lang="en-US" sz="2400" dirty="0" smtClean="0"/>
              <a:t>representative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Data </a:t>
            </a:r>
            <a:r>
              <a:rPr lang="en-US" sz="2400" dirty="0" smtClean="0"/>
              <a:t>administrator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Data quality </a:t>
            </a:r>
            <a:r>
              <a:rPr lang="en-US" sz="2400" dirty="0" smtClean="0"/>
              <a:t>analyst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Database </a:t>
            </a:r>
            <a:r>
              <a:rPr lang="en-US" sz="2400" dirty="0" smtClean="0"/>
              <a:t>administrator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ETL lead developer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Meta data administrator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Project </a:t>
            </a:r>
            <a:r>
              <a:rPr lang="en-US" sz="2400" dirty="0" smtClean="0"/>
              <a:t>manager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Subject matter expert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93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52578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49775" y="76200"/>
            <a:ext cx="42748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Controlled Hardware Chaos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152400" y="4397276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hardware platforms have to fit into the existing hardware configuration.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DBMS on the selected hardware platform must perform well as database access and usage grow. Scalability is therefore one of the major issues to be addressed.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Platform selection is restricted by the need for interoperability between various hardware platforms (if required).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Cost and return on investment (ROI) for the previous three qualifiers are controlling factors</a:t>
            </a:r>
            <a:endParaRPr lang="en-US" b="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68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2287012"/>
            <a:ext cx="7696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Data volumes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Updating frequencies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Data access patterns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Number of reports and queries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Number of people accessing the BI target databases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Number of tools running against the BI target databases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Number of operational systems feeding the BI target databases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228600"/>
            <a:ext cx="7086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Hardware must </a:t>
            </a:r>
            <a:r>
              <a:rPr lang="en-US" sz="2800" b="1" dirty="0"/>
              <a:t>also be scalable because rapid changes will occur in: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130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00200"/>
            <a:ext cx="6400800" cy="5029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43000" y="253425"/>
            <a:ext cx="61069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Three-Tier Computing Architecture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47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304800"/>
            <a:ext cx="4572000" cy="350865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b="1" dirty="0" smtClean="0"/>
              <a:t>middleware </a:t>
            </a:r>
          </a:p>
          <a:p>
            <a:endParaRPr lang="en-US" sz="3600" b="1" dirty="0" smtClean="0"/>
          </a:p>
          <a:p>
            <a:endParaRPr lang="en-US" sz="3600" b="1" dirty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Distributed </a:t>
            </a:r>
            <a:r>
              <a:rPr lang="en-US" sz="2400" dirty="0"/>
              <a:t>logic </a:t>
            </a:r>
            <a:r>
              <a:rPr lang="en-US" sz="2400" dirty="0" smtClean="0"/>
              <a:t>middleware</a:t>
            </a:r>
          </a:p>
          <a:p>
            <a:endParaRPr lang="en-US" sz="2400" dirty="0" smtClean="0"/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Data management middleware</a:t>
            </a:r>
            <a:endParaRPr lang="en-US" sz="2400" b="0" dirty="0">
              <a:effectLst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495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24038"/>
            <a:ext cx="7239000" cy="457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51648" y="152400"/>
            <a:ext cx="321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Gateway Example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103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191161"/>
            <a:ext cx="7086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Point-to-point gateways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Gateways </a:t>
            </a:r>
            <a:r>
              <a:rPr lang="en-US" sz="2000" dirty="0"/>
              <a:t>that can be used </a:t>
            </a:r>
            <a:r>
              <a:rPr lang="en-US" sz="2000" dirty="0" smtClean="0"/>
              <a:t>universally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Gateways using Structured Query Language (SQL</a:t>
            </a:r>
            <a:r>
              <a:rPr lang="en-US" sz="2000" dirty="0" smtClean="0"/>
              <a:t>)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Gateways based on application programming interfaces (APIs) </a:t>
            </a:r>
            <a:endParaRPr lang="en-US" sz="2000" b="0" dirty="0"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67000" y="152400"/>
            <a:ext cx="29726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DBMS Gateways</a:t>
            </a:r>
            <a:endParaRPr lang="en-US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124200"/>
            <a:ext cx="63246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708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0374" y="2136339"/>
            <a:ext cx="806782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Degree of parallelism in handling queries and data loads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Intelligence in handling dimensional data models and optimizers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Database scalability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Internet 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Availability of advanced index schemes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Replication on heterogeneous platforms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Unattended operations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771351" y="329625"/>
            <a:ext cx="50866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Criteria for Selecting a DBMS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F2FC-7CE2-4826-97D4-9F48A608C03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7258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413</TotalTime>
  <Words>961</Words>
  <Application>Microsoft Office PowerPoint</Application>
  <PresentationFormat>On-screen Show (4:3)</PresentationFormat>
  <Paragraphs>232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Adjacency</vt:lpstr>
      <vt:lpstr>Business Intelligence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Mahdi</dc:creator>
  <cp:lastModifiedBy>Mahdi</cp:lastModifiedBy>
  <cp:revision>50</cp:revision>
  <dcterms:created xsi:type="dcterms:W3CDTF">2013-10-01T13:54:01Z</dcterms:created>
  <dcterms:modified xsi:type="dcterms:W3CDTF">2014-04-14T14:31:35Z</dcterms:modified>
</cp:coreProperties>
</file>