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8"/>
  </p:notesMasterIdLst>
  <p:sldIdLst>
    <p:sldId id="257" r:id="rId2"/>
    <p:sldId id="291" r:id="rId3"/>
    <p:sldId id="299" r:id="rId4"/>
    <p:sldId id="292" r:id="rId5"/>
    <p:sldId id="290" r:id="rId6"/>
    <p:sldId id="263" r:id="rId7"/>
    <p:sldId id="264" r:id="rId8"/>
    <p:sldId id="265" r:id="rId9"/>
    <p:sldId id="293" r:id="rId10"/>
    <p:sldId id="294" r:id="rId11"/>
    <p:sldId id="295" r:id="rId12"/>
    <p:sldId id="296" r:id="rId13"/>
    <p:sldId id="297" r:id="rId14"/>
    <p:sldId id="298" r:id="rId15"/>
    <p:sldId id="300" r:id="rId16"/>
    <p:sldId id="289" r:id="rId17"/>
    <p:sldId id="272" r:id="rId18"/>
    <p:sldId id="273" r:id="rId19"/>
    <p:sldId id="274" r:id="rId20"/>
    <p:sldId id="301" r:id="rId21"/>
    <p:sldId id="305" r:id="rId22"/>
    <p:sldId id="306" r:id="rId23"/>
    <p:sldId id="302" r:id="rId24"/>
    <p:sldId id="308" r:id="rId25"/>
    <p:sldId id="303" r:id="rId26"/>
    <p:sldId id="310" r:id="rId27"/>
    <p:sldId id="311" r:id="rId28"/>
    <p:sldId id="312" r:id="rId29"/>
    <p:sldId id="313" r:id="rId30"/>
    <p:sldId id="314" r:id="rId31"/>
    <p:sldId id="315" r:id="rId32"/>
    <p:sldId id="316" r:id="rId33"/>
    <p:sldId id="317" r:id="rId34"/>
    <p:sldId id="288" r:id="rId35"/>
    <p:sldId id="278" r:id="rId36"/>
    <p:sldId id="27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5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2BAFFD-574A-4520-A721-A26543AD7379}" type="datetimeFigureOut">
              <a:rPr lang="en-US" smtClean="0"/>
              <a:t>4/28/2014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2D29B0-9E31-4A64-88A1-D3F974A618AD}" type="slidenum">
              <a:rPr lang="en-US" smtClean="0"/>
              <a:t>‹#›</a:t>
            </a:fld>
            <a:endParaRPr lang="en-US"/>
          </a:p>
        </p:txBody>
      </p:sp>
    </p:spTree>
    <p:extLst>
      <p:ext uri="{BB962C8B-B14F-4D97-AF65-F5344CB8AC3E}">
        <p14:creationId xmlns:p14="http://schemas.microsoft.com/office/powerpoint/2010/main" val="2871665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1B3B74F-0040-46E0-841C-E4AB9BF3EC3C}" type="datetime1">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E1CA8C-087F-4F6E-AFE0-25CA853708F2}" type="datetime1">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454704-25E7-4696-A9BD-8EA887ADEE60}" type="datetime1">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B7DA-5600-44CB-ADA3-4B94CE5E0C4F}" type="datetime1">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88F175-C37D-4FB5-9820-24C451BB7152}" type="datetime1">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91E01F-1D14-4D9E-980C-F214B8FCDC3E}" type="datetime1">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E69967-DE8E-45DB-8038-76856987CBFE}" type="datetime1">
              <a:rPr lang="en-US" smtClean="0"/>
              <a:t>4/28/2014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AA8485-0906-4691-B52E-6F0E2654DF7B}" type="datetime1">
              <a:rPr lang="en-US" smtClean="0"/>
              <a:t>4/28/2014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9EB0DD-3B6D-4454-8D7C-0B6BE15CC3B8}" type="datetime1">
              <a:rPr lang="en-US" smtClean="0"/>
              <a:t>4/28/2014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91F536-85C1-4A54-82F4-50A4BD176EB4}" type="datetime1">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E5DE-A35B-407D-9970-453A04C3524F}"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49F15B7-86F7-4512-A4E3-256D4020A620}" type="datetime1">
              <a:rPr lang="en-US" smtClean="0"/>
              <a:t>4/28/2014</a:t>
            </a:fld>
            <a:endParaRPr lang="en-US"/>
          </a:p>
        </p:txBody>
      </p:sp>
      <p:sp>
        <p:nvSpPr>
          <p:cNvPr id="9" name="Slide Number Placeholder 8"/>
          <p:cNvSpPr>
            <a:spLocks noGrp="1"/>
          </p:cNvSpPr>
          <p:nvPr>
            <p:ph type="sldNum" sz="quarter" idx="11"/>
          </p:nvPr>
        </p:nvSpPr>
        <p:spPr/>
        <p:txBody>
          <a:bodyPr/>
          <a:lstStyle/>
          <a:p>
            <a:fld id="{AAF1E5DE-A35B-407D-9970-453A04C3524F}"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AF1E5DE-A35B-407D-9970-453A04C3524F}"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5F2EE8E-3C58-4EF4-8433-CFA7A41EAA11}" type="datetime1">
              <a:rPr lang="en-US" smtClean="0"/>
              <a:t>4/28/2014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ch11tabfn01"/><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mk:@MSITStore:C:\Users\Mahdi\Desktop\Larissa%20T.%20Moss,%20Shaku%20Atre%20Business%20Intelligence%20Roadmap%20The%20Complete%20Project%20Lifecycle%20for%20Decision-Support%20Applications%20%202003.chm::/0201784203_27021533.html"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0"/>
            <a:ext cx="7543800" cy="1374775"/>
          </a:xfrm>
        </p:spPr>
        <p:txBody>
          <a:bodyPr/>
          <a:lstStyle/>
          <a:p>
            <a:r>
              <a:rPr lang="en-US" dirty="0" smtClean="0"/>
              <a:t>Business Intelligence</a:t>
            </a:r>
            <a:endParaRPr lang="en-US" dirty="0"/>
          </a:p>
        </p:txBody>
      </p:sp>
      <p:sp>
        <p:nvSpPr>
          <p:cNvPr id="3" name="Subtitle 2"/>
          <p:cNvSpPr>
            <a:spLocks noGrp="1"/>
          </p:cNvSpPr>
          <p:nvPr>
            <p:ph type="subTitle" idx="1"/>
          </p:nvPr>
        </p:nvSpPr>
        <p:spPr/>
        <p:txBody>
          <a:bodyPr/>
          <a:lstStyle/>
          <a:p>
            <a:r>
              <a:rPr lang="en-US" dirty="0" smtClean="0"/>
              <a:t>Dr. Mahdi </a:t>
            </a:r>
            <a:r>
              <a:rPr lang="en-US" dirty="0" err="1" smtClean="0"/>
              <a:t>Esmaeili</a:t>
            </a:r>
            <a:endParaRPr lang="en-US" dirty="0"/>
          </a:p>
        </p:txBody>
      </p:sp>
      <p:sp>
        <p:nvSpPr>
          <p:cNvPr id="4" name="Slide Number Placeholder 3"/>
          <p:cNvSpPr>
            <a:spLocks noGrp="1"/>
          </p:cNvSpPr>
          <p:nvPr>
            <p:ph type="sldNum" sz="quarter" idx="12"/>
          </p:nvPr>
        </p:nvSpPr>
        <p:spPr/>
        <p:txBody>
          <a:bodyPr/>
          <a:lstStyle/>
          <a:p>
            <a:fld id="{AAF1E5DE-A35B-407D-9970-453A04C3524F}" type="slidenum">
              <a:rPr lang="en-US" smtClean="0"/>
              <a:t>1</a:t>
            </a:fld>
            <a:endParaRPr lang="en-US"/>
          </a:p>
        </p:txBody>
      </p:sp>
    </p:spTree>
    <p:extLst>
      <p:ext uri="{BB962C8B-B14F-4D97-AF65-F5344CB8AC3E}">
        <p14:creationId xmlns:p14="http://schemas.microsoft.com/office/powerpoint/2010/main" val="517187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7965" y="1676400"/>
            <a:ext cx="7007496" cy="4247317"/>
          </a:xfrm>
          <a:prstGeom prst="rect">
            <a:avLst/>
          </a:prstGeom>
        </p:spPr>
        <p:txBody>
          <a:bodyPr wrap="none">
            <a:spAutoFit/>
          </a:bodyPr>
          <a:lstStyle/>
          <a:p>
            <a:pPr algn="ctr"/>
            <a:r>
              <a:rPr lang="en-US" sz="2400" b="1" dirty="0" smtClean="0"/>
              <a:t>1</a:t>
            </a:r>
          </a:p>
          <a:p>
            <a:pPr algn="ctr"/>
            <a:r>
              <a:rPr lang="en-US" sz="2400" b="1" dirty="0" smtClean="0"/>
              <a:t>Initial Load</a:t>
            </a:r>
          </a:p>
          <a:p>
            <a:r>
              <a:rPr lang="en-US" dirty="0"/>
              <a:t>Initial population of BI target databases with current operational data</a:t>
            </a:r>
          </a:p>
          <a:p>
            <a:endParaRPr lang="en-US" dirty="0" smtClean="0"/>
          </a:p>
          <a:p>
            <a:pPr algn="ctr"/>
            <a:r>
              <a:rPr lang="en-US" sz="2400" b="1" dirty="0" smtClean="0"/>
              <a:t>2</a:t>
            </a:r>
            <a:endParaRPr lang="en-US" sz="2400" b="1" dirty="0"/>
          </a:p>
          <a:p>
            <a:pPr algn="ctr"/>
            <a:r>
              <a:rPr lang="en-US" sz="2400" b="1" dirty="0"/>
              <a:t>Historical Load</a:t>
            </a:r>
          </a:p>
          <a:p>
            <a:pPr algn="ctr"/>
            <a:r>
              <a:rPr lang="en-US" dirty="0"/>
              <a:t>Initial population of BI target databases with archived historical data</a:t>
            </a:r>
          </a:p>
          <a:p>
            <a:pPr algn="ctr"/>
            <a:endParaRPr lang="en-US" dirty="0" smtClean="0"/>
          </a:p>
          <a:p>
            <a:pPr algn="ctr"/>
            <a:endParaRPr lang="en-US" dirty="0"/>
          </a:p>
          <a:p>
            <a:pPr algn="ctr"/>
            <a:r>
              <a:rPr lang="en-US" sz="2400" b="1" dirty="0" smtClean="0"/>
              <a:t>3</a:t>
            </a:r>
          </a:p>
          <a:p>
            <a:pPr algn="ctr"/>
            <a:r>
              <a:rPr lang="en-US" sz="2400" b="1" dirty="0"/>
              <a:t>Incremental Load</a:t>
            </a:r>
          </a:p>
          <a:p>
            <a:pPr algn="ctr"/>
            <a:r>
              <a:rPr lang="en-US" dirty="0"/>
              <a:t>Ongoing population of BI target databases with current operational data</a:t>
            </a:r>
          </a:p>
          <a:p>
            <a:endParaRPr lang="en-US" dirty="0"/>
          </a:p>
        </p:txBody>
      </p:sp>
      <p:sp>
        <p:nvSpPr>
          <p:cNvPr id="4" name="Rectangle 3"/>
          <p:cNvSpPr/>
          <p:nvPr/>
        </p:nvSpPr>
        <p:spPr>
          <a:xfrm>
            <a:off x="2328898" y="362755"/>
            <a:ext cx="3705630" cy="584775"/>
          </a:xfrm>
          <a:prstGeom prst="rect">
            <a:avLst/>
          </a:prstGeom>
        </p:spPr>
        <p:txBody>
          <a:bodyPr wrap="none">
            <a:spAutoFit/>
          </a:bodyPr>
          <a:lstStyle/>
          <a:p>
            <a:r>
              <a:rPr lang="en-US" sz="3200" b="1" dirty="0"/>
              <a:t>Sets of ETL Programs</a:t>
            </a:r>
            <a:endParaRPr lang="en-US" sz="3200" dirty="0"/>
          </a:p>
        </p:txBody>
      </p:sp>
      <p:sp>
        <p:nvSpPr>
          <p:cNvPr id="2" name="Slide Number Placeholder 1"/>
          <p:cNvSpPr>
            <a:spLocks noGrp="1"/>
          </p:cNvSpPr>
          <p:nvPr>
            <p:ph type="sldNum" sz="quarter" idx="12"/>
          </p:nvPr>
        </p:nvSpPr>
        <p:spPr/>
        <p:txBody>
          <a:bodyPr/>
          <a:lstStyle/>
          <a:p>
            <a:fld id="{AAF1E5DE-A35B-407D-9970-453A04C3524F}" type="slidenum">
              <a:rPr lang="en-US" smtClean="0"/>
              <a:t>10</a:t>
            </a:fld>
            <a:endParaRPr lang="en-US"/>
          </a:p>
        </p:txBody>
      </p:sp>
    </p:spTree>
    <p:extLst>
      <p:ext uri="{BB962C8B-B14F-4D97-AF65-F5344CB8AC3E}">
        <p14:creationId xmlns:p14="http://schemas.microsoft.com/office/powerpoint/2010/main" val="2584599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7467600" cy="4191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783384" y="287628"/>
            <a:ext cx="2510431" cy="584775"/>
          </a:xfrm>
          <a:prstGeom prst="rect">
            <a:avLst/>
          </a:prstGeom>
        </p:spPr>
        <p:txBody>
          <a:bodyPr wrap="none">
            <a:spAutoFit/>
          </a:bodyPr>
          <a:lstStyle/>
          <a:p>
            <a:r>
              <a:rPr lang="en-US" sz="3200" b="1" dirty="0"/>
              <a:t>ETL Processes</a:t>
            </a:r>
            <a:endParaRPr lang="en-US" sz="3200" dirty="0"/>
          </a:p>
        </p:txBody>
      </p:sp>
      <p:sp>
        <p:nvSpPr>
          <p:cNvPr id="3" name="Slide Number Placeholder 2"/>
          <p:cNvSpPr>
            <a:spLocks noGrp="1"/>
          </p:cNvSpPr>
          <p:nvPr>
            <p:ph type="sldNum" sz="quarter" idx="12"/>
          </p:nvPr>
        </p:nvSpPr>
        <p:spPr/>
        <p:txBody>
          <a:bodyPr/>
          <a:lstStyle/>
          <a:p>
            <a:fld id="{AAF1E5DE-A35B-407D-9970-453A04C3524F}" type="slidenum">
              <a:rPr lang="en-US" smtClean="0"/>
              <a:t>11</a:t>
            </a:fld>
            <a:endParaRPr lang="en-US"/>
          </a:p>
        </p:txBody>
      </p:sp>
    </p:spTree>
    <p:extLst>
      <p:ext uri="{BB962C8B-B14F-4D97-AF65-F5344CB8AC3E}">
        <p14:creationId xmlns:p14="http://schemas.microsoft.com/office/powerpoint/2010/main" val="170341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685800"/>
            <a:ext cx="6907853" cy="584775"/>
          </a:xfrm>
          <a:prstGeom prst="rect">
            <a:avLst/>
          </a:prstGeom>
        </p:spPr>
        <p:txBody>
          <a:bodyPr wrap="none">
            <a:spAutoFit/>
          </a:bodyPr>
          <a:lstStyle/>
          <a:p>
            <a:r>
              <a:rPr lang="en-US" sz="3200" b="1" dirty="0"/>
              <a:t>Designing the Transformation Programs</a:t>
            </a:r>
            <a:endParaRPr lang="en-US" sz="3200" dirty="0"/>
          </a:p>
        </p:txBody>
      </p:sp>
      <p:sp>
        <p:nvSpPr>
          <p:cNvPr id="3" name="Rectangle 2"/>
          <p:cNvSpPr/>
          <p:nvPr/>
        </p:nvSpPr>
        <p:spPr>
          <a:xfrm>
            <a:off x="838200" y="2286000"/>
            <a:ext cx="6705601" cy="1938992"/>
          </a:xfrm>
          <a:prstGeom prst="rect">
            <a:avLst/>
          </a:prstGeom>
        </p:spPr>
        <p:txBody>
          <a:bodyPr wrap="square">
            <a:spAutoFit/>
          </a:bodyPr>
          <a:lstStyle/>
          <a:p>
            <a:pPr algn="just"/>
            <a:r>
              <a:rPr lang="en-US" sz="2400" dirty="0"/>
              <a:t>Using the </a:t>
            </a:r>
            <a:r>
              <a:rPr lang="en-US" sz="2400" b="1" dirty="0">
                <a:solidFill>
                  <a:srgbClr val="FF0000"/>
                </a:solidFill>
              </a:rPr>
              <a:t>80/20 rule</a:t>
            </a:r>
            <a:r>
              <a:rPr lang="en-US" sz="2400" dirty="0"/>
              <a:t>, 80 percent of ETL work occurs in the "T" (transform) portion when extensive data integration and data cleansing are required, while extracting and loading represent only 20 percent of the ETL process</a:t>
            </a:r>
          </a:p>
        </p:txBody>
      </p:sp>
      <p:sp>
        <p:nvSpPr>
          <p:cNvPr id="4" name="Slide Number Placeholder 3"/>
          <p:cNvSpPr>
            <a:spLocks noGrp="1"/>
          </p:cNvSpPr>
          <p:nvPr>
            <p:ph type="sldNum" sz="quarter" idx="12"/>
          </p:nvPr>
        </p:nvSpPr>
        <p:spPr/>
        <p:txBody>
          <a:bodyPr/>
          <a:lstStyle/>
          <a:p>
            <a:fld id="{AAF1E5DE-A35B-407D-9970-453A04C3524F}" type="slidenum">
              <a:rPr lang="en-US" smtClean="0"/>
              <a:t>12</a:t>
            </a:fld>
            <a:endParaRPr lang="en-US"/>
          </a:p>
        </p:txBody>
      </p:sp>
    </p:spTree>
    <p:extLst>
      <p:ext uri="{BB962C8B-B14F-4D97-AF65-F5344CB8AC3E}">
        <p14:creationId xmlns:p14="http://schemas.microsoft.com/office/powerpoint/2010/main" val="2956860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400" y="304800"/>
            <a:ext cx="3925049" cy="584775"/>
          </a:xfrm>
          <a:prstGeom prst="rect">
            <a:avLst/>
          </a:prstGeom>
        </p:spPr>
        <p:txBody>
          <a:bodyPr wrap="none">
            <a:spAutoFit/>
          </a:bodyPr>
          <a:lstStyle/>
          <a:p>
            <a:r>
              <a:rPr lang="en-US" sz="3200" b="1" dirty="0"/>
              <a:t>Source Data Problems</a:t>
            </a:r>
            <a:endParaRPr lang="en-US" sz="3200" dirty="0"/>
          </a:p>
        </p:txBody>
      </p:sp>
      <p:sp>
        <p:nvSpPr>
          <p:cNvPr id="3" name="Rectangle 2"/>
          <p:cNvSpPr/>
          <p:nvPr/>
        </p:nvSpPr>
        <p:spPr>
          <a:xfrm>
            <a:off x="1143000" y="1255621"/>
            <a:ext cx="2852319" cy="369332"/>
          </a:xfrm>
          <a:prstGeom prst="rect">
            <a:avLst/>
          </a:prstGeom>
        </p:spPr>
        <p:txBody>
          <a:bodyPr wrap="none">
            <a:spAutoFit/>
          </a:bodyPr>
          <a:lstStyle/>
          <a:p>
            <a:pPr marL="285750" indent="-285750">
              <a:buFont typeface="Arial" panose="020B0604020202020204" pitchFamily="34" charset="0"/>
              <a:buChar char="•"/>
            </a:pPr>
            <a:r>
              <a:rPr lang="en-US" dirty="0"/>
              <a:t>Inconsistent primary keys</a:t>
            </a:r>
          </a:p>
        </p:txBody>
      </p:sp>
      <p:sp>
        <p:nvSpPr>
          <p:cNvPr id="4" name="Rectangle 3"/>
          <p:cNvSpPr/>
          <p:nvPr/>
        </p:nvSpPr>
        <p:spPr>
          <a:xfrm>
            <a:off x="1295400" y="4876800"/>
            <a:ext cx="2925609" cy="1477328"/>
          </a:xfrm>
          <a:prstGeom prst="rect">
            <a:avLst/>
          </a:prstGeom>
        </p:spPr>
        <p:txBody>
          <a:bodyPr wrap="none">
            <a:spAutoFit/>
          </a:bodyPr>
          <a:lstStyle/>
          <a:p>
            <a:pPr marL="285750" indent="-285750">
              <a:buFont typeface="Arial" panose="020B0604020202020204" pitchFamily="34" charset="0"/>
              <a:buChar char="•"/>
            </a:pPr>
            <a:r>
              <a:rPr lang="en-US" dirty="0"/>
              <a:t>Inconsistent data </a:t>
            </a:r>
            <a:r>
              <a:rPr lang="en-US" dirty="0" smtClean="0"/>
              <a:t>values</a:t>
            </a:r>
          </a:p>
          <a:p>
            <a:pPr marL="285750" indent="-285750">
              <a:buFont typeface="Arial" panose="020B0604020202020204" pitchFamily="34" charset="0"/>
              <a:buChar char="•"/>
            </a:pPr>
            <a:r>
              <a:rPr lang="en-US" dirty="0"/>
              <a:t>Different data </a:t>
            </a:r>
            <a:r>
              <a:rPr lang="en-US" dirty="0" smtClean="0"/>
              <a:t>formats</a:t>
            </a:r>
          </a:p>
          <a:p>
            <a:pPr marL="285750" indent="-285750">
              <a:buFont typeface="Arial" panose="020B0604020202020204" pitchFamily="34" charset="0"/>
              <a:buChar char="•"/>
            </a:pPr>
            <a:r>
              <a:rPr lang="en-US" dirty="0"/>
              <a:t>Inaccurate data </a:t>
            </a:r>
            <a:r>
              <a:rPr lang="en-US" dirty="0" smtClean="0"/>
              <a:t>values</a:t>
            </a:r>
          </a:p>
          <a:p>
            <a:pPr marL="285750" indent="-285750">
              <a:buFont typeface="Arial" panose="020B0604020202020204" pitchFamily="34" charset="0"/>
              <a:buChar char="•"/>
            </a:pPr>
            <a:r>
              <a:rPr lang="en-US" dirty="0"/>
              <a:t>Synonyms and </a:t>
            </a:r>
            <a:r>
              <a:rPr lang="en-US" dirty="0" smtClean="0"/>
              <a:t>homonyms</a:t>
            </a:r>
          </a:p>
          <a:p>
            <a:pPr marL="285750" indent="-285750">
              <a:buFont typeface="Arial" panose="020B0604020202020204" pitchFamily="34" charset="0"/>
              <a:buChar char="•"/>
            </a:pPr>
            <a:r>
              <a:rPr lang="en-US" dirty="0"/>
              <a:t>Embedded process logic</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4878" y="1905000"/>
            <a:ext cx="5305522"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AF1E5DE-A35B-407D-9970-453A04C3524F}" type="slidenum">
              <a:rPr lang="en-US" smtClean="0"/>
              <a:t>13</a:t>
            </a:fld>
            <a:endParaRPr lang="en-US"/>
          </a:p>
        </p:txBody>
      </p:sp>
    </p:spTree>
    <p:extLst>
      <p:ext uri="{BB962C8B-B14F-4D97-AF65-F5344CB8AC3E}">
        <p14:creationId xmlns:p14="http://schemas.microsoft.com/office/powerpoint/2010/main" val="2698515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271713"/>
            <a:ext cx="6705600" cy="3748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066800" y="394814"/>
            <a:ext cx="6729599" cy="523220"/>
          </a:xfrm>
          <a:prstGeom prst="rect">
            <a:avLst/>
          </a:prstGeom>
        </p:spPr>
        <p:txBody>
          <a:bodyPr wrap="none">
            <a:spAutoFit/>
          </a:bodyPr>
          <a:lstStyle/>
          <a:p>
            <a:r>
              <a:rPr lang="en-US" sz="2800" b="1" dirty="0"/>
              <a:t>Common Use of ETL Tools in the ETL Process</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14</a:t>
            </a:fld>
            <a:endParaRPr lang="en-US"/>
          </a:p>
        </p:txBody>
      </p:sp>
    </p:spTree>
    <p:extLst>
      <p:ext uri="{BB962C8B-B14F-4D97-AF65-F5344CB8AC3E}">
        <p14:creationId xmlns:p14="http://schemas.microsoft.com/office/powerpoint/2010/main" val="3228358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9800" y="109004"/>
            <a:ext cx="3578416" cy="584775"/>
          </a:xfrm>
          <a:prstGeom prst="rect">
            <a:avLst/>
          </a:prstGeom>
        </p:spPr>
        <p:txBody>
          <a:bodyPr wrap="none">
            <a:spAutoFit/>
          </a:bodyPr>
          <a:lstStyle/>
          <a:p>
            <a:r>
              <a:rPr lang="en-US" sz="3200" b="1" dirty="0"/>
              <a:t>Evaluating ETL Tools</a:t>
            </a:r>
            <a:endParaRPr lang="en-US" sz="3200" dirty="0"/>
          </a:p>
        </p:txBody>
      </p:sp>
      <p:sp>
        <p:nvSpPr>
          <p:cNvPr id="6" name="Rectangle 5"/>
          <p:cNvSpPr/>
          <p:nvPr/>
        </p:nvSpPr>
        <p:spPr>
          <a:xfrm>
            <a:off x="152400" y="914400"/>
            <a:ext cx="8305800" cy="5016758"/>
          </a:xfrm>
          <a:prstGeom prst="rect">
            <a:avLst/>
          </a:prstGeom>
        </p:spPr>
        <p:txBody>
          <a:bodyPr wrap="square">
            <a:spAutoFit/>
          </a:bodyPr>
          <a:lstStyle/>
          <a:p>
            <a:pPr marL="342900" indent="-342900" algn="just">
              <a:buFont typeface="+mj-lt"/>
              <a:buAutoNum type="arabicPeriod"/>
            </a:pPr>
            <a:r>
              <a:rPr lang="en-US" sz="2000" dirty="0"/>
              <a:t>Perform a cost-benefit analysis to compare licensing (buying) an ETL product with building the ETL process </a:t>
            </a:r>
            <a:r>
              <a:rPr lang="en-US" sz="2000" dirty="0" smtClean="0"/>
              <a:t>in-house</a:t>
            </a:r>
          </a:p>
          <a:p>
            <a:pPr marL="342900" indent="-342900" algn="just">
              <a:buFont typeface="+mj-lt"/>
              <a:buAutoNum type="arabicPeriod"/>
            </a:pPr>
            <a:r>
              <a:rPr lang="en-US" sz="2000" dirty="0"/>
              <a:t>Compile a list of ETL products and vendors that are likely to meet your </a:t>
            </a:r>
            <a:r>
              <a:rPr lang="en-US" sz="2000" dirty="0" smtClean="0"/>
              <a:t>requirements</a:t>
            </a:r>
          </a:p>
          <a:p>
            <a:pPr marL="342900" indent="-342900" algn="just">
              <a:buFont typeface="+mj-lt"/>
              <a:buAutoNum type="arabicPeriod"/>
            </a:pPr>
            <a:r>
              <a:rPr lang="en-US" sz="2000" dirty="0"/>
              <a:t>Compare the ETL products and vendors to your weighted data transformation </a:t>
            </a:r>
            <a:r>
              <a:rPr lang="en-US" sz="2000" dirty="0" smtClean="0"/>
              <a:t>requirements</a:t>
            </a:r>
          </a:p>
          <a:p>
            <a:pPr marL="342900" indent="-342900" algn="just">
              <a:buFont typeface="+mj-lt"/>
              <a:buAutoNum type="arabicPeriod"/>
            </a:pPr>
            <a:r>
              <a:rPr lang="en-US" sz="2000" dirty="0"/>
              <a:t>Evaluate each ETL product objectively and prepare a scorecard that compares the product features and their </a:t>
            </a:r>
            <a:r>
              <a:rPr lang="en-US" sz="2000" dirty="0" smtClean="0"/>
              <a:t>effectiveness</a:t>
            </a:r>
          </a:p>
          <a:p>
            <a:pPr marL="342900" indent="-342900" algn="just">
              <a:buFont typeface="+mj-lt"/>
              <a:buAutoNum type="arabicPeriod"/>
            </a:pPr>
            <a:r>
              <a:rPr lang="en-US" sz="2000" dirty="0"/>
              <a:t>Check the vendors' client references by talking with people at organizations that already use the tools you are </a:t>
            </a:r>
            <a:r>
              <a:rPr lang="en-US" sz="2000" dirty="0" smtClean="0"/>
              <a:t>considering</a:t>
            </a:r>
          </a:p>
          <a:p>
            <a:pPr marL="342900" indent="-342900" algn="just">
              <a:buFont typeface="+mj-lt"/>
              <a:buAutoNum type="arabicPeriod"/>
            </a:pPr>
            <a:r>
              <a:rPr lang="en-US" sz="2000" dirty="0"/>
              <a:t>Narrow the list of ETL products and vendors to a short list of two or three </a:t>
            </a:r>
            <a:r>
              <a:rPr lang="en-US" sz="2000" dirty="0" smtClean="0"/>
              <a:t>candidates</a:t>
            </a:r>
          </a:p>
          <a:p>
            <a:pPr marL="342900" indent="-342900" algn="just">
              <a:buFont typeface="+mj-lt"/>
              <a:buAutoNum type="arabicPeriod"/>
            </a:pPr>
            <a:r>
              <a:rPr lang="en-US" sz="2000" dirty="0"/>
              <a:t>Arrange for product demos since "seeing is believing." </a:t>
            </a:r>
            <a:endParaRPr lang="en-US" sz="2000" dirty="0" smtClean="0"/>
          </a:p>
          <a:p>
            <a:pPr marL="342900" indent="-342900" algn="just">
              <a:buFont typeface="+mj-lt"/>
              <a:buAutoNum type="arabicPeriod"/>
            </a:pPr>
            <a:r>
              <a:rPr lang="en-US" sz="2000" dirty="0"/>
              <a:t>Test the vendor products even though it takes away time from your project schedule</a:t>
            </a:r>
            <a:endParaRPr lang="en-US" sz="2000" dirty="0" smtClean="0"/>
          </a:p>
          <a:p>
            <a:endParaRPr lang="en-US" sz="2000" dirty="0"/>
          </a:p>
        </p:txBody>
      </p:sp>
      <p:sp>
        <p:nvSpPr>
          <p:cNvPr id="3" name="Slide Number Placeholder 2"/>
          <p:cNvSpPr>
            <a:spLocks noGrp="1"/>
          </p:cNvSpPr>
          <p:nvPr>
            <p:ph type="sldNum" sz="quarter" idx="12"/>
          </p:nvPr>
        </p:nvSpPr>
        <p:spPr/>
        <p:txBody>
          <a:bodyPr/>
          <a:lstStyle/>
          <a:p>
            <a:fld id="{AAF1E5DE-A35B-407D-9970-453A04C3524F}" type="slidenum">
              <a:rPr lang="en-US" smtClean="0"/>
              <a:t>15</a:t>
            </a:fld>
            <a:endParaRPr lang="en-US"/>
          </a:p>
        </p:txBody>
      </p:sp>
    </p:spTree>
    <p:extLst>
      <p:ext uri="{BB962C8B-B14F-4D97-AF65-F5344CB8AC3E}">
        <p14:creationId xmlns:p14="http://schemas.microsoft.com/office/powerpoint/2010/main" val="606943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ahdi\Desktop\Business Intelligence\step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804115"/>
            <a:ext cx="5295900" cy="402907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AF1E5DE-A35B-407D-9970-453A04C3524F}" type="slidenum">
              <a:rPr lang="en-US" smtClean="0"/>
              <a:t>16</a:t>
            </a:fld>
            <a:endParaRPr lang="en-US"/>
          </a:p>
        </p:txBody>
      </p:sp>
    </p:spTree>
    <p:extLst>
      <p:ext uri="{BB962C8B-B14F-4D97-AF65-F5344CB8AC3E}">
        <p14:creationId xmlns:p14="http://schemas.microsoft.com/office/powerpoint/2010/main" val="155034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7400" y="228600"/>
            <a:ext cx="4236737" cy="646331"/>
          </a:xfrm>
          <a:prstGeom prst="rect">
            <a:avLst/>
          </a:prstGeom>
        </p:spPr>
        <p:txBody>
          <a:bodyPr wrap="none">
            <a:spAutoFit/>
          </a:bodyPr>
          <a:lstStyle/>
          <a:p>
            <a:r>
              <a:rPr lang="en-US" sz="3600" b="1" dirty="0"/>
              <a:t>Deliverable Resulting</a:t>
            </a:r>
            <a:endParaRPr lang="en-US" sz="3600" dirty="0"/>
          </a:p>
        </p:txBody>
      </p:sp>
      <p:sp>
        <p:nvSpPr>
          <p:cNvPr id="2" name="Rectangle 1"/>
          <p:cNvSpPr/>
          <p:nvPr/>
        </p:nvSpPr>
        <p:spPr>
          <a:xfrm>
            <a:off x="645017" y="1676400"/>
            <a:ext cx="6858000" cy="2677656"/>
          </a:xfrm>
          <a:prstGeom prst="rect">
            <a:avLst/>
          </a:prstGeom>
        </p:spPr>
        <p:txBody>
          <a:bodyPr wrap="square">
            <a:spAutoFit/>
          </a:bodyPr>
          <a:lstStyle/>
          <a:p>
            <a:pPr marL="342900" indent="-342900">
              <a:buFont typeface="Arial" panose="020B0604020202020204" pitchFamily="34" charset="0"/>
              <a:buChar char="•"/>
            </a:pPr>
            <a:r>
              <a:rPr lang="en-US" sz="2400" dirty="0"/>
              <a:t>Source-to-target mapping document</a:t>
            </a:r>
          </a:p>
          <a:p>
            <a:endParaRPr lang="en-US" sz="2400" dirty="0" smtClean="0"/>
          </a:p>
          <a:p>
            <a:pPr marL="342900" indent="-342900">
              <a:buFont typeface="Arial" panose="020B0604020202020204" pitchFamily="34" charset="0"/>
              <a:buChar char="•"/>
            </a:pPr>
            <a:r>
              <a:rPr lang="en-US" sz="2400" dirty="0" smtClean="0"/>
              <a:t>ETL </a:t>
            </a:r>
            <a:r>
              <a:rPr lang="en-US" sz="2400" dirty="0"/>
              <a:t>process flow diagram</a:t>
            </a:r>
          </a:p>
          <a:p>
            <a:endParaRPr lang="en-US" sz="2400" dirty="0" smtClean="0"/>
          </a:p>
          <a:p>
            <a:pPr marL="342900" indent="-342900">
              <a:buFont typeface="Arial" panose="020B0604020202020204" pitchFamily="34" charset="0"/>
              <a:buChar char="•"/>
            </a:pPr>
            <a:r>
              <a:rPr lang="en-US" sz="2400" dirty="0" smtClean="0"/>
              <a:t>ETL </a:t>
            </a:r>
            <a:r>
              <a:rPr lang="en-US" sz="2400" dirty="0"/>
              <a:t>program design document</a:t>
            </a:r>
          </a:p>
          <a:p>
            <a:endParaRPr lang="en-US" sz="2400" dirty="0" smtClean="0"/>
          </a:p>
          <a:p>
            <a:pPr marL="342900" indent="-342900">
              <a:buFont typeface="Arial" panose="020B0604020202020204" pitchFamily="34" charset="0"/>
              <a:buChar char="•"/>
            </a:pPr>
            <a:r>
              <a:rPr lang="en-US" sz="2400" dirty="0" smtClean="0"/>
              <a:t>Staging </a:t>
            </a:r>
            <a:r>
              <a:rPr lang="en-US" sz="2400" dirty="0"/>
              <a:t>area</a:t>
            </a:r>
            <a:endParaRPr lang="en-US" sz="2400" b="0" dirty="0">
              <a:effectLst/>
            </a:endParaRPr>
          </a:p>
        </p:txBody>
      </p:sp>
      <p:sp>
        <p:nvSpPr>
          <p:cNvPr id="4" name="Slide Number Placeholder 3"/>
          <p:cNvSpPr>
            <a:spLocks noGrp="1"/>
          </p:cNvSpPr>
          <p:nvPr>
            <p:ph type="sldNum" sz="quarter" idx="12"/>
          </p:nvPr>
        </p:nvSpPr>
        <p:spPr/>
        <p:txBody>
          <a:bodyPr/>
          <a:lstStyle/>
          <a:p>
            <a:fld id="{AAF1E5DE-A35B-407D-9970-453A04C3524F}" type="slidenum">
              <a:rPr lang="en-US" smtClean="0"/>
              <a:t>17</a:t>
            </a:fld>
            <a:endParaRPr lang="en-US"/>
          </a:p>
        </p:txBody>
      </p:sp>
    </p:spTree>
    <p:extLst>
      <p:ext uri="{BB962C8B-B14F-4D97-AF65-F5344CB8AC3E}">
        <p14:creationId xmlns:p14="http://schemas.microsoft.com/office/powerpoint/2010/main" val="1507584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28600"/>
            <a:ext cx="4209870" cy="523220"/>
          </a:xfrm>
          <a:prstGeom prst="rect">
            <a:avLst/>
          </a:prstGeom>
        </p:spPr>
        <p:txBody>
          <a:bodyPr wrap="none">
            <a:spAutoFit/>
          </a:bodyPr>
          <a:lstStyle/>
          <a:p>
            <a:r>
              <a:rPr lang="en-US" sz="2800" b="1" dirty="0"/>
              <a:t>Roles Involved </a:t>
            </a:r>
            <a:r>
              <a:rPr lang="en-US" sz="2800" b="1" dirty="0" smtClean="0"/>
              <a:t>in This Step</a:t>
            </a:r>
            <a:endParaRPr lang="en-US" sz="2800" dirty="0"/>
          </a:p>
        </p:txBody>
      </p:sp>
      <p:sp>
        <p:nvSpPr>
          <p:cNvPr id="3" name="Rectangle 2"/>
          <p:cNvSpPr/>
          <p:nvPr/>
        </p:nvSpPr>
        <p:spPr>
          <a:xfrm>
            <a:off x="533400" y="1752600"/>
            <a:ext cx="7162800" cy="3108543"/>
          </a:xfrm>
          <a:prstGeom prst="rect">
            <a:avLst/>
          </a:prstGeom>
        </p:spPr>
        <p:txBody>
          <a:bodyPr wrap="square">
            <a:spAutoFit/>
          </a:bodyPr>
          <a:lstStyle/>
          <a:p>
            <a:pPr marL="457200" indent="-457200">
              <a:buFont typeface="Arial" panose="020B0604020202020204" pitchFamily="34" charset="0"/>
              <a:buChar char="•"/>
            </a:pPr>
            <a:r>
              <a:rPr lang="en-US" sz="2800" dirty="0"/>
              <a:t>Data quality analyst</a:t>
            </a:r>
          </a:p>
          <a:p>
            <a:endParaRPr lang="en-US" sz="2800" dirty="0" smtClean="0"/>
          </a:p>
          <a:p>
            <a:pPr marL="457200" indent="-457200">
              <a:buFont typeface="Arial" panose="020B0604020202020204" pitchFamily="34" charset="0"/>
              <a:buChar char="•"/>
            </a:pPr>
            <a:r>
              <a:rPr lang="en-US" sz="2800" dirty="0" smtClean="0"/>
              <a:t>Database </a:t>
            </a:r>
            <a:r>
              <a:rPr lang="en-US" sz="2800" dirty="0"/>
              <a:t>administrator</a:t>
            </a:r>
          </a:p>
          <a:p>
            <a:endParaRPr lang="en-US" sz="2800" dirty="0" smtClean="0"/>
          </a:p>
          <a:p>
            <a:pPr marL="457200" indent="-457200">
              <a:buFont typeface="Arial" panose="020B0604020202020204" pitchFamily="34" charset="0"/>
              <a:buChar char="•"/>
            </a:pPr>
            <a:r>
              <a:rPr lang="en-US" sz="2800" dirty="0" smtClean="0"/>
              <a:t>ETL </a:t>
            </a:r>
            <a:r>
              <a:rPr lang="en-US" sz="2800" dirty="0"/>
              <a:t>lead developer</a:t>
            </a:r>
          </a:p>
          <a:p>
            <a:endParaRPr lang="en-US" sz="2800" dirty="0" smtClean="0"/>
          </a:p>
          <a:p>
            <a:pPr marL="457200" indent="-457200">
              <a:buFont typeface="Arial" panose="020B0604020202020204" pitchFamily="34" charset="0"/>
              <a:buChar char="•"/>
            </a:pPr>
            <a:r>
              <a:rPr lang="en-US" sz="2800" dirty="0" smtClean="0"/>
              <a:t>Subject </a:t>
            </a:r>
            <a:r>
              <a:rPr lang="en-US" sz="2800" dirty="0"/>
              <a:t>matter expert</a:t>
            </a:r>
          </a:p>
        </p:txBody>
      </p:sp>
      <p:sp>
        <p:nvSpPr>
          <p:cNvPr id="4" name="Slide Number Placeholder 3"/>
          <p:cNvSpPr>
            <a:spLocks noGrp="1"/>
          </p:cNvSpPr>
          <p:nvPr>
            <p:ph type="sldNum" sz="quarter" idx="12"/>
          </p:nvPr>
        </p:nvSpPr>
        <p:spPr/>
        <p:txBody>
          <a:bodyPr/>
          <a:lstStyle/>
          <a:p>
            <a:fld id="{AAF1E5DE-A35B-407D-9970-453A04C3524F}" type="slidenum">
              <a:rPr lang="en-US" smtClean="0"/>
              <a:t>18</a:t>
            </a:fld>
            <a:endParaRPr lang="en-US"/>
          </a:p>
        </p:txBody>
      </p:sp>
    </p:spTree>
    <p:extLst>
      <p:ext uri="{BB962C8B-B14F-4D97-AF65-F5344CB8AC3E}">
        <p14:creationId xmlns:p14="http://schemas.microsoft.com/office/powerpoint/2010/main" val="4157498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08542" y="450761"/>
            <a:ext cx="5822107" cy="523220"/>
          </a:xfrm>
          <a:prstGeom prst="rect">
            <a:avLst/>
          </a:prstGeom>
        </p:spPr>
        <p:txBody>
          <a:bodyPr wrap="none">
            <a:spAutoFit/>
          </a:bodyPr>
          <a:lstStyle/>
          <a:p>
            <a:r>
              <a:rPr lang="en-US" sz="2800" b="1" dirty="0"/>
              <a:t>Step 10: Meta Data Repository Design</a:t>
            </a:r>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6248400"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AAF1E5DE-A35B-407D-9970-453A04C3524F}" type="slidenum">
              <a:rPr lang="en-US" smtClean="0"/>
              <a:t>19</a:t>
            </a:fld>
            <a:endParaRPr lang="en-US"/>
          </a:p>
        </p:txBody>
      </p:sp>
    </p:spTree>
    <p:extLst>
      <p:ext uri="{BB962C8B-B14F-4D97-AF65-F5344CB8AC3E}">
        <p14:creationId xmlns:p14="http://schemas.microsoft.com/office/powerpoint/2010/main" val="3663557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ahdi\Desktop\Business Intelligence\project ste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1"/>
            <a:ext cx="7543800" cy="6553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AF1E5DE-A35B-407D-9970-453A04C3524F}" type="slidenum">
              <a:rPr lang="en-US" smtClean="0"/>
              <a:t>2</a:t>
            </a:fld>
            <a:endParaRPr lang="en-US"/>
          </a:p>
        </p:txBody>
      </p:sp>
    </p:spTree>
    <p:extLst>
      <p:ext uri="{BB962C8B-B14F-4D97-AF65-F5344CB8AC3E}">
        <p14:creationId xmlns:p14="http://schemas.microsoft.com/office/powerpoint/2010/main" val="1122960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170" y="1666874"/>
            <a:ext cx="4953000" cy="420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519170" y="228600"/>
            <a:ext cx="5199437" cy="523220"/>
          </a:xfrm>
          <a:prstGeom prst="rect">
            <a:avLst/>
          </a:prstGeom>
        </p:spPr>
        <p:txBody>
          <a:bodyPr wrap="none">
            <a:spAutoFit/>
          </a:bodyPr>
          <a:lstStyle/>
          <a:p>
            <a:r>
              <a:rPr lang="en-US" sz="2800" b="1" dirty="0"/>
              <a:t>Centralized Meta Data Repository</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20</a:t>
            </a:fld>
            <a:endParaRPr lang="en-US"/>
          </a:p>
        </p:txBody>
      </p:sp>
    </p:spTree>
    <p:extLst>
      <p:ext uri="{BB962C8B-B14F-4D97-AF65-F5344CB8AC3E}">
        <p14:creationId xmlns:p14="http://schemas.microsoft.com/office/powerpoint/2010/main" val="3565607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59854984"/>
              </p:ext>
            </p:extLst>
          </p:nvPr>
        </p:nvGraphicFramePr>
        <p:xfrm>
          <a:off x="228600" y="1219199"/>
          <a:ext cx="7848600" cy="5229201"/>
        </p:xfrm>
        <a:graphic>
          <a:graphicData uri="http://schemas.openxmlformats.org/drawingml/2006/table">
            <a:tbl>
              <a:tblPr/>
              <a:tblGrid>
                <a:gridCol w="3924300"/>
                <a:gridCol w="3924300"/>
              </a:tblGrid>
              <a:tr h="344618">
                <a:tc>
                  <a:txBody>
                    <a:bodyPr/>
                    <a:lstStyle/>
                    <a:p>
                      <a:pPr algn="l"/>
                      <a:r>
                        <a:rPr lang="en-US" sz="1500" dirty="0"/>
                        <a:t>Advantages</a:t>
                      </a:r>
                    </a:p>
                  </a:txBody>
                  <a:tcPr marL="32176" marR="32176" marT="32176" marB="32176">
                    <a:lnL>
                      <a:noFill/>
                    </a:lnL>
                    <a:lnR>
                      <a:noFill/>
                    </a:lnR>
                    <a:lnT>
                      <a:noFill/>
                    </a:lnT>
                    <a:lnB>
                      <a:noFill/>
                    </a:lnB>
                  </a:tcPr>
                </a:tc>
                <a:tc>
                  <a:txBody>
                    <a:bodyPr/>
                    <a:lstStyle/>
                    <a:p>
                      <a:pPr algn="l"/>
                      <a:r>
                        <a:rPr lang="en-US" sz="1500"/>
                        <a:t>Disadvantages</a:t>
                      </a:r>
                    </a:p>
                  </a:txBody>
                  <a:tcPr marL="32176" marR="32176" marT="32176" marB="32176">
                    <a:lnL>
                      <a:noFill/>
                    </a:lnL>
                    <a:lnR>
                      <a:noFill/>
                    </a:lnR>
                    <a:lnB>
                      <a:noFill/>
                    </a:lnB>
                  </a:tcPr>
                </a:tc>
              </a:tr>
              <a:tr h="1153720">
                <a:tc>
                  <a:txBody>
                    <a:bodyPr/>
                    <a:lstStyle/>
                    <a:p>
                      <a:pPr algn="l">
                        <a:buFont typeface="Arial"/>
                        <a:buChar char="•"/>
                      </a:pPr>
                      <a:r>
                        <a:rPr lang="en-US" sz="1500" dirty="0"/>
                        <a:t>A customized database design incorporates all meta data requirements.</a:t>
                      </a:r>
                    </a:p>
                  </a:txBody>
                  <a:tcPr marL="32176" marR="32176" marT="32176" marB="32176">
                    <a:lnL>
                      <a:noFill/>
                    </a:lnL>
                    <a:lnR>
                      <a:noFill/>
                    </a:lnR>
                    <a:lnT>
                      <a:noFill/>
                    </a:lnT>
                    <a:lnB>
                      <a:noFill/>
                    </a:lnB>
                  </a:tcPr>
                </a:tc>
                <a:tc>
                  <a:txBody>
                    <a:bodyPr/>
                    <a:lstStyle/>
                    <a:p>
                      <a:pPr algn="l">
                        <a:buFont typeface="Arial"/>
                        <a:buChar char="•"/>
                      </a:pPr>
                      <a:r>
                        <a:rPr lang="en-US" sz="1500"/>
                        <a:t>Full-time staff is needed to maintain the meta data repository database and the meta data reports.</a:t>
                      </a:r>
                    </a:p>
                  </a:txBody>
                  <a:tcPr marL="32176" marR="32176" marT="32176" marB="32176">
                    <a:lnL>
                      <a:noFill/>
                    </a:lnL>
                    <a:lnR>
                      <a:noFill/>
                    </a:lnR>
                    <a:lnT>
                      <a:noFill/>
                    </a:lnT>
                    <a:lnB>
                      <a:noFill/>
                    </a:lnB>
                  </a:tcPr>
                </a:tc>
              </a:tr>
              <a:tr h="1423422">
                <a:tc>
                  <a:txBody>
                    <a:bodyPr/>
                    <a:lstStyle/>
                    <a:p>
                      <a:pPr algn="l">
                        <a:buFont typeface="Arial"/>
                        <a:buChar char="•"/>
                      </a:pPr>
                      <a:r>
                        <a:rPr lang="en-US" sz="1500" dirty="0"/>
                        <a:t>The front end for access and the interfaces to tools (ETL, OLAP, and so on) are custom designed to meet all requirements.</a:t>
                      </a:r>
                    </a:p>
                  </a:txBody>
                  <a:tcPr marL="32176" marR="32176" marT="32176" marB="32176">
                    <a:lnL>
                      <a:noFill/>
                    </a:lnL>
                    <a:lnR>
                      <a:noFill/>
                    </a:lnR>
                    <a:lnT>
                      <a:noFill/>
                    </a:lnT>
                    <a:lnB>
                      <a:noFill/>
                    </a:lnB>
                  </a:tcPr>
                </a:tc>
                <a:tc>
                  <a:txBody>
                    <a:bodyPr/>
                    <a:lstStyle/>
                    <a:p>
                      <a:pPr algn="l">
                        <a:buFont typeface="Arial"/>
                        <a:buChar char="•"/>
                      </a:pPr>
                      <a:r>
                        <a:rPr lang="en-US" sz="1500"/>
                        <a:t>The front end for access and the interfaces to tools must be programmed and maintained, both of which are time-consuming processes.</a:t>
                      </a:r>
                    </a:p>
                  </a:txBody>
                  <a:tcPr marL="32176" marR="32176" marT="32176" marB="32176">
                    <a:lnL>
                      <a:noFill/>
                    </a:lnL>
                    <a:lnR>
                      <a:noFill/>
                    </a:lnR>
                    <a:lnT>
                      <a:noFill/>
                    </a:lnT>
                    <a:lnB>
                      <a:noFill/>
                    </a:lnB>
                  </a:tcPr>
                </a:tc>
              </a:tr>
              <a:tr h="1423422">
                <a:tc>
                  <a:txBody>
                    <a:bodyPr/>
                    <a:lstStyle/>
                    <a:p>
                      <a:pPr algn="l">
                        <a:buFont typeface="Arial"/>
                        <a:buChar char="•"/>
                      </a:pPr>
                      <a:r>
                        <a:rPr lang="en-US" sz="1500" dirty="0"/>
                        <a:t>Reports as well as help functions are designed exactly as desired.</a:t>
                      </a:r>
                    </a:p>
                  </a:txBody>
                  <a:tcPr marL="32176" marR="32176" marT="32176" marB="32176">
                    <a:lnL>
                      <a:noFill/>
                    </a:lnL>
                    <a:lnR>
                      <a:noFill/>
                    </a:lnR>
                    <a:lnT>
                      <a:noFill/>
                    </a:lnT>
                    <a:lnB>
                      <a:noFill/>
                    </a:lnB>
                  </a:tcPr>
                </a:tc>
                <a:tc>
                  <a:txBody>
                    <a:bodyPr/>
                    <a:lstStyle/>
                    <a:p>
                      <a:pPr algn="l">
                        <a:buFont typeface="Arial"/>
                        <a:buChar char="•"/>
                      </a:pPr>
                      <a:r>
                        <a:rPr lang="en-US" sz="1500"/>
                        <a:t>The meta data repository would have to be enhanced periodically (sometimes redesigned) because it cannot be built with all functionality from the start.</a:t>
                      </a:r>
                    </a:p>
                  </a:txBody>
                  <a:tcPr marL="32176" marR="32176" marT="32176" marB="32176">
                    <a:lnL>
                      <a:noFill/>
                    </a:lnL>
                    <a:lnR>
                      <a:noFill/>
                    </a:lnR>
                    <a:lnT>
                      <a:noFill/>
                    </a:lnT>
                    <a:lnB>
                      <a:noFill/>
                    </a:lnB>
                  </a:tcPr>
                </a:tc>
              </a:tr>
              <a:tr h="884019">
                <a:tc>
                  <a:txBody>
                    <a:bodyPr/>
                    <a:lstStyle/>
                    <a:p>
                      <a:pPr algn="l">
                        <a:buFont typeface="Arial"/>
                        <a:buChar char="•"/>
                      </a:pPr>
                      <a:r>
                        <a:rPr lang="en-US" sz="1500" dirty="0"/>
                        <a:t>Technicians have full control over the design and functionality of the meta data repository.</a:t>
                      </a:r>
                    </a:p>
                  </a:txBody>
                  <a:tcPr marL="32176" marR="32176" marT="32176" marB="32176">
                    <a:lnL>
                      <a:noFill/>
                    </a:lnL>
                    <a:lnR>
                      <a:noFill/>
                    </a:lnR>
                    <a:lnT>
                      <a:noFill/>
                    </a:lnT>
                    <a:lnB>
                      <a:noFill/>
                    </a:lnB>
                  </a:tcPr>
                </a:tc>
                <a:tc>
                  <a:txBody>
                    <a:bodyPr/>
                    <a:lstStyle/>
                    <a:p>
                      <a:pPr algn="l">
                        <a:buFont typeface="Arial"/>
                        <a:buChar char="•"/>
                      </a:pPr>
                      <a:r>
                        <a:rPr lang="en-US" sz="1500" dirty="0"/>
                        <a:t>Content may become out of synch with the proprietary dictionaries of the tools and the DBMS</a:t>
                      </a:r>
                    </a:p>
                  </a:txBody>
                  <a:tcPr marL="32176" marR="32176" marT="32176" marB="32176">
                    <a:lnL>
                      <a:noFill/>
                    </a:lnL>
                    <a:lnR>
                      <a:noFill/>
                    </a:lnR>
                    <a:lnT>
                      <a:noFill/>
                    </a:lnT>
                    <a:lnB>
                      <a:noFill/>
                    </a:lnB>
                  </a:tcPr>
                </a:tc>
              </a:tr>
            </a:tbl>
          </a:graphicData>
        </a:graphic>
      </p:graphicFrame>
      <p:sp>
        <p:nvSpPr>
          <p:cNvPr id="3" name="Rectangle 2"/>
          <p:cNvSpPr/>
          <p:nvPr/>
        </p:nvSpPr>
        <p:spPr>
          <a:xfrm>
            <a:off x="838200" y="228600"/>
            <a:ext cx="6324600" cy="461665"/>
          </a:xfrm>
          <a:prstGeom prst="rect">
            <a:avLst/>
          </a:prstGeom>
        </p:spPr>
        <p:txBody>
          <a:bodyPr wrap="square">
            <a:spAutoFit/>
          </a:bodyPr>
          <a:lstStyle/>
          <a:p>
            <a:r>
              <a:rPr lang="en-US" sz="2400" b="1" dirty="0"/>
              <a:t>Custom-Built Centralized Meta Data Repository</a:t>
            </a:r>
            <a:endParaRPr lang="en-US" sz="2400" dirty="0"/>
          </a:p>
        </p:txBody>
      </p:sp>
      <p:sp>
        <p:nvSpPr>
          <p:cNvPr id="4" name="Slide Number Placeholder 3"/>
          <p:cNvSpPr>
            <a:spLocks noGrp="1"/>
          </p:cNvSpPr>
          <p:nvPr>
            <p:ph type="sldNum" sz="quarter" idx="12"/>
          </p:nvPr>
        </p:nvSpPr>
        <p:spPr/>
        <p:txBody>
          <a:bodyPr/>
          <a:lstStyle/>
          <a:p>
            <a:fld id="{AAF1E5DE-A35B-407D-9970-453A04C3524F}" type="slidenum">
              <a:rPr lang="en-US" smtClean="0"/>
              <a:t>21</a:t>
            </a:fld>
            <a:endParaRPr lang="en-US"/>
          </a:p>
        </p:txBody>
      </p:sp>
    </p:spTree>
    <p:extLst>
      <p:ext uri="{BB962C8B-B14F-4D97-AF65-F5344CB8AC3E}">
        <p14:creationId xmlns:p14="http://schemas.microsoft.com/office/powerpoint/2010/main" val="30431629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20948415"/>
              </p:ext>
            </p:extLst>
          </p:nvPr>
        </p:nvGraphicFramePr>
        <p:xfrm>
          <a:off x="228600" y="1295400"/>
          <a:ext cx="8077200" cy="5257800"/>
        </p:xfrm>
        <a:graphic>
          <a:graphicData uri="http://schemas.openxmlformats.org/drawingml/2006/table">
            <a:tbl>
              <a:tblPr/>
              <a:tblGrid>
                <a:gridCol w="4038600"/>
                <a:gridCol w="4038600"/>
              </a:tblGrid>
              <a:tr h="426308">
                <a:tc>
                  <a:txBody>
                    <a:bodyPr/>
                    <a:lstStyle/>
                    <a:p>
                      <a:endParaRPr lang="en-US"/>
                    </a:p>
                  </a:txBody>
                  <a:tcPr marL="0" marR="0" marT="0" marB="0">
                    <a:lnL>
                      <a:noFill/>
                    </a:lnL>
                    <a:lnR>
                      <a:noFill/>
                    </a:lnR>
                    <a:lnT>
                      <a:noFill/>
                    </a:lnT>
                    <a:lnB>
                      <a:noFill/>
                    </a:lnB>
                  </a:tcPr>
                </a:tc>
                <a:tc>
                  <a:txBody>
                    <a:bodyPr/>
                    <a:lstStyle/>
                    <a:p>
                      <a:endParaRPr lang="en-US"/>
                    </a:p>
                  </a:txBody>
                  <a:tcPr>
                    <a:lnL>
                      <a:noFill/>
                    </a:lnL>
                  </a:tcPr>
                </a:tc>
              </a:tr>
              <a:tr h="408546">
                <a:tc>
                  <a:txBody>
                    <a:bodyPr/>
                    <a:lstStyle/>
                    <a:p>
                      <a:pPr algn="l"/>
                      <a:r>
                        <a:rPr lang="en-US"/>
                        <a:t>Advantages</a:t>
                      </a:r>
                    </a:p>
                  </a:txBody>
                  <a:tcPr marL="38100" marR="38100" marT="38100" marB="38100">
                    <a:lnL>
                      <a:noFill/>
                    </a:lnL>
                    <a:lnR>
                      <a:noFill/>
                    </a:lnR>
                    <a:lnT>
                      <a:noFill/>
                    </a:lnT>
                    <a:lnB>
                      <a:noFill/>
                    </a:lnB>
                  </a:tcPr>
                </a:tc>
                <a:tc>
                  <a:txBody>
                    <a:bodyPr/>
                    <a:lstStyle/>
                    <a:p>
                      <a:pPr algn="l"/>
                      <a:r>
                        <a:rPr lang="en-US"/>
                        <a:t>Disadvantages</a:t>
                      </a:r>
                    </a:p>
                  </a:txBody>
                  <a:tcPr marL="38100" marR="38100" marT="38100" marB="38100">
                    <a:lnL>
                      <a:noFill/>
                    </a:lnL>
                    <a:lnR>
                      <a:noFill/>
                    </a:lnR>
                    <a:lnB>
                      <a:noFill/>
                    </a:lnB>
                  </a:tcPr>
                </a:tc>
              </a:tr>
              <a:tr h="2007200">
                <a:tc>
                  <a:txBody>
                    <a:bodyPr/>
                    <a:lstStyle/>
                    <a:p>
                      <a:pPr algn="l">
                        <a:buFont typeface="Arial"/>
                        <a:buChar char="•"/>
                      </a:pPr>
                      <a:r>
                        <a:rPr lang="en-US"/>
                        <a:t>Time is saved by not having to design and build a meta data repository database, interfaces, front end, and reports.</a:t>
                      </a:r>
                    </a:p>
                  </a:txBody>
                  <a:tcPr marL="38100" marR="38100" marT="38100" marB="38100">
                    <a:lnL>
                      <a:noFill/>
                    </a:lnL>
                    <a:lnR>
                      <a:noFill/>
                    </a:lnR>
                    <a:lnT>
                      <a:noFill/>
                    </a:lnT>
                    <a:lnB>
                      <a:noFill/>
                    </a:lnB>
                  </a:tcPr>
                </a:tc>
                <a:tc>
                  <a:txBody>
                    <a:bodyPr/>
                    <a:lstStyle/>
                    <a:p>
                      <a:pPr algn="l">
                        <a:buFont typeface="Arial"/>
                        <a:buChar char="•"/>
                      </a:pPr>
                      <a:r>
                        <a:rPr lang="en-US"/>
                        <a:t>The "plain vanilla" version of the licensed product will probably not satisfy all meta data requirements. Therefore, a full-time administrator is needed to maintain and enhance the licensed product.</a:t>
                      </a:r>
                    </a:p>
                  </a:txBody>
                  <a:tcPr marL="38100" marR="38100" marT="38100" marB="38100">
                    <a:lnL>
                      <a:noFill/>
                    </a:lnL>
                    <a:lnR>
                      <a:noFill/>
                    </a:lnR>
                    <a:lnT>
                      <a:noFill/>
                    </a:lnT>
                    <a:lnB>
                      <a:noFill/>
                    </a:lnB>
                  </a:tcPr>
                </a:tc>
              </a:tr>
              <a:tr h="1048007">
                <a:tc>
                  <a:txBody>
                    <a:bodyPr/>
                    <a:lstStyle/>
                    <a:p>
                      <a:pPr algn="l">
                        <a:buFont typeface="Arial"/>
                        <a:buChar char="•"/>
                      </a:pPr>
                      <a:r>
                        <a:rPr lang="en-US"/>
                        <a:t>Most licensed meta data repository products come with interfaces, and most come with a full set of APIs.</a:t>
                      </a:r>
                    </a:p>
                  </a:txBody>
                  <a:tcPr marL="38100" marR="38100" marT="38100" marB="38100">
                    <a:lnL>
                      <a:noFill/>
                    </a:lnL>
                    <a:lnR>
                      <a:noFill/>
                    </a:lnR>
                    <a:lnT>
                      <a:noFill/>
                    </a:lnT>
                    <a:lnB>
                      <a:noFill/>
                    </a:lnB>
                  </a:tcPr>
                </a:tc>
                <a:tc>
                  <a:txBody>
                    <a:bodyPr/>
                    <a:lstStyle/>
                    <a:p>
                      <a:pPr algn="l">
                        <a:buFont typeface="Arial"/>
                        <a:buChar char="•"/>
                      </a:pPr>
                      <a:r>
                        <a:rPr lang="en-US"/>
                        <a:t>There will be a learning curve to become familiar with the product's architecture, interfaces, and APIs.</a:t>
                      </a:r>
                    </a:p>
                  </a:txBody>
                  <a:tcPr marL="38100" marR="38100" marT="38100" marB="38100">
                    <a:lnL>
                      <a:noFill/>
                    </a:lnL>
                    <a:lnR>
                      <a:noFill/>
                    </a:lnR>
                    <a:lnT>
                      <a:noFill/>
                    </a:lnT>
                    <a:lnB>
                      <a:noFill/>
                    </a:lnB>
                  </a:tcPr>
                </a:tc>
              </a:tr>
              <a:tr h="1367739">
                <a:tc>
                  <a:txBody>
                    <a:bodyPr/>
                    <a:lstStyle/>
                    <a:p>
                      <a:pPr algn="l">
                        <a:buFont typeface="Arial"/>
                        <a:buChar char="•"/>
                      </a:pPr>
                      <a:r>
                        <a:rPr lang="en-US"/>
                        <a:t>If the meta data repository product is certified for the tools where the meta data resides, it will provide the tool interfaces.</a:t>
                      </a:r>
                    </a:p>
                  </a:txBody>
                  <a:tcPr marL="38100" marR="38100" marT="38100" marB="38100">
                    <a:lnL>
                      <a:noFill/>
                    </a:lnL>
                    <a:lnR>
                      <a:noFill/>
                    </a:lnR>
                    <a:lnT>
                      <a:noFill/>
                    </a:lnT>
                    <a:lnB>
                      <a:noFill/>
                    </a:lnB>
                  </a:tcPr>
                </a:tc>
                <a:tc>
                  <a:txBody>
                    <a:bodyPr/>
                    <a:lstStyle/>
                    <a:p>
                      <a:pPr algn="l">
                        <a:buFont typeface="Arial"/>
                        <a:buChar char="•"/>
                      </a:pPr>
                      <a:r>
                        <a:rPr lang="en-US" dirty="0"/>
                        <a:t>The more sophisticated the meta data repository product is, the more expensive it is, and the more skills the technicians need to maintain it.</a:t>
                      </a:r>
                    </a:p>
                  </a:txBody>
                  <a:tcPr marL="38100" marR="38100" marT="38100" marB="38100">
                    <a:lnL>
                      <a:noFill/>
                    </a:lnL>
                    <a:lnR>
                      <a:noFill/>
                    </a:lnR>
                    <a:lnT>
                      <a:noFill/>
                    </a:lnT>
                    <a:lnB>
                      <a:noFill/>
                    </a:lnB>
                  </a:tcPr>
                </a:tc>
              </a:tr>
            </a:tbl>
          </a:graphicData>
        </a:graphic>
      </p:graphicFrame>
      <p:sp>
        <p:nvSpPr>
          <p:cNvPr id="3" name="Rectangle 2"/>
          <p:cNvSpPr/>
          <p:nvPr/>
        </p:nvSpPr>
        <p:spPr>
          <a:xfrm>
            <a:off x="1143000" y="228600"/>
            <a:ext cx="6561989" cy="523220"/>
          </a:xfrm>
          <a:prstGeom prst="rect">
            <a:avLst/>
          </a:prstGeom>
        </p:spPr>
        <p:txBody>
          <a:bodyPr wrap="none">
            <a:spAutoFit/>
          </a:bodyPr>
          <a:lstStyle/>
          <a:p>
            <a:r>
              <a:rPr lang="en-US" sz="2800" b="1" dirty="0"/>
              <a:t>Licensed Centralized Meta Data Repository</a:t>
            </a:r>
            <a:endParaRPr lang="en-US" sz="2800" dirty="0"/>
          </a:p>
        </p:txBody>
      </p:sp>
      <p:sp>
        <p:nvSpPr>
          <p:cNvPr id="4" name="Slide Number Placeholder 3"/>
          <p:cNvSpPr>
            <a:spLocks noGrp="1"/>
          </p:cNvSpPr>
          <p:nvPr>
            <p:ph type="sldNum" sz="quarter" idx="12"/>
          </p:nvPr>
        </p:nvSpPr>
        <p:spPr/>
        <p:txBody>
          <a:bodyPr/>
          <a:lstStyle/>
          <a:p>
            <a:fld id="{AAF1E5DE-A35B-407D-9970-453A04C3524F}" type="slidenum">
              <a:rPr lang="en-US" smtClean="0"/>
              <a:t>22</a:t>
            </a:fld>
            <a:endParaRPr lang="en-US"/>
          </a:p>
        </p:txBody>
      </p:sp>
    </p:spTree>
    <p:extLst>
      <p:ext uri="{BB962C8B-B14F-4D97-AF65-F5344CB8AC3E}">
        <p14:creationId xmlns:p14="http://schemas.microsoft.com/office/powerpoint/2010/main" val="905931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861" y="1905000"/>
            <a:ext cx="632460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293438" y="287628"/>
            <a:ext cx="5566524" cy="523220"/>
          </a:xfrm>
          <a:prstGeom prst="rect">
            <a:avLst/>
          </a:prstGeom>
        </p:spPr>
        <p:txBody>
          <a:bodyPr wrap="none">
            <a:spAutoFit/>
          </a:bodyPr>
          <a:lstStyle/>
          <a:p>
            <a:r>
              <a:rPr lang="en-US" sz="2800" b="1" dirty="0"/>
              <a:t>Decentralized Meta Data Repository</a:t>
            </a:r>
            <a:endParaRPr lang="en-US" sz="2800" dirty="0"/>
          </a:p>
        </p:txBody>
      </p:sp>
      <p:sp>
        <p:nvSpPr>
          <p:cNvPr id="2" name="Slide Number Placeholder 1"/>
          <p:cNvSpPr>
            <a:spLocks noGrp="1"/>
          </p:cNvSpPr>
          <p:nvPr>
            <p:ph type="sldNum" sz="quarter" idx="12"/>
          </p:nvPr>
        </p:nvSpPr>
        <p:spPr/>
        <p:txBody>
          <a:bodyPr/>
          <a:lstStyle/>
          <a:p>
            <a:fld id="{AAF1E5DE-A35B-407D-9970-453A04C3524F}" type="slidenum">
              <a:rPr lang="en-US" smtClean="0"/>
              <a:t>23</a:t>
            </a:fld>
            <a:endParaRPr lang="en-US"/>
          </a:p>
        </p:txBody>
      </p:sp>
    </p:spTree>
    <p:extLst>
      <p:ext uri="{BB962C8B-B14F-4D97-AF65-F5344CB8AC3E}">
        <p14:creationId xmlns:p14="http://schemas.microsoft.com/office/powerpoint/2010/main" val="4976558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94287998"/>
              </p:ext>
            </p:extLst>
          </p:nvPr>
        </p:nvGraphicFramePr>
        <p:xfrm>
          <a:off x="457200" y="1106715"/>
          <a:ext cx="7696200" cy="5751285"/>
        </p:xfrm>
        <a:graphic>
          <a:graphicData uri="http://schemas.openxmlformats.org/drawingml/2006/table">
            <a:tbl>
              <a:tblPr/>
              <a:tblGrid>
                <a:gridCol w="3848100"/>
                <a:gridCol w="3848100"/>
              </a:tblGrid>
              <a:tr h="275582">
                <a:tc>
                  <a:txBody>
                    <a:bodyPr/>
                    <a:lstStyle/>
                    <a:p>
                      <a:pPr algn="l"/>
                      <a:r>
                        <a:rPr lang="en-US" sz="1400" dirty="0"/>
                        <a:t>Advantages</a:t>
                      </a:r>
                    </a:p>
                  </a:txBody>
                  <a:tcPr marL="23813" marR="23813" marT="23813" marB="23813">
                    <a:lnL>
                      <a:noFill/>
                    </a:lnL>
                    <a:lnR>
                      <a:noFill/>
                    </a:lnR>
                    <a:lnT>
                      <a:noFill/>
                    </a:lnT>
                    <a:lnB>
                      <a:noFill/>
                    </a:lnB>
                  </a:tcPr>
                </a:tc>
                <a:tc>
                  <a:txBody>
                    <a:bodyPr/>
                    <a:lstStyle/>
                    <a:p>
                      <a:pPr algn="l"/>
                      <a:r>
                        <a:rPr lang="en-US" sz="1400"/>
                        <a:t>Disadvantages</a:t>
                      </a:r>
                    </a:p>
                  </a:txBody>
                  <a:tcPr marL="23813" marR="23813" marT="23813" marB="23813">
                    <a:lnL>
                      <a:noFill/>
                    </a:lnL>
                    <a:lnR>
                      <a:noFill/>
                    </a:lnR>
                    <a:lnB>
                      <a:noFill/>
                    </a:lnB>
                  </a:tcPr>
                </a:tc>
              </a:tr>
              <a:tr h="706929">
                <a:tc>
                  <a:txBody>
                    <a:bodyPr/>
                    <a:lstStyle/>
                    <a:p>
                      <a:pPr algn="l">
                        <a:buFont typeface="Arial"/>
                        <a:buChar char="•"/>
                      </a:pPr>
                      <a:r>
                        <a:rPr lang="en-US" sz="1400" dirty="0"/>
                        <a:t>Various owners can maintain and manage their own sets of meta data separately.</a:t>
                      </a:r>
                    </a:p>
                  </a:txBody>
                  <a:tcPr marL="23813" marR="23813" marT="23813" marB="23813">
                    <a:lnL>
                      <a:noFill/>
                    </a:lnL>
                    <a:lnR>
                      <a:noFill/>
                    </a:lnR>
                    <a:lnT>
                      <a:noFill/>
                    </a:lnT>
                    <a:lnB>
                      <a:noFill/>
                    </a:lnB>
                  </a:tcPr>
                </a:tc>
                <a:tc>
                  <a:txBody>
                    <a:bodyPr/>
                    <a:lstStyle/>
                    <a:p>
                      <a:pPr algn="l">
                        <a:buFont typeface="Arial"/>
                        <a:buChar char="•"/>
                      </a:pPr>
                      <a:r>
                        <a:rPr lang="en-US" sz="1400"/>
                        <a:t>Controlling redundancy across multiple meta data repositories and keeping the meta data consistent is difficult.</a:t>
                      </a:r>
                    </a:p>
                  </a:txBody>
                  <a:tcPr marL="23813" marR="23813" marT="23813" marB="23813">
                    <a:lnL>
                      <a:noFill/>
                    </a:lnL>
                    <a:lnR>
                      <a:noFill/>
                    </a:lnR>
                    <a:lnT>
                      <a:noFill/>
                    </a:lnT>
                    <a:lnB>
                      <a:noFill/>
                    </a:lnB>
                  </a:tcPr>
                </a:tc>
              </a:tr>
              <a:tr h="1138275">
                <a:tc>
                  <a:txBody>
                    <a:bodyPr/>
                    <a:lstStyle/>
                    <a:p>
                      <a:pPr algn="l">
                        <a:buFont typeface="Arial"/>
                        <a:buChar char="•"/>
                      </a:pPr>
                      <a:r>
                        <a:rPr lang="en-US" sz="1400" dirty="0"/>
                        <a:t>Meta data repository databases are smaller and easier to use because each database contains only those meta data components that are of interest to a specific group of business people.</a:t>
                      </a:r>
                    </a:p>
                  </a:txBody>
                  <a:tcPr marL="23813" marR="23813" marT="23813" marB="23813">
                    <a:lnL>
                      <a:noFill/>
                    </a:lnL>
                    <a:lnR>
                      <a:noFill/>
                    </a:lnR>
                    <a:lnT>
                      <a:noFill/>
                    </a:lnT>
                    <a:lnB>
                      <a:noFill/>
                    </a:lnB>
                  </a:tcPr>
                </a:tc>
                <a:tc>
                  <a:txBody>
                    <a:bodyPr/>
                    <a:lstStyle/>
                    <a:p>
                      <a:pPr algn="l">
                        <a:buFont typeface="Arial"/>
                        <a:buChar char="•"/>
                      </a:pPr>
                      <a:r>
                        <a:rPr lang="en-US" sz="1400"/>
                        <a:t>It will take longer to maintain and manage multiple databases on multiple platforms. There could also be synchronization problems with new DBMS releases.</a:t>
                      </a:r>
                    </a:p>
                  </a:txBody>
                  <a:tcPr marL="23813" marR="23813" marT="23813" marB="23813">
                    <a:lnL>
                      <a:noFill/>
                    </a:lnL>
                    <a:lnR>
                      <a:noFill/>
                    </a:lnR>
                    <a:lnT>
                      <a:noFill/>
                    </a:lnT>
                    <a:lnB>
                      <a:noFill/>
                    </a:lnB>
                  </a:tcPr>
                </a:tc>
              </a:tr>
              <a:tr h="1353949">
                <a:tc>
                  <a:txBody>
                    <a:bodyPr/>
                    <a:lstStyle/>
                    <a:p>
                      <a:pPr algn="l">
                        <a:buFont typeface="Arial"/>
                        <a:buChar char="•"/>
                      </a:pPr>
                      <a:r>
                        <a:rPr lang="en-US" sz="1400" dirty="0"/>
                        <a:t>Each meta data repository can have its own meta model, that is, its own customized design.</a:t>
                      </a:r>
                    </a:p>
                  </a:txBody>
                  <a:tcPr marL="23813" marR="23813" marT="23813" marB="23813">
                    <a:lnL>
                      <a:noFill/>
                    </a:lnL>
                    <a:lnR>
                      <a:noFill/>
                    </a:lnR>
                    <a:lnT>
                      <a:noFill/>
                    </a:lnT>
                    <a:lnB>
                      <a:noFill/>
                    </a:lnB>
                  </a:tcPr>
                </a:tc>
                <a:tc>
                  <a:txBody>
                    <a:bodyPr/>
                    <a:lstStyle/>
                    <a:p>
                      <a:pPr algn="l">
                        <a:buFont typeface="Arial"/>
                        <a:buChar char="•"/>
                      </a:pPr>
                      <a:r>
                        <a:rPr lang="en-US" sz="1400"/>
                        <a:t>Communication among the custodians of the various meta data repositories will have to increase. Plus, it will require maintaining a meta-meta model, which is an integrated (merged) overall architecture of multiple meta models.</a:t>
                      </a:r>
                    </a:p>
                  </a:txBody>
                  <a:tcPr marL="23813" marR="23813" marT="23813" marB="23813">
                    <a:lnL>
                      <a:noFill/>
                    </a:lnL>
                    <a:lnR>
                      <a:noFill/>
                    </a:lnR>
                    <a:lnT>
                      <a:noFill/>
                    </a:lnT>
                    <a:lnB>
                      <a:noFill/>
                    </a:lnB>
                  </a:tcPr>
                </a:tc>
              </a:tr>
              <a:tr h="1138275">
                <a:tc>
                  <a:txBody>
                    <a:bodyPr/>
                    <a:lstStyle/>
                    <a:p>
                      <a:pPr algn="l">
                        <a:buFont typeface="Arial"/>
                        <a:buChar char="•"/>
                      </a:pPr>
                      <a:r>
                        <a:rPr lang="en-US" sz="1400" dirty="0"/>
                        <a:t>Reports can be customized for each individual meta data repository.</a:t>
                      </a:r>
                    </a:p>
                  </a:txBody>
                  <a:tcPr marL="23813" marR="23813" marT="23813" marB="23813">
                    <a:lnL>
                      <a:noFill/>
                    </a:lnL>
                    <a:lnR>
                      <a:noFill/>
                    </a:lnR>
                    <a:lnT>
                      <a:noFill/>
                    </a:lnT>
                    <a:lnB>
                      <a:noFill/>
                    </a:lnB>
                  </a:tcPr>
                </a:tc>
                <a:tc>
                  <a:txBody>
                    <a:bodyPr/>
                    <a:lstStyle/>
                    <a:p>
                      <a:pPr algn="l">
                        <a:buFont typeface="Arial"/>
                        <a:buChar char="•"/>
                      </a:pPr>
                      <a:r>
                        <a:rPr lang="en-US" sz="1400"/>
                        <a:t>Relating meta data across various databases may be difficult. For example, business meta data is not automatically linked to technical meta data if they reside on different databases.</a:t>
                      </a:r>
                    </a:p>
                  </a:txBody>
                  <a:tcPr marL="23813" marR="23813" marT="23813" marB="23813">
                    <a:lnL>
                      <a:noFill/>
                    </a:lnL>
                    <a:lnR>
                      <a:noFill/>
                    </a:lnR>
                    <a:lnT>
                      <a:noFill/>
                    </a:lnT>
                    <a:lnB>
                      <a:noFill/>
                    </a:lnB>
                  </a:tcPr>
                </a:tc>
              </a:tr>
              <a:tr h="1138275">
                <a:tc>
                  <a:txBody>
                    <a:bodyPr/>
                    <a:lstStyle/>
                    <a:p>
                      <a:pPr algn="l">
                        <a:buFont typeface="Arial"/>
                        <a:buChar char="•"/>
                      </a:pPr>
                      <a:r>
                        <a:rPr lang="en-US" sz="1400" dirty="0"/>
                        <a:t>A gateway makes the name and location of the meta data repository transparent to the person accessing it.</a:t>
                      </a:r>
                    </a:p>
                  </a:txBody>
                  <a:tcPr marL="23813" marR="23813" marT="23813" marB="23813">
                    <a:lnL>
                      <a:noFill/>
                    </a:lnL>
                    <a:lnR>
                      <a:noFill/>
                    </a:lnR>
                    <a:lnT>
                      <a:noFill/>
                    </a:lnT>
                    <a:lnB>
                      <a:noFill/>
                    </a:lnB>
                  </a:tcPr>
                </a:tc>
                <a:tc>
                  <a:txBody>
                    <a:bodyPr/>
                    <a:lstStyle/>
                    <a:p>
                      <a:pPr algn="l">
                        <a:buFont typeface="Arial"/>
                        <a:buChar char="•"/>
                      </a:pPr>
                      <a:r>
                        <a:rPr lang="en-US" sz="1400" dirty="0"/>
                        <a:t>The architecture of this solution is more complicated and the learning curve to use multiple databases with potentially different designs may be high.</a:t>
                      </a:r>
                    </a:p>
                  </a:txBody>
                  <a:tcPr marL="23813" marR="23813" marT="23813" marB="23813">
                    <a:lnL>
                      <a:noFill/>
                    </a:lnL>
                    <a:lnR>
                      <a:noFill/>
                    </a:lnR>
                    <a:lnT>
                      <a:noFill/>
                    </a:lnT>
                    <a:lnB>
                      <a:noFill/>
                    </a:lnB>
                  </a:tcPr>
                </a:tc>
              </a:tr>
            </a:tbl>
          </a:graphicData>
        </a:graphic>
      </p:graphicFrame>
      <p:sp>
        <p:nvSpPr>
          <p:cNvPr id="3" name="Rectangle 2"/>
          <p:cNvSpPr/>
          <p:nvPr/>
        </p:nvSpPr>
        <p:spPr>
          <a:xfrm>
            <a:off x="1524000" y="212501"/>
            <a:ext cx="5566524" cy="523220"/>
          </a:xfrm>
          <a:prstGeom prst="rect">
            <a:avLst/>
          </a:prstGeom>
        </p:spPr>
        <p:txBody>
          <a:bodyPr wrap="none">
            <a:spAutoFit/>
          </a:bodyPr>
          <a:lstStyle/>
          <a:p>
            <a:r>
              <a:rPr lang="en-US" sz="2800" b="1" dirty="0"/>
              <a:t>Decentralized Meta Data Repository</a:t>
            </a:r>
            <a:endParaRPr lang="en-US" sz="2800" dirty="0"/>
          </a:p>
        </p:txBody>
      </p:sp>
      <p:sp>
        <p:nvSpPr>
          <p:cNvPr id="4" name="Slide Number Placeholder 3"/>
          <p:cNvSpPr>
            <a:spLocks noGrp="1"/>
          </p:cNvSpPr>
          <p:nvPr>
            <p:ph type="sldNum" sz="quarter" idx="12"/>
          </p:nvPr>
        </p:nvSpPr>
        <p:spPr/>
        <p:txBody>
          <a:bodyPr/>
          <a:lstStyle/>
          <a:p>
            <a:fld id="{AAF1E5DE-A35B-407D-9970-453A04C3524F}" type="slidenum">
              <a:rPr lang="en-US" smtClean="0"/>
              <a:t>24</a:t>
            </a:fld>
            <a:endParaRPr lang="en-US"/>
          </a:p>
        </p:txBody>
      </p:sp>
    </p:spTree>
    <p:extLst>
      <p:ext uri="{BB962C8B-B14F-4D97-AF65-F5344CB8AC3E}">
        <p14:creationId xmlns:p14="http://schemas.microsoft.com/office/powerpoint/2010/main" val="29107035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904195"/>
            <a:ext cx="6248400"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960549" y="287628"/>
            <a:ext cx="6891245" cy="523220"/>
          </a:xfrm>
          <a:prstGeom prst="rect">
            <a:avLst/>
          </a:prstGeom>
        </p:spPr>
        <p:txBody>
          <a:bodyPr wrap="none">
            <a:spAutoFit/>
          </a:bodyPr>
          <a:lstStyle/>
          <a:p>
            <a:r>
              <a:rPr lang="en-US" sz="2800" b="1" dirty="0"/>
              <a:t>Distributed XML-Enabled Meta Data Solution</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25</a:t>
            </a:fld>
            <a:endParaRPr lang="en-US"/>
          </a:p>
        </p:txBody>
      </p:sp>
    </p:spTree>
    <p:extLst>
      <p:ext uri="{BB962C8B-B14F-4D97-AF65-F5344CB8AC3E}">
        <p14:creationId xmlns:p14="http://schemas.microsoft.com/office/powerpoint/2010/main" val="2407589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13783971"/>
              </p:ext>
            </p:extLst>
          </p:nvPr>
        </p:nvGraphicFramePr>
        <p:xfrm>
          <a:off x="228600" y="990600"/>
          <a:ext cx="8153400" cy="5715000"/>
        </p:xfrm>
        <a:graphic>
          <a:graphicData uri="http://schemas.openxmlformats.org/drawingml/2006/table">
            <a:tbl>
              <a:tblPr/>
              <a:tblGrid>
                <a:gridCol w="4835156"/>
                <a:gridCol w="3318244"/>
              </a:tblGrid>
              <a:tr h="293053">
                <a:tc>
                  <a:txBody>
                    <a:bodyPr/>
                    <a:lstStyle/>
                    <a:p>
                      <a:pPr algn="l"/>
                      <a:r>
                        <a:rPr lang="en-US" sz="1400" dirty="0"/>
                        <a:t>Advantages</a:t>
                      </a:r>
                    </a:p>
                  </a:txBody>
                  <a:tcPr marL="26670" marR="26670" marT="26670" marB="26670">
                    <a:lnL>
                      <a:noFill/>
                    </a:lnL>
                    <a:lnR>
                      <a:noFill/>
                    </a:lnR>
                    <a:lnT>
                      <a:noFill/>
                    </a:lnT>
                    <a:lnB>
                      <a:noFill/>
                    </a:lnB>
                  </a:tcPr>
                </a:tc>
                <a:tc>
                  <a:txBody>
                    <a:bodyPr/>
                    <a:lstStyle/>
                    <a:p>
                      <a:pPr algn="l"/>
                      <a:r>
                        <a:rPr lang="en-US" sz="1400"/>
                        <a:t>Disadvantages</a:t>
                      </a:r>
                    </a:p>
                  </a:txBody>
                  <a:tcPr marL="26670" marR="26670" marT="26670" marB="26670">
                    <a:lnL>
                      <a:noFill/>
                    </a:lnL>
                    <a:lnR>
                      <a:noFill/>
                    </a:lnR>
                    <a:lnB>
                      <a:noFill/>
                    </a:lnB>
                  </a:tcPr>
                </a:tc>
              </a:tr>
              <a:tr h="957304">
                <a:tc>
                  <a:txBody>
                    <a:bodyPr/>
                    <a:lstStyle/>
                    <a:p>
                      <a:pPr algn="l">
                        <a:buFont typeface="Arial"/>
                        <a:buChar char="•"/>
                      </a:pPr>
                      <a:r>
                        <a:rPr lang="en-US" sz="1400" dirty="0"/>
                        <a:t>XML tags enable access of meta data across any type of data storage through standardized categorization and tagging of meta data components.</a:t>
                      </a:r>
                    </a:p>
                  </a:txBody>
                  <a:tcPr marL="26670" marR="26670" marT="26670" marB="26670">
                    <a:lnL>
                      <a:noFill/>
                    </a:lnL>
                    <a:lnR>
                      <a:noFill/>
                    </a:lnR>
                    <a:lnT>
                      <a:noFill/>
                    </a:lnT>
                    <a:lnB>
                      <a:noFill/>
                    </a:lnB>
                  </a:tcPr>
                </a:tc>
                <a:tc>
                  <a:txBody>
                    <a:bodyPr/>
                    <a:lstStyle/>
                    <a:p>
                      <a:pPr algn="l">
                        <a:buFont typeface="Arial"/>
                        <a:buChar char="•"/>
                      </a:pPr>
                      <a:r>
                        <a:rPr lang="en-US" sz="1400"/>
                        <a:t>The initial tagging of all meta data with XML tags is a manual and laborious process. Plus, XML tagging cannot be used for all meta data.</a:t>
                      </a:r>
                    </a:p>
                  </a:txBody>
                  <a:tcPr marL="26670" marR="26670" marT="26670" marB="26670">
                    <a:lnL>
                      <a:noFill/>
                    </a:lnL>
                    <a:lnR>
                      <a:noFill/>
                    </a:lnR>
                    <a:lnT>
                      <a:noFill/>
                    </a:lnT>
                    <a:lnB>
                      <a:noFill/>
                    </a:lnB>
                  </a:tcPr>
                </a:tc>
              </a:tr>
              <a:tr h="957304">
                <a:tc>
                  <a:txBody>
                    <a:bodyPr/>
                    <a:lstStyle/>
                    <a:p>
                      <a:pPr algn="l">
                        <a:buFont typeface="Arial"/>
                        <a:buChar char="•"/>
                      </a:pPr>
                      <a:r>
                        <a:rPr lang="en-US" sz="1400" dirty="0"/>
                        <a:t>Meta data never has to be duplicated or moved from its original source (except for reporting purposes).</a:t>
                      </a:r>
                    </a:p>
                  </a:txBody>
                  <a:tcPr marL="26670" marR="26670" marT="26670" marB="26670">
                    <a:lnL>
                      <a:noFill/>
                    </a:lnL>
                    <a:lnR>
                      <a:noFill/>
                    </a:lnR>
                    <a:lnT>
                      <a:noFill/>
                    </a:lnT>
                    <a:lnB>
                      <a:noFill/>
                    </a:lnB>
                  </a:tcPr>
                </a:tc>
                <a:tc>
                  <a:txBody>
                    <a:bodyPr/>
                    <a:lstStyle/>
                    <a:p>
                      <a:pPr algn="l">
                        <a:buFont typeface="Arial"/>
                        <a:buChar char="•"/>
                      </a:pPr>
                      <a:r>
                        <a:rPr lang="en-US" sz="1400"/>
                        <a:t>XML tags add to the storage requirements for the dictionary databases that store meta data (DBMS and tool dictionaries).</a:t>
                      </a:r>
                    </a:p>
                  </a:txBody>
                  <a:tcPr marL="26670" marR="26670" marT="26670" marB="26670">
                    <a:lnL>
                      <a:noFill/>
                    </a:lnL>
                    <a:lnR>
                      <a:noFill/>
                    </a:lnR>
                    <a:lnT>
                      <a:noFill/>
                    </a:lnT>
                    <a:lnB>
                      <a:noFill/>
                    </a:lnB>
                  </a:tcPr>
                </a:tc>
              </a:tr>
              <a:tr h="1181089">
                <a:tc>
                  <a:txBody>
                    <a:bodyPr/>
                    <a:lstStyle/>
                    <a:p>
                      <a:pPr algn="l">
                        <a:buFont typeface="Arial"/>
                        <a:buChar char="•"/>
                      </a:pPr>
                      <a:r>
                        <a:rPr lang="en-US" sz="1400" dirty="0"/>
                        <a:t>A gateway makes the location of the meta data transparent to the person accessing it.</a:t>
                      </a:r>
                    </a:p>
                  </a:txBody>
                  <a:tcPr marL="26670" marR="26670" marT="26670" marB="26670">
                    <a:lnL>
                      <a:noFill/>
                    </a:lnL>
                    <a:lnR>
                      <a:noFill/>
                    </a:lnR>
                    <a:lnT>
                      <a:noFill/>
                    </a:lnT>
                    <a:lnB>
                      <a:noFill/>
                    </a:lnB>
                  </a:tcPr>
                </a:tc>
                <a:tc>
                  <a:txBody>
                    <a:bodyPr/>
                    <a:lstStyle/>
                    <a:p>
                      <a:pPr algn="l">
                        <a:buFont typeface="Arial"/>
                        <a:buChar char="•"/>
                      </a:pPr>
                      <a:r>
                        <a:rPr lang="en-US" sz="1400"/>
                        <a:t>A meta-meta model has to be created as a map of all the various types of meta data storage, each of which is designed according to its own unique meta model.</a:t>
                      </a:r>
                    </a:p>
                  </a:txBody>
                  <a:tcPr marL="26670" marR="26670" marT="26670" marB="26670">
                    <a:lnL>
                      <a:noFill/>
                    </a:lnL>
                    <a:lnR>
                      <a:noFill/>
                    </a:lnR>
                    <a:lnT>
                      <a:noFill/>
                    </a:lnT>
                    <a:lnB>
                      <a:noFill/>
                    </a:lnB>
                  </a:tcPr>
                </a:tc>
              </a:tr>
              <a:tr h="1216611">
                <a:tc>
                  <a:txBody>
                    <a:bodyPr/>
                    <a:lstStyle/>
                    <a:p>
                      <a:pPr algn="l">
                        <a:buFont typeface="Arial"/>
                        <a:buChar char="•"/>
                      </a:pPr>
                      <a:r>
                        <a:rPr lang="en-US" sz="1400" dirty="0"/>
                        <a:t>Standard Web search engines should be able to locate any meta data anywhere.</a:t>
                      </a:r>
                    </a:p>
                  </a:txBody>
                  <a:tcPr marL="26670" marR="26670" marT="26670" marB="26670">
                    <a:lnL>
                      <a:noFill/>
                    </a:lnL>
                    <a:lnR>
                      <a:noFill/>
                    </a:lnR>
                    <a:lnT>
                      <a:noFill/>
                    </a:lnT>
                    <a:lnB>
                      <a:noFill/>
                    </a:lnB>
                  </a:tcPr>
                </a:tc>
                <a:tc>
                  <a:txBody>
                    <a:bodyPr/>
                    <a:lstStyle/>
                    <a:p>
                      <a:pPr algn="l">
                        <a:buFont typeface="Arial"/>
                        <a:buChar char="•"/>
                      </a:pPr>
                      <a:r>
                        <a:rPr lang="en-US" sz="1400"/>
                        <a:t>DBMS and tool vendors must follow industry standards</a:t>
                      </a:r>
                      <a:r>
                        <a:rPr lang="en-US" sz="1400" baseline="30000">
                          <a:hlinkClick r:id="rId2" action="ppaction://hlinkfile"/>
                        </a:rPr>
                        <a:t>[*]</a:t>
                      </a:r>
                      <a:r>
                        <a:rPr lang="en-US" sz="1400"/>
                        <a:t> for meta data XML tags in order to enable seamless meta data access across all products. Multiple standards need to be supported.</a:t>
                      </a:r>
                    </a:p>
                  </a:txBody>
                  <a:tcPr marL="26670" marR="26670" marT="26670" marB="26670">
                    <a:lnL>
                      <a:noFill/>
                    </a:lnL>
                    <a:lnR>
                      <a:noFill/>
                    </a:lnR>
                    <a:lnT>
                      <a:noFill/>
                    </a:lnT>
                    <a:lnB>
                      <a:noFill/>
                    </a:lnB>
                  </a:tcPr>
                </a:tc>
              </a:tr>
              <a:tr h="1109639">
                <a:tc>
                  <a:txBody>
                    <a:bodyPr/>
                    <a:lstStyle/>
                    <a:p>
                      <a:pPr algn="l">
                        <a:buFont typeface="Arial"/>
                        <a:buChar char="•"/>
                      </a:pPr>
                      <a:r>
                        <a:rPr lang="en-US" sz="1400" dirty="0"/>
                        <a:t>Meta data and business data can be coupled and transmitted simultaneously.</a:t>
                      </a:r>
                    </a:p>
                  </a:txBody>
                  <a:tcPr marL="26670" marR="26670" marT="26670" marB="26670">
                    <a:lnL>
                      <a:noFill/>
                    </a:lnL>
                    <a:lnR>
                      <a:noFill/>
                    </a:lnR>
                    <a:lnT>
                      <a:noFill/>
                    </a:lnT>
                    <a:lnB>
                      <a:noFill/>
                    </a:lnB>
                  </a:tcPr>
                </a:tc>
                <a:tc>
                  <a:txBody>
                    <a:bodyPr/>
                    <a:lstStyle/>
                    <a:p>
                      <a:pPr algn="l">
                        <a:buFont typeface="Arial"/>
                        <a:buChar char="•"/>
                      </a:pPr>
                      <a:r>
                        <a:rPr lang="en-US" sz="1400" dirty="0"/>
                        <a:t>Not all DBMSs and tools are XML-enabled. This is a bleeding-edge and unproven technology.</a:t>
                      </a:r>
                    </a:p>
                  </a:txBody>
                  <a:tcPr marL="26670" marR="26670" marT="26670" marB="26670">
                    <a:lnL>
                      <a:noFill/>
                    </a:lnL>
                    <a:lnR>
                      <a:noFill/>
                    </a:lnR>
                    <a:lnT>
                      <a:noFill/>
                    </a:lnT>
                    <a:lnB>
                      <a:noFill/>
                    </a:lnB>
                  </a:tcPr>
                </a:tc>
              </a:tr>
            </a:tbl>
          </a:graphicData>
        </a:graphic>
      </p:graphicFrame>
      <p:sp>
        <p:nvSpPr>
          <p:cNvPr id="3" name="Rectangle 2"/>
          <p:cNvSpPr/>
          <p:nvPr/>
        </p:nvSpPr>
        <p:spPr>
          <a:xfrm>
            <a:off x="960549" y="152400"/>
            <a:ext cx="6891245" cy="523220"/>
          </a:xfrm>
          <a:prstGeom prst="rect">
            <a:avLst/>
          </a:prstGeom>
        </p:spPr>
        <p:txBody>
          <a:bodyPr wrap="none">
            <a:spAutoFit/>
          </a:bodyPr>
          <a:lstStyle/>
          <a:p>
            <a:r>
              <a:rPr lang="en-US" sz="2800" b="1" dirty="0"/>
              <a:t>Distributed XML-Enabled Meta Data Solution</a:t>
            </a:r>
            <a:endParaRPr lang="en-US" sz="2800" dirty="0"/>
          </a:p>
        </p:txBody>
      </p:sp>
      <p:sp>
        <p:nvSpPr>
          <p:cNvPr id="4" name="Slide Number Placeholder 3"/>
          <p:cNvSpPr>
            <a:spLocks noGrp="1"/>
          </p:cNvSpPr>
          <p:nvPr>
            <p:ph type="sldNum" sz="quarter" idx="12"/>
          </p:nvPr>
        </p:nvSpPr>
        <p:spPr/>
        <p:txBody>
          <a:bodyPr/>
          <a:lstStyle/>
          <a:p>
            <a:fld id="{AAF1E5DE-A35B-407D-9970-453A04C3524F}" type="slidenum">
              <a:rPr lang="en-US" smtClean="0"/>
              <a:t>26</a:t>
            </a:fld>
            <a:endParaRPr lang="en-US"/>
          </a:p>
        </p:txBody>
      </p:sp>
    </p:spTree>
    <p:extLst>
      <p:ext uri="{BB962C8B-B14F-4D97-AF65-F5344CB8AC3E}">
        <p14:creationId xmlns:p14="http://schemas.microsoft.com/office/powerpoint/2010/main" val="9028242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362200"/>
            <a:ext cx="5774076"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991100"/>
            <a:ext cx="476250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080168" y="176011"/>
            <a:ext cx="5954964" cy="584775"/>
          </a:xfrm>
          <a:prstGeom prst="rect">
            <a:avLst/>
          </a:prstGeom>
        </p:spPr>
        <p:txBody>
          <a:bodyPr wrap="none">
            <a:spAutoFit/>
          </a:bodyPr>
          <a:lstStyle/>
          <a:p>
            <a:r>
              <a:rPr lang="en-US" sz="3200" b="1" dirty="0"/>
              <a:t>Designing a Meta Data Repository</a:t>
            </a:r>
            <a:endParaRPr lang="en-US" sz="3200" dirty="0"/>
          </a:p>
        </p:txBody>
      </p:sp>
      <p:sp>
        <p:nvSpPr>
          <p:cNvPr id="3" name="Rectangle 2"/>
          <p:cNvSpPr/>
          <p:nvPr/>
        </p:nvSpPr>
        <p:spPr>
          <a:xfrm>
            <a:off x="685800" y="1447800"/>
            <a:ext cx="3893374" cy="461665"/>
          </a:xfrm>
          <a:prstGeom prst="rect">
            <a:avLst/>
          </a:prstGeom>
        </p:spPr>
        <p:txBody>
          <a:bodyPr wrap="none">
            <a:spAutoFit/>
          </a:bodyPr>
          <a:lstStyle/>
          <a:p>
            <a:pPr marL="342900" indent="-342900">
              <a:buFont typeface="Arial" panose="020B0604020202020204" pitchFamily="34" charset="0"/>
              <a:buChar char="•"/>
            </a:pPr>
            <a:r>
              <a:rPr lang="en-US" sz="2400" b="1" dirty="0"/>
              <a:t>Entity-Relationship Design</a:t>
            </a:r>
            <a:endParaRPr lang="en-US" sz="2400" dirty="0"/>
          </a:p>
        </p:txBody>
      </p:sp>
      <p:sp>
        <p:nvSpPr>
          <p:cNvPr id="4" name="Rectangle 3"/>
          <p:cNvSpPr/>
          <p:nvPr/>
        </p:nvSpPr>
        <p:spPr>
          <a:xfrm>
            <a:off x="761209" y="4077911"/>
            <a:ext cx="3531480" cy="461665"/>
          </a:xfrm>
          <a:prstGeom prst="rect">
            <a:avLst/>
          </a:prstGeom>
        </p:spPr>
        <p:txBody>
          <a:bodyPr wrap="none">
            <a:spAutoFit/>
          </a:bodyPr>
          <a:lstStyle/>
          <a:p>
            <a:pPr marL="342900" indent="-342900">
              <a:buFont typeface="Arial" panose="020B0604020202020204" pitchFamily="34" charset="0"/>
              <a:buChar char="•"/>
            </a:pPr>
            <a:r>
              <a:rPr lang="en-US" sz="2400" b="1" dirty="0"/>
              <a:t>Object-Oriented Design</a:t>
            </a:r>
            <a:endParaRPr lang="en-US" sz="2400" dirty="0"/>
          </a:p>
        </p:txBody>
      </p:sp>
      <p:sp>
        <p:nvSpPr>
          <p:cNvPr id="5" name="Slide Number Placeholder 4"/>
          <p:cNvSpPr>
            <a:spLocks noGrp="1"/>
          </p:cNvSpPr>
          <p:nvPr>
            <p:ph type="sldNum" sz="quarter" idx="12"/>
          </p:nvPr>
        </p:nvSpPr>
        <p:spPr/>
        <p:txBody>
          <a:bodyPr/>
          <a:lstStyle/>
          <a:p>
            <a:fld id="{AAF1E5DE-A35B-407D-9970-453A04C3524F}" type="slidenum">
              <a:rPr lang="en-US" smtClean="0"/>
              <a:t>27</a:t>
            </a:fld>
            <a:endParaRPr lang="en-US"/>
          </a:p>
        </p:txBody>
      </p:sp>
    </p:spTree>
    <p:extLst>
      <p:ext uri="{BB962C8B-B14F-4D97-AF65-F5344CB8AC3E}">
        <p14:creationId xmlns:p14="http://schemas.microsoft.com/office/powerpoint/2010/main" val="2826988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87267883"/>
              </p:ext>
            </p:extLst>
          </p:nvPr>
        </p:nvGraphicFramePr>
        <p:xfrm>
          <a:off x="228600" y="1295401"/>
          <a:ext cx="8077200" cy="5029201"/>
        </p:xfrm>
        <a:graphic>
          <a:graphicData uri="http://schemas.openxmlformats.org/drawingml/2006/table">
            <a:tbl>
              <a:tblPr/>
              <a:tblGrid>
                <a:gridCol w="3924300"/>
                <a:gridCol w="4152900"/>
              </a:tblGrid>
              <a:tr h="434176">
                <a:tc>
                  <a:txBody>
                    <a:bodyPr/>
                    <a:lstStyle/>
                    <a:p>
                      <a:endParaRPr lang="en-US"/>
                    </a:p>
                  </a:txBody>
                  <a:tcPr marL="0" marR="0" marT="0" marB="0">
                    <a:lnL>
                      <a:noFill/>
                    </a:lnL>
                    <a:lnR>
                      <a:noFill/>
                    </a:lnR>
                    <a:lnT>
                      <a:noFill/>
                    </a:lnT>
                    <a:lnB>
                      <a:noFill/>
                    </a:lnB>
                  </a:tcPr>
                </a:tc>
                <a:tc>
                  <a:txBody>
                    <a:bodyPr/>
                    <a:lstStyle/>
                    <a:p>
                      <a:endParaRPr lang="en-US"/>
                    </a:p>
                  </a:txBody>
                  <a:tcPr>
                    <a:lnL>
                      <a:noFill/>
                    </a:lnL>
                  </a:tcPr>
                </a:tc>
              </a:tr>
              <a:tr h="416085">
                <a:tc>
                  <a:txBody>
                    <a:bodyPr/>
                    <a:lstStyle/>
                    <a:p>
                      <a:pPr algn="l"/>
                      <a:r>
                        <a:rPr lang="en-US"/>
                        <a:t>Advantages</a:t>
                      </a:r>
                    </a:p>
                  </a:txBody>
                  <a:tcPr marL="38100" marR="38100" marT="38100" marB="38100">
                    <a:lnL>
                      <a:noFill/>
                    </a:lnL>
                    <a:lnR>
                      <a:noFill/>
                    </a:lnR>
                    <a:lnT>
                      <a:noFill/>
                    </a:lnT>
                    <a:lnB>
                      <a:noFill/>
                    </a:lnB>
                  </a:tcPr>
                </a:tc>
                <a:tc>
                  <a:txBody>
                    <a:bodyPr/>
                    <a:lstStyle/>
                    <a:p>
                      <a:pPr algn="l"/>
                      <a:r>
                        <a:rPr lang="en-US"/>
                        <a:t>Disadvantages</a:t>
                      </a:r>
                    </a:p>
                  </a:txBody>
                  <a:tcPr marL="38100" marR="38100" marT="38100" marB="38100">
                    <a:lnL>
                      <a:noFill/>
                    </a:lnL>
                    <a:lnR>
                      <a:noFill/>
                    </a:lnR>
                    <a:lnB>
                      <a:noFill/>
                    </a:lnB>
                  </a:tcPr>
                </a:tc>
              </a:tr>
              <a:tr h="1392980">
                <a:tc>
                  <a:txBody>
                    <a:bodyPr/>
                    <a:lstStyle/>
                    <a:p>
                      <a:pPr algn="l">
                        <a:buFont typeface="Arial"/>
                        <a:buChar char="•"/>
                      </a:pPr>
                      <a:r>
                        <a:rPr lang="en-US"/>
                        <a:t>E-R designs are easy to read and easy to understand.</a:t>
                      </a:r>
                    </a:p>
                  </a:txBody>
                  <a:tcPr marL="38100" marR="38100" marT="38100" marB="38100">
                    <a:lnL>
                      <a:noFill/>
                    </a:lnL>
                    <a:lnR>
                      <a:noFill/>
                    </a:lnR>
                    <a:lnT>
                      <a:noFill/>
                    </a:lnT>
                    <a:lnB>
                      <a:noFill/>
                    </a:lnB>
                  </a:tcPr>
                </a:tc>
                <a:tc>
                  <a:txBody>
                    <a:bodyPr/>
                    <a:lstStyle/>
                    <a:p>
                      <a:pPr algn="l">
                        <a:buFont typeface="Arial"/>
                        <a:buChar char="•"/>
                      </a:pPr>
                      <a:r>
                        <a:rPr lang="en-US"/>
                        <a:t>Changes and enhancements may require a database redesign, as well as unload-ing and reloading the meta data repository.</a:t>
                      </a:r>
                    </a:p>
                  </a:txBody>
                  <a:tcPr marL="38100" marR="38100" marT="38100" marB="38100">
                    <a:lnL>
                      <a:noFill/>
                    </a:lnL>
                    <a:lnR>
                      <a:noFill/>
                    </a:lnR>
                    <a:lnT>
                      <a:noFill/>
                    </a:lnT>
                    <a:lnB>
                      <a:noFill/>
                    </a:lnB>
                  </a:tcPr>
                </a:tc>
              </a:tr>
              <a:tr h="1392980">
                <a:tc>
                  <a:txBody>
                    <a:bodyPr/>
                    <a:lstStyle/>
                    <a:p>
                      <a:pPr algn="l">
                        <a:buFont typeface="Arial"/>
                        <a:buChar char="•"/>
                      </a:pPr>
                      <a:r>
                        <a:rPr lang="en-US"/>
                        <a:t>Because of the intuitive and explicit nature of the design, queries can be written with relatively simple SQL statements.</a:t>
                      </a:r>
                    </a:p>
                  </a:txBody>
                  <a:tcPr marL="38100" marR="38100" marT="38100" marB="38100">
                    <a:lnL>
                      <a:noFill/>
                    </a:lnL>
                    <a:lnR>
                      <a:noFill/>
                    </a:lnR>
                    <a:lnT>
                      <a:noFill/>
                    </a:lnT>
                    <a:lnB>
                      <a:noFill/>
                    </a:lnB>
                  </a:tcPr>
                </a:tc>
                <a:tc>
                  <a:txBody>
                    <a:bodyPr/>
                    <a:lstStyle/>
                    <a:p>
                      <a:pPr algn="l">
                        <a:buFont typeface="Arial"/>
                        <a:buChar char="•"/>
                      </a:pPr>
                      <a:r>
                        <a:rPr lang="en-US"/>
                        <a:t>The physical meta model is fairly large, with many objects and many relation-ships, which makes the architecture somewhat complex.</a:t>
                      </a:r>
                    </a:p>
                  </a:txBody>
                  <a:tcPr marL="38100" marR="38100" marT="38100" marB="38100">
                    <a:lnL>
                      <a:noFill/>
                    </a:lnL>
                    <a:lnR>
                      <a:noFill/>
                    </a:lnR>
                    <a:lnT>
                      <a:noFill/>
                    </a:lnT>
                    <a:lnB>
                      <a:noFill/>
                    </a:lnB>
                  </a:tcPr>
                </a:tc>
              </a:tr>
              <a:tr h="1392980">
                <a:tc>
                  <a:txBody>
                    <a:bodyPr/>
                    <a:lstStyle/>
                    <a:p>
                      <a:pPr algn="l">
                        <a:buFont typeface="Arial"/>
                        <a:buChar char="•"/>
                      </a:pPr>
                      <a:r>
                        <a:rPr lang="en-US"/>
                        <a:t>E-R designs are easy to implement as relational database structures.</a:t>
                      </a:r>
                    </a:p>
                  </a:txBody>
                  <a:tcPr marL="38100" marR="38100" marT="38100" marB="38100">
                    <a:lnL>
                      <a:noFill/>
                    </a:lnL>
                    <a:lnR>
                      <a:noFill/>
                    </a:lnR>
                    <a:lnT>
                      <a:noFill/>
                    </a:lnT>
                    <a:lnB>
                      <a:noFill/>
                    </a:lnB>
                  </a:tcPr>
                </a:tc>
                <a:tc>
                  <a:txBody>
                    <a:bodyPr/>
                    <a:lstStyle/>
                    <a:p>
                      <a:pPr algn="l">
                        <a:buFont typeface="Arial"/>
                        <a:buChar char="•"/>
                      </a:pPr>
                      <a:r>
                        <a:rPr lang="en-US" dirty="0"/>
                        <a:t>Meta data objects and their relationships must be very well defined and under-stood for the physical meta model to be accurate</a:t>
                      </a:r>
                    </a:p>
                  </a:txBody>
                  <a:tcPr marL="38100" marR="38100" marT="38100" marB="38100">
                    <a:lnL>
                      <a:noFill/>
                    </a:lnL>
                    <a:lnR>
                      <a:noFill/>
                    </a:lnR>
                    <a:lnT>
                      <a:noFill/>
                    </a:lnT>
                    <a:lnB>
                      <a:noFill/>
                    </a:lnB>
                  </a:tcPr>
                </a:tc>
              </a:tr>
            </a:tbl>
          </a:graphicData>
        </a:graphic>
      </p:graphicFrame>
      <p:sp>
        <p:nvSpPr>
          <p:cNvPr id="3" name="Rectangle 2"/>
          <p:cNvSpPr/>
          <p:nvPr/>
        </p:nvSpPr>
        <p:spPr>
          <a:xfrm>
            <a:off x="1752600" y="304799"/>
            <a:ext cx="4661084" cy="584775"/>
          </a:xfrm>
          <a:prstGeom prst="rect">
            <a:avLst/>
          </a:prstGeom>
        </p:spPr>
        <p:txBody>
          <a:bodyPr wrap="none">
            <a:spAutoFit/>
          </a:bodyPr>
          <a:lstStyle/>
          <a:p>
            <a:r>
              <a:rPr lang="en-US" sz="3200" b="1" dirty="0"/>
              <a:t>Entity-Relationship Design</a:t>
            </a:r>
            <a:endParaRPr lang="en-US" sz="3200" dirty="0"/>
          </a:p>
        </p:txBody>
      </p:sp>
      <p:sp>
        <p:nvSpPr>
          <p:cNvPr id="4" name="Slide Number Placeholder 3"/>
          <p:cNvSpPr>
            <a:spLocks noGrp="1"/>
          </p:cNvSpPr>
          <p:nvPr>
            <p:ph type="sldNum" sz="quarter" idx="12"/>
          </p:nvPr>
        </p:nvSpPr>
        <p:spPr/>
        <p:txBody>
          <a:bodyPr/>
          <a:lstStyle/>
          <a:p>
            <a:fld id="{AAF1E5DE-A35B-407D-9970-453A04C3524F}" type="slidenum">
              <a:rPr lang="en-US" smtClean="0"/>
              <a:t>28</a:t>
            </a:fld>
            <a:endParaRPr lang="en-US"/>
          </a:p>
        </p:txBody>
      </p:sp>
    </p:spTree>
    <p:extLst>
      <p:ext uri="{BB962C8B-B14F-4D97-AF65-F5344CB8AC3E}">
        <p14:creationId xmlns:p14="http://schemas.microsoft.com/office/powerpoint/2010/main" val="2595704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61460097"/>
              </p:ext>
            </p:extLst>
          </p:nvPr>
        </p:nvGraphicFramePr>
        <p:xfrm>
          <a:off x="304800" y="1295400"/>
          <a:ext cx="7924800" cy="5105401"/>
        </p:xfrm>
        <a:graphic>
          <a:graphicData uri="http://schemas.openxmlformats.org/drawingml/2006/table">
            <a:tbl>
              <a:tblPr/>
              <a:tblGrid>
                <a:gridCol w="3962400"/>
                <a:gridCol w="3962400"/>
              </a:tblGrid>
              <a:tr h="408391">
                <a:tc>
                  <a:txBody>
                    <a:bodyPr/>
                    <a:lstStyle/>
                    <a:p>
                      <a:endParaRPr lang="en-US" dirty="0"/>
                    </a:p>
                  </a:txBody>
                  <a:tcPr marL="0" marR="0" marT="0" marB="0">
                    <a:lnL>
                      <a:noFill/>
                    </a:lnL>
                    <a:lnR>
                      <a:noFill/>
                    </a:lnR>
                    <a:lnT>
                      <a:noFill/>
                    </a:lnT>
                    <a:lnB>
                      <a:noFill/>
                    </a:lnB>
                  </a:tcPr>
                </a:tc>
                <a:tc>
                  <a:txBody>
                    <a:bodyPr/>
                    <a:lstStyle/>
                    <a:p>
                      <a:endParaRPr lang="en-US"/>
                    </a:p>
                  </a:txBody>
                  <a:tcPr>
                    <a:lnL>
                      <a:noFill/>
                    </a:lnL>
                  </a:tcPr>
                </a:tc>
              </a:tr>
              <a:tr h="391375">
                <a:tc>
                  <a:txBody>
                    <a:bodyPr/>
                    <a:lstStyle/>
                    <a:p>
                      <a:pPr algn="l"/>
                      <a:r>
                        <a:rPr lang="en-US"/>
                        <a:t>Advantages</a:t>
                      </a:r>
                    </a:p>
                  </a:txBody>
                  <a:tcPr marL="38100" marR="38100" marT="38100" marB="38100">
                    <a:lnL>
                      <a:noFill/>
                    </a:lnL>
                    <a:lnR>
                      <a:noFill/>
                    </a:lnR>
                    <a:lnT>
                      <a:noFill/>
                    </a:lnT>
                    <a:lnB>
                      <a:noFill/>
                    </a:lnB>
                  </a:tcPr>
                </a:tc>
                <a:tc>
                  <a:txBody>
                    <a:bodyPr/>
                    <a:lstStyle/>
                    <a:p>
                      <a:pPr algn="l"/>
                      <a:r>
                        <a:rPr lang="en-US"/>
                        <a:t>Disadvantages</a:t>
                      </a:r>
                    </a:p>
                  </a:txBody>
                  <a:tcPr marL="38100" marR="38100" marT="38100" marB="38100">
                    <a:lnL>
                      <a:noFill/>
                    </a:lnL>
                    <a:lnR>
                      <a:noFill/>
                    </a:lnR>
                    <a:lnB>
                      <a:noFill/>
                    </a:lnB>
                  </a:tcPr>
                </a:tc>
              </a:tr>
              <a:tr h="1310254">
                <a:tc>
                  <a:txBody>
                    <a:bodyPr/>
                    <a:lstStyle/>
                    <a:p>
                      <a:pPr algn="l">
                        <a:buFont typeface="Arial"/>
                        <a:buChar char="•"/>
                      </a:pPr>
                      <a:r>
                        <a:rPr lang="en-US"/>
                        <a:t>OO designs are extremely flexible; they will not need any database redesigns when changes are necessary.</a:t>
                      </a:r>
                    </a:p>
                  </a:txBody>
                  <a:tcPr marL="38100" marR="38100" marT="38100" marB="38100">
                    <a:lnL>
                      <a:noFill/>
                    </a:lnL>
                    <a:lnR>
                      <a:noFill/>
                    </a:lnR>
                    <a:lnT>
                      <a:noFill/>
                    </a:lnT>
                    <a:lnB>
                      <a:noFill/>
                    </a:lnB>
                  </a:tcPr>
                </a:tc>
                <a:tc>
                  <a:txBody>
                    <a:bodyPr/>
                    <a:lstStyle/>
                    <a:p>
                      <a:pPr algn="l">
                        <a:buFont typeface="Arial"/>
                        <a:buChar char="•"/>
                      </a:pPr>
                      <a:r>
                        <a:rPr lang="en-US"/>
                        <a:t>Since the object named Object contains all instances (rows) of meta data, this table will become very large. This may affect access performance.</a:t>
                      </a:r>
                    </a:p>
                  </a:txBody>
                  <a:tcPr marL="38100" marR="38100" marT="38100" marB="38100">
                    <a:lnL>
                      <a:noFill/>
                    </a:lnL>
                    <a:lnR>
                      <a:noFill/>
                    </a:lnR>
                    <a:lnT>
                      <a:noFill/>
                    </a:lnT>
                    <a:lnB>
                      <a:noFill/>
                    </a:lnB>
                  </a:tcPr>
                </a:tc>
              </a:tr>
              <a:tr h="1310254">
                <a:tc>
                  <a:txBody>
                    <a:bodyPr/>
                    <a:lstStyle/>
                    <a:p>
                      <a:pPr algn="l">
                        <a:buFont typeface="Arial"/>
                        <a:buChar char="•"/>
                      </a:pPr>
                      <a:r>
                        <a:rPr lang="en-US"/>
                        <a:t>OO designs are simplistic and therefore easy to maintain and to enhance.</a:t>
                      </a:r>
                    </a:p>
                  </a:txBody>
                  <a:tcPr marL="38100" marR="38100" marT="38100" marB="38100">
                    <a:lnL>
                      <a:noFill/>
                    </a:lnL>
                    <a:lnR>
                      <a:noFill/>
                    </a:lnR>
                    <a:lnT>
                      <a:noFill/>
                    </a:lnT>
                    <a:lnB>
                      <a:noFill/>
                    </a:lnB>
                  </a:tcPr>
                </a:tc>
                <a:tc>
                  <a:txBody>
                    <a:bodyPr/>
                    <a:lstStyle/>
                    <a:p>
                      <a:pPr algn="l">
                        <a:buFont typeface="Arial"/>
                        <a:buChar char="•"/>
                      </a:pPr>
                      <a:r>
                        <a:rPr lang="en-US"/>
                        <a:t>Queries are much more difficult to write and will require many recursive JOINs. Advanced SQL knowledge is required.</a:t>
                      </a:r>
                    </a:p>
                  </a:txBody>
                  <a:tcPr marL="38100" marR="38100" marT="38100" marB="38100">
                    <a:lnL>
                      <a:noFill/>
                    </a:lnL>
                    <a:lnR>
                      <a:noFill/>
                    </a:lnR>
                    <a:lnT>
                      <a:noFill/>
                    </a:lnT>
                    <a:lnB>
                      <a:noFill/>
                    </a:lnB>
                  </a:tcPr>
                </a:tc>
              </a:tr>
              <a:tr h="1685127">
                <a:tc>
                  <a:txBody>
                    <a:bodyPr/>
                    <a:lstStyle/>
                    <a:p>
                      <a:pPr algn="l">
                        <a:buFont typeface="Arial"/>
                        <a:buChar char="•"/>
                      </a:pPr>
                      <a:r>
                        <a:rPr lang="en-US"/>
                        <a:t>OO designs are easy to implement as object-oriented database structures.</a:t>
                      </a:r>
                    </a:p>
                  </a:txBody>
                  <a:tcPr marL="38100" marR="38100" marT="38100" marB="38100">
                    <a:lnL>
                      <a:noFill/>
                    </a:lnL>
                    <a:lnR>
                      <a:noFill/>
                    </a:lnR>
                    <a:lnT>
                      <a:noFill/>
                    </a:lnT>
                    <a:lnB>
                      <a:noFill/>
                    </a:lnB>
                  </a:tcPr>
                </a:tc>
                <a:tc>
                  <a:txBody>
                    <a:bodyPr/>
                    <a:lstStyle/>
                    <a:p>
                      <a:pPr algn="l">
                        <a:buFont typeface="Arial"/>
                        <a:buChar char="•"/>
                      </a:pPr>
                      <a:r>
                        <a:rPr lang="en-US" dirty="0"/>
                        <a:t>OO designs require a high learning curve. The very abstract physical data model is difficult to comprehend, and the extensive rules take time to understand</a:t>
                      </a:r>
                    </a:p>
                  </a:txBody>
                  <a:tcPr marL="38100" marR="38100" marT="38100" marB="38100">
                    <a:lnL>
                      <a:noFill/>
                    </a:lnL>
                    <a:lnR>
                      <a:noFill/>
                    </a:lnR>
                    <a:lnT>
                      <a:noFill/>
                    </a:lnT>
                    <a:lnB>
                      <a:noFill/>
                    </a:lnB>
                  </a:tcPr>
                </a:tc>
              </a:tr>
            </a:tbl>
          </a:graphicData>
        </a:graphic>
      </p:graphicFrame>
      <p:sp>
        <p:nvSpPr>
          <p:cNvPr id="3" name="Rectangle 2"/>
          <p:cNvSpPr/>
          <p:nvPr/>
        </p:nvSpPr>
        <p:spPr>
          <a:xfrm>
            <a:off x="2209800" y="212501"/>
            <a:ext cx="4178580" cy="584775"/>
          </a:xfrm>
          <a:prstGeom prst="rect">
            <a:avLst/>
          </a:prstGeom>
        </p:spPr>
        <p:txBody>
          <a:bodyPr wrap="none">
            <a:spAutoFit/>
          </a:bodyPr>
          <a:lstStyle/>
          <a:p>
            <a:r>
              <a:rPr lang="en-US" sz="3200" b="1" dirty="0"/>
              <a:t>Object-Oriented Design</a:t>
            </a:r>
            <a:endParaRPr lang="en-US" sz="3200" dirty="0"/>
          </a:p>
        </p:txBody>
      </p:sp>
      <p:sp>
        <p:nvSpPr>
          <p:cNvPr id="4" name="Slide Number Placeholder 3"/>
          <p:cNvSpPr>
            <a:spLocks noGrp="1"/>
          </p:cNvSpPr>
          <p:nvPr>
            <p:ph type="sldNum" sz="quarter" idx="12"/>
          </p:nvPr>
        </p:nvSpPr>
        <p:spPr/>
        <p:txBody>
          <a:bodyPr/>
          <a:lstStyle/>
          <a:p>
            <a:fld id="{AAF1E5DE-A35B-407D-9970-453A04C3524F}" type="slidenum">
              <a:rPr lang="en-US" smtClean="0"/>
              <a:t>29</a:t>
            </a:fld>
            <a:endParaRPr lang="en-US"/>
          </a:p>
        </p:txBody>
      </p:sp>
    </p:spTree>
    <p:extLst>
      <p:ext uri="{BB962C8B-B14F-4D97-AF65-F5344CB8AC3E}">
        <p14:creationId xmlns:p14="http://schemas.microsoft.com/office/powerpoint/2010/main" val="2960303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62567980"/>
              </p:ext>
            </p:extLst>
          </p:nvPr>
        </p:nvGraphicFramePr>
        <p:xfrm>
          <a:off x="152400" y="1219200"/>
          <a:ext cx="8229601" cy="5490366"/>
        </p:xfrm>
        <a:graphic>
          <a:graphicData uri="http://schemas.openxmlformats.org/drawingml/2006/table">
            <a:tbl>
              <a:tblPr/>
              <a:tblGrid>
                <a:gridCol w="3943351"/>
                <a:gridCol w="4286250"/>
              </a:tblGrid>
              <a:tr h="227189">
                <a:tc>
                  <a:txBody>
                    <a:bodyPr/>
                    <a:lstStyle/>
                    <a:p>
                      <a:pPr algn="l"/>
                      <a:r>
                        <a:rPr lang="en-US" sz="1800" b="1" dirty="0"/>
                        <a:t>Operational Databases</a:t>
                      </a:r>
                    </a:p>
                  </a:txBody>
                  <a:tcPr marL="20657" marR="20657" marT="20657" marB="20657" anchor="ctr">
                    <a:lnL>
                      <a:noFill/>
                    </a:lnL>
                    <a:lnR>
                      <a:noFill/>
                    </a:lnR>
                    <a:lnT>
                      <a:noFill/>
                    </a:lnT>
                    <a:lnB>
                      <a:noFill/>
                    </a:lnB>
                  </a:tcPr>
                </a:tc>
                <a:tc>
                  <a:txBody>
                    <a:bodyPr/>
                    <a:lstStyle/>
                    <a:p>
                      <a:pPr algn="l"/>
                      <a:r>
                        <a:rPr lang="en-US" sz="1800" b="1" dirty="0"/>
                        <a:t>BI Target Databases</a:t>
                      </a:r>
                    </a:p>
                  </a:txBody>
                  <a:tcPr marL="20657" marR="20657" marT="20657" marB="20657" anchor="ctr">
                    <a:lnL>
                      <a:noFill/>
                    </a:lnL>
                    <a:lnR>
                      <a:noFill/>
                    </a:lnR>
                    <a:lnB>
                      <a:noFill/>
                    </a:lnB>
                  </a:tcPr>
                </a:tc>
              </a:tr>
              <a:tr h="1792744">
                <a:tc>
                  <a:txBody>
                    <a:bodyPr/>
                    <a:lstStyle/>
                    <a:p>
                      <a:pPr algn="l">
                        <a:buFont typeface="Arial"/>
                        <a:buChar char="•"/>
                      </a:pPr>
                      <a:r>
                        <a:rPr lang="en-US" sz="1400" dirty="0"/>
                        <a:t>Geared toward eliminating redundancy, coordinating updates, and repeating the same types of operations many times a day, every day (for example, airline reservations, deposits and withdrawals from bank accounts, hotel room reservations).</a:t>
                      </a:r>
                    </a:p>
                  </a:txBody>
                  <a:tcPr marL="20657" marR="20657" marT="20657" marB="20657">
                    <a:lnL>
                      <a:noFill/>
                    </a:lnL>
                    <a:lnR>
                      <a:noFill/>
                    </a:lnR>
                    <a:lnT>
                      <a:noFill/>
                    </a:lnT>
                    <a:lnB>
                      <a:noFill/>
                    </a:lnB>
                  </a:tcPr>
                </a:tc>
                <a:tc>
                  <a:txBody>
                    <a:bodyPr/>
                    <a:lstStyle/>
                    <a:p>
                      <a:pPr algn="l">
                        <a:buFont typeface="Arial"/>
                        <a:buChar char="•"/>
                      </a:pPr>
                      <a:r>
                        <a:rPr lang="en-US" sz="1400" dirty="0"/>
                        <a:t>Geared toward supporting a wide range of queries and reports. Queries and reports may vary from one business analyst to another or from one department to another. All of the queries and reports may not run on the same day and may not run every day (for example, quarterly trend analysis reports on regional sales, monthly order fulfillment report).</a:t>
                      </a:r>
                    </a:p>
                  </a:txBody>
                  <a:tcPr marL="20657" marR="20657" marT="20657" marB="20657">
                    <a:lnL>
                      <a:noFill/>
                    </a:lnL>
                    <a:lnR>
                      <a:noFill/>
                    </a:lnR>
                    <a:lnT>
                      <a:noFill/>
                    </a:lnT>
                    <a:lnB>
                      <a:noFill/>
                    </a:lnB>
                  </a:tcPr>
                </a:tc>
              </a:tr>
              <a:tr h="746169">
                <a:tc>
                  <a:txBody>
                    <a:bodyPr/>
                    <a:lstStyle/>
                    <a:p>
                      <a:pPr algn="l">
                        <a:buFont typeface="Arial"/>
                        <a:buChar char="•"/>
                      </a:pPr>
                      <a:r>
                        <a:rPr lang="en-US" sz="1400" dirty="0"/>
                        <a:t>Most of the transactional systems require </a:t>
                      </a:r>
                      <a:r>
                        <a:rPr lang="en-US" sz="1400" dirty="0" err="1"/>
                        <a:t>subsecond</a:t>
                      </a:r>
                      <a:r>
                        <a:rPr lang="en-US" sz="1400" dirty="0"/>
                        <a:t> response time.</a:t>
                      </a:r>
                    </a:p>
                  </a:txBody>
                  <a:tcPr marL="20657" marR="20657" marT="20657" marB="20657">
                    <a:lnL>
                      <a:noFill/>
                    </a:lnL>
                    <a:lnR>
                      <a:noFill/>
                    </a:lnR>
                    <a:lnT>
                      <a:noFill/>
                    </a:lnT>
                    <a:lnB>
                      <a:noFill/>
                    </a:lnB>
                  </a:tcPr>
                </a:tc>
                <a:tc>
                  <a:txBody>
                    <a:bodyPr/>
                    <a:lstStyle/>
                    <a:p>
                      <a:pPr algn="l">
                        <a:buFont typeface="Arial"/>
                        <a:buChar char="•"/>
                      </a:pPr>
                      <a:r>
                        <a:rPr lang="en-US" sz="1400" dirty="0"/>
                        <a:t>Although response time is important, </a:t>
                      </a:r>
                      <a:r>
                        <a:rPr lang="en-US" sz="1400" dirty="0" err="1"/>
                        <a:t>subseconds</a:t>
                      </a:r>
                      <a:r>
                        <a:rPr lang="en-US" sz="1400" dirty="0"/>
                        <a:t> cannot be expected. Typical response times are seconds, minutes, or hours.</a:t>
                      </a:r>
                    </a:p>
                  </a:txBody>
                  <a:tcPr marL="20657" marR="20657" marT="20657" marB="20657">
                    <a:lnL>
                      <a:noFill/>
                    </a:lnL>
                    <a:lnR>
                      <a:noFill/>
                    </a:lnR>
                    <a:lnT>
                      <a:noFill/>
                    </a:lnT>
                    <a:lnB>
                      <a:noFill/>
                    </a:lnB>
                  </a:tcPr>
                </a:tc>
              </a:tr>
              <a:tr h="920599">
                <a:tc>
                  <a:txBody>
                    <a:bodyPr/>
                    <a:lstStyle/>
                    <a:p>
                      <a:pPr algn="l">
                        <a:buFont typeface="Arial"/>
                        <a:buChar char="•"/>
                      </a:pPr>
                      <a:r>
                        <a:rPr lang="en-US" sz="1400" dirty="0"/>
                        <a:t>Highly normalized to support consistent updates and maintenance of referential integrity.</a:t>
                      </a:r>
                    </a:p>
                  </a:txBody>
                  <a:tcPr marL="20657" marR="20657" marT="20657" marB="20657">
                    <a:lnL>
                      <a:noFill/>
                    </a:lnL>
                    <a:lnR>
                      <a:noFill/>
                    </a:lnR>
                    <a:lnT>
                      <a:noFill/>
                    </a:lnT>
                    <a:lnB>
                      <a:noFill/>
                    </a:lnB>
                  </a:tcPr>
                </a:tc>
                <a:tc>
                  <a:txBody>
                    <a:bodyPr/>
                    <a:lstStyle/>
                    <a:p>
                      <a:pPr algn="l">
                        <a:buFont typeface="Arial"/>
                        <a:buChar char="•"/>
                      </a:pPr>
                      <a:r>
                        <a:rPr lang="en-US" sz="1400" dirty="0"/>
                        <a:t>Highly </a:t>
                      </a:r>
                      <a:r>
                        <a:rPr lang="en-US" sz="1400" dirty="0" err="1"/>
                        <a:t>denormalized</a:t>
                      </a:r>
                      <a:r>
                        <a:rPr lang="en-US" sz="1400" dirty="0"/>
                        <a:t> to provide quick retrieval of a wide range and a large amount of data. Data that belongs together from an analytical reporting perspective is usually stored together.</a:t>
                      </a:r>
                    </a:p>
                  </a:txBody>
                  <a:tcPr marL="20657" marR="20657" marT="20657" marB="20657">
                    <a:lnL>
                      <a:noFill/>
                    </a:lnL>
                    <a:lnR>
                      <a:noFill/>
                    </a:lnR>
                    <a:lnT>
                      <a:noFill/>
                    </a:lnT>
                    <a:lnB>
                      <a:noFill/>
                    </a:lnB>
                  </a:tcPr>
                </a:tc>
              </a:tr>
              <a:tr h="571740">
                <a:tc>
                  <a:txBody>
                    <a:bodyPr/>
                    <a:lstStyle/>
                    <a:p>
                      <a:pPr algn="l">
                        <a:buFont typeface="Arial"/>
                        <a:buChar char="•"/>
                      </a:pPr>
                      <a:r>
                        <a:rPr lang="en-US" sz="1400" dirty="0"/>
                        <a:t>Store very little derived data. Data is usually derived dynamically when needed.</a:t>
                      </a:r>
                    </a:p>
                  </a:txBody>
                  <a:tcPr marL="20657" marR="20657" marT="20657" marB="20657">
                    <a:lnL>
                      <a:noFill/>
                    </a:lnL>
                    <a:lnR>
                      <a:noFill/>
                    </a:lnR>
                    <a:lnT>
                      <a:noFill/>
                    </a:lnT>
                    <a:lnB>
                      <a:noFill/>
                    </a:lnB>
                  </a:tcPr>
                </a:tc>
                <a:tc>
                  <a:txBody>
                    <a:bodyPr/>
                    <a:lstStyle/>
                    <a:p>
                      <a:pPr algn="l">
                        <a:buFont typeface="Arial"/>
                        <a:buChar char="•"/>
                      </a:pPr>
                      <a:r>
                        <a:rPr lang="en-US" sz="1400" dirty="0"/>
                        <a:t>Store large amounts of derived data. This saves time for the queries and reports.</a:t>
                      </a:r>
                    </a:p>
                  </a:txBody>
                  <a:tcPr marL="20657" marR="20657" marT="20657" marB="20657">
                    <a:lnL>
                      <a:noFill/>
                    </a:lnL>
                    <a:lnR>
                      <a:noFill/>
                    </a:lnR>
                    <a:lnT>
                      <a:noFill/>
                    </a:lnT>
                    <a:lnB>
                      <a:noFill/>
                    </a:lnB>
                  </a:tcPr>
                </a:tc>
              </a:tr>
              <a:tr h="571740">
                <a:tc>
                  <a:txBody>
                    <a:bodyPr/>
                    <a:lstStyle/>
                    <a:p>
                      <a:pPr algn="l">
                        <a:buFont typeface="Arial"/>
                        <a:buChar char="•"/>
                      </a:pPr>
                      <a:r>
                        <a:rPr lang="en-US" sz="1400" dirty="0"/>
                        <a:t>Do not store historical data. Historical records are archived.</a:t>
                      </a:r>
                    </a:p>
                  </a:txBody>
                  <a:tcPr marL="20657" marR="20657" marT="20657" marB="20657">
                    <a:lnL>
                      <a:noFill/>
                    </a:lnL>
                    <a:lnR>
                      <a:noFill/>
                    </a:lnR>
                    <a:lnT>
                      <a:noFill/>
                    </a:lnT>
                    <a:lnB>
                      <a:noFill/>
                    </a:lnB>
                  </a:tcPr>
                </a:tc>
                <a:tc>
                  <a:txBody>
                    <a:bodyPr/>
                    <a:lstStyle/>
                    <a:p>
                      <a:pPr algn="l">
                        <a:buFont typeface="Arial"/>
                        <a:buChar char="•"/>
                      </a:pPr>
                      <a:r>
                        <a:rPr lang="en-US" sz="1400"/>
                        <a:t>Store large amounts of historical data, often at some level of summarization, but just as often at a detailed level.</a:t>
                      </a:r>
                    </a:p>
                  </a:txBody>
                  <a:tcPr marL="20657" marR="20657" marT="20657" marB="20657">
                    <a:lnL>
                      <a:noFill/>
                    </a:lnL>
                    <a:lnR>
                      <a:noFill/>
                    </a:lnR>
                    <a:lnT>
                      <a:noFill/>
                    </a:lnT>
                    <a:lnB>
                      <a:noFill/>
                    </a:lnB>
                  </a:tcPr>
                </a:tc>
              </a:tr>
              <a:tr h="571740">
                <a:tc>
                  <a:txBody>
                    <a:bodyPr/>
                    <a:lstStyle/>
                    <a:p>
                      <a:pPr algn="l">
                        <a:buFont typeface="Arial"/>
                        <a:buChar char="•"/>
                      </a:pPr>
                      <a:r>
                        <a:rPr lang="en-US" sz="1400" dirty="0"/>
                        <a:t>Lightly summarized, mostly for reporting purposes.</a:t>
                      </a:r>
                    </a:p>
                  </a:txBody>
                  <a:tcPr marL="20657" marR="20657" marT="20657" marB="20657">
                    <a:lnL>
                      <a:noFill/>
                    </a:lnL>
                    <a:lnR>
                      <a:noFill/>
                    </a:lnR>
                    <a:lnT>
                      <a:noFill/>
                    </a:lnT>
                    <a:lnB>
                      <a:noFill/>
                    </a:lnB>
                  </a:tcPr>
                </a:tc>
                <a:tc>
                  <a:txBody>
                    <a:bodyPr/>
                    <a:lstStyle/>
                    <a:p>
                      <a:pPr algn="l">
                        <a:buFont typeface="Arial"/>
                        <a:buChar char="•"/>
                      </a:pPr>
                      <a:r>
                        <a:rPr lang="en-US" sz="1400" dirty="0"/>
                        <a:t>Many levels of </a:t>
                      </a:r>
                      <a:r>
                        <a:rPr lang="en-US" sz="1400" dirty="0" err="1"/>
                        <a:t>precalculated</a:t>
                      </a:r>
                      <a:r>
                        <a:rPr lang="en-US" sz="1400" dirty="0"/>
                        <a:t>, summarized data, from lightly summarized to highly summarized.</a:t>
                      </a:r>
                    </a:p>
                  </a:txBody>
                  <a:tcPr marL="20657" marR="20657" marT="20657" marB="20657">
                    <a:lnL>
                      <a:noFill/>
                    </a:lnL>
                    <a:lnR>
                      <a:noFill/>
                    </a:lnR>
                    <a:lnT>
                      <a:noFill/>
                    </a:lnT>
                    <a:lnB>
                      <a:noFill/>
                    </a:lnB>
                  </a:tcPr>
                </a:tc>
              </a:tr>
            </a:tbl>
          </a:graphicData>
        </a:graphic>
      </p:graphicFrame>
      <p:sp>
        <p:nvSpPr>
          <p:cNvPr id="3" name="Rectangle 2"/>
          <p:cNvSpPr/>
          <p:nvPr/>
        </p:nvSpPr>
        <p:spPr>
          <a:xfrm>
            <a:off x="2209800" y="137099"/>
            <a:ext cx="4275529" cy="584775"/>
          </a:xfrm>
          <a:prstGeom prst="rect">
            <a:avLst/>
          </a:prstGeom>
        </p:spPr>
        <p:txBody>
          <a:bodyPr wrap="none">
            <a:spAutoFit/>
          </a:bodyPr>
          <a:lstStyle/>
          <a:p>
            <a:r>
              <a:rPr lang="en-US" sz="3200" b="1" dirty="0"/>
              <a:t>Step 8: Database Design</a:t>
            </a:r>
            <a:endParaRPr lang="en-US" sz="3200" dirty="0"/>
          </a:p>
        </p:txBody>
      </p:sp>
      <p:sp>
        <p:nvSpPr>
          <p:cNvPr id="4" name="Slide Number Placeholder 3"/>
          <p:cNvSpPr>
            <a:spLocks noGrp="1"/>
          </p:cNvSpPr>
          <p:nvPr>
            <p:ph type="sldNum" sz="quarter" idx="12"/>
          </p:nvPr>
        </p:nvSpPr>
        <p:spPr/>
        <p:txBody>
          <a:bodyPr/>
          <a:lstStyle/>
          <a:p>
            <a:fld id="{AAF1E5DE-A35B-407D-9970-453A04C3524F}" type="slidenum">
              <a:rPr lang="en-US" smtClean="0"/>
              <a:t>3</a:t>
            </a:fld>
            <a:endParaRPr lang="en-US"/>
          </a:p>
        </p:txBody>
      </p:sp>
    </p:spTree>
    <p:extLst>
      <p:ext uri="{BB962C8B-B14F-4D97-AF65-F5344CB8AC3E}">
        <p14:creationId xmlns:p14="http://schemas.microsoft.com/office/powerpoint/2010/main" val="150988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04800"/>
            <a:ext cx="6467668" cy="954107"/>
          </a:xfrm>
          <a:prstGeom prst="rect">
            <a:avLst/>
          </a:prstGeom>
        </p:spPr>
        <p:txBody>
          <a:bodyPr wrap="none">
            <a:spAutoFit/>
          </a:bodyPr>
          <a:lstStyle/>
          <a:p>
            <a:r>
              <a:rPr lang="en-US" sz="2800" b="1" dirty="0"/>
              <a:t>Licensing (Buying) a Meta Data </a:t>
            </a:r>
            <a:r>
              <a:rPr lang="en-US" sz="2800" b="1" dirty="0" smtClean="0"/>
              <a:t>Repository</a:t>
            </a:r>
          </a:p>
          <a:p>
            <a:pPr algn="ctr"/>
            <a:r>
              <a:rPr lang="en-US" sz="2800" dirty="0" smtClean="0"/>
              <a:t>(Expansion capabilities)</a:t>
            </a:r>
            <a:endParaRPr lang="en-US" sz="2800" dirty="0"/>
          </a:p>
        </p:txBody>
      </p:sp>
      <p:sp>
        <p:nvSpPr>
          <p:cNvPr id="3" name="Rectangle 2"/>
          <p:cNvSpPr/>
          <p:nvPr/>
        </p:nvSpPr>
        <p:spPr>
          <a:xfrm>
            <a:off x="228600" y="1720840"/>
            <a:ext cx="8153400" cy="3416320"/>
          </a:xfrm>
          <a:prstGeom prst="rect">
            <a:avLst/>
          </a:prstGeom>
        </p:spPr>
        <p:txBody>
          <a:bodyPr wrap="square">
            <a:spAutoFit/>
          </a:bodyPr>
          <a:lstStyle/>
          <a:p>
            <a:pPr marL="285750" indent="-285750">
              <a:buFont typeface="Arial" panose="020B0604020202020204" pitchFamily="34" charset="0"/>
              <a:buChar char="•"/>
            </a:pPr>
            <a:r>
              <a:rPr lang="en-US" sz="2400" dirty="0"/>
              <a:t>Adding meta data objects</a:t>
            </a:r>
          </a:p>
          <a:p>
            <a:pPr marL="285750" indent="-285750">
              <a:buFont typeface="Arial" panose="020B0604020202020204" pitchFamily="34" charset="0"/>
              <a:buChar char="•"/>
            </a:pPr>
            <a:r>
              <a:rPr lang="en-US" sz="2400" dirty="0"/>
              <a:t>Adding relationships</a:t>
            </a:r>
          </a:p>
          <a:p>
            <a:pPr marL="285750" indent="-285750">
              <a:buFont typeface="Arial" panose="020B0604020202020204" pitchFamily="34" charset="0"/>
              <a:buChar char="•"/>
            </a:pPr>
            <a:r>
              <a:rPr lang="en-US" sz="2400" dirty="0"/>
              <a:t>Changing inappropriate relationships</a:t>
            </a:r>
          </a:p>
          <a:p>
            <a:pPr marL="285750" indent="-285750">
              <a:buFont typeface="Arial" panose="020B0604020202020204" pitchFamily="34" charset="0"/>
              <a:buChar char="•"/>
            </a:pPr>
            <a:r>
              <a:rPr lang="en-US" sz="2400" dirty="0"/>
              <a:t>Adding meta-meta data attributes to the meta data objects</a:t>
            </a:r>
          </a:p>
          <a:p>
            <a:pPr marL="285750" indent="-285750">
              <a:buFont typeface="Arial" panose="020B0604020202020204" pitchFamily="34" charset="0"/>
              <a:buChar char="•"/>
            </a:pPr>
            <a:r>
              <a:rPr lang="en-US" sz="2400" dirty="0"/>
              <a:t>Changing the size and length of meta-meta data components</a:t>
            </a:r>
          </a:p>
          <a:p>
            <a:pPr marL="285750" indent="-285750">
              <a:buFont typeface="Arial" panose="020B0604020202020204" pitchFamily="34" charset="0"/>
              <a:buChar char="•"/>
            </a:pPr>
            <a:r>
              <a:rPr lang="en-US" sz="2400" dirty="0"/>
              <a:t>Customizing vendor-provided reports</a:t>
            </a:r>
          </a:p>
          <a:p>
            <a:pPr marL="285750" indent="-285750">
              <a:buFont typeface="Arial" panose="020B0604020202020204" pitchFamily="34" charset="0"/>
              <a:buChar char="•"/>
            </a:pPr>
            <a:r>
              <a:rPr lang="en-US" sz="2400" dirty="0"/>
              <a:t>Creating and storing code for additional reports</a:t>
            </a:r>
          </a:p>
          <a:p>
            <a:pPr marL="285750" indent="-285750">
              <a:buFont typeface="Arial" panose="020B0604020202020204" pitchFamily="34" charset="0"/>
              <a:buChar char="•"/>
            </a:pPr>
            <a:r>
              <a:rPr lang="en-US" sz="2400" dirty="0"/>
              <a:t>Importing meta data from other tools</a:t>
            </a:r>
          </a:p>
          <a:p>
            <a:pPr marL="285750" indent="-285750">
              <a:buFont typeface="Arial" panose="020B0604020202020204" pitchFamily="34" charset="0"/>
              <a:buChar char="•"/>
            </a:pPr>
            <a:r>
              <a:rPr lang="en-US" sz="2400" dirty="0"/>
              <a:t>Exporting meta data to other tools</a:t>
            </a:r>
          </a:p>
        </p:txBody>
      </p:sp>
      <p:sp>
        <p:nvSpPr>
          <p:cNvPr id="4" name="Slide Number Placeholder 3"/>
          <p:cNvSpPr>
            <a:spLocks noGrp="1"/>
          </p:cNvSpPr>
          <p:nvPr>
            <p:ph type="sldNum" sz="quarter" idx="12"/>
          </p:nvPr>
        </p:nvSpPr>
        <p:spPr/>
        <p:txBody>
          <a:bodyPr/>
          <a:lstStyle/>
          <a:p>
            <a:fld id="{AAF1E5DE-A35B-407D-9970-453A04C3524F}" type="slidenum">
              <a:rPr lang="en-US" smtClean="0"/>
              <a:t>30</a:t>
            </a:fld>
            <a:endParaRPr lang="en-US"/>
          </a:p>
        </p:txBody>
      </p:sp>
    </p:spTree>
    <p:extLst>
      <p:ext uri="{BB962C8B-B14F-4D97-AF65-F5344CB8AC3E}">
        <p14:creationId xmlns:p14="http://schemas.microsoft.com/office/powerpoint/2010/main" val="1629473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93368557"/>
              </p:ext>
            </p:extLst>
          </p:nvPr>
        </p:nvGraphicFramePr>
        <p:xfrm>
          <a:off x="380999" y="1597277"/>
          <a:ext cx="7924800" cy="4802061"/>
        </p:xfrm>
        <a:graphic>
          <a:graphicData uri="http://schemas.openxmlformats.org/drawingml/2006/table">
            <a:tbl>
              <a:tblPr/>
              <a:tblGrid>
                <a:gridCol w="1219201"/>
                <a:gridCol w="5943600"/>
                <a:gridCol w="761999"/>
              </a:tblGrid>
              <a:tr h="344953">
                <a:tc>
                  <a:txBody>
                    <a:bodyPr/>
                    <a:lstStyle/>
                    <a:p>
                      <a:endParaRPr lang="en-US" sz="1700"/>
                    </a:p>
                  </a:txBody>
                  <a:tcPr marL="0" marR="0" marT="0" marB="0">
                    <a:lnL>
                      <a:noFill/>
                    </a:lnL>
                    <a:lnR>
                      <a:noFill/>
                    </a:lnR>
                    <a:lnT>
                      <a:noFill/>
                    </a:lnT>
                    <a:lnB>
                      <a:noFill/>
                    </a:lnB>
                  </a:tcPr>
                </a:tc>
                <a:tc>
                  <a:txBody>
                    <a:bodyPr/>
                    <a:lstStyle/>
                    <a:p>
                      <a:endParaRPr lang="en-US" sz="1700"/>
                    </a:p>
                  </a:txBody>
                  <a:tcPr marL="86238" marR="86238" marT="43119" marB="43119">
                    <a:lnL>
                      <a:noFill/>
                    </a:lnL>
                  </a:tcPr>
                </a:tc>
                <a:tc>
                  <a:txBody>
                    <a:bodyPr/>
                    <a:lstStyle/>
                    <a:p>
                      <a:endParaRPr lang="en-US" sz="1700"/>
                    </a:p>
                  </a:txBody>
                  <a:tcPr marL="86238" marR="86238" marT="43119" marB="43119"/>
                </a:tc>
              </a:tr>
              <a:tr h="589295">
                <a:tc>
                  <a:txBody>
                    <a:bodyPr/>
                    <a:lstStyle/>
                    <a:p>
                      <a:pPr algn="l"/>
                      <a:r>
                        <a:rPr lang="en-US" sz="1700"/>
                        <a:t>Criterion #</a:t>
                      </a:r>
                    </a:p>
                  </a:txBody>
                  <a:tcPr marL="35933" marR="35933" marT="35933" marB="35933">
                    <a:lnL>
                      <a:noFill/>
                    </a:lnL>
                    <a:lnR>
                      <a:noFill/>
                    </a:lnR>
                    <a:lnT>
                      <a:noFill/>
                    </a:lnT>
                    <a:lnB>
                      <a:noFill/>
                    </a:lnB>
                  </a:tcPr>
                </a:tc>
                <a:tc>
                  <a:txBody>
                    <a:bodyPr/>
                    <a:lstStyle/>
                    <a:p>
                      <a:pPr algn="l"/>
                      <a:r>
                        <a:rPr lang="en-US" sz="1700"/>
                        <a:t>Product Evaluation Criteria</a:t>
                      </a:r>
                    </a:p>
                  </a:txBody>
                  <a:tcPr marL="35933" marR="35933" marT="35933" marB="35933">
                    <a:lnL>
                      <a:noFill/>
                    </a:lnL>
                    <a:lnR>
                      <a:noFill/>
                    </a:lnR>
                    <a:lnB>
                      <a:noFill/>
                    </a:lnB>
                  </a:tcPr>
                </a:tc>
                <a:tc>
                  <a:txBody>
                    <a:bodyPr/>
                    <a:lstStyle/>
                    <a:p>
                      <a:pPr algn="l"/>
                      <a:r>
                        <a:rPr lang="en-US" sz="1700"/>
                        <a:t>Weight</a:t>
                      </a:r>
                    </a:p>
                  </a:txBody>
                  <a:tcPr marL="35933" marR="35933" marT="35933" marB="35933">
                    <a:lnL>
                      <a:noFill/>
                    </a:lnL>
                    <a:lnR>
                      <a:noFill/>
                    </a:lnR>
                    <a:lnB>
                      <a:noFill/>
                    </a:lnB>
                  </a:tcPr>
                </a:tc>
              </a:tr>
              <a:tr h="589295">
                <a:tc>
                  <a:txBody>
                    <a:bodyPr/>
                    <a:lstStyle/>
                    <a:p>
                      <a:pPr algn="ctr"/>
                      <a:r>
                        <a:rPr lang="en-US" sz="1700"/>
                        <a:t>1</a:t>
                      </a:r>
                    </a:p>
                  </a:txBody>
                  <a:tcPr marL="35933" marR="35933" marT="35933" marB="35933">
                    <a:lnL>
                      <a:noFill/>
                    </a:lnL>
                    <a:lnR>
                      <a:noFill/>
                    </a:lnR>
                    <a:lnT>
                      <a:noFill/>
                    </a:lnT>
                    <a:lnB>
                      <a:noFill/>
                    </a:lnB>
                  </a:tcPr>
                </a:tc>
                <a:tc>
                  <a:txBody>
                    <a:bodyPr/>
                    <a:lstStyle/>
                    <a:p>
                      <a:pPr algn="l"/>
                      <a:r>
                        <a:rPr lang="en-US" sz="1700" dirty="0"/>
                        <a:t>Product closely matches our logical meta model</a:t>
                      </a:r>
                    </a:p>
                  </a:txBody>
                  <a:tcPr marL="35933" marR="35933" marT="35933" marB="35933">
                    <a:lnL>
                      <a:noFill/>
                    </a:lnL>
                    <a:lnR>
                      <a:noFill/>
                    </a:lnR>
                    <a:lnT>
                      <a:noFill/>
                    </a:lnT>
                    <a:lnB>
                      <a:noFill/>
                    </a:lnB>
                  </a:tcPr>
                </a:tc>
                <a:tc>
                  <a:txBody>
                    <a:bodyPr/>
                    <a:lstStyle/>
                    <a:p>
                      <a:pPr algn="r"/>
                      <a:r>
                        <a:rPr lang="en-US" sz="1700"/>
                        <a:t>10</a:t>
                      </a:r>
                    </a:p>
                  </a:txBody>
                  <a:tcPr marL="35933" marR="35933" marT="35933" marB="35933">
                    <a:lnL>
                      <a:noFill/>
                    </a:lnL>
                    <a:lnR>
                      <a:noFill/>
                    </a:lnR>
                    <a:lnT>
                      <a:noFill/>
                    </a:lnT>
                    <a:lnB>
                      <a:noFill/>
                    </a:lnB>
                  </a:tcPr>
                </a:tc>
              </a:tr>
              <a:tr h="848010">
                <a:tc>
                  <a:txBody>
                    <a:bodyPr/>
                    <a:lstStyle/>
                    <a:p>
                      <a:pPr algn="ctr"/>
                      <a:r>
                        <a:rPr lang="en-US" sz="1700"/>
                        <a:t>2</a:t>
                      </a:r>
                    </a:p>
                  </a:txBody>
                  <a:tcPr marL="35933" marR="35933" marT="35933" marB="35933">
                    <a:lnL>
                      <a:noFill/>
                    </a:lnL>
                    <a:lnR>
                      <a:noFill/>
                    </a:lnR>
                    <a:lnT>
                      <a:noFill/>
                    </a:lnT>
                    <a:lnB>
                      <a:noFill/>
                    </a:lnB>
                  </a:tcPr>
                </a:tc>
                <a:tc>
                  <a:txBody>
                    <a:bodyPr/>
                    <a:lstStyle/>
                    <a:p>
                      <a:pPr algn="l"/>
                      <a:r>
                        <a:rPr lang="en-US" sz="1700" dirty="0"/>
                        <a:t>Product can satisfy our important meta data requirements</a:t>
                      </a:r>
                    </a:p>
                  </a:txBody>
                  <a:tcPr marL="35933" marR="35933" marT="35933" marB="35933">
                    <a:lnL>
                      <a:noFill/>
                    </a:lnL>
                    <a:lnR>
                      <a:noFill/>
                    </a:lnR>
                    <a:lnT>
                      <a:noFill/>
                    </a:lnT>
                    <a:lnB>
                      <a:noFill/>
                    </a:lnB>
                  </a:tcPr>
                </a:tc>
                <a:tc>
                  <a:txBody>
                    <a:bodyPr/>
                    <a:lstStyle/>
                    <a:p>
                      <a:pPr algn="r"/>
                      <a:r>
                        <a:rPr lang="en-US" sz="1700"/>
                        <a:t>6</a:t>
                      </a:r>
                    </a:p>
                  </a:txBody>
                  <a:tcPr marL="35933" marR="35933" marT="35933" marB="35933">
                    <a:lnL>
                      <a:noFill/>
                    </a:lnL>
                    <a:lnR>
                      <a:noFill/>
                    </a:lnR>
                    <a:lnT>
                      <a:noFill/>
                    </a:lnT>
                    <a:lnB>
                      <a:noFill/>
                    </a:lnB>
                  </a:tcPr>
                </a:tc>
              </a:tr>
              <a:tr h="848010">
                <a:tc>
                  <a:txBody>
                    <a:bodyPr/>
                    <a:lstStyle/>
                    <a:p>
                      <a:pPr algn="ctr"/>
                      <a:r>
                        <a:rPr lang="en-US" sz="1700"/>
                        <a:t>3</a:t>
                      </a:r>
                    </a:p>
                  </a:txBody>
                  <a:tcPr marL="35933" marR="35933" marT="35933" marB="35933">
                    <a:lnL>
                      <a:noFill/>
                    </a:lnL>
                    <a:lnR>
                      <a:noFill/>
                    </a:lnR>
                    <a:lnT>
                      <a:noFill/>
                    </a:lnT>
                    <a:lnB>
                      <a:noFill/>
                    </a:lnB>
                  </a:tcPr>
                </a:tc>
                <a:tc>
                  <a:txBody>
                    <a:bodyPr/>
                    <a:lstStyle/>
                    <a:p>
                      <a:pPr algn="l"/>
                      <a:r>
                        <a:rPr lang="en-US" sz="1700"/>
                        <a:t>Product can satisfy our optional meta data requirements</a:t>
                      </a:r>
                    </a:p>
                  </a:txBody>
                  <a:tcPr marL="35933" marR="35933" marT="35933" marB="35933">
                    <a:lnL>
                      <a:noFill/>
                    </a:lnL>
                    <a:lnR>
                      <a:noFill/>
                    </a:lnR>
                    <a:lnT>
                      <a:noFill/>
                    </a:lnT>
                    <a:lnB>
                      <a:noFill/>
                    </a:lnB>
                  </a:tcPr>
                </a:tc>
                <a:tc>
                  <a:txBody>
                    <a:bodyPr/>
                    <a:lstStyle/>
                    <a:p>
                      <a:pPr algn="r"/>
                      <a:r>
                        <a:rPr lang="en-US" sz="1700"/>
                        <a:t>1</a:t>
                      </a:r>
                    </a:p>
                  </a:txBody>
                  <a:tcPr marL="35933" marR="35933" marT="35933" marB="35933">
                    <a:lnL>
                      <a:noFill/>
                    </a:lnL>
                    <a:lnR>
                      <a:noFill/>
                    </a:lnR>
                    <a:lnT>
                      <a:noFill/>
                    </a:lnT>
                    <a:lnB>
                      <a:noFill/>
                    </a:lnB>
                  </a:tcPr>
                </a:tc>
              </a:tr>
              <a:tr h="330580">
                <a:tc>
                  <a:txBody>
                    <a:bodyPr/>
                    <a:lstStyle/>
                    <a:p>
                      <a:pPr algn="ctr"/>
                      <a:r>
                        <a:rPr lang="en-US" sz="1700"/>
                        <a:t>4</a:t>
                      </a:r>
                    </a:p>
                  </a:txBody>
                  <a:tcPr marL="35933" marR="35933" marT="35933" marB="35933">
                    <a:lnL>
                      <a:noFill/>
                    </a:lnL>
                    <a:lnR>
                      <a:noFill/>
                    </a:lnR>
                    <a:lnT>
                      <a:noFill/>
                    </a:lnT>
                    <a:lnB>
                      <a:noFill/>
                    </a:lnB>
                  </a:tcPr>
                </a:tc>
                <a:tc>
                  <a:txBody>
                    <a:bodyPr/>
                    <a:lstStyle/>
                    <a:p>
                      <a:pPr algn="l"/>
                      <a:r>
                        <a:rPr lang="en-US" sz="1700"/>
                        <a:t>Product can be expanded</a:t>
                      </a:r>
                    </a:p>
                  </a:txBody>
                  <a:tcPr marL="35933" marR="35933" marT="35933" marB="35933">
                    <a:lnL>
                      <a:noFill/>
                    </a:lnL>
                    <a:lnR>
                      <a:noFill/>
                    </a:lnR>
                    <a:lnT>
                      <a:noFill/>
                    </a:lnT>
                    <a:lnB>
                      <a:noFill/>
                    </a:lnB>
                  </a:tcPr>
                </a:tc>
                <a:tc>
                  <a:txBody>
                    <a:bodyPr/>
                    <a:lstStyle/>
                    <a:p>
                      <a:pPr algn="r"/>
                      <a:r>
                        <a:rPr lang="en-US" sz="1700"/>
                        <a:t>8</a:t>
                      </a:r>
                    </a:p>
                  </a:txBody>
                  <a:tcPr marL="35933" marR="35933" marT="35933" marB="35933">
                    <a:lnL>
                      <a:noFill/>
                    </a:lnL>
                    <a:lnR>
                      <a:noFill/>
                    </a:lnR>
                    <a:lnT>
                      <a:noFill/>
                    </a:lnT>
                    <a:lnB>
                      <a:noFill/>
                    </a:lnB>
                  </a:tcPr>
                </a:tc>
              </a:tr>
              <a:tr h="330580">
                <a:tc>
                  <a:txBody>
                    <a:bodyPr/>
                    <a:lstStyle/>
                    <a:p>
                      <a:pPr algn="ctr"/>
                      <a:r>
                        <a:rPr lang="en-US" sz="1700"/>
                        <a:t>5</a:t>
                      </a:r>
                    </a:p>
                  </a:txBody>
                  <a:tcPr marL="35933" marR="35933" marT="35933" marB="35933">
                    <a:lnL>
                      <a:noFill/>
                    </a:lnL>
                    <a:lnR>
                      <a:noFill/>
                    </a:lnR>
                    <a:lnT>
                      <a:noFill/>
                    </a:lnT>
                    <a:lnB>
                      <a:noFill/>
                    </a:lnB>
                  </a:tcPr>
                </a:tc>
                <a:tc>
                  <a:txBody>
                    <a:bodyPr/>
                    <a:lstStyle/>
                    <a:p>
                      <a:pPr algn="l"/>
                      <a:r>
                        <a:rPr lang="en-US" sz="1700"/>
                        <a:t>Product has interfaces</a:t>
                      </a:r>
                    </a:p>
                  </a:txBody>
                  <a:tcPr marL="35933" marR="35933" marT="35933" marB="35933">
                    <a:lnL>
                      <a:noFill/>
                    </a:lnL>
                    <a:lnR>
                      <a:noFill/>
                    </a:lnR>
                    <a:lnT>
                      <a:noFill/>
                    </a:lnT>
                    <a:lnB>
                      <a:noFill/>
                    </a:lnB>
                  </a:tcPr>
                </a:tc>
                <a:tc>
                  <a:txBody>
                    <a:bodyPr/>
                    <a:lstStyle/>
                    <a:p>
                      <a:pPr algn="r"/>
                      <a:r>
                        <a:rPr lang="en-US" sz="1700"/>
                        <a:t>9</a:t>
                      </a:r>
                    </a:p>
                  </a:txBody>
                  <a:tcPr marL="35933" marR="35933" marT="35933" marB="35933">
                    <a:lnL>
                      <a:noFill/>
                    </a:lnL>
                    <a:lnR>
                      <a:noFill/>
                    </a:lnR>
                    <a:lnT>
                      <a:noFill/>
                    </a:lnT>
                    <a:lnB>
                      <a:noFill/>
                    </a:lnB>
                  </a:tcPr>
                </a:tc>
              </a:tr>
              <a:tr h="589295">
                <a:tc>
                  <a:txBody>
                    <a:bodyPr/>
                    <a:lstStyle/>
                    <a:p>
                      <a:pPr algn="ctr"/>
                      <a:r>
                        <a:rPr lang="en-US" sz="1700"/>
                        <a:t>6</a:t>
                      </a:r>
                    </a:p>
                  </a:txBody>
                  <a:tcPr marL="35933" marR="35933" marT="35933" marB="35933">
                    <a:lnL>
                      <a:noFill/>
                    </a:lnL>
                    <a:lnR>
                      <a:noFill/>
                    </a:lnR>
                    <a:lnT>
                      <a:noFill/>
                    </a:lnT>
                    <a:lnB>
                      <a:noFill/>
                    </a:lnB>
                  </a:tcPr>
                </a:tc>
                <a:tc>
                  <a:txBody>
                    <a:bodyPr/>
                    <a:lstStyle/>
                    <a:p>
                      <a:pPr algn="l"/>
                      <a:r>
                        <a:rPr lang="en-US" sz="1700"/>
                        <a:t>Product has a Web front end</a:t>
                      </a:r>
                    </a:p>
                  </a:txBody>
                  <a:tcPr marL="35933" marR="35933" marT="35933" marB="35933">
                    <a:lnL>
                      <a:noFill/>
                    </a:lnL>
                    <a:lnR>
                      <a:noFill/>
                    </a:lnR>
                    <a:lnT>
                      <a:noFill/>
                    </a:lnT>
                    <a:lnB>
                      <a:noFill/>
                    </a:lnB>
                  </a:tcPr>
                </a:tc>
                <a:tc>
                  <a:txBody>
                    <a:bodyPr/>
                    <a:lstStyle/>
                    <a:p>
                      <a:pPr algn="r"/>
                      <a:r>
                        <a:rPr lang="en-US" sz="1700"/>
                        <a:t>4</a:t>
                      </a:r>
                    </a:p>
                  </a:txBody>
                  <a:tcPr marL="35933" marR="35933" marT="35933" marB="35933">
                    <a:lnL>
                      <a:noFill/>
                    </a:lnL>
                    <a:lnR>
                      <a:noFill/>
                    </a:lnR>
                    <a:lnT>
                      <a:noFill/>
                    </a:lnT>
                    <a:lnB>
                      <a:noFill/>
                    </a:lnB>
                  </a:tcPr>
                </a:tc>
              </a:tr>
              <a:tr h="330580">
                <a:tc>
                  <a:txBody>
                    <a:bodyPr/>
                    <a:lstStyle/>
                    <a:p>
                      <a:pPr algn="ctr"/>
                      <a:r>
                        <a:rPr lang="en-US" sz="1700"/>
                        <a:t>7</a:t>
                      </a:r>
                    </a:p>
                  </a:txBody>
                  <a:tcPr marL="35933" marR="35933" marT="35933" marB="35933">
                    <a:lnL>
                      <a:noFill/>
                    </a:lnL>
                    <a:lnR>
                      <a:noFill/>
                    </a:lnR>
                    <a:lnT>
                      <a:noFill/>
                    </a:lnT>
                    <a:lnB>
                      <a:noFill/>
                    </a:lnB>
                  </a:tcPr>
                </a:tc>
                <a:tc>
                  <a:txBody>
                    <a:bodyPr/>
                    <a:lstStyle/>
                    <a:p>
                      <a:pPr algn="l"/>
                      <a:r>
                        <a:rPr lang="en-US" sz="1700"/>
                        <a:t>Product has APIs</a:t>
                      </a:r>
                    </a:p>
                  </a:txBody>
                  <a:tcPr marL="35933" marR="35933" marT="35933" marB="35933">
                    <a:lnL>
                      <a:noFill/>
                    </a:lnL>
                    <a:lnR>
                      <a:noFill/>
                    </a:lnR>
                    <a:lnT>
                      <a:noFill/>
                    </a:lnT>
                    <a:lnB>
                      <a:noFill/>
                    </a:lnB>
                  </a:tcPr>
                </a:tc>
                <a:tc>
                  <a:txBody>
                    <a:bodyPr/>
                    <a:lstStyle/>
                    <a:p>
                      <a:pPr algn="r"/>
                      <a:r>
                        <a:rPr lang="en-US" sz="1700" dirty="0"/>
                        <a:t>9</a:t>
                      </a:r>
                    </a:p>
                  </a:txBody>
                  <a:tcPr marL="35933" marR="35933" marT="35933" marB="35933">
                    <a:lnL>
                      <a:noFill/>
                    </a:lnL>
                    <a:lnR>
                      <a:noFill/>
                    </a:lnR>
                    <a:lnT>
                      <a:noFill/>
                    </a:lnT>
                    <a:lnB>
                      <a:noFill/>
                    </a:lnB>
                  </a:tcPr>
                </a:tc>
              </a:tr>
            </a:tbl>
          </a:graphicData>
        </a:graphic>
      </p:graphicFrame>
      <p:sp>
        <p:nvSpPr>
          <p:cNvPr id="3" name="Rectangle 2"/>
          <p:cNvSpPr/>
          <p:nvPr/>
        </p:nvSpPr>
        <p:spPr>
          <a:xfrm>
            <a:off x="152400" y="304800"/>
            <a:ext cx="8229600" cy="523220"/>
          </a:xfrm>
          <a:prstGeom prst="rect">
            <a:avLst/>
          </a:prstGeom>
        </p:spPr>
        <p:txBody>
          <a:bodyPr wrap="square">
            <a:spAutoFit/>
          </a:bodyPr>
          <a:lstStyle/>
          <a:p>
            <a:r>
              <a:rPr lang="en-US" sz="2800" b="1" dirty="0"/>
              <a:t>Example of Product Evaluation Criteria with Weights</a:t>
            </a:r>
            <a:endParaRPr lang="en-US" sz="2800" dirty="0"/>
          </a:p>
        </p:txBody>
      </p:sp>
      <p:sp>
        <p:nvSpPr>
          <p:cNvPr id="4" name="Slide Number Placeholder 3"/>
          <p:cNvSpPr>
            <a:spLocks noGrp="1"/>
          </p:cNvSpPr>
          <p:nvPr>
            <p:ph type="sldNum" sz="quarter" idx="12"/>
          </p:nvPr>
        </p:nvSpPr>
        <p:spPr/>
        <p:txBody>
          <a:bodyPr/>
          <a:lstStyle/>
          <a:p>
            <a:fld id="{AAF1E5DE-A35B-407D-9970-453A04C3524F}" type="slidenum">
              <a:rPr lang="en-US" smtClean="0"/>
              <a:t>31</a:t>
            </a:fld>
            <a:endParaRPr lang="en-US"/>
          </a:p>
        </p:txBody>
      </p:sp>
    </p:spTree>
    <p:extLst>
      <p:ext uri="{BB962C8B-B14F-4D97-AF65-F5344CB8AC3E}">
        <p14:creationId xmlns:p14="http://schemas.microsoft.com/office/powerpoint/2010/main" val="41831750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68740415"/>
              </p:ext>
            </p:extLst>
          </p:nvPr>
        </p:nvGraphicFramePr>
        <p:xfrm>
          <a:off x="152400" y="1630680"/>
          <a:ext cx="8082932" cy="3368040"/>
        </p:xfrm>
        <a:graphic>
          <a:graphicData uri="http://schemas.openxmlformats.org/drawingml/2006/table">
            <a:tbl>
              <a:tblPr/>
              <a:tblGrid>
                <a:gridCol w="1816752"/>
                <a:gridCol w="208280"/>
                <a:gridCol w="1009650"/>
                <a:gridCol w="699118"/>
                <a:gridCol w="310532"/>
                <a:gridCol w="1009650"/>
                <a:gridCol w="356218"/>
                <a:gridCol w="653432"/>
                <a:gridCol w="565768"/>
                <a:gridCol w="443882"/>
                <a:gridCol w="639136"/>
                <a:gridCol w="370514"/>
              </a:tblGrid>
              <a:tr h="0">
                <a:tc>
                  <a:txBody>
                    <a:bodyPr/>
                    <a:lstStyle/>
                    <a:p>
                      <a:endParaRPr lang="en-US"/>
                    </a:p>
                  </a:txBody>
                  <a:tcPr marL="0" marR="0" marT="0" marB="0">
                    <a:lnL>
                      <a:noFill/>
                    </a:lnL>
                    <a:lnR>
                      <a:noFill/>
                    </a:lnR>
                    <a:lnT>
                      <a:noFill/>
                    </a:lnT>
                    <a:lnB>
                      <a:noFill/>
                    </a:lnB>
                  </a:tcPr>
                </a:tc>
                <a:tc>
                  <a:txBody>
                    <a:bodyPr/>
                    <a:lstStyle/>
                    <a:p>
                      <a:endParaRPr lang="en-US"/>
                    </a:p>
                  </a:txBody>
                  <a:tcPr>
                    <a:lnL>
                      <a:noFill/>
                    </a:lnL>
                  </a:tcPr>
                </a:tc>
                <a:tc>
                  <a:txBody>
                    <a:bodyPr/>
                    <a:lstStyle/>
                    <a:p>
                      <a:endParaRPr lang="en-US"/>
                    </a:p>
                  </a:txBody>
                  <a:tcPr/>
                </a:tc>
                <a:tc gridSpan="2">
                  <a:txBody>
                    <a:bodyPr/>
                    <a:lstStyle/>
                    <a:p>
                      <a:endParaRPr lang="en-US"/>
                    </a:p>
                  </a:txBody>
                  <a:tcPr/>
                </a:tc>
                <a:tc hMerge="1">
                  <a:txBody>
                    <a:bodyPr/>
                    <a:lstStyle/>
                    <a:p>
                      <a:endParaRPr lang="en-US"/>
                    </a:p>
                  </a:txBody>
                  <a:tcPr/>
                </a:tc>
                <a:tc>
                  <a:txBody>
                    <a:bodyPr/>
                    <a:lstStyle/>
                    <a:p>
                      <a:endParaRPr lang="en-US"/>
                    </a:p>
                  </a:txBody>
                  <a:tcPr/>
                </a:tc>
                <a:tc gridSpan="2">
                  <a:txBody>
                    <a:bodyPr/>
                    <a:lstStyle/>
                    <a:p>
                      <a:endParaRPr lang="en-US"/>
                    </a:p>
                  </a:txBody>
                  <a:tcPr/>
                </a:tc>
                <a:tc hMerge="1">
                  <a:txBody>
                    <a:bodyPr/>
                    <a:lstStyle/>
                    <a:p>
                      <a:endParaRPr lang="en-US"/>
                    </a:p>
                  </a:txBody>
                  <a:tcPr/>
                </a:tc>
                <a:tc gridSpan="2">
                  <a:txBody>
                    <a:bodyPr/>
                    <a:lstStyle/>
                    <a:p>
                      <a:endParaRPr lang="en-US"/>
                    </a:p>
                  </a:txBody>
                  <a:tcPr/>
                </a:tc>
                <a:tc hMerge="1">
                  <a:txBody>
                    <a:bodyPr/>
                    <a:lstStyle/>
                    <a:p>
                      <a:endParaRPr lang="en-US"/>
                    </a:p>
                  </a:txBody>
                  <a:tcPr/>
                </a:tc>
                <a:tc gridSpan="2">
                  <a:txBody>
                    <a:bodyPr/>
                    <a:lstStyle/>
                    <a:p>
                      <a:endParaRPr lang="en-US"/>
                    </a:p>
                  </a:txBody>
                  <a:tcPr/>
                </a:tc>
                <a:tc hMerge="1">
                  <a:txBody>
                    <a:bodyPr/>
                    <a:lstStyle/>
                    <a:p>
                      <a:endParaRPr lang="en-US"/>
                    </a:p>
                  </a:txBody>
                  <a:tcPr/>
                </a:tc>
              </a:tr>
              <a:tr h="0">
                <a:tc>
                  <a:txBody>
                    <a:bodyPr/>
                    <a:lstStyle/>
                    <a:p>
                      <a:endParaRPr lang="en-US"/>
                    </a:p>
                  </a:txBody>
                  <a:tcPr marL="38100" marR="38100" marT="38100" marB="38100">
                    <a:lnL>
                      <a:noFill/>
                    </a:lnL>
                    <a:lnR>
                      <a:noFill/>
                    </a:lnR>
                    <a:lnT>
                      <a:noFill/>
                    </a:lnT>
                    <a:lnB>
                      <a:noFill/>
                    </a:lnB>
                  </a:tcPr>
                </a:tc>
                <a:tc gridSpan="11">
                  <a:txBody>
                    <a:bodyPr/>
                    <a:lstStyle/>
                    <a:p>
                      <a:pPr algn="ctr"/>
                      <a:r>
                        <a:rPr lang="en-US"/>
                        <a:t>Criterion #</a:t>
                      </a:r>
                    </a:p>
                  </a:txBody>
                  <a:tcPr marL="38100" marR="38100" marT="38100" marB="38100" anchor="ctr">
                    <a:lnL>
                      <a:noFill/>
                    </a:lnL>
                    <a:lnR>
                      <a:noFill/>
                    </a:lnR>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a:txBody>
                    <a:bodyPr/>
                    <a:lstStyle/>
                    <a:p>
                      <a:pPr algn="ctr"/>
                      <a:r>
                        <a:rPr lang="en-US" dirty="0" smtClean="0"/>
                        <a:t>Product</a:t>
                      </a:r>
                      <a:endParaRPr lang="en-US" dirty="0"/>
                    </a:p>
                  </a:txBody>
                  <a:tcPr marL="38100" marR="38100" marT="38100" marB="38100">
                    <a:lnL>
                      <a:noFill/>
                    </a:lnL>
                    <a:lnR>
                      <a:noFill/>
                    </a:lnR>
                    <a:lnT>
                      <a:noFill/>
                    </a:lnT>
                    <a:lnB>
                      <a:noFill/>
                    </a:lnB>
                  </a:tcPr>
                </a:tc>
                <a:tc gridSpan="3">
                  <a:txBody>
                    <a:bodyPr/>
                    <a:lstStyle/>
                    <a:p>
                      <a:pPr algn="ctr"/>
                      <a:r>
                        <a:rPr lang="en-US" dirty="0"/>
                        <a:t>1</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2</a:t>
                      </a:r>
                    </a:p>
                  </a:txBody>
                  <a:tcPr marL="38100" marR="38100" marT="38100" marB="38100">
                    <a:lnL>
                      <a:noFill/>
                    </a:lnL>
                    <a:lnR>
                      <a:noFill/>
                    </a:lnR>
                    <a:lnT>
                      <a:noFill/>
                    </a:lnT>
                    <a:lnB>
                      <a:noFill/>
                    </a:lnB>
                  </a:tcPr>
                </a:tc>
                <a:tc gridSpan="2">
                  <a:txBody>
                    <a:bodyPr/>
                    <a:lstStyle/>
                    <a:p>
                      <a:pPr algn="ctr"/>
                      <a:r>
                        <a:rPr lang="en-US"/>
                        <a:t>3</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4</a:t>
                      </a:r>
                    </a:p>
                  </a:txBody>
                  <a:tcPr marL="38100" marR="38100" marT="38100" marB="38100">
                    <a:lnL>
                      <a:noFill/>
                    </a:lnL>
                    <a:lnR>
                      <a:noFill/>
                    </a:lnR>
                    <a:lnT>
                      <a:noFill/>
                    </a:lnT>
                    <a:lnB>
                      <a:noFill/>
                    </a:lnB>
                  </a:tcPr>
                </a:tc>
                <a:tc>
                  <a:txBody>
                    <a:bodyPr/>
                    <a:lstStyle/>
                    <a:p>
                      <a:pPr algn="ctr"/>
                      <a:r>
                        <a:rPr lang="en-US"/>
                        <a:t>5</a:t>
                      </a:r>
                    </a:p>
                  </a:txBody>
                  <a:tcPr marL="38100" marR="38100" marT="38100" marB="38100">
                    <a:lnL>
                      <a:noFill/>
                    </a:lnL>
                    <a:lnR>
                      <a:noFill/>
                    </a:lnR>
                    <a:lnT>
                      <a:noFill/>
                    </a:lnT>
                    <a:lnB>
                      <a:noFill/>
                    </a:lnB>
                  </a:tcPr>
                </a:tc>
                <a:tc gridSpan="2">
                  <a:txBody>
                    <a:bodyPr/>
                    <a:lstStyle/>
                    <a:p>
                      <a:pPr algn="ctr"/>
                      <a:r>
                        <a:rPr lang="en-US"/>
                        <a:t>6</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7</a:t>
                      </a:r>
                    </a:p>
                  </a:txBody>
                  <a:tcPr marL="38100" marR="38100" marT="38100" marB="38100">
                    <a:lnL>
                      <a:noFill/>
                    </a:lnL>
                    <a:lnR>
                      <a:noFill/>
                    </a:lnR>
                    <a:lnT>
                      <a:noFill/>
                    </a:lnT>
                    <a:lnB>
                      <a:noFill/>
                    </a:lnB>
                  </a:tcPr>
                </a:tc>
              </a:tr>
              <a:tr h="0">
                <a:tc>
                  <a:txBody>
                    <a:bodyPr/>
                    <a:lstStyle/>
                    <a:p>
                      <a:pPr algn="l"/>
                      <a:r>
                        <a:rPr lang="en-US" dirty="0"/>
                        <a:t>Autumn Dictionary</a:t>
                      </a:r>
                    </a:p>
                  </a:txBody>
                  <a:tcPr marL="38100" marR="38100" marT="38100" marB="38100">
                    <a:lnL>
                      <a:noFill/>
                    </a:lnL>
                    <a:lnR>
                      <a:noFill/>
                    </a:lnR>
                    <a:lnT>
                      <a:noFill/>
                    </a:lnT>
                    <a:lnB>
                      <a:noFill/>
                    </a:lnB>
                  </a:tcPr>
                </a:tc>
                <a:tc gridSpan="3">
                  <a:txBody>
                    <a:bodyPr/>
                    <a:lstStyle/>
                    <a:p>
                      <a:pPr algn="ctr"/>
                      <a:r>
                        <a:rPr lang="en-US"/>
                        <a:t>3</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7</a:t>
                      </a:r>
                    </a:p>
                  </a:txBody>
                  <a:tcPr marL="38100" marR="38100" marT="38100" marB="38100">
                    <a:lnL>
                      <a:noFill/>
                    </a:lnL>
                    <a:lnR>
                      <a:noFill/>
                    </a:lnR>
                    <a:lnT>
                      <a:noFill/>
                    </a:lnT>
                    <a:lnB>
                      <a:noFill/>
                    </a:lnB>
                  </a:tcPr>
                </a:tc>
                <a:tc gridSpan="2">
                  <a:txBody>
                    <a:bodyPr/>
                    <a:lstStyle/>
                    <a:p>
                      <a:pPr algn="ctr"/>
                      <a:r>
                        <a:rPr lang="en-US"/>
                        <a:t>6</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0</a:t>
                      </a:r>
                    </a:p>
                  </a:txBody>
                  <a:tcPr marL="38100" marR="38100" marT="38100" marB="38100">
                    <a:lnL>
                      <a:noFill/>
                    </a:lnL>
                    <a:lnR>
                      <a:noFill/>
                    </a:lnR>
                    <a:lnT>
                      <a:noFill/>
                    </a:lnT>
                    <a:lnB>
                      <a:noFill/>
                    </a:lnB>
                  </a:tcPr>
                </a:tc>
                <a:tc>
                  <a:txBody>
                    <a:bodyPr/>
                    <a:lstStyle/>
                    <a:p>
                      <a:pPr algn="r"/>
                      <a:r>
                        <a:rPr lang="en-US"/>
                        <a:t>9</a:t>
                      </a:r>
                    </a:p>
                  </a:txBody>
                  <a:tcPr marL="38100" marR="38100" marT="38100" marB="38100">
                    <a:lnL>
                      <a:noFill/>
                    </a:lnL>
                    <a:lnR>
                      <a:noFill/>
                    </a:lnR>
                    <a:lnT>
                      <a:noFill/>
                    </a:lnT>
                    <a:lnB>
                      <a:noFill/>
                    </a:lnB>
                  </a:tcPr>
                </a:tc>
                <a:tc gridSpan="2">
                  <a:txBody>
                    <a:bodyPr/>
                    <a:lstStyle/>
                    <a:p>
                      <a:pPr algn="ctr"/>
                      <a:r>
                        <a:rPr lang="en-US"/>
                        <a:t>9</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10</a:t>
                      </a:r>
                    </a:p>
                  </a:txBody>
                  <a:tcPr marL="38100" marR="38100" marT="38100" marB="38100">
                    <a:lnL>
                      <a:noFill/>
                    </a:lnL>
                    <a:lnR>
                      <a:noFill/>
                    </a:lnR>
                    <a:lnT>
                      <a:noFill/>
                    </a:lnT>
                    <a:lnB>
                      <a:noFill/>
                    </a:lnB>
                  </a:tcPr>
                </a:tc>
              </a:tr>
              <a:tr h="0">
                <a:tc>
                  <a:txBody>
                    <a:bodyPr/>
                    <a:lstStyle/>
                    <a:p>
                      <a:pPr algn="l"/>
                      <a:r>
                        <a:rPr lang="en-US"/>
                        <a:t>Helixor</a:t>
                      </a:r>
                    </a:p>
                  </a:txBody>
                  <a:tcPr marL="38100" marR="38100" marT="38100" marB="38100">
                    <a:lnL>
                      <a:noFill/>
                    </a:lnL>
                    <a:lnR>
                      <a:noFill/>
                    </a:lnR>
                    <a:lnT>
                      <a:noFill/>
                    </a:lnT>
                    <a:lnB>
                      <a:noFill/>
                    </a:lnB>
                  </a:tcPr>
                </a:tc>
                <a:tc gridSpan="3">
                  <a:txBody>
                    <a:bodyPr/>
                    <a:lstStyle/>
                    <a:p>
                      <a:pPr algn="ctr"/>
                      <a:r>
                        <a:rPr lang="en-US"/>
                        <a:t>9</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0</a:t>
                      </a:r>
                    </a:p>
                  </a:txBody>
                  <a:tcPr marL="38100" marR="38100" marT="38100" marB="38100">
                    <a:lnL>
                      <a:noFill/>
                    </a:lnL>
                    <a:lnR>
                      <a:noFill/>
                    </a:lnR>
                    <a:lnT>
                      <a:noFill/>
                    </a:lnT>
                    <a:lnB>
                      <a:noFill/>
                    </a:lnB>
                  </a:tcPr>
                </a:tc>
                <a:tc gridSpan="2">
                  <a:txBody>
                    <a:bodyPr/>
                    <a:lstStyle/>
                    <a:p>
                      <a:pPr algn="ctr"/>
                      <a:r>
                        <a:rPr lang="en-US"/>
                        <a:t>2</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8</a:t>
                      </a:r>
                    </a:p>
                  </a:txBody>
                  <a:tcPr marL="38100" marR="38100" marT="38100" marB="38100">
                    <a:lnL>
                      <a:noFill/>
                    </a:lnL>
                    <a:lnR>
                      <a:noFill/>
                    </a:lnR>
                    <a:lnT>
                      <a:noFill/>
                    </a:lnT>
                    <a:lnB>
                      <a:noFill/>
                    </a:lnB>
                  </a:tcPr>
                </a:tc>
                <a:tc>
                  <a:txBody>
                    <a:bodyPr/>
                    <a:lstStyle/>
                    <a:p>
                      <a:pPr algn="r"/>
                      <a:r>
                        <a:rPr lang="en-US"/>
                        <a:t>6</a:t>
                      </a:r>
                    </a:p>
                  </a:txBody>
                  <a:tcPr marL="38100" marR="38100" marT="38100" marB="38100">
                    <a:lnL>
                      <a:noFill/>
                    </a:lnL>
                    <a:lnR>
                      <a:noFill/>
                    </a:lnR>
                    <a:lnT>
                      <a:noFill/>
                    </a:lnT>
                    <a:lnB>
                      <a:noFill/>
                    </a:lnB>
                  </a:tcPr>
                </a:tc>
                <a:tc gridSpan="2">
                  <a:txBody>
                    <a:bodyPr/>
                    <a:lstStyle/>
                    <a:p>
                      <a:pPr algn="ctr"/>
                      <a:r>
                        <a:rPr lang="en-US"/>
                        <a:t>0</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5</a:t>
                      </a:r>
                    </a:p>
                  </a:txBody>
                  <a:tcPr marL="38100" marR="38100" marT="38100" marB="38100">
                    <a:lnL>
                      <a:noFill/>
                    </a:lnL>
                    <a:lnR>
                      <a:noFill/>
                    </a:lnR>
                    <a:lnT>
                      <a:noFill/>
                    </a:lnT>
                    <a:lnB>
                      <a:noFill/>
                    </a:lnB>
                  </a:tcPr>
                </a:tc>
              </a:tr>
              <a:tr h="0">
                <a:tc>
                  <a:txBody>
                    <a:bodyPr/>
                    <a:lstStyle/>
                    <a:p>
                      <a:pPr algn="l"/>
                      <a:r>
                        <a:rPr lang="en-US"/>
                        <a:t>Leeches Repository</a:t>
                      </a:r>
                    </a:p>
                  </a:txBody>
                  <a:tcPr marL="38100" marR="38100" marT="38100" marB="38100">
                    <a:lnL>
                      <a:noFill/>
                    </a:lnL>
                    <a:lnR>
                      <a:noFill/>
                    </a:lnR>
                    <a:lnT>
                      <a:noFill/>
                    </a:lnT>
                    <a:lnB>
                      <a:noFill/>
                    </a:lnB>
                  </a:tcPr>
                </a:tc>
                <a:tc gridSpan="3">
                  <a:txBody>
                    <a:bodyPr/>
                    <a:lstStyle/>
                    <a:p>
                      <a:pPr algn="ctr"/>
                      <a:r>
                        <a:rPr lang="en-US"/>
                        <a:t>6</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6</a:t>
                      </a:r>
                    </a:p>
                  </a:txBody>
                  <a:tcPr marL="38100" marR="38100" marT="38100" marB="38100">
                    <a:lnL>
                      <a:noFill/>
                    </a:lnL>
                    <a:lnR>
                      <a:noFill/>
                    </a:lnR>
                    <a:lnT>
                      <a:noFill/>
                    </a:lnT>
                    <a:lnB>
                      <a:noFill/>
                    </a:lnB>
                  </a:tcPr>
                </a:tc>
                <a:tc gridSpan="2">
                  <a:txBody>
                    <a:bodyPr/>
                    <a:lstStyle/>
                    <a:p>
                      <a:pPr algn="ctr"/>
                      <a:r>
                        <a:rPr lang="en-US"/>
                        <a:t>1</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6</a:t>
                      </a:r>
                    </a:p>
                  </a:txBody>
                  <a:tcPr marL="38100" marR="38100" marT="38100" marB="38100">
                    <a:lnL>
                      <a:noFill/>
                    </a:lnL>
                    <a:lnR>
                      <a:noFill/>
                    </a:lnR>
                    <a:lnT>
                      <a:noFill/>
                    </a:lnT>
                    <a:lnB>
                      <a:noFill/>
                    </a:lnB>
                  </a:tcPr>
                </a:tc>
                <a:tc>
                  <a:txBody>
                    <a:bodyPr/>
                    <a:lstStyle/>
                    <a:p>
                      <a:pPr algn="r"/>
                      <a:r>
                        <a:rPr lang="en-US"/>
                        <a:t>4</a:t>
                      </a:r>
                    </a:p>
                  </a:txBody>
                  <a:tcPr marL="38100" marR="38100" marT="38100" marB="38100">
                    <a:lnL>
                      <a:noFill/>
                    </a:lnL>
                    <a:lnR>
                      <a:noFill/>
                    </a:lnR>
                    <a:lnT>
                      <a:noFill/>
                    </a:lnT>
                    <a:lnB>
                      <a:noFill/>
                    </a:lnB>
                  </a:tcPr>
                </a:tc>
                <a:tc gridSpan="2">
                  <a:txBody>
                    <a:bodyPr/>
                    <a:lstStyle/>
                    <a:p>
                      <a:pPr algn="ctr"/>
                      <a:r>
                        <a:rPr lang="en-US"/>
                        <a:t>0</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7</a:t>
                      </a:r>
                    </a:p>
                  </a:txBody>
                  <a:tcPr marL="38100" marR="38100" marT="38100" marB="38100">
                    <a:lnL>
                      <a:noFill/>
                    </a:lnL>
                    <a:lnR>
                      <a:noFill/>
                    </a:lnR>
                    <a:lnT>
                      <a:noFill/>
                    </a:lnT>
                    <a:lnB>
                      <a:noFill/>
                    </a:lnB>
                  </a:tcPr>
                </a:tc>
              </a:tr>
              <a:tr h="0">
                <a:tc>
                  <a:txBody>
                    <a:bodyPr/>
                    <a:lstStyle/>
                    <a:p>
                      <a:pPr algn="l"/>
                      <a:r>
                        <a:rPr lang="en-US"/>
                        <a:t>Springrep</a:t>
                      </a:r>
                    </a:p>
                  </a:txBody>
                  <a:tcPr marL="38100" marR="38100" marT="38100" marB="38100">
                    <a:lnL>
                      <a:noFill/>
                    </a:lnL>
                    <a:lnR>
                      <a:noFill/>
                    </a:lnR>
                    <a:lnT>
                      <a:noFill/>
                    </a:lnT>
                    <a:lnB>
                      <a:noFill/>
                    </a:lnB>
                  </a:tcPr>
                </a:tc>
                <a:tc gridSpan="3">
                  <a:txBody>
                    <a:bodyPr/>
                    <a:lstStyle/>
                    <a:p>
                      <a:pPr algn="ctr"/>
                      <a:r>
                        <a:rPr lang="en-US"/>
                        <a:t>8</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2</a:t>
                      </a:r>
                    </a:p>
                  </a:txBody>
                  <a:tcPr marL="38100" marR="38100" marT="38100" marB="38100">
                    <a:lnL>
                      <a:noFill/>
                    </a:lnL>
                    <a:lnR>
                      <a:noFill/>
                    </a:lnR>
                    <a:lnT>
                      <a:noFill/>
                    </a:lnT>
                    <a:lnB>
                      <a:noFill/>
                    </a:lnB>
                  </a:tcPr>
                </a:tc>
                <a:tc gridSpan="2">
                  <a:txBody>
                    <a:bodyPr/>
                    <a:lstStyle/>
                    <a:p>
                      <a:pPr algn="ctr"/>
                      <a:r>
                        <a:rPr lang="en-US"/>
                        <a:t>0</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10</a:t>
                      </a:r>
                    </a:p>
                  </a:txBody>
                  <a:tcPr marL="38100" marR="38100" marT="38100" marB="38100">
                    <a:lnL>
                      <a:noFill/>
                    </a:lnL>
                    <a:lnR>
                      <a:noFill/>
                    </a:lnR>
                    <a:lnT>
                      <a:noFill/>
                    </a:lnT>
                    <a:lnB>
                      <a:noFill/>
                    </a:lnB>
                  </a:tcPr>
                </a:tc>
                <a:tc>
                  <a:txBody>
                    <a:bodyPr/>
                    <a:lstStyle/>
                    <a:p>
                      <a:pPr algn="r"/>
                      <a:r>
                        <a:rPr lang="en-US"/>
                        <a:t>10</a:t>
                      </a:r>
                    </a:p>
                  </a:txBody>
                  <a:tcPr marL="38100" marR="38100" marT="38100" marB="38100">
                    <a:lnL>
                      <a:noFill/>
                    </a:lnL>
                    <a:lnR>
                      <a:noFill/>
                    </a:lnR>
                    <a:lnT>
                      <a:noFill/>
                    </a:lnT>
                    <a:lnB>
                      <a:noFill/>
                    </a:lnB>
                  </a:tcPr>
                </a:tc>
                <a:tc gridSpan="2">
                  <a:txBody>
                    <a:bodyPr/>
                    <a:lstStyle/>
                    <a:p>
                      <a:pPr algn="ctr"/>
                      <a:r>
                        <a:rPr lang="en-US"/>
                        <a:t>2</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10</a:t>
                      </a:r>
                    </a:p>
                  </a:txBody>
                  <a:tcPr marL="38100" marR="38100" marT="38100" marB="38100">
                    <a:lnL>
                      <a:noFill/>
                    </a:lnL>
                    <a:lnR>
                      <a:noFill/>
                    </a:lnR>
                    <a:lnT>
                      <a:noFill/>
                    </a:lnT>
                    <a:lnB>
                      <a:noFill/>
                    </a:lnB>
                  </a:tcPr>
                </a:tc>
              </a:tr>
              <a:tr h="0">
                <a:tc>
                  <a:txBody>
                    <a:bodyPr/>
                    <a:lstStyle/>
                    <a:p>
                      <a:pPr algn="l"/>
                      <a:r>
                        <a:rPr lang="en-US"/>
                        <a:t>Tamroller MDR</a:t>
                      </a:r>
                    </a:p>
                  </a:txBody>
                  <a:tcPr marL="38100" marR="38100" marT="38100" marB="38100">
                    <a:lnL>
                      <a:noFill/>
                    </a:lnL>
                    <a:lnR>
                      <a:noFill/>
                    </a:lnR>
                    <a:lnT>
                      <a:noFill/>
                    </a:lnT>
                    <a:lnB>
                      <a:noFill/>
                    </a:lnB>
                  </a:tcPr>
                </a:tc>
                <a:tc gridSpan="3">
                  <a:txBody>
                    <a:bodyPr/>
                    <a:lstStyle/>
                    <a:p>
                      <a:pPr algn="ctr"/>
                      <a:r>
                        <a:rPr lang="en-US"/>
                        <a:t>7</a:t>
                      </a:r>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hMerge="1">
                  <a:txBody>
                    <a:bodyPr/>
                    <a:lstStyle/>
                    <a:p>
                      <a:pPr algn="ctr"/>
                      <a:endParaRPr lang="en-US"/>
                    </a:p>
                  </a:txBody>
                  <a:tcPr marL="38100" marR="38100" marT="38100" marB="38100">
                    <a:lnL>
                      <a:noFill/>
                    </a:lnL>
                    <a:lnR>
                      <a:noFill/>
                    </a:lnR>
                    <a:lnT>
                      <a:noFill/>
                    </a:lnT>
                    <a:lnB>
                      <a:noFill/>
                    </a:lnB>
                  </a:tcPr>
                </a:tc>
                <a:tc>
                  <a:txBody>
                    <a:bodyPr/>
                    <a:lstStyle/>
                    <a:p>
                      <a:pPr algn="ctr"/>
                      <a:r>
                        <a:rPr lang="en-US"/>
                        <a:t>5</a:t>
                      </a:r>
                    </a:p>
                  </a:txBody>
                  <a:tcPr marL="38100" marR="38100" marT="38100" marB="38100">
                    <a:lnL>
                      <a:noFill/>
                    </a:lnL>
                    <a:lnR>
                      <a:noFill/>
                    </a:lnR>
                    <a:lnT>
                      <a:noFill/>
                    </a:lnT>
                    <a:lnB>
                      <a:noFill/>
                    </a:lnB>
                  </a:tcPr>
                </a:tc>
                <a:tc gridSpan="2">
                  <a:txBody>
                    <a:bodyPr/>
                    <a:lstStyle/>
                    <a:p>
                      <a:pPr algn="ctr"/>
                      <a:r>
                        <a:rPr lang="en-US"/>
                        <a:t>5</a:t>
                      </a:r>
                    </a:p>
                  </a:txBody>
                  <a:tcPr marL="38100" marR="38100" marT="38100" marB="38100">
                    <a:lnL>
                      <a:noFill/>
                    </a:lnL>
                    <a:lnR>
                      <a:noFill/>
                    </a:lnR>
                    <a:lnT>
                      <a:noFill/>
                    </a:lnT>
                    <a:lnB>
                      <a:noFill/>
                    </a:lnB>
                  </a:tcPr>
                </a:tc>
                <a:tc hMerge="1">
                  <a:txBody>
                    <a:bodyPr/>
                    <a:lstStyle/>
                    <a:p>
                      <a:pPr algn="r"/>
                      <a:endParaRPr lang="en-US"/>
                    </a:p>
                  </a:txBody>
                  <a:tcPr marL="38100" marR="38100" marT="38100" marB="38100">
                    <a:lnL>
                      <a:noFill/>
                    </a:lnL>
                    <a:lnR>
                      <a:noFill/>
                    </a:lnR>
                    <a:lnT>
                      <a:noFill/>
                    </a:lnT>
                    <a:lnB>
                      <a:noFill/>
                    </a:lnB>
                  </a:tcPr>
                </a:tc>
                <a:tc>
                  <a:txBody>
                    <a:bodyPr/>
                    <a:lstStyle/>
                    <a:p>
                      <a:pPr algn="r"/>
                      <a:r>
                        <a:rPr lang="en-US"/>
                        <a:t>0</a:t>
                      </a:r>
                    </a:p>
                  </a:txBody>
                  <a:tcPr marL="38100" marR="38100" marT="38100" marB="38100">
                    <a:lnL>
                      <a:noFill/>
                    </a:lnL>
                    <a:lnR>
                      <a:noFill/>
                    </a:lnR>
                    <a:lnT>
                      <a:noFill/>
                    </a:lnT>
                    <a:lnB>
                      <a:noFill/>
                    </a:lnB>
                  </a:tcPr>
                </a:tc>
                <a:tc>
                  <a:txBody>
                    <a:bodyPr/>
                    <a:lstStyle/>
                    <a:p>
                      <a:pPr algn="r"/>
                      <a:r>
                        <a:rPr lang="en-US"/>
                        <a:t>6</a:t>
                      </a:r>
                    </a:p>
                  </a:txBody>
                  <a:tcPr marL="38100" marR="38100" marT="38100" marB="38100">
                    <a:lnL>
                      <a:noFill/>
                    </a:lnL>
                    <a:lnR>
                      <a:noFill/>
                    </a:lnR>
                    <a:lnT>
                      <a:noFill/>
                    </a:lnT>
                    <a:lnB>
                      <a:noFill/>
                    </a:lnB>
                  </a:tcPr>
                </a:tc>
                <a:tc gridSpan="2">
                  <a:txBody>
                    <a:bodyPr/>
                    <a:lstStyle/>
                    <a:p>
                      <a:pPr algn="ctr"/>
                      <a:r>
                        <a:rPr lang="en-US"/>
                        <a:t>2</a:t>
                      </a:r>
                    </a:p>
                  </a:txBody>
                  <a:tcPr marL="38100" marR="38100" marT="38100" marB="38100">
                    <a:lnL>
                      <a:noFill/>
                    </a:lnL>
                    <a:lnR>
                      <a:noFill/>
                    </a:lnR>
                    <a:lnT>
                      <a:noFill/>
                    </a:lnT>
                    <a:lnB>
                      <a:noFill/>
                    </a:lnB>
                  </a:tcPr>
                </a:tc>
                <a:tc hMerge="1">
                  <a:txBody>
                    <a:bodyPr/>
                    <a:lstStyle/>
                    <a:p>
                      <a:pPr algn="r"/>
                      <a:endParaRPr lang="en-US" dirty="0"/>
                    </a:p>
                  </a:txBody>
                  <a:tcPr marL="38100" marR="38100" marT="38100" marB="38100">
                    <a:lnL>
                      <a:noFill/>
                    </a:lnL>
                    <a:lnR>
                      <a:noFill/>
                    </a:lnR>
                    <a:lnT>
                      <a:noFill/>
                    </a:lnT>
                    <a:lnB>
                      <a:noFill/>
                    </a:lnB>
                  </a:tcPr>
                </a:tc>
                <a:tc>
                  <a:txBody>
                    <a:bodyPr/>
                    <a:lstStyle/>
                    <a:p>
                      <a:pPr algn="r"/>
                      <a:r>
                        <a:rPr lang="en-US" dirty="0"/>
                        <a:t>7</a:t>
                      </a:r>
                    </a:p>
                  </a:txBody>
                  <a:tcPr marL="38100" marR="38100" marT="38100" marB="38100">
                    <a:lnL>
                      <a:noFill/>
                    </a:lnL>
                    <a:lnR>
                      <a:noFill/>
                    </a:lnR>
                    <a:lnT>
                      <a:noFill/>
                    </a:lnT>
                    <a:lnB>
                      <a:noFill/>
                    </a:lnB>
                  </a:tcPr>
                </a:tc>
              </a:tr>
            </a:tbl>
          </a:graphicData>
        </a:graphic>
      </p:graphicFrame>
      <p:sp>
        <p:nvSpPr>
          <p:cNvPr id="3" name="Rectangle 2"/>
          <p:cNvSpPr/>
          <p:nvPr/>
        </p:nvSpPr>
        <p:spPr>
          <a:xfrm>
            <a:off x="1905000" y="152400"/>
            <a:ext cx="4843827" cy="584775"/>
          </a:xfrm>
          <a:prstGeom prst="rect">
            <a:avLst/>
          </a:prstGeom>
        </p:spPr>
        <p:txBody>
          <a:bodyPr wrap="none">
            <a:spAutoFit/>
          </a:bodyPr>
          <a:lstStyle/>
          <a:p>
            <a:r>
              <a:rPr lang="en-US" sz="3200" b="1" dirty="0"/>
              <a:t>Example of Product Ratings</a:t>
            </a:r>
            <a:endParaRPr lang="en-US" sz="3200" dirty="0"/>
          </a:p>
        </p:txBody>
      </p:sp>
      <p:sp>
        <p:nvSpPr>
          <p:cNvPr id="4" name="Slide Number Placeholder 3"/>
          <p:cNvSpPr>
            <a:spLocks noGrp="1"/>
          </p:cNvSpPr>
          <p:nvPr>
            <p:ph type="sldNum" sz="quarter" idx="12"/>
          </p:nvPr>
        </p:nvSpPr>
        <p:spPr/>
        <p:txBody>
          <a:bodyPr/>
          <a:lstStyle/>
          <a:p>
            <a:fld id="{AAF1E5DE-A35B-407D-9970-453A04C3524F}" type="slidenum">
              <a:rPr lang="en-US" smtClean="0"/>
              <a:t>32</a:t>
            </a:fld>
            <a:endParaRPr lang="en-US"/>
          </a:p>
        </p:txBody>
      </p:sp>
    </p:spTree>
    <p:extLst>
      <p:ext uri="{BB962C8B-B14F-4D97-AF65-F5344CB8AC3E}">
        <p14:creationId xmlns:p14="http://schemas.microsoft.com/office/powerpoint/2010/main" val="21263251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93968343"/>
              </p:ext>
            </p:extLst>
          </p:nvPr>
        </p:nvGraphicFramePr>
        <p:xfrm>
          <a:off x="152393" y="1805940"/>
          <a:ext cx="8153406" cy="4389120"/>
        </p:xfrm>
        <a:graphic>
          <a:graphicData uri="http://schemas.openxmlformats.org/drawingml/2006/table">
            <a:tbl>
              <a:tblPr/>
              <a:tblGrid>
                <a:gridCol w="1143007"/>
                <a:gridCol w="668861"/>
                <a:gridCol w="905934"/>
                <a:gridCol w="905934"/>
                <a:gridCol w="905934"/>
                <a:gridCol w="905934"/>
                <a:gridCol w="905934"/>
                <a:gridCol w="905934"/>
                <a:gridCol w="905934"/>
              </a:tblGrid>
              <a:tr h="365760">
                <a:tc>
                  <a:txBody>
                    <a:bodyPr/>
                    <a:lstStyle/>
                    <a:p>
                      <a:endParaRPr lang="en-US" sz="1800"/>
                    </a:p>
                  </a:txBody>
                  <a:tcPr marL="0" marR="0" marT="0" marB="0">
                    <a:lnL>
                      <a:noFill/>
                    </a:lnL>
                    <a:lnR>
                      <a:noFill/>
                    </a:lnR>
                    <a:lnT>
                      <a:noFill/>
                    </a:lnT>
                    <a:lnB>
                      <a:noFill/>
                    </a:lnB>
                  </a:tcPr>
                </a:tc>
                <a:tc>
                  <a:txBody>
                    <a:bodyPr/>
                    <a:lstStyle/>
                    <a:p>
                      <a:endParaRPr lang="en-US" sz="1800"/>
                    </a:p>
                  </a:txBody>
                  <a:tcPr>
                    <a:lnL>
                      <a:noFill/>
                    </a:lnL>
                  </a:tcPr>
                </a:tc>
                <a:tc>
                  <a:txBody>
                    <a:bodyPr/>
                    <a:lstStyle/>
                    <a:p>
                      <a:endParaRPr lang="en-US" sz="1800"/>
                    </a:p>
                  </a:txBody>
                  <a:tcPr/>
                </a:tc>
                <a:tc>
                  <a:txBody>
                    <a:bodyPr/>
                    <a:lstStyle/>
                    <a:p>
                      <a:endParaRPr lang="en-US" sz="1800"/>
                    </a:p>
                  </a:txBody>
                  <a:tcPr/>
                </a:tc>
                <a:tc>
                  <a:txBody>
                    <a:bodyPr/>
                    <a:lstStyle/>
                    <a:p>
                      <a:endParaRPr lang="en-US" sz="1800"/>
                    </a:p>
                  </a:txBody>
                  <a:tcPr/>
                </a:tc>
                <a:tc>
                  <a:txBody>
                    <a:bodyPr/>
                    <a:lstStyle/>
                    <a:p>
                      <a:endParaRPr lang="en-US" sz="1800"/>
                    </a:p>
                  </a:txBody>
                  <a:tcPr/>
                </a:tc>
                <a:tc>
                  <a:txBody>
                    <a:bodyPr/>
                    <a:lstStyle/>
                    <a:p>
                      <a:endParaRPr lang="en-US" sz="1800"/>
                    </a:p>
                  </a:txBody>
                  <a:tcPr/>
                </a:tc>
                <a:tc>
                  <a:txBody>
                    <a:bodyPr/>
                    <a:lstStyle/>
                    <a:p>
                      <a:endParaRPr lang="en-US" sz="1800"/>
                    </a:p>
                  </a:txBody>
                  <a:tcPr/>
                </a:tc>
                <a:tc>
                  <a:txBody>
                    <a:bodyPr/>
                    <a:lstStyle/>
                    <a:p>
                      <a:endParaRPr lang="en-US" sz="1800"/>
                    </a:p>
                  </a:txBody>
                  <a:tcPr/>
                </a:tc>
              </a:tr>
              <a:tr h="624840">
                <a:tc>
                  <a:txBody>
                    <a:bodyPr/>
                    <a:lstStyle/>
                    <a:p>
                      <a:pPr algn="l"/>
                      <a:r>
                        <a:rPr lang="en-US" sz="1800" dirty="0" smtClean="0"/>
                        <a:t>Product</a:t>
                      </a:r>
                      <a:endParaRPr lang="en-US" sz="1800" dirty="0"/>
                    </a:p>
                  </a:txBody>
                  <a:tcPr marL="38100" marR="38100" marT="38100" marB="38100">
                    <a:lnL>
                      <a:noFill/>
                    </a:lnL>
                    <a:lnR>
                      <a:noFill/>
                    </a:lnR>
                    <a:lnT>
                      <a:noFill/>
                    </a:lnT>
                    <a:lnB>
                      <a:noFill/>
                    </a:lnB>
                  </a:tcPr>
                </a:tc>
                <a:tc>
                  <a:txBody>
                    <a:bodyPr/>
                    <a:lstStyle/>
                    <a:p>
                      <a:pPr algn="ctr"/>
                      <a:r>
                        <a:rPr lang="en-US" sz="1800"/>
                        <a:t>1</a:t>
                      </a:r>
                    </a:p>
                  </a:txBody>
                  <a:tcPr marL="38100" marR="38100" marT="38100" marB="38100">
                    <a:lnL>
                      <a:noFill/>
                    </a:lnL>
                    <a:lnR>
                      <a:noFill/>
                    </a:lnR>
                    <a:lnB>
                      <a:noFill/>
                    </a:lnB>
                  </a:tcPr>
                </a:tc>
                <a:tc>
                  <a:txBody>
                    <a:bodyPr/>
                    <a:lstStyle/>
                    <a:p>
                      <a:pPr algn="ctr"/>
                      <a:r>
                        <a:rPr lang="en-US" sz="1800"/>
                        <a:t>2</a:t>
                      </a:r>
                    </a:p>
                  </a:txBody>
                  <a:tcPr marL="38100" marR="38100" marT="38100" marB="38100">
                    <a:lnL>
                      <a:noFill/>
                    </a:lnL>
                    <a:lnR>
                      <a:noFill/>
                    </a:lnR>
                    <a:lnB>
                      <a:noFill/>
                    </a:lnB>
                  </a:tcPr>
                </a:tc>
                <a:tc>
                  <a:txBody>
                    <a:bodyPr/>
                    <a:lstStyle/>
                    <a:p>
                      <a:pPr algn="ctr"/>
                      <a:r>
                        <a:rPr lang="en-US" sz="1800"/>
                        <a:t>3</a:t>
                      </a:r>
                    </a:p>
                  </a:txBody>
                  <a:tcPr marL="38100" marR="38100" marT="38100" marB="38100">
                    <a:lnL>
                      <a:noFill/>
                    </a:lnL>
                    <a:lnR>
                      <a:noFill/>
                    </a:lnR>
                    <a:lnB>
                      <a:noFill/>
                    </a:lnB>
                  </a:tcPr>
                </a:tc>
                <a:tc>
                  <a:txBody>
                    <a:bodyPr/>
                    <a:lstStyle/>
                    <a:p>
                      <a:pPr algn="ctr"/>
                      <a:r>
                        <a:rPr lang="en-US" sz="1800"/>
                        <a:t>4</a:t>
                      </a:r>
                    </a:p>
                  </a:txBody>
                  <a:tcPr marL="38100" marR="38100" marT="38100" marB="38100">
                    <a:lnL>
                      <a:noFill/>
                    </a:lnL>
                    <a:lnR>
                      <a:noFill/>
                    </a:lnR>
                    <a:lnB>
                      <a:noFill/>
                    </a:lnB>
                  </a:tcPr>
                </a:tc>
                <a:tc>
                  <a:txBody>
                    <a:bodyPr/>
                    <a:lstStyle/>
                    <a:p>
                      <a:pPr algn="ctr"/>
                      <a:r>
                        <a:rPr lang="en-US" sz="1800"/>
                        <a:t>5</a:t>
                      </a:r>
                    </a:p>
                  </a:txBody>
                  <a:tcPr marL="38100" marR="38100" marT="38100" marB="38100">
                    <a:lnL>
                      <a:noFill/>
                    </a:lnL>
                    <a:lnR>
                      <a:noFill/>
                    </a:lnR>
                    <a:lnB>
                      <a:noFill/>
                    </a:lnB>
                  </a:tcPr>
                </a:tc>
                <a:tc>
                  <a:txBody>
                    <a:bodyPr/>
                    <a:lstStyle/>
                    <a:p>
                      <a:pPr algn="ctr"/>
                      <a:r>
                        <a:rPr lang="en-US" sz="1800"/>
                        <a:t>6</a:t>
                      </a:r>
                    </a:p>
                  </a:txBody>
                  <a:tcPr marL="38100" marR="38100" marT="38100" marB="38100">
                    <a:lnL>
                      <a:noFill/>
                    </a:lnL>
                    <a:lnR>
                      <a:noFill/>
                    </a:lnR>
                    <a:lnB>
                      <a:noFill/>
                    </a:lnB>
                  </a:tcPr>
                </a:tc>
                <a:tc>
                  <a:txBody>
                    <a:bodyPr/>
                    <a:lstStyle/>
                    <a:p>
                      <a:pPr algn="ctr"/>
                      <a:r>
                        <a:rPr lang="en-US" sz="1800"/>
                        <a:t>7</a:t>
                      </a:r>
                    </a:p>
                  </a:txBody>
                  <a:tcPr marL="38100" marR="38100" marT="38100" marB="38100">
                    <a:lnL>
                      <a:noFill/>
                    </a:lnL>
                    <a:lnR>
                      <a:noFill/>
                    </a:lnR>
                    <a:lnB>
                      <a:noFill/>
                    </a:lnB>
                  </a:tcPr>
                </a:tc>
                <a:tc>
                  <a:txBody>
                    <a:bodyPr/>
                    <a:lstStyle/>
                    <a:p>
                      <a:pPr algn="ctr"/>
                      <a:r>
                        <a:rPr lang="en-US" sz="1800"/>
                        <a:t>Total Score</a:t>
                      </a:r>
                    </a:p>
                  </a:txBody>
                  <a:tcPr marL="38100" marR="38100" marT="38100" marB="38100">
                    <a:lnL>
                      <a:noFill/>
                    </a:lnL>
                    <a:lnR>
                      <a:noFill/>
                    </a:lnR>
                    <a:lnB>
                      <a:noFill/>
                    </a:lnB>
                  </a:tcPr>
                </a:tc>
              </a:tr>
              <a:tr h="624840">
                <a:tc>
                  <a:txBody>
                    <a:bodyPr/>
                    <a:lstStyle/>
                    <a:p>
                      <a:pPr algn="l"/>
                      <a:r>
                        <a:rPr lang="en-US" sz="1800"/>
                        <a:t>Springrep</a:t>
                      </a:r>
                    </a:p>
                  </a:txBody>
                  <a:tcPr marL="38100" marR="38100" marT="38100" marB="38100">
                    <a:lnL>
                      <a:noFill/>
                    </a:lnL>
                    <a:lnR>
                      <a:noFill/>
                    </a:lnR>
                    <a:lnT>
                      <a:noFill/>
                    </a:lnT>
                    <a:lnB>
                      <a:noFill/>
                    </a:lnB>
                  </a:tcPr>
                </a:tc>
                <a:tc>
                  <a:txBody>
                    <a:bodyPr/>
                    <a:lstStyle/>
                    <a:p>
                      <a:pPr algn="ctr"/>
                      <a:r>
                        <a:rPr lang="en-US" sz="1800"/>
                        <a:t>80</a:t>
                      </a:r>
                    </a:p>
                  </a:txBody>
                  <a:tcPr marL="38100" marR="38100" marT="38100" marB="38100">
                    <a:lnL>
                      <a:noFill/>
                    </a:lnL>
                    <a:lnR>
                      <a:noFill/>
                    </a:lnR>
                    <a:lnT>
                      <a:noFill/>
                    </a:lnT>
                    <a:lnB>
                      <a:noFill/>
                    </a:lnB>
                  </a:tcPr>
                </a:tc>
                <a:tc>
                  <a:txBody>
                    <a:bodyPr/>
                    <a:lstStyle/>
                    <a:p>
                      <a:pPr algn="r"/>
                      <a:r>
                        <a:rPr lang="en-US" sz="1800"/>
                        <a:t>12</a:t>
                      </a:r>
                    </a:p>
                  </a:txBody>
                  <a:tcPr marL="38100" marR="38100" marT="38100" marB="38100">
                    <a:lnL>
                      <a:noFill/>
                    </a:lnL>
                    <a:lnR>
                      <a:noFill/>
                    </a:lnR>
                    <a:lnT>
                      <a:noFill/>
                    </a:lnT>
                    <a:lnB>
                      <a:noFill/>
                    </a:lnB>
                  </a:tcPr>
                </a:tc>
                <a:tc>
                  <a:txBody>
                    <a:bodyPr/>
                    <a:lstStyle/>
                    <a:p>
                      <a:pPr algn="ctr"/>
                      <a:r>
                        <a:rPr lang="en-US" sz="1800"/>
                        <a:t>0</a:t>
                      </a:r>
                    </a:p>
                  </a:txBody>
                  <a:tcPr marL="38100" marR="38100" marT="38100" marB="38100">
                    <a:lnL>
                      <a:noFill/>
                    </a:lnL>
                    <a:lnR>
                      <a:noFill/>
                    </a:lnR>
                    <a:lnT>
                      <a:noFill/>
                    </a:lnT>
                    <a:lnB>
                      <a:noFill/>
                    </a:lnB>
                  </a:tcPr>
                </a:tc>
                <a:tc>
                  <a:txBody>
                    <a:bodyPr/>
                    <a:lstStyle/>
                    <a:p>
                      <a:pPr algn="r"/>
                      <a:r>
                        <a:rPr lang="en-US" sz="1800"/>
                        <a:t>80</a:t>
                      </a:r>
                    </a:p>
                  </a:txBody>
                  <a:tcPr marL="38100" marR="38100" marT="38100" marB="38100">
                    <a:lnL>
                      <a:noFill/>
                    </a:lnL>
                    <a:lnR>
                      <a:noFill/>
                    </a:lnR>
                    <a:lnT>
                      <a:noFill/>
                    </a:lnT>
                    <a:lnB>
                      <a:noFill/>
                    </a:lnB>
                  </a:tcPr>
                </a:tc>
                <a:tc>
                  <a:txBody>
                    <a:bodyPr/>
                    <a:lstStyle/>
                    <a:p>
                      <a:pPr algn="ctr"/>
                      <a:r>
                        <a:rPr lang="en-US" sz="1800"/>
                        <a:t>90</a:t>
                      </a:r>
                    </a:p>
                  </a:txBody>
                  <a:tcPr marL="38100" marR="38100" marT="38100" marB="38100">
                    <a:lnL>
                      <a:noFill/>
                    </a:lnL>
                    <a:lnR>
                      <a:noFill/>
                    </a:lnR>
                    <a:lnT>
                      <a:noFill/>
                    </a:lnT>
                    <a:lnB>
                      <a:noFill/>
                    </a:lnB>
                  </a:tcPr>
                </a:tc>
                <a:tc>
                  <a:txBody>
                    <a:bodyPr/>
                    <a:lstStyle/>
                    <a:p>
                      <a:pPr algn="r"/>
                      <a:r>
                        <a:rPr lang="en-US" sz="1800"/>
                        <a:t>8</a:t>
                      </a:r>
                    </a:p>
                  </a:txBody>
                  <a:tcPr marL="38100" marR="38100" marT="38100" marB="38100">
                    <a:lnL>
                      <a:noFill/>
                    </a:lnL>
                    <a:lnR>
                      <a:noFill/>
                    </a:lnR>
                    <a:lnT>
                      <a:noFill/>
                    </a:lnT>
                    <a:lnB>
                      <a:noFill/>
                    </a:lnB>
                  </a:tcPr>
                </a:tc>
                <a:tc>
                  <a:txBody>
                    <a:bodyPr/>
                    <a:lstStyle/>
                    <a:p>
                      <a:pPr algn="ctr"/>
                      <a:r>
                        <a:rPr lang="en-US" sz="1800"/>
                        <a:t>90</a:t>
                      </a:r>
                    </a:p>
                  </a:txBody>
                  <a:tcPr marL="38100" marR="38100" marT="38100" marB="38100">
                    <a:lnL>
                      <a:noFill/>
                    </a:lnL>
                    <a:lnR>
                      <a:noFill/>
                    </a:lnR>
                    <a:lnT>
                      <a:noFill/>
                    </a:lnT>
                    <a:lnB>
                      <a:noFill/>
                    </a:lnB>
                  </a:tcPr>
                </a:tc>
                <a:tc>
                  <a:txBody>
                    <a:bodyPr/>
                    <a:lstStyle/>
                    <a:p>
                      <a:pPr algn="ctr"/>
                      <a:r>
                        <a:rPr lang="en-US" sz="1800"/>
                        <a:t>360</a:t>
                      </a:r>
                    </a:p>
                  </a:txBody>
                  <a:tcPr marL="38100" marR="38100" marT="38100" marB="38100">
                    <a:lnL>
                      <a:noFill/>
                    </a:lnL>
                    <a:lnR>
                      <a:noFill/>
                    </a:lnR>
                    <a:lnT>
                      <a:noFill/>
                    </a:lnT>
                    <a:lnB>
                      <a:noFill/>
                    </a:lnB>
                  </a:tcPr>
                </a:tc>
              </a:tr>
              <a:tr h="899160">
                <a:tc>
                  <a:txBody>
                    <a:bodyPr/>
                    <a:lstStyle/>
                    <a:p>
                      <a:pPr algn="l"/>
                      <a:r>
                        <a:rPr lang="en-US" sz="1800"/>
                        <a:t>Autumn Dictionary</a:t>
                      </a:r>
                    </a:p>
                  </a:txBody>
                  <a:tcPr marL="38100" marR="38100" marT="38100" marB="38100">
                    <a:lnL>
                      <a:noFill/>
                    </a:lnL>
                    <a:lnR>
                      <a:noFill/>
                    </a:lnR>
                    <a:lnT>
                      <a:noFill/>
                    </a:lnT>
                    <a:lnB>
                      <a:noFill/>
                    </a:lnB>
                  </a:tcPr>
                </a:tc>
                <a:tc>
                  <a:txBody>
                    <a:bodyPr/>
                    <a:lstStyle/>
                    <a:p>
                      <a:pPr algn="ctr"/>
                      <a:r>
                        <a:rPr lang="en-US" sz="1800"/>
                        <a:t>30</a:t>
                      </a:r>
                    </a:p>
                  </a:txBody>
                  <a:tcPr marL="38100" marR="38100" marT="38100" marB="38100">
                    <a:lnL>
                      <a:noFill/>
                    </a:lnL>
                    <a:lnR>
                      <a:noFill/>
                    </a:lnR>
                    <a:lnT>
                      <a:noFill/>
                    </a:lnT>
                    <a:lnB>
                      <a:noFill/>
                    </a:lnB>
                  </a:tcPr>
                </a:tc>
                <a:tc>
                  <a:txBody>
                    <a:bodyPr/>
                    <a:lstStyle/>
                    <a:p>
                      <a:pPr algn="r"/>
                      <a:r>
                        <a:rPr lang="en-US" sz="1800"/>
                        <a:t>42</a:t>
                      </a:r>
                    </a:p>
                  </a:txBody>
                  <a:tcPr marL="38100" marR="38100" marT="38100" marB="38100">
                    <a:lnL>
                      <a:noFill/>
                    </a:lnL>
                    <a:lnR>
                      <a:noFill/>
                    </a:lnR>
                    <a:lnT>
                      <a:noFill/>
                    </a:lnT>
                    <a:lnB>
                      <a:noFill/>
                    </a:lnB>
                  </a:tcPr>
                </a:tc>
                <a:tc>
                  <a:txBody>
                    <a:bodyPr/>
                    <a:lstStyle/>
                    <a:p>
                      <a:pPr algn="ctr"/>
                      <a:r>
                        <a:rPr lang="en-US" sz="1800"/>
                        <a:t>6</a:t>
                      </a:r>
                    </a:p>
                  </a:txBody>
                  <a:tcPr marL="38100" marR="38100" marT="38100" marB="38100">
                    <a:lnL>
                      <a:noFill/>
                    </a:lnL>
                    <a:lnR>
                      <a:noFill/>
                    </a:lnR>
                    <a:lnT>
                      <a:noFill/>
                    </a:lnT>
                    <a:lnB>
                      <a:noFill/>
                    </a:lnB>
                  </a:tcPr>
                </a:tc>
                <a:tc>
                  <a:txBody>
                    <a:bodyPr/>
                    <a:lstStyle/>
                    <a:p>
                      <a:pPr algn="r"/>
                      <a:r>
                        <a:rPr lang="en-US" sz="1800"/>
                        <a:t>0</a:t>
                      </a:r>
                    </a:p>
                  </a:txBody>
                  <a:tcPr marL="38100" marR="38100" marT="38100" marB="38100">
                    <a:lnL>
                      <a:noFill/>
                    </a:lnL>
                    <a:lnR>
                      <a:noFill/>
                    </a:lnR>
                    <a:lnT>
                      <a:noFill/>
                    </a:lnT>
                    <a:lnB>
                      <a:noFill/>
                    </a:lnB>
                  </a:tcPr>
                </a:tc>
                <a:tc>
                  <a:txBody>
                    <a:bodyPr/>
                    <a:lstStyle/>
                    <a:p>
                      <a:pPr algn="ctr"/>
                      <a:r>
                        <a:rPr lang="en-US" sz="1800"/>
                        <a:t>81</a:t>
                      </a:r>
                    </a:p>
                  </a:txBody>
                  <a:tcPr marL="38100" marR="38100" marT="38100" marB="38100">
                    <a:lnL>
                      <a:noFill/>
                    </a:lnL>
                    <a:lnR>
                      <a:noFill/>
                    </a:lnR>
                    <a:lnT>
                      <a:noFill/>
                    </a:lnT>
                    <a:lnB>
                      <a:noFill/>
                    </a:lnB>
                  </a:tcPr>
                </a:tc>
                <a:tc>
                  <a:txBody>
                    <a:bodyPr/>
                    <a:lstStyle/>
                    <a:p>
                      <a:pPr algn="r"/>
                      <a:r>
                        <a:rPr lang="en-US" sz="1800"/>
                        <a:t>36</a:t>
                      </a:r>
                    </a:p>
                  </a:txBody>
                  <a:tcPr marL="38100" marR="38100" marT="38100" marB="38100">
                    <a:lnL>
                      <a:noFill/>
                    </a:lnL>
                    <a:lnR>
                      <a:noFill/>
                    </a:lnR>
                    <a:lnT>
                      <a:noFill/>
                    </a:lnT>
                    <a:lnB>
                      <a:noFill/>
                    </a:lnB>
                  </a:tcPr>
                </a:tc>
                <a:tc>
                  <a:txBody>
                    <a:bodyPr/>
                    <a:lstStyle/>
                    <a:p>
                      <a:pPr algn="ctr"/>
                      <a:r>
                        <a:rPr lang="en-US" sz="1800"/>
                        <a:t>90</a:t>
                      </a:r>
                    </a:p>
                  </a:txBody>
                  <a:tcPr marL="38100" marR="38100" marT="38100" marB="38100">
                    <a:lnL>
                      <a:noFill/>
                    </a:lnL>
                    <a:lnR>
                      <a:noFill/>
                    </a:lnR>
                    <a:lnT>
                      <a:noFill/>
                    </a:lnT>
                    <a:lnB>
                      <a:noFill/>
                    </a:lnB>
                  </a:tcPr>
                </a:tc>
                <a:tc>
                  <a:txBody>
                    <a:bodyPr/>
                    <a:lstStyle/>
                    <a:p>
                      <a:pPr algn="ctr"/>
                      <a:r>
                        <a:rPr lang="en-US" sz="1800"/>
                        <a:t>285</a:t>
                      </a:r>
                    </a:p>
                  </a:txBody>
                  <a:tcPr marL="38100" marR="38100" marT="38100" marB="38100">
                    <a:lnL>
                      <a:noFill/>
                    </a:lnL>
                    <a:lnR>
                      <a:noFill/>
                    </a:lnR>
                    <a:lnT>
                      <a:noFill/>
                    </a:lnT>
                    <a:lnB>
                      <a:noFill/>
                    </a:lnB>
                  </a:tcPr>
                </a:tc>
              </a:tr>
              <a:tr h="350520">
                <a:tc>
                  <a:txBody>
                    <a:bodyPr/>
                    <a:lstStyle/>
                    <a:p>
                      <a:pPr algn="l"/>
                      <a:r>
                        <a:rPr lang="en-US" sz="1800"/>
                        <a:t>Helixor</a:t>
                      </a:r>
                    </a:p>
                  </a:txBody>
                  <a:tcPr marL="38100" marR="38100" marT="38100" marB="38100">
                    <a:lnL>
                      <a:noFill/>
                    </a:lnL>
                    <a:lnR>
                      <a:noFill/>
                    </a:lnR>
                    <a:lnT>
                      <a:noFill/>
                    </a:lnT>
                    <a:lnB>
                      <a:noFill/>
                    </a:lnB>
                  </a:tcPr>
                </a:tc>
                <a:tc>
                  <a:txBody>
                    <a:bodyPr/>
                    <a:lstStyle/>
                    <a:p>
                      <a:pPr algn="ctr"/>
                      <a:r>
                        <a:rPr lang="en-US" sz="1800"/>
                        <a:t>90</a:t>
                      </a:r>
                    </a:p>
                  </a:txBody>
                  <a:tcPr marL="38100" marR="38100" marT="38100" marB="38100">
                    <a:lnL>
                      <a:noFill/>
                    </a:lnL>
                    <a:lnR>
                      <a:noFill/>
                    </a:lnR>
                    <a:lnT>
                      <a:noFill/>
                    </a:lnT>
                    <a:lnB>
                      <a:noFill/>
                    </a:lnB>
                  </a:tcPr>
                </a:tc>
                <a:tc>
                  <a:txBody>
                    <a:bodyPr/>
                    <a:lstStyle/>
                    <a:p>
                      <a:pPr algn="r"/>
                      <a:r>
                        <a:rPr lang="en-US" sz="1800"/>
                        <a:t>0</a:t>
                      </a:r>
                    </a:p>
                  </a:txBody>
                  <a:tcPr marL="38100" marR="38100" marT="38100" marB="38100">
                    <a:lnL>
                      <a:noFill/>
                    </a:lnL>
                    <a:lnR>
                      <a:noFill/>
                    </a:lnR>
                    <a:lnT>
                      <a:noFill/>
                    </a:lnT>
                    <a:lnB>
                      <a:noFill/>
                    </a:lnB>
                  </a:tcPr>
                </a:tc>
                <a:tc>
                  <a:txBody>
                    <a:bodyPr/>
                    <a:lstStyle/>
                    <a:p>
                      <a:pPr algn="ctr"/>
                      <a:r>
                        <a:rPr lang="en-US" sz="1800"/>
                        <a:t>2</a:t>
                      </a:r>
                    </a:p>
                  </a:txBody>
                  <a:tcPr marL="38100" marR="38100" marT="38100" marB="38100">
                    <a:lnL>
                      <a:noFill/>
                    </a:lnL>
                    <a:lnR>
                      <a:noFill/>
                    </a:lnR>
                    <a:lnT>
                      <a:noFill/>
                    </a:lnT>
                    <a:lnB>
                      <a:noFill/>
                    </a:lnB>
                  </a:tcPr>
                </a:tc>
                <a:tc>
                  <a:txBody>
                    <a:bodyPr/>
                    <a:lstStyle/>
                    <a:p>
                      <a:pPr algn="r"/>
                      <a:r>
                        <a:rPr lang="en-US" sz="1800"/>
                        <a:t>64</a:t>
                      </a:r>
                    </a:p>
                  </a:txBody>
                  <a:tcPr marL="38100" marR="38100" marT="38100" marB="38100">
                    <a:lnL>
                      <a:noFill/>
                    </a:lnL>
                    <a:lnR>
                      <a:noFill/>
                    </a:lnR>
                    <a:lnT>
                      <a:noFill/>
                    </a:lnT>
                    <a:lnB>
                      <a:noFill/>
                    </a:lnB>
                  </a:tcPr>
                </a:tc>
                <a:tc>
                  <a:txBody>
                    <a:bodyPr/>
                    <a:lstStyle/>
                    <a:p>
                      <a:pPr algn="ctr"/>
                      <a:r>
                        <a:rPr lang="en-US" sz="1800"/>
                        <a:t>54</a:t>
                      </a:r>
                    </a:p>
                  </a:txBody>
                  <a:tcPr marL="38100" marR="38100" marT="38100" marB="38100">
                    <a:lnL>
                      <a:noFill/>
                    </a:lnL>
                    <a:lnR>
                      <a:noFill/>
                    </a:lnR>
                    <a:lnT>
                      <a:noFill/>
                    </a:lnT>
                    <a:lnB>
                      <a:noFill/>
                    </a:lnB>
                  </a:tcPr>
                </a:tc>
                <a:tc>
                  <a:txBody>
                    <a:bodyPr/>
                    <a:lstStyle/>
                    <a:p>
                      <a:pPr algn="r"/>
                      <a:r>
                        <a:rPr lang="en-US" sz="1800"/>
                        <a:t>0</a:t>
                      </a:r>
                    </a:p>
                  </a:txBody>
                  <a:tcPr marL="38100" marR="38100" marT="38100" marB="38100">
                    <a:lnL>
                      <a:noFill/>
                    </a:lnL>
                    <a:lnR>
                      <a:noFill/>
                    </a:lnR>
                    <a:lnT>
                      <a:noFill/>
                    </a:lnT>
                    <a:lnB>
                      <a:noFill/>
                    </a:lnB>
                  </a:tcPr>
                </a:tc>
                <a:tc>
                  <a:txBody>
                    <a:bodyPr/>
                    <a:lstStyle/>
                    <a:p>
                      <a:pPr algn="ctr"/>
                      <a:r>
                        <a:rPr lang="en-US" sz="1800"/>
                        <a:t>45</a:t>
                      </a:r>
                    </a:p>
                  </a:txBody>
                  <a:tcPr marL="38100" marR="38100" marT="38100" marB="38100">
                    <a:lnL>
                      <a:noFill/>
                    </a:lnL>
                    <a:lnR>
                      <a:noFill/>
                    </a:lnR>
                    <a:lnT>
                      <a:noFill/>
                    </a:lnT>
                    <a:lnB>
                      <a:noFill/>
                    </a:lnB>
                  </a:tcPr>
                </a:tc>
                <a:tc>
                  <a:txBody>
                    <a:bodyPr/>
                    <a:lstStyle/>
                    <a:p>
                      <a:pPr algn="ctr"/>
                      <a:r>
                        <a:rPr lang="en-US" sz="1800"/>
                        <a:t>255</a:t>
                      </a:r>
                    </a:p>
                  </a:txBody>
                  <a:tcPr marL="38100" marR="38100" marT="38100" marB="38100">
                    <a:lnL>
                      <a:noFill/>
                    </a:lnL>
                    <a:lnR>
                      <a:noFill/>
                    </a:lnR>
                    <a:lnT>
                      <a:noFill/>
                    </a:lnT>
                    <a:lnB>
                      <a:noFill/>
                    </a:lnB>
                  </a:tcPr>
                </a:tc>
              </a:tr>
              <a:tr h="899160">
                <a:tc>
                  <a:txBody>
                    <a:bodyPr/>
                    <a:lstStyle/>
                    <a:p>
                      <a:pPr algn="l"/>
                      <a:r>
                        <a:rPr lang="en-US" sz="1800"/>
                        <a:t>Leeches Repository</a:t>
                      </a:r>
                    </a:p>
                  </a:txBody>
                  <a:tcPr marL="38100" marR="38100" marT="38100" marB="38100">
                    <a:lnL>
                      <a:noFill/>
                    </a:lnL>
                    <a:lnR>
                      <a:noFill/>
                    </a:lnR>
                    <a:lnT>
                      <a:noFill/>
                    </a:lnT>
                    <a:lnB>
                      <a:noFill/>
                    </a:lnB>
                  </a:tcPr>
                </a:tc>
                <a:tc>
                  <a:txBody>
                    <a:bodyPr/>
                    <a:lstStyle/>
                    <a:p>
                      <a:pPr algn="ctr"/>
                      <a:r>
                        <a:rPr lang="en-US" sz="1800"/>
                        <a:t>60</a:t>
                      </a:r>
                    </a:p>
                  </a:txBody>
                  <a:tcPr marL="38100" marR="38100" marT="38100" marB="38100">
                    <a:lnL>
                      <a:noFill/>
                    </a:lnL>
                    <a:lnR>
                      <a:noFill/>
                    </a:lnR>
                    <a:lnT>
                      <a:noFill/>
                    </a:lnT>
                    <a:lnB>
                      <a:noFill/>
                    </a:lnB>
                  </a:tcPr>
                </a:tc>
                <a:tc>
                  <a:txBody>
                    <a:bodyPr/>
                    <a:lstStyle/>
                    <a:p>
                      <a:pPr algn="r"/>
                      <a:r>
                        <a:rPr lang="en-US" sz="1800"/>
                        <a:t>36</a:t>
                      </a:r>
                    </a:p>
                  </a:txBody>
                  <a:tcPr marL="38100" marR="38100" marT="38100" marB="38100">
                    <a:lnL>
                      <a:noFill/>
                    </a:lnL>
                    <a:lnR>
                      <a:noFill/>
                    </a:lnR>
                    <a:lnT>
                      <a:noFill/>
                    </a:lnT>
                    <a:lnB>
                      <a:noFill/>
                    </a:lnB>
                  </a:tcPr>
                </a:tc>
                <a:tc>
                  <a:txBody>
                    <a:bodyPr/>
                    <a:lstStyle/>
                    <a:p>
                      <a:pPr algn="ctr"/>
                      <a:r>
                        <a:rPr lang="en-US" sz="1800"/>
                        <a:t>1</a:t>
                      </a:r>
                    </a:p>
                  </a:txBody>
                  <a:tcPr marL="38100" marR="38100" marT="38100" marB="38100">
                    <a:lnL>
                      <a:noFill/>
                    </a:lnL>
                    <a:lnR>
                      <a:noFill/>
                    </a:lnR>
                    <a:lnT>
                      <a:noFill/>
                    </a:lnT>
                    <a:lnB>
                      <a:noFill/>
                    </a:lnB>
                  </a:tcPr>
                </a:tc>
                <a:tc>
                  <a:txBody>
                    <a:bodyPr/>
                    <a:lstStyle/>
                    <a:p>
                      <a:pPr algn="r"/>
                      <a:r>
                        <a:rPr lang="en-US" sz="1800"/>
                        <a:t>48</a:t>
                      </a:r>
                    </a:p>
                  </a:txBody>
                  <a:tcPr marL="38100" marR="38100" marT="38100" marB="38100">
                    <a:lnL>
                      <a:noFill/>
                    </a:lnL>
                    <a:lnR>
                      <a:noFill/>
                    </a:lnR>
                    <a:lnT>
                      <a:noFill/>
                    </a:lnT>
                    <a:lnB>
                      <a:noFill/>
                    </a:lnB>
                  </a:tcPr>
                </a:tc>
                <a:tc>
                  <a:txBody>
                    <a:bodyPr/>
                    <a:lstStyle/>
                    <a:p>
                      <a:pPr algn="ctr"/>
                      <a:r>
                        <a:rPr lang="en-US" sz="1800"/>
                        <a:t>36</a:t>
                      </a:r>
                    </a:p>
                  </a:txBody>
                  <a:tcPr marL="38100" marR="38100" marT="38100" marB="38100">
                    <a:lnL>
                      <a:noFill/>
                    </a:lnL>
                    <a:lnR>
                      <a:noFill/>
                    </a:lnR>
                    <a:lnT>
                      <a:noFill/>
                    </a:lnT>
                    <a:lnB>
                      <a:noFill/>
                    </a:lnB>
                  </a:tcPr>
                </a:tc>
                <a:tc>
                  <a:txBody>
                    <a:bodyPr/>
                    <a:lstStyle/>
                    <a:p>
                      <a:pPr algn="r"/>
                      <a:r>
                        <a:rPr lang="en-US" sz="1800"/>
                        <a:t>0</a:t>
                      </a:r>
                    </a:p>
                  </a:txBody>
                  <a:tcPr marL="38100" marR="38100" marT="38100" marB="38100">
                    <a:lnL>
                      <a:noFill/>
                    </a:lnL>
                    <a:lnR>
                      <a:noFill/>
                    </a:lnR>
                    <a:lnT>
                      <a:noFill/>
                    </a:lnT>
                    <a:lnB>
                      <a:noFill/>
                    </a:lnB>
                  </a:tcPr>
                </a:tc>
                <a:tc>
                  <a:txBody>
                    <a:bodyPr/>
                    <a:lstStyle/>
                    <a:p>
                      <a:pPr algn="ctr"/>
                      <a:r>
                        <a:rPr lang="en-US" sz="1800"/>
                        <a:t>63</a:t>
                      </a:r>
                    </a:p>
                  </a:txBody>
                  <a:tcPr marL="38100" marR="38100" marT="38100" marB="38100">
                    <a:lnL>
                      <a:noFill/>
                    </a:lnL>
                    <a:lnR>
                      <a:noFill/>
                    </a:lnR>
                    <a:lnT>
                      <a:noFill/>
                    </a:lnT>
                    <a:lnB>
                      <a:noFill/>
                    </a:lnB>
                  </a:tcPr>
                </a:tc>
                <a:tc>
                  <a:txBody>
                    <a:bodyPr/>
                    <a:lstStyle/>
                    <a:p>
                      <a:pPr algn="ctr"/>
                      <a:r>
                        <a:rPr lang="en-US" sz="1800"/>
                        <a:t>244</a:t>
                      </a:r>
                    </a:p>
                  </a:txBody>
                  <a:tcPr marL="38100" marR="38100" marT="38100" marB="38100">
                    <a:lnL>
                      <a:noFill/>
                    </a:lnL>
                    <a:lnR>
                      <a:noFill/>
                    </a:lnR>
                    <a:lnT>
                      <a:noFill/>
                    </a:lnT>
                    <a:lnB>
                      <a:noFill/>
                    </a:lnB>
                  </a:tcPr>
                </a:tc>
              </a:tr>
              <a:tr h="624840">
                <a:tc>
                  <a:txBody>
                    <a:bodyPr/>
                    <a:lstStyle/>
                    <a:p>
                      <a:pPr algn="l"/>
                      <a:r>
                        <a:rPr lang="en-US" sz="1800"/>
                        <a:t>Tamroller MDR</a:t>
                      </a:r>
                    </a:p>
                  </a:txBody>
                  <a:tcPr marL="38100" marR="38100" marT="38100" marB="38100">
                    <a:lnL>
                      <a:noFill/>
                    </a:lnL>
                    <a:lnR>
                      <a:noFill/>
                    </a:lnR>
                    <a:lnT>
                      <a:noFill/>
                    </a:lnT>
                    <a:lnB>
                      <a:noFill/>
                    </a:lnB>
                  </a:tcPr>
                </a:tc>
                <a:tc>
                  <a:txBody>
                    <a:bodyPr/>
                    <a:lstStyle/>
                    <a:p>
                      <a:pPr algn="ctr"/>
                      <a:r>
                        <a:rPr lang="en-US" sz="1800"/>
                        <a:t>70</a:t>
                      </a:r>
                    </a:p>
                  </a:txBody>
                  <a:tcPr marL="38100" marR="38100" marT="38100" marB="38100">
                    <a:lnL>
                      <a:noFill/>
                    </a:lnL>
                    <a:lnR>
                      <a:noFill/>
                    </a:lnR>
                    <a:lnT>
                      <a:noFill/>
                    </a:lnT>
                    <a:lnB>
                      <a:noFill/>
                    </a:lnB>
                  </a:tcPr>
                </a:tc>
                <a:tc>
                  <a:txBody>
                    <a:bodyPr/>
                    <a:lstStyle/>
                    <a:p>
                      <a:pPr algn="r"/>
                      <a:r>
                        <a:rPr lang="en-US" sz="1800"/>
                        <a:t>30</a:t>
                      </a:r>
                    </a:p>
                  </a:txBody>
                  <a:tcPr marL="38100" marR="38100" marT="38100" marB="38100">
                    <a:lnL>
                      <a:noFill/>
                    </a:lnL>
                    <a:lnR>
                      <a:noFill/>
                    </a:lnR>
                    <a:lnT>
                      <a:noFill/>
                    </a:lnT>
                    <a:lnB>
                      <a:noFill/>
                    </a:lnB>
                  </a:tcPr>
                </a:tc>
                <a:tc>
                  <a:txBody>
                    <a:bodyPr/>
                    <a:lstStyle/>
                    <a:p>
                      <a:pPr algn="ctr"/>
                      <a:r>
                        <a:rPr lang="en-US" sz="1800"/>
                        <a:t>5</a:t>
                      </a:r>
                    </a:p>
                  </a:txBody>
                  <a:tcPr marL="38100" marR="38100" marT="38100" marB="38100">
                    <a:lnL>
                      <a:noFill/>
                    </a:lnL>
                    <a:lnR>
                      <a:noFill/>
                    </a:lnR>
                    <a:lnT>
                      <a:noFill/>
                    </a:lnT>
                    <a:lnB>
                      <a:noFill/>
                    </a:lnB>
                  </a:tcPr>
                </a:tc>
                <a:tc>
                  <a:txBody>
                    <a:bodyPr/>
                    <a:lstStyle/>
                    <a:p>
                      <a:pPr algn="r"/>
                      <a:r>
                        <a:rPr lang="en-US" sz="1800"/>
                        <a:t>0</a:t>
                      </a:r>
                    </a:p>
                  </a:txBody>
                  <a:tcPr marL="38100" marR="38100" marT="38100" marB="38100">
                    <a:lnL>
                      <a:noFill/>
                    </a:lnL>
                    <a:lnR>
                      <a:noFill/>
                    </a:lnR>
                    <a:lnT>
                      <a:noFill/>
                    </a:lnT>
                    <a:lnB>
                      <a:noFill/>
                    </a:lnB>
                  </a:tcPr>
                </a:tc>
                <a:tc>
                  <a:txBody>
                    <a:bodyPr/>
                    <a:lstStyle/>
                    <a:p>
                      <a:pPr algn="ctr"/>
                      <a:r>
                        <a:rPr lang="en-US" sz="1800"/>
                        <a:t>54</a:t>
                      </a:r>
                    </a:p>
                  </a:txBody>
                  <a:tcPr marL="38100" marR="38100" marT="38100" marB="38100">
                    <a:lnL>
                      <a:noFill/>
                    </a:lnL>
                    <a:lnR>
                      <a:noFill/>
                    </a:lnR>
                    <a:lnT>
                      <a:noFill/>
                    </a:lnT>
                    <a:lnB>
                      <a:noFill/>
                    </a:lnB>
                  </a:tcPr>
                </a:tc>
                <a:tc>
                  <a:txBody>
                    <a:bodyPr/>
                    <a:lstStyle/>
                    <a:p>
                      <a:pPr algn="r"/>
                      <a:r>
                        <a:rPr lang="en-US" sz="1800"/>
                        <a:t>8</a:t>
                      </a:r>
                    </a:p>
                  </a:txBody>
                  <a:tcPr marL="38100" marR="38100" marT="38100" marB="38100">
                    <a:lnL>
                      <a:noFill/>
                    </a:lnL>
                    <a:lnR>
                      <a:noFill/>
                    </a:lnR>
                    <a:lnT>
                      <a:noFill/>
                    </a:lnT>
                    <a:lnB>
                      <a:noFill/>
                    </a:lnB>
                  </a:tcPr>
                </a:tc>
                <a:tc>
                  <a:txBody>
                    <a:bodyPr/>
                    <a:lstStyle/>
                    <a:p>
                      <a:pPr algn="ctr"/>
                      <a:r>
                        <a:rPr lang="en-US" sz="1800"/>
                        <a:t>63</a:t>
                      </a:r>
                    </a:p>
                  </a:txBody>
                  <a:tcPr marL="38100" marR="38100" marT="38100" marB="38100">
                    <a:lnL>
                      <a:noFill/>
                    </a:lnL>
                    <a:lnR>
                      <a:noFill/>
                    </a:lnR>
                    <a:lnT>
                      <a:noFill/>
                    </a:lnT>
                    <a:lnB>
                      <a:noFill/>
                    </a:lnB>
                  </a:tcPr>
                </a:tc>
                <a:tc>
                  <a:txBody>
                    <a:bodyPr/>
                    <a:lstStyle/>
                    <a:p>
                      <a:pPr algn="ctr"/>
                      <a:r>
                        <a:rPr lang="en-US" sz="1800" dirty="0"/>
                        <a:t>230</a:t>
                      </a:r>
                    </a:p>
                  </a:txBody>
                  <a:tcPr marL="38100" marR="38100" marT="38100" marB="38100">
                    <a:lnL>
                      <a:noFill/>
                    </a:lnL>
                    <a:lnR>
                      <a:noFill/>
                    </a:lnR>
                    <a:lnT>
                      <a:noFill/>
                    </a:lnT>
                    <a:lnB>
                      <a:noFill/>
                    </a:lnB>
                  </a:tcPr>
                </a:tc>
              </a:tr>
            </a:tbl>
          </a:graphicData>
        </a:graphic>
      </p:graphicFrame>
      <p:sp>
        <p:nvSpPr>
          <p:cNvPr id="3" name="Rectangle 2"/>
          <p:cNvSpPr/>
          <p:nvPr/>
        </p:nvSpPr>
        <p:spPr>
          <a:xfrm>
            <a:off x="1524000" y="490210"/>
            <a:ext cx="5780557" cy="523220"/>
          </a:xfrm>
          <a:prstGeom prst="rect">
            <a:avLst/>
          </a:prstGeom>
        </p:spPr>
        <p:txBody>
          <a:bodyPr wrap="none">
            <a:spAutoFit/>
          </a:bodyPr>
          <a:lstStyle/>
          <a:p>
            <a:r>
              <a:rPr lang="en-US" sz="2800" b="1" dirty="0"/>
              <a:t>Example of Weighted Product Ratings</a:t>
            </a:r>
            <a:endParaRPr lang="en-US" sz="2800" dirty="0"/>
          </a:p>
        </p:txBody>
      </p:sp>
      <p:sp>
        <p:nvSpPr>
          <p:cNvPr id="4" name="Slide Number Placeholder 3"/>
          <p:cNvSpPr>
            <a:spLocks noGrp="1"/>
          </p:cNvSpPr>
          <p:nvPr>
            <p:ph type="sldNum" sz="quarter" idx="12"/>
          </p:nvPr>
        </p:nvSpPr>
        <p:spPr/>
        <p:txBody>
          <a:bodyPr/>
          <a:lstStyle/>
          <a:p>
            <a:fld id="{AAF1E5DE-A35B-407D-9970-453A04C3524F}" type="slidenum">
              <a:rPr lang="en-US" smtClean="0"/>
              <a:t>33</a:t>
            </a:fld>
            <a:endParaRPr lang="en-US"/>
          </a:p>
        </p:txBody>
      </p:sp>
    </p:spTree>
    <p:extLst>
      <p:ext uri="{BB962C8B-B14F-4D97-AF65-F5344CB8AC3E}">
        <p14:creationId xmlns:p14="http://schemas.microsoft.com/office/powerpoint/2010/main" val="5211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hdi\Desktop\Business Intelligence\step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343150"/>
            <a:ext cx="6400799" cy="291465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AF1E5DE-A35B-407D-9970-453A04C3524F}" type="slidenum">
              <a:rPr lang="en-US" smtClean="0"/>
              <a:t>34</a:t>
            </a:fld>
            <a:endParaRPr lang="en-US"/>
          </a:p>
        </p:txBody>
      </p:sp>
    </p:spTree>
    <p:extLst>
      <p:ext uri="{BB962C8B-B14F-4D97-AF65-F5344CB8AC3E}">
        <p14:creationId xmlns:p14="http://schemas.microsoft.com/office/powerpoint/2010/main" val="35300989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400" y="228600"/>
            <a:ext cx="4236737" cy="646331"/>
          </a:xfrm>
          <a:prstGeom prst="rect">
            <a:avLst/>
          </a:prstGeom>
        </p:spPr>
        <p:txBody>
          <a:bodyPr wrap="none">
            <a:spAutoFit/>
          </a:bodyPr>
          <a:lstStyle/>
          <a:p>
            <a:r>
              <a:rPr lang="en-US" sz="3600" b="1" dirty="0"/>
              <a:t>Deliverable Resulting</a:t>
            </a:r>
            <a:endParaRPr lang="en-US" sz="3600" dirty="0"/>
          </a:p>
        </p:txBody>
      </p:sp>
      <p:sp>
        <p:nvSpPr>
          <p:cNvPr id="3" name="Rectangle 2"/>
          <p:cNvSpPr/>
          <p:nvPr/>
        </p:nvSpPr>
        <p:spPr>
          <a:xfrm>
            <a:off x="685800" y="1752600"/>
            <a:ext cx="7126438" cy="2677656"/>
          </a:xfrm>
          <a:prstGeom prst="rect">
            <a:avLst/>
          </a:prstGeom>
        </p:spPr>
        <p:txBody>
          <a:bodyPr wrap="none">
            <a:spAutoFit/>
          </a:bodyPr>
          <a:lstStyle/>
          <a:p>
            <a:pPr marL="285750" indent="-285750">
              <a:buFont typeface="Arial" panose="020B0604020202020204" pitchFamily="34" charset="0"/>
              <a:buChar char="•"/>
            </a:pPr>
            <a:r>
              <a:rPr lang="en-US" sz="2400" dirty="0"/>
              <a:t>Physical meta </a:t>
            </a:r>
            <a:r>
              <a:rPr lang="en-US" sz="2400" dirty="0" smtClean="0"/>
              <a:t>model</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Data definition language for the meta data </a:t>
            </a:r>
            <a:r>
              <a:rPr lang="en-US" sz="2400" dirty="0" smtClean="0"/>
              <a:t>repository</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Data control language for the meta data </a:t>
            </a:r>
            <a:r>
              <a:rPr lang="en-US" sz="2400" dirty="0" smtClean="0"/>
              <a:t>repository</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a:t>Meta data repository programming specifications</a:t>
            </a:r>
          </a:p>
        </p:txBody>
      </p:sp>
      <p:sp>
        <p:nvSpPr>
          <p:cNvPr id="4" name="Slide Number Placeholder 3"/>
          <p:cNvSpPr>
            <a:spLocks noGrp="1"/>
          </p:cNvSpPr>
          <p:nvPr>
            <p:ph type="sldNum" sz="quarter" idx="12"/>
          </p:nvPr>
        </p:nvSpPr>
        <p:spPr/>
        <p:txBody>
          <a:bodyPr/>
          <a:lstStyle/>
          <a:p>
            <a:fld id="{AAF1E5DE-A35B-407D-9970-453A04C3524F}" type="slidenum">
              <a:rPr lang="en-US" smtClean="0"/>
              <a:t>35</a:t>
            </a:fld>
            <a:endParaRPr lang="en-US"/>
          </a:p>
        </p:txBody>
      </p:sp>
    </p:spTree>
    <p:extLst>
      <p:ext uri="{BB962C8B-B14F-4D97-AF65-F5344CB8AC3E}">
        <p14:creationId xmlns:p14="http://schemas.microsoft.com/office/powerpoint/2010/main" val="765026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28600"/>
            <a:ext cx="4690708" cy="584775"/>
          </a:xfrm>
          <a:prstGeom prst="rect">
            <a:avLst/>
          </a:prstGeom>
        </p:spPr>
        <p:txBody>
          <a:bodyPr wrap="none">
            <a:spAutoFit/>
          </a:bodyPr>
          <a:lstStyle/>
          <a:p>
            <a:r>
              <a:rPr lang="en-US" sz="3200" b="1" dirty="0"/>
              <a:t>Roles Involved </a:t>
            </a:r>
            <a:r>
              <a:rPr lang="en-US" sz="3200" b="1" dirty="0" smtClean="0"/>
              <a:t>in This Step</a:t>
            </a:r>
            <a:endParaRPr lang="en-US" sz="3200" dirty="0"/>
          </a:p>
        </p:txBody>
      </p:sp>
      <p:sp>
        <p:nvSpPr>
          <p:cNvPr id="3" name="Rectangle 2"/>
          <p:cNvSpPr/>
          <p:nvPr/>
        </p:nvSpPr>
        <p:spPr>
          <a:xfrm>
            <a:off x="1066800" y="1981200"/>
            <a:ext cx="4737964" cy="2554545"/>
          </a:xfrm>
          <a:prstGeom prst="rect">
            <a:avLst/>
          </a:prstGeom>
        </p:spPr>
        <p:txBody>
          <a:bodyPr wrap="none">
            <a:spAutoFit/>
          </a:bodyPr>
          <a:lstStyle/>
          <a:p>
            <a:pPr marL="285750" indent="-285750">
              <a:buFont typeface="Arial" panose="020B0604020202020204" pitchFamily="34" charset="0"/>
              <a:buChar char="•"/>
            </a:pPr>
            <a:r>
              <a:rPr lang="en-US" sz="3200" dirty="0"/>
              <a:t>BI infrastructure </a:t>
            </a:r>
            <a:r>
              <a:rPr lang="en-US" sz="3200" dirty="0" smtClean="0"/>
              <a:t>architect</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Data </a:t>
            </a:r>
            <a:r>
              <a:rPr lang="en-US" sz="3200" dirty="0" smtClean="0"/>
              <a:t>administrator</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r>
              <a:rPr lang="en-US" sz="3200" dirty="0"/>
              <a:t>Meta data administrator</a:t>
            </a:r>
          </a:p>
        </p:txBody>
      </p:sp>
      <p:sp>
        <p:nvSpPr>
          <p:cNvPr id="4" name="Slide Number Placeholder 3"/>
          <p:cNvSpPr>
            <a:spLocks noGrp="1"/>
          </p:cNvSpPr>
          <p:nvPr>
            <p:ph type="sldNum" sz="quarter" idx="12"/>
          </p:nvPr>
        </p:nvSpPr>
        <p:spPr/>
        <p:txBody>
          <a:bodyPr/>
          <a:lstStyle/>
          <a:p>
            <a:fld id="{AAF1E5DE-A35B-407D-9970-453A04C3524F}" type="slidenum">
              <a:rPr lang="en-US" smtClean="0"/>
              <a:t>36</a:t>
            </a:fld>
            <a:endParaRPr lang="en-US"/>
          </a:p>
        </p:txBody>
      </p:sp>
    </p:spTree>
    <p:extLst>
      <p:ext uri="{BB962C8B-B14F-4D97-AF65-F5344CB8AC3E}">
        <p14:creationId xmlns:p14="http://schemas.microsoft.com/office/powerpoint/2010/main" val="1805715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6660" y="152400"/>
            <a:ext cx="4263668" cy="584775"/>
          </a:xfrm>
          <a:prstGeom prst="rect">
            <a:avLst/>
          </a:prstGeom>
        </p:spPr>
        <p:txBody>
          <a:bodyPr wrap="none">
            <a:spAutoFit/>
          </a:bodyPr>
          <a:lstStyle/>
          <a:p>
            <a:r>
              <a:rPr lang="en-US" sz="3200" b="1" dirty="0"/>
              <a:t>Logical Database Design</a:t>
            </a:r>
            <a:endParaRPr lang="en-US" sz="3200" dirty="0"/>
          </a:p>
        </p:txBody>
      </p:sp>
      <p:sp>
        <p:nvSpPr>
          <p:cNvPr id="3" name="Rectangle 2"/>
          <p:cNvSpPr/>
          <p:nvPr/>
        </p:nvSpPr>
        <p:spPr>
          <a:xfrm>
            <a:off x="1572705" y="1066800"/>
            <a:ext cx="2934329" cy="923330"/>
          </a:xfrm>
          <a:prstGeom prst="rect">
            <a:avLst/>
          </a:prstGeom>
        </p:spPr>
        <p:txBody>
          <a:bodyPr wrap="none">
            <a:spAutoFit/>
          </a:bodyPr>
          <a:lstStyle/>
          <a:p>
            <a:pPr marL="285750" indent="-285750">
              <a:buFont typeface="Arial" panose="020B0604020202020204" pitchFamily="34" charset="0"/>
              <a:buChar char="•"/>
            </a:pPr>
            <a:r>
              <a:rPr lang="en-US" b="1" dirty="0"/>
              <a:t>The Star </a:t>
            </a:r>
            <a:r>
              <a:rPr lang="en-US" b="1" dirty="0" smtClean="0"/>
              <a:t>Schema</a:t>
            </a:r>
          </a:p>
          <a:p>
            <a:pPr marL="285750" indent="-285750">
              <a:buFont typeface="Arial" panose="020B0604020202020204" pitchFamily="34" charset="0"/>
              <a:buChar char="•"/>
            </a:pPr>
            <a:r>
              <a:rPr lang="en-US" b="1" dirty="0"/>
              <a:t>The Snowflake </a:t>
            </a:r>
            <a:r>
              <a:rPr lang="en-US" b="1" dirty="0" smtClean="0"/>
              <a:t>Schema</a:t>
            </a:r>
          </a:p>
          <a:p>
            <a:pPr marL="285750" indent="-285750">
              <a:buFont typeface="Arial" panose="020B0604020202020204" pitchFamily="34" charset="0"/>
              <a:buChar char="•"/>
            </a:pPr>
            <a:r>
              <a:rPr lang="en-US" b="1" dirty="0" smtClean="0"/>
              <a:t>The Constellation Schema</a:t>
            </a:r>
            <a:endParaRPr lang="en-US" dirty="0"/>
          </a:p>
        </p:txBody>
      </p:sp>
      <p:sp>
        <p:nvSpPr>
          <p:cNvPr id="4" name="Rectangle 3"/>
          <p:cNvSpPr/>
          <p:nvPr/>
        </p:nvSpPr>
        <p:spPr>
          <a:xfrm>
            <a:off x="2086660" y="2720876"/>
            <a:ext cx="4460388" cy="584775"/>
          </a:xfrm>
          <a:prstGeom prst="rect">
            <a:avLst/>
          </a:prstGeom>
        </p:spPr>
        <p:txBody>
          <a:bodyPr wrap="none">
            <a:spAutoFit/>
          </a:bodyPr>
          <a:lstStyle/>
          <a:p>
            <a:r>
              <a:rPr lang="en-US" sz="3200" b="1" dirty="0" smtClean="0"/>
              <a:t>Physical Database </a:t>
            </a:r>
            <a:r>
              <a:rPr lang="en-US" sz="3200" b="1" dirty="0"/>
              <a:t>Design</a:t>
            </a:r>
            <a:endParaRPr lang="en-US" sz="3200" dirty="0"/>
          </a:p>
        </p:txBody>
      </p:sp>
      <p:sp>
        <p:nvSpPr>
          <p:cNvPr id="5" name="Rectangle 4"/>
          <p:cNvSpPr/>
          <p:nvPr/>
        </p:nvSpPr>
        <p:spPr>
          <a:xfrm>
            <a:off x="1490389" y="3711476"/>
            <a:ext cx="3085460" cy="2308324"/>
          </a:xfrm>
          <a:prstGeom prst="rect">
            <a:avLst/>
          </a:prstGeom>
        </p:spPr>
        <p:txBody>
          <a:bodyPr wrap="none">
            <a:spAutoFit/>
          </a:bodyPr>
          <a:lstStyle/>
          <a:p>
            <a:pPr marL="285750" indent="-285750">
              <a:buFont typeface="Arial" panose="020B0604020202020204" pitchFamily="34" charset="0"/>
              <a:buChar char="•"/>
            </a:pPr>
            <a:r>
              <a:rPr lang="en-US" b="1" dirty="0"/>
              <a:t>Implementation </a:t>
            </a:r>
            <a:r>
              <a:rPr lang="en-US" b="1" dirty="0" smtClean="0"/>
              <a:t>Options</a:t>
            </a:r>
          </a:p>
          <a:p>
            <a:pPr marL="285750" indent="-285750">
              <a:buFont typeface="Arial" panose="020B0604020202020204" pitchFamily="34" charset="0"/>
              <a:buChar char="•"/>
            </a:pPr>
            <a:r>
              <a:rPr lang="en-US" b="1" dirty="0"/>
              <a:t>Physical Dataset </a:t>
            </a:r>
            <a:r>
              <a:rPr lang="en-US" b="1" dirty="0" smtClean="0"/>
              <a:t>Placement</a:t>
            </a:r>
          </a:p>
          <a:p>
            <a:pPr marL="285750" indent="-285750">
              <a:buFont typeface="Arial" panose="020B0604020202020204" pitchFamily="34" charset="0"/>
              <a:buChar char="•"/>
            </a:pPr>
            <a:r>
              <a:rPr lang="en-US" b="1" dirty="0" smtClean="0"/>
              <a:t>Partitioning</a:t>
            </a:r>
          </a:p>
          <a:p>
            <a:pPr marL="285750" indent="-285750">
              <a:buFont typeface="Arial" panose="020B0604020202020204" pitchFamily="34" charset="0"/>
              <a:buChar char="•"/>
            </a:pPr>
            <a:r>
              <a:rPr lang="en-US" b="1" dirty="0" smtClean="0"/>
              <a:t>Clustering</a:t>
            </a:r>
          </a:p>
          <a:p>
            <a:pPr marL="285750" indent="-285750">
              <a:buFont typeface="Arial" panose="020B0604020202020204" pitchFamily="34" charset="0"/>
              <a:buChar char="•"/>
            </a:pPr>
            <a:r>
              <a:rPr lang="en-US" b="1" dirty="0" smtClean="0"/>
              <a:t>Indexing</a:t>
            </a:r>
          </a:p>
          <a:p>
            <a:pPr marL="285750" indent="-285750">
              <a:buFont typeface="Arial" panose="020B0604020202020204" pitchFamily="34" charset="0"/>
              <a:buChar char="•"/>
            </a:pPr>
            <a:r>
              <a:rPr lang="en-US" b="1" dirty="0" smtClean="0"/>
              <a:t>Reorganizations</a:t>
            </a:r>
          </a:p>
          <a:p>
            <a:pPr marL="285750" indent="-285750">
              <a:buFont typeface="Arial" panose="020B0604020202020204" pitchFamily="34" charset="0"/>
              <a:buChar char="•"/>
            </a:pPr>
            <a:r>
              <a:rPr lang="en-US" b="1" dirty="0" smtClean="0"/>
              <a:t>Backup and Recovery</a:t>
            </a:r>
          </a:p>
          <a:p>
            <a:pPr marL="285750" indent="-285750">
              <a:buFont typeface="Arial" panose="020B0604020202020204" pitchFamily="34" charset="0"/>
              <a:buChar char="•"/>
            </a:pPr>
            <a:r>
              <a:rPr lang="en-US" b="1" dirty="0"/>
              <a:t>Parallel Query Execution</a:t>
            </a:r>
            <a:endParaRPr lang="en-US" dirty="0"/>
          </a:p>
        </p:txBody>
      </p:sp>
      <p:sp>
        <p:nvSpPr>
          <p:cNvPr id="6" name="Slide Number Placeholder 5"/>
          <p:cNvSpPr>
            <a:spLocks noGrp="1"/>
          </p:cNvSpPr>
          <p:nvPr>
            <p:ph type="sldNum" sz="quarter" idx="12"/>
          </p:nvPr>
        </p:nvSpPr>
        <p:spPr/>
        <p:txBody>
          <a:bodyPr/>
          <a:lstStyle/>
          <a:p>
            <a:fld id="{AAF1E5DE-A35B-407D-9970-453A04C3524F}" type="slidenum">
              <a:rPr lang="en-US" smtClean="0"/>
              <a:t>4</a:t>
            </a:fld>
            <a:endParaRPr lang="en-US"/>
          </a:p>
        </p:txBody>
      </p:sp>
    </p:spTree>
    <p:extLst>
      <p:ext uri="{BB962C8B-B14F-4D97-AF65-F5344CB8AC3E}">
        <p14:creationId xmlns:p14="http://schemas.microsoft.com/office/powerpoint/2010/main" val="3004612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ahdi\Desktop\Business Intelligence\step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331788"/>
            <a:ext cx="5276850" cy="619283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AF1E5DE-A35B-407D-9970-453A04C3524F}" type="slidenum">
              <a:rPr lang="en-US" smtClean="0"/>
              <a:t>5</a:t>
            </a:fld>
            <a:endParaRPr lang="en-US"/>
          </a:p>
        </p:txBody>
      </p:sp>
    </p:spTree>
    <p:extLst>
      <p:ext uri="{BB962C8B-B14F-4D97-AF65-F5344CB8AC3E}">
        <p14:creationId xmlns:p14="http://schemas.microsoft.com/office/powerpoint/2010/main" val="404703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400" y="228600"/>
            <a:ext cx="4236737" cy="646331"/>
          </a:xfrm>
          <a:prstGeom prst="rect">
            <a:avLst/>
          </a:prstGeom>
        </p:spPr>
        <p:txBody>
          <a:bodyPr wrap="none">
            <a:spAutoFit/>
          </a:bodyPr>
          <a:lstStyle/>
          <a:p>
            <a:r>
              <a:rPr lang="en-US" sz="3600" b="1" dirty="0"/>
              <a:t>Deliverable Resulting</a:t>
            </a:r>
            <a:endParaRPr lang="en-US" sz="3600" dirty="0"/>
          </a:p>
        </p:txBody>
      </p:sp>
      <p:sp>
        <p:nvSpPr>
          <p:cNvPr id="4" name="AutoShape 2" descr="mk:@MSITStore:C:\Users\Mahdi\Desktop\Larissa%20T.%20Moss,%20Shaku%20Atre%20Business%20Intelligence%20Roadmap%20The%20Complete%20Project%20Lifecycle%20for%20Decision-Support%20Applications%20%202003.chm::/FILES/pixel.gif">
            <a:hlinkClick r:id="rId2"/>
          </p:cNvPr>
          <p:cNvSpPr>
            <a:spLocks noChangeAspect="1" noChangeArrowheads="1"/>
          </p:cNvSpPr>
          <p:nvPr/>
        </p:nvSpPr>
        <p:spPr bwMode="auto">
          <a:xfrm>
            <a:off x="63500" y="1647825"/>
            <a:ext cx="9525" cy="9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838200" y="1447800"/>
            <a:ext cx="6426513" cy="4154984"/>
          </a:xfrm>
          <a:prstGeom prst="rect">
            <a:avLst/>
          </a:prstGeom>
        </p:spPr>
        <p:txBody>
          <a:bodyPr wrap="square">
            <a:spAutoFit/>
          </a:bodyPr>
          <a:lstStyle/>
          <a:p>
            <a:pPr marL="342900" indent="-342900">
              <a:buFont typeface="Arial" panose="020B0604020202020204" pitchFamily="34" charset="0"/>
              <a:buChar char="•"/>
            </a:pPr>
            <a:r>
              <a:rPr lang="en-US" sz="2400" dirty="0"/>
              <a:t>Physical data </a:t>
            </a:r>
            <a:r>
              <a:rPr lang="en-US" sz="2400" dirty="0" smtClean="0"/>
              <a:t>model</a:t>
            </a:r>
          </a:p>
          <a:p>
            <a:endParaRPr lang="en-US" sz="2400" dirty="0"/>
          </a:p>
          <a:p>
            <a:pPr marL="342900" indent="-342900">
              <a:buFont typeface="Arial" panose="020B0604020202020204" pitchFamily="34" charset="0"/>
              <a:buChar char="•"/>
            </a:pPr>
            <a:r>
              <a:rPr lang="en-US" sz="2400" dirty="0" smtClean="0"/>
              <a:t>Physical </a:t>
            </a:r>
            <a:r>
              <a:rPr lang="en-US" sz="2400" dirty="0"/>
              <a:t>design of the BI target </a:t>
            </a:r>
            <a:r>
              <a:rPr lang="en-US" sz="2400" dirty="0" smtClean="0"/>
              <a:t>databases</a:t>
            </a:r>
          </a:p>
          <a:p>
            <a:endParaRPr lang="en-US" sz="2400" dirty="0"/>
          </a:p>
          <a:p>
            <a:pPr marL="342900" indent="-342900">
              <a:buFont typeface="Arial" panose="020B0604020202020204" pitchFamily="34" charset="0"/>
              <a:buChar char="•"/>
            </a:pPr>
            <a:r>
              <a:rPr lang="en-US" sz="2400" dirty="0" smtClean="0"/>
              <a:t>Data </a:t>
            </a:r>
            <a:r>
              <a:rPr lang="en-US" sz="2400" dirty="0"/>
              <a:t>definition </a:t>
            </a:r>
            <a:r>
              <a:rPr lang="en-US" sz="2400" dirty="0" smtClean="0"/>
              <a:t>language</a:t>
            </a:r>
          </a:p>
          <a:p>
            <a:endParaRPr lang="en-US" sz="2400" dirty="0"/>
          </a:p>
          <a:p>
            <a:pPr marL="342900" indent="-342900">
              <a:buFont typeface="Arial" panose="020B0604020202020204" pitchFamily="34" charset="0"/>
              <a:buChar char="•"/>
            </a:pPr>
            <a:r>
              <a:rPr lang="en-US" sz="2400" dirty="0" smtClean="0"/>
              <a:t>Data </a:t>
            </a:r>
            <a:r>
              <a:rPr lang="en-US" sz="2400" dirty="0"/>
              <a:t>control </a:t>
            </a:r>
            <a:r>
              <a:rPr lang="en-US" sz="2400" dirty="0" smtClean="0"/>
              <a:t>language</a:t>
            </a:r>
          </a:p>
          <a:p>
            <a:endParaRPr lang="en-US" sz="2400" dirty="0"/>
          </a:p>
          <a:p>
            <a:pPr marL="342900" indent="-342900">
              <a:buFont typeface="Arial" panose="020B0604020202020204" pitchFamily="34" charset="0"/>
              <a:buChar char="•"/>
            </a:pPr>
            <a:r>
              <a:rPr lang="en-US" sz="2400" dirty="0" smtClean="0"/>
              <a:t>Physical </a:t>
            </a:r>
            <a:r>
              <a:rPr lang="en-US" sz="2400" dirty="0"/>
              <a:t>BI target </a:t>
            </a:r>
            <a:r>
              <a:rPr lang="en-US" sz="2400" dirty="0" smtClean="0"/>
              <a:t>databases</a:t>
            </a:r>
          </a:p>
          <a:p>
            <a:endParaRPr lang="en-US" sz="2400" dirty="0"/>
          </a:p>
          <a:p>
            <a:pPr marL="342900" indent="-342900">
              <a:buFont typeface="Arial" panose="020B0604020202020204" pitchFamily="34" charset="0"/>
              <a:buChar char="•"/>
            </a:pPr>
            <a:r>
              <a:rPr lang="en-US" sz="2400" dirty="0" smtClean="0"/>
              <a:t>Database </a:t>
            </a:r>
            <a:r>
              <a:rPr lang="en-US" sz="2400" dirty="0"/>
              <a:t>maintenance procedures</a:t>
            </a:r>
            <a:endParaRPr lang="en-US" sz="2400" b="0" dirty="0">
              <a:effectLst/>
            </a:endParaRPr>
          </a:p>
        </p:txBody>
      </p:sp>
      <p:sp>
        <p:nvSpPr>
          <p:cNvPr id="5" name="Slide Number Placeholder 4"/>
          <p:cNvSpPr>
            <a:spLocks noGrp="1"/>
          </p:cNvSpPr>
          <p:nvPr>
            <p:ph type="sldNum" sz="quarter" idx="12"/>
          </p:nvPr>
        </p:nvSpPr>
        <p:spPr/>
        <p:txBody>
          <a:bodyPr/>
          <a:lstStyle/>
          <a:p>
            <a:fld id="{AAF1E5DE-A35B-407D-9970-453A04C3524F}" type="slidenum">
              <a:rPr lang="en-US" smtClean="0"/>
              <a:t>6</a:t>
            </a:fld>
            <a:endParaRPr lang="en-US"/>
          </a:p>
        </p:txBody>
      </p:sp>
    </p:spTree>
    <p:extLst>
      <p:ext uri="{BB962C8B-B14F-4D97-AF65-F5344CB8AC3E}">
        <p14:creationId xmlns:p14="http://schemas.microsoft.com/office/powerpoint/2010/main" val="3862780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28600"/>
            <a:ext cx="4209870" cy="523220"/>
          </a:xfrm>
          <a:prstGeom prst="rect">
            <a:avLst/>
          </a:prstGeom>
        </p:spPr>
        <p:txBody>
          <a:bodyPr wrap="none">
            <a:spAutoFit/>
          </a:bodyPr>
          <a:lstStyle/>
          <a:p>
            <a:r>
              <a:rPr lang="en-US" sz="2800" b="1" dirty="0"/>
              <a:t>Roles Involved </a:t>
            </a:r>
            <a:r>
              <a:rPr lang="en-US" sz="2800" b="1" dirty="0" smtClean="0"/>
              <a:t>in This Step</a:t>
            </a:r>
            <a:endParaRPr lang="en-US" sz="2800" dirty="0"/>
          </a:p>
        </p:txBody>
      </p:sp>
      <p:sp>
        <p:nvSpPr>
          <p:cNvPr id="3" name="Rectangle 2"/>
          <p:cNvSpPr/>
          <p:nvPr/>
        </p:nvSpPr>
        <p:spPr>
          <a:xfrm>
            <a:off x="990600" y="1447800"/>
            <a:ext cx="6400800" cy="2677656"/>
          </a:xfrm>
          <a:prstGeom prst="rect">
            <a:avLst/>
          </a:prstGeom>
        </p:spPr>
        <p:txBody>
          <a:bodyPr wrap="square">
            <a:spAutoFit/>
          </a:bodyPr>
          <a:lstStyle/>
          <a:p>
            <a:pPr marL="342900" indent="-342900">
              <a:buFont typeface="Arial" panose="020B0604020202020204" pitchFamily="34" charset="0"/>
              <a:buChar char="•"/>
            </a:pPr>
            <a:r>
              <a:rPr lang="en-US" sz="2400" dirty="0"/>
              <a:t>Application lead developer</a:t>
            </a:r>
          </a:p>
          <a:p>
            <a:endParaRPr lang="en-US" sz="2400" dirty="0" smtClean="0"/>
          </a:p>
          <a:p>
            <a:pPr marL="342900" indent="-342900">
              <a:buFont typeface="Arial" panose="020B0604020202020204" pitchFamily="34" charset="0"/>
              <a:buChar char="•"/>
            </a:pPr>
            <a:r>
              <a:rPr lang="en-US" sz="2400" dirty="0" smtClean="0"/>
              <a:t>Data </a:t>
            </a:r>
            <a:r>
              <a:rPr lang="en-US" sz="2400" dirty="0"/>
              <a:t>administrator</a:t>
            </a:r>
          </a:p>
          <a:p>
            <a:endParaRPr lang="en-US" sz="2400" dirty="0" smtClean="0"/>
          </a:p>
          <a:p>
            <a:pPr marL="342900" indent="-342900">
              <a:buFont typeface="Arial" panose="020B0604020202020204" pitchFamily="34" charset="0"/>
              <a:buChar char="•"/>
            </a:pPr>
            <a:r>
              <a:rPr lang="en-US" sz="2400" dirty="0" smtClean="0"/>
              <a:t>Database administrator</a:t>
            </a:r>
          </a:p>
          <a:p>
            <a:endParaRPr lang="en-US" sz="2400" dirty="0"/>
          </a:p>
          <a:p>
            <a:pPr marL="342900" indent="-342900">
              <a:buFont typeface="Arial" panose="020B0604020202020204" pitchFamily="34" charset="0"/>
              <a:buChar char="•"/>
            </a:pPr>
            <a:r>
              <a:rPr lang="en-US" sz="2400" dirty="0"/>
              <a:t>ETL lead </a:t>
            </a:r>
            <a:r>
              <a:rPr lang="en-US" sz="2400" dirty="0" smtClean="0"/>
              <a:t>developer</a:t>
            </a:r>
            <a:endParaRPr lang="en-US" sz="2400" dirty="0"/>
          </a:p>
        </p:txBody>
      </p:sp>
      <p:sp>
        <p:nvSpPr>
          <p:cNvPr id="4" name="Slide Number Placeholder 3"/>
          <p:cNvSpPr>
            <a:spLocks noGrp="1"/>
          </p:cNvSpPr>
          <p:nvPr>
            <p:ph type="sldNum" sz="quarter" idx="12"/>
          </p:nvPr>
        </p:nvSpPr>
        <p:spPr/>
        <p:txBody>
          <a:bodyPr/>
          <a:lstStyle/>
          <a:p>
            <a:fld id="{AAF1E5DE-A35B-407D-9970-453A04C3524F}" type="slidenum">
              <a:rPr lang="en-US" smtClean="0"/>
              <a:t>7</a:t>
            </a:fld>
            <a:endParaRPr lang="en-US"/>
          </a:p>
        </p:txBody>
      </p:sp>
    </p:spTree>
    <p:extLst>
      <p:ext uri="{BB962C8B-B14F-4D97-AF65-F5344CB8AC3E}">
        <p14:creationId xmlns:p14="http://schemas.microsoft.com/office/powerpoint/2010/main" val="2252544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401392"/>
            <a:ext cx="5948616" cy="523220"/>
          </a:xfrm>
          <a:prstGeom prst="rect">
            <a:avLst/>
          </a:prstGeom>
        </p:spPr>
        <p:txBody>
          <a:bodyPr wrap="none">
            <a:spAutoFit/>
          </a:bodyPr>
          <a:lstStyle/>
          <a:p>
            <a:r>
              <a:rPr lang="en-US" sz="2800" b="1" dirty="0"/>
              <a:t>Step 9: Extract/Transform/Load Design</a:t>
            </a:r>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7467600" cy="4624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AAF1E5DE-A35B-407D-9970-453A04C3524F}" type="slidenum">
              <a:rPr lang="en-US" smtClean="0"/>
              <a:t>8</a:t>
            </a:fld>
            <a:endParaRPr lang="en-US"/>
          </a:p>
        </p:txBody>
      </p:sp>
    </p:spTree>
    <p:extLst>
      <p:ext uri="{BB962C8B-B14F-4D97-AF65-F5344CB8AC3E}">
        <p14:creationId xmlns:p14="http://schemas.microsoft.com/office/powerpoint/2010/main" val="928193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05000"/>
            <a:ext cx="70104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59183" y="381000"/>
            <a:ext cx="5911234" cy="523220"/>
          </a:xfrm>
          <a:prstGeom prst="rect">
            <a:avLst/>
          </a:prstGeom>
        </p:spPr>
        <p:txBody>
          <a:bodyPr wrap="none">
            <a:spAutoFit/>
          </a:bodyPr>
          <a:lstStyle/>
          <a:p>
            <a:r>
              <a:rPr lang="en-US" sz="2800" b="1" dirty="0"/>
              <a:t>Integrated BI Implementation Strategy</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9</a:t>
            </a:fld>
            <a:endParaRPr lang="en-US"/>
          </a:p>
        </p:txBody>
      </p:sp>
    </p:spTree>
    <p:extLst>
      <p:ext uri="{BB962C8B-B14F-4D97-AF65-F5344CB8AC3E}">
        <p14:creationId xmlns:p14="http://schemas.microsoft.com/office/powerpoint/2010/main" val="21227701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438</TotalTime>
  <Words>1989</Words>
  <Application>Microsoft Office PowerPoint</Application>
  <PresentationFormat>On-screen Show (4:3)</PresentationFormat>
  <Paragraphs>363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Adjacency</vt:lpstr>
      <vt:lpstr>Business Intelligence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Intelligence</dc:title>
  <dc:creator>Mahdi</dc:creator>
  <cp:lastModifiedBy>Mahdi</cp:lastModifiedBy>
  <cp:revision>41</cp:revision>
  <dcterms:created xsi:type="dcterms:W3CDTF">2013-10-14T13:48:11Z</dcterms:created>
  <dcterms:modified xsi:type="dcterms:W3CDTF">2014-04-28T12:16:19Z</dcterms:modified>
</cp:coreProperties>
</file>