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7" r:id="rId2"/>
    <p:sldId id="291" r:id="rId3"/>
    <p:sldId id="259" r:id="rId4"/>
    <p:sldId id="296" r:id="rId5"/>
    <p:sldId id="297" r:id="rId6"/>
    <p:sldId id="298" r:id="rId7"/>
    <p:sldId id="299" r:id="rId8"/>
    <p:sldId id="290" r:id="rId9"/>
    <p:sldId id="263" r:id="rId10"/>
    <p:sldId id="264" r:id="rId11"/>
    <p:sldId id="265" r:id="rId12"/>
    <p:sldId id="300" r:id="rId13"/>
    <p:sldId id="301" r:id="rId14"/>
    <p:sldId id="302" r:id="rId15"/>
    <p:sldId id="303" r:id="rId16"/>
    <p:sldId id="289" r:id="rId17"/>
    <p:sldId id="272" r:id="rId18"/>
    <p:sldId id="273" r:id="rId19"/>
    <p:sldId id="274" r:id="rId20"/>
    <p:sldId id="305" r:id="rId21"/>
    <p:sldId id="306" r:id="rId22"/>
    <p:sldId id="307" r:id="rId23"/>
    <p:sldId id="308" r:id="rId24"/>
    <p:sldId id="288" r:id="rId25"/>
    <p:sldId id="278" r:id="rId26"/>
    <p:sldId id="279" r:id="rId27"/>
    <p:sldId id="292" r:id="rId28"/>
    <p:sldId id="309" r:id="rId29"/>
    <p:sldId id="310" r:id="rId30"/>
    <p:sldId id="311" r:id="rId31"/>
    <p:sldId id="313" r:id="rId32"/>
    <p:sldId id="315" r:id="rId33"/>
    <p:sldId id="293" r:id="rId34"/>
    <p:sldId id="294" r:id="rId35"/>
    <p:sldId id="29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428F1-3792-46F1-8B46-C70D8EA16A11}" type="datetimeFigureOut">
              <a:rPr lang="en-US" smtClean="0"/>
              <a:t>4/28/2014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715DC-327C-4B8C-A219-9AB6B4699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25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A877-9A9E-4D62-BB1B-051782CA5CBB}" type="datetime1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19374-676D-4977-945A-988FADB7095C}" type="datetime1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0210-9160-41D6-9016-588800701E45}" type="datetime1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225BD-EE9D-4F99-BEFC-C9E180062180}" type="datetime1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AB8D-43A6-454B-97B9-AF00129822BE}" type="datetime1">
              <a:rPr lang="en-US" smtClean="0"/>
              <a:t>4/28/2014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5EB8-6120-40A9-81BB-F00E6DF4AF58}" type="datetime1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E044-961E-4719-8770-B50FFB611BA4}" type="datetime1">
              <a:rPr lang="en-US" smtClean="0"/>
              <a:t>4/28/2014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BE48-E1AE-4EFC-B51B-7B1FDBDAABC4}" type="datetime1">
              <a:rPr lang="en-US" smtClean="0"/>
              <a:t>4/28/2014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4902-992D-4487-A047-B82A6D7B2694}" type="datetime1">
              <a:rPr lang="en-US" smtClean="0"/>
              <a:t>4/28/2014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7C62-F451-4D17-B8B1-1F700519271D}" type="datetime1">
              <a:rPr lang="en-US" smtClean="0"/>
              <a:t>4/28/2014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747AE-193E-4055-8F08-24A26B63A169}" type="datetime1">
              <a:rPr lang="en-US" smtClean="0"/>
              <a:t>4/28/2014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AF1E5DE-A35B-407D-9970-453A04C3524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215CD-4580-4EE2-BB1D-4561C753D7D2}" type="datetime1">
              <a:rPr lang="en-US" smtClean="0"/>
              <a:t>4/28/2014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C:\Users\Mahdi\Desktop\Larissa%20T.%20Moss,%20Shaku%20Atre%20Business%20Intelligence%20Roadmap%20The%20Complete%20Project%20Lifecycle%20for%20Decision-Support%20Applications%20%202003.chm::/0201784203_27021533.html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k:@MSITStore:C:\Users\Mahdi\Desktop\Larissa%20T.%20Moss,%20Shaku%20Atre%20Business%20Intelligence%20Roadmap%20The%20Complete%20Project%20Lifecycle%20for%20Decision-Support%20Applications%20%202003.chm::/0201784203_27021533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7543800" cy="1374775"/>
          </a:xfrm>
        </p:spPr>
        <p:txBody>
          <a:bodyPr/>
          <a:lstStyle/>
          <a:p>
            <a:r>
              <a:rPr lang="en-US" dirty="0" smtClean="0"/>
              <a:t>Business Intelligence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Mahdi </a:t>
            </a:r>
            <a:r>
              <a:rPr lang="en-US" dirty="0" err="1" smtClean="0"/>
              <a:t>Esmaeili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447800" y="1524000"/>
            <a:ext cx="3434145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</a:t>
            </a:r>
            <a:r>
              <a:rPr lang="en-US" sz="2400" dirty="0" smtClean="0"/>
              <a:t>representative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Database 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ETL </a:t>
            </a:r>
            <a:r>
              <a:rPr lang="en-US" sz="2400" dirty="0"/>
              <a:t>developers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ETL lead developer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Subject matter </a:t>
            </a:r>
            <a:r>
              <a:rPr lang="en-US" sz="2400" dirty="0" smtClean="0"/>
              <a:t>expert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Testers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44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81000"/>
            <a:ext cx="527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12: Application Development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685800" y="1981200"/>
            <a:ext cx="7162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/>
              <a:t>The main reason for a BI decision-support </a:t>
            </a:r>
            <a:r>
              <a:rPr lang="en-US" sz="2800" dirty="0" smtClean="0"/>
              <a:t>initiative </a:t>
            </a:r>
            <a:r>
              <a:rPr lang="en-US" sz="2800" dirty="0"/>
              <a:t>is to provide fast and easy access to data for business analysis. A high percentage of that access will be by predefined patterns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93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228599"/>
            <a:ext cx="5946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Online Analytical Processing Tools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609600" y="1524000"/>
            <a:ext cx="6610271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present a multidimensional view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provide summarizations and aggregations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provide interactive querying and analysis capabilities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support business analysts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support drill-down, roll-up, and drill-across features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offer analytical modeling capabilities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support functional models for trend analysis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Tools display data in charts and graphs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0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28700"/>
            <a:ext cx="502920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00763" y="152400"/>
            <a:ext cx="6180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Multidimensional Customer Profitability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381000" y="58674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Customer profiling and customer profitability are popular multidimensional BI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7620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287628"/>
            <a:ext cx="78806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Functional Components of OLAP Architecture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712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28600"/>
            <a:ext cx="4931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Development Environments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284408" y="9906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While smaller organizations may have only two environments (development and production), large organizations usually have at least four different environments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16512" y="1828800"/>
            <a:ext cx="746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prototyping </a:t>
            </a:r>
            <a:r>
              <a:rPr lang="en-US" sz="2400" dirty="0" smtClean="0"/>
              <a:t>environment</a:t>
            </a:r>
          </a:p>
          <a:p>
            <a:r>
              <a:rPr lang="en-US" dirty="0" smtClean="0"/>
              <a:t>testing </a:t>
            </a:r>
            <a:r>
              <a:rPr lang="en-US" dirty="0"/>
              <a:t>of the technology and the solidifying of the project requirements occur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400" dirty="0" smtClean="0"/>
              <a:t>The </a:t>
            </a:r>
            <a:r>
              <a:rPr lang="en-US" sz="2400" dirty="0"/>
              <a:t>development </a:t>
            </a:r>
            <a:r>
              <a:rPr lang="en-US" sz="2400" dirty="0" smtClean="0"/>
              <a:t>environment</a:t>
            </a:r>
          </a:p>
          <a:p>
            <a:r>
              <a:rPr lang="en-US" dirty="0" smtClean="0"/>
              <a:t>programs </a:t>
            </a:r>
            <a:r>
              <a:rPr lang="en-US" dirty="0"/>
              <a:t>and scripts are written and tested by the developers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The </a:t>
            </a:r>
            <a:r>
              <a:rPr lang="en-US" sz="2400" dirty="0"/>
              <a:t>QA </a:t>
            </a:r>
            <a:r>
              <a:rPr lang="en-US" sz="2400" dirty="0" smtClean="0"/>
              <a:t>environment</a:t>
            </a:r>
          </a:p>
          <a:p>
            <a:r>
              <a:rPr lang="en-US" dirty="0" smtClean="0"/>
              <a:t>operations </a:t>
            </a:r>
            <a:r>
              <a:rPr lang="en-US" dirty="0"/>
              <a:t>staff tests the final programs and scripts before allowing them to be moved into the production environment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en-US" sz="2400" dirty="0" smtClean="0"/>
              <a:t>The </a:t>
            </a:r>
            <a:r>
              <a:rPr lang="en-US" sz="2400" dirty="0"/>
              <a:t>production </a:t>
            </a:r>
            <a:r>
              <a:rPr lang="en-US" sz="2400" dirty="0" smtClean="0"/>
              <a:t>environment</a:t>
            </a:r>
          </a:p>
          <a:p>
            <a:r>
              <a:rPr lang="en-US" dirty="0" smtClean="0"/>
              <a:t>programs </a:t>
            </a:r>
            <a:r>
              <a:rPr lang="en-US" dirty="0"/>
              <a:t>and scripts run after being rolled </a:t>
            </a:r>
            <a:r>
              <a:rPr lang="en-US" dirty="0" smtClean="0"/>
              <a:t>out</a:t>
            </a:r>
          </a:p>
          <a:p>
            <a:endParaRPr lang="en-US" b="0" dirty="0">
              <a:effectLst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sz="2400" dirty="0" smtClean="0"/>
              <a:t>The </a:t>
            </a:r>
            <a:r>
              <a:rPr lang="en-US" sz="2400" dirty="0"/>
              <a:t>Web environment </a:t>
            </a:r>
            <a:r>
              <a:rPr lang="en-US" sz="2400" dirty="0" smtClean="0"/>
              <a:t> </a:t>
            </a:r>
          </a:p>
          <a:p>
            <a:r>
              <a:rPr lang="en-US" dirty="0" smtClean="0"/>
              <a:t>(Click-stream </a:t>
            </a:r>
            <a:r>
              <a:rPr lang="en-US" dirty="0"/>
              <a:t>analysis </a:t>
            </a:r>
            <a:r>
              <a:rPr lang="en-US" dirty="0" smtClean="0"/>
              <a:t>)</a:t>
            </a:r>
            <a:endParaRPr lang="en-US" b="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2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hdi\Desktop\Business Intelligence\step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5791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4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1254518" y="1828800"/>
            <a:ext cx="4169411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 design </a:t>
            </a:r>
            <a:r>
              <a:rPr lang="en-US" sz="2400" dirty="0" smtClean="0"/>
              <a:t>document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 test </a:t>
            </a:r>
            <a:r>
              <a:rPr lang="en-US" sz="2400" dirty="0" smtClean="0"/>
              <a:t>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 </a:t>
            </a:r>
            <a:r>
              <a:rPr lang="en-US" sz="2400" dirty="0" smtClean="0"/>
              <a:t>programs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Application program </a:t>
            </a:r>
            <a:r>
              <a:rPr lang="en-US" sz="2400" dirty="0" smtClean="0"/>
              <a:t>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Training 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84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092014" y="1219200"/>
            <a:ext cx="3263779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Application </a:t>
            </a:r>
            <a:r>
              <a:rPr lang="en-US" sz="2000" dirty="0" smtClean="0"/>
              <a:t>developers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Application lead </a:t>
            </a:r>
            <a:r>
              <a:rPr lang="en-US" sz="2000" dirty="0" smtClean="0"/>
              <a:t>developer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Business </a:t>
            </a:r>
            <a:r>
              <a:rPr lang="en-US" sz="2000" dirty="0" smtClean="0"/>
              <a:t>representative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Database </a:t>
            </a:r>
            <a:r>
              <a:rPr lang="en-US" sz="2000" dirty="0" smtClean="0"/>
              <a:t>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Subject matter </a:t>
            </a:r>
            <a:r>
              <a:rPr lang="en-US" sz="2000" dirty="0" smtClean="0"/>
              <a:t>expert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Web </a:t>
            </a:r>
            <a:r>
              <a:rPr lang="en-US" sz="2000" dirty="0" smtClean="0"/>
              <a:t>developers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Web master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98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80999"/>
            <a:ext cx="3743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Step 13: Data Mining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804866" y="1981200"/>
            <a:ext cx="6705600" cy="32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/>
              <a:t>Many organizations have accumulated massive amounts of data in their operational systems. This data constitutes a potential source of valuable business information that can be mined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5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hdi\Desktop\Business Intelligence\project ste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1"/>
            <a:ext cx="75438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38717"/>
              </p:ext>
            </p:extLst>
          </p:nvPr>
        </p:nvGraphicFramePr>
        <p:xfrm>
          <a:off x="228600" y="1600200"/>
          <a:ext cx="8001000" cy="4599271"/>
        </p:xfrm>
        <a:graphic>
          <a:graphicData uri="http://schemas.openxmlformats.org/drawingml/2006/table">
            <a:tbl>
              <a:tblPr/>
              <a:tblGrid>
                <a:gridCol w="4038600"/>
                <a:gridCol w="3962400"/>
              </a:tblGrid>
              <a:tr h="32284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Statistical Analysis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Data Mining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575511"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/>
                        <a:t>Statisticians usually start with a hypothesis.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/>
                        <a:t>Data mining does not require a hypothesis.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5511"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/>
                        <a:t>Statisticians have to develop their own equations to match their hypothesis.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/>
                        <a:t>Data mining algorithms can automatically develop the equations.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8174"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endParaRPr lang="en-US" sz="1700" dirty="0" smtClean="0"/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 smtClean="0"/>
                        <a:t>Statistical </a:t>
                      </a:r>
                      <a:r>
                        <a:rPr lang="en-US" sz="1700" dirty="0"/>
                        <a:t>analysis uses only numerical data.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endParaRPr lang="en-US" sz="1700" dirty="0" smtClean="0"/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 smtClean="0"/>
                        <a:t>Data </a:t>
                      </a:r>
                      <a:r>
                        <a:rPr lang="en-US" sz="1700" dirty="0"/>
                        <a:t>mining can use different types of data (e.g., text, voice), not just numerical data.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5511"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/>
                        <a:t>Statisticians can find and filter dirty data during their analysis.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/>
                        <a:t>Data mining depends on clean, well-documented data.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163"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endParaRPr lang="en-US" sz="1700" dirty="0" smtClean="0"/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 smtClean="0"/>
                        <a:t>Statisticians </a:t>
                      </a:r>
                      <a:r>
                        <a:rPr lang="en-US" sz="1700" dirty="0"/>
                        <a:t>interpret their own results and convey these results to the business managers and business executives.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/>
                        <a:buChar char="•"/>
                      </a:pPr>
                      <a:endParaRPr lang="en-US" sz="1700" dirty="0" smtClean="0"/>
                    </a:p>
                    <a:p>
                      <a:pPr algn="l">
                        <a:buFont typeface="Arial"/>
                        <a:buChar char="•"/>
                      </a:pPr>
                      <a:r>
                        <a:rPr lang="en-US" sz="1700" dirty="0" smtClean="0"/>
                        <a:t>Data </a:t>
                      </a:r>
                      <a:r>
                        <a:rPr lang="en-US" sz="1700" dirty="0"/>
                        <a:t>mining results are not easy to interpret. A statistician must still be involved in analyzing the data mining results and conveying the findings to the business managers and business executives.</a:t>
                      </a:r>
                    </a:p>
                  </a:txBody>
                  <a:tcPr marL="35092" marR="35092" marT="35092" marB="3509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371600" y="251138"/>
            <a:ext cx="5869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Statistical Analysis versus Data Mining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8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09575"/>
            <a:ext cx="476250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4267200"/>
            <a:ext cx="3397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Data Sources for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Data </a:t>
            </a:r>
            <a:r>
              <a:rPr lang="en-US" sz="2400" b="1" dirty="0"/>
              <a:t>Mining Applications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69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7382" y="228600"/>
            <a:ext cx="425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Data Mining Techniques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219200" y="1752600"/>
            <a:ext cx="4153060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Associations </a:t>
            </a:r>
            <a:r>
              <a:rPr lang="en-US" sz="2400" b="1" dirty="0" smtClean="0"/>
              <a:t>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Sequential Pattern </a:t>
            </a:r>
            <a:r>
              <a:rPr lang="en-US" sz="2400" b="1" dirty="0" smtClean="0"/>
              <a:t>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Classification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/>
              <a:t>Clustering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6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21836" y="228600"/>
            <a:ext cx="49107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Applications of Data Mining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721836" y="1752600"/>
            <a:ext cx="3102709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Market </a:t>
            </a:r>
            <a:r>
              <a:rPr lang="en-US" sz="2400" dirty="0" smtClean="0"/>
              <a:t>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Fraud </a:t>
            </a:r>
            <a:r>
              <a:rPr lang="en-US" sz="2400" dirty="0" smtClean="0"/>
              <a:t>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Risk </a:t>
            </a:r>
            <a:r>
              <a:rPr lang="en-US" sz="2400" dirty="0" smtClean="0"/>
              <a:t>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Financial </a:t>
            </a:r>
            <a:r>
              <a:rPr lang="en-US" sz="2400" dirty="0" smtClean="0"/>
              <a:t>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Distribution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37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hdi\Desktop\Business Intelligence\step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47800"/>
            <a:ext cx="46482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98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1447800" y="1859339"/>
            <a:ext cx="380809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Data mining </a:t>
            </a:r>
            <a:r>
              <a:rPr lang="en-US" sz="2800" dirty="0" smtClean="0"/>
              <a:t>database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Analytical data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26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636063" y="1524000"/>
            <a:ext cx="3434145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</a:t>
            </a:r>
            <a:r>
              <a:rPr lang="en-US" sz="2400" dirty="0" smtClean="0"/>
              <a:t>representative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mining </a:t>
            </a:r>
            <a:r>
              <a:rPr lang="en-US" sz="2400" dirty="0" smtClean="0"/>
              <a:t>expert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Database </a:t>
            </a:r>
            <a:r>
              <a:rPr lang="en-US" sz="2400" dirty="0" smtClean="0"/>
              <a:t>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Subject matter expert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15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47990"/>
            <a:ext cx="6834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Step 14: Meta Data Repository Development</a:t>
            </a:r>
            <a:endParaRPr lang="en-US" sz="2800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3500" y="1803152"/>
            <a:ext cx="8486041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To navigate through the BI decision-support environment more efficiently,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business people must have access to a meta data repository.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There are only two options: license (buy) a meta data repository or build one.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Once a meta data repository is implemented, it has to be maintained and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expanded over time. It also has to be populated and updated during each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ETL process cycle with load statistics, reconciliation totals, data reliability metrics,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data rejection counts, and the reasons for the data rejections.</a:t>
            </a:r>
          </a:p>
        </p:txBody>
      </p:sp>
      <p:sp>
        <p:nvSpPr>
          <p:cNvPr id="4" name="AutoShape 2" descr="mk:@MSITStore:C:\Users\Mahdi\Desktop\Larissa%20T.%20Moss,%20Shaku%20Atre%20Business%20Intelligence%20Roadmap%20The%20Complete%20Project%20Lifecycle%20for%20Decision-Support%20Applications%20%202003.chm::/FILES/pixel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2746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70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7391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6800" y="274749"/>
            <a:ext cx="65648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Sources for the Meta Data Repository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876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1"/>
            <a:ext cx="7162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1133" y="163393"/>
            <a:ext cx="6392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Repository Interface Processes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92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22860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Step 11: Extract/Transform/Load Development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990600" y="2133600"/>
            <a:ext cx="6781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The use of ETL tools has become very widespread, but organizations that use them discover very quickly that these tools have their limitations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9379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304800"/>
            <a:ext cx="4571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Meta Data Repository Testing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Experience has shown that for every day of coding, you should plan three days of testing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976860"/>
              </p:ext>
            </p:extLst>
          </p:nvPr>
        </p:nvGraphicFramePr>
        <p:xfrm>
          <a:off x="342900" y="2743200"/>
          <a:ext cx="7772400" cy="2499360"/>
        </p:xfrm>
        <a:graphic>
          <a:graphicData uri="http://schemas.openxmlformats.org/drawingml/2006/table">
            <a:tbl>
              <a:tblPr/>
              <a:tblGrid>
                <a:gridCol w="3581400"/>
                <a:gridCol w="41910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Unit </a:t>
                      </a:r>
                      <a:r>
                        <a:rPr lang="en-US" b="1" dirty="0" smtClean="0"/>
                        <a:t>testing</a:t>
                      </a:r>
                    </a:p>
                    <a:p>
                      <a:pPr algn="l"/>
                      <a:endParaRPr lang="en-US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Does the code compile without errors?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Integration </a:t>
                      </a:r>
                      <a:r>
                        <a:rPr lang="en-US" b="1" dirty="0" smtClean="0"/>
                        <a:t>testing</a:t>
                      </a:r>
                    </a:p>
                    <a:p>
                      <a:pPr algn="l"/>
                      <a:endParaRPr lang="en-US" b="1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Do the deliverables meet the requirements?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Regression </a:t>
                      </a:r>
                      <a:r>
                        <a:rPr lang="en-US" b="1" dirty="0" smtClean="0"/>
                        <a:t>testing</a:t>
                      </a:r>
                    </a:p>
                    <a:p>
                      <a:pPr algn="l"/>
                      <a:endParaRPr lang="en-US" b="1" dirty="0" smtClean="0"/>
                    </a:p>
                    <a:p>
                      <a:pPr algn="l"/>
                      <a:endParaRPr lang="en-US" b="1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Did the changes to the program cause damage to this or any other program?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Acceptance </a:t>
                      </a:r>
                      <a:r>
                        <a:rPr lang="en-US" b="1" dirty="0" smtClean="0"/>
                        <a:t>testing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Are all aspects of the deliverable acceptable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25548" y="6248400"/>
            <a:ext cx="4407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Required Testing for a Meta Data Repository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3733800" y="5562600"/>
            <a:ext cx="4953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368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870" y="1752600"/>
            <a:ext cx="6477000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84751" y="304800"/>
            <a:ext cx="6955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Preparation for Meta Data Repository Rollout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3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326008"/>
              </p:ext>
            </p:extLst>
          </p:nvPr>
        </p:nvGraphicFramePr>
        <p:xfrm>
          <a:off x="228600" y="2057400"/>
          <a:ext cx="8077199" cy="3002280"/>
        </p:xfrm>
        <a:graphic>
          <a:graphicData uri="http://schemas.openxmlformats.org/drawingml/2006/table">
            <a:tbl>
              <a:tblPr/>
              <a:tblGrid>
                <a:gridCol w="2057400"/>
                <a:gridCol w="1981199"/>
                <a:gridCol w="1905000"/>
                <a:gridCol w="21336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Business Directory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Information Navigator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Technical Directory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Audience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Business staff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Business staff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Technical staff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Meta Data Components and Functions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Business terms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Aggregations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Security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 of data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Transformations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BI target databases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Currency of data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Query library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Indices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Ownership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Drill-down functions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mapping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Data quality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Roll-up functions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Quality metrics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228600"/>
            <a:ext cx="6908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Example of a Meta Data Repository Directory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942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hdi\Desktop\Business Intelligence\step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4648200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038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09600" y="1600200"/>
            <a:ext cx="6535635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Physical meta data repository </a:t>
            </a:r>
            <a:r>
              <a:rPr lang="en-US" sz="2400" dirty="0" smtClean="0"/>
              <a:t>database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test </a:t>
            </a:r>
            <a:r>
              <a:rPr lang="en-US" sz="2400" dirty="0" smtClean="0"/>
              <a:t>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</a:t>
            </a:r>
            <a:r>
              <a:rPr lang="en-US" sz="2400" dirty="0" smtClean="0"/>
              <a:t>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program </a:t>
            </a:r>
            <a:r>
              <a:rPr lang="en-US" sz="2400" dirty="0" smtClean="0"/>
              <a:t>library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production </a:t>
            </a:r>
            <a:r>
              <a:rPr lang="en-US" sz="2400" dirty="0" smtClean="0"/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training 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223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228600"/>
            <a:ext cx="4209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Roles Involved </a:t>
            </a:r>
            <a:r>
              <a:rPr lang="en-US" sz="2800" b="1" dirty="0" smtClean="0"/>
              <a:t>in This Step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1447800" y="1524000"/>
            <a:ext cx="4551054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Business </a:t>
            </a:r>
            <a:r>
              <a:rPr lang="en-US" sz="2400" dirty="0" smtClean="0"/>
              <a:t>representative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Database </a:t>
            </a:r>
            <a:r>
              <a:rPr lang="en-US" sz="2400" dirty="0" smtClean="0"/>
              <a:t>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</a:t>
            </a:r>
            <a:r>
              <a:rPr lang="en-US" sz="2400" dirty="0" smtClean="0"/>
              <a:t>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Meta data repository </a:t>
            </a:r>
            <a:r>
              <a:rPr lang="en-US" sz="2400" dirty="0" smtClean="0"/>
              <a:t>developers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Testers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6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0"/>
            <a:ext cx="8229600" cy="129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28800" y="274749"/>
            <a:ext cx="5347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Data Transformation Activities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8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152400"/>
            <a:ext cx="2583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Reconciliation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146" y="914400"/>
            <a:ext cx="4762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90800"/>
            <a:ext cx="4906046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146" y="4876800"/>
            <a:ext cx="4923754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1466850"/>
            <a:ext cx="1561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Record Counts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3217434"/>
            <a:ext cx="1649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Domain </a:t>
            </a:r>
            <a:r>
              <a:rPr lang="en-US" b="1" dirty="0"/>
              <a:t>Counts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4762" y="5424346"/>
            <a:ext cx="1730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Amount </a:t>
            </a:r>
            <a:r>
              <a:rPr lang="en-US" b="1" dirty="0"/>
              <a:t>Counts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01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6781800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76600" y="152400"/>
            <a:ext cx="1531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ETL Test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99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599"/>
            <a:ext cx="7467600" cy="28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88220" y="228600"/>
            <a:ext cx="44233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Test Plan Components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2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hdi\Desktop\Business Intelligence\step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5410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228600"/>
            <a:ext cx="4236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Deliverable Resulting</a:t>
            </a:r>
            <a:endParaRPr lang="en-US" sz="3600" dirty="0"/>
          </a:p>
        </p:txBody>
      </p:sp>
      <p:sp>
        <p:nvSpPr>
          <p:cNvPr id="4" name="AutoShape 2" descr="mk:@MSITStore:C:\Users\Mahdi\Desktop\Larissa%20T.%20Moss,%20Shaku%20Atre%20Business%20Intelligence%20Roadmap%20The%20Complete%20Project%20Lifecycle%20for%20Decision-Support%20Applications%20%202003.chm::/FILES/pixel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16478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00200" y="1828800"/>
            <a:ext cx="3482492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ETL test </a:t>
            </a:r>
            <a:r>
              <a:rPr lang="en-US" sz="2800" dirty="0" smtClean="0"/>
              <a:t>plan</a:t>
            </a:r>
          </a:p>
          <a:p>
            <a:endParaRPr lang="en-US" sz="2800" b="0" dirty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ETL programs</a:t>
            </a:r>
          </a:p>
          <a:p>
            <a:endParaRPr lang="en-US" sz="2800" b="0" dirty="0" smtClean="0"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ETL program library</a:t>
            </a:r>
          </a:p>
          <a:p>
            <a:endParaRPr lang="en-US" b="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1E5DE-A35B-407D-9970-453A04C3524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80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374</TotalTime>
  <Words>866</Words>
  <Application>Microsoft Office PowerPoint</Application>
  <PresentationFormat>On-screen Show (4:3)</PresentationFormat>
  <Paragraphs>246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Adjacency</vt:lpstr>
      <vt:lpstr>Business Intelligence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Intelligence</dc:title>
  <dc:creator>Mahdi</dc:creator>
  <cp:lastModifiedBy>Mahdi</cp:lastModifiedBy>
  <cp:revision>44</cp:revision>
  <dcterms:created xsi:type="dcterms:W3CDTF">2013-10-14T13:48:11Z</dcterms:created>
  <dcterms:modified xsi:type="dcterms:W3CDTF">2014-04-28T12:46:01Z</dcterms:modified>
</cp:coreProperties>
</file>