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1"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15" autoAdjust="0"/>
    <p:restoredTop sz="94660"/>
  </p:normalViewPr>
  <p:slideViewPr>
    <p:cSldViewPr>
      <p:cViewPr>
        <p:scale>
          <a:sx n="60" d="100"/>
          <a:sy n="60" d="100"/>
        </p:scale>
        <p:origin x="-972"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74FF469-DEBA-440D-84D2-B9818B221A07}" type="datetimeFigureOut">
              <a:rPr lang="fa-IR" smtClean="0"/>
              <a:t>1434/07/26</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42B2C1D-91B1-4D17-B4EF-A07D7BD97CA0}" type="slidenum">
              <a:rPr lang="fa-IR" smtClean="0"/>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FF469-DEBA-440D-84D2-B9818B221A07}" type="datetimeFigureOut">
              <a:rPr lang="fa-IR" smtClean="0"/>
              <a:t>1434/07/26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FF469-DEBA-440D-84D2-B9818B221A07}" type="datetimeFigureOut">
              <a:rPr lang="fa-IR" smtClean="0"/>
              <a:t>1434/07/26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FF469-DEBA-440D-84D2-B9818B221A07}" type="datetimeFigureOut">
              <a:rPr lang="fa-IR" smtClean="0"/>
              <a:t>1434/07/26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FF469-DEBA-440D-84D2-B9818B221A07}" type="datetimeFigureOut">
              <a:rPr lang="fa-IR" smtClean="0"/>
              <a:t>1434/07/26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4FF469-DEBA-440D-84D2-B9818B221A07}" type="datetimeFigureOut">
              <a:rPr lang="fa-IR" smtClean="0"/>
              <a:t>1434/07/26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2B2C1D-91B1-4D17-B4EF-A07D7BD97CA0}"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4FF469-DEBA-440D-84D2-B9818B221A07}" type="datetimeFigureOut">
              <a:rPr lang="fa-IR" smtClean="0"/>
              <a:t>1434/07/26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FF469-DEBA-440D-84D2-B9818B221A07}" type="datetimeFigureOut">
              <a:rPr lang="fa-IR" smtClean="0"/>
              <a:t>1434/07/26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FF469-DEBA-440D-84D2-B9818B221A07}" type="datetimeFigureOut">
              <a:rPr lang="fa-IR" smtClean="0"/>
              <a:t>1434/07/26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4FF469-DEBA-440D-84D2-B9818B221A07}" type="datetimeFigureOut">
              <a:rPr lang="fa-IR" smtClean="0"/>
              <a:t>1434/07/26</a:t>
            </a:fld>
            <a:endParaRPr lang="fa-IR"/>
          </a:p>
        </p:txBody>
      </p:sp>
      <p:sp>
        <p:nvSpPr>
          <p:cNvPr id="7" name="Slide Number Placeholder 6"/>
          <p:cNvSpPr>
            <a:spLocks noGrp="1"/>
          </p:cNvSpPr>
          <p:nvPr>
            <p:ph type="sldNum" sz="quarter" idx="12"/>
          </p:nvPr>
        </p:nvSpPr>
        <p:spPr/>
        <p:txBody>
          <a:bodyPr/>
          <a:lstStyle/>
          <a:p>
            <a:fld id="{442B2C1D-91B1-4D17-B4EF-A07D7BD97CA0}" type="slidenum">
              <a:rPr lang="fa-IR" smtClean="0"/>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FF469-DEBA-440D-84D2-B9818B221A07}" type="datetimeFigureOut">
              <a:rPr lang="fa-IR" smtClean="0"/>
              <a:t>1434/07/26</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442B2C1D-91B1-4D17-B4EF-A07D7BD97CA0}"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74FF469-DEBA-440D-84D2-B9818B221A07}" type="datetimeFigureOut">
              <a:rPr lang="fa-IR" smtClean="0"/>
              <a:t>1434/07/26</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42B2C1D-91B1-4D17-B4EF-A07D7BD97CA0}"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descr="C:\Users\JCC\Desktop\ترنم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721437"/>
            <a:ext cx="7848872" cy="5632311"/>
          </a:xfrm>
          <a:prstGeom prst="rect">
            <a:avLst/>
          </a:prstGeom>
          <a:noFill/>
        </p:spPr>
        <p:txBody>
          <a:bodyPr wrap="square" rtlCol="1">
            <a:spAutoFit/>
          </a:bodyPr>
          <a:lstStyle/>
          <a:p>
            <a:r>
              <a:rPr lang="fa-IR" sz="4000" b="1" dirty="0" smtClean="0">
                <a:effectLst>
                  <a:outerShdw blurRad="38100" dist="38100" dir="2700000" algn="tl">
                    <a:srgbClr val="000000">
                      <a:alpha val="43137"/>
                    </a:srgbClr>
                  </a:outerShdw>
                </a:effectLst>
                <a:cs typeface="B Davat" panose="00000400000000000000" pitchFamily="2" charset="-78"/>
              </a:rPr>
              <a:t>بررسی عوامل محیطی در فرآیند تدوین استراتژی</a:t>
            </a:r>
          </a:p>
          <a:p>
            <a:r>
              <a:rPr lang="fa-IR" sz="4000" dirty="0" smtClean="0">
                <a:cs typeface="B Vahid" panose="00000700000000000000" pitchFamily="2" charset="-78"/>
              </a:rPr>
              <a:t>                                          </a:t>
            </a:r>
          </a:p>
          <a:p>
            <a:pPr algn="l"/>
            <a:r>
              <a:rPr lang="fa-IR" sz="4000" dirty="0" smtClean="0">
                <a:cs typeface="B Vahid" panose="00000700000000000000" pitchFamily="2" charset="-78"/>
              </a:rPr>
              <a:t>                             استاد مربوطه: </a:t>
            </a:r>
            <a:r>
              <a:rPr lang="fa-IR" sz="4000" b="1" dirty="0">
                <a:effectLst>
                  <a:outerShdw blurRad="38100" dist="38100" dir="2700000" algn="tl">
                    <a:srgbClr val="000000">
                      <a:alpha val="43137"/>
                    </a:srgbClr>
                  </a:outerShdw>
                </a:effectLst>
                <a:cs typeface="B Tabassom" panose="00000400000000000000" pitchFamily="2" charset="-78"/>
              </a:rPr>
              <a:t>دکتر فرحبد</a:t>
            </a:r>
          </a:p>
          <a:p>
            <a:pPr algn="l"/>
            <a:endParaRPr lang="fa-IR" sz="4000" dirty="0" smtClean="0">
              <a:cs typeface="B Vahid" panose="00000700000000000000" pitchFamily="2" charset="-78"/>
            </a:endParaRPr>
          </a:p>
          <a:p>
            <a:pPr algn="l"/>
            <a:r>
              <a:rPr lang="fa-IR" sz="4000" dirty="0" smtClean="0">
                <a:cs typeface="B Vahid" panose="00000700000000000000" pitchFamily="2" charset="-78"/>
              </a:rPr>
              <a:t>دانشجو: </a:t>
            </a:r>
            <a:r>
              <a:rPr lang="fa-IR" sz="4000" b="1" dirty="0" smtClean="0">
                <a:effectLst>
                  <a:outerShdw blurRad="38100" dist="38100" dir="2700000" algn="tl">
                    <a:srgbClr val="000000">
                      <a:alpha val="43137"/>
                    </a:srgbClr>
                  </a:outerShdw>
                </a:effectLst>
                <a:cs typeface="B Tabassom" panose="00000400000000000000" pitchFamily="2" charset="-78"/>
              </a:rPr>
              <a:t>مینا قزل سفلی</a:t>
            </a:r>
          </a:p>
          <a:p>
            <a:pPr algn="l"/>
            <a:endParaRPr lang="fa-IR" sz="4000" dirty="0">
              <a:cs typeface="B Vahid" panose="00000700000000000000" pitchFamily="2" charset="-78"/>
            </a:endParaRPr>
          </a:p>
          <a:p>
            <a:pPr algn="l"/>
            <a:endParaRPr lang="fa-IR" sz="4000" dirty="0" smtClean="0">
              <a:cs typeface="B Vahid" panose="00000700000000000000" pitchFamily="2" charset="-78"/>
            </a:endParaRPr>
          </a:p>
          <a:p>
            <a:endParaRPr lang="fa-IR" sz="4000" dirty="0">
              <a:cs typeface="B Vahid" panose="00000700000000000000" pitchFamily="2" charset="-78"/>
            </a:endParaRPr>
          </a:p>
          <a:p>
            <a:pPr algn="ctr"/>
            <a:r>
              <a:rPr lang="fa-IR" sz="4000" dirty="0" smtClean="0">
                <a:cs typeface="B Vahid" panose="00000700000000000000" pitchFamily="2" charset="-78"/>
              </a:rPr>
              <a:t>پاییز 92</a:t>
            </a:r>
          </a:p>
        </p:txBody>
      </p:sp>
    </p:spTree>
    <p:extLst>
      <p:ext uri="{BB962C8B-B14F-4D97-AF65-F5344CB8AC3E}">
        <p14:creationId xmlns:p14="http://schemas.microsoft.com/office/powerpoint/2010/main" val="3561207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6777317" cy="4176464"/>
          </a:xfrm>
        </p:spPr>
        <p:txBody>
          <a:bodyPr>
            <a:normAutofit lnSpcReduction="10000"/>
          </a:bodyPr>
          <a:lstStyle/>
          <a:p>
            <a:r>
              <a:rPr lang="fa-IR" sz="3000" dirty="0" smtClean="0">
                <a:cs typeface="B Mitra" panose="00000400000000000000" pitchFamily="2" charset="-78"/>
              </a:rPr>
              <a:t>آنچه که مدیران استراتژیک را قادر می سازد که از امکانات بالقوه خارج نظام اداری بهره گرفته و به نفع نظام اداری عمل نمایند فرصت گفته می شود. (نانچیان، 1379)</a:t>
            </a:r>
          </a:p>
          <a:p>
            <a:pPr marL="68580" indent="0">
              <a:buNone/>
            </a:pPr>
            <a:endParaRPr lang="fa-IR" sz="2600" dirty="0" smtClean="0">
              <a:cs typeface="B Mitra" panose="00000400000000000000" pitchFamily="2" charset="-78"/>
            </a:endParaRPr>
          </a:p>
          <a:p>
            <a:r>
              <a:rPr lang="fa-IR" sz="3000" dirty="0" smtClean="0">
                <a:cs typeface="B Mitra" panose="00000400000000000000" pitchFamily="2" charset="-78"/>
              </a:rPr>
              <a:t>آنچه که خارج از نفوذ مدیران استراتژیک قرار داشته و به طور مستقیم یا غیر مستقیم می تواند اثر منفی در عملکرد نظام اداری به جا گذاشته و باعث خارج شدن سازمان از مسیر عادی و گرایش آن به اضمحلال شود، تهدید نامیده می شود. (نانچیان، 1379)</a:t>
            </a:r>
            <a:endParaRPr lang="fa-IR" sz="3000" dirty="0">
              <a:cs typeface="B Mitra" panose="00000400000000000000" pitchFamily="2" charset="-78"/>
            </a:endParaRPr>
          </a:p>
        </p:txBody>
      </p:sp>
    </p:spTree>
    <p:extLst>
      <p:ext uri="{BB962C8B-B14F-4D97-AF65-F5344CB8AC3E}">
        <p14:creationId xmlns:p14="http://schemas.microsoft.com/office/powerpoint/2010/main" val="12452270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pPr algn="r"/>
            <a:r>
              <a:rPr lang="fa-IR" dirty="0" smtClean="0">
                <a:cs typeface="B Esfehan" panose="00000700000000000000" pitchFamily="2" charset="-78"/>
              </a:rPr>
              <a:t>سطوح استراتژی</a:t>
            </a:r>
            <a:endParaRPr lang="fa-IR" dirty="0">
              <a:cs typeface="B Esfehan" panose="00000700000000000000" pitchFamily="2" charset="-78"/>
            </a:endParaRPr>
          </a:p>
        </p:txBody>
      </p:sp>
      <p:sp>
        <p:nvSpPr>
          <p:cNvPr id="3" name="Content Placeholder 2"/>
          <p:cNvSpPr>
            <a:spLocks noGrp="1"/>
          </p:cNvSpPr>
          <p:nvPr>
            <p:ph idx="1"/>
          </p:nvPr>
        </p:nvSpPr>
        <p:spPr>
          <a:xfrm>
            <a:off x="1187624" y="1772816"/>
            <a:ext cx="6777317" cy="3508977"/>
          </a:xfrm>
        </p:spPr>
        <p:txBody>
          <a:bodyPr>
            <a:noAutofit/>
          </a:bodyPr>
          <a:lstStyle/>
          <a:p>
            <a:pPr algn="just"/>
            <a:r>
              <a:rPr lang="fa-IR" sz="3000" dirty="0">
                <a:cs typeface="B Mitra" panose="00000400000000000000" pitchFamily="2" charset="-78"/>
              </a:rPr>
              <a:t>استراتژی به عنوان یک برنامه جامع برای عمل است و ممکن است برای هدایت کل سازمان ( استراتژی سازمانی) و یا یک فعالیت عمده ( استراتژی بخشی) و یا یک عملیات یا وظیفه خاص (استراتژی عملیاتی یا وظیفه ای) تنظیم شود</a:t>
            </a:r>
            <a:r>
              <a:rPr lang="fa-IR" sz="3000" dirty="0" smtClean="0">
                <a:cs typeface="B Mitra" panose="00000400000000000000" pitchFamily="2" charset="-78"/>
              </a:rPr>
              <a:t>.  ( رضائیان، 1380</a:t>
            </a:r>
            <a:r>
              <a:rPr lang="fa-IR" sz="3000" dirty="0">
                <a:cs typeface="B Mitra" panose="00000400000000000000" pitchFamily="2" charset="-78"/>
              </a:rPr>
              <a:t>)</a:t>
            </a:r>
            <a:endParaRPr lang="en-US" sz="3000" dirty="0">
              <a:cs typeface="B Mitra" panose="00000400000000000000" pitchFamily="2" charset="-78"/>
            </a:endParaRPr>
          </a:p>
          <a:p>
            <a:pPr algn="just"/>
            <a:r>
              <a:rPr lang="fa-IR" sz="3000" dirty="0">
                <a:cs typeface="B Mitra" panose="00000400000000000000" pitchFamily="2" charset="-78"/>
              </a:rPr>
              <a:t>به عنوان نمونه استراتژی های پایین دستی مانند استراتژی منابع انسانی که یک استراتژی وظیفه ای است تابع استراتژی بالادستی سازمانی است. (بامبرگر</a:t>
            </a:r>
            <a:r>
              <a:rPr lang="fa-IR" sz="3000" dirty="0" smtClean="0">
                <a:cs typeface="B Mitra" panose="00000400000000000000" pitchFamily="2" charset="-78"/>
              </a:rPr>
              <a:t>، 1381</a:t>
            </a:r>
            <a:r>
              <a:rPr lang="fa-IR" sz="3000" dirty="0">
                <a:cs typeface="B Mitra" panose="00000400000000000000" pitchFamily="2" charset="-78"/>
              </a:rPr>
              <a:t>)</a:t>
            </a:r>
          </a:p>
        </p:txBody>
      </p:sp>
    </p:spTree>
    <p:extLst>
      <p:ext uri="{BB962C8B-B14F-4D97-AF65-F5344CB8AC3E}">
        <p14:creationId xmlns:p14="http://schemas.microsoft.com/office/powerpoint/2010/main" val="42554520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7529776"/>
              </p:ext>
            </p:extLst>
          </p:nvPr>
        </p:nvGraphicFramePr>
        <p:xfrm>
          <a:off x="971601" y="1556792"/>
          <a:ext cx="7272807" cy="3744415"/>
        </p:xfrm>
        <a:graphic>
          <a:graphicData uri="http://schemas.openxmlformats.org/drawingml/2006/table">
            <a:tbl>
              <a:tblPr rtl="1" firstRow="1" firstCol="1" bandRow="1">
                <a:tableStyleId>{5C22544A-7EE6-4342-B048-85BDC9FD1C3A}</a:tableStyleId>
              </a:tblPr>
              <a:tblGrid>
                <a:gridCol w="2423745"/>
                <a:gridCol w="2424531"/>
                <a:gridCol w="2424531"/>
              </a:tblGrid>
              <a:tr h="1221528">
                <a:tc>
                  <a:txBody>
                    <a:bodyPr/>
                    <a:lstStyle/>
                    <a:p>
                      <a:pPr algn="ctr" rtl="1">
                        <a:lnSpc>
                          <a:spcPct val="115000"/>
                        </a:lnSpc>
                        <a:spcAft>
                          <a:spcPts val="0"/>
                        </a:spcAft>
                      </a:pPr>
                      <a:r>
                        <a:rPr lang="fa-IR" sz="2000" dirty="0">
                          <a:effectLst/>
                          <a:cs typeface="B Mitra" panose="00000400000000000000" pitchFamily="2" charset="-78"/>
                        </a:rPr>
                        <a:t>دسته بندی عوامل استراتژیک</a:t>
                      </a:r>
                      <a:endParaRPr lang="en-US" sz="1600" dirty="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r>
                        <a:rPr lang="fa-IR" sz="2000">
                          <a:effectLst/>
                          <a:cs typeface="B Mitra" panose="00000400000000000000" pitchFamily="2" charset="-78"/>
                        </a:rPr>
                        <a:t>عواملی که برای مأموریت سعه ایجاد می کنند</a:t>
                      </a:r>
                      <a:endParaRPr lang="en-US" sz="160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r>
                        <a:rPr lang="fa-IR" sz="2000">
                          <a:effectLst/>
                          <a:cs typeface="B Mitra" panose="00000400000000000000" pitchFamily="2" charset="-78"/>
                        </a:rPr>
                        <a:t>عواملی که برای مأموریت ضیق ایجاد می کنند</a:t>
                      </a:r>
                      <a:endParaRPr lang="en-US" sz="1600">
                        <a:effectLst/>
                        <a:latin typeface="Calibri"/>
                        <a:ea typeface="Calibri"/>
                        <a:cs typeface="B Mitra" panose="00000400000000000000" pitchFamily="2" charset="-78"/>
                      </a:endParaRPr>
                    </a:p>
                  </a:txBody>
                  <a:tcPr marL="68580" marR="68580" marT="0" marB="0"/>
                </a:tc>
              </a:tr>
              <a:tr h="1301359">
                <a:tc>
                  <a:txBody>
                    <a:bodyPr/>
                    <a:lstStyle/>
                    <a:p>
                      <a:pPr algn="ctr" rtl="1">
                        <a:lnSpc>
                          <a:spcPct val="115000"/>
                        </a:lnSpc>
                        <a:spcAft>
                          <a:spcPts val="0"/>
                        </a:spcAft>
                      </a:pPr>
                      <a:r>
                        <a:rPr lang="fa-IR" sz="2000" dirty="0">
                          <a:effectLst/>
                          <a:cs typeface="B Mitra" panose="00000400000000000000" pitchFamily="2" charset="-78"/>
                        </a:rPr>
                        <a:t>عوامل تحت کنترل مستمر سازمان یا موضوع </a:t>
                      </a: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 </a:t>
                      </a:r>
                      <a:r>
                        <a:rPr lang="fa-IR" sz="2000" dirty="0">
                          <a:effectLst/>
                          <a:cs typeface="B Mitra" panose="00000400000000000000" pitchFamily="2" charset="-78"/>
                        </a:rPr>
                        <a:t>عوامل داخلی)</a:t>
                      </a:r>
                      <a:endParaRPr lang="en-US" sz="1600" dirty="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قوت</a:t>
                      </a:r>
                      <a:endParaRPr lang="en-US" sz="1600" dirty="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ضعف</a:t>
                      </a:r>
                      <a:endParaRPr lang="en-US" sz="1600" dirty="0">
                        <a:effectLst/>
                        <a:latin typeface="Calibri"/>
                        <a:ea typeface="Calibri"/>
                        <a:cs typeface="B Mitra" panose="00000400000000000000" pitchFamily="2" charset="-78"/>
                      </a:endParaRPr>
                    </a:p>
                  </a:txBody>
                  <a:tcPr marL="68580" marR="68580" marT="0" marB="0"/>
                </a:tc>
              </a:tr>
              <a:tr h="1221528">
                <a:tc>
                  <a:txBody>
                    <a:bodyPr/>
                    <a:lstStyle/>
                    <a:p>
                      <a:pPr algn="ctr" rtl="1">
                        <a:lnSpc>
                          <a:spcPct val="115000"/>
                        </a:lnSpc>
                        <a:spcAft>
                          <a:spcPts val="0"/>
                        </a:spcAft>
                      </a:pPr>
                      <a:r>
                        <a:rPr lang="fa-IR" sz="2000" dirty="0">
                          <a:effectLst/>
                          <a:cs typeface="B Mitra" panose="00000400000000000000" pitchFamily="2" charset="-78"/>
                        </a:rPr>
                        <a:t>عوامل خارج از کنترل سازمان یا موضوع </a:t>
                      </a: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 </a:t>
                      </a:r>
                      <a:r>
                        <a:rPr lang="fa-IR" sz="2000" dirty="0">
                          <a:effectLst/>
                          <a:cs typeface="B Mitra" panose="00000400000000000000" pitchFamily="2" charset="-78"/>
                        </a:rPr>
                        <a:t>عوامل محیطی)</a:t>
                      </a:r>
                      <a:endParaRPr lang="en-US" sz="1600" dirty="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فرصت</a:t>
                      </a:r>
                      <a:endParaRPr lang="en-US" sz="1600" dirty="0">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endParaRPr lang="fa-IR" sz="2000" dirty="0" smtClean="0">
                        <a:effectLst/>
                        <a:cs typeface="B Mitra" panose="00000400000000000000" pitchFamily="2" charset="-78"/>
                      </a:endParaRPr>
                    </a:p>
                    <a:p>
                      <a:pPr algn="ctr" rtl="1">
                        <a:lnSpc>
                          <a:spcPct val="115000"/>
                        </a:lnSpc>
                        <a:spcAft>
                          <a:spcPts val="0"/>
                        </a:spcAft>
                      </a:pPr>
                      <a:r>
                        <a:rPr lang="fa-IR" sz="2000" dirty="0" smtClean="0">
                          <a:effectLst/>
                          <a:cs typeface="B Mitra" panose="00000400000000000000" pitchFamily="2" charset="-78"/>
                        </a:rPr>
                        <a:t>تهدید</a:t>
                      </a:r>
                      <a:endParaRPr lang="en-US" sz="1600" dirty="0">
                        <a:effectLst/>
                        <a:latin typeface="Calibri"/>
                        <a:ea typeface="Calibri"/>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37780475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27664"/>
            <a:ext cx="7312658" cy="1143000"/>
          </a:xfrm>
        </p:spPr>
        <p:txBody>
          <a:bodyPr>
            <a:normAutofit/>
          </a:bodyPr>
          <a:lstStyle/>
          <a:p>
            <a:pPr marL="457200" lvl="0" indent="-457200" algn="r">
              <a:buFont typeface="Wingdings" panose="05000000000000000000" pitchFamily="2" charset="2"/>
              <a:buChar char="ü"/>
            </a:pPr>
            <a:r>
              <a:rPr lang="fa-IR" sz="3200" dirty="0">
                <a:cs typeface="B Mitra" panose="00000400000000000000" pitchFamily="2" charset="-78"/>
              </a:rPr>
              <a:t>جذب و استخدام معلمان برای مدارس دولتی در سطح کشور</a:t>
            </a:r>
            <a:r>
              <a:rPr lang="en-US" sz="3200" dirty="0">
                <a:cs typeface="B Mitra" panose="00000400000000000000" pitchFamily="2" charset="-78"/>
              </a:rPr>
              <a:t/>
            </a:r>
            <a:br>
              <a:rPr lang="en-US" sz="3200" dirty="0">
                <a:cs typeface="B Mitra" panose="00000400000000000000" pitchFamily="2" charset="-78"/>
              </a:rPr>
            </a:br>
            <a:endParaRPr lang="fa-IR" sz="3200" dirty="0">
              <a:cs typeface="B Mitra" panose="00000400000000000000" pitchFamily="2" charset="-78"/>
            </a:endParaRPr>
          </a:p>
        </p:txBody>
      </p:sp>
      <p:sp>
        <p:nvSpPr>
          <p:cNvPr id="3" name="Content Placeholder 2"/>
          <p:cNvSpPr>
            <a:spLocks noGrp="1"/>
          </p:cNvSpPr>
          <p:nvPr>
            <p:ph idx="1"/>
          </p:nvPr>
        </p:nvSpPr>
        <p:spPr>
          <a:xfrm>
            <a:off x="1043608" y="2492896"/>
            <a:ext cx="6777317" cy="3508977"/>
          </a:xfrm>
        </p:spPr>
        <p:txBody>
          <a:bodyPr>
            <a:normAutofit/>
          </a:bodyPr>
          <a:lstStyle/>
          <a:p>
            <a:pPr marL="68580" indent="0">
              <a:buNone/>
            </a:pPr>
            <a:r>
              <a:rPr lang="fa-IR" sz="3200" dirty="0">
                <a:cs typeface="B Mitra" panose="00000400000000000000" pitchFamily="2" charset="-78"/>
              </a:rPr>
              <a:t>محیط  فراملی است و از آن جهت که عامل ذکر شده سعه و خارج از کنترل سازمان </a:t>
            </a:r>
            <a:r>
              <a:rPr lang="fa-IR" sz="3200" dirty="0" smtClean="0">
                <a:cs typeface="B Mitra" panose="00000400000000000000" pitchFamily="2" charset="-78"/>
              </a:rPr>
              <a:t>است، </a:t>
            </a:r>
            <a:r>
              <a:rPr lang="fa-IR" sz="3200" dirty="0">
                <a:cs typeface="B Mitra" panose="00000400000000000000" pitchFamily="2" charset="-78"/>
              </a:rPr>
              <a:t>یک فرصت است.</a:t>
            </a:r>
            <a:endParaRPr lang="en-US" sz="3200" dirty="0">
              <a:cs typeface="B Mitra" panose="00000400000000000000" pitchFamily="2" charset="-78"/>
            </a:endParaRPr>
          </a:p>
          <a:p>
            <a:pPr marL="68580" indent="0">
              <a:buNone/>
            </a:pPr>
            <a:endParaRPr lang="fa-IR" sz="3200" dirty="0">
              <a:cs typeface="B Mitra" panose="00000400000000000000" pitchFamily="2" charset="-78"/>
            </a:endParaRPr>
          </a:p>
        </p:txBody>
      </p:sp>
    </p:spTree>
    <p:extLst>
      <p:ext uri="{BB962C8B-B14F-4D97-AF65-F5344CB8AC3E}">
        <p14:creationId xmlns:p14="http://schemas.microsoft.com/office/powerpoint/2010/main" val="53334545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7024744" cy="1143000"/>
          </a:xfrm>
        </p:spPr>
        <p:txBody>
          <a:bodyPr>
            <a:noAutofit/>
          </a:bodyPr>
          <a:lstStyle/>
          <a:p>
            <a:pPr marL="571500" indent="-571500" algn="r">
              <a:buFont typeface="Wingdings" panose="05000000000000000000" pitchFamily="2" charset="2"/>
              <a:buChar char="ü"/>
            </a:pPr>
            <a:r>
              <a:rPr lang="fa-IR" sz="3600" dirty="0">
                <a:cs typeface="B Mitra" panose="00000400000000000000" pitchFamily="2" charset="-78"/>
              </a:rPr>
              <a:t>ارائه استراتژی برای امنیت کشور در حوزه فناوری اطلاعات و ارتباطات</a:t>
            </a:r>
          </a:p>
        </p:txBody>
      </p:sp>
      <p:sp>
        <p:nvSpPr>
          <p:cNvPr id="3" name="Content Placeholder 2"/>
          <p:cNvSpPr>
            <a:spLocks noGrp="1"/>
          </p:cNvSpPr>
          <p:nvPr>
            <p:ph idx="1"/>
          </p:nvPr>
        </p:nvSpPr>
        <p:spPr>
          <a:xfrm>
            <a:off x="1043608" y="2564904"/>
            <a:ext cx="6777317" cy="3508977"/>
          </a:xfrm>
        </p:spPr>
        <p:txBody>
          <a:bodyPr>
            <a:normAutofit/>
          </a:bodyPr>
          <a:lstStyle/>
          <a:p>
            <a:pPr algn="just"/>
            <a:r>
              <a:rPr lang="fa-IR" sz="3000" dirty="0">
                <a:cs typeface="B Mitra" panose="00000400000000000000" pitchFamily="2" charset="-78"/>
              </a:rPr>
              <a:t>محیط  </a:t>
            </a:r>
            <a:r>
              <a:rPr lang="fa-IR" sz="3000" dirty="0" smtClean="0">
                <a:cs typeface="B Mitra" panose="00000400000000000000" pitchFamily="2" charset="-78"/>
              </a:rPr>
              <a:t>فراملی است و از </a:t>
            </a:r>
            <a:r>
              <a:rPr lang="fa-IR" sz="3000" dirty="0">
                <a:cs typeface="B Mitra" panose="00000400000000000000" pitchFamily="2" charset="-78"/>
              </a:rPr>
              <a:t>آن جهت که عامل ذکر شده ضیق و خارج از کنترل "موضوع" </a:t>
            </a:r>
            <a:r>
              <a:rPr lang="fa-IR" sz="3000" dirty="0" smtClean="0">
                <a:cs typeface="B Mitra" panose="00000400000000000000" pitchFamily="2" charset="-78"/>
              </a:rPr>
              <a:t>است، </a:t>
            </a:r>
            <a:r>
              <a:rPr lang="fa-IR" sz="3000" dirty="0">
                <a:cs typeface="B Mitra" panose="00000400000000000000" pitchFamily="2" charset="-78"/>
              </a:rPr>
              <a:t>یک تهدید محسوب  </a:t>
            </a:r>
            <a:r>
              <a:rPr lang="fa-IR" sz="3000" dirty="0" smtClean="0">
                <a:cs typeface="B Mitra" panose="00000400000000000000" pitchFamily="2" charset="-78"/>
              </a:rPr>
              <a:t>     می </a:t>
            </a:r>
            <a:r>
              <a:rPr lang="fa-IR" sz="3000" dirty="0">
                <a:cs typeface="B Mitra" panose="00000400000000000000" pitchFamily="2" charset="-78"/>
              </a:rPr>
              <a:t>شود.</a:t>
            </a:r>
            <a:endParaRPr lang="en-US" sz="3000" dirty="0">
              <a:cs typeface="B Mitra" panose="00000400000000000000" pitchFamily="2" charset="-78"/>
            </a:endParaRPr>
          </a:p>
          <a:p>
            <a:pPr algn="just"/>
            <a:endParaRPr lang="fa-IR" sz="3000" dirty="0">
              <a:cs typeface="B Mitra" panose="00000400000000000000" pitchFamily="2" charset="-78"/>
            </a:endParaRPr>
          </a:p>
        </p:txBody>
      </p:sp>
    </p:spTree>
    <p:extLst>
      <p:ext uri="{BB962C8B-B14F-4D97-AF65-F5344CB8AC3E}">
        <p14:creationId xmlns:p14="http://schemas.microsoft.com/office/powerpoint/2010/main" val="23905878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lvl="0" indent="-571500" algn="r">
              <a:buFont typeface="Wingdings" panose="05000000000000000000" pitchFamily="2" charset="2"/>
              <a:buChar char="ü"/>
            </a:pPr>
            <a:r>
              <a:rPr lang="fa-IR" dirty="0">
                <a:cs typeface="B Mitra" panose="00000400000000000000" pitchFamily="2" charset="-78"/>
              </a:rPr>
              <a:t>اغتشاشات در محیط های دانشجویی دانشگاه های آزاد و </a:t>
            </a:r>
            <a:r>
              <a:rPr lang="fa-IR" dirty="0" smtClean="0">
                <a:cs typeface="B Mitra" panose="00000400000000000000" pitchFamily="2" charset="-78"/>
              </a:rPr>
              <a:t>دولتی</a:t>
            </a:r>
            <a:endParaRPr lang="fa-IR" dirty="0">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000" dirty="0">
                <a:cs typeface="B Mitra" panose="00000400000000000000" pitchFamily="2" charset="-78"/>
              </a:rPr>
              <a:t>محیط  فراملی است اما عامل ذکر شده هم میتواند تهدید باشد و هم ضعف، اگر عناصر مذکور شناخته </a:t>
            </a:r>
            <a:r>
              <a:rPr lang="fa-IR" sz="3000" dirty="0" smtClean="0">
                <a:cs typeface="B Mitra" panose="00000400000000000000" pitchFamily="2" charset="-78"/>
              </a:rPr>
              <a:t>شده هستند </a:t>
            </a:r>
            <a:r>
              <a:rPr lang="fa-IR" sz="3000" dirty="0">
                <a:cs typeface="B Mitra" panose="00000400000000000000" pitchFamily="2" charset="-78"/>
              </a:rPr>
              <a:t>و سطح تأثیرگذاری آنها تحت کنترل است، بطوری که در یک تصمیم گیری، توسط حاکمیت و با مداخله به موقع بدون عوارض جدی مسئله جمع شود عامل ذکر شده یک ضعف است، در غیر </a:t>
            </a:r>
            <a:r>
              <a:rPr lang="fa-IR" sz="3000" dirty="0" smtClean="0">
                <a:cs typeface="B Mitra" panose="00000400000000000000" pitchFamily="2" charset="-78"/>
              </a:rPr>
              <a:t>اینصورت تهدید </a:t>
            </a:r>
            <a:r>
              <a:rPr lang="fa-IR" sz="3000" dirty="0">
                <a:cs typeface="B Mitra" panose="00000400000000000000" pitchFamily="2" charset="-78"/>
              </a:rPr>
              <a:t>است و به هر حال یک ضیق است.</a:t>
            </a:r>
            <a:endParaRPr lang="en-US" sz="3000" dirty="0">
              <a:cs typeface="B Mitra" panose="00000400000000000000" pitchFamily="2" charset="-78"/>
            </a:endParaRPr>
          </a:p>
          <a:p>
            <a:pPr algn="just"/>
            <a:endParaRPr lang="fa-IR" sz="3000" dirty="0">
              <a:cs typeface="B Mitra" panose="00000400000000000000" pitchFamily="2" charset="-78"/>
            </a:endParaRPr>
          </a:p>
        </p:txBody>
      </p:sp>
    </p:spTree>
    <p:extLst>
      <p:ext uri="{BB962C8B-B14F-4D97-AF65-F5344CB8AC3E}">
        <p14:creationId xmlns:p14="http://schemas.microsoft.com/office/powerpoint/2010/main" val="10300622"/>
      </p:ext>
    </p:extLst>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024744" cy="1143000"/>
          </a:xfrm>
        </p:spPr>
        <p:txBody>
          <a:bodyPr/>
          <a:lstStyle/>
          <a:p>
            <a:pPr algn="r"/>
            <a:r>
              <a:rPr lang="fa-IR" dirty="0" smtClean="0">
                <a:cs typeface="B Esfehan" panose="00000700000000000000" pitchFamily="2" charset="-78"/>
              </a:rPr>
              <a:t>منابع</a:t>
            </a:r>
            <a:endParaRPr lang="fa-IR" dirty="0">
              <a:cs typeface="B Esfehan" panose="00000700000000000000" pitchFamily="2" charset="-78"/>
            </a:endParaRPr>
          </a:p>
        </p:txBody>
      </p:sp>
      <p:sp>
        <p:nvSpPr>
          <p:cNvPr id="3" name="Content Placeholder 2"/>
          <p:cNvSpPr>
            <a:spLocks noGrp="1"/>
          </p:cNvSpPr>
          <p:nvPr>
            <p:ph idx="1"/>
          </p:nvPr>
        </p:nvSpPr>
        <p:spPr>
          <a:xfrm>
            <a:off x="1187624" y="1484784"/>
            <a:ext cx="6777317" cy="3508977"/>
          </a:xfrm>
        </p:spPr>
        <p:txBody>
          <a:bodyPr>
            <a:normAutofit lnSpcReduction="10000"/>
          </a:bodyPr>
          <a:lstStyle/>
          <a:p>
            <a:pPr algn="just"/>
            <a:r>
              <a:rPr lang="fa-IR" sz="2800" dirty="0" smtClean="0">
                <a:solidFill>
                  <a:schemeClr val="tx1"/>
                </a:solidFill>
                <a:cs typeface="B Mitra" panose="00000400000000000000" pitchFamily="2" charset="-78"/>
              </a:rPr>
              <a:t>اعرابی</a:t>
            </a:r>
            <a:r>
              <a:rPr lang="fa-IR" sz="2800" dirty="0">
                <a:solidFill>
                  <a:schemeClr val="tx1"/>
                </a:solidFill>
                <a:cs typeface="B Mitra" panose="00000400000000000000" pitchFamily="2" charset="-78"/>
              </a:rPr>
              <a:t>، سیدمحمد، رکسانا نظری </a:t>
            </a:r>
            <a:r>
              <a:rPr lang="fa-IR" sz="2800" dirty="0" smtClean="0">
                <a:solidFill>
                  <a:schemeClr val="tx1"/>
                </a:solidFill>
                <a:cs typeface="B Mitra" panose="00000400000000000000" pitchFamily="2" charset="-78"/>
              </a:rPr>
              <a:t>پویا و </a:t>
            </a:r>
            <a:r>
              <a:rPr lang="fa-IR" sz="2800" dirty="0">
                <a:solidFill>
                  <a:schemeClr val="tx1"/>
                </a:solidFill>
                <a:cs typeface="B Mitra" panose="00000400000000000000" pitchFamily="2" charset="-78"/>
              </a:rPr>
              <a:t>لیلا اسماعیلی، 1389، اولویت بندی عوامل داخلی و خارجی موثر بر </a:t>
            </a:r>
            <a:r>
              <a:rPr lang="fa-IR" sz="2800" dirty="0" smtClean="0">
                <a:solidFill>
                  <a:schemeClr val="tx1"/>
                </a:solidFill>
                <a:cs typeface="B Mitra" panose="00000400000000000000" pitchFamily="2" charset="-78"/>
              </a:rPr>
              <a:t>استراتژی کیفیت</a:t>
            </a:r>
            <a:r>
              <a:rPr lang="fa-IR" sz="2800" dirty="0">
                <a:solidFill>
                  <a:schemeClr val="tx1"/>
                </a:solidFill>
                <a:cs typeface="B Mitra" panose="00000400000000000000" pitchFamily="2" charset="-78"/>
              </a:rPr>
              <a:t>،</a:t>
            </a:r>
            <a:r>
              <a:rPr lang="en-US" sz="2800" dirty="0">
                <a:solidFill>
                  <a:schemeClr val="tx1"/>
                </a:solidFill>
                <a:cs typeface="B Mitra" panose="00000400000000000000" pitchFamily="2" charset="-78"/>
              </a:rPr>
              <a:t> </a:t>
            </a:r>
            <a:r>
              <a:rPr lang="fa-IR" sz="2800" i="1" dirty="0">
                <a:solidFill>
                  <a:schemeClr val="tx1"/>
                </a:solidFill>
                <a:cs typeface="B Mitra" panose="00000400000000000000" pitchFamily="2" charset="-78"/>
              </a:rPr>
              <a:t>پنجمین کنفرانس بین المللی مدیریت </a:t>
            </a:r>
            <a:r>
              <a:rPr lang="fa-IR" sz="2800" i="1" dirty="0" smtClean="0">
                <a:solidFill>
                  <a:schemeClr val="tx1"/>
                </a:solidFill>
                <a:cs typeface="B Mitra" panose="00000400000000000000" pitchFamily="2" charset="-78"/>
              </a:rPr>
              <a:t>استراتژیک.</a:t>
            </a:r>
          </a:p>
          <a:p>
            <a:pPr algn="just"/>
            <a:r>
              <a:rPr lang="fa-IR" sz="2800" i="1" dirty="0" smtClean="0">
                <a:solidFill>
                  <a:schemeClr val="tx1"/>
                </a:solidFill>
                <a:cs typeface="B Mitra" panose="00000400000000000000" pitchFamily="2" charset="-78"/>
              </a:rPr>
              <a:t>دوستیاری، محمد، مصطفی نوربخش،بررسی عوامل محیطی در فرآیند تدوین استراتژی برای موضوعات مدیریت دولتی.</a:t>
            </a:r>
          </a:p>
          <a:p>
            <a:pPr algn="just"/>
            <a:r>
              <a:rPr lang="en-US" sz="3600" i="1" dirty="0" smtClean="0">
                <a:solidFill>
                  <a:schemeClr val="tx1"/>
                </a:solidFill>
                <a:latin typeface="Aldhabi" panose="01000000000000000000" pitchFamily="2" charset="-78"/>
                <a:cs typeface="Aldhabi" panose="01000000000000000000" pitchFamily="2" charset="-78"/>
              </a:rPr>
              <a:t>http://rahbordcmc.ir   </a:t>
            </a:r>
            <a:endParaRPr lang="fa-IR" sz="3600" dirty="0" smtClean="0">
              <a:solidFill>
                <a:schemeClr val="tx1"/>
              </a:solidFill>
              <a:latin typeface="Aldhabi" panose="01000000000000000000" pitchFamily="2" charset="-78"/>
              <a:cs typeface="Aldhabi" panose="01000000000000000000" pitchFamily="2" charset="-78"/>
            </a:endParaRPr>
          </a:p>
          <a:p>
            <a:pPr algn="just"/>
            <a:r>
              <a:rPr lang="en-US" sz="3600" dirty="0" smtClean="0">
                <a:solidFill>
                  <a:schemeClr val="tx1"/>
                </a:solidFill>
                <a:latin typeface="Aldhabi" panose="01000000000000000000" pitchFamily="2" charset="-78"/>
                <a:cs typeface="Aldhabi" panose="01000000000000000000" pitchFamily="2" charset="-78"/>
              </a:rPr>
              <a:t>http://noormags.ir   </a:t>
            </a:r>
          </a:p>
          <a:p>
            <a:pPr algn="just"/>
            <a:endParaRPr lang="fa-IR" sz="2800" i="1" dirty="0" smtClean="0">
              <a:solidFill>
                <a:schemeClr val="tx1"/>
              </a:solidFill>
              <a:cs typeface="B Mitra" panose="00000400000000000000" pitchFamily="2" charset="-78"/>
            </a:endParaRPr>
          </a:p>
        </p:txBody>
      </p:sp>
    </p:spTree>
    <p:extLst>
      <p:ext uri="{BB962C8B-B14F-4D97-AF65-F5344CB8AC3E}">
        <p14:creationId xmlns:p14="http://schemas.microsoft.com/office/powerpoint/2010/main" val="1601222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340768"/>
            <a:ext cx="6777317" cy="3508977"/>
          </a:xfrm>
        </p:spPr>
        <p:txBody>
          <a:bodyPr>
            <a:noAutofit/>
          </a:bodyPr>
          <a:lstStyle/>
          <a:p>
            <a:pPr marL="68580" indent="0" algn="just">
              <a:buNone/>
            </a:pPr>
            <a:r>
              <a:rPr lang="fa-IR" sz="3200" dirty="0">
                <a:cs typeface="B Mitra" panose="00000400000000000000" pitchFamily="2" charset="-78"/>
              </a:rPr>
              <a:t>هدف از بررسی عوامل خارجی این است که از فرصتهایی که می توان از آنها بهره برداری کرد و تهدیداتی را که  </a:t>
            </a:r>
            <a:r>
              <a:rPr lang="fa-IR" sz="3200" dirty="0" smtClean="0">
                <a:cs typeface="B Mitra" panose="00000400000000000000" pitchFamily="2" charset="-78"/>
              </a:rPr>
              <a:t> می </a:t>
            </a:r>
            <a:r>
              <a:rPr lang="fa-IR" sz="3200" dirty="0">
                <a:cs typeface="B Mitra" panose="00000400000000000000" pitchFamily="2" charset="-78"/>
              </a:rPr>
              <a:t>توان از آنها احتراز نمود یک فهرست نهایی تهیه شود. سازمان ها باید بتوانند از طریق تدوین استراتژی ها در برابر این عوامل به صورت تدافعی یا تهاجمی واکنش نشان </a:t>
            </a:r>
            <a:r>
              <a:rPr lang="fa-IR" sz="3200" dirty="0" smtClean="0">
                <a:cs typeface="B Mitra" panose="00000400000000000000" pitchFamily="2" charset="-78"/>
              </a:rPr>
              <a:t>دهند </a:t>
            </a:r>
            <a:r>
              <a:rPr lang="fa-IR" sz="3200" dirty="0">
                <a:cs typeface="B Mitra" panose="00000400000000000000" pitchFamily="2" charset="-78"/>
              </a:rPr>
              <a:t>به گونه ای که از فرصتهای پیش آمده در محیط خارج بهره برداری نمایند و اثرات ناشی از تهدیدات بالقوه این عوامل را به پایین ترین حد ممکن برسانند. </a:t>
            </a:r>
          </a:p>
        </p:txBody>
      </p:sp>
    </p:spTree>
    <p:extLst>
      <p:ext uri="{BB962C8B-B14F-4D97-AF65-F5344CB8AC3E}">
        <p14:creationId xmlns:p14="http://schemas.microsoft.com/office/powerpoint/2010/main" val="359548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200918" cy="1143000"/>
          </a:xfrm>
        </p:spPr>
        <p:txBody>
          <a:bodyPr>
            <a:normAutofit/>
          </a:bodyPr>
          <a:lstStyle/>
          <a:p>
            <a:pPr algn="r"/>
            <a:r>
              <a:rPr lang="fa-IR" sz="3200" dirty="0">
                <a:cs typeface="B Esfehan" panose="00000700000000000000" pitchFamily="2" charset="-78"/>
              </a:rPr>
              <a:t>ا</a:t>
            </a:r>
            <a:r>
              <a:rPr lang="fa-IR" sz="3200" dirty="0" smtClean="0">
                <a:cs typeface="B Esfehan" panose="00000700000000000000" pitchFamily="2" charset="-78"/>
              </a:rPr>
              <a:t>همیت </a:t>
            </a:r>
            <a:r>
              <a:rPr lang="fa-IR" sz="3200" dirty="0">
                <a:cs typeface="B Esfehan" panose="00000700000000000000" pitchFamily="2" charset="-78"/>
              </a:rPr>
              <a:t>شناخت عوامل محیطی در تدوین </a:t>
            </a:r>
            <a:r>
              <a:rPr lang="fa-IR" sz="3200" dirty="0" smtClean="0">
                <a:cs typeface="B Esfehan" panose="00000700000000000000" pitchFamily="2" charset="-78"/>
              </a:rPr>
              <a:t>استراتژی</a:t>
            </a:r>
            <a:endParaRPr lang="fa-IR" sz="3200" dirty="0">
              <a:cs typeface="B Esfehan" panose="00000700000000000000" pitchFamily="2" charset="-78"/>
            </a:endParaRPr>
          </a:p>
        </p:txBody>
      </p:sp>
      <p:sp>
        <p:nvSpPr>
          <p:cNvPr id="3" name="Content Placeholder 2"/>
          <p:cNvSpPr>
            <a:spLocks noGrp="1"/>
          </p:cNvSpPr>
          <p:nvPr>
            <p:ph idx="1"/>
          </p:nvPr>
        </p:nvSpPr>
        <p:spPr>
          <a:xfrm>
            <a:off x="1115616" y="2060848"/>
            <a:ext cx="6777317" cy="3508977"/>
          </a:xfrm>
        </p:spPr>
        <p:txBody>
          <a:bodyPr>
            <a:noAutofit/>
          </a:bodyPr>
          <a:lstStyle/>
          <a:p>
            <a:pPr algn="just"/>
            <a:r>
              <a:rPr lang="fa-IR" sz="2800" dirty="0">
                <a:cs typeface="B Mitra" panose="00000400000000000000" pitchFamily="2" charset="-78"/>
              </a:rPr>
              <a:t>هر سازمانی با مسائل و مشکلات گوناگون و دائمی مواجه است که ماهیت و صورت این مسائل در گذشته، حال  و آینده با یکدیگر متفاوت است</a:t>
            </a:r>
            <a:r>
              <a:rPr lang="fa-IR" sz="2800" dirty="0" smtClean="0">
                <a:cs typeface="B Mitra" panose="00000400000000000000" pitchFamily="2" charset="-78"/>
              </a:rPr>
              <a:t>.</a:t>
            </a:r>
          </a:p>
          <a:p>
            <a:pPr algn="just"/>
            <a:r>
              <a:rPr lang="fa-IR" sz="2800" dirty="0">
                <a:cs typeface="B Mitra" panose="00000400000000000000" pitchFamily="2" charset="-78"/>
              </a:rPr>
              <a:t>برنامه ریزی برای آینده را نمی توان صرفآ بر تجربیات موفق گذشته استوار </a:t>
            </a:r>
            <a:r>
              <a:rPr lang="fa-IR" sz="2800" dirty="0" smtClean="0">
                <a:cs typeface="B Mitra" panose="00000400000000000000" pitchFamily="2" charset="-78"/>
              </a:rPr>
              <a:t>کرد.</a:t>
            </a:r>
            <a:r>
              <a:rPr lang="fa-IR" dirty="0">
                <a:cs typeface="B Mitra" panose="00000400000000000000" pitchFamily="2" charset="-78"/>
              </a:rPr>
              <a:t> ( </a:t>
            </a:r>
            <a:r>
              <a:rPr lang="fa-IR" dirty="0" smtClean="0">
                <a:cs typeface="B Mitra" panose="00000400000000000000" pitchFamily="2" charset="-78"/>
              </a:rPr>
              <a:t>دیوید، 1383)</a:t>
            </a:r>
            <a:endParaRPr lang="fa-IR" sz="2800" dirty="0" smtClean="0">
              <a:cs typeface="B Mitra" panose="00000400000000000000" pitchFamily="2" charset="-78"/>
            </a:endParaRPr>
          </a:p>
          <a:p>
            <a:pPr algn="just"/>
            <a:r>
              <a:rPr lang="fa-IR" sz="2800" dirty="0">
                <a:cs typeface="B Mitra" panose="00000400000000000000" pitchFamily="2" charset="-78"/>
              </a:rPr>
              <a:t>هیچ نسخه واحدی برای حصول موفقیت در آینده وجود ندارد که با شرایط همه سازمان ها قابل انطباق باشد. </a:t>
            </a:r>
            <a:r>
              <a:rPr lang="fa-IR" dirty="0">
                <a:cs typeface="B Mitra" panose="00000400000000000000" pitchFamily="2" charset="-78"/>
              </a:rPr>
              <a:t>(</a:t>
            </a:r>
            <a:r>
              <a:rPr lang="fa-IR" dirty="0" smtClean="0">
                <a:cs typeface="B Mitra" panose="00000400000000000000" pitchFamily="2" charset="-78"/>
              </a:rPr>
              <a:t>آقایی، 1379)</a:t>
            </a:r>
            <a:endParaRPr lang="fa-IR" sz="2800" dirty="0" smtClean="0">
              <a:cs typeface="B Mitra" panose="00000400000000000000" pitchFamily="2" charset="-78"/>
            </a:endParaRPr>
          </a:p>
        </p:txBody>
      </p:sp>
    </p:spTree>
    <p:extLst>
      <p:ext uri="{BB962C8B-B14F-4D97-AF65-F5344CB8AC3E}">
        <p14:creationId xmlns:p14="http://schemas.microsoft.com/office/powerpoint/2010/main" val="218937246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2"/>
            <a:ext cx="6777317" cy="3508977"/>
          </a:xfrm>
        </p:spPr>
        <p:txBody>
          <a:bodyPr>
            <a:normAutofit/>
          </a:bodyPr>
          <a:lstStyle/>
          <a:p>
            <a:pPr algn="just"/>
            <a:r>
              <a:rPr lang="fa-IR" sz="2800" dirty="0">
                <a:cs typeface="B Mitra" panose="00000400000000000000" pitchFamily="2" charset="-78"/>
              </a:rPr>
              <a:t>طبیعی است بین برخی مفاهیم مربوط به استراتژی در مؤسسات خصوصی که برای کسب منفعت تلاش می کنند و استراتژی سازمان های دولتی که عهده دار خدمت به جامعه هستند،تفاوت وجود دارد. با این وجود سازمان ها، نهادها و دوایر دولتی به صورت فزاینده ای از اصول و مفاهیم مدیریت استراتژیک استفاده می کنند تا بتوانند بر میزان اثربخشی و کارآیی خود </a:t>
            </a:r>
            <a:r>
              <a:rPr lang="fa-IR" sz="2800" dirty="0" smtClean="0">
                <a:cs typeface="B Mitra" panose="00000400000000000000" pitchFamily="2" charset="-78"/>
              </a:rPr>
              <a:t>بیفزایند. ( دیوید، 1383)</a:t>
            </a:r>
            <a:endParaRPr lang="fa-IR" sz="2800" dirty="0">
              <a:cs typeface="B Mitra" panose="00000400000000000000" pitchFamily="2" charset="-78"/>
            </a:endParaRPr>
          </a:p>
        </p:txBody>
      </p:sp>
    </p:spTree>
    <p:extLst>
      <p:ext uri="{BB962C8B-B14F-4D97-AF65-F5344CB8AC3E}">
        <p14:creationId xmlns:p14="http://schemas.microsoft.com/office/powerpoint/2010/main" val="31666315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024744" cy="1143000"/>
          </a:xfrm>
        </p:spPr>
        <p:txBody>
          <a:bodyPr/>
          <a:lstStyle/>
          <a:p>
            <a:pPr algn="r"/>
            <a:r>
              <a:rPr lang="fa-IR" dirty="0" smtClean="0">
                <a:cs typeface="B Esfehan" panose="00000700000000000000" pitchFamily="2" charset="-78"/>
              </a:rPr>
              <a:t>دستورالعمل های تیم برادی</a:t>
            </a:r>
            <a:endParaRPr lang="fa-IR" dirty="0">
              <a:cs typeface="B Esfehan" panose="00000700000000000000" pitchFamily="2" charset="-78"/>
            </a:endParaRPr>
          </a:p>
        </p:txBody>
      </p:sp>
      <p:sp>
        <p:nvSpPr>
          <p:cNvPr id="3" name="Content Placeholder 2"/>
          <p:cNvSpPr>
            <a:spLocks noGrp="1"/>
          </p:cNvSpPr>
          <p:nvPr>
            <p:ph idx="1"/>
          </p:nvPr>
        </p:nvSpPr>
        <p:spPr>
          <a:xfrm>
            <a:off x="1043608" y="1916832"/>
            <a:ext cx="6777317" cy="3508977"/>
          </a:xfrm>
        </p:spPr>
        <p:txBody>
          <a:bodyPr>
            <a:noAutofit/>
          </a:bodyPr>
          <a:lstStyle/>
          <a:p>
            <a:pPr lvl="0" algn="just"/>
            <a:r>
              <a:rPr lang="fa-IR" sz="3000" dirty="0">
                <a:cs typeface="B Mitra" panose="00000400000000000000" pitchFamily="2" charset="-78"/>
              </a:rPr>
              <a:t>تعریف کلید واژه ها، اصطلاحات و مفاهیمی که در تعیین و تنظیم استراتژی و طرح ریزی ها بکار گرفته می شود.</a:t>
            </a:r>
            <a:endParaRPr lang="en-US" sz="3000" dirty="0">
              <a:cs typeface="B Mitra" panose="00000400000000000000" pitchFamily="2" charset="-78"/>
            </a:endParaRPr>
          </a:p>
          <a:p>
            <a:pPr lvl="0" algn="just"/>
            <a:r>
              <a:rPr lang="fa-IR" sz="3000" dirty="0">
                <a:cs typeface="B Mitra" panose="00000400000000000000" pitchFamily="2" charset="-78"/>
              </a:rPr>
              <a:t>جمع </a:t>
            </a:r>
            <a:r>
              <a:rPr lang="fa-IR" sz="3000" dirty="0" smtClean="0">
                <a:cs typeface="B Mitra" panose="00000400000000000000" pitchFamily="2" charset="-78"/>
              </a:rPr>
              <a:t>آوری </a:t>
            </a:r>
            <a:r>
              <a:rPr lang="fa-IR" sz="3000" dirty="0">
                <a:cs typeface="B Mitra" panose="00000400000000000000" pitchFamily="2" charset="-78"/>
              </a:rPr>
              <a:t>اطلاعات درون </a:t>
            </a:r>
            <a:r>
              <a:rPr lang="fa-IR" sz="3000" dirty="0" smtClean="0">
                <a:cs typeface="B Mitra" panose="00000400000000000000" pitchFamily="2" charset="-78"/>
              </a:rPr>
              <a:t>سازمانی </a:t>
            </a:r>
            <a:r>
              <a:rPr lang="fa-IR" sz="3000" dirty="0">
                <a:cs typeface="B Mitra" panose="00000400000000000000" pitchFamily="2" charset="-78"/>
              </a:rPr>
              <a:t>و </a:t>
            </a:r>
            <a:r>
              <a:rPr lang="fa-IR" sz="3000" dirty="0" smtClean="0">
                <a:cs typeface="B Mitra" panose="00000400000000000000" pitchFamily="2" charset="-78"/>
              </a:rPr>
              <a:t>محیطی </a:t>
            </a:r>
            <a:r>
              <a:rPr lang="fa-IR" sz="3000" dirty="0">
                <a:cs typeface="B Mitra" panose="00000400000000000000" pitchFamily="2" charset="-78"/>
              </a:rPr>
              <a:t>شامل نقاط ضعف و قوت، تهدید ها و فرصت ها، که برای تشخیص و تنظیم مراحل مختلف طرح ریزی استراتژیک مورد استفاده قرار می گیرد.</a:t>
            </a:r>
            <a:endParaRPr lang="en-US" sz="3000" dirty="0">
              <a:cs typeface="B Mitra" panose="00000400000000000000" pitchFamily="2" charset="-78"/>
            </a:endParaRPr>
          </a:p>
          <a:p>
            <a:pPr algn="just"/>
            <a:r>
              <a:rPr lang="fa-IR" sz="3000" dirty="0">
                <a:cs typeface="B Mitra" panose="00000400000000000000" pitchFamily="2" charset="-78"/>
              </a:rPr>
              <a:t>به کار بردن واژه ای بسیار ساده و روان و قابل درک همگان در تنظیم استراتژی (</a:t>
            </a:r>
            <a:r>
              <a:rPr lang="fa-IR" sz="3000" dirty="0" smtClean="0">
                <a:cs typeface="B Mitra" panose="00000400000000000000" pitchFamily="2" charset="-78"/>
              </a:rPr>
              <a:t>آهنچی، 1378</a:t>
            </a:r>
            <a:r>
              <a:rPr lang="fa-IR" sz="3000" dirty="0">
                <a:cs typeface="B Mitra" panose="00000400000000000000" pitchFamily="2" charset="-78"/>
              </a:rPr>
              <a:t>).</a:t>
            </a:r>
          </a:p>
        </p:txBody>
      </p:sp>
    </p:spTree>
    <p:extLst>
      <p:ext uri="{BB962C8B-B14F-4D97-AF65-F5344CB8AC3E}">
        <p14:creationId xmlns:p14="http://schemas.microsoft.com/office/powerpoint/2010/main" val="27289472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04856" cy="1143000"/>
          </a:xfrm>
        </p:spPr>
        <p:txBody>
          <a:bodyPr>
            <a:normAutofit/>
          </a:bodyPr>
          <a:lstStyle/>
          <a:p>
            <a:r>
              <a:rPr lang="fa-IR" sz="3200" dirty="0" smtClean="0">
                <a:cs typeface="B Esfehan" panose="00000700000000000000" pitchFamily="2" charset="-78"/>
              </a:rPr>
              <a:t>قلمرو </a:t>
            </a:r>
            <a:r>
              <a:rPr lang="fa-IR" sz="3200" dirty="0">
                <a:cs typeface="B Esfehan" panose="00000700000000000000" pitchFamily="2" charset="-78"/>
              </a:rPr>
              <a:t>تأثیرگذاری محیط در فرآیند تدوین </a:t>
            </a:r>
            <a:r>
              <a:rPr lang="fa-IR" sz="3200" dirty="0" smtClean="0">
                <a:cs typeface="B Esfehan" panose="00000700000000000000" pitchFamily="2" charset="-78"/>
              </a:rPr>
              <a:t>استراتژی</a:t>
            </a:r>
            <a:endParaRPr lang="fa-IR" sz="3200" dirty="0">
              <a:cs typeface="B Esfehan" panose="00000700000000000000" pitchFamily="2" charset="-78"/>
            </a:endParaRPr>
          </a:p>
        </p:txBody>
      </p:sp>
      <p:sp>
        <p:nvSpPr>
          <p:cNvPr id="3" name="Content Placeholder 2"/>
          <p:cNvSpPr>
            <a:spLocks noGrp="1"/>
          </p:cNvSpPr>
          <p:nvPr>
            <p:ph idx="1"/>
          </p:nvPr>
        </p:nvSpPr>
        <p:spPr>
          <a:xfrm>
            <a:off x="1043608" y="1988840"/>
            <a:ext cx="6777317" cy="3508977"/>
          </a:xfrm>
        </p:spPr>
        <p:txBody>
          <a:bodyPr>
            <a:normAutofit/>
          </a:bodyPr>
          <a:lstStyle/>
          <a:p>
            <a:pPr algn="just"/>
            <a:r>
              <a:rPr lang="fa-IR" sz="2800" dirty="0">
                <a:cs typeface="B Mitra" panose="00000400000000000000" pitchFamily="2" charset="-78"/>
              </a:rPr>
              <a:t>تمام تئوری های موجود در زمینه </a:t>
            </a:r>
            <a:r>
              <a:rPr lang="fa-IR" sz="2800" dirty="0" smtClean="0">
                <a:cs typeface="B Mitra" panose="00000400000000000000" pitchFamily="2" charset="-78"/>
              </a:rPr>
              <a:t>محیط ( و </a:t>
            </a:r>
            <a:r>
              <a:rPr lang="fa-IR" sz="2800" dirty="0">
                <a:cs typeface="B Mitra" panose="00000400000000000000" pitchFamily="2" charset="-78"/>
              </a:rPr>
              <a:t>ارتباط آن با سازمان</a:t>
            </a:r>
            <a:r>
              <a:rPr lang="fa-IR" sz="2800" dirty="0" smtClean="0">
                <a:cs typeface="B Mitra" panose="00000400000000000000" pitchFamily="2" charset="-78"/>
              </a:rPr>
              <a:t>)، تلاش </a:t>
            </a:r>
            <a:r>
              <a:rPr lang="fa-IR" sz="2800" dirty="0">
                <a:cs typeface="B Mitra" panose="00000400000000000000" pitchFamily="2" charset="-78"/>
              </a:rPr>
              <a:t>دارند که روابط سازمان و محیط و همچنین عوامل عمده محیط را که </a:t>
            </a:r>
            <a:r>
              <a:rPr lang="fa-IR" sz="2800">
                <a:cs typeface="B Mitra" panose="00000400000000000000" pitchFamily="2" charset="-78"/>
              </a:rPr>
              <a:t>در </a:t>
            </a:r>
            <a:r>
              <a:rPr lang="fa-IR" sz="2800" smtClean="0">
                <a:cs typeface="B Mitra" panose="00000400000000000000" pitchFamily="2" charset="-78"/>
              </a:rPr>
              <a:t>امور حال </a:t>
            </a:r>
            <a:r>
              <a:rPr lang="fa-IR" sz="2800" dirty="0">
                <a:cs typeface="B Mitra" panose="00000400000000000000" pitchFamily="2" charset="-78"/>
              </a:rPr>
              <a:t>وآینده سازمان مؤثر است، تبیین نموده و اثرات آن را ارزیابی و پیش بینی کنند تا در تصمیم گیری های استراتژیک به کار روند.</a:t>
            </a:r>
            <a:endParaRPr lang="en-US" sz="2800" dirty="0">
              <a:cs typeface="B Mitra" panose="00000400000000000000" pitchFamily="2" charset="-78"/>
            </a:endParaRPr>
          </a:p>
          <a:p>
            <a:pPr algn="just"/>
            <a:r>
              <a:rPr lang="fa-IR" sz="2800" dirty="0">
                <a:cs typeface="B Mitra" panose="00000400000000000000" pitchFamily="2" charset="-78"/>
              </a:rPr>
              <a:t>برای توصیف قلمرو تأثیرگذاری محیط بیان شده است که مدیریت استراتژیک به زبان ساده به </a:t>
            </a:r>
            <a:r>
              <a:rPr lang="fa-IR" sz="2800" dirty="0" smtClean="0">
                <a:cs typeface="B Mitra" panose="00000400000000000000" pitchFamily="2" charset="-78"/>
              </a:rPr>
              <a:t>این سؤالات </a:t>
            </a:r>
            <a:r>
              <a:rPr lang="fa-IR" sz="2800" dirty="0">
                <a:cs typeface="B Mitra" panose="00000400000000000000" pitchFamily="2" charset="-78"/>
              </a:rPr>
              <a:t>پاسخ می دهد:</a:t>
            </a:r>
          </a:p>
        </p:txBody>
      </p:sp>
    </p:spTree>
    <p:extLst>
      <p:ext uri="{BB962C8B-B14F-4D97-AF65-F5344CB8AC3E}">
        <p14:creationId xmlns:p14="http://schemas.microsoft.com/office/powerpoint/2010/main" val="4037824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764704"/>
            <a:ext cx="6777317" cy="4779893"/>
          </a:xfrm>
        </p:spPr>
        <p:txBody>
          <a:bodyPr>
            <a:noAutofit/>
          </a:bodyPr>
          <a:lstStyle/>
          <a:p>
            <a:pPr lvl="0" algn="just"/>
            <a:r>
              <a:rPr lang="fa-IR" sz="2200" dirty="0">
                <a:cs typeface="B Mitra" panose="00000400000000000000" pitchFamily="2" charset="-78"/>
              </a:rPr>
              <a:t>ماچه کسی هستیم؟ </a:t>
            </a:r>
            <a:endParaRPr lang="fa-IR" sz="2200" dirty="0" smtClean="0">
              <a:cs typeface="B Mitra" panose="00000400000000000000" pitchFamily="2" charset="-78"/>
            </a:endParaRPr>
          </a:p>
          <a:p>
            <a:pPr lvl="0" algn="just"/>
            <a:r>
              <a:rPr lang="fa-IR" sz="2200" dirty="0" smtClean="0">
                <a:cs typeface="B Mitra" panose="00000400000000000000" pitchFamily="2" charset="-78"/>
              </a:rPr>
              <a:t>مامی </a:t>
            </a:r>
            <a:r>
              <a:rPr lang="fa-IR" sz="2200" dirty="0">
                <a:cs typeface="B Mitra" panose="00000400000000000000" pitchFamily="2" charset="-78"/>
              </a:rPr>
              <a:t>خواهیم چه بشویم و به کجا برویم؟</a:t>
            </a:r>
            <a:endParaRPr lang="en-US" sz="2200" dirty="0">
              <a:cs typeface="B Mitra" panose="00000400000000000000" pitchFamily="2" charset="-78"/>
            </a:endParaRPr>
          </a:p>
          <a:p>
            <a:pPr lvl="0" algn="just"/>
            <a:r>
              <a:rPr lang="fa-IR" sz="2200" dirty="0">
                <a:cs typeface="B Mitra" panose="00000400000000000000" pitchFamily="2" charset="-78"/>
              </a:rPr>
              <a:t>از چه راهی می توانیم به مقصدی که در پیش داریم بهتر و سریع تر دست یابیم؟</a:t>
            </a:r>
            <a:endParaRPr lang="en-US" sz="2200" dirty="0">
              <a:cs typeface="B Mitra" panose="00000400000000000000" pitchFamily="2" charset="-78"/>
            </a:endParaRPr>
          </a:p>
          <a:p>
            <a:pPr lvl="0" algn="just"/>
            <a:r>
              <a:rPr lang="fa-IR" sz="2200" dirty="0">
                <a:cs typeface="B Mitra" panose="00000400000000000000" pitchFamily="2" charset="-78"/>
              </a:rPr>
              <a:t>تهدیدها و فرصت ها و محدودیت هایی که در جلوی روی ما قرار دارند کدامند؟</a:t>
            </a:r>
            <a:endParaRPr lang="en-US" sz="2200" dirty="0">
              <a:cs typeface="B Mitra" panose="00000400000000000000" pitchFamily="2" charset="-78"/>
            </a:endParaRPr>
          </a:p>
          <a:p>
            <a:pPr lvl="0" algn="just"/>
            <a:r>
              <a:rPr lang="fa-IR" sz="2200" dirty="0">
                <a:cs typeface="B Mitra" panose="00000400000000000000" pitchFamily="2" charset="-78"/>
              </a:rPr>
              <a:t>چگونه می شود نقاط قوت خویش را تقویت و نقاط ضعف را خنثی نمود؟</a:t>
            </a:r>
            <a:endParaRPr lang="en-US" sz="2200" dirty="0">
              <a:cs typeface="B Mitra" panose="00000400000000000000" pitchFamily="2" charset="-78"/>
            </a:endParaRPr>
          </a:p>
          <a:p>
            <a:pPr lvl="0" algn="just"/>
            <a:r>
              <a:rPr lang="fa-IR" sz="2200" dirty="0">
                <a:cs typeface="B Mitra" panose="00000400000000000000" pitchFamily="2" charset="-78"/>
              </a:rPr>
              <a:t>اولویت تهدیدها و فرصت ها کدامند و چگونه می توان آنها را شناخت؟</a:t>
            </a:r>
            <a:endParaRPr lang="en-US" sz="2200" dirty="0">
              <a:cs typeface="B Mitra" panose="00000400000000000000" pitchFamily="2" charset="-78"/>
            </a:endParaRPr>
          </a:p>
          <a:p>
            <a:pPr lvl="0" algn="just"/>
            <a:r>
              <a:rPr lang="fa-IR" sz="2200" dirty="0">
                <a:cs typeface="B Mitra" panose="00000400000000000000" pitchFamily="2" charset="-78"/>
              </a:rPr>
              <a:t>چگونه می توان از تهدیدها پرهیز کرد و از فرصت ها حداکثر استفاده را برد؟</a:t>
            </a:r>
            <a:endParaRPr lang="en-US" sz="2200" dirty="0">
              <a:cs typeface="B Mitra" panose="00000400000000000000" pitchFamily="2" charset="-78"/>
            </a:endParaRPr>
          </a:p>
          <a:p>
            <a:pPr lvl="0" algn="just"/>
            <a:r>
              <a:rPr lang="fa-IR" sz="2200" dirty="0" smtClean="0">
                <a:cs typeface="B Mitra" panose="00000400000000000000" pitchFamily="2" charset="-78"/>
              </a:rPr>
              <a:t>کشورهای </a:t>
            </a:r>
            <a:r>
              <a:rPr lang="fa-IR" sz="2200" dirty="0">
                <a:cs typeface="B Mitra" panose="00000400000000000000" pitchFamily="2" charset="-78"/>
              </a:rPr>
              <a:t>مشابه و سازمان های آنها چگونه عمل می کنند و تفاوت ما با آنها چیست</a:t>
            </a:r>
            <a:r>
              <a:rPr lang="fa-IR" sz="2200" dirty="0" smtClean="0">
                <a:cs typeface="B Mitra" panose="00000400000000000000" pitchFamily="2" charset="-78"/>
              </a:rPr>
              <a:t>؟</a:t>
            </a:r>
          </a:p>
          <a:p>
            <a:pPr lvl="0" algn="just"/>
            <a:r>
              <a:rPr lang="fa-IR" sz="2200" dirty="0" smtClean="0">
                <a:cs typeface="B Mitra" panose="00000400000000000000" pitchFamily="2" charset="-78"/>
              </a:rPr>
              <a:t>سازمان های دولتی دیگرچگونه عمل می کنند و تفاوت ما با آنها چیست؟ </a:t>
            </a:r>
            <a:endParaRPr lang="en-US" sz="2200" dirty="0">
              <a:cs typeface="B Mitra" panose="00000400000000000000" pitchFamily="2" charset="-78"/>
            </a:endParaRPr>
          </a:p>
          <a:p>
            <a:pPr lvl="0" algn="just"/>
            <a:r>
              <a:rPr lang="fa-IR" sz="2200" dirty="0">
                <a:cs typeface="B Mitra" panose="00000400000000000000" pitchFamily="2" charset="-78"/>
              </a:rPr>
              <a:t>دلایل موفقیت و شکست های آنها در گذشته و حال چگونه بوده است؟</a:t>
            </a:r>
            <a:endParaRPr lang="en-US" sz="2200" dirty="0">
              <a:cs typeface="B Mitra" panose="00000400000000000000" pitchFamily="2" charset="-78"/>
            </a:endParaRPr>
          </a:p>
          <a:p>
            <a:pPr lvl="0" algn="just"/>
            <a:r>
              <a:rPr lang="fa-IR" sz="2200" dirty="0">
                <a:cs typeface="B Mitra" panose="00000400000000000000" pitchFamily="2" charset="-78"/>
              </a:rPr>
              <a:t>نقاط قوت و ضعف سازمان های موفق چیست؟</a:t>
            </a:r>
            <a:endParaRPr lang="en-US" sz="2200" dirty="0">
              <a:cs typeface="B Mitra" panose="00000400000000000000" pitchFamily="2" charset="-78"/>
            </a:endParaRPr>
          </a:p>
          <a:p>
            <a:pPr lvl="0" algn="just"/>
            <a:r>
              <a:rPr lang="fa-IR" sz="2200" dirty="0">
                <a:cs typeface="B Mitra" panose="00000400000000000000" pitchFamily="2" charset="-78"/>
              </a:rPr>
              <a:t>نظر سازمان های دیگر نسبت به ما و </a:t>
            </a:r>
            <a:r>
              <a:rPr lang="fa-IR" sz="2200" dirty="0" smtClean="0">
                <a:cs typeface="B Mitra" panose="00000400000000000000" pitchFamily="2" charset="-78"/>
              </a:rPr>
              <a:t>استراتژی </a:t>
            </a:r>
            <a:r>
              <a:rPr lang="fa-IR" sz="2200" dirty="0">
                <a:cs typeface="B Mitra" panose="00000400000000000000" pitchFamily="2" charset="-78"/>
              </a:rPr>
              <a:t>های ما چگونه است؟</a:t>
            </a:r>
            <a:endParaRPr lang="en-US" sz="2200" dirty="0">
              <a:cs typeface="B Mitra" panose="00000400000000000000" pitchFamily="2" charset="-78"/>
            </a:endParaRPr>
          </a:p>
          <a:p>
            <a:pPr algn="just"/>
            <a:endParaRPr lang="fa-IR" sz="2200" dirty="0">
              <a:cs typeface="B Mitra" panose="00000400000000000000" pitchFamily="2" charset="-78"/>
            </a:endParaRPr>
          </a:p>
        </p:txBody>
      </p:sp>
    </p:spTree>
    <p:extLst>
      <p:ext uri="{BB962C8B-B14F-4D97-AF65-F5344CB8AC3E}">
        <p14:creationId xmlns:p14="http://schemas.microsoft.com/office/powerpoint/2010/main" val="2548462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1143000"/>
          </a:xfrm>
        </p:spPr>
        <p:txBody>
          <a:bodyPr/>
          <a:lstStyle/>
          <a:p>
            <a:pPr algn="r"/>
            <a:r>
              <a:rPr lang="fa-IR" dirty="0" smtClean="0">
                <a:cs typeface="B Esfehan" panose="00000700000000000000" pitchFamily="2" charset="-78"/>
              </a:rPr>
              <a:t>محیط سازمان</a:t>
            </a:r>
            <a:endParaRPr lang="fa-IR" dirty="0">
              <a:cs typeface="B Esfehan" panose="00000700000000000000" pitchFamily="2" charset="-78"/>
            </a:endParaRPr>
          </a:p>
        </p:txBody>
      </p:sp>
      <p:sp>
        <p:nvSpPr>
          <p:cNvPr id="3" name="Content Placeholder 2"/>
          <p:cNvSpPr>
            <a:spLocks noGrp="1"/>
          </p:cNvSpPr>
          <p:nvPr>
            <p:ph idx="1"/>
          </p:nvPr>
        </p:nvSpPr>
        <p:spPr>
          <a:xfrm>
            <a:off x="1043608" y="1340768"/>
            <a:ext cx="6777317" cy="3508977"/>
          </a:xfrm>
        </p:spPr>
        <p:txBody>
          <a:bodyPr>
            <a:noAutofit/>
          </a:bodyPr>
          <a:lstStyle/>
          <a:p>
            <a:r>
              <a:rPr lang="fa-IR" sz="3000" dirty="0">
                <a:cs typeface="B Mitra" panose="00000400000000000000" pitchFamily="2" charset="-78"/>
              </a:rPr>
              <a:t>منظور از محیط سازمان عواملی است که در خارج از سازمان قرار دارند ولی بر عملکرد آن تأثیر می </a:t>
            </a:r>
            <a:r>
              <a:rPr lang="fa-IR" sz="3000" dirty="0" smtClean="0">
                <a:cs typeface="B Mitra" panose="00000400000000000000" pitchFamily="2" charset="-78"/>
              </a:rPr>
              <a:t>گذارند</a:t>
            </a:r>
            <a:r>
              <a:rPr lang="fa-IR" sz="3000" dirty="0">
                <a:cs typeface="B Mitra" panose="00000400000000000000" pitchFamily="2" charset="-78"/>
              </a:rPr>
              <a:t> </a:t>
            </a:r>
            <a:r>
              <a:rPr lang="fa-IR" sz="2000" dirty="0" smtClean="0">
                <a:cs typeface="B Mitra" panose="00000400000000000000" pitchFamily="2" charset="-78"/>
              </a:rPr>
              <a:t>(</a:t>
            </a:r>
            <a:r>
              <a:rPr lang="fa-IR" dirty="0" smtClean="0">
                <a:cs typeface="B Mitra" panose="00000400000000000000" pitchFamily="2" charset="-78"/>
              </a:rPr>
              <a:t>رضائیان، 1380</a:t>
            </a:r>
            <a:r>
              <a:rPr lang="fa-IR" sz="3000" dirty="0">
                <a:cs typeface="B Mitra" panose="00000400000000000000" pitchFamily="2" charset="-78"/>
              </a:rPr>
              <a:t>)</a:t>
            </a:r>
            <a:endParaRPr lang="en-US" sz="3000" dirty="0">
              <a:cs typeface="B Mitra" panose="00000400000000000000" pitchFamily="2" charset="-78"/>
            </a:endParaRPr>
          </a:p>
          <a:p>
            <a:r>
              <a:rPr lang="fa-IR" sz="3000" dirty="0">
                <a:cs typeface="B Mitra" panose="00000400000000000000" pitchFamily="2" charset="-78"/>
              </a:rPr>
              <a:t>اندروز می نویسد محیط یک مؤسسه بازرگانی عبارتست از مجموعه تمامی شرایط و عوامل بیرونی که بر مسیر حرکت و گسترش آن اثر میگذارد. این عوامل از نوع فناوری، اقتصادی فیزیکی، اجتماعی و سیاسی هستند.</a:t>
            </a:r>
            <a:endParaRPr lang="en-US" sz="3000" dirty="0">
              <a:cs typeface="B Mitra" panose="00000400000000000000" pitchFamily="2" charset="-78"/>
            </a:endParaRPr>
          </a:p>
          <a:p>
            <a:r>
              <a:rPr lang="fa-IR" sz="3000" dirty="0">
                <a:cs typeface="B Mitra" panose="00000400000000000000" pitchFamily="2" charset="-78"/>
              </a:rPr>
              <a:t>آلدریچ می گوید سازمان های اداری موجود در یک محیط، سه منبع بزرگ نفوذ دارند که عبارتند از: جنبه های سیاسی، جنبه های اقتصادی وجنبه های </a:t>
            </a:r>
            <a:r>
              <a:rPr lang="fa-IR" sz="3000" dirty="0" smtClean="0">
                <a:cs typeface="B Mitra" panose="00000400000000000000" pitchFamily="2" charset="-78"/>
              </a:rPr>
              <a:t>اجتماعی-فرهنگی      (</a:t>
            </a:r>
            <a:r>
              <a:rPr lang="fa-IR" dirty="0" smtClean="0">
                <a:cs typeface="B Mitra" panose="00000400000000000000" pitchFamily="2" charset="-78"/>
              </a:rPr>
              <a:t>علوی، 1368)</a:t>
            </a:r>
            <a:endParaRPr lang="fa-IR" dirty="0">
              <a:cs typeface="B Mitra" panose="00000400000000000000" pitchFamily="2" charset="-78"/>
            </a:endParaRPr>
          </a:p>
        </p:txBody>
      </p:sp>
    </p:spTree>
    <p:extLst>
      <p:ext uri="{BB962C8B-B14F-4D97-AF65-F5344CB8AC3E}">
        <p14:creationId xmlns:p14="http://schemas.microsoft.com/office/powerpoint/2010/main" val="2566382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normAutofit/>
          </a:bodyPr>
          <a:lstStyle/>
          <a:p>
            <a:pPr algn="r"/>
            <a:r>
              <a:rPr lang="fa-IR" dirty="0">
                <a:cs typeface="B Esfehan" panose="00000700000000000000" pitchFamily="2" charset="-78"/>
              </a:rPr>
              <a:t>فرصت ها وتهدید های </a:t>
            </a:r>
            <a:r>
              <a:rPr lang="fa-IR" dirty="0" smtClean="0">
                <a:cs typeface="B Esfehan" panose="00000700000000000000" pitchFamily="2" charset="-78"/>
              </a:rPr>
              <a:t>سازمان</a:t>
            </a:r>
            <a:endParaRPr lang="fa-IR" dirty="0">
              <a:cs typeface="B Esfehan" panose="00000700000000000000" pitchFamily="2" charset="-78"/>
            </a:endParaRPr>
          </a:p>
        </p:txBody>
      </p:sp>
      <p:sp>
        <p:nvSpPr>
          <p:cNvPr id="3" name="Content Placeholder 2"/>
          <p:cNvSpPr>
            <a:spLocks noGrp="1"/>
          </p:cNvSpPr>
          <p:nvPr>
            <p:ph idx="1"/>
          </p:nvPr>
        </p:nvSpPr>
        <p:spPr>
          <a:xfrm>
            <a:off x="1187624" y="1988840"/>
            <a:ext cx="6777317" cy="3508977"/>
          </a:xfrm>
        </p:spPr>
        <p:txBody>
          <a:bodyPr>
            <a:noAutofit/>
          </a:bodyPr>
          <a:lstStyle/>
          <a:p>
            <a:pPr algn="just"/>
            <a:r>
              <a:rPr lang="fa-IR" sz="3000" dirty="0">
                <a:cs typeface="B Mitra" panose="00000400000000000000" pitchFamily="2" charset="-78"/>
              </a:rPr>
              <a:t>استراتژیست ها به عنوان افرادی که مسئول موفقیت یا شکست سازمان می باشند معمولآ در فرآیند تنظیم استراتژی به محیط نگاه خاصی دارند. آنها می خواهند دریابند چه چیزی می تواند در آینده به سازمان منفعت یا زیان برساند، این عوامل همان فرصت ها و </a:t>
            </a:r>
            <a:r>
              <a:rPr lang="fa-IR" sz="3000" dirty="0" smtClean="0">
                <a:cs typeface="B Mitra" panose="00000400000000000000" pitchFamily="2" charset="-78"/>
              </a:rPr>
              <a:t>تهدیدها هستند(هانگر، 1384)	</a:t>
            </a:r>
          </a:p>
        </p:txBody>
      </p:sp>
    </p:spTree>
    <p:extLst>
      <p:ext uri="{BB962C8B-B14F-4D97-AF65-F5344CB8AC3E}">
        <p14:creationId xmlns:p14="http://schemas.microsoft.com/office/powerpoint/2010/main" val="895157544"/>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335</TotalTime>
  <Words>1131</Words>
  <Application>Microsoft Office PowerPoint</Application>
  <PresentationFormat>On-screen Show (4:3)</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PowerPoint Presentation</vt:lpstr>
      <vt:lpstr>PowerPoint Presentation</vt:lpstr>
      <vt:lpstr>اهمیت شناخت عوامل محیطی در تدوین استراتژی</vt:lpstr>
      <vt:lpstr>PowerPoint Presentation</vt:lpstr>
      <vt:lpstr>دستورالعمل های تیم برادی</vt:lpstr>
      <vt:lpstr>قلمرو تأثیرگذاری محیط در فرآیند تدوین استراتژی</vt:lpstr>
      <vt:lpstr>PowerPoint Presentation</vt:lpstr>
      <vt:lpstr>محیط سازمان</vt:lpstr>
      <vt:lpstr>فرصت ها وتهدید های سازمان</vt:lpstr>
      <vt:lpstr>PowerPoint Presentation</vt:lpstr>
      <vt:lpstr>سطوح استراتژی</vt:lpstr>
      <vt:lpstr>PowerPoint Presentation</vt:lpstr>
      <vt:lpstr>جذب و استخدام معلمان برای مدارس دولتی در سطح کشور </vt:lpstr>
      <vt:lpstr>ارائه استراتژی برای امنیت کشور در حوزه فناوری اطلاعات و ارتباطات</vt:lpstr>
      <vt:lpstr>اغتشاشات در محیط های دانشجویی دانشگاه های آزاد و دولتی</vt:lpstr>
      <vt:lpstr>منابع</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عوامل خارجی</dc:title>
  <dc:creator>JCC</dc:creator>
  <cp:lastModifiedBy>sazman</cp:lastModifiedBy>
  <cp:revision>25</cp:revision>
  <dcterms:created xsi:type="dcterms:W3CDTF">2013-12-14T07:11:44Z</dcterms:created>
  <dcterms:modified xsi:type="dcterms:W3CDTF">2013-06-04T05:23:43Z</dcterms:modified>
</cp:coreProperties>
</file>